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48" r:id="rId2"/>
  </p:sldMasterIdLst>
  <p:notesMasterIdLst>
    <p:notesMasterId r:id="rId38"/>
  </p:notesMasterIdLst>
  <p:sldIdLst>
    <p:sldId id="382" r:id="rId3"/>
    <p:sldId id="350" r:id="rId4"/>
    <p:sldId id="385" r:id="rId5"/>
    <p:sldId id="396" r:id="rId6"/>
    <p:sldId id="395" r:id="rId7"/>
    <p:sldId id="411" r:id="rId8"/>
    <p:sldId id="397" r:id="rId9"/>
    <p:sldId id="399" r:id="rId10"/>
    <p:sldId id="408" r:id="rId11"/>
    <p:sldId id="407" r:id="rId12"/>
    <p:sldId id="401" r:id="rId13"/>
    <p:sldId id="410" r:id="rId14"/>
    <p:sldId id="429" r:id="rId15"/>
    <p:sldId id="412" r:id="rId16"/>
    <p:sldId id="417" r:id="rId17"/>
    <p:sldId id="409" r:id="rId18"/>
    <p:sldId id="418" r:id="rId19"/>
    <p:sldId id="402" r:id="rId20"/>
    <p:sldId id="419" r:id="rId21"/>
    <p:sldId id="403" r:id="rId22"/>
    <p:sldId id="421" r:id="rId23"/>
    <p:sldId id="420" r:id="rId24"/>
    <p:sldId id="422" r:id="rId25"/>
    <p:sldId id="400" r:id="rId26"/>
    <p:sldId id="424" r:id="rId27"/>
    <p:sldId id="426" r:id="rId28"/>
    <p:sldId id="425" r:id="rId29"/>
    <p:sldId id="427" r:id="rId30"/>
    <p:sldId id="404" r:id="rId31"/>
    <p:sldId id="423" r:id="rId32"/>
    <p:sldId id="413" r:id="rId33"/>
    <p:sldId id="414" r:id="rId34"/>
    <p:sldId id="415" r:id="rId35"/>
    <p:sldId id="386" r:id="rId36"/>
    <p:sldId id="41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64C1"/>
    <a:srgbClr val="EBEFF0"/>
    <a:srgbClr val="E9E9E9"/>
    <a:srgbClr val="009900"/>
    <a:srgbClr val="282828"/>
    <a:srgbClr val="C00000"/>
    <a:srgbClr val="46AE75"/>
    <a:srgbClr val="52B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3" autoAdjust="0"/>
    <p:restoredTop sz="78404" autoAdjust="0"/>
  </p:normalViewPr>
  <p:slideViewPr>
    <p:cSldViewPr>
      <p:cViewPr varScale="1">
        <p:scale>
          <a:sx n="94" d="100"/>
          <a:sy n="94" d="100"/>
        </p:scale>
        <p:origin x="2558" y="82"/>
      </p:cViewPr>
      <p:guideLst>
        <p:guide orient="horz" pos="2160"/>
        <p:guide pos="2880"/>
      </p:guideLst>
    </p:cSldViewPr>
  </p:slideViewPr>
  <p:notesTextViewPr>
    <p:cViewPr>
      <p:scale>
        <a:sx n="75" d="100"/>
        <a:sy n="75" d="100"/>
      </p:scale>
      <p:origin x="0" y="0"/>
    </p:cViewPr>
  </p:notesTextViewPr>
  <p:notesViewPr>
    <p:cSldViewPr>
      <p:cViewPr varScale="1">
        <p:scale>
          <a:sx n="92" d="100"/>
          <a:sy n="92" d="100"/>
        </p:scale>
        <p:origin x="4042"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28C0F9-CDF0-4969-ACDC-FEA9CAE404BB}" type="datetimeFigureOut">
              <a:rPr lang="en-US" smtClean="0"/>
              <a:t>1/31/2024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BF7BB-995E-4C8C-93E9-69FDBEAE3B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Open-acces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Science_publish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a:t>
            </a:fld>
            <a:endParaRPr lang="en-US"/>
          </a:p>
        </p:txBody>
      </p:sp>
    </p:spTree>
    <p:extLst>
      <p:ext uri="{BB962C8B-B14F-4D97-AF65-F5344CB8AC3E}">
        <p14:creationId xmlns:p14="http://schemas.microsoft.com/office/powerpoint/2010/main" val="2149158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10</a:t>
            </a:fld>
            <a:endParaRPr lang="en-US"/>
          </a:p>
        </p:txBody>
      </p:sp>
    </p:spTree>
    <p:extLst>
      <p:ext uri="{BB962C8B-B14F-4D97-AF65-F5344CB8AC3E}">
        <p14:creationId xmlns:p14="http://schemas.microsoft.com/office/powerpoint/2010/main" val="367247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11</a:t>
            </a:fld>
            <a:endParaRPr lang="en-US"/>
          </a:p>
        </p:txBody>
      </p:sp>
    </p:spTree>
    <p:extLst>
      <p:ext uri="{BB962C8B-B14F-4D97-AF65-F5344CB8AC3E}">
        <p14:creationId xmlns:p14="http://schemas.microsoft.com/office/powerpoint/2010/main" val="399880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APC </a:t>
            </a:r>
            <a:r>
              <a:rPr lang="fr-FR" dirty="0" err="1"/>
              <a:t>vary</a:t>
            </a:r>
            <a:r>
              <a:rPr lang="fr-FR" dirty="0"/>
              <a:t> </a:t>
            </a:r>
            <a:r>
              <a:rPr lang="fr-FR" dirty="0" err="1"/>
              <a:t>substantially</a:t>
            </a:r>
            <a:r>
              <a:rPr lang="fr-FR" dirty="0"/>
              <a:t>, </a:t>
            </a:r>
            <a:r>
              <a:rPr lang="fr-FR" dirty="0" err="1"/>
              <a:t>their</a:t>
            </a:r>
            <a:r>
              <a:rPr lang="fr-FR" dirty="0"/>
              <a:t> </a:t>
            </a:r>
            <a:r>
              <a:rPr lang="fr-FR" dirty="0" err="1"/>
              <a:t>calculation</a:t>
            </a:r>
            <a:r>
              <a:rPr lang="fr-FR" dirty="0"/>
              <a:t> </a:t>
            </a:r>
            <a:r>
              <a:rPr lang="fr-FR" dirty="0" err="1"/>
              <a:t>is</a:t>
            </a:r>
            <a:r>
              <a:rPr lang="fr-FR" dirty="0"/>
              <a:t> </a:t>
            </a:r>
            <a:r>
              <a:rPr lang="fr-FR" dirty="0" err="1"/>
              <a:t>very</a:t>
            </a:r>
            <a:r>
              <a:rPr lang="fr-FR" dirty="0"/>
              <a:t> opaque, and </a:t>
            </a:r>
            <a:r>
              <a:rPr lang="fr-FR" dirty="0" err="1"/>
              <a:t>they’re</a:t>
            </a:r>
            <a:r>
              <a:rPr lang="fr-FR" dirty="0"/>
              <a:t> </a:t>
            </a:r>
            <a:r>
              <a:rPr lang="fr-FR" dirty="0" err="1"/>
              <a:t>sometimes</a:t>
            </a:r>
            <a:r>
              <a:rPr lang="fr-FR" dirty="0"/>
              <a:t> </a:t>
            </a:r>
            <a:r>
              <a:rPr lang="fr-FR" dirty="0" err="1"/>
              <a:t>inflated</a:t>
            </a:r>
            <a:r>
              <a:rPr lang="fr-FR" dirty="0"/>
              <a:t>, </a:t>
            </a:r>
            <a:r>
              <a:rPr lang="fr-FR" dirty="0" err="1"/>
              <a:t>often</a:t>
            </a:r>
            <a:r>
              <a:rPr lang="fr-FR" dirty="0"/>
              <a:t> </a:t>
            </a:r>
            <a:r>
              <a:rPr lang="fr-FR" dirty="0" err="1"/>
              <a:t>driven</a:t>
            </a:r>
            <a:r>
              <a:rPr lang="fr-FR" dirty="0"/>
              <a:t> by journal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Elsevier </a:t>
            </a:r>
            <a:r>
              <a:rPr lang="fr-FR" dirty="0" err="1"/>
              <a:t>saw</a:t>
            </a:r>
            <a:r>
              <a:rPr lang="fr-FR" dirty="0"/>
              <a:t> an </a:t>
            </a:r>
            <a:r>
              <a:rPr lang="fr-FR" dirty="0" err="1"/>
              <a:t>opportunity</a:t>
            </a:r>
            <a:r>
              <a:rPr lang="fr-FR" dirty="0"/>
              <a:t> to </a:t>
            </a:r>
            <a:r>
              <a:rPr lang="fr-FR" dirty="0" err="1"/>
              <a:t>increase</a:t>
            </a:r>
            <a:r>
              <a:rPr lang="fr-FR" dirty="0"/>
              <a:t> revenue, </a:t>
            </a:r>
            <a:r>
              <a:rPr lang="fr-FR" dirty="0" err="1"/>
              <a:t>since</a:t>
            </a:r>
            <a:r>
              <a:rPr lang="fr-FR" dirty="0"/>
              <a:t> APC </a:t>
            </a:r>
            <a:r>
              <a:rPr lang="fr-FR" dirty="0" err="1"/>
              <a:t>partly</a:t>
            </a:r>
            <a:r>
              <a:rPr lang="fr-FR" dirty="0"/>
              <a:t> </a:t>
            </a:r>
            <a:r>
              <a:rPr lang="fr-FR" dirty="0" err="1"/>
              <a:t>driven</a:t>
            </a:r>
            <a:r>
              <a:rPr lang="fr-FR" dirty="0"/>
              <a:t> by </a:t>
            </a:r>
            <a:r>
              <a:rPr lang="fr-FR" dirty="0" err="1"/>
              <a:t>journal’s</a:t>
            </a:r>
            <a:r>
              <a:rPr lang="fr-FR" dirty="0"/>
              <a:t> </a:t>
            </a:r>
            <a:r>
              <a:rPr lang="fr-FR" dirty="0" err="1"/>
              <a:t>prestiqe</a:t>
            </a:r>
            <a:r>
              <a:rPr lang="fr-FR" dirty="0"/>
              <a:t> and Impact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Mention </a:t>
            </a:r>
            <a:r>
              <a:rPr lang="fr-FR" dirty="0" err="1"/>
              <a:t>APCs</a:t>
            </a:r>
            <a:r>
              <a:rPr lang="fr-FR" dirty="0"/>
              <a:t> of </a:t>
            </a:r>
            <a:r>
              <a:rPr lang="fr-FR" dirty="0" err="1"/>
              <a:t>other</a:t>
            </a:r>
            <a:r>
              <a:rPr lang="fr-FR" dirty="0"/>
              <a:t> major </a:t>
            </a:r>
            <a:r>
              <a:rPr lang="fr-FR" dirty="0" err="1"/>
              <a:t>journals</a:t>
            </a:r>
            <a:r>
              <a:rPr lang="fr-FR"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Nature 11 690€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Scientific Reports 2 490$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err="1"/>
              <a:t>Bature</a:t>
            </a:r>
            <a:r>
              <a:rPr lang="fr-FR" dirty="0"/>
              <a:t> Communications 6 490$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r>
              <a:rPr lang="en-US" dirty="0"/>
              <a:t>The unusual guided review experiment will present authors with some choices. Nature editors will make an initial call about whether manuscripts submitted under this pilot are good enough to appear in one of six Nature journals: the highly rated </a:t>
            </a:r>
            <a:r>
              <a:rPr lang="en-US" i="1" dirty="0"/>
              <a:t>Nature Genetics</a:t>
            </a:r>
            <a:r>
              <a:rPr lang="en-US" dirty="0"/>
              <a:t>, </a:t>
            </a:r>
            <a:r>
              <a:rPr lang="en-US" i="1" dirty="0"/>
              <a:t>Nature Methods</a:t>
            </a:r>
            <a:r>
              <a:rPr lang="en-US" dirty="0"/>
              <a:t>, or </a:t>
            </a:r>
            <a:r>
              <a:rPr lang="en-US" i="1" dirty="0"/>
              <a:t>Nature Physics</a:t>
            </a:r>
            <a:r>
              <a:rPr lang="en-US" dirty="0"/>
              <a:t>, or in </a:t>
            </a:r>
            <a:r>
              <a:rPr lang="en-US" i="1" dirty="0"/>
              <a:t>Nature Communications</a:t>
            </a:r>
            <a:r>
              <a:rPr lang="en-US" dirty="0"/>
              <a:t>, </a:t>
            </a:r>
            <a:r>
              <a:rPr lang="en-US" i="1" dirty="0"/>
              <a:t>Communications Biology</a:t>
            </a:r>
            <a:r>
              <a:rPr lang="en-US" dirty="0"/>
              <a:t>, or </a:t>
            </a:r>
            <a:r>
              <a:rPr lang="en-US" i="1" dirty="0"/>
              <a:t>Communications Physics</a:t>
            </a:r>
            <a:r>
              <a:rPr lang="en-US" dirty="0"/>
              <a:t>. If the paper passes that minimum bar, authors who want open access then must pay a €2190 </a:t>
            </a:r>
            <a:r>
              <a:rPr lang="en-US" b="1" dirty="0"/>
              <a:t>"editorial assessment charge" to cover review costs</a:t>
            </a:r>
            <a:r>
              <a:rPr lang="en-US" dirty="0"/>
              <a:t>. Authors would pay an additional €2600 if the paper is accepted by one of the four journals with "Nature" in the title; the total fee would be roughly half of Nature publishing's top open-access charge. For papers that end up in </a:t>
            </a:r>
            <a:r>
              <a:rPr lang="en-US" i="1" dirty="0"/>
              <a:t>Communications Biology</a:t>
            </a:r>
            <a:r>
              <a:rPr lang="en-US" dirty="0"/>
              <a:t> or </a:t>
            </a:r>
            <a:r>
              <a:rPr lang="en-US" i="1" dirty="0"/>
              <a:t>Communications Physics</a:t>
            </a:r>
            <a:r>
              <a:rPr lang="en-US" dirty="0"/>
              <a:t>, authors would pay an additional €800.</a:t>
            </a:r>
          </a:p>
          <a:p>
            <a:r>
              <a:rPr lang="en-US" dirty="0"/>
              <a:t>Authors who don't want to publish in the journal that accepts the paper will lose their €2190 fee. But the publisher says the authors will be able to use the detailed evaluation report to refine the manuscript.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12</a:t>
            </a:fld>
            <a:endParaRPr lang="en-US"/>
          </a:p>
        </p:txBody>
      </p:sp>
    </p:spTree>
    <p:extLst>
      <p:ext uri="{BB962C8B-B14F-4D97-AF65-F5344CB8AC3E}">
        <p14:creationId xmlns:p14="http://schemas.microsoft.com/office/powerpoint/2010/main" val="197868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APC </a:t>
            </a:r>
            <a:r>
              <a:rPr lang="fr-FR" dirty="0" err="1"/>
              <a:t>vary</a:t>
            </a:r>
            <a:r>
              <a:rPr lang="fr-FR" dirty="0"/>
              <a:t> </a:t>
            </a:r>
            <a:r>
              <a:rPr lang="fr-FR" dirty="0" err="1"/>
              <a:t>substantially</a:t>
            </a:r>
            <a:r>
              <a:rPr lang="fr-FR" dirty="0"/>
              <a:t>, </a:t>
            </a:r>
            <a:r>
              <a:rPr lang="fr-FR" dirty="0" err="1"/>
              <a:t>their</a:t>
            </a:r>
            <a:r>
              <a:rPr lang="fr-FR" dirty="0"/>
              <a:t> </a:t>
            </a:r>
            <a:r>
              <a:rPr lang="fr-FR" dirty="0" err="1"/>
              <a:t>calculation</a:t>
            </a:r>
            <a:r>
              <a:rPr lang="fr-FR" dirty="0"/>
              <a:t> </a:t>
            </a:r>
            <a:r>
              <a:rPr lang="fr-FR" dirty="0" err="1"/>
              <a:t>is</a:t>
            </a:r>
            <a:r>
              <a:rPr lang="fr-FR" dirty="0"/>
              <a:t> </a:t>
            </a:r>
            <a:r>
              <a:rPr lang="fr-FR" dirty="0" err="1"/>
              <a:t>very</a:t>
            </a:r>
            <a:r>
              <a:rPr lang="fr-FR" dirty="0"/>
              <a:t> opaque, and </a:t>
            </a:r>
            <a:r>
              <a:rPr lang="fr-FR" dirty="0" err="1"/>
              <a:t>they’re</a:t>
            </a:r>
            <a:r>
              <a:rPr lang="fr-FR" dirty="0"/>
              <a:t> </a:t>
            </a:r>
            <a:r>
              <a:rPr lang="fr-FR" dirty="0" err="1"/>
              <a:t>sometimes</a:t>
            </a:r>
            <a:r>
              <a:rPr lang="fr-FR" dirty="0"/>
              <a:t> </a:t>
            </a:r>
            <a:r>
              <a:rPr lang="fr-FR" dirty="0" err="1"/>
              <a:t>inflated</a:t>
            </a:r>
            <a:r>
              <a:rPr lang="fr-FR" dirty="0"/>
              <a:t>, </a:t>
            </a:r>
            <a:r>
              <a:rPr lang="fr-FR" dirty="0" err="1"/>
              <a:t>often</a:t>
            </a:r>
            <a:r>
              <a:rPr lang="fr-FR" dirty="0"/>
              <a:t> </a:t>
            </a:r>
            <a:r>
              <a:rPr lang="fr-FR" dirty="0" err="1"/>
              <a:t>driven</a:t>
            </a:r>
            <a:r>
              <a:rPr lang="fr-FR" dirty="0"/>
              <a:t> by journal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Elsevier </a:t>
            </a:r>
            <a:r>
              <a:rPr lang="fr-FR" dirty="0" err="1"/>
              <a:t>saw</a:t>
            </a:r>
            <a:r>
              <a:rPr lang="fr-FR" dirty="0"/>
              <a:t> an </a:t>
            </a:r>
            <a:r>
              <a:rPr lang="fr-FR" dirty="0" err="1"/>
              <a:t>opportunity</a:t>
            </a:r>
            <a:r>
              <a:rPr lang="fr-FR" dirty="0"/>
              <a:t> to </a:t>
            </a:r>
            <a:r>
              <a:rPr lang="fr-FR" dirty="0" err="1"/>
              <a:t>increase</a:t>
            </a:r>
            <a:r>
              <a:rPr lang="fr-FR" dirty="0"/>
              <a:t> revenue, </a:t>
            </a:r>
            <a:r>
              <a:rPr lang="fr-FR" dirty="0" err="1"/>
              <a:t>since</a:t>
            </a:r>
            <a:r>
              <a:rPr lang="fr-FR" dirty="0"/>
              <a:t> APC </a:t>
            </a:r>
            <a:r>
              <a:rPr lang="fr-FR" dirty="0" err="1"/>
              <a:t>partly</a:t>
            </a:r>
            <a:r>
              <a:rPr lang="fr-FR" dirty="0"/>
              <a:t> </a:t>
            </a:r>
            <a:r>
              <a:rPr lang="fr-FR" dirty="0" err="1"/>
              <a:t>driven</a:t>
            </a:r>
            <a:r>
              <a:rPr lang="fr-FR" dirty="0"/>
              <a:t> by </a:t>
            </a:r>
            <a:r>
              <a:rPr lang="fr-FR" dirty="0" err="1"/>
              <a:t>journal’s</a:t>
            </a:r>
            <a:r>
              <a:rPr lang="fr-FR" dirty="0"/>
              <a:t> </a:t>
            </a:r>
            <a:r>
              <a:rPr lang="fr-FR" dirty="0" err="1"/>
              <a:t>prestiqe</a:t>
            </a:r>
            <a:r>
              <a:rPr lang="fr-FR" dirty="0"/>
              <a:t> and Impact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Mention </a:t>
            </a:r>
            <a:r>
              <a:rPr lang="fr-FR" dirty="0" err="1"/>
              <a:t>APCs</a:t>
            </a:r>
            <a:r>
              <a:rPr lang="fr-FR" dirty="0"/>
              <a:t> of </a:t>
            </a:r>
            <a:r>
              <a:rPr lang="fr-FR" dirty="0" err="1"/>
              <a:t>other</a:t>
            </a:r>
            <a:r>
              <a:rPr lang="fr-FR" dirty="0"/>
              <a:t> major </a:t>
            </a:r>
            <a:r>
              <a:rPr lang="fr-FR" dirty="0" err="1"/>
              <a:t>journals</a:t>
            </a:r>
            <a:r>
              <a:rPr lang="fr-FR"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Nature 11 690€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Scientific Reports 2 490$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err="1"/>
              <a:t>Bature</a:t>
            </a:r>
            <a:r>
              <a:rPr lang="fr-FR" dirty="0"/>
              <a:t> Communications 6 490$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r>
              <a:rPr lang="en-US" dirty="0"/>
              <a:t>The unusual guided review experiment will present authors with some choices. Nature editors will make an initial call about whether manuscripts submitted under this pilot are good enough to appear in one of six Nature journals: the highly rated </a:t>
            </a:r>
            <a:r>
              <a:rPr lang="en-US" i="1" dirty="0"/>
              <a:t>Nature Genetics</a:t>
            </a:r>
            <a:r>
              <a:rPr lang="en-US" dirty="0"/>
              <a:t>, </a:t>
            </a:r>
            <a:r>
              <a:rPr lang="en-US" i="1" dirty="0"/>
              <a:t>Nature Methods</a:t>
            </a:r>
            <a:r>
              <a:rPr lang="en-US" dirty="0"/>
              <a:t>, or </a:t>
            </a:r>
            <a:r>
              <a:rPr lang="en-US" i="1" dirty="0"/>
              <a:t>Nature Physics</a:t>
            </a:r>
            <a:r>
              <a:rPr lang="en-US" dirty="0"/>
              <a:t>, or in </a:t>
            </a:r>
            <a:r>
              <a:rPr lang="en-US" i="1" dirty="0"/>
              <a:t>Nature Communications</a:t>
            </a:r>
            <a:r>
              <a:rPr lang="en-US" dirty="0"/>
              <a:t>, </a:t>
            </a:r>
            <a:r>
              <a:rPr lang="en-US" i="1" dirty="0"/>
              <a:t>Communications Biology</a:t>
            </a:r>
            <a:r>
              <a:rPr lang="en-US" dirty="0"/>
              <a:t>, or </a:t>
            </a:r>
            <a:r>
              <a:rPr lang="en-US" i="1" dirty="0"/>
              <a:t>Communications Physics</a:t>
            </a:r>
            <a:r>
              <a:rPr lang="en-US" dirty="0"/>
              <a:t>. If the paper passes that minimum bar, authors who want open access then must pay a €2190 </a:t>
            </a:r>
            <a:r>
              <a:rPr lang="en-US" b="1" dirty="0"/>
              <a:t>"editorial assessment charge" to cover review costs</a:t>
            </a:r>
            <a:r>
              <a:rPr lang="en-US" dirty="0"/>
              <a:t>. Authors would pay an additional €2600 if the paper is accepted by one of the four journals with "Nature" in the title; the total fee would be roughly half of Nature publishing's top open-access charge. For papers that end up in </a:t>
            </a:r>
            <a:r>
              <a:rPr lang="en-US" i="1" dirty="0"/>
              <a:t>Communications Biology</a:t>
            </a:r>
            <a:r>
              <a:rPr lang="en-US" dirty="0"/>
              <a:t> or </a:t>
            </a:r>
            <a:r>
              <a:rPr lang="en-US" i="1" dirty="0"/>
              <a:t>Communications Physics</a:t>
            </a:r>
            <a:r>
              <a:rPr lang="en-US" dirty="0"/>
              <a:t>, authors would pay an additional €800.</a:t>
            </a:r>
          </a:p>
          <a:p>
            <a:r>
              <a:rPr lang="en-US" dirty="0"/>
              <a:t>Authors who don't want to publish in the journal that accepts the paper will lose their €2190 fee. But the publisher says the authors will be able to use the detailed evaluation report to refine the manuscript.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13</a:t>
            </a:fld>
            <a:endParaRPr lang="en-US"/>
          </a:p>
        </p:txBody>
      </p:sp>
    </p:spTree>
    <p:extLst>
      <p:ext uri="{BB962C8B-B14F-4D97-AF65-F5344CB8AC3E}">
        <p14:creationId xmlns:p14="http://schemas.microsoft.com/office/powerpoint/2010/main" val="74880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APC </a:t>
            </a:r>
            <a:r>
              <a:rPr lang="fr-FR" dirty="0" err="1"/>
              <a:t>vary</a:t>
            </a:r>
            <a:r>
              <a:rPr lang="fr-FR" dirty="0"/>
              <a:t> </a:t>
            </a:r>
            <a:r>
              <a:rPr lang="fr-FR" dirty="0" err="1"/>
              <a:t>substantially</a:t>
            </a:r>
            <a:r>
              <a:rPr lang="fr-FR" dirty="0"/>
              <a:t>, </a:t>
            </a:r>
            <a:r>
              <a:rPr lang="fr-FR" dirty="0" err="1"/>
              <a:t>their</a:t>
            </a:r>
            <a:r>
              <a:rPr lang="fr-FR" dirty="0"/>
              <a:t> </a:t>
            </a:r>
            <a:r>
              <a:rPr lang="fr-FR" dirty="0" err="1"/>
              <a:t>calculation</a:t>
            </a:r>
            <a:r>
              <a:rPr lang="fr-FR" dirty="0"/>
              <a:t> </a:t>
            </a:r>
            <a:r>
              <a:rPr lang="fr-FR" dirty="0" err="1"/>
              <a:t>is</a:t>
            </a:r>
            <a:r>
              <a:rPr lang="fr-FR" dirty="0"/>
              <a:t> </a:t>
            </a:r>
            <a:r>
              <a:rPr lang="fr-FR" dirty="0" err="1"/>
              <a:t>very</a:t>
            </a:r>
            <a:r>
              <a:rPr lang="fr-FR" dirty="0"/>
              <a:t> opaque, and </a:t>
            </a:r>
            <a:r>
              <a:rPr lang="fr-FR" dirty="0" err="1"/>
              <a:t>they’re</a:t>
            </a:r>
            <a:r>
              <a:rPr lang="fr-FR" dirty="0"/>
              <a:t> </a:t>
            </a:r>
            <a:r>
              <a:rPr lang="fr-FR" dirty="0" err="1"/>
              <a:t>sometimes</a:t>
            </a:r>
            <a:r>
              <a:rPr lang="fr-FR" dirty="0"/>
              <a:t> </a:t>
            </a:r>
            <a:r>
              <a:rPr lang="fr-FR" dirty="0" err="1"/>
              <a:t>inflated</a:t>
            </a:r>
            <a:r>
              <a:rPr lang="fr-FR" dirty="0"/>
              <a:t>, </a:t>
            </a:r>
            <a:r>
              <a:rPr lang="fr-FR" dirty="0" err="1"/>
              <a:t>often</a:t>
            </a:r>
            <a:r>
              <a:rPr lang="fr-FR" dirty="0"/>
              <a:t> </a:t>
            </a:r>
            <a:r>
              <a:rPr lang="fr-FR" dirty="0" err="1"/>
              <a:t>driven</a:t>
            </a:r>
            <a:r>
              <a:rPr lang="fr-FR" dirty="0"/>
              <a:t> by journal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Elsevier </a:t>
            </a:r>
            <a:r>
              <a:rPr lang="fr-FR" dirty="0" err="1"/>
              <a:t>saw</a:t>
            </a:r>
            <a:r>
              <a:rPr lang="fr-FR" dirty="0"/>
              <a:t> an </a:t>
            </a:r>
            <a:r>
              <a:rPr lang="fr-FR" dirty="0" err="1"/>
              <a:t>opportunity</a:t>
            </a:r>
            <a:r>
              <a:rPr lang="fr-FR" dirty="0"/>
              <a:t> to </a:t>
            </a:r>
            <a:r>
              <a:rPr lang="fr-FR" dirty="0" err="1"/>
              <a:t>increase</a:t>
            </a:r>
            <a:r>
              <a:rPr lang="fr-FR" dirty="0"/>
              <a:t> revenue, </a:t>
            </a:r>
            <a:r>
              <a:rPr lang="fr-FR" dirty="0" err="1"/>
              <a:t>since</a:t>
            </a:r>
            <a:r>
              <a:rPr lang="fr-FR" dirty="0"/>
              <a:t> APC </a:t>
            </a:r>
            <a:r>
              <a:rPr lang="fr-FR" dirty="0" err="1"/>
              <a:t>partly</a:t>
            </a:r>
            <a:r>
              <a:rPr lang="fr-FR" dirty="0"/>
              <a:t> </a:t>
            </a:r>
            <a:r>
              <a:rPr lang="fr-FR" dirty="0" err="1"/>
              <a:t>driven</a:t>
            </a:r>
            <a:r>
              <a:rPr lang="fr-FR" dirty="0"/>
              <a:t> by </a:t>
            </a:r>
            <a:r>
              <a:rPr lang="fr-FR" dirty="0" err="1"/>
              <a:t>journal’s</a:t>
            </a:r>
            <a:r>
              <a:rPr lang="fr-FR" dirty="0"/>
              <a:t> </a:t>
            </a:r>
            <a:r>
              <a:rPr lang="fr-FR" dirty="0" err="1"/>
              <a:t>prestiqe</a:t>
            </a:r>
            <a:r>
              <a:rPr lang="fr-FR" dirty="0"/>
              <a:t> and Impact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Mention </a:t>
            </a:r>
            <a:r>
              <a:rPr lang="fr-FR" dirty="0" err="1"/>
              <a:t>APCs</a:t>
            </a:r>
            <a:r>
              <a:rPr lang="fr-FR" dirty="0"/>
              <a:t> of </a:t>
            </a:r>
            <a:r>
              <a:rPr lang="fr-FR" dirty="0" err="1"/>
              <a:t>other</a:t>
            </a:r>
            <a:r>
              <a:rPr lang="fr-FR" dirty="0"/>
              <a:t> major </a:t>
            </a:r>
            <a:r>
              <a:rPr lang="fr-FR" dirty="0" err="1"/>
              <a:t>journals</a:t>
            </a:r>
            <a:r>
              <a:rPr lang="fr-FR"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Nature 11 690€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Scientific Reports 2 490$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err="1"/>
              <a:t>Bature</a:t>
            </a:r>
            <a:r>
              <a:rPr lang="fr-FR" dirty="0"/>
              <a:t> Communications 6 490$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r>
              <a:rPr lang="en-US" dirty="0"/>
              <a:t>The unusual guided review experiment will present authors with some choices. Nature editors will make an initial call about whether manuscripts submitted under this pilot are good enough to appear in one of six Nature journals: the highly rated </a:t>
            </a:r>
            <a:r>
              <a:rPr lang="en-US" i="1" dirty="0"/>
              <a:t>Nature Genetics</a:t>
            </a:r>
            <a:r>
              <a:rPr lang="en-US" dirty="0"/>
              <a:t>, </a:t>
            </a:r>
            <a:r>
              <a:rPr lang="en-US" i="1" dirty="0"/>
              <a:t>Nature Methods</a:t>
            </a:r>
            <a:r>
              <a:rPr lang="en-US" dirty="0"/>
              <a:t>, or </a:t>
            </a:r>
            <a:r>
              <a:rPr lang="en-US" i="1" dirty="0"/>
              <a:t>Nature Physics</a:t>
            </a:r>
            <a:r>
              <a:rPr lang="en-US" dirty="0"/>
              <a:t>, or in </a:t>
            </a:r>
            <a:r>
              <a:rPr lang="en-US" i="1" dirty="0"/>
              <a:t>Nature Communications</a:t>
            </a:r>
            <a:r>
              <a:rPr lang="en-US" dirty="0"/>
              <a:t>, </a:t>
            </a:r>
            <a:r>
              <a:rPr lang="en-US" i="1" dirty="0"/>
              <a:t>Communications Biology</a:t>
            </a:r>
            <a:r>
              <a:rPr lang="en-US" dirty="0"/>
              <a:t>, or </a:t>
            </a:r>
            <a:r>
              <a:rPr lang="en-US" i="1" dirty="0"/>
              <a:t>Communications Physics</a:t>
            </a:r>
            <a:r>
              <a:rPr lang="en-US" dirty="0"/>
              <a:t>. If the paper passes that minimum bar, authors who want open access then must pay a €2190 "editorial assessment charge" to cover review costs. Authors would pay an additional €2600 if the paper is accepted by one of the four journals with "Nature" in the title; the total fee would be roughly half of Nature publishing's top open-access charge. For papers that end up in </a:t>
            </a:r>
            <a:r>
              <a:rPr lang="en-US" i="1" dirty="0"/>
              <a:t>Communications Biology</a:t>
            </a:r>
            <a:r>
              <a:rPr lang="en-US" dirty="0"/>
              <a:t> or </a:t>
            </a:r>
            <a:r>
              <a:rPr lang="en-US" i="1" dirty="0"/>
              <a:t>Communications Physics</a:t>
            </a:r>
            <a:r>
              <a:rPr lang="en-US" dirty="0"/>
              <a:t>, authors would pay an additional €800.</a:t>
            </a:r>
          </a:p>
          <a:p>
            <a:r>
              <a:rPr lang="en-US" dirty="0"/>
              <a:t>Authors who don't want to publish in the journal that accepts the paper will lose their €2190 fee. But the publisher says the authors will be able to use the detailed evaluation report to refine the manuscript.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14</a:t>
            </a:fld>
            <a:endParaRPr lang="en-US"/>
          </a:p>
        </p:txBody>
      </p:sp>
    </p:spTree>
    <p:extLst>
      <p:ext uri="{BB962C8B-B14F-4D97-AF65-F5344CB8AC3E}">
        <p14:creationId xmlns:p14="http://schemas.microsoft.com/office/powerpoint/2010/main" val="305440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APC </a:t>
            </a:r>
            <a:r>
              <a:rPr lang="fr-FR" dirty="0" err="1"/>
              <a:t>vary</a:t>
            </a:r>
            <a:r>
              <a:rPr lang="fr-FR" dirty="0"/>
              <a:t> </a:t>
            </a:r>
            <a:r>
              <a:rPr lang="fr-FR" dirty="0" err="1"/>
              <a:t>substantially</a:t>
            </a:r>
            <a:r>
              <a:rPr lang="fr-FR" dirty="0"/>
              <a:t>, </a:t>
            </a:r>
            <a:r>
              <a:rPr lang="fr-FR" dirty="0" err="1"/>
              <a:t>their</a:t>
            </a:r>
            <a:r>
              <a:rPr lang="fr-FR" dirty="0"/>
              <a:t> </a:t>
            </a:r>
            <a:r>
              <a:rPr lang="fr-FR" dirty="0" err="1"/>
              <a:t>calculation</a:t>
            </a:r>
            <a:r>
              <a:rPr lang="fr-FR" dirty="0"/>
              <a:t> </a:t>
            </a:r>
            <a:r>
              <a:rPr lang="fr-FR" dirty="0" err="1"/>
              <a:t>is</a:t>
            </a:r>
            <a:r>
              <a:rPr lang="fr-FR" dirty="0"/>
              <a:t> </a:t>
            </a:r>
            <a:r>
              <a:rPr lang="fr-FR" dirty="0" err="1"/>
              <a:t>very</a:t>
            </a:r>
            <a:r>
              <a:rPr lang="fr-FR" dirty="0"/>
              <a:t> opaque, and </a:t>
            </a:r>
            <a:r>
              <a:rPr lang="fr-FR" dirty="0" err="1"/>
              <a:t>they’re</a:t>
            </a:r>
            <a:r>
              <a:rPr lang="fr-FR" dirty="0"/>
              <a:t> </a:t>
            </a:r>
            <a:r>
              <a:rPr lang="fr-FR" dirty="0" err="1"/>
              <a:t>sometimes</a:t>
            </a:r>
            <a:r>
              <a:rPr lang="fr-FR" dirty="0"/>
              <a:t> </a:t>
            </a:r>
            <a:r>
              <a:rPr lang="fr-FR" dirty="0" err="1"/>
              <a:t>inflated</a:t>
            </a:r>
            <a:r>
              <a:rPr lang="fr-FR" dirty="0"/>
              <a:t>, </a:t>
            </a:r>
            <a:r>
              <a:rPr lang="fr-FR" dirty="0" err="1"/>
              <a:t>often</a:t>
            </a:r>
            <a:r>
              <a:rPr lang="fr-FR" dirty="0"/>
              <a:t> </a:t>
            </a:r>
            <a:r>
              <a:rPr lang="fr-FR" dirty="0" err="1"/>
              <a:t>driven</a:t>
            </a:r>
            <a:r>
              <a:rPr lang="fr-FR" dirty="0"/>
              <a:t> by journal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Elsevier </a:t>
            </a:r>
            <a:r>
              <a:rPr lang="fr-FR" dirty="0" err="1"/>
              <a:t>saw</a:t>
            </a:r>
            <a:r>
              <a:rPr lang="fr-FR" dirty="0"/>
              <a:t> an </a:t>
            </a:r>
            <a:r>
              <a:rPr lang="fr-FR" dirty="0" err="1"/>
              <a:t>opportunity</a:t>
            </a:r>
            <a:r>
              <a:rPr lang="fr-FR" dirty="0"/>
              <a:t> to </a:t>
            </a:r>
            <a:r>
              <a:rPr lang="fr-FR" dirty="0" err="1"/>
              <a:t>increase</a:t>
            </a:r>
            <a:r>
              <a:rPr lang="fr-FR" dirty="0"/>
              <a:t> revenue, </a:t>
            </a:r>
            <a:r>
              <a:rPr lang="fr-FR" dirty="0" err="1"/>
              <a:t>since</a:t>
            </a:r>
            <a:r>
              <a:rPr lang="fr-FR" dirty="0"/>
              <a:t> APC </a:t>
            </a:r>
            <a:r>
              <a:rPr lang="fr-FR" dirty="0" err="1"/>
              <a:t>partly</a:t>
            </a:r>
            <a:r>
              <a:rPr lang="fr-FR" dirty="0"/>
              <a:t> </a:t>
            </a:r>
            <a:r>
              <a:rPr lang="fr-FR" dirty="0" err="1"/>
              <a:t>driven</a:t>
            </a:r>
            <a:r>
              <a:rPr lang="fr-FR" dirty="0"/>
              <a:t> by </a:t>
            </a:r>
            <a:r>
              <a:rPr lang="fr-FR" dirty="0" err="1"/>
              <a:t>journal’s</a:t>
            </a:r>
            <a:r>
              <a:rPr lang="fr-FR" dirty="0"/>
              <a:t> </a:t>
            </a:r>
            <a:r>
              <a:rPr lang="fr-FR" dirty="0" err="1"/>
              <a:t>prestiqe</a:t>
            </a:r>
            <a:r>
              <a:rPr lang="fr-FR" dirty="0"/>
              <a:t> and Impact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Mention </a:t>
            </a:r>
            <a:r>
              <a:rPr lang="fr-FR" dirty="0" err="1"/>
              <a:t>APCs</a:t>
            </a:r>
            <a:r>
              <a:rPr lang="fr-FR" dirty="0"/>
              <a:t> of </a:t>
            </a:r>
            <a:r>
              <a:rPr lang="fr-FR" dirty="0" err="1"/>
              <a:t>other</a:t>
            </a:r>
            <a:r>
              <a:rPr lang="fr-FR" dirty="0"/>
              <a:t> major </a:t>
            </a:r>
            <a:r>
              <a:rPr lang="fr-FR" dirty="0" err="1"/>
              <a:t>journals</a:t>
            </a:r>
            <a:r>
              <a:rPr lang="fr-FR"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Nature 11 690€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Scientific Reports 2 490$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err="1"/>
              <a:t>Bature</a:t>
            </a:r>
            <a:r>
              <a:rPr lang="fr-FR" dirty="0"/>
              <a:t> Communications 6 490$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r>
              <a:rPr lang="en-US" dirty="0"/>
              <a:t>The unusual guided review experiment will present authors with some choices. Nature editors will make an initial call about whether manuscripts submitted under this pilot are good enough to appear in one of six Nature journals: the highly rated </a:t>
            </a:r>
            <a:r>
              <a:rPr lang="en-US" i="1" dirty="0"/>
              <a:t>Nature Genetics</a:t>
            </a:r>
            <a:r>
              <a:rPr lang="en-US" dirty="0"/>
              <a:t>, </a:t>
            </a:r>
            <a:r>
              <a:rPr lang="en-US" i="1" dirty="0"/>
              <a:t>Nature Methods</a:t>
            </a:r>
            <a:r>
              <a:rPr lang="en-US" dirty="0"/>
              <a:t>, or </a:t>
            </a:r>
            <a:r>
              <a:rPr lang="en-US" i="1" dirty="0"/>
              <a:t>Nature Physics</a:t>
            </a:r>
            <a:r>
              <a:rPr lang="en-US" dirty="0"/>
              <a:t>, or in </a:t>
            </a:r>
            <a:r>
              <a:rPr lang="en-US" i="1" dirty="0"/>
              <a:t>Nature Communications</a:t>
            </a:r>
            <a:r>
              <a:rPr lang="en-US" dirty="0"/>
              <a:t>, </a:t>
            </a:r>
            <a:r>
              <a:rPr lang="en-US" i="1" dirty="0"/>
              <a:t>Communications Biology</a:t>
            </a:r>
            <a:r>
              <a:rPr lang="en-US" dirty="0"/>
              <a:t>, or </a:t>
            </a:r>
            <a:r>
              <a:rPr lang="en-US" i="1" dirty="0"/>
              <a:t>Communications Physics</a:t>
            </a:r>
            <a:r>
              <a:rPr lang="en-US" dirty="0"/>
              <a:t>. If the paper passes that minimum bar, authors who want open access then must pay a €2190 "editorial assessment charge" to cover review costs. Authors would pay an additional €2600 if the paper is accepted by one of the four journals with "Nature" in the title; the total fee would be roughly half of Nature publishing's top open-access charge. For papers that end up in </a:t>
            </a:r>
            <a:r>
              <a:rPr lang="en-US" i="1" dirty="0"/>
              <a:t>Communications Biology</a:t>
            </a:r>
            <a:r>
              <a:rPr lang="en-US" dirty="0"/>
              <a:t> or </a:t>
            </a:r>
            <a:r>
              <a:rPr lang="en-US" i="1" dirty="0"/>
              <a:t>Communications Physics</a:t>
            </a:r>
            <a:r>
              <a:rPr lang="en-US" dirty="0"/>
              <a:t>, authors would pay an additional €800.</a:t>
            </a:r>
          </a:p>
          <a:p>
            <a:r>
              <a:rPr lang="en-US" dirty="0"/>
              <a:t>Authors who don't want to publish in the journal that accepts the paper will lose their €2190 fee. But the publisher says the authors will be able to use the detailed evaluation report to refine the manuscript.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15</a:t>
            </a:fld>
            <a:endParaRPr lang="en-US"/>
          </a:p>
        </p:txBody>
      </p:sp>
    </p:spTree>
    <p:extLst>
      <p:ext uri="{BB962C8B-B14F-4D97-AF65-F5344CB8AC3E}">
        <p14:creationId xmlns:p14="http://schemas.microsoft.com/office/powerpoint/2010/main" val="354674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16</a:t>
            </a:fld>
            <a:endParaRPr lang="en-US"/>
          </a:p>
        </p:txBody>
      </p:sp>
    </p:spTree>
    <p:extLst>
      <p:ext uri="{BB962C8B-B14F-4D97-AF65-F5344CB8AC3E}">
        <p14:creationId xmlns:p14="http://schemas.microsoft.com/office/powerpoint/2010/main" val="1410339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17</a:t>
            </a:fld>
            <a:endParaRPr lang="en-US"/>
          </a:p>
        </p:txBody>
      </p:sp>
    </p:spTree>
    <p:extLst>
      <p:ext uri="{BB962C8B-B14F-4D97-AF65-F5344CB8AC3E}">
        <p14:creationId xmlns:p14="http://schemas.microsoft.com/office/powerpoint/2010/main" val="2285399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18</a:t>
            </a:fld>
            <a:endParaRPr lang="en-US"/>
          </a:p>
        </p:txBody>
      </p:sp>
    </p:spTree>
    <p:extLst>
      <p:ext uri="{BB962C8B-B14F-4D97-AF65-F5344CB8AC3E}">
        <p14:creationId xmlns:p14="http://schemas.microsoft.com/office/powerpoint/2010/main" val="3337377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19</a:t>
            </a:fld>
            <a:endParaRPr lang="en-US"/>
          </a:p>
        </p:txBody>
      </p:sp>
    </p:spTree>
    <p:extLst>
      <p:ext uri="{BB962C8B-B14F-4D97-AF65-F5344CB8AC3E}">
        <p14:creationId xmlns:p14="http://schemas.microsoft.com/office/powerpoint/2010/main" val="392349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comprehensive</a:t>
            </a:r>
          </a:p>
          <a:p>
            <a:r>
              <a:rPr lang="en-US" dirty="0"/>
              <a:t>Reflects my own understanding of a topic that proves quite complex once you dive into it</a:t>
            </a:r>
          </a:p>
          <a:p>
            <a:r>
              <a:rPr lang="en-US" dirty="0">
                <a:sym typeface="Wingdings" panose="05000000000000000000" pitchFamily="2" charset="2"/>
              </a:rPr>
              <a:t> Some things I’ll say are probably inaccurate or incomplete -- </a:t>
            </a:r>
            <a:r>
              <a:rPr lang="en-US" dirty="0"/>
              <a:t>Don’t take everything I say for granted</a:t>
            </a:r>
          </a:p>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a:t>
            </a:fld>
            <a:endParaRPr lang="en-US"/>
          </a:p>
        </p:txBody>
      </p:sp>
    </p:spTree>
    <p:extLst>
      <p:ext uri="{BB962C8B-B14F-4D97-AF65-F5344CB8AC3E}">
        <p14:creationId xmlns:p14="http://schemas.microsoft.com/office/powerpoint/2010/main" val="1947260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20</a:t>
            </a:fld>
            <a:endParaRPr lang="en-US"/>
          </a:p>
        </p:txBody>
      </p:sp>
    </p:spTree>
    <p:extLst>
      <p:ext uri="{BB962C8B-B14F-4D97-AF65-F5344CB8AC3E}">
        <p14:creationId xmlns:p14="http://schemas.microsoft.com/office/powerpoint/2010/main" val="1225529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21</a:t>
            </a:fld>
            <a:endParaRPr lang="en-US"/>
          </a:p>
        </p:txBody>
      </p:sp>
    </p:spTree>
    <p:extLst>
      <p:ext uri="{BB962C8B-B14F-4D97-AF65-F5344CB8AC3E}">
        <p14:creationId xmlns:p14="http://schemas.microsoft.com/office/powerpoint/2010/main" val="2324734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22</a:t>
            </a:fld>
            <a:endParaRPr lang="en-US"/>
          </a:p>
        </p:txBody>
      </p:sp>
    </p:spTree>
    <p:extLst>
      <p:ext uri="{BB962C8B-B14F-4D97-AF65-F5344CB8AC3E}">
        <p14:creationId xmlns:p14="http://schemas.microsoft.com/office/powerpoint/2010/main" val="3057406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23</a:t>
            </a:fld>
            <a:endParaRPr lang="en-US"/>
          </a:p>
        </p:txBody>
      </p:sp>
    </p:spTree>
    <p:extLst>
      <p:ext uri="{BB962C8B-B14F-4D97-AF65-F5344CB8AC3E}">
        <p14:creationId xmlns:p14="http://schemas.microsoft.com/office/powerpoint/2010/main" val="1302141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24</a:t>
            </a:fld>
            <a:endParaRPr lang="en-US"/>
          </a:p>
        </p:txBody>
      </p:sp>
    </p:spTree>
    <p:extLst>
      <p:ext uri="{BB962C8B-B14F-4D97-AF65-F5344CB8AC3E}">
        <p14:creationId xmlns:p14="http://schemas.microsoft.com/office/powerpoint/2010/main" val="74577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25</a:t>
            </a:fld>
            <a:endParaRPr lang="en-US"/>
          </a:p>
        </p:txBody>
      </p:sp>
    </p:spTree>
    <p:extLst>
      <p:ext uri="{BB962C8B-B14F-4D97-AF65-F5344CB8AC3E}">
        <p14:creationId xmlns:p14="http://schemas.microsoft.com/office/powerpoint/2010/main" val="344218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26</a:t>
            </a:fld>
            <a:endParaRPr lang="en-US"/>
          </a:p>
        </p:txBody>
      </p:sp>
    </p:spTree>
    <p:extLst>
      <p:ext uri="{BB962C8B-B14F-4D97-AF65-F5344CB8AC3E}">
        <p14:creationId xmlns:p14="http://schemas.microsoft.com/office/powerpoint/2010/main" val="3133210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27</a:t>
            </a:fld>
            <a:endParaRPr lang="en-US"/>
          </a:p>
        </p:txBody>
      </p:sp>
    </p:spTree>
    <p:extLst>
      <p:ext uri="{BB962C8B-B14F-4D97-AF65-F5344CB8AC3E}">
        <p14:creationId xmlns:p14="http://schemas.microsoft.com/office/powerpoint/2010/main" val="347663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28</a:t>
            </a:fld>
            <a:endParaRPr lang="en-US"/>
          </a:p>
        </p:txBody>
      </p:sp>
    </p:spTree>
    <p:extLst>
      <p:ext uri="{BB962C8B-B14F-4D97-AF65-F5344CB8AC3E}">
        <p14:creationId xmlns:p14="http://schemas.microsoft.com/office/powerpoint/2010/main" val="2663390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29</a:t>
            </a:fld>
            <a:endParaRPr lang="en-US"/>
          </a:p>
        </p:txBody>
      </p:sp>
    </p:spTree>
    <p:extLst>
      <p:ext uri="{BB962C8B-B14F-4D97-AF65-F5344CB8AC3E}">
        <p14:creationId xmlns:p14="http://schemas.microsoft.com/office/powerpoint/2010/main" val="299241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3</a:t>
            </a:fld>
            <a:endParaRPr lang="en-US"/>
          </a:p>
        </p:txBody>
      </p:sp>
    </p:spTree>
    <p:extLst>
      <p:ext uri="{BB962C8B-B14F-4D97-AF65-F5344CB8AC3E}">
        <p14:creationId xmlns:p14="http://schemas.microsoft.com/office/powerpoint/2010/main" val="1773777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30</a:t>
            </a:fld>
            <a:endParaRPr lang="en-US"/>
          </a:p>
        </p:txBody>
      </p:sp>
    </p:spTree>
    <p:extLst>
      <p:ext uri="{BB962C8B-B14F-4D97-AF65-F5344CB8AC3E}">
        <p14:creationId xmlns:p14="http://schemas.microsoft.com/office/powerpoint/2010/main" val="2783005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31</a:t>
            </a:fld>
            <a:endParaRPr lang="en-US"/>
          </a:p>
        </p:txBody>
      </p:sp>
    </p:spTree>
    <p:extLst>
      <p:ext uri="{BB962C8B-B14F-4D97-AF65-F5344CB8AC3E}">
        <p14:creationId xmlns:p14="http://schemas.microsoft.com/office/powerpoint/2010/main" val="1982621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2011 report* proposed a “retraction index”, a measure of the likelihood that a paper in a given journal will eventually be pulled from the literature.</a:t>
            </a:r>
          </a:p>
          <a:p>
            <a:r>
              <a:rPr lang="en-US" dirty="0"/>
              <a:t>The authors looked at articles published from 2001 to 2010 in 17 journals and plotted the journals’ retraction indexes against their impact factor.</a:t>
            </a:r>
          </a:p>
          <a:p>
            <a:r>
              <a:rPr lang="en-US" dirty="0"/>
              <a:t>The paper’s two authors, each an editor-in-chief of a journal, saw no obvious explanations for the correlation.</a:t>
            </a:r>
          </a:p>
          <a:p>
            <a:r>
              <a:rPr lang="en-US" dirty="0"/>
              <a:t>1) One possibility, they write, is that researchers might be </a:t>
            </a:r>
            <a:r>
              <a:rPr lang="en-US" b="1" dirty="0"/>
              <a:t>more willing to cut corners or even commit scientific misconduct to get into a prestigious journal.</a:t>
            </a:r>
          </a:p>
          <a:p>
            <a:r>
              <a:rPr lang="en-US" dirty="0"/>
              <a:t>2) They also note that papers in </a:t>
            </a:r>
            <a:r>
              <a:rPr lang="en-US" b="1" dirty="0"/>
              <a:t>high-impact journals probably receive more scrutiny</a:t>
            </a:r>
            <a:r>
              <a:rPr lang="en-US" dirty="0"/>
              <a:t>, making problematic articles harder to hide. </a:t>
            </a:r>
          </a:p>
          <a:p>
            <a:r>
              <a:rPr lang="fr-FR" dirty="0"/>
              <a:t>3) P</a:t>
            </a:r>
            <a:r>
              <a:rPr lang="en-US" dirty="0" err="1"/>
              <a:t>robably</a:t>
            </a:r>
            <a:r>
              <a:rPr lang="en-US" dirty="0"/>
              <a:t> a result of </a:t>
            </a:r>
            <a:r>
              <a:rPr lang="en-US" b="1" dirty="0"/>
              <a:t>the top journals wanting ground breaking research but with small Ns and large effect sizes </a:t>
            </a:r>
            <a:r>
              <a:rPr lang="en-US" dirty="0">
                <a:sym typeface="Wingdings" panose="05000000000000000000" pitchFamily="2" charset="2"/>
              </a:rPr>
              <a:t> false positives !</a:t>
            </a:r>
          </a:p>
          <a:p>
            <a:endParaRPr lang="fr-FR" dirty="0">
              <a:sym typeface="Wingdings" panose="05000000000000000000" pitchFamily="2" charset="2"/>
            </a:endParaRPr>
          </a:p>
          <a:p>
            <a:r>
              <a:rPr lang="en-US" dirty="0"/>
              <a:t>There was no significant correlation between statistical power and journal rank (N = 650; </a:t>
            </a:r>
            <a:r>
              <a:rPr lang="en-US" dirty="0" err="1"/>
              <a:t>r</a:t>
            </a:r>
            <a:r>
              <a:rPr lang="en-US" baseline="-25000" dirty="0" err="1"/>
              <a:t>s</a:t>
            </a:r>
            <a:r>
              <a:rPr lang="en-US" dirty="0"/>
              <a:t> = −0.01; t = 0.8).</a:t>
            </a:r>
          </a:p>
          <a:p>
            <a:r>
              <a:rPr lang="en-US" b="1" dirty="0"/>
              <a:t>Thus, the currently available data seem to indicate that journal rank is a poor indicator of methodological soundness.</a:t>
            </a:r>
            <a:endParaRPr lang="en-US" b="1" dirty="0">
              <a:sym typeface="Wingdings" panose="05000000000000000000" pitchFamily="2" charset="2"/>
            </a:endParaRPr>
          </a:p>
          <a:p>
            <a:endParaRPr lang="fr-FR" dirty="0">
              <a:sym typeface="Wingdings" panose="05000000000000000000" pitchFamily="2" charset="2"/>
            </a:endParaRPr>
          </a:p>
          <a:p>
            <a:endParaRPr lang="fr-FR"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638BF7BB-995E-4C8C-93E9-69FDBEAE3B7E}" type="slidenum">
              <a:rPr lang="en-US" smtClean="0"/>
              <a:t>32</a:t>
            </a:fld>
            <a:endParaRPr lang="en-US"/>
          </a:p>
        </p:txBody>
      </p:sp>
    </p:spTree>
    <p:extLst>
      <p:ext uri="{BB962C8B-B14F-4D97-AF65-F5344CB8AC3E}">
        <p14:creationId xmlns:p14="http://schemas.microsoft.com/office/powerpoint/2010/main" val="1423347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asked readers to look at 63 articles from one issue of the </a:t>
            </a:r>
            <a:r>
              <a:rPr lang="en-US" i="1" dirty="0"/>
              <a:t>Journal of the American Chemical Society</a:t>
            </a:r>
            <a:r>
              <a:rPr lang="en-US" dirty="0"/>
              <a:t>.</a:t>
            </a:r>
          </a:p>
          <a:p>
            <a:r>
              <a:rPr lang="en-US" dirty="0"/>
              <a:t>We asked them to identify up to three articles in the issue that they thought were: the </a:t>
            </a:r>
            <a:r>
              <a:rPr lang="en-US" b="1" dirty="0"/>
              <a:t>most significant </a:t>
            </a:r>
            <a:r>
              <a:rPr lang="en-US" dirty="0"/>
              <a:t>(allowing them to define significance however they deemed fit); the </a:t>
            </a:r>
            <a:r>
              <a:rPr lang="en-US" b="1" dirty="0"/>
              <a:t>most highly-cited</a:t>
            </a:r>
            <a:r>
              <a:rPr lang="en-US" dirty="0"/>
              <a:t>; the articles they </a:t>
            </a:r>
            <a:r>
              <a:rPr lang="en-US" b="1" dirty="0"/>
              <a:t>would share with other chemists</a:t>
            </a:r>
            <a:r>
              <a:rPr lang="en-US" dirty="0"/>
              <a:t>; and the articles they would </a:t>
            </a:r>
            <a:r>
              <a:rPr lang="en-US" b="1" dirty="0"/>
              <a:t>share more broadly</a:t>
            </a:r>
            <a:r>
              <a:rPr lang="en-US" dirty="0"/>
              <a:t>. </a:t>
            </a:r>
          </a:p>
          <a:p>
            <a:r>
              <a:rPr lang="en-US" dirty="0"/>
              <a:t>We </a:t>
            </a:r>
            <a:r>
              <a:rPr lang="en-US" dirty="0" err="1"/>
              <a:t>analysed</a:t>
            </a:r>
            <a:r>
              <a:rPr lang="en-US" dirty="0"/>
              <a:t> data from more than 350 respondents.</a:t>
            </a:r>
          </a:p>
          <a:p>
            <a:r>
              <a:rPr lang="en-US" dirty="0"/>
              <a:t>In comparing the four questions to citation counts 10 and 13 years after the articles were published, the correlations ranged from .06 (articles to share with chemists) to .33 (highly-cited articles). </a:t>
            </a:r>
          </a:p>
          <a:p>
            <a:r>
              <a:rPr lang="en-US" b="1" dirty="0"/>
              <a:t>This shows a strikingly large discrepancy between researchers’ perceptions of impact and the metric we currently use to measure impact.</a:t>
            </a:r>
          </a:p>
          <a:p>
            <a:endParaRPr lang="fr-FR" dirty="0"/>
          </a:p>
          <a:p>
            <a:r>
              <a:rPr lang="en-US" dirty="0"/>
              <a:t>Why are these correlations so low?</a:t>
            </a:r>
          </a:p>
          <a:p>
            <a:r>
              <a:rPr lang="en-US" dirty="0"/>
              <a:t>There are likely a number of reasons why actual citation practice is not more closely aligned with researcher perception, but it highlights just how divorced perception is from current practice.</a:t>
            </a:r>
          </a:p>
          <a:p>
            <a:r>
              <a:rPr lang="en-US" dirty="0"/>
              <a:t>So what now? We think this work clearly highlights a major issue with metrics – they aren’t measuring what everyone commonly assumes we are measuring, or at least, are not accurately representing the more abstract perceptions of impact and importance that we measured in our survey.</a:t>
            </a:r>
          </a:p>
          <a:p>
            <a:endParaRPr lang="fr-FR" dirty="0"/>
          </a:p>
          <a:p>
            <a:r>
              <a:rPr lang="en-US" dirty="0"/>
              <a:t>https://blogs.lse.ac.uk/impactofsocialsciences/2018/05/14/the-academic-papers-researchers-regard-as-significant-are-not-those-that-are-highly-cited/</a:t>
            </a:r>
          </a:p>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33</a:t>
            </a:fld>
            <a:endParaRPr lang="en-US"/>
          </a:p>
        </p:txBody>
      </p:sp>
    </p:spTree>
    <p:extLst>
      <p:ext uri="{BB962C8B-B14F-4D97-AF65-F5344CB8AC3E}">
        <p14:creationId xmlns:p14="http://schemas.microsoft.com/office/powerpoint/2010/main" val="115534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fr-FR" b="1" dirty="0" err="1"/>
              <a:t>Probably</a:t>
            </a:r>
            <a:r>
              <a:rPr lang="fr-FR" b="1" dirty="0"/>
              <a:t> a </a:t>
            </a:r>
            <a:r>
              <a:rPr lang="fr-FR" b="1" dirty="0" err="1"/>
              <a:t>bad</a:t>
            </a:r>
            <a:r>
              <a:rPr lang="fr-FR" b="1" dirty="0"/>
              <a:t> </a:t>
            </a:r>
            <a:r>
              <a:rPr lang="fr-FR" b="1" dirty="0" err="1"/>
              <a:t>idea</a:t>
            </a:r>
            <a:r>
              <a:rPr lang="fr-FR" b="1" dirty="0"/>
              <a:t> to </a:t>
            </a:r>
            <a:r>
              <a:rPr lang="fr-FR" b="1" dirty="0" err="1"/>
              <a:t>rely</a:t>
            </a:r>
            <a:r>
              <a:rPr lang="fr-FR" b="1" dirty="0"/>
              <a:t> on prestige to </a:t>
            </a:r>
            <a:r>
              <a:rPr lang="fr-FR" b="1" dirty="0" err="1"/>
              <a:t>judge</a:t>
            </a:r>
            <a:r>
              <a:rPr lang="fr-FR" b="1" dirty="0"/>
              <a:t> a </a:t>
            </a:r>
            <a:r>
              <a:rPr lang="fr-FR" b="1" dirty="0" err="1"/>
              <a:t>paper</a:t>
            </a:r>
            <a:r>
              <a:rPr lang="fr-FR" b="1" dirty="0"/>
              <a:t>, </a:t>
            </a:r>
            <a:r>
              <a:rPr lang="fr-FR" b="1" dirty="0" err="1"/>
              <a:t>given</a:t>
            </a:r>
            <a:r>
              <a:rPr lang="fr-FR" b="1" dirty="0"/>
              <a:t> </a:t>
            </a:r>
            <a:r>
              <a:rPr lang="fr-FR" b="1" dirty="0" err="1"/>
              <a:t>that</a:t>
            </a:r>
            <a:r>
              <a:rPr lang="fr-FR" b="1" dirty="0"/>
              <a:t> </a:t>
            </a:r>
            <a:r>
              <a:rPr lang="fr-FR" b="1" dirty="0" err="1"/>
              <a:t>we</a:t>
            </a:r>
            <a:r>
              <a:rPr lang="fr-FR" b="1" dirty="0"/>
              <a:t> </a:t>
            </a:r>
            <a:r>
              <a:rPr lang="fr-FR" b="1" dirty="0" err="1"/>
              <a:t>seem</a:t>
            </a:r>
            <a:r>
              <a:rPr lang="fr-FR" b="1" dirty="0"/>
              <a:t> to </a:t>
            </a:r>
            <a:r>
              <a:rPr lang="fr-FR" b="1" dirty="0" err="1"/>
              <a:t>be</a:t>
            </a:r>
            <a:r>
              <a:rPr lang="fr-FR" b="1" dirty="0"/>
              <a:t> </a:t>
            </a:r>
            <a:r>
              <a:rPr lang="fr-FR" b="1" dirty="0" err="1"/>
              <a:t>very</a:t>
            </a:r>
            <a:r>
              <a:rPr lang="fr-FR" b="1" dirty="0"/>
              <a:t> </a:t>
            </a:r>
            <a:r>
              <a:rPr lang="fr-FR" b="1" dirty="0" err="1"/>
              <a:t>biased</a:t>
            </a:r>
            <a:r>
              <a:rPr lang="fr-FR" b="1" dirty="0"/>
              <a:t>.</a:t>
            </a:r>
          </a:p>
          <a:p>
            <a:endParaRPr lang="fr-FR" dirty="0"/>
          </a:p>
          <a:p>
            <a:r>
              <a:rPr lang="en-US" dirty="0"/>
              <a:t>Peer review is a well-established cornerstone of the scientific process, yet it is not</a:t>
            </a:r>
          </a:p>
          <a:p>
            <a:r>
              <a:rPr lang="en-US" dirty="0"/>
              <a:t>immune to biases like status bias, which we explore in this paper. Merton described</a:t>
            </a:r>
          </a:p>
          <a:p>
            <a:r>
              <a:rPr lang="en-US" dirty="0"/>
              <a:t>this bias as prominent researchers getting disproportionately great credit for their</a:t>
            </a:r>
          </a:p>
          <a:p>
            <a:r>
              <a:rPr lang="en-US" dirty="0"/>
              <a:t>contribution, while relatively unknown researchers get disproportionately little credit</a:t>
            </a:r>
          </a:p>
          <a:p>
            <a:r>
              <a:rPr lang="en-US" dirty="0"/>
              <a:t>[R. K. Merton, Science 159, 56–63 (1968)]. We measured the extent of this bias in</a:t>
            </a:r>
          </a:p>
          <a:p>
            <a:r>
              <a:rPr lang="en-US" dirty="0"/>
              <a:t>the peer-review process through a preregistered field experiment. We invited more than</a:t>
            </a:r>
          </a:p>
          <a:p>
            <a:r>
              <a:rPr lang="en-US" dirty="0"/>
              <a:t>3,300 researchers to review a finance research paper jointly written by a prominent</a:t>
            </a:r>
          </a:p>
          <a:p>
            <a:r>
              <a:rPr lang="en-US" dirty="0"/>
              <a:t>author (a Nobel laureate) and by a relatively unknown author (an early career research</a:t>
            </a:r>
          </a:p>
          <a:p>
            <a:r>
              <a:rPr lang="en-US" dirty="0"/>
              <a:t>associate), varying whether reviewers saw the prominent author’s name, an anonymized</a:t>
            </a:r>
          </a:p>
          <a:p>
            <a:r>
              <a:rPr lang="en-US" dirty="0"/>
              <a:t>version of the paper, or the less-well-known author’s name. We found strong evidence</a:t>
            </a:r>
          </a:p>
          <a:p>
            <a:r>
              <a:rPr lang="en-US" dirty="0"/>
              <a:t>for the status bias: More of the invited researchers accepted to review the paper when</a:t>
            </a:r>
          </a:p>
          <a:p>
            <a:r>
              <a:rPr lang="en-US" dirty="0"/>
              <a:t>the prominent name was shown, and while only 23% recommended “reject” when the</a:t>
            </a:r>
          </a:p>
          <a:p>
            <a:r>
              <a:rPr lang="en-US" dirty="0"/>
              <a:t>prominent researcher was the only author shown, 48% did so when the paper was</a:t>
            </a:r>
          </a:p>
          <a:p>
            <a:r>
              <a:rPr lang="en-US" dirty="0"/>
              <a:t>anonymized, and 65% did when the little-known author was the only author shown.</a:t>
            </a:r>
          </a:p>
          <a:p>
            <a:r>
              <a:rPr lang="en-US" dirty="0"/>
              <a:t>Our findings complement and extend earlier results on double-anonymized vs. single-</a:t>
            </a:r>
          </a:p>
          <a:p>
            <a:r>
              <a:rPr lang="en-US" dirty="0"/>
              <a:t>anonymized review</a:t>
            </a:r>
          </a:p>
        </p:txBody>
      </p:sp>
      <p:sp>
        <p:nvSpPr>
          <p:cNvPr id="4" name="Slide Number Placeholder 3"/>
          <p:cNvSpPr>
            <a:spLocks noGrp="1"/>
          </p:cNvSpPr>
          <p:nvPr>
            <p:ph type="sldNum" sz="quarter" idx="5"/>
          </p:nvPr>
        </p:nvSpPr>
        <p:spPr/>
        <p:txBody>
          <a:bodyPr/>
          <a:lstStyle/>
          <a:p>
            <a:fld id="{638BF7BB-995E-4C8C-93E9-69FDBEAE3B7E}" type="slidenum">
              <a:rPr lang="en-US" smtClean="0"/>
              <a:t>34</a:t>
            </a:fld>
            <a:endParaRPr lang="en-US"/>
          </a:p>
        </p:txBody>
      </p:sp>
    </p:spTree>
    <p:extLst>
      <p:ext uri="{BB962C8B-B14F-4D97-AF65-F5344CB8AC3E}">
        <p14:creationId xmlns:p14="http://schemas.microsoft.com/office/powerpoint/2010/main" val="12615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Neither the number of citations to the original paper (BF 10 = 1/1202), nor the number of citations garnered by the first author of the original paper (BF 10 = 1/131062), nor </a:t>
            </a:r>
            <a:r>
              <a:rPr lang="en-US" b="1" dirty="0"/>
              <a:t>the institutional prestige of the first author </a:t>
            </a:r>
            <a:r>
              <a:rPr lang="en-US" dirty="0"/>
              <a:t>(BF 10 = 1/67) were predictive of replication success.</a:t>
            </a:r>
          </a:p>
        </p:txBody>
      </p:sp>
      <p:sp>
        <p:nvSpPr>
          <p:cNvPr id="4" name="Slide Number Placeholder 3"/>
          <p:cNvSpPr>
            <a:spLocks noGrp="1"/>
          </p:cNvSpPr>
          <p:nvPr>
            <p:ph type="sldNum" sz="quarter" idx="5"/>
          </p:nvPr>
        </p:nvSpPr>
        <p:spPr/>
        <p:txBody>
          <a:bodyPr/>
          <a:lstStyle/>
          <a:p>
            <a:fld id="{638BF7BB-995E-4C8C-93E9-69FDBEAE3B7E}" type="slidenum">
              <a:rPr lang="en-US" smtClean="0"/>
              <a:t>35</a:t>
            </a:fld>
            <a:endParaRPr lang="en-US"/>
          </a:p>
        </p:txBody>
      </p:sp>
    </p:spTree>
    <p:extLst>
      <p:ext uri="{BB962C8B-B14F-4D97-AF65-F5344CB8AC3E}">
        <p14:creationId xmlns:p14="http://schemas.microsoft.com/office/powerpoint/2010/main" val="156661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start with the problem</a:t>
            </a:r>
          </a:p>
        </p:txBody>
      </p:sp>
      <p:sp>
        <p:nvSpPr>
          <p:cNvPr id="4" name="Slide Number Placeholder 3"/>
          <p:cNvSpPr>
            <a:spLocks noGrp="1"/>
          </p:cNvSpPr>
          <p:nvPr>
            <p:ph type="sldNum" sz="quarter" idx="5"/>
          </p:nvPr>
        </p:nvSpPr>
        <p:spPr/>
        <p:txBody>
          <a:bodyPr/>
          <a:lstStyle/>
          <a:p>
            <a:fld id="{638BF7BB-995E-4C8C-93E9-69FDBEAE3B7E}" type="slidenum">
              <a:rPr lang="en-US" smtClean="0"/>
              <a:t>4</a:t>
            </a:fld>
            <a:endParaRPr lang="en-US"/>
          </a:p>
        </p:txBody>
      </p:sp>
    </p:spTree>
    <p:extLst>
      <p:ext uri="{BB962C8B-B14F-4D97-AF65-F5344CB8AC3E}">
        <p14:creationId xmlns:p14="http://schemas.microsoft.com/office/powerpoint/2010/main" val="3793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Mention that sum of money paid by author corresponds to APC = cost of handling the paper… which includes peer-reviewing</a:t>
            </a:r>
          </a:p>
          <a:p>
            <a:endParaRPr lang="en-US" dirty="0"/>
          </a:p>
          <a:p>
            <a:r>
              <a:rPr lang="en-US" dirty="0"/>
              <a:t>Problem 1: taxpayer has no access to the research he paid for</a:t>
            </a:r>
          </a:p>
          <a:p>
            <a:r>
              <a:rPr lang="en-US" dirty="0"/>
              <a:t>Problem 2: research institutions pay 3 times</a:t>
            </a:r>
          </a:p>
          <a:p>
            <a:r>
              <a:rPr lang="en-US" dirty="0"/>
              <a:t>Problem 3: no incentive for thorough peer-review + wasted (not public) work</a:t>
            </a:r>
          </a:p>
          <a:p>
            <a:endParaRPr lang="en-US" b="1" dirty="0"/>
          </a:p>
          <a:p>
            <a:r>
              <a:rPr lang="en-US" b="1" dirty="0"/>
              <a:t>Commercial publishers </a:t>
            </a:r>
            <a:r>
              <a:rPr lang="en-US" dirty="0"/>
              <a:t>are not affiliated to an academic institution. They have a for-profit business model, so money made in excess of operating costs might be paid to shareholders.</a:t>
            </a:r>
          </a:p>
          <a:p>
            <a:endParaRPr lang="en-US" dirty="0"/>
          </a:p>
          <a:p>
            <a:r>
              <a:rPr lang="en-US" b="1" dirty="0"/>
              <a:t>University presses </a:t>
            </a:r>
            <a:r>
              <a:rPr lang="en-US" b="0" dirty="0"/>
              <a:t>and</a:t>
            </a:r>
            <a:r>
              <a:rPr lang="en-US" b="1" dirty="0"/>
              <a:t> Society-led presses </a:t>
            </a:r>
            <a:r>
              <a:rPr lang="en-US" dirty="0"/>
              <a:t>are attached to a university / society, and often receive financial support from them. They might receive academic support, e.g., peer reviewers or editorial boards might be drawn from the university’s academic staff. If the press makes money in excess of its operating costs, this might be returned to the university / society.</a:t>
            </a:r>
          </a:p>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5</a:t>
            </a:fld>
            <a:endParaRPr lang="en-US"/>
          </a:p>
        </p:txBody>
      </p:sp>
    </p:spTree>
    <p:extLst>
      <p:ext uri="{BB962C8B-B14F-4D97-AF65-F5344CB8AC3E}">
        <p14:creationId xmlns:p14="http://schemas.microsoft.com/office/powerpoint/2010/main" val="262231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Mention that sum of money paid by author corresponds to APC = cost of handling the paper… which includes peer-reviewing</a:t>
            </a:r>
          </a:p>
          <a:p>
            <a:endParaRPr lang="en-US" dirty="0"/>
          </a:p>
          <a:p>
            <a:r>
              <a:rPr lang="en-US" dirty="0"/>
              <a:t>Problem 1: taxpayer has no access to the research he paid for</a:t>
            </a:r>
          </a:p>
          <a:p>
            <a:r>
              <a:rPr lang="en-US" dirty="0"/>
              <a:t>Problem 2: research institutions pay 3 times</a:t>
            </a:r>
          </a:p>
          <a:p>
            <a:r>
              <a:rPr lang="en-US" dirty="0"/>
              <a:t>Problem 3: no incentive for thorough peer-review + wasted (not public) work</a:t>
            </a:r>
          </a:p>
        </p:txBody>
      </p:sp>
      <p:sp>
        <p:nvSpPr>
          <p:cNvPr id="4" name="Slide Number Placeholder 3"/>
          <p:cNvSpPr>
            <a:spLocks noGrp="1"/>
          </p:cNvSpPr>
          <p:nvPr>
            <p:ph type="sldNum" sz="quarter" idx="5"/>
          </p:nvPr>
        </p:nvSpPr>
        <p:spPr/>
        <p:txBody>
          <a:bodyPr/>
          <a:lstStyle/>
          <a:p>
            <a:fld id="{638BF7BB-995E-4C8C-93E9-69FDBEAE3B7E}" type="slidenum">
              <a:rPr lang="en-US" smtClean="0"/>
              <a:t>6</a:t>
            </a:fld>
            <a:endParaRPr lang="en-US"/>
          </a:p>
        </p:txBody>
      </p:sp>
    </p:spTree>
    <p:extLst>
      <p:ext uri="{BB962C8B-B14F-4D97-AF65-F5344CB8AC3E}">
        <p14:creationId xmlns:p14="http://schemas.microsoft.com/office/powerpoint/2010/main" val="358131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ANR: </a:t>
            </a:r>
            <a:r>
              <a:rPr lang="en-US" dirty="0"/>
              <a:t>The ANR is committed to full and immediate open access to scientific publications while respecting </a:t>
            </a:r>
            <a:r>
              <a:rPr lang="en-US" dirty="0" err="1"/>
              <a:t>bibliodiversity</a:t>
            </a:r>
            <a:r>
              <a:rPr lang="en-US" dirty="0"/>
              <a:t> and the existence of a plurality of publication routes. As such The coordinator and partners of projects funded by the ANR from 2022 commit to :</a:t>
            </a:r>
          </a:p>
          <a:p>
            <a:pPr>
              <a:buFont typeface="+mj-lt"/>
              <a:buAutoNum type="arabicPeriod"/>
            </a:pPr>
            <a:r>
              <a:rPr lang="en-US" dirty="0"/>
              <a:t>To make available in immediate open access under a Creative Commons CC-BY license or equivalent, any scientific publication resulting from a funded project via one of the following routes:</a:t>
            </a:r>
            <a:br>
              <a:rPr lang="en-US" dirty="0"/>
            </a:br>
            <a:r>
              <a:rPr lang="en-US" dirty="0"/>
              <a:t> </a:t>
            </a:r>
          </a:p>
          <a:p>
            <a:pPr marL="742950" lvl="1" indent="-285750">
              <a:buFont typeface="+mj-lt"/>
              <a:buAutoNum type="arabicPeriod"/>
            </a:pPr>
            <a:r>
              <a:rPr lang="en-US" dirty="0"/>
              <a:t>Publication in a natively Open Access journal</a:t>
            </a:r>
          </a:p>
          <a:p>
            <a:pPr marL="742950" lvl="1" indent="-285750">
              <a:buFont typeface="+mj-lt"/>
              <a:buAutoNum type="arabicPeriod"/>
            </a:pPr>
            <a:r>
              <a:rPr lang="en-US" dirty="0"/>
              <a:t>Publication in a subscription journal that is part of a transformative agreement or in a transformative journal</a:t>
            </a:r>
          </a:p>
          <a:p>
            <a:pPr marL="742950" lvl="1" indent="-285750">
              <a:buFont typeface="+mj-lt"/>
              <a:buAutoNum type="arabicPeriod"/>
            </a:pPr>
            <a:r>
              <a:rPr lang="en-US" dirty="0"/>
              <a:t>Publication in a subscription journal using the Right Retention Strategy (RRS), in accordance with the procedures indicated in the grant agreement</a:t>
            </a:r>
          </a:p>
          <a:p>
            <a:endParaRPr lang="en-US" dirty="0"/>
          </a:p>
          <a:p>
            <a:r>
              <a:rPr lang="en-US" b="1" dirty="0"/>
              <a:t>Plan S</a:t>
            </a:r>
            <a:r>
              <a:rPr lang="en-US" dirty="0"/>
              <a:t> is an initiative for </a:t>
            </a:r>
            <a:r>
              <a:rPr lang="en-US" dirty="0">
                <a:hlinkClick r:id="rId3" tooltip="Open-access"/>
              </a:rPr>
              <a:t>open-access</a:t>
            </a:r>
            <a:r>
              <a:rPr lang="en-US" dirty="0"/>
              <a:t> </a:t>
            </a:r>
            <a:r>
              <a:rPr lang="en-US" dirty="0">
                <a:hlinkClick r:id="rId4" tooltip="Science publishing"/>
              </a:rPr>
              <a:t>science publishing</a:t>
            </a:r>
            <a:r>
              <a:rPr lang="en-US" dirty="0"/>
              <a:t> launched in 2018</a:t>
            </a:r>
            <a:r>
              <a:rPr lang="en-US" baseline="30000" dirty="0"/>
              <a:t>, </a:t>
            </a:r>
            <a:r>
              <a:rPr lang="en-US" dirty="0"/>
              <a:t>by "</a:t>
            </a:r>
            <a:r>
              <a:rPr lang="en-US" b="1" dirty="0" err="1"/>
              <a:t>cOAlition</a:t>
            </a:r>
            <a:r>
              <a:rPr lang="en-US" b="1" dirty="0"/>
              <a:t> S"</a:t>
            </a:r>
            <a:r>
              <a:rPr lang="en-US" dirty="0"/>
              <a:t>, a consortium of national research agencies and funders from twelve European countries. </a:t>
            </a:r>
          </a:p>
        </p:txBody>
      </p:sp>
      <p:sp>
        <p:nvSpPr>
          <p:cNvPr id="4" name="Slide Number Placeholder 3"/>
          <p:cNvSpPr>
            <a:spLocks noGrp="1"/>
          </p:cNvSpPr>
          <p:nvPr>
            <p:ph type="sldNum" sz="quarter" idx="5"/>
          </p:nvPr>
        </p:nvSpPr>
        <p:spPr/>
        <p:txBody>
          <a:bodyPr/>
          <a:lstStyle/>
          <a:p>
            <a:fld id="{638BF7BB-995E-4C8C-93E9-69FDBEAE3B7E}" type="slidenum">
              <a:rPr lang="en-US" smtClean="0"/>
              <a:t>7</a:t>
            </a:fld>
            <a:endParaRPr lang="en-US"/>
          </a:p>
        </p:txBody>
      </p:sp>
    </p:spTree>
    <p:extLst>
      <p:ext uri="{BB962C8B-B14F-4D97-AF65-F5344CB8AC3E}">
        <p14:creationId xmlns:p14="http://schemas.microsoft.com/office/powerpoint/2010/main" val="1002196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Here</a:t>
            </a:r>
            <a:r>
              <a:rPr lang="fr-FR" dirty="0"/>
              <a:t> APC cover </a:t>
            </a:r>
            <a:r>
              <a:rPr lang="fr-FR" dirty="0" err="1"/>
              <a:t>traditional</a:t>
            </a:r>
            <a:r>
              <a:rPr lang="fr-FR" dirty="0"/>
              <a:t> </a:t>
            </a:r>
            <a:r>
              <a:rPr lang="fr-FR" dirty="0" err="1"/>
              <a:t>costs</a:t>
            </a:r>
            <a:r>
              <a:rPr lang="fr-FR" dirty="0"/>
              <a:t> (</a:t>
            </a:r>
            <a:r>
              <a:rPr lang="fr-FR" dirty="0" err="1"/>
              <a:t>although</a:t>
            </a:r>
            <a:r>
              <a:rPr lang="fr-FR" dirty="0"/>
              <a:t> </a:t>
            </a:r>
            <a:r>
              <a:rPr lang="fr-FR" dirty="0" err="1"/>
              <a:t>exagerrated</a:t>
            </a:r>
            <a:r>
              <a:rPr lang="fr-FR" dirty="0"/>
              <a:t>) + </a:t>
            </a:r>
            <a:r>
              <a:rPr lang="fr-FR" dirty="0" err="1"/>
              <a:t>lack</a:t>
            </a:r>
            <a:r>
              <a:rPr lang="fr-FR" dirty="0"/>
              <a:t> of </a:t>
            </a:r>
            <a:r>
              <a:rPr lang="fr-FR" dirty="0" err="1"/>
              <a:t>income</a:t>
            </a:r>
            <a:r>
              <a:rPr lang="fr-FR" dirty="0"/>
              <a:t> due to no </a:t>
            </a:r>
            <a:r>
              <a:rPr lang="fr-FR" dirty="0" err="1"/>
              <a:t>subsciption</a:t>
            </a:r>
            <a:endParaRPr lang="fr-FR" dirty="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8</a:t>
            </a:fld>
            <a:endParaRPr lang="en-US"/>
          </a:p>
        </p:txBody>
      </p:sp>
    </p:spTree>
    <p:extLst>
      <p:ext uri="{BB962C8B-B14F-4D97-AF65-F5344CB8AC3E}">
        <p14:creationId xmlns:p14="http://schemas.microsoft.com/office/powerpoint/2010/main" val="262563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38BF7BB-995E-4C8C-93E9-69FDBEAE3B7E}" type="slidenum">
              <a:rPr lang="en-US" smtClean="0"/>
              <a:t>9</a:t>
            </a:fld>
            <a:endParaRPr lang="en-US"/>
          </a:p>
        </p:txBody>
      </p:sp>
    </p:spTree>
    <p:extLst>
      <p:ext uri="{BB962C8B-B14F-4D97-AF65-F5344CB8AC3E}">
        <p14:creationId xmlns:p14="http://schemas.microsoft.com/office/powerpoint/2010/main" val="48490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79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a:cxnSpLocks/>
          </p:cNvCxnSpPr>
          <p:nvPr userDrawn="1"/>
        </p:nvCxnSpPr>
        <p:spPr>
          <a:xfrm>
            <a:off x="431540" y="548680"/>
            <a:ext cx="82809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47144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86AE1D-A9DE-43E2-8685-90B66F8E6A8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5B3000-4354-4DDF-A923-FFAD9AA343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DAF47-B81B-413D-AC13-57CC4A421D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8F73FA-BBB2-41A2-9DAE-7570571D2D91}" type="datetimeFigureOut">
              <a:rPr lang="en-US" smtClean="0"/>
              <a:t>1/31/2024</a:t>
            </a:fld>
            <a:endParaRPr lang="en-US"/>
          </a:p>
        </p:txBody>
      </p:sp>
      <p:sp>
        <p:nvSpPr>
          <p:cNvPr id="5" name="Footer Placeholder 4">
            <a:extLst>
              <a:ext uri="{FF2B5EF4-FFF2-40B4-BE49-F238E27FC236}">
                <a16:creationId xmlns:a16="http://schemas.microsoft.com/office/drawing/2014/main" id="{9FF0EB2A-BBB8-408A-A5B5-BC6DF483A58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6C379C-DCAB-4693-8D3A-B4274252114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A0E78-340B-408C-BE6D-EDB60AFBCBCA}" type="slidenum">
              <a:rPr lang="en-US" smtClean="0"/>
              <a:t>‹#›</a:t>
            </a:fld>
            <a:endParaRPr lang="en-US"/>
          </a:p>
        </p:txBody>
      </p:sp>
    </p:spTree>
    <p:extLst>
      <p:ext uri="{BB962C8B-B14F-4D97-AF65-F5344CB8AC3E}">
        <p14:creationId xmlns:p14="http://schemas.microsoft.com/office/powerpoint/2010/main" val="156857521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53336"/>
            <a:ext cx="9144000" cy="40466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A7B704B-C004-4C8E-BFBC-B803D3B0A0AB}"/>
              </a:ext>
            </a:extLst>
          </p:cNvPr>
          <p:cNvSpPr/>
          <p:nvPr userDrawn="1"/>
        </p:nvSpPr>
        <p:spPr>
          <a:xfrm>
            <a:off x="7831005" y="6494086"/>
            <a:ext cx="1226619" cy="323165"/>
          </a:xfrm>
          <a:prstGeom prst="rect">
            <a:avLst/>
          </a:prstGeom>
        </p:spPr>
        <p:txBody>
          <a:bodyPr wrap="none">
            <a:spAutoFit/>
          </a:bodyPr>
          <a:lstStyle/>
          <a:p>
            <a:pPr algn="ctr"/>
            <a:r>
              <a:rPr lang="fr-FR" sz="1500" i="1" dirty="0">
                <a:solidFill>
                  <a:schemeClr val="bg1"/>
                </a:solidFill>
                <a:latin typeface="+mj-lt"/>
                <a:ea typeface="Adobe Ming Std L" pitchFamily="18" charset="-128"/>
              </a:rPr>
              <a:t>Jan 29</a:t>
            </a:r>
            <a:r>
              <a:rPr lang="fr-FR" sz="1500" i="1" baseline="30000" dirty="0">
                <a:solidFill>
                  <a:schemeClr val="bg1"/>
                </a:solidFill>
                <a:latin typeface="+mj-lt"/>
                <a:ea typeface="Adobe Ming Std L" pitchFamily="18" charset="-128"/>
              </a:rPr>
              <a:t>th</a:t>
            </a:r>
            <a:r>
              <a:rPr lang="fr-FR" sz="1500" i="1" dirty="0">
                <a:solidFill>
                  <a:schemeClr val="bg1"/>
                </a:solidFill>
                <a:latin typeface="+mj-lt"/>
                <a:ea typeface="Adobe Ming Std L" pitchFamily="18" charset="-128"/>
              </a:rPr>
              <a:t> 2024</a:t>
            </a:r>
            <a:endParaRPr lang="en-US" sz="1500" i="1" dirty="0">
              <a:solidFill>
                <a:schemeClr val="bg1"/>
              </a:solidFill>
              <a:latin typeface="+mj-lt"/>
              <a:ea typeface="Adobe Ming Std L" pitchFamily="18" charset="-128"/>
            </a:endParaRPr>
          </a:p>
        </p:txBody>
      </p:sp>
      <p:sp>
        <p:nvSpPr>
          <p:cNvPr id="6" name="Rectangle 5">
            <a:extLst>
              <a:ext uri="{FF2B5EF4-FFF2-40B4-BE49-F238E27FC236}">
                <a16:creationId xmlns:a16="http://schemas.microsoft.com/office/drawing/2014/main" id="{5A32DFB0-7C5F-4E7D-95CD-75D9CDC9B7E5}"/>
              </a:ext>
            </a:extLst>
          </p:cNvPr>
          <p:cNvSpPr/>
          <p:nvPr userDrawn="1"/>
        </p:nvSpPr>
        <p:spPr>
          <a:xfrm>
            <a:off x="-44272" y="6494086"/>
            <a:ext cx="2193294" cy="323165"/>
          </a:xfrm>
          <a:prstGeom prst="rect">
            <a:avLst/>
          </a:prstGeom>
        </p:spPr>
        <p:txBody>
          <a:bodyPr wrap="none">
            <a:spAutoFit/>
          </a:bodyPr>
          <a:lstStyle/>
          <a:p>
            <a:pPr algn="ctr"/>
            <a:r>
              <a:rPr lang="fr-FR" sz="1500" i="1" dirty="0">
                <a:solidFill>
                  <a:schemeClr val="bg1"/>
                </a:solidFill>
                <a:latin typeface="+mj-lt"/>
              </a:rPr>
              <a:t>Talk Open Science @CRNL</a:t>
            </a:r>
          </a:p>
        </p:txBody>
      </p:sp>
    </p:spTree>
  </p:cSld>
  <p:clrMap bg1="lt1" tx1="dk1" bg2="lt2" tx2="dk2" accent1="accent1" accent2="accent2" accent3="accent3" accent4="accent4" accent5="accent5" accent6="accent6" hlink="hlink" folHlink="folHlink"/>
  <p:sldLayoutIdLst>
    <p:sldLayoutId id="2147483650" r:id="rId1"/>
    <p:sldLayoutId id="214748367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hyperlink" Target="https://thinkchecksubmit.org/journ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hyperlink" Target="https://doaj.or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bsky.app/profile/sobchuk.bsky.social/post/3kggjewhicl2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Predatory_publishing" TargetMode="External"/><Relationship Id="rId5" Type="http://schemas.openxmlformats.org/officeDocument/2006/relationships/image" Target="../media/image1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hyperlink" Target="https://beallslist.net/" TargetMode="External"/><Relationship Id="rId3" Type="http://schemas.openxmlformats.org/officeDocument/2006/relationships/image" Target="../media/image9.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n.wikipedia.org/wiki/Predatory_publishing" TargetMode="External"/><Relationship Id="rId11" Type="http://schemas.openxmlformats.org/officeDocument/2006/relationships/image" Target="../media/image44.jpeg"/><Relationship Id="rId5" Type="http://schemas.openxmlformats.org/officeDocument/2006/relationships/image" Target="../media/image10.png"/><Relationship Id="rId10" Type="http://schemas.openxmlformats.org/officeDocument/2006/relationships/hyperlink" Target="https://predatoryreports.org/" TargetMode="External"/><Relationship Id="rId4" Type="http://schemas.openxmlformats.org/officeDocument/2006/relationships/image" Target="../media/image32.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ouvrirlascience.fr/implementing-the-rights-retention-strategy-for-scientific-publication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image" Target="../media/image9.png"/><Relationship Id="rId7" Type="http://schemas.openxmlformats.org/officeDocument/2006/relationships/image" Target="../media/image47.png"/><Relationship Id="rId12" Type="http://schemas.openxmlformats.org/officeDocument/2006/relationships/hyperlink" Target="https://figshare.com/" TargetMode="External"/><Relationship Id="rId17" Type="http://schemas.openxmlformats.org/officeDocument/2006/relationships/image" Target="../media/image52.jpg"/><Relationship Id="rId2" Type="http://schemas.openxmlformats.org/officeDocument/2006/relationships/notesSlide" Target="../notesSlides/notesSlide17.xml"/><Relationship Id="rId16" Type="http://schemas.openxmlformats.org/officeDocument/2006/relationships/hyperlink" Target="https://osf.io/" TargetMode="Externa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asapbio.org/preprint-servers" TargetMode="External"/><Relationship Id="rId5" Type="http://schemas.openxmlformats.org/officeDocument/2006/relationships/image" Target="../media/image35.png"/><Relationship Id="rId15" Type="http://schemas.openxmlformats.org/officeDocument/2006/relationships/hyperlink" Target="https://hal.science/" TargetMode="External"/><Relationship Id="rId10" Type="http://schemas.openxmlformats.org/officeDocument/2006/relationships/image" Target="../media/image49.png"/><Relationship Id="rId4" Type="http://schemas.openxmlformats.org/officeDocument/2006/relationships/image" Target="../media/image32.png"/><Relationship Id="rId9" Type="http://schemas.openxmlformats.org/officeDocument/2006/relationships/hyperlink" Target="https://www.biorxiv.org/" TargetMode="External"/><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sherpa.ac.uk/romeo" TargetMode="External"/><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5281/zenodo.5592318" TargetMode="External"/><Relationship Id="rId3" Type="http://schemas.openxmlformats.org/officeDocument/2006/relationships/image" Target="../media/image9.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png"/><Relationship Id="rId7" Type="http://schemas.openxmlformats.org/officeDocument/2006/relationships/hyperlink" Target="https://www.cnrs.fr/fr/cnrsinfo/le-cnrs-encourage-ses-scientifiques-ne-plus-payer-pour-etre-publi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1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hyperlink" Target="https://wellcomeopenresearch.org/" TargetMode="External"/><Relationship Id="rId4" Type="http://schemas.openxmlformats.org/officeDocument/2006/relationships/image" Target="../media/image32.png"/><Relationship Id="rId9" Type="http://schemas.openxmlformats.org/officeDocument/2006/relationships/hyperlink" Target="https://open-research-europe.ec.europa.e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hyperlink" Target="https://www.openaccess.nl/en/what-is-open-access/pros-and-con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www.fun-mooc.fr/fr/cours/la-science-ouvert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archibibscdf.hypotheses.org/9231?mc_cid=a696ed1694&amp;mc_eid=f575d30aa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png"/><Relationship Id="rId5" Type="http://schemas.openxmlformats.org/officeDocument/2006/relationships/hyperlink" Target="https://www.youtube.com/@DGlaucomflecken"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jpeg"/><Relationship Id="rId15" Type="http://schemas.openxmlformats.org/officeDocument/2006/relationships/image" Target="../media/image17.png"/><Relationship Id="rId10" Type="http://schemas.openxmlformats.org/officeDocument/2006/relationships/hyperlink" Target="https://phdcomics.com/comics/archive.php?comicid=1200" TargetMode="External"/><Relationship Id="rId19" Type="http://schemas.openxmlformats.org/officeDocument/2006/relationships/image" Target="../media/image21.jpeg"/><Relationship Id="rId4" Type="http://schemas.openxmlformats.org/officeDocument/2006/relationships/image" Target="../media/image7.jpeg"/><Relationship Id="rId9" Type="http://schemas.openxmlformats.org/officeDocument/2006/relationships/image" Target="../media/image12.gif"/><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1.jpe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jpeg"/><Relationship Id="rId15" Type="http://schemas.openxmlformats.org/officeDocument/2006/relationships/hyperlink" Target="https://phdcomics.com/comics/archive.php?comicid=1200" TargetMode="External"/><Relationship Id="rId10"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27.png"/><Relationship Id="rId1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hyperlink" Target="https://www.science-ouverte.cnrs.f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en.wikipedia.org/wiki/Loi_pour_une_R%C3%A9publique_num%C3%A9rique" TargetMode="External"/><Relationship Id="rId10" Type="http://schemas.openxmlformats.org/officeDocument/2006/relationships/hyperlink" Target="https://www.coalition-s.org/" TargetMode="External"/><Relationship Id="rId4" Type="http://schemas.openxmlformats.org/officeDocument/2006/relationships/image" Target="../media/image29.jpeg"/><Relationship Id="rId9" Type="http://schemas.openxmlformats.org/officeDocument/2006/relationships/hyperlink" Target="https://anr.fr/en/anrs-role-in-research/commitments/open-scien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10.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A7F88E7A-3540-4FE6-83E8-150F4B994123}"/>
              </a:ext>
            </a:extLst>
          </p:cNvPr>
          <p:cNvSpPr txBox="1">
            <a:spLocks noChangeArrowheads="1"/>
          </p:cNvSpPr>
          <p:nvPr/>
        </p:nvSpPr>
        <p:spPr bwMode="auto">
          <a:xfrm>
            <a:off x="1837813" y="2803952"/>
            <a:ext cx="5468374" cy="400110"/>
          </a:xfrm>
          <a:prstGeom prst="rect">
            <a:avLst/>
          </a:prstGeom>
          <a:noFill/>
          <a:ln w="9525">
            <a:noFill/>
            <a:miter lim="800000"/>
            <a:headEnd/>
            <a:tailEnd/>
          </a:ln>
        </p:spPr>
        <p:txBody>
          <a:bodyPr wrap="square">
            <a:spAutoFit/>
          </a:bodyPr>
          <a:lstStyle/>
          <a:p>
            <a:pPr algn="ctr" defTabSz="457200">
              <a:defRPr/>
            </a:pPr>
            <a:r>
              <a:rPr lang="fr-FR" sz="2000" b="1" dirty="0">
                <a:solidFill>
                  <a:prstClr val="black">
                    <a:lumMod val="75000"/>
                    <a:lumOff val="25000"/>
                  </a:prstClr>
                </a:solidFill>
                <a:latin typeface="Calibri"/>
                <a:cs typeface="Calibri"/>
              </a:rPr>
              <a:t>Guillaume </a:t>
            </a:r>
            <a:r>
              <a:rPr lang="fr-FR" sz="2000" b="1" dirty="0" err="1">
                <a:solidFill>
                  <a:prstClr val="black">
                    <a:lumMod val="75000"/>
                    <a:lumOff val="25000"/>
                  </a:prstClr>
                </a:solidFill>
                <a:latin typeface="Calibri"/>
                <a:cs typeface="Calibri"/>
              </a:rPr>
              <a:t>Sescousse</a:t>
            </a:r>
            <a:endParaRPr lang="fr-FR" sz="2000" b="1" dirty="0">
              <a:solidFill>
                <a:prstClr val="black">
                  <a:lumMod val="75000"/>
                  <a:lumOff val="25000"/>
                </a:prstClr>
              </a:solidFill>
              <a:latin typeface="Calibri"/>
              <a:cs typeface="Calibri"/>
            </a:endParaRPr>
          </a:p>
        </p:txBody>
      </p:sp>
      <p:sp>
        <p:nvSpPr>
          <p:cNvPr id="4" name="Rectangle 3">
            <a:extLst>
              <a:ext uri="{FF2B5EF4-FFF2-40B4-BE49-F238E27FC236}">
                <a16:creationId xmlns:a16="http://schemas.microsoft.com/office/drawing/2014/main" id="{3F2D4BC8-05A9-444B-A2D1-57A39D200F37}"/>
              </a:ext>
            </a:extLst>
          </p:cNvPr>
          <p:cNvSpPr/>
          <p:nvPr/>
        </p:nvSpPr>
        <p:spPr>
          <a:xfrm>
            <a:off x="1115616" y="1147768"/>
            <a:ext cx="6912768" cy="846386"/>
          </a:xfrm>
          <a:prstGeom prst="rect">
            <a:avLst/>
          </a:prstGeom>
        </p:spPr>
        <p:txBody>
          <a:bodyPr wrap="square">
            <a:spAutoFit/>
          </a:bodyPr>
          <a:lstStyle/>
          <a:p>
            <a:pPr algn="ctr" defTabSz="457200">
              <a:defRPr/>
            </a:pPr>
            <a:r>
              <a:rPr lang="fr-FR" sz="3400" b="1" dirty="0" err="1">
                <a:solidFill>
                  <a:srgbClr val="1B64C1"/>
                </a:solidFill>
              </a:rPr>
              <a:t>Publishing</a:t>
            </a:r>
            <a:r>
              <a:rPr lang="fr-FR" sz="3400" b="1" dirty="0">
                <a:solidFill>
                  <a:srgbClr val="1B64C1"/>
                </a:solidFill>
              </a:rPr>
              <a:t> in the </a:t>
            </a:r>
            <a:r>
              <a:rPr lang="fr-FR" sz="3400" b="1" dirty="0" err="1">
                <a:solidFill>
                  <a:srgbClr val="1B64C1"/>
                </a:solidFill>
              </a:rPr>
              <a:t>era</a:t>
            </a:r>
            <a:r>
              <a:rPr lang="fr-FR" sz="3400" b="1" dirty="0">
                <a:solidFill>
                  <a:srgbClr val="1B64C1"/>
                </a:solidFill>
              </a:rPr>
              <a:t> of open science</a:t>
            </a:r>
            <a:br>
              <a:rPr lang="fr-FR" sz="3400" b="1" dirty="0">
                <a:solidFill>
                  <a:srgbClr val="1B64C1"/>
                </a:solidFill>
              </a:rPr>
            </a:br>
            <a:r>
              <a:rPr lang="fr-FR" sz="1500" dirty="0">
                <a:solidFill>
                  <a:srgbClr val="1B64C1"/>
                </a:solidFill>
              </a:rPr>
              <a:t>-</a:t>
            </a:r>
            <a:r>
              <a:rPr lang="fr-FR" sz="1500" b="1" dirty="0">
                <a:solidFill>
                  <a:srgbClr val="1B64C1"/>
                </a:solidFill>
              </a:rPr>
              <a:t> </a:t>
            </a:r>
            <a:r>
              <a:rPr lang="fr-FR" sz="1500" dirty="0" err="1">
                <a:solidFill>
                  <a:srgbClr val="1B64C1"/>
                </a:solidFill>
              </a:rPr>
              <a:t>Thoughts</a:t>
            </a:r>
            <a:r>
              <a:rPr lang="fr-FR" sz="1500" dirty="0">
                <a:solidFill>
                  <a:srgbClr val="1B64C1"/>
                </a:solidFill>
              </a:rPr>
              <a:t> </a:t>
            </a:r>
            <a:r>
              <a:rPr lang="fr-FR" sz="1500" dirty="0" err="1">
                <a:solidFill>
                  <a:srgbClr val="1B64C1"/>
                </a:solidFill>
              </a:rPr>
              <a:t>from</a:t>
            </a:r>
            <a:r>
              <a:rPr lang="fr-FR" sz="1500" dirty="0">
                <a:solidFill>
                  <a:srgbClr val="1B64C1"/>
                </a:solidFill>
              </a:rPr>
              <a:t> a </a:t>
            </a:r>
            <a:r>
              <a:rPr lang="fr-FR" sz="1500" dirty="0" err="1">
                <a:solidFill>
                  <a:srgbClr val="1B64C1"/>
                </a:solidFill>
              </a:rPr>
              <a:t>fellow</a:t>
            </a:r>
            <a:r>
              <a:rPr lang="fr-FR" sz="1500" dirty="0">
                <a:solidFill>
                  <a:srgbClr val="1B64C1"/>
                </a:solidFill>
              </a:rPr>
              <a:t> </a:t>
            </a:r>
            <a:r>
              <a:rPr lang="fr-FR" sz="1500" dirty="0" err="1">
                <a:solidFill>
                  <a:srgbClr val="1B64C1"/>
                </a:solidFill>
              </a:rPr>
              <a:t>scientist</a:t>
            </a:r>
            <a:r>
              <a:rPr lang="fr-FR" sz="1500" dirty="0">
                <a:solidFill>
                  <a:srgbClr val="1B64C1"/>
                </a:solidFill>
              </a:rPr>
              <a:t> -</a:t>
            </a:r>
            <a:endParaRPr lang="en-US" sz="1500" dirty="0">
              <a:solidFill>
                <a:srgbClr val="1B64C1"/>
              </a:solidFill>
              <a:latin typeface="Calibri" panose="020F0502020204030204"/>
            </a:endParaRPr>
          </a:p>
        </p:txBody>
      </p:sp>
      <p:sp>
        <p:nvSpPr>
          <p:cNvPr id="5" name="Rectangle 4">
            <a:extLst>
              <a:ext uri="{FF2B5EF4-FFF2-40B4-BE49-F238E27FC236}">
                <a16:creationId xmlns:a16="http://schemas.microsoft.com/office/drawing/2014/main" id="{A726D7AD-A01C-4F04-8F88-9336F89C5269}"/>
              </a:ext>
            </a:extLst>
          </p:cNvPr>
          <p:cNvSpPr/>
          <p:nvPr/>
        </p:nvSpPr>
        <p:spPr>
          <a:xfrm>
            <a:off x="228600" y="312966"/>
            <a:ext cx="8686800" cy="62674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8FA5686F-D61B-4935-B02C-9D68BCD9CE84}"/>
              </a:ext>
            </a:extLst>
          </p:cNvPr>
          <p:cNvSpPr txBox="1"/>
          <p:nvPr/>
        </p:nvSpPr>
        <p:spPr>
          <a:xfrm>
            <a:off x="356043" y="5960927"/>
            <a:ext cx="8431914" cy="587441"/>
          </a:xfrm>
          <a:prstGeom prst="rect">
            <a:avLst/>
          </a:prstGeom>
          <a:noFill/>
          <a:ln>
            <a:noFill/>
          </a:ln>
        </p:spPr>
        <p:txBody>
          <a:bodyPr wrap="square" tIns="144000" bIns="72000" rtlCol="0">
            <a:spAutoFit/>
          </a:bodyPr>
          <a:lstStyle/>
          <a:p>
            <a:pPr algn="ctr" defTabSz="457200">
              <a:defRPr/>
            </a:pPr>
            <a:br>
              <a:rPr lang="fr-FR" sz="1200" dirty="0"/>
            </a:br>
            <a:r>
              <a:rPr lang="fr-FR" sz="1200" dirty="0">
                <a:solidFill>
                  <a:prstClr val="black"/>
                </a:solidFill>
                <a:latin typeface="Calibri Light" panose="020F0302020204030204"/>
              </a:rPr>
              <a:t>- Jan 2024 -</a:t>
            </a:r>
            <a:endParaRPr lang="nl-NL" sz="1200" dirty="0">
              <a:solidFill>
                <a:prstClr val="black"/>
              </a:solidFill>
              <a:latin typeface="Calibri Light" panose="020F0302020204030204"/>
            </a:endParaRPr>
          </a:p>
        </p:txBody>
      </p:sp>
      <p:pic>
        <p:nvPicPr>
          <p:cNvPr id="8" name="Image 23">
            <a:extLst>
              <a:ext uri="{FF2B5EF4-FFF2-40B4-BE49-F238E27FC236}">
                <a16:creationId xmlns:a16="http://schemas.microsoft.com/office/drawing/2014/main" id="{291C967F-5EBB-4F8C-8788-9559DB14F135}"/>
              </a:ext>
            </a:extLst>
          </p:cNvPr>
          <p:cNvPicPr>
            <a:picLocks noChangeAspect="1"/>
          </p:cNvPicPr>
          <p:nvPr/>
        </p:nvPicPr>
        <p:blipFill rotWithShape="1">
          <a:blip r:embed="rId3"/>
          <a:srcRect b="24910"/>
          <a:stretch/>
        </p:blipFill>
        <p:spPr>
          <a:xfrm>
            <a:off x="3732969" y="3788520"/>
            <a:ext cx="1678064" cy="1224656"/>
          </a:xfrm>
          <a:prstGeom prst="rect">
            <a:avLst/>
          </a:prstGeom>
        </p:spPr>
      </p:pic>
      <p:sp>
        <p:nvSpPr>
          <p:cNvPr id="9" name="Rectangle 8">
            <a:extLst>
              <a:ext uri="{FF2B5EF4-FFF2-40B4-BE49-F238E27FC236}">
                <a16:creationId xmlns:a16="http://schemas.microsoft.com/office/drawing/2014/main" id="{3D0B9F69-28E1-4986-A4F9-E55610450083}"/>
              </a:ext>
            </a:extLst>
          </p:cNvPr>
          <p:cNvSpPr/>
          <p:nvPr/>
        </p:nvSpPr>
        <p:spPr>
          <a:xfrm>
            <a:off x="1907704" y="3140968"/>
            <a:ext cx="5328592" cy="369332"/>
          </a:xfrm>
          <a:prstGeom prst="rect">
            <a:avLst/>
          </a:prstGeom>
        </p:spPr>
        <p:txBody>
          <a:bodyPr wrap="square">
            <a:spAutoFit/>
          </a:bodyPr>
          <a:lstStyle/>
          <a:p>
            <a:pPr lvl="0" algn="ctr" defTabSz="457200">
              <a:spcBef>
                <a:spcPts val="600"/>
              </a:spcBef>
              <a:defRPr/>
            </a:pPr>
            <a:r>
              <a:rPr lang="fr-FR" dirty="0">
                <a:solidFill>
                  <a:prstClr val="white">
                    <a:lumMod val="50000"/>
                  </a:prstClr>
                </a:solidFill>
                <a:cs typeface="Calibri"/>
              </a:rPr>
              <a:t>Centre de Recherche en Neurosciences de Lyon</a:t>
            </a:r>
            <a:endParaRPr lang="fr-FR" dirty="0">
              <a:solidFill>
                <a:prstClr val="black"/>
              </a:solidFill>
              <a:cs typeface="Calibri"/>
            </a:endParaRPr>
          </a:p>
        </p:txBody>
      </p:sp>
    </p:spTree>
    <p:extLst>
      <p:ext uri="{BB962C8B-B14F-4D97-AF65-F5344CB8AC3E}">
        <p14:creationId xmlns:p14="http://schemas.microsoft.com/office/powerpoint/2010/main" val="3498887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98BB43-3D31-40AE-836C-3984D51F5EFB}"/>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sp>
        <p:nvSpPr>
          <p:cNvPr id="6" name="TextBox 5">
            <a:extLst>
              <a:ext uri="{FF2B5EF4-FFF2-40B4-BE49-F238E27FC236}">
                <a16:creationId xmlns:a16="http://schemas.microsoft.com/office/drawing/2014/main" id="{7DAB7592-5495-4C15-AA6A-B6EC7308EA20}"/>
              </a:ext>
            </a:extLst>
          </p:cNvPr>
          <p:cNvSpPr txBox="1"/>
          <p:nvPr/>
        </p:nvSpPr>
        <p:spPr>
          <a:xfrm>
            <a:off x="343785" y="2443058"/>
            <a:ext cx="1599669" cy="430887"/>
          </a:xfrm>
          <a:prstGeom prst="rect">
            <a:avLst/>
          </a:prstGeom>
          <a:noFill/>
        </p:spPr>
        <p:txBody>
          <a:bodyPr wrap="none" rtlCol="0">
            <a:spAutoFit/>
          </a:bodyPr>
          <a:lstStyle/>
          <a:p>
            <a:r>
              <a:rPr lang="fr-FR" sz="2200" b="1" dirty="0">
                <a:solidFill>
                  <a:srgbClr val="009900"/>
                </a:solidFill>
              </a:rPr>
              <a:t>Green route</a:t>
            </a:r>
          </a:p>
        </p:txBody>
      </p:sp>
      <p:sp>
        <p:nvSpPr>
          <p:cNvPr id="7" name="TextBox 6">
            <a:extLst>
              <a:ext uri="{FF2B5EF4-FFF2-40B4-BE49-F238E27FC236}">
                <a16:creationId xmlns:a16="http://schemas.microsoft.com/office/drawing/2014/main" id="{A93E5881-A1EA-4199-BB6A-0DA48B35F0A0}"/>
              </a:ext>
            </a:extLst>
          </p:cNvPr>
          <p:cNvSpPr txBox="1"/>
          <p:nvPr/>
        </p:nvSpPr>
        <p:spPr>
          <a:xfrm>
            <a:off x="309352" y="4065695"/>
            <a:ext cx="1668534" cy="430887"/>
          </a:xfrm>
          <a:prstGeom prst="rect">
            <a:avLst/>
          </a:prstGeom>
          <a:noFill/>
        </p:spPr>
        <p:txBody>
          <a:bodyPr wrap="none" rtlCol="0">
            <a:spAutoFit/>
          </a:bodyPr>
          <a:lstStyle/>
          <a:p>
            <a:r>
              <a:rPr lang="fr-FR" sz="2200" b="1" dirty="0" err="1">
                <a:solidFill>
                  <a:schemeClr val="bg1">
                    <a:lumMod val="50000"/>
                  </a:schemeClr>
                </a:solidFill>
              </a:rPr>
              <a:t>Hybrid</a:t>
            </a:r>
            <a:r>
              <a:rPr lang="fr-FR" sz="2200" b="1" dirty="0">
                <a:solidFill>
                  <a:schemeClr val="bg1">
                    <a:lumMod val="50000"/>
                  </a:schemeClr>
                </a:solidFill>
              </a:rPr>
              <a:t> route</a:t>
            </a:r>
          </a:p>
        </p:txBody>
      </p:sp>
      <p:sp>
        <p:nvSpPr>
          <p:cNvPr id="8" name="TextBox 7">
            <a:extLst>
              <a:ext uri="{FF2B5EF4-FFF2-40B4-BE49-F238E27FC236}">
                <a16:creationId xmlns:a16="http://schemas.microsoft.com/office/drawing/2014/main" id="{FE397E85-44DD-4902-AD1A-06033E431144}"/>
              </a:ext>
            </a:extLst>
          </p:cNvPr>
          <p:cNvSpPr txBox="1"/>
          <p:nvPr/>
        </p:nvSpPr>
        <p:spPr>
          <a:xfrm>
            <a:off x="165883" y="5451987"/>
            <a:ext cx="1955472" cy="430887"/>
          </a:xfrm>
          <a:prstGeom prst="rect">
            <a:avLst/>
          </a:prstGeom>
          <a:noFill/>
        </p:spPr>
        <p:txBody>
          <a:bodyPr wrap="none" rtlCol="0">
            <a:spAutoFit/>
          </a:bodyPr>
          <a:lstStyle/>
          <a:p>
            <a:r>
              <a:rPr lang="fr-FR" sz="2200" b="1" dirty="0">
                <a:solidFill>
                  <a:schemeClr val="accent4">
                    <a:lumMod val="75000"/>
                  </a:schemeClr>
                </a:solidFill>
              </a:rPr>
              <a:t>Diamond route</a:t>
            </a:r>
          </a:p>
        </p:txBody>
      </p:sp>
      <p:pic>
        <p:nvPicPr>
          <p:cNvPr id="12" name="Picture 11">
            <a:extLst>
              <a:ext uri="{FF2B5EF4-FFF2-40B4-BE49-F238E27FC236}">
                <a16:creationId xmlns:a16="http://schemas.microsoft.com/office/drawing/2014/main" id="{FEC653EF-BA19-4D87-8A83-AE0D7C839A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2396970"/>
            <a:ext cx="432435" cy="560070"/>
          </a:xfrm>
          <a:prstGeom prst="rect">
            <a:avLst/>
          </a:prstGeom>
          <a:solidFill>
            <a:srgbClr val="009900"/>
          </a:solidFill>
        </p:spPr>
      </p:pic>
      <p:pic>
        <p:nvPicPr>
          <p:cNvPr id="16" name="Picture 15">
            <a:extLst>
              <a:ext uri="{FF2B5EF4-FFF2-40B4-BE49-F238E27FC236}">
                <a16:creationId xmlns:a16="http://schemas.microsoft.com/office/drawing/2014/main" id="{10903E96-F3A9-4B37-838C-0460C2CEC6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pic>
        <p:nvPicPr>
          <p:cNvPr id="17" name="Picture 16">
            <a:extLst>
              <a:ext uri="{FF2B5EF4-FFF2-40B4-BE49-F238E27FC236}">
                <a16:creationId xmlns:a16="http://schemas.microsoft.com/office/drawing/2014/main" id="{163AC57A-DEAB-41AA-8D65-C41DFF9F1D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3991306"/>
            <a:ext cx="432435" cy="560070"/>
          </a:xfrm>
          <a:prstGeom prst="rect">
            <a:avLst/>
          </a:prstGeom>
          <a:solidFill>
            <a:schemeClr val="bg1">
              <a:lumMod val="65000"/>
            </a:schemeClr>
          </a:solidFill>
        </p:spPr>
      </p:pic>
      <p:pic>
        <p:nvPicPr>
          <p:cNvPr id="18" name="Picture 17">
            <a:extLst>
              <a:ext uri="{FF2B5EF4-FFF2-40B4-BE49-F238E27FC236}">
                <a16:creationId xmlns:a16="http://schemas.microsoft.com/office/drawing/2014/main" id="{7DAAB346-5DD1-4765-930B-27A50FDF6B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5402281"/>
            <a:ext cx="432435" cy="560070"/>
          </a:xfrm>
          <a:prstGeom prst="rect">
            <a:avLst/>
          </a:prstGeom>
          <a:solidFill>
            <a:schemeClr val="accent4">
              <a:lumMod val="60000"/>
              <a:lumOff val="40000"/>
            </a:schemeClr>
          </a:solidFill>
        </p:spPr>
      </p:pic>
      <p:cxnSp>
        <p:nvCxnSpPr>
          <p:cNvPr id="19" name="Straight Arrow Connector 18">
            <a:extLst>
              <a:ext uri="{FF2B5EF4-FFF2-40B4-BE49-F238E27FC236}">
                <a16:creationId xmlns:a16="http://schemas.microsoft.com/office/drawing/2014/main" id="{E6BC313A-C604-41BA-A268-F843DD6DCCC4}"/>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751721-11CC-4D1F-94A2-A746FD4CA20E}"/>
              </a:ext>
            </a:extLst>
          </p:cNvPr>
          <p:cNvSpPr txBox="1"/>
          <p:nvPr/>
        </p:nvSpPr>
        <p:spPr>
          <a:xfrm>
            <a:off x="2806595" y="5298185"/>
            <a:ext cx="2649254" cy="307777"/>
          </a:xfrm>
          <a:prstGeom prst="rect">
            <a:avLst/>
          </a:prstGeom>
          <a:noFill/>
        </p:spPr>
        <p:txBody>
          <a:bodyPr wrap="square" rtlCol="0">
            <a:spAutoFit/>
          </a:bodyPr>
          <a:lstStyle/>
          <a:p>
            <a:r>
              <a:rPr lang="fr-FR" sz="1400" dirty="0" err="1"/>
              <a:t>Natively</a:t>
            </a:r>
            <a:r>
              <a:rPr lang="fr-FR" sz="1400" dirty="0"/>
              <a:t> Open Access journal</a:t>
            </a:r>
          </a:p>
        </p:txBody>
      </p:sp>
      <p:pic>
        <p:nvPicPr>
          <p:cNvPr id="29" name="Picture 28">
            <a:extLst>
              <a:ext uri="{FF2B5EF4-FFF2-40B4-BE49-F238E27FC236}">
                <a16:creationId xmlns:a16="http://schemas.microsoft.com/office/drawing/2014/main" id="{1A9CF4D5-EBD1-4B47-925E-05E418780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31" name="TextBox 30">
            <a:extLst>
              <a:ext uri="{FF2B5EF4-FFF2-40B4-BE49-F238E27FC236}">
                <a16:creationId xmlns:a16="http://schemas.microsoft.com/office/drawing/2014/main" id="{3465C30C-503D-4B88-A0AE-6882674B9D64}"/>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cxnSp>
        <p:nvCxnSpPr>
          <p:cNvPr id="34" name="Straight Arrow Connector 33">
            <a:extLst>
              <a:ext uri="{FF2B5EF4-FFF2-40B4-BE49-F238E27FC236}">
                <a16:creationId xmlns:a16="http://schemas.microsoft.com/office/drawing/2014/main" id="{A65D0098-46C6-4E7D-9EDB-B2BD54DFAA6A}"/>
              </a:ext>
            </a:extLst>
          </p:cNvPr>
          <p:cNvCxnSpPr>
            <a:cxnSpLocks/>
          </p:cNvCxnSpPr>
          <p:nvPr/>
        </p:nvCxnSpPr>
        <p:spPr>
          <a:xfrm>
            <a:off x="2810387" y="2696050"/>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1BAC2B6-33FF-47A6-B3D0-D0DE2094D199}"/>
              </a:ext>
            </a:extLst>
          </p:cNvPr>
          <p:cNvSpPr txBox="1"/>
          <p:nvPr/>
        </p:nvSpPr>
        <p:spPr>
          <a:xfrm>
            <a:off x="2688503" y="2167671"/>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37" name="Picture 36">
            <a:extLst>
              <a:ext uri="{FF2B5EF4-FFF2-40B4-BE49-F238E27FC236}">
                <a16:creationId xmlns:a16="http://schemas.microsoft.com/office/drawing/2014/main" id="{4D76EA0C-BBF3-49EA-9CB7-5B6128501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2307435"/>
            <a:ext cx="499786" cy="780916"/>
          </a:xfrm>
          <a:prstGeom prst="rect">
            <a:avLst/>
          </a:prstGeom>
        </p:spPr>
      </p:pic>
      <p:sp>
        <p:nvSpPr>
          <p:cNvPr id="38" name="TextBox 37">
            <a:extLst>
              <a:ext uri="{FF2B5EF4-FFF2-40B4-BE49-F238E27FC236}">
                <a16:creationId xmlns:a16="http://schemas.microsoft.com/office/drawing/2014/main" id="{9D749B94-B5E9-472F-9EB8-897BFA14DE72}"/>
              </a:ext>
            </a:extLst>
          </p:cNvPr>
          <p:cNvSpPr txBox="1"/>
          <p:nvPr/>
        </p:nvSpPr>
        <p:spPr>
          <a:xfrm>
            <a:off x="6712651" y="2456533"/>
            <a:ext cx="1787690" cy="523220"/>
          </a:xfrm>
          <a:prstGeom prst="rect">
            <a:avLst/>
          </a:prstGeom>
          <a:noFill/>
        </p:spPr>
        <p:txBody>
          <a:bodyPr wrap="square" rtlCol="0">
            <a:spAutoFit/>
          </a:bodyPr>
          <a:lstStyle/>
          <a:p>
            <a:pPr algn="ctr"/>
            <a:r>
              <a:rPr lang="fr-FR" sz="1400" dirty="0" err="1"/>
              <a:t>Immediate</a:t>
            </a:r>
            <a:r>
              <a:rPr lang="fr-FR" sz="1400" dirty="0"/>
              <a:t> or </a:t>
            </a:r>
            <a:r>
              <a:rPr lang="fr-FR" sz="1400" dirty="0" err="1"/>
              <a:t>Delayed</a:t>
            </a:r>
            <a:r>
              <a:rPr lang="fr-FR" sz="1400" dirty="0"/>
              <a:t> Open Access</a:t>
            </a:r>
          </a:p>
        </p:txBody>
      </p:sp>
      <p:grpSp>
        <p:nvGrpSpPr>
          <p:cNvPr id="79" name="Group 78">
            <a:extLst>
              <a:ext uri="{FF2B5EF4-FFF2-40B4-BE49-F238E27FC236}">
                <a16:creationId xmlns:a16="http://schemas.microsoft.com/office/drawing/2014/main" id="{78250003-C6FE-443D-90C3-E5DE311D463C}"/>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2" name="Picture 21">
              <a:extLst>
                <a:ext uri="{FF2B5EF4-FFF2-40B4-BE49-F238E27FC236}">
                  <a16:creationId xmlns:a16="http://schemas.microsoft.com/office/drawing/2014/main" id="{16189D11-E5A9-4E96-92F2-A5BF397C1B31}"/>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39" name="TextBox 38">
              <a:extLst>
                <a:ext uri="{FF2B5EF4-FFF2-40B4-BE49-F238E27FC236}">
                  <a16:creationId xmlns:a16="http://schemas.microsoft.com/office/drawing/2014/main" id="{2E2BA237-9669-4BC8-872A-13EA96BB5218}"/>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cxnSp>
        <p:nvCxnSpPr>
          <p:cNvPr id="48" name="Straight Arrow Connector 47">
            <a:extLst>
              <a:ext uri="{FF2B5EF4-FFF2-40B4-BE49-F238E27FC236}">
                <a16:creationId xmlns:a16="http://schemas.microsoft.com/office/drawing/2014/main" id="{63D45B9D-7854-4643-B9FE-FE5B37A0F912}"/>
              </a:ext>
            </a:extLst>
          </p:cNvPr>
          <p:cNvCxnSpPr>
            <a:cxnSpLocks/>
          </p:cNvCxnSpPr>
          <p:nvPr/>
        </p:nvCxnSpPr>
        <p:spPr>
          <a:xfrm>
            <a:off x="2810387" y="5647490"/>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FE8CCD21-1F46-4C5A-83A8-3B4905118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5278302"/>
            <a:ext cx="499786" cy="780916"/>
          </a:xfrm>
          <a:prstGeom prst="rect">
            <a:avLst/>
          </a:prstGeom>
        </p:spPr>
      </p:pic>
      <p:sp>
        <p:nvSpPr>
          <p:cNvPr id="50" name="TextBox 49">
            <a:extLst>
              <a:ext uri="{FF2B5EF4-FFF2-40B4-BE49-F238E27FC236}">
                <a16:creationId xmlns:a16="http://schemas.microsoft.com/office/drawing/2014/main" id="{8639029F-EE6B-4F05-8368-E1F82723211F}"/>
              </a:ext>
            </a:extLst>
          </p:cNvPr>
          <p:cNvSpPr txBox="1"/>
          <p:nvPr/>
        </p:nvSpPr>
        <p:spPr>
          <a:xfrm>
            <a:off x="6670392" y="5379697"/>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cxnSp>
        <p:nvCxnSpPr>
          <p:cNvPr id="51" name="Straight Arrow Connector 50">
            <a:extLst>
              <a:ext uri="{FF2B5EF4-FFF2-40B4-BE49-F238E27FC236}">
                <a16:creationId xmlns:a16="http://schemas.microsoft.com/office/drawing/2014/main" id="{F3C6DF78-AD7A-449A-BA99-B423AA85BF4A}"/>
              </a:ext>
            </a:extLst>
          </p:cNvPr>
          <p:cNvCxnSpPr>
            <a:cxnSpLocks/>
          </p:cNvCxnSpPr>
          <p:nvPr/>
        </p:nvCxnSpPr>
        <p:spPr>
          <a:xfrm>
            <a:off x="2810387" y="4279288"/>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811D790-2426-4107-9142-B76736AFAF59}"/>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55" name="TextBox 54">
            <a:extLst>
              <a:ext uri="{FF2B5EF4-FFF2-40B4-BE49-F238E27FC236}">
                <a16:creationId xmlns:a16="http://schemas.microsoft.com/office/drawing/2014/main" id="{3E97CC27-9B8A-4367-A621-C23A5BB0DFA9}"/>
              </a:ext>
            </a:extLst>
          </p:cNvPr>
          <p:cNvSpPr txBox="1"/>
          <p:nvPr/>
        </p:nvSpPr>
        <p:spPr>
          <a:xfrm>
            <a:off x="6670392" y="3997247"/>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56" name="Picture 55">
            <a:extLst>
              <a:ext uri="{FF2B5EF4-FFF2-40B4-BE49-F238E27FC236}">
                <a16:creationId xmlns:a16="http://schemas.microsoft.com/office/drawing/2014/main" id="{7328539D-D873-402A-8363-5652AA21F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3899102"/>
            <a:ext cx="499786" cy="780916"/>
          </a:xfrm>
          <a:prstGeom prst="rect">
            <a:avLst/>
          </a:prstGeom>
        </p:spPr>
      </p:pic>
      <p:grpSp>
        <p:nvGrpSpPr>
          <p:cNvPr id="87" name="Group 86">
            <a:extLst>
              <a:ext uri="{FF2B5EF4-FFF2-40B4-BE49-F238E27FC236}">
                <a16:creationId xmlns:a16="http://schemas.microsoft.com/office/drawing/2014/main" id="{375A4CA0-C33A-418D-9349-A415F46E70A6}"/>
              </a:ext>
            </a:extLst>
          </p:cNvPr>
          <p:cNvGrpSpPr/>
          <p:nvPr/>
        </p:nvGrpSpPr>
        <p:grpSpPr>
          <a:xfrm>
            <a:off x="7381616" y="4094436"/>
            <a:ext cx="1534998" cy="952674"/>
            <a:chOff x="7381616" y="4272530"/>
            <a:chExt cx="1534998" cy="952674"/>
          </a:xfrm>
        </p:grpSpPr>
        <p:pic>
          <p:nvPicPr>
            <p:cNvPr id="57" name="Picture 56">
              <a:extLst>
                <a:ext uri="{FF2B5EF4-FFF2-40B4-BE49-F238E27FC236}">
                  <a16:creationId xmlns:a16="http://schemas.microsoft.com/office/drawing/2014/main" id="{3327684D-2D43-4637-A281-0FCC213C2939}"/>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8304614" y="4272530"/>
              <a:ext cx="612000" cy="609426"/>
            </a:xfrm>
            <a:prstGeom prst="rect">
              <a:avLst/>
            </a:prstGeom>
            <a:effectLst>
              <a:outerShdw blurRad="50800" dist="38100" dir="2700000" algn="tl" rotWithShape="0">
                <a:prstClr val="black">
                  <a:alpha val="40000"/>
                </a:prstClr>
              </a:outerShdw>
            </a:effectLst>
          </p:spPr>
        </p:pic>
        <p:sp>
          <p:nvSpPr>
            <p:cNvPr id="58" name="TextBox 57">
              <a:extLst>
                <a:ext uri="{FF2B5EF4-FFF2-40B4-BE49-F238E27FC236}">
                  <a16:creationId xmlns:a16="http://schemas.microsoft.com/office/drawing/2014/main" id="{5B74EEBF-4FF6-4D56-A630-7D6F8BC7B559}"/>
                </a:ext>
              </a:extLst>
            </p:cNvPr>
            <p:cNvSpPr txBox="1"/>
            <p:nvPr/>
          </p:nvSpPr>
          <p:spPr>
            <a:xfrm rot="21155809">
              <a:off x="7381616" y="4701984"/>
              <a:ext cx="11941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400" dirty="0">
                  <a:latin typeface="Stencil" panose="040409050D0802020404" pitchFamily="82" charset="0"/>
                </a:rPr>
                <a:t>Open </a:t>
              </a:r>
              <a:r>
                <a:rPr lang="fr-FR" sz="1400" dirty="0" err="1">
                  <a:latin typeface="Stencil" panose="040409050D0802020404" pitchFamily="82" charset="0"/>
                </a:rPr>
                <a:t>access</a:t>
              </a:r>
              <a:r>
                <a:rPr lang="fr-FR" sz="1400" dirty="0">
                  <a:latin typeface="Stencil" panose="040409050D0802020404" pitchFamily="82" charset="0"/>
                </a:rPr>
                <a:t> </a:t>
              </a:r>
              <a:r>
                <a:rPr lang="fr-FR" sz="1400" dirty="0" err="1">
                  <a:latin typeface="Stencil" panose="040409050D0802020404" pitchFamily="82" charset="0"/>
                </a:rPr>
                <a:t>fee</a:t>
              </a:r>
              <a:endParaRPr lang="fr-FR" sz="1400" dirty="0">
                <a:latin typeface="Stencil" panose="040409050D0802020404" pitchFamily="82" charset="0"/>
              </a:endParaRPr>
            </a:p>
          </p:txBody>
        </p:sp>
      </p:grpSp>
      <p:grpSp>
        <p:nvGrpSpPr>
          <p:cNvPr id="86" name="Group 85">
            <a:extLst>
              <a:ext uri="{FF2B5EF4-FFF2-40B4-BE49-F238E27FC236}">
                <a16:creationId xmlns:a16="http://schemas.microsoft.com/office/drawing/2014/main" id="{4690C337-D9B4-4C89-975E-0491044731D9}"/>
              </a:ext>
            </a:extLst>
          </p:cNvPr>
          <p:cNvGrpSpPr/>
          <p:nvPr/>
        </p:nvGrpSpPr>
        <p:grpSpPr>
          <a:xfrm>
            <a:off x="6289354" y="2764017"/>
            <a:ext cx="2653138" cy="839246"/>
            <a:chOff x="6289354" y="2942111"/>
            <a:chExt cx="2653138" cy="839246"/>
          </a:xfrm>
        </p:grpSpPr>
        <p:grpSp>
          <p:nvGrpSpPr>
            <p:cNvPr id="47" name="Group 46">
              <a:extLst>
                <a:ext uri="{FF2B5EF4-FFF2-40B4-BE49-F238E27FC236}">
                  <a16:creationId xmlns:a16="http://schemas.microsoft.com/office/drawing/2014/main" id="{A087CD03-85B7-471D-8139-E58EB37464E2}"/>
                </a:ext>
              </a:extLst>
            </p:cNvPr>
            <p:cNvGrpSpPr/>
            <p:nvPr/>
          </p:nvGrpSpPr>
          <p:grpSpPr>
            <a:xfrm>
              <a:off x="8329270" y="2942111"/>
              <a:ext cx="613222" cy="613222"/>
              <a:chOff x="3811601" y="4927203"/>
              <a:chExt cx="613222" cy="613222"/>
            </a:xfrm>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7AD6AE22-92C8-4049-9873-BC74BACA551D}"/>
                  </a:ext>
                </a:extLst>
              </p:cNvPr>
              <p:cNvSpPr/>
              <p:nvPr/>
            </p:nvSpPr>
            <p:spPr>
              <a:xfrm>
                <a:off x="3811601" y="4927203"/>
                <a:ext cx="613222" cy="613222"/>
              </a:xfrm>
              <a:prstGeom prst="ellipse">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Picture 44">
                <a:extLst>
                  <a:ext uri="{FF2B5EF4-FFF2-40B4-BE49-F238E27FC236}">
                    <a16:creationId xmlns:a16="http://schemas.microsoft.com/office/drawing/2014/main" id="{6C05C365-BBC1-4B5D-90E8-0366EB8D4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613" y="5008215"/>
                <a:ext cx="451197" cy="451197"/>
              </a:xfrm>
              <a:prstGeom prst="rect">
                <a:avLst/>
              </a:prstGeom>
            </p:spPr>
          </p:pic>
        </p:grpSp>
        <p:sp>
          <p:nvSpPr>
            <p:cNvPr id="62" name="Rectangle 61">
              <a:extLst>
                <a:ext uri="{FF2B5EF4-FFF2-40B4-BE49-F238E27FC236}">
                  <a16:creationId xmlns:a16="http://schemas.microsoft.com/office/drawing/2014/main" id="{ADB70E28-6867-4CC0-8B2C-1F03D41B88F0}"/>
                </a:ext>
              </a:extLst>
            </p:cNvPr>
            <p:cNvSpPr/>
            <p:nvPr/>
          </p:nvSpPr>
          <p:spPr>
            <a:xfrm rot="21250496">
              <a:off x="6289354" y="3319692"/>
              <a:ext cx="2235590" cy="461665"/>
            </a:xfrm>
            <a:prstGeom prst="rect">
              <a:avLst/>
            </a:prstGeom>
            <a:effectLst>
              <a:outerShdw blurRad="50800" dist="38100" dir="2700000" algn="tl" rotWithShape="0">
                <a:prstClr val="black">
                  <a:alpha val="40000"/>
                </a:prstClr>
              </a:outerShdw>
            </a:effectLst>
          </p:spPr>
          <p:txBody>
            <a:bodyPr wrap="square">
              <a:spAutoFit/>
            </a:bodyPr>
            <a:lstStyle/>
            <a:p>
              <a:pPr algn="ctr"/>
              <a:r>
                <a:rPr lang="fr-FR" sz="1200" dirty="0">
                  <a:solidFill>
                    <a:prstClr val="black"/>
                  </a:solidFill>
                  <a:latin typeface="Stencil" panose="040409050D0802020404" pitchFamily="82" charset="0"/>
                </a:rPr>
                <a:t>self-</a:t>
              </a:r>
              <a:r>
                <a:rPr lang="fr-FR" sz="1200" dirty="0" err="1">
                  <a:solidFill>
                    <a:prstClr val="black"/>
                  </a:solidFill>
                  <a:latin typeface="Stencil" panose="040409050D0802020404" pitchFamily="82" charset="0"/>
                </a:rPr>
                <a:t>archiving</a:t>
              </a:r>
              <a:r>
                <a:rPr lang="fr-FR" sz="1200" dirty="0">
                  <a:solidFill>
                    <a:prstClr val="black"/>
                  </a:solidFill>
                  <a:latin typeface="Stencil" panose="040409050D0802020404" pitchFamily="82" charset="0"/>
                </a:rPr>
                <a:t> </a:t>
              </a:r>
            </a:p>
            <a:p>
              <a:pPr algn="ctr"/>
              <a:r>
                <a:rPr lang="fr-FR" sz="1200" dirty="0">
                  <a:solidFill>
                    <a:prstClr val="black"/>
                  </a:solidFill>
                  <a:latin typeface="Stencil" panose="040409050D0802020404" pitchFamily="82" charset="0"/>
                </a:rPr>
                <a:t>(</a:t>
              </a:r>
              <a:r>
                <a:rPr lang="fr-FR" sz="1200" dirty="0" err="1">
                  <a:solidFill>
                    <a:prstClr val="black"/>
                  </a:solidFill>
                  <a:latin typeface="Stencil" panose="040409050D0802020404" pitchFamily="82" charset="0"/>
                </a:rPr>
                <a:t>preprint</a:t>
              </a:r>
              <a:r>
                <a:rPr lang="fr-FR" sz="1200" dirty="0">
                  <a:solidFill>
                    <a:prstClr val="black"/>
                  </a:solidFill>
                  <a:latin typeface="Stencil" panose="040409050D0802020404" pitchFamily="82" charset="0"/>
                </a:rPr>
                <a:t>/</a:t>
              </a:r>
              <a:r>
                <a:rPr lang="fr-FR" sz="1200" dirty="0" err="1">
                  <a:solidFill>
                    <a:prstClr val="black"/>
                  </a:solidFill>
                  <a:latin typeface="Stencil" panose="040409050D0802020404" pitchFamily="82" charset="0"/>
                </a:rPr>
                <a:t>Postprint</a:t>
              </a:r>
              <a:r>
                <a:rPr lang="fr-FR" sz="1200" dirty="0">
                  <a:solidFill>
                    <a:prstClr val="black"/>
                  </a:solidFill>
                  <a:latin typeface="Stencil" panose="040409050D0802020404" pitchFamily="82" charset="0"/>
                </a:rPr>
                <a:t>)</a:t>
              </a:r>
              <a:endParaRPr lang="fr-FR" sz="1200" dirty="0">
                <a:latin typeface="Stencil" panose="040409050D0802020404" pitchFamily="82" charset="0"/>
              </a:endParaRPr>
            </a:p>
          </p:txBody>
        </p:sp>
      </p:grpSp>
      <p:grpSp>
        <p:nvGrpSpPr>
          <p:cNvPr id="80" name="Group 79">
            <a:extLst>
              <a:ext uri="{FF2B5EF4-FFF2-40B4-BE49-F238E27FC236}">
                <a16:creationId xmlns:a16="http://schemas.microsoft.com/office/drawing/2014/main" id="{D3874495-DE33-4350-8C40-33C4AD28A30C}"/>
              </a:ext>
            </a:extLst>
          </p:cNvPr>
          <p:cNvGrpSpPr/>
          <p:nvPr/>
        </p:nvGrpSpPr>
        <p:grpSpPr>
          <a:xfrm>
            <a:off x="4762062" y="2452864"/>
            <a:ext cx="1374610" cy="734261"/>
            <a:chOff x="4782252" y="1270710"/>
            <a:chExt cx="1374610" cy="734261"/>
          </a:xfrm>
          <a:effectLst>
            <a:outerShdw blurRad="50800" dist="38100" dir="2700000" algn="tl" rotWithShape="0">
              <a:prstClr val="black">
                <a:alpha val="40000"/>
              </a:prstClr>
            </a:outerShdw>
          </a:effectLst>
        </p:grpSpPr>
        <p:pic>
          <p:nvPicPr>
            <p:cNvPr id="81" name="Picture 80">
              <a:extLst>
                <a:ext uri="{FF2B5EF4-FFF2-40B4-BE49-F238E27FC236}">
                  <a16:creationId xmlns:a16="http://schemas.microsoft.com/office/drawing/2014/main" id="{3A52C543-4426-4698-8460-D668073F1109}"/>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82" name="TextBox 81">
              <a:extLst>
                <a:ext uri="{FF2B5EF4-FFF2-40B4-BE49-F238E27FC236}">
                  <a16:creationId xmlns:a16="http://schemas.microsoft.com/office/drawing/2014/main" id="{F8926C32-4EB7-4271-BCC9-469877458E74}"/>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grpSp>
        <p:nvGrpSpPr>
          <p:cNvPr id="54" name="Group 53">
            <a:extLst>
              <a:ext uri="{FF2B5EF4-FFF2-40B4-BE49-F238E27FC236}">
                <a16:creationId xmlns:a16="http://schemas.microsoft.com/office/drawing/2014/main" id="{554BED2B-6B17-459B-8B43-A725AF4AF281}"/>
              </a:ext>
            </a:extLst>
          </p:cNvPr>
          <p:cNvGrpSpPr/>
          <p:nvPr/>
        </p:nvGrpSpPr>
        <p:grpSpPr>
          <a:xfrm>
            <a:off x="4762062" y="4030385"/>
            <a:ext cx="1374610" cy="734261"/>
            <a:chOff x="4782252" y="1270710"/>
            <a:chExt cx="1374610" cy="734261"/>
          </a:xfrm>
          <a:effectLst>
            <a:outerShdw blurRad="50800" dist="38100" dir="2700000" algn="tl" rotWithShape="0">
              <a:prstClr val="black">
                <a:alpha val="40000"/>
              </a:prstClr>
            </a:outerShdw>
          </a:effectLst>
        </p:grpSpPr>
        <p:pic>
          <p:nvPicPr>
            <p:cNvPr id="59" name="Picture 58">
              <a:extLst>
                <a:ext uri="{FF2B5EF4-FFF2-40B4-BE49-F238E27FC236}">
                  <a16:creationId xmlns:a16="http://schemas.microsoft.com/office/drawing/2014/main" id="{618BD30A-CE6A-4975-A469-197C77D0A407}"/>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60" name="TextBox 59">
              <a:extLst>
                <a:ext uri="{FF2B5EF4-FFF2-40B4-BE49-F238E27FC236}">
                  <a16:creationId xmlns:a16="http://schemas.microsoft.com/office/drawing/2014/main" id="{E485876D-77FA-48FC-94CB-F0E5A07ACC1C}"/>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pic>
        <p:nvPicPr>
          <p:cNvPr id="63" name="Picture 62">
            <a:extLst>
              <a:ext uri="{FF2B5EF4-FFF2-40B4-BE49-F238E27FC236}">
                <a16:creationId xmlns:a16="http://schemas.microsoft.com/office/drawing/2014/main" id="{6A25CB99-BA96-48CF-9462-B007FF1C3DA9}"/>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9384" y="2038476"/>
            <a:ext cx="612000" cy="609426"/>
          </a:xfrm>
          <a:prstGeom prst="rect">
            <a:avLst/>
          </a:prstGeom>
        </p:spPr>
      </p:pic>
      <p:sp>
        <p:nvSpPr>
          <p:cNvPr id="65" name="TextBox 64">
            <a:extLst>
              <a:ext uri="{FF2B5EF4-FFF2-40B4-BE49-F238E27FC236}">
                <a16:creationId xmlns:a16="http://schemas.microsoft.com/office/drawing/2014/main" id="{89C9D148-129E-4002-9240-A29272793E06}"/>
              </a:ext>
            </a:extLst>
          </p:cNvPr>
          <p:cNvSpPr txBox="1"/>
          <p:nvPr/>
        </p:nvSpPr>
        <p:spPr>
          <a:xfrm>
            <a:off x="2688503" y="3746607"/>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66" name="Picture 65">
            <a:extLst>
              <a:ext uri="{FF2B5EF4-FFF2-40B4-BE49-F238E27FC236}">
                <a16:creationId xmlns:a16="http://schemas.microsoft.com/office/drawing/2014/main" id="{D60D3781-6BF0-453E-BA61-D4995145FA1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7225" y="3617412"/>
            <a:ext cx="612000" cy="609426"/>
          </a:xfrm>
          <a:prstGeom prst="rect">
            <a:avLst/>
          </a:prstGeom>
        </p:spPr>
      </p:pic>
      <p:sp>
        <p:nvSpPr>
          <p:cNvPr id="53" name="TextBox 52">
            <a:extLst>
              <a:ext uri="{FF2B5EF4-FFF2-40B4-BE49-F238E27FC236}">
                <a16:creationId xmlns:a16="http://schemas.microsoft.com/office/drawing/2014/main" id="{F7303ACB-68F1-4376-88B3-B65ED00521A8}"/>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249034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p:cTn id="35" dur="500" fill="hold"/>
                                        <p:tgtEl>
                                          <p:spTgt spid="86"/>
                                        </p:tgtEl>
                                        <p:attrNameLst>
                                          <p:attrName>ppt_w</p:attrName>
                                        </p:attrNameLst>
                                      </p:cBhvr>
                                      <p:tavLst>
                                        <p:tav tm="0">
                                          <p:val>
                                            <p:fltVal val="0"/>
                                          </p:val>
                                        </p:tav>
                                        <p:tav tm="100000">
                                          <p:val>
                                            <p:strVal val="#ppt_w"/>
                                          </p:val>
                                        </p:tav>
                                      </p:tavLst>
                                    </p:anim>
                                    <p:anim calcmode="lin" valueType="num">
                                      <p:cBhvr>
                                        <p:cTn id="36" dur="500" fill="hold"/>
                                        <p:tgtEl>
                                          <p:spTgt spid="86"/>
                                        </p:tgtEl>
                                        <p:attrNameLst>
                                          <p:attrName>ppt_h</p:attrName>
                                        </p:attrNameLst>
                                      </p:cBhvr>
                                      <p:tavLst>
                                        <p:tav tm="0">
                                          <p:val>
                                            <p:fltVal val="0"/>
                                          </p:val>
                                        </p:tav>
                                        <p:tav tm="100000">
                                          <p:val>
                                            <p:strVal val="#ppt_h"/>
                                          </p:val>
                                        </p:tav>
                                      </p:tavLst>
                                    </p:anim>
                                    <p:animEffect transition="in" filter="fade">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 calcmode="lin" valueType="num">
                                      <p:cBhvr>
                                        <p:cTn id="42" dur="500" fill="hold"/>
                                        <p:tgtEl>
                                          <p:spTgt spid="80"/>
                                        </p:tgtEl>
                                        <p:attrNameLst>
                                          <p:attrName>ppt_w</p:attrName>
                                        </p:attrNameLst>
                                      </p:cBhvr>
                                      <p:tavLst>
                                        <p:tav tm="0">
                                          <p:val>
                                            <p:fltVal val="0"/>
                                          </p:val>
                                        </p:tav>
                                        <p:tav tm="100000">
                                          <p:val>
                                            <p:strVal val="#ppt_w"/>
                                          </p:val>
                                        </p:tav>
                                      </p:tavLst>
                                    </p:anim>
                                    <p:anim calcmode="lin" valueType="num">
                                      <p:cBhvr>
                                        <p:cTn id="43" dur="500" fill="hold"/>
                                        <p:tgtEl>
                                          <p:spTgt spid="80"/>
                                        </p:tgtEl>
                                        <p:attrNameLst>
                                          <p:attrName>ppt_h</p:attrName>
                                        </p:attrNameLst>
                                      </p:cBhvr>
                                      <p:tavLst>
                                        <p:tav tm="0">
                                          <p:val>
                                            <p:fltVal val="0"/>
                                          </p:val>
                                        </p:tav>
                                        <p:tav tm="100000">
                                          <p:val>
                                            <p:strVal val="#ppt_h"/>
                                          </p:val>
                                        </p:tav>
                                      </p:tavLst>
                                    </p:anim>
                                    <p:animEffect transition="in" filter="fade">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par>
                                <p:cTn id="58" presetID="10" presetClass="entr" presetSubtype="0" fill="hold"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left)">
                                      <p:cBhvr>
                                        <p:cTn id="65" dur="500"/>
                                        <p:tgtEl>
                                          <p:spTgt spid="51"/>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p:cTn id="77" dur="500" fill="hold"/>
                                        <p:tgtEl>
                                          <p:spTgt spid="87"/>
                                        </p:tgtEl>
                                        <p:attrNameLst>
                                          <p:attrName>ppt_w</p:attrName>
                                        </p:attrNameLst>
                                      </p:cBhvr>
                                      <p:tavLst>
                                        <p:tav tm="0">
                                          <p:val>
                                            <p:fltVal val="0"/>
                                          </p:val>
                                        </p:tav>
                                        <p:tav tm="100000">
                                          <p:val>
                                            <p:strVal val="#ppt_w"/>
                                          </p:val>
                                        </p:tav>
                                      </p:tavLst>
                                    </p:anim>
                                    <p:anim calcmode="lin" valueType="num">
                                      <p:cBhvr>
                                        <p:cTn id="78" dur="500" fill="hold"/>
                                        <p:tgtEl>
                                          <p:spTgt spid="87"/>
                                        </p:tgtEl>
                                        <p:attrNameLst>
                                          <p:attrName>ppt_h</p:attrName>
                                        </p:attrNameLst>
                                      </p:cBhvr>
                                      <p:tavLst>
                                        <p:tav tm="0">
                                          <p:val>
                                            <p:fltVal val="0"/>
                                          </p:val>
                                        </p:tav>
                                        <p:tav tm="100000">
                                          <p:val>
                                            <p:strVal val="#ppt_h"/>
                                          </p:val>
                                        </p:tav>
                                      </p:tavLst>
                                    </p:anim>
                                    <p:animEffect transition="in" filter="fade">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par>
                                <p:cTn id="92" presetID="10" presetClass="entr" presetSubtype="0"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wipe(left)">
                                      <p:cBhvr>
                                        <p:cTn id="104" dur="500"/>
                                        <p:tgtEl>
                                          <p:spTgt spid="48"/>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fade">
                                      <p:cBhvr>
                                        <p:cTn id="1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P spid="35" grpId="0"/>
      <p:bldP spid="38" grpId="0"/>
      <p:bldP spid="50" grpId="0"/>
      <p:bldP spid="55" grpId="0"/>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976A167-1B0C-4918-A5F9-BFFE49D88E30}"/>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20" name="Picture 19">
            <a:extLst>
              <a:ext uri="{FF2B5EF4-FFF2-40B4-BE49-F238E27FC236}">
                <a16:creationId xmlns:a16="http://schemas.microsoft.com/office/drawing/2014/main" id="{C81C4EE3-1212-4477-A802-07EE2F9C5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23" name="Straight Arrow Connector 22">
            <a:extLst>
              <a:ext uri="{FF2B5EF4-FFF2-40B4-BE49-F238E27FC236}">
                <a16:creationId xmlns:a16="http://schemas.microsoft.com/office/drawing/2014/main" id="{FA226C61-365E-4654-A2A0-675C0029D961}"/>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8D6239-B47B-4355-9827-8BAC087B8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25" name="TextBox 24">
            <a:extLst>
              <a:ext uri="{FF2B5EF4-FFF2-40B4-BE49-F238E27FC236}">
                <a16:creationId xmlns:a16="http://schemas.microsoft.com/office/drawing/2014/main" id="{123548EC-AC20-49C3-86FE-40DA561113F2}"/>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grpSp>
        <p:nvGrpSpPr>
          <p:cNvPr id="26" name="Group 25">
            <a:extLst>
              <a:ext uri="{FF2B5EF4-FFF2-40B4-BE49-F238E27FC236}">
                <a16:creationId xmlns:a16="http://schemas.microsoft.com/office/drawing/2014/main" id="{02DD3220-7988-4860-A86F-7079CC21B896}"/>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9B4DFFA1-4F70-410E-A1D0-3036C3DFB39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28" name="TextBox 27">
              <a:extLst>
                <a:ext uri="{FF2B5EF4-FFF2-40B4-BE49-F238E27FC236}">
                  <a16:creationId xmlns:a16="http://schemas.microsoft.com/office/drawing/2014/main" id="{604AE14E-FE99-4523-9F7B-5944388790C2}"/>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sp>
        <p:nvSpPr>
          <p:cNvPr id="29" name="TextBox 28">
            <a:extLst>
              <a:ext uri="{FF2B5EF4-FFF2-40B4-BE49-F238E27FC236}">
                <a16:creationId xmlns:a16="http://schemas.microsoft.com/office/drawing/2014/main" id="{78848FCA-C8BF-4F38-AA40-3310D866C5D2}"/>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30" name="TextBox 29">
            <a:extLst>
              <a:ext uri="{FF2B5EF4-FFF2-40B4-BE49-F238E27FC236}">
                <a16:creationId xmlns:a16="http://schemas.microsoft.com/office/drawing/2014/main" id="{B2039653-9232-49BF-BB06-BFD7F889D6EC}"/>
              </a:ext>
            </a:extLst>
          </p:cNvPr>
          <p:cNvSpPr txBox="1"/>
          <p:nvPr/>
        </p:nvSpPr>
        <p:spPr>
          <a:xfrm>
            <a:off x="533249" y="2060848"/>
            <a:ext cx="7323888" cy="430887"/>
          </a:xfrm>
          <a:prstGeom prst="rect">
            <a:avLst/>
          </a:prstGeom>
          <a:noFill/>
        </p:spPr>
        <p:txBody>
          <a:bodyPr wrap="square" rtlCol="0">
            <a:spAutoFit/>
          </a:bodyPr>
          <a:lstStyle/>
          <a:p>
            <a:r>
              <a:rPr lang="fr-FR" sz="2200" b="1" dirty="0"/>
              <a:t>How to </a:t>
            </a:r>
            <a:r>
              <a:rPr lang="fr-FR" sz="2200" b="1" dirty="0" err="1"/>
              <a:t>identify</a:t>
            </a:r>
            <a:r>
              <a:rPr lang="fr-FR" sz="2200" b="1" dirty="0"/>
              <a:t> (</a:t>
            </a:r>
            <a:r>
              <a:rPr lang="fr-FR" sz="2200" b="1" dirty="0" err="1"/>
              <a:t>legitimate</a:t>
            </a:r>
            <a:r>
              <a:rPr lang="fr-FR" sz="2200" b="1" dirty="0"/>
              <a:t>) Gold Open Access </a:t>
            </a:r>
            <a:r>
              <a:rPr lang="fr-FR" sz="2200" b="1" dirty="0" err="1"/>
              <a:t>journals</a:t>
            </a:r>
            <a:r>
              <a:rPr lang="fr-FR" sz="2200" b="1" dirty="0"/>
              <a:t>?</a:t>
            </a:r>
          </a:p>
        </p:txBody>
      </p:sp>
      <p:sp>
        <p:nvSpPr>
          <p:cNvPr id="8" name="Rectangle 7">
            <a:extLst>
              <a:ext uri="{FF2B5EF4-FFF2-40B4-BE49-F238E27FC236}">
                <a16:creationId xmlns:a16="http://schemas.microsoft.com/office/drawing/2014/main" id="{90F6D20E-7869-401F-B349-2E9F65E669DB}"/>
              </a:ext>
            </a:extLst>
          </p:cNvPr>
          <p:cNvSpPr/>
          <p:nvPr/>
        </p:nvSpPr>
        <p:spPr>
          <a:xfrm>
            <a:off x="484786" y="2942148"/>
            <a:ext cx="4412655" cy="646331"/>
          </a:xfrm>
          <a:prstGeom prst="rect">
            <a:avLst/>
          </a:prstGeom>
        </p:spPr>
        <p:txBody>
          <a:bodyPr wrap="square">
            <a:spAutoFit/>
          </a:bodyPr>
          <a:lstStyle/>
          <a:p>
            <a:pPr marL="285750" indent="-285750">
              <a:buFont typeface="Wingdings" panose="05000000000000000000" pitchFamily="2" charset="2"/>
              <a:buChar char="Ø"/>
            </a:pPr>
            <a:r>
              <a:rPr lang="en-US" b="1" dirty="0"/>
              <a:t>DOAJ (Directory of Open Access Journals)</a:t>
            </a:r>
            <a:br>
              <a:rPr lang="en-US" b="1" dirty="0"/>
            </a:br>
            <a:r>
              <a:rPr lang="en-US" dirty="0"/>
              <a:t>C</a:t>
            </a:r>
            <a:r>
              <a:rPr lang="en-US" sz="1600" dirty="0"/>
              <a:t>omprehensive Index of open access journals</a:t>
            </a:r>
          </a:p>
        </p:txBody>
      </p:sp>
      <p:sp>
        <p:nvSpPr>
          <p:cNvPr id="9" name="Rectangle 8">
            <a:extLst>
              <a:ext uri="{FF2B5EF4-FFF2-40B4-BE49-F238E27FC236}">
                <a16:creationId xmlns:a16="http://schemas.microsoft.com/office/drawing/2014/main" id="{1DCC1518-4C5B-42D9-BAEE-00BCFA91BE01}"/>
              </a:ext>
            </a:extLst>
          </p:cNvPr>
          <p:cNvSpPr/>
          <p:nvPr/>
        </p:nvSpPr>
        <p:spPr>
          <a:xfrm>
            <a:off x="484786" y="4576647"/>
            <a:ext cx="7797314" cy="615553"/>
          </a:xfrm>
          <a:prstGeom prst="rect">
            <a:avLst/>
          </a:prstGeom>
        </p:spPr>
        <p:txBody>
          <a:bodyPr wrap="square">
            <a:spAutoFit/>
          </a:bodyPr>
          <a:lstStyle/>
          <a:p>
            <a:pPr marL="285750" indent="-285750">
              <a:buFont typeface="Wingdings" panose="05000000000000000000" pitchFamily="2" charset="2"/>
              <a:buChar char="Ø"/>
            </a:pPr>
            <a:r>
              <a:rPr lang="en-US" b="1" dirty="0"/>
              <a:t>Think. Check. Submit</a:t>
            </a:r>
            <a:br>
              <a:rPr lang="en-US" sz="1600" b="1" dirty="0"/>
            </a:br>
            <a:r>
              <a:rPr lang="fr-FR" sz="1600" dirty="0"/>
              <a:t>Tools and </a:t>
            </a:r>
            <a:r>
              <a:rPr lang="fr-FR" sz="1600" dirty="0" err="1"/>
              <a:t>practical</a:t>
            </a:r>
            <a:r>
              <a:rPr lang="fr-FR" sz="1600" dirty="0"/>
              <a:t> </a:t>
            </a:r>
            <a:r>
              <a:rPr lang="fr-FR" sz="1600" dirty="0" err="1"/>
              <a:t>resources</a:t>
            </a:r>
            <a:r>
              <a:rPr lang="en-US" sz="1600" dirty="0"/>
              <a:t>  </a:t>
            </a:r>
          </a:p>
        </p:txBody>
      </p:sp>
      <p:grpSp>
        <p:nvGrpSpPr>
          <p:cNvPr id="38" name="Group 37">
            <a:extLst>
              <a:ext uri="{FF2B5EF4-FFF2-40B4-BE49-F238E27FC236}">
                <a16:creationId xmlns:a16="http://schemas.microsoft.com/office/drawing/2014/main" id="{3F26AC74-0D3E-43BC-8D6D-F2ADB82E1A61}"/>
              </a:ext>
            </a:extLst>
          </p:cNvPr>
          <p:cNvGrpSpPr/>
          <p:nvPr/>
        </p:nvGrpSpPr>
        <p:grpSpPr>
          <a:xfrm>
            <a:off x="3502028" y="4532839"/>
            <a:ext cx="5552584" cy="1416441"/>
            <a:chOff x="3502028" y="3830201"/>
            <a:chExt cx="5552584" cy="1416441"/>
          </a:xfrm>
        </p:grpSpPr>
        <p:pic>
          <p:nvPicPr>
            <p:cNvPr id="7" name="Picture 6">
              <a:extLst>
                <a:ext uri="{FF2B5EF4-FFF2-40B4-BE49-F238E27FC236}">
                  <a16:creationId xmlns:a16="http://schemas.microsoft.com/office/drawing/2014/main" id="{DF451CFF-28BE-4097-9AD8-8E6970DB221A}"/>
                </a:ext>
              </a:extLst>
            </p:cNvPr>
            <p:cNvPicPr>
              <a:picLocks noChangeAspect="1"/>
            </p:cNvPicPr>
            <p:nvPr/>
          </p:nvPicPr>
          <p:blipFill>
            <a:blip r:embed="rId6"/>
            <a:stretch>
              <a:fillRect/>
            </a:stretch>
          </p:blipFill>
          <p:spPr>
            <a:xfrm>
              <a:off x="3502028" y="3830201"/>
              <a:ext cx="5382844" cy="1151218"/>
            </a:xfrm>
            <a:prstGeom prst="rect">
              <a:avLst/>
            </a:prstGeom>
          </p:spPr>
        </p:pic>
        <p:sp>
          <p:nvSpPr>
            <p:cNvPr id="31" name="Rectangle 30">
              <a:extLst>
                <a:ext uri="{FF2B5EF4-FFF2-40B4-BE49-F238E27FC236}">
                  <a16:creationId xmlns:a16="http://schemas.microsoft.com/office/drawing/2014/main" id="{E05FCD18-8DF4-4A45-AC95-908E06571BD9}"/>
                </a:ext>
              </a:extLst>
            </p:cNvPr>
            <p:cNvSpPr/>
            <p:nvPr/>
          </p:nvSpPr>
          <p:spPr>
            <a:xfrm>
              <a:off x="6418506" y="4969643"/>
              <a:ext cx="2636106" cy="276999"/>
            </a:xfrm>
            <a:prstGeom prst="rect">
              <a:avLst/>
            </a:prstGeom>
          </p:spPr>
          <p:txBody>
            <a:bodyPr wrap="none">
              <a:spAutoFit/>
            </a:bodyPr>
            <a:lstStyle/>
            <a:p>
              <a:r>
                <a:rPr lang="fr-FR" sz="1200" dirty="0">
                  <a:hlinkClick r:id="rId7"/>
                </a:rPr>
                <a:t>https://thinkchecksubmit.org/journals</a:t>
              </a:r>
              <a:r>
                <a:rPr lang="fr-FR" sz="1200" dirty="0"/>
                <a:t> </a:t>
              </a:r>
            </a:p>
          </p:txBody>
        </p:sp>
      </p:grpSp>
      <p:grpSp>
        <p:nvGrpSpPr>
          <p:cNvPr id="37" name="Group 36">
            <a:extLst>
              <a:ext uri="{FF2B5EF4-FFF2-40B4-BE49-F238E27FC236}">
                <a16:creationId xmlns:a16="http://schemas.microsoft.com/office/drawing/2014/main" id="{B285CD5C-69AA-483A-A7FD-0B4DDB30D3B4}"/>
              </a:ext>
            </a:extLst>
          </p:cNvPr>
          <p:cNvGrpSpPr/>
          <p:nvPr/>
        </p:nvGrpSpPr>
        <p:grpSpPr>
          <a:xfrm>
            <a:off x="5235767" y="2990783"/>
            <a:ext cx="2663889" cy="972335"/>
            <a:chOff x="5163371" y="2723051"/>
            <a:chExt cx="2663889" cy="972335"/>
          </a:xfrm>
        </p:grpSpPr>
        <p:pic>
          <p:nvPicPr>
            <p:cNvPr id="4" name="Picture 3">
              <a:extLst>
                <a:ext uri="{FF2B5EF4-FFF2-40B4-BE49-F238E27FC236}">
                  <a16:creationId xmlns:a16="http://schemas.microsoft.com/office/drawing/2014/main" id="{7E730D26-BE93-4866-979C-4ADF15103F3E}"/>
                </a:ext>
              </a:extLst>
            </p:cNvPr>
            <p:cNvPicPr>
              <a:picLocks noChangeAspect="1"/>
            </p:cNvPicPr>
            <p:nvPr/>
          </p:nvPicPr>
          <p:blipFill>
            <a:blip r:embed="rId8"/>
            <a:stretch>
              <a:fillRect/>
            </a:stretch>
          </p:blipFill>
          <p:spPr>
            <a:xfrm>
              <a:off x="5163371" y="2723051"/>
              <a:ext cx="2580592" cy="726064"/>
            </a:xfrm>
            <a:prstGeom prst="rect">
              <a:avLst/>
            </a:prstGeom>
          </p:spPr>
        </p:pic>
        <p:sp>
          <p:nvSpPr>
            <p:cNvPr id="36" name="Rectangle 35">
              <a:extLst>
                <a:ext uri="{FF2B5EF4-FFF2-40B4-BE49-F238E27FC236}">
                  <a16:creationId xmlns:a16="http://schemas.microsoft.com/office/drawing/2014/main" id="{E43C4207-4F40-4CB1-B38F-2A0B06BB2E65}"/>
                </a:ext>
              </a:extLst>
            </p:cNvPr>
            <p:cNvSpPr/>
            <p:nvPr/>
          </p:nvSpPr>
          <p:spPr>
            <a:xfrm>
              <a:off x="6611927" y="3418387"/>
              <a:ext cx="1215333" cy="276999"/>
            </a:xfrm>
            <a:prstGeom prst="rect">
              <a:avLst/>
            </a:prstGeom>
          </p:spPr>
          <p:txBody>
            <a:bodyPr wrap="none">
              <a:spAutoFit/>
            </a:bodyPr>
            <a:lstStyle/>
            <a:p>
              <a:r>
                <a:rPr lang="fr-FR" sz="1200" dirty="0">
                  <a:hlinkClick r:id="rId9"/>
                </a:rPr>
                <a:t>https://doaj.org</a:t>
              </a:r>
              <a:r>
                <a:rPr lang="fr-FR" sz="1200" dirty="0"/>
                <a:t> </a:t>
              </a:r>
            </a:p>
          </p:txBody>
        </p:sp>
      </p:grpSp>
      <p:sp>
        <p:nvSpPr>
          <p:cNvPr id="40" name="TextBox 39">
            <a:extLst>
              <a:ext uri="{FF2B5EF4-FFF2-40B4-BE49-F238E27FC236}">
                <a16:creationId xmlns:a16="http://schemas.microsoft.com/office/drawing/2014/main" id="{01647345-A252-4E28-9E0D-BBE78041F75D}"/>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35941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976A167-1B0C-4918-A5F9-BFFE49D88E30}"/>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20" name="Picture 19">
            <a:extLst>
              <a:ext uri="{FF2B5EF4-FFF2-40B4-BE49-F238E27FC236}">
                <a16:creationId xmlns:a16="http://schemas.microsoft.com/office/drawing/2014/main" id="{C81C4EE3-1212-4477-A802-07EE2F9C5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23" name="Straight Arrow Connector 22">
            <a:extLst>
              <a:ext uri="{FF2B5EF4-FFF2-40B4-BE49-F238E27FC236}">
                <a16:creationId xmlns:a16="http://schemas.microsoft.com/office/drawing/2014/main" id="{FA226C61-365E-4654-A2A0-675C0029D961}"/>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3548EC-AC20-49C3-86FE-40DA561113F2}"/>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grpSp>
        <p:nvGrpSpPr>
          <p:cNvPr id="26" name="Group 25">
            <a:extLst>
              <a:ext uri="{FF2B5EF4-FFF2-40B4-BE49-F238E27FC236}">
                <a16:creationId xmlns:a16="http://schemas.microsoft.com/office/drawing/2014/main" id="{02DD3220-7988-4860-A86F-7079CC21B896}"/>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9B4DFFA1-4F70-410E-A1D0-3036C3DFB39B}"/>
                </a:ext>
              </a:extLst>
            </p:cNvPr>
            <p:cNvPicPr>
              <a:picLocks noChangeAspect="1"/>
            </p:cNvPicPr>
            <p:nvPr/>
          </p:nvPicPr>
          <p:blipFill>
            <a:blip r:embed="rId4">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28" name="TextBox 27">
              <a:extLst>
                <a:ext uri="{FF2B5EF4-FFF2-40B4-BE49-F238E27FC236}">
                  <a16:creationId xmlns:a16="http://schemas.microsoft.com/office/drawing/2014/main" id="{604AE14E-FE99-4523-9F7B-5944388790C2}"/>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sp>
        <p:nvSpPr>
          <p:cNvPr id="29" name="TextBox 28">
            <a:extLst>
              <a:ext uri="{FF2B5EF4-FFF2-40B4-BE49-F238E27FC236}">
                <a16:creationId xmlns:a16="http://schemas.microsoft.com/office/drawing/2014/main" id="{78848FCA-C8BF-4F38-AA40-3310D866C5D2}"/>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30" name="TextBox 29">
            <a:extLst>
              <a:ext uri="{FF2B5EF4-FFF2-40B4-BE49-F238E27FC236}">
                <a16:creationId xmlns:a16="http://schemas.microsoft.com/office/drawing/2014/main" id="{B2039653-9232-49BF-BB06-BFD7F889D6EC}"/>
              </a:ext>
            </a:extLst>
          </p:cNvPr>
          <p:cNvSpPr txBox="1"/>
          <p:nvPr/>
        </p:nvSpPr>
        <p:spPr>
          <a:xfrm>
            <a:off x="533249" y="2060848"/>
            <a:ext cx="3179867" cy="430887"/>
          </a:xfrm>
          <a:prstGeom prst="rect">
            <a:avLst/>
          </a:prstGeom>
          <a:noFill/>
        </p:spPr>
        <p:txBody>
          <a:bodyPr wrap="square" rtlCol="0">
            <a:spAutoFit/>
          </a:bodyPr>
          <a:lstStyle/>
          <a:p>
            <a:r>
              <a:rPr lang="fr-FR" sz="2200" b="1" dirty="0"/>
              <a:t>Are </a:t>
            </a:r>
            <a:r>
              <a:rPr lang="fr-FR" sz="2200" b="1" dirty="0" err="1"/>
              <a:t>there</a:t>
            </a:r>
            <a:r>
              <a:rPr lang="fr-FR" sz="2200" b="1" dirty="0"/>
              <a:t> </a:t>
            </a:r>
            <a:r>
              <a:rPr lang="fr-FR" sz="2200" b="1" dirty="0" err="1"/>
              <a:t>caveats</a:t>
            </a:r>
            <a:r>
              <a:rPr lang="fr-FR" sz="2200" b="1" dirty="0"/>
              <a:t>?</a:t>
            </a:r>
          </a:p>
        </p:txBody>
      </p:sp>
      <p:pic>
        <p:nvPicPr>
          <p:cNvPr id="7" name="Picture 6">
            <a:extLst>
              <a:ext uri="{FF2B5EF4-FFF2-40B4-BE49-F238E27FC236}">
                <a16:creationId xmlns:a16="http://schemas.microsoft.com/office/drawing/2014/main" id="{7A08C356-E6BD-4657-8A66-35962F513B90}"/>
              </a:ext>
            </a:extLst>
          </p:cNvPr>
          <p:cNvPicPr>
            <a:picLocks noChangeAspect="1"/>
          </p:cNvPicPr>
          <p:nvPr/>
        </p:nvPicPr>
        <p:blipFill>
          <a:blip r:embed="rId5"/>
          <a:stretch>
            <a:fillRect/>
          </a:stretch>
        </p:blipFill>
        <p:spPr>
          <a:xfrm>
            <a:off x="6160722" y="5731541"/>
            <a:ext cx="2553056" cy="552527"/>
          </a:xfrm>
          <a:prstGeom prst="rect">
            <a:avLst/>
          </a:prstGeom>
        </p:spPr>
      </p:pic>
      <p:pic>
        <p:nvPicPr>
          <p:cNvPr id="9" name="Picture 8">
            <a:extLst>
              <a:ext uri="{FF2B5EF4-FFF2-40B4-BE49-F238E27FC236}">
                <a16:creationId xmlns:a16="http://schemas.microsoft.com/office/drawing/2014/main" id="{0F7C145A-FB94-4B6C-B2DF-8D2BEC177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536" y="2177566"/>
            <a:ext cx="1364063" cy="18378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21" name="Image 2">
            <a:extLst>
              <a:ext uri="{FF2B5EF4-FFF2-40B4-BE49-F238E27FC236}">
                <a16:creationId xmlns:a16="http://schemas.microsoft.com/office/drawing/2014/main" id="{16931143-26D5-594B-A492-11DA60294728}"/>
              </a:ext>
            </a:extLst>
          </p:cNvPr>
          <p:cNvPicPr>
            <a:picLocks noChangeAspect="1"/>
          </p:cNvPicPr>
          <p:nvPr/>
        </p:nvPicPr>
        <p:blipFill>
          <a:blip r:embed="rId7"/>
          <a:stretch>
            <a:fillRect/>
          </a:stretch>
        </p:blipFill>
        <p:spPr>
          <a:xfrm>
            <a:off x="5709639" y="1681843"/>
            <a:ext cx="3382301" cy="2449252"/>
          </a:xfrm>
          <a:prstGeom prst="rect">
            <a:avLst/>
          </a:prstGeom>
        </p:spPr>
      </p:pic>
      <p:sp>
        <p:nvSpPr>
          <p:cNvPr id="10" name="Rectangle 9">
            <a:extLst>
              <a:ext uri="{FF2B5EF4-FFF2-40B4-BE49-F238E27FC236}">
                <a16:creationId xmlns:a16="http://schemas.microsoft.com/office/drawing/2014/main" id="{54C0FB94-8F3C-45BF-AB09-BDDBAAFDA1EB}"/>
              </a:ext>
            </a:extLst>
          </p:cNvPr>
          <p:cNvSpPr/>
          <p:nvPr/>
        </p:nvSpPr>
        <p:spPr>
          <a:xfrm>
            <a:off x="6891424" y="4030075"/>
            <a:ext cx="1931426" cy="276999"/>
          </a:xfrm>
          <a:prstGeom prst="rect">
            <a:avLst/>
          </a:prstGeom>
        </p:spPr>
        <p:txBody>
          <a:bodyPr wrap="none">
            <a:spAutoFit/>
          </a:bodyPr>
          <a:lstStyle/>
          <a:p>
            <a:r>
              <a:rPr lang="fr-FR" sz="1200" dirty="0"/>
              <a:t>Grossmann &amp; </a:t>
            </a:r>
            <a:r>
              <a:rPr lang="fr-FR" sz="1200" dirty="0" err="1"/>
              <a:t>Brembs</a:t>
            </a:r>
            <a:r>
              <a:rPr lang="fr-FR" sz="1200" dirty="0"/>
              <a:t>, 2019</a:t>
            </a:r>
          </a:p>
        </p:txBody>
      </p:sp>
      <p:sp>
        <p:nvSpPr>
          <p:cNvPr id="15" name="Rectangle 14">
            <a:extLst>
              <a:ext uri="{FF2B5EF4-FFF2-40B4-BE49-F238E27FC236}">
                <a16:creationId xmlns:a16="http://schemas.microsoft.com/office/drawing/2014/main" id="{D6657F21-FC6C-4EC8-8E79-93A7F07F21CF}"/>
              </a:ext>
            </a:extLst>
          </p:cNvPr>
          <p:cNvSpPr/>
          <p:nvPr/>
        </p:nvSpPr>
        <p:spPr>
          <a:xfrm>
            <a:off x="484785" y="2916748"/>
            <a:ext cx="8911751" cy="3508653"/>
          </a:xfrm>
          <a:prstGeom prst="rect">
            <a:avLst/>
          </a:prstGeom>
        </p:spPr>
        <p:txBody>
          <a:bodyPr wrap="square">
            <a:spAutoFit/>
          </a:bodyPr>
          <a:lstStyle/>
          <a:p>
            <a:pPr marL="285750" indent="-285750">
              <a:buFont typeface="Wingdings" panose="05000000000000000000" pitchFamily="2" charset="2"/>
              <a:buChar char="Ø"/>
            </a:pPr>
            <a:r>
              <a:rPr lang="en-US" b="1" dirty="0"/>
              <a:t>Caveat #1: </a:t>
            </a:r>
            <a:r>
              <a:rPr lang="en-US" dirty="0"/>
              <a:t>Excessive APCs</a:t>
            </a:r>
          </a:p>
          <a:p>
            <a:endParaRPr lang="en-US" b="1" dirty="0"/>
          </a:p>
          <a:p>
            <a:r>
              <a:rPr lang="en-US" sz="1600" b="1" dirty="0">
                <a:sym typeface="Wingdings" panose="05000000000000000000" pitchFamily="2" charset="2"/>
              </a:rPr>
              <a:t>2020 - </a:t>
            </a:r>
            <a:r>
              <a:rPr lang="en-US" sz="1600" i="1" dirty="0" err="1">
                <a:sym typeface="Wingdings" panose="05000000000000000000" pitchFamily="2" charset="2"/>
              </a:rPr>
              <a:t>NeuroImage</a:t>
            </a:r>
            <a:r>
              <a:rPr lang="en-US" sz="1600" dirty="0">
                <a:sym typeface="Wingdings" panose="05000000000000000000" pitchFamily="2" charset="2"/>
              </a:rPr>
              <a:t> transitioned to gold OA with APC of </a:t>
            </a:r>
            <a:r>
              <a:rPr lang="fr-FR" sz="1600" b="1" dirty="0"/>
              <a:t>$3,000</a:t>
            </a:r>
          </a:p>
          <a:p>
            <a:r>
              <a:rPr lang="fr-FR" sz="1600" b="1" dirty="0">
                <a:solidFill>
                  <a:srgbClr val="1B64C1"/>
                </a:solidFill>
              </a:rPr>
              <a:t>2023 – </a:t>
            </a:r>
            <a:r>
              <a:rPr lang="fr-FR" sz="1600" dirty="0">
                <a:solidFill>
                  <a:srgbClr val="1B64C1"/>
                </a:solidFill>
              </a:rPr>
              <a:t>Elsevier</a:t>
            </a:r>
            <a:r>
              <a:rPr lang="fr-FR" sz="1600" b="1" dirty="0">
                <a:solidFill>
                  <a:srgbClr val="1B64C1"/>
                </a:solidFill>
              </a:rPr>
              <a:t> </a:t>
            </a:r>
            <a:r>
              <a:rPr lang="fr-FR" sz="1600" dirty="0" err="1">
                <a:solidFill>
                  <a:srgbClr val="1B64C1"/>
                </a:solidFill>
              </a:rPr>
              <a:t>raised</a:t>
            </a:r>
            <a:r>
              <a:rPr lang="fr-FR" sz="1600" dirty="0">
                <a:solidFill>
                  <a:srgbClr val="1B64C1"/>
                </a:solidFill>
              </a:rPr>
              <a:t> APC to </a:t>
            </a:r>
            <a:r>
              <a:rPr lang="fr-FR" sz="1600" b="1" dirty="0">
                <a:solidFill>
                  <a:srgbClr val="1B64C1"/>
                </a:solidFill>
              </a:rPr>
              <a:t>$3,450</a:t>
            </a:r>
          </a:p>
          <a:p>
            <a:endParaRPr lang="fr-FR" sz="1600" dirty="0"/>
          </a:p>
          <a:p>
            <a:r>
              <a:rPr lang="fr-FR" sz="1600" b="1" dirty="0"/>
              <a:t>2021</a:t>
            </a:r>
            <a:r>
              <a:rPr lang="fr-FR" sz="1600" b="1" i="1" dirty="0"/>
              <a:t> - </a:t>
            </a:r>
            <a:r>
              <a:rPr lang="fr-FR" sz="1600" i="1" dirty="0" err="1"/>
              <a:t>NeuroImage</a:t>
            </a:r>
            <a:r>
              <a:rPr lang="fr-FR" sz="1600" i="1" dirty="0"/>
              <a:t>: Reports</a:t>
            </a:r>
            <a:r>
              <a:rPr lang="fr-FR" sz="1600" dirty="0"/>
              <a:t> </a:t>
            </a:r>
            <a:r>
              <a:rPr lang="fr-FR" sz="1600" dirty="0" err="1"/>
              <a:t>started</a:t>
            </a:r>
            <a:r>
              <a:rPr lang="fr-FR" sz="1600" dirty="0"/>
              <a:t> as gold OA journal </a:t>
            </a:r>
            <a:r>
              <a:rPr lang="fr-FR" sz="1600" dirty="0" err="1"/>
              <a:t>with</a:t>
            </a:r>
            <a:r>
              <a:rPr lang="fr-FR" sz="1600" dirty="0"/>
              <a:t> APC of </a:t>
            </a:r>
            <a:r>
              <a:rPr lang="en-US" sz="1600" b="1" dirty="0"/>
              <a:t>$900</a:t>
            </a:r>
          </a:p>
          <a:p>
            <a:r>
              <a:rPr lang="en-US" sz="1600" b="1" dirty="0">
                <a:solidFill>
                  <a:srgbClr val="1B64C1"/>
                </a:solidFill>
              </a:rPr>
              <a:t>2023 - </a:t>
            </a:r>
            <a:r>
              <a:rPr lang="fr-FR" sz="1600" dirty="0">
                <a:solidFill>
                  <a:srgbClr val="1B64C1"/>
                </a:solidFill>
              </a:rPr>
              <a:t>Elsevier </a:t>
            </a:r>
            <a:r>
              <a:rPr lang="fr-FR" sz="1600" dirty="0" err="1">
                <a:solidFill>
                  <a:srgbClr val="1B64C1"/>
                </a:solidFill>
              </a:rPr>
              <a:t>doubled</a:t>
            </a:r>
            <a:r>
              <a:rPr lang="fr-FR" sz="1600" dirty="0">
                <a:solidFill>
                  <a:srgbClr val="1B64C1"/>
                </a:solidFill>
              </a:rPr>
              <a:t> APC to </a:t>
            </a:r>
            <a:r>
              <a:rPr lang="en-US" sz="1600" b="1" dirty="0">
                <a:solidFill>
                  <a:srgbClr val="1B64C1"/>
                </a:solidFill>
              </a:rPr>
              <a:t>$1,800</a:t>
            </a:r>
            <a:endParaRPr lang="en-US" sz="1600" dirty="0">
              <a:solidFill>
                <a:srgbClr val="1B64C1"/>
              </a:solidFill>
            </a:endParaRPr>
          </a:p>
          <a:p>
            <a:endParaRPr lang="en-US" sz="1600" dirty="0"/>
          </a:p>
          <a:p>
            <a:pPr defTabSz="541338"/>
            <a:r>
              <a:rPr lang="en-US" sz="1600" b="1" dirty="0"/>
              <a:t>2022</a:t>
            </a:r>
            <a:r>
              <a:rPr lang="en-US" sz="1600" dirty="0"/>
              <a:t>: Editorial board judged these APC </a:t>
            </a:r>
            <a:r>
              <a:rPr lang="fr-FR" sz="1600" dirty="0"/>
              <a:t>"</a:t>
            </a:r>
            <a:r>
              <a:rPr lang="fr-FR" sz="1600" b="1" dirty="0" err="1"/>
              <a:t>unethical</a:t>
            </a:r>
            <a:r>
              <a:rPr lang="fr-FR" sz="1600" b="1" dirty="0"/>
              <a:t> and </a:t>
            </a:r>
            <a:r>
              <a:rPr lang="fr-FR" sz="1600" b="1" dirty="0" err="1"/>
              <a:t>unsustainable</a:t>
            </a:r>
            <a:r>
              <a:rPr lang="fr-FR" sz="1600" dirty="0"/>
              <a:t>" </a:t>
            </a:r>
          </a:p>
          <a:p>
            <a:pPr defTabSz="541338"/>
            <a:r>
              <a:rPr lang="fr-FR" sz="1600" dirty="0"/>
              <a:t>	</a:t>
            </a:r>
            <a:r>
              <a:rPr lang="fr-FR" sz="1600" dirty="0" err="1"/>
              <a:t>so</a:t>
            </a:r>
            <a:r>
              <a:rPr lang="fr-FR" sz="1600" dirty="0"/>
              <a:t> </a:t>
            </a:r>
            <a:r>
              <a:rPr lang="fr-FR" sz="1600" dirty="0" err="1"/>
              <a:t>they</a:t>
            </a:r>
            <a:r>
              <a:rPr lang="fr-FR" sz="1600" dirty="0"/>
              <a:t> </a:t>
            </a:r>
            <a:r>
              <a:rPr lang="fr-FR" sz="1600" dirty="0" err="1"/>
              <a:t>asked</a:t>
            </a:r>
            <a:r>
              <a:rPr lang="fr-FR" sz="1600" dirty="0"/>
              <a:t> Elsevier to </a:t>
            </a:r>
            <a:r>
              <a:rPr lang="fr-FR" sz="1600" dirty="0" err="1"/>
              <a:t>lower</a:t>
            </a:r>
            <a:r>
              <a:rPr lang="fr-FR" sz="1600" dirty="0"/>
              <a:t> </a:t>
            </a:r>
            <a:r>
              <a:rPr lang="en-US" sz="1600" dirty="0" err="1">
                <a:sym typeface="Wingdings" panose="05000000000000000000" pitchFamily="2" charset="2"/>
              </a:rPr>
              <a:t>NeuroImage’s</a:t>
            </a:r>
            <a:r>
              <a:rPr lang="en-US" sz="1600" dirty="0">
                <a:sym typeface="Wingdings" panose="05000000000000000000" pitchFamily="2" charset="2"/>
              </a:rPr>
              <a:t> APC to</a:t>
            </a:r>
            <a:r>
              <a:rPr lang="fr-FR" sz="1600" dirty="0"/>
              <a:t> </a:t>
            </a:r>
            <a:r>
              <a:rPr lang="fr-FR" sz="1600" b="1" dirty="0"/>
              <a:t>$2,000</a:t>
            </a:r>
            <a:r>
              <a:rPr lang="fr-FR" sz="1600" dirty="0"/>
              <a:t>, but </a:t>
            </a:r>
            <a:r>
              <a:rPr lang="fr-FR" sz="1600" dirty="0" err="1"/>
              <a:t>they</a:t>
            </a:r>
            <a:r>
              <a:rPr lang="fr-FR" sz="1600" dirty="0"/>
              <a:t> </a:t>
            </a:r>
            <a:r>
              <a:rPr lang="fr-FR" sz="1600" dirty="0" err="1"/>
              <a:t>refused</a:t>
            </a:r>
            <a:endParaRPr lang="fr-FR" sz="1600" dirty="0"/>
          </a:p>
          <a:p>
            <a:pPr marL="827088" indent="-285750">
              <a:spcBef>
                <a:spcPts val="600"/>
              </a:spcBef>
              <a:buFont typeface="Wingdings" panose="05000000000000000000" pitchFamily="2" charset="2"/>
              <a:buChar char="à"/>
            </a:pPr>
            <a:r>
              <a:rPr lang="en-US" sz="1600" dirty="0"/>
              <a:t>Resignation of entire editorial boards (&gt; 42 researchers)</a:t>
            </a:r>
          </a:p>
          <a:p>
            <a:pPr marL="827088" indent="-285750">
              <a:spcBef>
                <a:spcPts val="600"/>
              </a:spcBef>
              <a:buFont typeface="Wingdings" panose="05000000000000000000" pitchFamily="2" charset="2"/>
              <a:buChar char="à"/>
            </a:pPr>
            <a:r>
              <a:rPr lang="fr-FR" sz="1600" dirty="0" err="1">
                <a:solidFill>
                  <a:srgbClr val="000000"/>
                </a:solidFill>
              </a:rPr>
              <a:t>Creation</a:t>
            </a:r>
            <a:r>
              <a:rPr lang="fr-FR" sz="1600" dirty="0">
                <a:solidFill>
                  <a:srgbClr val="000000"/>
                </a:solidFill>
              </a:rPr>
              <a:t> of non-profit OA journal </a:t>
            </a:r>
            <a:r>
              <a:rPr lang="fr-FR" sz="1600" dirty="0" err="1">
                <a:solidFill>
                  <a:srgbClr val="000000"/>
                </a:solidFill>
              </a:rPr>
              <a:t>with</a:t>
            </a:r>
            <a:r>
              <a:rPr lang="fr-FR" sz="1600" dirty="0">
                <a:solidFill>
                  <a:srgbClr val="000000"/>
                </a:solidFill>
              </a:rPr>
              <a:t> APC of </a:t>
            </a:r>
            <a:r>
              <a:rPr lang="fr-FR" sz="1600" b="1" dirty="0"/>
              <a:t>$1,650 </a:t>
            </a:r>
          </a:p>
          <a:p>
            <a:pPr marL="827088" indent="-285750">
              <a:buFont typeface="Wingdings" panose="05000000000000000000" pitchFamily="2" charset="2"/>
              <a:buChar char="à"/>
            </a:pPr>
            <a:endParaRPr lang="en-US" sz="1600" dirty="0"/>
          </a:p>
        </p:txBody>
      </p:sp>
      <p:pic>
        <p:nvPicPr>
          <p:cNvPr id="24" name="Picture 23">
            <a:extLst>
              <a:ext uri="{FF2B5EF4-FFF2-40B4-BE49-F238E27FC236}">
                <a16:creationId xmlns:a16="http://schemas.microsoft.com/office/drawing/2014/main" id="{868D6239-B47B-4355-9827-8BAC087B87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31" name="TextBox 30">
            <a:extLst>
              <a:ext uri="{FF2B5EF4-FFF2-40B4-BE49-F238E27FC236}">
                <a16:creationId xmlns:a16="http://schemas.microsoft.com/office/drawing/2014/main" id="{58EEA085-58CC-48F3-813E-667892B098E6}"/>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387169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5" end="5"/>
                                            </p:txEl>
                                          </p:spTgt>
                                        </p:tgtEl>
                                        <p:attrNameLst>
                                          <p:attrName>style.visibility</p:attrName>
                                        </p:attrNameLst>
                                      </p:cBhvr>
                                      <p:to>
                                        <p:strVal val="visible"/>
                                      </p:to>
                                    </p:set>
                                    <p:animEffect transition="in" filter="fade">
                                      <p:cBhvr>
                                        <p:cTn id="30" dur="500"/>
                                        <p:tgtEl>
                                          <p:spTgt spid="1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500"/>
                                        <p:tgtEl>
                                          <p:spTgt spid="1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xEl>
                                              <p:pRg st="8" end="8"/>
                                            </p:txEl>
                                          </p:spTgt>
                                        </p:tgtEl>
                                        <p:attrNameLst>
                                          <p:attrName>style.visibility</p:attrName>
                                        </p:attrNameLst>
                                      </p:cBhvr>
                                      <p:to>
                                        <p:strVal val="visible"/>
                                      </p:to>
                                    </p:set>
                                    <p:animEffect transition="in" filter="fade">
                                      <p:cBhvr>
                                        <p:cTn id="40" dur="500"/>
                                        <p:tgtEl>
                                          <p:spTgt spid="15">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xEl>
                                              <p:pRg st="9" end="9"/>
                                            </p:txEl>
                                          </p:spTgt>
                                        </p:tgtEl>
                                        <p:attrNameLst>
                                          <p:attrName>style.visibility</p:attrName>
                                        </p:attrNameLst>
                                      </p:cBhvr>
                                      <p:to>
                                        <p:strVal val="visible"/>
                                      </p:to>
                                    </p:set>
                                    <p:animEffect transition="in" filter="fade">
                                      <p:cBhvr>
                                        <p:cTn id="53" dur="500"/>
                                        <p:tgtEl>
                                          <p:spTgt spid="15">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xEl>
                                              <p:pRg st="10" end="10"/>
                                            </p:txEl>
                                          </p:spTgt>
                                        </p:tgtEl>
                                        <p:attrNameLst>
                                          <p:attrName>style.visibility</p:attrName>
                                        </p:attrNameLst>
                                      </p:cBhvr>
                                      <p:to>
                                        <p:strVal val="visible"/>
                                      </p:to>
                                    </p:set>
                                    <p:animEffect transition="in" filter="fade">
                                      <p:cBhvr>
                                        <p:cTn id="58" dur="500"/>
                                        <p:tgtEl>
                                          <p:spTgt spid="15">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xEl>
                                              <p:pRg st="11" end="11"/>
                                            </p:txEl>
                                          </p:spTgt>
                                        </p:tgtEl>
                                        <p:attrNameLst>
                                          <p:attrName>style.visibility</p:attrName>
                                        </p:attrNameLst>
                                      </p:cBhvr>
                                      <p:to>
                                        <p:strVal val="visible"/>
                                      </p:to>
                                    </p:set>
                                    <p:animEffect transition="in" filter="fade">
                                      <p:cBhvr>
                                        <p:cTn id="63" dur="500"/>
                                        <p:tgtEl>
                                          <p:spTgt spid="15">
                                            <p:txEl>
                                              <p:pRg st="11" end="11"/>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976A167-1B0C-4918-A5F9-BFFE49D88E30}"/>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20" name="Picture 19">
            <a:extLst>
              <a:ext uri="{FF2B5EF4-FFF2-40B4-BE49-F238E27FC236}">
                <a16:creationId xmlns:a16="http://schemas.microsoft.com/office/drawing/2014/main" id="{C81C4EE3-1212-4477-A802-07EE2F9C5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23" name="Straight Arrow Connector 22">
            <a:extLst>
              <a:ext uri="{FF2B5EF4-FFF2-40B4-BE49-F238E27FC236}">
                <a16:creationId xmlns:a16="http://schemas.microsoft.com/office/drawing/2014/main" id="{FA226C61-365E-4654-A2A0-675C0029D961}"/>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3548EC-AC20-49C3-86FE-40DA561113F2}"/>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grpSp>
        <p:nvGrpSpPr>
          <p:cNvPr id="26" name="Group 25">
            <a:extLst>
              <a:ext uri="{FF2B5EF4-FFF2-40B4-BE49-F238E27FC236}">
                <a16:creationId xmlns:a16="http://schemas.microsoft.com/office/drawing/2014/main" id="{02DD3220-7988-4860-A86F-7079CC21B896}"/>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9B4DFFA1-4F70-410E-A1D0-3036C3DFB39B}"/>
                </a:ext>
              </a:extLst>
            </p:cNvPr>
            <p:cNvPicPr>
              <a:picLocks noChangeAspect="1"/>
            </p:cNvPicPr>
            <p:nvPr/>
          </p:nvPicPr>
          <p:blipFill>
            <a:blip r:embed="rId4">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28" name="TextBox 27">
              <a:extLst>
                <a:ext uri="{FF2B5EF4-FFF2-40B4-BE49-F238E27FC236}">
                  <a16:creationId xmlns:a16="http://schemas.microsoft.com/office/drawing/2014/main" id="{604AE14E-FE99-4523-9F7B-5944388790C2}"/>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sp>
        <p:nvSpPr>
          <p:cNvPr id="29" name="TextBox 28">
            <a:extLst>
              <a:ext uri="{FF2B5EF4-FFF2-40B4-BE49-F238E27FC236}">
                <a16:creationId xmlns:a16="http://schemas.microsoft.com/office/drawing/2014/main" id="{78848FCA-C8BF-4F38-AA40-3310D866C5D2}"/>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30" name="TextBox 29">
            <a:extLst>
              <a:ext uri="{FF2B5EF4-FFF2-40B4-BE49-F238E27FC236}">
                <a16:creationId xmlns:a16="http://schemas.microsoft.com/office/drawing/2014/main" id="{B2039653-9232-49BF-BB06-BFD7F889D6EC}"/>
              </a:ext>
            </a:extLst>
          </p:cNvPr>
          <p:cNvSpPr txBox="1"/>
          <p:nvPr/>
        </p:nvSpPr>
        <p:spPr>
          <a:xfrm>
            <a:off x="533249" y="2060848"/>
            <a:ext cx="3179867" cy="430887"/>
          </a:xfrm>
          <a:prstGeom prst="rect">
            <a:avLst/>
          </a:prstGeom>
          <a:noFill/>
        </p:spPr>
        <p:txBody>
          <a:bodyPr wrap="square" rtlCol="0">
            <a:spAutoFit/>
          </a:bodyPr>
          <a:lstStyle/>
          <a:p>
            <a:r>
              <a:rPr lang="fr-FR" sz="2200" b="1" dirty="0"/>
              <a:t>Are </a:t>
            </a:r>
            <a:r>
              <a:rPr lang="fr-FR" sz="2200" b="1" dirty="0" err="1"/>
              <a:t>there</a:t>
            </a:r>
            <a:r>
              <a:rPr lang="fr-FR" sz="2200" b="1" dirty="0"/>
              <a:t> </a:t>
            </a:r>
            <a:r>
              <a:rPr lang="fr-FR" sz="2200" b="1" dirty="0" err="1"/>
              <a:t>caveats</a:t>
            </a:r>
            <a:r>
              <a:rPr lang="fr-FR" sz="2200" b="1" dirty="0"/>
              <a:t>?</a:t>
            </a:r>
          </a:p>
        </p:txBody>
      </p:sp>
      <p:sp>
        <p:nvSpPr>
          <p:cNvPr id="15" name="Rectangle 14">
            <a:extLst>
              <a:ext uri="{FF2B5EF4-FFF2-40B4-BE49-F238E27FC236}">
                <a16:creationId xmlns:a16="http://schemas.microsoft.com/office/drawing/2014/main" id="{D6657F21-FC6C-4EC8-8E79-93A7F07F21CF}"/>
              </a:ext>
            </a:extLst>
          </p:cNvPr>
          <p:cNvSpPr/>
          <p:nvPr/>
        </p:nvSpPr>
        <p:spPr>
          <a:xfrm>
            <a:off x="484785" y="2916748"/>
            <a:ext cx="8911751" cy="615553"/>
          </a:xfrm>
          <a:prstGeom prst="rect">
            <a:avLst/>
          </a:prstGeom>
        </p:spPr>
        <p:txBody>
          <a:bodyPr wrap="square">
            <a:spAutoFit/>
          </a:bodyPr>
          <a:lstStyle/>
          <a:p>
            <a:pPr marL="285750" indent="-285750">
              <a:buFont typeface="Wingdings" panose="05000000000000000000" pitchFamily="2" charset="2"/>
              <a:buChar char="Ø"/>
            </a:pPr>
            <a:r>
              <a:rPr lang="en-US" b="1" dirty="0"/>
              <a:t>Caveat #1: </a:t>
            </a:r>
            <a:r>
              <a:rPr lang="en-US" dirty="0"/>
              <a:t>Excessive APCs</a:t>
            </a:r>
          </a:p>
          <a:p>
            <a:pPr marL="541338"/>
            <a:endParaRPr lang="en-US" sz="1600" dirty="0"/>
          </a:p>
        </p:txBody>
      </p:sp>
      <p:pic>
        <p:nvPicPr>
          <p:cNvPr id="24" name="Picture 23">
            <a:extLst>
              <a:ext uri="{FF2B5EF4-FFF2-40B4-BE49-F238E27FC236}">
                <a16:creationId xmlns:a16="http://schemas.microsoft.com/office/drawing/2014/main" id="{868D6239-B47B-4355-9827-8BAC087B87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31" name="TextBox 30">
            <a:extLst>
              <a:ext uri="{FF2B5EF4-FFF2-40B4-BE49-F238E27FC236}">
                <a16:creationId xmlns:a16="http://schemas.microsoft.com/office/drawing/2014/main" id="{58EEA085-58CC-48F3-813E-667892B098E6}"/>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pic>
        <p:nvPicPr>
          <p:cNvPr id="19" name="Picture 18">
            <a:extLst>
              <a:ext uri="{FF2B5EF4-FFF2-40B4-BE49-F238E27FC236}">
                <a16:creationId xmlns:a16="http://schemas.microsoft.com/office/drawing/2014/main" id="{9FF73FC9-C296-4826-B92D-2BB032D81F65}"/>
              </a:ext>
            </a:extLst>
          </p:cNvPr>
          <p:cNvPicPr>
            <a:picLocks noChangeAspect="1"/>
          </p:cNvPicPr>
          <p:nvPr/>
        </p:nvPicPr>
        <p:blipFill rotWithShape="1">
          <a:blip r:embed="rId6"/>
          <a:srcRect r="547"/>
          <a:stretch/>
        </p:blipFill>
        <p:spPr>
          <a:xfrm>
            <a:off x="3547574" y="2283576"/>
            <a:ext cx="4296849" cy="3858934"/>
          </a:xfrm>
          <a:prstGeom prst="rect">
            <a:avLst/>
          </a:prstGeom>
        </p:spPr>
      </p:pic>
      <p:sp>
        <p:nvSpPr>
          <p:cNvPr id="32" name="Rectangle 31">
            <a:extLst>
              <a:ext uri="{FF2B5EF4-FFF2-40B4-BE49-F238E27FC236}">
                <a16:creationId xmlns:a16="http://schemas.microsoft.com/office/drawing/2014/main" id="{1DE27544-B993-47D2-B875-9A5100DFCB4B}"/>
              </a:ext>
            </a:extLst>
          </p:cNvPr>
          <p:cNvSpPr/>
          <p:nvPr/>
        </p:nvSpPr>
        <p:spPr>
          <a:xfrm>
            <a:off x="3496081" y="6158636"/>
            <a:ext cx="5648021" cy="276999"/>
          </a:xfrm>
          <a:prstGeom prst="rect">
            <a:avLst/>
          </a:prstGeom>
        </p:spPr>
        <p:txBody>
          <a:bodyPr wrap="none">
            <a:spAutoFit/>
          </a:bodyPr>
          <a:lstStyle/>
          <a:p>
            <a:r>
              <a:rPr lang="fr-FR" sz="1200" dirty="0"/>
              <a:t>Source: Oleg </a:t>
            </a:r>
            <a:r>
              <a:rPr lang="fr-FR" sz="1200" dirty="0" err="1"/>
              <a:t>Sobchuk</a:t>
            </a:r>
            <a:r>
              <a:rPr lang="fr-FR" sz="1200" dirty="0"/>
              <a:t>, </a:t>
            </a:r>
            <a:r>
              <a:rPr lang="fr-FR" sz="1200" dirty="0">
                <a:hlinkClick r:id="rId7"/>
              </a:rPr>
              <a:t>https://bsky.app/profile/sobchuk.bsky.social/post/3kggjewhicl2y</a:t>
            </a:r>
            <a:r>
              <a:rPr lang="fr-FR" sz="1200" dirty="0"/>
              <a:t> </a:t>
            </a:r>
          </a:p>
        </p:txBody>
      </p:sp>
    </p:spTree>
    <p:extLst>
      <p:ext uri="{BB962C8B-B14F-4D97-AF65-F5344CB8AC3E}">
        <p14:creationId xmlns:p14="http://schemas.microsoft.com/office/powerpoint/2010/main" val="77143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976A167-1B0C-4918-A5F9-BFFE49D88E30}"/>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20" name="Picture 19">
            <a:extLst>
              <a:ext uri="{FF2B5EF4-FFF2-40B4-BE49-F238E27FC236}">
                <a16:creationId xmlns:a16="http://schemas.microsoft.com/office/drawing/2014/main" id="{C81C4EE3-1212-4477-A802-07EE2F9C5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23" name="Straight Arrow Connector 22">
            <a:extLst>
              <a:ext uri="{FF2B5EF4-FFF2-40B4-BE49-F238E27FC236}">
                <a16:creationId xmlns:a16="http://schemas.microsoft.com/office/drawing/2014/main" id="{FA226C61-365E-4654-A2A0-675C0029D961}"/>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8D6239-B47B-4355-9827-8BAC087B8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25" name="TextBox 24">
            <a:extLst>
              <a:ext uri="{FF2B5EF4-FFF2-40B4-BE49-F238E27FC236}">
                <a16:creationId xmlns:a16="http://schemas.microsoft.com/office/drawing/2014/main" id="{123548EC-AC20-49C3-86FE-40DA561113F2}"/>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27" name="Picture 26">
            <a:extLst>
              <a:ext uri="{FF2B5EF4-FFF2-40B4-BE49-F238E27FC236}">
                <a16:creationId xmlns:a16="http://schemas.microsoft.com/office/drawing/2014/main" id="{9B4DFFA1-4F70-410E-A1D0-3036C3DFB39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0935" y="897431"/>
            <a:ext cx="614585" cy="612000"/>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604AE14E-FE99-4523-9F7B-5944388790C2}"/>
              </a:ext>
            </a:extLst>
          </p:cNvPr>
          <p:cNvSpPr txBox="1"/>
          <p:nvPr/>
        </p:nvSpPr>
        <p:spPr>
          <a:xfrm>
            <a:off x="4467575" y="1371826"/>
            <a:ext cx="69579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600" b="1" dirty="0"/>
              <a:t>APC</a:t>
            </a:r>
          </a:p>
        </p:txBody>
      </p:sp>
      <p:sp>
        <p:nvSpPr>
          <p:cNvPr id="29" name="TextBox 28">
            <a:extLst>
              <a:ext uri="{FF2B5EF4-FFF2-40B4-BE49-F238E27FC236}">
                <a16:creationId xmlns:a16="http://schemas.microsoft.com/office/drawing/2014/main" id="{78848FCA-C8BF-4F38-AA40-3310D866C5D2}"/>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15" name="Rectangle 14">
            <a:extLst>
              <a:ext uri="{FF2B5EF4-FFF2-40B4-BE49-F238E27FC236}">
                <a16:creationId xmlns:a16="http://schemas.microsoft.com/office/drawing/2014/main" id="{D6657F21-FC6C-4EC8-8E79-93A7F07F21CF}"/>
              </a:ext>
            </a:extLst>
          </p:cNvPr>
          <p:cNvSpPr/>
          <p:nvPr/>
        </p:nvSpPr>
        <p:spPr>
          <a:xfrm>
            <a:off x="484785" y="2916748"/>
            <a:ext cx="7183559" cy="1184940"/>
          </a:xfrm>
          <a:prstGeom prst="rect">
            <a:avLst/>
          </a:prstGeom>
        </p:spPr>
        <p:txBody>
          <a:bodyPr wrap="square">
            <a:spAutoFit/>
          </a:bodyPr>
          <a:lstStyle/>
          <a:p>
            <a:pPr marL="285750" indent="-285750">
              <a:buFont typeface="Wingdings" panose="05000000000000000000" pitchFamily="2" charset="2"/>
              <a:buChar char="Ø"/>
            </a:pPr>
            <a:r>
              <a:rPr lang="en-US" b="1" dirty="0"/>
              <a:t>Caveat #2: </a:t>
            </a:r>
            <a:r>
              <a:rPr lang="en-US" dirty="0"/>
              <a:t>Predatory journals</a:t>
            </a:r>
          </a:p>
          <a:p>
            <a:pPr>
              <a:spcBef>
                <a:spcPts val="600"/>
              </a:spcBef>
            </a:pPr>
            <a:r>
              <a:rPr lang="en-US" sz="1600" b="1" i="1" dirty="0"/>
              <a:t>Exploitative academic publishing business models that involve :</a:t>
            </a:r>
          </a:p>
          <a:p>
            <a:pPr marL="361950" indent="-285750">
              <a:buFont typeface="Wingdings" panose="05000000000000000000" pitchFamily="2" charset="2"/>
              <a:buChar char="§"/>
            </a:pPr>
            <a:r>
              <a:rPr lang="en-US" sz="1600" i="1" dirty="0"/>
              <a:t>charging APC to authors without checking articles for quality (peer-review)</a:t>
            </a:r>
          </a:p>
          <a:p>
            <a:pPr marL="361950" indent="-285750">
              <a:buFont typeface="Wingdings" panose="05000000000000000000" pitchFamily="2" charset="2"/>
              <a:buChar char="§"/>
            </a:pPr>
            <a:r>
              <a:rPr lang="en-US" sz="1600" i="1" dirty="0"/>
              <a:t>and without providing editorial and publishing services</a:t>
            </a:r>
          </a:p>
        </p:txBody>
      </p:sp>
      <p:sp>
        <p:nvSpPr>
          <p:cNvPr id="4" name="Rectangle 3">
            <a:extLst>
              <a:ext uri="{FF2B5EF4-FFF2-40B4-BE49-F238E27FC236}">
                <a16:creationId xmlns:a16="http://schemas.microsoft.com/office/drawing/2014/main" id="{16956DDA-1D38-4743-8225-086996C15922}"/>
              </a:ext>
            </a:extLst>
          </p:cNvPr>
          <p:cNvSpPr/>
          <p:nvPr/>
        </p:nvSpPr>
        <p:spPr>
          <a:xfrm>
            <a:off x="533249" y="4208060"/>
            <a:ext cx="7555530" cy="2062103"/>
          </a:xfrm>
          <a:prstGeom prst="rect">
            <a:avLst/>
          </a:prstGeom>
        </p:spPr>
        <p:txBody>
          <a:bodyPr wrap="none">
            <a:spAutoFit/>
          </a:bodyPr>
          <a:lstStyle/>
          <a:p>
            <a:r>
              <a:rPr lang="fr-FR" sz="1600" b="1" dirty="0"/>
              <a:t>How to spot </a:t>
            </a:r>
            <a:r>
              <a:rPr lang="fr-FR" sz="1600" b="1" dirty="0" err="1"/>
              <a:t>them</a:t>
            </a:r>
            <a:r>
              <a:rPr lang="fr-FR" sz="1600" b="1" dirty="0"/>
              <a:t>: </a:t>
            </a:r>
          </a:p>
          <a:p>
            <a:pPr marL="355600" indent="-285750">
              <a:buFont typeface="Wingdings" panose="05000000000000000000" pitchFamily="2" charset="2"/>
              <a:buChar char="§"/>
            </a:pPr>
            <a:r>
              <a:rPr lang="en-US" sz="1600" dirty="0"/>
              <a:t>Accept articles quickly with little or no peer review</a:t>
            </a:r>
          </a:p>
          <a:p>
            <a:pPr marL="355600" indent="-285750">
              <a:buFont typeface="Wingdings" panose="05000000000000000000" pitchFamily="2" charset="2"/>
              <a:buChar char="§"/>
            </a:pPr>
            <a:r>
              <a:rPr lang="en-US" sz="1600" dirty="0"/>
              <a:t>Notify academics of article fees only after papers are accepted</a:t>
            </a:r>
          </a:p>
          <a:p>
            <a:pPr marL="355600" indent="-285750">
              <a:buFont typeface="Wingdings" panose="05000000000000000000" pitchFamily="2" charset="2"/>
              <a:buChar char="§"/>
            </a:pPr>
            <a:r>
              <a:rPr lang="en-US" sz="1600" dirty="0"/>
              <a:t>Aggressively campaign for academics to submit articles or serve on editorial boards</a:t>
            </a:r>
          </a:p>
          <a:p>
            <a:pPr marL="355600" indent="-285750">
              <a:buFont typeface="Wingdings" panose="05000000000000000000" pitchFamily="2" charset="2"/>
              <a:buChar char="§"/>
            </a:pPr>
            <a:r>
              <a:rPr lang="en-US" sz="1600" dirty="0"/>
              <a:t>List academics as members of editorial boards without their permission</a:t>
            </a:r>
          </a:p>
          <a:p>
            <a:pPr marL="355600" indent="-285750">
              <a:buFont typeface="Wingdings" panose="05000000000000000000" pitchFamily="2" charset="2"/>
              <a:buChar char="§"/>
            </a:pPr>
            <a:r>
              <a:rPr lang="en-US" sz="1600" dirty="0"/>
              <a:t>Mimic the name or web site style of more established journals</a:t>
            </a:r>
          </a:p>
          <a:p>
            <a:pPr marL="355600" indent="-285750">
              <a:buFont typeface="Wingdings" panose="05000000000000000000" pitchFamily="2" charset="2"/>
              <a:buChar char="§"/>
            </a:pPr>
            <a:r>
              <a:rPr lang="en-US" sz="1600" dirty="0"/>
              <a:t>...</a:t>
            </a:r>
          </a:p>
          <a:p>
            <a:pPr marL="69850"/>
            <a:endParaRPr lang="fr-FR" sz="1600" dirty="0"/>
          </a:p>
        </p:txBody>
      </p:sp>
      <p:grpSp>
        <p:nvGrpSpPr>
          <p:cNvPr id="14" name="Group 13">
            <a:extLst>
              <a:ext uri="{FF2B5EF4-FFF2-40B4-BE49-F238E27FC236}">
                <a16:creationId xmlns:a16="http://schemas.microsoft.com/office/drawing/2014/main" id="{5A0D3809-11F5-40FB-93CA-3DCB475EDE11}"/>
              </a:ext>
            </a:extLst>
          </p:cNvPr>
          <p:cNvGrpSpPr/>
          <p:nvPr/>
        </p:nvGrpSpPr>
        <p:grpSpPr>
          <a:xfrm>
            <a:off x="6444208" y="1818865"/>
            <a:ext cx="2430016" cy="1655952"/>
            <a:chOff x="6444208" y="1818865"/>
            <a:chExt cx="2430016" cy="1655952"/>
          </a:xfrm>
        </p:grpSpPr>
        <p:sp>
          <p:nvSpPr>
            <p:cNvPr id="32" name="Rectangle: Rounded Corners 31">
              <a:extLst>
                <a:ext uri="{FF2B5EF4-FFF2-40B4-BE49-F238E27FC236}">
                  <a16:creationId xmlns:a16="http://schemas.microsoft.com/office/drawing/2014/main" id="{4D140950-5FB0-446A-A9D9-7CC8BD7AD279}"/>
                </a:ext>
              </a:extLst>
            </p:cNvPr>
            <p:cNvSpPr/>
            <p:nvPr/>
          </p:nvSpPr>
          <p:spPr>
            <a:xfrm>
              <a:off x="6444208" y="1818865"/>
              <a:ext cx="2376264" cy="1655952"/>
            </a:xfrm>
            <a:prstGeom prst="roundRect">
              <a:avLst/>
            </a:prstGeom>
            <a:solidFill>
              <a:srgbClr val="E9E9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BF115C66-92B1-4B39-A231-93F2F4289AAC}"/>
                </a:ext>
              </a:extLst>
            </p:cNvPr>
            <p:cNvSpPr/>
            <p:nvPr/>
          </p:nvSpPr>
          <p:spPr>
            <a:xfrm>
              <a:off x="6588224" y="1952301"/>
              <a:ext cx="2286000" cy="1384995"/>
            </a:xfrm>
            <a:prstGeom prst="rect">
              <a:avLst/>
            </a:prstGeom>
          </p:spPr>
          <p:txBody>
            <a:bodyPr wrap="square">
              <a:spAutoFit/>
            </a:bodyPr>
            <a:lstStyle/>
            <a:p>
              <a:r>
                <a:rPr lang="en-US" sz="1400" b="1" dirty="0"/>
                <a:t>Journal production costs:</a:t>
              </a:r>
            </a:p>
            <a:p>
              <a:pPr marL="631825" indent="-285750">
                <a:buFont typeface="Wingdings" panose="05000000000000000000" pitchFamily="2" charset="2"/>
                <a:buChar char="Ø"/>
              </a:pPr>
              <a:r>
                <a:rPr lang="en-US" sz="1400" dirty="0"/>
                <a:t>Editing</a:t>
              </a:r>
            </a:p>
            <a:p>
              <a:pPr marL="631825" indent="-285750">
                <a:buFont typeface="Wingdings" panose="05000000000000000000" pitchFamily="2" charset="2"/>
                <a:buChar char="Ø"/>
              </a:pPr>
              <a:r>
                <a:rPr lang="en-US" sz="1400" dirty="0"/>
                <a:t>Peer review </a:t>
              </a:r>
            </a:p>
            <a:p>
              <a:pPr marL="631825" indent="-285750">
                <a:buFont typeface="Wingdings" panose="05000000000000000000" pitchFamily="2" charset="2"/>
                <a:buChar char="Ø"/>
              </a:pPr>
              <a:r>
                <a:rPr lang="en-US" sz="1400" dirty="0"/>
                <a:t>Hosting</a:t>
              </a:r>
            </a:p>
            <a:p>
              <a:pPr marL="631825" indent="-285750">
                <a:buFont typeface="Wingdings" panose="05000000000000000000" pitchFamily="2" charset="2"/>
                <a:buChar char="Ø"/>
              </a:pPr>
              <a:r>
                <a:rPr lang="en-US" sz="1400" dirty="0"/>
                <a:t>Archiving</a:t>
              </a:r>
            </a:p>
            <a:p>
              <a:pPr marL="631825" indent="-285750">
                <a:buFont typeface="Wingdings" panose="05000000000000000000" pitchFamily="2" charset="2"/>
                <a:buChar char="Ø"/>
              </a:pPr>
              <a:r>
                <a:rPr lang="en-US" sz="1400" dirty="0"/>
                <a:t>Preservation</a:t>
              </a:r>
              <a:endParaRPr lang="fr-FR" sz="1400" dirty="0"/>
            </a:p>
          </p:txBody>
        </p:sp>
      </p:grpSp>
      <p:pic>
        <p:nvPicPr>
          <p:cNvPr id="34" name="Picture 33">
            <a:extLst>
              <a:ext uri="{FF2B5EF4-FFF2-40B4-BE49-F238E27FC236}">
                <a16:creationId xmlns:a16="http://schemas.microsoft.com/office/drawing/2014/main" id="{6D922429-1B1E-407A-90C5-B154F1DE59BF}"/>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8423074" y="1433984"/>
            <a:ext cx="614585" cy="612000"/>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4745CC9F-B85B-4655-ADE5-244065082C51}"/>
              </a:ext>
            </a:extLst>
          </p:cNvPr>
          <p:cNvSpPr/>
          <p:nvPr/>
        </p:nvSpPr>
        <p:spPr>
          <a:xfrm>
            <a:off x="5474236" y="3981511"/>
            <a:ext cx="3399988" cy="276999"/>
          </a:xfrm>
          <a:prstGeom prst="rect">
            <a:avLst/>
          </a:prstGeom>
        </p:spPr>
        <p:txBody>
          <a:bodyPr wrap="square">
            <a:spAutoFit/>
          </a:bodyPr>
          <a:lstStyle/>
          <a:p>
            <a:r>
              <a:rPr lang="fr-FR" sz="1200" dirty="0">
                <a:hlinkClick r:id="rId6"/>
              </a:rPr>
              <a:t>https://en.wikipedia.org/wiki/Predatory_publishing</a:t>
            </a:r>
            <a:r>
              <a:rPr lang="fr-FR" sz="1200" dirty="0"/>
              <a:t> </a:t>
            </a:r>
          </a:p>
        </p:txBody>
      </p:sp>
      <p:sp>
        <p:nvSpPr>
          <p:cNvPr id="38" name="TextBox 37">
            <a:extLst>
              <a:ext uri="{FF2B5EF4-FFF2-40B4-BE49-F238E27FC236}">
                <a16:creationId xmlns:a16="http://schemas.microsoft.com/office/drawing/2014/main" id="{39950F71-AF37-4C64-BFDC-747E91D215D6}"/>
              </a:ext>
            </a:extLst>
          </p:cNvPr>
          <p:cNvSpPr txBox="1"/>
          <p:nvPr/>
        </p:nvSpPr>
        <p:spPr>
          <a:xfrm>
            <a:off x="533249" y="2060848"/>
            <a:ext cx="3179867" cy="430887"/>
          </a:xfrm>
          <a:prstGeom prst="rect">
            <a:avLst/>
          </a:prstGeom>
          <a:noFill/>
        </p:spPr>
        <p:txBody>
          <a:bodyPr wrap="square" rtlCol="0">
            <a:spAutoFit/>
          </a:bodyPr>
          <a:lstStyle/>
          <a:p>
            <a:r>
              <a:rPr lang="fr-FR" sz="2200" b="1" dirty="0"/>
              <a:t>Are </a:t>
            </a:r>
            <a:r>
              <a:rPr lang="fr-FR" sz="2200" b="1" dirty="0" err="1"/>
              <a:t>there</a:t>
            </a:r>
            <a:r>
              <a:rPr lang="fr-FR" sz="2200" b="1" dirty="0"/>
              <a:t> </a:t>
            </a:r>
            <a:r>
              <a:rPr lang="fr-FR" sz="2200" b="1" dirty="0" err="1"/>
              <a:t>caveats</a:t>
            </a:r>
            <a:r>
              <a:rPr lang="fr-FR" sz="2200" b="1" dirty="0"/>
              <a:t>?</a:t>
            </a:r>
          </a:p>
        </p:txBody>
      </p:sp>
      <p:sp>
        <p:nvSpPr>
          <p:cNvPr id="39" name="TextBox 38">
            <a:extLst>
              <a:ext uri="{FF2B5EF4-FFF2-40B4-BE49-F238E27FC236}">
                <a16:creationId xmlns:a16="http://schemas.microsoft.com/office/drawing/2014/main" id="{77B121F9-3C1E-4AAB-AB8B-4FBFCF5F2DB1}"/>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21582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500"/>
                                        <p:tgtEl>
                                          <p:spTgt spid="1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34"/>
                                        </p:tgtEl>
                                      </p:cBhvr>
                                      <p:by x="70000" y="70000"/>
                                    </p:animScale>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2000" fill="hold"/>
                                        <p:tgtEl>
                                          <p:spTgt spid="27"/>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fade">
                                      <p:cBhvr>
                                        <p:cTn id="45" dur="500"/>
                                        <p:tgtEl>
                                          <p:spTgt spid="4">
                                            <p:txEl>
                                              <p:pRg st="1" end="1"/>
                                            </p:txEl>
                                          </p:spTgt>
                                        </p:tgtEl>
                                      </p:cBhvr>
                                    </p:animEffect>
                                  </p:childTnLst>
                                </p:cTn>
                              </p:par>
                              <p:par>
                                <p:cTn id="46" presetID="10" presetClass="exit" presetSubtype="0" fill="hold"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500"/>
                                        <p:tgtEl>
                                          <p:spTgt spid="4">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fade">
                                      <p:cBhvr>
                                        <p:cTn id="61" dur="500"/>
                                        <p:tgtEl>
                                          <p:spTgt spid="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
                                            <p:txEl>
                                              <p:pRg st="4" end="4"/>
                                            </p:txEl>
                                          </p:spTgt>
                                        </p:tgtEl>
                                        <p:attrNameLst>
                                          <p:attrName>style.visibility</p:attrName>
                                        </p:attrNameLst>
                                      </p:cBhvr>
                                      <p:to>
                                        <p:strVal val="visible"/>
                                      </p:to>
                                    </p:set>
                                    <p:animEffect transition="in" filter="fade">
                                      <p:cBhvr>
                                        <p:cTn id="66" dur="500"/>
                                        <p:tgtEl>
                                          <p:spTgt spid="4">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5" end="5"/>
                                            </p:txEl>
                                          </p:spTgt>
                                        </p:tgtEl>
                                        <p:attrNameLst>
                                          <p:attrName>style.visibility</p:attrName>
                                        </p:attrNameLst>
                                      </p:cBhvr>
                                      <p:to>
                                        <p:strVal val="visible"/>
                                      </p:to>
                                    </p:set>
                                    <p:animEffect transition="in" filter="fade">
                                      <p:cBhvr>
                                        <p:cTn id="71" dur="500"/>
                                        <p:tgtEl>
                                          <p:spTgt spid="4">
                                            <p:txEl>
                                              <p:pRg st="5" end="5"/>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4">
                                            <p:txEl>
                                              <p:pRg st="6" end="6"/>
                                            </p:txEl>
                                          </p:spTgt>
                                        </p:tgtEl>
                                        <p:attrNameLst>
                                          <p:attrName>style.visibility</p:attrName>
                                        </p:attrNameLst>
                                      </p:cBhvr>
                                      <p:to>
                                        <p:strVal val="visible"/>
                                      </p:to>
                                    </p:set>
                                    <p:animEffect transition="in" filter="fade">
                                      <p:cBhvr>
                                        <p:cTn id="74" dur="500"/>
                                        <p:tgtEl>
                                          <p:spTgt spid="4">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
                                            <p:txEl>
                                              <p:pRg st="1" end="1"/>
                                            </p:txEl>
                                          </p:spTgt>
                                        </p:tgtEl>
                                      </p:cBhvr>
                                    </p:animEffect>
                                    <p:set>
                                      <p:cBhvr>
                                        <p:cTn id="79" dur="1" fill="hold">
                                          <p:stCondLst>
                                            <p:cond delay="499"/>
                                          </p:stCondLst>
                                        </p:cTn>
                                        <p:tgtEl>
                                          <p:spTgt spid="4">
                                            <p:txEl>
                                              <p:pRg st="1" end="1"/>
                                            </p:txEl>
                                          </p:spTgt>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
                                            <p:txEl>
                                              <p:pRg st="2" end="2"/>
                                            </p:txEl>
                                          </p:spTgt>
                                        </p:tgtEl>
                                      </p:cBhvr>
                                    </p:animEffect>
                                    <p:set>
                                      <p:cBhvr>
                                        <p:cTn id="82" dur="1" fill="hold">
                                          <p:stCondLst>
                                            <p:cond delay="499"/>
                                          </p:stCondLst>
                                        </p:cTn>
                                        <p:tgtEl>
                                          <p:spTgt spid="4">
                                            <p:txEl>
                                              <p:pRg st="2" end="2"/>
                                            </p:txEl>
                                          </p:spTgt>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
                                            <p:txEl>
                                              <p:pRg st="3" end="3"/>
                                            </p:txEl>
                                          </p:spTgt>
                                        </p:tgtEl>
                                      </p:cBhvr>
                                    </p:animEffect>
                                    <p:set>
                                      <p:cBhvr>
                                        <p:cTn id="85" dur="1" fill="hold">
                                          <p:stCondLst>
                                            <p:cond delay="499"/>
                                          </p:stCondLst>
                                        </p:cTn>
                                        <p:tgtEl>
                                          <p:spTgt spid="4">
                                            <p:txEl>
                                              <p:pRg st="3" end="3"/>
                                            </p:txEl>
                                          </p:spTgt>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
                                            <p:txEl>
                                              <p:pRg st="4" end="4"/>
                                            </p:txEl>
                                          </p:spTgt>
                                        </p:tgtEl>
                                      </p:cBhvr>
                                    </p:animEffect>
                                    <p:set>
                                      <p:cBhvr>
                                        <p:cTn id="88" dur="1" fill="hold">
                                          <p:stCondLst>
                                            <p:cond delay="499"/>
                                          </p:stCondLst>
                                        </p:cTn>
                                        <p:tgtEl>
                                          <p:spTgt spid="4">
                                            <p:txEl>
                                              <p:pRg st="4" end="4"/>
                                            </p:txEl>
                                          </p:spTgt>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
                                            <p:txEl>
                                              <p:pRg st="5" end="5"/>
                                            </p:txEl>
                                          </p:spTgt>
                                        </p:tgtEl>
                                      </p:cBhvr>
                                    </p:animEffect>
                                    <p:set>
                                      <p:cBhvr>
                                        <p:cTn id="91" dur="1" fill="hold">
                                          <p:stCondLst>
                                            <p:cond delay="499"/>
                                          </p:stCondLst>
                                        </p:cTn>
                                        <p:tgtEl>
                                          <p:spTgt spid="4">
                                            <p:txEl>
                                              <p:pRg st="5" end="5"/>
                                            </p:txEl>
                                          </p:spTgt>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
                                            <p:txEl>
                                              <p:pRg st="6" end="6"/>
                                            </p:txEl>
                                          </p:spTgt>
                                        </p:tgtEl>
                                      </p:cBhvr>
                                    </p:animEffect>
                                    <p:set>
                                      <p:cBhvr>
                                        <p:cTn id="94"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6EC71-2B00-4782-9B53-6943B359CCF2}"/>
              </a:ext>
            </a:extLst>
          </p:cNvPr>
          <p:cNvSpPr/>
          <p:nvPr/>
        </p:nvSpPr>
        <p:spPr>
          <a:xfrm>
            <a:off x="9612560" y="5013176"/>
            <a:ext cx="4572000" cy="923330"/>
          </a:xfrm>
          <a:prstGeom prst="rect">
            <a:avLst/>
          </a:prstGeom>
        </p:spPr>
        <p:txBody>
          <a:bodyPr>
            <a:spAutoFit/>
          </a:bodyPr>
          <a:lstStyle/>
          <a:p>
            <a:pPr marL="285750" indent="-285750">
              <a:buFont typeface="Wingdings" panose="05000000000000000000" pitchFamily="2" charset="2"/>
              <a:buChar char="à"/>
            </a:pPr>
            <a:r>
              <a:rPr lang="fr-FR" dirty="0"/>
              <a:t>Hybride découragé</a:t>
            </a:r>
          </a:p>
          <a:p>
            <a:pPr marL="285750" indent="-285750">
              <a:buFont typeface="Wingdings" panose="05000000000000000000" pitchFamily="2" charset="2"/>
              <a:buChar char="à"/>
            </a:pPr>
            <a:r>
              <a:rPr lang="fr-FR" dirty="0"/>
              <a:t>Transformative </a:t>
            </a:r>
            <a:r>
              <a:rPr lang="fr-FR" dirty="0" err="1"/>
              <a:t>agreements</a:t>
            </a:r>
            <a:endParaRPr lang="fr-FR" dirty="0"/>
          </a:p>
          <a:p>
            <a:pPr marL="285750" indent="-285750">
              <a:buFont typeface="Wingdings" panose="05000000000000000000" pitchFamily="2" charset="2"/>
              <a:buChar char="à"/>
            </a:pPr>
            <a:r>
              <a:rPr lang="fr-FR" dirty="0"/>
              <a:t>Droits d’auteurs</a:t>
            </a:r>
          </a:p>
        </p:txBody>
      </p:sp>
      <p:sp>
        <p:nvSpPr>
          <p:cNvPr id="5" name="TextBox 4">
            <a:extLst>
              <a:ext uri="{FF2B5EF4-FFF2-40B4-BE49-F238E27FC236}">
                <a16:creationId xmlns:a16="http://schemas.microsoft.com/office/drawing/2014/main" id="{9D241A93-D071-4E5C-9815-8E12FEE70F96}"/>
              </a:ext>
            </a:extLst>
          </p:cNvPr>
          <p:cNvSpPr txBox="1"/>
          <p:nvPr/>
        </p:nvSpPr>
        <p:spPr>
          <a:xfrm>
            <a:off x="9582519" y="2690336"/>
            <a:ext cx="4998593" cy="923330"/>
          </a:xfrm>
          <a:prstGeom prst="rect">
            <a:avLst/>
          </a:prstGeom>
          <a:noFill/>
        </p:spPr>
        <p:txBody>
          <a:bodyPr wrap="square" rtlCol="0">
            <a:spAutoFit/>
          </a:bodyPr>
          <a:lstStyle/>
          <a:p>
            <a:pPr marL="285750" indent="-285750">
              <a:buFont typeface="Wingdings" panose="05000000000000000000" pitchFamily="2" charset="2"/>
              <a:buChar char="Ø"/>
            </a:pPr>
            <a:r>
              <a:rPr lang="fr-FR" dirty="0" err="1"/>
              <a:t>Rights</a:t>
            </a:r>
            <a:r>
              <a:rPr lang="fr-FR" dirty="0"/>
              <a:t> are </a:t>
            </a:r>
            <a:r>
              <a:rPr lang="fr-FR" dirty="0" err="1"/>
              <a:t>retained</a:t>
            </a:r>
            <a:endParaRPr lang="fr-FR" dirty="0"/>
          </a:p>
          <a:p>
            <a:pPr marL="285750" indent="-285750">
              <a:buFont typeface="Wingdings" panose="05000000000000000000" pitchFamily="2" charset="2"/>
              <a:buChar char="Ø"/>
            </a:pPr>
            <a:r>
              <a:rPr lang="fr-FR" dirty="0"/>
              <a:t>!!! Opportunity for </a:t>
            </a:r>
            <a:r>
              <a:rPr lang="fr-FR" dirty="0" err="1"/>
              <a:t>predatory</a:t>
            </a:r>
            <a:r>
              <a:rPr lang="fr-FR" dirty="0"/>
              <a:t> </a:t>
            </a:r>
            <a:r>
              <a:rPr lang="fr-FR" dirty="0" err="1"/>
              <a:t>publishing</a:t>
            </a:r>
            <a:r>
              <a:rPr lang="fr-FR" dirty="0"/>
              <a:t> (MDPI)</a:t>
            </a:r>
          </a:p>
          <a:p>
            <a:pPr marL="285750" indent="-285750">
              <a:buFont typeface="Wingdings" panose="05000000000000000000" pitchFamily="2" charset="2"/>
              <a:buChar char="Ø"/>
            </a:pPr>
            <a:endParaRPr lang="fr-FR" dirty="0"/>
          </a:p>
        </p:txBody>
      </p:sp>
      <p:sp>
        <p:nvSpPr>
          <p:cNvPr id="18" name="TextBox 17">
            <a:extLst>
              <a:ext uri="{FF2B5EF4-FFF2-40B4-BE49-F238E27FC236}">
                <a16:creationId xmlns:a16="http://schemas.microsoft.com/office/drawing/2014/main" id="{A976A167-1B0C-4918-A5F9-BFFE49D88E30}"/>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20" name="Picture 19">
            <a:extLst>
              <a:ext uri="{FF2B5EF4-FFF2-40B4-BE49-F238E27FC236}">
                <a16:creationId xmlns:a16="http://schemas.microsoft.com/office/drawing/2014/main" id="{C81C4EE3-1212-4477-A802-07EE2F9C5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23" name="Straight Arrow Connector 22">
            <a:extLst>
              <a:ext uri="{FF2B5EF4-FFF2-40B4-BE49-F238E27FC236}">
                <a16:creationId xmlns:a16="http://schemas.microsoft.com/office/drawing/2014/main" id="{FA226C61-365E-4654-A2A0-675C0029D961}"/>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8D6239-B47B-4355-9827-8BAC087B8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25" name="TextBox 24">
            <a:extLst>
              <a:ext uri="{FF2B5EF4-FFF2-40B4-BE49-F238E27FC236}">
                <a16:creationId xmlns:a16="http://schemas.microsoft.com/office/drawing/2014/main" id="{123548EC-AC20-49C3-86FE-40DA561113F2}"/>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27" name="Picture 26">
            <a:extLst>
              <a:ext uri="{FF2B5EF4-FFF2-40B4-BE49-F238E27FC236}">
                <a16:creationId xmlns:a16="http://schemas.microsoft.com/office/drawing/2014/main" id="{9B4DFFA1-4F70-410E-A1D0-3036C3DFB39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0935" y="897431"/>
            <a:ext cx="614585" cy="612000"/>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604AE14E-FE99-4523-9F7B-5944388790C2}"/>
              </a:ext>
            </a:extLst>
          </p:cNvPr>
          <p:cNvSpPr txBox="1"/>
          <p:nvPr/>
        </p:nvSpPr>
        <p:spPr>
          <a:xfrm>
            <a:off x="4467575" y="1371826"/>
            <a:ext cx="69579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600" b="1" dirty="0"/>
              <a:t>APC</a:t>
            </a:r>
          </a:p>
        </p:txBody>
      </p:sp>
      <p:sp>
        <p:nvSpPr>
          <p:cNvPr id="29" name="TextBox 28">
            <a:extLst>
              <a:ext uri="{FF2B5EF4-FFF2-40B4-BE49-F238E27FC236}">
                <a16:creationId xmlns:a16="http://schemas.microsoft.com/office/drawing/2014/main" id="{78848FCA-C8BF-4F38-AA40-3310D866C5D2}"/>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15" name="Rectangle 14">
            <a:extLst>
              <a:ext uri="{FF2B5EF4-FFF2-40B4-BE49-F238E27FC236}">
                <a16:creationId xmlns:a16="http://schemas.microsoft.com/office/drawing/2014/main" id="{D6657F21-FC6C-4EC8-8E79-93A7F07F21CF}"/>
              </a:ext>
            </a:extLst>
          </p:cNvPr>
          <p:cNvSpPr/>
          <p:nvPr/>
        </p:nvSpPr>
        <p:spPr>
          <a:xfrm>
            <a:off x="484785" y="2916748"/>
            <a:ext cx="7183559" cy="1184940"/>
          </a:xfrm>
          <a:prstGeom prst="rect">
            <a:avLst/>
          </a:prstGeom>
        </p:spPr>
        <p:txBody>
          <a:bodyPr wrap="square">
            <a:spAutoFit/>
          </a:bodyPr>
          <a:lstStyle/>
          <a:p>
            <a:pPr marL="285750" indent="-285750">
              <a:buFont typeface="Wingdings" panose="05000000000000000000" pitchFamily="2" charset="2"/>
              <a:buChar char="Ø"/>
            </a:pPr>
            <a:r>
              <a:rPr lang="en-US" b="1" dirty="0"/>
              <a:t>Caveat #2: </a:t>
            </a:r>
            <a:r>
              <a:rPr lang="en-US" dirty="0"/>
              <a:t>Predatory journals</a:t>
            </a:r>
          </a:p>
          <a:p>
            <a:pPr>
              <a:spcBef>
                <a:spcPts val="600"/>
              </a:spcBef>
            </a:pPr>
            <a:r>
              <a:rPr lang="en-US" sz="1600" b="1" i="1" dirty="0"/>
              <a:t>Exploitative academic publishing business models that involve :</a:t>
            </a:r>
          </a:p>
          <a:p>
            <a:pPr marL="361950" indent="-285750">
              <a:buFont typeface="Wingdings" panose="05000000000000000000" pitchFamily="2" charset="2"/>
              <a:buChar char="§"/>
            </a:pPr>
            <a:r>
              <a:rPr lang="en-US" sz="1600" i="1" dirty="0"/>
              <a:t>charging APC to authors without checking articles for quality (peer-review)</a:t>
            </a:r>
          </a:p>
          <a:p>
            <a:pPr marL="361950" indent="-285750">
              <a:buFont typeface="Wingdings" panose="05000000000000000000" pitchFamily="2" charset="2"/>
              <a:buChar char="§"/>
            </a:pPr>
            <a:r>
              <a:rPr lang="en-US" sz="1600" i="1" dirty="0"/>
              <a:t>and without providing editorial and publishing services</a:t>
            </a:r>
          </a:p>
        </p:txBody>
      </p:sp>
      <p:sp>
        <p:nvSpPr>
          <p:cNvPr id="12" name="Rectangle 11">
            <a:extLst>
              <a:ext uri="{FF2B5EF4-FFF2-40B4-BE49-F238E27FC236}">
                <a16:creationId xmlns:a16="http://schemas.microsoft.com/office/drawing/2014/main" id="{4745CC9F-B85B-4655-ADE5-244065082C51}"/>
              </a:ext>
            </a:extLst>
          </p:cNvPr>
          <p:cNvSpPr/>
          <p:nvPr/>
        </p:nvSpPr>
        <p:spPr>
          <a:xfrm>
            <a:off x="5474236" y="3981511"/>
            <a:ext cx="3399988" cy="276999"/>
          </a:xfrm>
          <a:prstGeom prst="rect">
            <a:avLst/>
          </a:prstGeom>
        </p:spPr>
        <p:txBody>
          <a:bodyPr wrap="square">
            <a:spAutoFit/>
          </a:bodyPr>
          <a:lstStyle/>
          <a:p>
            <a:r>
              <a:rPr lang="fr-FR" sz="1200" dirty="0">
                <a:hlinkClick r:id="rId6"/>
              </a:rPr>
              <a:t>https://en.wikipedia.org/wiki/Predatory_publishing</a:t>
            </a:r>
            <a:r>
              <a:rPr lang="fr-FR" sz="1200" dirty="0"/>
              <a:t> </a:t>
            </a:r>
          </a:p>
        </p:txBody>
      </p:sp>
      <p:grpSp>
        <p:nvGrpSpPr>
          <p:cNvPr id="6" name="Group 5">
            <a:extLst>
              <a:ext uri="{FF2B5EF4-FFF2-40B4-BE49-F238E27FC236}">
                <a16:creationId xmlns:a16="http://schemas.microsoft.com/office/drawing/2014/main" id="{C645740F-627E-423D-927C-2CEE9AE4B6D9}"/>
              </a:ext>
            </a:extLst>
          </p:cNvPr>
          <p:cNvGrpSpPr/>
          <p:nvPr/>
        </p:nvGrpSpPr>
        <p:grpSpPr>
          <a:xfrm>
            <a:off x="784499" y="4643299"/>
            <a:ext cx="3787501" cy="816543"/>
            <a:chOff x="784499" y="4765741"/>
            <a:chExt cx="3787501" cy="816543"/>
          </a:xfrm>
        </p:grpSpPr>
        <p:pic>
          <p:nvPicPr>
            <p:cNvPr id="21" name="Picture 20">
              <a:extLst>
                <a:ext uri="{FF2B5EF4-FFF2-40B4-BE49-F238E27FC236}">
                  <a16:creationId xmlns:a16="http://schemas.microsoft.com/office/drawing/2014/main" id="{C175E4A4-3A12-4000-AE30-E28EE2DC5024}"/>
                </a:ext>
              </a:extLst>
            </p:cNvPr>
            <p:cNvPicPr>
              <a:picLocks noChangeAspect="1"/>
            </p:cNvPicPr>
            <p:nvPr/>
          </p:nvPicPr>
          <p:blipFill rotWithShape="1">
            <a:blip r:embed="rId7"/>
            <a:srcRect t="9692"/>
            <a:stretch/>
          </p:blipFill>
          <p:spPr>
            <a:xfrm>
              <a:off x="784499" y="4765741"/>
              <a:ext cx="3637727" cy="526956"/>
            </a:xfrm>
            <a:prstGeom prst="rect">
              <a:avLst/>
            </a:prstGeom>
            <a:ln>
              <a:noFill/>
            </a:ln>
            <a:effectLst>
              <a:outerShdw blurRad="508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0F7115F9-6954-455A-9573-F64434963004}"/>
                </a:ext>
              </a:extLst>
            </p:cNvPr>
            <p:cNvSpPr/>
            <p:nvPr/>
          </p:nvSpPr>
          <p:spPr>
            <a:xfrm>
              <a:off x="3083003" y="5305285"/>
              <a:ext cx="1488997" cy="276999"/>
            </a:xfrm>
            <a:prstGeom prst="rect">
              <a:avLst/>
            </a:prstGeom>
          </p:spPr>
          <p:txBody>
            <a:bodyPr wrap="none">
              <a:spAutoFit/>
            </a:bodyPr>
            <a:lstStyle/>
            <a:p>
              <a:r>
                <a:rPr lang="fr-FR" sz="1200" dirty="0">
                  <a:hlinkClick r:id="rId8"/>
                </a:rPr>
                <a:t>https://beallslist.net</a:t>
              </a:r>
              <a:r>
                <a:rPr lang="fr-FR" sz="1200" dirty="0"/>
                <a:t> </a:t>
              </a:r>
            </a:p>
          </p:txBody>
        </p:sp>
      </p:grpSp>
      <p:grpSp>
        <p:nvGrpSpPr>
          <p:cNvPr id="7" name="Group 6">
            <a:extLst>
              <a:ext uri="{FF2B5EF4-FFF2-40B4-BE49-F238E27FC236}">
                <a16:creationId xmlns:a16="http://schemas.microsoft.com/office/drawing/2014/main" id="{C37980BD-D109-4A5E-A0B8-1CFDA8CA6941}"/>
              </a:ext>
            </a:extLst>
          </p:cNvPr>
          <p:cNvGrpSpPr/>
          <p:nvPr/>
        </p:nvGrpSpPr>
        <p:grpSpPr>
          <a:xfrm>
            <a:off x="5024904" y="4657194"/>
            <a:ext cx="3474148" cy="802648"/>
            <a:chOff x="5024904" y="4779636"/>
            <a:chExt cx="3474148" cy="802648"/>
          </a:xfrm>
        </p:grpSpPr>
        <p:pic>
          <p:nvPicPr>
            <p:cNvPr id="36" name="Picture 35">
              <a:extLst>
                <a:ext uri="{FF2B5EF4-FFF2-40B4-BE49-F238E27FC236}">
                  <a16:creationId xmlns:a16="http://schemas.microsoft.com/office/drawing/2014/main" id="{11EC60A2-0A05-4B42-9378-A8F01E89F92B}"/>
                </a:ext>
              </a:extLst>
            </p:cNvPr>
            <p:cNvPicPr>
              <a:picLocks noChangeAspect="1"/>
            </p:cNvPicPr>
            <p:nvPr/>
          </p:nvPicPr>
          <p:blipFill>
            <a:blip r:embed="rId9"/>
            <a:stretch>
              <a:fillRect/>
            </a:stretch>
          </p:blipFill>
          <p:spPr>
            <a:xfrm>
              <a:off x="5024904" y="4779636"/>
              <a:ext cx="3320687" cy="548227"/>
            </a:xfrm>
            <a:prstGeom prst="rect">
              <a:avLst/>
            </a:prstGeom>
            <a:effectLst>
              <a:outerShdw blurRad="50800" dist="38100" dir="2700000" algn="tl" rotWithShape="0">
                <a:prstClr val="black">
                  <a:alpha val="40000"/>
                </a:prstClr>
              </a:outerShdw>
            </a:effectLst>
          </p:spPr>
        </p:pic>
        <p:sp>
          <p:nvSpPr>
            <p:cNvPr id="37" name="Rectangle 36">
              <a:extLst>
                <a:ext uri="{FF2B5EF4-FFF2-40B4-BE49-F238E27FC236}">
                  <a16:creationId xmlns:a16="http://schemas.microsoft.com/office/drawing/2014/main" id="{07FC262B-A160-419F-97B5-26B526C45F71}"/>
                </a:ext>
              </a:extLst>
            </p:cNvPr>
            <p:cNvSpPr/>
            <p:nvPr/>
          </p:nvSpPr>
          <p:spPr>
            <a:xfrm>
              <a:off x="6457275" y="5305285"/>
              <a:ext cx="2041777" cy="276999"/>
            </a:xfrm>
            <a:prstGeom prst="rect">
              <a:avLst/>
            </a:prstGeom>
          </p:spPr>
          <p:txBody>
            <a:bodyPr wrap="none">
              <a:spAutoFit/>
            </a:bodyPr>
            <a:lstStyle/>
            <a:p>
              <a:r>
                <a:rPr lang="fr-FR" sz="1200" dirty="0">
                  <a:hlinkClick r:id="rId10"/>
                </a:rPr>
                <a:t>https://predatoryreports.org</a:t>
              </a:r>
              <a:r>
                <a:rPr lang="fr-FR" sz="1200" dirty="0"/>
                <a:t> </a:t>
              </a:r>
            </a:p>
          </p:txBody>
        </p:sp>
      </p:grpSp>
      <p:sp>
        <p:nvSpPr>
          <p:cNvPr id="26" name="Rectangle 25">
            <a:extLst>
              <a:ext uri="{FF2B5EF4-FFF2-40B4-BE49-F238E27FC236}">
                <a16:creationId xmlns:a16="http://schemas.microsoft.com/office/drawing/2014/main" id="{DA66F139-CBCA-4614-887E-45DB0B805A9F}"/>
              </a:ext>
            </a:extLst>
          </p:cNvPr>
          <p:cNvSpPr/>
          <p:nvPr/>
        </p:nvSpPr>
        <p:spPr>
          <a:xfrm>
            <a:off x="533249" y="4208060"/>
            <a:ext cx="1822165" cy="584775"/>
          </a:xfrm>
          <a:prstGeom prst="rect">
            <a:avLst/>
          </a:prstGeom>
        </p:spPr>
        <p:txBody>
          <a:bodyPr wrap="none">
            <a:spAutoFit/>
          </a:bodyPr>
          <a:lstStyle/>
          <a:p>
            <a:r>
              <a:rPr lang="fr-FR" sz="1600" b="1" dirty="0"/>
              <a:t>How to spot </a:t>
            </a:r>
            <a:r>
              <a:rPr lang="fr-FR" sz="1600" b="1" dirty="0" err="1"/>
              <a:t>them</a:t>
            </a:r>
            <a:r>
              <a:rPr lang="fr-FR" sz="1600" b="1" dirty="0"/>
              <a:t>: </a:t>
            </a:r>
          </a:p>
          <a:p>
            <a:pPr marL="69850"/>
            <a:endParaRPr lang="fr-FR" sz="1600" dirty="0"/>
          </a:p>
        </p:txBody>
      </p:sp>
      <p:pic>
        <p:nvPicPr>
          <p:cNvPr id="9" name="Picture 8">
            <a:extLst>
              <a:ext uri="{FF2B5EF4-FFF2-40B4-BE49-F238E27FC236}">
                <a16:creationId xmlns:a16="http://schemas.microsoft.com/office/drawing/2014/main" id="{0FCD6EA3-FE07-48AF-A0B6-0D6E898D31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9808" b="34101"/>
          <a:stretch/>
        </p:blipFill>
        <p:spPr>
          <a:xfrm>
            <a:off x="2521832" y="5784219"/>
            <a:ext cx="2108170" cy="501089"/>
          </a:xfrm>
          <a:prstGeom prst="rect">
            <a:avLst/>
          </a:prstGeom>
        </p:spPr>
      </p:pic>
      <p:pic>
        <p:nvPicPr>
          <p:cNvPr id="11" name="Picture 10">
            <a:extLst>
              <a:ext uri="{FF2B5EF4-FFF2-40B4-BE49-F238E27FC236}">
                <a16:creationId xmlns:a16="http://schemas.microsoft.com/office/drawing/2014/main" id="{416DBAB9-D4D8-4A62-9785-0960FA79D1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5012" y="5696073"/>
            <a:ext cx="2253823" cy="677379"/>
          </a:xfrm>
          <a:prstGeom prst="rect">
            <a:avLst/>
          </a:prstGeom>
        </p:spPr>
      </p:pic>
      <p:sp>
        <p:nvSpPr>
          <p:cNvPr id="38" name="Rectangle 37">
            <a:extLst>
              <a:ext uri="{FF2B5EF4-FFF2-40B4-BE49-F238E27FC236}">
                <a16:creationId xmlns:a16="http://schemas.microsoft.com/office/drawing/2014/main" id="{856CACEE-CBD4-4BE7-AA30-9D50207D6917}"/>
              </a:ext>
            </a:extLst>
          </p:cNvPr>
          <p:cNvSpPr/>
          <p:nvPr/>
        </p:nvSpPr>
        <p:spPr>
          <a:xfrm>
            <a:off x="528482" y="5491832"/>
            <a:ext cx="1933927" cy="338554"/>
          </a:xfrm>
          <a:prstGeom prst="rect">
            <a:avLst/>
          </a:prstGeom>
        </p:spPr>
        <p:txBody>
          <a:bodyPr wrap="none">
            <a:spAutoFit/>
          </a:bodyPr>
          <a:lstStyle/>
          <a:p>
            <a:r>
              <a:rPr lang="fr-FR" sz="1600" b="1" dirty="0" err="1"/>
              <a:t>Infamous</a:t>
            </a:r>
            <a:r>
              <a:rPr lang="fr-FR" sz="1600" b="1" dirty="0"/>
              <a:t> </a:t>
            </a:r>
            <a:r>
              <a:rPr lang="fr-FR" sz="1600" b="1" dirty="0" err="1"/>
              <a:t>examples</a:t>
            </a:r>
            <a:r>
              <a:rPr lang="fr-FR" sz="1600" b="1" dirty="0"/>
              <a:t>: </a:t>
            </a:r>
          </a:p>
        </p:txBody>
      </p:sp>
      <p:sp>
        <p:nvSpPr>
          <p:cNvPr id="39" name="TextBox 38">
            <a:extLst>
              <a:ext uri="{FF2B5EF4-FFF2-40B4-BE49-F238E27FC236}">
                <a16:creationId xmlns:a16="http://schemas.microsoft.com/office/drawing/2014/main" id="{2D459B97-C687-40B0-BED3-2467BAB5FC1D}"/>
              </a:ext>
            </a:extLst>
          </p:cNvPr>
          <p:cNvSpPr txBox="1"/>
          <p:nvPr/>
        </p:nvSpPr>
        <p:spPr>
          <a:xfrm>
            <a:off x="533249" y="2060848"/>
            <a:ext cx="3179867" cy="430887"/>
          </a:xfrm>
          <a:prstGeom prst="rect">
            <a:avLst/>
          </a:prstGeom>
          <a:noFill/>
        </p:spPr>
        <p:txBody>
          <a:bodyPr wrap="square" rtlCol="0">
            <a:spAutoFit/>
          </a:bodyPr>
          <a:lstStyle/>
          <a:p>
            <a:r>
              <a:rPr lang="fr-FR" sz="2200" b="1" dirty="0"/>
              <a:t>Are </a:t>
            </a:r>
            <a:r>
              <a:rPr lang="fr-FR" sz="2200" b="1" dirty="0" err="1"/>
              <a:t>there</a:t>
            </a:r>
            <a:r>
              <a:rPr lang="fr-FR" sz="2200" b="1" dirty="0"/>
              <a:t> </a:t>
            </a:r>
            <a:r>
              <a:rPr lang="fr-FR" sz="2200" b="1" dirty="0" err="1"/>
              <a:t>caveats</a:t>
            </a:r>
            <a:r>
              <a:rPr lang="fr-FR" sz="2200" b="1" dirty="0"/>
              <a:t>?</a:t>
            </a:r>
          </a:p>
        </p:txBody>
      </p:sp>
      <p:sp>
        <p:nvSpPr>
          <p:cNvPr id="40" name="TextBox 39">
            <a:extLst>
              <a:ext uri="{FF2B5EF4-FFF2-40B4-BE49-F238E27FC236}">
                <a16:creationId xmlns:a16="http://schemas.microsoft.com/office/drawing/2014/main" id="{F6EAD995-70F9-49CE-9466-185C00582905}"/>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17581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976A167-1B0C-4918-A5F9-BFFE49D88E30}"/>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20" name="Picture 19">
            <a:extLst>
              <a:ext uri="{FF2B5EF4-FFF2-40B4-BE49-F238E27FC236}">
                <a16:creationId xmlns:a16="http://schemas.microsoft.com/office/drawing/2014/main" id="{C81C4EE3-1212-4477-A802-07EE2F9C5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23" name="Straight Arrow Connector 22">
            <a:extLst>
              <a:ext uri="{FF2B5EF4-FFF2-40B4-BE49-F238E27FC236}">
                <a16:creationId xmlns:a16="http://schemas.microsoft.com/office/drawing/2014/main" id="{FA226C61-365E-4654-A2A0-675C0029D961}"/>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8D6239-B47B-4355-9827-8BAC087B8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25" name="TextBox 24">
            <a:extLst>
              <a:ext uri="{FF2B5EF4-FFF2-40B4-BE49-F238E27FC236}">
                <a16:creationId xmlns:a16="http://schemas.microsoft.com/office/drawing/2014/main" id="{123548EC-AC20-49C3-86FE-40DA561113F2}"/>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grpSp>
        <p:nvGrpSpPr>
          <p:cNvPr id="26" name="Group 25">
            <a:extLst>
              <a:ext uri="{FF2B5EF4-FFF2-40B4-BE49-F238E27FC236}">
                <a16:creationId xmlns:a16="http://schemas.microsoft.com/office/drawing/2014/main" id="{02DD3220-7988-4860-A86F-7079CC21B896}"/>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9B4DFFA1-4F70-410E-A1D0-3036C3DFB39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28" name="TextBox 27">
              <a:extLst>
                <a:ext uri="{FF2B5EF4-FFF2-40B4-BE49-F238E27FC236}">
                  <a16:creationId xmlns:a16="http://schemas.microsoft.com/office/drawing/2014/main" id="{604AE14E-FE99-4523-9F7B-5944388790C2}"/>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sp>
        <p:nvSpPr>
          <p:cNvPr id="29" name="TextBox 28">
            <a:extLst>
              <a:ext uri="{FF2B5EF4-FFF2-40B4-BE49-F238E27FC236}">
                <a16:creationId xmlns:a16="http://schemas.microsoft.com/office/drawing/2014/main" id="{78848FCA-C8BF-4F38-AA40-3310D866C5D2}"/>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30" name="TextBox 29">
            <a:extLst>
              <a:ext uri="{FF2B5EF4-FFF2-40B4-BE49-F238E27FC236}">
                <a16:creationId xmlns:a16="http://schemas.microsoft.com/office/drawing/2014/main" id="{B2039653-9232-49BF-BB06-BFD7F889D6EC}"/>
              </a:ext>
            </a:extLst>
          </p:cNvPr>
          <p:cNvSpPr txBox="1"/>
          <p:nvPr/>
        </p:nvSpPr>
        <p:spPr>
          <a:xfrm>
            <a:off x="533249" y="2204864"/>
            <a:ext cx="7323888" cy="430887"/>
          </a:xfrm>
          <a:prstGeom prst="rect">
            <a:avLst/>
          </a:prstGeom>
          <a:noFill/>
        </p:spPr>
        <p:txBody>
          <a:bodyPr wrap="square" rtlCol="0">
            <a:spAutoFit/>
          </a:bodyPr>
          <a:lstStyle/>
          <a:p>
            <a:r>
              <a:rPr lang="fr-FR" sz="2200" b="1" dirty="0" err="1"/>
              <a:t>What</a:t>
            </a:r>
            <a:r>
              <a:rPr lang="fr-FR" sz="2200" b="1" dirty="0"/>
              <a:t> about copyright?</a:t>
            </a:r>
          </a:p>
        </p:txBody>
      </p:sp>
      <p:sp>
        <p:nvSpPr>
          <p:cNvPr id="32" name="TextBox 31">
            <a:extLst>
              <a:ext uri="{FF2B5EF4-FFF2-40B4-BE49-F238E27FC236}">
                <a16:creationId xmlns:a16="http://schemas.microsoft.com/office/drawing/2014/main" id="{97DF504E-C58B-4876-B433-1CFF9C6C341E}"/>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
        <p:nvSpPr>
          <p:cNvPr id="16" name="Rectangle 15">
            <a:extLst>
              <a:ext uri="{FF2B5EF4-FFF2-40B4-BE49-F238E27FC236}">
                <a16:creationId xmlns:a16="http://schemas.microsoft.com/office/drawing/2014/main" id="{B14BFA1F-FBB9-4003-8E06-EC15349FEB4F}"/>
              </a:ext>
            </a:extLst>
          </p:cNvPr>
          <p:cNvSpPr/>
          <p:nvPr/>
        </p:nvSpPr>
        <p:spPr>
          <a:xfrm>
            <a:off x="484785" y="2780928"/>
            <a:ext cx="7183559" cy="661720"/>
          </a:xfrm>
          <a:prstGeom prst="rect">
            <a:avLst/>
          </a:prstGeom>
        </p:spPr>
        <p:txBody>
          <a:bodyPr wrap="square">
            <a:spAutoFit/>
          </a:bodyPr>
          <a:lstStyle/>
          <a:p>
            <a:pPr marL="285750" indent="-285750">
              <a:buFont typeface="Wingdings" panose="05000000000000000000" pitchFamily="2" charset="2"/>
              <a:buChar char="Ø"/>
            </a:pPr>
            <a:r>
              <a:rPr lang="en-US" sz="1600" dirty="0"/>
              <a:t>Authors </a:t>
            </a:r>
            <a:r>
              <a:rPr lang="en-US" sz="1600" b="1" dirty="0"/>
              <a:t>retain the rights </a:t>
            </a:r>
            <a:r>
              <a:rPr lang="en-US" sz="1600" dirty="0"/>
              <a:t>on their papers</a:t>
            </a:r>
          </a:p>
          <a:p>
            <a:pPr marL="361950" indent="-361950">
              <a:spcBef>
                <a:spcPts val="600"/>
              </a:spcBef>
            </a:pPr>
            <a:r>
              <a:rPr lang="en-US" sz="1600" b="1" dirty="0"/>
              <a:t>	≠ copyright transfer </a:t>
            </a:r>
            <a:r>
              <a:rPr lang="en-US" sz="1600" dirty="0"/>
              <a:t>to the </a:t>
            </a:r>
            <a:r>
              <a:rPr lang="en-US" sz="1600" b="1" dirty="0"/>
              <a:t>publisher </a:t>
            </a:r>
            <a:r>
              <a:rPr lang="en-US" sz="1600" dirty="0"/>
              <a:t>in the subscription-based model</a:t>
            </a:r>
          </a:p>
        </p:txBody>
      </p:sp>
      <p:pic>
        <p:nvPicPr>
          <p:cNvPr id="4" name="Picture 3">
            <a:extLst>
              <a:ext uri="{FF2B5EF4-FFF2-40B4-BE49-F238E27FC236}">
                <a16:creationId xmlns:a16="http://schemas.microsoft.com/office/drawing/2014/main" id="{503A1F78-76CF-4C9F-A92B-46B987FB978F}"/>
              </a:ext>
            </a:extLst>
          </p:cNvPr>
          <p:cNvPicPr>
            <a:picLocks noChangeAspect="1"/>
          </p:cNvPicPr>
          <p:nvPr/>
        </p:nvPicPr>
        <p:blipFill>
          <a:blip r:embed="rId6"/>
          <a:stretch>
            <a:fillRect/>
          </a:stretch>
        </p:blipFill>
        <p:spPr>
          <a:xfrm>
            <a:off x="330268" y="3416404"/>
            <a:ext cx="5235251" cy="2661063"/>
          </a:xfrm>
          <a:prstGeom prst="rect">
            <a:avLst/>
          </a:prstGeom>
        </p:spPr>
      </p:pic>
      <p:sp>
        <p:nvSpPr>
          <p:cNvPr id="6" name="Rectangle 5">
            <a:extLst>
              <a:ext uri="{FF2B5EF4-FFF2-40B4-BE49-F238E27FC236}">
                <a16:creationId xmlns:a16="http://schemas.microsoft.com/office/drawing/2014/main" id="{56AA37F4-A5AB-43BB-8D3E-EAF106D51AB5}"/>
              </a:ext>
            </a:extLst>
          </p:cNvPr>
          <p:cNvSpPr/>
          <p:nvPr/>
        </p:nvSpPr>
        <p:spPr>
          <a:xfrm>
            <a:off x="910056" y="6077467"/>
            <a:ext cx="7323887" cy="276999"/>
          </a:xfrm>
          <a:prstGeom prst="rect">
            <a:avLst/>
          </a:prstGeom>
        </p:spPr>
        <p:txBody>
          <a:bodyPr wrap="square">
            <a:spAutoFit/>
          </a:bodyPr>
          <a:lstStyle/>
          <a:p>
            <a:r>
              <a:rPr lang="fr-FR" sz="1200" dirty="0">
                <a:hlinkClick r:id="rId7"/>
              </a:rPr>
              <a:t>https://www.ouvrirlascience.fr/implementing-the-rights-retention-strategy-for-scientific-publications</a:t>
            </a:r>
            <a:r>
              <a:rPr lang="fr-FR" sz="1200" dirty="0"/>
              <a:t> </a:t>
            </a:r>
          </a:p>
        </p:txBody>
      </p:sp>
    </p:spTree>
    <p:extLst>
      <p:ext uri="{BB962C8B-B14F-4D97-AF65-F5344CB8AC3E}">
        <p14:creationId xmlns:p14="http://schemas.microsoft.com/office/powerpoint/2010/main" val="23874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D3A3E04F-EB73-457E-9921-F80C7A68E6C0}"/>
              </a:ext>
            </a:extLst>
          </p:cNvPr>
          <p:cNvSpPr txBox="1"/>
          <p:nvPr/>
        </p:nvSpPr>
        <p:spPr>
          <a:xfrm>
            <a:off x="343785" y="1074700"/>
            <a:ext cx="1599669" cy="430887"/>
          </a:xfrm>
          <a:prstGeom prst="rect">
            <a:avLst/>
          </a:prstGeom>
          <a:noFill/>
        </p:spPr>
        <p:txBody>
          <a:bodyPr wrap="none" rtlCol="0">
            <a:spAutoFit/>
          </a:bodyPr>
          <a:lstStyle/>
          <a:p>
            <a:r>
              <a:rPr lang="fr-FR" sz="2200" b="1" dirty="0">
                <a:solidFill>
                  <a:srgbClr val="009900"/>
                </a:solidFill>
              </a:rPr>
              <a:t>Green route</a:t>
            </a:r>
          </a:p>
        </p:txBody>
      </p:sp>
      <p:pic>
        <p:nvPicPr>
          <p:cNvPr id="39" name="Picture 38">
            <a:extLst>
              <a:ext uri="{FF2B5EF4-FFF2-40B4-BE49-F238E27FC236}">
                <a16:creationId xmlns:a16="http://schemas.microsoft.com/office/drawing/2014/main" id="{B958061C-FFAD-4CC5-B39A-B4456D209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28612"/>
            <a:ext cx="432435" cy="560070"/>
          </a:xfrm>
          <a:prstGeom prst="rect">
            <a:avLst/>
          </a:prstGeom>
          <a:solidFill>
            <a:srgbClr val="009900"/>
          </a:solidFill>
        </p:spPr>
      </p:pic>
      <p:cxnSp>
        <p:nvCxnSpPr>
          <p:cNvPr id="40" name="Straight Arrow Connector 39">
            <a:extLst>
              <a:ext uri="{FF2B5EF4-FFF2-40B4-BE49-F238E27FC236}">
                <a16:creationId xmlns:a16="http://schemas.microsoft.com/office/drawing/2014/main" id="{1E164E28-F20B-4E55-B7BC-27F04264CD05}"/>
              </a:ext>
            </a:extLst>
          </p:cNvPr>
          <p:cNvCxnSpPr>
            <a:cxnSpLocks/>
          </p:cNvCxnSpPr>
          <p:nvPr/>
        </p:nvCxnSpPr>
        <p:spPr>
          <a:xfrm>
            <a:off x="2810387" y="1327692"/>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03A76BB-B677-4E62-9EA1-980652DCC986}"/>
              </a:ext>
            </a:extLst>
          </p:cNvPr>
          <p:cNvSpPr txBox="1"/>
          <p:nvPr/>
        </p:nvSpPr>
        <p:spPr>
          <a:xfrm>
            <a:off x="2688503" y="799313"/>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42" name="Picture 41">
            <a:extLst>
              <a:ext uri="{FF2B5EF4-FFF2-40B4-BE49-F238E27FC236}">
                <a16:creationId xmlns:a16="http://schemas.microsoft.com/office/drawing/2014/main" id="{3BF8471E-FBF6-4B97-B49C-E43DD6571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39077"/>
            <a:ext cx="499786" cy="780916"/>
          </a:xfrm>
          <a:prstGeom prst="rect">
            <a:avLst/>
          </a:prstGeom>
        </p:spPr>
      </p:pic>
      <p:sp>
        <p:nvSpPr>
          <p:cNvPr id="43" name="TextBox 42">
            <a:extLst>
              <a:ext uri="{FF2B5EF4-FFF2-40B4-BE49-F238E27FC236}">
                <a16:creationId xmlns:a16="http://schemas.microsoft.com/office/drawing/2014/main" id="{8F478909-8636-48B7-A51E-C992A2569DFF}"/>
              </a:ext>
            </a:extLst>
          </p:cNvPr>
          <p:cNvSpPr txBox="1"/>
          <p:nvPr/>
        </p:nvSpPr>
        <p:spPr>
          <a:xfrm>
            <a:off x="6712651" y="1088175"/>
            <a:ext cx="1787690" cy="523220"/>
          </a:xfrm>
          <a:prstGeom prst="rect">
            <a:avLst/>
          </a:prstGeom>
          <a:noFill/>
        </p:spPr>
        <p:txBody>
          <a:bodyPr wrap="square" rtlCol="0">
            <a:spAutoFit/>
          </a:bodyPr>
          <a:lstStyle/>
          <a:p>
            <a:pPr algn="ctr"/>
            <a:r>
              <a:rPr lang="fr-FR" sz="1400" dirty="0" err="1"/>
              <a:t>Immediate</a:t>
            </a:r>
            <a:r>
              <a:rPr lang="fr-FR" sz="1400" dirty="0"/>
              <a:t> or </a:t>
            </a:r>
            <a:r>
              <a:rPr lang="fr-FR" sz="1400" dirty="0" err="1"/>
              <a:t>Delayed</a:t>
            </a:r>
            <a:r>
              <a:rPr lang="fr-FR" sz="1400" dirty="0"/>
              <a:t> Open Access</a:t>
            </a:r>
          </a:p>
        </p:txBody>
      </p:sp>
      <p:grpSp>
        <p:nvGrpSpPr>
          <p:cNvPr id="44" name="Group 43">
            <a:extLst>
              <a:ext uri="{FF2B5EF4-FFF2-40B4-BE49-F238E27FC236}">
                <a16:creationId xmlns:a16="http://schemas.microsoft.com/office/drawing/2014/main" id="{CBEF28E4-E84E-46AC-A773-8B75F2696B70}"/>
              </a:ext>
            </a:extLst>
          </p:cNvPr>
          <p:cNvGrpSpPr/>
          <p:nvPr/>
        </p:nvGrpSpPr>
        <p:grpSpPr>
          <a:xfrm>
            <a:off x="6289354" y="1395659"/>
            <a:ext cx="2653138" cy="839246"/>
            <a:chOff x="6289354" y="2942111"/>
            <a:chExt cx="2653138" cy="839246"/>
          </a:xfrm>
        </p:grpSpPr>
        <p:grpSp>
          <p:nvGrpSpPr>
            <p:cNvPr id="45" name="Group 44">
              <a:extLst>
                <a:ext uri="{FF2B5EF4-FFF2-40B4-BE49-F238E27FC236}">
                  <a16:creationId xmlns:a16="http://schemas.microsoft.com/office/drawing/2014/main" id="{955F237F-A1D6-4B07-B849-570667D28B24}"/>
                </a:ext>
              </a:extLst>
            </p:cNvPr>
            <p:cNvGrpSpPr/>
            <p:nvPr/>
          </p:nvGrpSpPr>
          <p:grpSpPr>
            <a:xfrm>
              <a:off x="8329270" y="2942111"/>
              <a:ext cx="613222" cy="613222"/>
              <a:chOff x="3811601" y="4927203"/>
              <a:chExt cx="613222" cy="613222"/>
            </a:xfrm>
            <a:effectLst>
              <a:outerShdw blurRad="50800" dist="38100" dir="2700000" algn="tl" rotWithShape="0">
                <a:prstClr val="black">
                  <a:alpha val="40000"/>
                </a:prstClr>
              </a:outerShdw>
            </a:effectLst>
          </p:grpSpPr>
          <p:sp>
            <p:nvSpPr>
              <p:cNvPr id="47" name="Oval 46">
                <a:extLst>
                  <a:ext uri="{FF2B5EF4-FFF2-40B4-BE49-F238E27FC236}">
                    <a16:creationId xmlns:a16="http://schemas.microsoft.com/office/drawing/2014/main" id="{56EC04C3-569A-431B-9120-FEFEBD62B09E}"/>
                  </a:ext>
                </a:extLst>
              </p:cNvPr>
              <p:cNvSpPr/>
              <p:nvPr/>
            </p:nvSpPr>
            <p:spPr>
              <a:xfrm>
                <a:off x="3811601" y="4927203"/>
                <a:ext cx="613222" cy="613222"/>
              </a:xfrm>
              <a:prstGeom prst="ellipse">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a:extLst>
                  <a:ext uri="{FF2B5EF4-FFF2-40B4-BE49-F238E27FC236}">
                    <a16:creationId xmlns:a16="http://schemas.microsoft.com/office/drawing/2014/main" id="{A0698308-99A0-4CDC-A840-4EE6536D6D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13" y="5008215"/>
                <a:ext cx="451197" cy="451197"/>
              </a:xfrm>
              <a:prstGeom prst="rect">
                <a:avLst/>
              </a:prstGeom>
            </p:spPr>
          </p:pic>
        </p:grpSp>
        <p:sp>
          <p:nvSpPr>
            <p:cNvPr id="46" name="Rectangle 45">
              <a:extLst>
                <a:ext uri="{FF2B5EF4-FFF2-40B4-BE49-F238E27FC236}">
                  <a16:creationId xmlns:a16="http://schemas.microsoft.com/office/drawing/2014/main" id="{0B4176F6-E65D-436D-8EC2-5633FBCEEA2C}"/>
                </a:ext>
              </a:extLst>
            </p:cNvPr>
            <p:cNvSpPr/>
            <p:nvPr/>
          </p:nvSpPr>
          <p:spPr>
            <a:xfrm rot="21250496">
              <a:off x="6289354" y="3319692"/>
              <a:ext cx="2235590" cy="461665"/>
            </a:xfrm>
            <a:prstGeom prst="rect">
              <a:avLst/>
            </a:prstGeom>
            <a:effectLst>
              <a:outerShdw blurRad="50800" dist="38100" dir="2700000" algn="tl" rotWithShape="0">
                <a:prstClr val="black">
                  <a:alpha val="40000"/>
                </a:prstClr>
              </a:outerShdw>
            </a:effectLst>
          </p:spPr>
          <p:txBody>
            <a:bodyPr wrap="square">
              <a:spAutoFit/>
            </a:bodyPr>
            <a:lstStyle/>
            <a:p>
              <a:pPr algn="ctr"/>
              <a:r>
                <a:rPr lang="fr-FR" sz="1200" dirty="0">
                  <a:solidFill>
                    <a:prstClr val="black"/>
                  </a:solidFill>
                  <a:latin typeface="Stencil" panose="040409050D0802020404" pitchFamily="82" charset="0"/>
                </a:rPr>
                <a:t>self-</a:t>
              </a:r>
              <a:r>
                <a:rPr lang="fr-FR" sz="1200" dirty="0" err="1">
                  <a:solidFill>
                    <a:prstClr val="black"/>
                  </a:solidFill>
                  <a:latin typeface="Stencil" panose="040409050D0802020404" pitchFamily="82" charset="0"/>
                </a:rPr>
                <a:t>archiving</a:t>
              </a:r>
              <a:r>
                <a:rPr lang="fr-FR" sz="1200" dirty="0">
                  <a:solidFill>
                    <a:prstClr val="black"/>
                  </a:solidFill>
                  <a:latin typeface="Stencil" panose="040409050D0802020404" pitchFamily="82" charset="0"/>
                </a:rPr>
                <a:t> </a:t>
              </a:r>
            </a:p>
            <a:p>
              <a:pPr algn="ctr"/>
              <a:r>
                <a:rPr lang="fr-FR" sz="1200" dirty="0">
                  <a:solidFill>
                    <a:prstClr val="black"/>
                  </a:solidFill>
                  <a:latin typeface="Stencil" panose="040409050D0802020404" pitchFamily="82" charset="0"/>
                </a:rPr>
                <a:t>(</a:t>
              </a:r>
              <a:r>
                <a:rPr lang="fr-FR" sz="1200" dirty="0" err="1">
                  <a:solidFill>
                    <a:prstClr val="black"/>
                  </a:solidFill>
                  <a:latin typeface="Stencil" panose="040409050D0802020404" pitchFamily="82" charset="0"/>
                </a:rPr>
                <a:t>preprint</a:t>
              </a:r>
              <a:r>
                <a:rPr lang="fr-FR" sz="1200" dirty="0">
                  <a:solidFill>
                    <a:prstClr val="black"/>
                  </a:solidFill>
                  <a:latin typeface="Stencil" panose="040409050D0802020404" pitchFamily="82" charset="0"/>
                </a:rPr>
                <a:t>/</a:t>
              </a:r>
              <a:r>
                <a:rPr lang="fr-FR" sz="1200" dirty="0" err="1">
                  <a:solidFill>
                    <a:prstClr val="black"/>
                  </a:solidFill>
                  <a:latin typeface="Stencil" panose="040409050D0802020404" pitchFamily="82" charset="0"/>
                </a:rPr>
                <a:t>Postprint</a:t>
              </a:r>
              <a:r>
                <a:rPr lang="fr-FR" sz="1200" dirty="0">
                  <a:solidFill>
                    <a:prstClr val="black"/>
                  </a:solidFill>
                  <a:latin typeface="Stencil" panose="040409050D0802020404" pitchFamily="82" charset="0"/>
                </a:rPr>
                <a:t>)</a:t>
              </a:r>
              <a:endParaRPr lang="fr-FR" sz="1200" dirty="0">
                <a:latin typeface="Stencil" panose="040409050D0802020404" pitchFamily="82" charset="0"/>
              </a:endParaRPr>
            </a:p>
          </p:txBody>
        </p:sp>
      </p:grpSp>
      <p:grpSp>
        <p:nvGrpSpPr>
          <p:cNvPr id="49" name="Group 48">
            <a:extLst>
              <a:ext uri="{FF2B5EF4-FFF2-40B4-BE49-F238E27FC236}">
                <a16:creationId xmlns:a16="http://schemas.microsoft.com/office/drawing/2014/main" id="{0B5A958A-FF96-4546-B53F-861A5E4A02CD}"/>
              </a:ext>
            </a:extLst>
          </p:cNvPr>
          <p:cNvGrpSpPr/>
          <p:nvPr/>
        </p:nvGrpSpPr>
        <p:grpSpPr>
          <a:xfrm>
            <a:off x="4762062" y="1084506"/>
            <a:ext cx="1374610" cy="734261"/>
            <a:chOff x="4782252" y="1270710"/>
            <a:chExt cx="1374610" cy="734261"/>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44ADAF11-ACF4-4945-A258-8775B6096685}"/>
                </a:ext>
              </a:extLst>
            </p:cNvPr>
            <p:cNvPicPr>
              <a:picLocks noChangeAspect="1"/>
            </p:cNvPicPr>
            <p:nvPr/>
          </p:nvPicPr>
          <p:blipFill>
            <a:blip r:embed="rId6">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1" name="TextBox 50">
              <a:extLst>
                <a:ext uri="{FF2B5EF4-FFF2-40B4-BE49-F238E27FC236}">
                  <a16:creationId xmlns:a16="http://schemas.microsoft.com/office/drawing/2014/main" id="{7C163CA9-FFF3-4982-B35E-CDAB0E88BB59}"/>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pic>
        <p:nvPicPr>
          <p:cNvPr id="52" name="Picture 51">
            <a:extLst>
              <a:ext uri="{FF2B5EF4-FFF2-40B4-BE49-F238E27FC236}">
                <a16:creationId xmlns:a16="http://schemas.microsoft.com/office/drawing/2014/main" id="{A4F86054-1870-4F31-92FD-5CF2643DDA74}"/>
              </a:ext>
            </a:extLst>
          </p:cNvPr>
          <p:cNvPicPr>
            <a:picLocks noChangeAspect="1"/>
          </p:cNvPicPr>
          <p:nvPr/>
        </p:nvPicPr>
        <p:blipFill>
          <a:blip r:embed="rId6">
            <a:duotone>
              <a:prstClr val="black"/>
              <a:schemeClr val="accent3">
                <a:lumMod val="75000"/>
                <a:tint val="45000"/>
                <a:satMod val="400000"/>
              </a:schemeClr>
            </a:duotone>
          </a:blip>
          <a:stretch>
            <a:fillRect/>
          </a:stretch>
        </p:blipFill>
        <p:spPr>
          <a:xfrm>
            <a:off x="4009384" y="670118"/>
            <a:ext cx="612000" cy="609426"/>
          </a:xfrm>
          <a:prstGeom prst="rect">
            <a:avLst/>
          </a:prstGeom>
        </p:spPr>
      </p:pic>
      <p:sp>
        <p:nvSpPr>
          <p:cNvPr id="55" name="TextBox 54">
            <a:extLst>
              <a:ext uri="{FF2B5EF4-FFF2-40B4-BE49-F238E27FC236}">
                <a16:creationId xmlns:a16="http://schemas.microsoft.com/office/drawing/2014/main" id="{A3B782EE-84D1-401B-A9F6-A74985D0867C}"/>
              </a:ext>
            </a:extLst>
          </p:cNvPr>
          <p:cNvSpPr txBox="1"/>
          <p:nvPr/>
        </p:nvSpPr>
        <p:spPr>
          <a:xfrm>
            <a:off x="533249" y="2060848"/>
            <a:ext cx="4228813" cy="430887"/>
          </a:xfrm>
          <a:prstGeom prst="rect">
            <a:avLst/>
          </a:prstGeom>
          <a:noFill/>
        </p:spPr>
        <p:txBody>
          <a:bodyPr wrap="square" rtlCol="0">
            <a:spAutoFit/>
          </a:bodyPr>
          <a:lstStyle/>
          <a:p>
            <a:r>
              <a:rPr lang="fr-FR" sz="2200" b="1" dirty="0" err="1"/>
              <a:t>Preprint</a:t>
            </a:r>
            <a:r>
              <a:rPr lang="fr-FR" sz="2200" b="1" dirty="0"/>
              <a:t> / </a:t>
            </a:r>
            <a:r>
              <a:rPr lang="fr-FR" sz="2200" b="1" dirty="0" err="1"/>
              <a:t>Postprint</a:t>
            </a:r>
            <a:endParaRPr lang="fr-FR" sz="2200" b="1" dirty="0"/>
          </a:p>
        </p:txBody>
      </p:sp>
      <p:sp>
        <p:nvSpPr>
          <p:cNvPr id="28" name="Rectangle 27">
            <a:extLst>
              <a:ext uri="{FF2B5EF4-FFF2-40B4-BE49-F238E27FC236}">
                <a16:creationId xmlns:a16="http://schemas.microsoft.com/office/drawing/2014/main" id="{F8CF2C99-A19B-4C6D-B90B-AEC2410FC208}"/>
              </a:ext>
            </a:extLst>
          </p:cNvPr>
          <p:cNvSpPr/>
          <p:nvPr/>
        </p:nvSpPr>
        <p:spPr>
          <a:xfrm>
            <a:off x="484785" y="2708920"/>
            <a:ext cx="8376694" cy="615553"/>
          </a:xfrm>
          <a:prstGeom prst="rect">
            <a:avLst/>
          </a:prstGeom>
        </p:spPr>
        <p:txBody>
          <a:bodyPr wrap="square">
            <a:spAutoFit/>
          </a:bodyPr>
          <a:lstStyle/>
          <a:p>
            <a:pPr marL="285750" indent="-285750">
              <a:buFont typeface="Wingdings" panose="05000000000000000000" pitchFamily="2" charset="2"/>
              <a:buChar char="Ø"/>
            </a:pPr>
            <a:r>
              <a:rPr lang="en-US" b="1" dirty="0"/>
              <a:t>Preprint: manuscript that has not (yet) undergone peer review</a:t>
            </a:r>
          </a:p>
          <a:p>
            <a:pPr marL="742950" lvl="1" indent="-285750">
              <a:buFont typeface="Wingdings" panose="05000000000000000000" pitchFamily="2" charset="2"/>
              <a:buChar char="Ø"/>
            </a:pPr>
            <a:r>
              <a:rPr lang="en-US" sz="1600" dirty="0"/>
              <a:t>can be updated (with version control) following revisions</a:t>
            </a:r>
          </a:p>
        </p:txBody>
      </p:sp>
      <p:sp>
        <p:nvSpPr>
          <p:cNvPr id="8" name="Rectangle 7">
            <a:extLst>
              <a:ext uri="{FF2B5EF4-FFF2-40B4-BE49-F238E27FC236}">
                <a16:creationId xmlns:a16="http://schemas.microsoft.com/office/drawing/2014/main" id="{4C276B3B-0A3F-44CB-9F15-D2E62A94D224}"/>
              </a:ext>
            </a:extLst>
          </p:cNvPr>
          <p:cNvSpPr/>
          <p:nvPr/>
        </p:nvSpPr>
        <p:spPr>
          <a:xfrm>
            <a:off x="479918" y="4582065"/>
            <a:ext cx="8571586" cy="861774"/>
          </a:xfrm>
          <a:prstGeom prst="rect">
            <a:avLst/>
          </a:prstGeom>
        </p:spPr>
        <p:txBody>
          <a:bodyPr wrap="square">
            <a:spAutoFit/>
          </a:bodyPr>
          <a:lstStyle/>
          <a:p>
            <a:pPr marL="285750" indent="-285750">
              <a:buFont typeface="Wingdings" panose="05000000000000000000" pitchFamily="2" charset="2"/>
              <a:buChar char="Ø"/>
            </a:pPr>
            <a:r>
              <a:rPr lang="en-US" b="1" dirty="0" err="1"/>
              <a:t>Postprint</a:t>
            </a:r>
            <a:r>
              <a:rPr lang="en-US" b="1" dirty="0"/>
              <a:t>: manuscript that has undergone peer review and has been accepted</a:t>
            </a:r>
          </a:p>
          <a:p>
            <a:pPr marL="742950" lvl="1" indent="-285750">
              <a:buFont typeface="Wingdings" panose="05000000000000000000" pitchFamily="2" charset="2"/>
              <a:buChar char="§"/>
            </a:pPr>
            <a:r>
              <a:rPr lang="en-US" sz="1600" b="1" dirty="0"/>
              <a:t>publisher's version-of-record </a:t>
            </a:r>
            <a:r>
              <a:rPr lang="en-US" sz="1600" dirty="0"/>
              <a:t>= after copy-editing and layout by publisher</a:t>
            </a:r>
          </a:p>
          <a:p>
            <a:pPr marL="742950" lvl="1" indent="-285750">
              <a:buFont typeface="Wingdings" panose="05000000000000000000" pitchFamily="2" charset="2"/>
              <a:buChar char="§"/>
            </a:pPr>
            <a:r>
              <a:rPr lang="en-US" sz="1600" b="1" dirty="0"/>
              <a:t>author’s version </a:t>
            </a:r>
            <a:r>
              <a:rPr lang="en-US" sz="1600" dirty="0"/>
              <a:t>= before copy-editing and layout</a:t>
            </a:r>
            <a:endParaRPr lang="en-US" sz="1600" b="1" dirty="0"/>
          </a:p>
        </p:txBody>
      </p:sp>
      <p:grpSp>
        <p:nvGrpSpPr>
          <p:cNvPr id="24" name="Group 23">
            <a:extLst>
              <a:ext uri="{FF2B5EF4-FFF2-40B4-BE49-F238E27FC236}">
                <a16:creationId xmlns:a16="http://schemas.microsoft.com/office/drawing/2014/main" id="{E18935D9-1CC9-4576-9CAD-E0F1D7132ECD}"/>
              </a:ext>
            </a:extLst>
          </p:cNvPr>
          <p:cNvGrpSpPr/>
          <p:nvPr/>
        </p:nvGrpSpPr>
        <p:grpSpPr>
          <a:xfrm>
            <a:off x="611376" y="3512105"/>
            <a:ext cx="2624625" cy="757535"/>
            <a:chOff x="611376" y="3512105"/>
            <a:chExt cx="2624625" cy="757535"/>
          </a:xfrm>
        </p:grpSpPr>
        <p:grpSp>
          <p:nvGrpSpPr>
            <p:cNvPr id="11" name="Group 10">
              <a:extLst>
                <a:ext uri="{FF2B5EF4-FFF2-40B4-BE49-F238E27FC236}">
                  <a16:creationId xmlns:a16="http://schemas.microsoft.com/office/drawing/2014/main" id="{73C76DC8-E3BD-41C4-A710-239D8A2746EA}"/>
                </a:ext>
              </a:extLst>
            </p:cNvPr>
            <p:cNvGrpSpPr/>
            <p:nvPr/>
          </p:nvGrpSpPr>
          <p:grpSpPr>
            <a:xfrm>
              <a:off x="611376" y="3512105"/>
              <a:ext cx="2529361" cy="522874"/>
              <a:chOff x="431815" y="3866328"/>
              <a:chExt cx="2836874" cy="586443"/>
            </a:xfrm>
          </p:grpSpPr>
          <p:pic>
            <p:nvPicPr>
              <p:cNvPr id="9" name="Picture 8">
                <a:extLst>
                  <a:ext uri="{FF2B5EF4-FFF2-40B4-BE49-F238E27FC236}">
                    <a16:creationId xmlns:a16="http://schemas.microsoft.com/office/drawing/2014/main" id="{037869C2-783C-4179-9D99-802914E0EFAF}"/>
                  </a:ext>
                </a:extLst>
              </p:cNvPr>
              <p:cNvPicPr>
                <a:picLocks noChangeAspect="1"/>
              </p:cNvPicPr>
              <p:nvPr/>
            </p:nvPicPr>
            <p:blipFill>
              <a:blip r:embed="rId7"/>
              <a:stretch>
                <a:fillRect/>
              </a:stretch>
            </p:blipFill>
            <p:spPr>
              <a:xfrm>
                <a:off x="1313879" y="3866328"/>
                <a:ext cx="1954810" cy="586443"/>
              </a:xfrm>
              <a:prstGeom prst="rect">
                <a:avLst/>
              </a:prstGeom>
            </p:spPr>
          </p:pic>
          <p:pic>
            <p:nvPicPr>
              <p:cNvPr id="10" name="Picture 9">
                <a:extLst>
                  <a:ext uri="{FF2B5EF4-FFF2-40B4-BE49-F238E27FC236}">
                    <a16:creationId xmlns:a16="http://schemas.microsoft.com/office/drawing/2014/main" id="{6A1EB218-20EC-4BB0-9482-8D8641268BFD}"/>
                  </a:ext>
                </a:extLst>
              </p:cNvPr>
              <p:cNvPicPr>
                <a:picLocks noChangeAspect="1"/>
              </p:cNvPicPr>
              <p:nvPr/>
            </p:nvPicPr>
            <p:blipFill>
              <a:blip r:embed="rId8"/>
              <a:stretch>
                <a:fillRect/>
              </a:stretch>
            </p:blipFill>
            <p:spPr>
              <a:xfrm>
                <a:off x="431815" y="3921547"/>
                <a:ext cx="979218" cy="461895"/>
              </a:xfrm>
              <a:prstGeom prst="rect">
                <a:avLst/>
              </a:prstGeom>
            </p:spPr>
          </p:pic>
        </p:grpSp>
        <p:sp>
          <p:nvSpPr>
            <p:cNvPr id="14" name="Rectangle 13">
              <a:extLst>
                <a:ext uri="{FF2B5EF4-FFF2-40B4-BE49-F238E27FC236}">
                  <a16:creationId xmlns:a16="http://schemas.microsoft.com/office/drawing/2014/main" id="{72207847-CE00-4C91-9F0C-235960A39267}"/>
                </a:ext>
              </a:extLst>
            </p:cNvPr>
            <p:cNvSpPr/>
            <p:nvPr/>
          </p:nvSpPr>
          <p:spPr>
            <a:xfrm>
              <a:off x="1493088" y="3992641"/>
              <a:ext cx="1742913" cy="276999"/>
            </a:xfrm>
            <a:prstGeom prst="rect">
              <a:avLst/>
            </a:prstGeom>
          </p:spPr>
          <p:txBody>
            <a:bodyPr wrap="none">
              <a:spAutoFit/>
            </a:bodyPr>
            <a:lstStyle/>
            <a:p>
              <a:r>
                <a:rPr lang="fr-FR" sz="1200" dirty="0">
                  <a:hlinkClick r:id="rId9"/>
                </a:rPr>
                <a:t>https://www.biorxiv.org</a:t>
              </a:r>
              <a:r>
                <a:rPr lang="fr-FR" sz="1200" dirty="0"/>
                <a:t> </a:t>
              </a:r>
            </a:p>
          </p:txBody>
        </p:sp>
      </p:grpSp>
      <p:grpSp>
        <p:nvGrpSpPr>
          <p:cNvPr id="26" name="Group 25">
            <a:extLst>
              <a:ext uri="{FF2B5EF4-FFF2-40B4-BE49-F238E27FC236}">
                <a16:creationId xmlns:a16="http://schemas.microsoft.com/office/drawing/2014/main" id="{4FE18000-9BEB-4F27-9406-63839F67AEF3}"/>
              </a:ext>
            </a:extLst>
          </p:cNvPr>
          <p:cNvGrpSpPr/>
          <p:nvPr/>
        </p:nvGrpSpPr>
        <p:grpSpPr>
          <a:xfrm>
            <a:off x="6550083" y="3402670"/>
            <a:ext cx="2491131" cy="866970"/>
            <a:chOff x="6550083" y="3402670"/>
            <a:chExt cx="2491131" cy="866970"/>
          </a:xfrm>
        </p:grpSpPr>
        <p:pic>
          <p:nvPicPr>
            <p:cNvPr id="16" name="Picture 15">
              <a:extLst>
                <a:ext uri="{FF2B5EF4-FFF2-40B4-BE49-F238E27FC236}">
                  <a16:creationId xmlns:a16="http://schemas.microsoft.com/office/drawing/2014/main" id="{CB7071A3-FD84-4F97-B4C3-57313B86D1B4}"/>
                </a:ext>
              </a:extLst>
            </p:cNvPr>
            <p:cNvPicPr>
              <a:picLocks noChangeAspect="1"/>
            </p:cNvPicPr>
            <p:nvPr/>
          </p:nvPicPr>
          <p:blipFill>
            <a:blip r:embed="rId10"/>
            <a:stretch>
              <a:fillRect/>
            </a:stretch>
          </p:blipFill>
          <p:spPr>
            <a:xfrm>
              <a:off x="7026272" y="3402670"/>
              <a:ext cx="1799217" cy="584746"/>
            </a:xfrm>
            <a:prstGeom prst="rect">
              <a:avLst/>
            </a:prstGeom>
          </p:spPr>
        </p:pic>
        <p:sp>
          <p:nvSpPr>
            <p:cNvPr id="17" name="Rectangle 16">
              <a:extLst>
                <a:ext uri="{FF2B5EF4-FFF2-40B4-BE49-F238E27FC236}">
                  <a16:creationId xmlns:a16="http://schemas.microsoft.com/office/drawing/2014/main" id="{E8EC2C93-7F50-46A0-BB7A-4B7D35AA551F}"/>
                </a:ext>
              </a:extLst>
            </p:cNvPr>
            <p:cNvSpPr/>
            <p:nvPr/>
          </p:nvSpPr>
          <p:spPr>
            <a:xfrm>
              <a:off x="6550083" y="3992641"/>
              <a:ext cx="2491131" cy="276999"/>
            </a:xfrm>
            <a:prstGeom prst="rect">
              <a:avLst/>
            </a:prstGeom>
          </p:spPr>
          <p:txBody>
            <a:bodyPr wrap="none">
              <a:spAutoFit/>
            </a:bodyPr>
            <a:lstStyle/>
            <a:p>
              <a:r>
                <a:rPr lang="fr-FR" sz="1200" dirty="0">
                  <a:hlinkClick r:id="rId11"/>
                </a:rPr>
                <a:t>https://asapbio.org/preprint-servers</a:t>
              </a:r>
              <a:r>
                <a:rPr lang="fr-FR" sz="1200" dirty="0"/>
                <a:t> </a:t>
              </a:r>
            </a:p>
          </p:txBody>
        </p:sp>
      </p:grpSp>
      <p:grpSp>
        <p:nvGrpSpPr>
          <p:cNvPr id="29" name="Group 28">
            <a:extLst>
              <a:ext uri="{FF2B5EF4-FFF2-40B4-BE49-F238E27FC236}">
                <a16:creationId xmlns:a16="http://schemas.microsoft.com/office/drawing/2014/main" id="{54C77573-AADB-43D1-A7CE-F97A1BA3E9AD}"/>
              </a:ext>
            </a:extLst>
          </p:cNvPr>
          <p:cNvGrpSpPr/>
          <p:nvPr/>
        </p:nvGrpSpPr>
        <p:grpSpPr>
          <a:xfrm>
            <a:off x="4315384" y="5544919"/>
            <a:ext cx="2342448" cy="823709"/>
            <a:chOff x="4315384" y="5544919"/>
            <a:chExt cx="2342448" cy="823709"/>
          </a:xfrm>
        </p:grpSpPr>
        <p:sp>
          <p:nvSpPr>
            <p:cNvPr id="18" name="Rectangle 17">
              <a:extLst>
                <a:ext uri="{FF2B5EF4-FFF2-40B4-BE49-F238E27FC236}">
                  <a16:creationId xmlns:a16="http://schemas.microsoft.com/office/drawing/2014/main" id="{2B66EDB7-D8DA-4995-818E-352576DF0BD2}"/>
                </a:ext>
              </a:extLst>
            </p:cNvPr>
            <p:cNvSpPr/>
            <p:nvPr/>
          </p:nvSpPr>
          <p:spPr>
            <a:xfrm>
              <a:off x="5153574" y="6091629"/>
              <a:ext cx="1504258" cy="276999"/>
            </a:xfrm>
            <a:prstGeom prst="rect">
              <a:avLst/>
            </a:prstGeom>
          </p:spPr>
          <p:txBody>
            <a:bodyPr wrap="none">
              <a:spAutoFit/>
            </a:bodyPr>
            <a:lstStyle/>
            <a:p>
              <a:r>
                <a:rPr lang="fr-FR" sz="1200" dirty="0">
                  <a:hlinkClick r:id="rId12"/>
                </a:rPr>
                <a:t>https://figshare.com</a:t>
              </a:r>
              <a:r>
                <a:rPr lang="fr-FR" sz="1200" dirty="0"/>
                <a:t> </a:t>
              </a:r>
            </a:p>
          </p:txBody>
        </p:sp>
        <p:pic>
          <p:nvPicPr>
            <p:cNvPr id="20" name="Picture 19">
              <a:extLst>
                <a:ext uri="{FF2B5EF4-FFF2-40B4-BE49-F238E27FC236}">
                  <a16:creationId xmlns:a16="http://schemas.microsoft.com/office/drawing/2014/main" id="{0F58003F-DEBE-4C8A-ADE9-D6ACB1BC76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5384" y="5544919"/>
              <a:ext cx="2082559" cy="643478"/>
            </a:xfrm>
            <a:prstGeom prst="rect">
              <a:avLst/>
            </a:prstGeom>
          </p:spPr>
        </p:pic>
      </p:grpSp>
      <p:grpSp>
        <p:nvGrpSpPr>
          <p:cNvPr id="27" name="Group 26">
            <a:extLst>
              <a:ext uri="{FF2B5EF4-FFF2-40B4-BE49-F238E27FC236}">
                <a16:creationId xmlns:a16="http://schemas.microsoft.com/office/drawing/2014/main" id="{51EEDCED-123D-4D0E-BBFA-0DEB390EA3F1}"/>
              </a:ext>
            </a:extLst>
          </p:cNvPr>
          <p:cNvGrpSpPr/>
          <p:nvPr/>
        </p:nvGrpSpPr>
        <p:grpSpPr>
          <a:xfrm>
            <a:off x="819898" y="5503188"/>
            <a:ext cx="2574149" cy="865440"/>
            <a:chOff x="819898" y="5503188"/>
            <a:chExt cx="2574149" cy="865440"/>
          </a:xfrm>
        </p:grpSpPr>
        <p:pic>
          <p:nvPicPr>
            <p:cNvPr id="6" name="Picture 5">
              <a:extLst>
                <a:ext uri="{FF2B5EF4-FFF2-40B4-BE49-F238E27FC236}">
                  <a16:creationId xmlns:a16="http://schemas.microsoft.com/office/drawing/2014/main" id="{E45E64F1-10DB-4C08-ACB7-C7C20915288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9980" b="21272"/>
            <a:stretch/>
          </p:blipFill>
          <p:spPr>
            <a:xfrm>
              <a:off x="819898" y="5503188"/>
              <a:ext cx="2402649" cy="726940"/>
            </a:xfrm>
            <a:prstGeom prst="rect">
              <a:avLst/>
            </a:prstGeom>
          </p:spPr>
        </p:pic>
        <p:sp>
          <p:nvSpPr>
            <p:cNvPr id="22" name="Rectangle 21">
              <a:extLst>
                <a:ext uri="{FF2B5EF4-FFF2-40B4-BE49-F238E27FC236}">
                  <a16:creationId xmlns:a16="http://schemas.microsoft.com/office/drawing/2014/main" id="{17BE18F5-3C2F-41E9-85BA-A8C35D4C3F54}"/>
                </a:ext>
              </a:extLst>
            </p:cNvPr>
            <p:cNvSpPr/>
            <p:nvPr/>
          </p:nvSpPr>
          <p:spPr>
            <a:xfrm>
              <a:off x="2005077" y="6091629"/>
              <a:ext cx="1388970" cy="276999"/>
            </a:xfrm>
            <a:prstGeom prst="rect">
              <a:avLst/>
            </a:prstGeom>
          </p:spPr>
          <p:txBody>
            <a:bodyPr wrap="none">
              <a:spAutoFit/>
            </a:bodyPr>
            <a:lstStyle/>
            <a:p>
              <a:r>
                <a:rPr lang="fr-FR" sz="1200" dirty="0">
                  <a:hlinkClick r:id="rId15"/>
                </a:rPr>
                <a:t>https://hal.science</a:t>
              </a:r>
              <a:r>
                <a:rPr lang="fr-FR" sz="1200" dirty="0"/>
                <a:t> </a:t>
              </a:r>
            </a:p>
          </p:txBody>
        </p:sp>
      </p:grpSp>
      <p:grpSp>
        <p:nvGrpSpPr>
          <p:cNvPr id="25" name="Group 24">
            <a:extLst>
              <a:ext uri="{FF2B5EF4-FFF2-40B4-BE49-F238E27FC236}">
                <a16:creationId xmlns:a16="http://schemas.microsoft.com/office/drawing/2014/main" id="{E3940F52-0BBF-4360-836F-E70D84018B2D}"/>
              </a:ext>
            </a:extLst>
          </p:cNvPr>
          <p:cNvGrpSpPr/>
          <p:nvPr/>
        </p:nvGrpSpPr>
        <p:grpSpPr>
          <a:xfrm>
            <a:off x="3491880" y="3368492"/>
            <a:ext cx="2773774" cy="901148"/>
            <a:chOff x="3491880" y="3368492"/>
            <a:chExt cx="2773774" cy="901148"/>
          </a:xfrm>
        </p:grpSpPr>
        <p:sp>
          <p:nvSpPr>
            <p:cNvPr id="15" name="Rectangle 14">
              <a:extLst>
                <a:ext uri="{FF2B5EF4-FFF2-40B4-BE49-F238E27FC236}">
                  <a16:creationId xmlns:a16="http://schemas.microsoft.com/office/drawing/2014/main" id="{73C8E133-DA9A-4C9F-890E-CA55D68265CA}"/>
                </a:ext>
              </a:extLst>
            </p:cNvPr>
            <p:cNvSpPr/>
            <p:nvPr/>
          </p:nvSpPr>
          <p:spPr>
            <a:xfrm>
              <a:off x="5175944" y="3992641"/>
              <a:ext cx="1030090" cy="276999"/>
            </a:xfrm>
            <a:prstGeom prst="rect">
              <a:avLst/>
            </a:prstGeom>
          </p:spPr>
          <p:txBody>
            <a:bodyPr wrap="none">
              <a:spAutoFit/>
            </a:bodyPr>
            <a:lstStyle/>
            <a:p>
              <a:r>
                <a:rPr lang="fr-FR" sz="1200" dirty="0">
                  <a:hlinkClick r:id="rId16"/>
                </a:rPr>
                <a:t>https://osf.io</a:t>
              </a:r>
              <a:r>
                <a:rPr lang="fr-FR" sz="1200" dirty="0"/>
                <a:t> </a:t>
              </a:r>
            </a:p>
          </p:txBody>
        </p:sp>
        <p:grpSp>
          <p:nvGrpSpPr>
            <p:cNvPr id="23" name="Group 22">
              <a:extLst>
                <a:ext uri="{FF2B5EF4-FFF2-40B4-BE49-F238E27FC236}">
                  <a16:creationId xmlns:a16="http://schemas.microsoft.com/office/drawing/2014/main" id="{4EC84C27-B942-4B0E-88B9-0473481836BE}"/>
                </a:ext>
              </a:extLst>
            </p:cNvPr>
            <p:cNvGrpSpPr/>
            <p:nvPr/>
          </p:nvGrpSpPr>
          <p:grpSpPr>
            <a:xfrm>
              <a:off x="3491880" y="3368492"/>
              <a:ext cx="2773774" cy="757159"/>
              <a:chOff x="3491880" y="3601720"/>
              <a:chExt cx="2773774" cy="757159"/>
            </a:xfrm>
          </p:grpSpPr>
          <p:pic>
            <p:nvPicPr>
              <p:cNvPr id="53" name="Picture 52">
                <a:extLst>
                  <a:ext uri="{FF2B5EF4-FFF2-40B4-BE49-F238E27FC236}">
                    <a16:creationId xmlns:a16="http://schemas.microsoft.com/office/drawing/2014/main" id="{E9D87EFA-3A45-4416-9D0C-EDE10534BB7F}"/>
                  </a:ext>
                </a:extLst>
              </p:cNvPr>
              <p:cNvPicPr>
                <a:picLocks noChangeAspect="1"/>
              </p:cNvPicPr>
              <p:nvPr/>
            </p:nvPicPr>
            <p:blipFill rotWithShape="1">
              <a:blip r:embed="rId17">
                <a:extLst>
                  <a:ext uri="{28A0092B-C50C-407E-A947-70E740481C1C}">
                    <a14:useLocalDpi xmlns:a14="http://schemas.microsoft.com/office/drawing/2010/main" val="0"/>
                  </a:ext>
                </a:extLst>
              </a:blip>
              <a:srcRect t="67687"/>
              <a:stretch/>
            </p:blipFill>
            <p:spPr>
              <a:xfrm>
                <a:off x="4183095" y="3840166"/>
                <a:ext cx="2082559" cy="348230"/>
              </a:xfrm>
              <a:prstGeom prst="rect">
                <a:avLst/>
              </a:prstGeom>
            </p:spPr>
          </p:pic>
          <p:pic>
            <p:nvPicPr>
              <p:cNvPr id="13" name="Picture 12">
                <a:extLst>
                  <a:ext uri="{FF2B5EF4-FFF2-40B4-BE49-F238E27FC236}">
                    <a16:creationId xmlns:a16="http://schemas.microsoft.com/office/drawing/2014/main" id="{F53DA153-D464-4914-86F3-703DE5CD0942}"/>
                  </a:ext>
                </a:extLst>
              </p:cNvPr>
              <p:cNvPicPr>
                <a:picLocks noChangeAspect="1"/>
              </p:cNvPicPr>
              <p:nvPr/>
            </p:nvPicPr>
            <p:blipFill rotWithShape="1">
              <a:blip r:embed="rId17">
                <a:extLst>
                  <a:ext uri="{28A0092B-C50C-407E-A947-70E740481C1C}">
                    <a14:useLocalDpi xmlns:a14="http://schemas.microsoft.com/office/drawing/2010/main" val="0"/>
                  </a:ext>
                </a:extLst>
              </a:blip>
              <a:srcRect l="32585" r="30716" b="29742"/>
              <a:stretch/>
            </p:blipFill>
            <p:spPr>
              <a:xfrm>
                <a:off x="3491880" y="3601720"/>
                <a:ext cx="764284" cy="757159"/>
              </a:xfrm>
              <a:prstGeom prst="rect">
                <a:avLst/>
              </a:prstGeom>
            </p:spPr>
          </p:pic>
        </p:grpSp>
      </p:grpSp>
      <p:sp>
        <p:nvSpPr>
          <p:cNvPr id="57" name="TextBox 56">
            <a:extLst>
              <a:ext uri="{FF2B5EF4-FFF2-40B4-BE49-F238E27FC236}">
                <a16:creationId xmlns:a16="http://schemas.microsoft.com/office/drawing/2014/main" id="{7B14E515-A66C-4694-B820-07D508902BF2}"/>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2084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8"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DD123E-EFC9-457C-A41F-93D1FC2B7807}"/>
              </a:ext>
            </a:extLst>
          </p:cNvPr>
          <p:cNvSpPr/>
          <p:nvPr/>
        </p:nvSpPr>
        <p:spPr>
          <a:xfrm>
            <a:off x="484786" y="5411832"/>
            <a:ext cx="4087214" cy="861774"/>
          </a:xfrm>
          <a:prstGeom prst="rect">
            <a:avLst/>
          </a:prstGeom>
        </p:spPr>
        <p:txBody>
          <a:bodyPr wrap="square">
            <a:spAutoFit/>
          </a:bodyPr>
          <a:lstStyle/>
          <a:p>
            <a:pPr marL="285750" indent="-285750">
              <a:buFont typeface="Wingdings" panose="05000000000000000000" pitchFamily="2" charset="2"/>
              <a:buChar char="Ø"/>
            </a:pPr>
            <a:r>
              <a:rPr lang="en-US" b="1" dirty="0"/>
              <a:t>Sherpa Romeo</a:t>
            </a:r>
            <a:br>
              <a:rPr lang="en-US" sz="1600" b="1" dirty="0"/>
            </a:br>
            <a:r>
              <a:rPr lang="en-US" sz="1600" dirty="0"/>
              <a:t>Info on publisher copyright and open access archiving policies</a:t>
            </a:r>
            <a:endParaRPr lang="fr-FR" sz="1600" dirty="0"/>
          </a:p>
        </p:txBody>
      </p:sp>
      <p:grpSp>
        <p:nvGrpSpPr>
          <p:cNvPr id="35" name="Group 34">
            <a:extLst>
              <a:ext uri="{FF2B5EF4-FFF2-40B4-BE49-F238E27FC236}">
                <a16:creationId xmlns:a16="http://schemas.microsoft.com/office/drawing/2014/main" id="{D440B250-DBB7-4FFE-8A59-5C54C2AB8DDC}"/>
              </a:ext>
            </a:extLst>
          </p:cNvPr>
          <p:cNvGrpSpPr/>
          <p:nvPr/>
        </p:nvGrpSpPr>
        <p:grpSpPr>
          <a:xfrm>
            <a:off x="4976771" y="5542459"/>
            <a:ext cx="3162619" cy="838869"/>
            <a:chOff x="4976771" y="5464934"/>
            <a:chExt cx="3162619" cy="838869"/>
          </a:xfrm>
        </p:grpSpPr>
        <p:sp>
          <p:nvSpPr>
            <p:cNvPr id="36" name="Rectangle 35">
              <a:extLst>
                <a:ext uri="{FF2B5EF4-FFF2-40B4-BE49-F238E27FC236}">
                  <a16:creationId xmlns:a16="http://schemas.microsoft.com/office/drawing/2014/main" id="{D8428F70-7775-4E89-A7F4-50A7A7AC9775}"/>
                </a:ext>
              </a:extLst>
            </p:cNvPr>
            <p:cNvSpPr/>
            <p:nvPr/>
          </p:nvSpPr>
          <p:spPr>
            <a:xfrm>
              <a:off x="6177186" y="6026804"/>
              <a:ext cx="1962204" cy="276999"/>
            </a:xfrm>
            <a:prstGeom prst="rect">
              <a:avLst/>
            </a:prstGeom>
          </p:spPr>
          <p:txBody>
            <a:bodyPr wrap="none">
              <a:spAutoFit/>
            </a:bodyPr>
            <a:lstStyle/>
            <a:p>
              <a:r>
                <a:rPr lang="fr-FR" sz="1200" dirty="0">
                  <a:hlinkClick r:id="rId3"/>
                </a:rPr>
                <a:t>https://sherpa.ac.uk/romeo</a:t>
              </a:r>
              <a:r>
                <a:rPr lang="fr-FR" sz="1200" dirty="0"/>
                <a:t> </a:t>
              </a:r>
            </a:p>
          </p:txBody>
        </p:sp>
        <p:pic>
          <p:nvPicPr>
            <p:cNvPr id="37" name="Picture 36">
              <a:extLst>
                <a:ext uri="{FF2B5EF4-FFF2-40B4-BE49-F238E27FC236}">
                  <a16:creationId xmlns:a16="http://schemas.microsoft.com/office/drawing/2014/main" id="{2954F8D2-2ABA-4616-B12F-7BC72CCA0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771" y="5464934"/>
              <a:ext cx="3106542" cy="655927"/>
            </a:xfrm>
            <a:prstGeom prst="rect">
              <a:avLst/>
            </a:prstGeom>
          </p:spPr>
        </p:pic>
      </p:grpSp>
      <p:sp>
        <p:nvSpPr>
          <p:cNvPr id="38" name="TextBox 37">
            <a:extLst>
              <a:ext uri="{FF2B5EF4-FFF2-40B4-BE49-F238E27FC236}">
                <a16:creationId xmlns:a16="http://schemas.microsoft.com/office/drawing/2014/main" id="{D3A3E04F-EB73-457E-9921-F80C7A68E6C0}"/>
              </a:ext>
            </a:extLst>
          </p:cNvPr>
          <p:cNvSpPr txBox="1"/>
          <p:nvPr/>
        </p:nvSpPr>
        <p:spPr>
          <a:xfrm>
            <a:off x="343785" y="1074700"/>
            <a:ext cx="1599669" cy="430887"/>
          </a:xfrm>
          <a:prstGeom prst="rect">
            <a:avLst/>
          </a:prstGeom>
          <a:noFill/>
        </p:spPr>
        <p:txBody>
          <a:bodyPr wrap="none" rtlCol="0">
            <a:spAutoFit/>
          </a:bodyPr>
          <a:lstStyle/>
          <a:p>
            <a:r>
              <a:rPr lang="fr-FR" sz="2200" b="1" dirty="0">
                <a:solidFill>
                  <a:srgbClr val="009900"/>
                </a:solidFill>
              </a:rPr>
              <a:t>Green route</a:t>
            </a:r>
          </a:p>
        </p:txBody>
      </p:sp>
      <p:pic>
        <p:nvPicPr>
          <p:cNvPr id="39" name="Picture 38">
            <a:extLst>
              <a:ext uri="{FF2B5EF4-FFF2-40B4-BE49-F238E27FC236}">
                <a16:creationId xmlns:a16="http://schemas.microsoft.com/office/drawing/2014/main" id="{B958061C-FFAD-4CC5-B39A-B4456D209A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24" t="568" r="12112" b="1304"/>
          <a:stretch/>
        </p:blipFill>
        <p:spPr>
          <a:xfrm>
            <a:off x="2196566" y="1028612"/>
            <a:ext cx="432435" cy="560070"/>
          </a:xfrm>
          <a:prstGeom prst="rect">
            <a:avLst/>
          </a:prstGeom>
          <a:solidFill>
            <a:srgbClr val="009900"/>
          </a:solidFill>
        </p:spPr>
      </p:pic>
      <p:cxnSp>
        <p:nvCxnSpPr>
          <p:cNvPr id="40" name="Straight Arrow Connector 39">
            <a:extLst>
              <a:ext uri="{FF2B5EF4-FFF2-40B4-BE49-F238E27FC236}">
                <a16:creationId xmlns:a16="http://schemas.microsoft.com/office/drawing/2014/main" id="{1E164E28-F20B-4E55-B7BC-27F04264CD05}"/>
              </a:ext>
            </a:extLst>
          </p:cNvPr>
          <p:cNvCxnSpPr>
            <a:cxnSpLocks/>
          </p:cNvCxnSpPr>
          <p:nvPr/>
        </p:nvCxnSpPr>
        <p:spPr>
          <a:xfrm>
            <a:off x="2810387" y="1327692"/>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03A76BB-B677-4E62-9EA1-980652DCC986}"/>
              </a:ext>
            </a:extLst>
          </p:cNvPr>
          <p:cNvSpPr txBox="1"/>
          <p:nvPr/>
        </p:nvSpPr>
        <p:spPr>
          <a:xfrm>
            <a:off x="2688503" y="799313"/>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42" name="Picture 41">
            <a:extLst>
              <a:ext uri="{FF2B5EF4-FFF2-40B4-BE49-F238E27FC236}">
                <a16:creationId xmlns:a16="http://schemas.microsoft.com/office/drawing/2014/main" id="{3BF8471E-FBF6-4B97-B49C-E43DD65710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960" y="939077"/>
            <a:ext cx="499786" cy="780916"/>
          </a:xfrm>
          <a:prstGeom prst="rect">
            <a:avLst/>
          </a:prstGeom>
        </p:spPr>
      </p:pic>
      <p:sp>
        <p:nvSpPr>
          <p:cNvPr id="43" name="TextBox 42">
            <a:extLst>
              <a:ext uri="{FF2B5EF4-FFF2-40B4-BE49-F238E27FC236}">
                <a16:creationId xmlns:a16="http://schemas.microsoft.com/office/drawing/2014/main" id="{8F478909-8636-48B7-A51E-C992A2569DFF}"/>
              </a:ext>
            </a:extLst>
          </p:cNvPr>
          <p:cNvSpPr txBox="1"/>
          <p:nvPr/>
        </p:nvSpPr>
        <p:spPr>
          <a:xfrm>
            <a:off x="6712651" y="1088175"/>
            <a:ext cx="1787690" cy="523220"/>
          </a:xfrm>
          <a:prstGeom prst="rect">
            <a:avLst/>
          </a:prstGeom>
          <a:noFill/>
        </p:spPr>
        <p:txBody>
          <a:bodyPr wrap="square" rtlCol="0">
            <a:spAutoFit/>
          </a:bodyPr>
          <a:lstStyle/>
          <a:p>
            <a:pPr algn="ctr"/>
            <a:r>
              <a:rPr lang="fr-FR" sz="1400" dirty="0" err="1"/>
              <a:t>Immediate</a:t>
            </a:r>
            <a:r>
              <a:rPr lang="fr-FR" sz="1400" dirty="0"/>
              <a:t> or </a:t>
            </a:r>
            <a:r>
              <a:rPr lang="fr-FR" sz="1400" dirty="0" err="1"/>
              <a:t>Delayed</a:t>
            </a:r>
            <a:r>
              <a:rPr lang="fr-FR" sz="1400" dirty="0"/>
              <a:t> Open Access</a:t>
            </a:r>
          </a:p>
        </p:txBody>
      </p:sp>
      <p:grpSp>
        <p:nvGrpSpPr>
          <p:cNvPr id="44" name="Group 43">
            <a:extLst>
              <a:ext uri="{FF2B5EF4-FFF2-40B4-BE49-F238E27FC236}">
                <a16:creationId xmlns:a16="http://schemas.microsoft.com/office/drawing/2014/main" id="{CBEF28E4-E84E-46AC-A773-8B75F2696B70}"/>
              </a:ext>
            </a:extLst>
          </p:cNvPr>
          <p:cNvGrpSpPr/>
          <p:nvPr/>
        </p:nvGrpSpPr>
        <p:grpSpPr>
          <a:xfrm>
            <a:off x="6289354" y="1395659"/>
            <a:ext cx="2653138" cy="839246"/>
            <a:chOff x="6289354" y="2942111"/>
            <a:chExt cx="2653138" cy="839246"/>
          </a:xfrm>
        </p:grpSpPr>
        <p:grpSp>
          <p:nvGrpSpPr>
            <p:cNvPr id="45" name="Group 44">
              <a:extLst>
                <a:ext uri="{FF2B5EF4-FFF2-40B4-BE49-F238E27FC236}">
                  <a16:creationId xmlns:a16="http://schemas.microsoft.com/office/drawing/2014/main" id="{955F237F-A1D6-4B07-B849-570667D28B24}"/>
                </a:ext>
              </a:extLst>
            </p:cNvPr>
            <p:cNvGrpSpPr/>
            <p:nvPr/>
          </p:nvGrpSpPr>
          <p:grpSpPr>
            <a:xfrm>
              <a:off x="8329270" y="2942111"/>
              <a:ext cx="613222" cy="613222"/>
              <a:chOff x="3811601" y="4927203"/>
              <a:chExt cx="613222" cy="613222"/>
            </a:xfrm>
            <a:effectLst>
              <a:outerShdw blurRad="50800" dist="38100" dir="2700000" algn="tl" rotWithShape="0">
                <a:prstClr val="black">
                  <a:alpha val="40000"/>
                </a:prstClr>
              </a:outerShdw>
            </a:effectLst>
          </p:grpSpPr>
          <p:sp>
            <p:nvSpPr>
              <p:cNvPr id="47" name="Oval 46">
                <a:extLst>
                  <a:ext uri="{FF2B5EF4-FFF2-40B4-BE49-F238E27FC236}">
                    <a16:creationId xmlns:a16="http://schemas.microsoft.com/office/drawing/2014/main" id="{56EC04C3-569A-431B-9120-FEFEBD62B09E}"/>
                  </a:ext>
                </a:extLst>
              </p:cNvPr>
              <p:cNvSpPr/>
              <p:nvPr/>
            </p:nvSpPr>
            <p:spPr>
              <a:xfrm>
                <a:off x="3811601" y="4927203"/>
                <a:ext cx="613222" cy="613222"/>
              </a:xfrm>
              <a:prstGeom prst="ellipse">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a:extLst>
                  <a:ext uri="{FF2B5EF4-FFF2-40B4-BE49-F238E27FC236}">
                    <a16:creationId xmlns:a16="http://schemas.microsoft.com/office/drawing/2014/main" id="{A0698308-99A0-4CDC-A840-4EE6536D6D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2613" y="5008215"/>
                <a:ext cx="451197" cy="451197"/>
              </a:xfrm>
              <a:prstGeom prst="rect">
                <a:avLst/>
              </a:prstGeom>
            </p:spPr>
          </p:pic>
        </p:grpSp>
        <p:sp>
          <p:nvSpPr>
            <p:cNvPr id="46" name="Rectangle 45">
              <a:extLst>
                <a:ext uri="{FF2B5EF4-FFF2-40B4-BE49-F238E27FC236}">
                  <a16:creationId xmlns:a16="http://schemas.microsoft.com/office/drawing/2014/main" id="{0B4176F6-E65D-436D-8EC2-5633FBCEEA2C}"/>
                </a:ext>
              </a:extLst>
            </p:cNvPr>
            <p:cNvSpPr/>
            <p:nvPr/>
          </p:nvSpPr>
          <p:spPr>
            <a:xfrm rot="21250496">
              <a:off x="6289354" y="3319692"/>
              <a:ext cx="2235590" cy="461665"/>
            </a:xfrm>
            <a:prstGeom prst="rect">
              <a:avLst/>
            </a:prstGeom>
            <a:effectLst>
              <a:outerShdw blurRad="50800" dist="38100" dir="2700000" algn="tl" rotWithShape="0">
                <a:prstClr val="black">
                  <a:alpha val="40000"/>
                </a:prstClr>
              </a:outerShdw>
            </a:effectLst>
          </p:spPr>
          <p:txBody>
            <a:bodyPr wrap="square">
              <a:spAutoFit/>
            </a:bodyPr>
            <a:lstStyle/>
            <a:p>
              <a:pPr algn="ctr"/>
              <a:r>
                <a:rPr lang="fr-FR" sz="1200" dirty="0">
                  <a:solidFill>
                    <a:prstClr val="black"/>
                  </a:solidFill>
                  <a:latin typeface="Stencil" panose="040409050D0802020404" pitchFamily="82" charset="0"/>
                </a:rPr>
                <a:t>self-</a:t>
              </a:r>
              <a:r>
                <a:rPr lang="fr-FR" sz="1200" dirty="0" err="1">
                  <a:solidFill>
                    <a:prstClr val="black"/>
                  </a:solidFill>
                  <a:latin typeface="Stencil" panose="040409050D0802020404" pitchFamily="82" charset="0"/>
                </a:rPr>
                <a:t>archiving</a:t>
              </a:r>
              <a:r>
                <a:rPr lang="fr-FR" sz="1200" dirty="0">
                  <a:solidFill>
                    <a:prstClr val="black"/>
                  </a:solidFill>
                  <a:latin typeface="Stencil" panose="040409050D0802020404" pitchFamily="82" charset="0"/>
                </a:rPr>
                <a:t> </a:t>
              </a:r>
            </a:p>
            <a:p>
              <a:pPr algn="ctr"/>
              <a:r>
                <a:rPr lang="fr-FR" sz="1200" dirty="0">
                  <a:solidFill>
                    <a:prstClr val="black"/>
                  </a:solidFill>
                  <a:latin typeface="Stencil" panose="040409050D0802020404" pitchFamily="82" charset="0"/>
                </a:rPr>
                <a:t>(repository / </a:t>
              </a:r>
              <a:r>
                <a:rPr lang="fr-FR" sz="1200" dirty="0" err="1">
                  <a:solidFill>
                    <a:prstClr val="black"/>
                  </a:solidFill>
                  <a:latin typeface="Stencil" panose="040409050D0802020404" pitchFamily="82" charset="0"/>
                </a:rPr>
                <a:t>preprint</a:t>
              </a:r>
              <a:r>
                <a:rPr lang="fr-FR" sz="1200" dirty="0">
                  <a:solidFill>
                    <a:prstClr val="black"/>
                  </a:solidFill>
                  <a:latin typeface="Stencil" panose="040409050D0802020404" pitchFamily="82" charset="0"/>
                </a:rPr>
                <a:t>)</a:t>
              </a:r>
              <a:endParaRPr lang="fr-FR" sz="1200" dirty="0">
                <a:latin typeface="Stencil" panose="040409050D0802020404" pitchFamily="82" charset="0"/>
              </a:endParaRPr>
            </a:p>
          </p:txBody>
        </p:sp>
      </p:grpSp>
      <p:grpSp>
        <p:nvGrpSpPr>
          <p:cNvPr id="49" name="Group 48">
            <a:extLst>
              <a:ext uri="{FF2B5EF4-FFF2-40B4-BE49-F238E27FC236}">
                <a16:creationId xmlns:a16="http://schemas.microsoft.com/office/drawing/2014/main" id="{0B5A958A-FF96-4546-B53F-861A5E4A02CD}"/>
              </a:ext>
            </a:extLst>
          </p:cNvPr>
          <p:cNvGrpSpPr/>
          <p:nvPr/>
        </p:nvGrpSpPr>
        <p:grpSpPr>
          <a:xfrm>
            <a:off x="4762062" y="1084506"/>
            <a:ext cx="1374610" cy="734261"/>
            <a:chOff x="4782252" y="1270710"/>
            <a:chExt cx="1374610" cy="734261"/>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44ADAF11-ACF4-4945-A258-8775B6096685}"/>
                </a:ext>
              </a:extLst>
            </p:cNvPr>
            <p:cNvPicPr>
              <a:picLocks noChangeAspect="1"/>
            </p:cNvPicPr>
            <p:nvPr/>
          </p:nvPicPr>
          <p:blipFill>
            <a:blip r:embed="rId8">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1" name="TextBox 50">
              <a:extLst>
                <a:ext uri="{FF2B5EF4-FFF2-40B4-BE49-F238E27FC236}">
                  <a16:creationId xmlns:a16="http://schemas.microsoft.com/office/drawing/2014/main" id="{7C163CA9-FFF3-4982-B35E-CDAB0E88BB59}"/>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pic>
        <p:nvPicPr>
          <p:cNvPr id="52" name="Picture 51">
            <a:extLst>
              <a:ext uri="{FF2B5EF4-FFF2-40B4-BE49-F238E27FC236}">
                <a16:creationId xmlns:a16="http://schemas.microsoft.com/office/drawing/2014/main" id="{A4F86054-1870-4F31-92FD-5CF2643DDA74}"/>
              </a:ext>
            </a:extLst>
          </p:cNvPr>
          <p:cNvPicPr>
            <a:picLocks noChangeAspect="1"/>
          </p:cNvPicPr>
          <p:nvPr/>
        </p:nvPicPr>
        <p:blipFill>
          <a:blip r:embed="rId8">
            <a:duotone>
              <a:prstClr val="black"/>
              <a:schemeClr val="accent3">
                <a:lumMod val="75000"/>
                <a:tint val="45000"/>
                <a:satMod val="400000"/>
              </a:schemeClr>
            </a:duotone>
          </a:blip>
          <a:stretch>
            <a:fillRect/>
          </a:stretch>
        </p:blipFill>
        <p:spPr>
          <a:xfrm>
            <a:off x="4009384" y="670118"/>
            <a:ext cx="612000" cy="609426"/>
          </a:xfrm>
          <a:prstGeom prst="rect">
            <a:avLst/>
          </a:prstGeom>
        </p:spPr>
      </p:pic>
      <p:sp>
        <p:nvSpPr>
          <p:cNvPr id="55" name="TextBox 54">
            <a:extLst>
              <a:ext uri="{FF2B5EF4-FFF2-40B4-BE49-F238E27FC236}">
                <a16:creationId xmlns:a16="http://schemas.microsoft.com/office/drawing/2014/main" id="{A3B782EE-84D1-401B-A9F6-A74985D0867C}"/>
              </a:ext>
            </a:extLst>
          </p:cNvPr>
          <p:cNvSpPr txBox="1"/>
          <p:nvPr/>
        </p:nvSpPr>
        <p:spPr>
          <a:xfrm>
            <a:off x="533249" y="2062009"/>
            <a:ext cx="7323888" cy="430887"/>
          </a:xfrm>
          <a:prstGeom prst="rect">
            <a:avLst/>
          </a:prstGeom>
          <a:noFill/>
        </p:spPr>
        <p:txBody>
          <a:bodyPr wrap="square" rtlCol="0">
            <a:spAutoFit/>
          </a:bodyPr>
          <a:lstStyle/>
          <a:p>
            <a:r>
              <a:rPr lang="fr-FR" sz="2200" b="1" dirty="0" err="1"/>
              <a:t>Which</a:t>
            </a:r>
            <a:r>
              <a:rPr lang="fr-FR" sz="2200" b="1" dirty="0"/>
              <a:t> version can I archive? </a:t>
            </a:r>
            <a:r>
              <a:rPr lang="fr-FR" sz="2200" b="1" dirty="0" err="1"/>
              <a:t>When</a:t>
            </a:r>
            <a:r>
              <a:rPr lang="fr-FR" sz="2200" b="1" dirty="0"/>
              <a:t>?</a:t>
            </a:r>
          </a:p>
        </p:txBody>
      </p:sp>
      <p:sp>
        <p:nvSpPr>
          <p:cNvPr id="58" name="Rectangle 57">
            <a:extLst>
              <a:ext uri="{FF2B5EF4-FFF2-40B4-BE49-F238E27FC236}">
                <a16:creationId xmlns:a16="http://schemas.microsoft.com/office/drawing/2014/main" id="{954D4642-BEF2-47B2-8AB6-B3A5126F787C}"/>
              </a:ext>
            </a:extLst>
          </p:cNvPr>
          <p:cNvSpPr/>
          <p:nvPr/>
        </p:nvSpPr>
        <p:spPr>
          <a:xfrm>
            <a:off x="3531927" y="2852936"/>
            <a:ext cx="1628720" cy="369332"/>
          </a:xfrm>
          <a:prstGeom prst="rect">
            <a:avLst/>
          </a:prstGeom>
        </p:spPr>
        <p:txBody>
          <a:bodyPr wrap="square">
            <a:spAutoFit/>
          </a:bodyPr>
          <a:lstStyle/>
          <a:p>
            <a:pPr algn="ctr"/>
            <a:r>
              <a:rPr lang="en-US" b="1" dirty="0"/>
              <a:t>Best practice </a:t>
            </a:r>
            <a:endParaRPr lang="en-US" sz="1600" b="1" dirty="0"/>
          </a:p>
        </p:txBody>
      </p:sp>
      <p:sp>
        <p:nvSpPr>
          <p:cNvPr id="61" name="Rectangle 60">
            <a:extLst>
              <a:ext uri="{FF2B5EF4-FFF2-40B4-BE49-F238E27FC236}">
                <a16:creationId xmlns:a16="http://schemas.microsoft.com/office/drawing/2014/main" id="{20237B87-98C7-4ED9-A42A-8C3D3EEB117C}"/>
              </a:ext>
            </a:extLst>
          </p:cNvPr>
          <p:cNvSpPr/>
          <p:nvPr/>
        </p:nvSpPr>
        <p:spPr>
          <a:xfrm>
            <a:off x="2729286" y="3803161"/>
            <a:ext cx="3234002" cy="553998"/>
          </a:xfrm>
          <a:prstGeom prst="rect">
            <a:avLst/>
          </a:prstGeom>
        </p:spPr>
        <p:txBody>
          <a:bodyPr wrap="square">
            <a:spAutoFit/>
          </a:bodyPr>
          <a:lstStyle/>
          <a:p>
            <a:pPr algn="ctr"/>
            <a:r>
              <a:rPr lang="en-US" b="1" dirty="0"/>
              <a:t>If not possible </a:t>
            </a:r>
            <a:br>
              <a:rPr lang="en-US" b="1" dirty="0"/>
            </a:br>
            <a:r>
              <a:rPr lang="en-US" sz="1200" dirty="0"/>
              <a:t>(publishers are picky…)</a:t>
            </a:r>
          </a:p>
        </p:txBody>
      </p:sp>
      <p:grpSp>
        <p:nvGrpSpPr>
          <p:cNvPr id="83" name="Group 82">
            <a:extLst>
              <a:ext uri="{FF2B5EF4-FFF2-40B4-BE49-F238E27FC236}">
                <a16:creationId xmlns:a16="http://schemas.microsoft.com/office/drawing/2014/main" id="{7A153755-9CAA-4F6E-9CCC-9E0CC5E253A2}"/>
              </a:ext>
            </a:extLst>
          </p:cNvPr>
          <p:cNvGrpSpPr/>
          <p:nvPr/>
        </p:nvGrpSpPr>
        <p:grpSpPr>
          <a:xfrm>
            <a:off x="418739" y="3397978"/>
            <a:ext cx="3344034" cy="338554"/>
            <a:chOff x="418739" y="3397978"/>
            <a:chExt cx="3344034" cy="338554"/>
          </a:xfrm>
        </p:grpSpPr>
        <p:sp>
          <p:nvSpPr>
            <p:cNvPr id="59" name="Rectangle 58">
              <a:extLst>
                <a:ext uri="{FF2B5EF4-FFF2-40B4-BE49-F238E27FC236}">
                  <a16:creationId xmlns:a16="http://schemas.microsoft.com/office/drawing/2014/main" id="{06FF83BD-2260-492E-A5AB-395FB0186A86}"/>
                </a:ext>
              </a:extLst>
            </p:cNvPr>
            <p:cNvSpPr/>
            <p:nvPr/>
          </p:nvSpPr>
          <p:spPr>
            <a:xfrm>
              <a:off x="418739" y="3397978"/>
              <a:ext cx="3344034" cy="338554"/>
            </a:xfrm>
            <a:prstGeom prst="rect">
              <a:avLst/>
            </a:prstGeom>
          </p:spPr>
          <p:txBody>
            <a:bodyPr wrap="square">
              <a:spAutoFit/>
            </a:bodyPr>
            <a:lstStyle/>
            <a:p>
              <a:pPr algn="ctr"/>
              <a:r>
                <a:rPr lang="en-US" sz="1600" dirty="0" err="1"/>
                <a:t>Postprint</a:t>
              </a:r>
              <a:r>
                <a:rPr lang="en-US" sz="1600" dirty="0"/>
                <a:t> author’s version</a:t>
              </a:r>
              <a:endParaRPr lang="fr-FR" sz="1600" dirty="0"/>
            </a:p>
          </p:txBody>
        </p:sp>
        <p:sp>
          <p:nvSpPr>
            <p:cNvPr id="12" name="Rectangle: Rounded Corners 11">
              <a:extLst>
                <a:ext uri="{FF2B5EF4-FFF2-40B4-BE49-F238E27FC236}">
                  <a16:creationId xmlns:a16="http://schemas.microsoft.com/office/drawing/2014/main" id="{636F5AE0-52A6-4751-82EA-2E615E021214}"/>
                </a:ext>
              </a:extLst>
            </p:cNvPr>
            <p:cNvSpPr/>
            <p:nvPr/>
          </p:nvSpPr>
          <p:spPr>
            <a:xfrm>
              <a:off x="800757" y="3397978"/>
              <a:ext cx="2579999" cy="3385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 name="Group 83">
            <a:extLst>
              <a:ext uri="{FF2B5EF4-FFF2-40B4-BE49-F238E27FC236}">
                <a16:creationId xmlns:a16="http://schemas.microsoft.com/office/drawing/2014/main" id="{4599A8B7-678B-4A3D-8F66-18FC69339DE0}"/>
              </a:ext>
            </a:extLst>
          </p:cNvPr>
          <p:cNvGrpSpPr/>
          <p:nvPr/>
        </p:nvGrpSpPr>
        <p:grpSpPr>
          <a:xfrm>
            <a:off x="5230487" y="3397978"/>
            <a:ext cx="3344034" cy="338554"/>
            <a:chOff x="5230487" y="3397978"/>
            <a:chExt cx="3344034" cy="338554"/>
          </a:xfrm>
        </p:grpSpPr>
        <p:sp>
          <p:nvSpPr>
            <p:cNvPr id="60" name="Rectangle 59">
              <a:extLst>
                <a:ext uri="{FF2B5EF4-FFF2-40B4-BE49-F238E27FC236}">
                  <a16:creationId xmlns:a16="http://schemas.microsoft.com/office/drawing/2014/main" id="{7310B366-B416-4922-A5DC-20CEB2FCBDB3}"/>
                </a:ext>
              </a:extLst>
            </p:cNvPr>
            <p:cNvSpPr/>
            <p:nvPr/>
          </p:nvSpPr>
          <p:spPr>
            <a:xfrm>
              <a:off x="5230487" y="3397978"/>
              <a:ext cx="3344034" cy="338554"/>
            </a:xfrm>
            <a:prstGeom prst="rect">
              <a:avLst/>
            </a:prstGeom>
          </p:spPr>
          <p:txBody>
            <a:bodyPr wrap="square">
              <a:spAutoFit/>
            </a:bodyPr>
            <a:lstStyle/>
            <a:p>
              <a:pPr algn="ctr"/>
              <a:r>
                <a:rPr lang="en-US" sz="1600" dirty="0"/>
                <a:t>Immediately after publication</a:t>
              </a:r>
              <a:endParaRPr lang="fr-FR" sz="1600" dirty="0"/>
            </a:p>
          </p:txBody>
        </p:sp>
        <p:sp>
          <p:nvSpPr>
            <p:cNvPr id="68" name="Rectangle: Rounded Corners 67">
              <a:extLst>
                <a:ext uri="{FF2B5EF4-FFF2-40B4-BE49-F238E27FC236}">
                  <a16:creationId xmlns:a16="http://schemas.microsoft.com/office/drawing/2014/main" id="{672B5FC8-FE56-46E0-BB91-36359FC55C3C}"/>
                </a:ext>
              </a:extLst>
            </p:cNvPr>
            <p:cNvSpPr/>
            <p:nvPr/>
          </p:nvSpPr>
          <p:spPr>
            <a:xfrm>
              <a:off x="5434096" y="3397978"/>
              <a:ext cx="2936816" cy="3385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5" name="Group 84">
            <a:extLst>
              <a:ext uri="{FF2B5EF4-FFF2-40B4-BE49-F238E27FC236}">
                <a16:creationId xmlns:a16="http://schemas.microsoft.com/office/drawing/2014/main" id="{C7133FA7-2145-4214-A8C3-BF6EC3C258A8}"/>
              </a:ext>
            </a:extLst>
          </p:cNvPr>
          <p:cNvGrpSpPr/>
          <p:nvPr/>
        </p:nvGrpSpPr>
        <p:grpSpPr>
          <a:xfrm>
            <a:off x="418739" y="4530848"/>
            <a:ext cx="3344034" cy="338554"/>
            <a:chOff x="418739" y="4530848"/>
            <a:chExt cx="3344034" cy="338554"/>
          </a:xfrm>
        </p:grpSpPr>
        <p:sp>
          <p:nvSpPr>
            <p:cNvPr id="62" name="Rectangle 61">
              <a:extLst>
                <a:ext uri="{FF2B5EF4-FFF2-40B4-BE49-F238E27FC236}">
                  <a16:creationId xmlns:a16="http://schemas.microsoft.com/office/drawing/2014/main" id="{DFEA739F-F303-4A71-8C74-D2E3E37B6E3F}"/>
                </a:ext>
              </a:extLst>
            </p:cNvPr>
            <p:cNvSpPr/>
            <p:nvPr/>
          </p:nvSpPr>
          <p:spPr>
            <a:xfrm>
              <a:off x="418739" y="4530848"/>
              <a:ext cx="3344034" cy="338554"/>
            </a:xfrm>
            <a:prstGeom prst="rect">
              <a:avLst/>
            </a:prstGeom>
          </p:spPr>
          <p:txBody>
            <a:bodyPr wrap="square">
              <a:spAutoFit/>
            </a:bodyPr>
            <a:lstStyle/>
            <a:p>
              <a:pPr algn="ctr"/>
              <a:r>
                <a:rPr lang="en-US" sz="1600" dirty="0"/>
                <a:t>Most recent preprint version</a:t>
              </a:r>
              <a:endParaRPr lang="fr-FR" sz="1600" dirty="0"/>
            </a:p>
          </p:txBody>
        </p:sp>
        <p:sp>
          <p:nvSpPr>
            <p:cNvPr id="69" name="Rectangle: Rounded Corners 68">
              <a:extLst>
                <a:ext uri="{FF2B5EF4-FFF2-40B4-BE49-F238E27FC236}">
                  <a16:creationId xmlns:a16="http://schemas.microsoft.com/office/drawing/2014/main" id="{C8FF681A-DA0F-4F86-8F6F-14C1123E0BD3}"/>
                </a:ext>
              </a:extLst>
            </p:cNvPr>
            <p:cNvSpPr/>
            <p:nvPr/>
          </p:nvSpPr>
          <p:spPr>
            <a:xfrm>
              <a:off x="683568" y="4530848"/>
              <a:ext cx="2814376" cy="3385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6" name="Group 85">
            <a:extLst>
              <a:ext uri="{FF2B5EF4-FFF2-40B4-BE49-F238E27FC236}">
                <a16:creationId xmlns:a16="http://schemas.microsoft.com/office/drawing/2014/main" id="{CC5F5E73-48B9-4C6C-B416-B13A76B8F1B1}"/>
              </a:ext>
            </a:extLst>
          </p:cNvPr>
          <p:cNvGrpSpPr/>
          <p:nvPr/>
        </p:nvGrpSpPr>
        <p:grpSpPr>
          <a:xfrm>
            <a:off x="4762062" y="4389664"/>
            <a:ext cx="4179026" cy="848479"/>
            <a:chOff x="4762062" y="4389664"/>
            <a:chExt cx="4179026" cy="848479"/>
          </a:xfrm>
        </p:grpSpPr>
        <p:sp>
          <p:nvSpPr>
            <p:cNvPr id="63" name="Rectangle 62">
              <a:extLst>
                <a:ext uri="{FF2B5EF4-FFF2-40B4-BE49-F238E27FC236}">
                  <a16:creationId xmlns:a16="http://schemas.microsoft.com/office/drawing/2014/main" id="{58CE9727-0127-4FE0-AF79-ECE9BE035276}"/>
                </a:ext>
              </a:extLst>
            </p:cNvPr>
            <p:cNvSpPr/>
            <p:nvPr/>
          </p:nvSpPr>
          <p:spPr>
            <a:xfrm>
              <a:off x="4762062" y="4423126"/>
              <a:ext cx="4179026" cy="800219"/>
            </a:xfrm>
            <a:prstGeom prst="rect">
              <a:avLst/>
            </a:prstGeom>
          </p:spPr>
          <p:txBody>
            <a:bodyPr wrap="square">
              <a:spAutoFit/>
            </a:bodyPr>
            <a:lstStyle/>
            <a:p>
              <a:pPr algn="ctr"/>
              <a:r>
                <a:rPr lang="en-US" sz="1600" dirty="0" err="1"/>
                <a:t>Postprint</a:t>
              </a:r>
              <a:r>
                <a:rPr lang="en-US" sz="1600" dirty="0"/>
                <a:t> author’s version always possible </a:t>
              </a:r>
              <a:endParaRPr lang="fr-FR" sz="1600" dirty="0"/>
            </a:p>
            <a:p>
              <a:pPr algn="ctr"/>
              <a:r>
                <a:rPr lang="en-US" sz="1600" dirty="0"/>
                <a:t>6 months after publication</a:t>
              </a:r>
              <a:br>
                <a:rPr lang="en-US" sz="1600" dirty="0"/>
              </a:br>
              <a:r>
                <a:rPr lang="en-US" sz="1400" dirty="0"/>
                <a:t>[</a:t>
              </a:r>
              <a:r>
                <a:rPr lang="en-US" sz="1400" dirty="0" err="1"/>
                <a:t>Loi</a:t>
              </a:r>
              <a:r>
                <a:rPr lang="en-US" sz="1400" dirty="0"/>
                <a:t> pour </a:t>
              </a:r>
              <a:r>
                <a:rPr lang="en-US" sz="1400" dirty="0" err="1"/>
                <a:t>une</a:t>
              </a:r>
              <a:r>
                <a:rPr lang="en-US" sz="1400" dirty="0"/>
                <a:t> </a:t>
              </a:r>
              <a:r>
                <a:rPr lang="en-US" sz="1400" dirty="0" err="1"/>
                <a:t>République</a:t>
              </a:r>
              <a:r>
                <a:rPr lang="en-US" sz="1400" dirty="0"/>
                <a:t> </a:t>
              </a:r>
              <a:r>
                <a:rPr lang="en-US" sz="1400" dirty="0" err="1"/>
                <a:t>numérique</a:t>
              </a:r>
              <a:r>
                <a:rPr lang="en-US" sz="1400" dirty="0"/>
                <a:t>]</a:t>
              </a:r>
              <a:endParaRPr lang="fr-FR" sz="1600" dirty="0"/>
            </a:p>
          </p:txBody>
        </p:sp>
        <p:sp>
          <p:nvSpPr>
            <p:cNvPr id="70" name="Rectangle: Rounded Corners 69">
              <a:extLst>
                <a:ext uri="{FF2B5EF4-FFF2-40B4-BE49-F238E27FC236}">
                  <a16:creationId xmlns:a16="http://schemas.microsoft.com/office/drawing/2014/main" id="{5CCC2688-515D-4B0D-A9B2-136A47BB2D36}"/>
                </a:ext>
              </a:extLst>
            </p:cNvPr>
            <p:cNvSpPr/>
            <p:nvPr/>
          </p:nvSpPr>
          <p:spPr>
            <a:xfrm>
              <a:off x="5030943" y="4389664"/>
              <a:ext cx="3743122" cy="84847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 name="Straight Arrow Connector 5">
            <a:extLst>
              <a:ext uri="{FF2B5EF4-FFF2-40B4-BE49-F238E27FC236}">
                <a16:creationId xmlns:a16="http://schemas.microsoft.com/office/drawing/2014/main" id="{7A93C40C-2680-4FC5-BB50-435FD9CEFBDD}"/>
              </a:ext>
            </a:extLst>
          </p:cNvPr>
          <p:cNvCxnSpPr>
            <a:cxnSpLocks/>
            <a:endCxn id="12" idx="0"/>
          </p:cNvCxnSpPr>
          <p:nvPr/>
        </p:nvCxnSpPr>
        <p:spPr>
          <a:xfrm flipH="1">
            <a:off x="2090757" y="3048230"/>
            <a:ext cx="1430428" cy="349748"/>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97D1402-9500-4743-A6F6-F440E4EDA554}"/>
              </a:ext>
            </a:extLst>
          </p:cNvPr>
          <p:cNvCxnSpPr>
            <a:cxnSpLocks/>
            <a:endCxn id="69" idx="0"/>
          </p:cNvCxnSpPr>
          <p:nvPr/>
        </p:nvCxnSpPr>
        <p:spPr>
          <a:xfrm flipH="1">
            <a:off x="2090756" y="4029686"/>
            <a:ext cx="1455336" cy="501162"/>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00A23F0-5940-4176-9BD9-3F714AEE7A35}"/>
              </a:ext>
            </a:extLst>
          </p:cNvPr>
          <p:cNvCxnSpPr>
            <a:cxnSpLocks/>
            <a:endCxn id="70" idx="0"/>
          </p:cNvCxnSpPr>
          <p:nvPr/>
        </p:nvCxnSpPr>
        <p:spPr>
          <a:xfrm>
            <a:off x="5165781" y="3998386"/>
            <a:ext cx="1736723" cy="391278"/>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117AE9A-4BC6-479D-8A85-6ABE21249E9E}"/>
              </a:ext>
            </a:extLst>
          </p:cNvPr>
          <p:cNvCxnSpPr>
            <a:cxnSpLocks/>
            <a:endCxn id="68" idx="0"/>
          </p:cNvCxnSpPr>
          <p:nvPr/>
        </p:nvCxnSpPr>
        <p:spPr>
          <a:xfrm>
            <a:off x="5094926" y="3062546"/>
            <a:ext cx="1807578" cy="335432"/>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2115AB5D-C9F3-4B01-927B-8F3750F6D059}"/>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13340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wipe(up)">
                                      <p:cBhvr>
                                        <p:cTn id="25" dur="500"/>
                                        <p:tgtEl>
                                          <p:spTgt spid="78"/>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up)">
                                      <p:cBhvr>
                                        <p:cTn id="38" dur="500"/>
                                        <p:tgtEl>
                                          <p:spTgt spid="71"/>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8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up)">
                                      <p:cBhvr>
                                        <p:cTn id="46" dur="500"/>
                                        <p:tgtEl>
                                          <p:spTgt spid="72"/>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5" grpId="0"/>
      <p:bldP spid="58"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D3A3E04F-EB73-457E-9921-F80C7A68E6C0}"/>
              </a:ext>
            </a:extLst>
          </p:cNvPr>
          <p:cNvSpPr txBox="1"/>
          <p:nvPr/>
        </p:nvSpPr>
        <p:spPr>
          <a:xfrm>
            <a:off x="343785" y="1074700"/>
            <a:ext cx="1599669" cy="430887"/>
          </a:xfrm>
          <a:prstGeom prst="rect">
            <a:avLst/>
          </a:prstGeom>
          <a:noFill/>
        </p:spPr>
        <p:txBody>
          <a:bodyPr wrap="none" rtlCol="0">
            <a:spAutoFit/>
          </a:bodyPr>
          <a:lstStyle/>
          <a:p>
            <a:r>
              <a:rPr lang="fr-FR" sz="2200" b="1" dirty="0">
                <a:solidFill>
                  <a:srgbClr val="009900"/>
                </a:solidFill>
              </a:rPr>
              <a:t>Green route</a:t>
            </a:r>
          </a:p>
        </p:txBody>
      </p:sp>
      <p:pic>
        <p:nvPicPr>
          <p:cNvPr id="39" name="Picture 38">
            <a:extLst>
              <a:ext uri="{FF2B5EF4-FFF2-40B4-BE49-F238E27FC236}">
                <a16:creationId xmlns:a16="http://schemas.microsoft.com/office/drawing/2014/main" id="{B958061C-FFAD-4CC5-B39A-B4456D209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28612"/>
            <a:ext cx="432435" cy="560070"/>
          </a:xfrm>
          <a:prstGeom prst="rect">
            <a:avLst/>
          </a:prstGeom>
          <a:solidFill>
            <a:srgbClr val="009900"/>
          </a:solidFill>
        </p:spPr>
      </p:pic>
      <p:sp>
        <p:nvSpPr>
          <p:cNvPr id="41" name="TextBox 40">
            <a:extLst>
              <a:ext uri="{FF2B5EF4-FFF2-40B4-BE49-F238E27FC236}">
                <a16:creationId xmlns:a16="http://schemas.microsoft.com/office/drawing/2014/main" id="{303A76BB-B677-4E62-9EA1-980652DCC986}"/>
              </a:ext>
            </a:extLst>
          </p:cNvPr>
          <p:cNvSpPr txBox="1"/>
          <p:nvPr/>
        </p:nvSpPr>
        <p:spPr>
          <a:xfrm>
            <a:off x="2688503" y="799313"/>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42" name="Picture 41">
            <a:extLst>
              <a:ext uri="{FF2B5EF4-FFF2-40B4-BE49-F238E27FC236}">
                <a16:creationId xmlns:a16="http://schemas.microsoft.com/office/drawing/2014/main" id="{3BF8471E-FBF6-4B97-B49C-E43DD6571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39077"/>
            <a:ext cx="499786" cy="780916"/>
          </a:xfrm>
          <a:prstGeom prst="rect">
            <a:avLst/>
          </a:prstGeom>
        </p:spPr>
      </p:pic>
      <p:sp>
        <p:nvSpPr>
          <p:cNvPr id="43" name="TextBox 42">
            <a:extLst>
              <a:ext uri="{FF2B5EF4-FFF2-40B4-BE49-F238E27FC236}">
                <a16:creationId xmlns:a16="http://schemas.microsoft.com/office/drawing/2014/main" id="{8F478909-8636-48B7-A51E-C992A2569DFF}"/>
              </a:ext>
            </a:extLst>
          </p:cNvPr>
          <p:cNvSpPr txBox="1"/>
          <p:nvPr/>
        </p:nvSpPr>
        <p:spPr>
          <a:xfrm>
            <a:off x="6712651" y="1088175"/>
            <a:ext cx="1787690" cy="523220"/>
          </a:xfrm>
          <a:prstGeom prst="rect">
            <a:avLst/>
          </a:prstGeom>
          <a:noFill/>
        </p:spPr>
        <p:txBody>
          <a:bodyPr wrap="square" rtlCol="0">
            <a:spAutoFit/>
          </a:bodyPr>
          <a:lstStyle/>
          <a:p>
            <a:pPr algn="ctr"/>
            <a:r>
              <a:rPr lang="fr-FR" sz="1400" dirty="0" err="1"/>
              <a:t>Immediate</a:t>
            </a:r>
            <a:r>
              <a:rPr lang="fr-FR" sz="1400" dirty="0"/>
              <a:t> or </a:t>
            </a:r>
            <a:r>
              <a:rPr lang="fr-FR" sz="1400" dirty="0" err="1"/>
              <a:t>Delayed</a:t>
            </a:r>
            <a:r>
              <a:rPr lang="fr-FR" sz="1400" dirty="0"/>
              <a:t> Open Access</a:t>
            </a:r>
          </a:p>
        </p:txBody>
      </p:sp>
      <p:grpSp>
        <p:nvGrpSpPr>
          <p:cNvPr id="44" name="Group 43">
            <a:extLst>
              <a:ext uri="{FF2B5EF4-FFF2-40B4-BE49-F238E27FC236}">
                <a16:creationId xmlns:a16="http://schemas.microsoft.com/office/drawing/2014/main" id="{CBEF28E4-E84E-46AC-A773-8B75F2696B70}"/>
              </a:ext>
            </a:extLst>
          </p:cNvPr>
          <p:cNvGrpSpPr/>
          <p:nvPr/>
        </p:nvGrpSpPr>
        <p:grpSpPr>
          <a:xfrm>
            <a:off x="6289354" y="1395659"/>
            <a:ext cx="2653138" cy="839246"/>
            <a:chOff x="6289354" y="2942111"/>
            <a:chExt cx="2653138" cy="839246"/>
          </a:xfrm>
        </p:grpSpPr>
        <p:grpSp>
          <p:nvGrpSpPr>
            <p:cNvPr id="45" name="Group 44">
              <a:extLst>
                <a:ext uri="{FF2B5EF4-FFF2-40B4-BE49-F238E27FC236}">
                  <a16:creationId xmlns:a16="http://schemas.microsoft.com/office/drawing/2014/main" id="{955F237F-A1D6-4B07-B849-570667D28B24}"/>
                </a:ext>
              </a:extLst>
            </p:cNvPr>
            <p:cNvGrpSpPr/>
            <p:nvPr/>
          </p:nvGrpSpPr>
          <p:grpSpPr>
            <a:xfrm>
              <a:off x="8329270" y="2942111"/>
              <a:ext cx="613222" cy="613222"/>
              <a:chOff x="3811601" y="4927203"/>
              <a:chExt cx="613222" cy="613222"/>
            </a:xfrm>
            <a:effectLst>
              <a:outerShdw blurRad="50800" dist="38100" dir="2700000" algn="tl" rotWithShape="0">
                <a:prstClr val="black">
                  <a:alpha val="40000"/>
                </a:prstClr>
              </a:outerShdw>
            </a:effectLst>
          </p:grpSpPr>
          <p:sp>
            <p:nvSpPr>
              <p:cNvPr id="47" name="Oval 46">
                <a:extLst>
                  <a:ext uri="{FF2B5EF4-FFF2-40B4-BE49-F238E27FC236}">
                    <a16:creationId xmlns:a16="http://schemas.microsoft.com/office/drawing/2014/main" id="{56EC04C3-569A-431B-9120-FEFEBD62B09E}"/>
                  </a:ext>
                </a:extLst>
              </p:cNvPr>
              <p:cNvSpPr/>
              <p:nvPr/>
            </p:nvSpPr>
            <p:spPr>
              <a:xfrm>
                <a:off x="3811601" y="4927203"/>
                <a:ext cx="613222" cy="613222"/>
              </a:xfrm>
              <a:prstGeom prst="ellipse">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a:extLst>
                  <a:ext uri="{FF2B5EF4-FFF2-40B4-BE49-F238E27FC236}">
                    <a16:creationId xmlns:a16="http://schemas.microsoft.com/office/drawing/2014/main" id="{A0698308-99A0-4CDC-A840-4EE6536D6D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13" y="5008215"/>
                <a:ext cx="451197" cy="451197"/>
              </a:xfrm>
              <a:prstGeom prst="rect">
                <a:avLst/>
              </a:prstGeom>
            </p:spPr>
          </p:pic>
        </p:grpSp>
        <p:sp>
          <p:nvSpPr>
            <p:cNvPr id="46" name="Rectangle 45">
              <a:extLst>
                <a:ext uri="{FF2B5EF4-FFF2-40B4-BE49-F238E27FC236}">
                  <a16:creationId xmlns:a16="http://schemas.microsoft.com/office/drawing/2014/main" id="{0B4176F6-E65D-436D-8EC2-5633FBCEEA2C}"/>
                </a:ext>
              </a:extLst>
            </p:cNvPr>
            <p:cNvSpPr/>
            <p:nvPr/>
          </p:nvSpPr>
          <p:spPr>
            <a:xfrm rot="21250496">
              <a:off x="6289354" y="3319692"/>
              <a:ext cx="2235590" cy="461665"/>
            </a:xfrm>
            <a:prstGeom prst="rect">
              <a:avLst/>
            </a:prstGeom>
            <a:effectLst>
              <a:outerShdw blurRad="50800" dist="38100" dir="2700000" algn="tl" rotWithShape="0">
                <a:prstClr val="black">
                  <a:alpha val="40000"/>
                </a:prstClr>
              </a:outerShdw>
            </a:effectLst>
          </p:spPr>
          <p:txBody>
            <a:bodyPr wrap="square">
              <a:spAutoFit/>
            </a:bodyPr>
            <a:lstStyle/>
            <a:p>
              <a:pPr algn="ctr"/>
              <a:r>
                <a:rPr lang="fr-FR" sz="1200" dirty="0">
                  <a:solidFill>
                    <a:prstClr val="black"/>
                  </a:solidFill>
                  <a:latin typeface="Stencil" panose="040409050D0802020404" pitchFamily="82" charset="0"/>
                </a:rPr>
                <a:t>self-</a:t>
              </a:r>
              <a:r>
                <a:rPr lang="fr-FR" sz="1200" dirty="0" err="1">
                  <a:solidFill>
                    <a:prstClr val="black"/>
                  </a:solidFill>
                  <a:latin typeface="Stencil" panose="040409050D0802020404" pitchFamily="82" charset="0"/>
                </a:rPr>
                <a:t>archiving</a:t>
              </a:r>
              <a:r>
                <a:rPr lang="fr-FR" sz="1200" dirty="0">
                  <a:solidFill>
                    <a:prstClr val="black"/>
                  </a:solidFill>
                  <a:latin typeface="Stencil" panose="040409050D0802020404" pitchFamily="82" charset="0"/>
                </a:rPr>
                <a:t> </a:t>
              </a:r>
            </a:p>
            <a:p>
              <a:pPr algn="ctr"/>
              <a:r>
                <a:rPr lang="fr-FR" sz="1200" dirty="0">
                  <a:solidFill>
                    <a:prstClr val="black"/>
                  </a:solidFill>
                  <a:latin typeface="Stencil" panose="040409050D0802020404" pitchFamily="82" charset="0"/>
                </a:rPr>
                <a:t>(repository / </a:t>
              </a:r>
              <a:r>
                <a:rPr lang="fr-FR" sz="1200" dirty="0" err="1">
                  <a:solidFill>
                    <a:prstClr val="black"/>
                  </a:solidFill>
                  <a:latin typeface="Stencil" panose="040409050D0802020404" pitchFamily="82" charset="0"/>
                </a:rPr>
                <a:t>preprint</a:t>
              </a:r>
              <a:r>
                <a:rPr lang="fr-FR" sz="1200" dirty="0">
                  <a:solidFill>
                    <a:prstClr val="black"/>
                  </a:solidFill>
                  <a:latin typeface="Stencil" panose="040409050D0802020404" pitchFamily="82" charset="0"/>
                </a:rPr>
                <a:t>)</a:t>
              </a:r>
              <a:endParaRPr lang="fr-FR" sz="1200" dirty="0">
                <a:latin typeface="Stencil" panose="040409050D0802020404" pitchFamily="82" charset="0"/>
              </a:endParaRPr>
            </a:p>
          </p:txBody>
        </p:sp>
      </p:grpSp>
      <p:pic>
        <p:nvPicPr>
          <p:cNvPr id="52" name="Picture 51">
            <a:extLst>
              <a:ext uri="{FF2B5EF4-FFF2-40B4-BE49-F238E27FC236}">
                <a16:creationId xmlns:a16="http://schemas.microsoft.com/office/drawing/2014/main" id="{A4F86054-1870-4F31-92FD-5CF2643DDA74}"/>
              </a:ext>
            </a:extLst>
          </p:cNvPr>
          <p:cNvPicPr>
            <a:picLocks noChangeAspect="1"/>
          </p:cNvPicPr>
          <p:nvPr/>
        </p:nvPicPr>
        <p:blipFill>
          <a:blip r:embed="rId6">
            <a:duotone>
              <a:prstClr val="black"/>
              <a:schemeClr val="accent3">
                <a:lumMod val="75000"/>
                <a:tint val="45000"/>
                <a:satMod val="400000"/>
              </a:schemeClr>
            </a:duotone>
          </a:blip>
          <a:stretch>
            <a:fillRect/>
          </a:stretch>
        </p:blipFill>
        <p:spPr>
          <a:xfrm>
            <a:off x="4009384" y="670118"/>
            <a:ext cx="612000" cy="609426"/>
          </a:xfrm>
          <a:prstGeom prst="rect">
            <a:avLst/>
          </a:prstGeom>
        </p:spPr>
      </p:pic>
      <p:pic>
        <p:nvPicPr>
          <p:cNvPr id="7" name="Picture 6">
            <a:extLst>
              <a:ext uri="{FF2B5EF4-FFF2-40B4-BE49-F238E27FC236}">
                <a16:creationId xmlns:a16="http://schemas.microsoft.com/office/drawing/2014/main" id="{78DA9D8E-9447-4271-873A-749AAA676BF7}"/>
              </a:ext>
            </a:extLst>
          </p:cNvPr>
          <p:cNvPicPr>
            <a:picLocks noChangeAspect="1"/>
          </p:cNvPicPr>
          <p:nvPr/>
        </p:nvPicPr>
        <p:blipFill rotWithShape="1">
          <a:blip r:embed="rId7"/>
          <a:srcRect t="9538"/>
          <a:stretch/>
        </p:blipFill>
        <p:spPr>
          <a:xfrm>
            <a:off x="1993365" y="2578441"/>
            <a:ext cx="5043923" cy="3537923"/>
          </a:xfrm>
          <a:prstGeom prst="rect">
            <a:avLst/>
          </a:prstGeom>
          <a:effectLst>
            <a:outerShdw blurRad="50800" dist="38100" dir="2700000" algn="tl" rotWithShape="0">
              <a:prstClr val="black">
                <a:alpha val="40000"/>
              </a:prstClr>
            </a:outerShdw>
          </a:effectLst>
        </p:spPr>
      </p:pic>
      <p:sp>
        <p:nvSpPr>
          <p:cNvPr id="53" name="TextBox 52">
            <a:extLst>
              <a:ext uri="{FF2B5EF4-FFF2-40B4-BE49-F238E27FC236}">
                <a16:creationId xmlns:a16="http://schemas.microsoft.com/office/drawing/2014/main" id="{E274559B-D682-4494-87CF-F83CE12AA056}"/>
              </a:ext>
            </a:extLst>
          </p:cNvPr>
          <p:cNvSpPr txBox="1"/>
          <p:nvPr/>
        </p:nvSpPr>
        <p:spPr>
          <a:xfrm>
            <a:off x="533248" y="2060848"/>
            <a:ext cx="10015415" cy="430887"/>
          </a:xfrm>
          <a:prstGeom prst="rect">
            <a:avLst/>
          </a:prstGeom>
          <a:noFill/>
        </p:spPr>
        <p:txBody>
          <a:bodyPr wrap="square" rtlCol="0">
            <a:spAutoFit/>
          </a:bodyPr>
          <a:lstStyle/>
          <a:p>
            <a:r>
              <a:rPr lang="fr-FR" sz="2200" b="1" dirty="0" err="1"/>
              <a:t>Other</a:t>
            </a:r>
            <a:r>
              <a:rPr lang="fr-FR" sz="2200" b="1" dirty="0"/>
              <a:t> </a:t>
            </a:r>
            <a:r>
              <a:rPr lang="fr-FR" sz="2200" b="1" dirty="0" err="1"/>
              <a:t>benefits</a:t>
            </a:r>
            <a:r>
              <a:rPr lang="fr-FR" sz="2200" b="1" dirty="0"/>
              <a:t> of </a:t>
            </a:r>
            <a:r>
              <a:rPr lang="fr-FR" sz="2200" b="1" dirty="0" err="1"/>
              <a:t>preprints</a:t>
            </a:r>
            <a:endParaRPr lang="fr-FR" sz="2200" b="1" dirty="0"/>
          </a:p>
        </p:txBody>
      </p:sp>
      <p:sp>
        <p:nvSpPr>
          <p:cNvPr id="8" name="Rectangle 7">
            <a:extLst>
              <a:ext uri="{FF2B5EF4-FFF2-40B4-BE49-F238E27FC236}">
                <a16:creationId xmlns:a16="http://schemas.microsoft.com/office/drawing/2014/main" id="{54A0D9D3-1D3D-41BC-96D8-CA931F8C9578}"/>
              </a:ext>
            </a:extLst>
          </p:cNvPr>
          <p:cNvSpPr/>
          <p:nvPr/>
        </p:nvSpPr>
        <p:spPr>
          <a:xfrm>
            <a:off x="899592" y="6187882"/>
            <a:ext cx="8334672" cy="276999"/>
          </a:xfrm>
          <a:prstGeom prst="rect">
            <a:avLst/>
          </a:prstGeom>
        </p:spPr>
        <p:txBody>
          <a:bodyPr wrap="square">
            <a:spAutoFit/>
          </a:bodyPr>
          <a:lstStyle/>
          <a:p>
            <a:r>
              <a:rPr lang="fr-FR" sz="1200" dirty="0" err="1"/>
              <a:t>Dorrego</a:t>
            </a:r>
            <a:r>
              <a:rPr lang="fr-FR" sz="1200" dirty="0"/>
              <a:t>-Rivas et al., 2021. </a:t>
            </a:r>
            <a:r>
              <a:rPr lang="fr-FR" sz="1200" dirty="0" err="1"/>
              <a:t>ASAPbio</a:t>
            </a:r>
            <a:r>
              <a:rPr lang="fr-FR" sz="1200" dirty="0"/>
              <a:t> </a:t>
            </a:r>
            <a:r>
              <a:rPr lang="fr-FR" sz="1200" dirty="0" err="1"/>
              <a:t>preprint</a:t>
            </a:r>
            <a:r>
              <a:rPr lang="fr-FR" sz="1200" dirty="0"/>
              <a:t> </a:t>
            </a:r>
            <a:r>
              <a:rPr lang="fr-FR" sz="1200" dirty="0" err="1"/>
              <a:t>infographics</a:t>
            </a:r>
            <a:r>
              <a:rPr lang="fr-FR" sz="1200" dirty="0"/>
              <a:t>. </a:t>
            </a:r>
            <a:r>
              <a:rPr lang="fr-FR" sz="1200" dirty="0" err="1"/>
              <a:t>Zenodo</a:t>
            </a:r>
            <a:r>
              <a:rPr lang="fr-FR" sz="1200" dirty="0"/>
              <a:t>. </a:t>
            </a:r>
            <a:r>
              <a:rPr lang="fr-FR" sz="1200" dirty="0">
                <a:hlinkClick r:id="rId8"/>
              </a:rPr>
              <a:t>https://doi.org/10.5281/zenodo.5592318</a:t>
            </a:r>
            <a:r>
              <a:rPr lang="fr-FR" sz="1200" dirty="0"/>
              <a:t> </a:t>
            </a:r>
          </a:p>
        </p:txBody>
      </p:sp>
      <p:cxnSp>
        <p:nvCxnSpPr>
          <p:cNvPr id="56" name="Straight Arrow Connector 55">
            <a:extLst>
              <a:ext uri="{FF2B5EF4-FFF2-40B4-BE49-F238E27FC236}">
                <a16:creationId xmlns:a16="http://schemas.microsoft.com/office/drawing/2014/main" id="{A95D55A0-6ECF-4E39-8CF8-E1EF3E107BE1}"/>
              </a:ext>
            </a:extLst>
          </p:cNvPr>
          <p:cNvCxnSpPr>
            <a:cxnSpLocks/>
          </p:cNvCxnSpPr>
          <p:nvPr/>
        </p:nvCxnSpPr>
        <p:spPr>
          <a:xfrm>
            <a:off x="2810387" y="1327692"/>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B5A958A-FF96-4546-B53F-861A5E4A02CD}"/>
              </a:ext>
            </a:extLst>
          </p:cNvPr>
          <p:cNvGrpSpPr/>
          <p:nvPr/>
        </p:nvGrpSpPr>
        <p:grpSpPr>
          <a:xfrm>
            <a:off x="4762062" y="1084506"/>
            <a:ext cx="1374610" cy="734261"/>
            <a:chOff x="4782252" y="1270710"/>
            <a:chExt cx="1374610" cy="734261"/>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44ADAF11-ACF4-4945-A258-8775B6096685}"/>
                </a:ext>
              </a:extLst>
            </p:cNvPr>
            <p:cNvPicPr>
              <a:picLocks noChangeAspect="1"/>
            </p:cNvPicPr>
            <p:nvPr/>
          </p:nvPicPr>
          <p:blipFill>
            <a:blip r:embed="rId6">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1" name="TextBox 50">
              <a:extLst>
                <a:ext uri="{FF2B5EF4-FFF2-40B4-BE49-F238E27FC236}">
                  <a16:creationId xmlns:a16="http://schemas.microsoft.com/office/drawing/2014/main" id="{7C163CA9-FFF3-4982-B35E-CDAB0E88BB59}"/>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sp>
        <p:nvSpPr>
          <p:cNvPr id="57" name="TextBox 56">
            <a:extLst>
              <a:ext uri="{FF2B5EF4-FFF2-40B4-BE49-F238E27FC236}">
                <a16:creationId xmlns:a16="http://schemas.microsoft.com/office/drawing/2014/main" id="{C28E4CFC-2291-4D32-AE7F-F504F3CBB7F3}"/>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25371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Disclaimer</a:t>
            </a:r>
            <a:endParaRPr lang="en-US" sz="2000" b="1" dirty="0">
              <a:latin typeface="+mj-lt"/>
            </a:endParaRPr>
          </a:p>
        </p:txBody>
      </p:sp>
      <p:sp>
        <p:nvSpPr>
          <p:cNvPr id="9" name="TextBox 8">
            <a:extLst>
              <a:ext uri="{FF2B5EF4-FFF2-40B4-BE49-F238E27FC236}">
                <a16:creationId xmlns:a16="http://schemas.microsoft.com/office/drawing/2014/main" id="{48342762-5112-4F76-8460-373D66D6396C}"/>
              </a:ext>
            </a:extLst>
          </p:cNvPr>
          <p:cNvSpPr txBox="1"/>
          <p:nvPr/>
        </p:nvSpPr>
        <p:spPr>
          <a:xfrm>
            <a:off x="1311392" y="908720"/>
            <a:ext cx="6521218" cy="461665"/>
          </a:xfrm>
          <a:prstGeom prst="rect">
            <a:avLst/>
          </a:prstGeom>
          <a:noFill/>
        </p:spPr>
        <p:txBody>
          <a:bodyPr wrap="square" rtlCol="0">
            <a:spAutoFit/>
          </a:bodyPr>
          <a:lstStyle/>
          <a:p>
            <a:pPr algn="ctr"/>
            <a:r>
              <a:rPr lang="fr-FR" sz="2400" b="1" dirty="0" err="1">
                <a:solidFill>
                  <a:srgbClr val="1B64C1"/>
                </a:solidFill>
              </a:rPr>
              <a:t>I’m</a:t>
            </a:r>
            <a:r>
              <a:rPr lang="fr-FR" sz="2400" b="1" dirty="0">
                <a:solidFill>
                  <a:srgbClr val="1B64C1"/>
                </a:solidFill>
              </a:rPr>
              <a:t> not an expert in open science</a:t>
            </a:r>
          </a:p>
        </p:txBody>
      </p:sp>
      <p:sp>
        <p:nvSpPr>
          <p:cNvPr id="4" name="Rectangle 3">
            <a:extLst>
              <a:ext uri="{FF2B5EF4-FFF2-40B4-BE49-F238E27FC236}">
                <a16:creationId xmlns:a16="http://schemas.microsoft.com/office/drawing/2014/main" id="{E88B432B-597C-41A1-9608-D7E27DF3A3E5}"/>
              </a:ext>
            </a:extLst>
          </p:cNvPr>
          <p:cNvSpPr/>
          <p:nvPr/>
        </p:nvSpPr>
        <p:spPr>
          <a:xfrm>
            <a:off x="179512" y="5200744"/>
            <a:ext cx="8784976" cy="892552"/>
          </a:xfrm>
          <a:prstGeom prst="rect">
            <a:avLst/>
          </a:prstGeom>
        </p:spPr>
        <p:txBody>
          <a:bodyPr wrap="square">
            <a:spAutoFit/>
          </a:bodyPr>
          <a:lstStyle/>
          <a:p>
            <a:pPr lvl="0" algn="ctr"/>
            <a:r>
              <a:rPr lang="fr-FR" sz="2000" b="1" dirty="0" err="1">
                <a:solidFill>
                  <a:srgbClr val="1B64C1"/>
                </a:solidFill>
              </a:rPr>
              <a:t>Personal</a:t>
            </a:r>
            <a:r>
              <a:rPr lang="fr-FR" sz="2000" b="1" dirty="0">
                <a:solidFill>
                  <a:srgbClr val="1B64C1"/>
                </a:solidFill>
              </a:rPr>
              <a:t> </a:t>
            </a:r>
            <a:r>
              <a:rPr lang="fr-FR" sz="2000" b="1" dirty="0" err="1">
                <a:solidFill>
                  <a:srgbClr val="1B64C1"/>
                </a:solidFill>
              </a:rPr>
              <a:t>interest</a:t>
            </a:r>
            <a:r>
              <a:rPr lang="fr-FR" sz="2000" b="1" dirty="0">
                <a:solidFill>
                  <a:srgbClr val="1B64C1"/>
                </a:solidFill>
              </a:rPr>
              <a:t> in </a:t>
            </a:r>
            <a:r>
              <a:rPr lang="fr-FR" sz="2000" b="1" dirty="0" err="1">
                <a:solidFill>
                  <a:srgbClr val="1B64C1"/>
                </a:solidFill>
              </a:rPr>
              <a:t>meta-research</a:t>
            </a:r>
            <a:r>
              <a:rPr lang="fr-FR" sz="2000" b="1" dirty="0">
                <a:solidFill>
                  <a:srgbClr val="1B64C1"/>
                </a:solidFill>
              </a:rPr>
              <a:t>,</a:t>
            </a:r>
          </a:p>
          <a:p>
            <a:pPr lvl="0" algn="ctr"/>
            <a:r>
              <a:rPr lang="fr-FR" sz="2000" b="1" dirty="0">
                <a:solidFill>
                  <a:srgbClr val="1B64C1"/>
                </a:solidFill>
              </a:rPr>
              <a:t> i.e. how science </a:t>
            </a:r>
            <a:r>
              <a:rPr lang="fr-FR" sz="2000" b="1" dirty="0" err="1">
                <a:solidFill>
                  <a:srgbClr val="1B64C1"/>
                </a:solidFill>
              </a:rPr>
              <a:t>is</a:t>
            </a:r>
            <a:r>
              <a:rPr lang="fr-FR" sz="2000" b="1" dirty="0">
                <a:solidFill>
                  <a:srgbClr val="1B64C1"/>
                </a:solidFill>
              </a:rPr>
              <a:t> </a:t>
            </a:r>
            <a:r>
              <a:rPr lang="fr-FR" sz="2000" b="1" dirty="0" err="1">
                <a:solidFill>
                  <a:srgbClr val="1B64C1"/>
                </a:solidFill>
              </a:rPr>
              <a:t>performed</a:t>
            </a:r>
            <a:r>
              <a:rPr lang="fr-FR" sz="2000" b="1" dirty="0">
                <a:solidFill>
                  <a:srgbClr val="1B64C1"/>
                </a:solidFill>
              </a:rPr>
              <a:t> and </a:t>
            </a:r>
            <a:r>
              <a:rPr lang="fr-FR" sz="2000" b="1" dirty="0" err="1">
                <a:solidFill>
                  <a:srgbClr val="1B64C1"/>
                </a:solidFill>
              </a:rPr>
              <a:t>evaluated</a:t>
            </a:r>
            <a:br>
              <a:rPr lang="fr-FR" sz="2000" b="1" dirty="0">
                <a:solidFill>
                  <a:srgbClr val="1B64C1"/>
                </a:solidFill>
              </a:rPr>
            </a:br>
            <a:r>
              <a:rPr lang="fr-FR" sz="1200" dirty="0">
                <a:solidFill>
                  <a:srgbClr val="1B64C1"/>
                </a:solidFill>
              </a:rPr>
              <a:t>- </a:t>
            </a:r>
            <a:r>
              <a:rPr lang="fr-FR" sz="1200" dirty="0" err="1">
                <a:solidFill>
                  <a:srgbClr val="1B64C1"/>
                </a:solidFill>
              </a:rPr>
              <a:t>so</a:t>
            </a:r>
            <a:r>
              <a:rPr lang="fr-FR" sz="1200" dirty="0">
                <a:solidFill>
                  <a:srgbClr val="1B64C1"/>
                </a:solidFill>
              </a:rPr>
              <a:t> </a:t>
            </a:r>
            <a:r>
              <a:rPr lang="fr-FR" sz="1200" dirty="0" err="1">
                <a:solidFill>
                  <a:srgbClr val="1B64C1"/>
                </a:solidFill>
              </a:rPr>
              <a:t>don’t</a:t>
            </a:r>
            <a:r>
              <a:rPr lang="fr-FR" sz="1200" dirty="0">
                <a:solidFill>
                  <a:srgbClr val="1B64C1"/>
                </a:solidFill>
              </a:rPr>
              <a:t> </a:t>
            </a:r>
            <a:r>
              <a:rPr lang="fr-FR" sz="1200" dirty="0" err="1">
                <a:solidFill>
                  <a:srgbClr val="1B64C1"/>
                </a:solidFill>
              </a:rPr>
              <a:t>take</a:t>
            </a:r>
            <a:r>
              <a:rPr lang="fr-FR" sz="1200" dirty="0">
                <a:solidFill>
                  <a:srgbClr val="1B64C1"/>
                </a:solidFill>
              </a:rPr>
              <a:t> </a:t>
            </a:r>
            <a:r>
              <a:rPr lang="fr-FR" sz="1200" dirty="0" err="1">
                <a:solidFill>
                  <a:srgbClr val="1B64C1"/>
                </a:solidFill>
              </a:rPr>
              <a:t>everything</a:t>
            </a:r>
            <a:r>
              <a:rPr lang="fr-FR" sz="1200" dirty="0">
                <a:solidFill>
                  <a:srgbClr val="1B64C1"/>
                </a:solidFill>
              </a:rPr>
              <a:t> I </a:t>
            </a:r>
            <a:r>
              <a:rPr lang="fr-FR" sz="1200" dirty="0" err="1">
                <a:solidFill>
                  <a:srgbClr val="1B64C1"/>
                </a:solidFill>
              </a:rPr>
              <a:t>say</a:t>
            </a:r>
            <a:r>
              <a:rPr lang="fr-FR" sz="1200" dirty="0">
                <a:solidFill>
                  <a:srgbClr val="1B64C1"/>
                </a:solidFill>
              </a:rPr>
              <a:t> for </a:t>
            </a:r>
            <a:r>
              <a:rPr lang="fr-FR" sz="1200" dirty="0" err="1">
                <a:solidFill>
                  <a:srgbClr val="1B64C1"/>
                </a:solidFill>
              </a:rPr>
              <a:t>granted</a:t>
            </a:r>
            <a:r>
              <a:rPr lang="fr-FR" sz="1200" dirty="0">
                <a:solidFill>
                  <a:srgbClr val="1B64C1"/>
                </a:solidFill>
              </a:rPr>
              <a:t> -</a:t>
            </a:r>
          </a:p>
        </p:txBody>
      </p:sp>
      <p:pic>
        <p:nvPicPr>
          <p:cNvPr id="16" name="Picture 15">
            <a:extLst>
              <a:ext uri="{FF2B5EF4-FFF2-40B4-BE49-F238E27FC236}">
                <a16:creationId xmlns:a16="http://schemas.microsoft.com/office/drawing/2014/main" id="{9596DCB8-4B82-4FE9-9D14-9AA3380ED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830101"/>
            <a:ext cx="2852936" cy="2852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223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9B7E553-6619-447A-A797-4BB7BE3077ED}"/>
              </a:ext>
            </a:extLst>
          </p:cNvPr>
          <p:cNvSpPr txBox="1"/>
          <p:nvPr/>
        </p:nvSpPr>
        <p:spPr>
          <a:xfrm>
            <a:off x="309352" y="1066733"/>
            <a:ext cx="1668534" cy="430887"/>
          </a:xfrm>
          <a:prstGeom prst="rect">
            <a:avLst/>
          </a:prstGeom>
          <a:noFill/>
        </p:spPr>
        <p:txBody>
          <a:bodyPr wrap="none" rtlCol="0">
            <a:spAutoFit/>
          </a:bodyPr>
          <a:lstStyle/>
          <a:p>
            <a:r>
              <a:rPr lang="fr-FR" sz="2200" b="1" dirty="0" err="1">
                <a:solidFill>
                  <a:schemeClr val="bg1">
                    <a:lumMod val="50000"/>
                  </a:schemeClr>
                </a:solidFill>
              </a:rPr>
              <a:t>Hybrid</a:t>
            </a:r>
            <a:r>
              <a:rPr lang="fr-FR" sz="2200" b="1" dirty="0">
                <a:solidFill>
                  <a:schemeClr val="bg1">
                    <a:lumMod val="50000"/>
                  </a:schemeClr>
                </a:solidFill>
              </a:rPr>
              <a:t> route</a:t>
            </a:r>
          </a:p>
        </p:txBody>
      </p:sp>
      <p:pic>
        <p:nvPicPr>
          <p:cNvPr id="28" name="Picture 27">
            <a:extLst>
              <a:ext uri="{FF2B5EF4-FFF2-40B4-BE49-F238E27FC236}">
                <a16:creationId xmlns:a16="http://schemas.microsoft.com/office/drawing/2014/main" id="{4C875CAD-FAAE-4AC0-A8FA-1E3D25C45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992344"/>
            <a:ext cx="432435" cy="560070"/>
          </a:xfrm>
          <a:prstGeom prst="rect">
            <a:avLst/>
          </a:prstGeom>
          <a:solidFill>
            <a:schemeClr val="bg1">
              <a:lumMod val="65000"/>
            </a:schemeClr>
          </a:solidFill>
        </p:spPr>
      </p:pic>
      <p:cxnSp>
        <p:nvCxnSpPr>
          <p:cNvPr id="29" name="Straight Arrow Connector 28">
            <a:extLst>
              <a:ext uri="{FF2B5EF4-FFF2-40B4-BE49-F238E27FC236}">
                <a16:creationId xmlns:a16="http://schemas.microsoft.com/office/drawing/2014/main" id="{A59C6354-A66E-46F2-A0A3-B245961615D9}"/>
              </a:ext>
            </a:extLst>
          </p:cNvPr>
          <p:cNvCxnSpPr>
            <a:cxnSpLocks/>
          </p:cNvCxnSpPr>
          <p:nvPr/>
        </p:nvCxnSpPr>
        <p:spPr>
          <a:xfrm>
            <a:off x="2810387" y="1280326"/>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FAE748-F395-4166-86BE-3C64B507AF38}"/>
              </a:ext>
            </a:extLst>
          </p:cNvPr>
          <p:cNvSpPr txBox="1"/>
          <p:nvPr/>
        </p:nvSpPr>
        <p:spPr>
          <a:xfrm>
            <a:off x="6670392" y="998285"/>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31" name="Picture 30">
            <a:extLst>
              <a:ext uri="{FF2B5EF4-FFF2-40B4-BE49-F238E27FC236}">
                <a16:creationId xmlns:a16="http://schemas.microsoft.com/office/drawing/2014/main" id="{1D3A9B95-4BFE-4B1E-BCCC-9C521BD5C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0140"/>
            <a:ext cx="499786" cy="780916"/>
          </a:xfrm>
          <a:prstGeom prst="rect">
            <a:avLst/>
          </a:prstGeom>
        </p:spPr>
      </p:pic>
      <p:grpSp>
        <p:nvGrpSpPr>
          <p:cNvPr id="32" name="Group 31">
            <a:extLst>
              <a:ext uri="{FF2B5EF4-FFF2-40B4-BE49-F238E27FC236}">
                <a16:creationId xmlns:a16="http://schemas.microsoft.com/office/drawing/2014/main" id="{3C491E42-CCF9-4FD2-9D29-01F0FC4157B3}"/>
              </a:ext>
            </a:extLst>
          </p:cNvPr>
          <p:cNvGrpSpPr/>
          <p:nvPr/>
        </p:nvGrpSpPr>
        <p:grpSpPr>
          <a:xfrm>
            <a:off x="7381616" y="1095474"/>
            <a:ext cx="1534998" cy="952674"/>
            <a:chOff x="7381616" y="4272530"/>
            <a:chExt cx="1534998" cy="952674"/>
          </a:xfrm>
        </p:grpSpPr>
        <p:pic>
          <p:nvPicPr>
            <p:cNvPr id="33" name="Picture 32">
              <a:extLst>
                <a:ext uri="{FF2B5EF4-FFF2-40B4-BE49-F238E27FC236}">
                  <a16:creationId xmlns:a16="http://schemas.microsoft.com/office/drawing/2014/main" id="{2BF52063-98FA-477E-8336-F850121CCBF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8304614" y="4272530"/>
              <a:ext cx="612000" cy="609426"/>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DBCAE1ED-2008-4152-A9DF-B1A122E63C22}"/>
                </a:ext>
              </a:extLst>
            </p:cNvPr>
            <p:cNvSpPr txBox="1"/>
            <p:nvPr/>
          </p:nvSpPr>
          <p:spPr>
            <a:xfrm rot="21155809">
              <a:off x="7381616" y="4701984"/>
              <a:ext cx="11941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400" dirty="0">
                  <a:latin typeface="Stencil" panose="040409050D0802020404" pitchFamily="82" charset="0"/>
                </a:rPr>
                <a:t>Open </a:t>
              </a:r>
              <a:r>
                <a:rPr lang="fr-FR" sz="1400" dirty="0" err="1">
                  <a:latin typeface="Stencil" panose="040409050D0802020404" pitchFamily="82" charset="0"/>
                </a:rPr>
                <a:t>access</a:t>
              </a:r>
              <a:r>
                <a:rPr lang="fr-FR" sz="1400" dirty="0">
                  <a:latin typeface="Stencil" panose="040409050D0802020404" pitchFamily="82" charset="0"/>
                </a:rPr>
                <a:t> </a:t>
              </a:r>
              <a:r>
                <a:rPr lang="fr-FR" sz="1400" dirty="0" err="1">
                  <a:latin typeface="Stencil" panose="040409050D0802020404" pitchFamily="82" charset="0"/>
                </a:rPr>
                <a:t>fee</a:t>
              </a:r>
              <a:endParaRPr lang="fr-FR" sz="1400" dirty="0">
                <a:latin typeface="Stencil" panose="040409050D0802020404" pitchFamily="82" charset="0"/>
              </a:endParaRPr>
            </a:p>
          </p:txBody>
        </p:sp>
      </p:grpSp>
      <p:grpSp>
        <p:nvGrpSpPr>
          <p:cNvPr id="55" name="Group 54">
            <a:extLst>
              <a:ext uri="{FF2B5EF4-FFF2-40B4-BE49-F238E27FC236}">
                <a16:creationId xmlns:a16="http://schemas.microsoft.com/office/drawing/2014/main" id="{5DE43D45-0295-4B8A-B681-836468432BD3}"/>
              </a:ext>
            </a:extLst>
          </p:cNvPr>
          <p:cNvGrpSpPr/>
          <p:nvPr/>
        </p:nvGrpSpPr>
        <p:grpSpPr>
          <a:xfrm>
            <a:off x="4762062" y="1031423"/>
            <a:ext cx="1374610" cy="734261"/>
            <a:chOff x="4782252" y="1270710"/>
            <a:chExt cx="1374610" cy="734261"/>
          </a:xfrm>
          <a:effectLst>
            <a:outerShdw blurRad="50800" dist="38100" dir="2700000" algn="tl" rotWithShape="0">
              <a:prstClr val="black">
                <a:alpha val="40000"/>
              </a:prstClr>
            </a:outerShdw>
          </a:effectLst>
        </p:grpSpPr>
        <p:pic>
          <p:nvPicPr>
            <p:cNvPr id="56" name="Picture 55">
              <a:extLst>
                <a:ext uri="{FF2B5EF4-FFF2-40B4-BE49-F238E27FC236}">
                  <a16:creationId xmlns:a16="http://schemas.microsoft.com/office/drawing/2014/main" id="{AB397158-E23B-4720-883D-4D70759ABA62}"/>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7" name="TextBox 56">
              <a:extLst>
                <a:ext uri="{FF2B5EF4-FFF2-40B4-BE49-F238E27FC236}">
                  <a16:creationId xmlns:a16="http://schemas.microsoft.com/office/drawing/2014/main" id="{584FADF3-5AA5-419E-8FB7-E301DECF28A1}"/>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sp>
        <p:nvSpPr>
          <p:cNvPr id="58" name="TextBox 57">
            <a:extLst>
              <a:ext uri="{FF2B5EF4-FFF2-40B4-BE49-F238E27FC236}">
                <a16:creationId xmlns:a16="http://schemas.microsoft.com/office/drawing/2014/main" id="{1D87A10B-3465-492D-B442-4666E04D1ADD}"/>
              </a:ext>
            </a:extLst>
          </p:cNvPr>
          <p:cNvSpPr txBox="1"/>
          <p:nvPr/>
        </p:nvSpPr>
        <p:spPr>
          <a:xfrm>
            <a:off x="2688503" y="747645"/>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59" name="Picture 58">
            <a:extLst>
              <a:ext uri="{FF2B5EF4-FFF2-40B4-BE49-F238E27FC236}">
                <a16:creationId xmlns:a16="http://schemas.microsoft.com/office/drawing/2014/main" id="{201CAA44-B463-4BBF-B168-E130132AAD30}"/>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7225" y="618450"/>
            <a:ext cx="612000" cy="609426"/>
          </a:xfrm>
          <a:prstGeom prst="rect">
            <a:avLst/>
          </a:prstGeom>
        </p:spPr>
      </p:pic>
      <p:sp>
        <p:nvSpPr>
          <p:cNvPr id="61" name="TextBox 60">
            <a:extLst>
              <a:ext uri="{FF2B5EF4-FFF2-40B4-BE49-F238E27FC236}">
                <a16:creationId xmlns:a16="http://schemas.microsoft.com/office/drawing/2014/main" id="{B4F3A3BA-59C7-4A10-BFF7-5568696CD600}"/>
              </a:ext>
            </a:extLst>
          </p:cNvPr>
          <p:cNvSpPr txBox="1"/>
          <p:nvPr/>
        </p:nvSpPr>
        <p:spPr>
          <a:xfrm>
            <a:off x="533249" y="2060848"/>
            <a:ext cx="4228813" cy="430887"/>
          </a:xfrm>
          <a:prstGeom prst="rect">
            <a:avLst/>
          </a:prstGeom>
          <a:noFill/>
        </p:spPr>
        <p:txBody>
          <a:bodyPr wrap="square" rtlCol="0">
            <a:spAutoFit/>
          </a:bodyPr>
          <a:lstStyle/>
          <a:p>
            <a:r>
              <a:rPr lang="fr-FR" sz="2200" b="1" dirty="0"/>
              <a:t>The </a:t>
            </a:r>
            <a:r>
              <a:rPr lang="fr-FR" sz="2200" b="1" dirty="0" err="1"/>
              <a:t>problem</a:t>
            </a:r>
            <a:endParaRPr lang="fr-FR" sz="2200" b="1" dirty="0"/>
          </a:p>
        </p:txBody>
      </p:sp>
      <p:sp>
        <p:nvSpPr>
          <p:cNvPr id="62" name="Rectangle 61">
            <a:extLst>
              <a:ext uri="{FF2B5EF4-FFF2-40B4-BE49-F238E27FC236}">
                <a16:creationId xmlns:a16="http://schemas.microsoft.com/office/drawing/2014/main" id="{31A68FC8-F7B6-4A90-AE44-6157F0F5B19B}"/>
              </a:ext>
            </a:extLst>
          </p:cNvPr>
          <p:cNvSpPr/>
          <p:nvPr/>
        </p:nvSpPr>
        <p:spPr>
          <a:xfrm>
            <a:off x="484785" y="2636912"/>
            <a:ext cx="8376694" cy="369332"/>
          </a:xfrm>
          <a:prstGeom prst="rect">
            <a:avLst/>
          </a:prstGeom>
        </p:spPr>
        <p:txBody>
          <a:bodyPr wrap="square">
            <a:spAutoFit/>
          </a:bodyPr>
          <a:lstStyle/>
          <a:p>
            <a:pPr marL="285750" indent="-285750">
              <a:buFont typeface="Wingdings" panose="05000000000000000000" pitchFamily="2" charset="2"/>
              <a:buChar char="Ø"/>
            </a:pPr>
            <a:r>
              <a:rPr lang="en-US" dirty="0"/>
              <a:t>Double payment from subscription </a:t>
            </a:r>
            <a:r>
              <a:rPr lang="en-US" i="1" dirty="0"/>
              <a:t>and</a:t>
            </a:r>
            <a:r>
              <a:rPr lang="en-US" dirty="0"/>
              <a:t> APC</a:t>
            </a:r>
          </a:p>
        </p:txBody>
      </p:sp>
      <p:pic>
        <p:nvPicPr>
          <p:cNvPr id="10" name="Picture 9">
            <a:extLst>
              <a:ext uri="{FF2B5EF4-FFF2-40B4-BE49-F238E27FC236}">
                <a16:creationId xmlns:a16="http://schemas.microsoft.com/office/drawing/2014/main" id="{8682F4A3-1599-4D8D-8966-EFF8612B66B8}"/>
              </a:ext>
            </a:extLst>
          </p:cNvPr>
          <p:cNvPicPr>
            <a:picLocks noChangeAspect="1"/>
          </p:cNvPicPr>
          <p:nvPr/>
        </p:nvPicPr>
        <p:blipFill>
          <a:blip r:embed="rId6"/>
          <a:stretch>
            <a:fillRect/>
          </a:stretch>
        </p:blipFill>
        <p:spPr>
          <a:xfrm>
            <a:off x="3044894" y="2980626"/>
            <a:ext cx="5871720" cy="2902335"/>
          </a:xfrm>
          <a:prstGeom prst="rect">
            <a:avLst/>
          </a:prstGeom>
        </p:spPr>
      </p:pic>
      <p:grpSp>
        <p:nvGrpSpPr>
          <p:cNvPr id="12" name="Group 11">
            <a:extLst>
              <a:ext uri="{FF2B5EF4-FFF2-40B4-BE49-F238E27FC236}">
                <a16:creationId xmlns:a16="http://schemas.microsoft.com/office/drawing/2014/main" id="{2AA85338-6F72-4F19-83DA-99239852393E}"/>
              </a:ext>
            </a:extLst>
          </p:cNvPr>
          <p:cNvGrpSpPr/>
          <p:nvPr/>
        </p:nvGrpSpPr>
        <p:grpSpPr>
          <a:xfrm>
            <a:off x="348966" y="3331667"/>
            <a:ext cx="2661822" cy="1825525"/>
            <a:chOff x="641407" y="3239826"/>
            <a:chExt cx="2661822" cy="1825525"/>
          </a:xfrm>
        </p:grpSpPr>
        <p:pic>
          <p:nvPicPr>
            <p:cNvPr id="64" name="Picture 63">
              <a:extLst>
                <a:ext uri="{FF2B5EF4-FFF2-40B4-BE49-F238E27FC236}">
                  <a16:creationId xmlns:a16="http://schemas.microsoft.com/office/drawing/2014/main" id="{4DF512D2-8427-46C8-92E5-12B846DDA8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751" y="3670881"/>
              <a:ext cx="1077514" cy="538757"/>
            </a:xfrm>
            <a:prstGeom prst="rect">
              <a:avLst/>
            </a:prstGeom>
          </p:spPr>
        </p:pic>
        <p:pic>
          <p:nvPicPr>
            <p:cNvPr id="65" name="Picture 64">
              <a:extLst>
                <a:ext uri="{FF2B5EF4-FFF2-40B4-BE49-F238E27FC236}">
                  <a16:creationId xmlns:a16="http://schemas.microsoft.com/office/drawing/2014/main" id="{7FC196BF-1F78-45FA-B64E-E907CB4FFD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6078" y="4719205"/>
              <a:ext cx="1103542" cy="233640"/>
            </a:xfrm>
            <a:prstGeom prst="rect">
              <a:avLst/>
            </a:prstGeom>
          </p:spPr>
        </p:pic>
        <p:pic>
          <p:nvPicPr>
            <p:cNvPr id="66" name="Picture 65">
              <a:extLst>
                <a:ext uri="{FF2B5EF4-FFF2-40B4-BE49-F238E27FC236}">
                  <a16:creationId xmlns:a16="http://schemas.microsoft.com/office/drawing/2014/main" id="{282463EC-5743-4923-9514-2FB992E6B8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1680" y="4072158"/>
              <a:ext cx="1477328" cy="369332"/>
            </a:xfrm>
            <a:prstGeom prst="rect">
              <a:avLst/>
            </a:prstGeom>
          </p:spPr>
        </p:pic>
        <p:pic>
          <p:nvPicPr>
            <p:cNvPr id="67" name="Picture 66">
              <a:extLst>
                <a:ext uri="{FF2B5EF4-FFF2-40B4-BE49-F238E27FC236}">
                  <a16:creationId xmlns:a16="http://schemas.microsoft.com/office/drawing/2014/main" id="{F6E8A0DB-1B8C-49A5-9465-ED52D7AF84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0249" y="3688172"/>
              <a:ext cx="883433" cy="336118"/>
            </a:xfrm>
            <a:prstGeom prst="rect">
              <a:avLst/>
            </a:prstGeom>
          </p:spPr>
        </p:pic>
        <p:pic>
          <p:nvPicPr>
            <p:cNvPr id="68" name="Picture 67">
              <a:extLst>
                <a:ext uri="{FF2B5EF4-FFF2-40B4-BE49-F238E27FC236}">
                  <a16:creationId xmlns:a16="http://schemas.microsoft.com/office/drawing/2014/main" id="{24DA9927-16A5-4842-B70C-F8B9157EFE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841" y="4170292"/>
              <a:ext cx="1485712" cy="742856"/>
            </a:xfrm>
            <a:prstGeom prst="rect">
              <a:avLst/>
            </a:prstGeom>
          </p:spPr>
        </p:pic>
        <p:grpSp>
          <p:nvGrpSpPr>
            <p:cNvPr id="69" name="Group 68">
              <a:extLst>
                <a:ext uri="{FF2B5EF4-FFF2-40B4-BE49-F238E27FC236}">
                  <a16:creationId xmlns:a16="http://schemas.microsoft.com/office/drawing/2014/main" id="{EF8DE4CB-F012-4B6B-A3EB-1864A16AF54F}"/>
                </a:ext>
              </a:extLst>
            </p:cNvPr>
            <p:cNvGrpSpPr/>
            <p:nvPr/>
          </p:nvGrpSpPr>
          <p:grpSpPr>
            <a:xfrm>
              <a:off x="641407" y="3239826"/>
              <a:ext cx="2661822" cy="1825525"/>
              <a:chOff x="285387" y="732117"/>
              <a:chExt cx="2661822" cy="1825525"/>
            </a:xfrm>
          </p:grpSpPr>
          <p:sp>
            <p:nvSpPr>
              <p:cNvPr id="70" name="TextBox 69">
                <a:extLst>
                  <a:ext uri="{FF2B5EF4-FFF2-40B4-BE49-F238E27FC236}">
                    <a16:creationId xmlns:a16="http://schemas.microsoft.com/office/drawing/2014/main" id="{0A303CC7-DC44-4259-8FBE-A613E1B39D3F}"/>
                  </a:ext>
                </a:extLst>
              </p:cNvPr>
              <p:cNvSpPr txBox="1"/>
              <p:nvPr/>
            </p:nvSpPr>
            <p:spPr>
              <a:xfrm>
                <a:off x="442118" y="732117"/>
                <a:ext cx="2336095" cy="338554"/>
              </a:xfrm>
              <a:prstGeom prst="rect">
                <a:avLst/>
              </a:prstGeom>
              <a:noFill/>
            </p:spPr>
            <p:txBody>
              <a:bodyPr wrap="none" rtlCol="0">
                <a:spAutoFit/>
              </a:bodyPr>
              <a:lstStyle/>
              <a:p>
                <a:pPr algn="ctr"/>
                <a:r>
                  <a:rPr lang="fr-FR" sz="1600" b="1" dirty="0"/>
                  <a:t>Commercial </a:t>
                </a:r>
                <a:r>
                  <a:rPr lang="fr-FR" sz="1600" b="1" dirty="0" err="1"/>
                  <a:t>publishers</a:t>
                </a:r>
                <a:endParaRPr lang="fr-FR" sz="1600" b="1" dirty="0"/>
              </a:p>
            </p:txBody>
          </p:sp>
          <p:sp>
            <p:nvSpPr>
              <p:cNvPr id="71" name="Rectangle: Rounded Corners 70">
                <a:extLst>
                  <a:ext uri="{FF2B5EF4-FFF2-40B4-BE49-F238E27FC236}">
                    <a16:creationId xmlns:a16="http://schemas.microsoft.com/office/drawing/2014/main" id="{2BF44AAD-3509-46AE-B32B-3D2AE7932E7F}"/>
                  </a:ext>
                </a:extLst>
              </p:cNvPr>
              <p:cNvSpPr/>
              <p:nvPr/>
            </p:nvSpPr>
            <p:spPr>
              <a:xfrm>
                <a:off x="285387" y="1083525"/>
                <a:ext cx="2661822" cy="147411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2" name="Rectangle 71">
            <a:extLst>
              <a:ext uri="{FF2B5EF4-FFF2-40B4-BE49-F238E27FC236}">
                <a16:creationId xmlns:a16="http://schemas.microsoft.com/office/drawing/2014/main" id="{85E78F6B-4A66-48A7-909E-9B8946FB7A87}"/>
              </a:ext>
            </a:extLst>
          </p:cNvPr>
          <p:cNvSpPr/>
          <p:nvPr/>
        </p:nvSpPr>
        <p:spPr>
          <a:xfrm>
            <a:off x="7533692" y="5896951"/>
            <a:ext cx="1297919" cy="276999"/>
          </a:xfrm>
          <a:prstGeom prst="rect">
            <a:avLst/>
          </a:prstGeom>
        </p:spPr>
        <p:txBody>
          <a:bodyPr wrap="none">
            <a:spAutoFit/>
          </a:bodyPr>
          <a:lstStyle/>
          <a:p>
            <a:r>
              <a:rPr lang="fr-FR" sz="1200" dirty="0"/>
              <a:t>Butler et al., 2023</a:t>
            </a:r>
          </a:p>
        </p:txBody>
      </p:sp>
      <p:sp>
        <p:nvSpPr>
          <p:cNvPr id="13" name="Rectangle 12">
            <a:extLst>
              <a:ext uri="{FF2B5EF4-FFF2-40B4-BE49-F238E27FC236}">
                <a16:creationId xmlns:a16="http://schemas.microsoft.com/office/drawing/2014/main" id="{D8EE1FC9-2010-479E-A394-0756F0850E0A}"/>
              </a:ext>
            </a:extLst>
          </p:cNvPr>
          <p:cNvSpPr/>
          <p:nvPr/>
        </p:nvSpPr>
        <p:spPr>
          <a:xfrm>
            <a:off x="259831" y="5315099"/>
            <a:ext cx="2785064" cy="646331"/>
          </a:xfrm>
          <a:prstGeom prst="rect">
            <a:avLst/>
          </a:prstGeom>
        </p:spPr>
        <p:txBody>
          <a:bodyPr wrap="square">
            <a:spAutoFit/>
          </a:bodyPr>
          <a:lstStyle/>
          <a:p>
            <a:pPr algn="ctr"/>
            <a:r>
              <a:rPr lang="fr-FR" b="1" dirty="0">
                <a:solidFill>
                  <a:srgbClr val="1B64C1"/>
                </a:solidFill>
              </a:rPr>
              <a:t>&gt; 1$ billion in APC revenue </a:t>
            </a:r>
            <a:r>
              <a:rPr lang="fr-FR" b="1" dirty="0" err="1">
                <a:solidFill>
                  <a:srgbClr val="1B64C1"/>
                </a:solidFill>
              </a:rPr>
              <a:t>between</a:t>
            </a:r>
            <a:r>
              <a:rPr lang="fr-FR" b="1" dirty="0">
                <a:solidFill>
                  <a:srgbClr val="1B64C1"/>
                </a:solidFill>
              </a:rPr>
              <a:t> 2015 and 2018!</a:t>
            </a:r>
          </a:p>
        </p:txBody>
      </p:sp>
      <p:cxnSp>
        <p:nvCxnSpPr>
          <p:cNvPr id="73" name="Straight Arrow Connector 72">
            <a:extLst>
              <a:ext uri="{FF2B5EF4-FFF2-40B4-BE49-F238E27FC236}">
                <a16:creationId xmlns:a16="http://schemas.microsoft.com/office/drawing/2014/main" id="{C47E8FDB-77B4-488A-A294-72AD99A9DF12}"/>
              </a:ext>
            </a:extLst>
          </p:cNvPr>
          <p:cNvCxnSpPr>
            <a:cxnSpLocks/>
          </p:cNvCxnSpPr>
          <p:nvPr/>
        </p:nvCxnSpPr>
        <p:spPr>
          <a:xfrm flipH="1" flipV="1">
            <a:off x="4313226" y="1373055"/>
            <a:ext cx="74822" cy="1263857"/>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93272B8-39E8-4F6F-9FB1-4CEBF33BB45F}"/>
              </a:ext>
            </a:extLst>
          </p:cNvPr>
          <p:cNvCxnSpPr>
            <a:cxnSpLocks/>
          </p:cNvCxnSpPr>
          <p:nvPr/>
        </p:nvCxnSpPr>
        <p:spPr>
          <a:xfrm flipV="1">
            <a:off x="5011186" y="1973398"/>
            <a:ext cx="2286563" cy="663514"/>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8CA4B74-2C64-4AF7-A38F-F37AAD0303D8}"/>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22411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00"/>
                                        <p:tgtEl>
                                          <p:spTgt spid="73"/>
                                        </p:tgtEl>
                                      </p:cBhvr>
                                    </p:animEffect>
                                  </p:childTnLst>
                                </p:cTn>
                              </p:par>
                              <p:par>
                                <p:cTn id="17" presetID="22" presetClass="entr" presetSubtype="4"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down)">
                                      <p:cBhvr>
                                        <p:cTn id="19" dur="5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2"/>
                                        </p:tgtEl>
                                      </p:cBhvr>
                                    </p:animEffect>
                                    <p:set>
                                      <p:cBhvr>
                                        <p:cTn id="53" dur="1" fill="hold">
                                          <p:stCondLst>
                                            <p:cond delay="499"/>
                                          </p:stCondLst>
                                        </p:cTn>
                                        <p:tgtEl>
                                          <p:spTgt spid="7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73"/>
                                        </p:tgtEl>
                                      </p:cBhvr>
                                    </p:animEffect>
                                    <p:set>
                                      <p:cBhvr>
                                        <p:cTn id="56" dur="1" fill="hold">
                                          <p:stCondLst>
                                            <p:cond delay="499"/>
                                          </p:stCondLst>
                                        </p:cTn>
                                        <p:tgtEl>
                                          <p:spTgt spid="73"/>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4"/>
                                        </p:tgtEl>
                                      </p:cBhvr>
                                    </p:animEffect>
                                    <p:set>
                                      <p:cBhvr>
                                        <p:cTn id="59" dur="1" fill="hold">
                                          <p:stCondLst>
                                            <p:cond delay="4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72" grpId="0"/>
      <p:bldP spid="72" grpId="1"/>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9B7E553-6619-447A-A797-4BB7BE3077ED}"/>
              </a:ext>
            </a:extLst>
          </p:cNvPr>
          <p:cNvSpPr txBox="1"/>
          <p:nvPr/>
        </p:nvSpPr>
        <p:spPr>
          <a:xfrm>
            <a:off x="309352" y="1066733"/>
            <a:ext cx="1668534" cy="430887"/>
          </a:xfrm>
          <a:prstGeom prst="rect">
            <a:avLst/>
          </a:prstGeom>
          <a:noFill/>
        </p:spPr>
        <p:txBody>
          <a:bodyPr wrap="none" rtlCol="0">
            <a:spAutoFit/>
          </a:bodyPr>
          <a:lstStyle/>
          <a:p>
            <a:r>
              <a:rPr lang="fr-FR" sz="2200" b="1" dirty="0" err="1">
                <a:solidFill>
                  <a:schemeClr val="bg1">
                    <a:lumMod val="50000"/>
                  </a:schemeClr>
                </a:solidFill>
              </a:rPr>
              <a:t>Hybrid</a:t>
            </a:r>
            <a:r>
              <a:rPr lang="fr-FR" sz="2200" b="1" dirty="0">
                <a:solidFill>
                  <a:schemeClr val="bg1">
                    <a:lumMod val="50000"/>
                  </a:schemeClr>
                </a:solidFill>
              </a:rPr>
              <a:t> route</a:t>
            </a:r>
          </a:p>
        </p:txBody>
      </p:sp>
      <p:pic>
        <p:nvPicPr>
          <p:cNvPr id="28" name="Picture 27">
            <a:extLst>
              <a:ext uri="{FF2B5EF4-FFF2-40B4-BE49-F238E27FC236}">
                <a16:creationId xmlns:a16="http://schemas.microsoft.com/office/drawing/2014/main" id="{4C875CAD-FAAE-4AC0-A8FA-1E3D25C45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992344"/>
            <a:ext cx="432435" cy="560070"/>
          </a:xfrm>
          <a:prstGeom prst="rect">
            <a:avLst/>
          </a:prstGeom>
          <a:solidFill>
            <a:schemeClr val="bg1">
              <a:lumMod val="65000"/>
            </a:schemeClr>
          </a:solidFill>
        </p:spPr>
      </p:pic>
      <p:cxnSp>
        <p:nvCxnSpPr>
          <p:cNvPr id="29" name="Straight Arrow Connector 28">
            <a:extLst>
              <a:ext uri="{FF2B5EF4-FFF2-40B4-BE49-F238E27FC236}">
                <a16:creationId xmlns:a16="http://schemas.microsoft.com/office/drawing/2014/main" id="{A59C6354-A66E-46F2-A0A3-B245961615D9}"/>
              </a:ext>
            </a:extLst>
          </p:cNvPr>
          <p:cNvCxnSpPr>
            <a:cxnSpLocks/>
          </p:cNvCxnSpPr>
          <p:nvPr/>
        </p:nvCxnSpPr>
        <p:spPr>
          <a:xfrm>
            <a:off x="2810387" y="1280326"/>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FAE748-F395-4166-86BE-3C64B507AF38}"/>
              </a:ext>
            </a:extLst>
          </p:cNvPr>
          <p:cNvSpPr txBox="1"/>
          <p:nvPr/>
        </p:nvSpPr>
        <p:spPr>
          <a:xfrm>
            <a:off x="6670392" y="998285"/>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31" name="Picture 30">
            <a:extLst>
              <a:ext uri="{FF2B5EF4-FFF2-40B4-BE49-F238E27FC236}">
                <a16:creationId xmlns:a16="http://schemas.microsoft.com/office/drawing/2014/main" id="{1D3A9B95-4BFE-4B1E-BCCC-9C521BD5C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0140"/>
            <a:ext cx="499786" cy="780916"/>
          </a:xfrm>
          <a:prstGeom prst="rect">
            <a:avLst/>
          </a:prstGeom>
        </p:spPr>
      </p:pic>
      <p:grpSp>
        <p:nvGrpSpPr>
          <p:cNvPr id="32" name="Group 31">
            <a:extLst>
              <a:ext uri="{FF2B5EF4-FFF2-40B4-BE49-F238E27FC236}">
                <a16:creationId xmlns:a16="http://schemas.microsoft.com/office/drawing/2014/main" id="{3C491E42-CCF9-4FD2-9D29-01F0FC4157B3}"/>
              </a:ext>
            </a:extLst>
          </p:cNvPr>
          <p:cNvGrpSpPr/>
          <p:nvPr/>
        </p:nvGrpSpPr>
        <p:grpSpPr>
          <a:xfrm>
            <a:off x="7381616" y="1095474"/>
            <a:ext cx="1534998" cy="952674"/>
            <a:chOff x="7381616" y="4272530"/>
            <a:chExt cx="1534998" cy="952674"/>
          </a:xfrm>
        </p:grpSpPr>
        <p:pic>
          <p:nvPicPr>
            <p:cNvPr id="33" name="Picture 32">
              <a:extLst>
                <a:ext uri="{FF2B5EF4-FFF2-40B4-BE49-F238E27FC236}">
                  <a16:creationId xmlns:a16="http://schemas.microsoft.com/office/drawing/2014/main" id="{2BF52063-98FA-477E-8336-F850121CCBF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8304614" y="4272530"/>
              <a:ext cx="612000" cy="609426"/>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DBCAE1ED-2008-4152-A9DF-B1A122E63C22}"/>
                </a:ext>
              </a:extLst>
            </p:cNvPr>
            <p:cNvSpPr txBox="1"/>
            <p:nvPr/>
          </p:nvSpPr>
          <p:spPr>
            <a:xfrm rot="21155809">
              <a:off x="7381616" y="4701984"/>
              <a:ext cx="11941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400" dirty="0">
                  <a:latin typeface="Stencil" panose="040409050D0802020404" pitchFamily="82" charset="0"/>
                </a:rPr>
                <a:t>Open </a:t>
              </a:r>
              <a:r>
                <a:rPr lang="fr-FR" sz="1400" dirty="0" err="1">
                  <a:latin typeface="Stencil" panose="040409050D0802020404" pitchFamily="82" charset="0"/>
                </a:rPr>
                <a:t>access</a:t>
              </a:r>
              <a:r>
                <a:rPr lang="fr-FR" sz="1400" dirty="0">
                  <a:latin typeface="Stencil" panose="040409050D0802020404" pitchFamily="82" charset="0"/>
                </a:rPr>
                <a:t> </a:t>
              </a:r>
              <a:r>
                <a:rPr lang="fr-FR" sz="1400" dirty="0" err="1">
                  <a:latin typeface="Stencil" panose="040409050D0802020404" pitchFamily="82" charset="0"/>
                </a:rPr>
                <a:t>fee</a:t>
              </a:r>
              <a:endParaRPr lang="fr-FR" sz="1400" dirty="0">
                <a:latin typeface="Stencil" panose="040409050D0802020404" pitchFamily="82" charset="0"/>
              </a:endParaRPr>
            </a:p>
          </p:txBody>
        </p:sp>
      </p:grpSp>
      <p:grpSp>
        <p:nvGrpSpPr>
          <p:cNvPr id="55" name="Group 54">
            <a:extLst>
              <a:ext uri="{FF2B5EF4-FFF2-40B4-BE49-F238E27FC236}">
                <a16:creationId xmlns:a16="http://schemas.microsoft.com/office/drawing/2014/main" id="{5DE43D45-0295-4B8A-B681-836468432BD3}"/>
              </a:ext>
            </a:extLst>
          </p:cNvPr>
          <p:cNvGrpSpPr/>
          <p:nvPr/>
        </p:nvGrpSpPr>
        <p:grpSpPr>
          <a:xfrm>
            <a:off x="4762062" y="1031423"/>
            <a:ext cx="1374610" cy="734261"/>
            <a:chOff x="4782252" y="1270710"/>
            <a:chExt cx="1374610" cy="734261"/>
          </a:xfrm>
          <a:effectLst>
            <a:outerShdw blurRad="50800" dist="38100" dir="2700000" algn="tl" rotWithShape="0">
              <a:prstClr val="black">
                <a:alpha val="40000"/>
              </a:prstClr>
            </a:outerShdw>
          </a:effectLst>
        </p:grpSpPr>
        <p:pic>
          <p:nvPicPr>
            <p:cNvPr id="56" name="Picture 55">
              <a:extLst>
                <a:ext uri="{FF2B5EF4-FFF2-40B4-BE49-F238E27FC236}">
                  <a16:creationId xmlns:a16="http://schemas.microsoft.com/office/drawing/2014/main" id="{AB397158-E23B-4720-883D-4D70759ABA62}"/>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7" name="TextBox 56">
              <a:extLst>
                <a:ext uri="{FF2B5EF4-FFF2-40B4-BE49-F238E27FC236}">
                  <a16:creationId xmlns:a16="http://schemas.microsoft.com/office/drawing/2014/main" id="{584FADF3-5AA5-419E-8FB7-E301DECF28A1}"/>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sp>
        <p:nvSpPr>
          <p:cNvPr id="58" name="TextBox 57">
            <a:extLst>
              <a:ext uri="{FF2B5EF4-FFF2-40B4-BE49-F238E27FC236}">
                <a16:creationId xmlns:a16="http://schemas.microsoft.com/office/drawing/2014/main" id="{1D87A10B-3465-492D-B442-4666E04D1ADD}"/>
              </a:ext>
            </a:extLst>
          </p:cNvPr>
          <p:cNvSpPr txBox="1"/>
          <p:nvPr/>
        </p:nvSpPr>
        <p:spPr>
          <a:xfrm>
            <a:off x="2688503" y="747645"/>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59" name="Picture 58">
            <a:extLst>
              <a:ext uri="{FF2B5EF4-FFF2-40B4-BE49-F238E27FC236}">
                <a16:creationId xmlns:a16="http://schemas.microsoft.com/office/drawing/2014/main" id="{201CAA44-B463-4BBF-B168-E130132AAD30}"/>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7225" y="618450"/>
            <a:ext cx="612000" cy="609426"/>
          </a:xfrm>
          <a:prstGeom prst="rect">
            <a:avLst/>
          </a:prstGeom>
        </p:spPr>
      </p:pic>
      <p:sp>
        <p:nvSpPr>
          <p:cNvPr id="61" name="TextBox 60">
            <a:extLst>
              <a:ext uri="{FF2B5EF4-FFF2-40B4-BE49-F238E27FC236}">
                <a16:creationId xmlns:a16="http://schemas.microsoft.com/office/drawing/2014/main" id="{B4F3A3BA-59C7-4A10-BFF7-5568696CD600}"/>
              </a:ext>
            </a:extLst>
          </p:cNvPr>
          <p:cNvSpPr txBox="1"/>
          <p:nvPr/>
        </p:nvSpPr>
        <p:spPr>
          <a:xfrm>
            <a:off x="533249" y="2060848"/>
            <a:ext cx="4228813" cy="430887"/>
          </a:xfrm>
          <a:prstGeom prst="rect">
            <a:avLst/>
          </a:prstGeom>
          <a:noFill/>
        </p:spPr>
        <p:txBody>
          <a:bodyPr wrap="square" rtlCol="0">
            <a:spAutoFit/>
          </a:bodyPr>
          <a:lstStyle/>
          <a:p>
            <a:r>
              <a:rPr lang="fr-FR" sz="2200" b="1" dirty="0"/>
              <a:t>The </a:t>
            </a:r>
            <a:r>
              <a:rPr lang="fr-FR" sz="2200" b="1" dirty="0" err="1"/>
              <a:t>problem</a:t>
            </a:r>
            <a:endParaRPr lang="fr-FR" sz="2200" b="1" dirty="0"/>
          </a:p>
        </p:txBody>
      </p:sp>
      <p:sp>
        <p:nvSpPr>
          <p:cNvPr id="62" name="Rectangle 61">
            <a:extLst>
              <a:ext uri="{FF2B5EF4-FFF2-40B4-BE49-F238E27FC236}">
                <a16:creationId xmlns:a16="http://schemas.microsoft.com/office/drawing/2014/main" id="{31A68FC8-F7B6-4A90-AE44-6157F0F5B19B}"/>
              </a:ext>
            </a:extLst>
          </p:cNvPr>
          <p:cNvSpPr/>
          <p:nvPr/>
        </p:nvSpPr>
        <p:spPr>
          <a:xfrm>
            <a:off x="484785" y="2636912"/>
            <a:ext cx="8376694" cy="369332"/>
          </a:xfrm>
          <a:prstGeom prst="rect">
            <a:avLst/>
          </a:prstGeom>
        </p:spPr>
        <p:txBody>
          <a:bodyPr wrap="square">
            <a:spAutoFit/>
          </a:bodyPr>
          <a:lstStyle/>
          <a:p>
            <a:pPr marL="285750" indent="-285750">
              <a:buFont typeface="Wingdings" panose="05000000000000000000" pitchFamily="2" charset="2"/>
              <a:buChar char="Ø"/>
            </a:pPr>
            <a:r>
              <a:rPr lang="en-US" dirty="0"/>
              <a:t>Double payment from subscription </a:t>
            </a:r>
            <a:r>
              <a:rPr lang="en-US" i="1" dirty="0"/>
              <a:t>and</a:t>
            </a:r>
            <a:r>
              <a:rPr lang="en-US" dirty="0"/>
              <a:t> APC</a:t>
            </a:r>
          </a:p>
        </p:txBody>
      </p:sp>
      <p:sp>
        <p:nvSpPr>
          <p:cNvPr id="4" name="Rectangle 3">
            <a:extLst>
              <a:ext uri="{FF2B5EF4-FFF2-40B4-BE49-F238E27FC236}">
                <a16:creationId xmlns:a16="http://schemas.microsoft.com/office/drawing/2014/main" id="{787BD20F-57E0-4545-BACB-8B101E084F3C}"/>
              </a:ext>
            </a:extLst>
          </p:cNvPr>
          <p:cNvSpPr/>
          <p:nvPr/>
        </p:nvSpPr>
        <p:spPr>
          <a:xfrm>
            <a:off x="2310707" y="4685735"/>
            <a:ext cx="5388946" cy="1154162"/>
          </a:xfrm>
          <a:prstGeom prst="rect">
            <a:avLst/>
          </a:prstGeom>
        </p:spPr>
        <p:txBody>
          <a:bodyPr wrap="square">
            <a:spAutoFit/>
          </a:bodyPr>
          <a:lstStyle/>
          <a:p>
            <a:r>
              <a:rPr lang="fr-FR" sz="1600" b="1" dirty="0"/>
              <a:t>Alain </a:t>
            </a:r>
            <a:r>
              <a:rPr lang="fr-FR" sz="1600" b="1" dirty="0" err="1"/>
              <a:t>Schuhl</a:t>
            </a:r>
            <a:r>
              <a:rPr lang="fr-FR" sz="1600" b="1" dirty="0"/>
              <a:t>, </a:t>
            </a:r>
            <a:r>
              <a:rPr lang="fr-FR" sz="1600" dirty="0"/>
              <a:t>Directeur général délégué à la science du CNRS:</a:t>
            </a:r>
          </a:p>
          <a:p>
            <a:pPr>
              <a:spcBef>
                <a:spcPts val="600"/>
              </a:spcBef>
            </a:pPr>
            <a:r>
              <a:rPr lang="fr-FR" sz="1600" i="1" dirty="0"/>
              <a:t>"Le CNRS demande instamment à ses chercheurs et à ses chercheuses de ne surtout pas payer pour publier un article dans une de ces revues" (2022)</a:t>
            </a:r>
          </a:p>
        </p:txBody>
      </p:sp>
      <p:pic>
        <p:nvPicPr>
          <p:cNvPr id="7" name="Picture 6">
            <a:extLst>
              <a:ext uri="{FF2B5EF4-FFF2-40B4-BE49-F238E27FC236}">
                <a16:creationId xmlns:a16="http://schemas.microsoft.com/office/drawing/2014/main" id="{0025376B-1B27-4C18-8E35-E67A9B25D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3" y="4611979"/>
            <a:ext cx="1235009" cy="1625333"/>
          </a:xfrm>
          <a:prstGeom prst="rect">
            <a:avLst/>
          </a:prstGeom>
        </p:spPr>
      </p:pic>
      <p:sp>
        <p:nvSpPr>
          <p:cNvPr id="9" name="Rectangle 8">
            <a:extLst>
              <a:ext uri="{FF2B5EF4-FFF2-40B4-BE49-F238E27FC236}">
                <a16:creationId xmlns:a16="http://schemas.microsoft.com/office/drawing/2014/main" id="{6ABAD529-A069-4D92-81CB-1874043C1C0F}"/>
              </a:ext>
            </a:extLst>
          </p:cNvPr>
          <p:cNvSpPr/>
          <p:nvPr/>
        </p:nvSpPr>
        <p:spPr>
          <a:xfrm>
            <a:off x="2272169" y="5915157"/>
            <a:ext cx="6980351" cy="276999"/>
          </a:xfrm>
          <a:prstGeom prst="rect">
            <a:avLst/>
          </a:prstGeom>
        </p:spPr>
        <p:txBody>
          <a:bodyPr wrap="square">
            <a:spAutoFit/>
          </a:bodyPr>
          <a:lstStyle/>
          <a:p>
            <a:r>
              <a:rPr lang="fr-FR" sz="1200" dirty="0">
                <a:hlinkClick r:id="rId7"/>
              </a:rPr>
              <a:t>https://www.cnrs.fr/fr/cnrsinfo/le-cnrs-encourage-ses-scientifiques-ne-plus-payer-pour-etre-publies</a:t>
            </a:r>
            <a:r>
              <a:rPr lang="fr-FR" sz="1200" dirty="0"/>
              <a:t> </a:t>
            </a:r>
          </a:p>
        </p:txBody>
      </p:sp>
      <p:sp>
        <p:nvSpPr>
          <p:cNvPr id="11" name="Rectangle 10">
            <a:extLst>
              <a:ext uri="{FF2B5EF4-FFF2-40B4-BE49-F238E27FC236}">
                <a16:creationId xmlns:a16="http://schemas.microsoft.com/office/drawing/2014/main" id="{BBC5638A-003D-47FD-A5E9-54F2EA0BA819}"/>
              </a:ext>
            </a:extLst>
          </p:cNvPr>
          <p:cNvSpPr/>
          <p:nvPr/>
        </p:nvSpPr>
        <p:spPr>
          <a:xfrm>
            <a:off x="775322" y="4124225"/>
            <a:ext cx="3364062" cy="369332"/>
          </a:xfrm>
          <a:prstGeom prst="rect">
            <a:avLst/>
          </a:prstGeom>
        </p:spPr>
        <p:txBody>
          <a:bodyPr wrap="none">
            <a:spAutoFit/>
          </a:bodyPr>
          <a:lstStyle/>
          <a:p>
            <a:r>
              <a:rPr lang="en-US" b="1" dirty="0">
                <a:solidFill>
                  <a:srgbClr val="1B64C1"/>
                </a:solidFill>
                <a:sym typeface="Wingdings" panose="05000000000000000000" pitchFamily="2" charset="2"/>
              </a:rPr>
              <a:t> Explicitly discouraged by CNRS</a:t>
            </a:r>
            <a:endParaRPr lang="fr-FR" dirty="0">
              <a:solidFill>
                <a:srgbClr val="1B64C1"/>
              </a:solidFill>
            </a:endParaRPr>
          </a:p>
        </p:txBody>
      </p:sp>
      <p:sp>
        <p:nvSpPr>
          <p:cNvPr id="40" name="Rectangle 39">
            <a:extLst>
              <a:ext uri="{FF2B5EF4-FFF2-40B4-BE49-F238E27FC236}">
                <a16:creationId xmlns:a16="http://schemas.microsoft.com/office/drawing/2014/main" id="{F7B9527E-3FBE-4CDB-8B06-0CA18D709770}"/>
              </a:ext>
            </a:extLst>
          </p:cNvPr>
          <p:cNvSpPr/>
          <p:nvPr/>
        </p:nvSpPr>
        <p:spPr>
          <a:xfrm>
            <a:off x="1619672" y="3142129"/>
            <a:ext cx="6423938" cy="861774"/>
          </a:xfrm>
          <a:prstGeom prst="rect">
            <a:avLst/>
          </a:prstGeom>
        </p:spPr>
        <p:txBody>
          <a:bodyPr wrap="none">
            <a:spAutoFit/>
          </a:bodyPr>
          <a:lstStyle/>
          <a:p>
            <a:r>
              <a:rPr lang="en-US" b="1" dirty="0">
                <a:sym typeface="Wingdings" panose="05000000000000000000" pitchFamily="2" charset="2"/>
              </a:rPr>
              <a:t>Publication costs for CNRS in 2020:</a:t>
            </a:r>
          </a:p>
          <a:p>
            <a:pPr marL="355600" indent="-285750">
              <a:buFont typeface="Wingdings" panose="05000000000000000000" pitchFamily="2" charset="2"/>
              <a:buChar char="Ø"/>
            </a:pPr>
            <a:r>
              <a:rPr lang="en-US" sz="1600" b="1" dirty="0">
                <a:sym typeface="Wingdings" panose="05000000000000000000" pitchFamily="2" charset="2"/>
              </a:rPr>
              <a:t>3€ million </a:t>
            </a:r>
            <a:r>
              <a:rPr lang="en-US" sz="1600" dirty="0">
                <a:sym typeface="Wingdings" panose="05000000000000000000" pitchFamily="2" charset="2"/>
              </a:rPr>
              <a:t>in </a:t>
            </a:r>
            <a:r>
              <a:rPr lang="en-US" sz="1600" b="1" dirty="0">
                <a:sym typeface="Wingdings" panose="05000000000000000000" pitchFamily="2" charset="2"/>
              </a:rPr>
              <a:t>APC</a:t>
            </a:r>
            <a:r>
              <a:rPr lang="en-US" sz="1600" dirty="0">
                <a:sym typeface="Wingdings" panose="05000000000000000000" pitchFamily="2" charset="2"/>
              </a:rPr>
              <a:t> (30€ million for the whole French academic system)</a:t>
            </a:r>
          </a:p>
          <a:p>
            <a:pPr marL="355600" indent="-285750">
              <a:buFont typeface="Wingdings" panose="05000000000000000000" pitchFamily="2" charset="2"/>
              <a:buChar char="Ø"/>
            </a:pPr>
            <a:r>
              <a:rPr lang="en-US" sz="1600" b="1" dirty="0">
                <a:sym typeface="Wingdings" panose="05000000000000000000" pitchFamily="2" charset="2"/>
              </a:rPr>
              <a:t>1.3€ million </a:t>
            </a:r>
            <a:r>
              <a:rPr lang="en-US" sz="1600" dirty="0">
                <a:sym typeface="Wingdings" panose="05000000000000000000" pitchFamily="2" charset="2"/>
              </a:rPr>
              <a:t>in </a:t>
            </a:r>
            <a:r>
              <a:rPr lang="en-US" sz="1600" b="1" dirty="0">
                <a:sym typeface="Wingdings" panose="05000000000000000000" pitchFamily="2" charset="2"/>
              </a:rPr>
              <a:t>page charges</a:t>
            </a:r>
            <a:endParaRPr lang="fr-FR" sz="1600" b="1" dirty="0"/>
          </a:p>
        </p:txBody>
      </p:sp>
      <p:pic>
        <p:nvPicPr>
          <p:cNvPr id="41" name="Image 18">
            <a:extLst>
              <a:ext uri="{FF2B5EF4-FFF2-40B4-BE49-F238E27FC236}">
                <a16:creationId xmlns:a16="http://schemas.microsoft.com/office/drawing/2014/main" id="{46F4DD26-300A-473D-81A1-A42A78C4678D}"/>
              </a:ext>
            </a:extLst>
          </p:cNvPr>
          <p:cNvPicPr>
            <a:picLocks noChangeAspect="1"/>
          </p:cNvPicPr>
          <p:nvPr/>
        </p:nvPicPr>
        <p:blipFill rotWithShape="1">
          <a:blip r:embed="rId8"/>
          <a:srcRect l="30894" r="26831"/>
          <a:stretch/>
        </p:blipFill>
        <p:spPr>
          <a:xfrm>
            <a:off x="763398" y="3133038"/>
            <a:ext cx="712258" cy="823279"/>
          </a:xfrm>
          <a:prstGeom prst="rect">
            <a:avLst/>
          </a:prstGeom>
        </p:spPr>
      </p:pic>
      <p:sp>
        <p:nvSpPr>
          <p:cNvPr id="42" name="TextBox 41">
            <a:extLst>
              <a:ext uri="{FF2B5EF4-FFF2-40B4-BE49-F238E27FC236}">
                <a16:creationId xmlns:a16="http://schemas.microsoft.com/office/drawing/2014/main" id="{58DDFC60-6C29-4FEA-8B24-B1DB8BBCAE17}"/>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10085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9B7E553-6619-447A-A797-4BB7BE3077ED}"/>
              </a:ext>
            </a:extLst>
          </p:cNvPr>
          <p:cNvSpPr txBox="1"/>
          <p:nvPr/>
        </p:nvSpPr>
        <p:spPr>
          <a:xfrm>
            <a:off x="309352" y="1066733"/>
            <a:ext cx="1668534" cy="430887"/>
          </a:xfrm>
          <a:prstGeom prst="rect">
            <a:avLst/>
          </a:prstGeom>
          <a:noFill/>
        </p:spPr>
        <p:txBody>
          <a:bodyPr wrap="none" rtlCol="0">
            <a:spAutoFit/>
          </a:bodyPr>
          <a:lstStyle/>
          <a:p>
            <a:r>
              <a:rPr lang="fr-FR" sz="2200" b="1" dirty="0" err="1">
                <a:solidFill>
                  <a:schemeClr val="bg1">
                    <a:lumMod val="50000"/>
                  </a:schemeClr>
                </a:solidFill>
              </a:rPr>
              <a:t>Hybrid</a:t>
            </a:r>
            <a:r>
              <a:rPr lang="fr-FR" sz="2200" b="1" dirty="0">
                <a:solidFill>
                  <a:schemeClr val="bg1">
                    <a:lumMod val="50000"/>
                  </a:schemeClr>
                </a:solidFill>
              </a:rPr>
              <a:t> route</a:t>
            </a:r>
          </a:p>
        </p:txBody>
      </p:sp>
      <p:pic>
        <p:nvPicPr>
          <p:cNvPr id="28" name="Picture 27">
            <a:extLst>
              <a:ext uri="{FF2B5EF4-FFF2-40B4-BE49-F238E27FC236}">
                <a16:creationId xmlns:a16="http://schemas.microsoft.com/office/drawing/2014/main" id="{4C875CAD-FAAE-4AC0-A8FA-1E3D25C45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992344"/>
            <a:ext cx="432435" cy="560070"/>
          </a:xfrm>
          <a:prstGeom prst="rect">
            <a:avLst/>
          </a:prstGeom>
          <a:solidFill>
            <a:schemeClr val="bg1">
              <a:lumMod val="65000"/>
            </a:schemeClr>
          </a:solidFill>
        </p:spPr>
      </p:pic>
      <p:cxnSp>
        <p:nvCxnSpPr>
          <p:cNvPr id="29" name="Straight Arrow Connector 28">
            <a:extLst>
              <a:ext uri="{FF2B5EF4-FFF2-40B4-BE49-F238E27FC236}">
                <a16:creationId xmlns:a16="http://schemas.microsoft.com/office/drawing/2014/main" id="{A59C6354-A66E-46F2-A0A3-B245961615D9}"/>
              </a:ext>
            </a:extLst>
          </p:cNvPr>
          <p:cNvCxnSpPr>
            <a:cxnSpLocks/>
          </p:cNvCxnSpPr>
          <p:nvPr/>
        </p:nvCxnSpPr>
        <p:spPr>
          <a:xfrm>
            <a:off x="2810387" y="1280326"/>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FAE748-F395-4166-86BE-3C64B507AF38}"/>
              </a:ext>
            </a:extLst>
          </p:cNvPr>
          <p:cNvSpPr txBox="1"/>
          <p:nvPr/>
        </p:nvSpPr>
        <p:spPr>
          <a:xfrm>
            <a:off x="6670392" y="998285"/>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31" name="Picture 30">
            <a:extLst>
              <a:ext uri="{FF2B5EF4-FFF2-40B4-BE49-F238E27FC236}">
                <a16:creationId xmlns:a16="http://schemas.microsoft.com/office/drawing/2014/main" id="{1D3A9B95-4BFE-4B1E-BCCC-9C521BD5C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0140"/>
            <a:ext cx="499786" cy="780916"/>
          </a:xfrm>
          <a:prstGeom prst="rect">
            <a:avLst/>
          </a:prstGeom>
        </p:spPr>
      </p:pic>
      <p:grpSp>
        <p:nvGrpSpPr>
          <p:cNvPr id="32" name="Group 31">
            <a:extLst>
              <a:ext uri="{FF2B5EF4-FFF2-40B4-BE49-F238E27FC236}">
                <a16:creationId xmlns:a16="http://schemas.microsoft.com/office/drawing/2014/main" id="{3C491E42-CCF9-4FD2-9D29-01F0FC4157B3}"/>
              </a:ext>
            </a:extLst>
          </p:cNvPr>
          <p:cNvGrpSpPr/>
          <p:nvPr/>
        </p:nvGrpSpPr>
        <p:grpSpPr>
          <a:xfrm>
            <a:off x="7381616" y="1095474"/>
            <a:ext cx="1534998" cy="952674"/>
            <a:chOff x="7381616" y="4272530"/>
            <a:chExt cx="1534998" cy="952674"/>
          </a:xfrm>
        </p:grpSpPr>
        <p:pic>
          <p:nvPicPr>
            <p:cNvPr id="33" name="Picture 32">
              <a:extLst>
                <a:ext uri="{FF2B5EF4-FFF2-40B4-BE49-F238E27FC236}">
                  <a16:creationId xmlns:a16="http://schemas.microsoft.com/office/drawing/2014/main" id="{2BF52063-98FA-477E-8336-F850121CCBFB}"/>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8304614" y="4272530"/>
              <a:ext cx="612000" cy="609426"/>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DBCAE1ED-2008-4152-A9DF-B1A122E63C22}"/>
                </a:ext>
              </a:extLst>
            </p:cNvPr>
            <p:cNvSpPr txBox="1"/>
            <p:nvPr/>
          </p:nvSpPr>
          <p:spPr>
            <a:xfrm rot="21155809">
              <a:off x="7381616" y="4701984"/>
              <a:ext cx="11941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400" dirty="0">
                  <a:latin typeface="Stencil" panose="040409050D0802020404" pitchFamily="82" charset="0"/>
                </a:rPr>
                <a:t>Open </a:t>
              </a:r>
              <a:r>
                <a:rPr lang="fr-FR" sz="1400" dirty="0" err="1">
                  <a:latin typeface="Stencil" panose="040409050D0802020404" pitchFamily="82" charset="0"/>
                </a:rPr>
                <a:t>access</a:t>
              </a:r>
              <a:r>
                <a:rPr lang="fr-FR" sz="1400" dirty="0">
                  <a:latin typeface="Stencil" panose="040409050D0802020404" pitchFamily="82" charset="0"/>
                </a:rPr>
                <a:t> </a:t>
              </a:r>
              <a:r>
                <a:rPr lang="fr-FR" sz="1400" dirty="0" err="1">
                  <a:latin typeface="Stencil" panose="040409050D0802020404" pitchFamily="82" charset="0"/>
                </a:rPr>
                <a:t>fee</a:t>
              </a:r>
              <a:endParaRPr lang="fr-FR" sz="1400" dirty="0">
                <a:latin typeface="Stencil" panose="040409050D0802020404" pitchFamily="82" charset="0"/>
              </a:endParaRPr>
            </a:p>
          </p:txBody>
        </p:sp>
      </p:grpSp>
      <p:grpSp>
        <p:nvGrpSpPr>
          <p:cNvPr id="55" name="Group 54">
            <a:extLst>
              <a:ext uri="{FF2B5EF4-FFF2-40B4-BE49-F238E27FC236}">
                <a16:creationId xmlns:a16="http://schemas.microsoft.com/office/drawing/2014/main" id="{5DE43D45-0295-4B8A-B681-836468432BD3}"/>
              </a:ext>
            </a:extLst>
          </p:cNvPr>
          <p:cNvGrpSpPr/>
          <p:nvPr/>
        </p:nvGrpSpPr>
        <p:grpSpPr>
          <a:xfrm>
            <a:off x="4762062" y="1031423"/>
            <a:ext cx="1374610" cy="734261"/>
            <a:chOff x="4782252" y="1270710"/>
            <a:chExt cx="1374610" cy="734261"/>
          </a:xfrm>
          <a:effectLst>
            <a:outerShdw blurRad="50800" dist="38100" dir="2700000" algn="tl" rotWithShape="0">
              <a:prstClr val="black">
                <a:alpha val="40000"/>
              </a:prstClr>
            </a:outerShdw>
          </a:effectLst>
        </p:grpSpPr>
        <p:pic>
          <p:nvPicPr>
            <p:cNvPr id="56" name="Picture 55">
              <a:extLst>
                <a:ext uri="{FF2B5EF4-FFF2-40B4-BE49-F238E27FC236}">
                  <a16:creationId xmlns:a16="http://schemas.microsoft.com/office/drawing/2014/main" id="{AB397158-E23B-4720-883D-4D70759ABA62}"/>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7" name="TextBox 56">
              <a:extLst>
                <a:ext uri="{FF2B5EF4-FFF2-40B4-BE49-F238E27FC236}">
                  <a16:creationId xmlns:a16="http://schemas.microsoft.com/office/drawing/2014/main" id="{584FADF3-5AA5-419E-8FB7-E301DECF28A1}"/>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sp>
        <p:nvSpPr>
          <p:cNvPr id="58" name="TextBox 57">
            <a:extLst>
              <a:ext uri="{FF2B5EF4-FFF2-40B4-BE49-F238E27FC236}">
                <a16:creationId xmlns:a16="http://schemas.microsoft.com/office/drawing/2014/main" id="{1D87A10B-3465-492D-B442-4666E04D1ADD}"/>
              </a:ext>
            </a:extLst>
          </p:cNvPr>
          <p:cNvSpPr txBox="1"/>
          <p:nvPr/>
        </p:nvSpPr>
        <p:spPr>
          <a:xfrm>
            <a:off x="2688503" y="747645"/>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59" name="Picture 58">
            <a:extLst>
              <a:ext uri="{FF2B5EF4-FFF2-40B4-BE49-F238E27FC236}">
                <a16:creationId xmlns:a16="http://schemas.microsoft.com/office/drawing/2014/main" id="{201CAA44-B463-4BBF-B168-E130132AAD30}"/>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7225" y="618450"/>
            <a:ext cx="612000" cy="609426"/>
          </a:xfrm>
          <a:prstGeom prst="rect">
            <a:avLst/>
          </a:prstGeom>
        </p:spPr>
      </p:pic>
      <p:sp>
        <p:nvSpPr>
          <p:cNvPr id="61" name="TextBox 60">
            <a:extLst>
              <a:ext uri="{FF2B5EF4-FFF2-40B4-BE49-F238E27FC236}">
                <a16:creationId xmlns:a16="http://schemas.microsoft.com/office/drawing/2014/main" id="{B4F3A3BA-59C7-4A10-BFF7-5568696CD600}"/>
              </a:ext>
            </a:extLst>
          </p:cNvPr>
          <p:cNvSpPr txBox="1"/>
          <p:nvPr/>
        </p:nvSpPr>
        <p:spPr>
          <a:xfrm>
            <a:off x="533249" y="2060848"/>
            <a:ext cx="4228813" cy="430887"/>
          </a:xfrm>
          <a:prstGeom prst="rect">
            <a:avLst/>
          </a:prstGeom>
          <a:noFill/>
        </p:spPr>
        <p:txBody>
          <a:bodyPr wrap="square" rtlCol="0">
            <a:spAutoFit/>
          </a:bodyPr>
          <a:lstStyle/>
          <a:p>
            <a:r>
              <a:rPr lang="fr-FR" sz="2200" b="1" dirty="0" err="1"/>
              <a:t>Some</a:t>
            </a:r>
            <a:r>
              <a:rPr lang="fr-FR" sz="2200" b="1" dirty="0"/>
              <a:t> solutions</a:t>
            </a:r>
          </a:p>
        </p:txBody>
      </p:sp>
      <p:sp>
        <p:nvSpPr>
          <p:cNvPr id="35" name="Rectangle 34">
            <a:extLst>
              <a:ext uri="{FF2B5EF4-FFF2-40B4-BE49-F238E27FC236}">
                <a16:creationId xmlns:a16="http://schemas.microsoft.com/office/drawing/2014/main" id="{712CC685-93B8-4F0A-B605-E8FBB68FD715}"/>
              </a:ext>
            </a:extLst>
          </p:cNvPr>
          <p:cNvSpPr/>
          <p:nvPr/>
        </p:nvSpPr>
        <p:spPr>
          <a:xfrm>
            <a:off x="492944" y="2666628"/>
            <a:ext cx="5519216" cy="369332"/>
          </a:xfrm>
          <a:prstGeom prst="rect">
            <a:avLst/>
          </a:prstGeom>
        </p:spPr>
        <p:txBody>
          <a:bodyPr wrap="square">
            <a:spAutoFit/>
          </a:bodyPr>
          <a:lstStyle/>
          <a:p>
            <a:pPr marL="285750" indent="-285750">
              <a:buFont typeface="Wingdings" panose="05000000000000000000" pitchFamily="2" charset="2"/>
              <a:buChar char="Ø"/>
            </a:pPr>
            <a:r>
              <a:rPr lang="en-US" b="1" dirty="0"/>
              <a:t>The easy one : </a:t>
            </a:r>
            <a:r>
              <a:rPr lang="en-US" dirty="0"/>
              <a:t>use Green Open Access instead</a:t>
            </a:r>
          </a:p>
        </p:txBody>
      </p:sp>
      <p:pic>
        <p:nvPicPr>
          <p:cNvPr id="36" name="Picture 4" descr="http://static.guim.co.uk/sys-images/Guardian/Pix/pictures/2013/4/9/1365497681601/hand-written-style-tick-a-008.jpg">
            <a:extLst>
              <a:ext uri="{FF2B5EF4-FFF2-40B4-BE49-F238E27FC236}">
                <a16:creationId xmlns:a16="http://schemas.microsoft.com/office/drawing/2014/main" id="{B0260159-B176-48B2-85AD-17E3E9401A43}"/>
              </a:ext>
            </a:extLst>
          </p:cNvPr>
          <p:cNvPicPr>
            <a:picLocks noChangeAspect="1" noChangeArrowheads="1"/>
          </p:cNvPicPr>
          <p:nvPr/>
        </p:nvPicPr>
        <p:blipFill>
          <a:blip r:embed="rId6" cstate="print">
            <a:clrChange>
              <a:clrFrom>
                <a:srgbClr val="FFFFFF"/>
              </a:clrFrom>
              <a:clrTo>
                <a:srgbClr val="FFFFFF">
                  <a:alpha val="0"/>
                </a:srgbClr>
              </a:clrTo>
            </a:clrChange>
          </a:blip>
          <a:srcRect l="57521" t="10956" r="6323" b="34262"/>
          <a:stretch>
            <a:fillRect/>
          </a:stretch>
        </p:blipFill>
        <p:spPr bwMode="auto">
          <a:xfrm>
            <a:off x="7903816" y="1270865"/>
            <a:ext cx="856715" cy="778831"/>
          </a:xfrm>
          <a:prstGeom prst="rect">
            <a:avLst/>
          </a:prstGeom>
          <a:noFill/>
          <a:effectLst>
            <a:outerShdw blurRad="50800" dist="38100" dir="2700000" algn="tl" rotWithShape="0">
              <a:prstClr val="black">
                <a:alpha val="40000"/>
              </a:prstClr>
            </a:outerShdw>
          </a:effectLst>
        </p:spPr>
      </p:pic>
      <p:grpSp>
        <p:nvGrpSpPr>
          <p:cNvPr id="37" name="Group 36">
            <a:extLst>
              <a:ext uri="{FF2B5EF4-FFF2-40B4-BE49-F238E27FC236}">
                <a16:creationId xmlns:a16="http://schemas.microsoft.com/office/drawing/2014/main" id="{4F2FB3A7-DAC8-4E0A-ABAD-35A6619C35B1}"/>
              </a:ext>
            </a:extLst>
          </p:cNvPr>
          <p:cNvGrpSpPr/>
          <p:nvPr/>
        </p:nvGrpSpPr>
        <p:grpSpPr>
          <a:xfrm>
            <a:off x="6279927" y="1148895"/>
            <a:ext cx="2653138" cy="839246"/>
            <a:chOff x="6289354" y="2942111"/>
            <a:chExt cx="2653138" cy="839246"/>
          </a:xfrm>
        </p:grpSpPr>
        <p:grpSp>
          <p:nvGrpSpPr>
            <p:cNvPr id="38" name="Group 37">
              <a:extLst>
                <a:ext uri="{FF2B5EF4-FFF2-40B4-BE49-F238E27FC236}">
                  <a16:creationId xmlns:a16="http://schemas.microsoft.com/office/drawing/2014/main" id="{004F3A5B-ABFB-4422-8D59-78C12F154998}"/>
                </a:ext>
              </a:extLst>
            </p:cNvPr>
            <p:cNvGrpSpPr/>
            <p:nvPr/>
          </p:nvGrpSpPr>
          <p:grpSpPr>
            <a:xfrm>
              <a:off x="8329270" y="2942111"/>
              <a:ext cx="613222" cy="613222"/>
              <a:chOff x="3811601" y="4927203"/>
              <a:chExt cx="613222" cy="613222"/>
            </a:xfrm>
            <a:effectLst>
              <a:outerShdw blurRad="50800" dist="38100" dir="2700000" algn="tl" rotWithShape="0">
                <a:prstClr val="black">
                  <a:alpha val="40000"/>
                </a:prstClr>
              </a:outerShdw>
            </a:effectLst>
          </p:grpSpPr>
          <p:sp>
            <p:nvSpPr>
              <p:cNvPr id="40" name="Oval 39">
                <a:extLst>
                  <a:ext uri="{FF2B5EF4-FFF2-40B4-BE49-F238E27FC236}">
                    <a16:creationId xmlns:a16="http://schemas.microsoft.com/office/drawing/2014/main" id="{76D5BC7D-EEEC-42F0-8C0B-3221191F00FC}"/>
                  </a:ext>
                </a:extLst>
              </p:cNvPr>
              <p:cNvSpPr/>
              <p:nvPr/>
            </p:nvSpPr>
            <p:spPr>
              <a:xfrm>
                <a:off x="3811601" y="4927203"/>
                <a:ext cx="613222" cy="613222"/>
              </a:xfrm>
              <a:prstGeom prst="ellipse">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Picture 40">
                <a:extLst>
                  <a:ext uri="{FF2B5EF4-FFF2-40B4-BE49-F238E27FC236}">
                    <a16:creationId xmlns:a16="http://schemas.microsoft.com/office/drawing/2014/main" id="{2A2936FC-B9FB-4D1D-B8DA-0E30BF53FD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2613" y="5008215"/>
                <a:ext cx="451197" cy="451197"/>
              </a:xfrm>
              <a:prstGeom prst="rect">
                <a:avLst/>
              </a:prstGeom>
            </p:spPr>
          </p:pic>
        </p:grpSp>
        <p:sp>
          <p:nvSpPr>
            <p:cNvPr id="39" name="Rectangle 38">
              <a:extLst>
                <a:ext uri="{FF2B5EF4-FFF2-40B4-BE49-F238E27FC236}">
                  <a16:creationId xmlns:a16="http://schemas.microsoft.com/office/drawing/2014/main" id="{30B4E45D-2E3B-4973-8885-D1B710637092}"/>
                </a:ext>
              </a:extLst>
            </p:cNvPr>
            <p:cNvSpPr/>
            <p:nvPr/>
          </p:nvSpPr>
          <p:spPr>
            <a:xfrm rot="21250496">
              <a:off x="6289354" y="3319692"/>
              <a:ext cx="2235590" cy="461665"/>
            </a:xfrm>
            <a:prstGeom prst="rect">
              <a:avLst/>
            </a:prstGeom>
            <a:effectLst>
              <a:outerShdw blurRad="50800" dist="38100" dir="2700000" algn="tl" rotWithShape="0">
                <a:prstClr val="black">
                  <a:alpha val="40000"/>
                </a:prstClr>
              </a:outerShdw>
            </a:effectLst>
          </p:spPr>
          <p:txBody>
            <a:bodyPr wrap="square">
              <a:spAutoFit/>
            </a:bodyPr>
            <a:lstStyle/>
            <a:p>
              <a:pPr algn="ctr"/>
              <a:r>
                <a:rPr lang="fr-FR" sz="1200" dirty="0">
                  <a:solidFill>
                    <a:prstClr val="black"/>
                  </a:solidFill>
                  <a:latin typeface="Stencil" panose="040409050D0802020404" pitchFamily="82" charset="0"/>
                </a:rPr>
                <a:t>self-</a:t>
              </a:r>
              <a:r>
                <a:rPr lang="fr-FR" sz="1200" dirty="0" err="1">
                  <a:solidFill>
                    <a:prstClr val="black"/>
                  </a:solidFill>
                  <a:latin typeface="Stencil" panose="040409050D0802020404" pitchFamily="82" charset="0"/>
                </a:rPr>
                <a:t>archiving</a:t>
              </a:r>
              <a:r>
                <a:rPr lang="fr-FR" sz="1200" dirty="0">
                  <a:solidFill>
                    <a:prstClr val="black"/>
                  </a:solidFill>
                  <a:latin typeface="Stencil" panose="040409050D0802020404" pitchFamily="82" charset="0"/>
                </a:rPr>
                <a:t> </a:t>
              </a:r>
            </a:p>
            <a:p>
              <a:pPr algn="ctr"/>
              <a:r>
                <a:rPr lang="fr-FR" sz="1200" dirty="0">
                  <a:solidFill>
                    <a:prstClr val="black"/>
                  </a:solidFill>
                  <a:latin typeface="Stencil" panose="040409050D0802020404" pitchFamily="82" charset="0"/>
                </a:rPr>
                <a:t>(repository / </a:t>
              </a:r>
              <a:r>
                <a:rPr lang="fr-FR" sz="1200" dirty="0" err="1">
                  <a:solidFill>
                    <a:prstClr val="black"/>
                  </a:solidFill>
                  <a:latin typeface="Stencil" panose="040409050D0802020404" pitchFamily="82" charset="0"/>
                </a:rPr>
                <a:t>preprint</a:t>
              </a:r>
              <a:r>
                <a:rPr lang="fr-FR" sz="1200" dirty="0">
                  <a:solidFill>
                    <a:prstClr val="black"/>
                  </a:solidFill>
                  <a:latin typeface="Stencil" panose="040409050D0802020404" pitchFamily="82" charset="0"/>
                </a:rPr>
                <a:t>)</a:t>
              </a:r>
              <a:endParaRPr lang="fr-FR" sz="1200" dirty="0">
                <a:latin typeface="Stencil" panose="040409050D0802020404" pitchFamily="82" charset="0"/>
              </a:endParaRPr>
            </a:p>
          </p:txBody>
        </p:sp>
      </p:grpSp>
      <p:sp>
        <p:nvSpPr>
          <p:cNvPr id="42" name="Rectangle 41">
            <a:extLst>
              <a:ext uri="{FF2B5EF4-FFF2-40B4-BE49-F238E27FC236}">
                <a16:creationId xmlns:a16="http://schemas.microsoft.com/office/drawing/2014/main" id="{A5E0AD86-6D96-46D0-9DC4-0E516E14127A}"/>
              </a:ext>
            </a:extLst>
          </p:cNvPr>
          <p:cNvSpPr/>
          <p:nvPr/>
        </p:nvSpPr>
        <p:spPr>
          <a:xfrm>
            <a:off x="492944" y="3170684"/>
            <a:ext cx="5519216" cy="369332"/>
          </a:xfrm>
          <a:prstGeom prst="rect">
            <a:avLst/>
          </a:prstGeom>
        </p:spPr>
        <p:txBody>
          <a:bodyPr wrap="square">
            <a:spAutoFit/>
          </a:bodyPr>
          <a:lstStyle/>
          <a:p>
            <a:pPr marL="285750" indent="-285750">
              <a:buFont typeface="Wingdings" panose="05000000000000000000" pitchFamily="2" charset="2"/>
              <a:buChar char="Ø"/>
            </a:pPr>
            <a:r>
              <a:rPr lang="en-US" b="1" dirty="0"/>
              <a:t>The harder one : </a:t>
            </a:r>
            <a:r>
              <a:rPr lang="en-US" dirty="0"/>
              <a:t>Transformative Agreements</a:t>
            </a:r>
          </a:p>
        </p:txBody>
      </p:sp>
      <p:sp>
        <p:nvSpPr>
          <p:cNvPr id="6" name="Rectangle 5">
            <a:extLst>
              <a:ext uri="{FF2B5EF4-FFF2-40B4-BE49-F238E27FC236}">
                <a16:creationId xmlns:a16="http://schemas.microsoft.com/office/drawing/2014/main" id="{49B2B849-18D6-43F4-B1F6-DA30016E5CFF}"/>
              </a:ext>
            </a:extLst>
          </p:cNvPr>
          <p:cNvSpPr/>
          <p:nvPr/>
        </p:nvSpPr>
        <p:spPr>
          <a:xfrm>
            <a:off x="817641" y="3518024"/>
            <a:ext cx="8231164" cy="338554"/>
          </a:xfrm>
          <a:prstGeom prst="rect">
            <a:avLst/>
          </a:prstGeom>
        </p:spPr>
        <p:txBody>
          <a:bodyPr wrap="none">
            <a:spAutoFit/>
          </a:bodyPr>
          <a:lstStyle/>
          <a:p>
            <a:pPr marL="285750" indent="-285750">
              <a:buFont typeface="Wingdings" panose="05000000000000000000" pitchFamily="2" charset="2"/>
              <a:buChar char="Ø"/>
            </a:pPr>
            <a:r>
              <a:rPr lang="en-US" sz="1600" dirty="0">
                <a:solidFill>
                  <a:prstClr val="black"/>
                </a:solidFill>
              </a:rPr>
              <a:t>Deals that are negotiated between </a:t>
            </a:r>
            <a:r>
              <a:rPr lang="en-US" sz="1600" b="1" dirty="0">
                <a:solidFill>
                  <a:prstClr val="black"/>
                </a:solidFill>
              </a:rPr>
              <a:t>institutions</a:t>
            </a:r>
            <a:r>
              <a:rPr lang="en-US" sz="1600" dirty="0">
                <a:solidFill>
                  <a:prstClr val="black"/>
                </a:solidFill>
              </a:rPr>
              <a:t> and </a:t>
            </a:r>
            <a:r>
              <a:rPr lang="en-US" sz="1600" b="1" dirty="0">
                <a:solidFill>
                  <a:prstClr val="black"/>
                </a:solidFill>
              </a:rPr>
              <a:t>publishers</a:t>
            </a:r>
            <a:r>
              <a:rPr lang="en-US" sz="1600" dirty="0">
                <a:solidFill>
                  <a:prstClr val="black"/>
                </a:solidFill>
              </a:rPr>
              <a:t> for a given portfolio of journals</a:t>
            </a:r>
            <a:endParaRPr lang="fr-FR" dirty="0"/>
          </a:p>
        </p:txBody>
      </p:sp>
      <p:sp>
        <p:nvSpPr>
          <p:cNvPr id="43" name="TextBox 42">
            <a:extLst>
              <a:ext uri="{FF2B5EF4-FFF2-40B4-BE49-F238E27FC236}">
                <a16:creationId xmlns:a16="http://schemas.microsoft.com/office/drawing/2014/main" id="{84545714-65AE-4023-B59F-A7E8B29E6AE3}"/>
              </a:ext>
            </a:extLst>
          </p:cNvPr>
          <p:cNvSpPr txBox="1"/>
          <p:nvPr/>
        </p:nvSpPr>
        <p:spPr>
          <a:xfrm>
            <a:off x="310828" y="5222113"/>
            <a:ext cx="1668534" cy="430887"/>
          </a:xfrm>
          <a:prstGeom prst="rect">
            <a:avLst/>
          </a:prstGeom>
          <a:noFill/>
        </p:spPr>
        <p:txBody>
          <a:bodyPr wrap="none" rtlCol="0">
            <a:spAutoFit/>
          </a:bodyPr>
          <a:lstStyle/>
          <a:p>
            <a:r>
              <a:rPr lang="fr-FR" sz="2200" b="1" dirty="0" err="1">
                <a:solidFill>
                  <a:schemeClr val="bg1">
                    <a:lumMod val="50000"/>
                  </a:schemeClr>
                </a:solidFill>
              </a:rPr>
              <a:t>Hybrid</a:t>
            </a:r>
            <a:r>
              <a:rPr lang="fr-FR" sz="2200" b="1" dirty="0">
                <a:solidFill>
                  <a:schemeClr val="bg1">
                    <a:lumMod val="50000"/>
                  </a:schemeClr>
                </a:solidFill>
              </a:rPr>
              <a:t> route</a:t>
            </a:r>
          </a:p>
        </p:txBody>
      </p:sp>
      <p:pic>
        <p:nvPicPr>
          <p:cNvPr id="44" name="Picture 43">
            <a:extLst>
              <a:ext uri="{FF2B5EF4-FFF2-40B4-BE49-F238E27FC236}">
                <a16:creationId xmlns:a16="http://schemas.microsoft.com/office/drawing/2014/main" id="{9CA372B1-2C06-4E90-8BE9-C5F2DCFA5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8042" y="5147724"/>
            <a:ext cx="432435" cy="560070"/>
          </a:xfrm>
          <a:prstGeom prst="rect">
            <a:avLst/>
          </a:prstGeom>
          <a:solidFill>
            <a:schemeClr val="bg1">
              <a:lumMod val="65000"/>
            </a:schemeClr>
          </a:solidFill>
        </p:spPr>
      </p:pic>
      <p:cxnSp>
        <p:nvCxnSpPr>
          <p:cNvPr id="45" name="Straight Arrow Connector 44">
            <a:extLst>
              <a:ext uri="{FF2B5EF4-FFF2-40B4-BE49-F238E27FC236}">
                <a16:creationId xmlns:a16="http://schemas.microsoft.com/office/drawing/2014/main" id="{6273A33D-9019-47D7-A0AD-9934B9A0C5C8}"/>
              </a:ext>
            </a:extLst>
          </p:cNvPr>
          <p:cNvCxnSpPr>
            <a:cxnSpLocks/>
          </p:cNvCxnSpPr>
          <p:nvPr/>
        </p:nvCxnSpPr>
        <p:spPr>
          <a:xfrm>
            <a:off x="2811863" y="5435706"/>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D4D1682-C0DD-4A68-8130-937348E59A4E}"/>
              </a:ext>
            </a:extLst>
          </p:cNvPr>
          <p:cNvSpPr txBox="1"/>
          <p:nvPr/>
        </p:nvSpPr>
        <p:spPr>
          <a:xfrm>
            <a:off x="6671868" y="5153665"/>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64" name="Picture 63">
            <a:extLst>
              <a:ext uri="{FF2B5EF4-FFF2-40B4-BE49-F238E27FC236}">
                <a16:creationId xmlns:a16="http://schemas.microsoft.com/office/drawing/2014/main" id="{4FA41CA2-CE1D-4AF1-8C7F-4E3FF452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436" y="5055520"/>
            <a:ext cx="499786" cy="780916"/>
          </a:xfrm>
          <a:prstGeom prst="rect">
            <a:avLst/>
          </a:prstGeom>
        </p:spPr>
      </p:pic>
      <p:grpSp>
        <p:nvGrpSpPr>
          <p:cNvPr id="65" name="Group 64">
            <a:extLst>
              <a:ext uri="{FF2B5EF4-FFF2-40B4-BE49-F238E27FC236}">
                <a16:creationId xmlns:a16="http://schemas.microsoft.com/office/drawing/2014/main" id="{87EE5A41-BB5C-491C-94A6-A25EBD8CD9BB}"/>
              </a:ext>
            </a:extLst>
          </p:cNvPr>
          <p:cNvGrpSpPr/>
          <p:nvPr/>
        </p:nvGrpSpPr>
        <p:grpSpPr>
          <a:xfrm>
            <a:off x="7383092" y="5250854"/>
            <a:ext cx="1534998" cy="952674"/>
            <a:chOff x="7381616" y="4272530"/>
            <a:chExt cx="1534998" cy="952674"/>
          </a:xfrm>
        </p:grpSpPr>
        <p:pic>
          <p:nvPicPr>
            <p:cNvPr id="66" name="Picture 65">
              <a:extLst>
                <a:ext uri="{FF2B5EF4-FFF2-40B4-BE49-F238E27FC236}">
                  <a16:creationId xmlns:a16="http://schemas.microsoft.com/office/drawing/2014/main" id="{AFE878A4-347D-43D4-99D4-98628F55CBD8}"/>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8304614" y="4272530"/>
              <a:ext cx="612000" cy="609426"/>
            </a:xfrm>
            <a:prstGeom prst="rect">
              <a:avLst/>
            </a:prstGeom>
            <a:effectLst>
              <a:outerShdw blurRad="50800" dist="38100" dir="2700000" algn="tl" rotWithShape="0">
                <a:prstClr val="black">
                  <a:alpha val="40000"/>
                </a:prstClr>
              </a:outerShdw>
            </a:effectLst>
          </p:spPr>
        </p:pic>
        <p:sp>
          <p:nvSpPr>
            <p:cNvPr id="67" name="TextBox 66">
              <a:extLst>
                <a:ext uri="{FF2B5EF4-FFF2-40B4-BE49-F238E27FC236}">
                  <a16:creationId xmlns:a16="http://schemas.microsoft.com/office/drawing/2014/main" id="{13E59B86-DEE7-460C-8314-5F19584071D8}"/>
                </a:ext>
              </a:extLst>
            </p:cNvPr>
            <p:cNvSpPr txBox="1"/>
            <p:nvPr/>
          </p:nvSpPr>
          <p:spPr>
            <a:xfrm rot="21155809">
              <a:off x="7381616" y="4701984"/>
              <a:ext cx="11941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400" dirty="0">
                  <a:latin typeface="Stencil" panose="040409050D0802020404" pitchFamily="82" charset="0"/>
                </a:rPr>
                <a:t>Open </a:t>
              </a:r>
              <a:r>
                <a:rPr lang="fr-FR" sz="1400" dirty="0" err="1">
                  <a:latin typeface="Stencil" panose="040409050D0802020404" pitchFamily="82" charset="0"/>
                </a:rPr>
                <a:t>access</a:t>
              </a:r>
              <a:r>
                <a:rPr lang="fr-FR" sz="1400" dirty="0">
                  <a:latin typeface="Stencil" panose="040409050D0802020404" pitchFamily="82" charset="0"/>
                </a:rPr>
                <a:t> </a:t>
              </a:r>
              <a:r>
                <a:rPr lang="fr-FR" sz="1400" dirty="0" err="1">
                  <a:latin typeface="Stencil" panose="040409050D0802020404" pitchFamily="82" charset="0"/>
                </a:rPr>
                <a:t>fee</a:t>
              </a:r>
              <a:endParaRPr lang="fr-FR" sz="1400" dirty="0">
                <a:latin typeface="Stencil" panose="040409050D0802020404" pitchFamily="82" charset="0"/>
              </a:endParaRPr>
            </a:p>
          </p:txBody>
        </p:sp>
      </p:grpSp>
      <p:grpSp>
        <p:nvGrpSpPr>
          <p:cNvPr id="68" name="Group 67">
            <a:extLst>
              <a:ext uri="{FF2B5EF4-FFF2-40B4-BE49-F238E27FC236}">
                <a16:creationId xmlns:a16="http://schemas.microsoft.com/office/drawing/2014/main" id="{69EE7189-1C1D-4E11-BFC4-8E14C90C5E9D}"/>
              </a:ext>
            </a:extLst>
          </p:cNvPr>
          <p:cNvGrpSpPr/>
          <p:nvPr/>
        </p:nvGrpSpPr>
        <p:grpSpPr>
          <a:xfrm>
            <a:off x="4763538" y="5186803"/>
            <a:ext cx="1374610" cy="734261"/>
            <a:chOff x="4782252" y="1270710"/>
            <a:chExt cx="1374610" cy="734261"/>
          </a:xfrm>
          <a:effectLst>
            <a:outerShdw blurRad="50800" dist="38100" dir="2700000" algn="tl" rotWithShape="0">
              <a:prstClr val="black">
                <a:alpha val="40000"/>
              </a:prstClr>
            </a:outerShdw>
          </a:effectLst>
        </p:grpSpPr>
        <p:pic>
          <p:nvPicPr>
            <p:cNvPr id="69" name="Picture 68">
              <a:extLst>
                <a:ext uri="{FF2B5EF4-FFF2-40B4-BE49-F238E27FC236}">
                  <a16:creationId xmlns:a16="http://schemas.microsoft.com/office/drawing/2014/main" id="{37A04715-C7FA-41A3-9439-D68C62221D90}"/>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70" name="TextBox 69">
              <a:extLst>
                <a:ext uri="{FF2B5EF4-FFF2-40B4-BE49-F238E27FC236}">
                  <a16:creationId xmlns:a16="http://schemas.microsoft.com/office/drawing/2014/main" id="{0684AFAA-15D8-440E-84D8-C7CC1A0583BF}"/>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grpSp>
        <p:nvGrpSpPr>
          <p:cNvPr id="8" name="Group 7">
            <a:extLst>
              <a:ext uri="{FF2B5EF4-FFF2-40B4-BE49-F238E27FC236}">
                <a16:creationId xmlns:a16="http://schemas.microsoft.com/office/drawing/2014/main" id="{E053001C-8903-4C04-B746-E53AEC443D1C}"/>
              </a:ext>
            </a:extLst>
          </p:cNvPr>
          <p:cNvGrpSpPr/>
          <p:nvPr/>
        </p:nvGrpSpPr>
        <p:grpSpPr>
          <a:xfrm>
            <a:off x="2689979" y="4773830"/>
            <a:ext cx="1930722" cy="652415"/>
            <a:chOff x="2689979" y="4951630"/>
            <a:chExt cx="1930722" cy="652415"/>
          </a:xfrm>
        </p:grpSpPr>
        <p:sp>
          <p:nvSpPr>
            <p:cNvPr id="71" name="TextBox 70">
              <a:extLst>
                <a:ext uri="{FF2B5EF4-FFF2-40B4-BE49-F238E27FC236}">
                  <a16:creationId xmlns:a16="http://schemas.microsoft.com/office/drawing/2014/main" id="{6F46BD46-D332-4042-BA13-BDEA41AEB95E}"/>
                </a:ext>
              </a:extLst>
            </p:cNvPr>
            <p:cNvSpPr txBox="1"/>
            <p:nvPr/>
          </p:nvSpPr>
          <p:spPr>
            <a:xfrm>
              <a:off x="2689979" y="5080825"/>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72" name="Picture 71">
              <a:extLst>
                <a:ext uri="{FF2B5EF4-FFF2-40B4-BE49-F238E27FC236}">
                  <a16:creationId xmlns:a16="http://schemas.microsoft.com/office/drawing/2014/main" id="{36935A95-F007-4E09-9137-58E88F71F7E7}"/>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8701" y="4951630"/>
              <a:ext cx="612000" cy="609426"/>
            </a:xfrm>
            <a:prstGeom prst="rect">
              <a:avLst/>
            </a:prstGeom>
          </p:spPr>
        </p:pic>
      </p:grpSp>
      <p:sp>
        <p:nvSpPr>
          <p:cNvPr id="12" name="TextBox 11">
            <a:extLst>
              <a:ext uri="{FF2B5EF4-FFF2-40B4-BE49-F238E27FC236}">
                <a16:creationId xmlns:a16="http://schemas.microsoft.com/office/drawing/2014/main" id="{45EC3210-A553-41A3-9FB7-4DEF54E81B49}"/>
              </a:ext>
            </a:extLst>
          </p:cNvPr>
          <p:cNvSpPr txBox="1"/>
          <p:nvPr/>
        </p:nvSpPr>
        <p:spPr>
          <a:xfrm>
            <a:off x="3180781" y="4157121"/>
            <a:ext cx="344966" cy="477054"/>
          </a:xfrm>
          <a:prstGeom prst="rect">
            <a:avLst/>
          </a:prstGeom>
          <a:noFill/>
        </p:spPr>
        <p:txBody>
          <a:bodyPr wrap="none" rtlCol="0">
            <a:spAutoFit/>
          </a:bodyPr>
          <a:lstStyle/>
          <a:p>
            <a:r>
              <a:rPr lang="fr-FR" sz="2500" b="1" dirty="0">
                <a:solidFill>
                  <a:srgbClr val="1B64C1"/>
                </a:solidFill>
              </a:rPr>
              <a:t>+</a:t>
            </a:r>
          </a:p>
        </p:txBody>
      </p:sp>
      <p:sp>
        <p:nvSpPr>
          <p:cNvPr id="73" name="TextBox 72">
            <a:extLst>
              <a:ext uri="{FF2B5EF4-FFF2-40B4-BE49-F238E27FC236}">
                <a16:creationId xmlns:a16="http://schemas.microsoft.com/office/drawing/2014/main" id="{5504E66B-C370-4B99-92DC-35FC5DED5515}"/>
              </a:ext>
            </a:extLst>
          </p:cNvPr>
          <p:cNvSpPr txBox="1"/>
          <p:nvPr/>
        </p:nvSpPr>
        <p:spPr>
          <a:xfrm>
            <a:off x="4859710" y="4164801"/>
            <a:ext cx="344966" cy="477054"/>
          </a:xfrm>
          <a:prstGeom prst="rect">
            <a:avLst/>
          </a:prstGeom>
          <a:noFill/>
        </p:spPr>
        <p:txBody>
          <a:bodyPr wrap="none" rtlCol="0">
            <a:spAutoFit/>
          </a:bodyPr>
          <a:lstStyle/>
          <a:p>
            <a:r>
              <a:rPr lang="fr-FR" sz="2500" b="1" dirty="0">
                <a:solidFill>
                  <a:srgbClr val="1B64C1"/>
                </a:solidFill>
              </a:rPr>
              <a:t>+</a:t>
            </a:r>
          </a:p>
        </p:txBody>
      </p:sp>
      <p:grpSp>
        <p:nvGrpSpPr>
          <p:cNvPr id="20" name="Group 19">
            <a:extLst>
              <a:ext uri="{FF2B5EF4-FFF2-40B4-BE49-F238E27FC236}">
                <a16:creationId xmlns:a16="http://schemas.microsoft.com/office/drawing/2014/main" id="{2D8D440C-B145-4ECB-943F-8518E9CB7B94}"/>
              </a:ext>
            </a:extLst>
          </p:cNvPr>
          <p:cNvGrpSpPr/>
          <p:nvPr/>
        </p:nvGrpSpPr>
        <p:grpSpPr>
          <a:xfrm>
            <a:off x="6487602" y="3871058"/>
            <a:ext cx="1821175" cy="1276665"/>
            <a:chOff x="6487602" y="3871058"/>
            <a:chExt cx="1821175" cy="1276665"/>
          </a:xfrm>
        </p:grpSpPr>
        <p:sp>
          <p:nvSpPr>
            <p:cNvPr id="19" name="Freeform: Shape 18">
              <a:extLst>
                <a:ext uri="{FF2B5EF4-FFF2-40B4-BE49-F238E27FC236}">
                  <a16:creationId xmlns:a16="http://schemas.microsoft.com/office/drawing/2014/main" id="{2DD41F55-0185-4BF5-A2EA-B34C1ECAC6E3}"/>
                </a:ext>
              </a:extLst>
            </p:cNvPr>
            <p:cNvSpPr/>
            <p:nvPr/>
          </p:nvSpPr>
          <p:spPr>
            <a:xfrm>
              <a:off x="6487602" y="4466086"/>
              <a:ext cx="1079796" cy="681637"/>
            </a:xfrm>
            <a:custGeom>
              <a:avLst/>
              <a:gdLst>
                <a:gd name="connsiteX0" fmla="*/ 0 w 1079796"/>
                <a:gd name="connsiteY0" fmla="*/ 16206 h 638506"/>
                <a:gd name="connsiteX1" fmla="*/ 914400 w 1079796"/>
                <a:gd name="connsiteY1" fmla="*/ 79706 h 638506"/>
                <a:gd name="connsiteX2" fmla="*/ 1079500 w 1079796"/>
                <a:gd name="connsiteY2" fmla="*/ 638506 h 638506"/>
                <a:gd name="connsiteX3" fmla="*/ 1079500 w 1079796"/>
                <a:gd name="connsiteY3" fmla="*/ 638506 h 638506"/>
              </a:gdLst>
              <a:ahLst/>
              <a:cxnLst>
                <a:cxn ang="0">
                  <a:pos x="connsiteX0" y="connsiteY0"/>
                </a:cxn>
                <a:cxn ang="0">
                  <a:pos x="connsiteX1" y="connsiteY1"/>
                </a:cxn>
                <a:cxn ang="0">
                  <a:pos x="connsiteX2" y="connsiteY2"/>
                </a:cxn>
                <a:cxn ang="0">
                  <a:pos x="connsiteX3" y="connsiteY3"/>
                </a:cxn>
              </a:cxnLst>
              <a:rect l="l" t="t" r="r" b="b"/>
              <a:pathLst>
                <a:path w="1079796" h="638506">
                  <a:moveTo>
                    <a:pt x="0" y="16206"/>
                  </a:moveTo>
                  <a:cubicBezTo>
                    <a:pt x="367241" y="-3903"/>
                    <a:pt x="734483" y="-24011"/>
                    <a:pt x="914400" y="79706"/>
                  </a:cubicBezTo>
                  <a:cubicBezTo>
                    <a:pt x="1094317" y="183423"/>
                    <a:pt x="1079500" y="638506"/>
                    <a:pt x="1079500" y="638506"/>
                  </a:cubicBezTo>
                  <a:lnTo>
                    <a:pt x="1079500" y="638506"/>
                  </a:lnTo>
                </a:path>
              </a:pathLst>
            </a:custGeom>
            <a:noFill/>
            <a:ln w="28575">
              <a:solidFill>
                <a:srgbClr val="1B64C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 14">
              <a:extLst>
                <a:ext uri="{FF2B5EF4-FFF2-40B4-BE49-F238E27FC236}">
                  <a16:creationId xmlns:a16="http://schemas.microsoft.com/office/drawing/2014/main" id="{C5A4D103-AED0-4A32-97A1-314723A1AED0}"/>
                </a:ext>
              </a:extLst>
            </p:cNvPr>
            <p:cNvGrpSpPr/>
            <p:nvPr/>
          </p:nvGrpSpPr>
          <p:grpSpPr>
            <a:xfrm>
              <a:off x="7224473" y="3871058"/>
              <a:ext cx="1084304" cy="970279"/>
              <a:chOff x="7304007" y="4110853"/>
              <a:chExt cx="1084304" cy="970279"/>
            </a:xfrm>
          </p:grpSpPr>
          <p:sp>
            <p:nvSpPr>
              <p:cNvPr id="74" name="TextBox 73">
                <a:extLst>
                  <a:ext uri="{FF2B5EF4-FFF2-40B4-BE49-F238E27FC236}">
                    <a16:creationId xmlns:a16="http://schemas.microsoft.com/office/drawing/2014/main" id="{B339753D-318A-4EE2-88D4-20086C6830E2}"/>
                  </a:ext>
                </a:extLst>
              </p:cNvPr>
              <p:cNvSpPr txBox="1"/>
              <p:nvPr/>
            </p:nvSpPr>
            <p:spPr>
              <a:xfrm>
                <a:off x="7304007" y="4804133"/>
                <a:ext cx="1084304" cy="276999"/>
              </a:xfrm>
              <a:prstGeom prst="rect">
                <a:avLst/>
              </a:prstGeom>
              <a:solidFill>
                <a:schemeClr val="bg1"/>
              </a:solidFill>
            </p:spPr>
            <p:txBody>
              <a:bodyPr wrap="square" bIns="0" rtlCol="0" anchor="b" anchorCtr="0">
                <a:spAutoFit/>
              </a:bodyPr>
              <a:lstStyle/>
              <a:p>
                <a:pPr algn="ctr"/>
                <a:r>
                  <a:rPr lang="fr-FR" sz="1500" b="1" dirty="0"/>
                  <a:t>Publisher</a:t>
                </a:r>
              </a:p>
            </p:txBody>
          </p:sp>
          <p:pic>
            <p:nvPicPr>
              <p:cNvPr id="75" name="Picture 74">
                <a:extLst>
                  <a:ext uri="{FF2B5EF4-FFF2-40B4-BE49-F238E27FC236}">
                    <a16:creationId xmlns:a16="http://schemas.microsoft.com/office/drawing/2014/main" id="{A72FFBD5-A407-4F8F-8D2F-BBAADAECCF88}"/>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56137" y="4110853"/>
                <a:ext cx="775597" cy="775597"/>
              </a:xfrm>
              <a:prstGeom prst="rect">
                <a:avLst/>
              </a:prstGeom>
            </p:spPr>
          </p:pic>
        </p:grpSp>
      </p:grpSp>
      <p:sp>
        <p:nvSpPr>
          <p:cNvPr id="76" name="TextBox 75">
            <a:extLst>
              <a:ext uri="{FF2B5EF4-FFF2-40B4-BE49-F238E27FC236}">
                <a16:creationId xmlns:a16="http://schemas.microsoft.com/office/drawing/2014/main" id="{56B0B563-7E3B-4754-9110-F6EFD4CCF8F3}"/>
              </a:ext>
            </a:extLst>
          </p:cNvPr>
          <p:cNvSpPr txBox="1"/>
          <p:nvPr/>
        </p:nvSpPr>
        <p:spPr>
          <a:xfrm>
            <a:off x="6650928" y="5687206"/>
            <a:ext cx="1872208" cy="738664"/>
          </a:xfrm>
          <a:prstGeom prst="rect">
            <a:avLst/>
          </a:prstGeom>
          <a:noFill/>
        </p:spPr>
        <p:txBody>
          <a:bodyPr wrap="square" rtlCol="0">
            <a:spAutoFit/>
          </a:bodyPr>
          <a:lstStyle/>
          <a:p>
            <a:pPr algn="ctr"/>
            <a:r>
              <a:rPr lang="fr-FR" sz="1400" b="1" dirty="0"/>
              <a:t>For </a:t>
            </a:r>
            <a:r>
              <a:rPr lang="fr-FR" sz="1400" b="1" i="1" u="sng" dirty="0"/>
              <a:t>all</a:t>
            </a:r>
            <a:r>
              <a:rPr lang="fr-FR" sz="1400" b="1" dirty="0"/>
              <a:t> articles </a:t>
            </a:r>
            <a:r>
              <a:rPr lang="fr-FR" sz="1400" b="1" dirty="0" err="1"/>
              <a:t>published</a:t>
            </a:r>
            <a:r>
              <a:rPr lang="fr-FR" sz="1400" b="1" dirty="0"/>
              <a:t> </a:t>
            </a:r>
            <a:r>
              <a:rPr lang="fr-FR" sz="1400" b="1" i="1" u="sng" dirty="0"/>
              <a:t>all</a:t>
            </a:r>
            <a:r>
              <a:rPr lang="fr-FR" sz="1400" b="1" dirty="0"/>
              <a:t> </a:t>
            </a:r>
            <a:r>
              <a:rPr lang="fr-FR" sz="1400" b="1" dirty="0" err="1"/>
              <a:t>authors</a:t>
            </a:r>
            <a:r>
              <a:rPr lang="fr-FR" sz="1400" b="1" dirty="0"/>
              <a:t> of the institution</a:t>
            </a:r>
          </a:p>
        </p:txBody>
      </p:sp>
      <p:sp>
        <p:nvSpPr>
          <p:cNvPr id="77" name="TextBox 76">
            <a:extLst>
              <a:ext uri="{FF2B5EF4-FFF2-40B4-BE49-F238E27FC236}">
                <a16:creationId xmlns:a16="http://schemas.microsoft.com/office/drawing/2014/main" id="{A81AF012-7594-4333-9860-194D97D4F412}"/>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
        <p:nvSpPr>
          <p:cNvPr id="78" name="TextBox 77">
            <a:extLst>
              <a:ext uri="{FF2B5EF4-FFF2-40B4-BE49-F238E27FC236}">
                <a16:creationId xmlns:a16="http://schemas.microsoft.com/office/drawing/2014/main" id="{C650EC66-16AB-4317-8237-04AF20098DAA}"/>
              </a:ext>
            </a:extLst>
          </p:cNvPr>
          <p:cNvSpPr txBox="1"/>
          <p:nvPr/>
        </p:nvSpPr>
        <p:spPr>
          <a:xfrm>
            <a:off x="355074" y="1064025"/>
            <a:ext cx="1599669" cy="430887"/>
          </a:xfrm>
          <a:prstGeom prst="rect">
            <a:avLst/>
          </a:prstGeom>
          <a:solidFill>
            <a:schemeClr val="bg1"/>
          </a:solidFill>
        </p:spPr>
        <p:txBody>
          <a:bodyPr wrap="none" rtlCol="0">
            <a:spAutoFit/>
          </a:bodyPr>
          <a:lstStyle/>
          <a:p>
            <a:r>
              <a:rPr lang="fr-FR" sz="2200" b="1" dirty="0">
                <a:solidFill>
                  <a:srgbClr val="009900"/>
                </a:solidFill>
              </a:rPr>
              <a:t>Green route</a:t>
            </a:r>
          </a:p>
        </p:txBody>
      </p:sp>
    </p:spTree>
    <p:extLst>
      <p:ext uri="{BB962C8B-B14F-4D97-AF65-F5344CB8AC3E}">
        <p14:creationId xmlns:p14="http://schemas.microsoft.com/office/powerpoint/2010/main" val="21639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par>
                                <p:cTn id="52" presetID="10" presetClass="entr" presetSubtype="0" fill="hold"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par>
                                <p:cTn id="61" presetID="10"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2.77778E-6 1.48148E-6 L -0.18333 -0.08889 " pathEditMode="relative" rAng="0" ptsTypes="AA">
                                      <p:cBhvr>
                                        <p:cTn id="73" dur="2000" fill="hold"/>
                                        <p:tgtEl>
                                          <p:spTgt spid="8"/>
                                        </p:tgtEl>
                                        <p:attrNameLst>
                                          <p:attrName>ppt_x</p:attrName>
                                          <p:attrName>ppt_y</p:attrName>
                                        </p:attrNameLst>
                                      </p:cBhvr>
                                      <p:rCtr x="-9167" y="-4444"/>
                                    </p:animMotion>
                                  </p:childTnLst>
                                </p:cTn>
                              </p:par>
                              <p:par>
                                <p:cTn id="74" presetID="42" presetClass="path" presetSubtype="0" accel="50000" decel="50000" fill="hold" nodeType="withEffect">
                                  <p:stCondLst>
                                    <p:cond delay="0"/>
                                  </p:stCondLst>
                                  <p:childTnLst>
                                    <p:animMotion origin="layout" path="M -5.55556E-7 -2.22222E-6 L -0.14115 -0.14745 " pathEditMode="relative" rAng="0" ptsTypes="AA">
                                      <p:cBhvr>
                                        <p:cTn id="75" dur="2000" fill="hold"/>
                                        <p:tgtEl>
                                          <p:spTgt spid="68"/>
                                        </p:tgtEl>
                                        <p:attrNameLst>
                                          <p:attrName>ppt_x</p:attrName>
                                          <p:attrName>ppt_y</p:attrName>
                                        </p:attrNameLst>
                                      </p:cBhvr>
                                      <p:rCtr x="-7066" y="-7384"/>
                                    </p:animMotion>
                                  </p:childTnLst>
                                </p:cTn>
                              </p:par>
                              <p:par>
                                <p:cTn id="76" presetID="42" presetClass="path" presetSubtype="0" accel="50000" decel="50000" fill="hold" nodeType="withEffect">
                                  <p:stCondLst>
                                    <p:cond delay="0"/>
                                  </p:stCondLst>
                                  <p:childTnLst>
                                    <p:animMotion origin="layout" path="M 5.55556E-7 4.81481E-6 L -0.28194 -0.17061 " pathEditMode="relative" rAng="0" ptsTypes="AA">
                                      <p:cBhvr>
                                        <p:cTn id="77" dur="2000" fill="hold"/>
                                        <p:tgtEl>
                                          <p:spTgt spid="65"/>
                                        </p:tgtEl>
                                        <p:attrNameLst>
                                          <p:attrName>ppt_x</p:attrName>
                                          <p:attrName>ppt_y</p:attrName>
                                        </p:attrNameLst>
                                      </p:cBhvr>
                                      <p:rCtr x="-14097" y="-8542"/>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500"/>
                                        <p:tgtEl>
                                          <p:spTgt spid="7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left)">
                                      <p:cBhvr>
                                        <p:cTn id="90" dur="5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fade">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68"/>
                                        </p:tgtEl>
                                      </p:cBhvr>
                                    </p:animEffect>
                                    <p:set>
                                      <p:cBhvr>
                                        <p:cTn id="103" dur="1" fill="hold">
                                          <p:stCondLst>
                                            <p:cond delay="499"/>
                                          </p:stCondLst>
                                        </p:cTn>
                                        <p:tgtEl>
                                          <p:spTgt spid="6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43"/>
                                        </p:tgtEl>
                                      </p:cBhvr>
                                    </p:animEffect>
                                    <p:set>
                                      <p:cBhvr>
                                        <p:cTn id="109" dur="1" fill="hold">
                                          <p:stCondLst>
                                            <p:cond delay="499"/>
                                          </p:stCondLst>
                                        </p:cTn>
                                        <p:tgtEl>
                                          <p:spTgt spid="4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44"/>
                                        </p:tgtEl>
                                      </p:cBhvr>
                                    </p:animEffect>
                                    <p:set>
                                      <p:cBhvr>
                                        <p:cTn id="112" dur="1" fill="hold">
                                          <p:stCondLst>
                                            <p:cond delay="499"/>
                                          </p:stCondLst>
                                        </p:cTn>
                                        <p:tgtEl>
                                          <p:spTgt spid="4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0"/>
                                        </p:tgtEl>
                                      </p:cBhvr>
                                    </p:animEffect>
                                    <p:set>
                                      <p:cBhvr>
                                        <p:cTn id="118" dur="1" fill="hold">
                                          <p:stCondLst>
                                            <p:cond delay="499"/>
                                          </p:stCondLst>
                                        </p:cTn>
                                        <p:tgtEl>
                                          <p:spTgt spid="6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64"/>
                                        </p:tgtEl>
                                      </p:cBhvr>
                                    </p:animEffect>
                                    <p:set>
                                      <p:cBhvr>
                                        <p:cTn id="121" dur="1" fill="hold">
                                          <p:stCondLst>
                                            <p:cond delay="499"/>
                                          </p:stCondLst>
                                        </p:cTn>
                                        <p:tgtEl>
                                          <p:spTgt spid="6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3"/>
                                        </p:tgtEl>
                                      </p:cBhvr>
                                    </p:animEffect>
                                    <p:set>
                                      <p:cBhvr>
                                        <p:cTn id="127" dur="1" fill="hold">
                                          <p:stCondLst>
                                            <p:cond delay="499"/>
                                          </p:stCondLst>
                                        </p:cTn>
                                        <p:tgtEl>
                                          <p:spTgt spid="7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20"/>
                                        </p:tgtEl>
                                      </p:cBhvr>
                                    </p:animEffect>
                                    <p:set>
                                      <p:cBhvr>
                                        <p:cTn id="130" dur="1" fill="hold">
                                          <p:stCondLst>
                                            <p:cond delay="499"/>
                                          </p:stCondLst>
                                        </p:cTn>
                                        <p:tgtEl>
                                          <p:spTgt spid="2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6"/>
                                        </p:tgtEl>
                                      </p:cBhvr>
                                    </p:animEffect>
                                    <p:set>
                                      <p:cBhvr>
                                        <p:cTn id="133"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5" grpId="0"/>
      <p:bldP spid="42" grpId="0"/>
      <p:bldP spid="6" grpId="0"/>
      <p:bldP spid="43" grpId="0"/>
      <p:bldP spid="43" grpId="1"/>
      <p:bldP spid="60" grpId="0"/>
      <p:bldP spid="60" grpId="1"/>
      <p:bldP spid="12" grpId="0"/>
      <p:bldP spid="12" grpId="1"/>
      <p:bldP spid="73" grpId="0"/>
      <p:bldP spid="73" grpId="1"/>
      <p:bldP spid="76" grpId="0"/>
      <p:bldP spid="76" grpId="1"/>
      <p:bldP spid="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9B7E553-6619-447A-A797-4BB7BE3077ED}"/>
              </a:ext>
            </a:extLst>
          </p:cNvPr>
          <p:cNvSpPr txBox="1"/>
          <p:nvPr/>
        </p:nvSpPr>
        <p:spPr>
          <a:xfrm>
            <a:off x="309352" y="1066733"/>
            <a:ext cx="1668534" cy="430887"/>
          </a:xfrm>
          <a:prstGeom prst="rect">
            <a:avLst/>
          </a:prstGeom>
          <a:noFill/>
        </p:spPr>
        <p:txBody>
          <a:bodyPr wrap="none" rtlCol="0">
            <a:spAutoFit/>
          </a:bodyPr>
          <a:lstStyle/>
          <a:p>
            <a:r>
              <a:rPr lang="fr-FR" sz="2200" b="1" dirty="0" err="1">
                <a:solidFill>
                  <a:schemeClr val="bg1">
                    <a:lumMod val="50000"/>
                  </a:schemeClr>
                </a:solidFill>
              </a:rPr>
              <a:t>Hybrid</a:t>
            </a:r>
            <a:r>
              <a:rPr lang="fr-FR" sz="2200" b="1" dirty="0">
                <a:solidFill>
                  <a:schemeClr val="bg1">
                    <a:lumMod val="50000"/>
                  </a:schemeClr>
                </a:solidFill>
              </a:rPr>
              <a:t> route</a:t>
            </a:r>
          </a:p>
        </p:txBody>
      </p:sp>
      <p:pic>
        <p:nvPicPr>
          <p:cNvPr id="28" name="Picture 27">
            <a:extLst>
              <a:ext uri="{FF2B5EF4-FFF2-40B4-BE49-F238E27FC236}">
                <a16:creationId xmlns:a16="http://schemas.microsoft.com/office/drawing/2014/main" id="{4C875CAD-FAAE-4AC0-A8FA-1E3D25C45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992344"/>
            <a:ext cx="432435" cy="560070"/>
          </a:xfrm>
          <a:prstGeom prst="rect">
            <a:avLst/>
          </a:prstGeom>
          <a:solidFill>
            <a:schemeClr val="bg1">
              <a:lumMod val="65000"/>
            </a:schemeClr>
          </a:solidFill>
        </p:spPr>
      </p:pic>
      <p:cxnSp>
        <p:nvCxnSpPr>
          <p:cNvPr id="29" name="Straight Arrow Connector 28">
            <a:extLst>
              <a:ext uri="{FF2B5EF4-FFF2-40B4-BE49-F238E27FC236}">
                <a16:creationId xmlns:a16="http://schemas.microsoft.com/office/drawing/2014/main" id="{A59C6354-A66E-46F2-A0A3-B245961615D9}"/>
              </a:ext>
            </a:extLst>
          </p:cNvPr>
          <p:cNvCxnSpPr>
            <a:cxnSpLocks/>
          </p:cNvCxnSpPr>
          <p:nvPr/>
        </p:nvCxnSpPr>
        <p:spPr>
          <a:xfrm>
            <a:off x="2810387" y="1280326"/>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FAE748-F395-4166-86BE-3C64B507AF38}"/>
              </a:ext>
            </a:extLst>
          </p:cNvPr>
          <p:cNvSpPr txBox="1"/>
          <p:nvPr/>
        </p:nvSpPr>
        <p:spPr>
          <a:xfrm>
            <a:off x="6670392" y="998285"/>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pic>
        <p:nvPicPr>
          <p:cNvPr id="31" name="Picture 30">
            <a:extLst>
              <a:ext uri="{FF2B5EF4-FFF2-40B4-BE49-F238E27FC236}">
                <a16:creationId xmlns:a16="http://schemas.microsoft.com/office/drawing/2014/main" id="{1D3A9B95-4BFE-4B1E-BCCC-9C521BD5C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0140"/>
            <a:ext cx="499786" cy="780916"/>
          </a:xfrm>
          <a:prstGeom prst="rect">
            <a:avLst/>
          </a:prstGeom>
        </p:spPr>
      </p:pic>
      <p:grpSp>
        <p:nvGrpSpPr>
          <p:cNvPr id="55" name="Group 54">
            <a:extLst>
              <a:ext uri="{FF2B5EF4-FFF2-40B4-BE49-F238E27FC236}">
                <a16:creationId xmlns:a16="http://schemas.microsoft.com/office/drawing/2014/main" id="{5DE43D45-0295-4B8A-B681-836468432BD3}"/>
              </a:ext>
            </a:extLst>
          </p:cNvPr>
          <p:cNvGrpSpPr/>
          <p:nvPr/>
        </p:nvGrpSpPr>
        <p:grpSpPr>
          <a:xfrm>
            <a:off x="4762062" y="1031423"/>
            <a:ext cx="1374610" cy="734261"/>
            <a:chOff x="4782252" y="1270710"/>
            <a:chExt cx="1374610" cy="734261"/>
          </a:xfrm>
          <a:effectLst>
            <a:outerShdw blurRad="50800" dist="38100" dir="2700000" algn="tl" rotWithShape="0">
              <a:prstClr val="black">
                <a:alpha val="40000"/>
              </a:prstClr>
            </a:outerShdw>
          </a:effectLst>
        </p:grpSpPr>
        <p:pic>
          <p:nvPicPr>
            <p:cNvPr id="56" name="Picture 55">
              <a:extLst>
                <a:ext uri="{FF2B5EF4-FFF2-40B4-BE49-F238E27FC236}">
                  <a16:creationId xmlns:a16="http://schemas.microsoft.com/office/drawing/2014/main" id="{AB397158-E23B-4720-883D-4D70759ABA62}"/>
                </a:ext>
              </a:extLst>
            </p:cNvPr>
            <p:cNvPicPr>
              <a:picLocks noChangeAspect="1"/>
            </p:cNvPicPr>
            <p:nvPr/>
          </p:nvPicPr>
          <p:blipFill>
            <a:blip r:embed="rId5">
              <a:duotone>
                <a:prstClr val="black"/>
                <a:schemeClr val="accent3">
                  <a:lumMod val="60000"/>
                  <a:lumOff val="40000"/>
                  <a:tint val="45000"/>
                  <a:satMod val="400000"/>
                </a:schemeClr>
              </a:duotone>
            </a:blip>
            <a:stretch>
              <a:fillRect/>
            </a:stretch>
          </p:blipFill>
          <p:spPr>
            <a:xfrm>
              <a:off x="5229709" y="1270710"/>
              <a:ext cx="499786" cy="497684"/>
            </a:xfrm>
            <a:prstGeom prst="rect">
              <a:avLst/>
            </a:prstGeom>
          </p:spPr>
        </p:pic>
        <p:sp>
          <p:nvSpPr>
            <p:cNvPr id="57" name="TextBox 56">
              <a:extLst>
                <a:ext uri="{FF2B5EF4-FFF2-40B4-BE49-F238E27FC236}">
                  <a16:creationId xmlns:a16="http://schemas.microsoft.com/office/drawing/2014/main" id="{584FADF3-5AA5-419E-8FB7-E301DECF28A1}"/>
                </a:ext>
              </a:extLst>
            </p:cNvPr>
            <p:cNvSpPr txBox="1"/>
            <p:nvPr/>
          </p:nvSpPr>
          <p:spPr>
            <a:xfrm>
              <a:off x="4782252" y="1697194"/>
              <a:ext cx="1374610" cy="307777"/>
            </a:xfrm>
            <a:prstGeom prst="rect">
              <a:avLst/>
            </a:prstGeom>
            <a:noFill/>
          </p:spPr>
          <p:txBody>
            <a:bodyPr wrap="square" rtlCol="0">
              <a:spAutoFit/>
            </a:bodyPr>
            <a:lstStyle/>
            <a:p>
              <a:pPr algn="ctr"/>
              <a:r>
                <a:rPr lang="fr-FR" sz="1400" b="1" dirty="0"/>
                <a:t>(page charges)</a:t>
              </a:r>
            </a:p>
          </p:txBody>
        </p:sp>
      </p:grpSp>
      <p:sp>
        <p:nvSpPr>
          <p:cNvPr id="58" name="TextBox 57">
            <a:extLst>
              <a:ext uri="{FF2B5EF4-FFF2-40B4-BE49-F238E27FC236}">
                <a16:creationId xmlns:a16="http://schemas.microsoft.com/office/drawing/2014/main" id="{1D87A10B-3465-492D-B442-4666E04D1ADD}"/>
              </a:ext>
            </a:extLst>
          </p:cNvPr>
          <p:cNvSpPr txBox="1"/>
          <p:nvPr/>
        </p:nvSpPr>
        <p:spPr>
          <a:xfrm>
            <a:off x="2688503" y="747645"/>
            <a:ext cx="1411088" cy="523220"/>
          </a:xfrm>
          <a:prstGeom prst="rect">
            <a:avLst/>
          </a:prstGeom>
          <a:noFill/>
        </p:spPr>
        <p:txBody>
          <a:bodyPr wrap="square" rtlCol="0">
            <a:spAutoFit/>
          </a:bodyPr>
          <a:lstStyle/>
          <a:p>
            <a:pPr algn="ctr"/>
            <a:r>
              <a:rPr lang="fr-FR" sz="1400" dirty="0" err="1"/>
              <a:t>Subscription-based</a:t>
            </a:r>
            <a:r>
              <a:rPr lang="fr-FR" sz="1400" dirty="0"/>
              <a:t> journal</a:t>
            </a:r>
          </a:p>
        </p:txBody>
      </p:sp>
      <p:pic>
        <p:nvPicPr>
          <p:cNvPr id="59" name="Picture 58">
            <a:extLst>
              <a:ext uri="{FF2B5EF4-FFF2-40B4-BE49-F238E27FC236}">
                <a16:creationId xmlns:a16="http://schemas.microsoft.com/office/drawing/2014/main" id="{201CAA44-B463-4BBF-B168-E130132AAD30}"/>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007225" y="618450"/>
            <a:ext cx="612000" cy="609426"/>
          </a:xfrm>
          <a:prstGeom prst="rect">
            <a:avLst/>
          </a:prstGeom>
        </p:spPr>
      </p:pic>
      <p:sp>
        <p:nvSpPr>
          <p:cNvPr id="61" name="TextBox 60">
            <a:extLst>
              <a:ext uri="{FF2B5EF4-FFF2-40B4-BE49-F238E27FC236}">
                <a16:creationId xmlns:a16="http://schemas.microsoft.com/office/drawing/2014/main" id="{B4F3A3BA-59C7-4A10-BFF7-5568696CD600}"/>
              </a:ext>
            </a:extLst>
          </p:cNvPr>
          <p:cNvSpPr txBox="1"/>
          <p:nvPr/>
        </p:nvSpPr>
        <p:spPr>
          <a:xfrm>
            <a:off x="533249" y="2060848"/>
            <a:ext cx="4228813" cy="430887"/>
          </a:xfrm>
          <a:prstGeom prst="rect">
            <a:avLst/>
          </a:prstGeom>
          <a:noFill/>
        </p:spPr>
        <p:txBody>
          <a:bodyPr wrap="square" rtlCol="0">
            <a:spAutoFit/>
          </a:bodyPr>
          <a:lstStyle/>
          <a:p>
            <a:r>
              <a:rPr lang="fr-FR" sz="2200" b="1" dirty="0" err="1"/>
              <a:t>Some</a:t>
            </a:r>
            <a:r>
              <a:rPr lang="fr-FR" sz="2200" b="1" dirty="0"/>
              <a:t> solutions</a:t>
            </a:r>
          </a:p>
        </p:txBody>
      </p:sp>
      <p:sp>
        <p:nvSpPr>
          <p:cNvPr id="35" name="Rectangle 34">
            <a:extLst>
              <a:ext uri="{FF2B5EF4-FFF2-40B4-BE49-F238E27FC236}">
                <a16:creationId xmlns:a16="http://schemas.microsoft.com/office/drawing/2014/main" id="{712CC685-93B8-4F0A-B605-E8FBB68FD715}"/>
              </a:ext>
            </a:extLst>
          </p:cNvPr>
          <p:cNvSpPr/>
          <p:nvPr/>
        </p:nvSpPr>
        <p:spPr>
          <a:xfrm>
            <a:off x="492944" y="2666628"/>
            <a:ext cx="5519216" cy="369332"/>
          </a:xfrm>
          <a:prstGeom prst="rect">
            <a:avLst/>
          </a:prstGeom>
        </p:spPr>
        <p:txBody>
          <a:bodyPr wrap="square">
            <a:spAutoFit/>
          </a:bodyPr>
          <a:lstStyle/>
          <a:p>
            <a:pPr marL="285750" indent="-285750">
              <a:buFont typeface="Wingdings" panose="05000000000000000000" pitchFamily="2" charset="2"/>
              <a:buChar char="Ø"/>
            </a:pPr>
            <a:r>
              <a:rPr lang="en-US" b="1" dirty="0"/>
              <a:t>The easy one : </a:t>
            </a:r>
            <a:r>
              <a:rPr lang="en-US" dirty="0"/>
              <a:t>use Green Open Access instead</a:t>
            </a:r>
          </a:p>
        </p:txBody>
      </p:sp>
      <p:grpSp>
        <p:nvGrpSpPr>
          <p:cNvPr id="37" name="Group 36">
            <a:extLst>
              <a:ext uri="{FF2B5EF4-FFF2-40B4-BE49-F238E27FC236}">
                <a16:creationId xmlns:a16="http://schemas.microsoft.com/office/drawing/2014/main" id="{4F2FB3A7-DAC8-4E0A-ABAD-35A6619C35B1}"/>
              </a:ext>
            </a:extLst>
          </p:cNvPr>
          <p:cNvGrpSpPr/>
          <p:nvPr/>
        </p:nvGrpSpPr>
        <p:grpSpPr>
          <a:xfrm>
            <a:off x="6279927" y="1148895"/>
            <a:ext cx="2653138" cy="839246"/>
            <a:chOff x="6289354" y="2942111"/>
            <a:chExt cx="2653138" cy="839246"/>
          </a:xfrm>
        </p:grpSpPr>
        <p:grpSp>
          <p:nvGrpSpPr>
            <p:cNvPr id="38" name="Group 37">
              <a:extLst>
                <a:ext uri="{FF2B5EF4-FFF2-40B4-BE49-F238E27FC236}">
                  <a16:creationId xmlns:a16="http://schemas.microsoft.com/office/drawing/2014/main" id="{004F3A5B-ABFB-4422-8D59-78C12F154998}"/>
                </a:ext>
              </a:extLst>
            </p:cNvPr>
            <p:cNvGrpSpPr/>
            <p:nvPr/>
          </p:nvGrpSpPr>
          <p:grpSpPr>
            <a:xfrm>
              <a:off x="8329270" y="2942111"/>
              <a:ext cx="613222" cy="613222"/>
              <a:chOff x="3811601" y="4927203"/>
              <a:chExt cx="613222" cy="613222"/>
            </a:xfrm>
            <a:effectLst>
              <a:outerShdw blurRad="50800" dist="38100" dir="2700000" algn="tl" rotWithShape="0">
                <a:prstClr val="black">
                  <a:alpha val="40000"/>
                </a:prstClr>
              </a:outerShdw>
            </a:effectLst>
          </p:grpSpPr>
          <p:sp>
            <p:nvSpPr>
              <p:cNvPr id="40" name="Oval 39">
                <a:extLst>
                  <a:ext uri="{FF2B5EF4-FFF2-40B4-BE49-F238E27FC236}">
                    <a16:creationId xmlns:a16="http://schemas.microsoft.com/office/drawing/2014/main" id="{76D5BC7D-EEEC-42F0-8C0B-3221191F00FC}"/>
                  </a:ext>
                </a:extLst>
              </p:cNvPr>
              <p:cNvSpPr/>
              <p:nvPr/>
            </p:nvSpPr>
            <p:spPr>
              <a:xfrm>
                <a:off x="3811601" y="4927203"/>
                <a:ext cx="613222" cy="613222"/>
              </a:xfrm>
              <a:prstGeom prst="ellipse">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Picture 40">
                <a:extLst>
                  <a:ext uri="{FF2B5EF4-FFF2-40B4-BE49-F238E27FC236}">
                    <a16:creationId xmlns:a16="http://schemas.microsoft.com/office/drawing/2014/main" id="{2A2936FC-B9FB-4D1D-B8DA-0E30BF53F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613" y="5008215"/>
                <a:ext cx="451197" cy="451197"/>
              </a:xfrm>
              <a:prstGeom prst="rect">
                <a:avLst/>
              </a:prstGeom>
            </p:spPr>
          </p:pic>
        </p:grpSp>
        <p:sp>
          <p:nvSpPr>
            <p:cNvPr id="39" name="Rectangle 38">
              <a:extLst>
                <a:ext uri="{FF2B5EF4-FFF2-40B4-BE49-F238E27FC236}">
                  <a16:creationId xmlns:a16="http://schemas.microsoft.com/office/drawing/2014/main" id="{30B4E45D-2E3B-4973-8885-D1B710637092}"/>
                </a:ext>
              </a:extLst>
            </p:cNvPr>
            <p:cNvSpPr/>
            <p:nvPr/>
          </p:nvSpPr>
          <p:spPr>
            <a:xfrm rot="21250496">
              <a:off x="6289354" y="3319692"/>
              <a:ext cx="2235590" cy="461665"/>
            </a:xfrm>
            <a:prstGeom prst="rect">
              <a:avLst/>
            </a:prstGeom>
            <a:effectLst>
              <a:outerShdw blurRad="50800" dist="38100" dir="2700000" algn="tl" rotWithShape="0">
                <a:prstClr val="black">
                  <a:alpha val="40000"/>
                </a:prstClr>
              </a:outerShdw>
            </a:effectLst>
          </p:spPr>
          <p:txBody>
            <a:bodyPr wrap="square">
              <a:spAutoFit/>
            </a:bodyPr>
            <a:lstStyle/>
            <a:p>
              <a:pPr algn="ctr"/>
              <a:r>
                <a:rPr lang="fr-FR" sz="1200" dirty="0">
                  <a:solidFill>
                    <a:prstClr val="black"/>
                  </a:solidFill>
                  <a:latin typeface="Stencil" panose="040409050D0802020404" pitchFamily="82" charset="0"/>
                </a:rPr>
                <a:t>self-</a:t>
              </a:r>
              <a:r>
                <a:rPr lang="fr-FR" sz="1200" dirty="0" err="1">
                  <a:solidFill>
                    <a:prstClr val="black"/>
                  </a:solidFill>
                  <a:latin typeface="Stencil" panose="040409050D0802020404" pitchFamily="82" charset="0"/>
                </a:rPr>
                <a:t>archiving</a:t>
              </a:r>
              <a:r>
                <a:rPr lang="fr-FR" sz="1200" dirty="0">
                  <a:solidFill>
                    <a:prstClr val="black"/>
                  </a:solidFill>
                  <a:latin typeface="Stencil" panose="040409050D0802020404" pitchFamily="82" charset="0"/>
                </a:rPr>
                <a:t> </a:t>
              </a:r>
            </a:p>
            <a:p>
              <a:pPr algn="ctr"/>
              <a:r>
                <a:rPr lang="fr-FR" sz="1200" dirty="0">
                  <a:solidFill>
                    <a:prstClr val="black"/>
                  </a:solidFill>
                  <a:latin typeface="Stencil" panose="040409050D0802020404" pitchFamily="82" charset="0"/>
                </a:rPr>
                <a:t>(repository / </a:t>
              </a:r>
              <a:r>
                <a:rPr lang="fr-FR" sz="1200" dirty="0" err="1">
                  <a:solidFill>
                    <a:prstClr val="black"/>
                  </a:solidFill>
                  <a:latin typeface="Stencil" panose="040409050D0802020404" pitchFamily="82" charset="0"/>
                </a:rPr>
                <a:t>preprint</a:t>
              </a:r>
              <a:r>
                <a:rPr lang="fr-FR" sz="1200" dirty="0">
                  <a:solidFill>
                    <a:prstClr val="black"/>
                  </a:solidFill>
                  <a:latin typeface="Stencil" panose="040409050D0802020404" pitchFamily="82" charset="0"/>
                </a:rPr>
                <a:t>)</a:t>
              </a:r>
              <a:endParaRPr lang="fr-FR" sz="1200" dirty="0">
                <a:latin typeface="Stencil" panose="040409050D0802020404" pitchFamily="82" charset="0"/>
              </a:endParaRPr>
            </a:p>
          </p:txBody>
        </p:sp>
      </p:grpSp>
      <p:sp>
        <p:nvSpPr>
          <p:cNvPr id="42" name="Rectangle 41">
            <a:extLst>
              <a:ext uri="{FF2B5EF4-FFF2-40B4-BE49-F238E27FC236}">
                <a16:creationId xmlns:a16="http://schemas.microsoft.com/office/drawing/2014/main" id="{A5E0AD86-6D96-46D0-9DC4-0E516E14127A}"/>
              </a:ext>
            </a:extLst>
          </p:cNvPr>
          <p:cNvSpPr/>
          <p:nvPr/>
        </p:nvSpPr>
        <p:spPr>
          <a:xfrm>
            <a:off x="492944" y="3170684"/>
            <a:ext cx="5519216" cy="369332"/>
          </a:xfrm>
          <a:prstGeom prst="rect">
            <a:avLst/>
          </a:prstGeom>
        </p:spPr>
        <p:txBody>
          <a:bodyPr wrap="square">
            <a:spAutoFit/>
          </a:bodyPr>
          <a:lstStyle/>
          <a:p>
            <a:pPr marL="285750" indent="-285750">
              <a:buFont typeface="Wingdings" panose="05000000000000000000" pitchFamily="2" charset="2"/>
              <a:buChar char="Ø"/>
            </a:pPr>
            <a:r>
              <a:rPr lang="en-US" b="1" dirty="0"/>
              <a:t>The harder one : </a:t>
            </a:r>
            <a:r>
              <a:rPr lang="en-US" dirty="0"/>
              <a:t>Transformative Agreements</a:t>
            </a:r>
          </a:p>
        </p:txBody>
      </p:sp>
      <p:sp>
        <p:nvSpPr>
          <p:cNvPr id="6" name="Rectangle 5">
            <a:extLst>
              <a:ext uri="{FF2B5EF4-FFF2-40B4-BE49-F238E27FC236}">
                <a16:creationId xmlns:a16="http://schemas.microsoft.com/office/drawing/2014/main" id="{49B2B849-18D6-43F4-B1F6-DA30016E5CFF}"/>
              </a:ext>
            </a:extLst>
          </p:cNvPr>
          <p:cNvSpPr/>
          <p:nvPr/>
        </p:nvSpPr>
        <p:spPr>
          <a:xfrm>
            <a:off x="817641" y="3518024"/>
            <a:ext cx="8231164" cy="338554"/>
          </a:xfrm>
          <a:prstGeom prst="rect">
            <a:avLst/>
          </a:prstGeom>
        </p:spPr>
        <p:txBody>
          <a:bodyPr wrap="none">
            <a:spAutoFit/>
          </a:bodyPr>
          <a:lstStyle/>
          <a:p>
            <a:pPr marL="285750" indent="-285750">
              <a:buFont typeface="Wingdings" panose="05000000000000000000" pitchFamily="2" charset="2"/>
              <a:buChar char="Ø"/>
            </a:pPr>
            <a:r>
              <a:rPr lang="en-US" sz="1600" dirty="0">
                <a:solidFill>
                  <a:prstClr val="black"/>
                </a:solidFill>
              </a:rPr>
              <a:t>Deals that are negotiated between </a:t>
            </a:r>
            <a:r>
              <a:rPr lang="en-US" sz="1600" b="1" dirty="0">
                <a:solidFill>
                  <a:prstClr val="black"/>
                </a:solidFill>
              </a:rPr>
              <a:t>institutions</a:t>
            </a:r>
            <a:r>
              <a:rPr lang="en-US" sz="1600" dirty="0">
                <a:solidFill>
                  <a:prstClr val="black"/>
                </a:solidFill>
              </a:rPr>
              <a:t> and </a:t>
            </a:r>
            <a:r>
              <a:rPr lang="en-US" sz="1600" b="1" dirty="0">
                <a:solidFill>
                  <a:prstClr val="black"/>
                </a:solidFill>
              </a:rPr>
              <a:t>publishers</a:t>
            </a:r>
            <a:r>
              <a:rPr lang="en-US" sz="1600" dirty="0">
                <a:solidFill>
                  <a:prstClr val="black"/>
                </a:solidFill>
              </a:rPr>
              <a:t> for a given portfolio of journals</a:t>
            </a:r>
            <a:endParaRPr lang="fr-FR" dirty="0"/>
          </a:p>
        </p:txBody>
      </p:sp>
      <p:sp>
        <p:nvSpPr>
          <p:cNvPr id="77" name="TextBox 76">
            <a:extLst>
              <a:ext uri="{FF2B5EF4-FFF2-40B4-BE49-F238E27FC236}">
                <a16:creationId xmlns:a16="http://schemas.microsoft.com/office/drawing/2014/main" id="{A81AF012-7594-4333-9860-194D97D4F412}"/>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
        <p:nvSpPr>
          <p:cNvPr id="78" name="TextBox 77">
            <a:extLst>
              <a:ext uri="{FF2B5EF4-FFF2-40B4-BE49-F238E27FC236}">
                <a16:creationId xmlns:a16="http://schemas.microsoft.com/office/drawing/2014/main" id="{C650EC66-16AB-4317-8237-04AF20098DAA}"/>
              </a:ext>
            </a:extLst>
          </p:cNvPr>
          <p:cNvSpPr txBox="1"/>
          <p:nvPr/>
        </p:nvSpPr>
        <p:spPr>
          <a:xfrm>
            <a:off x="355074" y="1064025"/>
            <a:ext cx="1599669" cy="430887"/>
          </a:xfrm>
          <a:prstGeom prst="rect">
            <a:avLst/>
          </a:prstGeom>
          <a:solidFill>
            <a:schemeClr val="bg1"/>
          </a:solidFill>
        </p:spPr>
        <p:txBody>
          <a:bodyPr wrap="none" rtlCol="0">
            <a:spAutoFit/>
          </a:bodyPr>
          <a:lstStyle/>
          <a:p>
            <a:r>
              <a:rPr lang="fr-FR" sz="2200" b="1" dirty="0">
                <a:solidFill>
                  <a:srgbClr val="009900"/>
                </a:solidFill>
              </a:rPr>
              <a:t>Green route</a:t>
            </a:r>
          </a:p>
        </p:txBody>
      </p:sp>
      <p:sp>
        <p:nvSpPr>
          <p:cNvPr id="49" name="Rectangle 48">
            <a:extLst>
              <a:ext uri="{FF2B5EF4-FFF2-40B4-BE49-F238E27FC236}">
                <a16:creationId xmlns:a16="http://schemas.microsoft.com/office/drawing/2014/main" id="{FF2B1FDF-106D-4A82-9912-1BE827DDDF5C}"/>
              </a:ext>
            </a:extLst>
          </p:cNvPr>
          <p:cNvSpPr/>
          <p:nvPr/>
        </p:nvSpPr>
        <p:spPr>
          <a:xfrm>
            <a:off x="827584" y="3859956"/>
            <a:ext cx="6927730" cy="338554"/>
          </a:xfrm>
          <a:prstGeom prst="rect">
            <a:avLst/>
          </a:prstGeom>
        </p:spPr>
        <p:txBody>
          <a:bodyPr wrap="none">
            <a:spAutoFit/>
          </a:bodyPr>
          <a:lstStyle/>
          <a:p>
            <a:pPr marL="285750" indent="-285750">
              <a:buFont typeface="Wingdings" panose="05000000000000000000" pitchFamily="2" charset="2"/>
              <a:buChar char="Ø"/>
            </a:pPr>
            <a:r>
              <a:rPr lang="en-US" sz="1600" dirty="0">
                <a:solidFill>
                  <a:prstClr val="black"/>
                </a:solidFill>
              </a:rPr>
              <a:t>But these deals are meant to be temporary, as a transition to full Open Access</a:t>
            </a:r>
            <a:endParaRPr lang="fr-FR" dirty="0"/>
          </a:p>
        </p:txBody>
      </p:sp>
      <p:sp>
        <p:nvSpPr>
          <p:cNvPr id="50" name="Rectangle 49">
            <a:extLst>
              <a:ext uri="{FF2B5EF4-FFF2-40B4-BE49-F238E27FC236}">
                <a16:creationId xmlns:a16="http://schemas.microsoft.com/office/drawing/2014/main" id="{88AA60CD-017D-40AB-B97B-B0A4EFC1CC33}"/>
              </a:ext>
            </a:extLst>
          </p:cNvPr>
          <p:cNvSpPr/>
          <p:nvPr/>
        </p:nvSpPr>
        <p:spPr>
          <a:xfrm>
            <a:off x="838873" y="4208707"/>
            <a:ext cx="4241033" cy="338554"/>
          </a:xfrm>
          <a:prstGeom prst="rect">
            <a:avLst/>
          </a:prstGeom>
        </p:spPr>
        <p:txBody>
          <a:bodyPr wrap="none">
            <a:spAutoFit/>
          </a:bodyPr>
          <a:lstStyle/>
          <a:p>
            <a:pPr marL="285750" indent="-285750">
              <a:buFont typeface="Wingdings" panose="05000000000000000000" pitchFamily="2" charset="2"/>
              <a:buChar char="Ø"/>
            </a:pPr>
            <a:r>
              <a:rPr lang="en-US" sz="1600" dirty="0">
                <a:solidFill>
                  <a:prstClr val="black"/>
                </a:solidFill>
              </a:rPr>
              <a:t>Hard to get information, one recent example:</a:t>
            </a:r>
            <a:endParaRPr lang="fr-FR" dirty="0"/>
          </a:p>
        </p:txBody>
      </p:sp>
      <p:pic>
        <p:nvPicPr>
          <p:cNvPr id="51" name="Picture 50">
            <a:extLst>
              <a:ext uri="{FF2B5EF4-FFF2-40B4-BE49-F238E27FC236}">
                <a16:creationId xmlns:a16="http://schemas.microsoft.com/office/drawing/2014/main" id="{5074CB61-95DE-4BE8-91F9-7EDF9AF56D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2714" y="4963602"/>
            <a:ext cx="1103542" cy="233640"/>
          </a:xfrm>
          <a:prstGeom prst="rect">
            <a:avLst/>
          </a:prstGeom>
        </p:spPr>
      </p:pic>
      <p:pic>
        <p:nvPicPr>
          <p:cNvPr id="52" name="Image 22">
            <a:extLst>
              <a:ext uri="{FF2B5EF4-FFF2-40B4-BE49-F238E27FC236}">
                <a16:creationId xmlns:a16="http://schemas.microsoft.com/office/drawing/2014/main" id="{99643B3A-DB14-40B2-A12C-D20CB48D2776}"/>
              </a:ext>
            </a:extLst>
          </p:cNvPr>
          <p:cNvPicPr>
            <a:picLocks noChangeAspect="1"/>
          </p:cNvPicPr>
          <p:nvPr/>
        </p:nvPicPr>
        <p:blipFill>
          <a:blip r:embed="rId8"/>
          <a:stretch>
            <a:fillRect/>
          </a:stretch>
        </p:blipFill>
        <p:spPr>
          <a:xfrm>
            <a:off x="1763688" y="4957644"/>
            <a:ext cx="1300704" cy="339141"/>
          </a:xfrm>
          <a:prstGeom prst="rect">
            <a:avLst/>
          </a:prstGeom>
        </p:spPr>
      </p:pic>
      <p:cxnSp>
        <p:nvCxnSpPr>
          <p:cNvPr id="3" name="Straight Arrow Connector 2">
            <a:extLst>
              <a:ext uri="{FF2B5EF4-FFF2-40B4-BE49-F238E27FC236}">
                <a16:creationId xmlns:a16="http://schemas.microsoft.com/office/drawing/2014/main" id="{6F611A85-FE7E-47D0-8025-6FBFB5B06F83}"/>
              </a:ext>
            </a:extLst>
          </p:cNvPr>
          <p:cNvCxnSpPr>
            <a:cxnSpLocks/>
          </p:cNvCxnSpPr>
          <p:nvPr/>
        </p:nvCxnSpPr>
        <p:spPr>
          <a:xfrm>
            <a:off x="3256890" y="5069740"/>
            <a:ext cx="2327560" cy="0"/>
          </a:xfrm>
          <a:prstGeom prst="straightConnector1">
            <a:avLst/>
          </a:prstGeom>
          <a:ln w="38100">
            <a:solidFill>
              <a:srgbClr val="1B64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BD2FB6B-45A5-4AF4-B1E6-349794B15920}"/>
              </a:ext>
            </a:extLst>
          </p:cNvPr>
          <p:cNvSpPr/>
          <p:nvPr/>
        </p:nvSpPr>
        <p:spPr>
          <a:xfrm>
            <a:off x="3333834" y="4735028"/>
            <a:ext cx="2173672" cy="307777"/>
          </a:xfrm>
          <a:prstGeom prst="rect">
            <a:avLst/>
          </a:prstGeom>
        </p:spPr>
        <p:txBody>
          <a:bodyPr wrap="none">
            <a:spAutoFit/>
          </a:bodyPr>
          <a:lstStyle/>
          <a:p>
            <a:r>
              <a:rPr lang="en-US" sz="1400" b="1" dirty="0"/>
              <a:t>Transformative Agreement</a:t>
            </a:r>
          </a:p>
        </p:txBody>
      </p:sp>
      <p:sp>
        <p:nvSpPr>
          <p:cNvPr id="10" name="Rectangle 9">
            <a:extLst>
              <a:ext uri="{FF2B5EF4-FFF2-40B4-BE49-F238E27FC236}">
                <a16:creationId xmlns:a16="http://schemas.microsoft.com/office/drawing/2014/main" id="{81822354-BD96-423F-AC64-D5E9CB62D696}"/>
              </a:ext>
            </a:extLst>
          </p:cNvPr>
          <p:cNvSpPr/>
          <p:nvPr/>
        </p:nvSpPr>
        <p:spPr>
          <a:xfrm>
            <a:off x="3684603" y="5084377"/>
            <a:ext cx="1472134" cy="307777"/>
          </a:xfrm>
          <a:prstGeom prst="rect">
            <a:avLst/>
          </a:prstGeom>
        </p:spPr>
        <p:txBody>
          <a:bodyPr wrap="none">
            <a:spAutoFit/>
          </a:bodyPr>
          <a:lstStyle/>
          <a:p>
            <a:pPr lvl="0"/>
            <a:r>
              <a:rPr lang="en-US" sz="1400" b="1" dirty="0">
                <a:solidFill>
                  <a:prstClr val="black"/>
                </a:solidFill>
              </a:rPr>
              <a:t>since Jan 1</a:t>
            </a:r>
            <a:r>
              <a:rPr lang="en-US" sz="1400" b="1" baseline="30000" dirty="0">
                <a:solidFill>
                  <a:prstClr val="black"/>
                </a:solidFill>
              </a:rPr>
              <a:t>st</a:t>
            </a:r>
            <a:r>
              <a:rPr lang="en-US" sz="1400" b="1" dirty="0">
                <a:solidFill>
                  <a:prstClr val="black"/>
                </a:solidFill>
              </a:rPr>
              <a:t> 2022</a:t>
            </a:r>
            <a:endParaRPr lang="fr-FR" sz="1400" b="1" dirty="0">
              <a:solidFill>
                <a:prstClr val="black"/>
              </a:solidFill>
            </a:endParaRPr>
          </a:p>
        </p:txBody>
      </p:sp>
      <p:sp>
        <p:nvSpPr>
          <p:cNvPr id="62" name="Rectangle 61">
            <a:extLst>
              <a:ext uri="{FF2B5EF4-FFF2-40B4-BE49-F238E27FC236}">
                <a16:creationId xmlns:a16="http://schemas.microsoft.com/office/drawing/2014/main" id="{499D02A3-3770-4B1D-9137-443273754D4B}"/>
              </a:ext>
            </a:extLst>
          </p:cNvPr>
          <p:cNvSpPr/>
          <p:nvPr/>
        </p:nvSpPr>
        <p:spPr>
          <a:xfrm>
            <a:off x="2581682" y="5413061"/>
            <a:ext cx="4703082" cy="707578"/>
          </a:xfrm>
          <a:prstGeom prst="rect">
            <a:avLst/>
          </a:prstGeom>
        </p:spPr>
        <p:txBody>
          <a:bodyPr wrap="none">
            <a:spAutoFit/>
          </a:bodyPr>
          <a:lstStyle/>
          <a:p>
            <a:pPr marL="285750" indent="-285750">
              <a:buFont typeface="Wingdings" panose="05000000000000000000" pitchFamily="2" charset="2"/>
              <a:buChar char="Ø"/>
            </a:pPr>
            <a:r>
              <a:rPr lang="en-US" sz="1600" dirty="0">
                <a:solidFill>
                  <a:prstClr val="black"/>
                </a:solidFill>
              </a:rPr>
              <a:t>Free Open Access in hybrid journals</a:t>
            </a:r>
          </a:p>
          <a:p>
            <a:pPr marL="285750" indent="-285750">
              <a:buFont typeface="Wingdings" panose="05000000000000000000" pitchFamily="2" charset="2"/>
              <a:buChar char="Ø"/>
            </a:pPr>
            <a:r>
              <a:rPr lang="en-US" sz="1600" dirty="0">
                <a:solidFill>
                  <a:prstClr val="black"/>
                </a:solidFill>
              </a:rPr>
              <a:t>10% discount on APC of Gold Open Access journals</a:t>
            </a:r>
            <a:endParaRPr lang="fr-FR" dirty="0"/>
          </a:p>
        </p:txBody>
      </p:sp>
      <p:sp>
        <p:nvSpPr>
          <p:cNvPr id="63" name="Rectangle 62">
            <a:extLst>
              <a:ext uri="{FF2B5EF4-FFF2-40B4-BE49-F238E27FC236}">
                <a16:creationId xmlns:a16="http://schemas.microsoft.com/office/drawing/2014/main" id="{BEB4E495-166E-4B95-A366-417E71D3B9EE}"/>
              </a:ext>
            </a:extLst>
          </p:cNvPr>
          <p:cNvSpPr/>
          <p:nvPr/>
        </p:nvSpPr>
        <p:spPr>
          <a:xfrm>
            <a:off x="2718288" y="5997904"/>
            <a:ext cx="3054426" cy="338554"/>
          </a:xfrm>
          <a:prstGeom prst="rect">
            <a:avLst/>
          </a:prstGeom>
        </p:spPr>
        <p:txBody>
          <a:bodyPr wrap="none">
            <a:spAutoFit/>
          </a:bodyPr>
          <a:lstStyle/>
          <a:p>
            <a:r>
              <a:rPr lang="en-US" sz="1600" b="1" dirty="0">
                <a:solidFill>
                  <a:prstClr val="black"/>
                </a:solidFill>
              </a:rPr>
              <a:t>But too soon to evaluate impact…</a:t>
            </a:r>
            <a:endParaRPr lang="fr-FR" b="1" dirty="0"/>
          </a:p>
        </p:txBody>
      </p:sp>
    </p:spTree>
    <p:extLst>
      <p:ext uri="{BB962C8B-B14F-4D97-AF65-F5344CB8AC3E}">
        <p14:creationId xmlns:p14="http://schemas.microsoft.com/office/powerpoint/2010/main" val="27710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outVertical)">
                                      <p:cBhvr>
                                        <p:cTn id="28" dur="500"/>
                                        <p:tgtEl>
                                          <p:spTgt spid="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4" grpId="0"/>
      <p:bldP spid="10" grpId="0"/>
      <p:bldP spid="62"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E397E85-44DD-4902-AD1A-06033E431144}"/>
              </a:ext>
            </a:extLst>
          </p:cNvPr>
          <p:cNvSpPr txBox="1"/>
          <p:nvPr/>
        </p:nvSpPr>
        <p:spPr>
          <a:xfrm>
            <a:off x="395536" y="1154413"/>
            <a:ext cx="1955472" cy="430887"/>
          </a:xfrm>
          <a:prstGeom prst="rect">
            <a:avLst/>
          </a:prstGeom>
          <a:noFill/>
        </p:spPr>
        <p:txBody>
          <a:bodyPr wrap="none" rtlCol="0">
            <a:spAutoFit/>
          </a:bodyPr>
          <a:lstStyle/>
          <a:p>
            <a:r>
              <a:rPr lang="fr-FR" sz="2200" b="1" dirty="0">
                <a:solidFill>
                  <a:schemeClr val="accent4">
                    <a:lumMod val="75000"/>
                  </a:schemeClr>
                </a:solidFill>
              </a:rPr>
              <a:t>Diamond route</a:t>
            </a:r>
          </a:p>
        </p:txBody>
      </p:sp>
      <p:pic>
        <p:nvPicPr>
          <p:cNvPr id="18" name="Picture 17">
            <a:extLst>
              <a:ext uri="{FF2B5EF4-FFF2-40B4-BE49-F238E27FC236}">
                <a16:creationId xmlns:a16="http://schemas.microsoft.com/office/drawing/2014/main" id="{7DAAB346-5DD1-4765-930B-27A50FDF6B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426219" y="1104707"/>
            <a:ext cx="432435" cy="560070"/>
          </a:xfrm>
          <a:prstGeom prst="rect">
            <a:avLst/>
          </a:prstGeom>
          <a:solidFill>
            <a:schemeClr val="accent4">
              <a:lumMod val="60000"/>
              <a:lumOff val="40000"/>
            </a:schemeClr>
          </a:solidFill>
        </p:spPr>
      </p:pic>
      <p:sp>
        <p:nvSpPr>
          <p:cNvPr id="20" name="TextBox 19">
            <a:extLst>
              <a:ext uri="{FF2B5EF4-FFF2-40B4-BE49-F238E27FC236}">
                <a16:creationId xmlns:a16="http://schemas.microsoft.com/office/drawing/2014/main" id="{28751721-11CC-4D1F-94A2-A746FD4CA20E}"/>
              </a:ext>
            </a:extLst>
          </p:cNvPr>
          <p:cNvSpPr txBox="1"/>
          <p:nvPr/>
        </p:nvSpPr>
        <p:spPr>
          <a:xfrm>
            <a:off x="3047863" y="1000611"/>
            <a:ext cx="2649254" cy="307777"/>
          </a:xfrm>
          <a:prstGeom prst="rect">
            <a:avLst/>
          </a:prstGeom>
          <a:noFill/>
        </p:spPr>
        <p:txBody>
          <a:bodyPr wrap="square" rtlCol="0">
            <a:spAutoFit/>
          </a:bodyPr>
          <a:lstStyle/>
          <a:p>
            <a:r>
              <a:rPr lang="fr-FR" sz="1400" dirty="0" err="1"/>
              <a:t>Natively</a:t>
            </a:r>
            <a:r>
              <a:rPr lang="fr-FR" sz="1400" dirty="0"/>
              <a:t> Open Access journal</a:t>
            </a:r>
          </a:p>
        </p:txBody>
      </p:sp>
      <p:cxnSp>
        <p:nvCxnSpPr>
          <p:cNvPr id="48" name="Straight Arrow Connector 47">
            <a:extLst>
              <a:ext uri="{FF2B5EF4-FFF2-40B4-BE49-F238E27FC236}">
                <a16:creationId xmlns:a16="http://schemas.microsoft.com/office/drawing/2014/main" id="{63D45B9D-7854-4643-B9FE-FE5B37A0F912}"/>
              </a:ext>
            </a:extLst>
          </p:cNvPr>
          <p:cNvCxnSpPr>
            <a:cxnSpLocks/>
          </p:cNvCxnSpPr>
          <p:nvPr/>
        </p:nvCxnSpPr>
        <p:spPr>
          <a:xfrm>
            <a:off x="3040040" y="1349916"/>
            <a:ext cx="3201773"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FE8CCD21-1F46-4C5A-83A8-3B4905118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613" y="980728"/>
            <a:ext cx="499786" cy="780916"/>
          </a:xfrm>
          <a:prstGeom prst="rect">
            <a:avLst/>
          </a:prstGeom>
        </p:spPr>
      </p:pic>
      <p:sp>
        <p:nvSpPr>
          <p:cNvPr id="50" name="TextBox 49">
            <a:extLst>
              <a:ext uri="{FF2B5EF4-FFF2-40B4-BE49-F238E27FC236}">
                <a16:creationId xmlns:a16="http://schemas.microsoft.com/office/drawing/2014/main" id="{8639029F-EE6B-4F05-8368-E1F82723211F}"/>
              </a:ext>
            </a:extLst>
          </p:cNvPr>
          <p:cNvSpPr txBox="1"/>
          <p:nvPr/>
        </p:nvSpPr>
        <p:spPr>
          <a:xfrm>
            <a:off x="6900045" y="1082123"/>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sp>
        <p:nvSpPr>
          <p:cNvPr id="5" name="TextBox 4">
            <a:extLst>
              <a:ext uri="{FF2B5EF4-FFF2-40B4-BE49-F238E27FC236}">
                <a16:creationId xmlns:a16="http://schemas.microsoft.com/office/drawing/2014/main" id="{9D241A93-D071-4E5C-9815-8E12FEE70F96}"/>
              </a:ext>
            </a:extLst>
          </p:cNvPr>
          <p:cNvSpPr txBox="1"/>
          <p:nvPr/>
        </p:nvSpPr>
        <p:spPr>
          <a:xfrm>
            <a:off x="533249" y="2492896"/>
            <a:ext cx="5292731" cy="1200329"/>
          </a:xfrm>
          <a:prstGeom prst="rect">
            <a:avLst/>
          </a:prstGeom>
          <a:noFill/>
        </p:spPr>
        <p:txBody>
          <a:bodyPr wrap="none" rtlCol="0">
            <a:spAutoFit/>
          </a:bodyPr>
          <a:lstStyle/>
          <a:p>
            <a:pPr marL="285750" indent="-285750">
              <a:buFont typeface="Wingdings" panose="05000000000000000000" pitchFamily="2" charset="2"/>
              <a:buChar char="Ø"/>
            </a:pPr>
            <a:r>
              <a:rPr lang="en-US" dirty="0"/>
              <a:t>Community-driven and academic-led initiatives</a:t>
            </a:r>
          </a:p>
          <a:p>
            <a:pPr marL="285750" indent="-285750">
              <a:buFont typeface="Wingdings" panose="05000000000000000000" pitchFamily="2" charset="2"/>
              <a:buChar char="Ø"/>
            </a:pPr>
            <a:r>
              <a:rPr lang="en-US" dirty="0"/>
              <a:t>Funded by non-profit organizations or by donations</a:t>
            </a:r>
          </a:p>
          <a:p>
            <a:pPr marL="285750" indent="-285750">
              <a:buFont typeface="Wingdings" panose="05000000000000000000" pitchFamily="2" charset="2"/>
              <a:buChar char="Ø"/>
            </a:pPr>
            <a:r>
              <a:rPr lang="en-US" dirty="0"/>
              <a:t>Commitment to not using impact factors</a:t>
            </a:r>
          </a:p>
          <a:p>
            <a:pPr marL="285750" indent="-285750">
              <a:buFont typeface="Wingdings" panose="05000000000000000000" pitchFamily="2" charset="2"/>
              <a:buChar char="Ø"/>
            </a:pPr>
            <a:r>
              <a:rPr lang="fr-FR" dirty="0" err="1"/>
              <a:t>Examples</a:t>
            </a:r>
            <a:r>
              <a:rPr lang="fr-FR" dirty="0"/>
              <a:t>:</a:t>
            </a:r>
          </a:p>
        </p:txBody>
      </p:sp>
      <p:sp>
        <p:nvSpPr>
          <p:cNvPr id="12" name="TextBox 11">
            <a:extLst>
              <a:ext uri="{FF2B5EF4-FFF2-40B4-BE49-F238E27FC236}">
                <a16:creationId xmlns:a16="http://schemas.microsoft.com/office/drawing/2014/main" id="{A81673C6-D9D7-4E93-8A3F-F78A85F63616}"/>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
        <p:nvSpPr>
          <p:cNvPr id="99" name="TextBox 98">
            <a:extLst>
              <a:ext uri="{FF2B5EF4-FFF2-40B4-BE49-F238E27FC236}">
                <a16:creationId xmlns:a16="http://schemas.microsoft.com/office/drawing/2014/main" id="{6BC27C60-EEE7-4A72-A84B-CB81A2BDDADB}"/>
              </a:ext>
            </a:extLst>
          </p:cNvPr>
          <p:cNvSpPr txBox="1"/>
          <p:nvPr/>
        </p:nvSpPr>
        <p:spPr>
          <a:xfrm>
            <a:off x="533249" y="2060848"/>
            <a:ext cx="5334895" cy="430887"/>
          </a:xfrm>
          <a:prstGeom prst="rect">
            <a:avLst/>
          </a:prstGeom>
          <a:noFill/>
        </p:spPr>
        <p:txBody>
          <a:bodyPr wrap="square" rtlCol="0">
            <a:spAutoFit/>
          </a:bodyPr>
          <a:lstStyle/>
          <a:p>
            <a:r>
              <a:rPr lang="fr-FR" sz="2200" b="1" dirty="0"/>
              <a:t>The </a:t>
            </a:r>
            <a:r>
              <a:rPr lang="fr-FR" sz="2200" b="1" dirty="0" err="1"/>
              <a:t>ideal</a:t>
            </a:r>
            <a:r>
              <a:rPr lang="fr-FR" sz="2200" b="1" dirty="0"/>
              <a:t> route but… </a:t>
            </a:r>
            <a:r>
              <a:rPr lang="fr-FR" sz="2200" b="1" dirty="0" err="1"/>
              <a:t>very</a:t>
            </a:r>
            <a:r>
              <a:rPr lang="fr-FR" sz="2200" b="1" dirty="0"/>
              <a:t> few </a:t>
            </a:r>
            <a:r>
              <a:rPr lang="fr-FR" sz="2200" b="1" dirty="0" err="1"/>
              <a:t>journals</a:t>
            </a:r>
            <a:endParaRPr lang="fr-FR" sz="2200" b="1" dirty="0"/>
          </a:p>
        </p:txBody>
      </p:sp>
      <p:pic>
        <p:nvPicPr>
          <p:cNvPr id="4" name="Picture 3">
            <a:extLst>
              <a:ext uri="{FF2B5EF4-FFF2-40B4-BE49-F238E27FC236}">
                <a16:creationId xmlns:a16="http://schemas.microsoft.com/office/drawing/2014/main" id="{14FA71C7-2A2D-4006-9C46-CB18D9EB9F9F}"/>
              </a:ext>
            </a:extLst>
          </p:cNvPr>
          <p:cNvPicPr>
            <a:picLocks noChangeAspect="1"/>
          </p:cNvPicPr>
          <p:nvPr/>
        </p:nvPicPr>
        <p:blipFill>
          <a:blip r:embed="rId5"/>
          <a:stretch>
            <a:fillRect/>
          </a:stretch>
        </p:blipFill>
        <p:spPr>
          <a:xfrm>
            <a:off x="501625" y="4003904"/>
            <a:ext cx="2962705" cy="39570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260785A-BFA3-4B58-AE6B-747261A143F6}"/>
              </a:ext>
            </a:extLst>
          </p:cNvPr>
          <p:cNvPicPr>
            <a:picLocks noChangeAspect="1"/>
          </p:cNvPicPr>
          <p:nvPr/>
        </p:nvPicPr>
        <p:blipFill>
          <a:blip r:embed="rId6"/>
          <a:stretch>
            <a:fillRect/>
          </a:stretch>
        </p:blipFill>
        <p:spPr>
          <a:xfrm>
            <a:off x="3594457" y="3542724"/>
            <a:ext cx="4687237" cy="1384313"/>
          </a:xfrm>
          <a:prstGeom prst="rect">
            <a:avLst/>
          </a:prstGeom>
        </p:spPr>
      </p:pic>
      <p:pic>
        <p:nvPicPr>
          <p:cNvPr id="7" name="Picture 6">
            <a:extLst>
              <a:ext uri="{FF2B5EF4-FFF2-40B4-BE49-F238E27FC236}">
                <a16:creationId xmlns:a16="http://schemas.microsoft.com/office/drawing/2014/main" id="{1198455B-CEBD-41A0-89FA-503B05C8E2EC}"/>
              </a:ext>
            </a:extLst>
          </p:cNvPr>
          <p:cNvPicPr>
            <a:picLocks noChangeAspect="1"/>
          </p:cNvPicPr>
          <p:nvPr/>
        </p:nvPicPr>
        <p:blipFill>
          <a:blip r:embed="rId7"/>
          <a:stretch>
            <a:fillRect/>
          </a:stretch>
        </p:blipFill>
        <p:spPr>
          <a:xfrm>
            <a:off x="562018" y="5459928"/>
            <a:ext cx="2841919" cy="430887"/>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DBA8593B-D728-46CE-8845-5D6679EBDD94}"/>
              </a:ext>
            </a:extLst>
          </p:cNvPr>
          <p:cNvGrpSpPr/>
          <p:nvPr/>
        </p:nvGrpSpPr>
        <p:grpSpPr>
          <a:xfrm>
            <a:off x="3614745" y="5025086"/>
            <a:ext cx="4687237" cy="1318101"/>
            <a:chOff x="3988635" y="5158724"/>
            <a:chExt cx="3672361" cy="1032707"/>
          </a:xfrm>
        </p:grpSpPr>
        <p:pic>
          <p:nvPicPr>
            <p:cNvPr id="9" name="Picture 8">
              <a:extLst>
                <a:ext uri="{FF2B5EF4-FFF2-40B4-BE49-F238E27FC236}">
                  <a16:creationId xmlns:a16="http://schemas.microsoft.com/office/drawing/2014/main" id="{FB9B5CF2-1400-4497-B4EF-D2CE4BEFFAD2}"/>
                </a:ext>
              </a:extLst>
            </p:cNvPr>
            <p:cNvPicPr>
              <a:picLocks noChangeAspect="1"/>
            </p:cNvPicPr>
            <p:nvPr/>
          </p:nvPicPr>
          <p:blipFill rotWithShape="1">
            <a:blip r:embed="rId8"/>
            <a:srcRect b="65012"/>
            <a:stretch/>
          </p:blipFill>
          <p:spPr>
            <a:xfrm>
              <a:off x="3988635" y="5158724"/>
              <a:ext cx="3672361" cy="523220"/>
            </a:xfrm>
            <a:prstGeom prst="rect">
              <a:avLst/>
            </a:prstGeom>
          </p:spPr>
        </p:pic>
        <p:pic>
          <p:nvPicPr>
            <p:cNvPr id="100" name="Picture 99">
              <a:extLst>
                <a:ext uri="{FF2B5EF4-FFF2-40B4-BE49-F238E27FC236}">
                  <a16:creationId xmlns:a16="http://schemas.microsoft.com/office/drawing/2014/main" id="{56400EC5-E60B-4984-86DF-2589CF48BB37}"/>
                </a:ext>
              </a:extLst>
            </p:cNvPr>
            <p:cNvPicPr>
              <a:picLocks noChangeAspect="1"/>
            </p:cNvPicPr>
            <p:nvPr/>
          </p:nvPicPr>
          <p:blipFill rotWithShape="1">
            <a:blip r:embed="rId8"/>
            <a:srcRect t="65012"/>
            <a:stretch/>
          </p:blipFill>
          <p:spPr>
            <a:xfrm>
              <a:off x="3988635" y="5668211"/>
              <a:ext cx="3672361" cy="523220"/>
            </a:xfrm>
            <a:prstGeom prst="rect">
              <a:avLst/>
            </a:prstGeom>
          </p:spPr>
        </p:pic>
      </p:grpSp>
      <p:sp>
        <p:nvSpPr>
          <p:cNvPr id="11" name="Rectangle 10">
            <a:extLst>
              <a:ext uri="{FF2B5EF4-FFF2-40B4-BE49-F238E27FC236}">
                <a16:creationId xmlns:a16="http://schemas.microsoft.com/office/drawing/2014/main" id="{59CFFC7B-A6EB-4A14-A3DF-7FF57AED1D1B}"/>
              </a:ext>
            </a:extLst>
          </p:cNvPr>
          <p:cNvSpPr/>
          <p:nvPr/>
        </p:nvSpPr>
        <p:spPr>
          <a:xfrm>
            <a:off x="508182" y="5870779"/>
            <a:ext cx="2949590" cy="276999"/>
          </a:xfrm>
          <a:prstGeom prst="rect">
            <a:avLst/>
          </a:prstGeom>
        </p:spPr>
        <p:txBody>
          <a:bodyPr wrap="none">
            <a:spAutoFit/>
          </a:bodyPr>
          <a:lstStyle/>
          <a:p>
            <a:r>
              <a:rPr lang="fr-FR" sz="1200">
                <a:hlinkClick r:id="rId9"/>
              </a:rPr>
              <a:t>https://open-research-europe.ec.europa.eu</a:t>
            </a:r>
            <a:r>
              <a:rPr lang="fr-FR" sz="1200"/>
              <a:t> </a:t>
            </a:r>
            <a:endParaRPr lang="fr-FR" sz="1200" dirty="0"/>
          </a:p>
        </p:txBody>
      </p:sp>
      <p:sp>
        <p:nvSpPr>
          <p:cNvPr id="101" name="Rectangle 100">
            <a:extLst>
              <a:ext uri="{FF2B5EF4-FFF2-40B4-BE49-F238E27FC236}">
                <a16:creationId xmlns:a16="http://schemas.microsoft.com/office/drawing/2014/main" id="{8BEE5B3E-6789-4B89-8E18-F21463E63F06}"/>
              </a:ext>
            </a:extLst>
          </p:cNvPr>
          <p:cNvSpPr/>
          <p:nvPr/>
        </p:nvSpPr>
        <p:spPr>
          <a:xfrm>
            <a:off x="800089" y="4403428"/>
            <a:ext cx="2365776" cy="276999"/>
          </a:xfrm>
          <a:prstGeom prst="rect">
            <a:avLst/>
          </a:prstGeom>
        </p:spPr>
        <p:txBody>
          <a:bodyPr wrap="none">
            <a:spAutoFit/>
          </a:bodyPr>
          <a:lstStyle/>
          <a:p>
            <a:r>
              <a:rPr lang="fr-FR" sz="1200" dirty="0">
                <a:hlinkClick r:id="rId10"/>
              </a:rPr>
              <a:t>https://wellcomeopenresearch.org</a:t>
            </a:r>
            <a:endParaRPr lang="fr-FR" sz="1200" dirty="0"/>
          </a:p>
        </p:txBody>
      </p:sp>
    </p:spTree>
    <p:extLst>
      <p:ext uri="{BB962C8B-B14F-4D97-AF65-F5344CB8AC3E}">
        <p14:creationId xmlns:p14="http://schemas.microsoft.com/office/powerpoint/2010/main" val="363073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500"/>
                                        <p:tgtEl>
                                          <p:spTgt spid="10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1"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New </a:t>
            </a:r>
            <a:r>
              <a:rPr lang="fr-FR" sz="2000" b="1" dirty="0" err="1">
                <a:latin typeface="+mj-lt"/>
              </a:rPr>
              <a:t>emerging</a:t>
            </a:r>
            <a:r>
              <a:rPr lang="fr-FR" sz="2000" b="1" dirty="0">
                <a:latin typeface="+mj-lt"/>
              </a:rPr>
              <a:t> </a:t>
            </a:r>
            <a:r>
              <a:rPr lang="fr-FR" sz="2000" b="1" dirty="0" err="1">
                <a:latin typeface="+mj-lt"/>
              </a:rPr>
              <a:t>models</a:t>
            </a:r>
            <a:endParaRPr lang="en-US" sz="2000" b="1" dirty="0">
              <a:latin typeface="+mj-lt"/>
            </a:endParaRPr>
          </a:p>
        </p:txBody>
      </p:sp>
      <p:sp>
        <p:nvSpPr>
          <p:cNvPr id="18" name="Rectangle 17">
            <a:extLst>
              <a:ext uri="{FF2B5EF4-FFF2-40B4-BE49-F238E27FC236}">
                <a16:creationId xmlns:a16="http://schemas.microsoft.com/office/drawing/2014/main" id="{20A37F71-EC42-4F3A-B8F3-BDA631089B50}"/>
              </a:ext>
            </a:extLst>
          </p:cNvPr>
          <p:cNvSpPr/>
          <p:nvPr/>
        </p:nvSpPr>
        <p:spPr>
          <a:xfrm>
            <a:off x="3574255" y="1313916"/>
            <a:ext cx="1419428" cy="323165"/>
          </a:xfrm>
          <a:prstGeom prst="rect">
            <a:avLst/>
          </a:prstGeom>
          <a:effectLst>
            <a:outerShdw blurRad="50800" dist="38100" dir="2700000" algn="tl" rotWithShape="0">
              <a:prstClr val="black">
                <a:alpha val="40000"/>
              </a:prstClr>
            </a:outerShdw>
          </a:effectLst>
        </p:spPr>
        <p:txBody>
          <a:bodyPr wrap="none">
            <a:spAutoFit/>
          </a:bodyPr>
          <a:lstStyle/>
          <a:p>
            <a:pPr lvl="0"/>
            <a:r>
              <a:rPr lang="en-US" sz="1500" dirty="0">
                <a:solidFill>
                  <a:prstClr val="black"/>
                </a:solidFill>
              </a:rPr>
              <a:t>Submit preprint</a:t>
            </a:r>
          </a:p>
        </p:txBody>
      </p:sp>
      <p:sp>
        <p:nvSpPr>
          <p:cNvPr id="19" name="Rectangle 18">
            <a:extLst>
              <a:ext uri="{FF2B5EF4-FFF2-40B4-BE49-F238E27FC236}">
                <a16:creationId xmlns:a16="http://schemas.microsoft.com/office/drawing/2014/main" id="{1D0CF5D3-07F0-477C-AA45-59ACFE66D29D}"/>
              </a:ext>
            </a:extLst>
          </p:cNvPr>
          <p:cNvSpPr/>
          <p:nvPr/>
        </p:nvSpPr>
        <p:spPr>
          <a:xfrm>
            <a:off x="2843809" y="2338810"/>
            <a:ext cx="2880320" cy="553998"/>
          </a:xfrm>
          <a:prstGeom prst="rect">
            <a:avLst/>
          </a:prstGeom>
          <a:effectLst>
            <a:outerShdw blurRad="50800" dist="38100" dir="2700000" algn="tl" rotWithShape="0">
              <a:prstClr val="black">
                <a:alpha val="40000"/>
              </a:prstClr>
            </a:outerShdw>
          </a:effectLst>
        </p:spPr>
        <p:txBody>
          <a:bodyPr wrap="square">
            <a:spAutoFit/>
          </a:bodyPr>
          <a:lstStyle/>
          <a:p>
            <a:pPr lvl="0" algn="ctr"/>
            <a:r>
              <a:rPr lang="en-US" sz="1500" dirty="0">
                <a:solidFill>
                  <a:prstClr val="black"/>
                </a:solidFill>
              </a:rPr>
              <a:t>Peer-review by members of a thematic Peer Community </a:t>
            </a:r>
          </a:p>
        </p:txBody>
      </p:sp>
      <p:sp>
        <p:nvSpPr>
          <p:cNvPr id="20" name="Rectangle 19">
            <a:extLst>
              <a:ext uri="{FF2B5EF4-FFF2-40B4-BE49-F238E27FC236}">
                <a16:creationId xmlns:a16="http://schemas.microsoft.com/office/drawing/2014/main" id="{A2CF2E9F-7AF0-4004-B340-D0F362C32B82}"/>
              </a:ext>
            </a:extLst>
          </p:cNvPr>
          <p:cNvSpPr/>
          <p:nvPr/>
        </p:nvSpPr>
        <p:spPr>
          <a:xfrm>
            <a:off x="2280408" y="3594539"/>
            <a:ext cx="4007123" cy="784830"/>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sz="1500" dirty="0">
                <a:solidFill>
                  <a:prstClr val="black"/>
                </a:solidFill>
              </a:rPr>
              <a:t>Two outputs </a:t>
            </a:r>
            <a:r>
              <a:rPr lang="en-US" sz="1500" b="1" dirty="0">
                <a:solidFill>
                  <a:prstClr val="black"/>
                </a:solidFill>
              </a:rPr>
              <a:t>for free</a:t>
            </a:r>
          </a:p>
          <a:p>
            <a:pPr marL="342900" lvl="0" indent="-342900">
              <a:buAutoNum type="arabicParenR"/>
            </a:pPr>
            <a:r>
              <a:rPr lang="en-US" sz="1500" dirty="0">
                <a:solidFill>
                  <a:prstClr val="black"/>
                </a:solidFill>
              </a:rPr>
              <a:t>Open “recommended” citable article</a:t>
            </a:r>
          </a:p>
          <a:p>
            <a:pPr marL="342900" lvl="0" indent="-342900">
              <a:buAutoNum type="arabicParenR"/>
            </a:pPr>
            <a:r>
              <a:rPr lang="en-US" sz="1500" dirty="0">
                <a:solidFill>
                  <a:prstClr val="black"/>
                </a:solidFill>
              </a:rPr>
              <a:t>Open &amp; citable editorial decision and review</a:t>
            </a:r>
          </a:p>
        </p:txBody>
      </p:sp>
      <p:sp>
        <p:nvSpPr>
          <p:cNvPr id="13" name="Rectangle 12">
            <a:extLst>
              <a:ext uri="{FF2B5EF4-FFF2-40B4-BE49-F238E27FC236}">
                <a16:creationId xmlns:a16="http://schemas.microsoft.com/office/drawing/2014/main" id="{9CB4BC66-2B46-4AF0-8985-B60C591AAA56}"/>
              </a:ext>
            </a:extLst>
          </p:cNvPr>
          <p:cNvSpPr/>
          <p:nvPr/>
        </p:nvSpPr>
        <p:spPr>
          <a:xfrm>
            <a:off x="395536" y="5109065"/>
            <a:ext cx="2520280" cy="784830"/>
          </a:xfrm>
          <a:prstGeom prst="rect">
            <a:avLst/>
          </a:prstGeom>
          <a:effectLst>
            <a:outerShdw blurRad="50800" dist="38100" dir="2700000" algn="tl" rotWithShape="0">
              <a:prstClr val="black">
                <a:alpha val="40000"/>
              </a:prstClr>
            </a:outerShdw>
          </a:effectLst>
        </p:spPr>
        <p:txBody>
          <a:bodyPr wrap="square">
            <a:spAutoFit/>
          </a:bodyPr>
          <a:lstStyle/>
          <a:p>
            <a:pPr lvl="0" algn="ctr"/>
            <a:r>
              <a:rPr lang="en-US" sz="1500" dirty="0">
                <a:solidFill>
                  <a:prstClr val="black"/>
                </a:solidFill>
              </a:rPr>
              <a:t>Direct publication in Peer Community journal </a:t>
            </a:r>
            <a:br>
              <a:rPr lang="en-US" sz="1500" dirty="0">
                <a:solidFill>
                  <a:prstClr val="black"/>
                </a:solidFill>
              </a:rPr>
            </a:br>
            <a:r>
              <a:rPr lang="en-US" sz="1500" dirty="0">
                <a:solidFill>
                  <a:prstClr val="black"/>
                </a:solidFill>
              </a:rPr>
              <a:t>(Diamond Open Access)</a:t>
            </a:r>
          </a:p>
        </p:txBody>
      </p:sp>
      <p:sp>
        <p:nvSpPr>
          <p:cNvPr id="15" name="Rectangle 14">
            <a:extLst>
              <a:ext uri="{FF2B5EF4-FFF2-40B4-BE49-F238E27FC236}">
                <a16:creationId xmlns:a16="http://schemas.microsoft.com/office/drawing/2014/main" id="{0AE7C901-BE22-496D-9DE9-A5BB6A14750E}"/>
              </a:ext>
            </a:extLst>
          </p:cNvPr>
          <p:cNvSpPr/>
          <p:nvPr/>
        </p:nvSpPr>
        <p:spPr>
          <a:xfrm>
            <a:off x="3039240" y="5109064"/>
            <a:ext cx="2489458" cy="784830"/>
          </a:xfrm>
          <a:prstGeom prst="rect">
            <a:avLst/>
          </a:prstGeom>
          <a:effectLst>
            <a:outerShdw blurRad="50800" dist="38100" dir="2700000" algn="tl" rotWithShape="0">
              <a:prstClr val="black">
                <a:alpha val="40000"/>
              </a:prstClr>
            </a:outerShdw>
          </a:effectLst>
        </p:spPr>
        <p:txBody>
          <a:bodyPr wrap="square">
            <a:spAutoFit/>
          </a:bodyPr>
          <a:lstStyle/>
          <a:p>
            <a:pPr lvl="0" algn="ctr"/>
            <a:r>
              <a:rPr lang="en-US" sz="1500" dirty="0">
                <a:solidFill>
                  <a:prstClr val="black"/>
                </a:solidFill>
              </a:rPr>
              <a:t>Submit to PCI-friendly journal with recommendation</a:t>
            </a:r>
            <a:br>
              <a:rPr lang="en-US" sz="1500" dirty="0">
                <a:solidFill>
                  <a:prstClr val="black"/>
                </a:solidFill>
              </a:rPr>
            </a:br>
            <a:r>
              <a:rPr lang="en-US" sz="1500" dirty="0">
                <a:solidFill>
                  <a:prstClr val="black"/>
                </a:solidFill>
                <a:sym typeface="Wingdings" panose="05000000000000000000" pitchFamily="2" charset="2"/>
              </a:rPr>
              <a:t> fast track</a:t>
            </a:r>
            <a:endParaRPr lang="en-US" sz="1500" dirty="0">
              <a:solidFill>
                <a:prstClr val="black"/>
              </a:solidFill>
            </a:endParaRPr>
          </a:p>
        </p:txBody>
      </p:sp>
      <p:sp>
        <p:nvSpPr>
          <p:cNvPr id="16" name="Rectangle 15">
            <a:extLst>
              <a:ext uri="{FF2B5EF4-FFF2-40B4-BE49-F238E27FC236}">
                <a16:creationId xmlns:a16="http://schemas.microsoft.com/office/drawing/2014/main" id="{A6BE2635-85DD-4CA8-8333-98C57ACB63DE}"/>
              </a:ext>
            </a:extLst>
          </p:cNvPr>
          <p:cNvSpPr/>
          <p:nvPr/>
        </p:nvSpPr>
        <p:spPr>
          <a:xfrm>
            <a:off x="6071132" y="5126309"/>
            <a:ext cx="1944216" cy="784830"/>
          </a:xfrm>
          <a:prstGeom prst="rect">
            <a:avLst/>
          </a:prstGeom>
          <a:effectLst>
            <a:outerShdw blurRad="50800" dist="38100" dir="2700000" algn="tl" rotWithShape="0">
              <a:prstClr val="black">
                <a:alpha val="40000"/>
              </a:prstClr>
            </a:outerShdw>
          </a:effectLst>
        </p:spPr>
        <p:txBody>
          <a:bodyPr wrap="square">
            <a:spAutoFit/>
          </a:bodyPr>
          <a:lstStyle/>
          <a:p>
            <a:pPr lvl="0" algn="ctr"/>
            <a:r>
              <a:rPr lang="en-US" sz="1500" dirty="0">
                <a:solidFill>
                  <a:prstClr val="black"/>
                </a:solidFill>
              </a:rPr>
              <a:t>Submit to traditional journal with recommendation</a:t>
            </a:r>
          </a:p>
        </p:txBody>
      </p:sp>
      <p:cxnSp>
        <p:nvCxnSpPr>
          <p:cNvPr id="17" name="Straight Arrow Connector 16">
            <a:extLst>
              <a:ext uri="{FF2B5EF4-FFF2-40B4-BE49-F238E27FC236}">
                <a16:creationId xmlns:a16="http://schemas.microsoft.com/office/drawing/2014/main" id="{FBFE82FC-477E-4E43-9FDE-DDD43AFB9E90}"/>
              </a:ext>
            </a:extLst>
          </p:cNvPr>
          <p:cNvCxnSpPr>
            <a:cxnSpLocks/>
          </p:cNvCxnSpPr>
          <p:nvPr/>
        </p:nvCxnSpPr>
        <p:spPr>
          <a:xfrm>
            <a:off x="4300737" y="1692091"/>
            <a:ext cx="1" cy="591709"/>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7E0EED-CD91-4D5E-9826-503E17623BA3}"/>
              </a:ext>
            </a:extLst>
          </p:cNvPr>
          <p:cNvCxnSpPr>
            <a:cxnSpLocks/>
          </p:cNvCxnSpPr>
          <p:nvPr/>
        </p:nvCxnSpPr>
        <p:spPr>
          <a:xfrm>
            <a:off x="4300737" y="2947818"/>
            <a:ext cx="1" cy="591709"/>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7CD162A-71B4-4BA3-9788-EF9184999851}"/>
              </a:ext>
            </a:extLst>
          </p:cNvPr>
          <p:cNvCxnSpPr>
            <a:cxnSpLocks/>
          </p:cNvCxnSpPr>
          <p:nvPr/>
        </p:nvCxnSpPr>
        <p:spPr>
          <a:xfrm>
            <a:off x="4300737" y="4546646"/>
            <a:ext cx="1" cy="591709"/>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08F81BB-0AB6-4890-898B-F9774D7225BC}"/>
              </a:ext>
            </a:extLst>
          </p:cNvPr>
          <p:cNvCxnSpPr>
            <a:cxnSpLocks/>
          </p:cNvCxnSpPr>
          <p:nvPr/>
        </p:nvCxnSpPr>
        <p:spPr>
          <a:xfrm flipH="1">
            <a:off x="1681529" y="4553331"/>
            <a:ext cx="2460834" cy="436513"/>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A2EC50D-105F-413B-A7F6-F366D294018E}"/>
              </a:ext>
            </a:extLst>
          </p:cNvPr>
          <p:cNvCxnSpPr>
            <a:cxnSpLocks/>
          </p:cNvCxnSpPr>
          <p:nvPr/>
        </p:nvCxnSpPr>
        <p:spPr>
          <a:xfrm>
            <a:off x="4465239" y="4561482"/>
            <a:ext cx="2462400" cy="428362"/>
          </a:xfrm>
          <a:prstGeom prst="straightConnector1">
            <a:avLst/>
          </a:prstGeom>
          <a:ln w="28575">
            <a:tailEnd type="triangle" w="lg" len="med"/>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8CD1CF5-8B45-471A-9570-955A0628A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860913"/>
            <a:ext cx="1872205" cy="1395378"/>
          </a:xfrm>
          <a:prstGeom prst="rect">
            <a:avLst/>
          </a:prstGeom>
        </p:spPr>
      </p:pic>
      <p:pic>
        <p:nvPicPr>
          <p:cNvPr id="4" name="Picture 3">
            <a:extLst>
              <a:ext uri="{FF2B5EF4-FFF2-40B4-BE49-F238E27FC236}">
                <a16:creationId xmlns:a16="http://schemas.microsoft.com/office/drawing/2014/main" id="{6E564444-44C2-4461-9C65-D6430E4E3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3715" y="2275129"/>
            <a:ext cx="2123727" cy="627795"/>
          </a:xfrm>
          <a:prstGeom prst="rect">
            <a:avLst/>
          </a:prstGeom>
        </p:spPr>
      </p:pic>
    </p:spTree>
    <p:extLst>
      <p:ext uri="{BB962C8B-B14F-4D97-AF65-F5344CB8AC3E}">
        <p14:creationId xmlns:p14="http://schemas.microsoft.com/office/powerpoint/2010/main" val="23872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right)">
                                      <p:cBhvr>
                                        <p:cTn id="38" dur="500"/>
                                        <p:tgtEl>
                                          <p:spTgt spid="24"/>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3"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New </a:t>
            </a:r>
            <a:r>
              <a:rPr lang="fr-FR" sz="2000" b="1" dirty="0" err="1">
                <a:latin typeface="+mj-lt"/>
              </a:rPr>
              <a:t>emerging</a:t>
            </a:r>
            <a:r>
              <a:rPr lang="fr-FR" sz="2000" b="1" dirty="0">
                <a:latin typeface="+mj-lt"/>
              </a:rPr>
              <a:t> </a:t>
            </a:r>
            <a:r>
              <a:rPr lang="fr-FR" sz="2000" b="1" dirty="0" err="1">
                <a:latin typeface="+mj-lt"/>
              </a:rPr>
              <a:t>models</a:t>
            </a:r>
            <a:endParaRPr lang="en-US" sz="2000" b="1" dirty="0">
              <a:latin typeface="+mj-lt"/>
            </a:endParaRPr>
          </a:p>
        </p:txBody>
      </p:sp>
      <p:pic>
        <p:nvPicPr>
          <p:cNvPr id="23" name="Picture 22">
            <a:extLst>
              <a:ext uri="{FF2B5EF4-FFF2-40B4-BE49-F238E27FC236}">
                <a16:creationId xmlns:a16="http://schemas.microsoft.com/office/drawing/2014/main" id="{C00E900F-84EB-4AE8-BC53-9A12FF59D504}"/>
              </a:ext>
            </a:extLst>
          </p:cNvPr>
          <p:cNvPicPr>
            <a:picLocks noChangeAspect="1"/>
          </p:cNvPicPr>
          <p:nvPr/>
        </p:nvPicPr>
        <p:blipFill rotWithShape="1">
          <a:blip r:embed="rId3">
            <a:extLst>
              <a:ext uri="{28A0092B-C50C-407E-A947-70E740481C1C}">
                <a14:useLocalDpi xmlns:a14="http://schemas.microsoft.com/office/drawing/2010/main" val="0"/>
              </a:ext>
            </a:extLst>
          </a:blip>
          <a:srcRect l="2394" t="5517" r="2720" b="1671"/>
          <a:stretch/>
        </p:blipFill>
        <p:spPr>
          <a:xfrm>
            <a:off x="107504" y="1477091"/>
            <a:ext cx="9036496" cy="4274775"/>
          </a:xfrm>
          <a:prstGeom prst="rect">
            <a:avLst/>
          </a:prstGeom>
        </p:spPr>
      </p:pic>
      <p:pic>
        <p:nvPicPr>
          <p:cNvPr id="4" name="Picture 3">
            <a:extLst>
              <a:ext uri="{FF2B5EF4-FFF2-40B4-BE49-F238E27FC236}">
                <a16:creationId xmlns:a16="http://schemas.microsoft.com/office/drawing/2014/main" id="{A99003C8-9468-4078-8925-44C2BF66C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023377"/>
            <a:ext cx="2088232" cy="822460"/>
          </a:xfrm>
          <a:prstGeom prst="rect">
            <a:avLst/>
          </a:prstGeom>
        </p:spPr>
      </p:pic>
      <p:sp>
        <p:nvSpPr>
          <p:cNvPr id="10" name="Rectangle 9">
            <a:extLst>
              <a:ext uri="{FF2B5EF4-FFF2-40B4-BE49-F238E27FC236}">
                <a16:creationId xmlns:a16="http://schemas.microsoft.com/office/drawing/2014/main" id="{FC2691F0-438E-4F76-868C-A5E6B604725D}"/>
              </a:ext>
            </a:extLst>
          </p:cNvPr>
          <p:cNvSpPr/>
          <p:nvPr/>
        </p:nvSpPr>
        <p:spPr>
          <a:xfrm>
            <a:off x="7020272" y="4342526"/>
            <a:ext cx="1584176" cy="323165"/>
          </a:xfrm>
          <a:prstGeom prst="rect">
            <a:avLst/>
          </a:prstGeom>
          <a:effectLst/>
        </p:spPr>
        <p:txBody>
          <a:bodyPr wrap="square">
            <a:spAutoFit/>
          </a:bodyPr>
          <a:lstStyle/>
          <a:p>
            <a:pPr lvl="0" algn="ctr"/>
            <a:r>
              <a:rPr lang="en-US" sz="1500" b="1" dirty="0">
                <a:solidFill>
                  <a:prstClr val="black"/>
                </a:solidFill>
              </a:rPr>
              <a:t>APC = $2,000</a:t>
            </a:r>
          </a:p>
        </p:txBody>
      </p:sp>
      <p:cxnSp>
        <p:nvCxnSpPr>
          <p:cNvPr id="5" name="Straight Connector 4">
            <a:extLst>
              <a:ext uri="{FF2B5EF4-FFF2-40B4-BE49-F238E27FC236}">
                <a16:creationId xmlns:a16="http://schemas.microsoft.com/office/drawing/2014/main" id="{7AFF5F9D-A114-4189-9EA6-5DFEA68C90D4}"/>
              </a:ext>
            </a:extLst>
          </p:cNvPr>
          <p:cNvCxnSpPr/>
          <p:nvPr/>
        </p:nvCxnSpPr>
        <p:spPr>
          <a:xfrm>
            <a:off x="3472830" y="4643466"/>
            <a:ext cx="72008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3BC786-0080-43CE-9970-CACCAD19FBD4}"/>
              </a:ext>
            </a:extLst>
          </p:cNvPr>
          <p:cNvCxnSpPr>
            <a:cxnSpLocks/>
          </p:cNvCxnSpPr>
          <p:nvPr/>
        </p:nvCxnSpPr>
        <p:spPr>
          <a:xfrm>
            <a:off x="4898132" y="3592066"/>
            <a:ext cx="28422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33AF01-4262-48D8-954A-A5F549924CAF}"/>
              </a:ext>
            </a:extLst>
          </p:cNvPr>
          <p:cNvCxnSpPr>
            <a:cxnSpLocks/>
          </p:cNvCxnSpPr>
          <p:nvPr/>
        </p:nvCxnSpPr>
        <p:spPr>
          <a:xfrm>
            <a:off x="4211960" y="3717032"/>
            <a:ext cx="309634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E0EEAC-ECFC-42D5-8166-0AAC207CBE6D}"/>
              </a:ext>
            </a:extLst>
          </p:cNvPr>
          <p:cNvCxnSpPr>
            <a:cxnSpLocks/>
          </p:cNvCxnSpPr>
          <p:nvPr/>
        </p:nvCxnSpPr>
        <p:spPr>
          <a:xfrm>
            <a:off x="4669408" y="2990602"/>
            <a:ext cx="271090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2FC238-4B14-4377-9C36-A9E60783F995}"/>
              </a:ext>
            </a:extLst>
          </p:cNvPr>
          <p:cNvCxnSpPr>
            <a:cxnSpLocks/>
          </p:cNvCxnSpPr>
          <p:nvPr/>
        </p:nvCxnSpPr>
        <p:spPr>
          <a:xfrm>
            <a:off x="4663058" y="3115568"/>
            <a:ext cx="4786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9D6A555-F1B1-49FC-BF18-1DCD67C900C0}"/>
              </a:ext>
            </a:extLst>
          </p:cNvPr>
          <p:cNvCxnSpPr>
            <a:cxnSpLocks/>
          </p:cNvCxnSpPr>
          <p:nvPr/>
        </p:nvCxnSpPr>
        <p:spPr>
          <a:xfrm>
            <a:off x="5554712" y="2192164"/>
            <a:ext cx="312174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D6E711-8BF3-4EFD-B9F7-29B35AF2C61F}"/>
              </a:ext>
            </a:extLst>
          </p:cNvPr>
          <p:cNvCxnSpPr>
            <a:cxnSpLocks/>
          </p:cNvCxnSpPr>
          <p:nvPr/>
        </p:nvCxnSpPr>
        <p:spPr>
          <a:xfrm>
            <a:off x="5548362" y="2317130"/>
            <a:ext cx="269604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4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New </a:t>
            </a:r>
            <a:r>
              <a:rPr lang="fr-FR" sz="2000" b="1" dirty="0" err="1">
                <a:latin typeface="+mj-lt"/>
              </a:rPr>
              <a:t>emerging</a:t>
            </a:r>
            <a:r>
              <a:rPr lang="fr-FR" sz="2000" b="1" dirty="0">
                <a:latin typeface="+mj-lt"/>
              </a:rPr>
              <a:t> </a:t>
            </a:r>
            <a:r>
              <a:rPr lang="fr-FR" sz="2000" b="1" dirty="0" err="1">
                <a:latin typeface="+mj-lt"/>
              </a:rPr>
              <a:t>models</a:t>
            </a:r>
            <a:endParaRPr lang="en-US" sz="2000" b="1" dirty="0">
              <a:latin typeface="+mj-lt"/>
            </a:endParaRPr>
          </a:p>
        </p:txBody>
      </p:sp>
      <p:sp>
        <p:nvSpPr>
          <p:cNvPr id="7" name="Rectangle 6">
            <a:extLst>
              <a:ext uri="{FF2B5EF4-FFF2-40B4-BE49-F238E27FC236}">
                <a16:creationId xmlns:a16="http://schemas.microsoft.com/office/drawing/2014/main" id="{751F8094-0BF2-4575-9EEE-0A0446520EAF}"/>
              </a:ext>
            </a:extLst>
          </p:cNvPr>
          <p:cNvSpPr/>
          <p:nvPr/>
        </p:nvSpPr>
        <p:spPr>
          <a:xfrm>
            <a:off x="755576" y="1899152"/>
            <a:ext cx="5530969" cy="1323439"/>
          </a:xfrm>
          <a:prstGeom prst="rect">
            <a:avLst/>
          </a:prstGeom>
        </p:spPr>
        <p:txBody>
          <a:bodyPr wrap="square">
            <a:spAutoFit/>
          </a:bodyPr>
          <a:lstStyle/>
          <a:p>
            <a:pPr marL="285750" indent="-285750">
              <a:buFont typeface="Wingdings" panose="05000000000000000000" pitchFamily="2" charset="2"/>
              <a:buChar char="Ø"/>
            </a:pPr>
            <a:r>
              <a:rPr lang="en-US" sz="1600" dirty="0"/>
              <a:t>Each year, a journal’s content becomes open access if subscriptions to it reach a minimum target</a:t>
            </a:r>
          </a:p>
          <a:p>
            <a:endParaRPr lang="en-US" sz="1600" dirty="0"/>
          </a:p>
          <a:p>
            <a:pPr marL="285750" indent="-285750">
              <a:buFont typeface="Wingdings" panose="05000000000000000000" pitchFamily="2" charset="2"/>
              <a:buChar char="Ø"/>
            </a:pPr>
            <a:r>
              <a:rPr lang="en-US" sz="1600" dirty="0"/>
              <a:t>Adopted by the American Society for Microbiology last June for all of its six subscription journals</a:t>
            </a:r>
            <a:endParaRPr lang="fr-FR" sz="1700" b="1" dirty="0"/>
          </a:p>
        </p:txBody>
      </p:sp>
      <p:pic>
        <p:nvPicPr>
          <p:cNvPr id="9" name="Picture 8">
            <a:extLst>
              <a:ext uri="{FF2B5EF4-FFF2-40B4-BE49-F238E27FC236}">
                <a16:creationId xmlns:a16="http://schemas.microsoft.com/office/drawing/2014/main" id="{368BE01E-CE5A-49E5-B1C0-4B033EADC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2335766"/>
            <a:ext cx="1888588" cy="892552"/>
          </a:xfrm>
          <a:prstGeom prst="rect">
            <a:avLst/>
          </a:prstGeom>
        </p:spPr>
      </p:pic>
      <p:pic>
        <p:nvPicPr>
          <p:cNvPr id="6" name="Picture 5">
            <a:extLst>
              <a:ext uri="{FF2B5EF4-FFF2-40B4-BE49-F238E27FC236}">
                <a16:creationId xmlns:a16="http://schemas.microsoft.com/office/drawing/2014/main" id="{230D61FB-839F-4486-AFBF-F8B8C181BD5D}"/>
              </a:ext>
            </a:extLst>
          </p:cNvPr>
          <p:cNvPicPr>
            <a:picLocks noChangeAspect="1"/>
          </p:cNvPicPr>
          <p:nvPr/>
        </p:nvPicPr>
        <p:blipFill>
          <a:blip r:embed="rId4"/>
          <a:stretch>
            <a:fillRect/>
          </a:stretch>
        </p:blipFill>
        <p:spPr>
          <a:xfrm>
            <a:off x="539552" y="1057639"/>
            <a:ext cx="3748614" cy="585870"/>
          </a:xfrm>
          <a:prstGeom prst="rect">
            <a:avLst/>
          </a:prstGeom>
        </p:spPr>
      </p:pic>
    </p:spTree>
    <p:extLst>
      <p:ext uri="{BB962C8B-B14F-4D97-AF65-F5344CB8AC3E}">
        <p14:creationId xmlns:p14="http://schemas.microsoft.com/office/powerpoint/2010/main" val="40467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New </a:t>
            </a:r>
            <a:r>
              <a:rPr lang="fr-FR" sz="2000" b="1" dirty="0" err="1">
                <a:latin typeface="+mj-lt"/>
              </a:rPr>
              <a:t>emerging</a:t>
            </a:r>
            <a:r>
              <a:rPr lang="fr-FR" sz="2000" b="1" dirty="0">
                <a:latin typeface="+mj-lt"/>
              </a:rPr>
              <a:t> </a:t>
            </a:r>
            <a:r>
              <a:rPr lang="fr-FR" sz="2000" b="1" dirty="0" err="1">
                <a:latin typeface="+mj-lt"/>
              </a:rPr>
              <a:t>models</a:t>
            </a:r>
            <a:endParaRPr lang="en-US" sz="2000" b="1" dirty="0">
              <a:latin typeface="+mj-lt"/>
            </a:endParaRPr>
          </a:p>
        </p:txBody>
      </p:sp>
      <p:pic>
        <p:nvPicPr>
          <p:cNvPr id="4" name="Picture 3">
            <a:extLst>
              <a:ext uri="{FF2B5EF4-FFF2-40B4-BE49-F238E27FC236}">
                <a16:creationId xmlns:a16="http://schemas.microsoft.com/office/drawing/2014/main" id="{541C73D8-D910-47D5-83A4-C78106F9C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2736"/>
            <a:ext cx="3679092" cy="459887"/>
          </a:xfrm>
          <a:prstGeom prst="rect">
            <a:avLst/>
          </a:prstGeom>
        </p:spPr>
      </p:pic>
      <p:pic>
        <p:nvPicPr>
          <p:cNvPr id="8" name="Picture 7">
            <a:extLst>
              <a:ext uri="{FF2B5EF4-FFF2-40B4-BE49-F238E27FC236}">
                <a16:creationId xmlns:a16="http://schemas.microsoft.com/office/drawing/2014/main" id="{B95E4B02-76AC-4098-BB36-F7DB220C4600}"/>
              </a:ext>
            </a:extLst>
          </p:cNvPr>
          <p:cNvPicPr>
            <a:picLocks noChangeAspect="1"/>
          </p:cNvPicPr>
          <p:nvPr/>
        </p:nvPicPr>
        <p:blipFill rotWithShape="1">
          <a:blip r:embed="rId4">
            <a:extLst>
              <a:ext uri="{28A0092B-C50C-407E-A947-70E740481C1C}">
                <a14:useLocalDpi xmlns:a14="http://schemas.microsoft.com/office/drawing/2010/main" val="0"/>
              </a:ext>
            </a:extLst>
          </a:blip>
          <a:srcRect l="8080" t="11402" r="8080" b="39237"/>
          <a:stretch/>
        </p:blipFill>
        <p:spPr>
          <a:xfrm>
            <a:off x="971600" y="1700808"/>
            <a:ext cx="7634926" cy="2520280"/>
          </a:xfrm>
          <a:prstGeom prst="rect">
            <a:avLst/>
          </a:prstGeom>
        </p:spPr>
      </p:pic>
      <p:grpSp>
        <p:nvGrpSpPr>
          <p:cNvPr id="13" name="Group 12">
            <a:extLst>
              <a:ext uri="{FF2B5EF4-FFF2-40B4-BE49-F238E27FC236}">
                <a16:creationId xmlns:a16="http://schemas.microsoft.com/office/drawing/2014/main" id="{88E98448-80B7-4568-8DE9-82D4F3C23E3E}"/>
              </a:ext>
            </a:extLst>
          </p:cNvPr>
          <p:cNvGrpSpPr/>
          <p:nvPr/>
        </p:nvGrpSpPr>
        <p:grpSpPr>
          <a:xfrm>
            <a:off x="1763688" y="4473116"/>
            <a:ext cx="5377951" cy="1800200"/>
            <a:chOff x="2235082" y="4628595"/>
            <a:chExt cx="5377951" cy="1800200"/>
          </a:xfrm>
        </p:grpSpPr>
        <p:sp>
          <p:nvSpPr>
            <p:cNvPr id="12" name="Rectangle 11">
              <a:extLst>
                <a:ext uri="{FF2B5EF4-FFF2-40B4-BE49-F238E27FC236}">
                  <a16:creationId xmlns:a16="http://schemas.microsoft.com/office/drawing/2014/main" id="{67647C03-BE18-4325-8520-B7E5C9C8C9B7}"/>
                </a:ext>
              </a:extLst>
            </p:cNvPr>
            <p:cNvSpPr/>
            <p:nvPr/>
          </p:nvSpPr>
          <p:spPr>
            <a:xfrm>
              <a:off x="2263068" y="4628595"/>
              <a:ext cx="5349965" cy="1800200"/>
            </a:xfrm>
            <a:prstGeom prst="rect">
              <a:avLst/>
            </a:prstGeom>
            <a:solidFill>
              <a:srgbClr val="EB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0BC1D015-F92B-4829-9B8E-B97EFCA50A6C}"/>
                </a:ext>
              </a:extLst>
            </p:cNvPr>
            <p:cNvPicPr>
              <a:picLocks noChangeAspect="1"/>
            </p:cNvPicPr>
            <p:nvPr/>
          </p:nvPicPr>
          <p:blipFill>
            <a:blip r:embed="rId5"/>
            <a:stretch>
              <a:fillRect/>
            </a:stretch>
          </p:blipFill>
          <p:spPr>
            <a:xfrm>
              <a:off x="3831208" y="4628595"/>
              <a:ext cx="3781825" cy="1703524"/>
            </a:xfrm>
            <a:prstGeom prst="rect">
              <a:avLst/>
            </a:prstGeom>
          </p:spPr>
        </p:pic>
        <p:sp>
          <p:nvSpPr>
            <p:cNvPr id="11" name="Rectangle 10">
              <a:extLst>
                <a:ext uri="{FF2B5EF4-FFF2-40B4-BE49-F238E27FC236}">
                  <a16:creationId xmlns:a16="http://schemas.microsoft.com/office/drawing/2014/main" id="{FAC746B2-310B-4EA6-AF13-8BD6B2B780A9}"/>
                </a:ext>
              </a:extLst>
            </p:cNvPr>
            <p:cNvSpPr/>
            <p:nvPr/>
          </p:nvSpPr>
          <p:spPr>
            <a:xfrm>
              <a:off x="2235082" y="5386508"/>
              <a:ext cx="1584176" cy="323165"/>
            </a:xfrm>
            <a:prstGeom prst="rect">
              <a:avLst/>
            </a:prstGeom>
            <a:effectLst/>
          </p:spPr>
          <p:txBody>
            <a:bodyPr wrap="square">
              <a:spAutoFit/>
            </a:bodyPr>
            <a:lstStyle/>
            <a:p>
              <a:pPr lvl="0" algn="ctr"/>
              <a:r>
                <a:rPr lang="en-US" sz="1500" b="1" dirty="0">
                  <a:solidFill>
                    <a:prstClr val="black"/>
                  </a:solidFill>
                </a:rPr>
                <a:t>APC = $1,390</a:t>
              </a:r>
            </a:p>
          </p:txBody>
        </p:sp>
      </p:grpSp>
    </p:spTree>
    <p:extLst>
      <p:ext uri="{BB962C8B-B14F-4D97-AF65-F5344CB8AC3E}">
        <p14:creationId xmlns:p14="http://schemas.microsoft.com/office/powerpoint/2010/main" val="190619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8352928" cy="525886"/>
          </a:xfrm>
          <a:prstGeom prst="rect">
            <a:avLst/>
          </a:prstGeom>
          <a:noFill/>
          <a:ln>
            <a:noFill/>
          </a:ln>
        </p:spPr>
        <p:txBody>
          <a:bodyPr wrap="square" tIns="144000" bIns="72000" rtlCol="0">
            <a:spAutoFit/>
          </a:bodyPr>
          <a:lstStyle/>
          <a:p>
            <a:r>
              <a:rPr lang="fr-FR" sz="2000" b="1" dirty="0">
                <a:latin typeface="+mj-lt"/>
              </a:rPr>
              <a:t>Conclusion: </a:t>
            </a:r>
            <a:r>
              <a:rPr lang="fr-FR" sz="2000" b="1" dirty="0" err="1">
                <a:latin typeface="+mj-lt"/>
              </a:rPr>
              <a:t>Benefits</a:t>
            </a:r>
            <a:r>
              <a:rPr lang="fr-FR" sz="2000" b="1" dirty="0">
                <a:latin typeface="+mj-lt"/>
              </a:rPr>
              <a:t>, Challenges and </a:t>
            </a:r>
            <a:r>
              <a:rPr lang="fr-FR" sz="2000" b="1" dirty="0" err="1">
                <a:latin typeface="+mj-lt"/>
              </a:rPr>
              <a:t>Misconsceptions</a:t>
            </a:r>
            <a:r>
              <a:rPr lang="fr-FR" sz="2000" b="1" dirty="0">
                <a:latin typeface="+mj-lt"/>
              </a:rPr>
              <a:t> on Open Access</a:t>
            </a:r>
            <a:endParaRPr lang="en-US" sz="2000" b="1" dirty="0">
              <a:latin typeface="+mj-lt"/>
            </a:endParaRPr>
          </a:p>
        </p:txBody>
      </p:sp>
      <p:sp>
        <p:nvSpPr>
          <p:cNvPr id="4" name="Rectangle 3">
            <a:extLst>
              <a:ext uri="{FF2B5EF4-FFF2-40B4-BE49-F238E27FC236}">
                <a16:creationId xmlns:a16="http://schemas.microsoft.com/office/drawing/2014/main" id="{BDF435B8-359E-42AC-9273-C517C4823AB2}"/>
              </a:ext>
            </a:extLst>
          </p:cNvPr>
          <p:cNvSpPr/>
          <p:nvPr/>
        </p:nvSpPr>
        <p:spPr>
          <a:xfrm>
            <a:off x="4499992" y="6131437"/>
            <a:ext cx="4464496" cy="276999"/>
          </a:xfrm>
          <a:prstGeom prst="rect">
            <a:avLst/>
          </a:prstGeom>
        </p:spPr>
        <p:txBody>
          <a:bodyPr wrap="square">
            <a:spAutoFit/>
          </a:bodyPr>
          <a:lstStyle/>
          <a:p>
            <a:r>
              <a:rPr lang="fr-FR" sz="1200" dirty="0">
                <a:hlinkClick r:id="rId3"/>
              </a:rPr>
              <a:t>https://www.openaccess.nl/en/what-is-open-access/pros-and-cons</a:t>
            </a:r>
            <a:r>
              <a:rPr lang="fr-FR" sz="1200" dirty="0"/>
              <a:t> </a:t>
            </a:r>
          </a:p>
        </p:txBody>
      </p:sp>
      <p:sp>
        <p:nvSpPr>
          <p:cNvPr id="5" name="TextBox 4">
            <a:extLst>
              <a:ext uri="{FF2B5EF4-FFF2-40B4-BE49-F238E27FC236}">
                <a16:creationId xmlns:a16="http://schemas.microsoft.com/office/drawing/2014/main" id="{1B349D08-69CE-48B7-A9CA-A11215544E10}"/>
              </a:ext>
            </a:extLst>
          </p:cNvPr>
          <p:cNvSpPr txBox="1"/>
          <p:nvPr/>
        </p:nvSpPr>
        <p:spPr>
          <a:xfrm>
            <a:off x="657393" y="726563"/>
            <a:ext cx="6938943" cy="1815882"/>
          </a:xfrm>
          <a:prstGeom prst="rect">
            <a:avLst/>
          </a:prstGeom>
          <a:noFill/>
        </p:spPr>
        <p:txBody>
          <a:bodyPr wrap="square" rtlCol="0">
            <a:spAutoFit/>
          </a:bodyPr>
          <a:lstStyle/>
          <a:p>
            <a:r>
              <a:rPr lang="fr-FR" sz="2200" b="1" dirty="0" err="1"/>
              <a:t>Benefits</a:t>
            </a:r>
            <a:endParaRPr lang="fr-FR" sz="2200" b="1" dirty="0"/>
          </a:p>
          <a:p>
            <a:pPr marL="450850" indent="-342900">
              <a:buFont typeface="Wingdings" panose="05000000000000000000" pitchFamily="2" charset="2"/>
              <a:buChar char="Ø"/>
            </a:pPr>
            <a:r>
              <a:rPr lang="fr-FR" dirty="0" err="1"/>
              <a:t>Everyone</a:t>
            </a:r>
            <a:r>
              <a:rPr lang="fr-FR" dirty="0"/>
              <a:t> can </a:t>
            </a:r>
            <a:r>
              <a:rPr lang="fr-FR" dirty="0" err="1"/>
              <a:t>read</a:t>
            </a:r>
            <a:endParaRPr lang="fr-FR" dirty="0"/>
          </a:p>
          <a:p>
            <a:pPr marL="450850" indent="-342900">
              <a:buFont typeface="Wingdings" panose="05000000000000000000" pitchFamily="2" charset="2"/>
              <a:buChar char="Ø"/>
            </a:pPr>
            <a:r>
              <a:rPr lang="en-US" dirty="0"/>
              <a:t>New ideas dispersed more rapidly and widely</a:t>
            </a:r>
          </a:p>
          <a:p>
            <a:pPr marL="450850" indent="-342900">
              <a:buFont typeface="Wingdings" panose="05000000000000000000" pitchFamily="2" charset="2"/>
              <a:buChar char="Ø"/>
            </a:pPr>
            <a:r>
              <a:rPr lang="en-US" dirty="0"/>
              <a:t>More citations and impact</a:t>
            </a:r>
          </a:p>
          <a:p>
            <a:pPr marL="450850" indent="-342900">
              <a:buFont typeface="Wingdings" panose="05000000000000000000" pitchFamily="2" charset="2"/>
              <a:buChar char="Ø"/>
            </a:pPr>
            <a:r>
              <a:rPr lang="fr-FR" dirty="0"/>
              <a:t>Businesses have </a:t>
            </a:r>
            <a:r>
              <a:rPr lang="fr-FR" dirty="0" err="1"/>
              <a:t>access</a:t>
            </a:r>
            <a:r>
              <a:rPr lang="fr-FR" dirty="0"/>
              <a:t> </a:t>
            </a:r>
            <a:r>
              <a:rPr lang="fr-FR" dirty="0">
                <a:sym typeface="Wingdings" panose="05000000000000000000" pitchFamily="2" charset="2"/>
              </a:rPr>
              <a:t> </a:t>
            </a:r>
            <a:r>
              <a:rPr lang="fr-FR" dirty="0" err="1">
                <a:sym typeface="Wingdings" panose="05000000000000000000" pitchFamily="2" charset="2"/>
              </a:rPr>
              <a:t>economic</a:t>
            </a:r>
            <a:r>
              <a:rPr lang="fr-FR" dirty="0">
                <a:sym typeface="Wingdings" panose="05000000000000000000" pitchFamily="2" charset="2"/>
              </a:rPr>
              <a:t> boost</a:t>
            </a:r>
          </a:p>
          <a:p>
            <a:pPr marL="450850" indent="-342900">
              <a:buFont typeface="Wingdings" panose="05000000000000000000" pitchFamily="2" charset="2"/>
              <a:buChar char="Ø"/>
            </a:pPr>
            <a:r>
              <a:rPr lang="fr-FR" dirty="0" err="1"/>
              <a:t>Immediate</a:t>
            </a:r>
            <a:r>
              <a:rPr lang="fr-FR" dirty="0"/>
              <a:t> use in </a:t>
            </a:r>
            <a:r>
              <a:rPr lang="fr-FR" dirty="0" err="1"/>
              <a:t>teaching</a:t>
            </a:r>
            <a:endParaRPr lang="fr-FR" b="1" dirty="0"/>
          </a:p>
        </p:txBody>
      </p:sp>
      <p:sp>
        <p:nvSpPr>
          <p:cNvPr id="6" name="TextBox 5">
            <a:extLst>
              <a:ext uri="{FF2B5EF4-FFF2-40B4-BE49-F238E27FC236}">
                <a16:creationId xmlns:a16="http://schemas.microsoft.com/office/drawing/2014/main" id="{283B771C-FE0E-4C74-A2E6-DED2C204949C}"/>
              </a:ext>
            </a:extLst>
          </p:cNvPr>
          <p:cNvSpPr txBox="1"/>
          <p:nvPr/>
        </p:nvSpPr>
        <p:spPr>
          <a:xfrm>
            <a:off x="657393" y="2621230"/>
            <a:ext cx="6938943" cy="1815882"/>
          </a:xfrm>
          <a:prstGeom prst="rect">
            <a:avLst/>
          </a:prstGeom>
          <a:noFill/>
        </p:spPr>
        <p:txBody>
          <a:bodyPr wrap="square" rtlCol="0">
            <a:spAutoFit/>
          </a:bodyPr>
          <a:lstStyle/>
          <a:p>
            <a:r>
              <a:rPr lang="fr-FR" sz="2200" b="1" dirty="0"/>
              <a:t>Challenges</a:t>
            </a:r>
          </a:p>
          <a:p>
            <a:pPr marL="450850" indent="-342900">
              <a:buFont typeface="Wingdings" panose="05000000000000000000" pitchFamily="2" charset="2"/>
              <a:buChar char="Ø"/>
            </a:pPr>
            <a:r>
              <a:rPr lang="fr-FR" dirty="0"/>
              <a:t>No Impact Factor for </a:t>
            </a:r>
            <a:r>
              <a:rPr lang="fr-FR" dirty="0" err="1"/>
              <a:t>recent</a:t>
            </a:r>
            <a:r>
              <a:rPr lang="fr-FR" dirty="0"/>
              <a:t> OA </a:t>
            </a:r>
            <a:r>
              <a:rPr lang="fr-FR" dirty="0" err="1"/>
              <a:t>journals</a:t>
            </a:r>
            <a:endParaRPr lang="fr-FR" dirty="0"/>
          </a:p>
          <a:p>
            <a:pPr marL="450850" indent="-342900">
              <a:buFont typeface="Wingdings" panose="05000000000000000000" pitchFamily="2" charset="2"/>
              <a:buChar char="Ø"/>
            </a:pPr>
            <a:r>
              <a:rPr lang="fr-FR" dirty="0"/>
              <a:t>Few high-</a:t>
            </a:r>
            <a:r>
              <a:rPr lang="fr-FR" dirty="0" err="1"/>
              <a:t>quality</a:t>
            </a:r>
            <a:r>
              <a:rPr lang="fr-FR" dirty="0"/>
              <a:t> OA </a:t>
            </a:r>
            <a:r>
              <a:rPr lang="fr-FR" dirty="0" err="1"/>
              <a:t>journals</a:t>
            </a:r>
            <a:r>
              <a:rPr lang="fr-FR" dirty="0"/>
              <a:t> in </a:t>
            </a:r>
            <a:r>
              <a:rPr lang="fr-FR" dirty="0" err="1"/>
              <a:t>some</a:t>
            </a:r>
            <a:r>
              <a:rPr lang="fr-FR" dirty="0"/>
              <a:t> disciplines</a:t>
            </a:r>
          </a:p>
          <a:p>
            <a:pPr marL="450850" indent="-342900">
              <a:buFont typeface="Wingdings" panose="05000000000000000000" pitchFamily="2" charset="2"/>
              <a:buChar char="Ø"/>
            </a:pPr>
            <a:r>
              <a:rPr lang="fr-FR" dirty="0"/>
              <a:t>Full </a:t>
            </a:r>
            <a:r>
              <a:rPr lang="fr-FR" dirty="0" err="1"/>
              <a:t>transparency</a:t>
            </a:r>
            <a:r>
              <a:rPr lang="fr-FR" dirty="0"/>
              <a:t> </a:t>
            </a:r>
            <a:r>
              <a:rPr lang="fr-FR" dirty="0" err="1"/>
              <a:t>means</a:t>
            </a:r>
            <a:r>
              <a:rPr lang="fr-FR" dirty="0"/>
              <a:t> </a:t>
            </a:r>
            <a:r>
              <a:rPr lang="fr-FR" dirty="0" err="1"/>
              <a:t>additional</a:t>
            </a:r>
            <a:r>
              <a:rPr lang="fr-FR" dirty="0"/>
              <a:t> </a:t>
            </a:r>
            <a:r>
              <a:rPr lang="fr-FR" dirty="0" err="1"/>
              <a:t>work</a:t>
            </a:r>
            <a:endParaRPr lang="fr-FR" dirty="0"/>
          </a:p>
          <a:p>
            <a:pPr marL="450850" indent="-342900">
              <a:buFont typeface="Wingdings" panose="05000000000000000000" pitchFamily="2" charset="2"/>
              <a:buChar char="Ø"/>
            </a:pPr>
            <a:r>
              <a:rPr lang="fr-FR" dirty="0" err="1"/>
              <a:t>Cost</a:t>
            </a:r>
            <a:r>
              <a:rPr lang="fr-FR" dirty="0"/>
              <a:t> of APC</a:t>
            </a:r>
          </a:p>
          <a:p>
            <a:pPr marL="450850" indent="-342900">
              <a:buFont typeface="Wingdings" panose="05000000000000000000" pitchFamily="2" charset="2"/>
              <a:buChar char="Ø"/>
            </a:pPr>
            <a:r>
              <a:rPr lang="fr-FR" dirty="0" err="1"/>
              <a:t>Predatory</a:t>
            </a:r>
            <a:r>
              <a:rPr lang="fr-FR" dirty="0"/>
              <a:t> </a:t>
            </a:r>
            <a:r>
              <a:rPr lang="fr-FR" dirty="0" err="1"/>
              <a:t>journals</a:t>
            </a:r>
            <a:endParaRPr lang="fr-FR" dirty="0"/>
          </a:p>
        </p:txBody>
      </p:sp>
      <p:sp>
        <p:nvSpPr>
          <p:cNvPr id="7" name="TextBox 6">
            <a:extLst>
              <a:ext uri="{FF2B5EF4-FFF2-40B4-BE49-F238E27FC236}">
                <a16:creationId xmlns:a16="http://schemas.microsoft.com/office/drawing/2014/main" id="{BD8582BB-67EB-4918-9A2E-40B97044DFB5}"/>
              </a:ext>
            </a:extLst>
          </p:cNvPr>
          <p:cNvSpPr txBox="1"/>
          <p:nvPr/>
        </p:nvSpPr>
        <p:spPr>
          <a:xfrm>
            <a:off x="657393" y="4585402"/>
            <a:ext cx="6938943" cy="1538883"/>
          </a:xfrm>
          <a:prstGeom prst="rect">
            <a:avLst/>
          </a:prstGeom>
          <a:noFill/>
        </p:spPr>
        <p:txBody>
          <a:bodyPr wrap="square" rtlCol="0">
            <a:spAutoFit/>
          </a:bodyPr>
          <a:lstStyle/>
          <a:p>
            <a:r>
              <a:rPr lang="fr-FR" sz="2200" b="1" dirty="0" err="1"/>
              <a:t>Misconceptions</a:t>
            </a:r>
            <a:endParaRPr lang="fr-FR" sz="2200" b="1" dirty="0"/>
          </a:p>
          <a:p>
            <a:pPr marL="450850" indent="-285750">
              <a:buFont typeface="Wingdings" panose="05000000000000000000" pitchFamily="2" charset="2"/>
              <a:buChar char="Ø"/>
            </a:pPr>
            <a:r>
              <a:rPr lang="en-US" dirty="0"/>
              <a:t>you, as the author, will give away copyright</a:t>
            </a:r>
          </a:p>
          <a:p>
            <a:pPr marL="450850" indent="-285750">
              <a:buFont typeface="Wingdings" panose="05000000000000000000" pitchFamily="2" charset="2"/>
              <a:buChar char="Ø"/>
            </a:pPr>
            <a:r>
              <a:rPr lang="en-US" dirty="0"/>
              <a:t>your publication will be published without peer review </a:t>
            </a:r>
          </a:p>
          <a:p>
            <a:pPr marL="450850" indent="-285750">
              <a:buFont typeface="Wingdings" panose="05000000000000000000" pitchFamily="2" charset="2"/>
              <a:buChar char="Ø"/>
            </a:pPr>
            <a:r>
              <a:rPr lang="en-US" dirty="0"/>
              <a:t>your publication will not be indexed in scholarly databases</a:t>
            </a:r>
          </a:p>
          <a:p>
            <a:pPr marL="450850" indent="-285750">
              <a:buFont typeface="Wingdings" panose="05000000000000000000" pitchFamily="2" charset="2"/>
              <a:buChar char="Ø"/>
            </a:pPr>
            <a:r>
              <a:rPr lang="en-US" dirty="0"/>
              <a:t>your publication will not have an impact factor</a:t>
            </a:r>
          </a:p>
        </p:txBody>
      </p:sp>
    </p:spTree>
    <p:extLst>
      <p:ext uri="{BB962C8B-B14F-4D97-AF65-F5344CB8AC3E}">
        <p14:creationId xmlns:p14="http://schemas.microsoft.com/office/powerpoint/2010/main" val="35063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science</a:t>
            </a:r>
            <a:endParaRPr lang="en-US" sz="2000" b="1" dirty="0">
              <a:latin typeface="+mj-lt"/>
            </a:endParaRPr>
          </a:p>
        </p:txBody>
      </p:sp>
      <p:sp>
        <p:nvSpPr>
          <p:cNvPr id="9" name="TextBox 8">
            <a:extLst>
              <a:ext uri="{FF2B5EF4-FFF2-40B4-BE49-F238E27FC236}">
                <a16:creationId xmlns:a16="http://schemas.microsoft.com/office/drawing/2014/main" id="{48342762-5112-4F76-8460-373D66D6396C}"/>
              </a:ext>
            </a:extLst>
          </p:cNvPr>
          <p:cNvSpPr txBox="1"/>
          <p:nvPr/>
        </p:nvSpPr>
        <p:spPr>
          <a:xfrm>
            <a:off x="611562" y="951402"/>
            <a:ext cx="7920878" cy="707886"/>
          </a:xfrm>
          <a:prstGeom prst="rect">
            <a:avLst/>
          </a:prstGeom>
          <a:noFill/>
        </p:spPr>
        <p:txBody>
          <a:bodyPr wrap="square" rtlCol="0">
            <a:spAutoFit/>
          </a:bodyPr>
          <a:lstStyle/>
          <a:p>
            <a:pPr algn="ctr"/>
            <a:r>
              <a:rPr lang="en-US" sz="2000" dirty="0"/>
              <a:t>“Range of methods, tools, platforms, and practices that aim to make scientific research more accessible, transparent, reproducible and reliable”</a:t>
            </a:r>
            <a:endParaRPr lang="fr-FR" sz="2000" dirty="0"/>
          </a:p>
        </p:txBody>
      </p:sp>
      <p:sp>
        <p:nvSpPr>
          <p:cNvPr id="2" name="TextBox 1">
            <a:extLst>
              <a:ext uri="{FF2B5EF4-FFF2-40B4-BE49-F238E27FC236}">
                <a16:creationId xmlns:a16="http://schemas.microsoft.com/office/drawing/2014/main" id="{06497CB1-013C-4A0D-99FC-811EFB955975}"/>
              </a:ext>
            </a:extLst>
          </p:cNvPr>
          <p:cNvSpPr txBox="1"/>
          <p:nvPr/>
        </p:nvSpPr>
        <p:spPr>
          <a:xfrm>
            <a:off x="6372200" y="1785011"/>
            <a:ext cx="2376264" cy="276999"/>
          </a:xfrm>
          <a:prstGeom prst="rect">
            <a:avLst/>
          </a:prstGeom>
          <a:noFill/>
        </p:spPr>
        <p:txBody>
          <a:bodyPr wrap="square" rtlCol="0">
            <a:spAutoFit/>
          </a:bodyPr>
          <a:lstStyle/>
          <a:p>
            <a:r>
              <a:rPr lang="fr-FR" sz="1200" i="1" dirty="0"/>
              <a:t>Bertram et al., </a:t>
            </a:r>
            <a:r>
              <a:rPr lang="fr-FR" sz="1200" i="1" dirty="0" err="1"/>
              <a:t>Curr</a:t>
            </a:r>
            <a:r>
              <a:rPr lang="fr-FR" sz="1200" i="1" dirty="0"/>
              <a:t> Biol 2023</a:t>
            </a:r>
          </a:p>
        </p:txBody>
      </p:sp>
      <p:pic>
        <p:nvPicPr>
          <p:cNvPr id="4" name="Picture 3">
            <a:extLst>
              <a:ext uri="{FF2B5EF4-FFF2-40B4-BE49-F238E27FC236}">
                <a16:creationId xmlns:a16="http://schemas.microsoft.com/office/drawing/2014/main" id="{8D77CDE0-CA5E-44D4-A718-99A60402F15E}"/>
              </a:ext>
            </a:extLst>
          </p:cNvPr>
          <p:cNvPicPr>
            <a:picLocks noChangeAspect="1"/>
          </p:cNvPicPr>
          <p:nvPr/>
        </p:nvPicPr>
        <p:blipFill>
          <a:blip r:embed="rId3"/>
          <a:stretch>
            <a:fillRect/>
          </a:stretch>
        </p:blipFill>
        <p:spPr>
          <a:xfrm>
            <a:off x="2195736" y="2062010"/>
            <a:ext cx="4322743" cy="3717032"/>
          </a:xfrm>
          <a:prstGeom prst="rect">
            <a:avLst/>
          </a:prstGeom>
        </p:spPr>
      </p:pic>
      <p:pic>
        <p:nvPicPr>
          <p:cNvPr id="18" name="Picture 17">
            <a:extLst>
              <a:ext uri="{FF2B5EF4-FFF2-40B4-BE49-F238E27FC236}">
                <a16:creationId xmlns:a16="http://schemas.microsoft.com/office/drawing/2014/main" id="{2EAAEF85-E14E-4FB1-B623-8686D69C737E}"/>
              </a:ext>
            </a:extLst>
          </p:cNvPr>
          <p:cNvPicPr>
            <a:picLocks noChangeAspect="1"/>
          </p:cNvPicPr>
          <p:nvPr/>
        </p:nvPicPr>
        <p:blipFill rotWithShape="1">
          <a:blip r:embed="rId4"/>
          <a:srcRect l="4292" t="6045" r="15192" b="6045"/>
          <a:stretch/>
        </p:blipFill>
        <p:spPr>
          <a:xfrm>
            <a:off x="3491880" y="2187733"/>
            <a:ext cx="5362705" cy="3905371"/>
          </a:xfrm>
          <a:prstGeom prst="rect">
            <a:avLst/>
          </a:prstGeom>
        </p:spPr>
      </p:pic>
      <p:sp>
        <p:nvSpPr>
          <p:cNvPr id="5" name="Rectangle 4">
            <a:extLst>
              <a:ext uri="{FF2B5EF4-FFF2-40B4-BE49-F238E27FC236}">
                <a16:creationId xmlns:a16="http://schemas.microsoft.com/office/drawing/2014/main" id="{F279622E-39ED-42A4-B3A9-520ACBDB52E7}"/>
              </a:ext>
            </a:extLst>
          </p:cNvPr>
          <p:cNvSpPr/>
          <p:nvPr/>
        </p:nvSpPr>
        <p:spPr>
          <a:xfrm>
            <a:off x="3491880" y="5093348"/>
            <a:ext cx="5362705" cy="1007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08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4"/>
                                        </p:tgtEl>
                                      </p:cBhvr>
                                      <p:by x="70000" y="70000"/>
                                    </p:animScale>
                                  </p:childTnLst>
                                </p:cTn>
                              </p:par>
                              <p:par>
                                <p:cTn id="20" presetID="42" presetClass="path" presetSubtype="0" accel="50000" decel="50000" fill="hold" nodeType="withEffect">
                                  <p:stCondLst>
                                    <p:cond delay="0"/>
                                  </p:stCondLst>
                                  <p:childTnLst>
                                    <p:animMotion origin="layout" path="M 1.11111E-6 2.22222E-6 L -0.2757 -0.04005 " pathEditMode="relative" rAng="0" ptsTypes="AA">
                                      <p:cBhvr>
                                        <p:cTn id="21" dur="2000" fill="hold"/>
                                        <p:tgtEl>
                                          <p:spTgt spid="4"/>
                                        </p:tgtEl>
                                        <p:attrNameLst>
                                          <p:attrName>ppt_x</p:attrName>
                                          <p:attrName>ppt_y</p:attrName>
                                        </p:attrNameLst>
                                      </p:cBhvr>
                                      <p:rCtr x="-13785" y="-2014"/>
                                    </p:animMotion>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0D51D6-7E43-413D-A4DF-D14900901084}"/>
              </a:ext>
            </a:extLst>
          </p:cNvPr>
          <p:cNvSpPr/>
          <p:nvPr/>
        </p:nvSpPr>
        <p:spPr>
          <a:xfrm>
            <a:off x="1203187" y="5301208"/>
            <a:ext cx="6966520" cy="830997"/>
          </a:xfrm>
          <a:prstGeom prst="rect">
            <a:avLst/>
          </a:prstGeom>
        </p:spPr>
        <p:txBody>
          <a:bodyPr wrap="square">
            <a:spAutoFit/>
          </a:bodyPr>
          <a:lstStyle/>
          <a:p>
            <a:pPr algn="ctr"/>
            <a:r>
              <a:rPr lang="fr-FR" sz="1200" b="1" dirty="0" err="1"/>
              <a:t>Additional</a:t>
            </a:r>
            <a:r>
              <a:rPr lang="fr-FR" sz="1200" b="1" dirty="0"/>
              <a:t> </a:t>
            </a:r>
            <a:r>
              <a:rPr lang="fr-FR" sz="1200" b="1" dirty="0" err="1"/>
              <a:t>random</a:t>
            </a:r>
            <a:r>
              <a:rPr lang="fr-FR" sz="1200" b="1" dirty="0"/>
              <a:t> </a:t>
            </a:r>
            <a:r>
              <a:rPr lang="fr-FR" sz="1200" b="1" dirty="0" err="1"/>
              <a:t>resources</a:t>
            </a:r>
            <a:r>
              <a:rPr lang="fr-FR" sz="1200" b="1" dirty="0"/>
              <a:t>:</a:t>
            </a:r>
          </a:p>
          <a:p>
            <a:pPr algn="ctr"/>
            <a:r>
              <a:rPr lang="fr-FR" sz="1200" dirty="0"/>
              <a:t>MOOC: </a:t>
            </a:r>
            <a:r>
              <a:rPr lang="fr-FR" sz="1200" dirty="0">
                <a:hlinkClick r:id="rId3"/>
              </a:rPr>
              <a:t>https://www.fun-mooc.fr/fr/cours/la-science-ouverte/</a:t>
            </a:r>
            <a:endParaRPr lang="fr-FR" sz="1200" dirty="0"/>
          </a:p>
          <a:p>
            <a:pPr algn="ctr"/>
            <a:r>
              <a:rPr lang="fr-FR" sz="1200" dirty="0" err="1"/>
              <a:t>Serious</a:t>
            </a:r>
            <a:r>
              <a:rPr lang="fr-FR" sz="1200" dirty="0"/>
              <a:t> </a:t>
            </a:r>
            <a:r>
              <a:rPr lang="fr-FR" sz="1200" dirty="0" err="1"/>
              <a:t>games</a:t>
            </a:r>
            <a:r>
              <a:rPr lang="fr-FR" sz="1200" dirty="0"/>
              <a:t>: </a:t>
            </a:r>
            <a:r>
              <a:rPr lang="fr-FR" sz="1200" dirty="0">
                <a:hlinkClick r:id="rId4"/>
              </a:rPr>
              <a:t>https://archibibscdf.hypotheses.org/9231?mc_cid=a696ed1694&amp;mc_eid=f575d30aa6</a:t>
            </a:r>
            <a:endParaRPr lang="fr-FR" sz="1200" dirty="0"/>
          </a:p>
          <a:p>
            <a:pPr algn="ctr"/>
            <a:endParaRPr lang="fr-FR" sz="1200" dirty="0"/>
          </a:p>
        </p:txBody>
      </p:sp>
      <p:sp>
        <p:nvSpPr>
          <p:cNvPr id="11" name="TextBox 10">
            <a:extLst>
              <a:ext uri="{FF2B5EF4-FFF2-40B4-BE49-F238E27FC236}">
                <a16:creationId xmlns:a16="http://schemas.microsoft.com/office/drawing/2014/main" id="{633F39AC-D21B-4045-83D6-0140413F8972}"/>
              </a:ext>
            </a:extLst>
          </p:cNvPr>
          <p:cNvSpPr txBox="1"/>
          <p:nvPr/>
        </p:nvSpPr>
        <p:spPr>
          <a:xfrm>
            <a:off x="1718708" y="2662001"/>
            <a:ext cx="5935478" cy="618219"/>
          </a:xfrm>
          <a:prstGeom prst="rect">
            <a:avLst/>
          </a:prstGeom>
          <a:noFill/>
          <a:ln>
            <a:noFill/>
          </a:ln>
        </p:spPr>
        <p:txBody>
          <a:bodyPr wrap="square" tIns="144000" bIns="72000" rtlCol="0">
            <a:spAutoFit/>
          </a:bodyPr>
          <a:lstStyle/>
          <a:p>
            <a:pPr algn="ctr"/>
            <a:r>
              <a:rPr lang="fr-FR" sz="2600" b="1" dirty="0" err="1">
                <a:latin typeface="+mj-lt"/>
              </a:rPr>
              <a:t>Thank</a:t>
            </a:r>
            <a:r>
              <a:rPr lang="fr-FR" sz="2600" b="1" dirty="0">
                <a:latin typeface="+mj-lt"/>
              </a:rPr>
              <a:t> </a:t>
            </a:r>
            <a:r>
              <a:rPr lang="fr-FR" sz="2600" b="1" dirty="0" err="1">
                <a:latin typeface="+mj-lt"/>
              </a:rPr>
              <a:t>you</a:t>
            </a:r>
            <a:r>
              <a:rPr lang="fr-FR" sz="2600" b="1" dirty="0">
                <a:latin typeface="+mj-lt"/>
              </a:rPr>
              <a:t> for </a:t>
            </a:r>
            <a:r>
              <a:rPr lang="fr-FR" sz="2600" b="1" dirty="0" err="1">
                <a:latin typeface="+mj-lt"/>
              </a:rPr>
              <a:t>your</a:t>
            </a:r>
            <a:r>
              <a:rPr lang="fr-FR" sz="2600" b="1" dirty="0">
                <a:latin typeface="+mj-lt"/>
              </a:rPr>
              <a:t> </a:t>
            </a:r>
            <a:r>
              <a:rPr lang="fr-FR" sz="2600" b="1" dirty="0" err="1">
                <a:latin typeface="+mj-lt"/>
              </a:rPr>
              <a:t>openess</a:t>
            </a:r>
            <a:r>
              <a:rPr lang="fr-FR" sz="2600" b="1" dirty="0">
                <a:latin typeface="+mj-lt"/>
              </a:rPr>
              <a:t>!</a:t>
            </a:r>
            <a:endParaRPr lang="en-US" sz="2600" b="1" dirty="0">
              <a:latin typeface="+mj-lt"/>
            </a:endParaRPr>
          </a:p>
        </p:txBody>
      </p:sp>
    </p:spTree>
    <p:extLst>
      <p:ext uri="{BB962C8B-B14F-4D97-AF65-F5344CB8AC3E}">
        <p14:creationId xmlns:p14="http://schemas.microsoft.com/office/powerpoint/2010/main" val="4067736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221762-EDC9-403B-A5AD-2E813899C2A1}"/>
              </a:ext>
            </a:extLst>
          </p:cNvPr>
          <p:cNvSpPr txBox="1"/>
          <p:nvPr/>
        </p:nvSpPr>
        <p:spPr>
          <a:xfrm>
            <a:off x="323528" y="22794"/>
            <a:ext cx="7560840" cy="525886"/>
          </a:xfrm>
          <a:prstGeom prst="rect">
            <a:avLst/>
          </a:prstGeom>
          <a:noFill/>
          <a:ln>
            <a:noFill/>
          </a:ln>
        </p:spPr>
        <p:txBody>
          <a:bodyPr wrap="square" tIns="144000" bIns="72000" rtlCol="0">
            <a:spAutoFit/>
          </a:bodyPr>
          <a:lstStyle/>
          <a:p>
            <a:r>
              <a:rPr lang="fr-FR" sz="2000" b="1" dirty="0"/>
              <a:t>How do </a:t>
            </a:r>
            <a:r>
              <a:rPr lang="fr-FR" sz="2000" b="1" dirty="0" err="1"/>
              <a:t>we</a:t>
            </a:r>
            <a:r>
              <a:rPr lang="fr-FR" sz="2000" b="1" dirty="0"/>
              <a:t> </a:t>
            </a:r>
            <a:r>
              <a:rPr lang="fr-FR" sz="2000" b="1" dirty="0" err="1"/>
              <a:t>build</a:t>
            </a:r>
            <a:r>
              <a:rPr lang="fr-FR" sz="2000" b="1" dirty="0"/>
              <a:t> a first impression of a </a:t>
            </a:r>
            <a:r>
              <a:rPr lang="fr-FR" sz="2000" b="1" dirty="0" err="1"/>
              <a:t>paper</a:t>
            </a:r>
            <a:r>
              <a:rPr lang="fr-FR" sz="2000" b="1" dirty="0"/>
              <a:t>? </a:t>
            </a:r>
            <a:r>
              <a:rPr lang="fr-FR" sz="2000" b="1" dirty="0">
                <a:solidFill>
                  <a:srgbClr val="C00000"/>
                </a:solidFill>
              </a:rPr>
              <a:t>Impact factor</a:t>
            </a:r>
            <a:endParaRPr lang="en-US" sz="2000" b="1" dirty="0">
              <a:solidFill>
                <a:srgbClr val="C00000"/>
              </a:solidFill>
            </a:endParaRPr>
          </a:p>
        </p:txBody>
      </p:sp>
      <p:grpSp>
        <p:nvGrpSpPr>
          <p:cNvPr id="5" name="Group 4">
            <a:extLst>
              <a:ext uri="{FF2B5EF4-FFF2-40B4-BE49-F238E27FC236}">
                <a16:creationId xmlns:a16="http://schemas.microsoft.com/office/drawing/2014/main" id="{C180EC8D-9593-49D1-9DD2-132408469F8E}"/>
              </a:ext>
            </a:extLst>
          </p:cNvPr>
          <p:cNvGrpSpPr/>
          <p:nvPr/>
        </p:nvGrpSpPr>
        <p:grpSpPr>
          <a:xfrm>
            <a:off x="2789454" y="679298"/>
            <a:ext cx="3453774" cy="5702009"/>
            <a:chOff x="2789454" y="679298"/>
            <a:chExt cx="3453774" cy="5702009"/>
          </a:xfrm>
        </p:grpSpPr>
        <p:pic>
          <p:nvPicPr>
            <p:cNvPr id="14" name="Picture 13">
              <a:extLst>
                <a:ext uri="{FF2B5EF4-FFF2-40B4-BE49-F238E27FC236}">
                  <a16:creationId xmlns:a16="http://schemas.microsoft.com/office/drawing/2014/main" id="{052BB537-E9BE-4F5A-85B3-84D3955DBC44}"/>
                </a:ext>
              </a:extLst>
            </p:cNvPr>
            <p:cNvPicPr>
              <a:picLocks noChangeAspect="1"/>
            </p:cNvPicPr>
            <p:nvPr/>
          </p:nvPicPr>
          <p:blipFill>
            <a:blip r:embed="rId3"/>
            <a:stretch>
              <a:fillRect/>
            </a:stretch>
          </p:blipFill>
          <p:spPr>
            <a:xfrm>
              <a:off x="2789454" y="679298"/>
              <a:ext cx="3366722" cy="5398997"/>
            </a:xfrm>
            <a:prstGeom prst="rect">
              <a:avLst/>
            </a:prstGeom>
          </p:spPr>
        </p:pic>
        <p:sp>
          <p:nvSpPr>
            <p:cNvPr id="15" name="Rectangle 14">
              <a:extLst>
                <a:ext uri="{FF2B5EF4-FFF2-40B4-BE49-F238E27FC236}">
                  <a16:creationId xmlns:a16="http://schemas.microsoft.com/office/drawing/2014/main" id="{BE1C9DF5-D232-47F3-8DB8-D257C331D387}"/>
                </a:ext>
              </a:extLst>
            </p:cNvPr>
            <p:cNvSpPr/>
            <p:nvPr/>
          </p:nvSpPr>
          <p:spPr>
            <a:xfrm>
              <a:off x="4644008" y="6104308"/>
              <a:ext cx="1599220" cy="276999"/>
            </a:xfrm>
            <a:prstGeom prst="rect">
              <a:avLst/>
            </a:prstGeom>
          </p:spPr>
          <p:txBody>
            <a:bodyPr wrap="none">
              <a:spAutoFit/>
            </a:bodyPr>
            <a:lstStyle/>
            <a:p>
              <a:r>
                <a:rPr lang="fr-FR" sz="1200" i="1" dirty="0" err="1"/>
                <a:t>Callaway</a:t>
              </a:r>
              <a:r>
                <a:rPr lang="fr-FR" sz="1200" i="1" dirty="0"/>
                <a:t>, Nature 2016</a:t>
              </a:r>
              <a:endParaRPr lang="en-US" sz="1200" i="1" dirty="0"/>
            </a:p>
          </p:txBody>
        </p:sp>
      </p:grpSp>
    </p:spTree>
    <p:extLst>
      <p:ext uri="{BB962C8B-B14F-4D97-AF65-F5344CB8AC3E}">
        <p14:creationId xmlns:p14="http://schemas.microsoft.com/office/powerpoint/2010/main" val="13329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221762-EDC9-403B-A5AD-2E813899C2A1}"/>
              </a:ext>
            </a:extLst>
          </p:cNvPr>
          <p:cNvSpPr txBox="1"/>
          <p:nvPr/>
        </p:nvSpPr>
        <p:spPr>
          <a:xfrm>
            <a:off x="323528" y="22794"/>
            <a:ext cx="7560840" cy="525886"/>
          </a:xfrm>
          <a:prstGeom prst="rect">
            <a:avLst/>
          </a:prstGeom>
          <a:noFill/>
          <a:ln>
            <a:noFill/>
          </a:ln>
        </p:spPr>
        <p:txBody>
          <a:bodyPr wrap="square" tIns="144000" bIns="72000" rtlCol="0">
            <a:spAutoFit/>
          </a:bodyPr>
          <a:lstStyle/>
          <a:p>
            <a:r>
              <a:rPr lang="fr-FR" sz="2000" b="1" dirty="0"/>
              <a:t>How do </a:t>
            </a:r>
            <a:r>
              <a:rPr lang="fr-FR" sz="2000" b="1" dirty="0" err="1"/>
              <a:t>we</a:t>
            </a:r>
            <a:r>
              <a:rPr lang="fr-FR" sz="2000" b="1" dirty="0"/>
              <a:t> </a:t>
            </a:r>
            <a:r>
              <a:rPr lang="fr-FR" sz="2000" b="1" dirty="0" err="1"/>
              <a:t>build</a:t>
            </a:r>
            <a:r>
              <a:rPr lang="fr-FR" sz="2000" b="1" dirty="0"/>
              <a:t> a first impression of a </a:t>
            </a:r>
            <a:r>
              <a:rPr lang="fr-FR" sz="2000" b="1" dirty="0" err="1"/>
              <a:t>paper</a:t>
            </a:r>
            <a:r>
              <a:rPr lang="fr-FR" sz="2000" b="1" dirty="0"/>
              <a:t>? </a:t>
            </a:r>
            <a:r>
              <a:rPr lang="fr-FR" sz="2000" b="1" dirty="0">
                <a:solidFill>
                  <a:srgbClr val="C00000"/>
                </a:solidFill>
              </a:rPr>
              <a:t>Impact factor</a:t>
            </a:r>
            <a:endParaRPr lang="en-US" sz="2000" b="1" dirty="0">
              <a:solidFill>
                <a:srgbClr val="C00000"/>
              </a:solidFill>
            </a:endParaRPr>
          </a:p>
        </p:txBody>
      </p:sp>
      <p:pic>
        <p:nvPicPr>
          <p:cNvPr id="2" name="Picture 1">
            <a:extLst>
              <a:ext uri="{FF2B5EF4-FFF2-40B4-BE49-F238E27FC236}">
                <a16:creationId xmlns:a16="http://schemas.microsoft.com/office/drawing/2014/main" id="{74797C32-45EE-44B4-A4B6-5513FD5F9A5E}"/>
              </a:ext>
            </a:extLst>
          </p:cNvPr>
          <p:cNvPicPr>
            <a:picLocks noChangeAspect="1"/>
          </p:cNvPicPr>
          <p:nvPr/>
        </p:nvPicPr>
        <p:blipFill>
          <a:blip r:embed="rId3"/>
          <a:stretch>
            <a:fillRect/>
          </a:stretch>
        </p:blipFill>
        <p:spPr>
          <a:xfrm>
            <a:off x="359532" y="822029"/>
            <a:ext cx="7097646" cy="1258448"/>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96AE879C-FD80-4DB6-BC4D-0BAFD6005AFD}"/>
              </a:ext>
            </a:extLst>
          </p:cNvPr>
          <p:cNvGrpSpPr/>
          <p:nvPr/>
        </p:nvGrpSpPr>
        <p:grpSpPr>
          <a:xfrm>
            <a:off x="5508104" y="2431921"/>
            <a:ext cx="3073609" cy="2656708"/>
            <a:chOff x="5844976" y="1772816"/>
            <a:chExt cx="3073609" cy="2656708"/>
          </a:xfrm>
        </p:grpSpPr>
        <p:pic>
          <p:nvPicPr>
            <p:cNvPr id="11" name="Picture 10">
              <a:extLst>
                <a:ext uri="{FF2B5EF4-FFF2-40B4-BE49-F238E27FC236}">
                  <a16:creationId xmlns:a16="http://schemas.microsoft.com/office/drawing/2014/main" id="{3FBB49FF-8AB8-464C-B415-111BD617D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37" r="50189" b="51475"/>
            <a:stretch/>
          </p:blipFill>
          <p:spPr>
            <a:xfrm>
              <a:off x="5844976" y="1772816"/>
              <a:ext cx="2880320" cy="2401643"/>
            </a:xfrm>
            <a:prstGeom prst="rect">
              <a:avLst/>
            </a:prstGeom>
          </p:spPr>
        </p:pic>
        <p:sp>
          <p:nvSpPr>
            <p:cNvPr id="12" name="TextBox 11">
              <a:extLst>
                <a:ext uri="{FF2B5EF4-FFF2-40B4-BE49-F238E27FC236}">
                  <a16:creationId xmlns:a16="http://schemas.microsoft.com/office/drawing/2014/main" id="{10683E65-3DFE-43AF-9185-58277D2C88E3}"/>
                </a:ext>
              </a:extLst>
            </p:cNvPr>
            <p:cNvSpPr txBox="1"/>
            <p:nvPr/>
          </p:nvSpPr>
          <p:spPr>
            <a:xfrm>
              <a:off x="6015996" y="4152525"/>
              <a:ext cx="2902589" cy="276999"/>
            </a:xfrm>
            <a:prstGeom prst="rect">
              <a:avLst/>
            </a:prstGeom>
            <a:noFill/>
          </p:spPr>
          <p:txBody>
            <a:bodyPr wrap="none" rtlCol="0">
              <a:spAutoFit/>
            </a:bodyPr>
            <a:lstStyle/>
            <a:p>
              <a:r>
                <a:rPr lang="fr-FR" sz="1200" i="1" dirty="0" err="1"/>
                <a:t>Dougherty</a:t>
              </a:r>
              <a:r>
                <a:rPr lang="fr-FR" sz="1200" i="1" dirty="0"/>
                <a:t>  and Horne, Roy Soc Op </a:t>
              </a:r>
              <a:r>
                <a:rPr lang="fr-FR" sz="1200" i="1" dirty="0" err="1"/>
                <a:t>Sci</a:t>
              </a:r>
              <a:r>
                <a:rPr lang="fr-FR" sz="1200" i="1" dirty="0"/>
                <a:t> 2022</a:t>
              </a:r>
              <a:endParaRPr lang="en-US" sz="1200" i="1" dirty="0"/>
            </a:p>
          </p:txBody>
        </p:sp>
      </p:grpSp>
      <p:pic>
        <p:nvPicPr>
          <p:cNvPr id="4" name="Picture 3">
            <a:extLst>
              <a:ext uri="{FF2B5EF4-FFF2-40B4-BE49-F238E27FC236}">
                <a16:creationId xmlns:a16="http://schemas.microsoft.com/office/drawing/2014/main" id="{6A6D45D8-5F60-4752-8172-CC65764CE73E}"/>
              </a:ext>
            </a:extLst>
          </p:cNvPr>
          <p:cNvPicPr>
            <a:picLocks noChangeAspect="1"/>
          </p:cNvPicPr>
          <p:nvPr/>
        </p:nvPicPr>
        <p:blipFill>
          <a:blip r:embed="rId5"/>
          <a:stretch>
            <a:fillRect/>
          </a:stretch>
        </p:blipFill>
        <p:spPr>
          <a:xfrm>
            <a:off x="5254629" y="3795951"/>
            <a:ext cx="3751577" cy="2585356"/>
          </a:xfrm>
          <a:prstGeom prst="rect">
            <a:avLst/>
          </a:prstGeom>
        </p:spPr>
      </p:pic>
      <p:grpSp>
        <p:nvGrpSpPr>
          <p:cNvPr id="17" name="Group 16">
            <a:extLst>
              <a:ext uri="{FF2B5EF4-FFF2-40B4-BE49-F238E27FC236}">
                <a16:creationId xmlns:a16="http://schemas.microsoft.com/office/drawing/2014/main" id="{BDF6692C-DF05-48FA-A4BA-D9026C4021DE}"/>
              </a:ext>
            </a:extLst>
          </p:cNvPr>
          <p:cNvGrpSpPr/>
          <p:nvPr/>
        </p:nvGrpSpPr>
        <p:grpSpPr>
          <a:xfrm>
            <a:off x="251520" y="2276872"/>
            <a:ext cx="4885872" cy="2811757"/>
            <a:chOff x="251520" y="2276872"/>
            <a:chExt cx="4885872" cy="2811757"/>
          </a:xfrm>
        </p:grpSpPr>
        <p:pic>
          <p:nvPicPr>
            <p:cNvPr id="3" name="Picture 2">
              <a:extLst>
                <a:ext uri="{FF2B5EF4-FFF2-40B4-BE49-F238E27FC236}">
                  <a16:creationId xmlns:a16="http://schemas.microsoft.com/office/drawing/2014/main" id="{62B32409-BA0F-4072-836D-F69D84F265B1}"/>
                </a:ext>
              </a:extLst>
            </p:cNvPr>
            <p:cNvPicPr>
              <a:picLocks noChangeAspect="1"/>
            </p:cNvPicPr>
            <p:nvPr/>
          </p:nvPicPr>
          <p:blipFill>
            <a:blip r:embed="rId6"/>
            <a:stretch>
              <a:fillRect/>
            </a:stretch>
          </p:blipFill>
          <p:spPr>
            <a:xfrm>
              <a:off x="258576" y="2276872"/>
              <a:ext cx="4878816" cy="2811757"/>
            </a:xfrm>
            <a:prstGeom prst="rect">
              <a:avLst/>
            </a:prstGeom>
          </p:spPr>
        </p:pic>
        <p:sp>
          <p:nvSpPr>
            <p:cNvPr id="16" name="Rectangle 15">
              <a:extLst>
                <a:ext uri="{FF2B5EF4-FFF2-40B4-BE49-F238E27FC236}">
                  <a16:creationId xmlns:a16="http://schemas.microsoft.com/office/drawing/2014/main" id="{38725FCC-0BEE-4936-A01C-05FA9F534ACB}"/>
                </a:ext>
              </a:extLst>
            </p:cNvPr>
            <p:cNvSpPr/>
            <p:nvPr/>
          </p:nvSpPr>
          <p:spPr>
            <a:xfrm>
              <a:off x="251520" y="227687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8342B5FE-719C-4BDF-ACFF-F8560725C509}"/>
              </a:ext>
            </a:extLst>
          </p:cNvPr>
          <p:cNvSpPr/>
          <p:nvPr/>
        </p:nvSpPr>
        <p:spPr>
          <a:xfrm>
            <a:off x="506998" y="5180553"/>
            <a:ext cx="5172126" cy="1200329"/>
          </a:xfrm>
          <a:prstGeom prst="rect">
            <a:avLst/>
          </a:prstGeom>
        </p:spPr>
        <p:txBody>
          <a:bodyPr wrap="square">
            <a:spAutoFit/>
          </a:bodyPr>
          <a:lstStyle/>
          <a:p>
            <a:r>
              <a:rPr lang="fr-FR" sz="1400" i="1" dirty="0" err="1"/>
              <a:t>From</a:t>
            </a:r>
            <a:r>
              <a:rPr lang="fr-FR" sz="1400" i="1" dirty="0"/>
              <a:t> Fang and </a:t>
            </a:r>
            <a:r>
              <a:rPr lang="en-US" sz="1400" i="1" dirty="0" err="1"/>
              <a:t>Casadevall</a:t>
            </a:r>
            <a:r>
              <a:rPr lang="en-US" sz="1400" i="1" dirty="0"/>
              <a:t>, 2011:</a:t>
            </a:r>
          </a:p>
          <a:p>
            <a:pPr marL="285750" indent="-285750">
              <a:spcBef>
                <a:spcPts val="600"/>
              </a:spcBef>
              <a:buFont typeface="Wingdings" panose="05000000000000000000" pitchFamily="2" charset="2"/>
              <a:buChar char="Ø"/>
            </a:pPr>
            <a:r>
              <a:rPr lang="en-US" sz="1600" dirty="0"/>
              <a:t>Articles published from 2001 to 2010 in 17 journals </a:t>
            </a:r>
          </a:p>
          <a:p>
            <a:pPr marL="285750" indent="-285750">
              <a:spcBef>
                <a:spcPts val="600"/>
              </a:spcBef>
              <a:buFont typeface="Wingdings" panose="05000000000000000000" pitchFamily="2" charset="2"/>
              <a:buChar char="Ø"/>
            </a:pPr>
            <a:r>
              <a:rPr lang="en-US" sz="1600" dirty="0"/>
              <a:t>“</a:t>
            </a:r>
            <a:r>
              <a:rPr lang="en-US" sz="1600" b="1" dirty="0"/>
              <a:t>Retraction index</a:t>
            </a:r>
            <a:r>
              <a:rPr lang="en-US" sz="1600" dirty="0"/>
              <a:t>” </a:t>
            </a:r>
            <a:r>
              <a:rPr lang="en-US" sz="1600" dirty="0">
                <a:sym typeface="Wingdings" panose="05000000000000000000" pitchFamily="2" charset="2"/>
              </a:rPr>
              <a:t> </a:t>
            </a:r>
            <a:r>
              <a:rPr lang="en-US" sz="1600" dirty="0"/>
              <a:t>likelihood that a paper in a given journal will eventually be pulled from the literature</a:t>
            </a:r>
          </a:p>
        </p:txBody>
      </p:sp>
    </p:spTree>
    <p:extLst>
      <p:ext uri="{BB962C8B-B14F-4D97-AF65-F5344CB8AC3E}">
        <p14:creationId xmlns:p14="http://schemas.microsoft.com/office/powerpoint/2010/main" val="7820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BD6B19-C520-4FF5-BE88-B7F54615F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11"/>
          <a:stretch/>
        </p:blipFill>
        <p:spPr>
          <a:xfrm>
            <a:off x="6156176" y="1621720"/>
            <a:ext cx="2304256" cy="3813200"/>
          </a:xfrm>
          <a:prstGeom prst="rect">
            <a:avLst/>
          </a:prstGeom>
        </p:spPr>
      </p:pic>
      <p:pic>
        <p:nvPicPr>
          <p:cNvPr id="10" name="Picture 9">
            <a:extLst>
              <a:ext uri="{FF2B5EF4-FFF2-40B4-BE49-F238E27FC236}">
                <a16:creationId xmlns:a16="http://schemas.microsoft.com/office/drawing/2014/main" id="{36A5EFA9-3226-4FD5-BDD0-7438CCE69CF1}"/>
              </a:ext>
            </a:extLst>
          </p:cNvPr>
          <p:cNvPicPr>
            <a:picLocks noChangeAspect="1"/>
          </p:cNvPicPr>
          <p:nvPr/>
        </p:nvPicPr>
        <p:blipFill>
          <a:blip r:embed="rId4"/>
          <a:stretch>
            <a:fillRect/>
          </a:stretch>
        </p:blipFill>
        <p:spPr>
          <a:xfrm>
            <a:off x="434155" y="1052737"/>
            <a:ext cx="5132930" cy="180020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7A8A643E-943F-449B-B4A9-4660EF44521F}"/>
              </a:ext>
            </a:extLst>
          </p:cNvPr>
          <p:cNvSpPr txBox="1"/>
          <p:nvPr/>
        </p:nvSpPr>
        <p:spPr>
          <a:xfrm>
            <a:off x="323528" y="22794"/>
            <a:ext cx="8496944" cy="525886"/>
          </a:xfrm>
          <a:prstGeom prst="rect">
            <a:avLst/>
          </a:prstGeom>
          <a:noFill/>
          <a:ln>
            <a:noFill/>
          </a:ln>
        </p:spPr>
        <p:txBody>
          <a:bodyPr wrap="square" tIns="144000" bIns="72000" rtlCol="0">
            <a:spAutoFit/>
          </a:bodyPr>
          <a:lstStyle/>
          <a:p>
            <a:r>
              <a:rPr lang="fr-FR" sz="2000" b="1" dirty="0"/>
              <a:t>How do </a:t>
            </a:r>
            <a:r>
              <a:rPr lang="fr-FR" sz="2000" b="1" dirty="0" err="1"/>
              <a:t>we</a:t>
            </a:r>
            <a:r>
              <a:rPr lang="fr-FR" sz="2000" b="1" dirty="0"/>
              <a:t> </a:t>
            </a:r>
            <a:r>
              <a:rPr lang="fr-FR" sz="2000" b="1" dirty="0" err="1"/>
              <a:t>build</a:t>
            </a:r>
            <a:r>
              <a:rPr lang="fr-FR" sz="2000" b="1" dirty="0"/>
              <a:t> a first impression of a </a:t>
            </a:r>
            <a:r>
              <a:rPr lang="fr-FR" sz="2000" b="1" dirty="0" err="1"/>
              <a:t>paper</a:t>
            </a:r>
            <a:r>
              <a:rPr lang="fr-FR" sz="2000" b="1" dirty="0"/>
              <a:t>? </a:t>
            </a:r>
            <a:r>
              <a:rPr lang="fr-FR" sz="2000" b="1" dirty="0" err="1">
                <a:solidFill>
                  <a:srgbClr val="C00000"/>
                </a:solidFill>
              </a:rPr>
              <a:t>Number</a:t>
            </a:r>
            <a:r>
              <a:rPr lang="fr-FR" sz="2000" b="1" dirty="0">
                <a:solidFill>
                  <a:srgbClr val="C00000"/>
                </a:solidFill>
              </a:rPr>
              <a:t> of citations</a:t>
            </a:r>
            <a:endParaRPr lang="en-US" sz="2000" b="1" dirty="0">
              <a:solidFill>
                <a:srgbClr val="C00000"/>
              </a:solidFill>
            </a:endParaRPr>
          </a:p>
        </p:txBody>
      </p:sp>
      <p:pic>
        <p:nvPicPr>
          <p:cNvPr id="15" name="Picture 14">
            <a:extLst>
              <a:ext uri="{FF2B5EF4-FFF2-40B4-BE49-F238E27FC236}">
                <a16:creationId xmlns:a16="http://schemas.microsoft.com/office/drawing/2014/main" id="{68D84A86-681E-4A23-913F-AD7A4DB7AE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202"/>
          <a:stretch/>
        </p:blipFill>
        <p:spPr>
          <a:xfrm>
            <a:off x="5868144" y="1196752"/>
            <a:ext cx="3096344" cy="4749943"/>
          </a:xfrm>
          <a:prstGeom prst="rect">
            <a:avLst/>
          </a:prstGeom>
        </p:spPr>
      </p:pic>
      <p:sp>
        <p:nvSpPr>
          <p:cNvPr id="16" name="Rectangle 15">
            <a:extLst>
              <a:ext uri="{FF2B5EF4-FFF2-40B4-BE49-F238E27FC236}">
                <a16:creationId xmlns:a16="http://schemas.microsoft.com/office/drawing/2014/main" id="{99CEA7F1-16DB-4332-8780-CC9B0A7C2B72}"/>
              </a:ext>
            </a:extLst>
          </p:cNvPr>
          <p:cNvSpPr/>
          <p:nvPr/>
        </p:nvSpPr>
        <p:spPr>
          <a:xfrm>
            <a:off x="601379" y="3356994"/>
            <a:ext cx="4772890" cy="2292935"/>
          </a:xfrm>
          <a:prstGeom prst="rect">
            <a:avLst/>
          </a:prstGeom>
        </p:spPr>
        <p:txBody>
          <a:bodyPr wrap="square">
            <a:spAutoFit/>
          </a:bodyPr>
          <a:lstStyle/>
          <a:p>
            <a:pPr marL="285750" indent="-285750">
              <a:buFont typeface="Wingdings" panose="05000000000000000000" pitchFamily="2" charset="2"/>
              <a:buChar char="Ø"/>
            </a:pPr>
            <a:r>
              <a:rPr lang="en-US" sz="1600" dirty="0"/>
              <a:t>63 articles from a 2003 issue of the </a:t>
            </a:r>
            <a:r>
              <a:rPr lang="en-US" sz="1600" i="1" dirty="0"/>
              <a:t>Journal of the American Chemical Society</a:t>
            </a:r>
          </a:p>
          <a:p>
            <a:pPr marL="285750" indent="-285750">
              <a:spcBef>
                <a:spcPts val="1200"/>
              </a:spcBef>
              <a:buFont typeface="Wingdings" panose="05000000000000000000" pitchFamily="2" charset="2"/>
              <a:buChar char="Ø"/>
            </a:pPr>
            <a:r>
              <a:rPr lang="en-US" sz="1600" b="1" dirty="0"/>
              <a:t>Survey in 2013 </a:t>
            </a:r>
            <a:r>
              <a:rPr lang="en-US" sz="1600" dirty="0">
                <a:sym typeface="Wingdings" panose="05000000000000000000" pitchFamily="2" charset="2"/>
              </a:rPr>
              <a:t> </a:t>
            </a:r>
            <a:r>
              <a:rPr lang="en-US" sz="1600" dirty="0"/>
              <a:t>350 chemists asked to pick which article they thought was</a:t>
            </a:r>
            <a:r>
              <a:rPr lang="en-US" sz="1600" i="1" dirty="0"/>
              <a:t>:</a:t>
            </a:r>
          </a:p>
          <a:p>
            <a:pPr marL="509588" indent="-173038">
              <a:spcBef>
                <a:spcPts val="600"/>
              </a:spcBef>
              <a:buFont typeface="Arial" panose="020B0604020202020204" pitchFamily="34" charset="0"/>
              <a:buChar char="•"/>
            </a:pPr>
            <a:r>
              <a:rPr lang="en-US" sz="1600" dirty="0"/>
              <a:t>the </a:t>
            </a:r>
            <a:r>
              <a:rPr lang="en-US" sz="1600" b="1" dirty="0"/>
              <a:t>most highly-cited</a:t>
            </a:r>
          </a:p>
          <a:p>
            <a:pPr marL="509588" indent="-173038">
              <a:buFont typeface="Arial" panose="020B0604020202020204" pitchFamily="34" charset="0"/>
              <a:buChar char="•"/>
            </a:pPr>
            <a:r>
              <a:rPr lang="en-US" sz="1600" dirty="0"/>
              <a:t>the </a:t>
            </a:r>
            <a:r>
              <a:rPr lang="en-US" sz="1600" b="1" dirty="0"/>
              <a:t>most significant </a:t>
            </a:r>
          </a:p>
          <a:p>
            <a:pPr marL="509588" indent="-173038">
              <a:buFont typeface="Arial" panose="020B0604020202020204" pitchFamily="34" charset="0"/>
              <a:buChar char="•"/>
            </a:pPr>
            <a:r>
              <a:rPr lang="en-US" sz="1600" dirty="0"/>
              <a:t>The one they would </a:t>
            </a:r>
            <a:r>
              <a:rPr lang="en-US" sz="1600" b="1" dirty="0"/>
              <a:t>share with other chemists</a:t>
            </a:r>
          </a:p>
          <a:p>
            <a:pPr marL="509588" indent="-173038">
              <a:buFont typeface="Arial" panose="020B0604020202020204" pitchFamily="34" charset="0"/>
              <a:buChar char="•"/>
            </a:pPr>
            <a:r>
              <a:rPr lang="en-US" sz="1600" dirty="0"/>
              <a:t>The one they would </a:t>
            </a:r>
            <a:r>
              <a:rPr lang="en-US" sz="1600" b="1" dirty="0"/>
              <a:t>share more broadly</a:t>
            </a:r>
          </a:p>
        </p:txBody>
      </p:sp>
      <p:grpSp>
        <p:nvGrpSpPr>
          <p:cNvPr id="4" name="Group 3">
            <a:extLst>
              <a:ext uri="{FF2B5EF4-FFF2-40B4-BE49-F238E27FC236}">
                <a16:creationId xmlns:a16="http://schemas.microsoft.com/office/drawing/2014/main" id="{F4B42BF1-9E04-483F-ADD7-5354002A5F41}"/>
              </a:ext>
            </a:extLst>
          </p:cNvPr>
          <p:cNvGrpSpPr/>
          <p:nvPr/>
        </p:nvGrpSpPr>
        <p:grpSpPr>
          <a:xfrm>
            <a:off x="1204100" y="5682734"/>
            <a:ext cx="2132243" cy="338554"/>
            <a:chOff x="1204100" y="5682734"/>
            <a:chExt cx="2132243" cy="338554"/>
          </a:xfrm>
        </p:grpSpPr>
        <p:sp>
          <p:nvSpPr>
            <p:cNvPr id="8" name="Arrow: Bent-Up 7">
              <a:extLst>
                <a:ext uri="{FF2B5EF4-FFF2-40B4-BE49-F238E27FC236}">
                  <a16:creationId xmlns:a16="http://schemas.microsoft.com/office/drawing/2014/main" id="{0FA618F7-43E0-4376-ABA5-19BD9BC09884}"/>
                </a:ext>
              </a:extLst>
            </p:cNvPr>
            <p:cNvSpPr/>
            <p:nvPr/>
          </p:nvSpPr>
          <p:spPr>
            <a:xfrm rot="5400000">
              <a:off x="1204100" y="5691545"/>
              <a:ext cx="216024" cy="216024"/>
            </a:xfrm>
            <a:prstGeom prst="bentUpArrow">
              <a:avLst>
                <a:gd name="adj1" fmla="val 21119"/>
                <a:gd name="adj2" fmla="val 19280"/>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ED61881-C7D1-4001-8108-778D6E3DAA04}"/>
                </a:ext>
              </a:extLst>
            </p:cNvPr>
            <p:cNvSpPr/>
            <p:nvPr/>
          </p:nvSpPr>
          <p:spPr>
            <a:xfrm>
              <a:off x="1377794" y="5682734"/>
              <a:ext cx="1958549" cy="338554"/>
            </a:xfrm>
            <a:prstGeom prst="rect">
              <a:avLst/>
            </a:prstGeom>
          </p:spPr>
          <p:txBody>
            <a:bodyPr wrap="none">
              <a:spAutoFit/>
            </a:bodyPr>
            <a:lstStyle/>
            <a:p>
              <a:r>
                <a:rPr lang="en-US" sz="1600" b="1" dirty="0"/>
                <a:t>Perception of impact</a:t>
              </a:r>
              <a:endParaRPr lang="fr-FR" sz="1600" dirty="0"/>
            </a:p>
          </p:txBody>
        </p:sp>
      </p:grpSp>
    </p:spTree>
    <p:extLst>
      <p:ext uri="{BB962C8B-B14F-4D97-AF65-F5344CB8AC3E}">
        <p14:creationId xmlns:p14="http://schemas.microsoft.com/office/powerpoint/2010/main" val="5071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animEffect transition="in" filter="fade">
                                      <p:cBhvr>
                                        <p:cTn id="26" dur="500"/>
                                        <p:tgtEl>
                                          <p:spTgt spid="1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fade">
                                      <p:cBhvr>
                                        <p:cTn id="29" dur="500"/>
                                        <p:tgtEl>
                                          <p:spTgt spid="1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8EB88-88E9-4AD1-9DED-B1D80883EC8B}"/>
              </a:ext>
            </a:extLst>
          </p:cNvPr>
          <p:cNvPicPr>
            <a:picLocks noChangeAspect="1"/>
          </p:cNvPicPr>
          <p:nvPr/>
        </p:nvPicPr>
        <p:blipFill>
          <a:blip r:embed="rId3"/>
          <a:stretch>
            <a:fillRect/>
          </a:stretch>
        </p:blipFill>
        <p:spPr>
          <a:xfrm>
            <a:off x="539552" y="908720"/>
            <a:ext cx="7353177" cy="142086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410C551-925F-4E6A-BFD4-5895CBA6A7B9}"/>
              </a:ext>
            </a:extLst>
          </p:cNvPr>
          <p:cNvPicPr>
            <a:picLocks noChangeAspect="1"/>
          </p:cNvPicPr>
          <p:nvPr/>
        </p:nvPicPr>
        <p:blipFill rotWithShape="1">
          <a:blip r:embed="rId4"/>
          <a:srcRect l="19327" r="8294"/>
          <a:stretch/>
        </p:blipFill>
        <p:spPr>
          <a:xfrm>
            <a:off x="2699792" y="3409859"/>
            <a:ext cx="6048672" cy="2765328"/>
          </a:xfrm>
          <a:prstGeom prst="rect">
            <a:avLst/>
          </a:prstGeom>
        </p:spPr>
      </p:pic>
      <p:sp>
        <p:nvSpPr>
          <p:cNvPr id="11" name="TextBox 10">
            <a:extLst>
              <a:ext uri="{FF2B5EF4-FFF2-40B4-BE49-F238E27FC236}">
                <a16:creationId xmlns:a16="http://schemas.microsoft.com/office/drawing/2014/main" id="{9AE93DAF-F731-4176-9F07-83A9251D4487}"/>
              </a:ext>
            </a:extLst>
          </p:cNvPr>
          <p:cNvSpPr txBox="1"/>
          <p:nvPr/>
        </p:nvSpPr>
        <p:spPr>
          <a:xfrm>
            <a:off x="323528" y="22794"/>
            <a:ext cx="7353176" cy="525886"/>
          </a:xfrm>
          <a:prstGeom prst="rect">
            <a:avLst/>
          </a:prstGeom>
          <a:noFill/>
          <a:ln>
            <a:noFill/>
          </a:ln>
        </p:spPr>
        <p:txBody>
          <a:bodyPr wrap="square" tIns="144000" bIns="72000" rtlCol="0">
            <a:spAutoFit/>
          </a:bodyPr>
          <a:lstStyle/>
          <a:p>
            <a:r>
              <a:rPr lang="fr-FR" sz="2000" b="1" dirty="0"/>
              <a:t>How do </a:t>
            </a:r>
            <a:r>
              <a:rPr lang="fr-FR" sz="2000" b="1" dirty="0" err="1"/>
              <a:t>we</a:t>
            </a:r>
            <a:r>
              <a:rPr lang="fr-FR" sz="2000" b="1" dirty="0"/>
              <a:t> </a:t>
            </a:r>
            <a:r>
              <a:rPr lang="fr-FR" sz="2000" b="1" dirty="0" err="1"/>
              <a:t>build</a:t>
            </a:r>
            <a:r>
              <a:rPr lang="fr-FR" sz="2000" b="1" dirty="0"/>
              <a:t> a first impression of a </a:t>
            </a:r>
            <a:r>
              <a:rPr lang="fr-FR" sz="2000" b="1" dirty="0" err="1"/>
              <a:t>paper</a:t>
            </a:r>
            <a:r>
              <a:rPr lang="fr-FR" sz="2000" b="1" dirty="0"/>
              <a:t>? </a:t>
            </a:r>
            <a:r>
              <a:rPr lang="fr-FR" sz="2000" b="1" dirty="0" err="1">
                <a:solidFill>
                  <a:srgbClr val="C00000"/>
                </a:solidFill>
              </a:rPr>
              <a:t>Fame</a:t>
            </a:r>
            <a:r>
              <a:rPr lang="fr-FR" sz="2000" b="1" dirty="0">
                <a:solidFill>
                  <a:srgbClr val="C00000"/>
                </a:solidFill>
              </a:rPr>
              <a:t> of the </a:t>
            </a:r>
            <a:r>
              <a:rPr lang="fr-FR" sz="2000" b="1" dirty="0" err="1">
                <a:solidFill>
                  <a:srgbClr val="C00000"/>
                </a:solidFill>
              </a:rPr>
              <a:t>authors</a:t>
            </a:r>
            <a:endParaRPr lang="en-US" sz="2000" b="1" dirty="0">
              <a:solidFill>
                <a:srgbClr val="C00000"/>
              </a:solidFill>
            </a:endParaRPr>
          </a:p>
        </p:txBody>
      </p:sp>
      <p:sp>
        <p:nvSpPr>
          <p:cNvPr id="6" name="Rectangle 5">
            <a:extLst>
              <a:ext uri="{FF2B5EF4-FFF2-40B4-BE49-F238E27FC236}">
                <a16:creationId xmlns:a16="http://schemas.microsoft.com/office/drawing/2014/main" id="{DFD63D04-75F9-490A-9999-5B1F3F119D1D}"/>
              </a:ext>
            </a:extLst>
          </p:cNvPr>
          <p:cNvSpPr/>
          <p:nvPr/>
        </p:nvSpPr>
        <p:spPr>
          <a:xfrm>
            <a:off x="556246" y="2605209"/>
            <a:ext cx="7760170" cy="584775"/>
          </a:xfrm>
          <a:prstGeom prst="rect">
            <a:avLst/>
          </a:prstGeom>
        </p:spPr>
        <p:txBody>
          <a:bodyPr wrap="square">
            <a:spAutoFit/>
          </a:bodyPr>
          <a:lstStyle/>
          <a:p>
            <a:r>
              <a:rPr lang="en-US" sz="1600" b="1" dirty="0"/>
              <a:t>Pre-registered field experiment</a:t>
            </a:r>
            <a:r>
              <a:rPr lang="en-US" sz="1600" dirty="0"/>
              <a:t>: 3 300 researchers invited to review a finance research paper jointly written by a </a:t>
            </a:r>
            <a:r>
              <a:rPr lang="en-US" sz="1600" b="1" dirty="0"/>
              <a:t>Nobel laureate </a:t>
            </a:r>
            <a:r>
              <a:rPr lang="en-US" sz="1600" dirty="0"/>
              <a:t>and an </a:t>
            </a:r>
            <a:r>
              <a:rPr lang="en-US" sz="1600" b="1" dirty="0"/>
              <a:t>early career </a:t>
            </a:r>
            <a:r>
              <a:rPr lang="en-US" sz="1600" dirty="0"/>
              <a:t>researcher</a:t>
            </a:r>
          </a:p>
        </p:txBody>
      </p:sp>
      <p:sp>
        <p:nvSpPr>
          <p:cNvPr id="12" name="Rectangle 11">
            <a:extLst>
              <a:ext uri="{FF2B5EF4-FFF2-40B4-BE49-F238E27FC236}">
                <a16:creationId xmlns:a16="http://schemas.microsoft.com/office/drawing/2014/main" id="{10350DCB-467C-40B6-BA3E-7418D911C123}"/>
              </a:ext>
            </a:extLst>
          </p:cNvPr>
          <p:cNvSpPr/>
          <p:nvPr/>
        </p:nvSpPr>
        <p:spPr>
          <a:xfrm>
            <a:off x="719572" y="4354550"/>
            <a:ext cx="1944216" cy="584775"/>
          </a:xfrm>
          <a:prstGeom prst="rect">
            <a:avLst/>
          </a:prstGeom>
        </p:spPr>
        <p:txBody>
          <a:bodyPr wrap="square">
            <a:spAutoFit/>
          </a:bodyPr>
          <a:lstStyle/>
          <a:p>
            <a:pPr algn="ctr"/>
            <a:r>
              <a:rPr lang="en-US" sz="1600" dirty="0"/>
              <a:t>No author mentioned</a:t>
            </a:r>
          </a:p>
        </p:txBody>
      </p:sp>
      <p:sp>
        <p:nvSpPr>
          <p:cNvPr id="13" name="Rectangle 12">
            <a:extLst>
              <a:ext uri="{FF2B5EF4-FFF2-40B4-BE49-F238E27FC236}">
                <a16:creationId xmlns:a16="http://schemas.microsoft.com/office/drawing/2014/main" id="{D8C49D41-D5E6-4055-A8F2-34C4AF36337A}"/>
              </a:ext>
            </a:extLst>
          </p:cNvPr>
          <p:cNvSpPr/>
          <p:nvPr/>
        </p:nvSpPr>
        <p:spPr>
          <a:xfrm>
            <a:off x="539552" y="5034007"/>
            <a:ext cx="2304256" cy="584775"/>
          </a:xfrm>
          <a:prstGeom prst="rect">
            <a:avLst/>
          </a:prstGeom>
        </p:spPr>
        <p:txBody>
          <a:bodyPr wrap="square">
            <a:spAutoFit/>
          </a:bodyPr>
          <a:lstStyle/>
          <a:p>
            <a:pPr algn="ctr"/>
            <a:r>
              <a:rPr lang="fr-FR" sz="1600" dirty="0"/>
              <a:t>O</a:t>
            </a:r>
            <a:r>
              <a:rPr lang="en-US" sz="1600" dirty="0" err="1"/>
              <a:t>nly</a:t>
            </a:r>
            <a:r>
              <a:rPr lang="en-US" sz="1600" dirty="0"/>
              <a:t> Nobel author mentioned</a:t>
            </a:r>
          </a:p>
        </p:txBody>
      </p:sp>
      <p:sp>
        <p:nvSpPr>
          <p:cNvPr id="14" name="Rectangle 13">
            <a:extLst>
              <a:ext uri="{FF2B5EF4-FFF2-40B4-BE49-F238E27FC236}">
                <a16:creationId xmlns:a16="http://schemas.microsoft.com/office/drawing/2014/main" id="{6CE5F251-8523-4FE2-AB4B-369B8F27A973}"/>
              </a:ext>
            </a:extLst>
          </p:cNvPr>
          <p:cNvSpPr/>
          <p:nvPr/>
        </p:nvSpPr>
        <p:spPr>
          <a:xfrm>
            <a:off x="665820" y="3654388"/>
            <a:ext cx="2051720" cy="584775"/>
          </a:xfrm>
          <a:prstGeom prst="rect">
            <a:avLst/>
          </a:prstGeom>
        </p:spPr>
        <p:txBody>
          <a:bodyPr wrap="square">
            <a:spAutoFit/>
          </a:bodyPr>
          <a:lstStyle/>
          <a:p>
            <a:pPr algn="ctr"/>
            <a:r>
              <a:rPr lang="fr-FR" sz="1600" dirty="0"/>
              <a:t>O</a:t>
            </a:r>
            <a:r>
              <a:rPr lang="en-US" sz="1600" dirty="0" err="1"/>
              <a:t>nly</a:t>
            </a:r>
            <a:r>
              <a:rPr lang="en-US" sz="1600" dirty="0"/>
              <a:t> early career author mentioned</a:t>
            </a:r>
          </a:p>
        </p:txBody>
      </p:sp>
      <p:sp>
        <p:nvSpPr>
          <p:cNvPr id="8" name="Rectangle 7">
            <a:extLst>
              <a:ext uri="{FF2B5EF4-FFF2-40B4-BE49-F238E27FC236}">
                <a16:creationId xmlns:a16="http://schemas.microsoft.com/office/drawing/2014/main" id="{43BC507C-667E-49DC-A18E-4B9D0CA9FDCF}"/>
              </a:ext>
            </a:extLst>
          </p:cNvPr>
          <p:cNvSpPr/>
          <p:nvPr/>
        </p:nvSpPr>
        <p:spPr>
          <a:xfrm>
            <a:off x="2663788" y="3465608"/>
            <a:ext cx="5652628" cy="88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4203E4-0933-41B3-8AE2-3F5F2A754104}"/>
              </a:ext>
            </a:extLst>
          </p:cNvPr>
          <p:cNvSpPr/>
          <p:nvPr/>
        </p:nvSpPr>
        <p:spPr>
          <a:xfrm>
            <a:off x="2795323" y="4354550"/>
            <a:ext cx="5652628" cy="622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DDB0122-C0E2-4CE0-A31D-1AE841E9F931}"/>
              </a:ext>
            </a:extLst>
          </p:cNvPr>
          <p:cNvSpPr/>
          <p:nvPr/>
        </p:nvSpPr>
        <p:spPr>
          <a:xfrm>
            <a:off x="3173117" y="4976826"/>
            <a:ext cx="5652628" cy="828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8BF47B-D885-485A-97DC-1CC3AE4A9B63}"/>
              </a:ext>
            </a:extLst>
          </p:cNvPr>
          <p:cNvSpPr/>
          <p:nvPr/>
        </p:nvSpPr>
        <p:spPr>
          <a:xfrm>
            <a:off x="3419872" y="5764026"/>
            <a:ext cx="3846304" cy="414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2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8"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AE93DAF-F731-4176-9F07-83A9251D4487}"/>
              </a:ext>
            </a:extLst>
          </p:cNvPr>
          <p:cNvSpPr txBox="1"/>
          <p:nvPr/>
        </p:nvSpPr>
        <p:spPr>
          <a:xfrm>
            <a:off x="323528" y="22794"/>
            <a:ext cx="8721962" cy="525886"/>
          </a:xfrm>
          <a:prstGeom prst="rect">
            <a:avLst/>
          </a:prstGeom>
          <a:noFill/>
          <a:ln>
            <a:noFill/>
          </a:ln>
        </p:spPr>
        <p:txBody>
          <a:bodyPr wrap="square" tIns="144000" bIns="72000" rtlCol="0">
            <a:spAutoFit/>
          </a:bodyPr>
          <a:lstStyle/>
          <a:p>
            <a:r>
              <a:rPr lang="fr-FR" sz="2000" b="1" dirty="0"/>
              <a:t>How do </a:t>
            </a:r>
            <a:r>
              <a:rPr lang="fr-FR" sz="2000" b="1" dirty="0" err="1"/>
              <a:t>we</a:t>
            </a:r>
            <a:r>
              <a:rPr lang="fr-FR" sz="2000" b="1" dirty="0"/>
              <a:t> </a:t>
            </a:r>
            <a:r>
              <a:rPr lang="fr-FR" sz="2000" b="1" dirty="0" err="1"/>
              <a:t>build</a:t>
            </a:r>
            <a:r>
              <a:rPr lang="fr-FR" sz="2000" b="1" dirty="0"/>
              <a:t> a first impression of a </a:t>
            </a:r>
            <a:r>
              <a:rPr lang="fr-FR" sz="2000" b="1" dirty="0" err="1"/>
              <a:t>paper</a:t>
            </a:r>
            <a:r>
              <a:rPr lang="fr-FR" sz="2000" b="1" dirty="0"/>
              <a:t>? </a:t>
            </a:r>
            <a:r>
              <a:rPr lang="fr-FR" sz="2000" b="1" dirty="0">
                <a:solidFill>
                  <a:srgbClr val="C00000"/>
                </a:solidFill>
              </a:rPr>
              <a:t>Prestige of institution</a:t>
            </a:r>
            <a:endParaRPr lang="en-US" sz="2000" b="1" dirty="0">
              <a:solidFill>
                <a:srgbClr val="C00000"/>
              </a:solidFill>
            </a:endParaRPr>
          </a:p>
        </p:txBody>
      </p:sp>
      <p:pic>
        <p:nvPicPr>
          <p:cNvPr id="12" name="Picture 11">
            <a:extLst>
              <a:ext uri="{FF2B5EF4-FFF2-40B4-BE49-F238E27FC236}">
                <a16:creationId xmlns:a16="http://schemas.microsoft.com/office/drawing/2014/main" id="{4896C7BB-E3F1-4854-AB4C-A58878CFC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5" t="3114" r="51803" b="50177"/>
          <a:stretch/>
        </p:blipFill>
        <p:spPr>
          <a:xfrm>
            <a:off x="5508104" y="3429000"/>
            <a:ext cx="3168353" cy="2970331"/>
          </a:xfrm>
          <a:prstGeom prst="rect">
            <a:avLst/>
          </a:prstGeom>
        </p:spPr>
      </p:pic>
      <p:pic>
        <p:nvPicPr>
          <p:cNvPr id="13" name="Picture 12">
            <a:extLst>
              <a:ext uri="{FF2B5EF4-FFF2-40B4-BE49-F238E27FC236}">
                <a16:creationId xmlns:a16="http://schemas.microsoft.com/office/drawing/2014/main" id="{FEFE4FC0-6ECF-4786-8AFF-C5C093E442C6}"/>
              </a:ext>
            </a:extLst>
          </p:cNvPr>
          <p:cNvPicPr>
            <a:picLocks noChangeAspect="1"/>
          </p:cNvPicPr>
          <p:nvPr/>
        </p:nvPicPr>
        <p:blipFill>
          <a:blip r:embed="rId4"/>
          <a:stretch>
            <a:fillRect/>
          </a:stretch>
        </p:blipFill>
        <p:spPr>
          <a:xfrm>
            <a:off x="260887" y="716360"/>
            <a:ext cx="8569452" cy="1982724"/>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71C64F0D-DAD2-45CC-A486-A87EB5F029D4}"/>
              </a:ext>
            </a:extLst>
          </p:cNvPr>
          <p:cNvSpPr/>
          <p:nvPr/>
        </p:nvSpPr>
        <p:spPr>
          <a:xfrm>
            <a:off x="323528" y="2869989"/>
            <a:ext cx="8424936" cy="1569660"/>
          </a:xfrm>
          <a:prstGeom prst="rect">
            <a:avLst/>
          </a:prstGeom>
        </p:spPr>
        <p:txBody>
          <a:bodyPr wrap="square">
            <a:spAutoFit/>
          </a:bodyPr>
          <a:lstStyle/>
          <a:p>
            <a:pPr marL="285750" indent="-285750">
              <a:buFont typeface="Wingdings" panose="05000000000000000000" pitchFamily="2" charset="2"/>
              <a:buChar char="Ø"/>
            </a:pPr>
            <a:r>
              <a:rPr lang="en-US" sz="1600" dirty="0"/>
              <a:t>Dataset of </a:t>
            </a:r>
            <a:r>
              <a:rPr lang="en-US" sz="1600" b="1" dirty="0"/>
              <a:t>&gt; 45 000 articles </a:t>
            </a:r>
            <a:r>
              <a:rPr lang="en-US" sz="1600" dirty="0"/>
              <a:t>with </a:t>
            </a:r>
            <a:r>
              <a:rPr lang="en-US" sz="1600" b="1" dirty="0"/>
              <a:t>&gt; 660 00 statistical tests </a:t>
            </a:r>
            <a:r>
              <a:rPr lang="en-US" sz="1600" dirty="0"/>
              <a:t>&amp; data from </a:t>
            </a:r>
            <a:r>
              <a:rPr lang="en-US" sz="1600" b="1" dirty="0"/>
              <a:t>190 replication attempts</a:t>
            </a:r>
          </a:p>
          <a:p>
            <a:pPr marL="285750" indent="-285750">
              <a:buFont typeface="Wingdings" panose="05000000000000000000" pitchFamily="2" charset="2"/>
              <a:buChar char="Ø"/>
            </a:pPr>
            <a:r>
              <a:rPr lang="en-US" sz="1600" dirty="0"/>
              <a:t>Do </a:t>
            </a:r>
            <a:r>
              <a:rPr lang="en-US" sz="1600" b="1" dirty="0" err="1"/>
              <a:t>proxys</a:t>
            </a:r>
            <a:r>
              <a:rPr lang="en-US" sz="1600" dirty="0"/>
              <a:t> like Impact factor, citation counts and institutional prestige predict indicators of </a:t>
            </a:r>
            <a:r>
              <a:rPr lang="en-US" sz="1600" b="1" dirty="0"/>
              <a:t>research quality</a:t>
            </a:r>
            <a:r>
              <a:rPr lang="en-US" sz="1600" dirty="0"/>
              <a:t>?</a:t>
            </a:r>
          </a:p>
          <a:p>
            <a:pPr marL="509588" indent="-173038">
              <a:buFont typeface="Arial" panose="020B0604020202020204" pitchFamily="34" charset="0"/>
              <a:buChar char="•"/>
            </a:pPr>
            <a:r>
              <a:rPr lang="en-US" sz="1600" dirty="0"/>
              <a:t>accuracy of statistical reporting</a:t>
            </a:r>
          </a:p>
          <a:p>
            <a:pPr marL="509588" indent="-173038">
              <a:buFont typeface="Arial" panose="020B0604020202020204" pitchFamily="34" charset="0"/>
              <a:buChar char="•"/>
            </a:pPr>
            <a:r>
              <a:rPr lang="en-US" sz="1600" dirty="0"/>
              <a:t>strength of statistical evidence (Bayes factor)</a:t>
            </a:r>
          </a:p>
          <a:p>
            <a:pPr marL="509588" indent="-173038">
              <a:buFont typeface="Arial" panose="020B0604020202020204" pitchFamily="34" charset="0"/>
              <a:buChar char="•"/>
            </a:pPr>
            <a:r>
              <a:rPr lang="en-US" sz="1600" dirty="0"/>
              <a:t>replicability of a given experimental result</a:t>
            </a:r>
          </a:p>
        </p:txBody>
      </p:sp>
      <p:pic>
        <p:nvPicPr>
          <p:cNvPr id="3" name="Picture 2">
            <a:extLst>
              <a:ext uri="{FF2B5EF4-FFF2-40B4-BE49-F238E27FC236}">
                <a16:creationId xmlns:a16="http://schemas.microsoft.com/office/drawing/2014/main" id="{96A7ED31-0E8C-461B-8B11-56696D8B16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842" r="53120"/>
          <a:stretch/>
        </p:blipFill>
        <p:spPr>
          <a:xfrm>
            <a:off x="5569883" y="3491345"/>
            <a:ext cx="3168353" cy="2881636"/>
          </a:xfrm>
          <a:prstGeom prst="rect">
            <a:avLst/>
          </a:prstGeom>
        </p:spPr>
      </p:pic>
    </p:spTree>
    <p:extLst>
      <p:ext uri="{BB962C8B-B14F-4D97-AF65-F5344CB8AC3E}">
        <p14:creationId xmlns:p14="http://schemas.microsoft.com/office/powerpoint/2010/main" val="395669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500"/>
                                        <p:tgtEl>
                                          <p:spTgt spid="14">
                                            <p:txEl>
                                              <p:pRg st="3" end="3"/>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fade">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8136904" cy="525886"/>
          </a:xfrm>
          <a:prstGeom prst="rect">
            <a:avLst/>
          </a:prstGeom>
          <a:noFill/>
          <a:ln>
            <a:noFill/>
          </a:ln>
        </p:spPr>
        <p:txBody>
          <a:bodyPr wrap="square" tIns="144000" bIns="72000" rtlCol="0">
            <a:spAutoFit/>
          </a:bodyPr>
          <a:lstStyle/>
          <a:p>
            <a:r>
              <a:rPr lang="fr-FR" sz="2000" b="1" dirty="0" err="1">
                <a:latin typeface="+mj-lt"/>
              </a:rPr>
              <a:t>Articulating</a:t>
            </a:r>
            <a:r>
              <a:rPr lang="fr-FR" sz="2000" b="1" dirty="0">
                <a:latin typeface="+mj-lt"/>
              </a:rPr>
              <a:t> the </a:t>
            </a:r>
            <a:r>
              <a:rPr lang="fr-FR" sz="2000" b="1" dirty="0" err="1">
                <a:latin typeface="+mj-lt"/>
              </a:rPr>
              <a:t>problem</a:t>
            </a:r>
            <a:r>
              <a:rPr lang="fr-FR" sz="2000" b="1" dirty="0">
                <a:latin typeface="+mj-lt"/>
              </a:rPr>
              <a:t> </a:t>
            </a:r>
            <a:r>
              <a:rPr lang="fr-FR" sz="1000" dirty="0">
                <a:latin typeface="+mj-lt"/>
              </a:rPr>
              <a:t>(or </a:t>
            </a:r>
            <a:r>
              <a:rPr lang="fr-FR" sz="1000" dirty="0" err="1">
                <a:latin typeface="+mj-lt"/>
              </a:rPr>
              <a:t>Why</a:t>
            </a:r>
            <a:r>
              <a:rPr lang="fr-FR" sz="1000" dirty="0">
                <a:latin typeface="+mj-lt"/>
              </a:rPr>
              <a:t> the </a:t>
            </a:r>
            <a:r>
              <a:rPr lang="fr-FR" sz="1000" dirty="0" err="1">
                <a:latin typeface="+mj-lt"/>
              </a:rPr>
              <a:t>current</a:t>
            </a:r>
            <a:r>
              <a:rPr lang="fr-FR" sz="1000" dirty="0">
                <a:latin typeface="+mj-lt"/>
              </a:rPr>
              <a:t> </a:t>
            </a:r>
            <a:r>
              <a:rPr lang="fr-FR" sz="1000" dirty="0" err="1">
                <a:latin typeface="+mj-lt"/>
              </a:rPr>
              <a:t>publishing</a:t>
            </a:r>
            <a:r>
              <a:rPr lang="fr-FR" sz="1000" dirty="0">
                <a:latin typeface="+mj-lt"/>
              </a:rPr>
              <a:t> system </a:t>
            </a:r>
            <a:r>
              <a:rPr lang="fr-FR" sz="1000" dirty="0" err="1">
                <a:latin typeface="+mj-lt"/>
              </a:rPr>
              <a:t>is</a:t>
            </a:r>
            <a:r>
              <a:rPr lang="fr-FR" sz="1000" dirty="0">
                <a:latin typeface="+mj-lt"/>
              </a:rPr>
              <a:t> f…</a:t>
            </a:r>
            <a:r>
              <a:rPr lang="fr-FR" sz="1000" dirty="0" err="1">
                <a:latin typeface="+mj-lt"/>
              </a:rPr>
              <a:t>ed</a:t>
            </a:r>
            <a:r>
              <a:rPr lang="fr-FR" sz="1000" dirty="0">
                <a:latin typeface="+mj-lt"/>
              </a:rPr>
              <a:t> up)</a:t>
            </a:r>
            <a:endParaRPr lang="en-US" sz="1000" dirty="0">
              <a:latin typeface="+mj-lt"/>
            </a:endParaRPr>
          </a:p>
        </p:txBody>
      </p:sp>
      <p:sp>
        <p:nvSpPr>
          <p:cNvPr id="7" name="Rectangle 6">
            <a:extLst>
              <a:ext uri="{FF2B5EF4-FFF2-40B4-BE49-F238E27FC236}">
                <a16:creationId xmlns:a16="http://schemas.microsoft.com/office/drawing/2014/main" id="{A22F8B5D-B275-479E-BA18-BA295FF9F885}"/>
              </a:ext>
            </a:extLst>
          </p:cNvPr>
          <p:cNvSpPr/>
          <p:nvPr/>
        </p:nvSpPr>
        <p:spPr>
          <a:xfrm>
            <a:off x="2915816" y="6009743"/>
            <a:ext cx="3168352" cy="276999"/>
          </a:xfrm>
          <a:prstGeom prst="rect">
            <a:avLst/>
          </a:prstGeom>
        </p:spPr>
        <p:txBody>
          <a:bodyPr wrap="square">
            <a:spAutoFit/>
          </a:bodyPr>
          <a:lstStyle/>
          <a:p>
            <a:r>
              <a:rPr lang="fr-FR" sz="1200" dirty="0">
                <a:hlinkClick r:id="rId5"/>
              </a:rPr>
              <a:t>https://www.youtube.com/@DGlaucomflecken</a:t>
            </a:r>
            <a:endParaRPr lang="fr-FR" dirty="0"/>
          </a:p>
        </p:txBody>
      </p:sp>
      <p:sp>
        <p:nvSpPr>
          <p:cNvPr id="2" name="Rectangle 1">
            <a:extLst>
              <a:ext uri="{FF2B5EF4-FFF2-40B4-BE49-F238E27FC236}">
                <a16:creationId xmlns:a16="http://schemas.microsoft.com/office/drawing/2014/main" id="{74ABF056-4CDD-41C8-80D8-EE8D54E812BE}"/>
              </a:ext>
            </a:extLst>
          </p:cNvPr>
          <p:cNvSpPr/>
          <p:nvPr/>
        </p:nvSpPr>
        <p:spPr>
          <a:xfrm>
            <a:off x="3481957" y="963463"/>
            <a:ext cx="2036070" cy="369332"/>
          </a:xfrm>
          <a:prstGeom prst="rect">
            <a:avLst/>
          </a:prstGeom>
        </p:spPr>
        <p:txBody>
          <a:bodyPr wrap="none">
            <a:spAutoFit/>
          </a:bodyPr>
          <a:lstStyle/>
          <a:p>
            <a:r>
              <a:rPr lang="fr-FR" b="1" dirty="0"/>
              <a:t>Dr. </a:t>
            </a:r>
            <a:r>
              <a:rPr lang="fr-FR" b="1" dirty="0" err="1"/>
              <a:t>Glaucomflecken</a:t>
            </a:r>
            <a:endParaRPr lang="fr-FR" b="1" dirty="0"/>
          </a:p>
        </p:txBody>
      </p:sp>
      <p:pic>
        <p:nvPicPr>
          <p:cNvPr id="5" name="DGlaucomflecken-Academic-Publishing">
            <a:hlinkClick r:id="" action="ppaction://media"/>
            <a:extLst>
              <a:ext uri="{FF2B5EF4-FFF2-40B4-BE49-F238E27FC236}">
                <a16:creationId xmlns:a16="http://schemas.microsoft.com/office/drawing/2014/main" id="{B7D7E271-2C97-45D6-A047-5D8EF0AA8A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0072" y="1404119"/>
            <a:ext cx="2559840" cy="4539614"/>
          </a:xfrm>
          <a:prstGeom prst="rect">
            <a:avLst/>
          </a:prstGeom>
        </p:spPr>
      </p:pic>
    </p:spTree>
    <p:extLst>
      <p:ext uri="{BB962C8B-B14F-4D97-AF65-F5344CB8AC3E}">
        <p14:creationId xmlns:p14="http://schemas.microsoft.com/office/powerpoint/2010/main" val="232140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0A8513-6C9F-4762-9AC3-AB7E6C248836}"/>
              </a:ext>
            </a:extLst>
          </p:cNvPr>
          <p:cNvSpPr txBox="1"/>
          <p:nvPr/>
        </p:nvSpPr>
        <p:spPr>
          <a:xfrm>
            <a:off x="6044" y="3872066"/>
            <a:ext cx="3482269" cy="553998"/>
          </a:xfrm>
          <a:prstGeom prst="rect">
            <a:avLst/>
          </a:prstGeom>
          <a:noFill/>
        </p:spPr>
        <p:txBody>
          <a:bodyPr wrap="square" rtlCol="0">
            <a:spAutoFit/>
          </a:bodyPr>
          <a:lstStyle/>
          <a:p>
            <a:pPr algn="ctr"/>
            <a:r>
              <a:rPr lang="fr-FR" sz="1500" b="1" dirty="0" err="1"/>
              <a:t>Research</a:t>
            </a:r>
            <a:r>
              <a:rPr lang="fr-FR" sz="1500" b="1" dirty="0"/>
              <a:t> institutions / Grant </a:t>
            </a:r>
            <a:r>
              <a:rPr lang="fr-FR" sz="1500" b="1" dirty="0" err="1"/>
              <a:t>agencies</a:t>
            </a:r>
            <a:endParaRPr lang="fr-FR" sz="1500" b="1" dirty="0"/>
          </a:p>
          <a:p>
            <a:pPr algn="ctr"/>
            <a:r>
              <a:rPr lang="fr-FR" sz="1500" b="1" dirty="0"/>
              <a:t>= </a:t>
            </a:r>
            <a:r>
              <a:rPr lang="fr-FR" sz="1500" b="1" dirty="0" err="1"/>
              <a:t>taxpayer’s</a:t>
            </a:r>
            <a:r>
              <a:rPr lang="fr-FR" sz="1500" b="1" dirty="0"/>
              <a:t> money</a:t>
            </a:r>
          </a:p>
        </p:txBody>
      </p:sp>
      <p:sp>
        <p:nvSpPr>
          <p:cNvPr id="9" name="TextBox 8">
            <a:extLst>
              <a:ext uri="{FF2B5EF4-FFF2-40B4-BE49-F238E27FC236}">
                <a16:creationId xmlns:a16="http://schemas.microsoft.com/office/drawing/2014/main" id="{3E1EA6CC-BDF2-4CA3-890D-F1C6F96224C5}"/>
              </a:ext>
            </a:extLst>
          </p:cNvPr>
          <p:cNvSpPr txBox="1"/>
          <p:nvPr/>
        </p:nvSpPr>
        <p:spPr>
          <a:xfrm>
            <a:off x="2984275" y="5737714"/>
            <a:ext cx="1080122" cy="323165"/>
          </a:xfrm>
          <a:prstGeom prst="rect">
            <a:avLst/>
          </a:prstGeom>
          <a:noFill/>
        </p:spPr>
        <p:txBody>
          <a:bodyPr wrap="square" rtlCol="0">
            <a:spAutoFit/>
          </a:bodyPr>
          <a:lstStyle/>
          <a:p>
            <a:pPr algn="ctr"/>
            <a:r>
              <a:rPr lang="fr-FR" sz="1500" b="1" dirty="0" err="1"/>
              <a:t>Scientist</a:t>
            </a:r>
            <a:endParaRPr lang="fr-FR" sz="1500" b="1" dirty="0"/>
          </a:p>
        </p:txBody>
      </p:sp>
      <p:sp>
        <p:nvSpPr>
          <p:cNvPr id="10" name="TextBox 9">
            <a:extLst>
              <a:ext uri="{FF2B5EF4-FFF2-40B4-BE49-F238E27FC236}">
                <a16:creationId xmlns:a16="http://schemas.microsoft.com/office/drawing/2014/main" id="{3467FE55-4EFC-4B3D-A9A1-F0197442CBA2}"/>
              </a:ext>
            </a:extLst>
          </p:cNvPr>
          <p:cNvSpPr txBox="1"/>
          <p:nvPr/>
        </p:nvSpPr>
        <p:spPr>
          <a:xfrm>
            <a:off x="4802825" y="3980358"/>
            <a:ext cx="1368152" cy="323165"/>
          </a:xfrm>
          <a:prstGeom prst="rect">
            <a:avLst/>
          </a:prstGeom>
          <a:noFill/>
        </p:spPr>
        <p:txBody>
          <a:bodyPr wrap="square" rtlCol="0">
            <a:spAutoFit/>
          </a:bodyPr>
          <a:lstStyle/>
          <a:p>
            <a:pPr algn="ctr"/>
            <a:r>
              <a:rPr lang="fr-FR" sz="1500" b="1" dirty="0"/>
              <a:t>Publisher</a:t>
            </a:r>
          </a:p>
        </p:txBody>
      </p:sp>
      <p:pic>
        <p:nvPicPr>
          <p:cNvPr id="22" name="Picture 21">
            <a:extLst>
              <a:ext uri="{FF2B5EF4-FFF2-40B4-BE49-F238E27FC236}">
                <a16:creationId xmlns:a16="http://schemas.microsoft.com/office/drawing/2014/main" id="{781739AF-23B0-412C-9759-67D247D9D960}"/>
              </a:ext>
            </a:extLst>
          </p:cNvPr>
          <p:cNvPicPr>
            <a:picLocks noChangeAspect="1"/>
          </p:cNvPicPr>
          <p:nvPr/>
        </p:nvPicPr>
        <p:blipFill rotWithShape="1">
          <a:blip r:embed="rId3" cstate="print">
            <a:clrChange>
              <a:clrFrom>
                <a:srgbClr val="E1ECF0"/>
              </a:clrFrom>
              <a:clrTo>
                <a:srgbClr val="E1ECF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6678" t="9989" r="6678" b="22666"/>
          <a:stretch/>
        </p:blipFill>
        <p:spPr>
          <a:xfrm>
            <a:off x="1036080" y="3002762"/>
            <a:ext cx="1066301" cy="828787"/>
          </a:xfrm>
          <a:prstGeom prst="rect">
            <a:avLst/>
          </a:prstGeom>
        </p:spPr>
      </p:pic>
      <p:pic>
        <p:nvPicPr>
          <p:cNvPr id="27" name="Picture 26">
            <a:extLst>
              <a:ext uri="{FF2B5EF4-FFF2-40B4-BE49-F238E27FC236}">
                <a16:creationId xmlns:a16="http://schemas.microsoft.com/office/drawing/2014/main" id="{81154D14-F8F4-4B03-BFB9-6CC0C51BF472}"/>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99103" y="3215111"/>
            <a:ext cx="775597" cy="775597"/>
          </a:xfrm>
          <a:prstGeom prst="rect">
            <a:avLst/>
          </a:prstGeom>
        </p:spPr>
      </p:pic>
      <p:pic>
        <p:nvPicPr>
          <p:cNvPr id="16" name="Picture 15">
            <a:extLst>
              <a:ext uri="{FF2B5EF4-FFF2-40B4-BE49-F238E27FC236}">
                <a16:creationId xmlns:a16="http://schemas.microsoft.com/office/drawing/2014/main" id="{404A5976-E3E3-4EFB-8D20-2883AD1985B4}"/>
              </a:ext>
            </a:extLst>
          </p:cNvPr>
          <p:cNvPicPr>
            <a:picLocks noChangeAspect="1"/>
          </p:cNvPicPr>
          <p:nvPr/>
        </p:nvPicPr>
        <p:blipFill>
          <a:blip r:embed="rId5" cstate="print">
            <a:clrChange>
              <a:clrFrom>
                <a:srgbClr val="FCFEFD"/>
              </a:clrFrom>
              <a:clrTo>
                <a:srgbClr val="FCFE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39332" y="4889277"/>
            <a:ext cx="970009" cy="970009"/>
          </a:xfrm>
          <a:prstGeom prst="rect">
            <a:avLst/>
          </a:prstGeom>
        </p:spPr>
      </p:pic>
      <p:grpSp>
        <p:nvGrpSpPr>
          <p:cNvPr id="34" name="Group 33">
            <a:extLst>
              <a:ext uri="{FF2B5EF4-FFF2-40B4-BE49-F238E27FC236}">
                <a16:creationId xmlns:a16="http://schemas.microsoft.com/office/drawing/2014/main" id="{51143D44-7FCE-4993-B383-6D5CCE03D93D}"/>
              </a:ext>
            </a:extLst>
          </p:cNvPr>
          <p:cNvGrpSpPr/>
          <p:nvPr/>
        </p:nvGrpSpPr>
        <p:grpSpPr>
          <a:xfrm>
            <a:off x="2744343" y="2679249"/>
            <a:ext cx="2692691" cy="3136092"/>
            <a:chOff x="2744343" y="2679249"/>
            <a:chExt cx="2692691" cy="3136092"/>
          </a:xfrm>
          <a:effectLst>
            <a:outerShdw blurRad="50800" dist="38100" dir="2700000" algn="tl" rotWithShape="0">
              <a:prstClr val="black">
                <a:alpha val="40000"/>
              </a:prstClr>
            </a:outerShdw>
          </a:effectLst>
        </p:grpSpPr>
        <p:sp>
          <p:nvSpPr>
            <p:cNvPr id="47" name="Arc 46">
              <a:extLst>
                <a:ext uri="{FF2B5EF4-FFF2-40B4-BE49-F238E27FC236}">
                  <a16:creationId xmlns:a16="http://schemas.microsoft.com/office/drawing/2014/main" id="{477C685B-8F95-40A6-A5DC-007BF2E4E176}"/>
                </a:ext>
              </a:extLst>
            </p:cNvPr>
            <p:cNvSpPr/>
            <p:nvPr/>
          </p:nvSpPr>
          <p:spPr>
            <a:xfrm rot="9384987" flipH="1">
              <a:off x="2744343" y="2679249"/>
              <a:ext cx="2692691" cy="3136092"/>
            </a:xfrm>
            <a:prstGeom prst="arc">
              <a:avLst>
                <a:gd name="adj1" fmla="val 14902293"/>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1" name="Picture 50">
              <a:extLst>
                <a:ext uri="{FF2B5EF4-FFF2-40B4-BE49-F238E27FC236}">
                  <a16:creationId xmlns:a16="http://schemas.microsoft.com/office/drawing/2014/main" id="{997376D1-F892-4F34-AE00-FB111556BD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24" t="568" r="12112" b="1304"/>
            <a:stretch/>
          </p:blipFill>
          <p:spPr>
            <a:xfrm>
              <a:off x="4935926" y="5051469"/>
              <a:ext cx="432435" cy="560070"/>
            </a:xfrm>
            <a:prstGeom prst="rect">
              <a:avLst/>
            </a:prstGeom>
            <a:solidFill>
              <a:schemeClr val="bg1"/>
            </a:solidFill>
          </p:spPr>
        </p:pic>
      </p:grpSp>
      <p:grpSp>
        <p:nvGrpSpPr>
          <p:cNvPr id="37" name="Group 36">
            <a:extLst>
              <a:ext uri="{FF2B5EF4-FFF2-40B4-BE49-F238E27FC236}">
                <a16:creationId xmlns:a16="http://schemas.microsoft.com/office/drawing/2014/main" id="{AFD5649E-8421-4B98-B204-CBDBBC097ECD}"/>
              </a:ext>
            </a:extLst>
          </p:cNvPr>
          <p:cNvGrpSpPr/>
          <p:nvPr/>
        </p:nvGrpSpPr>
        <p:grpSpPr>
          <a:xfrm>
            <a:off x="3813972" y="4117969"/>
            <a:ext cx="2692691" cy="3136092"/>
            <a:chOff x="3813972" y="4117969"/>
            <a:chExt cx="2692691" cy="3136092"/>
          </a:xfrm>
          <a:effectLst>
            <a:outerShdw blurRad="50800" dist="38100" dir="2700000" algn="tl" rotWithShape="0">
              <a:prstClr val="black">
                <a:alpha val="40000"/>
              </a:prstClr>
            </a:outerShdw>
          </a:effectLst>
        </p:grpSpPr>
        <p:sp>
          <p:nvSpPr>
            <p:cNvPr id="53" name="Arc 52">
              <a:extLst>
                <a:ext uri="{FF2B5EF4-FFF2-40B4-BE49-F238E27FC236}">
                  <a16:creationId xmlns:a16="http://schemas.microsoft.com/office/drawing/2014/main" id="{41B81444-8E48-4AE3-A65F-1AB6AB6D8061}"/>
                </a:ext>
              </a:extLst>
            </p:cNvPr>
            <p:cNvSpPr/>
            <p:nvPr/>
          </p:nvSpPr>
          <p:spPr>
            <a:xfrm flipH="1">
              <a:off x="3813972" y="4117969"/>
              <a:ext cx="2692691" cy="3136092"/>
            </a:xfrm>
            <a:prstGeom prst="arc">
              <a:avLst>
                <a:gd name="adj1" fmla="val 16626172"/>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5" name="Picture 54">
              <a:extLst>
                <a:ext uri="{FF2B5EF4-FFF2-40B4-BE49-F238E27FC236}">
                  <a16:creationId xmlns:a16="http://schemas.microsoft.com/office/drawing/2014/main" id="{15B9060F-B199-43EE-BA88-3223B32E3DC6}"/>
                </a:ext>
              </a:extLst>
            </p:cNvPr>
            <p:cNvPicPr>
              <a:picLocks noChangeAspect="1"/>
            </p:cNvPicPr>
            <p:nvPr/>
          </p:nvPicPr>
          <p:blipFill>
            <a:blip r:embed="rId7">
              <a:duotone>
                <a:prstClr val="black"/>
                <a:schemeClr val="accent3">
                  <a:lumMod val="75000"/>
                  <a:tint val="45000"/>
                  <a:satMod val="400000"/>
                </a:schemeClr>
              </a:duotone>
            </a:blip>
            <a:stretch>
              <a:fillRect/>
            </a:stretch>
          </p:blipFill>
          <p:spPr>
            <a:xfrm>
              <a:off x="4124846" y="4173575"/>
              <a:ext cx="548420" cy="546113"/>
            </a:xfrm>
            <a:prstGeom prst="rect">
              <a:avLst/>
            </a:prstGeom>
          </p:spPr>
        </p:pic>
      </p:grpSp>
      <p:grpSp>
        <p:nvGrpSpPr>
          <p:cNvPr id="32" name="Group 31">
            <a:extLst>
              <a:ext uri="{FF2B5EF4-FFF2-40B4-BE49-F238E27FC236}">
                <a16:creationId xmlns:a16="http://schemas.microsoft.com/office/drawing/2014/main" id="{8BBAED3F-F1CA-4099-8E37-6AEE87A991DC}"/>
              </a:ext>
            </a:extLst>
          </p:cNvPr>
          <p:cNvGrpSpPr/>
          <p:nvPr/>
        </p:nvGrpSpPr>
        <p:grpSpPr>
          <a:xfrm>
            <a:off x="1511584" y="3024871"/>
            <a:ext cx="3136092" cy="2746632"/>
            <a:chOff x="1511584" y="3024871"/>
            <a:chExt cx="3136092" cy="2746632"/>
          </a:xfrm>
          <a:effectLst>
            <a:outerShdw blurRad="50800" dist="38100" dir="2700000" algn="tl" rotWithShape="0">
              <a:prstClr val="black">
                <a:alpha val="40000"/>
              </a:prstClr>
            </a:outerShdw>
          </a:effectLst>
        </p:grpSpPr>
        <p:sp>
          <p:nvSpPr>
            <p:cNvPr id="38" name="Arc 37">
              <a:extLst>
                <a:ext uri="{FF2B5EF4-FFF2-40B4-BE49-F238E27FC236}">
                  <a16:creationId xmlns:a16="http://schemas.microsoft.com/office/drawing/2014/main" id="{F1827F77-5078-45EC-B5A1-A19CEBC226AA}"/>
                </a:ext>
              </a:extLst>
            </p:cNvPr>
            <p:cNvSpPr/>
            <p:nvPr/>
          </p:nvSpPr>
          <p:spPr>
            <a:xfrm rot="14715807" flipH="1">
              <a:off x="1733284" y="2803171"/>
              <a:ext cx="2692691" cy="3136092"/>
            </a:xfrm>
            <a:prstGeom prst="arc">
              <a:avLst>
                <a:gd name="adj1" fmla="val 14902293"/>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6" name="Picture 55">
              <a:extLst>
                <a:ext uri="{FF2B5EF4-FFF2-40B4-BE49-F238E27FC236}">
                  <a16:creationId xmlns:a16="http://schemas.microsoft.com/office/drawing/2014/main" id="{77D991C6-BA13-4C88-9947-F49ACB126F56}"/>
                </a:ext>
              </a:extLst>
            </p:cNvPr>
            <p:cNvPicPr>
              <a:picLocks noChangeAspect="1"/>
            </p:cNvPicPr>
            <p:nvPr/>
          </p:nvPicPr>
          <p:blipFill>
            <a:blip r:embed="rId7">
              <a:duotone>
                <a:prstClr val="black"/>
                <a:schemeClr val="accent3">
                  <a:lumMod val="75000"/>
                  <a:tint val="45000"/>
                  <a:satMod val="400000"/>
                </a:schemeClr>
              </a:duotone>
            </a:blip>
            <a:stretch>
              <a:fillRect/>
            </a:stretch>
          </p:blipFill>
          <p:spPr>
            <a:xfrm>
              <a:off x="1605962" y="5078634"/>
              <a:ext cx="695796" cy="692869"/>
            </a:xfrm>
            <a:prstGeom prst="rect">
              <a:avLst/>
            </a:prstGeom>
          </p:spPr>
        </p:pic>
      </p:grpSp>
      <p:pic>
        <p:nvPicPr>
          <p:cNvPr id="57" name="Picture 56">
            <a:extLst>
              <a:ext uri="{FF2B5EF4-FFF2-40B4-BE49-F238E27FC236}">
                <a16:creationId xmlns:a16="http://schemas.microsoft.com/office/drawing/2014/main" id="{A0957309-85C6-45C6-8756-EF0BFBF40D33}"/>
              </a:ext>
            </a:extLst>
          </p:cNvPr>
          <p:cNvPicPr>
            <a:picLocks noChangeAspect="1"/>
          </p:cNvPicPr>
          <p:nvPr/>
        </p:nvPicPr>
        <p:blipFill>
          <a:blip r:embed="rId7">
            <a:duotone>
              <a:prstClr val="black"/>
              <a:schemeClr val="accent3">
                <a:lumMod val="75000"/>
                <a:tint val="45000"/>
                <a:satMod val="400000"/>
              </a:schemeClr>
            </a:duotone>
          </a:blip>
          <a:stretch>
            <a:fillRect/>
          </a:stretch>
        </p:blipFill>
        <p:spPr>
          <a:xfrm>
            <a:off x="5171669" y="5308048"/>
            <a:ext cx="548420" cy="546113"/>
          </a:xfrm>
          <a:prstGeom prst="rect">
            <a:avLst/>
          </a:prstGeom>
          <a:effectLst>
            <a:outerShdw blurRad="50800" dist="38100" dir="2700000" algn="tl" rotWithShape="0">
              <a:prstClr val="black">
                <a:alpha val="40000"/>
              </a:prstClr>
            </a:outerShdw>
          </a:effectLst>
        </p:spPr>
      </p:pic>
      <p:pic>
        <p:nvPicPr>
          <p:cNvPr id="58" name="Picture 4" descr="http://static.guim.co.uk/sys-images/Guardian/Pix/pictures/2013/4/9/1365497681601/hand-written-style-tick-a-008.jpg">
            <a:extLst>
              <a:ext uri="{FF2B5EF4-FFF2-40B4-BE49-F238E27FC236}">
                <a16:creationId xmlns:a16="http://schemas.microsoft.com/office/drawing/2014/main" id="{66168181-113C-47EF-B0FD-D441862D6823}"/>
              </a:ext>
            </a:extLst>
          </p:cNvPr>
          <p:cNvPicPr>
            <a:picLocks noChangeAspect="1" noChangeArrowheads="1"/>
          </p:cNvPicPr>
          <p:nvPr/>
        </p:nvPicPr>
        <p:blipFill>
          <a:blip r:embed="rId8" cstate="print">
            <a:clrChange>
              <a:clrFrom>
                <a:srgbClr val="FFFFFF"/>
              </a:clrFrom>
              <a:clrTo>
                <a:srgbClr val="FFFFFF">
                  <a:alpha val="0"/>
                </a:srgbClr>
              </a:clrTo>
            </a:clrChange>
          </a:blip>
          <a:srcRect l="57521" t="10956" r="6323" b="34262"/>
          <a:stretch>
            <a:fillRect/>
          </a:stretch>
        </p:blipFill>
        <p:spPr bwMode="auto">
          <a:xfrm>
            <a:off x="3932746" y="4077067"/>
            <a:ext cx="856715" cy="778831"/>
          </a:xfrm>
          <a:prstGeom prst="rect">
            <a:avLst/>
          </a:prstGeom>
          <a:noFill/>
          <a:effectLst>
            <a:outerShdw blurRad="50800" dist="38100" dir="2700000" algn="tl" rotWithShape="0">
              <a:prstClr val="black">
                <a:alpha val="40000"/>
              </a:prstClr>
            </a:outerShdw>
          </a:effectLst>
        </p:spPr>
      </p:pic>
      <p:pic>
        <p:nvPicPr>
          <p:cNvPr id="76" name="Picture 75">
            <a:extLst>
              <a:ext uri="{FF2B5EF4-FFF2-40B4-BE49-F238E27FC236}">
                <a16:creationId xmlns:a16="http://schemas.microsoft.com/office/drawing/2014/main" id="{A465EC94-61EC-44EC-A5F0-62D5E32A8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5692" y="201045"/>
            <a:ext cx="2201761" cy="1859124"/>
          </a:xfrm>
          <a:prstGeom prst="rect">
            <a:avLst/>
          </a:prstGeom>
        </p:spPr>
      </p:pic>
      <p:sp>
        <p:nvSpPr>
          <p:cNvPr id="77" name="Rectangle 76">
            <a:extLst>
              <a:ext uri="{FF2B5EF4-FFF2-40B4-BE49-F238E27FC236}">
                <a16:creationId xmlns:a16="http://schemas.microsoft.com/office/drawing/2014/main" id="{9340B2B3-311E-48F8-A6E7-0AB5F8AFF6D9}"/>
              </a:ext>
            </a:extLst>
          </p:cNvPr>
          <p:cNvSpPr/>
          <p:nvPr/>
        </p:nvSpPr>
        <p:spPr>
          <a:xfrm>
            <a:off x="10106832" y="1950187"/>
            <a:ext cx="2201761" cy="461665"/>
          </a:xfrm>
          <a:prstGeom prst="rect">
            <a:avLst/>
          </a:prstGeom>
        </p:spPr>
        <p:txBody>
          <a:bodyPr wrap="square">
            <a:spAutoFit/>
          </a:bodyPr>
          <a:lstStyle/>
          <a:p>
            <a:pPr algn="ctr"/>
            <a:r>
              <a:rPr lang="fr-FR" sz="1200" dirty="0">
                <a:hlinkClick r:id="rId10"/>
              </a:rPr>
              <a:t>https://phdcomics.com/comics/archive.php?comicid=1200</a:t>
            </a:r>
            <a:endParaRPr lang="fr-FR" sz="1200" dirty="0"/>
          </a:p>
        </p:txBody>
      </p:sp>
      <p:pic>
        <p:nvPicPr>
          <p:cNvPr id="4" name="Picture 3">
            <a:extLst>
              <a:ext uri="{FF2B5EF4-FFF2-40B4-BE49-F238E27FC236}">
                <a16:creationId xmlns:a16="http://schemas.microsoft.com/office/drawing/2014/main" id="{00BEC2E7-2E4A-4B5B-98BD-9BABA3ADF7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731" y="1163172"/>
            <a:ext cx="1077514" cy="538757"/>
          </a:xfrm>
          <a:prstGeom prst="rect">
            <a:avLst/>
          </a:prstGeom>
        </p:spPr>
      </p:pic>
      <p:pic>
        <p:nvPicPr>
          <p:cNvPr id="7" name="Picture 6">
            <a:extLst>
              <a:ext uri="{FF2B5EF4-FFF2-40B4-BE49-F238E27FC236}">
                <a16:creationId xmlns:a16="http://schemas.microsoft.com/office/drawing/2014/main" id="{8B0865EF-05C6-4FEB-BEE5-774AC2B07F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0058" y="2211496"/>
            <a:ext cx="1103542" cy="233640"/>
          </a:xfrm>
          <a:prstGeom prst="rect">
            <a:avLst/>
          </a:prstGeom>
        </p:spPr>
      </p:pic>
      <p:pic>
        <p:nvPicPr>
          <p:cNvPr id="13" name="Picture 12">
            <a:extLst>
              <a:ext uri="{FF2B5EF4-FFF2-40B4-BE49-F238E27FC236}">
                <a16:creationId xmlns:a16="http://schemas.microsoft.com/office/drawing/2014/main" id="{011ECB49-ECC5-49DC-BCC8-CEE8F45F9D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35660" y="1564449"/>
            <a:ext cx="1477328" cy="369332"/>
          </a:xfrm>
          <a:prstGeom prst="rect">
            <a:avLst/>
          </a:prstGeom>
        </p:spPr>
      </p:pic>
      <p:pic>
        <p:nvPicPr>
          <p:cNvPr id="18" name="Picture 17">
            <a:extLst>
              <a:ext uri="{FF2B5EF4-FFF2-40B4-BE49-F238E27FC236}">
                <a16:creationId xmlns:a16="http://schemas.microsoft.com/office/drawing/2014/main" id="{3D067C95-EADC-43D9-913B-E5E26D9A46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74229" y="1180463"/>
            <a:ext cx="883433" cy="336118"/>
          </a:xfrm>
          <a:prstGeom prst="rect">
            <a:avLst/>
          </a:prstGeom>
        </p:spPr>
      </p:pic>
      <p:pic>
        <p:nvPicPr>
          <p:cNvPr id="25" name="Picture 24">
            <a:extLst>
              <a:ext uri="{FF2B5EF4-FFF2-40B4-BE49-F238E27FC236}">
                <a16:creationId xmlns:a16="http://schemas.microsoft.com/office/drawing/2014/main" id="{90517A4C-1F7E-46B8-8F49-73760A0E63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6821" y="1662583"/>
            <a:ext cx="1485712" cy="742856"/>
          </a:xfrm>
          <a:prstGeom prst="rect">
            <a:avLst/>
          </a:prstGeom>
        </p:spPr>
      </p:pic>
      <p:grpSp>
        <p:nvGrpSpPr>
          <p:cNvPr id="88" name="Group 87">
            <a:extLst>
              <a:ext uri="{FF2B5EF4-FFF2-40B4-BE49-F238E27FC236}">
                <a16:creationId xmlns:a16="http://schemas.microsoft.com/office/drawing/2014/main" id="{4772035C-A9CA-44AD-93A5-34D0FBA8C21C}"/>
              </a:ext>
            </a:extLst>
          </p:cNvPr>
          <p:cNvGrpSpPr/>
          <p:nvPr/>
        </p:nvGrpSpPr>
        <p:grpSpPr>
          <a:xfrm>
            <a:off x="3275856" y="732117"/>
            <a:ext cx="2661822" cy="1831221"/>
            <a:chOff x="3275856" y="732117"/>
            <a:chExt cx="2661822" cy="1831221"/>
          </a:xfrm>
        </p:grpSpPr>
        <p:sp>
          <p:nvSpPr>
            <p:cNvPr id="70" name="TextBox 69">
              <a:extLst>
                <a:ext uri="{FF2B5EF4-FFF2-40B4-BE49-F238E27FC236}">
                  <a16:creationId xmlns:a16="http://schemas.microsoft.com/office/drawing/2014/main" id="{4F06BF0A-AC89-430E-853B-0B4DD277403F}"/>
                </a:ext>
              </a:extLst>
            </p:cNvPr>
            <p:cNvSpPr txBox="1"/>
            <p:nvPr/>
          </p:nvSpPr>
          <p:spPr>
            <a:xfrm>
              <a:off x="3650159" y="732117"/>
              <a:ext cx="1913216" cy="369332"/>
            </a:xfrm>
            <a:prstGeom prst="rect">
              <a:avLst/>
            </a:prstGeom>
            <a:noFill/>
          </p:spPr>
          <p:txBody>
            <a:bodyPr wrap="none" rtlCol="0">
              <a:spAutoFit/>
            </a:bodyPr>
            <a:lstStyle/>
            <a:p>
              <a:pPr algn="ctr"/>
              <a:r>
                <a:rPr lang="fr-FR" b="1" dirty="0" err="1"/>
                <a:t>University</a:t>
              </a:r>
              <a:r>
                <a:rPr lang="fr-FR" b="1" dirty="0"/>
                <a:t> Presses</a:t>
              </a:r>
            </a:p>
          </p:txBody>
        </p:sp>
        <p:sp>
          <p:nvSpPr>
            <p:cNvPr id="79" name="Rectangle: Rounded Corners 78">
              <a:extLst>
                <a:ext uri="{FF2B5EF4-FFF2-40B4-BE49-F238E27FC236}">
                  <a16:creationId xmlns:a16="http://schemas.microsoft.com/office/drawing/2014/main" id="{7CF0B3EC-611A-4368-A1D2-596A93E084F1}"/>
                </a:ext>
              </a:extLst>
            </p:cNvPr>
            <p:cNvSpPr/>
            <p:nvPr/>
          </p:nvSpPr>
          <p:spPr>
            <a:xfrm>
              <a:off x="3275856" y="1089221"/>
              <a:ext cx="2661822" cy="147411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9" name="Picture 28">
            <a:extLst>
              <a:ext uri="{FF2B5EF4-FFF2-40B4-BE49-F238E27FC236}">
                <a16:creationId xmlns:a16="http://schemas.microsoft.com/office/drawing/2014/main" id="{442C5183-D434-4466-93DD-09C52A661D4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76296" y="1226125"/>
            <a:ext cx="1523166" cy="358585"/>
          </a:xfrm>
          <a:prstGeom prst="rect">
            <a:avLst/>
          </a:prstGeom>
        </p:spPr>
      </p:pic>
      <p:pic>
        <p:nvPicPr>
          <p:cNvPr id="33" name="Picture 32">
            <a:extLst>
              <a:ext uri="{FF2B5EF4-FFF2-40B4-BE49-F238E27FC236}">
                <a16:creationId xmlns:a16="http://schemas.microsoft.com/office/drawing/2014/main" id="{2870ADD4-B6AA-4983-BC00-B49FBC2F0407}"/>
              </a:ext>
            </a:extLst>
          </p:cNvPr>
          <p:cNvPicPr>
            <a:picLocks noChangeAspect="1"/>
          </p:cNvPicPr>
          <p:nvPr/>
        </p:nvPicPr>
        <p:blipFill rotWithShape="1">
          <a:blip r:embed="rId17">
            <a:extLst>
              <a:ext uri="{28A0092B-C50C-407E-A947-70E740481C1C}">
                <a14:useLocalDpi xmlns:a14="http://schemas.microsoft.com/office/drawing/2010/main" val="0"/>
              </a:ext>
            </a:extLst>
          </a:blip>
          <a:srcRect t="13895" b="16038"/>
          <a:stretch/>
        </p:blipFill>
        <p:spPr>
          <a:xfrm>
            <a:off x="4196049" y="1560276"/>
            <a:ext cx="1639505" cy="574382"/>
          </a:xfrm>
          <a:prstGeom prst="rect">
            <a:avLst/>
          </a:prstGeom>
        </p:spPr>
      </p:pic>
      <p:pic>
        <p:nvPicPr>
          <p:cNvPr id="44" name="Picture 43">
            <a:extLst>
              <a:ext uri="{FF2B5EF4-FFF2-40B4-BE49-F238E27FC236}">
                <a16:creationId xmlns:a16="http://schemas.microsoft.com/office/drawing/2014/main" id="{1DF67EB3-31AB-4ABF-B9F1-AE7B82577FC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6622" b="30981"/>
          <a:stretch/>
        </p:blipFill>
        <p:spPr>
          <a:xfrm>
            <a:off x="3486113" y="2078851"/>
            <a:ext cx="1547538" cy="412125"/>
          </a:xfrm>
          <a:prstGeom prst="rect">
            <a:avLst/>
          </a:prstGeom>
        </p:spPr>
      </p:pic>
      <p:pic>
        <p:nvPicPr>
          <p:cNvPr id="49" name="Picture 48">
            <a:extLst>
              <a:ext uri="{FF2B5EF4-FFF2-40B4-BE49-F238E27FC236}">
                <a16:creationId xmlns:a16="http://schemas.microsoft.com/office/drawing/2014/main" id="{B6D3394C-5374-4E8A-B73E-1AD2269EF7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9698" b="31873"/>
          <a:stretch/>
        </p:blipFill>
        <p:spPr>
          <a:xfrm>
            <a:off x="6707561" y="1240358"/>
            <a:ext cx="1398733" cy="358345"/>
          </a:xfrm>
          <a:prstGeom prst="rect">
            <a:avLst/>
          </a:prstGeom>
        </p:spPr>
      </p:pic>
      <p:pic>
        <p:nvPicPr>
          <p:cNvPr id="52" name="Picture 51">
            <a:extLst>
              <a:ext uri="{FF2B5EF4-FFF2-40B4-BE49-F238E27FC236}">
                <a16:creationId xmlns:a16="http://schemas.microsoft.com/office/drawing/2014/main" id="{24731E0A-4501-4095-88F7-5F7D10FF8EB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08467" y="1714410"/>
            <a:ext cx="826485" cy="579773"/>
          </a:xfrm>
          <a:prstGeom prst="rect">
            <a:avLst/>
          </a:prstGeom>
        </p:spPr>
      </p:pic>
      <p:grpSp>
        <p:nvGrpSpPr>
          <p:cNvPr id="90" name="Group 89">
            <a:extLst>
              <a:ext uri="{FF2B5EF4-FFF2-40B4-BE49-F238E27FC236}">
                <a16:creationId xmlns:a16="http://schemas.microsoft.com/office/drawing/2014/main" id="{FAE36E9E-BA0A-4EC6-9D59-EA2BE1457816}"/>
              </a:ext>
            </a:extLst>
          </p:cNvPr>
          <p:cNvGrpSpPr/>
          <p:nvPr/>
        </p:nvGrpSpPr>
        <p:grpSpPr>
          <a:xfrm>
            <a:off x="6466786" y="1686631"/>
            <a:ext cx="1052984" cy="779204"/>
            <a:chOff x="6546726" y="1686631"/>
            <a:chExt cx="1052984" cy="779204"/>
          </a:xfrm>
        </p:grpSpPr>
        <p:pic>
          <p:nvPicPr>
            <p:cNvPr id="83" name="Picture 82">
              <a:extLst>
                <a:ext uri="{FF2B5EF4-FFF2-40B4-BE49-F238E27FC236}">
                  <a16:creationId xmlns:a16="http://schemas.microsoft.com/office/drawing/2014/main" id="{5BBD6585-6C11-4870-8137-A1E6272ECD5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31256" r="54833" b="32265"/>
            <a:stretch/>
          </p:blipFill>
          <p:spPr>
            <a:xfrm>
              <a:off x="6582534" y="1686631"/>
              <a:ext cx="883227" cy="373538"/>
            </a:xfrm>
            <a:prstGeom prst="rect">
              <a:avLst/>
            </a:prstGeom>
          </p:spPr>
        </p:pic>
        <p:pic>
          <p:nvPicPr>
            <p:cNvPr id="84" name="Picture 83">
              <a:extLst>
                <a:ext uri="{FF2B5EF4-FFF2-40B4-BE49-F238E27FC236}">
                  <a16:creationId xmlns:a16="http://schemas.microsoft.com/office/drawing/2014/main" id="{C9B18B72-76CE-40AE-B2D0-9A5AC2AED8D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6152" t="31256" b="32265"/>
            <a:stretch/>
          </p:blipFill>
          <p:spPr>
            <a:xfrm>
              <a:off x="6546726" y="2092297"/>
              <a:ext cx="1052984" cy="373538"/>
            </a:xfrm>
            <a:prstGeom prst="rect">
              <a:avLst/>
            </a:prstGeom>
          </p:spPr>
        </p:pic>
      </p:grpSp>
      <p:grpSp>
        <p:nvGrpSpPr>
          <p:cNvPr id="87" name="Group 86">
            <a:extLst>
              <a:ext uri="{FF2B5EF4-FFF2-40B4-BE49-F238E27FC236}">
                <a16:creationId xmlns:a16="http://schemas.microsoft.com/office/drawing/2014/main" id="{79DBB059-22D1-41E0-876E-5B747C538478}"/>
              </a:ext>
            </a:extLst>
          </p:cNvPr>
          <p:cNvGrpSpPr/>
          <p:nvPr/>
        </p:nvGrpSpPr>
        <p:grpSpPr>
          <a:xfrm>
            <a:off x="285387" y="732117"/>
            <a:ext cx="2661822" cy="1825525"/>
            <a:chOff x="285387" y="732117"/>
            <a:chExt cx="2661822" cy="1825525"/>
          </a:xfrm>
        </p:grpSpPr>
        <p:sp>
          <p:nvSpPr>
            <p:cNvPr id="19" name="TextBox 18">
              <a:extLst>
                <a:ext uri="{FF2B5EF4-FFF2-40B4-BE49-F238E27FC236}">
                  <a16:creationId xmlns:a16="http://schemas.microsoft.com/office/drawing/2014/main" id="{DEB8D273-4EF0-4D4C-B670-7AF1B6EC901B}"/>
                </a:ext>
              </a:extLst>
            </p:cNvPr>
            <p:cNvSpPr txBox="1"/>
            <p:nvPr/>
          </p:nvSpPr>
          <p:spPr>
            <a:xfrm>
              <a:off x="951371" y="732117"/>
              <a:ext cx="1321131" cy="369332"/>
            </a:xfrm>
            <a:prstGeom prst="rect">
              <a:avLst/>
            </a:prstGeom>
            <a:noFill/>
          </p:spPr>
          <p:txBody>
            <a:bodyPr wrap="none" rtlCol="0">
              <a:spAutoFit/>
            </a:bodyPr>
            <a:lstStyle/>
            <a:p>
              <a:r>
                <a:rPr lang="fr-FR" b="1" dirty="0"/>
                <a:t>Commercial</a:t>
              </a:r>
            </a:p>
          </p:txBody>
        </p:sp>
        <p:sp>
          <p:nvSpPr>
            <p:cNvPr id="85" name="Rectangle: Rounded Corners 84">
              <a:extLst>
                <a:ext uri="{FF2B5EF4-FFF2-40B4-BE49-F238E27FC236}">
                  <a16:creationId xmlns:a16="http://schemas.microsoft.com/office/drawing/2014/main" id="{DC94F260-0F74-40C7-9CB5-0C99658EB406}"/>
                </a:ext>
              </a:extLst>
            </p:cNvPr>
            <p:cNvSpPr/>
            <p:nvPr/>
          </p:nvSpPr>
          <p:spPr>
            <a:xfrm>
              <a:off x="285387" y="1083525"/>
              <a:ext cx="2661822" cy="147411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9" name="Group 88">
            <a:extLst>
              <a:ext uri="{FF2B5EF4-FFF2-40B4-BE49-F238E27FC236}">
                <a16:creationId xmlns:a16="http://schemas.microsoft.com/office/drawing/2014/main" id="{4D1A6D51-3D01-4188-B7EC-CECC8D0219A9}"/>
              </a:ext>
            </a:extLst>
          </p:cNvPr>
          <p:cNvGrpSpPr/>
          <p:nvPr/>
        </p:nvGrpSpPr>
        <p:grpSpPr>
          <a:xfrm>
            <a:off x="6236125" y="732117"/>
            <a:ext cx="2661822" cy="1833827"/>
            <a:chOff x="6236125" y="732117"/>
            <a:chExt cx="2661822" cy="1833827"/>
          </a:xfrm>
        </p:grpSpPr>
        <p:sp>
          <p:nvSpPr>
            <p:cNvPr id="78" name="TextBox 77">
              <a:extLst>
                <a:ext uri="{FF2B5EF4-FFF2-40B4-BE49-F238E27FC236}">
                  <a16:creationId xmlns:a16="http://schemas.microsoft.com/office/drawing/2014/main" id="{E9C7705E-C3F6-4B46-AD22-A5320E465C3A}"/>
                </a:ext>
              </a:extLst>
            </p:cNvPr>
            <p:cNvSpPr txBox="1"/>
            <p:nvPr/>
          </p:nvSpPr>
          <p:spPr>
            <a:xfrm>
              <a:off x="6980790" y="732117"/>
              <a:ext cx="1237839" cy="369332"/>
            </a:xfrm>
            <a:prstGeom prst="rect">
              <a:avLst/>
            </a:prstGeom>
            <a:noFill/>
          </p:spPr>
          <p:txBody>
            <a:bodyPr wrap="none" rtlCol="0">
              <a:spAutoFit/>
            </a:bodyPr>
            <a:lstStyle/>
            <a:p>
              <a:r>
                <a:rPr lang="fr-FR" b="1" dirty="0"/>
                <a:t>Society-</a:t>
              </a:r>
              <a:r>
                <a:rPr lang="fr-FR" b="1" dirty="0" err="1"/>
                <a:t>led</a:t>
              </a:r>
              <a:endParaRPr lang="fr-FR" b="1" dirty="0"/>
            </a:p>
          </p:txBody>
        </p:sp>
        <p:sp>
          <p:nvSpPr>
            <p:cNvPr id="86" name="Rectangle: Rounded Corners 85">
              <a:extLst>
                <a:ext uri="{FF2B5EF4-FFF2-40B4-BE49-F238E27FC236}">
                  <a16:creationId xmlns:a16="http://schemas.microsoft.com/office/drawing/2014/main" id="{3F48DACD-9FDF-4202-8007-F1E752A61CAA}"/>
                </a:ext>
              </a:extLst>
            </p:cNvPr>
            <p:cNvSpPr/>
            <p:nvPr/>
          </p:nvSpPr>
          <p:spPr>
            <a:xfrm>
              <a:off x="6236125" y="1091827"/>
              <a:ext cx="2661822" cy="147411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1" name="TextBox 90">
            <a:extLst>
              <a:ext uri="{FF2B5EF4-FFF2-40B4-BE49-F238E27FC236}">
                <a16:creationId xmlns:a16="http://schemas.microsoft.com/office/drawing/2014/main" id="{EA9A0222-EAF0-4BEF-A89E-AFEC74C4CD7B}"/>
              </a:ext>
            </a:extLst>
          </p:cNvPr>
          <p:cNvSpPr txBox="1"/>
          <p:nvPr/>
        </p:nvSpPr>
        <p:spPr>
          <a:xfrm>
            <a:off x="323528" y="22794"/>
            <a:ext cx="8136904" cy="525886"/>
          </a:xfrm>
          <a:prstGeom prst="rect">
            <a:avLst/>
          </a:prstGeom>
          <a:noFill/>
          <a:ln>
            <a:noFill/>
          </a:ln>
        </p:spPr>
        <p:txBody>
          <a:bodyPr wrap="square" tIns="144000" bIns="72000" rtlCol="0">
            <a:spAutoFit/>
          </a:bodyPr>
          <a:lstStyle/>
          <a:p>
            <a:r>
              <a:rPr lang="fr-FR" sz="2000" b="1" dirty="0" err="1">
                <a:latin typeface="+mj-lt"/>
              </a:rPr>
              <a:t>Articulating</a:t>
            </a:r>
            <a:r>
              <a:rPr lang="fr-FR" sz="2000" b="1" dirty="0">
                <a:latin typeface="+mj-lt"/>
              </a:rPr>
              <a:t> the </a:t>
            </a:r>
            <a:r>
              <a:rPr lang="fr-FR" sz="2000" b="1" dirty="0" err="1">
                <a:latin typeface="+mj-lt"/>
              </a:rPr>
              <a:t>problem</a:t>
            </a:r>
            <a:r>
              <a:rPr lang="fr-FR" sz="2000" b="1" dirty="0">
                <a:latin typeface="+mj-lt"/>
              </a:rPr>
              <a:t> </a:t>
            </a:r>
            <a:r>
              <a:rPr lang="fr-FR" sz="1000" dirty="0">
                <a:latin typeface="+mj-lt"/>
              </a:rPr>
              <a:t>(or </a:t>
            </a:r>
            <a:r>
              <a:rPr lang="fr-FR" sz="1000" dirty="0" err="1">
                <a:latin typeface="+mj-lt"/>
              </a:rPr>
              <a:t>Why</a:t>
            </a:r>
            <a:r>
              <a:rPr lang="fr-FR" sz="1000" dirty="0">
                <a:latin typeface="+mj-lt"/>
              </a:rPr>
              <a:t> the </a:t>
            </a:r>
            <a:r>
              <a:rPr lang="fr-FR" sz="1000" dirty="0" err="1">
                <a:latin typeface="+mj-lt"/>
              </a:rPr>
              <a:t>current</a:t>
            </a:r>
            <a:r>
              <a:rPr lang="fr-FR" sz="1000" dirty="0">
                <a:latin typeface="+mj-lt"/>
              </a:rPr>
              <a:t> </a:t>
            </a:r>
            <a:r>
              <a:rPr lang="fr-FR" sz="1000" dirty="0" err="1">
                <a:latin typeface="+mj-lt"/>
              </a:rPr>
              <a:t>publishing</a:t>
            </a:r>
            <a:r>
              <a:rPr lang="fr-FR" sz="1000" dirty="0">
                <a:latin typeface="+mj-lt"/>
              </a:rPr>
              <a:t> system </a:t>
            </a:r>
            <a:r>
              <a:rPr lang="fr-FR" sz="1000" dirty="0" err="1">
                <a:latin typeface="+mj-lt"/>
              </a:rPr>
              <a:t>is</a:t>
            </a:r>
            <a:r>
              <a:rPr lang="fr-FR" sz="1000" dirty="0">
                <a:latin typeface="+mj-lt"/>
              </a:rPr>
              <a:t> f…</a:t>
            </a:r>
            <a:r>
              <a:rPr lang="fr-FR" sz="1000" dirty="0" err="1">
                <a:latin typeface="+mj-lt"/>
              </a:rPr>
              <a:t>ed</a:t>
            </a:r>
            <a:r>
              <a:rPr lang="fr-FR" sz="1000" dirty="0">
                <a:latin typeface="+mj-lt"/>
              </a:rPr>
              <a:t> up)</a:t>
            </a:r>
            <a:endParaRPr lang="en-US" sz="1000" dirty="0">
              <a:latin typeface="+mj-lt"/>
            </a:endParaRPr>
          </a:p>
        </p:txBody>
      </p:sp>
    </p:spTree>
    <p:extLst>
      <p:ext uri="{BB962C8B-B14F-4D97-AF65-F5344CB8AC3E}">
        <p14:creationId xmlns:p14="http://schemas.microsoft.com/office/powerpoint/2010/main" val="36532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right)">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7"/>
                                        </p:tgtEl>
                                        <p:attrNameLst>
                                          <p:attrName>style.visibility</p:attrName>
                                        </p:attrNameLst>
                                      </p:cBhvr>
                                      <p:to>
                                        <p:strVal val="visible"/>
                                      </p:to>
                                    </p:set>
                                    <p:anim calcmode="lin" valueType="num">
                                      <p:cBhvr>
                                        <p:cTn id="54" dur="500" fill="hold"/>
                                        <p:tgtEl>
                                          <p:spTgt spid="87"/>
                                        </p:tgtEl>
                                        <p:attrNameLst>
                                          <p:attrName>ppt_w</p:attrName>
                                        </p:attrNameLst>
                                      </p:cBhvr>
                                      <p:tavLst>
                                        <p:tav tm="0">
                                          <p:val>
                                            <p:fltVal val="0"/>
                                          </p:val>
                                        </p:tav>
                                        <p:tav tm="100000">
                                          <p:val>
                                            <p:strVal val="#ppt_w"/>
                                          </p:val>
                                        </p:tav>
                                      </p:tavLst>
                                    </p:anim>
                                    <p:anim calcmode="lin" valueType="num">
                                      <p:cBhvr>
                                        <p:cTn id="55" dur="500" fill="hold"/>
                                        <p:tgtEl>
                                          <p:spTgt spid="87"/>
                                        </p:tgtEl>
                                        <p:attrNameLst>
                                          <p:attrName>ppt_h</p:attrName>
                                        </p:attrNameLst>
                                      </p:cBhvr>
                                      <p:tavLst>
                                        <p:tav tm="0">
                                          <p:val>
                                            <p:fltVal val="0"/>
                                          </p:val>
                                        </p:tav>
                                        <p:tav tm="100000">
                                          <p:val>
                                            <p:strVal val="#ppt_h"/>
                                          </p:val>
                                        </p:tav>
                                      </p:tavLst>
                                    </p:anim>
                                    <p:animEffect transition="in" filter="fade">
                                      <p:cBhvr>
                                        <p:cTn id="56" dur="500"/>
                                        <p:tgtEl>
                                          <p:spTgt spid="8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88"/>
                                        </p:tgtEl>
                                        <p:attrNameLst>
                                          <p:attrName>style.visibility</p:attrName>
                                        </p:attrNameLst>
                                      </p:cBhvr>
                                      <p:to>
                                        <p:strVal val="visible"/>
                                      </p:to>
                                    </p:set>
                                    <p:anim calcmode="lin" valueType="num">
                                      <p:cBhvr>
                                        <p:cTn id="78" dur="500" fill="hold"/>
                                        <p:tgtEl>
                                          <p:spTgt spid="88"/>
                                        </p:tgtEl>
                                        <p:attrNameLst>
                                          <p:attrName>ppt_w</p:attrName>
                                        </p:attrNameLst>
                                      </p:cBhvr>
                                      <p:tavLst>
                                        <p:tav tm="0">
                                          <p:val>
                                            <p:fltVal val="0"/>
                                          </p:val>
                                        </p:tav>
                                        <p:tav tm="100000">
                                          <p:val>
                                            <p:strVal val="#ppt_w"/>
                                          </p:val>
                                        </p:tav>
                                      </p:tavLst>
                                    </p:anim>
                                    <p:anim calcmode="lin" valueType="num">
                                      <p:cBhvr>
                                        <p:cTn id="79" dur="500" fill="hold"/>
                                        <p:tgtEl>
                                          <p:spTgt spid="88"/>
                                        </p:tgtEl>
                                        <p:attrNameLst>
                                          <p:attrName>ppt_h</p:attrName>
                                        </p:attrNameLst>
                                      </p:cBhvr>
                                      <p:tavLst>
                                        <p:tav tm="0">
                                          <p:val>
                                            <p:fltVal val="0"/>
                                          </p:val>
                                        </p:tav>
                                        <p:tav tm="100000">
                                          <p:val>
                                            <p:strVal val="#ppt_h"/>
                                          </p:val>
                                        </p:tav>
                                      </p:tavLst>
                                    </p:anim>
                                    <p:animEffect transition="in" filter="fade">
                                      <p:cBhvr>
                                        <p:cTn id="80" dur="500"/>
                                        <p:tgtEl>
                                          <p:spTgt spid="8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10"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89"/>
                                        </p:tgtEl>
                                        <p:attrNameLst>
                                          <p:attrName>style.visibility</p:attrName>
                                        </p:attrNameLst>
                                      </p:cBhvr>
                                      <p:to>
                                        <p:strVal val="visible"/>
                                      </p:to>
                                    </p:set>
                                    <p:anim calcmode="lin" valueType="num">
                                      <p:cBhvr>
                                        <p:cTn id="96" dur="500" fill="hold"/>
                                        <p:tgtEl>
                                          <p:spTgt spid="89"/>
                                        </p:tgtEl>
                                        <p:attrNameLst>
                                          <p:attrName>ppt_w</p:attrName>
                                        </p:attrNameLst>
                                      </p:cBhvr>
                                      <p:tavLst>
                                        <p:tav tm="0">
                                          <p:val>
                                            <p:fltVal val="0"/>
                                          </p:val>
                                        </p:tav>
                                        <p:tav tm="100000">
                                          <p:val>
                                            <p:strVal val="#ppt_w"/>
                                          </p:val>
                                        </p:tav>
                                      </p:tavLst>
                                    </p:anim>
                                    <p:anim calcmode="lin" valueType="num">
                                      <p:cBhvr>
                                        <p:cTn id="97" dur="500" fill="hold"/>
                                        <p:tgtEl>
                                          <p:spTgt spid="89"/>
                                        </p:tgtEl>
                                        <p:attrNameLst>
                                          <p:attrName>ppt_h</p:attrName>
                                        </p:attrNameLst>
                                      </p:cBhvr>
                                      <p:tavLst>
                                        <p:tav tm="0">
                                          <p:val>
                                            <p:fltVal val="0"/>
                                          </p:val>
                                        </p:tav>
                                        <p:tav tm="100000">
                                          <p:val>
                                            <p:strVal val="#ppt_h"/>
                                          </p:val>
                                        </p:tav>
                                      </p:tavLst>
                                    </p:anim>
                                    <p:animEffect transition="in" filter="fade">
                                      <p:cBhvr>
                                        <p:cTn id="98" dur="500"/>
                                        <p:tgtEl>
                                          <p:spTgt spid="8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par>
                                <p:cTn id="107" presetID="10" presetClass="entr" presetSubtype="0" fill="hold"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87"/>
                                        </p:tgtEl>
                                      </p:cBhvr>
                                    </p:animEffect>
                                    <p:set>
                                      <p:cBhvr>
                                        <p:cTn id="114" dur="1" fill="hold">
                                          <p:stCondLst>
                                            <p:cond delay="499"/>
                                          </p:stCondLst>
                                        </p:cTn>
                                        <p:tgtEl>
                                          <p:spTgt spid="87"/>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4"/>
                                        </p:tgtEl>
                                      </p:cBhvr>
                                    </p:animEffect>
                                    <p:set>
                                      <p:cBhvr>
                                        <p:cTn id="117" dur="1" fill="hold">
                                          <p:stCondLst>
                                            <p:cond delay="499"/>
                                          </p:stCondLst>
                                        </p:cTn>
                                        <p:tgtEl>
                                          <p:spTgt spid="4"/>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25"/>
                                        </p:tgtEl>
                                      </p:cBhvr>
                                    </p:animEffect>
                                    <p:set>
                                      <p:cBhvr>
                                        <p:cTn id="120" dur="1" fill="hold">
                                          <p:stCondLst>
                                            <p:cond delay="499"/>
                                          </p:stCondLst>
                                        </p:cTn>
                                        <p:tgtEl>
                                          <p:spTgt spid="25"/>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7"/>
                                        </p:tgtEl>
                                      </p:cBhvr>
                                    </p:animEffect>
                                    <p:set>
                                      <p:cBhvr>
                                        <p:cTn id="126" dur="1" fill="hold">
                                          <p:stCondLst>
                                            <p:cond delay="499"/>
                                          </p:stCondLst>
                                        </p:cTn>
                                        <p:tgtEl>
                                          <p:spTgt spid="7"/>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88"/>
                                        </p:tgtEl>
                                      </p:cBhvr>
                                    </p:animEffect>
                                    <p:set>
                                      <p:cBhvr>
                                        <p:cTn id="129" dur="1" fill="hold">
                                          <p:stCondLst>
                                            <p:cond delay="499"/>
                                          </p:stCondLst>
                                        </p:cTn>
                                        <p:tgtEl>
                                          <p:spTgt spid="8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33"/>
                                        </p:tgtEl>
                                      </p:cBhvr>
                                    </p:animEffect>
                                    <p:set>
                                      <p:cBhvr>
                                        <p:cTn id="135" dur="1" fill="hold">
                                          <p:stCondLst>
                                            <p:cond delay="499"/>
                                          </p:stCondLst>
                                        </p:cTn>
                                        <p:tgtEl>
                                          <p:spTgt spid="33"/>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44"/>
                                        </p:tgtEl>
                                      </p:cBhvr>
                                    </p:animEffect>
                                    <p:set>
                                      <p:cBhvr>
                                        <p:cTn id="138" dur="1" fill="hold">
                                          <p:stCondLst>
                                            <p:cond delay="499"/>
                                          </p:stCondLst>
                                        </p:cTn>
                                        <p:tgtEl>
                                          <p:spTgt spid="44"/>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89"/>
                                        </p:tgtEl>
                                      </p:cBhvr>
                                    </p:animEffect>
                                    <p:set>
                                      <p:cBhvr>
                                        <p:cTn id="141" dur="1" fill="hold">
                                          <p:stCondLst>
                                            <p:cond delay="499"/>
                                          </p:stCondLst>
                                        </p:cTn>
                                        <p:tgtEl>
                                          <p:spTgt spid="8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49"/>
                                        </p:tgtEl>
                                      </p:cBhvr>
                                    </p:animEffect>
                                    <p:set>
                                      <p:cBhvr>
                                        <p:cTn id="144" dur="1" fill="hold">
                                          <p:stCondLst>
                                            <p:cond delay="499"/>
                                          </p:stCondLst>
                                        </p:cTn>
                                        <p:tgtEl>
                                          <p:spTgt spid="49"/>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90"/>
                                        </p:tgtEl>
                                      </p:cBhvr>
                                    </p:animEffect>
                                    <p:set>
                                      <p:cBhvr>
                                        <p:cTn id="147" dur="1" fill="hold">
                                          <p:stCondLst>
                                            <p:cond delay="499"/>
                                          </p:stCondLst>
                                        </p:cTn>
                                        <p:tgtEl>
                                          <p:spTgt spid="90"/>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52"/>
                                        </p:tgtEl>
                                      </p:cBhvr>
                                    </p:animEffect>
                                    <p:set>
                                      <p:cBhvr>
                                        <p:cTn id="150" dur="1" fill="hold">
                                          <p:stCondLst>
                                            <p:cond delay="499"/>
                                          </p:stCondLst>
                                        </p:cTn>
                                        <p:tgtEl>
                                          <p:spTgt spid="52"/>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3"/>
                                        </p:tgtEl>
                                      </p:cBhvr>
                                    </p:animEffect>
                                    <p:set>
                                      <p:cBhvr>
                                        <p:cTn id="1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0A8513-6C9F-4762-9AC3-AB7E6C248836}"/>
              </a:ext>
            </a:extLst>
          </p:cNvPr>
          <p:cNvSpPr txBox="1"/>
          <p:nvPr/>
        </p:nvSpPr>
        <p:spPr>
          <a:xfrm>
            <a:off x="6044" y="3872066"/>
            <a:ext cx="3482269" cy="553998"/>
          </a:xfrm>
          <a:prstGeom prst="rect">
            <a:avLst/>
          </a:prstGeom>
          <a:noFill/>
        </p:spPr>
        <p:txBody>
          <a:bodyPr wrap="square" rtlCol="0">
            <a:spAutoFit/>
          </a:bodyPr>
          <a:lstStyle/>
          <a:p>
            <a:pPr algn="ctr"/>
            <a:r>
              <a:rPr lang="fr-FR" sz="1500" b="1" dirty="0" err="1"/>
              <a:t>Research</a:t>
            </a:r>
            <a:r>
              <a:rPr lang="fr-FR" sz="1500" b="1" dirty="0"/>
              <a:t> institutions / Grant </a:t>
            </a:r>
            <a:r>
              <a:rPr lang="fr-FR" sz="1500" b="1" dirty="0" err="1"/>
              <a:t>agencies</a:t>
            </a:r>
            <a:endParaRPr lang="fr-FR" sz="1500" b="1" dirty="0"/>
          </a:p>
          <a:p>
            <a:pPr algn="ctr"/>
            <a:r>
              <a:rPr lang="fr-FR" sz="1500" b="1" dirty="0"/>
              <a:t>= </a:t>
            </a:r>
            <a:r>
              <a:rPr lang="fr-FR" sz="1500" b="1" dirty="0" err="1"/>
              <a:t>taxpayer’s</a:t>
            </a:r>
            <a:r>
              <a:rPr lang="fr-FR" sz="1500" b="1" dirty="0"/>
              <a:t> money</a:t>
            </a:r>
          </a:p>
        </p:txBody>
      </p:sp>
      <p:sp>
        <p:nvSpPr>
          <p:cNvPr id="9" name="TextBox 8">
            <a:extLst>
              <a:ext uri="{FF2B5EF4-FFF2-40B4-BE49-F238E27FC236}">
                <a16:creationId xmlns:a16="http://schemas.microsoft.com/office/drawing/2014/main" id="{3E1EA6CC-BDF2-4CA3-890D-F1C6F96224C5}"/>
              </a:ext>
            </a:extLst>
          </p:cNvPr>
          <p:cNvSpPr txBox="1"/>
          <p:nvPr/>
        </p:nvSpPr>
        <p:spPr>
          <a:xfrm>
            <a:off x="2984275" y="5737714"/>
            <a:ext cx="1080122" cy="323165"/>
          </a:xfrm>
          <a:prstGeom prst="rect">
            <a:avLst/>
          </a:prstGeom>
          <a:noFill/>
        </p:spPr>
        <p:txBody>
          <a:bodyPr wrap="square" rtlCol="0">
            <a:spAutoFit/>
          </a:bodyPr>
          <a:lstStyle/>
          <a:p>
            <a:pPr algn="ctr"/>
            <a:r>
              <a:rPr lang="fr-FR" sz="1500" b="1" dirty="0" err="1"/>
              <a:t>Scientist</a:t>
            </a:r>
            <a:endParaRPr lang="fr-FR" sz="1500" b="1" dirty="0"/>
          </a:p>
        </p:txBody>
      </p:sp>
      <p:sp>
        <p:nvSpPr>
          <p:cNvPr id="10" name="TextBox 9">
            <a:extLst>
              <a:ext uri="{FF2B5EF4-FFF2-40B4-BE49-F238E27FC236}">
                <a16:creationId xmlns:a16="http://schemas.microsoft.com/office/drawing/2014/main" id="{3467FE55-4EFC-4B3D-A9A1-F0197442CBA2}"/>
              </a:ext>
            </a:extLst>
          </p:cNvPr>
          <p:cNvSpPr txBox="1"/>
          <p:nvPr/>
        </p:nvSpPr>
        <p:spPr>
          <a:xfrm>
            <a:off x="4802825" y="3980358"/>
            <a:ext cx="1368152" cy="323165"/>
          </a:xfrm>
          <a:prstGeom prst="rect">
            <a:avLst/>
          </a:prstGeom>
          <a:noFill/>
        </p:spPr>
        <p:txBody>
          <a:bodyPr wrap="square" rtlCol="0">
            <a:spAutoFit/>
          </a:bodyPr>
          <a:lstStyle/>
          <a:p>
            <a:pPr algn="ctr"/>
            <a:r>
              <a:rPr lang="fr-FR" sz="1500" b="1" dirty="0"/>
              <a:t>Publisher</a:t>
            </a:r>
          </a:p>
        </p:txBody>
      </p:sp>
      <p:pic>
        <p:nvPicPr>
          <p:cNvPr id="22" name="Picture 21">
            <a:extLst>
              <a:ext uri="{FF2B5EF4-FFF2-40B4-BE49-F238E27FC236}">
                <a16:creationId xmlns:a16="http://schemas.microsoft.com/office/drawing/2014/main" id="{781739AF-23B0-412C-9759-67D247D9D960}"/>
              </a:ext>
            </a:extLst>
          </p:cNvPr>
          <p:cNvPicPr>
            <a:picLocks noChangeAspect="1"/>
          </p:cNvPicPr>
          <p:nvPr/>
        </p:nvPicPr>
        <p:blipFill rotWithShape="1">
          <a:blip r:embed="rId3" cstate="print">
            <a:clrChange>
              <a:clrFrom>
                <a:srgbClr val="E1ECF0"/>
              </a:clrFrom>
              <a:clrTo>
                <a:srgbClr val="E1ECF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6678" t="9989" r="6678" b="22666"/>
          <a:stretch/>
        </p:blipFill>
        <p:spPr>
          <a:xfrm>
            <a:off x="1036080" y="3002762"/>
            <a:ext cx="1066301" cy="828787"/>
          </a:xfrm>
          <a:prstGeom prst="rect">
            <a:avLst/>
          </a:prstGeom>
        </p:spPr>
      </p:pic>
      <p:pic>
        <p:nvPicPr>
          <p:cNvPr id="27" name="Picture 26">
            <a:extLst>
              <a:ext uri="{FF2B5EF4-FFF2-40B4-BE49-F238E27FC236}">
                <a16:creationId xmlns:a16="http://schemas.microsoft.com/office/drawing/2014/main" id="{81154D14-F8F4-4B03-BFB9-6CC0C51BF472}"/>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99103" y="3215111"/>
            <a:ext cx="775597" cy="775597"/>
          </a:xfrm>
          <a:prstGeom prst="rect">
            <a:avLst/>
          </a:prstGeom>
        </p:spPr>
      </p:pic>
      <p:pic>
        <p:nvPicPr>
          <p:cNvPr id="40" name="Picture 39">
            <a:extLst>
              <a:ext uri="{FF2B5EF4-FFF2-40B4-BE49-F238E27FC236}">
                <a16:creationId xmlns:a16="http://schemas.microsoft.com/office/drawing/2014/main" id="{08C388D3-0E96-4F75-9E43-EF92AE19190C}"/>
              </a:ext>
            </a:extLst>
          </p:cNvPr>
          <p:cNvPicPr>
            <a:picLocks noChangeAspect="1"/>
          </p:cNvPicPr>
          <p:nvPr/>
        </p:nvPicPr>
        <p:blipFill rotWithShape="1">
          <a:blip r:embed="rId5"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4771" t="34718" r="52717" b="28500"/>
          <a:stretch/>
        </p:blipFill>
        <p:spPr>
          <a:xfrm>
            <a:off x="7883798" y="3083976"/>
            <a:ext cx="666873" cy="1089599"/>
          </a:xfrm>
          <a:prstGeom prst="rect">
            <a:avLst/>
          </a:prstGeom>
        </p:spPr>
      </p:pic>
      <p:sp>
        <p:nvSpPr>
          <p:cNvPr id="41" name="TextBox 40">
            <a:extLst>
              <a:ext uri="{FF2B5EF4-FFF2-40B4-BE49-F238E27FC236}">
                <a16:creationId xmlns:a16="http://schemas.microsoft.com/office/drawing/2014/main" id="{725385CD-2902-4925-88E6-86A68B12359C}"/>
              </a:ext>
            </a:extLst>
          </p:cNvPr>
          <p:cNvSpPr txBox="1"/>
          <p:nvPr/>
        </p:nvSpPr>
        <p:spPr>
          <a:xfrm>
            <a:off x="7510167" y="3980358"/>
            <a:ext cx="1414134" cy="323165"/>
          </a:xfrm>
          <a:prstGeom prst="rect">
            <a:avLst/>
          </a:prstGeom>
          <a:noFill/>
        </p:spPr>
        <p:txBody>
          <a:bodyPr wrap="square" rtlCol="0">
            <a:spAutoFit/>
          </a:bodyPr>
          <a:lstStyle/>
          <a:p>
            <a:pPr algn="ctr"/>
            <a:r>
              <a:rPr lang="fr-FR" sz="1500" b="1" dirty="0"/>
              <a:t>Peer-</a:t>
            </a:r>
            <a:r>
              <a:rPr lang="fr-FR" sz="1500" b="1" dirty="0" err="1"/>
              <a:t>reviewer</a:t>
            </a:r>
            <a:endParaRPr lang="fr-FR" sz="1500" b="1" dirty="0"/>
          </a:p>
        </p:txBody>
      </p:sp>
      <p:pic>
        <p:nvPicPr>
          <p:cNvPr id="14" name="Picture 13">
            <a:extLst>
              <a:ext uri="{FF2B5EF4-FFF2-40B4-BE49-F238E27FC236}">
                <a16:creationId xmlns:a16="http://schemas.microsoft.com/office/drawing/2014/main" id="{033F7D5A-D9A7-4E79-8C50-1A9C1495F2F9}"/>
              </a:ext>
            </a:extLst>
          </p:cNvPr>
          <p:cNvPicPr>
            <a:picLocks noChangeAspect="1"/>
          </p:cNvPicPr>
          <p:nvPr/>
        </p:nvPicPr>
        <p:blipFill rotWithShape="1">
          <a:blip r:embed="rId6" cstate="print">
            <a:clrChange>
              <a:clrFrom>
                <a:srgbClr val="EBFFFF"/>
              </a:clrFrom>
              <a:clrTo>
                <a:srgbClr val="EBFFFF">
                  <a:alpha val="0"/>
                </a:srgbClr>
              </a:clrTo>
            </a:clrChange>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9109" t="5652" r="9669" b="12333"/>
          <a:stretch/>
        </p:blipFill>
        <p:spPr>
          <a:xfrm>
            <a:off x="3120979" y="990616"/>
            <a:ext cx="1001645" cy="1092324"/>
          </a:xfrm>
          <a:prstGeom prst="rect">
            <a:avLst/>
          </a:prstGeom>
        </p:spPr>
      </p:pic>
      <p:pic>
        <p:nvPicPr>
          <p:cNvPr id="17" name="Picture 16">
            <a:extLst>
              <a:ext uri="{FF2B5EF4-FFF2-40B4-BE49-F238E27FC236}">
                <a16:creationId xmlns:a16="http://schemas.microsoft.com/office/drawing/2014/main" id="{0A8D30B7-1E6F-4F80-80D7-613F09C16268}"/>
              </a:ext>
            </a:extLst>
          </p:cNvPr>
          <p:cNvPicPr>
            <a:picLocks noChangeAspect="1"/>
          </p:cNvPicPr>
          <p:nvPr/>
        </p:nvPicPr>
        <p:blipFill rotWithShape="1">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21651" t="13033" r="23927" b="13697"/>
          <a:stretch/>
        </p:blipFill>
        <p:spPr>
          <a:xfrm>
            <a:off x="3763804" y="713070"/>
            <a:ext cx="526203" cy="708434"/>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BAADFAAA-7A73-4176-B998-66C86FB14A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0975" y="758142"/>
            <a:ext cx="868133" cy="868133"/>
          </a:xfrm>
          <a:prstGeom prst="rect">
            <a:avLst/>
          </a:prstGeom>
        </p:spPr>
      </p:pic>
      <p:pic>
        <p:nvPicPr>
          <p:cNvPr id="16" name="Picture 15">
            <a:extLst>
              <a:ext uri="{FF2B5EF4-FFF2-40B4-BE49-F238E27FC236}">
                <a16:creationId xmlns:a16="http://schemas.microsoft.com/office/drawing/2014/main" id="{404A5976-E3E3-4EFB-8D20-2883AD1985B4}"/>
              </a:ext>
            </a:extLst>
          </p:cNvPr>
          <p:cNvPicPr>
            <a:picLocks noChangeAspect="1"/>
          </p:cNvPicPr>
          <p:nvPr/>
        </p:nvPicPr>
        <p:blipFill>
          <a:blip r:embed="rId10" cstate="print">
            <a:clrChange>
              <a:clrFrom>
                <a:srgbClr val="FCFEFD"/>
              </a:clrFrom>
              <a:clrTo>
                <a:srgbClr val="FCFE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39332" y="4889277"/>
            <a:ext cx="970009" cy="970009"/>
          </a:xfrm>
          <a:prstGeom prst="rect">
            <a:avLst/>
          </a:prstGeom>
        </p:spPr>
      </p:pic>
      <p:grpSp>
        <p:nvGrpSpPr>
          <p:cNvPr id="34" name="Group 33">
            <a:extLst>
              <a:ext uri="{FF2B5EF4-FFF2-40B4-BE49-F238E27FC236}">
                <a16:creationId xmlns:a16="http://schemas.microsoft.com/office/drawing/2014/main" id="{51143D44-7FCE-4993-B383-6D5CCE03D93D}"/>
              </a:ext>
            </a:extLst>
          </p:cNvPr>
          <p:cNvGrpSpPr/>
          <p:nvPr/>
        </p:nvGrpSpPr>
        <p:grpSpPr>
          <a:xfrm>
            <a:off x="2744343" y="2679249"/>
            <a:ext cx="2692691" cy="3136092"/>
            <a:chOff x="2744343" y="2679249"/>
            <a:chExt cx="2692691" cy="3136092"/>
          </a:xfrm>
          <a:effectLst>
            <a:outerShdw blurRad="50800" dist="38100" dir="2700000" algn="tl" rotWithShape="0">
              <a:prstClr val="black">
                <a:alpha val="40000"/>
              </a:prstClr>
            </a:outerShdw>
          </a:effectLst>
        </p:grpSpPr>
        <p:sp>
          <p:nvSpPr>
            <p:cNvPr id="47" name="Arc 46">
              <a:extLst>
                <a:ext uri="{FF2B5EF4-FFF2-40B4-BE49-F238E27FC236}">
                  <a16:creationId xmlns:a16="http://schemas.microsoft.com/office/drawing/2014/main" id="{477C685B-8F95-40A6-A5DC-007BF2E4E176}"/>
                </a:ext>
              </a:extLst>
            </p:cNvPr>
            <p:cNvSpPr/>
            <p:nvPr/>
          </p:nvSpPr>
          <p:spPr>
            <a:xfrm rot="9384987" flipH="1">
              <a:off x="2744343" y="2679249"/>
              <a:ext cx="2692691" cy="3136092"/>
            </a:xfrm>
            <a:prstGeom prst="arc">
              <a:avLst>
                <a:gd name="adj1" fmla="val 14902293"/>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1" name="Picture 50">
              <a:extLst>
                <a:ext uri="{FF2B5EF4-FFF2-40B4-BE49-F238E27FC236}">
                  <a16:creationId xmlns:a16="http://schemas.microsoft.com/office/drawing/2014/main" id="{997376D1-F892-4F34-AE00-FB111556BD7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124" t="568" r="12112" b="1304"/>
            <a:stretch/>
          </p:blipFill>
          <p:spPr>
            <a:xfrm>
              <a:off x="4935926" y="5051469"/>
              <a:ext cx="432435" cy="560070"/>
            </a:xfrm>
            <a:prstGeom prst="rect">
              <a:avLst/>
            </a:prstGeom>
            <a:solidFill>
              <a:schemeClr val="bg1"/>
            </a:solidFill>
          </p:spPr>
        </p:pic>
      </p:grpSp>
      <p:grpSp>
        <p:nvGrpSpPr>
          <p:cNvPr id="37" name="Group 36">
            <a:extLst>
              <a:ext uri="{FF2B5EF4-FFF2-40B4-BE49-F238E27FC236}">
                <a16:creationId xmlns:a16="http://schemas.microsoft.com/office/drawing/2014/main" id="{AFD5649E-8421-4B98-B204-CBDBBC097ECD}"/>
              </a:ext>
            </a:extLst>
          </p:cNvPr>
          <p:cNvGrpSpPr/>
          <p:nvPr/>
        </p:nvGrpSpPr>
        <p:grpSpPr>
          <a:xfrm>
            <a:off x="3813972" y="4117969"/>
            <a:ext cx="2692691" cy="3136092"/>
            <a:chOff x="3813972" y="4117969"/>
            <a:chExt cx="2692691" cy="3136092"/>
          </a:xfrm>
          <a:effectLst>
            <a:outerShdw blurRad="50800" dist="38100" dir="2700000" algn="tl" rotWithShape="0">
              <a:prstClr val="black">
                <a:alpha val="40000"/>
              </a:prstClr>
            </a:outerShdw>
          </a:effectLst>
        </p:grpSpPr>
        <p:sp>
          <p:nvSpPr>
            <p:cNvPr id="53" name="Arc 52">
              <a:extLst>
                <a:ext uri="{FF2B5EF4-FFF2-40B4-BE49-F238E27FC236}">
                  <a16:creationId xmlns:a16="http://schemas.microsoft.com/office/drawing/2014/main" id="{41B81444-8E48-4AE3-A65F-1AB6AB6D8061}"/>
                </a:ext>
              </a:extLst>
            </p:cNvPr>
            <p:cNvSpPr/>
            <p:nvPr/>
          </p:nvSpPr>
          <p:spPr>
            <a:xfrm flipH="1">
              <a:off x="3813972" y="4117969"/>
              <a:ext cx="2692691" cy="3136092"/>
            </a:xfrm>
            <a:prstGeom prst="arc">
              <a:avLst>
                <a:gd name="adj1" fmla="val 16626172"/>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5" name="Picture 54">
              <a:extLst>
                <a:ext uri="{FF2B5EF4-FFF2-40B4-BE49-F238E27FC236}">
                  <a16:creationId xmlns:a16="http://schemas.microsoft.com/office/drawing/2014/main" id="{15B9060F-B199-43EE-BA88-3223B32E3DC6}"/>
                </a:ext>
              </a:extLst>
            </p:cNvPr>
            <p:cNvPicPr>
              <a:picLocks noChangeAspect="1"/>
            </p:cNvPicPr>
            <p:nvPr/>
          </p:nvPicPr>
          <p:blipFill>
            <a:blip r:embed="rId12">
              <a:duotone>
                <a:prstClr val="black"/>
                <a:schemeClr val="accent3">
                  <a:lumMod val="75000"/>
                  <a:tint val="45000"/>
                  <a:satMod val="400000"/>
                </a:schemeClr>
              </a:duotone>
            </a:blip>
            <a:stretch>
              <a:fillRect/>
            </a:stretch>
          </p:blipFill>
          <p:spPr>
            <a:xfrm>
              <a:off x="4124846" y="4173575"/>
              <a:ext cx="548420" cy="546113"/>
            </a:xfrm>
            <a:prstGeom prst="rect">
              <a:avLst/>
            </a:prstGeom>
          </p:spPr>
        </p:pic>
      </p:grpSp>
      <p:grpSp>
        <p:nvGrpSpPr>
          <p:cNvPr id="32" name="Group 31">
            <a:extLst>
              <a:ext uri="{FF2B5EF4-FFF2-40B4-BE49-F238E27FC236}">
                <a16:creationId xmlns:a16="http://schemas.microsoft.com/office/drawing/2014/main" id="{8BBAED3F-F1CA-4099-8E37-6AEE87A991DC}"/>
              </a:ext>
            </a:extLst>
          </p:cNvPr>
          <p:cNvGrpSpPr/>
          <p:nvPr/>
        </p:nvGrpSpPr>
        <p:grpSpPr>
          <a:xfrm>
            <a:off x="1511584" y="3024871"/>
            <a:ext cx="3136092" cy="2746632"/>
            <a:chOff x="1511584" y="3024871"/>
            <a:chExt cx="3136092" cy="2746632"/>
          </a:xfrm>
          <a:effectLst>
            <a:outerShdw blurRad="50800" dist="38100" dir="2700000" algn="tl" rotWithShape="0">
              <a:prstClr val="black">
                <a:alpha val="40000"/>
              </a:prstClr>
            </a:outerShdw>
          </a:effectLst>
        </p:grpSpPr>
        <p:sp>
          <p:nvSpPr>
            <p:cNvPr id="38" name="Arc 37">
              <a:extLst>
                <a:ext uri="{FF2B5EF4-FFF2-40B4-BE49-F238E27FC236}">
                  <a16:creationId xmlns:a16="http://schemas.microsoft.com/office/drawing/2014/main" id="{F1827F77-5078-45EC-B5A1-A19CEBC226AA}"/>
                </a:ext>
              </a:extLst>
            </p:cNvPr>
            <p:cNvSpPr/>
            <p:nvPr/>
          </p:nvSpPr>
          <p:spPr>
            <a:xfrm rot="14715807" flipH="1">
              <a:off x="1733284" y="2803171"/>
              <a:ext cx="2692691" cy="3136092"/>
            </a:xfrm>
            <a:prstGeom prst="arc">
              <a:avLst>
                <a:gd name="adj1" fmla="val 14902293"/>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6" name="Picture 55">
              <a:extLst>
                <a:ext uri="{FF2B5EF4-FFF2-40B4-BE49-F238E27FC236}">
                  <a16:creationId xmlns:a16="http://schemas.microsoft.com/office/drawing/2014/main" id="{77D991C6-BA13-4C88-9947-F49ACB126F56}"/>
                </a:ext>
              </a:extLst>
            </p:cNvPr>
            <p:cNvPicPr>
              <a:picLocks noChangeAspect="1"/>
            </p:cNvPicPr>
            <p:nvPr/>
          </p:nvPicPr>
          <p:blipFill>
            <a:blip r:embed="rId12">
              <a:duotone>
                <a:prstClr val="black"/>
                <a:schemeClr val="accent3">
                  <a:lumMod val="75000"/>
                  <a:tint val="45000"/>
                  <a:satMod val="400000"/>
                </a:schemeClr>
              </a:duotone>
            </a:blip>
            <a:stretch>
              <a:fillRect/>
            </a:stretch>
          </p:blipFill>
          <p:spPr>
            <a:xfrm>
              <a:off x="1605962" y="5078634"/>
              <a:ext cx="695796" cy="692869"/>
            </a:xfrm>
            <a:prstGeom prst="rect">
              <a:avLst/>
            </a:prstGeom>
          </p:spPr>
        </p:pic>
      </p:grpSp>
      <p:pic>
        <p:nvPicPr>
          <p:cNvPr id="57" name="Picture 56">
            <a:extLst>
              <a:ext uri="{FF2B5EF4-FFF2-40B4-BE49-F238E27FC236}">
                <a16:creationId xmlns:a16="http://schemas.microsoft.com/office/drawing/2014/main" id="{A0957309-85C6-45C6-8756-EF0BFBF40D33}"/>
              </a:ext>
            </a:extLst>
          </p:cNvPr>
          <p:cNvPicPr>
            <a:picLocks noChangeAspect="1"/>
          </p:cNvPicPr>
          <p:nvPr/>
        </p:nvPicPr>
        <p:blipFill>
          <a:blip r:embed="rId12">
            <a:duotone>
              <a:prstClr val="black"/>
              <a:schemeClr val="accent3">
                <a:lumMod val="75000"/>
                <a:tint val="45000"/>
                <a:satMod val="400000"/>
              </a:schemeClr>
            </a:duotone>
          </a:blip>
          <a:stretch>
            <a:fillRect/>
          </a:stretch>
        </p:blipFill>
        <p:spPr>
          <a:xfrm>
            <a:off x="5171669" y="5308048"/>
            <a:ext cx="548420" cy="546113"/>
          </a:xfrm>
          <a:prstGeom prst="rect">
            <a:avLst/>
          </a:prstGeom>
          <a:effectLst>
            <a:outerShdw blurRad="50800" dist="38100" dir="2700000" algn="tl" rotWithShape="0">
              <a:prstClr val="black">
                <a:alpha val="40000"/>
              </a:prstClr>
            </a:outerShdw>
          </a:effectLst>
        </p:spPr>
      </p:pic>
      <p:pic>
        <p:nvPicPr>
          <p:cNvPr id="58" name="Picture 4" descr="http://static.guim.co.uk/sys-images/Guardian/Pix/pictures/2013/4/9/1365497681601/hand-written-style-tick-a-008.jpg">
            <a:extLst>
              <a:ext uri="{FF2B5EF4-FFF2-40B4-BE49-F238E27FC236}">
                <a16:creationId xmlns:a16="http://schemas.microsoft.com/office/drawing/2014/main" id="{66168181-113C-47EF-B0FD-D441862D6823}"/>
              </a:ext>
            </a:extLst>
          </p:cNvPr>
          <p:cNvPicPr>
            <a:picLocks noChangeAspect="1" noChangeArrowheads="1"/>
          </p:cNvPicPr>
          <p:nvPr/>
        </p:nvPicPr>
        <p:blipFill>
          <a:blip r:embed="rId13" cstate="print">
            <a:clrChange>
              <a:clrFrom>
                <a:srgbClr val="FFFFFF"/>
              </a:clrFrom>
              <a:clrTo>
                <a:srgbClr val="FFFFFF">
                  <a:alpha val="0"/>
                </a:srgbClr>
              </a:clrTo>
            </a:clrChange>
          </a:blip>
          <a:srcRect l="57521" t="10956" r="6323" b="34262"/>
          <a:stretch>
            <a:fillRect/>
          </a:stretch>
        </p:blipFill>
        <p:spPr bwMode="auto">
          <a:xfrm>
            <a:off x="3932746" y="4077067"/>
            <a:ext cx="856715" cy="778831"/>
          </a:xfrm>
          <a:prstGeom prst="rect">
            <a:avLst/>
          </a:prstGeom>
          <a:noFill/>
          <a:effectLst>
            <a:outerShdw blurRad="50800" dist="38100" dir="2700000" algn="tl" rotWithShape="0">
              <a:prstClr val="black">
                <a:alpha val="40000"/>
              </a:prstClr>
            </a:outerShdw>
          </a:effectLst>
        </p:spPr>
      </p:pic>
      <p:sp>
        <p:nvSpPr>
          <p:cNvPr id="59" name="Arc 58">
            <a:extLst>
              <a:ext uri="{FF2B5EF4-FFF2-40B4-BE49-F238E27FC236}">
                <a16:creationId xmlns:a16="http://schemas.microsoft.com/office/drawing/2014/main" id="{1ABA63B8-9411-4413-8039-3ACE9C13F0BC}"/>
              </a:ext>
            </a:extLst>
          </p:cNvPr>
          <p:cNvSpPr/>
          <p:nvPr/>
        </p:nvSpPr>
        <p:spPr>
          <a:xfrm rot="13347851" flipH="1">
            <a:off x="5638318" y="1228454"/>
            <a:ext cx="2692691" cy="3136092"/>
          </a:xfrm>
          <a:prstGeom prst="arc">
            <a:avLst>
              <a:gd name="adj1" fmla="val 16803376"/>
              <a:gd name="adj2" fmla="val 19937184"/>
            </a:avLst>
          </a:prstGeom>
          <a:ln w="38100">
            <a:solidFill>
              <a:srgbClr val="282828"/>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60" name="Picture 59">
            <a:extLst>
              <a:ext uri="{FF2B5EF4-FFF2-40B4-BE49-F238E27FC236}">
                <a16:creationId xmlns:a16="http://schemas.microsoft.com/office/drawing/2014/main" id="{67753B11-AB82-4C64-9880-38506B864FC1}"/>
              </a:ext>
            </a:extLst>
          </p:cNvPr>
          <p:cNvPicPr>
            <a:picLocks noChangeAspect="1"/>
          </p:cNvPicPr>
          <p:nvPr/>
        </p:nvPicPr>
        <p:blipFill>
          <a:blip r:embed="rId12">
            <a:duotone>
              <a:prstClr val="black"/>
              <a:schemeClr val="accent3">
                <a:lumMod val="75000"/>
                <a:tint val="45000"/>
                <a:satMod val="400000"/>
              </a:schemeClr>
            </a:duotone>
          </a:blip>
          <a:stretch>
            <a:fillRect/>
          </a:stretch>
        </p:blipFill>
        <p:spPr>
          <a:xfrm>
            <a:off x="6491518" y="4005064"/>
            <a:ext cx="548420" cy="546113"/>
          </a:xfrm>
          <a:prstGeom prst="rect">
            <a:avLst/>
          </a:prstGeom>
          <a:effectLst>
            <a:outerShdw blurRad="50800" dist="38100" dir="2700000" algn="tl" rotWithShape="0">
              <a:prstClr val="black">
                <a:alpha val="40000"/>
              </a:prstClr>
            </a:outerShdw>
          </a:effectLst>
        </p:spPr>
      </p:pic>
      <p:pic>
        <p:nvPicPr>
          <p:cNvPr id="61" name="Picture 4" descr="http://static.guim.co.uk/sys-images/Guardian/Pix/pictures/2013/4/9/1365497681601/hand-written-style-tick-a-008.jpg">
            <a:extLst>
              <a:ext uri="{FF2B5EF4-FFF2-40B4-BE49-F238E27FC236}">
                <a16:creationId xmlns:a16="http://schemas.microsoft.com/office/drawing/2014/main" id="{AA6C763D-4404-4047-B387-9B98D1CD8D69}"/>
              </a:ext>
            </a:extLst>
          </p:cNvPr>
          <p:cNvPicPr>
            <a:picLocks noChangeAspect="1" noChangeArrowheads="1"/>
          </p:cNvPicPr>
          <p:nvPr/>
        </p:nvPicPr>
        <p:blipFill>
          <a:blip r:embed="rId13" cstate="print">
            <a:clrChange>
              <a:clrFrom>
                <a:srgbClr val="FFFFFF"/>
              </a:clrFrom>
              <a:clrTo>
                <a:srgbClr val="FFFFFF">
                  <a:alpha val="0"/>
                </a:srgbClr>
              </a:clrTo>
            </a:clrChange>
          </a:blip>
          <a:srcRect l="57521" t="10956" r="6323" b="34262"/>
          <a:stretch>
            <a:fillRect/>
          </a:stretch>
        </p:blipFill>
        <p:spPr bwMode="auto">
          <a:xfrm>
            <a:off x="6301407" y="3955506"/>
            <a:ext cx="856715" cy="778831"/>
          </a:xfrm>
          <a:prstGeom prst="rect">
            <a:avLst/>
          </a:prstGeom>
          <a:noFill/>
          <a:effectLst>
            <a:outerShdw blurRad="50800" dist="38100" dir="2700000" algn="tl" rotWithShape="0">
              <a:prstClr val="black">
                <a:alpha val="40000"/>
              </a:prstClr>
            </a:outerShdw>
          </a:effectLst>
        </p:spPr>
      </p:pic>
      <p:sp>
        <p:nvSpPr>
          <p:cNvPr id="62" name="Arc 61">
            <a:extLst>
              <a:ext uri="{FF2B5EF4-FFF2-40B4-BE49-F238E27FC236}">
                <a16:creationId xmlns:a16="http://schemas.microsoft.com/office/drawing/2014/main" id="{E12C3EED-FACD-4316-B7DA-310DB0CA8D9F}"/>
              </a:ext>
            </a:extLst>
          </p:cNvPr>
          <p:cNvSpPr/>
          <p:nvPr/>
        </p:nvSpPr>
        <p:spPr>
          <a:xfrm rot="2465069" flipH="1">
            <a:off x="5274679" y="3309375"/>
            <a:ext cx="2692691" cy="3136092"/>
          </a:xfrm>
          <a:prstGeom prst="arc">
            <a:avLst>
              <a:gd name="adj1" fmla="val 16803376"/>
              <a:gd name="adj2" fmla="val 19937184"/>
            </a:avLst>
          </a:prstGeom>
          <a:ln w="38100">
            <a:solidFill>
              <a:srgbClr val="282828"/>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64" name="TextBox 63">
            <a:extLst>
              <a:ext uri="{FF2B5EF4-FFF2-40B4-BE49-F238E27FC236}">
                <a16:creationId xmlns:a16="http://schemas.microsoft.com/office/drawing/2014/main" id="{D83D3937-5C74-46D7-8D44-5DA5B7A1809A}"/>
              </a:ext>
            </a:extLst>
          </p:cNvPr>
          <p:cNvSpPr txBox="1"/>
          <p:nvPr/>
        </p:nvSpPr>
        <p:spPr>
          <a:xfrm>
            <a:off x="3110109" y="2030368"/>
            <a:ext cx="1080122" cy="323165"/>
          </a:xfrm>
          <a:prstGeom prst="rect">
            <a:avLst/>
          </a:prstGeom>
          <a:noFill/>
        </p:spPr>
        <p:txBody>
          <a:bodyPr wrap="square" rtlCol="0">
            <a:spAutoFit/>
          </a:bodyPr>
          <a:lstStyle/>
          <a:p>
            <a:pPr algn="ctr"/>
            <a:r>
              <a:rPr lang="fr-FR" sz="1500" b="1" dirty="0"/>
              <a:t>Journal</a:t>
            </a:r>
          </a:p>
        </p:txBody>
      </p:sp>
      <p:grpSp>
        <p:nvGrpSpPr>
          <p:cNvPr id="71" name="Group 70">
            <a:extLst>
              <a:ext uri="{FF2B5EF4-FFF2-40B4-BE49-F238E27FC236}">
                <a16:creationId xmlns:a16="http://schemas.microsoft.com/office/drawing/2014/main" id="{C8A8D3AD-9366-49E9-9D61-BE7839215352}"/>
              </a:ext>
            </a:extLst>
          </p:cNvPr>
          <p:cNvGrpSpPr/>
          <p:nvPr/>
        </p:nvGrpSpPr>
        <p:grpSpPr>
          <a:xfrm>
            <a:off x="1531099" y="1687442"/>
            <a:ext cx="2928229" cy="2603857"/>
            <a:chOff x="1531099" y="1687442"/>
            <a:chExt cx="2928229" cy="2603857"/>
          </a:xfrm>
          <a:effectLst>
            <a:outerShdw blurRad="50800" dist="38100" dir="2700000" algn="tl" rotWithShape="0">
              <a:prstClr val="black">
                <a:alpha val="40000"/>
              </a:prstClr>
            </a:outerShdw>
          </a:effectLst>
        </p:grpSpPr>
        <p:sp>
          <p:nvSpPr>
            <p:cNvPr id="65" name="Arc 64">
              <a:extLst>
                <a:ext uri="{FF2B5EF4-FFF2-40B4-BE49-F238E27FC236}">
                  <a16:creationId xmlns:a16="http://schemas.microsoft.com/office/drawing/2014/main" id="{8E36FAF3-ABDC-4232-8538-A5436EC4C27C}"/>
                </a:ext>
              </a:extLst>
            </p:cNvPr>
            <p:cNvSpPr/>
            <p:nvPr/>
          </p:nvSpPr>
          <p:spPr>
            <a:xfrm rot="17693164">
              <a:off x="1693285" y="1525256"/>
              <a:ext cx="2603857" cy="2928229"/>
            </a:xfrm>
            <a:prstGeom prst="arc">
              <a:avLst>
                <a:gd name="adj1" fmla="val 14902293"/>
                <a:gd name="adj2" fmla="val 19937184"/>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66" name="Picture 65">
              <a:extLst>
                <a:ext uri="{FF2B5EF4-FFF2-40B4-BE49-F238E27FC236}">
                  <a16:creationId xmlns:a16="http://schemas.microsoft.com/office/drawing/2014/main" id="{CB5F995C-821E-48E3-B0A2-7550D9B2CD99}"/>
                </a:ext>
              </a:extLst>
            </p:cNvPr>
            <p:cNvPicPr>
              <a:picLocks noChangeAspect="1"/>
            </p:cNvPicPr>
            <p:nvPr/>
          </p:nvPicPr>
          <p:blipFill>
            <a:blip r:embed="rId12">
              <a:duotone>
                <a:prstClr val="black"/>
                <a:schemeClr val="accent3">
                  <a:lumMod val="75000"/>
                  <a:tint val="45000"/>
                  <a:satMod val="400000"/>
                </a:schemeClr>
              </a:duotone>
            </a:blip>
            <a:stretch>
              <a:fillRect/>
            </a:stretch>
          </p:blipFill>
          <p:spPr>
            <a:xfrm>
              <a:off x="1569230" y="1742389"/>
              <a:ext cx="695796" cy="692869"/>
            </a:xfrm>
            <a:prstGeom prst="rect">
              <a:avLst/>
            </a:prstGeom>
          </p:spPr>
        </p:pic>
      </p:grpSp>
      <p:sp>
        <p:nvSpPr>
          <p:cNvPr id="67" name="TextBox 66">
            <a:extLst>
              <a:ext uri="{FF2B5EF4-FFF2-40B4-BE49-F238E27FC236}">
                <a16:creationId xmlns:a16="http://schemas.microsoft.com/office/drawing/2014/main" id="{2F0FADB5-DB38-4917-84D4-D482BBD3C481}"/>
              </a:ext>
            </a:extLst>
          </p:cNvPr>
          <p:cNvSpPr txBox="1"/>
          <p:nvPr/>
        </p:nvSpPr>
        <p:spPr>
          <a:xfrm>
            <a:off x="6195699" y="1654568"/>
            <a:ext cx="1314468" cy="553998"/>
          </a:xfrm>
          <a:prstGeom prst="rect">
            <a:avLst/>
          </a:prstGeom>
          <a:noFill/>
        </p:spPr>
        <p:txBody>
          <a:bodyPr wrap="square" rtlCol="0">
            <a:spAutoFit/>
          </a:bodyPr>
          <a:lstStyle/>
          <a:p>
            <a:pPr algn="ctr"/>
            <a:r>
              <a:rPr lang="fr-FR" sz="1500" b="1" dirty="0" err="1"/>
              <a:t>Outside</a:t>
            </a:r>
            <a:r>
              <a:rPr lang="fr-FR" sz="1500" b="1" dirty="0"/>
              <a:t> world (</a:t>
            </a:r>
            <a:r>
              <a:rPr lang="fr-FR" sz="1500" b="1" dirty="0" err="1"/>
              <a:t>taxpayer</a:t>
            </a:r>
            <a:r>
              <a:rPr lang="fr-FR" sz="1500" b="1" dirty="0"/>
              <a:t>)</a:t>
            </a:r>
          </a:p>
        </p:txBody>
      </p:sp>
      <p:cxnSp>
        <p:nvCxnSpPr>
          <p:cNvPr id="28" name="Straight Arrow Connector 27">
            <a:extLst>
              <a:ext uri="{FF2B5EF4-FFF2-40B4-BE49-F238E27FC236}">
                <a16:creationId xmlns:a16="http://schemas.microsoft.com/office/drawing/2014/main" id="{C218AA62-79F5-44B0-8691-16927B0E1957}"/>
              </a:ext>
            </a:extLst>
          </p:cNvPr>
          <p:cNvCxnSpPr/>
          <p:nvPr/>
        </p:nvCxnSpPr>
        <p:spPr>
          <a:xfrm flipH="1">
            <a:off x="4572000" y="1268760"/>
            <a:ext cx="1701740"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8" name="Picture 4" descr="http://static.guim.co.uk/sys-images/Guardian/Pix/pictures/2013/4/9/1365497681601/hand-written-style-tick-a-008.jpg">
            <a:extLst>
              <a:ext uri="{FF2B5EF4-FFF2-40B4-BE49-F238E27FC236}">
                <a16:creationId xmlns:a16="http://schemas.microsoft.com/office/drawing/2014/main" id="{8319DF27-6A44-4E29-9C0B-D07A9644025B}"/>
              </a:ext>
            </a:extLst>
          </p:cNvPr>
          <p:cNvPicPr>
            <a:picLocks noChangeAspect="1" noChangeArrowheads="1"/>
          </p:cNvPicPr>
          <p:nvPr/>
        </p:nvPicPr>
        <p:blipFill>
          <a:blip r:embed="rId13" cstate="print">
            <a:clrChange>
              <a:clrFrom>
                <a:srgbClr val="FFFFFF"/>
              </a:clrFrom>
              <a:clrTo>
                <a:srgbClr val="FFFFFF">
                  <a:alpha val="0"/>
                </a:srgbClr>
              </a:clrTo>
            </a:clrChange>
          </a:blip>
          <a:srcRect l="57521" t="10956" r="6323" b="34262"/>
          <a:stretch>
            <a:fillRect/>
          </a:stretch>
        </p:blipFill>
        <p:spPr bwMode="auto">
          <a:xfrm>
            <a:off x="4991222" y="924511"/>
            <a:ext cx="856715" cy="778831"/>
          </a:xfrm>
          <a:prstGeom prst="rect">
            <a:avLst/>
          </a:prstGeom>
          <a:noFill/>
        </p:spPr>
      </p:pic>
      <p:grpSp>
        <p:nvGrpSpPr>
          <p:cNvPr id="72" name="Group 71">
            <a:extLst>
              <a:ext uri="{FF2B5EF4-FFF2-40B4-BE49-F238E27FC236}">
                <a16:creationId xmlns:a16="http://schemas.microsoft.com/office/drawing/2014/main" id="{E475883F-D83E-4D88-88F0-0D3039478CA8}"/>
              </a:ext>
            </a:extLst>
          </p:cNvPr>
          <p:cNvGrpSpPr/>
          <p:nvPr/>
        </p:nvGrpSpPr>
        <p:grpSpPr>
          <a:xfrm>
            <a:off x="2400521" y="1677559"/>
            <a:ext cx="3136092" cy="2692691"/>
            <a:chOff x="2400521" y="1677559"/>
            <a:chExt cx="3136092" cy="2692691"/>
          </a:xfrm>
          <a:effectLst>
            <a:outerShdw blurRad="50800" dist="38100" dir="2700000" algn="tl" rotWithShape="0">
              <a:prstClr val="black">
                <a:alpha val="40000"/>
              </a:prstClr>
            </a:outerShdw>
          </a:effectLst>
        </p:grpSpPr>
        <p:sp>
          <p:nvSpPr>
            <p:cNvPr id="63" name="Arc 62">
              <a:extLst>
                <a:ext uri="{FF2B5EF4-FFF2-40B4-BE49-F238E27FC236}">
                  <a16:creationId xmlns:a16="http://schemas.microsoft.com/office/drawing/2014/main" id="{B7DD55C6-CA09-4EE6-BD99-D027EB82F8B7}"/>
                </a:ext>
              </a:extLst>
            </p:cNvPr>
            <p:cNvSpPr/>
            <p:nvPr/>
          </p:nvSpPr>
          <p:spPr>
            <a:xfrm rot="3881891" flipH="1">
              <a:off x="2622221" y="1455859"/>
              <a:ext cx="2692691" cy="3136092"/>
            </a:xfrm>
            <a:prstGeom prst="arc">
              <a:avLst>
                <a:gd name="adj1" fmla="val 14902293"/>
                <a:gd name="adj2" fmla="val 19538206"/>
              </a:avLst>
            </a:prstGeom>
            <a:ln w="38100">
              <a:solidFill>
                <a:srgbClr val="28282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69" name="Picture 68">
              <a:extLst>
                <a:ext uri="{FF2B5EF4-FFF2-40B4-BE49-F238E27FC236}">
                  <a16:creationId xmlns:a16="http://schemas.microsoft.com/office/drawing/2014/main" id="{58EFB252-283D-4383-B707-7F50FFF737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124" t="568" r="12112" b="1304"/>
            <a:stretch/>
          </p:blipFill>
          <p:spPr>
            <a:xfrm>
              <a:off x="4908938" y="1759822"/>
              <a:ext cx="432435" cy="560070"/>
            </a:xfrm>
            <a:prstGeom prst="rect">
              <a:avLst/>
            </a:prstGeom>
            <a:solidFill>
              <a:schemeClr val="bg1"/>
            </a:solidFill>
          </p:spPr>
        </p:pic>
      </p:grpSp>
      <p:sp>
        <p:nvSpPr>
          <p:cNvPr id="73" name="Oval 72">
            <a:extLst>
              <a:ext uri="{FF2B5EF4-FFF2-40B4-BE49-F238E27FC236}">
                <a16:creationId xmlns:a16="http://schemas.microsoft.com/office/drawing/2014/main" id="{8D99F114-2D23-4B41-9282-0391E0289B8C}"/>
              </a:ext>
            </a:extLst>
          </p:cNvPr>
          <p:cNvSpPr/>
          <p:nvPr/>
        </p:nvSpPr>
        <p:spPr>
          <a:xfrm>
            <a:off x="7518130" y="1657650"/>
            <a:ext cx="754202" cy="754202"/>
          </a:xfrm>
          <a:prstGeom prst="ellipse">
            <a:avLst/>
          </a:prstGeom>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fr-FR" sz="3000" b="1" dirty="0">
                <a:solidFill>
                  <a:schemeClr val="bg1"/>
                </a:solidFill>
              </a:rPr>
              <a:t>1</a:t>
            </a:r>
          </a:p>
        </p:txBody>
      </p:sp>
      <p:sp>
        <p:nvSpPr>
          <p:cNvPr id="74" name="Oval 73">
            <a:extLst>
              <a:ext uri="{FF2B5EF4-FFF2-40B4-BE49-F238E27FC236}">
                <a16:creationId xmlns:a16="http://schemas.microsoft.com/office/drawing/2014/main" id="{A2E37B08-6AD1-41A2-9384-F518291BC92B}"/>
              </a:ext>
            </a:extLst>
          </p:cNvPr>
          <p:cNvSpPr/>
          <p:nvPr/>
        </p:nvSpPr>
        <p:spPr>
          <a:xfrm>
            <a:off x="7336360" y="4373027"/>
            <a:ext cx="754202" cy="754202"/>
          </a:xfrm>
          <a:prstGeom prst="ellipse">
            <a:avLst/>
          </a:prstGeom>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fr-FR" sz="3000" b="1" dirty="0">
                <a:solidFill>
                  <a:schemeClr val="bg1"/>
                </a:solidFill>
              </a:rPr>
              <a:t>3</a:t>
            </a:r>
          </a:p>
        </p:txBody>
      </p:sp>
      <p:sp>
        <p:nvSpPr>
          <p:cNvPr id="75" name="Oval 74">
            <a:extLst>
              <a:ext uri="{FF2B5EF4-FFF2-40B4-BE49-F238E27FC236}">
                <a16:creationId xmlns:a16="http://schemas.microsoft.com/office/drawing/2014/main" id="{67647979-D583-4E6F-9BBA-EA1AC790CF3D}"/>
              </a:ext>
            </a:extLst>
          </p:cNvPr>
          <p:cNvSpPr/>
          <p:nvPr/>
        </p:nvSpPr>
        <p:spPr>
          <a:xfrm>
            <a:off x="793153" y="1178658"/>
            <a:ext cx="754202" cy="754202"/>
          </a:xfrm>
          <a:prstGeom prst="ellipse">
            <a:avLst/>
          </a:prstGeom>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fr-FR" sz="3000" b="1" dirty="0">
                <a:solidFill>
                  <a:schemeClr val="bg1"/>
                </a:solidFill>
              </a:rPr>
              <a:t>2</a:t>
            </a:r>
          </a:p>
        </p:txBody>
      </p:sp>
      <p:pic>
        <p:nvPicPr>
          <p:cNvPr id="76" name="Picture 75">
            <a:extLst>
              <a:ext uri="{FF2B5EF4-FFF2-40B4-BE49-F238E27FC236}">
                <a16:creationId xmlns:a16="http://schemas.microsoft.com/office/drawing/2014/main" id="{A465EC94-61EC-44EC-A5F0-62D5E32A86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15692" y="201045"/>
            <a:ext cx="2201761" cy="1859124"/>
          </a:xfrm>
          <a:prstGeom prst="rect">
            <a:avLst/>
          </a:prstGeom>
        </p:spPr>
      </p:pic>
      <p:sp>
        <p:nvSpPr>
          <p:cNvPr id="77" name="Rectangle 76">
            <a:extLst>
              <a:ext uri="{FF2B5EF4-FFF2-40B4-BE49-F238E27FC236}">
                <a16:creationId xmlns:a16="http://schemas.microsoft.com/office/drawing/2014/main" id="{9340B2B3-311E-48F8-A6E7-0AB5F8AFF6D9}"/>
              </a:ext>
            </a:extLst>
          </p:cNvPr>
          <p:cNvSpPr/>
          <p:nvPr/>
        </p:nvSpPr>
        <p:spPr>
          <a:xfrm>
            <a:off x="10106832" y="1950187"/>
            <a:ext cx="2201761" cy="461665"/>
          </a:xfrm>
          <a:prstGeom prst="rect">
            <a:avLst/>
          </a:prstGeom>
        </p:spPr>
        <p:txBody>
          <a:bodyPr wrap="square">
            <a:spAutoFit/>
          </a:bodyPr>
          <a:lstStyle/>
          <a:p>
            <a:pPr algn="ctr"/>
            <a:r>
              <a:rPr lang="fr-FR" sz="1200" dirty="0">
                <a:hlinkClick r:id="rId15"/>
              </a:rPr>
              <a:t>https://phdcomics.com/comics/archive.php?comicid=1200</a:t>
            </a:r>
            <a:endParaRPr lang="fr-FR" sz="1200" dirty="0"/>
          </a:p>
        </p:txBody>
      </p:sp>
      <p:sp>
        <p:nvSpPr>
          <p:cNvPr id="52" name="TextBox 51">
            <a:extLst>
              <a:ext uri="{FF2B5EF4-FFF2-40B4-BE49-F238E27FC236}">
                <a16:creationId xmlns:a16="http://schemas.microsoft.com/office/drawing/2014/main" id="{7422C38D-54CF-4119-AFA7-D60C7EEB0C63}"/>
              </a:ext>
            </a:extLst>
          </p:cNvPr>
          <p:cNvSpPr txBox="1"/>
          <p:nvPr/>
        </p:nvSpPr>
        <p:spPr>
          <a:xfrm>
            <a:off x="323528" y="22794"/>
            <a:ext cx="8136904" cy="525886"/>
          </a:xfrm>
          <a:prstGeom prst="rect">
            <a:avLst/>
          </a:prstGeom>
          <a:noFill/>
          <a:ln>
            <a:noFill/>
          </a:ln>
        </p:spPr>
        <p:txBody>
          <a:bodyPr wrap="square" tIns="144000" bIns="72000" rtlCol="0">
            <a:spAutoFit/>
          </a:bodyPr>
          <a:lstStyle/>
          <a:p>
            <a:r>
              <a:rPr lang="fr-FR" sz="2000" b="1" dirty="0" err="1">
                <a:latin typeface="+mj-lt"/>
              </a:rPr>
              <a:t>Articulating</a:t>
            </a:r>
            <a:r>
              <a:rPr lang="fr-FR" sz="2000" b="1" dirty="0">
                <a:latin typeface="+mj-lt"/>
              </a:rPr>
              <a:t> the </a:t>
            </a:r>
            <a:r>
              <a:rPr lang="fr-FR" sz="2000" b="1" dirty="0" err="1">
                <a:latin typeface="+mj-lt"/>
              </a:rPr>
              <a:t>problem</a:t>
            </a:r>
            <a:r>
              <a:rPr lang="fr-FR" sz="2000" b="1" dirty="0">
                <a:latin typeface="+mj-lt"/>
              </a:rPr>
              <a:t> </a:t>
            </a:r>
            <a:r>
              <a:rPr lang="fr-FR" sz="1000" dirty="0">
                <a:latin typeface="+mj-lt"/>
              </a:rPr>
              <a:t>(or </a:t>
            </a:r>
            <a:r>
              <a:rPr lang="fr-FR" sz="1000" dirty="0" err="1">
                <a:latin typeface="+mj-lt"/>
              </a:rPr>
              <a:t>Why</a:t>
            </a:r>
            <a:r>
              <a:rPr lang="fr-FR" sz="1000" dirty="0">
                <a:latin typeface="+mj-lt"/>
              </a:rPr>
              <a:t> the </a:t>
            </a:r>
            <a:r>
              <a:rPr lang="fr-FR" sz="1000" dirty="0" err="1">
                <a:latin typeface="+mj-lt"/>
              </a:rPr>
              <a:t>current</a:t>
            </a:r>
            <a:r>
              <a:rPr lang="fr-FR" sz="1000" dirty="0">
                <a:latin typeface="+mj-lt"/>
              </a:rPr>
              <a:t> </a:t>
            </a:r>
            <a:r>
              <a:rPr lang="fr-FR" sz="1000" dirty="0" err="1">
                <a:latin typeface="+mj-lt"/>
              </a:rPr>
              <a:t>publishing</a:t>
            </a:r>
            <a:r>
              <a:rPr lang="fr-FR" sz="1000" dirty="0">
                <a:latin typeface="+mj-lt"/>
              </a:rPr>
              <a:t> system </a:t>
            </a:r>
            <a:r>
              <a:rPr lang="fr-FR" sz="1000" dirty="0" err="1">
                <a:latin typeface="+mj-lt"/>
              </a:rPr>
              <a:t>is</a:t>
            </a:r>
            <a:r>
              <a:rPr lang="fr-FR" sz="1000" dirty="0">
                <a:latin typeface="+mj-lt"/>
              </a:rPr>
              <a:t> f…</a:t>
            </a:r>
            <a:r>
              <a:rPr lang="fr-FR" sz="1000" dirty="0" err="1">
                <a:latin typeface="+mj-lt"/>
              </a:rPr>
              <a:t>ed</a:t>
            </a:r>
            <a:r>
              <a:rPr lang="fr-FR" sz="1000" dirty="0">
                <a:latin typeface="+mj-lt"/>
              </a:rPr>
              <a:t> up)</a:t>
            </a:r>
            <a:endParaRPr lang="en-US" sz="1000" dirty="0">
              <a:latin typeface="+mj-lt"/>
            </a:endParaRPr>
          </a:p>
        </p:txBody>
      </p:sp>
    </p:spTree>
    <p:extLst>
      <p:ext uri="{BB962C8B-B14F-4D97-AF65-F5344CB8AC3E}">
        <p14:creationId xmlns:p14="http://schemas.microsoft.com/office/powerpoint/2010/main" val="4093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down)">
                                      <p:cBhvr>
                                        <p:cTn id="22" dur="500"/>
                                        <p:tgtEl>
                                          <p:spTgt spid="7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22" presetClass="entr" presetSubtype="2"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par>
                                <p:cTn id="44" presetID="22" presetClass="entr" presetSubtype="2"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right)">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down)">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1" nodeType="clickEffect">
                                  <p:stCondLst>
                                    <p:cond delay="0"/>
                                  </p:stCondLst>
                                  <p:childTnLst>
                                    <p:animRot by="120000">
                                      <p:cBhvr>
                                        <p:cTn id="55" dur="150" fill="hold">
                                          <p:stCondLst>
                                            <p:cond delay="0"/>
                                          </p:stCondLst>
                                        </p:cTn>
                                        <p:tgtEl>
                                          <p:spTgt spid="67"/>
                                        </p:tgtEl>
                                        <p:attrNameLst>
                                          <p:attrName>r</p:attrName>
                                        </p:attrNameLst>
                                      </p:cBhvr>
                                    </p:animRot>
                                    <p:animRot by="-240000">
                                      <p:cBhvr>
                                        <p:cTn id="56" dur="300" fill="hold">
                                          <p:stCondLst>
                                            <p:cond delay="300"/>
                                          </p:stCondLst>
                                        </p:cTn>
                                        <p:tgtEl>
                                          <p:spTgt spid="67"/>
                                        </p:tgtEl>
                                        <p:attrNameLst>
                                          <p:attrName>r</p:attrName>
                                        </p:attrNameLst>
                                      </p:cBhvr>
                                    </p:animRot>
                                    <p:animRot by="240000">
                                      <p:cBhvr>
                                        <p:cTn id="57" dur="300" fill="hold">
                                          <p:stCondLst>
                                            <p:cond delay="600"/>
                                          </p:stCondLst>
                                        </p:cTn>
                                        <p:tgtEl>
                                          <p:spTgt spid="67"/>
                                        </p:tgtEl>
                                        <p:attrNameLst>
                                          <p:attrName>r</p:attrName>
                                        </p:attrNameLst>
                                      </p:cBhvr>
                                    </p:animRot>
                                    <p:animRot by="-240000">
                                      <p:cBhvr>
                                        <p:cTn id="58" dur="300" fill="hold">
                                          <p:stCondLst>
                                            <p:cond delay="900"/>
                                          </p:stCondLst>
                                        </p:cTn>
                                        <p:tgtEl>
                                          <p:spTgt spid="67"/>
                                        </p:tgtEl>
                                        <p:attrNameLst>
                                          <p:attrName>r</p:attrName>
                                        </p:attrNameLst>
                                      </p:cBhvr>
                                    </p:animRot>
                                    <p:animRot by="120000">
                                      <p:cBhvr>
                                        <p:cTn id="59" dur="300" fill="hold">
                                          <p:stCondLst>
                                            <p:cond delay="1200"/>
                                          </p:stCondLst>
                                        </p:cTn>
                                        <p:tgtEl>
                                          <p:spTgt spid="67"/>
                                        </p:tgtEl>
                                        <p:attrNameLst>
                                          <p:attrName>r</p:attrName>
                                        </p:attrNameLst>
                                      </p:cBhvr>
                                    </p:animRot>
                                  </p:childTnLst>
                                </p:cTn>
                              </p:par>
                              <p:par>
                                <p:cTn id="60" presetID="32" presetClass="emph" presetSubtype="0" fill="hold" nodeType="withEffect">
                                  <p:stCondLst>
                                    <p:cond delay="0"/>
                                  </p:stCondLst>
                                  <p:childTnLst>
                                    <p:animRot by="120000">
                                      <p:cBhvr>
                                        <p:cTn id="61" dur="150" fill="hold">
                                          <p:stCondLst>
                                            <p:cond delay="0"/>
                                          </p:stCondLst>
                                        </p:cTn>
                                        <p:tgtEl>
                                          <p:spTgt spid="21"/>
                                        </p:tgtEl>
                                        <p:attrNameLst>
                                          <p:attrName>r</p:attrName>
                                        </p:attrNameLst>
                                      </p:cBhvr>
                                    </p:animRot>
                                    <p:animRot by="-240000">
                                      <p:cBhvr>
                                        <p:cTn id="62" dur="300" fill="hold">
                                          <p:stCondLst>
                                            <p:cond delay="300"/>
                                          </p:stCondLst>
                                        </p:cTn>
                                        <p:tgtEl>
                                          <p:spTgt spid="21"/>
                                        </p:tgtEl>
                                        <p:attrNameLst>
                                          <p:attrName>r</p:attrName>
                                        </p:attrNameLst>
                                      </p:cBhvr>
                                    </p:animRot>
                                    <p:animRot by="240000">
                                      <p:cBhvr>
                                        <p:cTn id="63" dur="300" fill="hold">
                                          <p:stCondLst>
                                            <p:cond delay="600"/>
                                          </p:stCondLst>
                                        </p:cTn>
                                        <p:tgtEl>
                                          <p:spTgt spid="21"/>
                                        </p:tgtEl>
                                        <p:attrNameLst>
                                          <p:attrName>r</p:attrName>
                                        </p:attrNameLst>
                                      </p:cBhvr>
                                    </p:animRot>
                                    <p:animRot by="-240000">
                                      <p:cBhvr>
                                        <p:cTn id="64" dur="300" fill="hold">
                                          <p:stCondLst>
                                            <p:cond delay="900"/>
                                          </p:stCondLst>
                                        </p:cTn>
                                        <p:tgtEl>
                                          <p:spTgt spid="21"/>
                                        </p:tgtEl>
                                        <p:attrNameLst>
                                          <p:attrName>r</p:attrName>
                                        </p:attrNameLst>
                                      </p:cBhvr>
                                    </p:animRot>
                                    <p:animRot by="120000">
                                      <p:cBhvr>
                                        <p:cTn id="65" dur="300" fill="hold">
                                          <p:stCondLst>
                                            <p:cond delay="1200"/>
                                          </p:stCondLst>
                                        </p:cTn>
                                        <p:tgtEl>
                                          <p:spTgt spid="21"/>
                                        </p:tgtEl>
                                        <p:attrNameLst>
                                          <p:attrName>r</p:attrName>
                                        </p:attrNameLst>
                                      </p:cBhvr>
                                    </p:animRo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nodeType="clickEffect">
                                  <p:stCondLst>
                                    <p:cond delay="0"/>
                                  </p:stCondLst>
                                  <p:childTnLst>
                                    <p:animRot by="120000">
                                      <p:cBhvr>
                                        <p:cTn id="73" dur="150" fill="hold">
                                          <p:stCondLst>
                                            <p:cond delay="0"/>
                                          </p:stCondLst>
                                        </p:cTn>
                                        <p:tgtEl>
                                          <p:spTgt spid="32"/>
                                        </p:tgtEl>
                                        <p:attrNameLst>
                                          <p:attrName>r</p:attrName>
                                        </p:attrNameLst>
                                      </p:cBhvr>
                                    </p:animRot>
                                    <p:animRot by="-240000">
                                      <p:cBhvr>
                                        <p:cTn id="74" dur="300" fill="hold">
                                          <p:stCondLst>
                                            <p:cond delay="300"/>
                                          </p:stCondLst>
                                        </p:cTn>
                                        <p:tgtEl>
                                          <p:spTgt spid="32"/>
                                        </p:tgtEl>
                                        <p:attrNameLst>
                                          <p:attrName>r</p:attrName>
                                        </p:attrNameLst>
                                      </p:cBhvr>
                                    </p:animRot>
                                    <p:animRot by="240000">
                                      <p:cBhvr>
                                        <p:cTn id="75" dur="300" fill="hold">
                                          <p:stCondLst>
                                            <p:cond delay="600"/>
                                          </p:stCondLst>
                                        </p:cTn>
                                        <p:tgtEl>
                                          <p:spTgt spid="32"/>
                                        </p:tgtEl>
                                        <p:attrNameLst>
                                          <p:attrName>r</p:attrName>
                                        </p:attrNameLst>
                                      </p:cBhvr>
                                    </p:animRot>
                                    <p:animRot by="-240000">
                                      <p:cBhvr>
                                        <p:cTn id="76" dur="300" fill="hold">
                                          <p:stCondLst>
                                            <p:cond delay="900"/>
                                          </p:stCondLst>
                                        </p:cTn>
                                        <p:tgtEl>
                                          <p:spTgt spid="32"/>
                                        </p:tgtEl>
                                        <p:attrNameLst>
                                          <p:attrName>r</p:attrName>
                                        </p:attrNameLst>
                                      </p:cBhvr>
                                    </p:animRot>
                                    <p:animRot by="120000">
                                      <p:cBhvr>
                                        <p:cTn id="77" dur="300" fill="hold">
                                          <p:stCondLst>
                                            <p:cond delay="1200"/>
                                          </p:stCondLst>
                                        </p:cTn>
                                        <p:tgtEl>
                                          <p:spTgt spid="32"/>
                                        </p:tgtEl>
                                        <p:attrNameLst>
                                          <p:attrName>r</p:attrName>
                                        </p:attrNameLst>
                                      </p:cBhvr>
                                    </p:animRot>
                                  </p:childTnLst>
                                </p:cTn>
                              </p:par>
                              <p:par>
                                <p:cTn id="78" presetID="32" presetClass="emph" presetSubtype="0" fill="hold" nodeType="withEffect">
                                  <p:stCondLst>
                                    <p:cond delay="0"/>
                                  </p:stCondLst>
                                  <p:childTnLst>
                                    <p:animRot by="120000">
                                      <p:cBhvr>
                                        <p:cTn id="79" dur="150" fill="hold">
                                          <p:stCondLst>
                                            <p:cond delay="0"/>
                                          </p:stCondLst>
                                        </p:cTn>
                                        <p:tgtEl>
                                          <p:spTgt spid="57"/>
                                        </p:tgtEl>
                                        <p:attrNameLst>
                                          <p:attrName>r</p:attrName>
                                        </p:attrNameLst>
                                      </p:cBhvr>
                                    </p:animRot>
                                    <p:animRot by="-240000">
                                      <p:cBhvr>
                                        <p:cTn id="80" dur="300" fill="hold">
                                          <p:stCondLst>
                                            <p:cond delay="300"/>
                                          </p:stCondLst>
                                        </p:cTn>
                                        <p:tgtEl>
                                          <p:spTgt spid="57"/>
                                        </p:tgtEl>
                                        <p:attrNameLst>
                                          <p:attrName>r</p:attrName>
                                        </p:attrNameLst>
                                      </p:cBhvr>
                                    </p:animRot>
                                    <p:animRot by="240000">
                                      <p:cBhvr>
                                        <p:cTn id="81" dur="300" fill="hold">
                                          <p:stCondLst>
                                            <p:cond delay="600"/>
                                          </p:stCondLst>
                                        </p:cTn>
                                        <p:tgtEl>
                                          <p:spTgt spid="57"/>
                                        </p:tgtEl>
                                        <p:attrNameLst>
                                          <p:attrName>r</p:attrName>
                                        </p:attrNameLst>
                                      </p:cBhvr>
                                    </p:animRot>
                                    <p:animRot by="-240000">
                                      <p:cBhvr>
                                        <p:cTn id="82" dur="300" fill="hold">
                                          <p:stCondLst>
                                            <p:cond delay="900"/>
                                          </p:stCondLst>
                                        </p:cTn>
                                        <p:tgtEl>
                                          <p:spTgt spid="57"/>
                                        </p:tgtEl>
                                        <p:attrNameLst>
                                          <p:attrName>r</p:attrName>
                                        </p:attrNameLst>
                                      </p:cBhvr>
                                    </p:animRot>
                                    <p:animRot by="120000">
                                      <p:cBhvr>
                                        <p:cTn id="83" dur="300" fill="hold">
                                          <p:stCondLst>
                                            <p:cond delay="1200"/>
                                          </p:stCondLst>
                                        </p:cTn>
                                        <p:tgtEl>
                                          <p:spTgt spid="57"/>
                                        </p:tgtEl>
                                        <p:attrNameLst>
                                          <p:attrName>r</p:attrName>
                                        </p:attrNameLst>
                                      </p:cBhvr>
                                    </p:animRot>
                                  </p:childTnLst>
                                </p:cTn>
                              </p:par>
                              <p:par>
                                <p:cTn id="84" presetID="32" presetClass="emph" presetSubtype="0" fill="hold" nodeType="withEffect">
                                  <p:stCondLst>
                                    <p:cond delay="0"/>
                                  </p:stCondLst>
                                  <p:childTnLst>
                                    <p:animRot by="120000">
                                      <p:cBhvr>
                                        <p:cTn id="85" dur="150" fill="hold">
                                          <p:stCondLst>
                                            <p:cond delay="0"/>
                                          </p:stCondLst>
                                        </p:cTn>
                                        <p:tgtEl>
                                          <p:spTgt spid="71"/>
                                        </p:tgtEl>
                                        <p:attrNameLst>
                                          <p:attrName>r</p:attrName>
                                        </p:attrNameLst>
                                      </p:cBhvr>
                                    </p:animRot>
                                    <p:animRot by="-240000">
                                      <p:cBhvr>
                                        <p:cTn id="86" dur="300" fill="hold">
                                          <p:stCondLst>
                                            <p:cond delay="300"/>
                                          </p:stCondLst>
                                        </p:cTn>
                                        <p:tgtEl>
                                          <p:spTgt spid="71"/>
                                        </p:tgtEl>
                                        <p:attrNameLst>
                                          <p:attrName>r</p:attrName>
                                        </p:attrNameLst>
                                      </p:cBhvr>
                                    </p:animRot>
                                    <p:animRot by="240000">
                                      <p:cBhvr>
                                        <p:cTn id="87" dur="300" fill="hold">
                                          <p:stCondLst>
                                            <p:cond delay="600"/>
                                          </p:stCondLst>
                                        </p:cTn>
                                        <p:tgtEl>
                                          <p:spTgt spid="71"/>
                                        </p:tgtEl>
                                        <p:attrNameLst>
                                          <p:attrName>r</p:attrName>
                                        </p:attrNameLst>
                                      </p:cBhvr>
                                    </p:animRot>
                                    <p:animRot by="-240000">
                                      <p:cBhvr>
                                        <p:cTn id="88" dur="300" fill="hold">
                                          <p:stCondLst>
                                            <p:cond delay="900"/>
                                          </p:stCondLst>
                                        </p:cTn>
                                        <p:tgtEl>
                                          <p:spTgt spid="71"/>
                                        </p:tgtEl>
                                        <p:attrNameLst>
                                          <p:attrName>r</p:attrName>
                                        </p:attrNameLst>
                                      </p:cBhvr>
                                    </p:animRot>
                                    <p:animRot by="120000">
                                      <p:cBhvr>
                                        <p:cTn id="89" dur="300" fill="hold">
                                          <p:stCondLst>
                                            <p:cond delay="1200"/>
                                          </p:stCondLst>
                                        </p:cTn>
                                        <p:tgtEl>
                                          <p:spTgt spid="71"/>
                                        </p:tgtEl>
                                        <p:attrNameLst>
                                          <p:attrName>r</p:attrName>
                                        </p:attrNameLst>
                                      </p:cBhvr>
                                    </p:animRot>
                                  </p:childTnLst>
                                </p:cTn>
                              </p:par>
                              <p:par>
                                <p:cTn id="90" presetID="32" presetClass="emph" presetSubtype="0" fill="hold" nodeType="withEffect">
                                  <p:stCondLst>
                                    <p:cond delay="0"/>
                                  </p:stCondLst>
                                  <p:childTnLst>
                                    <p:animRot by="120000">
                                      <p:cBhvr>
                                        <p:cTn id="91" dur="150" fill="hold">
                                          <p:stCondLst>
                                            <p:cond delay="0"/>
                                          </p:stCondLst>
                                        </p:cTn>
                                        <p:tgtEl>
                                          <p:spTgt spid="34"/>
                                        </p:tgtEl>
                                        <p:attrNameLst>
                                          <p:attrName>r</p:attrName>
                                        </p:attrNameLst>
                                      </p:cBhvr>
                                    </p:animRot>
                                    <p:animRot by="-240000">
                                      <p:cBhvr>
                                        <p:cTn id="92" dur="300" fill="hold">
                                          <p:stCondLst>
                                            <p:cond delay="300"/>
                                          </p:stCondLst>
                                        </p:cTn>
                                        <p:tgtEl>
                                          <p:spTgt spid="34"/>
                                        </p:tgtEl>
                                        <p:attrNameLst>
                                          <p:attrName>r</p:attrName>
                                        </p:attrNameLst>
                                      </p:cBhvr>
                                    </p:animRot>
                                    <p:animRot by="240000">
                                      <p:cBhvr>
                                        <p:cTn id="93" dur="300" fill="hold">
                                          <p:stCondLst>
                                            <p:cond delay="600"/>
                                          </p:stCondLst>
                                        </p:cTn>
                                        <p:tgtEl>
                                          <p:spTgt spid="34"/>
                                        </p:tgtEl>
                                        <p:attrNameLst>
                                          <p:attrName>r</p:attrName>
                                        </p:attrNameLst>
                                      </p:cBhvr>
                                    </p:animRot>
                                    <p:animRot by="-240000">
                                      <p:cBhvr>
                                        <p:cTn id="94" dur="300" fill="hold">
                                          <p:stCondLst>
                                            <p:cond delay="900"/>
                                          </p:stCondLst>
                                        </p:cTn>
                                        <p:tgtEl>
                                          <p:spTgt spid="34"/>
                                        </p:tgtEl>
                                        <p:attrNameLst>
                                          <p:attrName>r</p:attrName>
                                        </p:attrNameLst>
                                      </p:cBhvr>
                                    </p:animRot>
                                    <p:animRot by="120000">
                                      <p:cBhvr>
                                        <p:cTn id="95" dur="300" fill="hold">
                                          <p:stCondLst>
                                            <p:cond delay="1200"/>
                                          </p:stCondLst>
                                        </p:cTn>
                                        <p:tgtEl>
                                          <p:spTgt spid="34"/>
                                        </p:tgtEl>
                                        <p:attrNameLst>
                                          <p:attrName>r</p:attrName>
                                        </p:attrNameLst>
                                      </p:cBhvr>
                                    </p:animRot>
                                  </p:childTnLst>
                                </p:cTn>
                              </p:par>
                            </p:childTnLst>
                          </p:cTn>
                        </p:par>
                        <p:par>
                          <p:cTn id="96" fill="hold">
                            <p:stCondLst>
                              <p:cond delay="1500"/>
                            </p:stCondLst>
                            <p:childTnLst>
                              <p:par>
                                <p:cTn id="97" presetID="10" presetClass="entr" presetSubtype="0" fill="hold" grpId="0" nodeType="afterEffect">
                                  <p:stCondLst>
                                    <p:cond delay="0"/>
                                  </p:stCondLst>
                                  <p:childTnLst>
                                    <p:set>
                                      <p:cBhvr>
                                        <p:cTn id="98" dur="1" fill="hold">
                                          <p:stCondLst>
                                            <p:cond delay="0"/>
                                          </p:stCondLst>
                                        </p:cTn>
                                        <p:tgtEl>
                                          <p:spTgt spid="75"/>
                                        </p:tgtEl>
                                        <p:attrNameLst>
                                          <p:attrName>style.visibility</p:attrName>
                                        </p:attrNameLst>
                                      </p:cBhvr>
                                      <p:to>
                                        <p:strVal val="visible"/>
                                      </p:to>
                                    </p:set>
                                    <p:animEffect transition="in" filter="fade">
                                      <p:cBhvr>
                                        <p:cTn id="99" dur="500"/>
                                        <p:tgtEl>
                                          <p:spTgt spid="75"/>
                                        </p:tgtEl>
                                      </p:cBhvr>
                                    </p:animEffec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50" fill="hold">
                                          <p:stCondLst>
                                            <p:cond delay="0"/>
                                          </p:stCondLst>
                                        </p:cTn>
                                        <p:tgtEl>
                                          <p:spTgt spid="40"/>
                                        </p:tgtEl>
                                        <p:attrNameLst>
                                          <p:attrName>r</p:attrName>
                                        </p:attrNameLst>
                                      </p:cBhvr>
                                    </p:animRot>
                                    <p:animRot by="-240000">
                                      <p:cBhvr>
                                        <p:cTn id="104" dur="300" fill="hold">
                                          <p:stCondLst>
                                            <p:cond delay="300"/>
                                          </p:stCondLst>
                                        </p:cTn>
                                        <p:tgtEl>
                                          <p:spTgt spid="40"/>
                                        </p:tgtEl>
                                        <p:attrNameLst>
                                          <p:attrName>r</p:attrName>
                                        </p:attrNameLst>
                                      </p:cBhvr>
                                    </p:animRot>
                                    <p:animRot by="240000">
                                      <p:cBhvr>
                                        <p:cTn id="105" dur="300" fill="hold">
                                          <p:stCondLst>
                                            <p:cond delay="600"/>
                                          </p:stCondLst>
                                        </p:cTn>
                                        <p:tgtEl>
                                          <p:spTgt spid="40"/>
                                        </p:tgtEl>
                                        <p:attrNameLst>
                                          <p:attrName>r</p:attrName>
                                        </p:attrNameLst>
                                      </p:cBhvr>
                                    </p:animRot>
                                    <p:animRot by="-240000">
                                      <p:cBhvr>
                                        <p:cTn id="106" dur="300" fill="hold">
                                          <p:stCondLst>
                                            <p:cond delay="900"/>
                                          </p:stCondLst>
                                        </p:cTn>
                                        <p:tgtEl>
                                          <p:spTgt spid="40"/>
                                        </p:tgtEl>
                                        <p:attrNameLst>
                                          <p:attrName>r</p:attrName>
                                        </p:attrNameLst>
                                      </p:cBhvr>
                                    </p:animRot>
                                    <p:animRot by="120000">
                                      <p:cBhvr>
                                        <p:cTn id="107" dur="300" fill="hold">
                                          <p:stCondLst>
                                            <p:cond delay="1200"/>
                                          </p:stCondLst>
                                        </p:cTn>
                                        <p:tgtEl>
                                          <p:spTgt spid="40"/>
                                        </p:tgtEl>
                                        <p:attrNameLst>
                                          <p:attrName>r</p:attrName>
                                        </p:attrNameLst>
                                      </p:cBhvr>
                                    </p:animRot>
                                  </p:childTnLst>
                                </p:cTn>
                              </p:par>
                              <p:par>
                                <p:cTn id="108" presetID="32" presetClass="emph" presetSubtype="0" fill="hold" grpId="1" nodeType="withEffect">
                                  <p:stCondLst>
                                    <p:cond delay="0"/>
                                  </p:stCondLst>
                                  <p:childTnLst>
                                    <p:animRot by="120000">
                                      <p:cBhvr>
                                        <p:cTn id="109" dur="150" fill="hold">
                                          <p:stCondLst>
                                            <p:cond delay="0"/>
                                          </p:stCondLst>
                                        </p:cTn>
                                        <p:tgtEl>
                                          <p:spTgt spid="41"/>
                                        </p:tgtEl>
                                        <p:attrNameLst>
                                          <p:attrName>r</p:attrName>
                                        </p:attrNameLst>
                                      </p:cBhvr>
                                    </p:animRot>
                                    <p:animRot by="-240000">
                                      <p:cBhvr>
                                        <p:cTn id="110" dur="300" fill="hold">
                                          <p:stCondLst>
                                            <p:cond delay="300"/>
                                          </p:stCondLst>
                                        </p:cTn>
                                        <p:tgtEl>
                                          <p:spTgt spid="41"/>
                                        </p:tgtEl>
                                        <p:attrNameLst>
                                          <p:attrName>r</p:attrName>
                                        </p:attrNameLst>
                                      </p:cBhvr>
                                    </p:animRot>
                                    <p:animRot by="240000">
                                      <p:cBhvr>
                                        <p:cTn id="111" dur="300" fill="hold">
                                          <p:stCondLst>
                                            <p:cond delay="600"/>
                                          </p:stCondLst>
                                        </p:cTn>
                                        <p:tgtEl>
                                          <p:spTgt spid="41"/>
                                        </p:tgtEl>
                                        <p:attrNameLst>
                                          <p:attrName>r</p:attrName>
                                        </p:attrNameLst>
                                      </p:cBhvr>
                                    </p:animRot>
                                    <p:animRot by="-240000">
                                      <p:cBhvr>
                                        <p:cTn id="112" dur="300" fill="hold">
                                          <p:stCondLst>
                                            <p:cond delay="900"/>
                                          </p:stCondLst>
                                        </p:cTn>
                                        <p:tgtEl>
                                          <p:spTgt spid="41"/>
                                        </p:tgtEl>
                                        <p:attrNameLst>
                                          <p:attrName>r</p:attrName>
                                        </p:attrNameLst>
                                      </p:cBhvr>
                                    </p:animRot>
                                    <p:animRot by="120000">
                                      <p:cBhvr>
                                        <p:cTn id="113" dur="300" fill="hold">
                                          <p:stCondLst>
                                            <p:cond delay="1200"/>
                                          </p:stCondLst>
                                        </p:cTn>
                                        <p:tgtEl>
                                          <p:spTgt spid="41"/>
                                        </p:tgtEl>
                                        <p:attrNameLst>
                                          <p:attrName>r</p:attrName>
                                        </p:attrNameLst>
                                      </p:cBhvr>
                                    </p:animRot>
                                  </p:childTnLst>
                                </p:cTn>
                              </p:par>
                              <p:par>
                                <p:cTn id="114" presetID="32" presetClass="emph" presetSubtype="0" fill="hold" nodeType="withEffect">
                                  <p:stCondLst>
                                    <p:cond delay="0"/>
                                  </p:stCondLst>
                                  <p:childTnLst>
                                    <p:animRot by="120000">
                                      <p:cBhvr>
                                        <p:cTn id="115" dur="150" fill="hold">
                                          <p:stCondLst>
                                            <p:cond delay="0"/>
                                          </p:stCondLst>
                                        </p:cTn>
                                        <p:tgtEl>
                                          <p:spTgt spid="60"/>
                                        </p:tgtEl>
                                        <p:attrNameLst>
                                          <p:attrName>r</p:attrName>
                                        </p:attrNameLst>
                                      </p:cBhvr>
                                    </p:animRot>
                                    <p:animRot by="-240000">
                                      <p:cBhvr>
                                        <p:cTn id="116" dur="300" fill="hold">
                                          <p:stCondLst>
                                            <p:cond delay="300"/>
                                          </p:stCondLst>
                                        </p:cTn>
                                        <p:tgtEl>
                                          <p:spTgt spid="60"/>
                                        </p:tgtEl>
                                        <p:attrNameLst>
                                          <p:attrName>r</p:attrName>
                                        </p:attrNameLst>
                                      </p:cBhvr>
                                    </p:animRot>
                                    <p:animRot by="240000">
                                      <p:cBhvr>
                                        <p:cTn id="117" dur="300" fill="hold">
                                          <p:stCondLst>
                                            <p:cond delay="600"/>
                                          </p:stCondLst>
                                        </p:cTn>
                                        <p:tgtEl>
                                          <p:spTgt spid="60"/>
                                        </p:tgtEl>
                                        <p:attrNameLst>
                                          <p:attrName>r</p:attrName>
                                        </p:attrNameLst>
                                      </p:cBhvr>
                                    </p:animRot>
                                    <p:animRot by="-240000">
                                      <p:cBhvr>
                                        <p:cTn id="118" dur="300" fill="hold">
                                          <p:stCondLst>
                                            <p:cond delay="900"/>
                                          </p:stCondLst>
                                        </p:cTn>
                                        <p:tgtEl>
                                          <p:spTgt spid="60"/>
                                        </p:tgtEl>
                                        <p:attrNameLst>
                                          <p:attrName>r</p:attrName>
                                        </p:attrNameLst>
                                      </p:cBhvr>
                                    </p:animRot>
                                    <p:animRot by="120000">
                                      <p:cBhvr>
                                        <p:cTn id="119" dur="300" fill="hold">
                                          <p:stCondLst>
                                            <p:cond delay="1200"/>
                                          </p:stCondLst>
                                        </p:cTn>
                                        <p:tgtEl>
                                          <p:spTgt spid="60"/>
                                        </p:tgtEl>
                                        <p:attrNameLst>
                                          <p:attrName>r</p:attrName>
                                        </p:attrNameLst>
                                      </p:cBhvr>
                                    </p:animRot>
                                  </p:childTnLst>
                                </p:cTn>
                              </p:par>
                              <p:par>
                                <p:cTn id="120" presetID="32" presetClass="emph" presetSubtype="0" fill="hold" nodeType="withEffect">
                                  <p:stCondLst>
                                    <p:cond delay="0"/>
                                  </p:stCondLst>
                                  <p:childTnLst>
                                    <p:animRot by="120000">
                                      <p:cBhvr>
                                        <p:cTn id="121" dur="150" fill="hold">
                                          <p:stCondLst>
                                            <p:cond delay="0"/>
                                          </p:stCondLst>
                                        </p:cTn>
                                        <p:tgtEl>
                                          <p:spTgt spid="61"/>
                                        </p:tgtEl>
                                        <p:attrNameLst>
                                          <p:attrName>r</p:attrName>
                                        </p:attrNameLst>
                                      </p:cBhvr>
                                    </p:animRot>
                                    <p:animRot by="-240000">
                                      <p:cBhvr>
                                        <p:cTn id="122" dur="300" fill="hold">
                                          <p:stCondLst>
                                            <p:cond delay="300"/>
                                          </p:stCondLst>
                                        </p:cTn>
                                        <p:tgtEl>
                                          <p:spTgt spid="61"/>
                                        </p:tgtEl>
                                        <p:attrNameLst>
                                          <p:attrName>r</p:attrName>
                                        </p:attrNameLst>
                                      </p:cBhvr>
                                    </p:animRot>
                                    <p:animRot by="240000">
                                      <p:cBhvr>
                                        <p:cTn id="123" dur="300" fill="hold">
                                          <p:stCondLst>
                                            <p:cond delay="600"/>
                                          </p:stCondLst>
                                        </p:cTn>
                                        <p:tgtEl>
                                          <p:spTgt spid="61"/>
                                        </p:tgtEl>
                                        <p:attrNameLst>
                                          <p:attrName>r</p:attrName>
                                        </p:attrNameLst>
                                      </p:cBhvr>
                                    </p:animRot>
                                    <p:animRot by="-240000">
                                      <p:cBhvr>
                                        <p:cTn id="124" dur="300" fill="hold">
                                          <p:stCondLst>
                                            <p:cond delay="900"/>
                                          </p:stCondLst>
                                        </p:cTn>
                                        <p:tgtEl>
                                          <p:spTgt spid="61"/>
                                        </p:tgtEl>
                                        <p:attrNameLst>
                                          <p:attrName>r</p:attrName>
                                        </p:attrNameLst>
                                      </p:cBhvr>
                                    </p:animRot>
                                    <p:animRot by="120000">
                                      <p:cBhvr>
                                        <p:cTn id="125" dur="300" fill="hold">
                                          <p:stCondLst>
                                            <p:cond delay="1200"/>
                                          </p:stCondLst>
                                        </p:cTn>
                                        <p:tgtEl>
                                          <p:spTgt spid="61"/>
                                        </p:tgtEl>
                                        <p:attrNameLst>
                                          <p:attrName>r</p:attrName>
                                        </p:attrNameLst>
                                      </p:cBhvr>
                                    </p:animRot>
                                  </p:childTnLst>
                                </p:cTn>
                              </p:par>
                            </p:childTnLst>
                          </p:cTn>
                        </p:par>
                        <p:par>
                          <p:cTn id="126" fill="hold">
                            <p:stCondLst>
                              <p:cond delay="1500"/>
                            </p:stCondLst>
                            <p:childTnLst>
                              <p:par>
                                <p:cTn id="127" presetID="10" presetClass="entr" presetSubtype="0" fill="hold" grpId="0" nodeType="after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fade">
                                      <p:cBhvr>
                                        <p:cTn id="12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p:bldP spid="62" grpId="0" animBg="1"/>
      <p:bldP spid="64" grpId="0"/>
      <p:bldP spid="67" grpId="0"/>
      <p:bldP spid="67" grpId="1"/>
      <p:bldP spid="73" grpId="0" animBg="1"/>
      <p:bldP spid="74" grpId="0" animBg="1"/>
      <p:bldP spid="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guidelines</a:t>
            </a:r>
            <a:endParaRPr lang="en-US" sz="2000" b="1" dirty="0">
              <a:latin typeface="+mj-lt"/>
            </a:endParaRPr>
          </a:p>
        </p:txBody>
      </p:sp>
      <p:pic>
        <p:nvPicPr>
          <p:cNvPr id="5" name="Picture 4">
            <a:extLst>
              <a:ext uri="{FF2B5EF4-FFF2-40B4-BE49-F238E27FC236}">
                <a16:creationId xmlns:a16="http://schemas.microsoft.com/office/drawing/2014/main" id="{10E90356-A2DD-4702-8A89-08254431A92D}"/>
              </a:ext>
            </a:extLst>
          </p:cNvPr>
          <p:cNvPicPr>
            <a:picLocks noChangeAspect="1"/>
          </p:cNvPicPr>
          <p:nvPr/>
        </p:nvPicPr>
        <p:blipFill rotWithShape="1">
          <a:blip r:embed="rId3"/>
          <a:srcRect l="537" t="376" r="76046" b="75518"/>
          <a:stretch/>
        </p:blipFill>
        <p:spPr>
          <a:xfrm>
            <a:off x="185858" y="5197643"/>
            <a:ext cx="1577830" cy="640116"/>
          </a:xfrm>
          <a:prstGeom prst="rect">
            <a:avLst/>
          </a:prstGeom>
        </p:spPr>
      </p:pic>
      <p:pic>
        <p:nvPicPr>
          <p:cNvPr id="9" name="Picture 8">
            <a:extLst>
              <a:ext uri="{FF2B5EF4-FFF2-40B4-BE49-F238E27FC236}">
                <a16:creationId xmlns:a16="http://schemas.microsoft.com/office/drawing/2014/main" id="{FA53C1C5-5D29-4E98-A3FE-8E0B5541ED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216" b="31216"/>
          <a:stretch/>
        </p:blipFill>
        <p:spPr>
          <a:xfrm>
            <a:off x="215982" y="3695894"/>
            <a:ext cx="1703910" cy="640115"/>
          </a:xfrm>
          <a:prstGeom prst="rect">
            <a:avLst/>
          </a:prstGeom>
        </p:spPr>
      </p:pic>
      <p:sp>
        <p:nvSpPr>
          <p:cNvPr id="12" name="Rectangle 11">
            <a:extLst>
              <a:ext uri="{FF2B5EF4-FFF2-40B4-BE49-F238E27FC236}">
                <a16:creationId xmlns:a16="http://schemas.microsoft.com/office/drawing/2014/main" id="{4AA95DE8-13B4-408F-891B-F4C0D31F5E0A}"/>
              </a:ext>
            </a:extLst>
          </p:cNvPr>
          <p:cNvSpPr/>
          <p:nvPr/>
        </p:nvSpPr>
        <p:spPr>
          <a:xfrm>
            <a:off x="1993362" y="3668068"/>
            <a:ext cx="6925776" cy="830997"/>
          </a:xfrm>
          <a:prstGeom prst="rect">
            <a:avLst/>
          </a:prstGeom>
        </p:spPr>
        <p:txBody>
          <a:bodyPr wrap="square">
            <a:spAutoFit/>
          </a:bodyPr>
          <a:lstStyle/>
          <a:p>
            <a:r>
              <a:rPr lang="en-US" sz="1600" dirty="0"/>
              <a:t>“The coordinator and partners of projects funded by the ANR from 2022 commit to make available </a:t>
            </a:r>
            <a:r>
              <a:rPr lang="en-US" sz="1600" b="1" dirty="0"/>
              <a:t>in immediate open access </a:t>
            </a:r>
            <a:r>
              <a:rPr lang="en-US" sz="1600" dirty="0"/>
              <a:t>[…] any scientific publication resulting from a funded project” </a:t>
            </a:r>
          </a:p>
        </p:txBody>
      </p:sp>
      <p:sp>
        <p:nvSpPr>
          <p:cNvPr id="13" name="Rectangle 12">
            <a:extLst>
              <a:ext uri="{FF2B5EF4-FFF2-40B4-BE49-F238E27FC236}">
                <a16:creationId xmlns:a16="http://schemas.microsoft.com/office/drawing/2014/main" id="{699BD33E-E90E-408F-AE50-8B0D93A66F46}"/>
              </a:ext>
            </a:extLst>
          </p:cNvPr>
          <p:cNvSpPr/>
          <p:nvPr/>
        </p:nvSpPr>
        <p:spPr>
          <a:xfrm>
            <a:off x="2002242" y="692696"/>
            <a:ext cx="4401974" cy="369332"/>
          </a:xfrm>
          <a:prstGeom prst="rect">
            <a:avLst/>
          </a:prstGeom>
        </p:spPr>
        <p:txBody>
          <a:bodyPr wrap="none">
            <a:spAutoFit/>
          </a:bodyPr>
          <a:lstStyle/>
          <a:p>
            <a:r>
              <a:rPr lang="en-US" b="1" dirty="0" err="1"/>
              <a:t>Loi</a:t>
            </a:r>
            <a:r>
              <a:rPr lang="en-US" b="1" dirty="0"/>
              <a:t> pour </a:t>
            </a:r>
            <a:r>
              <a:rPr lang="en-US" b="1" dirty="0" err="1"/>
              <a:t>une</a:t>
            </a:r>
            <a:r>
              <a:rPr lang="en-US" b="1" dirty="0"/>
              <a:t> </a:t>
            </a:r>
            <a:r>
              <a:rPr lang="en-US" b="1" dirty="0" err="1"/>
              <a:t>République</a:t>
            </a:r>
            <a:r>
              <a:rPr lang="en-US" b="1" dirty="0"/>
              <a:t> </a:t>
            </a:r>
            <a:r>
              <a:rPr lang="en-US" b="1" dirty="0" err="1"/>
              <a:t>numérique</a:t>
            </a:r>
            <a:r>
              <a:rPr lang="en-US" b="1" dirty="0"/>
              <a:t> (2016)</a:t>
            </a:r>
            <a:endParaRPr lang="fr-FR" b="1" dirty="0"/>
          </a:p>
        </p:txBody>
      </p:sp>
      <p:sp>
        <p:nvSpPr>
          <p:cNvPr id="14" name="Rectangle 13">
            <a:extLst>
              <a:ext uri="{FF2B5EF4-FFF2-40B4-BE49-F238E27FC236}">
                <a16:creationId xmlns:a16="http://schemas.microsoft.com/office/drawing/2014/main" id="{6D8EECCD-F7E7-4E15-8E35-CF7A330ABF77}"/>
              </a:ext>
            </a:extLst>
          </p:cNvPr>
          <p:cNvSpPr/>
          <p:nvPr/>
        </p:nvSpPr>
        <p:spPr>
          <a:xfrm>
            <a:off x="1993362" y="1010200"/>
            <a:ext cx="6659068" cy="584775"/>
          </a:xfrm>
          <a:prstGeom prst="rect">
            <a:avLst/>
          </a:prstGeom>
        </p:spPr>
        <p:txBody>
          <a:bodyPr wrap="square">
            <a:spAutoFit/>
          </a:bodyPr>
          <a:lstStyle/>
          <a:p>
            <a:r>
              <a:rPr lang="en-US" sz="1600" dirty="0"/>
              <a:t>“To give France a head start in the digital field by </a:t>
            </a:r>
            <a:r>
              <a:rPr lang="en-US" sz="1600" b="1" dirty="0"/>
              <a:t>promoting an open data and knowledge policy</a:t>
            </a:r>
            <a:r>
              <a:rPr lang="en-US" sz="1600" dirty="0"/>
              <a:t>"</a:t>
            </a:r>
            <a:endParaRPr lang="fr-FR" sz="1600" dirty="0"/>
          </a:p>
        </p:txBody>
      </p:sp>
      <p:sp>
        <p:nvSpPr>
          <p:cNvPr id="15" name="Rectangle 14">
            <a:extLst>
              <a:ext uri="{FF2B5EF4-FFF2-40B4-BE49-F238E27FC236}">
                <a16:creationId xmlns:a16="http://schemas.microsoft.com/office/drawing/2014/main" id="{3C5EA024-DFFF-45E7-A34B-8868C52B33B8}"/>
              </a:ext>
            </a:extLst>
          </p:cNvPr>
          <p:cNvSpPr/>
          <p:nvPr/>
        </p:nvSpPr>
        <p:spPr>
          <a:xfrm>
            <a:off x="3203848" y="1537360"/>
            <a:ext cx="5472608" cy="276999"/>
          </a:xfrm>
          <a:prstGeom prst="rect">
            <a:avLst/>
          </a:prstGeom>
        </p:spPr>
        <p:txBody>
          <a:bodyPr wrap="square">
            <a:spAutoFit/>
          </a:bodyPr>
          <a:lstStyle/>
          <a:p>
            <a:pPr algn="r"/>
            <a:r>
              <a:rPr lang="fr-FR" sz="1200" dirty="0">
                <a:hlinkClick r:id="rId5"/>
              </a:rPr>
              <a:t>https://en.wikipedia.org/wiki/Loi_pour_une_R%C3%A9publique_num%C3%A9rique</a:t>
            </a:r>
            <a:r>
              <a:rPr lang="fr-FR" sz="1200" dirty="0"/>
              <a:t> </a:t>
            </a:r>
          </a:p>
        </p:txBody>
      </p:sp>
      <p:sp>
        <p:nvSpPr>
          <p:cNvPr id="16" name="Rectangle 15">
            <a:extLst>
              <a:ext uri="{FF2B5EF4-FFF2-40B4-BE49-F238E27FC236}">
                <a16:creationId xmlns:a16="http://schemas.microsoft.com/office/drawing/2014/main" id="{4937E731-C634-415C-A70A-EA18289025D3}"/>
              </a:ext>
            </a:extLst>
          </p:cNvPr>
          <p:cNvSpPr/>
          <p:nvPr/>
        </p:nvSpPr>
        <p:spPr>
          <a:xfrm>
            <a:off x="1993362" y="2381315"/>
            <a:ext cx="7102737" cy="584775"/>
          </a:xfrm>
          <a:prstGeom prst="rect">
            <a:avLst/>
          </a:prstGeom>
        </p:spPr>
        <p:txBody>
          <a:bodyPr wrap="square">
            <a:spAutoFit/>
          </a:bodyPr>
          <a:lstStyle/>
          <a:p>
            <a:r>
              <a:rPr lang="fr-FR" sz="1600" dirty="0"/>
              <a:t>"</a:t>
            </a:r>
            <a:r>
              <a:rPr lang="fr-FR" sz="1600" dirty="0" err="1"/>
              <a:t>Scholarly</a:t>
            </a:r>
            <a:r>
              <a:rPr lang="fr-FR" sz="1600" dirty="0"/>
              <a:t> publications </a:t>
            </a:r>
            <a:r>
              <a:rPr lang="fr-FR" sz="1600" dirty="0" err="1"/>
              <a:t>written</a:t>
            </a:r>
            <a:r>
              <a:rPr lang="fr-FR" sz="1600" dirty="0"/>
              <a:t> and </a:t>
            </a:r>
            <a:r>
              <a:rPr lang="fr-FR" sz="1600" dirty="0" err="1"/>
              <a:t>produced</a:t>
            </a:r>
            <a:r>
              <a:rPr lang="fr-FR" sz="1600" dirty="0"/>
              <a:t> by CNRS </a:t>
            </a:r>
            <a:r>
              <a:rPr lang="fr-FR" sz="1600" dirty="0" err="1"/>
              <a:t>researchers</a:t>
            </a:r>
            <a:r>
              <a:rPr lang="fr-FR" sz="1600" dirty="0"/>
              <a:t> and</a:t>
            </a:r>
          </a:p>
          <a:p>
            <a:r>
              <a:rPr lang="fr-FR" sz="1600" dirty="0" err="1"/>
              <a:t>financed</a:t>
            </a:r>
            <a:r>
              <a:rPr lang="fr-FR" sz="1600" dirty="0"/>
              <a:t> </a:t>
            </a:r>
            <a:r>
              <a:rPr lang="fr-FR" sz="1600" dirty="0" err="1"/>
              <a:t>mainly</a:t>
            </a:r>
            <a:r>
              <a:rPr lang="fr-FR" sz="1600" dirty="0"/>
              <a:t> </a:t>
            </a:r>
            <a:r>
              <a:rPr lang="fr-FR" sz="1600" dirty="0" err="1"/>
              <a:t>from</a:t>
            </a:r>
            <a:r>
              <a:rPr lang="fr-FR" sz="1600" dirty="0"/>
              <a:t> public </a:t>
            </a:r>
            <a:r>
              <a:rPr lang="fr-FR" sz="1600" dirty="0" err="1"/>
              <a:t>funds</a:t>
            </a:r>
            <a:r>
              <a:rPr lang="fr-FR" sz="1600" dirty="0"/>
              <a:t> must </a:t>
            </a:r>
            <a:r>
              <a:rPr lang="fr-FR" sz="1600" dirty="0" err="1"/>
              <a:t>be</a:t>
            </a:r>
            <a:r>
              <a:rPr lang="fr-FR" sz="1600" dirty="0"/>
              <a:t> </a:t>
            </a:r>
            <a:r>
              <a:rPr lang="fr-FR" sz="1600" b="1" dirty="0"/>
              <a:t>100% accessible </a:t>
            </a:r>
            <a:r>
              <a:rPr lang="fr-FR" sz="1600" dirty="0"/>
              <a:t>and </a:t>
            </a:r>
            <a:r>
              <a:rPr lang="fr-FR" sz="1600" dirty="0" err="1"/>
              <a:t>reusable</a:t>
            </a:r>
            <a:r>
              <a:rPr lang="fr-FR" sz="1600" dirty="0"/>
              <a:t>"</a:t>
            </a:r>
          </a:p>
        </p:txBody>
      </p:sp>
      <p:pic>
        <p:nvPicPr>
          <p:cNvPr id="18" name="Picture 17">
            <a:extLst>
              <a:ext uri="{FF2B5EF4-FFF2-40B4-BE49-F238E27FC236}">
                <a16:creationId xmlns:a16="http://schemas.microsoft.com/office/drawing/2014/main" id="{F399FD5C-DEEF-4E48-8499-5F513006A2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52" y="2128160"/>
            <a:ext cx="1069608" cy="1069608"/>
          </a:xfrm>
          <a:prstGeom prst="rect">
            <a:avLst/>
          </a:prstGeom>
        </p:spPr>
      </p:pic>
      <p:sp>
        <p:nvSpPr>
          <p:cNvPr id="19" name="Rectangle 18">
            <a:extLst>
              <a:ext uri="{FF2B5EF4-FFF2-40B4-BE49-F238E27FC236}">
                <a16:creationId xmlns:a16="http://schemas.microsoft.com/office/drawing/2014/main" id="{446EDB68-C1F9-4FBE-BF01-773CDC38010D}"/>
              </a:ext>
            </a:extLst>
          </p:cNvPr>
          <p:cNvSpPr/>
          <p:nvPr/>
        </p:nvSpPr>
        <p:spPr>
          <a:xfrm>
            <a:off x="6166858" y="2966444"/>
            <a:ext cx="2509598" cy="276999"/>
          </a:xfrm>
          <a:prstGeom prst="rect">
            <a:avLst/>
          </a:prstGeom>
        </p:spPr>
        <p:txBody>
          <a:bodyPr wrap="none">
            <a:spAutoFit/>
          </a:bodyPr>
          <a:lstStyle/>
          <a:p>
            <a:pPr algn="r"/>
            <a:r>
              <a:rPr lang="fr-FR" sz="1200" dirty="0">
                <a:hlinkClick r:id="rId7"/>
              </a:rPr>
              <a:t>https://www.science-ouverte.cnrs.fr</a:t>
            </a:r>
            <a:r>
              <a:rPr lang="fr-FR" sz="1200" dirty="0"/>
              <a:t> </a:t>
            </a:r>
          </a:p>
        </p:txBody>
      </p:sp>
      <p:pic>
        <p:nvPicPr>
          <p:cNvPr id="21" name="Picture 20">
            <a:extLst>
              <a:ext uri="{FF2B5EF4-FFF2-40B4-BE49-F238E27FC236}">
                <a16:creationId xmlns:a16="http://schemas.microsoft.com/office/drawing/2014/main" id="{412C3A35-E37B-40B2-8723-36784C053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982" y="850133"/>
            <a:ext cx="1547706" cy="910567"/>
          </a:xfrm>
          <a:prstGeom prst="rect">
            <a:avLst/>
          </a:prstGeom>
        </p:spPr>
      </p:pic>
      <p:sp>
        <p:nvSpPr>
          <p:cNvPr id="22" name="Rectangle 21">
            <a:extLst>
              <a:ext uri="{FF2B5EF4-FFF2-40B4-BE49-F238E27FC236}">
                <a16:creationId xmlns:a16="http://schemas.microsoft.com/office/drawing/2014/main" id="{0D3353A4-438F-46CB-8F20-AC80F6F5B228}"/>
              </a:ext>
            </a:extLst>
          </p:cNvPr>
          <p:cNvSpPr/>
          <p:nvPr/>
        </p:nvSpPr>
        <p:spPr>
          <a:xfrm>
            <a:off x="4104456" y="4467592"/>
            <a:ext cx="4572000" cy="276999"/>
          </a:xfrm>
          <a:prstGeom prst="rect">
            <a:avLst/>
          </a:prstGeom>
        </p:spPr>
        <p:txBody>
          <a:bodyPr>
            <a:spAutoFit/>
          </a:bodyPr>
          <a:lstStyle/>
          <a:p>
            <a:pPr algn="r"/>
            <a:r>
              <a:rPr lang="fr-FR" sz="1200" dirty="0">
                <a:hlinkClick r:id="rId9"/>
              </a:rPr>
              <a:t>https://anr.fr/en/anrs-role-in-research/commitments/open-science</a:t>
            </a:r>
            <a:r>
              <a:rPr lang="fr-FR" sz="1200" dirty="0"/>
              <a:t> </a:t>
            </a:r>
          </a:p>
        </p:txBody>
      </p:sp>
      <p:sp>
        <p:nvSpPr>
          <p:cNvPr id="23" name="Rectangle 22">
            <a:extLst>
              <a:ext uri="{FF2B5EF4-FFF2-40B4-BE49-F238E27FC236}">
                <a16:creationId xmlns:a16="http://schemas.microsoft.com/office/drawing/2014/main" id="{D2155AB2-9591-481E-A928-BAB50A0767A5}"/>
              </a:ext>
            </a:extLst>
          </p:cNvPr>
          <p:cNvSpPr/>
          <p:nvPr/>
        </p:nvSpPr>
        <p:spPr>
          <a:xfrm>
            <a:off x="2002242" y="2060848"/>
            <a:ext cx="3660105" cy="369332"/>
          </a:xfrm>
          <a:prstGeom prst="rect">
            <a:avLst/>
          </a:prstGeom>
        </p:spPr>
        <p:txBody>
          <a:bodyPr wrap="none">
            <a:spAutoFit/>
          </a:bodyPr>
          <a:lstStyle/>
          <a:p>
            <a:r>
              <a:rPr lang="fr-FR" b="1" dirty="0"/>
              <a:t>CNRS Roadmap Open Science (2019)</a:t>
            </a:r>
            <a:endParaRPr lang="fr-FR" dirty="0"/>
          </a:p>
        </p:txBody>
      </p:sp>
      <p:sp>
        <p:nvSpPr>
          <p:cNvPr id="24" name="Rectangle 23">
            <a:extLst>
              <a:ext uri="{FF2B5EF4-FFF2-40B4-BE49-F238E27FC236}">
                <a16:creationId xmlns:a16="http://schemas.microsoft.com/office/drawing/2014/main" id="{8E71460C-8ECE-4C35-80E1-9F5FFCEFCD59}"/>
              </a:ext>
            </a:extLst>
          </p:cNvPr>
          <p:cNvSpPr/>
          <p:nvPr/>
        </p:nvSpPr>
        <p:spPr>
          <a:xfrm>
            <a:off x="2002242" y="3356992"/>
            <a:ext cx="2294218" cy="369332"/>
          </a:xfrm>
          <a:prstGeom prst="rect">
            <a:avLst/>
          </a:prstGeom>
        </p:spPr>
        <p:txBody>
          <a:bodyPr wrap="none">
            <a:spAutoFit/>
          </a:bodyPr>
          <a:lstStyle/>
          <a:p>
            <a:r>
              <a:rPr lang="fr-FR" b="1" dirty="0"/>
              <a:t>ANR guidelines (2022)</a:t>
            </a:r>
            <a:endParaRPr lang="fr-FR" dirty="0"/>
          </a:p>
        </p:txBody>
      </p:sp>
      <p:sp>
        <p:nvSpPr>
          <p:cNvPr id="25" name="Rectangle 24">
            <a:extLst>
              <a:ext uri="{FF2B5EF4-FFF2-40B4-BE49-F238E27FC236}">
                <a16:creationId xmlns:a16="http://schemas.microsoft.com/office/drawing/2014/main" id="{39C85A72-CF4C-4026-ADDD-8DA8D4BB272D}"/>
              </a:ext>
            </a:extLst>
          </p:cNvPr>
          <p:cNvSpPr/>
          <p:nvPr/>
        </p:nvSpPr>
        <p:spPr>
          <a:xfrm>
            <a:off x="1993362" y="5175815"/>
            <a:ext cx="6611086" cy="830997"/>
          </a:xfrm>
          <a:prstGeom prst="rect">
            <a:avLst/>
          </a:prstGeom>
        </p:spPr>
        <p:txBody>
          <a:bodyPr wrap="square">
            <a:spAutoFit/>
          </a:bodyPr>
          <a:lstStyle/>
          <a:p>
            <a:r>
              <a:rPr lang="en-US" sz="1600" dirty="0"/>
              <a:t>“All scholarly publications […] </a:t>
            </a:r>
            <a:r>
              <a:rPr lang="en-US" sz="1600" b="1" dirty="0"/>
              <a:t>must be published in Open Access Journals</a:t>
            </a:r>
            <a:r>
              <a:rPr lang="en-US" sz="1600" dirty="0"/>
              <a:t>, on Open Access Platforms, or made immediately available through Open Access Repositories </a:t>
            </a:r>
            <a:r>
              <a:rPr lang="en-US" sz="1600" b="1" dirty="0"/>
              <a:t>without embargo</a:t>
            </a:r>
            <a:r>
              <a:rPr lang="en-US" sz="1600" dirty="0"/>
              <a:t>”</a:t>
            </a:r>
          </a:p>
        </p:txBody>
      </p:sp>
      <p:sp>
        <p:nvSpPr>
          <p:cNvPr id="26" name="Rectangle 25">
            <a:extLst>
              <a:ext uri="{FF2B5EF4-FFF2-40B4-BE49-F238E27FC236}">
                <a16:creationId xmlns:a16="http://schemas.microsoft.com/office/drawing/2014/main" id="{C6DC49E4-0222-4A0B-811D-6732619CB8ED}"/>
              </a:ext>
            </a:extLst>
          </p:cNvPr>
          <p:cNvSpPr/>
          <p:nvPr/>
        </p:nvSpPr>
        <p:spPr>
          <a:xfrm>
            <a:off x="6696170" y="5968740"/>
            <a:ext cx="1980286" cy="276999"/>
          </a:xfrm>
          <a:prstGeom prst="rect">
            <a:avLst/>
          </a:prstGeom>
        </p:spPr>
        <p:txBody>
          <a:bodyPr wrap="none">
            <a:spAutoFit/>
          </a:bodyPr>
          <a:lstStyle/>
          <a:p>
            <a:pPr algn="r"/>
            <a:r>
              <a:rPr lang="fr-FR" sz="1200" dirty="0">
                <a:hlinkClick r:id="rId10"/>
              </a:rPr>
              <a:t>https://www.coalition-s.org</a:t>
            </a:r>
            <a:r>
              <a:rPr lang="fr-FR" sz="1200" dirty="0"/>
              <a:t> </a:t>
            </a:r>
          </a:p>
        </p:txBody>
      </p:sp>
      <p:sp>
        <p:nvSpPr>
          <p:cNvPr id="27" name="Rectangle 26">
            <a:extLst>
              <a:ext uri="{FF2B5EF4-FFF2-40B4-BE49-F238E27FC236}">
                <a16:creationId xmlns:a16="http://schemas.microsoft.com/office/drawing/2014/main" id="{73935C5F-8F00-477A-A773-458A0B0501D9}"/>
              </a:ext>
            </a:extLst>
          </p:cNvPr>
          <p:cNvSpPr/>
          <p:nvPr/>
        </p:nvSpPr>
        <p:spPr>
          <a:xfrm>
            <a:off x="2002242" y="4869160"/>
            <a:ext cx="2810385" cy="369332"/>
          </a:xfrm>
          <a:prstGeom prst="rect">
            <a:avLst/>
          </a:prstGeom>
        </p:spPr>
        <p:txBody>
          <a:bodyPr wrap="none">
            <a:spAutoFit/>
          </a:bodyPr>
          <a:lstStyle/>
          <a:p>
            <a:r>
              <a:rPr lang="fr-FR" b="1" dirty="0"/>
              <a:t>The Plan S Principles (2021)</a:t>
            </a:r>
            <a:endParaRPr lang="fr-FR" dirty="0"/>
          </a:p>
        </p:txBody>
      </p:sp>
    </p:spTree>
    <p:extLst>
      <p:ext uri="{BB962C8B-B14F-4D97-AF65-F5344CB8AC3E}">
        <p14:creationId xmlns:p14="http://schemas.microsoft.com/office/powerpoint/2010/main" val="410195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9" grpId="0"/>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9560C-7184-4A80-83B9-E5AFB23CE06A}"/>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
        <p:nvSpPr>
          <p:cNvPr id="4" name="TextBox 3">
            <a:extLst>
              <a:ext uri="{FF2B5EF4-FFF2-40B4-BE49-F238E27FC236}">
                <a16:creationId xmlns:a16="http://schemas.microsoft.com/office/drawing/2014/main" id="{7F98BB43-3D31-40AE-836C-3984D51F5EFB}"/>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16" name="Picture 15">
            <a:extLst>
              <a:ext uri="{FF2B5EF4-FFF2-40B4-BE49-F238E27FC236}">
                <a16:creationId xmlns:a16="http://schemas.microsoft.com/office/drawing/2014/main" id="{10903E96-F3A9-4B37-838C-0460C2CEC6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19" name="Straight Arrow Connector 18">
            <a:extLst>
              <a:ext uri="{FF2B5EF4-FFF2-40B4-BE49-F238E27FC236}">
                <a16:creationId xmlns:a16="http://schemas.microsoft.com/office/drawing/2014/main" id="{E6BC313A-C604-41BA-A268-F843DD6DCCC4}"/>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A9CF4D5-EBD1-4B47-925E-05E418780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31" name="TextBox 30">
            <a:extLst>
              <a:ext uri="{FF2B5EF4-FFF2-40B4-BE49-F238E27FC236}">
                <a16:creationId xmlns:a16="http://schemas.microsoft.com/office/drawing/2014/main" id="{3465C30C-503D-4B88-A0AE-6882674B9D64}"/>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grpSp>
        <p:nvGrpSpPr>
          <p:cNvPr id="79" name="Group 78">
            <a:extLst>
              <a:ext uri="{FF2B5EF4-FFF2-40B4-BE49-F238E27FC236}">
                <a16:creationId xmlns:a16="http://schemas.microsoft.com/office/drawing/2014/main" id="{78250003-C6FE-443D-90C3-E5DE311D463C}"/>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2" name="Picture 21">
              <a:extLst>
                <a:ext uri="{FF2B5EF4-FFF2-40B4-BE49-F238E27FC236}">
                  <a16:creationId xmlns:a16="http://schemas.microsoft.com/office/drawing/2014/main" id="{16189D11-E5A9-4E96-92F2-A5BF397C1B31}"/>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39" name="TextBox 38">
              <a:extLst>
                <a:ext uri="{FF2B5EF4-FFF2-40B4-BE49-F238E27FC236}">
                  <a16:creationId xmlns:a16="http://schemas.microsoft.com/office/drawing/2014/main" id="{2E2BA237-9669-4BC8-872A-13EA96BB5218}"/>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sp>
        <p:nvSpPr>
          <p:cNvPr id="52" name="TextBox 51">
            <a:extLst>
              <a:ext uri="{FF2B5EF4-FFF2-40B4-BE49-F238E27FC236}">
                <a16:creationId xmlns:a16="http://schemas.microsoft.com/office/drawing/2014/main" id="{B811D790-2426-4107-9142-B76736AFAF59}"/>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Tree>
    <p:extLst>
      <p:ext uri="{BB962C8B-B14F-4D97-AF65-F5344CB8AC3E}">
        <p14:creationId xmlns:p14="http://schemas.microsoft.com/office/powerpoint/2010/main" val="37761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 calcmode="lin" valueType="num">
                                      <p:cBhvr>
                                        <p:cTn id="32" dur="500" fill="hold"/>
                                        <p:tgtEl>
                                          <p:spTgt spid="79"/>
                                        </p:tgtEl>
                                        <p:attrNameLst>
                                          <p:attrName>ppt_w</p:attrName>
                                        </p:attrNameLst>
                                      </p:cBhvr>
                                      <p:tavLst>
                                        <p:tav tm="0">
                                          <p:val>
                                            <p:fltVal val="0"/>
                                          </p:val>
                                        </p:tav>
                                        <p:tav tm="100000">
                                          <p:val>
                                            <p:strVal val="#ppt_w"/>
                                          </p:val>
                                        </p:tav>
                                      </p:tavLst>
                                    </p:anim>
                                    <p:anim calcmode="lin" valueType="num">
                                      <p:cBhvr>
                                        <p:cTn id="33" dur="500" fill="hold"/>
                                        <p:tgtEl>
                                          <p:spTgt spid="79"/>
                                        </p:tgtEl>
                                        <p:attrNameLst>
                                          <p:attrName>ppt_h</p:attrName>
                                        </p:attrNameLst>
                                      </p:cBhvr>
                                      <p:tavLst>
                                        <p:tav tm="0">
                                          <p:val>
                                            <p:fltVal val="0"/>
                                          </p:val>
                                        </p:tav>
                                        <p:tav tm="100000">
                                          <p:val>
                                            <p:strVal val="#ppt_h"/>
                                          </p:val>
                                        </p:tav>
                                      </p:tavLst>
                                    </p:anim>
                                    <p:animEffect transition="in" filter="fade">
                                      <p:cBhvr>
                                        <p:cTn id="3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98BB43-3D31-40AE-836C-3984D51F5EFB}"/>
              </a:ext>
            </a:extLst>
          </p:cNvPr>
          <p:cNvSpPr txBox="1"/>
          <p:nvPr/>
        </p:nvSpPr>
        <p:spPr>
          <a:xfrm>
            <a:off x="424769" y="1056765"/>
            <a:ext cx="1437701" cy="430887"/>
          </a:xfrm>
          <a:prstGeom prst="rect">
            <a:avLst/>
          </a:prstGeom>
          <a:noFill/>
        </p:spPr>
        <p:txBody>
          <a:bodyPr wrap="none" rtlCol="0">
            <a:spAutoFit/>
          </a:bodyPr>
          <a:lstStyle/>
          <a:p>
            <a:r>
              <a:rPr lang="fr-FR" sz="2200" b="1" dirty="0">
                <a:solidFill>
                  <a:srgbClr val="FFC000"/>
                </a:solidFill>
              </a:rPr>
              <a:t>Gold route</a:t>
            </a:r>
          </a:p>
        </p:txBody>
      </p:sp>
      <p:pic>
        <p:nvPicPr>
          <p:cNvPr id="16" name="Picture 15">
            <a:extLst>
              <a:ext uri="{FF2B5EF4-FFF2-40B4-BE49-F238E27FC236}">
                <a16:creationId xmlns:a16="http://schemas.microsoft.com/office/drawing/2014/main" id="{10903E96-F3A9-4B37-838C-0460C2CEC6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4" t="568" r="12112" b="1304"/>
          <a:stretch/>
        </p:blipFill>
        <p:spPr>
          <a:xfrm>
            <a:off x="2196566" y="1008498"/>
            <a:ext cx="432435" cy="560070"/>
          </a:xfrm>
          <a:prstGeom prst="rect">
            <a:avLst/>
          </a:prstGeom>
          <a:solidFill>
            <a:srgbClr val="FFC000"/>
          </a:solidFill>
        </p:spPr>
      </p:pic>
      <p:cxnSp>
        <p:nvCxnSpPr>
          <p:cNvPr id="19" name="Straight Arrow Connector 18">
            <a:extLst>
              <a:ext uri="{FF2B5EF4-FFF2-40B4-BE49-F238E27FC236}">
                <a16:creationId xmlns:a16="http://schemas.microsoft.com/office/drawing/2014/main" id="{E6BC313A-C604-41BA-A268-F843DD6DCCC4}"/>
              </a:ext>
            </a:extLst>
          </p:cNvPr>
          <p:cNvCxnSpPr>
            <a:cxnSpLocks/>
          </p:cNvCxnSpPr>
          <p:nvPr/>
        </p:nvCxnSpPr>
        <p:spPr>
          <a:xfrm>
            <a:off x="2832293" y="1306690"/>
            <a:ext cx="3179867" cy="0"/>
          </a:xfrm>
          <a:prstGeom prst="straightConnector1">
            <a:avLst/>
          </a:prstGeom>
          <a:ln w="38100">
            <a:solidFill>
              <a:srgbClr val="2828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A9CF4D5-EBD1-4B47-925E-05E418780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960" y="906137"/>
            <a:ext cx="499786" cy="780916"/>
          </a:xfrm>
          <a:prstGeom prst="rect">
            <a:avLst/>
          </a:prstGeom>
        </p:spPr>
      </p:pic>
      <p:sp>
        <p:nvSpPr>
          <p:cNvPr id="31" name="TextBox 30">
            <a:extLst>
              <a:ext uri="{FF2B5EF4-FFF2-40B4-BE49-F238E27FC236}">
                <a16:creationId xmlns:a16="http://schemas.microsoft.com/office/drawing/2014/main" id="{3465C30C-503D-4B88-A0AE-6882674B9D64}"/>
              </a:ext>
            </a:extLst>
          </p:cNvPr>
          <p:cNvSpPr txBox="1"/>
          <p:nvPr/>
        </p:nvSpPr>
        <p:spPr>
          <a:xfrm>
            <a:off x="6670392" y="1045080"/>
            <a:ext cx="1872208" cy="523220"/>
          </a:xfrm>
          <a:prstGeom prst="rect">
            <a:avLst/>
          </a:prstGeom>
          <a:noFill/>
        </p:spPr>
        <p:txBody>
          <a:bodyPr wrap="square" rtlCol="0">
            <a:spAutoFit/>
          </a:bodyPr>
          <a:lstStyle/>
          <a:p>
            <a:pPr algn="ctr"/>
            <a:r>
              <a:rPr lang="fr-FR" sz="1400" dirty="0" err="1"/>
              <a:t>Immediate</a:t>
            </a:r>
            <a:r>
              <a:rPr lang="fr-FR" sz="1400" dirty="0"/>
              <a:t> Open Access</a:t>
            </a:r>
          </a:p>
        </p:txBody>
      </p:sp>
      <p:grpSp>
        <p:nvGrpSpPr>
          <p:cNvPr id="79" name="Group 78">
            <a:extLst>
              <a:ext uri="{FF2B5EF4-FFF2-40B4-BE49-F238E27FC236}">
                <a16:creationId xmlns:a16="http://schemas.microsoft.com/office/drawing/2014/main" id="{78250003-C6FE-443D-90C3-E5DE311D463C}"/>
              </a:ext>
            </a:extLst>
          </p:cNvPr>
          <p:cNvGrpSpPr/>
          <p:nvPr/>
        </p:nvGrpSpPr>
        <p:grpSpPr>
          <a:xfrm>
            <a:off x="4467575" y="897431"/>
            <a:ext cx="1097945" cy="812949"/>
            <a:chOff x="4472942" y="1075525"/>
            <a:chExt cx="1097945" cy="812949"/>
          </a:xfrm>
          <a:effectLst>
            <a:outerShdw blurRad="50800" dist="38100" dir="2700000" algn="tl" rotWithShape="0">
              <a:prstClr val="black">
                <a:alpha val="40000"/>
              </a:prstClr>
            </a:outerShdw>
          </a:effectLst>
        </p:grpSpPr>
        <p:pic>
          <p:nvPicPr>
            <p:cNvPr id="22" name="Picture 21">
              <a:extLst>
                <a:ext uri="{FF2B5EF4-FFF2-40B4-BE49-F238E27FC236}">
                  <a16:creationId xmlns:a16="http://schemas.microsoft.com/office/drawing/2014/main" id="{16189D11-E5A9-4E96-92F2-A5BF397C1B31}"/>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4956302" y="1075525"/>
              <a:ext cx="614585" cy="612000"/>
            </a:xfrm>
            <a:prstGeom prst="rect">
              <a:avLst/>
            </a:prstGeom>
          </p:spPr>
        </p:pic>
        <p:sp>
          <p:nvSpPr>
            <p:cNvPr id="39" name="TextBox 38">
              <a:extLst>
                <a:ext uri="{FF2B5EF4-FFF2-40B4-BE49-F238E27FC236}">
                  <a16:creationId xmlns:a16="http://schemas.microsoft.com/office/drawing/2014/main" id="{2E2BA237-9669-4BC8-872A-13EA96BB5218}"/>
                </a:ext>
              </a:extLst>
            </p:cNvPr>
            <p:cNvSpPr txBox="1"/>
            <p:nvPr/>
          </p:nvSpPr>
          <p:spPr>
            <a:xfrm>
              <a:off x="4472942" y="1549920"/>
              <a:ext cx="695796" cy="338554"/>
            </a:xfrm>
            <a:prstGeom prst="rect">
              <a:avLst/>
            </a:prstGeom>
            <a:noFill/>
          </p:spPr>
          <p:txBody>
            <a:bodyPr wrap="square" rtlCol="0">
              <a:spAutoFit/>
            </a:bodyPr>
            <a:lstStyle/>
            <a:p>
              <a:pPr algn="ctr"/>
              <a:r>
                <a:rPr lang="fr-FR" sz="1600" b="1" dirty="0"/>
                <a:t>APC</a:t>
              </a:r>
            </a:p>
          </p:txBody>
        </p:sp>
      </p:grpSp>
      <p:sp>
        <p:nvSpPr>
          <p:cNvPr id="52" name="TextBox 51">
            <a:extLst>
              <a:ext uri="{FF2B5EF4-FFF2-40B4-BE49-F238E27FC236}">
                <a16:creationId xmlns:a16="http://schemas.microsoft.com/office/drawing/2014/main" id="{B811D790-2426-4107-9142-B76736AFAF59}"/>
              </a:ext>
            </a:extLst>
          </p:cNvPr>
          <p:cNvSpPr txBox="1"/>
          <p:nvPr/>
        </p:nvSpPr>
        <p:spPr>
          <a:xfrm>
            <a:off x="2806595" y="954419"/>
            <a:ext cx="2649254" cy="307777"/>
          </a:xfrm>
          <a:prstGeom prst="rect">
            <a:avLst/>
          </a:prstGeom>
          <a:noFill/>
        </p:spPr>
        <p:txBody>
          <a:bodyPr wrap="square" rtlCol="0">
            <a:spAutoFit/>
          </a:bodyPr>
          <a:lstStyle/>
          <a:p>
            <a:r>
              <a:rPr lang="fr-FR" sz="1400" dirty="0"/>
              <a:t>Open Access journal</a:t>
            </a:r>
          </a:p>
        </p:txBody>
      </p:sp>
      <p:sp>
        <p:nvSpPr>
          <p:cNvPr id="88" name="TextBox 87">
            <a:extLst>
              <a:ext uri="{FF2B5EF4-FFF2-40B4-BE49-F238E27FC236}">
                <a16:creationId xmlns:a16="http://schemas.microsoft.com/office/drawing/2014/main" id="{B8FD9EC8-5481-4AF5-8FBB-9725D25F38B2}"/>
              </a:ext>
            </a:extLst>
          </p:cNvPr>
          <p:cNvSpPr txBox="1"/>
          <p:nvPr/>
        </p:nvSpPr>
        <p:spPr>
          <a:xfrm>
            <a:off x="79023" y="2178228"/>
            <a:ext cx="8978117" cy="584775"/>
          </a:xfrm>
          <a:prstGeom prst="rect">
            <a:avLst/>
          </a:prstGeom>
          <a:noFill/>
        </p:spPr>
        <p:txBody>
          <a:bodyPr wrap="square" rtlCol="0">
            <a:spAutoFit/>
          </a:bodyPr>
          <a:lstStyle/>
          <a:p>
            <a:pPr algn="ctr"/>
            <a:r>
              <a:rPr lang="fr-FR" sz="1600" b="1" dirty="0">
                <a:effectLst>
                  <a:outerShdw blurRad="38100" dist="38100" dir="2700000" algn="tl">
                    <a:srgbClr val="000000">
                      <a:alpha val="43137"/>
                    </a:srgbClr>
                  </a:outerShdw>
                </a:effectLst>
              </a:rPr>
              <a:t>APC = Article </a:t>
            </a:r>
            <a:r>
              <a:rPr lang="fr-FR" sz="1600" b="1" dirty="0" err="1">
                <a:effectLst>
                  <a:outerShdw blurRad="38100" dist="38100" dir="2700000" algn="tl">
                    <a:srgbClr val="000000">
                      <a:alpha val="43137"/>
                    </a:srgbClr>
                  </a:outerShdw>
                </a:effectLst>
              </a:rPr>
              <a:t>Processing</a:t>
            </a:r>
            <a:r>
              <a:rPr lang="fr-FR" sz="1600" b="1" dirty="0">
                <a:effectLst>
                  <a:outerShdw blurRad="38100" dist="38100" dir="2700000" algn="tl">
                    <a:srgbClr val="000000">
                      <a:alpha val="43137"/>
                    </a:srgbClr>
                  </a:outerShdw>
                </a:effectLst>
              </a:rPr>
              <a:t> Charges </a:t>
            </a:r>
          </a:p>
          <a:p>
            <a:pPr algn="ctr"/>
            <a:r>
              <a:rPr lang="fr-FR" sz="1600" b="1" dirty="0">
                <a:effectLst>
                  <a:outerShdw blurRad="38100" dist="38100" dir="2700000" algn="tl">
                    <a:srgbClr val="000000">
                      <a:alpha val="43137"/>
                    </a:srgbClr>
                  </a:outerShdw>
                </a:effectLst>
                <a:sym typeface="Wingdings" panose="05000000000000000000" pitchFamily="2" charset="2"/>
              </a:rPr>
              <a:t> </a:t>
            </a:r>
            <a:r>
              <a:rPr lang="en-US" sz="1600" dirty="0"/>
              <a:t>from “</a:t>
            </a:r>
            <a:r>
              <a:rPr lang="en-US" sz="1600" b="1" dirty="0"/>
              <a:t>pay-to-read</a:t>
            </a:r>
            <a:r>
              <a:rPr lang="en-US" sz="1600" dirty="0"/>
              <a:t>” model to “</a:t>
            </a:r>
            <a:r>
              <a:rPr lang="en-US" sz="1600" b="1" dirty="0"/>
              <a:t>pay-to-publish</a:t>
            </a:r>
            <a:r>
              <a:rPr lang="en-US" sz="1600" dirty="0"/>
              <a:t>” model</a:t>
            </a:r>
            <a:endParaRPr lang="fr-FR" sz="1600" b="1" dirty="0">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BBE503C4-8D79-49AA-82C0-C421A74B8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19" b="4183"/>
          <a:stretch/>
        </p:blipFill>
        <p:spPr>
          <a:xfrm>
            <a:off x="948267" y="3367437"/>
            <a:ext cx="1277077" cy="1253983"/>
          </a:xfrm>
          <a:prstGeom prst="rect">
            <a:avLst/>
          </a:prstGeom>
        </p:spPr>
      </p:pic>
      <p:pic>
        <p:nvPicPr>
          <p:cNvPr id="21" name="Picture 20">
            <a:extLst>
              <a:ext uri="{FF2B5EF4-FFF2-40B4-BE49-F238E27FC236}">
                <a16:creationId xmlns:a16="http://schemas.microsoft.com/office/drawing/2014/main" id="{DF67951B-10F8-4C10-A42C-070A784D8C5F}"/>
              </a:ext>
            </a:extLst>
          </p:cNvPr>
          <p:cNvPicPr>
            <a:picLocks noChangeAspect="1"/>
          </p:cNvPicPr>
          <p:nvPr/>
        </p:nvPicPr>
        <p:blipFill rotWithShape="1">
          <a:blip r:embed="rId7">
            <a:clrChange>
              <a:clrFrom>
                <a:srgbClr val="D7D7D7"/>
              </a:clrFrom>
              <a:clrTo>
                <a:srgbClr val="D7D7D7">
                  <a:alpha val="0"/>
                </a:srgbClr>
              </a:clrTo>
            </a:clrChange>
            <a:extLst>
              <a:ext uri="{28A0092B-C50C-407E-A947-70E740481C1C}">
                <a14:useLocalDpi xmlns:a14="http://schemas.microsoft.com/office/drawing/2010/main" val="0"/>
              </a:ext>
            </a:extLst>
          </a:blip>
          <a:srcRect l="8267" t="10654" r="4954" b="18591"/>
          <a:stretch/>
        </p:blipFill>
        <p:spPr>
          <a:xfrm>
            <a:off x="6403689" y="3308727"/>
            <a:ext cx="1584176" cy="1291622"/>
          </a:xfrm>
          <a:prstGeom prst="rect">
            <a:avLst/>
          </a:prstGeom>
        </p:spPr>
      </p:pic>
      <p:sp>
        <p:nvSpPr>
          <p:cNvPr id="64" name="TextBox 63">
            <a:extLst>
              <a:ext uri="{FF2B5EF4-FFF2-40B4-BE49-F238E27FC236}">
                <a16:creationId xmlns:a16="http://schemas.microsoft.com/office/drawing/2014/main" id="{1DDC7D21-B2AE-45DB-A95D-8936BC2D5289}"/>
              </a:ext>
            </a:extLst>
          </p:cNvPr>
          <p:cNvSpPr txBox="1"/>
          <p:nvPr/>
        </p:nvSpPr>
        <p:spPr>
          <a:xfrm>
            <a:off x="5168366" y="3662610"/>
            <a:ext cx="1277077" cy="338554"/>
          </a:xfrm>
          <a:prstGeom prst="rect">
            <a:avLst/>
          </a:prstGeom>
          <a:noFill/>
        </p:spPr>
        <p:txBody>
          <a:bodyPr wrap="square" rtlCol="0">
            <a:spAutoFit/>
          </a:bodyPr>
          <a:lstStyle/>
          <a:p>
            <a:pPr algn="ctr"/>
            <a:r>
              <a:rPr lang="fr-FR" sz="1600" b="1" dirty="0" err="1">
                <a:effectLst>
                  <a:outerShdw blurRad="38100" dist="38100" dir="2700000" algn="tl">
                    <a:srgbClr val="000000">
                      <a:alpha val="43137"/>
                    </a:srgbClr>
                  </a:outerShdw>
                </a:effectLst>
              </a:rPr>
              <a:t>Subscription</a:t>
            </a:r>
            <a:endParaRPr lang="fr-FR" sz="1600" b="1" dirty="0">
              <a:effectLst>
                <a:outerShdw blurRad="38100" dist="38100" dir="2700000" algn="tl">
                  <a:srgbClr val="000000">
                    <a:alpha val="43137"/>
                  </a:srgbClr>
                </a:outerShdw>
              </a:effectLst>
            </a:endParaRPr>
          </a:p>
        </p:txBody>
      </p:sp>
      <p:grpSp>
        <p:nvGrpSpPr>
          <p:cNvPr id="68" name="Group 67">
            <a:extLst>
              <a:ext uri="{FF2B5EF4-FFF2-40B4-BE49-F238E27FC236}">
                <a16:creationId xmlns:a16="http://schemas.microsoft.com/office/drawing/2014/main" id="{93D6D0AC-BF14-4F2A-9B0F-5F45C6AA3A85}"/>
              </a:ext>
            </a:extLst>
          </p:cNvPr>
          <p:cNvGrpSpPr/>
          <p:nvPr/>
        </p:nvGrpSpPr>
        <p:grpSpPr>
          <a:xfrm>
            <a:off x="4481559" y="4221320"/>
            <a:ext cx="2430016" cy="1655952"/>
            <a:chOff x="1259632" y="2792966"/>
            <a:chExt cx="2430016" cy="1655952"/>
          </a:xfrm>
        </p:grpSpPr>
        <p:sp>
          <p:nvSpPr>
            <p:cNvPr id="69" name="Rectangle: Rounded Corners 68">
              <a:extLst>
                <a:ext uri="{FF2B5EF4-FFF2-40B4-BE49-F238E27FC236}">
                  <a16:creationId xmlns:a16="http://schemas.microsoft.com/office/drawing/2014/main" id="{B9A3A012-7483-4867-8775-4D66A1AE96A0}"/>
                </a:ext>
              </a:extLst>
            </p:cNvPr>
            <p:cNvSpPr/>
            <p:nvPr/>
          </p:nvSpPr>
          <p:spPr>
            <a:xfrm>
              <a:off x="1259632" y="2792966"/>
              <a:ext cx="2376264" cy="1655952"/>
            </a:xfrm>
            <a:prstGeom prst="roundRect">
              <a:avLst/>
            </a:prstGeom>
            <a:solidFill>
              <a:srgbClr val="E9E9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94611C56-635E-4195-8DB6-3F0B0F500EBE}"/>
                </a:ext>
              </a:extLst>
            </p:cNvPr>
            <p:cNvSpPr/>
            <p:nvPr/>
          </p:nvSpPr>
          <p:spPr>
            <a:xfrm>
              <a:off x="1403648" y="2926402"/>
              <a:ext cx="2286000" cy="1384995"/>
            </a:xfrm>
            <a:prstGeom prst="rect">
              <a:avLst/>
            </a:prstGeom>
          </p:spPr>
          <p:txBody>
            <a:bodyPr wrap="square">
              <a:spAutoFit/>
            </a:bodyPr>
            <a:lstStyle/>
            <a:p>
              <a:r>
                <a:rPr lang="en-US" sz="1400" b="1" dirty="0"/>
                <a:t>Journal production costs:</a:t>
              </a:r>
            </a:p>
            <a:p>
              <a:pPr marL="631825" indent="-285750">
                <a:buFont typeface="Wingdings" panose="05000000000000000000" pitchFamily="2" charset="2"/>
                <a:buChar char="Ø"/>
              </a:pPr>
              <a:r>
                <a:rPr lang="en-US" sz="1400" dirty="0"/>
                <a:t>Editing</a:t>
              </a:r>
            </a:p>
            <a:p>
              <a:pPr marL="631825" indent="-285750">
                <a:buFont typeface="Wingdings" panose="05000000000000000000" pitchFamily="2" charset="2"/>
                <a:buChar char="Ø"/>
              </a:pPr>
              <a:r>
                <a:rPr lang="en-US" sz="1400" dirty="0"/>
                <a:t>Peer review </a:t>
              </a:r>
            </a:p>
            <a:p>
              <a:pPr marL="631825" indent="-285750">
                <a:buFont typeface="Wingdings" panose="05000000000000000000" pitchFamily="2" charset="2"/>
                <a:buChar char="Ø"/>
              </a:pPr>
              <a:r>
                <a:rPr lang="en-US" sz="1400" dirty="0"/>
                <a:t>Hosting</a:t>
              </a:r>
            </a:p>
            <a:p>
              <a:pPr marL="631825" indent="-285750">
                <a:buFont typeface="Wingdings" panose="05000000000000000000" pitchFamily="2" charset="2"/>
                <a:buChar char="Ø"/>
              </a:pPr>
              <a:r>
                <a:rPr lang="en-US" sz="1400" dirty="0"/>
                <a:t>Archiving</a:t>
              </a:r>
            </a:p>
            <a:p>
              <a:pPr marL="631825" indent="-285750">
                <a:buFont typeface="Wingdings" panose="05000000000000000000" pitchFamily="2" charset="2"/>
                <a:buChar char="Ø"/>
              </a:pPr>
              <a:r>
                <a:rPr lang="en-US" sz="1400" dirty="0"/>
                <a:t>Preservation</a:t>
              </a:r>
              <a:endParaRPr lang="fr-FR" sz="1400" dirty="0"/>
            </a:p>
          </p:txBody>
        </p:sp>
      </p:grpSp>
      <p:pic>
        <p:nvPicPr>
          <p:cNvPr id="71" name="Picture 70">
            <a:extLst>
              <a:ext uri="{FF2B5EF4-FFF2-40B4-BE49-F238E27FC236}">
                <a16:creationId xmlns:a16="http://schemas.microsoft.com/office/drawing/2014/main" id="{974E6492-E874-40C6-8FAF-E52B3F2BE42F}"/>
              </a:ext>
            </a:extLst>
          </p:cNvPr>
          <p:cNvPicPr>
            <a:picLocks noChangeAspect="1"/>
          </p:cNvPicPr>
          <p:nvPr/>
        </p:nvPicPr>
        <p:blipFill>
          <a:blip r:embed="rId5">
            <a:duotone>
              <a:prstClr val="black"/>
              <a:schemeClr val="accent3">
                <a:lumMod val="75000"/>
                <a:tint val="45000"/>
                <a:satMod val="400000"/>
              </a:schemeClr>
            </a:duotone>
          </a:blip>
          <a:stretch>
            <a:fillRect/>
          </a:stretch>
        </p:blipFill>
        <p:spPr>
          <a:xfrm>
            <a:off x="6243238" y="3255258"/>
            <a:ext cx="614585" cy="612000"/>
          </a:xfrm>
          <a:prstGeom prst="rect">
            <a:avLst/>
          </a:prstGeom>
        </p:spPr>
      </p:pic>
      <p:sp>
        <p:nvSpPr>
          <p:cNvPr id="7" name="Rectangle 6">
            <a:extLst>
              <a:ext uri="{FF2B5EF4-FFF2-40B4-BE49-F238E27FC236}">
                <a16:creationId xmlns:a16="http://schemas.microsoft.com/office/drawing/2014/main" id="{AED508BD-B16D-4944-A158-401631EB6952}"/>
              </a:ext>
            </a:extLst>
          </p:cNvPr>
          <p:cNvSpPr/>
          <p:nvPr/>
        </p:nvSpPr>
        <p:spPr>
          <a:xfrm>
            <a:off x="2555776" y="3662610"/>
            <a:ext cx="527710" cy="338554"/>
          </a:xfrm>
          <a:prstGeom prst="rect">
            <a:avLst/>
          </a:prstGeom>
        </p:spPr>
        <p:txBody>
          <a:bodyPr wrap="none">
            <a:spAutoFit/>
          </a:bodyPr>
          <a:lstStyle/>
          <a:p>
            <a:pPr lvl="0" algn="ctr"/>
            <a:r>
              <a:rPr lang="fr-FR" sz="1600" b="1" dirty="0">
                <a:solidFill>
                  <a:prstClr val="black"/>
                </a:solidFill>
                <a:effectLst>
                  <a:outerShdw blurRad="38100" dist="38100" dir="2700000" algn="tl">
                    <a:srgbClr val="000000">
                      <a:alpha val="43137"/>
                    </a:srgbClr>
                  </a:outerShdw>
                </a:effectLst>
              </a:rPr>
              <a:t>APC</a:t>
            </a:r>
          </a:p>
        </p:txBody>
      </p:sp>
      <p:sp>
        <p:nvSpPr>
          <p:cNvPr id="32" name="TextBox 31">
            <a:extLst>
              <a:ext uri="{FF2B5EF4-FFF2-40B4-BE49-F238E27FC236}">
                <a16:creationId xmlns:a16="http://schemas.microsoft.com/office/drawing/2014/main" id="{010F2DB8-E987-4458-BAF8-D108036F437C}"/>
              </a:ext>
            </a:extLst>
          </p:cNvPr>
          <p:cNvSpPr txBox="1"/>
          <p:nvPr/>
        </p:nvSpPr>
        <p:spPr>
          <a:xfrm>
            <a:off x="323528" y="22794"/>
            <a:ext cx="5935478" cy="525886"/>
          </a:xfrm>
          <a:prstGeom prst="rect">
            <a:avLst/>
          </a:prstGeom>
          <a:noFill/>
          <a:ln>
            <a:noFill/>
          </a:ln>
        </p:spPr>
        <p:txBody>
          <a:bodyPr wrap="square" tIns="144000" bIns="72000" rtlCol="0">
            <a:spAutoFit/>
          </a:bodyPr>
          <a:lstStyle/>
          <a:p>
            <a:r>
              <a:rPr lang="fr-FR" sz="2000" b="1" dirty="0">
                <a:latin typeface="+mj-lt"/>
              </a:rPr>
              <a:t>Open </a:t>
            </a:r>
            <a:r>
              <a:rPr lang="fr-FR" sz="2000" b="1" dirty="0" err="1">
                <a:latin typeface="+mj-lt"/>
              </a:rPr>
              <a:t>access</a:t>
            </a:r>
            <a:r>
              <a:rPr lang="fr-FR" sz="2000" b="1" dirty="0">
                <a:latin typeface="+mj-lt"/>
              </a:rPr>
              <a:t>: the </a:t>
            </a:r>
            <a:r>
              <a:rPr lang="fr-FR" sz="2000" b="1" dirty="0" err="1">
                <a:latin typeface="+mj-lt"/>
              </a:rPr>
              <a:t>different</a:t>
            </a:r>
            <a:r>
              <a:rPr lang="fr-FR" sz="2000" b="1" dirty="0">
                <a:latin typeface="+mj-lt"/>
              </a:rPr>
              <a:t> routes</a:t>
            </a:r>
            <a:endParaRPr lang="en-US" sz="2000" b="1" dirty="0">
              <a:latin typeface="+mj-lt"/>
            </a:endParaRPr>
          </a:p>
        </p:txBody>
      </p:sp>
    </p:spTree>
    <p:extLst>
      <p:ext uri="{BB962C8B-B14F-4D97-AF65-F5344CB8AC3E}">
        <p14:creationId xmlns:p14="http://schemas.microsoft.com/office/powerpoint/2010/main" val="37251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3.33333E-6 -1.11111E-6 L -0.29618 -0.00023 " pathEditMode="relative" rAng="0" ptsTypes="AA">
                                      <p:cBhvr>
                                        <p:cTn id="27" dur="2000" fill="hold"/>
                                        <p:tgtEl>
                                          <p:spTgt spid="68"/>
                                        </p:tgtEl>
                                        <p:attrNameLst>
                                          <p:attrName>ppt_x</p:attrName>
                                          <p:attrName>ppt_y</p:attrName>
                                        </p:attrNameLst>
                                      </p:cBhvr>
                                      <p:rCtr x="-14809" y="-23"/>
                                    </p:animMotion>
                                  </p:childTnLst>
                                </p:cTn>
                              </p:par>
                              <p:par>
                                <p:cTn id="28" presetID="42" presetClass="path" presetSubtype="0" accel="50000" decel="50000" fill="hold" grpId="1" nodeType="withEffect">
                                  <p:stCondLst>
                                    <p:cond delay="0"/>
                                  </p:stCondLst>
                                  <p:childTnLst>
                                    <p:animMotion origin="layout" path="M 5.55556E-7 -4.81481E-6 L -0.30052 -4.81481E-6 " pathEditMode="relative" rAng="0" ptsTypes="AA">
                                      <p:cBhvr>
                                        <p:cTn id="29" dur="2000" fill="hold"/>
                                        <p:tgtEl>
                                          <p:spTgt spid="64"/>
                                        </p:tgtEl>
                                        <p:attrNameLst>
                                          <p:attrName>ppt_x</p:attrName>
                                          <p:attrName>ppt_y</p:attrName>
                                        </p:attrNameLst>
                                      </p:cBhvr>
                                      <p:rCtr x="-15035" y="0"/>
                                    </p:animMotion>
                                  </p:childTnLst>
                                </p:cTn>
                              </p:par>
                              <p:par>
                                <p:cTn id="30" presetID="42" presetClass="path" presetSubtype="0" accel="50000" decel="50000" fill="hold" nodeType="withEffect">
                                  <p:stCondLst>
                                    <p:cond delay="0"/>
                                  </p:stCondLst>
                                  <p:childTnLst>
                                    <p:animMotion origin="layout" path="M 5.55556E-7 -2.96296E-6 L -0.46823 0.00185 " pathEditMode="relative" rAng="0" ptsTypes="AA">
                                      <p:cBhvr>
                                        <p:cTn id="31" dur="2000" fill="hold"/>
                                        <p:tgtEl>
                                          <p:spTgt spid="71"/>
                                        </p:tgtEl>
                                        <p:attrNameLst>
                                          <p:attrName>ppt_x</p:attrName>
                                          <p:attrName>ppt_y</p:attrName>
                                        </p:attrNameLst>
                                      </p:cBhvr>
                                      <p:rCtr x="-23420" y="93"/>
                                    </p:animMotion>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2" nodeType="clickEffect">
                                  <p:stCondLst>
                                    <p:cond delay="0"/>
                                  </p:stCondLst>
                                  <p:childTnLst>
                                    <p:animEffect transition="out" filter="fade">
                                      <p:cBhvr>
                                        <p:cTn id="39" dur="500"/>
                                        <p:tgtEl>
                                          <p:spTgt spid="64"/>
                                        </p:tgtEl>
                                      </p:cBhvr>
                                    </p:animEffect>
                                    <p:set>
                                      <p:cBhvr>
                                        <p:cTn id="40" dur="1" fill="hold">
                                          <p:stCondLst>
                                            <p:cond delay="499"/>
                                          </p:stCondLst>
                                        </p:cTn>
                                        <p:tgtEl>
                                          <p:spTgt spid="6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8">
                                            <p:txEl>
                                              <p:pRg st="1" end="1"/>
                                            </p:txEl>
                                          </p:spTgt>
                                        </p:tgtEl>
                                        <p:attrNameLst>
                                          <p:attrName>style.visibility</p:attrName>
                                        </p:attrNameLst>
                                      </p:cBhvr>
                                      <p:to>
                                        <p:strVal val="visible"/>
                                      </p:to>
                                    </p:set>
                                    <p:animEffect transition="in" filter="fade">
                                      <p:cBhvr>
                                        <p:cTn id="48" dur="500"/>
                                        <p:tgtEl>
                                          <p:spTgt spid="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4" grpId="2"/>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42304</TotalTime>
  <Words>4449</Words>
  <Application>Microsoft Office PowerPoint</Application>
  <PresentationFormat>On-screen Show (4:3)</PresentationFormat>
  <Paragraphs>514</Paragraphs>
  <Slides>35</Slides>
  <Notes>35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Adobe Ming Std L</vt:lpstr>
      <vt:lpstr>Arial</vt:lpstr>
      <vt:lpstr>Calibri</vt:lpstr>
      <vt:lpstr>Calibri Light</vt:lpstr>
      <vt:lpstr>Stencil</vt:lpstr>
      <vt:lpstr>Wingdings</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Donders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guises</dc:creator>
  <cp:lastModifiedBy>Guillaume</cp:lastModifiedBy>
  <cp:revision>596</cp:revision>
  <dcterms:created xsi:type="dcterms:W3CDTF">2014-10-10T10:39:47Z</dcterms:created>
  <dcterms:modified xsi:type="dcterms:W3CDTF">2024-01-31T12:53:34Z</dcterms:modified>
</cp:coreProperties>
</file>