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handoutMasterIdLst>
    <p:handoutMasterId r:id="rId45"/>
  </p:handoutMasterIdLst>
  <p:sldIdLst>
    <p:sldId id="256" r:id="rId2"/>
    <p:sldId id="257" r:id="rId3"/>
    <p:sldId id="330" r:id="rId4"/>
    <p:sldId id="331" r:id="rId5"/>
    <p:sldId id="332"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8" r:id="rId21"/>
    <p:sldId id="347"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 id="363" r:id="rId37"/>
    <p:sldId id="369" r:id="rId38"/>
    <p:sldId id="364" r:id="rId39"/>
    <p:sldId id="365" r:id="rId40"/>
    <p:sldId id="366" r:id="rId41"/>
    <p:sldId id="368" r:id="rId42"/>
    <p:sldId id="32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09"/>
    <p:restoredTop sz="92945"/>
  </p:normalViewPr>
  <p:slideViewPr>
    <p:cSldViewPr snapToGrid="0" snapToObjects="1">
      <p:cViewPr varScale="1">
        <p:scale>
          <a:sx n="104" d="100"/>
          <a:sy n="104" d="100"/>
        </p:scale>
        <p:origin x="1752" y="20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65C44E-751B-9844-B3B7-6F9B90DE2751}" type="datetimeFigureOut">
              <a:rPr lang="fr-FR" smtClean="0"/>
              <a:t>22/11/2022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D19DFC-D390-0C4C-B017-4D7F9CC01017}" type="slidenum">
              <a:rPr lang="fr-FR" smtClean="0"/>
              <a:t>‹N°›</a:t>
            </a:fld>
            <a:endParaRPr lang="fr-FR"/>
          </a:p>
        </p:txBody>
      </p:sp>
      <p:sp>
        <p:nvSpPr>
          <p:cNvPr id="6" name="Espace réservé de l'en-tête 5">
            <a:extLst>
              <a:ext uri="{FF2B5EF4-FFF2-40B4-BE49-F238E27FC236}">
                <a16:creationId xmlns:a16="http://schemas.microsoft.com/office/drawing/2014/main" id="{5669C51F-282C-A047-8855-FA151A881D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Tree>
    <p:extLst>
      <p:ext uri="{BB962C8B-B14F-4D97-AF65-F5344CB8AC3E}">
        <p14:creationId xmlns:p14="http://schemas.microsoft.com/office/powerpoint/2010/main" val="328308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9166A0-2276-D042-9395-F5D3B24ABDD3}" type="datetimeFigureOut">
              <a:rPr lang="fr-FR" smtClean="0"/>
              <a:t>22/11/2022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69F86A-7FA6-D44B-9AC0-C0007D1160B4}" type="slidenum">
              <a:rPr lang="fr-FR" smtClean="0"/>
              <a:t>‹N°›</a:t>
            </a:fld>
            <a:endParaRPr lang="fr-FR"/>
          </a:p>
        </p:txBody>
      </p:sp>
    </p:spTree>
    <p:extLst>
      <p:ext uri="{BB962C8B-B14F-4D97-AF65-F5344CB8AC3E}">
        <p14:creationId xmlns:p14="http://schemas.microsoft.com/office/powerpoint/2010/main" val="24043529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69F86A-7FA6-D44B-9AC0-C0007D1160B4}" type="slidenum">
              <a:rPr lang="fr-FR" smtClean="0"/>
              <a:t>1</a:t>
            </a:fld>
            <a:endParaRPr lang="fr-FR"/>
          </a:p>
        </p:txBody>
      </p:sp>
    </p:spTree>
    <p:extLst>
      <p:ext uri="{BB962C8B-B14F-4D97-AF65-F5344CB8AC3E}">
        <p14:creationId xmlns:p14="http://schemas.microsoft.com/office/powerpoint/2010/main" val="235107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fr-FR"/>
              <a:t>Cliquez et modifiez le titre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832AF953-90C0-9F41-99FB-6FB2ACDFA634}" type="datetime1">
              <a:rPr lang="fr-FR" smtClean="0"/>
              <a:t>22/11/2022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4">
            <a:extLst>
              <a:ext uri="{FF2B5EF4-FFF2-40B4-BE49-F238E27FC236}">
                <a16:creationId xmlns:a16="http://schemas.microsoft.com/office/drawing/2014/main" id="{521F8C59-8BE1-A95C-0CE4-6068C5BA8F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666529"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DF18CA7-4DCA-E84A-A8E9-26C30B5BB2C9}" type="datetime1">
              <a:rPr lang="fr-FR" smtClean="0"/>
              <a:t>22/11/2022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319BA6C-E4F5-7D44-829D-0702834BA522}" type="datetime1">
              <a:rPr lang="fr-FR" smtClean="0"/>
              <a:t>22/11/2022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4162E1D-9479-5F47-8D7E-7AD91DB258FE}" type="datetime1">
              <a:rPr lang="fr-FR" smtClean="0"/>
              <a:t>22/11/2022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fr-FR"/>
              <a:t>Cliquez et modifiez le titre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8A3EC43-2D17-D14A-AA4B-91A0FA9A5FC8}" type="datetime1">
              <a:rPr lang="fr-FR" smtClean="0"/>
              <a:t>22/11/2022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FAAC6F75-6964-F448-96D3-F84005A04B22}" type="datetime1">
              <a:rPr lang="fr-FR" smtClean="0"/>
              <a:t>22/11/2022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Cliquez et modifiez le titre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10D87570-2927-5A43-B069-5FDF9AAC500B}" type="datetime1">
              <a:rPr lang="fr-FR" smtClean="0"/>
              <a:t>22/11/2022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‹N°›</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9B2A2C5D-76F5-8B4C-9286-3D71CBC4BA37}" type="datetime1">
              <a:rPr lang="fr-FR" smtClean="0"/>
              <a:t>22/11/2022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63A5BB-9C15-FB4E-9B64-D716145F4DDE}" type="datetime1">
              <a:rPr lang="fr-FR" smtClean="0"/>
              <a:t>22/11/2022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fr-FR"/>
              <a:t>Cliquez et modifiez le titre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2DFFCC5-6F6A-0D49-A444-F709F60CB665}" type="datetime1">
              <a:rPr lang="fr-FR" smtClean="0"/>
              <a:t>22/11/2022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fr-FR"/>
              <a:t>Cliquez et modifiez le titre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Faire glisser l'image vers l'espace réservé ou cliquer sur l'icône pour l'ajouter</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E538D03-C2C5-2A4E-8274-1685A471696D}" type="datetime1">
              <a:rPr lang="fr-FR" smtClean="0"/>
              <a:t>22/11/2022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fr-FR"/>
              <a:t>Cliquez et modifiez le titre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BCD9919-C59F-6F4F-B6F5-DE050C170780}" type="datetime1">
              <a:rPr lang="fr-FR" smtClean="0"/>
              <a:t>22/11/2022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‹N°›</a:t>
            </a:fld>
            <a:endParaRPr lang="en-US" dirty="0"/>
          </a:p>
        </p:txBody>
      </p:sp>
      <p:sp>
        <p:nvSpPr>
          <p:cNvPr id="8" name="Rectangle 7"/>
          <p:cNvSpPr/>
          <p:nvPr/>
        </p:nvSpPr>
        <p:spPr>
          <a:xfrm>
            <a:off x="2478104" y="-1"/>
            <a:ext cx="6667500" cy="77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4">
            <a:extLst>
              <a:ext uri="{FF2B5EF4-FFF2-40B4-BE49-F238E27FC236}">
                <a16:creationId xmlns:a16="http://schemas.microsoft.com/office/drawing/2014/main" id="{6B68248C-786B-366A-D98A-B81924D7A10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319"/>
            <a:ext cx="2666529"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2000" y="3200399"/>
            <a:ext cx="7543800" cy="2157025"/>
          </a:xfrm>
        </p:spPr>
        <p:txBody>
          <a:bodyPr/>
          <a:lstStyle/>
          <a:p>
            <a:r>
              <a:rPr lang="fr-FR" sz="4000" b="1" dirty="0"/>
              <a:t>« … the last refuge of a </a:t>
            </a:r>
            <a:r>
              <a:rPr lang="fr-FR" sz="4000" b="1" dirty="0" err="1"/>
              <a:t>complex</a:t>
            </a:r>
            <a:r>
              <a:rPr lang="fr-FR" sz="4000" b="1" dirty="0"/>
              <a:t> </a:t>
            </a:r>
            <a:r>
              <a:rPr lang="fr-FR" sz="4000" b="1" dirty="0" err="1"/>
              <a:t>mind</a:t>
            </a:r>
            <a:r>
              <a:rPr lang="fr-FR" sz="4000" b="1" dirty="0"/>
              <a:t> » (O. Wilde)</a:t>
            </a:r>
            <a:endParaRPr lang="fr-FR" sz="4000" dirty="0"/>
          </a:p>
        </p:txBody>
      </p:sp>
      <p:sp>
        <p:nvSpPr>
          <p:cNvPr id="3" name="Sous-titre 2"/>
          <p:cNvSpPr>
            <a:spLocks noGrp="1"/>
          </p:cNvSpPr>
          <p:nvPr>
            <p:ph type="subTitle" idx="1"/>
          </p:nvPr>
        </p:nvSpPr>
        <p:spPr>
          <a:xfrm>
            <a:off x="762000" y="5664981"/>
            <a:ext cx="6858000" cy="416688"/>
          </a:xfrm>
        </p:spPr>
        <p:txBody>
          <a:bodyPr>
            <a:normAutofit fontScale="92500" lnSpcReduction="10000"/>
          </a:bodyPr>
          <a:lstStyle/>
          <a:p>
            <a:r>
              <a:rPr lang="fr-FR" sz="2400" dirty="0"/>
              <a:t>Nicolas </a:t>
            </a:r>
            <a:r>
              <a:rPr lang="fr-FR" sz="2400" dirty="0" err="1"/>
              <a:t>Froeliger</a:t>
            </a:r>
            <a:r>
              <a:rPr lang="fr-FR" sz="2400" dirty="0"/>
              <a:t>, </a:t>
            </a:r>
            <a:r>
              <a:rPr lang="fr-FR" sz="2400" dirty="0" err="1"/>
              <a:t>nicolas.froeliger@u-paris.fr</a:t>
            </a:r>
            <a:endParaRPr lang="fr-FR" sz="2400" dirty="0"/>
          </a:p>
        </p:txBody>
      </p:sp>
      <p:pic>
        <p:nvPicPr>
          <p:cNvPr id="4" name="Image 3" descr="Bâtiment OD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0"/>
            <a:ext cx="2514600" cy="3045794"/>
          </a:xfrm>
          <a:prstGeom prst="rect">
            <a:avLst/>
          </a:prstGeom>
        </p:spPr>
      </p:pic>
      <p:pic>
        <p:nvPicPr>
          <p:cNvPr id="9" name="Image 10">
            <a:extLst>
              <a:ext uri="{FF2B5EF4-FFF2-40B4-BE49-F238E27FC236}">
                <a16:creationId xmlns:a16="http://schemas.microsoft.com/office/drawing/2014/main" id="{8EAFC644-897E-6546-AA67-6DEE8A763B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1200" y="5651500"/>
            <a:ext cx="20828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63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4572000"/>
            <a:ext cx="7331676" cy="1600200"/>
          </a:xfrm>
        </p:spPr>
        <p:txBody>
          <a:bodyPr>
            <a:normAutofit fontScale="90000"/>
          </a:bodyPr>
          <a:lstStyle/>
          <a:p>
            <a:r>
              <a:rPr lang="en-US" dirty="0"/>
              <a:t>Regarding </a:t>
            </a:r>
            <a:r>
              <a:rPr lang="en-US" dirty="0" err="1"/>
              <a:t>maths</a:t>
            </a:r>
            <a:r>
              <a:rPr lang="en-US" dirty="0"/>
              <a:t>, that would be pretty stupid…</a:t>
            </a:r>
          </a:p>
        </p:txBody>
      </p:sp>
      <p:sp>
        <p:nvSpPr>
          <p:cNvPr id="3" name="Espace réservé du contenu 2"/>
          <p:cNvSpPr>
            <a:spLocks noGrp="1"/>
          </p:cNvSpPr>
          <p:nvPr>
            <p:ph idx="1"/>
          </p:nvPr>
        </p:nvSpPr>
        <p:spPr/>
        <p:txBody>
          <a:bodyPr>
            <a:normAutofit/>
          </a:bodyPr>
          <a:lstStyle/>
          <a:p>
            <a:r>
              <a:rPr lang="en-US" dirty="0"/>
              <a:t>(trying to make new friends, here…)</a:t>
            </a:r>
          </a:p>
          <a:p>
            <a:r>
              <a:rPr lang="en-US" dirty="0"/>
              <a:t>Because we can understand (“Yes, we can”)</a:t>
            </a:r>
          </a:p>
          <a:p>
            <a:r>
              <a:rPr lang="en-US" dirty="0"/>
              <a:t>Because this is part of our agency</a:t>
            </a:r>
          </a:p>
          <a:p>
            <a:r>
              <a:rPr lang="en-US" dirty="0"/>
              <a:t>Because ”No human thing is foreign to me” (Terence)</a:t>
            </a:r>
          </a:p>
          <a:p>
            <a:r>
              <a:rPr lang="en-US" dirty="0"/>
              <a:t>Because pragmatic texts are written </a:t>
            </a:r>
            <a:r>
              <a:rPr lang="en-US" i="1" dirty="0"/>
              <a:t>around</a:t>
            </a:r>
            <a:r>
              <a:rPr lang="en-US" dirty="0"/>
              <a:t> </a:t>
            </a:r>
            <a:r>
              <a:rPr lang="en-US" dirty="0" err="1"/>
              <a:t>maths</a:t>
            </a:r>
            <a:r>
              <a:rPr lang="en-US" dirty="0"/>
              <a:t> (and not </a:t>
            </a:r>
            <a:r>
              <a:rPr lang="en-US" i="1" dirty="0"/>
              <a:t>vice versa</a:t>
            </a:r>
            <a:r>
              <a:rPr lang="en-US" dirty="0"/>
              <a:t>)</a:t>
            </a:r>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10</a:t>
            </a:fld>
            <a:endParaRPr lang="en-US"/>
          </a:p>
        </p:txBody>
      </p:sp>
    </p:spTree>
    <p:extLst>
      <p:ext uri="{BB962C8B-B14F-4D97-AF65-F5344CB8AC3E}">
        <p14:creationId xmlns:p14="http://schemas.microsoft.com/office/powerpoint/2010/main" val="72365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4572000"/>
            <a:ext cx="7331676" cy="1600200"/>
          </a:xfrm>
        </p:spPr>
        <p:txBody>
          <a:bodyPr>
            <a:normAutofit/>
          </a:bodyPr>
          <a:lstStyle/>
          <a:p>
            <a:r>
              <a:rPr lang="en-US" dirty="0"/>
              <a:t>An example</a:t>
            </a:r>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11</a:t>
            </a:fld>
            <a:endParaRPr lang="en-US"/>
          </a:p>
        </p:txBody>
      </p:sp>
      <p:graphicFrame>
        <p:nvGraphicFramePr>
          <p:cNvPr id="6" name="Tableau 5">
            <a:extLst>
              <a:ext uri="{FF2B5EF4-FFF2-40B4-BE49-F238E27FC236}">
                <a16:creationId xmlns:a16="http://schemas.microsoft.com/office/drawing/2014/main" id="{95F103A3-ECBF-5AAB-91D1-4E9120A99F42}"/>
              </a:ext>
            </a:extLst>
          </p:cNvPr>
          <p:cNvGraphicFramePr>
            <a:graphicFrameLocks noGrp="1"/>
          </p:cNvGraphicFramePr>
          <p:nvPr>
            <p:extLst>
              <p:ext uri="{D42A27DB-BD31-4B8C-83A1-F6EECF244321}">
                <p14:modId xmlns:p14="http://schemas.microsoft.com/office/powerpoint/2010/main" val="4160775484"/>
              </p:ext>
            </p:extLst>
          </p:nvPr>
        </p:nvGraphicFramePr>
        <p:xfrm>
          <a:off x="127033" y="902043"/>
          <a:ext cx="8633908" cy="4411362"/>
        </p:xfrm>
        <a:graphic>
          <a:graphicData uri="http://schemas.openxmlformats.org/drawingml/2006/table">
            <a:tbl>
              <a:tblPr firstRow="1" firstCol="1" lastRow="1" lastCol="1" bandRow="1" bandCol="1">
                <a:tableStyleId>{5C22544A-7EE6-4342-B048-85BDC9FD1C3A}</a:tableStyleId>
              </a:tblPr>
              <a:tblGrid>
                <a:gridCol w="4316954">
                  <a:extLst>
                    <a:ext uri="{9D8B030D-6E8A-4147-A177-3AD203B41FA5}">
                      <a16:colId xmlns:a16="http://schemas.microsoft.com/office/drawing/2014/main" val="3156116041"/>
                    </a:ext>
                  </a:extLst>
                </a:gridCol>
                <a:gridCol w="4316954">
                  <a:extLst>
                    <a:ext uri="{9D8B030D-6E8A-4147-A177-3AD203B41FA5}">
                      <a16:colId xmlns:a16="http://schemas.microsoft.com/office/drawing/2014/main" val="2836214108"/>
                    </a:ext>
                  </a:extLst>
                </a:gridCol>
              </a:tblGrid>
              <a:tr h="4411362">
                <a:tc>
                  <a:txBody>
                    <a:bodyPr/>
                    <a:lstStyle/>
                    <a:p>
                      <a:pPr algn="just"/>
                      <a:r>
                        <a:rPr lang="en-US" sz="2400" dirty="0">
                          <a:solidFill>
                            <a:schemeClr val="tx1"/>
                          </a:solidFill>
                          <a:effectLst/>
                        </a:rPr>
                        <a:t>So far the study of solar variability has identified five solar periodicities […]:</a:t>
                      </a:r>
                      <a:endParaRPr lang="fr-FR" sz="2400" dirty="0">
                        <a:solidFill>
                          <a:schemeClr val="tx1"/>
                        </a:solidFill>
                        <a:effectLst/>
                      </a:endParaRPr>
                    </a:p>
                    <a:p>
                      <a:pPr algn="just"/>
                      <a:r>
                        <a:rPr lang="en-US" sz="2400" dirty="0">
                          <a:solidFill>
                            <a:schemeClr val="tx1"/>
                          </a:solidFill>
                          <a:effectLst/>
                        </a:rPr>
                        <a:t>–   […]</a:t>
                      </a:r>
                      <a:endParaRPr lang="fr-FR" sz="2400" dirty="0">
                        <a:solidFill>
                          <a:schemeClr val="tx1"/>
                        </a:solidFill>
                        <a:effectLst/>
                      </a:endParaRPr>
                    </a:p>
                    <a:p>
                      <a:pPr algn="just"/>
                      <a:r>
                        <a:rPr lang="en-US" sz="2400" dirty="0">
                          <a:solidFill>
                            <a:schemeClr val="tx1"/>
                          </a:solidFill>
                          <a:effectLst/>
                        </a:rPr>
                        <a:t>– The 88 years </a:t>
                      </a:r>
                      <a:r>
                        <a:rPr lang="en-US" sz="2400" dirty="0" err="1">
                          <a:solidFill>
                            <a:schemeClr val="tx1"/>
                          </a:solidFill>
                          <a:effectLst/>
                        </a:rPr>
                        <a:t>Gleissberg</a:t>
                      </a:r>
                      <a:r>
                        <a:rPr lang="en-US" sz="2400" dirty="0">
                          <a:solidFill>
                            <a:schemeClr val="tx1"/>
                          </a:solidFill>
                          <a:effectLst/>
                        </a:rPr>
                        <a:t> cycle […]. Its length varies strongly over the centuries, </a:t>
                      </a:r>
                      <a:r>
                        <a:rPr lang="en-US" sz="2400" dirty="0">
                          <a:solidFill>
                            <a:schemeClr val="tx1"/>
                          </a:solidFill>
                          <a:effectLst/>
                          <a:highlight>
                            <a:srgbClr val="FFFF00"/>
                          </a:highlight>
                        </a:rPr>
                        <a:t>with peaks of about 55 and 100 years </a:t>
                      </a:r>
                      <a:r>
                        <a:rPr lang="en-US" sz="2400" dirty="0">
                          <a:solidFill>
                            <a:schemeClr val="tx1"/>
                          </a:solidFill>
                          <a:effectLst/>
                        </a:rPr>
                        <a:t>[…]. </a:t>
                      </a:r>
                      <a:r>
                        <a:rPr lang="fr-FR" sz="2400" dirty="0">
                          <a:solidFill>
                            <a:schemeClr val="tx1"/>
                          </a:solidFill>
                          <a:effectLst/>
                        </a:rPr>
                        <a:t>The longer </a:t>
                      </a:r>
                      <a:r>
                        <a:rPr lang="fr-FR" sz="2400" dirty="0" err="1">
                          <a:solidFill>
                            <a:schemeClr val="tx1"/>
                          </a:solidFill>
                          <a:effectLst/>
                        </a:rPr>
                        <a:t>period</a:t>
                      </a:r>
                      <a:r>
                        <a:rPr lang="fr-FR" sz="2400" dirty="0">
                          <a:solidFill>
                            <a:schemeClr val="tx1"/>
                          </a:solidFill>
                          <a:effectLst/>
                        </a:rPr>
                        <a:t> </a:t>
                      </a:r>
                      <a:r>
                        <a:rPr lang="fr-FR" sz="2400" dirty="0" err="1">
                          <a:solidFill>
                            <a:schemeClr val="tx1"/>
                          </a:solidFill>
                          <a:effectLst/>
                        </a:rPr>
                        <a:t>prevailed</a:t>
                      </a:r>
                      <a:r>
                        <a:rPr lang="fr-FR" sz="2400" dirty="0">
                          <a:solidFill>
                            <a:schemeClr val="tx1"/>
                          </a:solidFill>
                          <a:effectLst/>
                        </a:rPr>
                        <a:t> </a:t>
                      </a:r>
                      <a:r>
                        <a:rPr lang="fr-FR" sz="2400" dirty="0" err="1">
                          <a:solidFill>
                            <a:schemeClr val="tx1"/>
                          </a:solidFill>
                          <a:effectLst/>
                        </a:rPr>
                        <a:t>between</a:t>
                      </a:r>
                      <a:r>
                        <a:rPr lang="fr-FR" sz="2400" dirty="0">
                          <a:solidFill>
                            <a:schemeClr val="tx1"/>
                          </a:solidFill>
                          <a:effectLst/>
                        </a:rPr>
                        <a:t> 1725 and 1850.</a:t>
                      </a:r>
                    </a:p>
                    <a:p>
                      <a:pPr algn="just"/>
                      <a:r>
                        <a:rPr lang="fr-FR" sz="2400" dirty="0">
                          <a:solidFill>
                            <a:schemeClr val="tx1"/>
                          </a:solidFill>
                          <a:effectLst/>
                        </a:rPr>
                        <a:t> </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gn="just"/>
                      <a:r>
                        <a:rPr lang="fr-FR" sz="2400" dirty="0">
                          <a:solidFill>
                            <a:schemeClr val="tx1"/>
                          </a:solidFill>
                          <a:effectLst/>
                        </a:rPr>
                        <a:t>L’étude de la variabilité solaire a permis, jusqu’à présent, d’identifier cinq périodicités solaires […] :</a:t>
                      </a:r>
                    </a:p>
                    <a:p>
                      <a:pPr algn="just"/>
                      <a:r>
                        <a:rPr lang="fr-FR" sz="2400" dirty="0">
                          <a:solidFill>
                            <a:schemeClr val="tx1"/>
                          </a:solidFill>
                          <a:effectLst/>
                        </a:rPr>
                        <a:t>–   […]</a:t>
                      </a:r>
                    </a:p>
                    <a:p>
                      <a:pPr algn="just"/>
                      <a:r>
                        <a:rPr lang="fr-FR" sz="2400" dirty="0">
                          <a:solidFill>
                            <a:schemeClr val="tx1"/>
                          </a:solidFill>
                          <a:effectLst/>
                        </a:rPr>
                        <a:t>– Le cycle de </a:t>
                      </a:r>
                      <a:r>
                        <a:rPr lang="fr-FR" sz="2400" dirty="0" err="1">
                          <a:solidFill>
                            <a:schemeClr val="tx1"/>
                          </a:solidFill>
                          <a:effectLst/>
                        </a:rPr>
                        <a:t>Gleissberg</a:t>
                      </a:r>
                      <a:r>
                        <a:rPr lang="fr-FR" sz="2400" dirty="0">
                          <a:solidFill>
                            <a:schemeClr val="tx1"/>
                          </a:solidFill>
                          <a:effectLst/>
                        </a:rPr>
                        <a:t>, d’une période moyenne de 88 ans […]. La durée de ce cycle varie fortement, </a:t>
                      </a:r>
                      <a:r>
                        <a:rPr lang="fr-FR" sz="2400" dirty="0">
                          <a:solidFill>
                            <a:schemeClr val="tx1"/>
                          </a:solidFill>
                          <a:effectLst/>
                          <a:highlight>
                            <a:srgbClr val="FFFF00"/>
                          </a:highlight>
                        </a:rPr>
                        <a:t>de 55 ans minimum jusqu’à plus de 100 ans </a:t>
                      </a:r>
                      <a:r>
                        <a:rPr lang="fr-FR" sz="2400" dirty="0">
                          <a:solidFill>
                            <a:schemeClr val="tx1"/>
                          </a:solidFill>
                          <a:effectLst/>
                        </a:rPr>
                        <a:t>[…]. La plus longue période eut lieu entre 1725 et 1850</a:t>
                      </a:r>
                      <a:endParaRPr lang="fr-FR"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476758267"/>
                  </a:ext>
                </a:extLst>
              </a:tr>
            </a:tbl>
          </a:graphicData>
        </a:graphic>
      </p:graphicFrame>
    </p:spTree>
    <p:extLst>
      <p:ext uri="{BB962C8B-B14F-4D97-AF65-F5344CB8AC3E}">
        <p14:creationId xmlns:p14="http://schemas.microsoft.com/office/powerpoint/2010/main" val="283270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4572000"/>
            <a:ext cx="7331676" cy="1600200"/>
          </a:xfrm>
        </p:spPr>
        <p:txBody>
          <a:bodyPr>
            <a:normAutofit fontScale="90000"/>
          </a:bodyPr>
          <a:lstStyle/>
          <a:p>
            <a:r>
              <a:rPr lang="en-US" dirty="0"/>
              <a:t>What does the translator say?</a:t>
            </a:r>
          </a:p>
        </p:txBody>
      </p:sp>
      <p:sp>
        <p:nvSpPr>
          <p:cNvPr id="3" name="Espace réservé du contenu 2"/>
          <p:cNvSpPr>
            <a:spLocks noGrp="1"/>
          </p:cNvSpPr>
          <p:nvPr>
            <p:ph idx="1"/>
          </p:nvPr>
        </p:nvSpPr>
        <p:spPr/>
        <p:txBody>
          <a:bodyPr>
            <a:normAutofit/>
          </a:bodyPr>
          <a:lstStyle/>
          <a:p>
            <a:pPr marL="0" indent="0">
              <a:buNone/>
            </a:pPr>
            <a:r>
              <a:rPr lang="fr-FR" dirty="0"/>
              <a:t>« Le texte anglais dit que le cycle dure entre 55 ans et 100 ans. Mais la phrase suivante “The longer </a:t>
            </a:r>
            <a:r>
              <a:rPr lang="fr-FR" dirty="0" err="1"/>
              <a:t>period</a:t>
            </a:r>
            <a:r>
              <a:rPr lang="fr-FR" dirty="0"/>
              <a:t> </a:t>
            </a:r>
            <a:r>
              <a:rPr lang="fr-FR" dirty="0" err="1"/>
              <a:t>prevailed</a:t>
            </a:r>
            <a:r>
              <a:rPr lang="fr-FR" dirty="0"/>
              <a:t> </a:t>
            </a:r>
            <a:r>
              <a:rPr lang="fr-FR" dirty="0" err="1"/>
              <a:t>between</a:t>
            </a:r>
            <a:r>
              <a:rPr lang="fr-FR" dirty="0"/>
              <a:t> 1725 and 1850.” vient contredire cela, puisqu’entre 1725 et 1850 il y a 125 ans et non pas 100 ans. J’ai donc choisi de traduire cette information par ‘’plus de 100 ans’’. » </a:t>
            </a:r>
          </a:p>
          <a:p>
            <a:pPr marL="0" indent="0">
              <a:buNone/>
            </a:pPr>
            <a:r>
              <a:rPr lang="fr-FR" dirty="0"/>
              <a:t>In case of </a:t>
            </a:r>
            <a:r>
              <a:rPr lang="fr-FR" dirty="0" err="1"/>
              <a:t>doubt</a:t>
            </a:r>
            <a:r>
              <a:rPr lang="fr-FR" dirty="0"/>
              <a:t>, go for the figures!</a:t>
            </a:r>
            <a:endParaRPr lang="en-US"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12</a:t>
            </a:fld>
            <a:endParaRPr lang="en-US"/>
          </a:p>
        </p:txBody>
      </p:sp>
    </p:spTree>
    <p:extLst>
      <p:ext uri="{BB962C8B-B14F-4D97-AF65-F5344CB8AC3E}">
        <p14:creationId xmlns:p14="http://schemas.microsoft.com/office/powerpoint/2010/main" val="320760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4572000"/>
            <a:ext cx="7331676" cy="1600200"/>
          </a:xfrm>
        </p:spPr>
        <p:txBody>
          <a:bodyPr>
            <a:normAutofit/>
          </a:bodyPr>
          <a:lstStyle/>
          <a:p>
            <a:r>
              <a:rPr lang="en-US" dirty="0"/>
              <a:t>In fact…</a:t>
            </a:r>
          </a:p>
        </p:txBody>
      </p:sp>
      <p:sp>
        <p:nvSpPr>
          <p:cNvPr id="3" name="Espace réservé du contenu 2"/>
          <p:cNvSpPr>
            <a:spLocks noGrp="1"/>
          </p:cNvSpPr>
          <p:nvPr>
            <p:ph idx="1"/>
          </p:nvPr>
        </p:nvSpPr>
        <p:spPr>
          <a:xfrm>
            <a:off x="761999" y="342900"/>
            <a:ext cx="7543800" cy="3886200"/>
          </a:xfrm>
        </p:spPr>
        <p:txBody>
          <a:bodyPr>
            <a:normAutofit/>
          </a:bodyPr>
          <a:lstStyle/>
          <a:p>
            <a:r>
              <a:rPr lang="en-US" dirty="0"/>
              <a:t>A lot of texts are actually “translations” from mathematical of figurative expressions</a:t>
            </a:r>
          </a:p>
          <a:p>
            <a:r>
              <a:rPr lang="fr-FR" dirty="0"/>
              <a:t>« Wall Street </a:t>
            </a:r>
            <a:r>
              <a:rPr lang="fr-FR" dirty="0" err="1"/>
              <a:t>thinks</a:t>
            </a:r>
            <a:r>
              <a:rPr lang="fr-FR" dirty="0"/>
              <a:t> a double-</a:t>
            </a:r>
            <a:r>
              <a:rPr lang="fr-FR" dirty="0" err="1"/>
              <a:t>dip</a:t>
            </a:r>
            <a:r>
              <a:rPr lang="fr-FR" dirty="0"/>
              <a:t> </a:t>
            </a:r>
            <a:r>
              <a:rPr lang="fr-FR" dirty="0" err="1"/>
              <a:t>recession</a:t>
            </a:r>
            <a:r>
              <a:rPr lang="fr-FR" dirty="0"/>
              <a:t> </a:t>
            </a:r>
            <a:r>
              <a:rPr lang="fr-FR" dirty="0" err="1"/>
              <a:t>is</a:t>
            </a:r>
            <a:r>
              <a:rPr lang="fr-FR" dirty="0"/>
              <a:t> more </a:t>
            </a:r>
            <a:r>
              <a:rPr lang="fr-FR" dirty="0" err="1"/>
              <a:t>likely</a:t>
            </a:r>
            <a:r>
              <a:rPr lang="fr-FR" dirty="0"/>
              <a:t> </a:t>
            </a:r>
            <a:r>
              <a:rPr lang="fr-FR" dirty="0" err="1"/>
              <a:t>than</a:t>
            </a:r>
            <a:r>
              <a:rPr lang="fr-FR" dirty="0"/>
              <a:t> V-</a:t>
            </a:r>
            <a:r>
              <a:rPr lang="fr-FR" dirty="0" err="1"/>
              <a:t>shaped</a:t>
            </a:r>
            <a:r>
              <a:rPr lang="fr-FR" dirty="0"/>
              <a:t> </a:t>
            </a:r>
            <a:r>
              <a:rPr lang="fr-FR" dirty="0" err="1"/>
              <a:t>recovery</a:t>
            </a:r>
            <a:r>
              <a:rPr lang="fr-FR" dirty="0"/>
              <a:t> » </a:t>
            </a:r>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13</a:t>
            </a:fld>
            <a:endParaRPr lang="en-US"/>
          </a:p>
        </p:txBody>
      </p:sp>
      <p:pic>
        <p:nvPicPr>
          <p:cNvPr id="6" name="Image 5">
            <a:extLst>
              <a:ext uri="{FF2B5EF4-FFF2-40B4-BE49-F238E27FC236}">
                <a16:creationId xmlns:a16="http://schemas.microsoft.com/office/drawing/2014/main" id="{E08490B2-026C-0D7D-53AD-D888F34B3ADB}"/>
              </a:ext>
            </a:extLst>
          </p:cNvPr>
          <p:cNvPicPr>
            <a:picLocks noChangeAspect="1"/>
          </p:cNvPicPr>
          <p:nvPr/>
        </p:nvPicPr>
        <p:blipFill>
          <a:blip r:embed="rId2"/>
          <a:stretch>
            <a:fillRect/>
          </a:stretch>
        </p:blipFill>
        <p:spPr>
          <a:xfrm>
            <a:off x="4065373" y="3336819"/>
            <a:ext cx="5078627" cy="3521181"/>
          </a:xfrm>
          <a:prstGeom prst="rect">
            <a:avLst/>
          </a:prstGeom>
        </p:spPr>
      </p:pic>
    </p:spTree>
    <p:extLst>
      <p:ext uri="{BB962C8B-B14F-4D97-AF65-F5344CB8AC3E}">
        <p14:creationId xmlns:p14="http://schemas.microsoft.com/office/powerpoint/2010/main" val="303813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4572000"/>
            <a:ext cx="7331676" cy="1600200"/>
          </a:xfrm>
        </p:spPr>
        <p:txBody>
          <a:bodyPr>
            <a:normAutofit/>
          </a:bodyPr>
          <a:lstStyle/>
          <a:p>
            <a:r>
              <a:rPr lang="en-US" dirty="0"/>
              <a:t>Besides…</a:t>
            </a:r>
          </a:p>
        </p:txBody>
      </p:sp>
      <p:sp>
        <p:nvSpPr>
          <p:cNvPr id="3" name="Espace réservé du contenu 2"/>
          <p:cNvSpPr>
            <a:spLocks noGrp="1"/>
          </p:cNvSpPr>
          <p:nvPr>
            <p:ph idx="1"/>
          </p:nvPr>
        </p:nvSpPr>
        <p:spPr>
          <a:xfrm>
            <a:off x="762000" y="685800"/>
            <a:ext cx="7543800" cy="2866768"/>
          </a:xfrm>
        </p:spPr>
        <p:txBody>
          <a:bodyPr>
            <a:normAutofit/>
          </a:bodyPr>
          <a:lstStyle/>
          <a:p>
            <a:r>
              <a:rPr lang="en-US" dirty="0"/>
              <a:t>There are words around terms too</a:t>
            </a:r>
          </a:p>
          <a:p>
            <a:r>
              <a:rPr lang="en-US" dirty="0"/>
              <a:t>Heard about phraseology?</a:t>
            </a:r>
            <a:endParaRPr lang="fr-FR"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14</a:t>
            </a:fld>
            <a:endParaRPr lang="en-US"/>
          </a:p>
        </p:txBody>
      </p:sp>
      <p:graphicFrame>
        <p:nvGraphicFramePr>
          <p:cNvPr id="7" name="Tableau 6">
            <a:extLst>
              <a:ext uri="{FF2B5EF4-FFF2-40B4-BE49-F238E27FC236}">
                <a16:creationId xmlns:a16="http://schemas.microsoft.com/office/drawing/2014/main" id="{92775D04-155C-63EF-0B53-39198B73AD9F}"/>
              </a:ext>
            </a:extLst>
          </p:cNvPr>
          <p:cNvGraphicFramePr>
            <a:graphicFrameLocks noGrp="1"/>
          </p:cNvGraphicFramePr>
          <p:nvPr>
            <p:extLst>
              <p:ext uri="{D42A27DB-BD31-4B8C-83A1-F6EECF244321}">
                <p14:modId xmlns:p14="http://schemas.microsoft.com/office/powerpoint/2010/main" val="3557927137"/>
              </p:ext>
            </p:extLst>
          </p:nvPr>
        </p:nvGraphicFramePr>
        <p:xfrm>
          <a:off x="761999" y="2880360"/>
          <a:ext cx="8073084" cy="2272408"/>
        </p:xfrm>
        <a:graphic>
          <a:graphicData uri="http://schemas.openxmlformats.org/drawingml/2006/table">
            <a:tbl>
              <a:tblPr firstRow="1" firstCol="1" bandRow="1">
                <a:tableStyleId>{5C22544A-7EE6-4342-B048-85BDC9FD1C3A}</a:tableStyleId>
              </a:tblPr>
              <a:tblGrid>
                <a:gridCol w="2018271">
                  <a:extLst>
                    <a:ext uri="{9D8B030D-6E8A-4147-A177-3AD203B41FA5}">
                      <a16:colId xmlns:a16="http://schemas.microsoft.com/office/drawing/2014/main" val="3150922683"/>
                    </a:ext>
                  </a:extLst>
                </a:gridCol>
                <a:gridCol w="2018271">
                  <a:extLst>
                    <a:ext uri="{9D8B030D-6E8A-4147-A177-3AD203B41FA5}">
                      <a16:colId xmlns:a16="http://schemas.microsoft.com/office/drawing/2014/main" val="1450247290"/>
                    </a:ext>
                  </a:extLst>
                </a:gridCol>
                <a:gridCol w="2018271">
                  <a:extLst>
                    <a:ext uri="{9D8B030D-6E8A-4147-A177-3AD203B41FA5}">
                      <a16:colId xmlns:a16="http://schemas.microsoft.com/office/drawing/2014/main" val="785800163"/>
                    </a:ext>
                  </a:extLst>
                </a:gridCol>
                <a:gridCol w="2018271">
                  <a:extLst>
                    <a:ext uri="{9D8B030D-6E8A-4147-A177-3AD203B41FA5}">
                      <a16:colId xmlns:a16="http://schemas.microsoft.com/office/drawing/2014/main" val="1651441723"/>
                    </a:ext>
                  </a:extLst>
                </a:gridCol>
              </a:tblGrid>
              <a:tr h="757469">
                <a:tc>
                  <a:txBody>
                    <a:bodyPr/>
                    <a:lstStyle/>
                    <a:p>
                      <a:pPr algn="just"/>
                      <a:r>
                        <a:rPr lang="en-US" sz="2000" dirty="0">
                          <a:effectLst/>
                        </a:rPr>
                        <a:t>let x be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just" defTabSz="914400" rtl="0" eaLnBrk="1" latinLnBrk="0" hangingPunct="1"/>
                      <a:r>
                        <a:rPr lang="en-US" sz="2000" kern="1200" dirty="0" err="1">
                          <a:solidFill>
                            <a:schemeClr val="dk1"/>
                          </a:solidFill>
                          <a:effectLst/>
                          <a:latin typeface="+mn-lt"/>
                          <a:ea typeface="+mn-ea"/>
                          <a:cs typeface="+mn-cs"/>
                        </a:rPr>
                        <a:t>soit</a:t>
                      </a:r>
                      <a:r>
                        <a:rPr lang="en-US" sz="2000" kern="1200" dirty="0">
                          <a:solidFill>
                            <a:schemeClr val="dk1"/>
                          </a:solidFill>
                          <a:effectLst/>
                          <a:latin typeface="+mn-lt"/>
                          <a:ea typeface="+mn-ea"/>
                          <a:cs typeface="+mn-cs"/>
                        </a:rPr>
                        <a:t> x.... </a:t>
                      </a:r>
                      <a:endParaRPr lang="fr-FR" sz="20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algn="just" defTabSz="914400" rtl="0" eaLnBrk="1" latinLnBrk="0" hangingPunct="1"/>
                      <a:r>
                        <a:rPr lang="fr-FR" sz="2000" kern="1200" dirty="0">
                          <a:solidFill>
                            <a:schemeClr val="dk1"/>
                          </a:solidFill>
                          <a:effectLst/>
                          <a:latin typeface="+mn-lt"/>
                          <a:ea typeface="+mn-ea"/>
                          <a:cs typeface="+mn-cs"/>
                        </a:rPr>
                        <a:t>posons partant de que </a:t>
                      </a:r>
                    </a:p>
                  </a:txBody>
                  <a:tcPr marL="68580" marR="68580" marT="0" marB="0">
                    <a:solidFill>
                      <a:schemeClr val="accent1">
                        <a:lumMod val="20000"/>
                        <a:lumOff val="80000"/>
                      </a:schemeClr>
                    </a:solidFill>
                  </a:tcPr>
                </a:tc>
                <a:tc>
                  <a:txBody>
                    <a:bodyPr/>
                    <a:lstStyle/>
                    <a:p>
                      <a:pPr marL="0" algn="just" defTabSz="914400" rtl="0" eaLnBrk="1" latinLnBrk="0" hangingPunct="1"/>
                      <a:r>
                        <a:rPr lang="fr-FR" sz="2000" kern="1200" dirty="0">
                          <a:solidFill>
                            <a:schemeClr val="dk1"/>
                          </a:solidFill>
                          <a:effectLst/>
                          <a:latin typeface="+mn-lt"/>
                          <a:ea typeface="+mn-ea"/>
                          <a:cs typeface="+mn-cs"/>
                        </a:rPr>
                        <a:t> </a:t>
                      </a:r>
                    </a:p>
                  </a:txBody>
                  <a:tcPr marL="68580" marR="68580" marT="0" marB="0">
                    <a:solidFill>
                      <a:schemeClr val="accent1">
                        <a:lumMod val="20000"/>
                        <a:lumOff val="80000"/>
                      </a:schemeClr>
                    </a:solidFill>
                  </a:tcPr>
                </a:tc>
                <a:extLst>
                  <a:ext uri="{0D108BD9-81ED-4DB2-BD59-A6C34878D82A}">
                    <a16:rowId xmlns:a16="http://schemas.microsoft.com/office/drawing/2014/main" val="4012798832"/>
                  </a:ext>
                </a:extLst>
              </a:tr>
              <a:tr h="378735">
                <a:tc>
                  <a:txBody>
                    <a:bodyPr/>
                    <a:lstStyle/>
                    <a:p>
                      <a:pPr algn="just"/>
                      <a:r>
                        <a:rPr lang="fr-FR" sz="2000">
                          <a:effectLst/>
                        </a:rPr>
                        <a:t>where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just" defTabSz="914400" rtl="0" eaLnBrk="1" latinLnBrk="0" hangingPunct="1"/>
                      <a:r>
                        <a:rPr lang="fr-FR" sz="2000" kern="1200" dirty="0">
                          <a:solidFill>
                            <a:schemeClr val="dk1"/>
                          </a:solidFill>
                          <a:effectLst/>
                          <a:latin typeface="+mn-lt"/>
                          <a:ea typeface="+mn-ea"/>
                          <a:cs typeface="+mn-cs"/>
                        </a:rPr>
                        <a:t>où... </a:t>
                      </a:r>
                    </a:p>
                  </a:txBody>
                  <a:tcPr marL="68580" marR="68580" marT="0" marB="0"/>
                </a:tc>
                <a:tc>
                  <a:txBody>
                    <a:bodyPr/>
                    <a:lstStyle/>
                    <a:p>
                      <a:pPr marL="0" algn="just" defTabSz="914400" rtl="0" eaLnBrk="1" latinLnBrk="0" hangingPunct="1"/>
                      <a:r>
                        <a:rPr lang="fr-FR" sz="2000" kern="1200" dirty="0">
                          <a:solidFill>
                            <a:schemeClr val="dk1"/>
                          </a:solidFill>
                          <a:effectLst/>
                          <a:latin typeface="+mn-lt"/>
                          <a:ea typeface="+mn-ea"/>
                          <a:cs typeface="+mn-cs"/>
                        </a:rPr>
                        <a:t> </a:t>
                      </a:r>
                    </a:p>
                  </a:txBody>
                  <a:tcPr marL="68580" marR="68580" marT="0" marB="0"/>
                </a:tc>
                <a:tc>
                  <a:txBody>
                    <a:bodyPr/>
                    <a:lstStyle/>
                    <a:p>
                      <a:pPr marL="0" algn="just" defTabSz="914400" rtl="0" eaLnBrk="1" latinLnBrk="0" hangingPunct="1"/>
                      <a:r>
                        <a:rPr lang="fr-FR" sz="2000" kern="1200">
                          <a:solidFill>
                            <a:schemeClr val="dk1"/>
                          </a:solidFill>
                          <a:effectLst/>
                          <a:latin typeface="+mn-lt"/>
                          <a:ea typeface="+mn-ea"/>
                          <a:cs typeface="+mn-cs"/>
                        </a:rPr>
                        <a:t> </a:t>
                      </a:r>
                    </a:p>
                  </a:txBody>
                  <a:tcPr marL="68580" marR="68580" marT="0" marB="0"/>
                </a:tc>
                <a:extLst>
                  <a:ext uri="{0D108BD9-81ED-4DB2-BD59-A6C34878D82A}">
                    <a16:rowId xmlns:a16="http://schemas.microsoft.com/office/drawing/2014/main" val="974342003"/>
                  </a:ext>
                </a:extLst>
              </a:tr>
              <a:tr h="378735">
                <a:tc>
                  <a:txBody>
                    <a:bodyPr/>
                    <a:lstStyle/>
                    <a:p>
                      <a:pPr algn="just"/>
                      <a:r>
                        <a:rPr lang="fr-FR" sz="2000">
                          <a:effectLst/>
                        </a:rPr>
                        <a:t>knowing that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algn="just" defTabSz="914400" rtl="0" eaLnBrk="1" latinLnBrk="0" hangingPunct="1"/>
                      <a:r>
                        <a:rPr lang="fr-FR" sz="2000" kern="1200">
                          <a:solidFill>
                            <a:schemeClr val="dk1"/>
                          </a:solidFill>
                          <a:effectLst/>
                          <a:latin typeface="+mn-lt"/>
                          <a:ea typeface="+mn-ea"/>
                          <a:cs typeface="+mn-cs"/>
                        </a:rPr>
                        <a:t>or, on sait que… </a:t>
                      </a:r>
                    </a:p>
                  </a:txBody>
                  <a:tcPr marL="68580" marR="68580" marT="0" marB="0"/>
                </a:tc>
                <a:tc>
                  <a:txBody>
                    <a:bodyPr/>
                    <a:lstStyle/>
                    <a:p>
                      <a:pPr marL="0" algn="just" defTabSz="914400" rtl="0" eaLnBrk="1" latinLnBrk="0" hangingPunct="1"/>
                      <a:r>
                        <a:rPr lang="fr-FR" sz="2000" kern="1200" dirty="0">
                          <a:solidFill>
                            <a:schemeClr val="dk1"/>
                          </a:solidFill>
                          <a:effectLst/>
                          <a:latin typeface="+mn-lt"/>
                          <a:ea typeface="+mn-ea"/>
                          <a:cs typeface="+mn-cs"/>
                        </a:rPr>
                        <a:t> </a:t>
                      </a:r>
                    </a:p>
                  </a:txBody>
                  <a:tcPr marL="68580" marR="68580" marT="0" marB="0"/>
                </a:tc>
                <a:tc>
                  <a:txBody>
                    <a:bodyPr/>
                    <a:lstStyle/>
                    <a:p>
                      <a:pPr marL="0" algn="just" defTabSz="914400" rtl="0" eaLnBrk="1" latinLnBrk="0" hangingPunct="1"/>
                      <a:r>
                        <a:rPr lang="fr-FR" sz="2000" kern="1200" dirty="0">
                          <a:solidFill>
                            <a:schemeClr val="dk1"/>
                          </a:solidFill>
                          <a:effectLst/>
                          <a:latin typeface="+mn-lt"/>
                          <a:ea typeface="+mn-ea"/>
                          <a:cs typeface="+mn-cs"/>
                        </a:rPr>
                        <a:t> </a:t>
                      </a:r>
                    </a:p>
                  </a:txBody>
                  <a:tcPr marL="68580" marR="68580" marT="0" marB="0"/>
                </a:tc>
                <a:extLst>
                  <a:ext uri="{0D108BD9-81ED-4DB2-BD59-A6C34878D82A}">
                    <a16:rowId xmlns:a16="http://schemas.microsoft.com/office/drawing/2014/main" val="2212242348"/>
                  </a:ext>
                </a:extLst>
              </a:tr>
              <a:tr h="757469">
                <a:tc>
                  <a:txBody>
                    <a:bodyPr/>
                    <a:lstStyle/>
                    <a:p>
                      <a:pPr algn="just"/>
                      <a:r>
                        <a:rPr lang="fr-FR" sz="2000">
                          <a:effectLst/>
                        </a:rPr>
                        <a:t>hence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000" dirty="0">
                          <a:effectLst/>
                        </a:rPr>
                        <a:t>il s'ensuit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000" dirty="0">
                          <a:effectLst/>
                        </a:rPr>
                        <a:t>d'où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r>
                        <a:rPr lang="fr-FR" sz="2000" dirty="0">
                          <a:effectLst/>
                        </a:rPr>
                        <a:t>on peut donc écrire…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5033037"/>
                  </a:ext>
                </a:extLst>
              </a:tr>
            </a:tbl>
          </a:graphicData>
        </a:graphic>
      </p:graphicFrame>
    </p:spTree>
    <p:extLst>
      <p:ext uri="{BB962C8B-B14F-4D97-AF65-F5344CB8AC3E}">
        <p14:creationId xmlns:p14="http://schemas.microsoft.com/office/powerpoint/2010/main" val="330015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590288"/>
            <a:ext cx="8382001" cy="1600200"/>
          </a:xfrm>
        </p:spPr>
        <p:txBody>
          <a:bodyPr>
            <a:normAutofit fontScale="90000"/>
          </a:bodyPr>
          <a:lstStyle/>
          <a:p>
            <a:r>
              <a:rPr lang="en-US" dirty="0"/>
              <a:t>Figures: it’s not just literal translation!</a:t>
            </a:r>
          </a:p>
        </p:txBody>
      </p:sp>
      <p:sp>
        <p:nvSpPr>
          <p:cNvPr id="3" name="Espace réservé du contenu 2"/>
          <p:cNvSpPr>
            <a:spLocks noGrp="1"/>
          </p:cNvSpPr>
          <p:nvPr>
            <p:ph idx="1"/>
          </p:nvPr>
        </p:nvSpPr>
        <p:spPr>
          <a:xfrm>
            <a:off x="761999" y="805306"/>
            <a:ext cx="8382001" cy="3766693"/>
          </a:xfrm>
        </p:spPr>
        <p:txBody>
          <a:bodyPr>
            <a:normAutofit/>
          </a:bodyPr>
          <a:lstStyle/>
          <a:p>
            <a:r>
              <a:rPr lang="en-US" dirty="0"/>
              <a:t>Yes, there are differences (commas, dots, spaces, plurals…)</a:t>
            </a:r>
          </a:p>
          <a:p>
            <a:r>
              <a:rPr lang="en-US" i="1" dirty="0"/>
              <a:t>OK but why tarry on commas, for G…d’s sake?!</a:t>
            </a:r>
          </a:p>
          <a:p>
            <a:r>
              <a:rPr lang="en-US" dirty="0"/>
              <a:t>Ask United Airways:</a:t>
            </a:r>
          </a:p>
          <a:p>
            <a:r>
              <a:rPr lang="fr-FR" dirty="0"/>
              <a:t>Le chiffre</a:t>
            </a:r>
          </a:p>
          <a:p>
            <a:r>
              <a:rPr lang="fr-FR" dirty="0"/>
              <a:t>1,86 : Une virgule mal placée et c'est le prix sacrifié — en dollar — d'un aller retour sur des lignes intérieures d'US Airways.</a:t>
            </a:r>
          </a:p>
          <a:p>
            <a:r>
              <a:rPr lang="fr-FR" dirty="0"/>
              <a:t>Source : </a:t>
            </a:r>
            <a:r>
              <a:rPr lang="fr-FR" dirty="0" err="1"/>
              <a:t>Liberation.fr</a:t>
            </a:r>
            <a:r>
              <a:rPr lang="fr-FR" dirty="0"/>
              <a:t>, 20 avril 2005 </a:t>
            </a:r>
            <a:endParaRPr lang="en-US"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15</a:t>
            </a:fld>
            <a:endParaRPr lang="en-US"/>
          </a:p>
        </p:txBody>
      </p:sp>
    </p:spTree>
    <p:extLst>
      <p:ext uri="{BB962C8B-B14F-4D97-AF65-F5344CB8AC3E}">
        <p14:creationId xmlns:p14="http://schemas.microsoft.com/office/powerpoint/2010/main" val="308653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3633" y="4590288"/>
            <a:ext cx="8810368" cy="1600200"/>
          </a:xfrm>
        </p:spPr>
        <p:txBody>
          <a:bodyPr>
            <a:normAutofit fontScale="90000"/>
          </a:bodyPr>
          <a:lstStyle/>
          <a:p>
            <a:r>
              <a:rPr lang="en-US" dirty="0"/>
              <a:t>It can also get less trivial, though</a:t>
            </a:r>
          </a:p>
        </p:txBody>
      </p:sp>
      <p:sp>
        <p:nvSpPr>
          <p:cNvPr id="3" name="Espace réservé du contenu 2"/>
          <p:cNvSpPr>
            <a:spLocks noGrp="1"/>
          </p:cNvSpPr>
          <p:nvPr>
            <p:ph idx="1"/>
          </p:nvPr>
        </p:nvSpPr>
        <p:spPr>
          <a:xfrm>
            <a:off x="761999" y="805306"/>
            <a:ext cx="8382001" cy="3766693"/>
          </a:xfrm>
        </p:spPr>
        <p:txBody>
          <a:bodyPr>
            <a:normAutofit/>
          </a:bodyPr>
          <a:lstStyle/>
          <a:p>
            <a:r>
              <a:rPr lang="en-US" dirty="0"/>
              <a:t>A misplaced dot or comma can get someone killed, too (C. </a:t>
            </a:r>
            <a:r>
              <a:rPr lang="en-US" dirty="0" err="1"/>
              <a:t>Balliu</a:t>
            </a:r>
            <a:r>
              <a:rPr lang="en-US" dirty="0"/>
              <a:t>)</a:t>
            </a:r>
          </a:p>
          <a:p>
            <a:r>
              <a:rPr lang="en-US" dirty="0"/>
              <a:t>And how do I translate this?</a:t>
            </a:r>
          </a:p>
          <a:p>
            <a:r>
              <a:rPr lang="en-US" i="1" dirty="0"/>
              <a:t>About a third of children under five suffer from malnutrition. </a:t>
            </a:r>
          </a:p>
          <a:p>
            <a:r>
              <a:rPr lang="en-US" dirty="0"/>
              <a:t>Yes, “Un tiers des enfants de </a:t>
            </a:r>
            <a:r>
              <a:rPr lang="en-US" dirty="0" err="1"/>
              <a:t>moins</a:t>
            </a:r>
            <a:r>
              <a:rPr lang="en-US" dirty="0"/>
              <a:t> de cinq </a:t>
            </a:r>
            <a:r>
              <a:rPr lang="en-US" dirty="0" err="1"/>
              <a:t>ans</a:t>
            </a:r>
            <a:r>
              <a:rPr lang="en-US" dirty="0"/>
              <a:t>…”</a:t>
            </a:r>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16</a:t>
            </a:fld>
            <a:endParaRPr lang="en-US"/>
          </a:p>
        </p:txBody>
      </p:sp>
    </p:spTree>
    <p:extLst>
      <p:ext uri="{BB962C8B-B14F-4D97-AF65-F5344CB8AC3E}">
        <p14:creationId xmlns:p14="http://schemas.microsoft.com/office/powerpoint/2010/main" val="198035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590288"/>
            <a:ext cx="8382002" cy="1600200"/>
          </a:xfrm>
        </p:spPr>
        <p:txBody>
          <a:bodyPr>
            <a:normAutofit/>
          </a:bodyPr>
          <a:lstStyle/>
          <a:p>
            <a:r>
              <a:rPr lang="en-US" dirty="0"/>
              <a:t>And what about this?</a:t>
            </a:r>
          </a:p>
        </p:txBody>
      </p:sp>
      <p:sp>
        <p:nvSpPr>
          <p:cNvPr id="3" name="Espace réservé du contenu 2"/>
          <p:cNvSpPr>
            <a:spLocks noGrp="1"/>
          </p:cNvSpPr>
          <p:nvPr>
            <p:ph idx="1"/>
          </p:nvPr>
        </p:nvSpPr>
        <p:spPr>
          <a:xfrm>
            <a:off x="761999" y="1027728"/>
            <a:ext cx="8382001" cy="3766693"/>
          </a:xfrm>
        </p:spPr>
        <p:txBody>
          <a:bodyPr>
            <a:normAutofit/>
          </a:bodyPr>
          <a:lstStyle/>
          <a:p>
            <a:r>
              <a:rPr lang="fr-FR" dirty="0"/>
              <a:t>The National Rifle Association (NRA), the </a:t>
            </a:r>
            <a:r>
              <a:rPr lang="fr-FR" dirty="0" err="1"/>
              <a:t>nation’s</a:t>
            </a:r>
            <a:r>
              <a:rPr lang="fr-FR" dirty="0"/>
              <a:t> </a:t>
            </a:r>
            <a:r>
              <a:rPr lang="fr-FR" dirty="0" err="1"/>
              <a:t>leading</a:t>
            </a:r>
            <a:r>
              <a:rPr lang="fr-FR" dirty="0"/>
              <a:t> gun lobbying group, </a:t>
            </a:r>
            <a:r>
              <a:rPr lang="fr-FR" b="1" dirty="0" err="1"/>
              <a:t>increased</a:t>
            </a:r>
            <a:r>
              <a:rPr lang="fr-FR" b="1" dirty="0"/>
              <a:t> </a:t>
            </a:r>
            <a:r>
              <a:rPr lang="fr-FR" b="1" dirty="0" err="1"/>
              <a:t>its</a:t>
            </a:r>
            <a:r>
              <a:rPr lang="fr-FR" b="1" dirty="0"/>
              <a:t> online ad </a:t>
            </a:r>
            <a:r>
              <a:rPr lang="fr-FR" b="1" dirty="0" err="1"/>
              <a:t>spending</a:t>
            </a:r>
            <a:r>
              <a:rPr lang="fr-FR" b="1" dirty="0"/>
              <a:t> </a:t>
            </a:r>
            <a:r>
              <a:rPr lang="fr-FR" b="1" dirty="0" err="1"/>
              <a:t>sixfold</a:t>
            </a:r>
            <a:r>
              <a:rPr lang="fr-FR" dirty="0"/>
              <a:t> </a:t>
            </a:r>
            <a:r>
              <a:rPr lang="fr-FR" dirty="0" err="1"/>
              <a:t>after</a:t>
            </a:r>
            <a:r>
              <a:rPr lang="fr-FR" dirty="0"/>
              <a:t> the </a:t>
            </a:r>
            <a:r>
              <a:rPr lang="fr-FR" dirty="0" err="1"/>
              <a:t>deadly</a:t>
            </a:r>
            <a:r>
              <a:rPr lang="fr-FR" dirty="0"/>
              <a:t> mass shooting at a </a:t>
            </a:r>
            <a:r>
              <a:rPr lang="fr-FR" dirty="0" err="1"/>
              <a:t>Parkland</a:t>
            </a:r>
            <a:r>
              <a:rPr lang="fr-FR" dirty="0"/>
              <a:t>, Fla., high </a:t>
            </a:r>
            <a:r>
              <a:rPr lang="fr-FR" dirty="0" err="1"/>
              <a:t>school</a:t>
            </a:r>
            <a:r>
              <a:rPr lang="fr-FR" dirty="0"/>
              <a:t> last </a:t>
            </a:r>
            <a:r>
              <a:rPr lang="fr-FR" dirty="0" err="1"/>
              <a:t>month</a:t>
            </a:r>
            <a:r>
              <a:rPr lang="fr-FR" dirty="0"/>
              <a:t>, </a:t>
            </a:r>
            <a:r>
              <a:rPr lang="fr-FR" dirty="0" err="1"/>
              <a:t>according</a:t>
            </a:r>
            <a:r>
              <a:rPr lang="fr-FR" dirty="0"/>
              <a:t> to a new report. </a:t>
            </a:r>
          </a:p>
          <a:p>
            <a:r>
              <a:rPr lang="en-US" dirty="0"/>
              <a:t>Is it “</a:t>
            </a:r>
            <a:r>
              <a:rPr lang="en-US" i="1" dirty="0" err="1"/>
              <a:t>multiplié</a:t>
            </a:r>
            <a:r>
              <a:rPr lang="en-US" i="1" dirty="0"/>
              <a:t> par six”</a:t>
            </a:r>
            <a:r>
              <a:rPr lang="en-US" dirty="0"/>
              <a:t> or “</a:t>
            </a:r>
            <a:r>
              <a:rPr lang="en-US" i="1" dirty="0"/>
              <a:t>par sept”</a:t>
            </a:r>
            <a:r>
              <a:rPr lang="en-US" dirty="0"/>
              <a:t>?</a:t>
            </a:r>
          </a:p>
          <a:p>
            <a:r>
              <a:rPr lang="en-US" dirty="0"/>
              <a:t>Depends on what you are focused on: “</a:t>
            </a:r>
            <a:r>
              <a:rPr lang="en-US" i="1" dirty="0"/>
              <a:t>increased”</a:t>
            </a:r>
            <a:r>
              <a:rPr lang="en-US" dirty="0"/>
              <a:t> or “</a:t>
            </a:r>
            <a:r>
              <a:rPr lang="en-US" i="1" dirty="0"/>
              <a:t>…fold”</a:t>
            </a:r>
            <a:endParaRPr lang="en-US" dirty="0"/>
          </a:p>
          <a:p>
            <a:r>
              <a:rPr lang="en-US" dirty="0"/>
              <a:t>Mathematically speaking, …</a:t>
            </a:r>
          </a:p>
          <a:p>
            <a:r>
              <a:rPr lang="fr-FR" dirty="0"/>
              <a:t>… post-</a:t>
            </a:r>
            <a:r>
              <a:rPr lang="fr-FR" dirty="0" err="1"/>
              <a:t>Parkland</a:t>
            </a:r>
            <a:r>
              <a:rPr lang="fr-FR" dirty="0"/>
              <a:t> </a:t>
            </a:r>
            <a:r>
              <a:rPr lang="fr-FR" dirty="0" err="1"/>
              <a:t>spending</a:t>
            </a:r>
            <a:r>
              <a:rPr lang="fr-FR" dirty="0"/>
              <a:t> = </a:t>
            </a:r>
            <a:r>
              <a:rPr lang="fr-FR" dirty="0" err="1"/>
              <a:t>pre-Parkland</a:t>
            </a:r>
            <a:r>
              <a:rPr lang="fr-FR" dirty="0"/>
              <a:t> </a:t>
            </a:r>
            <a:r>
              <a:rPr lang="fr-FR" dirty="0" err="1"/>
              <a:t>spending</a:t>
            </a:r>
            <a:r>
              <a:rPr lang="fr-FR" dirty="0"/>
              <a:t> + (</a:t>
            </a:r>
            <a:r>
              <a:rPr lang="fr-FR" dirty="0" err="1"/>
              <a:t>pre-Parkland</a:t>
            </a:r>
            <a:r>
              <a:rPr lang="fr-FR" dirty="0"/>
              <a:t> </a:t>
            </a:r>
            <a:r>
              <a:rPr lang="fr-FR" dirty="0" err="1"/>
              <a:t>spending</a:t>
            </a:r>
            <a:r>
              <a:rPr lang="fr-FR" dirty="0"/>
              <a:t> x 6) = </a:t>
            </a:r>
            <a:r>
              <a:rPr lang="fr-FR" b="1" dirty="0"/>
              <a:t>7 x </a:t>
            </a:r>
            <a:endParaRPr lang="en-US" b="1"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17</a:t>
            </a:fld>
            <a:endParaRPr lang="en-US"/>
          </a:p>
        </p:txBody>
      </p:sp>
    </p:spTree>
    <p:extLst>
      <p:ext uri="{BB962C8B-B14F-4D97-AF65-F5344CB8AC3E}">
        <p14:creationId xmlns:p14="http://schemas.microsoft.com/office/powerpoint/2010/main" val="179591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590288"/>
            <a:ext cx="8382002" cy="1600200"/>
          </a:xfrm>
        </p:spPr>
        <p:txBody>
          <a:bodyPr>
            <a:normAutofit/>
          </a:bodyPr>
          <a:lstStyle/>
          <a:p>
            <a:r>
              <a:rPr lang="en-US" dirty="0"/>
              <a:t>Ok, but who is aware of that?</a:t>
            </a:r>
          </a:p>
        </p:txBody>
      </p:sp>
      <p:sp>
        <p:nvSpPr>
          <p:cNvPr id="3" name="Espace réservé du contenu 2"/>
          <p:cNvSpPr>
            <a:spLocks noGrp="1"/>
          </p:cNvSpPr>
          <p:nvPr>
            <p:ph idx="1"/>
          </p:nvPr>
        </p:nvSpPr>
        <p:spPr>
          <a:xfrm>
            <a:off x="761999" y="1027728"/>
            <a:ext cx="8382001" cy="3766693"/>
          </a:xfrm>
        </p:spPr>
        <p:txBody>
          <a:bodyPr>
            <a:normAutofit/>
          </a:bodyPr>
          <a:lstStyle/>
          <a:p>
            <a:r>
              <a:rPr lang="en-US" dirty="0"/>
              <a:t>Not all of our authors, obviously</a:t>
            </a:r>
          </a:p>
          <a:p>
            <a:r>
              <a:rPr lang="en-US" dirty="0"/>
              <a:t>And possibly not all translators either (just check </a:t>
            </a:r>
            <a:r>
              <a:rPr lang="en-US" dirty="0" err="1"/>
              <a:t>Linguee</a:t>
            </a:r>
            <a:r>
              <a:rPr lang="en-US" dirty="0"/>
              <a:t> on that…)</a:t>
            </a:r>
          </a:p>
          <a:p>
            <a:r>
              <a:rPr lang="en-US" dirty="0"/>
              <a:t>So always check, and start from the figures</a:t>
            </a:r>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18</a:t>
            </a:fld>
            <a:endParaRPr lang="en-US"/>
          </a:p>
        </p:txBody>
      </p:sp>
    </p:spTree>
    <p:extLst>
      <p:ext uri="{BB962C8B-B14F-4D97-AF65-F5344CB8AC3E}">
        <p14:creationId xmlns:p14="http://schemas.microsoft.com/office/powerpoint/2010/main" val="298741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590288"/>
            <a:ext cx="8382002" cy="1600200"/>
          </a:xfrm>
        </p:spPr>
        <p:txBody>
          <a:bodyPr>
            <a:normAutofit fontScale="90000"/>
          </a:bodyPr>
          <a:lstStyle/>
          <a:p>
            <a:r>
              <a:rPr lang="en-US" dirty="0"/>
              <a:t>And if words are just figures, translated</a:t>
            </a:r>
          </a:p>
        </p:txBody>
      </p:sp>
      <p:sp>
        <p:nvSpPr>
          <p:cNvPr id="3" name="Espace réservé du contenu 2"/>
          <p:cNvSpPr>
            <a:spLocks noGrp="1"/>
          </p:cNvSpPr>
          <p:nvPr>
            <p:ph idx="1"/>
          </p:nvPr>
        </p:nvSpPr>
        <p:spPr>
          <a:xfrm>
            <a:off x="761999" y="1027728"/>
            <a:ext cx="8382001" cy="3766693"/>
          </a:xfrm>
        </p:spPr>
        <p:txBody>
          <a:bodyPr>
            <a:normAutofit/>
          </a:bodyPr>
          <a:lstStyle/>
          <a:p>
            <a:r>
              <a:rPr lang="en-US" dirty="0"/>
              <a:t>… then juggle</a:t>
            </a:r>
          </a:p>
          <a:p>
            <a:r>
              <a:rPr lang="en-US" dirty="0"/>
              <a:t>The poor record</a:t>
            </a:r>
            <a:r>
              <a:rPr lang="en-US" b="1" dirty="0"/>
              <a:t> </a:t>
            </a:r>
            <a:r>
              <a:rPr lang="en-US" dirty="0"/>
              <a:t>of SMEs in training is historic: « </a:t>
            </a:r>
            <a:r>
              <a:rPr lang="en-US" b="1" dirty="0"/>
              <a:t>SMEs are much less likely </a:t>
            </a:r>
            <a:r>
              <a:rPr lang="en-US" dirty="0"/>
              <a:t>to provide formal training to their employees than larger enterprises. »</a:t>
            </a:r>
            <a:r>
              <a:rPr lang="fr-FR" dirty="0"/>
              <a:t> </a:t>
            </a:r>
          </a:p>
          <a:p>
            <a:r>
              <a:rPr lang="fr-FR" dirty="0"/>
              <a:t>Les PME n'ont jamais été de grosses consommatrices de formation continue. « </a:t>
            </a:r>
            <a:r>
              <a:rPr lang="fr-FR" b="1" dirty="0"/>
              <a:t>Statistiquement</a:t>
            </a:r>
            <a:r>
              <a:rPr lang="fr-FR" dirty="0"/>
              <a:t>, elles font beaucoup moins appel à la formation en bonne et due forme que les entreprises de plus grande taille. »</a:t>
            </a:r>
            <a:endParaRPr lang="en-US"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19</a:t>
            </a:fld>
            <a:endParaRPr lang="en-US"/>
          </a:p>
        </p:txBody>
      </p:sp>
    </p:spTree>
    <p:extLst>
      <p:ext uri="{BB962C8B-B14F-4D97-AF65-F5344CB8AC3E}">
        <p14:creationId xmlns:p14="http://schemas.microsoft.com/office/powerpoint/2010/main" val="11490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err="1"/>
              <a:t>Well</a:t>
            </a:r>
            <a:r>
              <a:rPr lang="fr-FR" dirty="0"/>
              <a:t>, first…</a:t>
            </a:r>
          </a:p>
        </p:txBody>
      </p:sp>
      <p:sp>
        <p:nvSpPr>
          <p:cNvPr id="3" name="Espace réservé du contenu 2"/>
          <p:cNvSpPr>
            <a:spLocks noGrp="1"/>
          </p:cNvSpPr>
          <p:nvPr>
            <p:ph idx="1"/>
          </p:nvPr>
        </p:nvSpPr>
        <p:spPr/>
        <p:txBody>
          <a:bodyPr>
            <a:normAutofit/>
          </a:bodyPr>
          <a:lstStyle/>
          <a:p>
            <a:r>
              <a:rPr lang="en-US" dirty="0"/>
              <a:t>A warm thank you!</a:t>
            </a:r>
          </a:p>
          <a:p>
            <a:r>
              <a:rPr lang="en-US" dirty="0"/>
              <a:t>For my little person (unimportant)</a:t>
            </a:r>
          </a:p>
          <a:p>
            <a:r>
              <a:rPr lang="en-US" dirty="0"/>
              <a:t>But most of all…</a:t>
            </a:r>
          </a:p>
          <a:p>
            <a:r>
              <a:rPr lang="en-US" dirty="0"/>
              <a:t>For this brilliant idea: simplify!</a:t>
            </a:r>
          </a:p>
          <a:p>
            <a:r>
              <a:rPr lang="en-US" dirty="0"/>
              <a:t>Just what we are all looking for…</a:t>
            </a:r>
            <a:endParaRPr lang="en-US" b="1"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2</a:t>
            </a:fld>
            <a:endParaRPr lang="en-US"/>
          </a:p>
        </p:txBody>
      </p:sp>
    </p:spTree>
    <p:extLst>
      <p:ext uri="{BB962C8B-B14F-4D97-AF65-F5344CB8AC3E}">
        <p14:creationId xmlns:p14="http://schemas.microsoft.com/office/powerpoint/2010/main" val="97197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701499"/>
            <a:ext cx="8382002" cy="1600200"/>
          </a:xfrm>
        </p:spPr>
        <p:txBody>
          <a:bodyPr>
            <a:normAutofit/>
          </a:bodyPr>
          <a:lstStyle/>
          <a:p>
            <a:r>
              <a:rPr lang="en-US" dirty="0"/>
              <a:t>Therefore</a:t>
            </a:r>
          </a:p>
        </p:txBody>
      </p:sp>
      <p:sp>
        <p:nvSpPr>
          <p:cNvPr id="3" name="Espace réservé du contenu 2"/>
          <p:cNvSpPr>
            <a:spLocks noGrp="1"/>
          </p:cNvSpPr>
          <p:nvPr>
            <p:ph idx="1"/>
          </p:nvPr>
        </p:nvSpPr>
        <p:spPr>
          <a:xfrm>
            <a:off x="761999" y="1027728"/>
            <a:ext cx="8382001" cy="3766693"/>
          </a:xfrm>
        </p:spPr>
        <p:txBody>
          <a:bodyPr>
            <a:normAutofit/>
          </a:bodyPr>
          <a:lstStyle/>
          <a:p>
            <a:r>
              <a:rPr lang="en-US" dirty="0"/>
              <a:t>Always check</a:t>
            </a:r>
          </a:p>
          <a:p>
            <a:r>
              <a:rPr lang="fr-FR" dirty="0"/>
              <a:t>Start </a:t>
            </a:r>
            <a:r>
              <a:rPr lang="fr-FR" dirty="0" err="1"/>
              <a:t>with</a:t>
            </a:r>
            <a:r>
              <a:rPr lang="fr-FR" dirty="0"/>
              <a:t> the figures, and the </a:t>
            </a:r>
            <a:r>
              <a:rPr lang="fr-FR" dirty="0" err="1"/>
              <a:t>words</a:t>
            </a:r>
            <a:r>
              <a:rPr lang="fr-FR" dirty="0"/>
              <a:t> </a:t>
            </a:r>
            <a:r>
              <a:rPr lang="fr-FR" dirty="0" err="1"/>
              <a:t>will</a:t>
            </a:r>
            <a:r>
              <a:rPr lang="fr-FR" dirty="0"/>
              <a:t> follow</a:t>
            </a:r>
          </a:p>
          <a:p>
            <a:r>
              <a:rPr lang="fr-FR" dirty="0"/>
              <a:t>And </a:t>
            </a:r>
            <a:r>
              <a:rPr lang="fr-FR" dirty="0" err="1"/>
              <a:t>remember</a:t>
            </a:r>
            <a:r>
              <a:rPr lang="fr-FR" dirty="0"/>
              <a:t> </a:t>
            </a:r>
            <a:r>
              <a:rPr lang="fr-FR" dirty="0" err="1"/>
              <a:t>that</a:t>
            </a:r>
            <a:r>
              <a:rPr lang="fr-FR" dirty="0"/>
              <a:t> </a:t>
            </a:r>
            <a:r>
              <a:rPr lang="fr-FR" dirty="0" err="1"/>
              <a:t>you</a:t>
            </a:r>
            <a:r>
              <a:rPr lang="fr-FR" dirty="0"/>
              <a:t> </a:t>
            </a:r>
            <a:r>
              <a:rPr lang="fr-FR" dirty="0" err="1"/>
              <a:t>learned</a:t>
            </a:r>
            <a:r>
              <a:rPr lang="fr-FR" dirty="0"/>
              <a:t> how to count, </a:t>
            </a:r>
            <a:r>
              <a:rPr lang="fr-FR" dirty="0" err="1"/>
              <a:t>way</a:t>
            </a:r>
            <a:r>
              <a:rPr lang="fr-FR" dirty="0"/>
              <a:t> back </a:t>
            </a:r>
            <a:r>
              <a:rPr lang="fr-FR" dirty="0" err="1"/>
              <a:t>when</a:t>
            </a:r>
            <a:r>
              <a:rPr lang="fr-FR" dirty="0"/>
              <a:t>…</a:t>
            </a:r>
            <a:endParaRPr lang="en-US"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20</a:t>
            </a:fld>
            <a:endParaRPr lang="en-US"/>
          </a:p>
        </p:txBody>
      </p:sp>
    </p:spTree>
    <p:extLst>
      <p:ext uri="{BB962C8B-B14F-4D97-AF65-F5344CB8AC3E}">
        <p14:creationId xmlns:p14="http://schemas.microsoft.com/office/powerpoint/2010/main" val="161730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701499"/>
            <a:ext cx="8382002" cy="1600200"/>
          </a:xfrm>
        </p:spPr>
        <p:txBody>
          <a:bodyPr>
            <a:normAutofit fontScale="90000"/>
          </a:bodyPr>
          <a:lstStyle/>
          <a:p>
            <a:r>
              <a:rPr lang="en-US" dirty="0"/>
              <a:t>II. Numbers do not exist outside of culture</a:t>
            </a:r>
          </a:p>
        </p:txBody>
      </p:sp>
      <p:sp>
        <p:nvSpPr>
          <p:cNvPr id="3" name="Espace réservé du contenu 2"/>
          <p:cNvSpPr>
            <a:spLocks noGrp="1"/>
          </p:cNvSpPr>
          <p:nvPr>
            <p:ph idx="1"/>
          </p:nvPr>
        </p:nvSpPr>
        <p:spPr>
          <a:xfrm>
            <a:off x="761999" y="1027728"/>
            <a:ext cx="8382001" cy="3766693"/>
          </a:xfrm>
        </p:spPr>
        <p:txBody>
          <a:bodyPr>
            <a:normAutofit/>
          </a:bodyPr>
          <a:lstStyle/>
          <a:p>
            <a:r>
              <a:rPr lang="en-US" dirty="0"/>
              <a:t>Think of recipes: spoons, cups, or ml? </a:t>
            </a:r>
          </a:p>
          <a:p>
            <a:r>
              <a:rPr lang="en-US" dirty="0"/>
              <a:t>Or the way </a:t>
            </a:r>
            <a:r>
              <a:rPr lang="en-US" dirty="0" err="1"/>
              <a:t>maths</a:t>
            </a:r>
            <a:r>
              <a:rPr lang="en-US" dirty="0"/>
              <a:t> are taught in various countries: “Equivalence in difference” indeed (as Jakobson always sez…)</a:t>
            </a:r>
          </a:p>
          <a:p>
            <a:r>
              <a:rPr lang="fr-FR" dirty="0"/>
              <a:t>And how do </a:t>
            </a:r>
            <a:r>
              <a:rPr lang="fr-FR" dirty="0" err="1"/>
              <a:t>you</a:t>
            </a:r>
            <a:r>
              <a:rPr lang="fr-FR" dirty="0"/>
              <a:t> </a:t>
            </a:r>
            <a:r>
              <a:rPr lang="fr-FR" dirty="0" err="1"/>
              <a:t>transfer</a:t>
            </a:r>
            <a:r>
              <a:rPr lang="fr-FR" dirty="0"/>
              <a:t> </a:t>
            </a:r>
            <a:r>
              <a:rPr lang="fr-FR" i="1" dirty="0"/>
              <a:t>first </a:t>
            </a:r>
            <a:r>
              <a:rPr lang="fr-FR" i="1" dirty="0" err="1"/>
              <a:t>floor</a:t>
            </a:r>
            <a:r>
              <a:rPr lang="fr-FR" i="1" dirty="0"/>
              <a:t> </a:t>
            </a:r>
            <a:r>
              <a:rPr lang="fr-FR" dirty="0" err="1"/>
              <a:t>into</a:t>
            </a:r>
            <a:r>
              <a:rPr lang="fr-FR" dirty="0"/>
              <a:t> French (or </a:t>
            </a:r>
            <a:r>
              <a:rPr lang="fr-FR" dirty="0" err="1"/>
              <a:t>Italian</a:t>
            </a:r>
            <a:r>
              <a:rPr lang="fr-FR" dirty="0"/>
              <a:t>…)?</a:t>
            </a:r>
          </a:p>
          <a:p>
            <a:r>
              <a:rPr lang="fr-FR" dirty="0"/>
              <a:t>In the EU: « rez-de-chaussée »</a:t>
            </a:r>
          </a:p>
          <a:p>
            <a:r>
              <a:rPr lang="fr-FR" dirty="0"/>
              <a:t>In the UK: « 1</a:t>
            </a:r>
            <a:r>
              <a:rPr lang="fr-FR" baseline="30000" dirty="0"/>
              <a:t>er</a:t>
            </a:r>
            <a:r>
              <a:rPr lang="fr-FR" dirty="0"/>
              <a:t> étage »</a:t>
            </a:r>
          </a:p>
          <a:p>
            <a:r>
              <a:rPr lang="fr-FR" dirty="0"/>
              <a:t>And </a:t>
            </a:r>
            <a:r>
              <a:rPr lang="fr-FR" dirty="0" err="1"/>
              <a:t>what</a:t>
            </a:r>
            <a:r>
              <a:rPr lang="fr-FR" dirty="0"/>
              <a:t> about the US 13th </a:t>
            </a:r>
            <a:r>
              <a:rPr lang="fr-FR" dirty="0" err="1"/>
              <a:t>floor</a:t>
            </a:r>
            <a:r>
              <a:rPr lang="fr-FR" dirty="0"/>
              <a:t>?</a:t>
            </a:r>
            <a:endParaRPr lang="en-US"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21</a:t>
            </a:fld>
            <a:endParaRPr lang="en-US"/>
          </a:p>
        </p:txBody>
      </p:sp>
    </p:spTree>
    <p:extLst>
      <p:ext uri="{BB962C8B-B14F-4D97-AF65-F5344CB8AC3E}">
        <p14:creationId xmlns:p14="http://schemas.microsoft.com/office/powerpoint/2010/main" val="188364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701499"/>
            <a:ext cx="8382002" cy="1600200"/>
          </a:xfrm>
        </p:spPr>
        <p:txBody>
          <a:bodyPr>
            <a:normAutofit/>
          </a:bodyPr>
          <a:lstStyle/>
          <a:p>
            <a:r>
              <a:rPr lang="en-US" dirty="0"/>
              <a:t>In other words</a:t>
            </a:r>
          </a:p>
        </p:txBody>
      </p:sp>
      <p:sp>
        <p:nvSpPr>
          <p:cNvPr id="3" name="Espace réservé du contenu 2"/>
          <p:cNvSpPr>
            <a:spLocks noGrp="1"/>
          </p:cNvSpPr>
          <p:nvPr>
            <p:ph idx="1"/>
          </p:nvPr>
        </p:nvSpPr>
        <p:spPr>
          <a:xfrm>
            <a:off x="761999" y="934806"/>
            <a:ext cx="7356389" cy="3766693"/>
          </a:xfrm>
        </p:spPr>
        <p:txBody>
          <a:bodyPr>
            <a:normAutofit/>
          </a:bodyPr>
          <a:lstStyle/>
          <a:p>
            <a:r>
              <a:rPr lang="en-US" dirty="0"/>
              <a:t>It’s not the words; it’s the situation!</a:t>
            </a:r>
          </a:p>
          <a:p>
            <a:r>
              <a:rPr lang="en-US" dirty="0"/>
              <a:t>Use the context to reduce uncertainty…</a:t>
            </a:r>
          </a:p>
          <a:p>
            <a:r>
              <a:rPr lang="fr-FR" dirty="0"/>
              <a:t>… in </a:t>
            </a:r>
            <a:r>
              <a:rPr lang="fr-FR" dirty="0" err="1"/>
              <a:t>both</a:t>
            </a:r>
            <a:r>
              <a:rPr lang="fr-FR" dirty="0"/>
              <a:t> </a:t>
            </a:r>
            <a:r>
              <a:rPr lang="fr-FR" dirty="0" err="1"/>
              <a:t>your</a:t>
            </a:r>
            <a:r>
              <a:rPr lang="fr-FR" dirty="0"/>
              <a:t> and </a:t>
            </a:r>
            <a:r>
              <a:rPr lang="fr-FR" dirty="0" err="1"/>
              <a:t>your</a:t>
            </a:r>
            <a:r>
              <a:rPr lang="fr-FR" dirty="0"/>
              <a:t> </a:t>
            </a:r>
            <a:r>
              <a:rPr lang="fr-FR" dirty="0" err="1"/>
              <a:t>client’s</a:t>
            </a:r>
            <a:r>
              <a:rPr lang="fr-FR" dirty="0"/>
              <a:t> </a:t>
            </a:r>
            <a:r>
              <a:rPr lang="fr-FR" dirty="0" err="1"/>
              <a:t>understanding</a:t>
            </a:r>
            <a:endParaRPr lang="fr-FR" dirty="0"/>
          </a:p>
          <a:p>
            <a:r>
              <a:rPr lang="fr-FR" dirty="0"/>
              <a:t>To </a:t>
            </a:r>
            <a:r>
              <a:rPr lang="fr-FR" dirty="0" err="1"/>
              <a:t>make</a:t>
            </a:r>
            <a:r>
              <a:rPr lang="fr-FR" dirty="0"/>
              <a:t> </a:t>
            </a:r>
            <a:r>
              <a:rPr lang="fr-FR" dirty="0" err="1"/>
              <a:t>complex</a:t>
            </a:r>
            <a:r>
              <a:rPr lang="fr-FR" dirty="0"/>
              <a:t> </a:t>
            </a:r>
            <a:r>
              <a:rPr lang="fr-FR" dirty="0" err="1"/>
              <a:t>matters</a:t>
            </a:r>
            <a:r>
              <a:rPr lang="fr-FR" dirty="0"/>
              <a:t> simple</a:t>
            </a:r>
            <a:endParaRPr lang="en-US"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22</a:t>
            </a:fld>
            <a:endParaRPr lang="en-US"/>
          </a:p>
        </p:txBody>
      </p:sp>
    </p:spTree>
    <p:extLst>
      <p:ext uri="{BB962C8B-B14F-4D97-AF65-F5344CB8AC3E}">
        <p14:creationId xmlns:p14="http://schemas.microsoft.com/office/powerpoint/2010/main" val="41072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701499"/>
            <a:ext cx="8382002" cy="1600200"/>
          </a:xfrm>
        </p:spPr>
        <p:txBody>
          <a:bodyPr>
            <a:normAutofit/>
          </a:bodyPr>
          <a:lstStyle/>
          <a:p>
            <a:r>
              <a:rPr lang="en-US" dirty="0"/>
              <a:t>An (old) example (1997)</a:t>
            </a:r>
          </a:p>
        </p:txBody>
      </p:sp>
      <p:sp>
        <p:nvSpPr>
          <p:cNvPr id="3" name="Espace réservé du contenu 2"/>
          <p:cNvSpPr>
            <a:spLocks noGrp="1"/>
          </p:cNvSpPr>
          <p:nvPr>
            <p:ph idx="1"/>
          </p:nvPr>
        </p:nvSpPr>
        <p:spPr>
          <a:xfrm>
            <a:off x="761999" y="1027728"/>
            <a:ext cx="8382001" cy="4223894"/>
          </a:xfrm>
        </p:spPr>
        <p:txBody>
          <a:bodyPr>
            <a:normAutofit/>
          </a:bodyPr>
          <a:lstStyle/>
          <a:p>
            <a:r>
              <a:rPr lang="en-US" dirty="0"/>
              <a:t>“Mad cow” disease has had a negative impact on </a:t>
            </a:r>
            <a:r>
              <a:rPr lang="en-US" dirty="0" err="1"/>
              <a:t>Cremonini</a:t>
            </a:r>
            <a:r>
              <a:rPr lang="en-US" dirty="0"/>
              <a:t>, also due to the fact that the first BSE case in Italy was found in a cow slaughtered in the Group's </a:t>
            </a:r>
            <a:r>
              <a:rPr lang="en-US" dirty="0" err="1"/>
              <a:t>Ospedaletto</a:t>
            </a:r>
            <a:r>
              <a:rPr lang="en-US" dirty="0"/>
              <a:t> </a:t>
            </a:r>
            <a:r>
              <a:rPr lang="en-US" dirty="0" err="1"/>
              <a:t>Lodigiano</a:t>
            </a:r>
            <a:r>
              <a:rPr lang="en-US" dirty="0"/>
              <a:t> plant. The “mad cow” collective syndrome led to an impressive drop in meat consumption. In Italy volumes fell by 40%, prices by 20%, whereas in the same period </a:t>
            </a:r>
            <a:r>
              <a:rPr lang="en-US" dirty="0" err="1"/>
              <a:t>Cremonini</a:t>
            </a:r>
            <a:r>
              <a:rPr lang="en-US" dirty="0"/>
              <a:t> sales fell by 30%. </a:t>
            </a:r>
            <a:r>
              <a:rPr lang="fr-FR" b="1" dirty="0"/>
              <a:t>This </a:t>
            </a:r>
            <a:r>
              <a:rPr lang="fr-FR" b="1" dirty="0" err="1"/>
              <a:t>implied</a:t>
            </a:r>
            <a:r>
              <a:rPr lang="fr-FR" b="1" dirty="0"/>
              <a:t> a </a:t>
            </a:r>
            <a:r>
              <a:rPr lang="fr-FR" b="1" dirty="0" err="1"/>
              <a:t>growth</a:t>
            </a:r>
            <a:r>
              <a:rPr lang="fr-FR" b="1" dirty="0"/>
              <a:t> in </a:t>
            </a:r>
            <a:r>
              <a:rPr lang="fr-FR" b="1" dirty="0" err="1"/>
              <a:t>Cremonini's</a:t>
            </a:r>
            <a:r>
              <a:rPr lang="fr-FR" b="1" dirty="0"/>
              <a:t> </a:t>
            </a:r>
            <a:r>
              <a:rPr lang="fr-FR" b="1" dirty="0" err="1"/>
              <a:t>market</a:t>
            </a:r>
            <a:r>
              <a:rPr lang="fr-FR" b="1" dirty="0"/>
              <a:t> </a:t>
            </a:r>
            <a:r>
              <a:rPr lang="fr-FR" b="1" dirty="0" err="1"/>
              <a:t>share</a:t>
            </a:r>
            <a:r>
              <a:rPr lang="fr-FR" b="1" dirty="0"/>
              <a:t>.</a:t>
            </a:r>
            <a:r>
              <a:rPr lang="fr-FR" dirty="0"/>
              <a:t> </a:t>
            </a:r>
          </a:p>
          <a:p>
            <a:r>
              <a:rPr lang="en-US" dirty="0"/>
              <a:t>What do I do with the last sentence?</a:t>
            </a:r>
          </a:p>
          <a:p>
            <a:r>
              <a:rPr lang="fr-FR" dirty="0"/>
              <a:t>Has the </a:t>
            </a:r>
            <a:r>
              <a:rPr lang="fr-FR" dirty="0" err="1"/>
              <a:t>author</a:t>
            </a:r>
            <a:r>
              <a:rPr lang="fr-FR" dirty="0"/>
              <a:t> </a:t>
            </a:r>
            <a:r>
              <a:rPr lang="fr-FR" dirty="0" err="1"/>
              <a:t>gotten</a:t>
            </a:r>
            <a:r>
              <a:rPr lang="fr-FR" dirty="0"/>
              <a:t> </a:t>
            </a:r>
            <a:r>
              <a:rPr lang="fr-FR" dirty="0" err="1"/>
              <a:t>it</a:t>
            </a:r>
            <a:r>
              <a:rPr lang="fr-FR" dirty="0"/>
              <a:t> </a:t>
            </a:r>
            <a:r>
              <a:rPr lang="fr-FR" dirty="0" err="1"/>
              <a:t>wrong</a:t>
            </a:r>
            <a:r>
              <a:rPr lang="fr-FR" dirty="0"/>
              <a:t>?</a:t>
            </a:r>
          </a:p>
          <a:p>
            <a:r>
              <a:rPr lang="fr-FR" dirty="0"/>
              <a:t>And how do I </a:t>
            </a:r>
            <a:r>
              <a:rPr lang="fr-FR" dirty="0" err="1"/>
              <a:t>decide</a:t>
            </a:r>
            <a:r>
              <a:rPr lang="fr-FR" dirty="0"/>
              <a:t> (for a start)?</a:t>
            </a:r>
            <a:endParaRPr lang="en-US"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23</a:t>
            </a:fld>
            <a:endParaRPr lang="en-US"/>
          </a:p>
        </p:txBody>
      </p:sp>
    </p:spTree>
    <p:extLst>
      <p:ext uri="{BB962C8B-B14F-4D97-AF65-F5344CB8AC3E}">
        <p14:creationId xmlns:p14="http://schemas.microsoft.com/office/powerpoint/2010/main" val="197144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701499"/>
            <a:ext cx="8382002" cy="1600200"/>
          </a:xfrm>
        </p:spPr>
        <p:txBody>
          <a:bodyPr>
            <a:normAutofit/>
          </a:bodyPr>
          <a:lstStyle/>
          <a:p>
            <a:r>
              <a:rPr lang="en-US" dirty="0"/>
              <a:t>Let’s get concrete</a:t>
            </a:r>
          </a:p>
        </p:txBody>
      </p:sp>
      <p:sp>
        <p:nvSpPr>
          <p:cNvPr id="3" name="Espace réservé du contenu 2"/>
          <p:cNvSpPr>
            <a:spLocks noGrp="1"/>
          </p:cNvSpPr>
          <p:nvPr>
            <p:ph idx="1"/>
          </p:nvPr>
        </p:nvSpPr>
        <p:spPr>
          <a:xfrm>
            <a:off x="761999" y="1027728"/>
            <a:ext cx="8382001" cy="4223894"/>
          </a:xfrm>
        </p:spPr>
        <p:txBody>
          <a:bodyPr>
            <a:normAutofit/>
          </a:bodyPr>
          <a:lstStyle/>
          <a:p>
            <a:r>
              <a:rPr lang="en-US" dirty="0"/>
              <a:t>“Mad cow” disease has had a negative impact on </a:t>
            </a:r>
            <a:r>
              <a:rPr lang="en-US" dirty="0" err="1"/>
              <a:t>Cremonini</a:t>
            </a:r>
            <a:r>
              <a:rPr lang="en-US" dirty="0"/>
              <a:t>, also due to the fact that the first BSE case in Italy was found in a cow slaughtered in the Group's </a:t>
            </a:r>
            <a:r>
              <a:rPr lang="en-US" dirty="0" err="1"/>
              <a:t>Ospedaletto</a:t>
            </a:r>
            <a:r>
              <a:rPr lang="en-US" dirty="0"/>
              <a:t> </a:t>
            </a:r>
            <a:r>
              <a:rPr lang="en-US" dirty="0" err="1"/>
              <a:t>Lodigiano</a:t>
            </a:r>
            <a:r>
              <a:rPr lang="en-US" dirty="0"/>
              <a:t> plant. The “mad cow” collective syndrome led to an impressive drop in meat consumption. In Italy volumes fell by 40%, prices by 20%, whereas in the same period </a:t>
            </a:r>
            <a:r>
              <a:rPr lang="en-US" dirty="0" err="1"/>
              <a:t>Cremonini</a:t>
            </a:r>
            <a:r>
              <a:rPr lang="en-US" dirty="0"/>
              <a:t> sales fell by 30%. </a:t>
            </a:r>
            <a:r>
              <a:rPr lang="fr-FR" b="1" dirty="0"/>
              <a:t>This </a:t>
            </a:r>
            <a:r>
              <a:rPr lang="fr-FR" b="1" dirty="0" err="1"/>
              <a:t>implied</a:t>
            </a:r>
            <a:r>
              <a:rPr lang="fr-FR" b="1" dirty="0"/>
              <a:t> a </a:t>
            </a:r>
            <a:r>
              <a:rPr lang="fr-FR" b="1" dirty="0" err="1"/>
              <a:t>growth</a:t>
            </a:r>
            <a:r>
              <a:rPr lang="fr-FR" b="1" dirty="0"/>
              <a:t> in </a:t>
            </a:r>
            <a:r>
              <a:rPr lang="fr-FR" b="1" dirty="0" err="1"/>
              <a:t>Cremonini's</a:t>
            </a:r>
            <a:r>
              <a:rPr lang="fr-FR" b="1" dirty="0"/>
              <a:t> </a:t>
            </a:r>
            <a:r>
              <a:rPr lang="fr-FR" b="1" dirty="0" err="1"/>
              <a:t>market</a:t>
            </a:r>
            <a:r>
              <a:rPr lang="fr-FR" b="1" dirty="0"/>
              <a:t> </a:t>
            </a:r>
            <a:r>
              <a:rPr lang="fr-FR" b="1" dirty="0" err="1"/>
              <a:t>share</a:t>
            </a:r>
            <a:r>
              <a:rPr lang="fr-FR" b="1" dirty="0"/>
              <a:t>.</a:t>
            </a:r>
            <a:r>
              <a:rPr lang="fr-FR" dirty="0"/>
              <a:t> </a:t>
            </a:r>
          </a:p>
          <a:p>
            <a:r>
              <a:rPr lang="en-US" dirty="0"/>
              <a:t>Volumes: tonnage (for instance)</a:t>
            </a:r>
          </a:p>
          <a:p>
            <a:r>
              <a:rPr lang="fr-FR" dirty="0" err="1"/>
              <a:t>Prices</a:t>
            </a:r>
            <a:r>
              <a:rPr lang="fr-FR" dirty="0"/>
              <a:t>: </a:t>
            </a:r>
            <a:r>
              <a:rPr lang="fr-FR" dirty="0" err="1"/>
              <a:t>speaks</a:t>
            </a:r>
            <a:r>
              <a:rPr lang="fr-FR" dirty="0"/>
              <a:t> for </a:t>
            </a:r>
            <a:r>
              <a:rPr lang="fr-FR" dirty="0" err="1"/>
              <a:t>itself</a:t>
            </a:r>
            <a:r>
              <a:rPr lang="fr-FR" dirty="0"/>
              <a:t>, </a:t>
            </a:r>
            <a:r>
              <a:rPr lang="fr-FR" dirty="0" err="1"/>
              <a:t>doesn’t</a:t>
            </a:r>
            <a:r>
              <a:rPr lang="fr-FR" dirty="0"/>
              <a:t> </a:t>
            </a:r>
            <a:r>
              <a:rPr lang="fr-FR" dirty="0" err="1"/>
              <a:t>it</a:t>
            </a:r>
            <a:r>
              <a:rPr lang="fr-FR" dirty="0"/>
              <a:t>?</a:t>
            </a:r>
          </a:p>
          <a:p>
            <a:r>
              <a:rPr lang="fr-FR" dirty="0"/>
              <a:t>Sales: the combination of </a:t>
            </a:r>
            <a:r>
              <a:rPr lang="fr-FR" dirty="0" err="1"/>
              <a:t>those</a:t>
            </a:r>
            <a:r>
              <a:rPr lang="fr-FR" dirty="0"/>
              <a:t> </a:t>
            </a:r>
            <a:r>
              <a:rPr lang="fr-FR" dirty="0" err="1"/>
              <a:t>two</a:t>
            </a:r>
            <a:endParaRPr lang="en-US"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24</a:t>
            </a:fld>
            <a:endParaRPr lang="en-US"/>
          </a:p>
        </p:txBody>
      </p:sp>
    </p:spTree>
    <p:extLst>
      <p:ext uri="{BB962C8B-B14F-4D97-AF65-F5344CB8AC3E}">
        <p14:creationId xmlns:p14="http://schemas.microsoft.com/office/powerpoint/2010/main" val="94163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701499"/>
            <a:ext cx="8382002" cy="1600200"/>
          </a:xfrm>
        </p:spPr>
        <p:txBody>
          <a:bodyPr>
            <a:normAutofit/>
          </a:bodyPr>
          <a:lstStyle/>
          <a:p>
            <a:r>
              <a:rPr lang="en-US" dirty="0"/>
              <a:t>So, a stylized calculation</a:t>
            </a:r>
          </a:p>
        </p:txBody>
      </p:sp>
      <p:sp>
        <p:nvSpPr>
          <p:cNvPr id="3" name="Espace réservé du contenu 2"/>
          <p:cNvSpPr>
            <a:spLocks noGrp="1"/>
          </p:cNvSpPr>
          <p:nvPr>
            <p:ph idx="1"/>
          </p:nvPr>
        </p:nvSpPr>
        <p:spPr>
          <a:xfrm>
            <a:off x="761999" y="1027728"/>
            <a:ext cx="8382001" cy="4223894"/>
          </a:xfrm>
        </p:spPr>
        <p:txBody>
          <a:bodyPr>
            <a:normAutofit/>
          </a:bodyPr>
          <a:lstStyle/>
          <a:p>
            <a:r>
              <a:rPr lang="en-US" dirty="0"/>
              <a:t>[…] </a:t>
            </a:r>
            <a:r>
              <a:rPr lang="fr-FR" b="1" dirty="0"/>
              <a:t>This </a:t>
            </a:r>
            <a:r>
              <a:rPr lang="fr-FR" b="1" dirty="0" err="1"/>
              <a:t>implied</a:t>
            </a:r>
            <a:r>
              <a:rPr lang="fr-FR" b="1" dirty="0"/>
              <a:t> a </a:t>
            </a:r>
            <a:r>
              <a:rPr lang="fr-FR" b="1" dirty="0" err="1"/>
              <a:t>growth</a:t>
            </a:r>
            <a:r>
              <a:rPr lang="fr-FR" b="1" dirty="0"/>
              <a:t> in </a:t>
            </a:r>
            <a:r>
              <a:rPr lang="fr-FR" b="1" dirty="0" err="1"/>
              <a:t>Cremonini's</a:t>
            </a:r>
            <a:r>
              <a:rPr lang="fr-FR" b="1" dirty="0"/>
              <a:t> </a:t>
            </a:r>
            <a:r>
              <a:rPr lang="fr-FR" b="1" dirty="0" err="1"/>
              <a:t>market</a:t>
            </a:r>
            <a:r>
              <a:rPr lang="fr-FR" b="1" dirty="0"/>
              <a:t> </a:t>
            </a:r>
            <a:r>
              <a:rPr lang="fr-FR" b="1" dirty="0" err="1"/>
              <a:t>share</a:t>
            </a:r>
            <a:r>
              <a:rPr lang="fr-FR" b="1" dirty="0"/>
              <a:t>.</a:t>
            </a:r>
            <a:r>
              <a:rPr lang="fr-FR" dirty="0"/>
              <a:t> </a:t>
            </a:r>
          </a:p>
          <a:p>
            <a:r>
              <a:rPr lang="fr-FR" dirty="0" err="1"/>
              <a:t>Year</a:t>
            </a:r>
            <a:r>
              <a:rPr lang="fr-FR" dirty="0"/>
              <a:t> 1, sales = volume (3 000 </a:t>
            </a:r>
            <a:r>
              <a:rPr lang="fr-FR" dirty="0" err="1"/>
              <a:t>animals</a:t>
            </a:r>
            <a:r>
              <a:rPr lang="fr-FR" dirty="0"/>
              <a:t>) x </a:t>
            </a:r>
            <a:r>
              <a:rPr lang="fr-FR" dirty="0" err="1"/>
              <a:t>prices</a:t>
            </a:r>
            <a:r>
              <a:rPr lang="fr-FR" dirty="0"/>
              <a:t> (2 000 € per animal). </a:t>
            </a:r>
            <a:r>
              <a:rPr lang="fr-FR" dirty="0" err="1"/>
              <a:t>Therefore</a:t>
            </a:r>
            <a:r>
              <a:rPr lang="fr-FR" dirty="0"/>
              <a:t> 6 millions euros </a:t>
            </a:r>
          </a:p>
          <a:p>
            <a:r>
              <a:rPr lang="fr-FR" dirty="0" err="1"/>
              <a:t>Year</a:t>
            </a:r>
            <a:r>
              <a:rPr lang="fr-FR" dirty="0"/>
              <a:t> 2 : </a:t>
            </a:r>
            <a:r>
              <a:rPr lang="fr-FR" dirty="0" err="1"/>
              <a:t>Italian</a:t>
            </a:r>
            <a:r>
              <a:rPr lang="fr-FR" dirty="0"/>
              <a:t> </a:t>
            </a:r>
            <a:r>
              <a:rPr lang="fr-FR" dirty="0" err="1"/>
              <a:t>market</a:t>
            </a:r>
            <a:r>
              <a:rPr lang="fr-FR" dirty="0"/>
              <a:t> as a </a:t>
            </a:r>
            <a:r>
              <a:rPr lang="fr-FR" dirty="0" err="1"/>
              <a:t>whole</a:t>
            </a:r>
            <a:r>
              <a:rPr lang="fr-FR" dirty="0"/>
              <a:t>: (3,000 -40%) x (2,000 -20%) = 1,800 x 1,600 = 2,880,000 €. </a:t>
            </a:r>
          </a:p>
          <a:p>
            <a:r>
              <a:rPr lang="fr-FR" dirty="0" err="1"/>
              <a:t>Hence</a:t>
            </a:r>
            <a:r>
              <a:rPr lang="fr-FR" dirty="0"/>
              <a:t>, a 52% drop for the </a:t>
            </a:r>
            <a:r>
              <a:rPr lang="fr-FR" dirty="0" err="1"/>
              <a:t>whole</a:t>
            </a:r>
            <a:r>
              <a:rPr lang="fr-FR" dirty="0"/>
              <a:t> </a:t>
            </a:r>
            <a:r>
              <a:rPr lang="fr-FR" dirty="0" err="1"/>
              <a:t>market</a:t>
            </a:r>
            <a:r>
              <a:rPr lang="fr-FR" dirty="0"/>
              <a:t>!</a:t>
            </a:r>
          </a:p>
          <a:p>
            <a:r>
              <a:rPr lang="fr-FR" dirty="0" err="1"/>
              <a:t>Therefore</a:t>
            </a:r>
            <a:r>
              <a:rPr lang="fr-FR" dirty="0"/>
              <a:t>, if </a:t>
            </a:r>
            <a:r>
              <a:rPr lang="fr-FR" dirty="0" err="1"/>
              <a:t>Cremonini</a:t>
            </a:r>
            <a:r>
              <a:rPr lang="fr-FR" dirty="0"/>
              <a:t> </a:t>
            </a:r>
            <a:r>
              <a:rPr lang="fr-FR" dirty="0" err="1"/>
              <a:t>only</a:t>
            </a:r>
            <a:r>
              <a:rPr lang="fr-FR" dirty="0"/>
              <a:t> loses 30%...</a:t>
            </a:r>
          </a:p>
          <a:p>
            <a:r>
              <a:rPr lang="fr-FR" dirty="0"/>
              <a:t>… </a:t>
            </a:r>
            <a:r>
              <a:rPr lang="fr-FR" dirty="0" err="1"/>
              <a:t>its</a:t>
            </a:r>
            <a:r>
              <a:rPr lang="fr-FR" dirty="0"/>
              <a:t> relative </a:t>
            </a:r>
            <a:r>
              <a:rPr lang="fr-FR" dirty="0" err="1"/>
              <a:t>share</a:t>
            </a:r>
            <a:r>
              <a:rPr lang="fr-FR" dirty="0"/>
              <a:t> of the </a:t>
            </a:r>
            <a:r>
              <a:rPr lang="fr-FR" dirty="0" err="1"/>
              <a:t>market</a:t>
            </a:r>
            <a:r>
              <a:rPr lang="fr-FR" dirty="0"/>
              <a:t> </a:t>
            </a:r>
            <a:r>
              <a:rPr lang="fr-FR" dirty="0" err="1"/>
              <a:t>is</a:t>
            </a:r>
            <a:r>
              <a:rPr lang="fr-FR" dirty="0"/>
              <a:t> </a:t>
            </a:r>
            <a:r>
              <a:rPr lang="fr-FR" dirty="0" err="1"/>
              <a:t>increasing</a:t>
            </a:r>
            <a:endParaRPr lang="fr-FR" dirty="0"/>
          </a:p>
          <a:p>
            <a:r>
              <a:rPr lang="fr-FR" dirty="0"/>
              <a:t>So </a:t>
            </a:r>
            <a:r>
              <a:rPr lang="fr-FR" dirty="0" err="1"/>
              <a:t>buy</a:t>
            </a:r>
            <a:r>
              <a:rPr lang="fr-FR" dirty="0"/>
              <a:t> </a:t>
            </a:r>
            <a:r>
              <a:rPr lang="fr-FR" dirty="0" err="1"/>
              <a:t>its</a:t>
            </a:r>
            <a:r>
              <a:rPr lang="fr-FR" dirty="0"/>
              <a:t> </a:t>
            </a:r>
            <a:r>
              <a:rPr lang="fr-FR" dirty="0" err="1"/>
              <a:t>shares</a:t>
            </a:r>
            <a:r>
              <a:rPr lang="fr-FR" dirty="0"/>
              <a:t> NOW!</a:t>
            </a:r>
            <a:endParaRPr lang="en-US"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25</a:t>
            </a:fld>
            <a:endParaRPr lang="en-US"/>
          </a:p>
        </p:txBody>
      </p:sp>
    </p:spTree>
    <p:extLst>
      <p:ext uri="{BB962C8B-B14F-4D97-AF65-F5344CB8AC3E}">
        <p14:creationId xmlns:p14="http://schemas.microsoft.com/office/powerpoint/2010/main" val="239773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701499"/>
            <a:ext cx="8382002" cy="1600200"/>
          </a:xfrm>
        </p:spPr>
        <p:txBody>
          <a:bodyPr>
            <a:normAutofit/>
          </a:bodyPr>
          <a:lstStyle/>
          <a:p>
            <a:r>
              <a:rPr lang="en-US" dirty="0"/>
              <a:t>Hence, the translation</a:t>
            </a:r>
          </a:p>
        </p:txBody>
      </p:sp>
      <p:sp>
        <p:nvSpPr>
          <p:cNvPr id="3" name="Espace réservé du contenu 2"/>
          <p:cNvSpPr>
            <a:spLocks noGrp="1"/>
          </p:cNvSpPr>
          <p:nvPr>
            <p:ph idx="1"/>
          </p:nvPr>
        </p:nvSpPr>
        <p:spPr>
          <a:xfrm>
            <a:off x="761999" y="1027728"/>
            <a:ext cx="8382001" cy="4223894"/>
          </a:xfrm>
        </p:spPr>
        <p:txBody>
          <a:bodyPr>
            <a:normAutofit/>
          </a:bodyPr>
          <a:lstStyle/>
          <a:p>
            <a:r>
              <a:rPr lang="en-US" dirty="0"/>
              <a:t>[…] </a:t>
            </a:r>
            <a:r>
              <a:rPr lang="fr-FR" b="1" dirty="0"/>
              <a:t>This </a:t>
            </a:r>
            <a:r>
              <a:rPr lang="fr-FR" b="1" dirty="0" err="1"/>
              <a:t>implied</a:t>
            </a:r>
            <a:r>
              <a:rPr lang="fr-FR" b="1" dirty="0"/>
              <a:t> a </a:t>
            </a:r>
            <a:r>
              <a:rPr lang="fr-FR" b="1" dirty="0" err="1"/>
              <a:t>growth</a:t>
            </a:r>
            <a:r>
              <a:rPr lang="fr-FR" b="1" dirty="0"/>
              <a:t> in </a:t>
            </a:r>
            <a:r>
              <a:rPr lang="fr-FR" b="1" dirty="0" err="1"/>
              <a:t>Cremonini's</a:t>
            </a:r>
            <a:r>
              <a:rPr lang="fr-FR" b="1" dirty="0"/>
              <a:t> </a:t>
            </a:r>
            <a:r>
              <a:rPr lang="fr-FR" b="1" dirty="0" err="1"/>
              <a:t>market</a:t>
            </a:r>
            <a:r>
              <a:rPr lang="fr-FR" b="1" dirty="0"/>
              <a:t> </a:t>
            </a:r>
            <a:r>
              <a:rPr lang="fr-FR" b="1" dirty="0" err="1"/>
              <a:t>share</a:t>
            </a:r>
            <a:r>
              <a:rPr lang="fr-FR" b="1" dirty="0"/>
              <a:t>.</a:t>
            </a:r>
            <a:r>
              <a:rPr lang="fr-FR" dirty="0"/>
              <a:t> </a:t>
            </a:r>
          </a:p>
          <a:p>
            <a:r>
              <a:rPr lang="fr-FR" dirty="0"/>
              <a:t>Ce qui se traduit </a:t>
            </a:r>
            <a:r>
              <a:rPr lang="fr-FR" b="1" dirty="0"/>
              <a:t>en fait </a:t>
            </a:r>
            <a:r>
              <a:rPr lang="fr-FR" dirty="0"/>
              <a:t>par une croissance de la part de marché de </a:t>
            </a:r>
            <a:r>
              <a:rPr lang="fr-FR" dirty="0" err="1"/>
              <a:t>Cremonini</a:t>
            </a:r>
            <a:r>
              <a:rPr lang="fr-FR" dirty="0"/>
              <a:t>. </a:t>
            </a:r>
          </a:p>
          <a:p>
            <a:r>
              <a:rPr lang="fr-FR" dirty="0" err="1"/>
              <a:t>Why</a:t>
            </a:r>
            <a:r>
              <a:rPr lang="fr-FR" dirty="0"/>
              <a:t>, « en fait »?</a:t>
            </a:r>
          </a:p>
          <a:p>
            <a:r>
              <a:rPr lang="fr-FR" dirty="0"/>
              <a:t>For </a:t>
            </a:r>
            <a:r>
              <a:rPr lang="fr-FR" dirty="0" err="1"/>
              <a:t>those</a:t>
            </a:r>
            <a:r>
              <a:rPr lang="fr-FR" dirty="0"/>
              <a:t> (like me, at first), </a:t>
            </a:r>
            <a:r>
              <a:rPr lang="fr-FR" dirty="0" err="1"/>
              <a:t>who</a:t>
            </a:r>
            <a:r>
              <a:rPr lang="fr-FR" dirty="0"/>
              <a:t> </a:t>
            </a:r>
            <a:r>
              <a:rPr lang="fr-FR" dirty="0" err="1"/>
              <a:t>didn’t</a:t>
            </a:r>
            <a:r>
              <a:rPr lang="fr-FR" dirty="0"/>
              <a:t> </a:t>
            </a:r>
            <a:r>
              <a:rPr lang="fr-FR" dirty="0" err="1"/>
              <a:t>get</a:t>
            </a:r>
            <a:r>
              <a:rPr lang="fr-FR" dirty="0"/>
              <a:t> </a:t>
            </a:r>
            <a:r>
              <a:rPr lang="fr-FR" dirty="0" err="1"/>
              <a:t>it</a:t>
            </a:r>
            <a:r>
              <a:rPr lang="fr-FR" dirty="0"/>
              <a:t> </a:t>
            </a:r>
            <a:r>
              <a:rPr lang="fr-FR" dirty="0" err="1"/>
              <a:t>firsthand</a:t>
            </a:r>
            <a:endParaRPr lang="fr-FR" dirty="0"/>
          </a:p>
          <a:p>
            <a:r>
              <a:rPr lang="fr-FR" dirty="0"/>
              <a:t>NB: </a:t>
            </a:r>
            <a:r>
              <a:rPr lang="fr-FR" dirty="0" err="1"/>
              <a:t>could</a:t>
            </a:r>
            <a:r>
              <a:rPr lang="fr-FR" dirty="0"/>
              <a:t> </a:t>
            </a:r>
            <a:r>
              <a:rPr lang="fr-FR" dirty="0" err="1"/>
              <a:t>also</a:t>
            </a:r>
            <a:r>
              <a:rPr lang="fr-FR" dirty="0"/>
              <a:t> </a:t>
            </a:r>
            <a:r>
              <a:rPr lang="fr-FR" dirty="0" err="1"/>
              <a:t>be</a:t>
            </a:r>
            <a:r>
              <a:rPr lang="fr-FR" dirty="0"/>
              <a:t> « donc », </a:t>
            </a:r>
            <a:r>
              <a:rPr lang="fr-FR" dirty="0" err="1"/>
              <a:t>depending</a:t>
            </a:r>
            <a:r>
              <a:rPr lang="fr-FR" dirty="0"/>
              <a:t> on how maths-</a:t>
            </a:r>
            <a:r>
              <a:rPr lang="fr-FR" dirty="0" err="1"/>
              <a:t>savvy</a:t>
            </a:r>
            <a:r>
              <a:rPr lang="fr-FR" dirty="0"/>
              <a:t> </a:t>
            </a:r>
            <a:r>
              <a:rPr lang="fr-FR" dirty="0" err="1"/>
              <a:t>your</a:t>
            </a:r>
            <a:r>
              <a:rPr lang="fr-FR" dirty="0"/>
              <a:t> </a:t>
            </a:r>
            <a:r>
              <a:rPr lang="fr-FR" dirty="0" err="1"/>
              <a:t>readers</a:t>
            </a:r>
            <a:r>
              <a:rPr lang="fr-FR" dirty="0"/>
              <a:t> are</a:t>
            </a:r>
            <a:endParaRPr lang="en-US"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26</a:t>
            </a:fld>
            <a:endParaRPr lang="en-US"/>
          </a:p>
        </p:txBody>
      </p:sp>
    </p:spTree>
    <p:extLst>
      <p:ext uri="{BB962C8B-B14F-4D97-AF65-F5344CB8AC3E}">
        <p14:creationId xmlns:p14="http://schemas.microsoft.com/office/powerpoint/2010/main" val="255635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701499"/>
            <a:ext cx="8382002" cy="1600200"/>
          </a:xfrm>
        </p:spPr>
        <p:txBody>
          <a:bodyPr>
            <a:normAutofit fontScale="90000"/>
          </a:bodyPr>
          <a:lstStyle/>
          <a:p>
            <a:r>
              <a:rPr lang="en-US" dirty="0"/>
              <a:t>Yes, context and communication!</a:t>
            </a:r>
          </a:p>
        </p:txBody>
      </p:sp>
      <p:sp>
        <p:nvSpPr>
          <p:cNvPr id="3" name="Espace réservé du contenu 2"/>
          <p:cNvSpPr>
            <a:spLocks noGrp="1"/>
          </p:cNvSpPr>
          <p:nvPr>
            <p:ph idx="1"/>
          </p:nvPr>
        </p:nvSpPr>
        <p:spPr>
          <a:xfrm>
            <a:off x="761999" y="1027728"/>
            <a:ext cx="8382001" cy="4223894"/>
          </a:xfrm>
        </p:spPr>
        <p:txBody>
          <a:bodyPr>
            <a:normAutofit/>
          </a:bodyPr>
          <a:lstStyle/>
          <a:p>
            <a:r>
              <a:rPr lang="en-US" dirty="0"/>
              <a:t>Use reality as a sieve between source and target document</a:t>
            </a:r>
          </a:p>
          <a:p>
            <a:r>
              <a:rPr lang="en-US" dirty="0"/>
              <a:t>This is the essence of pragmatic translation</a:t>
            </a:r>
          </a:p>
          <a:p>
            <a:r>
              <a:rPr lang="en-US" dirty="0"/>
              <a:t>To do that…</a:t>
            </a:r>
          </a:p>
          <a:p>
            <a:r>
              <a:rPr lang="en-US" dirty="0"/>
              <a:t>… inquire about your readers’ system of values</a:t>
            </a:r>
          </a:p>
          <a:p>
            <a:r>
              <a:rPr lang="en-US" dirty="0"/>
              <a:t>How do they see (and measure) the world?</a:t>
            </a:r>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27</a:t>
            </a:fld>
            <a:endParaRPr lang="en-US"/>
          </a:p>
        </p:txBody>
      </p:sp>
    </p:spTree>
    <p:extLst>
      <p:ext uri="{BB962C8B-B14F-4D97-AF65-F5344CB8AC3E}">
        <p14:creationId xmlns:p14="http://schemas.microsoft.com/office/powerpoint/2010/main" val="267358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701499"/>
            <a:ext cx="8382002" cy="1600200"/>
          </a:xfrm>
        </p:spPr>
        <p:txBody>
          <a:bodyPr>
            <a:normAutofit/>
          </a:bodyPr>
          <a:lstStyle/>
          <a:p>
            <a:r>
              <a:rPr lang="en-US" dirty="0"/>
              <a:t>Another example</a:t>
            </a:r>
          </a:p>
        </p:txBody>
      </p:sp>
      <p:sp>
        <p:nvSpPr>
          <p:cNvPr id="3" name="Espace réservé du contenu 2"/>
          <p:cNvSpPr>
            <a:spLocks noGrp="1"/>
          </p:cNvSpPr>
          <p:nvPr>
            <p:ph idx="1"/>
          </p:nvPr>
        </p:nvSpPr>
        <p:spPr>
          <a:xfrm>
            <a:off x="761999" y="1027728"/>
            <a:ext cx="8382001" cy="4223894"/>
          </a:xfrm>
        </p:spPr>
        <p:txBody>
          <a:bodyPr>
            <a:normAutofit/>
          </a:bodyPr>
          <a:lstStyle/>
          <a:p>
            <a:r>
              <a:rPr lang="fr-FR" dirty="0" err="1"/>
              <a:t>Also</a:t>
            </a:r>
            <a:r>
              <a:rPr lang="fr-FR" dirty="0"/>
              <a:t> in the USA the </a:t>
            </a:r>
            <a:r>
              <a:rPr lang="fr-FR" dirty="0" err="1"/>
              <a:t>Corporate</a:t>
            </a:r>
            <a:r>
              <a:rPr lang="fr-FR" dirty="0"/>
              <a:t> </a:t>
            </a:r>
            <a:r>
              <a:rPr lang="fr-FR" dirty="0" err="1"/>
              <a:t>Average</a:t>
            </a:r>
            <a:r>
              <a:rPr lang="fr-FR" dirty="0"/>
              <a:t> Fuel Economy (CAFE) standard […] </a:t>
            </a:r>
            <a:r>
              <a:rPr lang="fr-FR" dirty="0" err="1"/>
              <a:t>forecast</a:t>
            </a:r>
            <a:r>
              <a:rPr lang="fr-FR" dirty="0"/>
              <a:t> </a:t>
            </a:r>
            <a:r>
              <a:rPr lang="fr-FR" dirty="0" err="1"/>
              <a:t>reaching</a:t>
            </a:r>
            <a:r>
              <a:rPr lang="fr-FR" dirty="0"/>
              <a:t> and </a:t>
            </a:r>
            <a:r>
              <a:rPr lang="fr-FR" dirty="0" err="1"/>
              <a:t>maintaining</a:t>
            </a:r>
            <a:r>
              <a:rPr lang="fr-FR" dirty="0"/>
              <a:t> a standard of </a:t>
            </a:r>
            <a:r>
              <a:rPr lang="fr-FR" b="1" dirty="0"/>
              <a:t>55.2 miles per American gallon (</a:t>
            </a:r>
            <a:r>
              <a:rPr lang="fr-FR" b="1" dirty="0" err="1"/>
              <a:t>mpg</a:t>
            </a:r>
            <a:r>
              <a:rPr lang="fr-FR" b="1" dirty="0"/>
              <a:t>) in 2025</a:t>
            </a:r>
            <a:r>
              <a:rPr lang="fr-FR" dirty="0"/>
              <a:t>. </a:t>
            </a:r>
          </a:p>
          <a:p>
            <a:r>
              <a:rPr lang="fr-FR" dirty="0"/>
              <a:t>Miles to </a:t>
            </a:r>
            <a:r>
              <a:rPr lang="fr-FR" dirty="0" err="1"/>
              <a:t>kilometers</a:t>
            </a:r>
            <a:r>
              <a:rPr lang="fr-FR" dirty="0"/>
              <a:t>; gallons to </a:t>
            </a:r>
            <a:r>
              <a:rPr lang="fr-FR" dirty="0" err="1"/>
              <a:t>liters</a:t>
            </a:r>
            <a:r>
              <a:rPr lang="fr-FR" dirty="0"/>
              <a:t>: </a:t>
            </a:r>
            <a:r>
              <a:rPr lang="fr-FR" dirty="0" err="1"/>
              <a:t>that’s</a:t>
            </a:r>
            <a:r>
              <a:rPr lang="fr-FR" dirty="0"/>
              <a:t> the </a:t>
            </a:r>
            <a:r>
              <a:rPr lang="fr-FR" dirty="0" err="1"/>
              <a:t>easy</a:t>
            </a:r>
            <a:r>
              <a:rPr lang="fr-FR" dirty="0"/>
              <a:t> part</a:t>
            </a:r>
          </a:p>
          <a:p>
            <a:r>
              <a:rPr lang="en-US" dirty="0"/>
              <a:t>But it would still be useless on the European continent…</a:t>
            </a:r>
          </a:p>
          <a:p>
            <a:r>
              <a:rPr lang="fr-FR" dirty="0"/>
              <a:t>Toujours aux États-Unis, la norme </a:t>
            </a:r>
            <a:r>
              <a:rPr lang="fr-FR" i="1" dirty="0" err="1"/>
              <a:t>Corporate</a:t>
            </a:r>
            <a:r>
              <a:rPr lang="fr-FR" i="1" dirty="0"/>
              <a:t> </a:t>
            </a:r>
            <a:r>
              <a:rPr lang="fr-FR" i="1" dirty="0" err="1"/>
              <a:t>Average</a:t>
            </a:r>
            <a:r>
              <a:rPr lang="fr-FR" i="1" dirty="0"/>
              <a:t> Fuel Economy</a:t>
            </a:r>
            <a:r>
              <a:rPr lang="fr-FR" dirty="0"/>
              <a:t> (CAFE) […] prévoit de plafonner durablement la consommation d’essence à </a:t>
            </a:r>
            <a:r>
              <a:rPr lang="fr-FR" b="1" dirty="0"/>
              <a:t>4,261 litres pour 100 kilomètres (soit 55,2 miles par gallon,</a:t>
            </a:r>
            <a:r>
              <a:rPr lang="fr-FR" dirty="0"/>
              <a:t> </a:t>
            </a:r>
            <a:r>
              <a:rPr lang="fr-FR" dirty="0" err="1"/>
              <a:t>mpg</a:t>
            </a:r>
            <a:r>
              <a:rPr lang="fr-FR" dirty="0"/>
              <a:t>) à partir de 2025.</a:t>
            </a:r>
            <a:endParaRPr lang="en-US"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28</a:t>
            </a:fld>
            <a:endParaRPr lang="en-US"/>
          </a:p>
        </p:txBody>
      </p:sp>
    </p:spTree>
    <p:extLst>
      <p:ext uri="{BB962C8B-B14F-4D97-AF65-F5344CB8AC3E}">
        <p14:creationId xmlns:p14="http://schemas.microsoft.com/office/powerpoint/2010/main" val="154217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701499"/>
            <a:ext cx="8382002" cy="1600200"/>
          </a:xfrm>
        </p:spPr>
        <p:txBody>
          <a:bodyPr>
            <a:normAutofit fontScale="90000"/>
          </a:bodyPr>
          <a:lstStyle/>
          <a:p>
            <a:r>
              <a:rPr lang="en-US" dirty="0"/>
              <a:t>V. Think according to categories</a:t>
            </a:r>
          </a:p>
        </p:txBody>
      </p:sp>
      <p:sp>
        <p:nvSpPr>
          <p:cNvPr id="3" name="Espace réservé du contenu 2"/>
          <p:cNvSpPr>
            <a:spLocks noGrp="1"/>
          </p:cNvSpPr>
          <p:nvPr>
            <p:ph idx="1"/>
          </p:nvPr>
        </p:nvSpPr>
        <p:spPr>
          <a:xfrm>
            <a:off x="761999" y="1027728"/>
            <a:ext cx="8382001" cy="4410834"/>
          </a:xfrm>
        </p:spPr>
        <p:txBody>
          <a:bodyPr>
            <a:normAutofit/>
          </a:bodyPr>
          <a:lstStyle/>
          <a:p>
            <a:r>
              <a:rPr lang="fr-FR" dirty="0" err="1"/>
              <a:t>Including</a:t>
            </a:r>
            <a:r>
              <a:rPr lang="fr-FR" dirty="0"/>
              <a:t> </a:t>
            </a:r>
            <a:r>
              <a:rPr lang="fr-FR" dirty="0" err="1"/>
              <a:t>orders</a:t>
            </a:r>
            <a:r>
              <a:rPr lang="fr-FR" dirty="0"/>
              <a:t> of magnitude</a:t>
            </a:r>
          </a:p>
          <a:p>
            <a:r>
              <a:rPr lang="en-US" dirty="0"/>
              <a:t>Sopra has just announced the acquisition of </a:t>
            </a:r>
            <a:r>
              <a:rPr lang="en-US" dirty="0" err="1"/>
              <a:t>Organizacion</a:t>
            </a:r>
            <a:r>
              <a:rPr lang="en-US" dirty="0"/>
              <a:t> </a:t>
            </a:r>
            <a:r>
              <a:rPr lang="en-US" dirty="0" err="1"/>
              <a:t>Guver</a:t>
            </a:r>
            <a:r>
              <a:rPr lang="en-US" dirty="0"/>
              <a:t>, </a:t>
            </a:r>
            <a:r>
              <a:rPr lang="en-US" b="1" dirty="0"/>
              <a:t>a small Spanish company</a:t>
            </a:r>
            <a:r>
              <a:rPr lang="en-US" dirty="0"/>
              <a:t>. This </a:t>
            </a:r>
            <a:r>
              <a:rPr lang="en-US" b="1" dirty="0"/>
              <a:t>company (EUR6m, 120 employees) is </a:t>
            </a:r>
            <a:r>
              <a:rPr lang="en-US" dirty="0"/>
              <a:t>based in Bilbao and Barcelona and is </a:t>
            </a:r>
            <a:r>
              <a:rPr lang="en-US" b="1" dirty="0" err="1"/>
              <a:t>specialised</a:t>
            </a:r>
            <a:r>
              <a:rPr lang="en-US" b="1" dirty="0"/>
              <a:t> in banking, industry and government</a:t>
            </a:r>
            <a:r>
              <a:rPr lang="en-US" dirty="0"/>
              <a:t>.</a:t>
            </a:r>
            <a:r>
              <a:rPr lang="fr-FR" dirty="0"/>
              <a:t> </a:t>
            </a:r>
          </a:p>
          <a:p>
            <a:r>
              <a:rPr lang="en-US" dirty="0"/>
              <a:t>Two traps orders of magnitude can help us overcome</a:t>
            </a:r>
          </a:p>
          <a:p>
            <a:r>
              <a:rPr lang="fr-FR" dirty="0"/>
              <a:t>Sopra vient d'annoncer l'achat de l'Espagnol </a:t>
            </a:r>
            <a:r>
              <a:rPr lang="fr-FR" dirty="0" err="1"/>
              <a:t>Organizacion</a:t>
            </a:r>
            <a:r>
              <a:rPr lang="fr-FR" dirty="0"/>
              <a:t> </a:t>
            </a:r>
            <a:r>
              <a:rPr lang="fr-FR" dirty="0" err="1"/>
              <a:t>Guver</a:t>
            </a:r>
            <a:r>
              <a:rPr lang="fr-FR" dirty="0"/>
              <a:t>. Installée à Bilbao et Barcelone, cette entreprise </a:t>
            </a:r>
            <a:r>
              <a:rPr lang="fr-FR" b="1" dirty="0"/>
              <a:t>de taille modeste</a:t>
            </a:r>
            <a:r>
              <a:rPr lang="fr-FR" dirty="0"/>
              <a:t> (EUR 6 m, 120 salariés) est spécialisée </a:t>
            </a:r>
            <a:r>
              <a:rPr lang="fr-FR" b="1" dirty="0"/>
              <a:t>dans les services auprès des banques, de l'industrie et des administrations publiques</a:t>
            </a:r>
            <a:r>
              <a:rPr lang="fr-FR" dirty="0"/>
              <a:t>.</a:t>
            </a:r>
            <a:endParaRPr lang="en-US"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29</a:t>
            </a:fld>
            <a:endParaRPr lang="en-US"/>
          </a:p>
        </p:txBody>
      </p:sp>
    </p:spTree>
    <p:extLst>
      <p:ext uri="{BB962C8B-B14F-4D97-AF65-F5344CB8AC3E}">
        <p14:creationId xmlns:p14="http://schemas.microsoft.com/office/powerpoint/2010/main" val="321374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4572000"/>
            <a:ext cx="7331676" cy="1600200"/>
          </a:xfrm>
        </p:spPr>
        <p:txBody>
          <a:bodyPr>
            <a:normAutofit fontScale="90000"/>
          </a:bodyPr>
          <a:lstStyle/>
          <a:p>
            <a:r>
              <a:rPr lang="en-US" dirty="0"/>
              <a:t>In arguably </a:t>
            </a:r>
            <a:r>
              <a:rPr lang="en-US" dirty="0" err="1"/>
              <a:t>unsimple</a:t>
            </a:r>
            <a:r>
              <a:rPr lang="en-US" dirty="0"/>
              <a:t> ways</a:t>
            </a:r>
          </a:p>
        </p:txBody>
      </p:sp>
      <p:sp>
        <p:nvSpPr>
          <p:cNvPr id="3" name="Espace réservé du contenu 2"/>
          <p:cNvSpPr>
            <a:spLocks noGrp="1"/>
          </p:cNvSpPr>
          <p:nvPr>
            <p:ph idx="1"/>
          </p:nvPr>
        </p:nvSpPr>
        <p:spPr/>
        <p:txBody>
          <a:bodyPr>
            <a:normAutofit/>
          </a:bodyPr>
          <a:lstStyle/>
          <a:p>
            <a:r>
              <a:rPr lang="en-US" dirty="0"/>
              <a:t>A cognitive approach?</a:t>
            </a:r>
          </a:p>
          <a:p>
            <a:r>
              <a:rPr lang="en-US" dirty="0"/>
              <a:t>How to deal with specialized domains?</a:t>
            </a:r>
          </a:p>
          <a:p>
            <a:r>
              <a:rPr lang="en-US" dirty="0"/>
              <a:t>What kind of general knowledge do we need?</a:t>
            </a:r>
          </a:p>
          <a:p>
            <a:r>
              <a:rPr lang="en-US" dirty="0"/>
              <a:t>No, not this time…</a:t>
            </a:r>
          </a:p>
          <a:p>
            <a:r>
              <a:rPr lang="en-US" dirty="0"/>
              <a:t>But instead…</a:t>
            </a:r>
          </a:p>
          <a:p>
            <a:r>
              <a:rPr lang="en-US" b="1" dirty="0"/>
              <a:t>… How to deal with </a:t>
            </a:r>
            <a:r>
              <a:rPr lang="en-US" b="1" dirty="0" err="1"/>
              <a:t>maths</a:t>
            </a:r>
            <a:r>
              <a:rPr lang="en-US" b="1" dirty="0"/>
              <a:t> when </a:t>
            </a:r>
            <a:r>
              <a:rPr lang="en-US" b="1" dirty="0" err="1"/>
              <a:t>maths</a:t>
            </a:r>
            <a:r>
              <a:rPr lang="en-US" b="1" dirty="0"/>
              <a:t> never were your strong point in the first place?</a:t>
            </a:r>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3</a:t>
            </a:fld>
            <a:endParaRPr lang="en-US"/>
          </a:p>
        </p:txBody>
      </p:sp>
    </p:spTree>
    <p:extLst>
      <p:ext uri="{BB962C8B-B14F-4D97-AF65-F5344CB8AC3E}">
        <p14:creationId xmlns:p14="http://schemas.microsoft.com/office/powerpoint/2010/main" val="415559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701499"/>
            <a:ext cx="8382002" cy="1600200"/>
          </a:xfrm>
        </p:spPr>
        <p:txBody>
          <a:bodyPr>
            <a:normAutofit/>
          </a:bodyPr>
          <a:lstStyle/>
          <a:p>
            <a:r>
              <a:rPr lang="en-US" dirty="0"/>
              <a:t>The stakes, here (again)</a:t>
            </a:r>
          </a:p>
        </p:txBody>
      </p:sp>
      <p:sp>
        <p:nvSpPr>
          <p:cNvPr id="3" name="Espace réservé du contenu 2"/>
          <p:cNvSpPr>
            <a:spLocks noGrp="1"/>
          </p:cNvSpPr>
          <p:nvPr>
            <p:ph idx="1"/>
          </p:nvPr>
        </p:nvSpPr>
        <p:spPr>
          <a:xfrm>
            <a:off x="0" y="1027728"/>
            <a:ext cx="6549082" cy="4410834"/>
          </a:xfrm>
        </p:spPr>
        <p:txBody>
          <a:bodyPr>
            <a:normAutofit/>
          </a:bodyPr>
          <a:lstStyle/>
          <a:p>
            <a:r>
              <a:rPr lang="fr-FR" dirty="0" err="1"/>
              <a:t>From</a:t>
            </a:r>
            <a:r>
              <a:rPr lang="fr-FR" dirty="0"/>
              <a:t> a </a:t>
            </a:r>
            <a:r>
              <a:rPr lang="fr-FR" dirty="0" err="1"/>
              <a:t>linguistic</a:t>
            </a:r>
            <a:r>
              <a:rPr lang="fr-FR" dirty="0"/>
              <a:t> </a:t>
            </a:r>
            <a:r>
              <a:rPr lang="fr-FR" dirty="0" err="1"/>
              <a:t>universe</a:t>
            </a:r>
            <a:r>
              <a:rPr lang="fr-FR" dirty="0"/>
              <a:t>…</a:t>
            </a:r>
          </a:p>
          <a:p>
            <a:r>
              <a:rPr lang="en-US" dirty="0"/>
              <a:t>… to a pragmatic one </a:t>
            </a:r>
            <a:endParaRPr lang="fr-FR" dirty="0"/>
          </a:p>
          <a:p>
            <a:r>
              <a:rPr lang="fr-FR" dirty="0" err="1"/>
              <a:t>Approaching</a:t>
            </a:r>
            <a:r>
              <a:rPr lang="fr-FR" dirty="0"/>
              <a:t> the digital by </a:t>
            </a:r>
            <a:r>
              <a:rPr lang="fr-FR" dirty="0" err="1"/>
              <a:t>analogical</a:t>
            </a:r>
            <a:r>
              <a:rPr lang="fr-FR" dirty="0"/>
              <a:t> </a:t>
            </a:r>
            <a:r>
              <a:rPr lang="fr-FR" dirty="0" err="1"/>
              <a:t>means</a:t>
            </a:r>
            <a:r>
              <a:rPr lang="fr-FR" dirty="0"/>
              <a:t> (let us </a:t>
            </a:r>
            <a:r>
              <a:rPr lang="fr-FR" dirty="0" err="1"/>
              <a:t>remain</a:t>
            </a:r>
            <a:r>
              <a:rPr lang="fr-FR" dirty="0"/>
              <a:t> </a:t>
            </a:r>
            <a:r>
              <a:rPr lang="fr-FR" dirty="0" err="1"/>
              <a:t>realistic</a:t>
            </a:r>
            <a:r>
              <a:rPr lang="fr-FR" dirty="0"/>
              <a:t> about ou maths </a:t>
            </a:r>
            <a:r>
              <a:rPr lang="fr-FR" dirty="0" err="1"/>
              <a:t>abilities</a:t>
            </a:r>
            <a:r>
              <a:rPr lang="fr-FR" dirty="0"/>
              <a:t>…)</a:t>
            </a:r>
          </a:p>
          <a:p>
            <a:r>
              <a:rPr lang="en-US" dirty="0"/>
              <a:t>Simple calculations, differentiating between stocks and flows, the works…</a:t>
            </a:r>
          </a:p>
          <a:p>
            <a:r>
              <a:rPr lang="fr-FR" dirty="0"/>
              <a:t>Use </a:t>
            </a:r>
            <a:r>
              <a:rPr lang="fr-FR" dirty="0" err="1"/>
              <a:t>Groucho</a:t>
            </a:r>
            <a:r>
              <a:rPr lang="fr-FR" dirty="0"/>
              <a:t> Marx for inspiration: </a:t>
            </a:r>
            <a:r>
              <a:rPr lang="en-US" dirty="0"/>
              <a:t>« Either this man is dead or my watch has stopped. » (Monkey Business, 1931)</a:t>
            </a:r>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30</a:t>
            </a:fld>
            <a:endParaRPr lang="en-US"/>
          </a:p>
        </p:txBody>
      </p:sp>
      <p:pic>
        <p:nvPicPr>
          <p:cNvPr id="7" name="Image 6">
            <a:extLst>
              <a:ext uri="{FF2B5EF4-FFF2-40B4-BE49-F238E27FC236}">
                <a16:creationId xmlns:a16="http://schemas.microsoft.com/office/drawing/2014/main" id="{4814FBB3-39E6-9BE7-BA83-32FB846EA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9147" y="-295240"/>
            <a:ext cx="2764853" cy="2645935"/>
          </a:xfrm>
          <a:prstGeom prst="rect">
            <a:avLst/>
          </a:prstGeom>
        </p:spPr>
      </p:pic>
    </p:spTree>
    <p:extLst>
      <p:ext uri="{BB962C8B-B14F-4D97-AF65-F5344CB8AC3E}">
        <p14:creationId xmlns:p14="http://schemas.microsoft.com/office/powerpoint/2010/main" val="401400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701499"/>
            <a:ext cx="8382002" cy="1600200"/>
          </a:xfrm>
        </p:spPr>
        <p:txBody>
          <a:bodyPr>
            <a:normAutofit/>
          </a:bodyPr>
          <a:lstStyle/>
          <a:p>
            <a:r>
              <a:rPr lang="en-US" dirty="0"/>
              <a:t>One step beyond…</a:t>
            </a:r>
          </a:p>
        </p:txBody>
      </p:sp>
      <p:sp>
        <p:nvSpPr>
          <p:cNvPr id="3" name="Espace réservé du contenu 2"/>
          <p:cNvSpPr>
            <a:spLocks noGrp="1"/>
          </p:cNvSpPr>
          <p:nvPr>
            <p:ph idx="1"/>
          </p:nvPr>
        </p:nvSpPr>
        <p:spPr>
          <a:xfrm>
            <a:off x="761998" y="1027728"/>
            <a:ext cx="7620001" cy="4410834"/>
          </a:xfrm>
        </p:spPr>
        <p:txBody>
          <a:bodyPr>
            <a:normAutofit/>
          </a:bodyPr>
          <a:lstStyle/>
          <a:p>
            <a:r>
              <a:rPr lang="fr-FR" dirty="0" err="1"/>
              <a:t>From</a:t>
            </a:r>
            <a:r>
              <a:rPr lang="fr-FR" dirty="0"/>
              <a:t> </a:t>
            </a:r>
            <a:r>
              <a:rPr lang="fr-FR" dirty="0" err="1"/>
              <a:t>categories</a:t>
            </a:r>
            <a:r>
              <a:rPr lang="fr-FR" dirty="0"/>
              <a:t> to </a:t>
            </a:r>
            <a:r>
              <a:rPr lang="fr-FR" dirty="0" err="1"/>
              <a:t>systems</a:t>
            </a:r>
            <a:endParaRPr lang="fr-FR" dirty="0"/>
          </a:p>
          <a:p>
            <a:r>
              <a:rPr lang="fr-FR" dirty="0" err="1"/>
              <a:t>Whatever</a:t>
            </a:r>
            <a:r>
              <a:rPr lang="fr-FR" dirty="0"/>
              <a:t> the </a:t>
            </a:r>
            <a:r>
              <a:rPr lang="fr-FR" dirty="0" err="1"/>
              <a:t>domains</a:t>
            </a:r>
            <a:r>
              <a:rPr lang="fr-FR" dirty="0"/>
              <a:t>…</a:t>
            </a:r>
          </a:p>
          <a:p>
            <a:r>
              <a:rPr lang="fr-FR" dirty="0"/>
              <a:t>… the basic components are </a:t>
            </a:r>
            <a:r>
              <a:rPr lang="fr-FR" dirty="0" err="1"/>
              <a:t>similar</a:t>
            </a:r>
            <a:endParaRPr lang="fr-FR" dirty="0"/>
          </a:p>
          <a:p>
            <a:r>
              <a:rPr lang="en-US" dirty="0"/>
              <a:t>Just like </a:t>
            </a:r>
            <a:r>
              <a:rPr lang="en-US" dirty="0" err="1"/>
              <a:t>maths</a:t>
            </a:r>
            <a:r>
              <a:rPr lang="en-US" dirty="0"/>
              <a:t> help us compute any kind of objects</a:t>
            </a:r>
          </a:p>
          <a:p>
            <a:r>
              <a:rPr lang="fr-FR" dirty="0" err="1"/>
              <a:t>Those</a:t>
            </a:r>
            <a:r>
              <a:rPr lang="fr-FR" dirty="0"/>
              <a:t> are </a:t>
            </a:r>
            <a:r>
              <a:rPr lang="fr-FR" dirty="0" err="1"/>
              <a:t>unifyers</a:t>
            </a:r>
            <a:r>
              <a:rPr lang="fr-FR" dirty="0"/>
              <a:t>: </a:t>
            </a:r>
            <a:r>
              <a:rPr lang="fr-FR" dirty="0" err="1"/>
              <a:t>they</a:t>
            </a:r>
            <a:r>
              <a:rPr lang="fr-FR" dirty="0"/>
              <a:t> </a:t>
            </a:r>
            <a:r>
              <a:rPr lang="fr-FR" dirty="0" err="1"/>
              <a:t>make</a:t>
            </a:r>
            <a:r>
              <a:rPr lang="fr-FR" dirty="0"/>
              <a:t> </a:t>
            </a:r>
            <a:r>
              <a:rPr lang="fr-FR" dirty="0" err="1"/>
              <a:t>our</a:t>
            </a:r>
            <a:r>
              <a:rPr lang="fr-FR" dirty="0"/>
              <a:t> life </a:t>
            </a:r>
            <a:r>
              <a:rPr lang="fr-FR" dirty="0" err="1"/>
              <a:t>simpler</a:t>
            </a:r>
            <a:r>
              <a:rPr lang="fr-FR" dirty="0"/>
              <a:t> (yes...)</a:t>
            </a:r>
            <a:endParaRPr lang="en-US"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31</a:t>
            </a:fld>
            <a:endParaRPr lang="en-US"/>
          </a:p>
        </p:txBody>
      </p:sp>
    </p:spTree>
    <p:extLst>
      <p:ext uri="{BB962C8B-B14F-4D97-AF65-F5344CB8AC3E}">
        <p14:creationId xmlns:p14="http://schemas.microsoft.com/office/powerpoint/2010/main" val="137142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701499"/>
            <a:ext cx="8382002" cy="1600200"/>
          </a:xfrm>
        </p:spPr>
        <p:txBody>
          <a:bodyPr>
            <a:normAutofit fontScale="90000"/>
          </a:bodyPr>
          <a:lstStyle/>
          <a:p>
            <a:r>
              <a:rPr lang="en-US" dirty="0"/>
              <a:t>A basically reassuring universe</a:t>
            </a:r>
          </a:p>
        </p:txBody>
      </p:sp>
      <p:sp>
        <p:nvSpPr>
          <p:cNvPr id="3" name="Espace réservé du contenu 2"/>
          <p:cNvSpPr>
            <a:spLocks noGrp="1"/>
          </p:cNvSpPr>
          <p:nvPr>
            <p:ph idx="1"/>
          </p:nvPr>
        </p:nvSpPr>
        <p:spPr>
          <a:xfrm>
            <a:off x="761998" y="1027728"/>
            <a:ext cx="7620001" cy="4410834"/>
          </a:xfrm>
        </p:spPr>
        <p:txBody>
          <a:bodyPr>
            <a:normAutofit/>
          </a:bodyPr>
          <a:lstStyle/>
          <a:p>
            <a:r>
              <a:rPr lang="fr-FR" dirty="0" err="1"/>
              <a:t>Really</a:t>
            </a:r>
            <a:r>
              <a:rPr lang="fr-FR" dirty="0"/>
              <a:t>?!</a:t>
            </a:r>
          </a:p>
          <a:p>
            <a:r>
              <a:rPr lang="fr-FR" dirty="0" err="1"/>
              <a:t>Well</a:t>
            </a:r>
            <a:r>
              <a:rPr lang="fr-FR" dirty="0"/>
              <a:t>, </a:t>
            </a:r>
            <a:r>
              <a:rPr lang="fr-FR" dirty="0" err="1"/>
              <a:t>maybe</a:t>
            </a:r>
            <a:r>
              <a:rPr lang="fr-FR" dirty="0"/>
              <a:t> not for </a:t>
            </a:r>
            <a:r>
              <a:rPr lang="fr-FR" dirty="0" err="1"/>
              <a:t>everyone</a:t>
            </a:r>
            <a:r>
              <a:rPr lang="fr-FR" dirty="0"/>
              <a:t>, at least at first </a:t>
            </a:r>
            <a:r>
              <a:rPr lang="fr-FR" dirty="0" err="1"/>
              <a:t>sight</a:t>
            </a:r>
            <a:endParaRPr lang="fr-FR" dirty="0"/>
          </a:p>
          <a:p>
            <a:r>
              <a:rPr lang="fr-FR" dirty="0" err="1"/>
              <a:t>Definitely</a:t>
            </a:r>
            <a:r>
              <a:rPr lang="fr-FR" dirty="0"/>
              <a:t> for </a:t>
            </a:r>
            <a:r>
              <a:rPr lang="fr-FR" dirty="0" err="1"/>
              <a:t>our</a:t>
            </a:r>
            <a:r>
              <a:rPr lang="fr-FR" dirty="0"/>
              <a:t> </a:t>
            </a:r>
            <a:r>
              <a:rPr lang="fr-FR" dirty="0" err="1"/>
              <a:t>authors</a:t>
            </a:r>
            <a:r>
              <a:rPr lang="fr-FR" dirty="0"/>
              <a:t>, and </a:t>
            </a:r>
            <a:r>
              <a:rPr lang="fr-FR" dirty="0" err="1"/>
              <a:t>readers</a:t>
            </a:r>
            <a:r>
              <a:rPr lang="fr-FR" dirty="0"/>
              <a:t>: </a:t>
            </a:r>
            <a:r>
              <a:rPr lang="fr-FR" dirty="0" err="1"/>
              <a:t>industrialization</a:t>
            </a:r>
            <a:r>
              <a:rPr lang="fr-FR" dirty="0"/>
              <a:t>, </a:t>
            </a:r>
            <a:r>
              <a:rPr lang="fr-FR" dirty="0" err="1"/>
              <a:t>forecasting</a:t>
            </a:r>
            <a:r>
              <a:rPr lang="fr-FR" dirty="0"/>
              <a:t>, </a:t>
            </a:r>
            <a:r>
              <a:rPr lang="fr-FR" dirty="0" err="1"/>
              <a:t>guiding</a:t>
            </a:r>
            <a:r>
              <a:rPr lang="fr-FR" dirty="0"/>
              <a:t> action…</a:t>
            </a:r>
          </a:p>
          <a:p>
            <a:r>
              <a:rPr lang="en-US" dirty="0"/>
              <a:t>Through abstract means, though…</a:t>
            </a:r>
          </a:p>
          <a:p>
            <a:r>
              <a:rPr lang="fr-FR" dirty="0"/>
              <a:t>… and </a:t>
            </a:r>
            <a:r>
              <a:rPr lang="fr-FR" dirty="0" err="1"/>
              <a:t>there’s</a:t>
            </a:r>
            <a:r>
              <a:rPr lang="fr-FR" dirty="0"/>
              <a:t> the </a:t>
            </a:r>
            <a:r>
              <a:rPr lang="fr-FR" dirty="0" err="1"/>
              <a:t>rub</a:t>
            </a:r>
            <a:endParaRPr lang="en-US"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32</a:t>
            </a:fld>
            <a:endParaRPr lang="en-US"/>
          </a:p>
        </p:txBody>
      </p:sp>
    </p:spTree>
    <p:extLst>
      <p:ext uri="{BB962C8B-B14F-4D97-AF65-F5344CB8AC3E}">
        <p14:creationId xmlns:p14="http://schemas.microsoft.com/office/powerpoint/2010/main" val="247155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701499"/>
            <a:ext cx="8382002" cy="1600200"/>
          </a:xfrm>
        </p:spPr>
        <p:txBody>
          <a:bodyPr>
            <a:normAutofit fontScale="90000"/>
          </a:bodyPr>
          <a:lstStyle/>
          <a:p>
            <a:r>
              <a:rPr lang="en-US" dirty="0"/>
              <a:t>Yet another financial example</a:t>
            </a:r>
          </a:p>
        </p:txBody>
      </p:sp>
      <p:sp>
        <p:nvSpPr>
          <p:cNvPr id="3" name="Espace réservé du contenu 2"/>
          <p:cNvSpPr>
            <a:spLocks noGrp="1"/>
          </p:cNvSpPr>
          <p:nvPr>
            <p:ph idx="1"/>
          </p:nvPr>
        </p:nvSpPr>
        <p:spPr>
          <a:xfrm>
            <a:off x="0" y="1027728"/>
            <a:ext cx="5795319" cy="4410834"/>
          </a:xfrm>
        </p:spPr>
        <p:txBody>
          <a:bodyPr>
            <a:normAutofit/>
          </a:bodyPr>
          <a:lstStyle/>
          <a:p>
            <a:r>
              <a:rPr lang="en-US" dirty="0"/>
              <a:t>The valuation looks undemanding: P/BV 22E is 1.5x for an ROE of 17%.</a:t>
            </a:r>
            <a:r>
              <a:rPr lang="fr-FR" dirty="0"/>
              <a:t> </a:t>
            </a:r>
          </a:p>
          <a:p>
            <a:r>
              <a:rPr lang="fr-FR" dirty="0"/>
              <a:t>How do </a:t>
            </a:r>
            <a:r>
              <a:rPr lang="fr-FR" dirty="0" err="1"/>
              <a:t>you</a:t>
            </a:r>
            <a:r>
              <a:rPr lang="fr-FR" dirty="0"/>
              <a:t> </a:t>
            </a:r>
            <a:r>
              <a:rPr lang="fr-FR" dirty="0" err="1"/>
              <a:t>read</a:t>
            </a:r>
            <a:r>
              <a:rPr lang="fr-FR" dirty="0"/>
              <a:t> </a:t>
            </a:r>
            <a:r>
              <a:rPr lang="fr-FR" dirty="0" err="1"/>
              <a:t>that</a:t>
            </a:r>
            <a:r>
              <a:rPr lang="fr-FR" dirty="0"/>
              <a:t>, in the first place?</a:t>
            </a:r>
          </a:p>
          <a:p>
            <a:r>
              <a:rPr lang="fr-FR" dirty="0"/>
              <a:t>And </a:t>
            </a:r>
            <a:r>
              <a:rPr lang="fr-FR" dirty="0" err="1"/>
              <a:t>what</a:t>
            </a:r>
            <a:r>
              <a:rPr lang="fr-FR" dirty="0"/>
              <a:t> can </a:t>
            </a:r>
            <a:r>
              <a:rPr lang="fr-FR" dirty="0" err="1"/>
              <a:t>it</a:t>
            </a:r>
            <a:r>
              <a:rPr lang="fr-FR" dirty="0"/>
              <a:t> </a:t>
            </a:r>
            <a:r>
              <a:rPr lang="fr-FR" dirty="0" err="1"/>
              <a:t>possibly</a:t>
            </a:r>
            <a:r>
              <a:rPr lang="fr-FR" dirty="0"/>
              <a:t> </a:t>
            </a:r>
            <a:r>
              <a:rPr lang="fr-FR" dirty="0" err="1"/>
              <a:t>mean</a:t>
            </a:r>
            <a:r>
              <a:rPr lang="fr-FR" dirty="0"/>
              <a:t>?</a:t>
            </a:r>
          </a:p>
          <a:p>
            <a:r>
              <a:rPr lang="fr-FR" dirty="0" err="1"/>
              <a:t>Deconstruct</a:t>
            </a:r>
            <a:r>
              <a:rPr lang="fr-FR" dirty="0"/>
              <a:t>!</a:t>
            </a:r>
          </a:p>
          <a:p>
            <a:r>
              <a:rPr lang="fr-FR" dirty="0" err="1"/>
              <a:t>Everything</a:t>
            </a:r>
            <a:r>
              <a:rPr lang="fr-FR" dirty="0"/>
              <a:t> has a </a:t>
            </a:r>
            <a:r>
              <a:rPr lang="fr-FR" dirty="0" err="1"/>
              <a:t>precise</a:t>
            </a:r>
            <a:r>
              <a:rPr lang="fr-FR" dirty="0"/>
              <a:t> </a:t>
            </a:r>
            <a:r>
              <a:rPr lang="fr-FR" dirty="0" err="1"/>
              <a:t>meaning</a:t>
            </a:r>
            <a:r>
              <a:rPr lang="fr-FR" dirty="0"/>
              <a:t> (and the second part </a:t>
            </a:r>
            <a:r>
              <a:rPr lang="fr-FR" dirty="0" err="1"/>
              <a:t>explains</a:t>
            </a:r>
            <a:r>
              <a:rPr lang="fr-FR" dirty="0"/>
              <a:t> the first…)</a:t>
            </a:r>
            <a:endParaRPr lang="en-US"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33</a:t>
            </a:fld>
            <a:endParaRPr lang="en-US"/>
          </a:p>
        </p:txBody>
      </p:sp>
      <p:pic>
        <p:nvPicPr>
          <p:cNvPr id="6" name="Image 5">
            <a:extLst>
              <a:ext uri="{FF2B5EF4-FFF2-40B4-BE49-F238E27FC236}">
                <a16:creationId xmlns:a16="http://schemas.microsoft.com/office/drawing/2014/main" id="{0E81DB32-4952-4587-4AB9-FEB5973B22F4}"/>
              </a:ext>
            </a:extLst>
          </p:cNvPr>
          <p:cNvPicPr>
            <a:picLocks noChangeAspect="1"/>
          </p:cNvPicPr>
          <p:nvPr/>
        </p:nvPicPr>
        <p:blipFill>
          <a:blip r:embed="rId2"/>
          <a:stretch>
            <a:fillRect/>
          </a:stretch>
        </p:blipFill>
        <p:spPr>
          <a:xfrm>
            <a:off x="5679817" y="7665"/>
            <a:ext cx="3464183" cy="4297671"/>
          </a:xfrm>
          <a:prstGeom prst="rect">
            <a:avLst/>
          </a:prstGeom>
        </p:spPr>
      </p:pic>
    </p:spTree>
    <p:extLst>
      <p:ext uri="{BB962C8B-B14F-4D97-AF65-F5344CB8AC3E}">
        <p14:creationId xmlns:p14="http://schemas.microsoft.com/office/powerpoint/2010/main" val="9114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701499"/>
            <a:ext cx="8382002" cy="1600200"/>
          </a:xfrm>
        </p:spPr>
        <p:txBody>
          <a:bodyPr>
            <a:normAutofit/>
          </a:bodyPr>
          <a:lstStyle/>
          <a:p>
            <a:r>
              <a:rPr lang="en-US" dirty="0"/>
              <a:t>And the results is…</a:t>
            </a:r>
          </a:p>
        </p:txBody>
      </p:sp>
      <p:sp>
        <p:nvSpPr>
          <p:cNvPr id="3" name="Espace réservé du contenu 2"/>
          <p:cNvSpPr>
            <a:spLocks noGrp="1"/>
          </p:cNvSpPr>
          <p:nvPr>
            <p:ph idx="1"/>
          </p:nvPr>
        </p:nvSpPr>
        <p:spPr>
          <a:xfrm>
            <a:off x="761999" y="1027728"/>
            <a:ext cx="7455244" cy="4410834"/>
          </a:xfrm>
        </p:spPr>
        <p:txBody>
          <a:bodyPr>
            <a:normAutofit/>
          </a:bodyPr>
          <a:lstStyle/>
          <a:p>
            <a:r>
              <a:rPr lang="en-US" dirty="0"/>
              <a:t>The valuation looks undemanding: P/BV 22E is 1.5x for an ROE of 17%.</a:t>
            </a:r>
            <a:r>
              <a:rPr lang="fr-FR" dirty="0"/>
              <a:t> </a:t>
            </a:r>
          </a:p>
          <a:p>
            <a:r>
              <a:rPr lang="fr-FR" dirty="0"/>
              <a:t>La valorisation semble attrayante </a:t>
            </a:r>
            <a:r>
              <a:rPr lang="fr-FR" b="1" dirty="0"/>
              <a:t>[the </a:t>
            </a:r>
            <a:r>
              <a:rPr lang="fr-FR" b="1" dirty="0" err="1"/>
              <a:t>share</a:t>
            </a:r>
            <a:r>
              <a:rPr lang="fr-FR" b="1" dirty="0"/>
              <a:t> </a:t>
            </a:r>
            <a:r>
              <a:rPr lang="fr-FR" b="1" dirty="0" err="1"/>
              <a:t>is</a:t>
            </a:r>
            <a:r>
              <a:rPr lang="fr-FR" b="1" dirty="0"/>
              <a:t> </a:t>
            </a:r>
            <a:r>
              <a:rPr lang="fr-FR" b="1" dirty="0" err="1"/>
              <a:t>unexpensive</a:t>
            </a:r>
            <a:r>
              <a:rPr lang="fr-FR" b="1" dirty="0"/>
              <a:t> at the moment]</a:t>
            </a:r>
            <a:r>
              <a:rPr lang="fr-FR" dirty="0"/>
              <a:t> : le ratio cours </a:t>
            </a:r>
            <a:r>
              <a:rPr lang="fr-FR" b="1" dirty="0"/>
              <a:t>actuel [</a:t>
            </a:r>
            <a:r>
              <a:rPr lang="fr-FR" b="1" dirty="0" err="1"/>
              <a:t>added</a:t>
            </a:r>
            <a:r>
              <a:rPr lang="fr-FR" b="1" dirty="0"/>
              <a:t> </a:t>
            </a:r>
            <a:r>
              <a:rPr lang="fr-FR" b="1" dirty="0" err="1"/>
              <a:t>precision</a:t>
            </a:r>
            <a:r>
              <a:rPr lang="fr-FR" b="1" dirty="0"/>
              <a:t>, for </a:t>
            </a:r>
            <a:r>
              <a:rPr lang="fr-FR" b="1" dirty="0" err="1"/>
              <a:t>clarity</a:t>
            </a:r>
            <a:r>
              <a:rPr lang="fr-FR" b="1" dirty="0"/>
              <a:t>]</a:t>
            </a:r>
            <a:r>
              <a:rPr lang="fr-FR" dirty="0"/>
              <a:t>/actif net par action fin 2022 </a:t>
            </a:r>
            <a:r>
              <a:rPr lang="fr-FR" b="1" dirty="0"/>
              <a:t>[projection]</a:t>
            </a:r>
            <a:r>
              <a:rPr lang="fr-FR" dirty="0"/>
              <a:t> est estimé à 1,5, pour un rendement des fonds propres de 17 %. </a:t>
            </a:r>
          </a:p>
          <a:p>
            <a:r>
              <a:rPr lang="fr-FR" dirty="0" err="1"/>
              <a:t>Complex</a:t>
            </a:r>
            <a:r>
              <a:rPr lang="fr-FR" dirty="0"/>
              <a:t> at first, and </a:t>
            </a:r>
            <a:r>
              <a:rPr lang="fr-FR" dirty="0" err="1"/>
              <a:t>then</a:t>
            </a:r>
            <a:r>
              <a:rPr lang="fr-FR" dirty="0"/>
              <a:t> more and more </a:t>
            </a:r>
            <a:r>
              <a:rPr lang="fr-FR" dirty="0" err="1"/>
              <a:t>easy</a:t>
            </a:r>
            <a:r>
              <a:rPr lang="fr-FR" dirty="0"/>
              <a:t>:…</a:t>
            </a:r>
          </a:p>
          <a:p>
            <a:r>
              <a:rPr lang="fr-FR" dirty="0"/>
              <a:t>… </a:t>
            </a:r>
            <a:r>
              <a:rPr lang="fr-FR" dirty="0" err="1"/>
              <a:t>it</a:t>
            </a:r>
            <a:r>
              <a:rPr lang="fr-FR" dirty="0"/>
              <a:t> </a:t>
            </a:r>
            <a:r>
              <a:rPr lang="fr-FR" dirty="0" err="1"/>
              <a:t>gets</a:t>
            </a:r>
            <a:r>
              <a:rPr lang="fr-FR" dirty="0"/>
              <a:t> simple </a:t>
            </a:r>
            <a:r>
              <a:rPr lang="fr-FR" dirty="0" err="1"/>
              <a:t>after</a:t>
            </a:r>
            <a:r>
              <a:rPr lang="fr-FR" dirty="0"/>
              <a:t> a </a:t>
            </a:r>
            <a:r>
              <a:rPr lang="fr-FR" dirty="0" err="1"/>
              <a:t>while</a:t>
            </a:r>
            <a:endParaRPr lang="en-US"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34</a:t>
            </a:fld>
            <a:endParaRPr lang="en-US"/>
          </a:p>
        </p:txBody>
      </p:sp>
    </p:spTree>
    <p:extLst>
      <p:ext uri="{BB962C8B-B14F-4D97-AF65-F5344CB8AC3E}">
        <p14:creationId xmlns:p14="http://schemas.microsoft.com/office/powerpoint/2010/main" val="186490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701499"/>
            <a:ext cx="8382002" cy="1600200"/>
          </a:xfrm>
        </p:spPr>
        <p:txBody>
          <a:bodyPr>
            <a:normAutofit/>
          </a:bodyPr>
          <a:lstStyle/>
          <a:p>
            <a:r>
              <a:rPr lang="en-US" dirty="0"/>
              <a:t>The very least, for that</a:t>
            </a:r>
          </a:p>
        </p:txBody>
      </p:sp>
      <p:sp>
        <p:nvSpPr>
          <p:cNvPr id="3" name="Espace réservé du contenu 2"/>
          <p:cNvSpPr>
            <a:spLocks noGrp="1"/>
          </p:cNvSpPr>
          <p:nvPr>
            <p:ph idx="1"/>
          </p:nvPr>
        </p:nvSpPr>
        <p:spPr>
          <a:xfrm>
            <a:off x="761999" y="1027728"/>
            <a:ext cx="7455244" cy="4410834"/>
          </a:xfrm>
        </p:spPr>
        <p:txBody>
          <a:bodyPr>
            <a:normAutofit/>
          </a:bodyPr>
          <a:lstStyle/>
          <a:p>
            <a:r>
              <a:rPr lang="fr-FR" dirty="0"/>
              <a:t>Never </a:t>
            </a:r>
            <a:r>
              <a:rPr lang="fr-FR" dirty="0" err="1"/>
              <a:t>give</a:t>
            </a:r>
            <a:r>
              <a:rPr lang="fr-FR" dirty="0"/>
              <a:t> up on </a:t>
            </a:r>
            <a:r>
              <a:rPr lang="fr-FR" dirty="0" err="1"/>
              <a:t>your</a:t>
            </a:r>
            <a:r>
              <a:rPr lang="fr-FR" dirty="0"/>
              <a:t> </a:t>
            </a:r>
            <a:r>
              <a:rPr lang="fr-FR" dirty="0" err="1"/>
              <a:t>understanding</a:t>
            </a:r>
            <a:r>
              <a:rPr lang="fr-FR" dirty="0"/>
              <a:t> </a:t>
            </a:r>
            <a:r>
              <a:rPr lang="fr-FR" dirty="0" err="1"/>
              <a:t>abilities</a:t>
            </a:r>
            <a:r>
              <a:rPr lang="fr-FR" dirty="0"/>
              <a:t>!</a:t>
            </a:r>
          </a:p>
          <a:p>
            <a:r>
              <a:rPr lang="fr-FR" dirty="0"/>
              <a:t>Not </a:t>
            </a:r>
            <a:r>
              <a:rPr lang="fr-FR" dirty="0" err="1"/>
              <a:t>exactly</a:t>
            </a:r>
            <a:r>
              <a:rPr lang="fr-FR" dirty="0"/>
              <a:t> the </a:t>
            </a:r>
            <a:r>
              <a:rPr lang="fr-FR" dirty="0" err="1"/>
              <a:t>same</a:t>
            </a:r>
            <a:r>
              <a:rPr lang="fr-FR" dirty="0"/>
              <a:t> as in </a:t>
            </a:r>
            <a:r>
              <a:rPr lang="fr-FR" dirty="0" err="1"/>
              <a:t>literary</a:t>
            </a:r>
            <a:r>
              <a:rPr lang="fr-FR" dirty="0"/>
              <a:t> translation…</a:t>
            </a:r>
          </a:p>
          <a:p>
            <a:r>
              <a:rPr lang="fr-FR" dirty="0"/>
              <a:t>… </a:t>
            </a:r>
            <a:r>
              <a:rPr lang="fr-FR" dirty="0" err="1"/>
              <a:t>where</a:t>
            </a:r>
            <a:r>
              <a:rPr lang="fr-FR" dirty="0"/>
              <a:t> the full </a:t>
            </a:r>
            <a:r>
              <a:rPr lang="fr-FR" dirty="0" err="1"/>
              <a:t>meaning</a:t>
            </a:r>
            <a:r>
              <a:rPr lang="fr-FR" dirty="0"/>
              <a:t> </a:t>
            </a:r>
            <a:r>
              <a:rPr lang="fr-FR" dirty="0" err="1"/>
              <a:t>might</a:t>
            </a:r>
            <a:r>
              <a:rPr lang="fr-FR" dirty="0"/>
              <a:t> </a:t>
            </a:r>
            <a:r>
              <a:rPr lang="fr-FR" dirty="0" err="1"/>
              <a:t>never</a:t>
            </a:r>
            <a:r>
              <a:rPr lang="fr-FR" dirty="0"/>
              <a:t> </a:t>
            </a:r>
            <a:r>
              <a:rPr lang="fr-FR" dirty="0" err="1"/>
              <a:t>be</a:t>
            </a:r>
            <a:r>
              <a:rPr lang="fr-FR" dirty="0"/>
              <a:t> </a:t>
            </a:r>
            <a:r>
              <a:rPr lang="fr-FR" dirty="0" err="1"/>
              <a:t>exhausted</a:t>
            </a:r>
            <a:endParaRPr lang="fr-FR" dirty="0"/>
          </a:p>
          <a:p>
            <a:r>
              <a:rPr lang="fr-FR" dirty="0"/>
              <a:t>In </a:t>
            </a:r>
            <a:r>
              <a:rPr lang="fr-FR" dirty="0" err="1"/>
              <a:t>pragmatic</a:t>
            </a:r>
            <a:r>
              <a:rPr lang="fr-FR" dirty="0"/>
              <a:t> translation, </a:t>
            </a:r>
            <a:r>
              <a:rPr lang="fr-FR" dirty="0" err="1"/>
              <a:t>we</a:t>
            </a:r>
            <a:r>
              <a:rPr lang="fr-FR" dirty="0"/>
              <a:t> </a:t>
            </a:r>
            <a:r>
              <a:rPr lang="fr-FR" dirty="0" err="1"/>
              <a:t>aim</a:t>
            </a:r>
            <a:r>
              <a:rPr lang="fr-FR" dirty="0"/>
              <a:t> at rendering the full, </a:t>
            </a:r>
            <a:r>
              <a:rPr lang="fr-FR" dirty="0" err="1"/>
              <a:t>complete</a:t>
            </a:r>
            <a:r>
              <a:rPr lang="fr-FR" dirty="0"/>
              <a:t>, </a:t>
            </a:r>
            <a:r>
              <a:rPr lang="fr-FR" dirty="0" err="1"/>
              <a:t>overall</a:t>
            </a:r>
            <a:r>
              <a:rPr lang="fr-FR" dirty="0"/>
              <a:t> intention – </a:t>
            </a:r>
            <a:r>
              <a:rPr lang="fr-FR" dirty="0" err="1"/>
              <a:t>with</a:t>
            </a:r>
            <a:r>
              <a:rPr lang="fr-FR" dirty="0"/>
              <a:t> full </a:t>
            </a:r>
            <a:r>
              <a:rPr lang="fr-FR" dirty="0" err="1"/>
              <a:t>clarity</a:t>
            </a:r>
            <a:endParaRPr lang="fr-FR" dirty="0"/>
          </a:p>
          <a:p>
            <a:r>
              <a:rPr lang="fr-FR" dirty="0"/>
              <a:t>« Traduire, pour les ciblistes, c’est prendre en compte le lecteur et produire un texte qui n’aura pas besoin d’être décrypté, car l’interprétation se fait au moment de la traduction. » (Enora </a:t>
            </a:r>
            <a:r>
              <a:rPr lang="fr-FR" dirty="0" err="1"/>
              <a:t>Dessagnat</a:t>
            </a:r>
            <a:r>
              <a:rPr lang="fr-FR" dirty="0"/>
              <a:t>, ILTS </a:t>
            </a:r>
            <a:r>
              <a:rPr lang="fr-FR" dirty="0" err="1"/>
              <a:t>student</a:t>
            </a:r>
            <a:r>
              <a:rPr lang="fr-FR" dirty="0"/>
              <a:t>, 2021-23) </a:t>
            </a:r>
            <a:endParaRPr lang="en-US"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35</a:t>
            </a:fld>
            <a:endParaRPr lang="en-US"/>
          </a:p>
        </p:txBody>
      </p:sp>
    </p:spTree>
    <p:extLst>
      <p:ext uri="{BB962C8B-B14F-4D97-AF65-F5344CB8AC3E}">
        <p14:creationId xmlns:p14="http://schemas.microsoft.com/office/powerpoint/2010/main" val="237484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701499"/>
            <a:ext cx="8382002" cy="1600200"/>
          </a:xfrm>
        </p:spPr>
        <p:txBody>
          <a:bodyPr>
            <a:normAutofit/>
          </a:bodyPr>
          <a:lstStyle/>
          <a:p>
            <a:r>
              <a:rPr lang="en-US" dirty="0"/>
              <a:t>OK, but…</a:t>
            </a:r>
          </a:p>
        </p:txBody>
      </p:sp>
      <p:sp>
        <p:nvSpPr>
          <p:cNvPr id="3" name="Espace réservé du contenu 2"/>
          <p:cNvSpPr>
            <a:spLocks noGrp="1"/>
          </p:cNvSpPr>
          <p:nvPr>
            <p:ph idx="1"/>
          </p:nvPr>
        </p:nvSpPr>
        <p:spPr>
          <a:xfrm>
            <a:off x="761999" y="1027728"/>
            <a:ext cx="7455244" cy="4410834"/>
          </a:xfrm>
        </p:spPr>
        <p:txBody>
          <a:bodyPr>
            <a:normAutofit/>
          </a:bodyPr>
          <a:lstStyle/>
          <a:p>
            <a:r>
              <a:rPr lang="en-US" dirty="0"/>
              <a:t>If everything gets that simple…</a:t>
            </a:r>
          </a:p>
          <a:p>
            <a:r>
              <a:rPr lang="en-US" dirty="0"/>
              <a:t>… why would the world still need translators?</a:t>
            </a:r>
          </a:p>
          <a:p>
            <a:r>
              <a:rPr lang="en-US" dirty="0"/>
              <a:t>How do we overcome this last contradiction?</a:t>
            </a:r>
          </a:p>
          <a:p>
            <a:r>
              <a:rPr lang="en-US" dirty="0"/>
              <a:t>By replacing unreflective simplicity by the simplicity of expertise</a:t>
            </a:r>
          </a:p>
          <a:p>
            <a:r>
              <a:rPr lang="en-US" dirty="0"/>
              <a:t>Which leads us (at last) to four conclusions</a:t>
            </a:r>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36</a:t>
            </a:fld>
            <a:endParaRPr lang="en-US"/>
          </a:p>
        </p:txBody>
      </p:sp>
    </p:spTree>
    <p:extLst>
      <p:ext uri="{BB962C8B-B14F-4D97-AF65-F5344CB8AC3E}">
        <p14:creationId xmlns:p14="http://schemas.microsoft.com/office/powerpoint/2010/main" val="6743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8C3231-FEE9-1717-6F4A-3DD6BDBC82C5}"/>
              </a:ext>
            </a:extLst>
          </p:cNvPr>
          <p:cNvSpPr>
            <a:spLocks noGrp="1"/>
          </p:cNvSpPr>
          <p:nvPr>
            <p:ph type="title"/>
          </p:nvPr>
        </p:nvSpPr>
        <p:spPr>
          <a:xfrm>
            <a:off x="761999" y="1828800"/>
            <a:ext cx="3694386" cy="1600200"/>
          </a:xfrm>
        </p:spPr>
        <p:txBody>
          <a:bodyPr>
            <a:normAutofit fontScale="90000"/>
          </a:bodyPr>
          <a:lstStyle/>
          <a:p>
            <a:r>
              <a:rPr lang="fr-FR" dirty="0"/>
              <a:t>This </a:t>
            </a:r>
            <a:r>
              <a:rPr lang="fr-FR" dirty="0" err="1"/>
              <a:t>is</a:t>
            </a:r>
            <a:r>
              <a:rPr lang="fr-FR" dirty="0"/>
              <a:t> important!</a:t>
            </a:r>
          </a:p>
        </p:txBody>
      </p:sp>
      <p:pic>
        <p:nvPicPr>
          <p:cNvPr id="6" name="Espace réservé du contenu 5">
            <a:extLst>
              <a:ext uri="{FF2B5EF4-FFF2-40B4-BE49-F238E27FC236}">
                <a16:creationId xmlns:a16="http://schemas.microsoft.com/office/drawing/2014/main" id="{5B169631-4A88-AD50-AF3E-9FF0A74741A3}"/>
              </a:ext>
            </a:extLst>
          </p:cNvPr>
          <p:cNvPicPr>
            <a:picLocks noGrp="1" noChangeAspect="1"/>
          </p:cNvPicPr>
          <p:nvPr>
            <p:ph idx="1"/>
          </p:nvPr>
        </p:nvPicPr>
        <p:blipFill>
          <a:blip r:embed="rId2"/>
          <a:stretch>
            <a:fillRect/>
          </a:stretch>
        </p:blipFill>
        <p:spPr>
          <a:xfrm>
            <a:off x="4382814" y="0"/>
            <a:ext cx="4761186" cy="6764168"/>
          </a:xfrm>
          <a:prstGeom prst="rect">
            <a:avLst/>
          </a:prstGeom>
        </p:spPr>
      </p:pic>
      <p:sp>
        <p:nvSpPr>
          <p:cNvPr id="4" name="Espace réservé du pied de page 3">
            <a:extLst>
              <a:ext uri="{FF2B5EF4-FFF2-40B4-BE49-F238E27FC236}">
                <a16:creationId xmlns:a16="http://schemas.microsoft.com/office/drawing/2014/main" id="{B0BB47A4-E39F-249A-CDCA-847736888B07}"/>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39242BFE-8165-6550-4146-E712846964F5}"/>
              </a:ext>
            </a:extLst>
          </p:cNvPr>
          <p:cNvSpPr>
            <a:spLocks noGrp="1"/>
          </p:cNvSpPr>
          <p:nvPr>
            <p:ph type="sldNum" sz="quarter" idx="12"/>
          </p:nvPr>
        </p:nvSpPr>
        <p:spPr/>
        <p:txBody>
          <a:bodyPr/>
          <a:lstStyle/>
          <a:p>
            <a:fld id="{BFEBEB0A-9E3D-4B14-9782-E2AE3DA60D96}" type="slidenum">
              <a:rPr lang="en-US" smtClean="0"/>
              <a:pPr/>
              <a:t>37</a:t>
            </a:fld>
            <a:endParaRPr lang="en-US"/>
          </a:p>
        </p:txBody>
      </p:sp>
    </p:spTree>
    <p:extLst>
      <p:ext uri="{BB962C8B-B14F-4D97-AF65-F5344CB8AC3E}">
        <p14:creationId xmlns:p14="http://schemas.microsoft.com/office/powerpoint/2010/main" val="405507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701499"/>
            <a:ext cx="8382002" cy="1600200"/>
          </a:xfrm>
        </p:spPr>
        <p:txBody>
          <a:bodyPr>
            <a:normAutofit/>
          </a:bodyPr>
          <a:lstStyle/>
          <a:p>
            <a:r>
              <a:rPr lang="en-US" dirty="0"/>
              <a:t>The conclusions, then</a:t>
            </a:r>
          </a:p>
        </p:txBody>
      </p:sp>
      <p:sp>
        <p:nvSpPr>
          <p:cNvPr id="3" name="Espace réservé du contenu 2"/>
          <p:cNvSpPr>
            <a:spLocks noGrp="1"/>
          </p:cNvSpPr>
          <p:nvPr>
            <p:ph idx="1"/>
          </p:nvPr>
        </p:nvSpPr>
        <p:spPr>
          <a:xfrm>
            <a:off x="-1" y="1027728"/>
            <a:ext cx="3478925" cy="4410834"/>
          </a:xfrm>
        </p:spPr>
        <p:txBody>
          <a:bodyPr>
            <a:normAutofit/>
          </a:bodyPr>
          <a:lstStyle/>
          <a:p>
            <a:r>
              <a:rPr lang="en-US" dirty="0"/>
              <a:t>Develop your high-end skills, all right, but…</a:t>
            </a:r>
          </a:p>
          <a:p>
            <a:r>
              <a:rPr lang="en-US" dirty="0"/>
              <a:t>… build them on solid ground (language and culture, </a:t>
            </a:r>
            <a:r>
              <a:rPr lang="en-US" dirty="0" err="1"/>
              <a:t>maths</a:t>
            </a:r>
            <a:r>
              <a:rPr lang="en-US" dirty="0"/>
              <a:t>…)</a:t>
            </a:r>
          </a:p>
          <a:p>
            <a:r>
              <a:rPr lang="en-US" dirty="0"/>
              <a:t>So as not to do this: </a:t>
            </a:r>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38</a:t>
            </a:fld>
            <a:endParaRPr lang="en-US"/>
          </a:p>
        </p:txBody>
      </p:sp>
      <p:pic>
        <p:nvPicPr>
          <p:cNvPr id="6" name="Image 5">
            <a:extLst>
              <a:ext uri="{FF2B5EF4-FFF2-40B4-BE49-F238E27FC236}">
                <a16:creationId xmlns:a16="http://schemas.microsoft.com/office/drawing/2014/main" id="{39CCD7B9-947B-43D1-0C18-C2424D8D34D0}"/>
              </a:ext>
            </a:extLst>
          </p:cNvPr>
          <p:cNvPicPr>
            <a:picLocks noChangeAspect="1"/>
          </p:cNvPicPr>
          <p:nvPr/>
        </p:nvPicPr>
        <p:blipFill>
          <a:blip r:embed="rId2"/>
          <a:stretch>
            <a:fillRect/>
          </a:stretch>
        </p:blipFill>
        <p:spPr>
          <a:xfrm>
            <a:off x="3731172" y="-233359"/>
            <a:ext cx="5412828" cy="5535820"/>
          </a:xfrm>
          <a:prstGeom prst="rect">
            <a:avLst/>
          </a:prstGeom>
        </p:spPr>
      </p:pic>
    </p:spTree>
    <p:extLst>
      <p:ext uri="{BB962C8B-B14F-4D97-AF65-F5344CB8AC3E}">
        <p14:creationId xmlns:p14="http://schemas.microsoft.com/office/powerpoint/2010/main" val="153312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701499"/>
            <a:ext cx="8382002" cy="1600200"/>
          </a:xfrm>
        </p:spPr>
        <p:txBody>
          <a:bodyPr>
            <a:normAutofit/>
          </a:bodyPr>
          <a:lstStyle/>
          <a:p>
            <a:r>
              <a:rPr lang="en-US" dirty="0"/>
              <a:t>Redefining the job at hand</a:t>
            </a:r>
          </a:p>
        </p:txBody>
      </p:sp>
      <p:sp>
        <p:nvSpPr>
          <p:cNvPr id="3" name="Espace réservé du contenu 2"/>
          <p:cNvSpPr>
            <a:spLocks noGrp="1"/>
          </p:cNvSpPr>
          <p:nvPr>
            <p:ph idx="1"/>
          </p:nvPr>
        </p:nvSpPr>
        <p:spPr>
          <a:xfrm>
            <a:off x="761999" y="1027728"/>
            <a:ext cx="7455244" cy="4410834"/>
          </a:xfrm>
        </p:spPr>
        <p:txBody>
          <a:bodyPr>
            <a:normAutofit/>
          </a:bodyPr>
          <a:lstStyle/>
          <a:p>
            <a:r>
              <a:rPr lang="en-US" dirty="0"/>
              <a:t>From translating </a:t>
            </a:r>
            <a:r>
              <a:rPr lang="en-US" i="1" dirty="0"/>
              <a:t>texts</a:t>
            </a:r>
            <a:r>
              <a:rPr lang="en-US" dirty="0"/>
              <a:t> to translating </a:t>
            </a:r>
            <a:r>
              <a:rPr lang="en-US" i="1" dirty="0"/>
              <a:t>documents</a:t>
            </a:r>
          </a:p>
          <a:p>
            <a:r>
              <a:rPr lang="en-US" dirty="0"/>
              <a:t>A whole new definition of the task</a:t>
            </a:r>
          </a:p>
          <a:p>
            <a:r>
              <a:rPr lang="en-US" dirty="0"/>
              <a:t>With different compensation methods (words or hours, for instance)</a:t>
            </a:r>
          </a:p>
          <a:p>
            <a:r>
              <a:rPr lang="en-US" dirty="0"/>
              <a:t>A translator is a provider of multilingual solutions</a:t>
            </a:r>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39</a:t>
            </a:fld>
            <a:endParaRPr lang="en-US"/>
          </a:p>
        </p:txBody>
      </p:sp>
    </p:spTree>
    <p:extLst>
      <p:ext uri="{BB962C8B-B14F-4D97-AF65-F5344CB8AC3E}">
        <p14:creationId xmlns:p14="http://schemas.microsoft.com/office/powerpoint/2010/main" val="41842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4572000"/>
            <a:ext cx="7331676" cy="1600200"/>
          </a:xfrm>
        </p:spPr>
        <p:txBody>
          <a:bodyPr>
            <a:normAutofit fontScale="90000"/>
          </a:bodyPr>
          <a:lstStyle/>
          <a:p>
            <a:r>
              <a:rPr lang="en-US" dirty="0"/>
              <a:t>And what do we mean by </a:t>
            </a:r>
            <a:r>
              <a:rPr lang="en-US" dirty="0" err="1"/>
              <a:t>maths</a:t>
            </a:r>
            <a:r>
              <a:rPr lang="en-US" dirty="0"/>
              <a:t>, here?</a:t>
            </a:r>
          </a:p>
        </p:txBody>
      </p:sp>
      <p:sp>
        <p:nvSpPr>
          <p:cNvPr id="3" name="Espace réservé du contenu 2"/>
          <p:cNvSpPr>
            <a:spLocks noGrp="1"/>
          </p:cNvSpPr>
          <p:nvPr>
            <p:ph idx="1"/>
          </p:nvPr>
        </p:nvSpPr>
        <p:spPr/>
        <p:txBody>
          <a:bodyPr>
            <a:normAutofit/>
          </a:bodyPr>
          <a:lstStyle/>
          <a:p>
            <a:r>
              <a:rPr lang="en-US" dirty="0"/>
              <a:t>Anything that can be counted, computed and measured</a:t>
            </a:r>
          </a:p>
          <a:p>
            <a:r>
              <a:rPr lang="en-US" dirty="0"/>
              <a:t>Including in graphic form:</a:t>
            </a:r>
          </a:p>
          <a:p>
            <a:r>
              <a:rPr lang="en-US" dirty="0"/>
              <a:t>… tables, figures…</a:t>
            </a:r>
          </a:p>
          <a:p>
            <a:r>
              <a:rPr lang="en-US" b="1" dirty="0"/>
              <a:t>In other words:</a:t>
            </a:r>
          </a:p>
          <a:p>
            <a:r>
              <a:rPr lang="en-US" b="1" dirty="0" err="1"/>
              <a:t>Maths</a:t>
            </a:r>
            <a:r>
              <a:rPr lang="en-US" b="1" dirty="0"/>
              <a:t> for non-believers (anybody here?)</a:t>
            </a:r>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4</a:t>
            </a:fld>
            <a:endParaRPr lang="en-US"/>
          </a:p>
        </p:txBody>
      </p:sp>
    </p:spTree>
    <p:extLst>
      <p:ext uri="{BB962C8B-B14F-4D97-AF65-F5344CB8AC3E}">
        <p14:creationId xmlns:p14="http://schemas.microsoft.com/office/powerpoint/2010/main" val="168275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701499"/>
            <a:ext cx="8382002" cy="1600200"/>
          </a:xfrm>
        </p:spPr>
        <p:txBody>
          <a:bodyPr>
            <a:normAutofit/>
          </a:bodyPr>
          <a:lstStyle/>
          <a:p>
            <a:r>
              <a:rPr lang="en-US" dirty="0"/>
              <a:t>A heuristic model</a:t>
            </a:r>
          </a:p>
        </p:txBody>
      </p:sp>
      <p:sp>
        <p:nvSpPr>
          <p:cNvPr id="3" name="Espace réservé du contenu 2"/>
          <p:cNvSpPr>
            <a:spLocks noGrp="1"/>
          </p:cNvSpPr>
          <p:nvPr>
            <p:ph idx="1"/>
          </p:nvPr>
        </p:nvSpPr>
        <p:spPr>
          <a:xfrm>
            <a:off x="761999" y="1027728"/>
            <a:ext cx="7455244" cy="4410834"/>
          </a:xfrm>
        </p:spPr>
        <p:txBody>
          <a:bodyPr>
            <a:normAutofit/>
          </a:bodyPr>
          <a:lstStyle/>
          <a:p>
            <a:pPr marL="0" indent="0">
              <a:buNone/>
            </a:pPr>
            <a:r>
              <a:rPr lang="fr-FR" dirty="0"/>
              <a:t>« </a:t>
            </a:r>
            <a:r>
              <a:rPr lang="fr-FR" dirty="0" err="1"/>
              <a:t>What</a:t>
            </a:r>
            <a:r>
              <a:rPr lang="fr-FR" dirty="0"/>
              <a:t>, </a:t>
            </a:r>
            <a:r>
              <a:rPr lang="fr-FR" dirty="0" err="1"/>
              <a:t>then</a:t>
            </a:r>
            <a:r>
              <a:rPr lang="fr-FR" dirty="0"/>
              <a:t>, to </a:t>
            </a:r>
            <a:r>
              <a:rPr lang="fr-FR" dirty="0" err="1"/>
              <a:t>raise</a:t>
            </a:r>
            <a:r>
              <a:rPr lang="fr-FR" dirty="0"/>
              <a:t> the </a:t>
            </a:r>
            <a:r>
              <a:rPr lang="fr-FR" dirty="0" err="1"/>
              <a:t>old</a:t>
            </a:r>
            <a:r>
              <a:rPr lang="fr-FR" dirty="0"/>
              <a:t> question once more, </a:t>
            </a:r>
            <a:r>
              <a:rPr lang="fr-FR" dirty="0" err="1"/>
              <a:t>is</a:t>
            </a:r>
            <a:r>
              <a:rPr lang="fr-FR" dirty="0"/>
              <a:t> </a:t>
            </a:r>
            <a:r>
              <a:rPr lang="fr-FR" dirty="0" err="1"/>
              <a:t>mathematics</a:t>
            </a:r>
            <a:r>
              <a:rPr lang="fr-FR" dirty="0"/>
              <a:t>? The </a:t>
            </a:r>
            <a:r>
              <a:rPr lang="fr-FR" dirty="0" err="1"/>
              <a:t>answer</a:t>
            </a:r>
            <a:r>
              <a:rPr lang="fr-FR" dirty="0"/>
              <a:t>, </a:t>
            </a:r>
            <a:r>
              <a:rPr lang="fr-FR" dirty="0" err="1"/>
              <a:t>it</a:t>
            </a:r>
            <a:r>
              <a:rPr lang="fr-FR" dirty="0"/>
              <a:t> </a:t>
            </a:r>
            <a:r>
              <a:rPr lang="fr-FR" dirty="0" err="1"/>
              <a:t>appears</a:t>
            </a:r>
            <a:r>
              <a:rPr lang="fr-FR" dirty="0"/>
              <a:t>, </a:t>
            </a:r>
            <a:r>
              <a:rPr lang="fr-FR" dirty="0" err="1"/>
              <a:t>is</a:t>
            </a:r>
            <a:r>
              <a:rPr lang="fr-FR" dirty="0"/>
              <a:t> </a:t>
            </a:r>
            <a:r>
              <a:rPr lang="fr-FR" dirty="0" err="1"/>
              <a:t>that</a:t>
            </a:r>
            <a:r>
              <a:rPr lang="fr-FR" dirty="0"/>
              <a:t> </a:t>
            </a:r>
            <a:r>
              <a:rPr lang="fr-FR" dirty="0" err="1"/>
              <a:t>any</a:t>
            </a:r>
            <a:r>
              <a:rPr lang="fr-FR" dirty="0"/>
              <a:t> argument </a:t>
            </a:r>
            <a:r>
              <a:rPr lang="fr-FR" dirty="0" err="1"/>
              <a:t>which</a:t>
            </a:r>
            <a:r>
              <a:rPr lang="fr-FR" dirty="0"/>
              <a:t> </a:t>
            </a:r>
            <a:r>
              <a:rPr lang="fr-FR" dirty="0" err="1"/>
              <a:t>is</a:t>
            </a:r>
            <a:r>
              <a:rPr lang="fr-FR" dirty="0"/>
              <a:t> </a:t>
            </a:r>
            <a:r>
              <a:rPr lang="fr-FR" dirty="0" err="1"/>
              <a:t>carried</a:t>
            </a:r>
            <a:r>
              <a:rPr lang="fr-FR" dirty="0"/>
              <a:t> out </a:t>
            </a:r>
            <a:r>
              <a:rPr lang="fr-FR" dirty="0" err="1"/>
              <a:t>with</a:t>
            </a:r>
            <a:r>
              <a:rPr lang="fr-FR" dirty="0"/>
              <a:t> </a:t>
            </a:r>
            <a:r>
              <a:rPr lang="fr-FR" dirty="0" err="1"/>
              <a:t>sufficient</a:t>
            </a:r>
            <a:r>
              <a:rPr lang="fr-FR" dirty="0"/>
              <a:t> </a:t>
            </a:r>
            <a:r>
              <a:rPr lang="fr-FR" dirty="0" err="1"/>
              <a:t>precision</a:t>
            </a:r>
            <a:r>
              <a:rPr lang="fr-FR" dirty="0"/>
              <a:t> </a:t>
            </a:r>
            <a:r>
              <a:rPr lang="fr-FR" dirty="0" err="1"/>
              <a:t>is</a:t>
            </a:r>
            <a:r>
              <a:rPr lang="fr-FR" dirty="0"/>
              <a:t> </a:t>
            </a:r>
            <a:r>
              <a:rPr lang="fr-FR" dirty="0" err="1"/>
              <a:t>mathematical</a:t>
            </a:r>
            <a:r>
              <a:rPr lang="fr-FR" dirty="0"/>
              <a:t>, and the </a:t>
            </a:r>
            <a:r>
              <a:rPr lang="fr-FR" dirty="0" err="1"/>
              <a:t>reason</a:t>
            </a:r>
            <a:r>
              <a:rPr lang="fr-FR" dirty="0"/>
              <a:t> </a:t>
            </a:r>
            <a:r>
              <a:rPr lang="fr-FR" dirty="0" err="1"/>
              <a:t>that</a:t>
            </a:r>
            <a:r>
              <a:rPr lang="fr-FR" dirty="0"/>
              <a:t> </a:t>
            </a:r>
            <a:r>
              <a:rPr lang="fr-FR" dirty="0" err="1"/>
              <a:t>your</a:t>
            </a:r>
            <a:r>
              <a:rPr lang="fr-FR" dirty="0"/>
              <a:t> </a:t>
            </a:r>
            <a:r>
              <a:rPr lang="fr-FR" dirty="0" err="1"/>
              <a:t>friends</a:t>
            </a:r>
            <a:r>
              <a:rPr lang="fr-FR" dirty="0"/>
              <a:t> and ours </a:t>
            </a:r>
            <a:r>
              <a:rPr lang="fr-FR" dirty="0" err="1"/>
              <a:t>cannot</a:t>
            </a:r>
            <a:r>
              <a:rPr lang="fr-FR" dirty="0"/>
              <a:t> </a:t>
            </a:r>
            <a:r>
              <a:rPr lang="fr-FR" dirty="0" err="1"/>
              <a:t>understand</a:t>
            </a:r>
            <a:r>
              <a:rPr lang="fr-FR" dirty="0"/>
              <a:t> </a:t>
            </a:r>
            <a:r>
              <a:rPr lang="fr-FR" dirty="0" err="1"/>
              <a:t>mathematics</a:t>
            </a:r>
            <a:r>
              <a:rPr lang="fr-FR" dirty="0"/>
              <a:t> </a:t>
            </a:r>
            <a:r>
              <a:rPr lang="fr-FR" dirty="0" err="1"/>
              <a:t>is</a:t>
            </a:r>
            <a:r>
              <a:rPr lang="fr-FR" dirty="0"/>
              <a:t> not </a:t>
            </a:r>
            <a:r>
              <a:rPr lang="fr-FR" dirty="0" err="1"/>
              <a:t>because</a:t>
            </a:r>
            <a:r>
              <a:rPr lang="fr-FR" dirty="0"/>
              <a:t> </a:t>
            </a:r>
            <a:r>
              <a:rPr lang="fr-FR" dirty="0" err="1"/>
              <a:t>they</a:t>
            </a:r>
            <a:r>
              <a:rPr lang="fr-FR" dirty="0"/>
              <a:t> have no </a:t>
            </a:r>
            <a:r>
              <a:rPr lang="fr-FR" dirty="0" err="1"/>
              <a:t>head</a:t>
            </a:r>
            <a:r>
              <a:rPr lang="fr-FR" dirty="0"/>
              <a:t> for figures, but </a:t>
            </a:r>
            <a:r>
              <a:rPr lang="fr-FR" dirty="0" err="1"/>
              <a:t>because</a:t>
            </a:r>
            <a:r>
              <a:rPr lang="fr-FR" dirty="0"/>
              <a:t> </a:t>
            </a:r>
            <a:r>
              <a:rPr lang="fr-FR" dirty="0" err="1"/>
              <a:t>they</a:t>
            </a:r>
            <a:r>
              <a:rPr lang="fr-FR" dirty="0"/>
              <a:t> are </a:t>
            </a:r>
            <a:r>
              <a:rPr lang="fr-FR" dirty="0" err="1"/>
              <a:t>unable</a:t>
            </a:r>
            <a:r>
              <a:rPr lang="fr-FR" dirty="0"/>
              <a:t> to </a:t>
            </a:r>
            <a:r>
              <a:rPr lang="fr-FR" dirty="0" err="1"/>
              <a:t>achieve</a:t>
            </a:r>
            <a:r>
              <a:rPr lang="fr-FR" dirty="0"/>
              <a:t> the </a:t>
            </a:r>
            <a:r>
              <a:rPr lang="fr-FR" dirty="0" err="1"/>
              <a:t>degree</a:t>
            </a:r>
            <a:r>
              <a:rPr lang="fr-FR" dirty="0"/>
              <a:t> of concentration </a:t>
            </a:r>
            <a:r>
              <a:rPr lang="fr-FR" dirty="0" err="1"/>
              <a:t>required</a:t>
            </a:r>
            <a:r>
              <a:rPr lang="fr-FR" dirty="0"/>
              <a:t> to follow a </a:t>
            </a:r>
            <a:r>
              <a:rPr lang="fr-FR" dirty="0" err="1"/>
              <a:t>moderately</a:t>
            </a:r>
            <a:r>
              <a:rPr lang="fr-FR" dirty="0"/>
              <a:t> </a:t>
            </a:r>
            <a:r>
              <a:rPr lang="fr-FR" dirty="0" err="1"/>
              <a:t>involved</a:t>
            </a:r>
            <a:r>
              <a:rPr lang="fr-FR" dirty="0"/>
              <a:t> </a:t>
            </a:r>
            <a:r>
              <a:rPr lang="fr-FR" dirty="0" err="1"/>
              <a:t>sequence</a:t>
            </a:r>
            <a:r>
              <a:rPr lang="fr-FR" dirty="0"/>
              <a:t> of </a:t>
            </a:r>
            <a:r>
              <a:rPr lang="fr-FR" dirty="0" err="1"/>
              <a:t>inferences</a:t>
            </a:r>
            <a:r>
              <a:rPr lang="fr-FR" dirty="0"/>
              <a:t>. […]. » (Gale and Shapley, 1962, p. 15)</a:t>
            </a:r>
          </a:p>
          <a:p>
            <a:pPr marL="0" indent="0">
              <a:buNone/>
            </a:pPr>
            <a:r>
              <a:rPr lang="fr-FR" dirty="0" err="1"/>
              <a:t>Remember</a:t>
            </a:r>
            <a:r>
              <a:rPr lang="fr-FR" dirty="0"/>
              <a:t> the Romans’ </a:t>
            </a:r>
            <a:r>
              <a:rPr lang="fr-FR" i="1" dirty="0" err="1"/>
              <a:t>tuctor</a:t>
            </a:r>
            <a:r>
              <a:rPr lang="fr-FR" i="1" dirty="0"/>
              <a:t>… </a:t>
            </a:r>
            <a:r>
              <a:rPr lang="fr-FR" dirty="0"/>
              <a:t>(the one </a:t>
            </a:r>
            <a:r>
              <a:rPr lang="fr-FR" dirty="0" err="1"/>
              <a:t>that</a:t>
            </a:r>
            <a:r>
              <a:rPr lang="fr-FR" dirty="0"/>
              <a:t> certifies the </a:t>
            </a:r>
            <a:r>
              <a:rPr lang="fr-FR" dirty="0" err="1"/>
              <a:t>quality</a:t>
            </a:r>
            <a:r>
              <a:rPr lang="fr-FR" dirty="0"/>
              <a:t> of the </a:t>
            </a:r>
            <a:r>
              <a:rPr lang="fr-FR" dirty="0" err="1"/>
              <a:t>product</a:t>
            </a:r>
            <a:r>
              <a:rPr lang="fr-FR" dirty="0"/>
              <a:t>): </a:t>
            </a:r>
            <a:r>
              <a:rPr lang="fr-FR" dirty="0" err="1"/>
              <a:t>that’s</a:t>
            </a:r>
            <a:r>
              <a:rPr lang="fr-FR" dirty="0"/>
              <a:t> us, </a:t>
            </a:r>
            <a:r>
              <a:rPr lang="fr-FR" dirty="0" err="1"/>
              <a:t>today</a:t>
            </a:r>
            <a:r>
              <a:rPr lang="fr-FR" dirty="0"/>
              <a:t> and </a:t>
            </a:r>
            <a:r>
              <a:rPr lang="fr-FR" dirty="0" err="1"/>
              <a:t>tomorrow</a:t>
            </a:r>
            <a:endParaRPr lang="fr-FR" dirty="0"/>
          </a:p>
          <a:p>
            <a:pPr marL="0" indent="0">
              <a:buNone/>
            </a:pPr>
            <a:endParaRPr lang="en-US"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40</a:t>
            </a:fld>
            <a:endParaRPr lang="en-US"/>
          </a:p>
        </p:txBody>
      </p:sp>
    </p:spTree>
    <p:extLst>
      <p:ext uri="{BB962C8B-B14F-4D97-AF65-F5344CB8AC3E}">
        <p14:creationId xmlns:p14="http://schemas.microsoft.com/office/powerpoint/2010/main" val="1474994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1999" y="4701499"/>
            <a:ext cx="8382002" cy="1600200"/>
          </a:xfrm>
        </p:spPr>
        <p:txBody>
          <a:bodyPr>
            <a:normAutofit/>
          </a:bodyPr>
          <a:lstStyle/>
          <a:p>
            <a:r>
              <a:rPr lang="en-US" dirty="0"/>
              <a:t>A stylistic model</a:t>
            </a:r>
          </a:p>
        </p:txBody>
      </p:sp>
      <p:sp>
        <p:nvSpPr>
          <p:cNvPr id="3" name="Espace réservé du contenu 2"/>
          <p:cNvSpPr>
            <a:spLocks noGrp="1"/>
          </p:cNvSpPr>
          <p:nvPr>
            <p:ph idx="1"/>
          </p:nvPr>
        </p:nvSpPr>
        <p:spPr>
          <a:xfrm>
            <a:off x="761999" y="1027728"/>
            <a:ext cx="7455244" cy="4410834"/>
          </a:xfrm>
        </p:spPr>
        <p:txBody>
          <a:bodyPr>
            <a:normAutofit/>
          </a:bodyPr>
          <a:lstStyle/>
          <a:p>
            <a:r>
              <a:rPr lang="en-US" dirty="0"/>
              <a:t>Pragmatic translation: all about reducing uncertainties</a:t>
            </a:r>
          </a:p>
          <a:p>
            <a:r>
              <a:rPr lang="en-US" dirty="0" err="1"/>
              <a:t>Maths</a:t>
            </a:r>
            <a:r>
              <a:rPr lang="en-US" dirty="0"/>
              <a:t> (including under graphic form): intrinsic clarity</a:t>
            </a:r>
          </a:p>
          <a:p>
            <a:r>
              <a:rPr lang="en-US" dirty="0"/>
              <a:t>So </a:t>
            </a:r>
            <a:r>
              <a:rPr lang="en-US" dirty="0" err="1"/>
              <a:t>maths</a:t>
            </a:r>
            <a:r>
              <a:rPr lang="en-US" dirty="0"/>
              <a:t> offer a template for achieving clarity…</a:t>
            </a:r>
          </a:p>
          <a:p>
            <a:r>
              <a:rPr lang="en-US" dirty="0"/>
              <a:t>… both for us (translators) and for our readers</a:t>
            </a:r>
          </a:p>
          <a:p>
            <a:r>
              <a:rPr lang="en-US" dirty="0"/>
              <a:t>Pragmatic translators’ fantasy turned real…</a:t>
            </a:r>
          </a:p>
          <a:p>
            <a:r>
              <a:rPr lang="en-US" dirty="0"/>
              <a:t>Provided you cease to be afraid of them</a:t>
            </a:r>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41</a:t>
            </a:fld>
            <a:endParaRPr lang="en-US"/>
          </a:p>
        </p:txBody>
      </p:sp>
    </p:spTree>
    <p:extLst>
      <p:ext uri="{BB962C8B-B14F-4D97-AF65-F5344CB8AC3E}">
        <p14:creationId xmlns:p14="http://schemas.microsoft.com/office/powerpoint/2010/main" val="191700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re 1">
            <a:extLst>
              <a:ext uri="{FF2B5EF4-FFF2-40B4-BE49-F238E27FC236}">
                <a16:creationId xmlns:a16="http://schemas.microsoft.com/office/drawing/2014/main" id="{9797CCDC-EF4D-D541-BA6D-6D85D566DB5C}"/>
              </a:ext>
            </a:extLst>
          </p:cNvPr>
          <p:cNvSpPr>
            <a:spLocks noGrp="1"/>
          </p:cNvSpPr>
          <p:nvPr>
            <p:ph type="title"/>
          </p:nvPr>
        </p:nvSpPr>
        <p:spPr>
          <a:xfrm>
            <a:off x="0" y="1799343"/>
            <a:ext cx="4438580" cy="3583753"/>
          </a:xfrm>
        </p:spPr>
        <p:txBody>
          <a:bodyPr/>
          <a:lstStyle/>
          <a:p>
            <a:pPr eaLnBrk="1" hangingPunct="1"/>
            <a:r>
              <a:rPr lang="fr-FR" altLang="fr-FR" dirty="0"/>
              <a:t>And do not </a:t>
            </a:r>
            <a:r>
              <a:rPr lang="fr-FR" altLang="fr-FR" dirty="0" err="1"/>
              <a:t>under</a:t>
            </a:r>
            <a:r>
              <a:rPr lang="fr-FR" altLang="fr-FR" dirty="0"/>
              <a:t> </a:t>
            </a:r>
            <a:r>
              <a:rPr lang="fr-FR" altLang="fr-FR" dirty="0" err="1"/>
              <a:t>any</a:t>
            </a:r>
            <a:r>
              <a:rPr lang="fr-FR" altLang="fr-FR" dirty="0"/>
              <a:t> </a:t>
            </a:r>
            <a:r>
              <a:rPr lang="fr-FR" altLang="fr-FR" dirty="0" err="1"/>
              <a:t>circumstances</a:t>
            </a:r>
            <a:r>
              <a:rPr lang="fr-FR" altLang="fr-FR" dirty="0"/>
              <a:t> </a:t>
            </a:r>
            <a:r>
              <a:rPr lang="fr-FR" altLang="fr-FR" dirty="0" err="1"/>
              <a:t>read</a:t>
            </a:r>
            <a:r>
              <a:rPr lang="fr-FR" altLang="fr-FR" dirty="0"/>
              <a:t> </a:t>
            </a:r>
            <a:r>
              <a:rPr lang="fr-FR" altLang="fr-FR" dirty="0" err="1"/>
              <a:t>this</a:t>
            </a:r>
            <a:r>
              <a:rPr lang="fr-FR" altLang="fr-FR" dirty="0"/>
              <a:t>!</a:t>
            </a:r>
          </a:p>
        </p:txBody>
      </p:sp>
      <p:pic>
        <p:nvPicPr>
          <p:cNvPr id="82947" name="Image 4" descr="Couverture Noces.gif">
            <a:extLst>
              <a:ext uri="{FF2B5EF4-FFF2-40B4-BE49-F238E27FC236}">
                <a16:creationId xmlns:a16="http://schemas.microsoft.com/office/drawing/2014/main" id="{D99462D2-1113-754E-BA66-D34EC817C7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38579" y="0"/>
            <a:ext cx="4705422" cy="68377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1341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0" y="4572000"/>
            <a:ext cx="7331676" cy="1600200"/>
          </a:xfrm>
        </p:spPr>
        <p:txBody>
          <a:bodyPr>
            <a:normAutofit fontScale="90000"/>
          </a:bodyPr>
          <a:lstStyle/>
          <a:p>
            <a:r>
              <a:rPr lang="en-US" dirty="0"/>
              <a:t>What do we want to hint at?</a:t>
            </a:r>
          </a:p>
        </p:txBody>
      </p:sp>
      <p:sp>
        <p:nvSpPr>
          <p:cNvPr id="3" name="Espace réservé du contenu 2"/>
          <p:cNvSpPr>
            <a:spLocks noGrp="1"/>
          </p:cNvSpPr>
          <p:nvPr>
            <p:ph idx="1"/>
          </p:nvPr>
        </p:nvSpPr>
        <p:spPr>
          <a:xfrm>
            <a:off x="761999" y="805307"/>
            <a:ext cx="7543800" cy="3886200"/>
          </a:xfrm>
        </p:spPr>
        <p:txBody>
          <a:bodyPr>
            <a:normAutofit lnSpcReduction="10000"/>
          </a:bodyPr>
          <a:lstStyle/>
          <a:p>
            <a:r>
              <a:rPr lang="en-US" dirty="0" err="1"/>
              <a:t>Maths</a:t>
            </a:r>
            <a:r>
              <a:rPr lang="en-US" dirty="0"/>
              <a:t> are not outside of culture</a:t>
            </a:r>
          </a:p>
          <a:p>
            <a:r>
              <a:rPr lang="en-US" dirty="0"/>
              <a:t>They can be understood</a:t>
            </a:r>
          </a:p>
          <a:p>
            <a:r>
              <a:rPr lang="en-US" dirty="0"/>
              <a:t>They help us reflect according to categories</a:t>
            </a:r>
          </a:p>
          <a:p>
            <a:r>
              <a:rPr lang="en-US" dirty="0"/>
              <a:t>Their universe is, yes, reassuring</a:t>
            </a:r>
          </a:p>
          <a:p>
            <a:r>
              <a:rPr lang="en-US" dirty="0"/>
              <a:t>We can model our reasoning and style according to them</a:t>
            </a:r>
          </a:p>
          <a:p>
            <a:r>
              <a:rPr lang="en-US" dirty="0"/>
              <a:t>But first, we have to stop fearing them</a:t>
            </a:r>
          </a:p>
          <a:p>
            <a:r>
              <a:rPr lang="en-US" dirty="0"/>
              <a:t>Our main focus, however: pragmatic translation (i.e. translation for communicative purposes)</a:t>
            </a:r>
          </a:p>
          <a:p>
            <a:r>
              <a:rPr lang="en-US" dirty="0"/>
              <a:t>(but we are open to discussion)</a:t>
            </a:r>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5</a:t>
            </a:fld>
            <a:endParaRPr lang="en-US"/>
          </a:p>
        </p:txBody>
      </p:sp>
    </p:spTree>
    <p:extLst>
      <p:ext uri="{BB962C8B-B14F-4D97-AF65-F5344CB8AC3E}">
        <p14:creationId xmlns:p14="http://schemas.microsoft.com/office/powerpoint/2010/main" val="108681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114" y="4791138"/>
            <a:ext cx="8789771" cy="1600200"/>
          </a:xfrm>
        </p:spPr>
        <p:txBody>
          <a:bodyPr>
            <a:normAutofit fontScale="90000"/>
          </a:bodyPr>
          <a:lstStyle/>
          <a:p>
            <a:r>
              <a:rPr lang="en-US" dirty="0"/>
              <a:t>First, overcoming unreasonable fears</a:t>
            </a:r>
          </a:p>
        </p:txBody>
      </p:sp>
      <p:sp>
        <p:nvSpPr>
          <p:cNvPr id="3" name="Espace réservé du contenu 2"/>
          <p:cNvSpPr>
            <a:spLocks noGrp="1"/>
          </p:cNvSpPr>
          <p:nvPr>
            <p:ph idx="1"/>
          </p:nvPr>
        </p:nvSpPr>
        <p:spPr>
          <a:xfrm>
            <a:off x="284205" y="766119"/>
            <a:ext cx="8538518" cy="3886200"/>
          </a:xfrm>
        </p:spPr>
        <p:txBody>
          <a:bodyPr>
            <a:normAutofit fontScale="92500"/>
          </a:bodyPr>
          <a:lstStyle/>
          <a:p>
            <a:pPr marL="0" indent="0">
              <a:buNone/>
            </a:pPr>
            <a:r>
              <a:rPr lang="en-US" dirty="0"/>
              <a:t>Taking inspiration from the funniest piece of </a:t>
            </a:r>
            <a:r>
              <a:rPr lang="en-US" dirty="0" err="1"/>
              <a:t>XXth</a:t>
            </a:r>
            <a:r>
              <a:rPr lang="en-US" dirty="0"/>
              <a:t> century literature</a:t>
            </a:r>
          </a:p>
          <a:p>
            <a:pPr marL="0" indent="0">
              <a:buNone/>
            </a:pPr>
            <a:r>
              <a:rPr lang="fr-FR" dirty="0"/>
              <a:t>« […] Sean fils de l’oncle Jack, âgé de vingt et un ans, solide gaillard quoique hémophile également, et puis la fille de Franck (?) </a:t>
            </a:r>
            <a:r>
              <a:rPr lang="fr-FR" dirty="0" err="1"/>
              <a:t>Bridie</a:t>
            </a:r>
            <a:r>
              <a:rPr lang="fr-FR" dirty="0"/>
              <a:t>, âgée de quinze ans, pilier et soutien de la famille, ne dormant que le jour pour pouvoir recevoir la nuit, au tarif élastique de deux </a:t>
            </a:r>
            <a:r>
              <a:rPr lang="fr-FR" dirty="0" err="1"/>
              <a:t>pences</a:t>
            </a:r>
            <a:r>
              <a:rPr lang="fr-FR" dirty="0"/>
              <a:t> ou trois </a:t>
            </a:r>
            <a:r>
              <a:rPr lang="fr-FR" dirty="0" err="1"/>
              <a:t>pences</a:t>
            </a:r>
            <a:r>
              <a:rPr lang="fr-FR" dirty="0"/>
              <a:t> ou quatre </a:t>
            </a:r>
            <a:r>
              <a:rPr lang="fr-FR" dirty="0" err="1"/>
              <a:t>pences</a:t>
            </a:r>
            <a:r>
              <a:rPr lang="fr-FR" dirty="0"/>
              <a:t> ou même cinq </a:t>
            </a:r>
            <a:r>
              <a:rPr lang="fr-FR" dirty="0" err="1"/>
              <a:t>pences</a:t>
            </a:r>
            <a:r>
              <a:rPr lang="fr-FR" dirty="0"/>
              <a:t> ou une bouteille de bière l’étreinte, et cela dans la remise pour ne pas incommoder les siens, et puis l’autre fils de Jack Tom, âgé de quatorze ans, dont on disait diversement qu’il tenait de son père par la faiblesse de son esprit et de sa mère par la faiblesse de sa poitrine et de son grand-père paternel Jim par son goût des boissons fortes […]. » (Beckett, 1968/1992</a:t>
            </a:r>
            <a:r>
              <a:rPr lang="fr-FR" i="1" dirty="0"/>
              <a:t>, </a:t>
            </a:r>
            <a:r>
              <a:rPr lang="fr-FR" dirty="0"/>
              <a:t>p. 105) </a:t>
            </a:r>
            <a:endParaRPr lang="en-US"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6</a:t>
            </a:fld>
            <a:endParaRPr lang="en-US"/>
          </a:p>
        </p:txBody>
      </p:sp>
    </p:spTree>
    <p:extLst>
      <p:ext uri="{BB962C8B-B14F-4D97-AF65-F5344CB8AC3E}">
        <p14:creationId xmlns:p14="http://schemas.microsoft.com/office/powerpoint/2010/main" val="280806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114" y="4652319"/>
            <a:ext cx="8789771" cy="1600200"/>
          </a:xfrm>
        </p:spPr>
        <p:txBody>
          <a:bodyPr>
            <a:normAutofit fontScale="90000"/>
          </a:bodyPr>
          <a:lstStyle/>
          <a:p>
            <a:r>
              <a:rPr lang="en-US" dirty="0"/>
              <a:t>And then the punchline (footnote)</a:t>
            </a:r>
          </a:p>
        </p:txBody>
      </p:sp>
      <p:sp>
        <p:nvSpPr>
          <p:cNvPr id="3" name="Espace réservé du contenu 2"/>
          <p:cNvSpPr>
            <a:spLocks noGrp="1"/>
          </p:cNvSpPr>
          <p:nvPr>
            <p:ph idx="1"/>
          </p:nvPr>
        </p:nvSpPr>
        <p:spPr>
          <a:xfrm>
            <a:off x="284205" y="766118"/>
            <a:ext cx="8538518" cy="4399005"/>
          </a:xfrm>
        </p:spPr>
        <p:txBody>
          <a:bodyPr>
            <a:normAutofit/>
          </a:bodyPr>
          <a:lstStyle/>
          <a:p>
            <a:pPr marL="0" indent="0">
              <a:buNone/>
            </a:pPr>
            <a:r>
              <a:rPr lang="fr-FR" dirty="0"/>
              <a:t>« Ces chiffres étant incorrects, les calculs en découlant sont doublement erronés. » (Beckett, 1968/1992</a:t>
            </a:r>
            <a:r>
              <a:rPr lang="fr-FR" i="1" dirty="0"/>
              <a:t>, </a:t>
            </a:r>
            <a:r>
              <a:rPr lang="fr-FR" dirty="0"/>
              <a:t>p. 106) </a:t>
            </a:r>
          </a:p>
          <a:p>
            <a:r>
              <a:rPr lang="fr-FR" dirty="0" err="1"/>
              <a:t>It’s</a:t>
            </a:r>
            <a:r>
              <a:rPr lang="fr-FR" dirty="0"/>
              <a:t> not </a:t>
            </a:r>
            <a:r>
              <a:rPr lang="fr-FR" dirty="0" err="1"/>
              <a:t>just</a:t>
            </a:r>
            <a:r>
              <a:rPr lang="fr-FR" dirty="0"/>
              <a:t> </a:t>
            </a:r>
            <a:r>
              <a:rPr lang="fr-FR" dirty="0" err="1"/>
              <a:t>funny</a:t>
            </a:r>
            <a:endParaRPr lang="fr-FR" dirty="0"/>
          </a:p>
          <a:p>
            <a:r>
              <a:rPr lang="fr-FR" dirty="0"/>
              <a:t>It </a:t>
            </a:r>
            <a:r>
              <a:rPr lang="fr-FR" dirty="0" err="1"/>
              <a:t>is</a:t>
            </a:r>
            <a:r>
              <a:rPr lang="fr-FR" dirty="0"/>
              <a:t> (</a:t>
            </a:r>
            <a:r>
              <a:rPr lang="fr-FR" dirty="0" err="1"/>
              <a:t>sadly</a:t>
            </a:r>
            <a:r>
              <a:rPr lang="fr-FR" dirty="0"/>
              <a:t>) </a:t>
            </a:r>
            <a:r>
              <a:rPr lang="fr-FR" dirty="0" err="1"/>
              <a:t>representative</a:t>
            </a:r>
            <a:r>
              <a:rPr lang="fr-FR" dirty="0"/>
              <a:t>…</a:t>
            </a:r>
          </a:p>
          <a:p>
            <a:r>
              <a:rPr lang="fr-FR" dirty="0"/>
              <a:t>… of how </a:t>
            </a:r>
            <a:r>
              <a:rPr lang="fr-FR" dirty="0" err="1"/>
              <a:t>we</a:t>
            </a:r>
            <a:r>
              <a:rPr lang="fr-FR" dirty="0"/>
              <a:t>, translators, </a:t>
            </a:r>
            <a:r>
              <a:rPr lang="fr-FR" dirty="0" err="1"/>
              <a:t>often</a:t>
            </a:r>
            <a:r>
              <a:rPr lang="fr-FR" dirty="0"/>
              <a:t> relate to maths:</a:t>
            </a:r>
          </a:p>
          <a:p>
            <a:r>
              <a:rPr lang="fr-FR" dirty="0"/>
              <a:t>… </a:t>
            </a:r>
            <a:r>
              <a:rPr lang="fr-FR" dirty="0" err="1"/>
              <a:t>decorative</a:t>
            </a:r>
            <a:r>
              <a:rPr lang="fr-FR" dirty="0"/>
              <a:t> </a:t>
            </a:r>
            <a:r>
              <a:rPr lang="fr-FR" dirty="0" err="1"/>
              <a:t>elements</a:t>
            </a:r>
            <a:r>
              <a:rPr lang="fr-FR" dirty="0"/>
              <a:t>…</a:t>
            </a:r>
          </a:p>
          <a:p>
            <a:r>
              <a:rPr lang="fr-FR" dirty="0"/>
              <a:t>… </a:t>
            </a:r>
            <a:r>
              <a:rPr lang="fr-FR" dirty="0" err="1"/>
              <a:t>which</a:t>
            </a:r>
            <a:r>
              <a:rPr lang="fr-FR" dirty="0"/>
              <a:t> </a:t>
            </a:r>
            <a:r>
              <a:rPr lang="fr-FR" dirty="0" err="1"/>
              <a:t>you</a:t>
            </a:r>
            <a:r>
              <a:rPr lang="fr-FR" dirty="0"/>
              <a:t> </a:t>
            </a:r>
            <a:r>
              <a:rPr lang="fr-FR" dirty="0" err="1"/>
              <a:t>don’t</a:t>
            </a:r>
            <a:r>
              <a:rPr lang="fr-FR" dirty="0"/>
              <a:t> </a:t>
            </a:r>
            <a:r>
              <a:rPr lang="fr-FR" dirty="0" err="1"/>
              <a:t>necessarily</a:t>
            </a:r>
            <a:r>
              <a:rPr lang="fr-FR" dirty="0"/>
              <a:t> </a:t>
            </a:r>
            <a:r>
              <a:rPr lang="fr-FR" dirty="0" err="1"/>
              <a:t>need</a:t>
            </a:r>
            <a:r>
              <a:rPr lang="fr-FR" dirty="0"/>
              <a:t> to </a:t>
            </a:r>
            <a:r>
              <a:rPr lang="fr-FR" dirty="0" err="1"/>
              <a:t>understand</a:t>
            </a:r>
            <a:endParaRPr lang="fr-FR" dirty="0"/>
          </a:p>
          <a:p>
            <a:r>
              <a:rPr lang="fr-FR" dirty="0"/>
              <a:t>And are </a:t>
            </a:r>
            <a:r>
              <a:rPr lang="fr-FR" dirty="0" err="1"/>
              <a:t>often</a:t>
            </a:r>
            <a:r>
              <a:rPr lang="fr-FR" dirty="0"/>
              <a:t> </a:t>
            </a:r>
            <a:r>
              <a:rPr lang="fr-FR" dirty="0" err="1"/>
              <a:t>wont</a:t>
            </a:r>
            <a:r>
              <a:rPr lang="fr-FR" dirty="0"/>
              <a:t> to </a:t>
            </a:r>
            <a:r>
              <a:rPr lang="fr-FR" dirty="0" err="1"/>
              <a:t>despise</a:t>
            </a:r>
            <a:endParaRPr lang="en-US"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7</a:t>
            </a:fld>
            <a:endParaRPr lang="en-US"/>
          </a:p>
        </p:txBody>
      </p:sp>
    </p:spTree>
    <p:extLst>
      <p:ext uri="{BB962C8B-B14F-4D97-AF65-F5344CB8AC3E}">
        <p14:creationId xmlns:p14="http://schemas.microsoft.com/office/powerpoint/2010/main" val="29597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114" y="4652319"/>
            <a:ext cx="8789771" cy="1600200"/>
          </a:xfrm>
        </p:spPr>
        <p:txBody>
          <a:bodyPr>
            <a:normAutofit/>
          </a:bodyPr>
          <a:lstStyle/>
          <a:p>
            <a:r>
              <a:rPr lang="en-US" dirty="0"/>
              <a:t>The consequence?</a:t>
            </a:r>
          </a:p>
        </p:txBody>
      </p:sp>
      <p:sp>
        <p:nvSpPr>
          <p:cNvPr id="3" name="Espace réservé du contenu 2"/>
          <p:cNvSpPr>
            <a:spLocks noGrp="1"/>
          </p:cNvSpPr>
          <p:nvPr>
            <p:ph idx="1"/>
          </p:nvPr>
        </p:nvSpPr>
        <p:spPr>
          <a:xfrm>
            <a:off x="284205" y="766118"/>
            <a:ext cx="8538518" cy="1045101"/>
          </a:xfrm>
        </p:spPr>
        <p:txBody>
          <a:bodyPr>
            <a:normAutofit/>
          </a:bodyPr>
          <a:lstStyle/>
          <a:p>
            <a:r>
              <a:rPr lang="fr-FR" dirty="0" err="1"/>
              <a:t>Navigating</a:t>
            </a:r>
            <a:r>
              <a:rPr lang="fr-FR" dirty="0"/>
              <a:t> </a:t>
            </a:r>
            <a:r>
              <a:rPr lang="fr-FR" dirty="0" err="1"/>
              <a:t>shallow</a:t>
            </a:r>
            <a:r>
              <a:rPr lang="fr-FR" dirty="0"/>
              <a:t> waters:</a:t>
            </a:r>
          </a:p>
          <a:p>
            <a:endParaRPr lang="fr-FR" dirty="0"/>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8</a:t>
            </a:fld>
            <a:endParaRPr lang="en-US"/>
          </a:p>
        </p:txBody>
      </p:sp>
      <p:pic>
        <p:nvPicPr>
          <p:cNvPr id="6" name="Image 5">
            <a:extLst>
              <a:ext uri="{FF2B5EF4-FFF2-40B4-BE49-F238E27FC236}">
                <a16:creationId xmlns:a16="http://schemas.microsoft.com/office/drawing/2014/main" id="{926A85F7-883F-BBCA-924E-D481EF5E095E}"/>
              </a:ext>
            </a:extLst>
          </p:cNvPr>
          <p:cNvPicPr>
            <a:picLocks noChangeAspect="1"/>
          </p:cNvPicPr>
          <p:nvPr/>
        </p:nvPicPr>
        <p:blipFill>
          <a:blip r:embed="rId2"/>
          <a:stretch>
            <a:fillRect/>
          </a:stretch>
        </p:blipFill>
        <p:spPr>
          <a:xfrm>
            <a:off x="543696" y="1421027"/>
            <a:ext cx="8104497" cy="3992354"/>
          </a:xfrm>
          <a:prstGeom prst="rect">
            <a:avLst/>
          </a:prstGeom>
        </p:spPr>
      </p:pic>
    </p:spTree>
    <p:extLst>
      <p:ext uri="{BB962C8B-B14F-4D97-AF65-F5344CB8AC3E}">
        <p14:creationId xmlns:p14="http://schemas.microsoft.com/office/powerpoint/2010/main" val="115799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114" y="4652319"/>
            <a:ext cx="8789771" cy="1600200"/>
          </a:xfrm>
        </p:spPr>
        <p:txBody>
          <a:bodyPr>
            <a:normAutofit/>
          </a:bodyPr>
          <a:lstStyle/>
          <a:p>
            <a:r>
              <a:rPr lang="en-US" dirty="0"/>
              <a:t>What those metaphors tell us</a:t>
            </a:r>
          </a:p>
        </p:txBody>
      </p:sp>
      <p:sp>
        <p:nvSpPr>
          <p:cNvPr id="3" name="Espace réservé du contenu 2"/>
          <p:cNvSpPr>
            <a:spLocks noGrp="1"/>
          </p:cNvSpPr>
          <p:nvPr>
            <p:ph idx="1"/>
          </p:nvPr>
        </p:nvSpPr>
        <p:spPr>
          <a:xfrm>
            <a:off x="284204" y="766118"/>
            <a:ext cx="7488195" cy="4423719"/>
          </a:xfrm>
        </p:spPr>
        <p:txBody>
          <a:bodyPr>
            <a:normAutofit/>
          </a:bodyPr>
          <a:lstStyle/>
          <a:p>
            <a:r>
              <a:rPr lang="en-US" dirty="0"/>
              <a:t>Things that are linguistically possible</a:t>
            </a:r>
          </a:p>
          <a:p>
            <a:r>
              <a:rPr lang="en-US" dirty="0"/>
              <a:t>May be contextually implausible</a:t>
            </a:r>
          </a:p>
          <a:p>
            <a:r>
              <a:rPr lang="en-US" dirty="0"/>
              <a:t>Do not turn a blind eye to the problem at hand (here, </a:t>
            </a:r>
            <a:r>
              <a:rPr lang="en-US" dirty="0" err="1"/>
              <a:t>maths</a:t>
            </a:r>
            <a:r>
              <a:rPr lang="en-US" dirty="0"/>
              <a:t>)</a:t>
            </a:r>
          </a:p>
          <a:p>
            <a:r>
              <a:rPr lang="en-US" dirty="0"/>
              <a:t>… and if you do…</a:t>
            </a:r>
          </a:p>
          <a:p>
            <a:r>
              <a:rPr lang="en-US" dirty="0"/>
              <a:t>… don’t go complaining about low rates</a:t>
            </a:r>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BFEBEB0A-9E3D-4B14-9782-E2AE3DA60D96}" type="slidenum">
              <a:rPr lang="en-US" smtClean="0"/>
              <a:pPr/>
              <a:t>9</a:t>
            </a:fld>
            <a:endParaRPr lang="en-US"/>
          </a:p>
        </p:txBody>
      </p:sp>
    </p:spTree>
    <p:extLst>
      <p:ext uri="{BB962C8B-B14F-4D97-AF65-F5344CB8AC3E}">
        <p14:creationId xmlns:p14="http://schemas.microsoft.com/office/powerpoint/2010/main" val="376281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pier journal">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Papier journal.thmx</Template>
  <TotalTime>2522</TotalTime>
  <Words>2698</Words>
  <Application>Microsoft Macintosh PowerPoint</Application>
  <PresentationFormat>Affichage à l'écran (4:3)</PresentationFormat>
  <Paragraphs>273</Paragraphs>
  <Slides>42</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42</vt:i4>
      </vt:variant>
    </vt:vector>
  </HeadingPairs>
  <TitlesOfParts>
    <vt:vector size="47" baseType="lpstr">
      <vt:lpstr>Arial</vt:lpstr>
      <vt:lpstr>Calibri</vt:lpstr>
      <vt:lpstr>Impact</vt:lpstr>
      <vt:lpstr>Times New Roman</vt:lpstr>
      <vt:lpstr>Papier journal</vt:lpstr>
      <vt:lpstr>« … the last refuge of a complex mind » (O. Wilde)</vt:lpstr>
      <vt:lpstr>Well, first…</vt:lpstr>
      <vt:lpstr>In arguably unsimple ways</vt:lpstr>
      <vt:lpstr>And what do we mean by maths, here?</vt:lpstr>
      <vt:lpstr>What do we want to hint at?</vt:lpstr>
      <vt:lpstr>First, overcoming unreasonable fears</vt:lpstr>
      <vt:lpstr>And then the punchline (footnote)</vt:lpstr>
      <vt:lpstr>The consequence?</vt:lpstr>
      <vt:lpstr>What those metaphors tell us</vt:lpstr>
      <vt:lpstr>Regarding maths, that would be pretty stupid…</vt:lpstr>
      <vt:lpstr>An example</vt:lpstr>
      <vt:lpstr>What does the translator say?</vt:lpstr>
      <vt:lpstr>In fact…</vt:lpstr>
      <vt:lpstr>Besides…</vt:lpstr>
      <vt:lpstr>Figures: it’s not just literal translation!</vt:lpstr>
      <vt:lpstr>It can also get less trivial, though</vt:lpstr>
      <vt:lpstr>And what about this?</vt:lpstr>
      <vt:lpstr>Ok, but who is aware of that?</vt:lpstr>
      <vt:lpstr>And if words are just figures, translated</vt:lpstr>
      <vt:lpstr>Therefore</vt:lpstr>
      <vt:lpstr>II. Numbers do not exist outside of culture</vt:lpstr>
      <vt:lpstr>In other words</vt:lpstr>
      <vt:lpstr>An (old) example (1997)</vt:lpstr>
      <vt:lpstr>Let’s get concrete</vt:lpstr>
      <vt:lpstr>So, a stylized calculation</vt:lpstr>
      <vt:lpstr>Hence, the translation</vt:lpstr>
      <vt:lpstr>Yes, context and communication!</vt:lpstr>
      <vt:lpstr>Another example</vt:lpstr>
      <vt:lpstr>V. Think according to categories</vt:lpstr>
      <vt:lpstr>The stakes, here (again)</vt:lpstr>
      <vt:lpstr>One step beyond…</vt:lpstr>
      <vt:lpstr>A basically reassuring universe</vt:lpstr>
      <vt:lpstr>Yet another financial example</vt:lpstr>
      <vt:lpstr>And the results is…</vt:lpstr>
      <vt:lpstr>The very least, for that</vt:lpstr>
      <vt:lpstr>OK, but…</vt:lpstr>
      <vt:lpstr>This is important!</vt:lpstr>
      <vt:lpstr>The conclusions, then</vt:lpstr>
      <vt:lpstr>Redefining the job at hand</vt:lpstr>
      <vt:lpstr>A heuristic model</vt:lpstr>
      <vt:lpstr>A stylistic model</vt:lpstr>
      <vt:lpstr>And do not under any circumstances read this!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Semiotica Tzatziki-Guacamole</dc:creator>
  <cp:lastModifiedBy>Utilisateur Microsoft Office</cp:lastModifiedBy>
  <cp:revision>76</cp:revision>
  <cp:lastPrinted>2019-03-28T14:51:47Z</cp:lastPrinted>
  <dcterms:created xsi:type="dcterms:W3CDTF">2017-12-14T08:50:20Z</dcterms:created>
  <dcterms:modified xsi:type="dcterms:W3CDTF">2022-11-22T18:33:32Z</dcterms:modified>
</cp:coreProperties>
</file>