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30" r:id="rId22"/>
    <p:sldId id="276" r:id="rId23"/>
    <p:sldId id="277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88" r:id="rId32"/>
    <p:sldId id="289" r:id="rId33"/>
    <p:sldId id="291" r:id="rId34"/>
    <p:sldId id="292" r:id="rId35"/>
    <p:sldId id="293" r:id="rId36"/>
    <p:sldId id="329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4"/>
    <p:restoredTop sz="92943"/>
  </p:normalViewPr>
  <p:slideViewPr>
    <p:cSldViewPr snapToGrid="0" snapToObjects="1">
      <p:cViewPr varScale="1">
        <p:scale>
          <a:sx n="103" d="100"/>
          <a:sy n="103" d="100"/>
        </p:scale>
        <p:origin x="-12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65C44E-751B-9844-B3B7-6F9B90DE2751}" type="datetimeFigureOut">
              <a:rPr lang="fr-FR" smtClean="0"/>
              <a:t>02/04/19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D19DFC-D390-0C4C-B017-4D7F9CC0101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30804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166A0-2276-D042-9395-F5D3B24ABDD3}" type="datetimeFigureOut">
              <a:rPr lang="fr-FR" smtClean="0"/>
              <a:t>02/04/19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69F86A-7FA6-D44B-9AC0-C0007D1160B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352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AF953-90C0-9F41-99FB-6FB2ACDFA634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8CA7-4DCA-E84A-A8E9-26C30B5BB2C9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9BA6C-E4F5-7D44-829D-0702834BA522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62E1D-9479-5F47-8D7E-7AD91DB258FE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3EC43-2D17-D14A-AA4B-91A0FA9A5FC8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C6F75-6964-F448-96D3-F84005A04B22}" type="datetime1">
              <a:rPr lang="fr-FR" smtClean="0"/>
              <a:t>02/04/19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87570-2927-5A43-B069-5FDF9AAC500B}" type="datetime1">
              <a:rPr lang="fr-FR" smtClean="0"/>
              <a:t>02/04/19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A2C5D-76F5-8B4C-9286-3D71CBC4BA37}" type="datetime1">
              <a:rPr lang="fr-FR" smtClean="0"/>
              <a:t>02/04/19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3A5BB-9C15-FB4E-9B64-D716145F4DDE}" type="datetime1">
              <a:rPr lang="fr-FR" smtClean="0"/>
              <a:t>02/04/19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FFCC5-6F6A-0D49-A444-F709F60CB665}" type="datetime1">
              <a:rPr lang="fr-FR" smtClean="0"/>
              <a:t>02/04/19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38D03-C2C5-2A4E-8274-1685A471696D}" type="datetime1">
              <a:rPr lang="fr-FR" smtClean="0"/>
              <a:t>02/04/19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fr-FR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BCD9919-C59F-6F4F-B6F5-DE050C170780}" type="datetime1">
              <a:rPr lang="fr-FR" smtClean="0"/>
              <a:t>02/04/19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ginvestors.io/sgx/stock/s51-sembcorp-marine/stock-info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ginvestors.io/sgx/stock/s51-sembcorp-marine/stock-info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ginvestors.io/sgx/stock/s51-sembcorp-marine/stock-info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62000" y="3200399"/>
            <a:ext cx="7543800" cy="2157025"/>
          </a:xfrm>
        </p:spPr>
        <p:txBody>
          <a:bodyPr/>
          <a:lstStyle/>
          <a:p>
            <a:r>
              <a:rPr lang="fr-FR" sz="4000" b="1" dirty="0"/>
              <a:t>La tentation du pittoresque : de la traduction technique comme opération de vulgarisation</a:t>
            </a:r>
            <a:r>
              <a:rPr lang="fr-FR" sz="4000" dirty="0"/>
              <a:t> 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62000" y="5664981"/>
            <a:ext cx="6858000" cy="41668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Nicolas </a:t>
            </a:r>
            <a:r>
              <a:rPr lang="fr-FR" sz="2400" dirty="0" err="1"/>
              <a:t>Froeliger</a:t>
            </a:r>
            <a:r>
              <a:rPr lang="fr-FR" sz="2400" dirty="0"/>
              <a:t>, </a:t>
            </a:r>
            <a:r>
              <a:rPr lang="fr-FR" sz="2400" dirty="0" err="1"/>
              <a:t>nf@eila.univ-paris-diderot.fr</a:t>
            </a:r>
            <a:endParaRPr lang="fr-FR" sz="2400" dirty="0"/>
          </a:p>
        </p:txBody>
      </p:sp>
      <p:pic>
        <p:nvPicPr>
          <p:cNvPr id="4" name="Image 3" descr="Bâtiment OD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0"/>
            <a:ext cx="2514600" cy="3045794"/>
          </a:xfrm>
          <a:prstGeom prst="rect">
            <a:avLst/>
          </a:prstGeom>
        </p:spPr>
      </p:pic>
      <p:pic>
        <p:nvPicPr>
          <p:cNvPr id="5" name="Image 4" descr="Logo Paris Didero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319574" cy="3045795"/>
          </a:xfrm>
          <a:prstGeom prst="rect">
            <a:avLst/>
          </a:prstGeom>
        </p:spPr>
      </p:pic>
      <p:pic>
        <p:nvPicPr>
          <p:cNvPr id="7" name="Image 6" descr="Logo USPC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996" y="5357424"/>
            <a:ext cx="2809003" cy="15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38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9169B98-E44F-FA4F-B61F-902E6C2F3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4572000"/>
            <a:ext cx="6858001" cy="1600200"/>
          </a:xfrm>
        </p:spPr>
        <p:txBody>
          <a:bodyPr>
            <a:normAutofit fontScale="90000"/>
          </a:bodyPr>
          <a:lstStyle/>
          <a:p>
            <a:r>
              <a:rPr lang="fr-FR" dirty="0"/>
              <a:t>Deux voisinages </a:t>
            </a:r>
            <a:r>
              <a:rPr lang="fr-FR" dirty="0" err="1"/>
              <a:t>ladmiraliens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AD3533D-970C-BB4C-B971-A7FB41F5F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 Qu'est-ce que j'accepte de perdre ? »</a:t>
            </a:r>
          </a:p>
          <a:p>
            <a:r>
              <a:rPr lang="fr-FR" dirty="0"/>
              <a:t>L'impensé théologique de la traduction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8EE5CD1-323C-BD4C-9862-83696A693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FB1093C-6770-1146-BDE6-37A95ACCD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92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1C1DEE6-DADC-E44B-90C5-4461520A4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Mais en fait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76E0F282-84A8-7E40-9B1A-38208A0F1C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Cela n'a rien de poétique, au contraire</a:t>
            </a:r>
          </a:p>
          <a:p>
            <a:r>
              <a:rPr lang="fr-FR" dirty="0"/>
              <a:t>C'est parfaitement monosémique</a:t>
            </a:r>
          </a:p>
          <a:p>
            <a:r>
              <a:rPr lang="fr-FR" dirty="0"/>
              <a:t>Comme, en général, la traduction pragmatique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248E4D23-02BB-004E-82CC-BC874CC4C3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F9C9D645-9128-4E46-B360-533C3B2C4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2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CAFF35A-D94E-EA4E-AA7F-7816A9312D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II.	La vulgarisation comme traduction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5501865-E3E5-1F47-8511-8D5B39726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Yves Jeanneret (1994) : dans quelle mesure la vulgarisation peut-elle être considérée comme « un procès de traduction »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6EA647E-6D29-E946-B417-75AF4517E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1E084A1E-29CD-2B4B-AD9C-606D3DF82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46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AD916FD-2FC4-F645-AF49-F530D4282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Des ressemblances fortes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CFA6B5B-684F-844A-AEAB-C6F88B8E8F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8" y="685799"/>
            <a:ext cx="8382001" cy="4060861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franchissement de barrières ;</a:t>
            </a:r>
          </a:p>
          <a:p>
            <a:r>
              <a:rPr lang="fr-FR" dirty="0"/>
              <a:t>médiation ;</a:t>
            </a:r>
          </a:p>
          <a:p>
            <a:r>
              <a:rPr lang="fr-FR" dirty="0"/>
              <a:t>s'adapter à son lecteur : « </a:t>
            </a:r>
            <a:r>
              <a:rPr lang="fr-FR" b="1" dirty="0"/>
              <a:t>les gens comprennent ce qu'ils désirent comprendre et croient ce qu'ils désirent croire. C'est la façon de capter ce désir et de le conduire qui constitue le métier des vulgarisateurs </a:t>
            </a:r>
            <a:r>
              <a:rPr lang="fr-FR" dirty="0" smtClean="0"/>
              <a:t>» (Jeanneret</a:t>
            </a:r>
            <a:r>
              <a:rPr lang="fr-FR" dirty="0"/>
              <a:t>, 1994, p. </a:t>
            </a:r>
            <a:r>
              <a:rPr lang="fr-FR" dirty="0" smtClean="0"/>
              <a:t>30)</a:t>
            </a:r>
            <a:endParaRPr lang="fr-FR" dirty="0"/>
          </a:p>
          <a:p>
            <a:r>
              <a:rPr lang="fr-FR" dirty="0"/>
              <a:t>Lignes de partages familières : « </a:t>
            </a:r>
            <a:r>
              <a:rPr lang="fr-FR" b="1" dirty="0"/>
              <a:t>un clivage vertical, entre savants et ignorants, qui évoque la traditionnelle coupure entre culture populaire et culture savante ; des clivages horizontaux, entre littéraires et scientifiques, entre spécialistes de diverses disciplines, que renforcent de plus en plus les logiques d'éclatement et d'hyperspécialisation des connaissances. </a:t>
            </a:r>
            <a:r>
              <a:rPr lang="fr-FR" dirty="0"/>
              <a:t>» (Jeanneret, 1994, p. 35)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308D1977-7260-CE4B-AAA9-C902104D1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AD49442-E0EA-2F41-A3E9-3B12012F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210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43715F3-367D-E146-B3BB-9F7707AA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Certes, mais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CC287CD-1A67-174A-8C13-1B2B2DCC3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685800"/>
            <a:ext cx="8090711" cy="3886200"/>
          </a:xfrm>
        </p:spPr>
        <p:txBody>
          <a:bodyPr/>
          <a:lstStyle/>
          <a:p>
            <a:r>
              <a:rPr lang="fr-FR" dirty="0"/>
              <a:t>Pas de lignes de partage si on suppose plutôt un continuum (Jacobi, cité par Jeanneret, 1994, p. 40) ;</a:t>
            </a:r>
          </a:p>
          <a:p>
            <a:r>
              <a:rPr lang="fr-FR" dirty="0"/>
              <a:t>« Là où le traducteur propose un texte lisible à la manière du texte original, le vulgarisateur désigne sans cesse un texte absent, qui serait celui de la vraie science. » (Jeanneret, 1994, p. 84) ;</a:t>
            </a:r>
          </a:p>
          <a:p>
            <a:r>
              <a:rPr lang="fr-FR" dirty="0"/>
              <a:t>s'il y a barrières, leur nature diffère.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FB2D0A6A-9E7D-8D47-A5D6-F2C9DA47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EDE3C1B-03E7-AA42-BDB3-75BAB90A6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3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DD92717-2C08-AD4A-A6E7-FD4CCFB81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Donc, dans ce sens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674EA13-6D95-1942-95DF-3D6CE77E3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métaphore fonctionne modérément</a:t>
            </a:r>
          </a:p>
          <a:p>
            <a:r>
              <a:rPr lang="fr-FR" dirty="0"/>
              <a:t>Mais pourquoi ne pas inverser la proposition ?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ADDC2F2-A9F5-6E42-A0DD-7D2E63F3F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FE19F879-67B5-CD44-92C8-BFA23DE48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36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3FF68E4-18F5-B948-9E64-E78F7E90E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0"/>
            <a:ext cx="7108004" cy="16002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II.	De l'accès à la compréhension comme opération de vulgarisation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00B9787-3D08-414B-AFF0-1B2186D8B9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Un caractère ésotérique dans l'expression des spécialistes (vraiment ?)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28B6FE7-25B0-5242-811E-08AFD34DC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B8BCDE25-89BA-684D-A826-3013328C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2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E5377661-01F7-0F40-A700-6D189B9D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1.	(S')expliquer les notions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F9BCA35-2B0D-5C42-9613-E103B717B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« Comprendre, c'est traduire », Steiner, 1975, p. 15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6F83510F-A061-794C-8C44-402F6372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6205FD6-483F-C04E-8D26-6202C01AB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438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F1DDC6C-26C3-834F-B7CA-DAFA2B87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3600" dirty="0" smtClean="0"/>
              <a:t>« </a:t>
            </a:r>
            <a:r>
              <a:rPr lang="fr-FR" sz="3600" dirty="0" err="1" smtClean="0"/>
              <a:t>Its</a:t>
            </a:r>
            <a:r>
              <a:rPr lang="fr-FR" sz="3600" dirty="0" smtClean="0"/>
              <a:t> the </a:t>
            </a:r>
            <a:r>
              <a:rPr lang="fr-FR" sz="3600" dirty="0" err="1" smtClean="0"/>
              <a:t>words</a:t>
            </a:r>
            <a:r>
              <a:rPr lang="fr-FR" sz="3600" dirty="0" smtClean="0"/>
              <a:t> </a:t>
            </a:r>
            <a:r>
              <a:rPr lang="fr-FR" sz="3600" dirty="0" err="1" smtClean="0"/>
              <a:t>that</a:t>
            </a:r>
            <a:r>
              <a:rPr lang="fr-FR" sz="3600" dirty="0" smtClean="0"/>
              <a:t> </a:t>
            </a:r>
            <a:r>
              <a:rPr lang="fr-FR" sz="3600" dirty="0" err="1" smtClean="0"/>
              <a:t>we</a:t>
            </a:r>
            <a:r>
              <a:rPr lang="fr-FR" sz="3600" dirty="0" smtClean="0"/>
              <a:t> </a:t>
            </a:r>
            <a:r>
              <a:rPr lang="fr-FR" sz="3600" dirty="0" err="1" smtClean="0"/>
              <a:t>don’t</a:t>
            </a:r>
            <a:r>
              <a:rPr lang="fr-FR" sz="3600" dirty="0" smtClean="0"/>
              <a:t> </a:t>
            </a:r>
            <a:r>
              <a:rPr lang="fr-FR" sz="3600" dirty="0" err="1" smtClean="0"/>
              <a:t>say</a:t>
            </a:r>
            <a:r>
              <a:rPr lang="fr-FR" sz="3600" dirty="0" smtClean="0"/>
              <a:t> </a:t>
            </a:r>
            <a:r>
              <a:rPr lang="fr-FR" sz="3600" dirty="0" err="1" smtClean="0"/>
              <a:t>that</a:t>
            </a:r>
            <a:r>
              <a:rPr lang="fr-FR" sz="3600" dirty="0" smtClean="0"/>
              <a:t> scare me </a:t>
            </a:r>
            <a:r>
              <a:rPr lang="fr-FR" sz="3600" dirty="0" err="1" smtClean="0"/>
              <a:t>so</a:t>
            </a:r>
            <a:r>
              <a:rPr lang="fr-FR" sz="3600" dirty="0" smtClean="0"/>
              <a:t>. » (Elvis Costello, 1979)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417AA9B-77EF-E644-AFCD-C2C60838F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As expected the Bank of Thailand kept its policy rate on hold at 3%. In what is becoming a familiar refrain in Asia, the Bank noted risks to growth had moved to the downside and focus has correspondingly switched from inflation to growth.</a:t>
            </a:r>
          </a:p>
          <a:p>
            <a:r>
              <a:rPr lang="en-US" dirty="0" err="1"/>
              <a:t>Soit</a:t>
            </a:r>
            <a:r>
              <a:rPr lang="en-US" dirty="0"/>
              <a:t> un effort </a:t>
            </a:r>
            <a:r>
              <a:rPr lang="en-US" dirty="0" err="1"/>
              <a:t>terminologique</a:t>
            </a:r>
            <a:r>
              <a:rPr lang="en-US" dirty="0"/>
              <a:t> (</a:t>
            </a:r>
            <a:r>
              <a:rPr lang="en-US" i="1" dirty="0"/>
              <a:t>policy rate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nécessité</a:t>
            </a:r>
            <a:r>
              <a:rPr lang="en-US" dirty="0" smtClean="0"/>
              <a:t> de </a:t>
            </a:r>
            <a:r>
              <a:rPr lang="en-US" dirty="0" err="1" smtClean="0"/>
              <a:t>peupler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texte</a:t>
            </a:r>
            <a:r>
              <a:rPr lang="en-US" dirty="0" smtClean="0"/>
              <a:t> (</a:t>
            </a:r>
            <a:r>
              <a:rPr lang="en-US" i="1" dirty="0" smtClean="0"/>
              <a:t>whose focus?!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Un </a:t>
            </a:r>
            <a:r>
              <a:rPr lang="en-US" dirty="0" err="1"/>
              <a:t>peu</a:t>
            </a:r>
            <a:r>
              <a:rPr lang="en-US" dirty="0"/>
              <a:t> de </a:t>
            </a:r>
            <a:r>
              <a:rPr lang="en-US" dirty="0" err="1"/>
              <a:t>connaissance</a:t>
            </a:r>
            <a:r>
              <a:rPr lang="en-US" dirty="0"/>
              <a:t> du </a:t>
            </a:r>
            <a:r>
              <a:rPr lang="en-US" dirty="0" err="1"/>
              <a:t>domaine</a:t>
            </a:r>
            <a:r>
              <a:rPr lang="en-US" dirty="0"/>
              <a:t> (</a:t>
            </a:r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i="1" dirty="0"/>
              <a:t>inflation</a:t>
            </a:r>
            <a:r>
              <a:rPr lang="en-US" dirty="0"/>
              <a:t> et </a:t>
            </a:r>
            <a:r>
              <a:rPr lang="en-US" i="1" dirty="0"/>
              <a:t>growth</a:t>
            </a:r>
            <a:r>
              <a:rPr lang="en-US" dirty="0"/>
              <a:t> </a:t>
            </a:r>
            <a:r>
              <a:rPr lang="en-US" dirty="0" err="1"/>
              <a:t>s'opposent</a:t>
            </a:r>
            <a:r>
              <a:rPr lang="en-US" dirty="0"/>
              <a:t> </a:t>
            </a:r>
            <a:r>
              <a:rPr lang="en-US" dirty="0" err="1"/>
              <a:t>alors</a:t>
            </a:r>
            <a:r>
              <a:rPr lang="en-US" dirty="0"/>
              <a:t> </a:t>
            </a:r>
            <a:r>
              <a:rPr lang="en-US" dirty="0" err="1"/>
              <a:t>qu'ils</a:t>
            </a:r>
            <a:r>
              <a:rPr lang="en-US" dirty="0"/>
              <a:t> </a:t>
            </a:r>
            <a:r>
              <a:rPr lang="en-US" dirty="0" err="1"/>
              <a:t>sont</a:t>
            </a:r>
            <a:r>
              <a:rPr lang="en-US" dirty="0"/>
              <a:t> </a:t>
            </a:r>
            <a:r>
              <a:rPr lang="en-US" dirty="0" err="1"/>
              <a:t>normalement</a:t>
            </a:r>
            <a:r>
              <a:rPr lang="en-US" dirty="0"/>
              <a:t> </a:t>
            </a:r>
            <a:r>
              <a:rPr lang="en-US" dirty="0" err="1"/>
              <a:t>presque</a:t>
            </a:r>
            <a:r>
              <a:rPr lang="en-US" dirty="0"/>
              <a:t> </a:t>
            </a:r>
            <a:r>
              <a:rPr lang="en-US" dirty="0" err="1"/>
              <a:t>synonymes</a:t>
            </a:r>
            <a:r>
              <a:rPr lang="en-US" dirty="0"/>
              <a:t>)</a:t>
            </a:r>
          </a:p>
          <a:p>
            <a:r>
              <a:rPr lang="en-US" dirty="0" err="1"/>
              <a:t>Mais</a:t>
            </a:r>
            <a:r>
              <a:rPr lang="en-US" dirty="0"/>
              <a:t> surtout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BF90E33-DD84-DA45-9B0B-819301B0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34E045C-6538-CA42-A0ED-06071443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260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F1DDC6C-26C3-834F-B7CA-DAFA2B873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417AA9B-77EF-E644-AFCD-C2C60838F4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>
            <a:normAutofit/>
          </a:bodyPr>
          <a:lstStyle/>
          <a:p>
            <a:r>
              <a:rPr lang="en-US" dirty="0"/>
              <a:t>Une triple representation </a:t>
            </a:r>
            <a:r>
              <a:rPr lang="en-US" dirty="0" err="1"/>
              <a:t>métaphorique</a:t>
            </a:r>
            <a:r>
              <a:rPr lang="en-US" dirty="0"/>
              <a:t> :</a:t>
            </a:r>
          </a:p>
          <a:p>
            <a:r>
              <a:rPr lang="en-US" dirty="0" err="1"/>
              <a:t>Penser</a:t>
            </a:r>
            <a:r>
              <a:rPr lang="en-US" dirty="0"/>
              <a:t> sous la </a:t>
            </a:r>
            <a:r>
              <a:rPr lang="en-US" dirty="0" err="1"/>
              <a:t>forme</a:t>
            </a:r>
            <a:r>
              <a:rPr lang="en-US" dirty="0"/>
              <a:t> d'un </a:t>
            </a:r>
            <a:r>
              <a:rPr lang="en-US" dirty="0" err="1"/>
              <a:t>graphique</a:t>
            </a:r>
            <a:endParaRPr lang="en-US" dirty="0"/>
          </a:p>
          <a:p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robinetterie</a:t>
            </a:r>
            <a:endParaRPr lang="en-US" dirty="0"/>
          </a:p>
          <a:p>
            <a:r>
              <a:rPr lang="en-US" dirty="0"/>
              <a:t>Ce qui </a:t>
            </a:r>
            <a:r>
              <a:rPr lang="en-US" dirty="0" err="1"/>
              <a:t>donne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trajectoire</a:t>
            </a:r>
            <a:r>
              <a:rPr lang="en-US" dirty="0"/>
              <a:t>, avec </a:t>
            </a:r>
            <a:r>
              <a:rPr lang="en-US" dirty="0" err="1"/>
              <a:t>une</a:t>
            </a:r>
            <a:r>
              <a:rPr lang="en-US" dirty="0"/>
              <a:t> mire</a:t>
            </a:r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BF90E33-DD84-DA45-9B0B-819301B00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34E045C-6538-CA42-A0ED-06071443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2" name="Picture 4" descr="Résultat de recherche d'images pour &quot;growth upside downside focus target&quot;">
            <a:extLst>
              <a:ext uri="{FF2B5EF4-FFF2-40B4-BE49-F238E27FC236}">
                <a16:creationId xmlns="" xmlns:a16="http://schemas.microsoft.com/office/drawing/2014/main" id="{1A10B065-0C3C-404A-A34F-A9A3109BA5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3315198"/>
            <a:ext cx="8382001" cy="260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8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Avec mes excuses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Parler ou ne pas parler la même langue est sans doute la condition fondamentale du débat ou de l'exclusion. (Jeanneret, 1994, p. 98) </a:t>
            </a:r>
          </a:p>
          <a:p>
            <a:r>
              <a:rPr lang="fr-FR" dirty="0"/>
              <a:t>Traduction technique, certes</a:t>
            </a:r>
          </a:p>
          <a:p>
            <a:r>
              <a:rPr lang="fr-FR" dirty="0"/>
              <a:t>Mais nous ne serons pas tout à fait hors sujet :</a:t>
            </a:r>
          </a:p>
          <a:p>
            <a:r>
              <a:rPr lang="fr-FR" dirty="0"/>
              <a:t>« La vulgarisation à l'épreuve des tendances ''</a:t>
            </a:r>
            <a:r>
              <a:rPr lang="fr-FR" dirty="0" err="1"/>
              <a:t>standardisantes</a:t>
            </a:r>
            <a:r>
              <a:rPr lang="fr-FR" dirty="0"/>
              <a:t>'' de la traduction » ; </a:t>
            </a:r>
          </a:p>
          <a:p>
            <a:r>
              <a:rPr lang="fr-FR" dirty="0"/>
              <a:t>« Les analogies entre vulgarisation et traduction, dans le passé ou dans le présent »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97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D6EAC38-63B6-8548-8BF2-A140FC54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4695290"/>
            <a:ext cx="6781800" cy="1600200"/>
          </a:xfrm>
        </p:spPr>
        <p:txBody>
          <a:bodyPr>
            <a:noAutofit/>
          </a:bodyPr>
          <a:lstStyle/>
          <a:p>
            <a:r>
              <a:rPr lang="en-US" sz="3800" dirty="0"/>
              <a:t>Commencer par la </a:t>
            </a:r>
            <a:r>
              <a:rPr lang="en-US" sz="3800" dirty="0" err="1"/>
              <a:t>traduction</a:t>
            </a:r>
            <a:r>
              <a:rPr lang="en-US" sz="3800" dirty="0"/>
              <a:t> </a:t>
            </a:r>
            <a:r>
              <a:rPr lang="en-US" sz="3800" dirty="0" err="1"/>
              <a:t>intersémiotique</a:t>
            </a:r>
            <a:r>
              <a:rPr lang="en-US" sz="3800" dirty="0"/>
              <a:t> et </a:t>
            </a:r>
            <a:r>
              <a:rPr lang="en-US" sz="3800" dirty="0" err="1"/>
              <a:t>intralinguistique</a:t>
            </a:r>
            <a:endParaRPr lang="fr-FR" sz="38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CD78C01-BD1C-E944-8A19-5937269E28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As expected the </a:t>
            </a:r>
            <a:r>
              <a:rPr lang="en-US" b="1" dirty="0"/>
              <a:t>Bank of Thailand </a:t>
            </a:r>
            <a:r>
              <a:rPr lang="en-US" dirty="0"/>
              <a:t>kept its </a:t>
            </a:r>
            <a:r>
              <a:rPr lang="en-US" b="1" dirty="0"/>
              <a:t>policy rate on hold </a:t>
            </a:r>
            <a:r>
              <a:rPr lang="en-US" dirty="0"/>
              <a:t>at 3%. In what is becoming a familiar refrain in Asia, the Bank noted </a:t>
            </a:r>
            <a:r>
              <a:rPr lang="en-US" b="1" dirty="0"/>
              <a:t>risks to growth had moved to the downside </a:t>
            </a:r>
            <a:r>
              <a:rPr lang="en-US" dirty="0"/>
              <a:t>and </a:t>
            </a:r>
            <a:r>
              <a:rPr lang="en-US" b="1" dirty="0"/>
              <a:t>focus has correspondingly switched </a:t>
            </a:r>
            <a:r>
              <a:rPr lang="en-US" dirty="0"/>
              <a:t>from inflation to growth.</a:t>
            </a:r>
          </a:p>
          <a:p>
            <a:r>
              <a:rPr lang="en-US" dirty="0"/>
              <a:t>As expected </a:t>
            </a:r>
            <a:r>
              <a:rPr lang="en-US" b="1" dirty="0"/>
              <a:t>by market observers </a:t>
            </a:r>
            <a:r>
              <a:rPr lang="en-US" dirty="0"/>
              <a:t>the </a:t>
            </a:r>
            <a:r>
              <a:rPr lang="en-US" b="1" dirty="0"/>
              <a:t>central</a:t>
            </a:r>
            <a:r>
              <a:rPr lang="en-US" dirty="0"/>
              <a:t> Bank of Thailand kept its </a:t>
            </a:r>
            <a:r>
              <a:rPr lang="en-US" b="1" dirty="0"/>
              <a:t>reference/benchmark/target interest rate</a:t>
            </a:r>
            <a:r>
              <a:rPr lang="en-US" dirty="0"/>
              <a:t> </a:t>
            </a:r>
            <a:r>
              <a:rPr lang="en-US" b="1" dirty="0"/>
              <a:t>unchanged</a:t>
            </a:r>
            <a:r>
              <a:rPr lang="en-US" dirty="0"/>
              <a:t> at 3%. In what is becoming a familiar refrain in Asia, the Bank noted there are now more risks </a:t>
            </a:r>
            <a:r>
              <a:rPr lang="en-US" b="1" dirty="0"/>
              <a:t>of a decline in growth than of surge </a:t>
            </a:r>
            <a:r>
              <a:rPr lang="en-US" dirty="0"/>
              <a:t>and the </a:t>
            </a:r>
            <a:r>
              <a:rPr lang="en-US" b="1" dirty="0"/>
              <a:t>phenomenon investors and other economic agents are focused</a:t>
            </a:r>
            <a:r>
              <a:rPr lang="en-US" dirty="0"/>
              <a:t> on has correspondingly switched from </a:t>
            </a:r>
            <a:r>
              <a:rPr lang="en-US" b="1" dirty="0"/>
              <a:t>higher </a:t>
            </a:r>
            <a:r>
              <a:rPr lang="en-US" dirty="0"/>
              <a:t>inflation to </a:t>
            </a:r>
            <a:r>
              <a:rPr lang="en-US" b="1" dirty="0"/>
              <a:t>lower </a:t>
            </a:r>
            <a:r>
              <a:rPr lang="en-US" dirty="0"/>
              <a:t>growth.</a:t>
            </a:r>
            <a:r>
              <a:rPr lang="fr-FR" dirty="0"/>
              <a:t> </a:t>
            </a:r>
          </a:p>
          <a:p>
            <a:r>
              <a:rPr lang="fr-FR" dirty="0"/>
              <a:t>N'est-ce pas tout simplement vulgariser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1207C3A-EC1A-CF41-99A3-C7202A58F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C2BACC24-18F6-CC49-B987-3E6625754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351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1B50B7A7-811F-F341-A5B8-3BEA78C68C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somme, à ce stade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DD77829F-178E-F647-B3C7-DFB0618AC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Faut-il « Interpréter pour traduire » (</a:t>
            </a:r>
            <a:r>
              <a:rPr lang="fr-FR" dirty="0" err="1"/>
              <a:t>Séleskovitch</a:t>
            </a:r>
            <a:r>
              <a:rPr lang="fr-FR" dirty="0"/>
              <a:t> et </a:t>
            </a:r>
            <a:r>
              <a:rPr lang="fr-FR" dirty="0" err="1"/>
              <a:t>Lederer</a:t>
            </a:r>
            <a:r>
              <a:rPr lang="fr-FR" dirty="0"/>
              <a:t>, 1984), ou</a:t>
            </a:r>
          </a:p>
          <a:p>
            <a:r>
              <a:rPr lang="fr-FR" dirty="0"/>
              <a:t>« Vulgariser pour traduire » (</a:t>
            </a:r>
            <a:r>
              <a:rPr lang="fr-FR" dirty="0" err="1"/>
              <a:t>Froeliger</a:t>
            </a:r>
            <a:r>
              <a:rPr lang="fr-FR" dirty="0"/>
              <a:t>, à paraître ?) ?</a:t>
            </a:r>
          </a:p>
          <a:p>
            <a:r>
              <a:rPr lang="fr-FR" dirty="0"/>
              <a:t>Voir aussi Mathilde </a:t>
            </a:r>
            <a:r>
              <a:rPr lang="fr-FR" dirty="0" err="1"/>
              <a:t>Fontanet</a:t>
            </a:r>
            <a:r>
              <a:rPr lang="fr-FR" dirty="0"/>
              <a:t> : « unité de travail » et « halo herméneutique » (</a:t>
            </a:r>
            <a:r>
              <a:rPr lang="fr-FR" dirty="0" err="1"/>
              <a:t>Fontanet</a:t>
            </a:r>
            <a:r>
              <a:rPr lang="fr-FR" dirty="0"/>
              <a:t>, 2018, pp. 45-65)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4956CB5-41D8-F047-AFD4-73F2E42AB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1050CAA-1B67-F349-AA29-DA547E815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46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1D9E359-2343-3F4B-A464-BB1EB80B3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2.	De la densité des moyens d'expression</a:t>
            </a:r>
            <a:r>
              <a:rPr lang="fr-FR" dirty="0"/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128A6F1-ED64-624E-9B3C-00273D394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Une </a:t>
            </a:r>
            <a:r>
              <a:rPr lang="en-US" dirty="0" err="1"/>
              <a:t>analyse</a:t>
            </a:r>
            <a:r>
              <a:rPr lang="en-US" dirty="0"/>
              <a:t> </a:t>
            </a:r>
            <a:r>
              <a:rPr lang="en-US" dirty="0" err="1"/>
              <a:t>financière</a:t>
            </a:r>
            <a:r>
              <a:rPr lang="en-US" dirty="0"/>
              <a:t> du 10 </a:t>
            </a:r>
            <a:r>
              <a:rPr lang="en-US" dirty="0" err="1"/>
              <a:t>juillet</a:t>
            </a:r>
            <a:r>
              <a:rPr lang="en-US" dirty="0"/>
              <a:t> 2018</a:t>
            </a:r>
          </a:p>
          <a:p>
            <a:r>
              <a:rPr lang="en-US" dirty="0"/>
              <a:t>We expect Sembcorp Industries (SCI) to deliver a 2Q18 net profit of S$75m (-2% q-o-q, +35% y-o-y), after incorporating the loss in </a:t>
            </a:r>
            <a:r>
              <a:rPr lang="en-US" u="sng" dirty="0">
                <a:hlinkClick r:id="rId2"/>
              </a:rPr>
              <a:t>Sembcorp Marine (SMM)</a:t>
            </a:r>
            <a:r>
              <a:rPr lang="en-US" dirty="0"/>
              <a:t>. […] We think SCI stub valuations are undemanding at 0.3x CY18F P/BV (-2 </a:t>
            </a:r>
            <a:r>
              <a:rPr lang="en-US" dirty="0" err="1"/>
              <a:t>s.d</a:t>
            </a:r>
            <a:r>
              <a:rPr lang="en-US" dirty="0"/>
              <a:t> since 2010) vs. ROE of 7%</a:t>
            </a:r>
            <a:r>
              <a:rPr lang="fr-FR" dirty="0"/>
              <a:t>.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F296964-BA64-C340-8DFC-0F786ACCE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F471F6A-1857-2D46-A52D-E8FE68073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5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6BF51EA-7BCA-B747-90CA-3B171A44F8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Incompréhensible ? Pas du tout !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75EAB3F-3A69-354D-BCB3-A7EB50CD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685800"/>
            <a:ext cx="8108731" cy="3886200"/>
          </a:xfrm>
        </p:spPr>
        <p:txBody>
          <a:bodyPr>
            <a:normAutofit/>
          </a:bodyPr>
          <a:lstStyle/>
          <a:p>
            <a:r>
              <a:rPr lang="en-US" dirty="0"/>
              <a:t>We expect Sembcorp Industries (SCI) to deliver a </a:t>
            </a:r>
            <a:r>
              <a:rPr lang="en-US" b="1" dirty="0"/>
              <a:t>2Q18</a:t>
            </a:r>
            <a:r>
              <a:rPr lang="en-US" dirty="0"/>
              <a:t> net profit of </a:t>
            </a:r>
            <a:r>
              <a:rPr lang="en-US" b="1" dirty="0"/>
              <a:t>S$75m </a:t>
            </a:r>
            <a:r>
              <a:rPr lang="en-US" dirty="0"/>
              <a:t>(-2% </a:t>
            </a:r>
            <a:r>
              <a:rPr lang="en-US" b="1" dirty="0"/>
              <a:t>q-o-q</a:t>
            </a:r>
            <a:r>
              <a:rPr lang="en-US" dirty="0"/>
              <a:t>, +35% </a:t>
            </a:r>
            <a:r>
              <a:rPr lang="en-US" b="1" dirty="0"/>
              <a:t>y-o-y</a:t>
            </a:r>
            <a:r>
              <a:rPr lang="en-US" dirty="0"/>
              <a:t>), after incorporating the loss in </a:t>
            </a:r>
            <a:r>
              <a:rPr lang="en-US" u="sng" dirty="0">
                <a:hlinkClick r:id="rId2"/>
              </a:rPr>
              <a:t>Sembcorp Marine (SMM)</a:t>
            </a:r>
            <a:r>
              <a:rPr lang="en-US" dirty="0"/>
              <a:t>. […] We think SCI stub valuations are undemanding at 0.3x CY18F P/BV (-2 </a:t>
            </a:r>
            <a:r>
              <a:rPr lang="en-US" dirty="0" err="1"/>
              <a:t>s.d</a:t>
            </a:r>
            <a:r>
              <a:rPr lang="en-US" dirty="0"/>
              <a:t> since 2010) vs. ROE of 7%</a:t>
            </a:r>
            <a:r>
              <a:rPr lang="fr-FR" dirty="0"/>
              <a:t>.</a:t>
            </a:r>
          </a:p>
          <a:p>
            <a:r>
              <a:rPr lang="fr-FR" dirty="0"/>
              <a:t>Se placer dans un schéma cartésien</a:t>
            </a:r>
          </a:p>
          <a:p>
            <a:pPr lvl="0"/>
            <a:r>
              <a:rPr lang="fr-FR" b="1" dirty="0" smtClean="0"/>
              <a:t>[et je n’ai pas le temps d’expliciter plus avant...]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C290EB9-E77E-6346-9EA5-813B0D0C0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43110E14-1D18-8F4E-B5BD-097D6F2AF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35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6F55846-067D-5845-B4F9-A83BC1064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 somme, pour traduire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1E2B1C4-EB79-FE40-9699-92011BA756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faut réaliser une expansion </a:t>
            </a:r>
          </a:p>
          <a:p>
            <a:r>
              <a:rPr lang="fr-FR" dirty="0"/>
              <a:t>Concept proche : </a:t>
            </a:r>
            <a:r>
              <a:rPr lang="fr-FR" dirty="0" err="1"/>
              <a:t>Humbley</a:t>
            </a:r>
            <a:r>
              <a:rPr lang="fr-FR" dirty="0"/>
              <a:t>, 2017, déballage et remballage  terminologique </a:t>
            </a:r>
          </a:p>
          <a:p>
            <a:r>
              <a:rPr lang="fr-FR" dirty="0"/>
              <a:t>Ou encore, vulgarisation…</a:t>
            </a:r>
          </a:p>
          <a:p>
            <a:r>
              <a:rPr lang="fr-FR" dirty="0"/>
              <a:t>Et c'est le résultat de cette expansion/vulgarisation qu'on traduira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D37429C8-5C30-8E47-BFF8-F747D9B51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8F16BA2-F95F-8844-99FB-0D24415A1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528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9670410-0362-D545-8E1F-7CABA66C6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D'où une question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ED7644AE-06D7-254D-84DC-125210347D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 résultat de la traduction sera-t-il lui-même un texte vulgarisé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810A537D-41E7-2E43-ABBE-D0CF01F2B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8184BC62-800A-394C-96E3-4C048228F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6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16813E-116E-9146-8E99-BBDD9BDD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4572000"/>
            <a:ext cx="7169650" cy="1600200"/>
          </a:xfrm>
        </p:spPr>
        <p:txBody>
          <a:bodyPr>
            <a:normAutofit fontScale="90000"/>
          </a:bodyPr>
          <a:lstStyle/>
          <a:p>
            <a:r>
              <a:rPr lang="fr-FR" dirty="0"/>
              <a:t>Quels sont les termes du débat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6D3683-4F6A-FE40-AB89-BBC514F7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/>
              <a:t>Ladmiral</a:t>
            </a:r>
            <a:r>
              <a:rPr lang="fr-FR" dirty="0"/>
              <a:t>, </a:t>
            </a:r>
            <a:r>
              <a:rPr lang="fr-FR" dirty="0" err="1"/>
              <a:t>Gouadec</a:t>
            </a:r>
            <a:r>
              <a:rPr lang="fr-FR" dirty="0"/>
              <a:t>, </a:t>
            </a:r>
            <a:r>
              <a:rPr lang="fr-FR" dirty="0" err="1"/>
              <a:t>Frawley</a:t>
            </a:r>
            <a:r>
              <a:rPr lang="fr-FR" dirty="0"/>
              <a:t>, </a:t>
            </a:r>
            <a:r>
              <a:rPr lang="fr-FR" dirty="0" err="1"/>
              <a:t>Toury</a:t>
            </a:r>
            <a:r>
              <a:rPr lang="fr-FR" dirty="0"/>
              <a:t> ou Baker : oui. Application :</a:t>
            </a:r>
          </a:p>
          <a:p>
            <a:r>
              <a:rPr lang="en-US" dirty="0"/>
              <a:t>In this paper, </a:t>
            </a:r>
            <a:r>
              <a:rPr lang="en-US" b="1" dirty="0"/>
              <a:t>we broaden the discussion from </a:t>
            </a:r>
            <a:r>
              <a:rPr lang="en-US" b="1" dirty="0" err="1"/>
              <a:t>Guzmàn</a:t>
            </a:r>
            <a:r>
              <a:rPr lang="en-US" b="1" dirty="0"/>
              <a:t> et al. (2015)</a:t>
            </a:r>
            <a:r>
              <a:rPr lang="en-US" dirty="0"/>
              <a:t> by exploring two new model extensions […]. </a:t>
            </a:r>
            <a:endParaRPr lang="fr-FR" dirty="0"/>
          </a:p>
          <a:p>
            <a:r>
              <a:rPr lang="fr-FR" dirty="0"/>
              <a:t>Dans la présente publication, </a:t>
            </a:r>
            <a:r>
              <a:rPr lang="fr-FR" b="1" dirty="0"/>
              <a:t>nous élargissons la réflexion présentée dans notre article de 2015 (</a:t>
            </a:r>
            <a:r>
              <a:rPr lang="fr-FR" b="1" dirty="0" err="1"/>
              <a:t>Guzmàn</a:t>
            </a:r>
            <a:r>
              <a:rPr lang="fr-FR" b="1" dirty="0"/>
              <a:t> </a:t>
            </a:r>
            <a:r>
              <a:rPr lang="fr-FR" b="1" i="1" dirty="0"/>
              <a:t>et al.</a:t>
            </a:r>
            <a:r>
              <a:rPr lang="fr-FR" b="1" dirty="0"/>
              <a:t> [2015])</a:t>
            </a:r>
            <a:r>
              <a:rPr lang="fr-FR" dirty="0"/>
              <a:t> par l'étude de deux nouvelles extensions du modèle. […] (C'est nous qui soulignons, merci à Maud Bénard) 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C2ED501-B0E3-5346-8CBD-5CB719D5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79BC5DC-A261-4B4E-A5D7-00B5D7B3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202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916813E-116E-9146-8E99-BBDD9BDD76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4572000"/>
            <a:ext cx="7169650" cy="1600200"/>
          </a:xfrm>
        </p:spPr>
        <p:txBody>
          <a:bodyPr>
            <a:normAutofit fontScale="90000"/>
          </a:bodyPr>
          <a:lstStyle/>
          <a:p>
            <a:r>
              <a:rPr lang="fr-FR" dirty="0"/>
              <a:t>Quels sont les termes du débat ?, suite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6D3683-4F6A-FE40-AB89-BBC514F7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Tenir compte de son lecteur </a:t>
            </a:r>
          </a:p>
          <a:p>
            <a:r>
              <a:rPr lang="fr-FR" dirty="0"/>
              <a:t>Qui doit aussi avoir l'impression qu'on s'adresse à lui dans une langue qui lui est familière (donc, avec anglicismes)</a:t>
            </a:r>
            <a:r>
              <a:rPr lang="en-US" dirty="0"/>
              <a:t> </a:t>
            </a:r>
            <a:endParaRPr lang="fr-FR" dirty="0"/>
          </a:p>
          <a:p>
            <a:r>
              <a:rPr lang="fr-FR" dirty="0"/>
              <a:t>En sachant néanmoins que la préservation de la langue vers laquelle nous travaillons est notre assurance-vie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C2ED501-B0E3-5346-8CBD-5CB719D5A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79BC5DC-A261-4B4E-A5D7-00B5D7B37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49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4BF4DDC-EC92-F542-BCEB-0A9E8CE59E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Donc, envoyer un signal de confiance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8F0A335B-79A8-DC46-975B-A5B7D6FB0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Je pourrais très bien, par exemple, utiliser la traduction française (peu usitée) de ce terme, et je le prouve en le faisant à la première occurrence, mais j'ai la politesse de m'exprimer en employant les formulations qui vous sont familières.</a:t>
            </a:r>
            <a:r>
              <a:rPr lang="fr-FR" dirty="0"/>
              <a:t>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4A1A57A-4CBB-B344-9C19-999A0F55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9A8C16A-1B7C-F440-BBE2-6F81D0C8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36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93A13DF-0C85-594C-8F84-BA130AFE5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Allier démarches ésotérique et exotérique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960875A-DE56-0643-B5B4-7244F7F28C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expect Sembcorp Industries (SCI) to deliver a 2Q18 net profit of S$75m (-2% q-o-q, +35% y-o-y), after incorporating the loss in </a:t>
            </a:r>
            <a:r>
              <a:rPr lang="en-US" u="sng" dirty="0">
                <a:hlinkClick r:id="rId2"/>
              </a:rPr>
              <a:t>Sembcorp Marine (SMM)</a:t>
            </a:r>
            <a:r>
              <a:rPr lang="en-US" dirty="0"/>
              <a:t>. […] We think SCI stub valuations are undemanding at 0.3x CY18F P/BV (-2 </a:t>
            </a:r>
            <a:r>
              <a:rPr lang="en-US" dirty="0" err="1"/>
              <a:t>s.d</a:t>
            </a:r>
            <a:r>
              <a:rPr lang="en-US" dirty="0"/>
              <a:t> since 2010) vs. ROE of 7%</a:t>
            </a:r>
            <a:r>
              <a:rPr lang="fr-FR" dirty="0"/>
              <a:t>. [45 mots]</a:t>
            </a:r>
          </a:p>
          <a:p>
            <a:r>
              <a:rPr lang="fr-FR" dirty="0"/>
              <a:t>Une traduction possible</a:t>
            </a:r>
          </a:p>
          <a:p>
            <a:r>
              <a:rPr lang="fr-FR" dirty="0"/>
              <a:t>Nous nous attendons à voir </a:t>
            </a:r>
            <a:r>
              <a:rPr lang="fr-FR" dirty="0" err="1"/>
              <a:t>Sembcorp</a:t>
            </a:r>
            <a:r>
              <a:rPr lang="fr-FR" dirty="0"/>
              <a:t> Industries (SCI) dégager un bénéfice net de 75 millions de dollars singapouriens pour le 2T 2018 (-2 % par rapport la période comparable de 2017, + 35 % en glissement annuel), après intégration de la perte de </a:t>
            </a:r>
            <a:r>
              <a:rPr lang="fr-FR" dirty="0" err="1"/>
              <a:t>Sembcorp</a:t>
            </a:r>
            <a:r>
              <a:rPr lang="fr-FR" dirty="0"/>
              <a:t> Marine (SMM). […] Nous pensons que l’action SCI déduction faite de sa filiale (</a:t>
            </a:r>
            <a:r>
              <a:rPr lang="fr-FR" i="1" dirty="0"/>
              <a:t>stub </a:t>
            </a:r>
            <a:r>
              <a:rPr lang="fr-FR" dirty="0"/>
              <a:t>value) est bon marché, avec un ratio cours sur valeur comptable prévisionnelle en fin d’année (P/BV) de 0,3 (soit un écart-type de -2 depuis 2010), sur la base d’un rendement des fonds propres (ROE) de 7 %. [95 mots]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3BC3DEDE-538F-244D-82AA-AA8CBD2C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5F39638-2F04-4E46-B523-5D51D3E4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35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43739A4-013B-7E40-A7E9-307B8CBEE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problème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48F50CFA-6E98-214B-8EAB-F2F6697F3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Accès aux connaissances spécialisées </a:t>
            </a:r>
          </a:p>
          <a:p>
            <a:r>
              <a:rPr lang="fr-FR" dirty="0"/>
              <a:t>Reformulation des énoncés ainsi compris </a:t>
            </a:r>
          </a:p>
          <a:p>
            <a:r>
              <a:rPr lang="fr-FR" dirty="0"/>
              <a:t>À destination d'un public spécifique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199918C6-95DB-D941-911E-7857BB1B2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E97A3C9-99E1-8B42-B88A-FBB7C3A2C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46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F7EE752-3715-6A4C-9D79-07C2B83CB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9" y="4572000"/>
            <a:ext cx="7128553" cy="1600200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IV.	Quel positionnement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F70E710-0DB7-A84A-AC03-1D1145CD06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9" y="685799"/>
            <a:ext cx="8382001" cy="4317125"/>
          </a:xfrm>
        </p:spPr>
        <p:txBody>
          <a:bodyPr>
            <a:normAutofit/>
          </a:bodyPr>
          <a:lstStyle/>
          <a:p>
            <a:r>
              <a:rPr lang="fr-FR" dirty="0"/>
              <a:t>Traduction, vulgarisation : des pis-aller ?</a:t>
            </a:r>
          </a:p>
          <a:p>
            <a:r>
              <a:rPr lang="fr-FR" dirty="0"/>
              <a:t>Qui pense de la sorte ?</a:t>
            </a:r>
          </a:p>
          <a:p>
            <a:pPr lvl="0"/>
            <a:r>
              <a:rPr lang="fr-FR" dirty="0"/>
              <a:t>Certains juristes ou médecins ;</a:t>
            </a:r>
          </a:p>
          <a:p>
            <a:r>
              <a:rPr lang="fr-FR" dirty="0"/>
              <a:t>Certains traducteurs, bien intentionnés qui ne jurent que par la spécialisation :</a:t>
            </a:r>
          </a:p>
          <a:p>
            <a:r>
              <a:rPr lang="fr-FR" dirty="0" err="1"/>
              <a:t>When</a:t>
            </a:r>
            <a:r>
              <a:rPr lang="fr-FR" dirty="0"/>
              <a:t> </a:t>
            </a:r>
            <a:r>
              <a:rPr lang="fr-FR" dirty="0" err="1"/>
              <a:t>you’re</a:t>
            </a:r>
            <a:r>
              <a:rPr lang="fr-FR" dirty="0"/>
              <a:t> </a:t>
            </a:r>
            <a:r>
              <a:rPr lang="fr-FR" dirty="0" err="1"/>
              <a:t>just</a:t>
            </a:r>
            <a:r>
              <a:rPr lang="fr-FR" dirty="0"/>
              <a:t> </a:t>
            </a:r>
            <a:r>
              <a:rPr lang="fr-FR" dirty="0" err="1"/>
              <a:t>starting</a:t>
            </a:r>
            <a:r>
              <a:rPr lang="fr-FR" dirty="0"/>
              <a:t> out, </a:t>
            </a:r>
            <a:r>
              <a:rPr lang="fr-FR" dirty="0" err="1"/>
              <a:t>you</a:t>
            </a:r>
            <a:r>
              <a:rPr lang="fr-FR" dirty="0"/>
              <a:t> </a:t>
            </a:r>
            <a:r>
              <a:rPr lang="fr-FR" dirty="0" err="1"/>
              <a:t>may</a:t>
            </a:r>
            <a:r>
              <a:rPr lang="fr-FR" dirty="0"/>
              <a:t> </a:t>
            </a:r>
            <a:r>
              <a:rPr lang="fr-FR" dirty="0" err="1"/>
              <a:t>be</a:t>
            </a:r>
            <a:r>
              <a:rPr lang="fr-FR" dirty="0"/>
              <a:t> </a:t>
            </a:r>
            <a:r>
              <a:rPr lang="fr-FR" dirty="0" err="1"/>
              <a:t>tempted</a:t>
            </a:r>
            <a:r>
              <a:rPr lang="fr-FR" dirty="0"/>
              <a:t> (or </a:t>
            </a:r>
            <a:r>
              <a:rPr lang="fr-FR" dirty="0" err="1"/>
              <a:t>obliged</a:t>
            </a:r>
            <a:r>
              <a:rPr lang="fr-FR" dirty="0"/>
              <a:t>) to translate </a:t>
            </a:r>
            <a:r>
              <a:rPr lang="fr-FR" dirty="0" err="1"/>
              <a:t>everything</a:t>
            </a:r>
            <a:r>
              <a:rPr lang="fr-FR" dirty="0"/>
              <a:t> </a:t>
            </a:r>
            <a:r>
              <a:rPr lang="fr-FR" dirty="0" err="1"/>
              <a:t>you’re</a:t>
            </a:r>
            <a:r>
              <a:rPr lang="fr-FR" dirty="0"/>
              <a:t> </a:t>
            </a:r>
            <a:r>
              <a:rPr lang="fr-FR" dirty="0" err="1"/>
              <a:t>offered</a:t>
            </a:r>
            <a:r>
              <a:rPr lang="fr-FR" dirty="0"/>
              <a:t>. But </a:t>
            </a:r>
            <a:r>
              <a:rPr lang="fr-FR" dirty="0" err="1"/>
              <a:t>that’s</a:t>
            </a:r>
            <a:r>
              <a:rPr lang="fr-FR" dirty="0"/>
              <a:t> not </a:t>
            </a:r>
            <a:r>
              <a:rPr lang="fr-FR" dirty="0" err="1"/>
              <a:t>realistic</a:t>
            </a:r>
            <a:r>
              <a:rPr lang="fr-FR" dirty="0"/>
              <a:t> or </a:t>
            </a:r>
            <a:r>
              <a:rPr lang="fr-FR" dirty="0" err="1"/>
              <a:t>sustainable</a:t>
            </a:r>
            <a:r>
              <a:rPr lang="fr-FR" dirty="0"/>
              <a:t> if </a:t>
            </a:r>
            <a:r>
              <a:rPr lang="fr-FR" dirty="0" err="1"/>
              <a:t>you’re</a:t>
            </a:r>
            <a:r>
              <a:rPr lang="fr-FR" dirty="0"/>
              <a:t> in for the long </a:t>
            </a:r>
            <a:r>
              <a:rPr lang="fr-FR" dirty="0" err="1"/>
              <a:t>haul</a:t>
            </a:r>
            <a:r>
              <a:rPr lang="fr-FR" dirty="0"/>
              <a:t> and </a:t>
            </a:r>
            <a:r>
              <a:rPr lang="fr-FR" dirty="0" err="1"/>
              <a:t>want</a:t>
            </a:r>
            <a:r>
              <a:rPr lang="fr-FR" dirty="0"/>
              <a:t> to move </a:t>
            </a:r>
            <a:r>
              <a:rPr lang="fr-FR" dirty="0" err="1"/>
              <a:t>beyond</a:t>
            </a:r>
            <a:r>
              <a:rPr lang="fr-FR" dirty="0"/>
              <a:t> the </a:t>
            </a:r>
            <a:r>
              <a:rPr lang="fr-FR" dirty="0" err="1"/>
              <a:t>bulk</a:t>
            </a:r>
            <a:r>
              <a:rPr lang="fr-FR" dirty="0"/>
              <a:t> </a:t>
            </a:r>
            <a:r>
              <a:rPr lang="fr-FR" dirty="0" err="1"/>
              <a:t>market</a:t>
            </a:r>
            <a:r>
              <a:rPr lang="fr-FR" dirty="0"/>
              <a:t>. (WLF </a:t>
            </a:r>
            <a:r>
              <a:rPr lang="fr-FR" dirty="0" err="1"/>
              <a:t>Think</a:t>
            </a:r>
            <a:r>
              <a:rPr lang="fr-FR" dirty="0"/>
              <a:t> Tank, 2014, p. 18)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2BA8475-3631-BC46-8AB4-579C7EE8C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31BEA916-0A59-5144-9062-D8A3C742D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97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C95FB18-A4DA-D941-A005-42F5E0CE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question d'abord sociologique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985912DD-875A-CA4F-A66F-B1F3B8D2D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Notre science est-elle infuse ?</a:t>
            </a:r>
          </a:p>
          <a:p>
            <a:r>
              <a:rPr lang="fr-FR" dirty="0"/>
              <a:t>Quelle est la formation des traducteurs – et traductrices – aujourd'hui ?</a:t>
            </a:r>
          </a:p>
          <a:p>
            <a:r>
              <a:rPr lang="fr-FR" dirty="0"/>
              <a:t>De quoi sommes-nous spécialistes et experts ?</a:t>
            </a:r>
          </a:p>
          <a:p>
            <a:r>
              <a:rPr lang="fr-FR" dirty="0"/>
              <a:t>Du discours (et pas de la langue…)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69134F3-92D4-C345-B575-818EE46F2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CD66884E-72BB-054E-9600-F9BA43DE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5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4629515-FFD6-D841-9050-694C43341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À quoi, au demeurant, peut servir l'expertise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381F2A5-BF40-AC40-AA9E-DAB376866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À évacuer le doute sur le sens</a:t>
            </a:r>
          </a:p>
          <a:p>
            <a:r>
              <a:rPr lang="fr-FR" dirty="0"/>
              <a:t>Mais notre mode d'accès au savoir est-il celui des experts d'un domaine ?</a:t>
            </a:r>
          </a:p>
          <a:p>
            <a:r>
              <a:rPr lang="fr-FR" dirty="0"/>
              <a:t>Notre mode opératoire : la « morale par provision » (</a:t>
            </a:r>
            <a:r>
              <a:rPr lang="fr-FR" dirty="0" smtClean="0"/>
              <a:t>Descartes, encore)</a:t>
            </a:r>
            <a:endParaRPr lang="fr-FR" dirty="0"/>
          </a:p>
          <a:p>
            <a:r>
              <a:rPr lang="fr-FR" dirty="0"/>
              <a:t>Nous traduisons du sens vraisemblable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3AB85366-4156-B943-92EF-2861C121B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2712AFF-BF1E-CA4C-AB0B-3B6AF7F9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0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EBA3892-204E-9847-8D3F-C3CAD9734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Ce qui revient à établir une équivalence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3CE5AAEF-513C-A547-B94A-3A3CC290F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traduction, vulgarisation et prise en compte de l'implicite sont finalement synonymes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4B29BC3-9E83-5449-AF45-B526330AD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5CC6EA74-B880-CB4A-8082-856608EFD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75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C71CE50-1635-9E42-85C3-596CC0B12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Donc, deux écueils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CDB1C17-207F-C948-B2B0-02036CE7D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tentation du pittoresque</a:t>
            </a:r>
          </a:p>
          <a:p>
            <a:r>
              <a:rPr lang="fr-FR" dirty="0"/>
              <a:t>Le soupçon (parfois intériorisé) d'une non-expertise</a:t>
            </a:r>
          </a:p>
          <a:p>
            <a:r>
              <a:rPr lang="fr-FR" dirty="0"/>
              <a:t>Cet espace intermédiaire constitue à proprement parler un espace de vulgarisation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D7DD540-DDDA-DC45-AF5C-5732BCCD6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E76D74DB-FE51-F443-9046-96CDC442E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851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B85F444C-FAC1-C840-8699-9B57F3529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 une triple fonction rhétorique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EE944F8-E418-4F4B-823C-8CA64D65F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Se convaincre qu'on peut </a:t>
            </a:r>
            <a:r>
              <a:rPr lang="fr-FR" dirty="0" smtClean="0"/>
              <a:t>tout comprendre, tout </a:t>
            </a:r>
            <a:r>
              <a:rPr lang="fr-FR" dirty="0" err="1" smtClean="0"/>
              <a:t>réexprimer</a:t>
            </a:r>
            <a:endParaRPr lang="fr-FR" dirty="0"/>
          </a:p>
          <a:p>
            <a:r>
              <a:rPr lang="fr-FR" dirty="0"/>
              <a:t>En convaincre nos interlocuteurs</a:t>
            </a:r>
          </a:p>
          <a:p>
            <a:r>
              <a:rPr lang="fr-FR" dirty="0"/>
              <a:t>Convaincre la société en général de l'importance de la traduction – et d'une traduction de qualité</a:t>
            </a:r>
          </a:p>
          <a:p>
            <a:r>
              <a:rPr lang="fr-FR" dirty="0"/>
              <a:t>C'est aussi le rôle des formations et de la recherche</a:t>
            </a:r>
          </a:p>
          <a:p>
            <a:r>
              <a:rPr lang="fr-FR" dirty="0"/>
              <a:t>Et je n'ai même pas pu vraiment aborder la question, fondamentale, de la terminologie</a:t>
            </a:r>
          </a:p>
          <a:p>
            <a:r>
              <a:rPr lang="fr-FR" dirty="0"/>
              <a:t>Mais ce sera pour une autre fois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D048515-E21D-554B-8DCC-213BEF0A5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E0FF84A-4633-CA41-ABAA-B78C8D5C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re 1">
            <a:extLst>
              <a:ext uri="{FF2B5EF4-FFF2-40B4-BE49-F238E27FC236}">
                <a16:creationId xmlns="" xmlns:a16="http://schemas.microsoft.com/office/drawing/2014/main" id="{9797CCDC-EF4D-D541-BA6D-6D85D566D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26" y="1799343"/>
            <a:ext cx="3875054" cy="3583753"/>
          </a:xfrm>
        </p:spPr>
        <p:txBody>
          <a:bodyPr/>
          <a:lstStyle/>
          <a:p>
            <a:pPr eaLnBrk="1" hangingPunct="1"/>
            <a:r>
              <a:rPr lang="fr-FR" altLang="fr-FR" dirty="0"/>
              <a:t>Et ne lisez ce livre sous aucun prétexte !</a:t>
            </a:r>
          </a:p>
        </p:txBody>
      </p:sp>
      <p:pic>
        <p:nvPicPr>
          <p:cNvPr id="82947" name="Image 4" descr="Couverture Noces.gif">
            <a:extLst>
              <a:ext uri="{FF2B5EF4-FFF2-40B4-BE49-F238E27FC236}">
                <a16:creationId xmlns="" xmlns:a16="http://schemas.microsoft.com/office/drawing/2014/main" id="{D99462D2-1113-754E-BA66-D34EC817C7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8579" y="0"/>
            <a:ext cx="4705422" cy="6837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7134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43E2670-221D-794A-AD72-4A78B5AA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arrière-plan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8BCFC2F-F729-4B49-BCC3-88E6C392E4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Qui peut traduire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95D9619-53B9-9B4D-820B-09DD177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70EF43EE-6445-824F-B964-C1F9B7C36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740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7CD944D-CC1C-9340-8C9D-9C0C7D60E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/>
              <a:t>I.	Deux risques évidents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0DFD19DA-211B-FA4E-8ECA-9B479512D8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D'abord, renoncer à comprendre</a:t>
            </a:r>
          </a:p>
          <a:p>
            <a:r>
              <a:rPr lang="fr-FR" dirty="0"/>
              <a:t>Ce qui n'est pas que naïf :</a:t>
            </a:r>
          </a:p>
          <a:p>
            <a:r>
              <a:rPr lang="fr-FR" dirty="0"/>
              <a:t>« Le geste technique offre extérieurement des aspects comparables à la ritualisation et à la solennité des manifestations de la sacralité, parce qu'il remplit une fonction équivalente de manifestation pour les vastes groupes. » (Gilbert </a:t>
            </a:r>
            <a:r>
              <a:rPr lang="fr-FR" dirty="0" err="1"/>
              <a:t>Simondon</a:t>
            </a:r>
            <a:r>
              <a:rPr lang="fr-FR" dirty="0"/>
              <a:t>, 1961/2014, cité par </a:t>
            </a:r>
            <a:r>
              <a:rPr lang="fr-FR" dirty="0" err="1"/>
              <a:t>Grinbaum</a:t>
            </a:r>
            <a:r>
              <a:rPr lang="fr-FR" dirty="0"/>
              <a:t>, 2019)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0C9A64AE-16C7-2F45-B1E8-D915AD270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B2E48FD-0880-634C-9371-26ECD1596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1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3994DF8-2FA2-DC43-86EA-7AC02D972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Pourquoi ne pas préférer l'esthétique ?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670DCD0-5F8C-794A-85A6-61F1F9B1EF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BB000B2-E336-8744-A8D4-A750EBF61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Résultat de recherche d'images pour &quot;viaduc millau&quot;">
            <a:extLst>
              <a:ext uri="{FF2B5EF4-FFF2-40B4-BE49-F238E27FC236}">
                <a16:creationId xmlns="" xmlns:a16="http://schemas.microsoft.com/office/drawing/2014/main" id="{E2504F0D-2E9F-844F-B264-891FB2C372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0238"/>
            <a:ext cx="5537200" cy="146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Résultat de recherche d'images pour &quot;chevrolet impala&quot;">
            <a:extLst>
              <a:ext uri="{FF2B5EF4-FFF2-40B4-BE49-F238E27FC236}">
                <a16:creationId xmlns="" xmlns:a16="http://schemas.microsoft.com/office/drawing/2014/main" id="{B9F9BFDE-85AD-9B49-B648-51FBEA622F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21362"/>
            <a:ext cx="4458587" cy="2650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58586" y="2882900"/>
            <a:ext cx="4685413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6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643B9A62-1ABD-FA42-9FD6-B6637C1E1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Du rôle central et occulte, de la technique dans nos sociétés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9BC5BCB-5301-2145-AAF4-23BF00E1F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D'où une forme de pensée magique</a:t>
            </a:r>
          </a:p>
          <a:p>
            <a:r>
              <a:rPr lang="fr-FR" dirty="0"/>
              <a:t>Aggravée (chez nous) par un usage naïf des corpus</a:t>
            </a:r>
          </a:p>
          <a:p>
            <a:r>
              <a:rPr lang="fr-FR" dirty="0"/>
              <a:t>Soit la tentation du pittoresque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CC677556-C383-9E47-9B29-F54241D53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2E9FFE99-D0AD-2C42-94E2-0C60BE68A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5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0106263-DF42-5F42-B760-AC0871BEE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Une analogie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1361E4EF-3C3D-A742-8A14-F1C1D6747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[…] </a:t>
            </a:r>
            <a:r>
              <a:rPr lang="fr-FR" dirty="0" err="1"/>
              <a:t>there</a:t>
            </a:r>
            <a:r>
              <a:rPr lang="fr-FR" dirty="0"/>
              <a:t> </a:t>
            </a:r>
            <a:r>
              <a:rPr lang="fr-FR" dirty="0" err="1"/>
              <a:t>were</a:t>
            </a:r>
            <a:r>
              <a:rPr lang="fr-FR" dirty="0"/>
              <a:t> to </a:t>
            </a:r>
            <a:r>
              <a:rPr lang="fr-FR" dirty="0" err="1"/>
              <a:t>both</a:t>
            </a:r>
            <a:r>
              <a:rPr lang="fr-FR" dirty="0"/>
              <a:t> </a:t>
            </a:r>
            <a:r>
              <a:rPr lang="fr-FR" b="1" dirty="0" err="1"/>
              <a:t>outward</a:t>
            </a:r>
            <a:r>
              <a:rPr lang="fr-FR" b="1" dirty="0"/>
              <a:t> patterns </a:t>
            </a:r>
            <a:r>
              <a:rPr lang="fr-FR" dirty="0"/>
              <a:t>a </a:t>
            </a:r>
            <a:r>
              <a:rPr lang="fr-FR" b="1" dirty="0" err="1"/>
              <a:t>hieroglyphic</a:t>
            </a:r>
            <a:r>
              <a:rPr lang="fr-FR" b="1" dirty="0"/>
              <a:t> </a:t>
            </a:r>
            <a:r>
              <a:rPr lang="fr-FR" b="1" dirty="0" err="1"/>
              <a:t>sense</a:t>
            </a:r>
            <a:r>
              <a:rPr lang="fr-FR" b="1" dirty="0"/>
              <a:t> of </a:t>
            </a:r>
            <a:r>
              <a:rPr lang="fr-FR" b="1" dirty="0" err="1"/>
              <a:t>concealed</a:t>
            </a:r>
            <a:r>
              <a:rPr lang="fr-FR" b="1" dirty="0"/>
              <a:t> </a:t>
            </a:r>
            <a:r>
              <a:rPr lang="fr-FR" b="1" dirty="0" err="1"/>
              <a:t>meaning</a:t>
            </a:r>
            <a:r>
              <a:rPr lang="fr-FR" dirty="0"/>
              <a:t>, of </a:t>
            </a:r>
            <a:r>
              <a:rPr lang="fr-FR" b="1" dirty="0"/>
              <a:t>an </a:t>
            </a:r>
            <a:r>
              <a:rPr lang="fr-FR" b="1" dirty="0" err="1"/>
              <a:t>intent</a:t>
            </a:r>
            <a:r>
              <a:rPr lang="fr-FR" b="1" dirty="0"/>
              <a:t> to </a:t>
            </a:r>
            <a:r>
              <a:rPr lang="fr-FR" b="1" dirty="0" err="1"/>
              <a:t>communicate</a:t>
            </a:r>
            <a:r>
              <a:rPr lang="fr-FR" dirty="0"/>
              <a:t>. </a:t>
            </a:r>
            <a:r>
              <a:rPr lang="fr-FR" dirty="0" err="1"/>
              <a:t>There’d</a:t>
            </a:r>
            <a:r>
              <a:rPr lang="fr-FR" dirty="0"/>
              <a:t> </a:t>
            </a:r>
            <a:r>
              <a:rPr lang="fr-FR" dirty="0" err="1"/>
              <a:t>seemed</a:t>
            </a:r>
            <a:r>
              <a:rPr lang="fr-FR" dirty="0"/>
              <a:t> </a:t>
            </a:r>
            <a:r>
              <a:rPr lang="fr-FR" b="1" dirty="0"/>
              <a:t>no </a:t>
            </a:r>
            <a:r>
              <a:rPr lang="fr-FR" b="1" dirty="0" err="1"/>
              <a:t>limit</a:t>
            </a:r>
            <a:r>
              <a:rPr lang="fr-FR" b="1" dirty="0"/>
              <a:t> to </a:t>
            </a:r>
            <a:r>
              <a:rPr lang="fr-FR" b="1" dirty="0" err="1"/>
              <a:t>what</a:t>
            </a:r>
            <a:r>
              <a:rPr lang="fr-FR" b="1" dirty="0"/>
              <a:t> the </a:t>
            </a:r>
            <a:r>
              <a:rPr lang="fr-FR" b="1" dirty="0" err="1"/>
              <a:t>printed</a:t>
            </a:r>
            <a:r>
              <a:rPr lang="fr-FR" b="1" dirty="0"/>
              <a:t> circuit </a:t>
            </a:r>
            <a:r>
              <a:rPr lang="fr-FR" b="1" dirty="0" err="1"/>
              <a:t>could</a:t>
            </a:r>
            <a:r>
              <a:rPr lang="fr-FR" b="1" dirty="0"/>
              <a:t> have </a:t>
            </a:r>
            <a:r>
              <a:rPr lang="fr-FR" b="1" dirty="0" err="1"/>
              <a:t>told</a:t>
            </a:r>
            <a:r>
              <a:rPr lang="fr-FR" b="1" dirty="0"/>
              <a:t> </a:t>
            </a:r>
            <a:r>
              <a:rPr lang="fr-FR" b="1" dirty="0" err="1"/>
              <a:t>her</a:t>
            </a:r>
            <a:r>
              <a:rPr lang="fr-FR" b="1" dirty="0"/>
              <a:t> </a:t>
            </a:r>
            <a:r>
              <a:rPr lang="fr-FR" dirty="0"/>
              <a:t>(</a:t>
            </a:r>
            <a:r>
              <a:rPr lang="fr-FR" b="1" dirty="0"/>
              <a:t>if </a:t>
            </a:r>
            <a:r>
              <a:rPr lang="fr-FR" b="1" dirty="0" err="1"/>
              <a:t>she</a:t>
            </a:r>
            <a:r>
              <a:rPr lang="fr-FR" b="1" dirty="0"/>
              <a:t> </a:t>
            </a:r>
            <a:r>
              <a:rPr lang="fr-FR" b="1" dirty="0" err="1"/>
              <a:t>had</a:t>
            </a:r>
            <a:r>
              <a:rPr lang="fr-FR" b="1" dirty="0"/>
              <a:t> </a:t>
            </a:r>
            <a:r>
              <a:rPr lang="fr-FR" b="1" dirty="0" err="1"/>
              <a:t>tried</a:t>
            </a:r>
            <a:r>
              <a:rPr lang="fr-FR" b="1" dirty="0"/>
              <a:t> to </a:t>
            </a:r>
            <a:r>
              <a:rPr lang="fr-FR" b="1" dirty="0" err="1"/>
              <a:t>find</a:t>
            </a:r>
            <a:r>
              <a:rPr lang="fr-FR" b="1" dirty="0"/>
              <a:t> out</a:t>
            </a:r>
            <a:r>
              <a:rPr lang="fr-FR" dirty="0"/>
              <a:t>); […] </a:t>
            </a:r>
            <a:r>
              <a:rPr lang="fr-FR" b="1" dirty="0"/>
              <a:t>a </a:t>
            </a:r>
            <a:r>
              <a:rPr lang="fr-FR" b="1" dirty="0" err="1"/>
              <a:t>revelation</a:t>
            </a:r>
            <a:r>
              <a:rPr lang="fr-FR" b="1" dirty="0"/>
              <a:t> </a:t>
            </a:r>
            <a:r>
              <a:rPr lang="fr-FR" b="1" dirty="0" err="1"/>
              <a:t>also</a:t>
            </a:r>
            <a:r>
              <a:rPr lang="fr-FR" b="1" dirty="0"/>
              <a:t> </a:t>
            </a:r>
            <a:r>
              <a:rPr lang="fr-FR" b="1" dirty="0" err="1"/>
              <a:t>trembled</a:t>
            </a:r>
            <a:r>
              <a:rPr lang="fr-FR" b="1" dirty="0"/>
              <a:t> </a:t>
            </a:r>
            <a:r>
              <a:rPr lang="fr-FR" b="1" dirty="0" err="1"/>
              <a:t>just</a:t>
            </a:r>
            <a:r>
              <a:rPr lang="fr-FR" b="1" dirty="0"/>
              <a:t> </a:t>
            </a:r>
            <a:r>
              <a:rPr lang="fr-FR" b="1" dirty="0" err="1"/>
              <a:t>past</a:t>
            </a:r>
            <a:r>
              <a:rPr lang="fr-FR" b="1" dirty="0"/>
              <a:t> the </a:t>
            </a:r>
            <a:r>
              <a:rPr lang="fr-FR" b="1" dirty="0" err="1"/>
              <a:t>threshold</a:t>
            </a:r>
            <a:r>
              <a:rPr lang="fr-FR" b="1" dirty="0"/>
              <a:t> of </a:t>
            </a:r>
            <a:r>
              <a:rPr lang="fr-FR" b="1" dirty="0" err="1"/>
              <a:t>her</a:t>
            </a:r>
            <a:r>
              <a:rPr lang="fr-FR" b="1" dirty="0"/>
              <a:t> </a:t>
            </a:r>
            <a:r>
              <a:rPr lang="fr-FR" b="1" dirty="0" err="1"/>
              <a:t>understanding</a:t>
            </a:r>
            <a:r>
              <a:rPr lang="fr-FR" dirty="0"/>
              <a:t>. [...] </a:t>
            </a:r>
            <a:r>
              <a:rPr lang="fr-FR" dirty="0" err="1"/>
              <a:t>she</a:t>
            </a:r>
            <a:r>
              <a:rPr lang="fr-FR" dirty="0"/>
              <a:t> […] </a:t>
            </a:r>
            <a:r>
              <a:rPr lang="fr-FR" dirty="0" err="1"/>
              <a:t>seemed</a:t>
            </a:r>
            <a:r>
              <a:rPr lang="fr-FR" dirty="0"/>
              <a:t> </a:t>
            </a:r>
            <a:r>
              <a:rPr lang="fr-FR" dirty="0" err="1"/>
              <a:t>parked</a:t>
            </a:r>
            <a:r>
              <a:rPr lang="fr-FR" dirty="0"/>
              <a:t> </a:t>
            </a:r>
            <a:r>
              <a:rPr lang="fr-FR" b="1" dirty="0"/>
              <a:t>at the center of an </a:t>
            </a:r>
            <a:r>
              <a:rPr lang="fr-FR" b="1" dirty="0" err="1"/>
              <a:t>odd</a:t>
            </a:r>
            <a:r>
              <a:rPr lang="fr-FR" b="1" dirty="0"/>
              <a:t>, </a:t>
            </a:r>
            <a:r>
              <a:rPr lang="fr-FR" b="1" dirty="0" err="1"/>
              <a:t>religious</a:t>
            </a:r>
            <a:r>
              <a:rPr lang="fr-FR" b="1" dirty="0"/>
              <a:t> instant</a:t>
            </a:r>
            <a:r>
              <a:rPr lang="fr-FR" dirty="0"/>
              <a:t>. (</a:t>
            </a:r>
            <a:r>
              <a:rPr lang="fr-FR" dirty="0" err="1"/>
              <a:t>Pynchon</a:t>
            </a:r>
            <a:r>
              <a:rPr lang="fr-FR" dirty="0"/>
              <a:t>, </a:t>
            </a:r>
            <a:r>
              <a:rPr lang="fr-FR" i="1" dirty="0"/>
              <a:t>The </a:t>
            </a:r>
            <a:r>
              <a:rPr lang="fr-FR" i="1" dirty="0" err="1"/>
              <a:t>Crying</a:t>
            </a:r>
            <a:r>
              <a:rPr lang="fr-FR" i="1" dirty="0"/>
              <a:t> of Lot 49, </a:t>
            </a:r>
            <a:r>
              <a:rPr lang="fr-FR" dirty="0"/>
              <a:t>1966, p. 13)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BB48C958-48F7-FE47-B8B8-FF11ACCD2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93137085-D6A7-984F-9DBA-96162C122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11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03176B7-FD68-CB4B-BBFB-AB67898C32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Et, oui, une forme de poésie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5C96715C-07A7-5848-B264-F52D723B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03686215-66AA-C34D-9AF7-EFF7437EBD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8" name="Espace réservé du contenu 7">
            <a:extLst>
              <a:ext uri="{FF2B5EF4-FFF2-40B4-BE49-F238E27FC236}">
                <a16:creationId xmlns="" xmlns:a16="http://schemas.microsoft.com/office/drawing/2014/main" id="{6069F04E-685E-2341-A41C-F517522773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31546"/>
            <a:ext cx="7543800" cy="2340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i="1" dirty="0" smtClean="0"/>
              <a:t> </a:t>
            </a:r>
            <a:endParaRPr lang="fr-FR" i="1" baseline="-25000" dirty="0" smtClean="0"/>
          </a:p>
          <a:p>
            <a:r>
              <a:rPr lang="fr-FR" dirty="0" smtClean="0"/>
              <a:t>Soit </a:t>
            </a:r>
            <a:r>
              <a:rPr lang="fr-FR" dirty="0"/>
              <a:t>un « grand opérateur » [sic]</a:t>
            </a:r>
          </a:p>
          <a:p>
            <a:r>
              <a:rPr lang="fr-FR" dirty="0"/>
              <a:t>« somme de i variant jusqu'à n des a</a:t>
            </a:r>
            <a:r>
              <a:rPr lang="fr-FR" baseline="-25000" dirty="0"/>
              <a:t>i</a:t>
            </a:r>
            <a:r>
              <a:rPr lang="fr-FR" dirty="0"/>
              <a:t> »</a:t>
            </a:r>
          </a:p>
          <a:p>
            <a:r>
              <a:rPr lang="fr-FR" dirty="0"/>
              <a:t>En poésie contemporaine : le </a:t>
            </a:r>
            <a:r>
              <a:rPr lang="fr-FR" i="1" dirty="0" err="1"/>
              <a:t>uncreative</a:t>
            </a:r>
            <a:r>
              <a:rPr lang="fr-FR" i="1" dirty="0"/>
              <a:t> </a:t>
            </a:r>
            <a:r>
              <a:rPr lang="fr-FR" i="1" dirty="0" err="1"/>
              <a:t>writing</a:t>
            </a:r>
            <a:r>
              <a:rPr lang="fr-FR" dirty="0"/>
              <a:t> de Kenneth Goldsmith (merci à Maud Bénard, ILTS 2018-19 pour l’information)</a:t>
            </a:r>
            <a:endParaRPr lang="fr-FR" i="1" baseline="-25000" dirty="0"/>
          </a:p>
          <a:p>
            <a:endParaRPr lang="fr-FR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76" y="495243"/>
            <a:ext cx="1156270" cy="141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9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 journal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Papier journal.thmx</Template>
  <TotalTime>713</TotalTime>
  <Words>1546</Words>
  <Application>Microsoft Macintosh PowerPoint</Application>
  <PresentationFormat>Présentation à l'écran (4:3)</PresentationFormat>
  <Paragraphs>165</Paragraphs>
  <Slides>36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36</vt:i4>
      </vt:variant>
    </vt:vector>
  </HeadingPairs>
  <TitlesOfParts>
    <vt:vector size="37" baseType="lpstr">
      <vt:lpstr>Papier journal</vt:lpstr>
      <vt:lpstr>La tentation du pittoresque : de la traduction technique comme opération de vulgarisation </vt:lpstr>
      <vt:lpstr>Avec mes excuses</vt:lpstr>
      <vt:lpstr>Le problème ?</vt:lpstr>
      <vt:lpstr>En arrière-plan</vt:lpstr>
      <vt:lpstr>I. Deux risques évidents </vt:lpstr>
      <vt:lpstr>Pourquoi ne pas préférer l'esthétique ?</vt:lpstr>
      <vt:lpstr>Du rôle central et occulte, de la technique dans nos sociétés</vt:lpstr>
      <vt:lpstr>Une analogie </vt:lpstr>
      <vt:lpstr>Et, oui, une forme de poésie</vt:lpstr>
      <vt:lpstr>Deux voisinages ladmiraliens</vt:lpstr>
      <vt:lpstr>Mais en fait</vt:lpstr>
      <vt:lpstr>II. La vulgarisation comme traduction</vt:lpstr>
      <vt:lpstr>Des ressemblances fortes</vt:lpstr>
      <vt:lpstr>Certes, mais</vt:lpstr>
      <vt:lpstr>Donc, dans ce sens</vt:lpstr>
      <vt:lpstr>II. De l'accès à la compréhension comme opération de vulgarisation</vt:lpstr>
      <vt:lpstr>1. (S')expliquer les notions</vt:lpstr>
      <vt:lpstr>« Its the words that we don’t say that scare me so. » (Elvis Costello, 1979)</vt:lpstr>
      <vt:lpstr>Présentation PowerPoint</vt:lpstr>
      <vt:lpstr>Commencer par la traduction intersémiotique et intralinguistique</vt:lpstr>
      <vt:lpstr>En somme, à ce stade</vt:lpstr>
      <vt:lpstr>2. De la densité des moyens d'expression </vt:lpstr>
      <vt:lpstr>Incompréhensible ? Pas du tout !</vt:lpstr>
      <vt:lpstr>En somme, pour traduire</vt:lpstr>
      <vt:lpstr>D'où une question</vt:lpstr>
      <vt:lpstr>Quels sont les termes du débat ?</vt:lpstr>
      <vt:lpstr>Quels sont les termes du débat ?, suite</vt:lpstr>
      <vt:lpstr>Donc, envoyer un signal de confiance </vt:lpstr>
      <vt:lpstr>Allier démarches ésotérique et exotérique </vt:lpstr>
      <vt:lpstr>IV. Quel positionnement ?</vt:lpstr>
      <vt:lpstr>Une question d'abord sociologique</vt:lpstr>
      <vt:lpstr>À quoi, au demeurant, peut servir l'expertise ?</vt:lpstr>
      <vt:lpstr>Ce qui revient à établir une équivalence</vt:lpstr>
      <vt:lpstr>Donc, deux écueils</vt:lpstr>
      <vt:lpstr>Et une triple fonction rhétorique</vt:lpstr>
      <vt:lpstr>Et ne lisez ce livre sous aucun prétexte 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Semiotica Tzatziki-Guacamole</dc:creator>
  <cp:lastModifiedBy>Serena Chapouillard-Subotnik</cp:lastModifiedBy>
  <cp:revision>44</cp:revision>
  <cp:lastPrinted>2019-03-28T14:51:47Z</cp:lastPrinted>
  <dcterms:created xsi:type="dcterms:W3CDTF">2017-12-14T08:50:20Z</dcterms:created>
  <dcterms:modified xsi:type="dcterms:W3CDTF">2019-04-02T17:26:29Z</dcterms:modified>
</cp:coreProperties>
</file>