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xlsx" ContentType="application/vnd.openxmlformats-officedocument.spreadsheetml.sheet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8.xml" ContentType="application/vnd.openxmlformats-officedocument.presentationml.notesSlide+xml"/>
  <Override PartName="/ppt/charts/chart9.xml" ContentType="application/vnd.openxmlformats-officedocument.drawingml.chart+xml"/>
  <Override PartName="/ppt/notesSlides/notesSlide9.xml" ContentType="application/vnd.openxmlformats-officedocument.presentationml.notesSlide+xml"/>
  <Override PartName="/ppt/charts/chart10.xml" ContentType="application/vnd.openxmlformats-officedocument.drawingml.chart+xml"/>
  <Override PartName="/ppt/notesSlides/notesSlide10.xml" ContentType="application/vnd.openxmlformats-officedocument.presentationml.notesSlide+xml"/>
  <Override PartName="/ppt/charts/chart11.xml" ContentType="application/vnd.openxmlformats-officedocument.drawingml.chart+xml"/>
  <Override PartName="/ppt/notesSlides/notesSlide11.xml" ContentType="application/vnd.openxmlformats-officedocument.presentationml.notesSlide+xml"/>
  <Override PartName="/ppt/charts/chart12.xml" ContentType="application/vnd.openxmlformats-officedocument.drawingml.chart+xml"/>
  <Override PartName="/ppt/notesSlides/notesSlide12.xml" ContentType="application/vnd.openxmlformats-officedocument.presentationml.notesSlide+xml"/>
  <Override PartName="/ppt/embeddings/oleObject2.bin" ContentType="application/vnd.openxmlformats-officedocument.oleObject"/>
  <Override PartName="/ppt/notesSlides/notesSlide13.xml" ContentType="application/vnd.openxmlformats-officedocument.presentationml.notesSlide+xml"/>
  <Override PartName="/ppt/embeddings/oleObject3.bin" ContentType="application/vnd.openxmlformats-officedocument.oleObject"/>
  <Override PartName="/ppt/notesSlides/notesSlide14.xml" ContentType="application/vnd.openxmlformats-officedocument.presentationml.notesSlide+xml"/>
  <Override PartName="/ppt/charts/chart13.xml" ContentType="application/vnd.openxmlformats-officedocument.drawingml.chart+xml"/>
  <Override PartName="/ppt/drawings/drawing2.xml" ContentType="application/vnd.openxmlformats-officedocument.drawingml.chartshapes+xml"/>
  <Override PartName="/ppt/notesSlides/notesSlide15.xml" ContentType="application/vnd.openxmlformats-officedocument.presentationml.notesSlide+xml"/>
  <Override PartName="/ppt/embeddings/oleObject4.bin" ContentType="application/vnd.openxmlformats-officedocument.oleObject"/>
  <Override PartName="/ppt/notesSlides/notesSlide16.xml" ContentType="application/vnd.openxmlformats-officedocument.presentationml.notesSlide+xml"/>
  <Override PartName="/ppt/embeddings/oleObject5.bin" ContentType="application/vnd.openxmlformats-officedocument.oleObject"/>
  <Override PartName="/ppt/notesSlides/notesSlide17.xml" ContentType="application/vnd.openxmlformats-officedocument.presentationml.notesSlide+xml"/>
  <Override PartName="/ppt/embeddings/oleObject6.bin" ContentType="application/vnd.openxmlformats-officedocument.oleObject"/>
  <Override PartName="/ppt/notesSlides/notesSlide18.xml" ContentType="application/vnd.openxmlformats-officedocument.presentationml.notesSlide+xml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notesSlides/notesSlide19.xml" ContentType="application/vnd.openxmlformats-officedocument.presentationml.notesSlide+xml"/>
  <Override PartName="/ppt/embeddings/oleObject9.bin" ContentType="application/vnd.openxmlformats-officedocument.oleObject"/>
  <Override PartName="/ppt/notesSlides/notesSlide20.xml" ContentType="application/vnd.openxmlformats-officedocument.presentationml.notesSlid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18.xml" ContentType="application/vnd.openxmlformats-officedocument.drawingml.chart+xml"/>
  <Override PartName="/ppt/notesSlides/notesSlide23.xml" ContentType="application/vnd.openxmlformats-officedocument.presentationml.notesSlide+xml"/>
  <Override PartName="/ppt/charts/chart19.xml" ContentType="application/vnd.openxmlformats-officedocument.drawingml.chart+xml"/>
  <Override PartName="/ppt/drawings/drawing3.xml" ContentType="application/vnd.openxmlformats-officedocument.drawingml.chartshapes+xml"/>
  <Override PartName="/ppt/notesSlides/notesSlide24.xml" ContentType="application/vnd.openxmlformats-officedocument.presentationml.notesSlide+xml"/>
  <Override PartName="/ppt/charts/chart20.xml" ContentType="application/vnd.openxmlformats-officedocument.drawingml.chart+xml"/>
  <Override PartName="/ppt/notesSlides/notesSlide25.xml" ContentType="application/vnd.openxmlformats-officedocument.presentationml.notesSlide+xml"/>
  <Override PartName="/ppt/embeddings/oleObject10.bin" ContentType="application/vnd.openxmlformats-officedocument.oleObject"/>
  <Override PartName="/ppt/notesSlides/notesSlide26.xml" ContentType="application/vnd.openxmlformats-officedocument.presentationml.notesSlide+xml"/>
  <Override PartName="/ppt/embeddings/oleObject11.bin" ContentType="application/vnd.openxmlformats-officedocument.oleObject"/>
  <Override PartName="/ppt/notesSlides/notesSlide27.xml" ContentType="application/vnd.openxmlformats-officedocument.presentationml.notesSlide+xml"/>
  <Override PartName="/ppt/embeddings/oleObject12.bin" ContentType="application/vnd.openxmlformats-officedocument.oleObject"/>
  <Override PartName="/ppt/notesSlides/notesSlide28.xml" ContentType="application/vnd.openxmlformats-officedocument.presentationml.notesSlide+xml"/>
  <Override PartName="/ppt/embeddings/oleObject13.bin" ContentType="application/vnd.openxmlformats-officedocument.oleObject"/>
  <Override PartName="/ppt/notesSlides/notesSlide29.xml" ContentType="application/vnd.openxmlformats-officedocument.presentationml.notesSlide+xml"/>
  <Override PartName="/ppt/embeddings/oleObject14.bin" ContentType="application/vnd.openxmlformats-officedocument.oleObject"/>
  <Override PartName="/ppt/notesSlides/notesSlide30.xml" ContentType="application/vnd.openxmlformats-officedocument.presentationml.notesSlide+xml"/>
  <Override PartName="/ppt/charts/chart21.xml" ContentType="application/vnd.openxmlformats-officedocument.drawingml.chart+xml"/>
  <Override PartName="/ppt/notesSlides/notesSlide31.xml" ContentType="application/vnd.openxmlformats-officedocument.presentationml.notesSlide+xml"/>
  <Override PartName="/ppt/charts/chart22.xml" ContentType="application/vnd.openxmlformats-officedocument.drawingml.chart+xml"/>
  <Override PartName="/ppt/notesSlides/notesSlide32.xml" ContentType="application/vnd.openxmlformats-officedocument.presentationml.notesSlide+xml"/>
  <Override PartName="/ppt/embeddings/oleObject15.bin" ContentType="application/vnd.openxmlformats-officedocument.oleObject"/>
  <Override PartName="/ppt/notesSlides/notesSlide33.xml" ContentType="application/vnd.openxmlformats-officedocument.presentationml.notesSlide+xml"/>
  <Override PartName="/ppt/charts/chart23.xml" ContentType="application/vnd.openxmlformats-officedocument.drawingml.chart+xml"/>
  <Override PartName="/ppt/drawings/drawing4.xml" ContentType="application/vnd.openxmlformats-officedocument.drawingml.chartshapes+xml"/>
  <Override PartName="/ppt/notesSlides/notesSlide34.xml" ContentType="application/vnd.openxmlformats-officedocument.presentationml.notesSlide+xml"/>
  <Override PartName="/ppt/charts/chart24.xml" ContentType="application/vnd.openxmlformats-officedocument.drawingml.chart+xml"/>
  <Override PartName="/ppt/drawings/drawing5.xml" ContentType="application/vnd.openxmlformats-officedocument.drawingml.chartshapes+xml"/>
  <Override PartName="/ppt/notesSlides/notesSlide35.xml" ContentType="application/vnd.openxmlformats-officedocument.presentationml.notesSlide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notesSlides/notesSlide36.xml" ContentType="application/vnd.openxmlformats-officedocument.presentationml.notesSlide+xml"/>
  <Override PartName="/ppt/embeddings/oleObject16.bin" ContentType="application/vnd.openxmlformats-officedocument.oleObject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embeddings/oleObject17.bin" ContentType="application/vnd.openxmlformats-officedocument.oleObject"/>
  <Override PartName="/ppt/charts/chart27.xml" ContentType="application/vnd.openxmlformats-officedocument.drawingml.chart+xml"/>
  <Override PartName="/ppt/notesSlides/notesSlide43.xml" ContentType="application/vnd.openxmlformats-officedocument.presentationml.notesSlide+xml"/>
  <Override PartName="/ppt/embeddings/oleObject18.bin" ContentType="application/vnd.openxmlformats-officedocument.oleObject"/>
  <Override PartName="/ppt/notesSlides/notesSlide44.xml" ContentType="application/vnd.openxmlformats-officedocument.presentationml.notesSlide+xml"/>
  <Override PartName="/ppt/charts/chart28.xml" ContentType="application/vnd.openxmlformats-officedocument.drawingml.chart+xml"/>
  <Override PartName="/ppt/notesSlides/notesSlide45.xml" ContentType="application/vnd.openxmlformats-officedocument.presentationml.notesSlide+xml"/>
  <Override PartName="/ppt/embeddings/oleObject19.bin" ContentType="application/vnd.openxmlformats-officedocument.oleObject"/>
  <Override PartName="/ppt/notesSlides/notesSlide46.xml" ContentType="application/vnd.openxmlformats-officedocument.presentationml.notesSlide+xml"/>
  <Override PartName="/ppt/embeddings/oleObject20.bin" ContentType="application/vnd.openxmlformats-officedocument.oleObject"/>
  <Override PartName="/ppt/notesSlides/notesSlide47.xml" ContentType="application/vnd.openxmlformats-officedocument.presentationml.notesSlide+xml"/>
  <Override PartName="/ppt/charts/chart29.xml" ContentType="application/vnd.openxmlformats-officedocument.drawingml.chart+xml"/>
  <Override PartName="/ppt/notesSlides/notesSlide48.xml" ContentType="application/vnd.openxmlformats-officedocument.presentationml.notesSlide+xml"/>
  <Override PartName="/ppt/charts/chart30.xml" ContentType="application/vnd.openxmlformats-officedocument.drawingml.chart+xml"/>
  <Override PartName="/ppt/notesSlides/notesSlide49.xml" ContentType="application/vnd.openxmlformats-officedocument.presentationml.notesSlide+xml"/>
  <Override PartName="/ppt/charts/chart31.xml" ContentType="application/vnd.openxmlformats-officedocument.drawingml.chart+xml"/>
  <Override PartName="/ppt/notesSlides/notesSlide50.xml" ContentType="application/vnd.openxmlformats-officedocument.presentationml.notesSlide+xml"/>
  <Override PartName="/ppt/charts/chart32.xml" ContentType="application/vnd.openxmlformats-officedocument.drawingml.chart+xml"/>
  <Override PartName="/ppt/notesSlides/notesSlide51.xml" ContentType="application/vnd.openxmlformats-officedocument.presentationml.notesSlide+xml"/>
  <Override PartName="/ppt/embeddings/oleObject21.bin" ContentType="application/vnd.openxmlformats-officedocument.oleObject"/>
  <Override PartName="/ppt/notesSlides/notesSlide52.xml" ContentType="application/vnd.openxmlformats-officedocument.presentationml.notesSlide+xml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notesSlides/notesSlide53.xml" ContentType="application/vnd.openxmlformats-officedocument.presentationml.notesSlide+xml"/>
  <Override PartName="/ppt/charts/chart33.xml" ContentType="application/vnd.openxmlformats-officedocument.drawingml.chart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8"/>
  </p:notesMasterIdLst>
  <p:handoutMasterIdLst>
    <p:handoutMasterId r:id="rId89"/>
  </p:handoutMasterIdLst>
  <p:sldIdLst>
    <p:sldId id="256" r:id="rId2"/>
    <p:sldId id="433" r:id="rId3"/>
    <p:sldId id="434" r:id="rId4"/>
    <p:sldId id="435" r:id="rId5"/>
    <p:sldId id="450" r:id="rId6"/>
    <p:sldId id="257" r:id="rId7"/>
    <p:sldId id="259" r:id="rId8"/>
    <p:sldId id="270" r:id="rId9"/>
    <p:sldId id="271" r:id="rId10"/>
    <p:sldId id="437" r:id="rId11"/>
    <p:sldId id="439" r:id="rId12"/>
    <p:sldId id="273" r:id="rId13"/>
    <p:sldId id="260" r:id="rId14"/>
    <p:sldId id="274" r:id="rId15"/>
    <p:sldId id="275" r:id="rId16"/>
    <p:sldId id="277" r:id="rId17"/>
    <p:sldId id="278" r:id="rId18"/>
    <p:sldId id="282" r:id="rId19"/>
    <p:sldId id="279" r:id="rId20"/>
    <p:sldId id="281" r:id="rId21"/>
    <p:sldId id="280" r:id="rId22"/>
    <p:sldId id="438" r:id="rId23"/>
    <p:sldId id="283" r:id="rId24"/>
    <p:sldId id="419" r:id="rId25"/>
    <p:sldId id="440" r:id="rId26"/>
    <p:sldId id="276" r:id="rId27"/>
    <p:sldId id="441" r:id="rId28"/>
    <p:sldId id="452" r:id="rId29"/>
    <p:sldId id="261" r:id="rId30"/>
    <p:sldId id="421" r:id="rId31"/>
    <p:sldId id="285" r:id="rId32"/>
    <p:sldId id="423" r:id="rId33"/>
    <p:sldId id="453" r:id="rId34"/>
    <p:sldId id="428" r:id="rId35"/>
    <p:sldId id="386" r:id="rId36"/>
    <p:sldId id="384" r:id="rId37"/>
    <p:sldId id="286" r:id="rId38"/>
    <p:sldId id="262" r:id="rId39"/>
    <p:sldId id="288" r:id="rId40"/>
    <p:sldId id="289" r:id="rId41"/>
    <p:sldId id="291" r:id="rId42"/>
    <p:sldId id="425" r:id="rId43"/>
    <p:sldId id="293" r:id="rId44"/>
    <p:sldId id="426" r:id="rId45"/>
    <p:sldId id="294" r:id="rId46"/>
    <p:sldId id="443" r:id="rId47"/>
    <p:sldId id="398" r:id="rId48"/>
    <p:sldId id="381" r:id="rId49"/>
    <p:sldId id="296" r:id="rId50"/>
    <p:sldId id="444" r:id="rId51"/>
    <p:sldId id="445" r:id="rId52"/>
    <p:sldId id="446" r:id="rId53"/>
    <p:sldId id="447" r:id="rId54"/>
    <p:sldId id="263" r:id="rId55"/>
    <p:sldId id="297" r:id="rId56"/>
    <p:sldId id="343" r:id="rId57"/>
    <p:sldId id="341" r:id="rId58"/>
    <p:sldId id="342" r:id="rId59"/>
    <p:sldId id="298" r:id="rId60"/>
    <p:sldId id="299" r:id="rId61"/>
    <p:sldId id="300" r:id="rId62"/>
    <p:sldId id="301" r:id="rId63"/>
    <p:sldId id="374" r:id="rId64"/>
    <p:sldId id="302" r:id="rId65"/>
    <p:sldId id="264" r:id="rId66"/>
    <p:sldId id="448" r:id="rId67"/>
    <p:sldId id="303" r:id="rId68"/>
    <p:sldId id="449" r:id="rId69"/>
    <p:sldId id="310" r:id="rId70"/>
    <p:sldId id="304" r:id="rId71"/>
    <p:sldId id="305" r:id="rId72"/>
    <p:sldId id="265" r:id="rId73"/>
    <p:sldId id="379" r:id="rId74"/>
    <p:sldId id="312" r:id="rId75"/>
    <p:sldId id="314" r:id="rId76"/>
    <p:sldId id="266" r:id="rId77"/>
    <p:sldId id="320" r:id="rId78"/>
    <p:sldId id="321" r:id="rId79"/>
    <p:sldId id="322" r:id="rId80"/>
    <p:sldId id="375" r:id="rId81"/>
    <p:sldId id="267" r:id="rId82"/>
    <p:sldId id="323" r:id="rId83"/>
    <p:sldId id="376" r:id="rId84"/>
    <p:sldId id="268" r:id="rId85"/>
    <p:sldId id="430" r:id="rId86"/>
    <p:sldId id="451" r:id="rId87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564" autoAdjust="0"/>
    <p:restoredTop sz="89333" autoAdjust="0"/>
  </p:normalViewPr>
  <p:slideViewPr>
    <p:cSldViewPr snapToGrid="0" snapToObjects="1">
      <p:cViewPr varScale="1">
        <p:scale>
          <a:sx n="91" d="100"/>
          <a:sy n="91" d="100"/>
        </p:scale>
        <p:origin x="-108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3" d="100"/>
        <a:sy n="9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printerSettings" Target="printerSettings/printerSettings1.bin"/><Relationship Id="rId91" Type="http://schemas.openxmlformats.org/officeDocument/2006/relationships/presProps" Target="presProps.xml"/><Relationship Id="rId92" Type="http://schemas.openxmlformats.org/officeDocument/2006/relationships/viewProps" Target="viewProps.xml"/><Relationship Id="rId93" Type="http://schemas.openxmlformats.org/officeDocument/2006/relationships/theme" Target="theme/theme1.xml"/><Relationship Id="rId94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notesMaster" Target="notesMasters/notesMaster1.xml"/><Relationship Id="rId89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riani:Documents:rapports:Revues:LRE:Recreation:Figures:globalCounting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riani:Documents:rapports:Revues:LRE:Recreation:Figures:AllCorpus2020vs2015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riani:Documents:rapports:Revues:LRE:Recreation:Figures:AllCentrality-210702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riani:Documents:rapports:Revues:LRE:Recreation:Figures:AllCorpus2020vs2015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riani:Documents:rapports:Revues:LRE:Recreation:Figures:AllCentrality-210702.xlsx" TargetMode="External"/><Relationship Id="rId2" Type="http://schemas.openxmlformats.org/officeDocument/2006/relationships/chartUserShapes" Target="../drawings/drawing2.xm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riani:Documents:rapports:Revues:LRE:Rediscovering50YLSP:Data160301:allcorpus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riani:Documents:rapports:Revues:LRE:Recreation:Figures:AllCorpus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riani:Documents:rapports:Revues:LRE:Recreation:Figures-5Years:allcorpus-4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riani:Documents:rapports:Revues:LRE:Recreation:Figures:AllCorpus2020vs2015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riani:Documents:rapports:Revues:LRE:Recreation:Figures:Refrecap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riani:Documents:rapports:Revues:LRE:Recreation:Figures:Refrecap.xlsx" TargetMode="External"/><Relationship Id="rId2" Type="http://schemas.openxmlformats.org/officeDocument/2006/relationships/chartUserShapes" Target="../drawings/drawing3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riani:Documents:rapports:Revues:LRE:Recreation:Figures:globalCounting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riani:Documents:rapports:Revues:LRE:Recreation:Figures:Refrecap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riani:Documents:rapports:Revues:LRE:Recreation:Figures:AllCorpus2020vs2015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riani:Documents:rapports:Revues:LRE:Recreation:Figures:Refrecap2020vs2015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riani:Documents:rapports:Revues:LRE:Recreation:Figures:RefRecapALL-2.xlsx" TargetMode="External"/><Relationship Id="rId2" Type="http://schemas.openxmlformats.org/officeDocument/2006/relationships/chartUserShapes" Target="../drawings/drawing4.xm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riani:Documents:rapports:Revues:LRE:Recreation:Figures:RefRecapALL-2.xlsx" TargetMode="External"/><Relationship Id="rId2" Type="http://schemas.openxmlformats.org/officeDocument/2006/relationships/chartUserShapes" Target="../drawings/drawing5.xm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riani:Documents:rapports:Revues:LRE:Recreation:Figures:RefRecapALL-2.xlsx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riani:Documents:rapports:Revues:LRE:Recreation:Figures:RefRecapALL-2.xlsx" TargetMode="Externa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oleObject" Target="Classeur1" TargetMode="Externa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riani:Documents:rapports:Revues:LRE:Recreation:Figures:globalFiabilite1-18Y.xlsx" TargetMode="External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riani:Documents:rapports:Revues:LRE:Recreation:Figures:joseph3focusHMMallratioDesSigma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riani:Documents:rapports:Revues:LRE:Recreation:Figures:globalCounting.xlsx" TargetMode="Externa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riani:Documents:rapports:Revues:LRE:Recreation:Figures:joseph3focusDNNallratioDesSigmas.xlsx" TargetMode="External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riani:Documents:rapports:Revues:LRE:Recreation:Figures:LREMap210720.xlsx" TargetMode="External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riani:Documents:rapports:Revues:LRE:Recreation:Figures:LREMap210720.xlsx" TargetMode="External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riani:Documents:rapports:Revues:LRE:Recreation:Figures:GlobalTotalPair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riani:Documents:rapports:Revues:LRE:Recreation:Figures:AllCentrality-210702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riani:Documents:rapports:Revues:LRE:Recreation:Figures:AllCentrality-210702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riani:Documents:rapports:Revues:LRE:Recreation:Figures:AllCentrality-210702.xlsx" TargetMode="External"/><Relationship Id="rId2" Type="http://schemas.openxmlformats.org/officeDocument/2006/relationships/chartUserShapes" Target="../drawings/drawing1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riani:Documents:rapports:Revues:LRE:Recreation:Figures:AllCorpus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riani:Documents:rapports:Revues:LRE:Recreation:Figures:AllCorpus2020vs2015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riani:Documents:rapports:Revues:LRE:Recreation:Figures:AllCentrality-21070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dLbls>
            <c:dLbl>
              <c:idx val="55"/>
              <c:layout>
                <c:manualLayout>
                  <c:x val="-0.021604938271605"/>
                  <c:y val="-0.02806032660894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'Macintosh HD:Users:mariani:Documents:rapports:Revues:LRE:Recreation:Figures:[Figure 4-5-6-7.xlsx]Feuil1'!$A$2:$A$57</c:f>
              <c:numCache>
                <c:formatCode>General</c:formatCode>
                <c:ptCount val="56"/>
                <c:pt idx="0">
                  <c:v>1965.0</c:v>
                </c:pt>
                <c:pt idx="1">
                  <c:v>1966.0</c:v>
                </c:pt>
                <c:pt idx="2">
                  <c:v>1967.0</c:v>
                </c:pt>
                <c:pt idx="3">
                  <c:v>1968.0</c:v>
                </c:pt>
                <c:pt idx="4">
                  <c:v>1969.0</c:v>
                </c:pt>
                <c:pt idx="5">
                  <c:v>1970.0</c:v>
                </c:pt>
                <c:pt idx="6">
                  <c:v>1971.0</c:v>
                </c:pt>
                <c:pt idx="7">
                  <c:v>1972.0</c:v>
                </c:pt>
                <c:pt idx="8">
                  <c:v>1973.0</c:v>
                </c:pt>
                <c:pt idx="9">
                  <c:v>1974.0</c:v>
                </c:pt>
                <c:pt idx="10">
                  <c:v>1975.0</c:v>
                </c:pt>
                <c:pt idx="11">
                  <c:v>1976.0</c:v>
                </c:pt>
                <c:pt idx="12">
                  <c:v>1977.0</c:v>
                </c:pt>
                <c:pt idx="13">
                  <c:v>1978.0</c:v>
                </c:pt>
                <c:pt idx="14">
                  <c:v>1979.0</c:v>
                </c:pt>
                <c:pt idx="15">
                  <c:v>1980.0</c:v>
                </c:pt>
                <c:pt idx="16">
                  <c:v>1981.0</c:v>
                </c:pt>
                <c:pt idx="17">
                  <c:v>1982.0</c:v>
                </c:pt>
                <c:pt idx="18">
                  <c:v>1983.0</c:v>
                </c:pt>
                <c:pt idx="19">
                  <c:v>1984.0</c:v>
                </c:pt>
                <c:pt idx="20">
                  <c:v>1985.0</c:v>
                </c:pt>
                <c:pt idx="21">
                  <c:v>1986.0</c:v>
                </c:pt>
                <c:pt idx="22">
                  <c:v>1987.0</c:v>
                </c:pt>
                <c:pt idx="23">
                  <c:v>1988.0</c:v>
                </c:pt>
                <c:pt idx="24">
                  <c:v>1989.0</c:v>
                </c:pt>
                <c:pt idx="25">
                  <c:v>1990.0</c:v>
                </c:pt>
                <c:pt idx="26">
                  <c:v>1991.0</c:v>
                </c:pt>
                <c:pt idx="27">
                  <c:v>1992.0</c:v>
                </c:pt>
                <c:pt idx="28">
                  <c:v>1993.0</c:v>
                </c:pt>
                <c:pt idx="29">
                  <c:v>1994.0</c:v>
                </c:pt>
                <c:pt idx="30">
                  <c:v>1995.0</c:v>
                </c:pt>
                <c:pt idx="31">
                  <c:v>1996.0</c:v>
                </c:pt>
                <c:pt idx="32">
                  <c:v>1997.0</c:v>
                </c:pt>
                <c:pt idx="33">
                  <c:v>1998.0</c:v>
                </c:pt>
                <c:pt idx="34">
                  <c:v>1999.0</c:v>
                </c:pt>
                <c:pt idx="35">
                  <c:v>2000.0</c:v>
                </c:pt>
                <c:pt idx="36">
                  <c:v>2001.0</c:v>
                </c:pt>
                <c:pt idx="37">
                  <c:v>2002.0</c:v>
                </c:pt>
                <c:pt idx="38">
                  <c:v>2003.0</c:v>
                </c:pt>
                <c:pt idx="39">
                  <c:v>2004.0</c:v>
                </c:pt>
                <c:pt idx="40">
                  <c:v>2005.0</c:v>
                </c:pt>
                <c:pt idx="41">
                  <c:v>2006.0</c:v>
                </c:pt>
                <c:pt idx="42">
                  <c:v>2007.0</c:v>
                </c:pt>
                <c:pt idx="43">
                  <c:v>2008.0</c:v>
                </c:pt>
                <c:pt idx="44">
                  <c:v>2009.0</c:v>
                </c:pt>
                <c:pt idx="45">
                  <c:v>2010.0</c:v>
                </c:pt>
                <c:pt idx="46">
                  <c:v>2011.0</c:v>
                </c:pt>
                <c:pt idx="47">
                  <c:v>2012.0</c:v>
                </c:pt>
                <c:pt idx="48">
                  <c:v>2013.0</c:v>
                </c:pt>
                <c:pt idx="49">
                  <c:v>2014.0</c:v>
                </c:pt>
                <c:pt idx="50">
                  <c:v>2015.0</c:v>
                </c:pt>
                <c:pt idx="51">
                  <c:v>2016.0</c:v>
                </c:pt>
                <c:pt idx="52">
                  <c:v>2017.0</c:v>
                </c:pt>
                <c:pt idx="53">
                  <c:v>2018.0</c:v>
                </c:pt>
                <c:pt idx="54">
                  <c:v>2019.0</c:v>
                </c:pt>
                <c:pt idx="55">
                  <c:v>2020.0</c:v>
                </c:pt>
              </c:numCache>
            </c:numRef>
          </c:cat>
          <c:val>
            <c:numRef>
              <c:f>'Macintosh HD:Users:mariani:Documents:rapports:Revues:LRE:Recreation:Figures:[Figure 4-5-6-7.xlsx]Feuil1'!$C$2:$C$57</c:f>
              <c:numCache>
                <c:formatCode>General</c:formatCode>
                <c:ptCount val="56"/>
                <c:pt idx="0">
                  <c:v>24.0</c:v>
                </c:pt>
                <c:pt idx="1">
                  <c:v>7.0</c:v>
                </c:pt>
                <c:pt idx="2">
                  <c:v>54.0</c:v>
                </c:pt>
                <c:pt idx="3">
                  <c:v>17.0</c:v>
                </c:pt>
                <c:pt idx="4">
                  <c:v>24.0</c:v>
                </c:pt>
                <c:pt idx="5">
                  <c:v>18.0</c:v>
                </c:pt>
                <c:pt idx="6">
                  <c:v>20.0</c:v>
                </c:pt>
                <c:pt idx="7">
                  <c:v>19.0</c:v>
                </c:pt>
                <c:pt idx="8">
                  <c:v>80.0</c:v>
                </c:pt>
                <c:pt idx="9">
                  <c:v>25.0</c:v>
                </c:pt>
                <c:pt idx="10">
                  <c:v>131.0</c:v>
                </c:pt>
                <c:pt idx="11">
                  <c:v>135.0</c:v>
                </c:pt>
                <c:pt idx="12">
                  <c:v>139.0</c:v>
                </c:pt>
                <c:pt idx="13">
                  <c:v>154.0</c:v>
                </c:pt>
                <c:pt idx="14">
                  <c:v>179.0</c:v>
                </c:pt>
                <c:pt idx="15">
                  <c:v>307.0</c:v>
                </c:pt>
                <c:pt idx="16">
                  <c:v>274.0</c:v>
                </c:pt>
                <c:pt idx="17">
                  <c:v>363.0</c:v>
                </c:pt>
                <c:pt idx="18">
                  <c:v>350.0</c:v>
                </c:pt>
                <c:pt idx="19">
                  <c:v>348.0</c:v>
                </c:pt>
                <c:pt idx="20">
                  <c:v>378.0</c:v>
                </c:pt>
                <c:pt idx="21">
                  <c:v>510.0</c:v>
                </c:pt>
                <c:pt idx="22">
                  <c:v>669.0</c:v>
                </c:pt>
                <c:pt idx="23">
                  <c:v>545.0</c:v>
                </c:pt>
                <c:pt idx="24">
                  <c:v>955.0</c:v>
                </c:pt>
                <c:pt idx="25">
                  <c:v>1277.0</c:v>
                </c:pt>
                <c:pt idx="26">
                  <c:v>1378.0</c:v>
                </c:pt>
                <c:pt idx="27">
                  <c:v>1611.0</c:v>
                </c:pt>
                <c:pt idx="28">
                  <c:v>1239.0</c:v>
                </c:pt>
                <c:pt idx="29">
                  <c:v>1454.0</c:v>
                </c:pt>
                <c:pt idx="30">
                  <c:v>1208.0</c:v>
                </c:pt>
                <c:pt idx="31">
                  <c:v>1536.0</c:v>
                </c:pt>
                <c:pt idx="32">
                  <c:v>1530.0</c:v>
                </c:pt>
                <c:pt idx="33">
                  <c:v>1952.0</c:v>
                </c:pt>
                <c:pt idx="34">
                  <c:v>1602.0</c:v>
                </c:pt>
                <c:pt idx="35">
                  <c:v>2270.0</c:v>
                </c:pt>
                <c:pt idx="36">
                  <c:v>1644.0</c:v>
                </c:pt>
                <c:pt idx="37">
                  <c:v>2168.0</c:v>
                </c:pt>
                <c:pt idx="38">
                  <c:v>1936.0</c:v>
                </c:pt>
                <c:pt idx="39">
                  <c:v>2655.0</c:v>
                </c:pt>
                <c:pt idx="40">
                  <c:v>2310.0</c:v>
                </c:pt>
                <c:pt idx="41">
                  <c:v>2743.0</c:v>
                </c:pt>
                <c:pt idx="42">
                  <c:v>2448.0</c:v>
                </c:pt>
                <c:pt idx="43">
                  <c:v>3029.0</c:v>
                </c:pt>
                <c:pt idx="44">
                  <c:v>2582.0</c:v>
                </c:pt>
                <c:pt idx="45">
                  <c:v>3419.0</c:v>
                </c:pt>
                <c:pt idx="46">
                  <c:v>2877.0</c:v>
                </c:pt>
                <c:pt idx="47">
                  <c:v>3440.0</c:v>
                </c:pt>
                <c:pt idx="48">
                  <c:v>3224.0</c:v>
                </c:pt>
                <c:pt idx="49">
                  <c:v>3668.0</c:v>
                </c:pt>
                <c:pt idx="50">
                  <c:v>3080.0</c:v>
                </c:pt>
                <c:pt idx="51">
                  <c:v>3826.0</c:v>
                </c:pt>
                <c:pt idx="52">
                  <c:v>3051.0</c:v>
                </c:pt>
                <c:pt idx="53">
                  <c:v>4496.0</c:v>
                </c:pt>
                <c:pt idx="54">
                  <c:v>4330.0</c:v>
                </c:pt>
                <c:pt idx="55">
                  <c:v>5430.0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32689064"/>
        <c:axId val="-2051997672"/>
      </c:lineChart>
      <c:catAx>
        <c:axId val="2032689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051997672"/>
        <c:crosses val="autoZero"/>
        <c:auto val="1"/>
        <c:lblAlgn val="ctr"/>
        <c:lblOffset val="100"/>
        <c:noMultiLvlLbl val="0"/>
      </c:catAx>
      <c:valAx>
        <c:axId val="-20519976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326890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'Redundancy-2 2020'!$B$1</c:f>
              <c:strCache>
                <c:ptCount val="1"/>
                <c:pt idx="0">
                  <c:v>Redundancy 2020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'Redundancy-2 2020'!$A$2:$A$35</c:f>
              <c:strCache>
                <c:ptCount val="34"/>
                <c:pt idx="0">
                  <c:v>isca</c:v>
                </c:pt>
                <c:pt idx="1">
                  <c:v>icassps</c:v>
                </c:pt>
                <c:pt idx="2">
                  <c:v>taln</c:v>
                </c:pt>
                <c:pt idx="3">
                  <c:v>acl</c:v>
                </c:pt>
                <c:pt idx="4">
                  <c:v>muc</c:v>
                </c:pt>
                <c:pt idx="5">
                  <c:v>jep</c:v>
                </c:pt>
                <c:pt idx="6">
                  <c:v>taslp</c:v>
                </c:pt>
                <c:pt idx="7">
                  <c:v>emnlp</c:v>
                </c:pt>
                <c:pt idx="8">
                  <c:v>trec</c:v>
                </c:pt>
                <c:pt idx="9">
                  <c:v>lrec</c:v>
                </c:pt>
                <c:pt idx="10">
                  <c:v>hlt</c:v>
                </c:pt>
                <c:pt idx="11">
                  <c:v>alta</c:v>
                </c:pt>
                <c:pt idx="12">
                  <c:v>coling</c:v>
                </c:pt>
                <c:pt idx="13">
                  <c:v>naacl</c:v>
                </c:pt>
                <c:pt idx="14">
                  <c:v>sem</c:v>
                </c:pt>
                <c:pt idx="15">
                  <c:v>inlg</c:v>
                </c:pt>
                <c:pt idx="16">
                  <c:v>ijcnlp</c:v>
                </c:pt>
                <c:pt idx="17">
                  <c:v>paclic</c:v>
                </c:pt>
                <c:pt idx="18">
                  <c:v>tipster</c:v>
                </c:pt>
                <c:pt idx="19">
                  <c:v>mts</c:v>
                </c:pt>
                <c:pt idx="20">
                  <c:v>conll</c:v>
                </c:pt>
                <c:pt idx="21">
                  <c:v>cl</c:v>
                </c:pt>
                <c:pt idx="22">
                  <c:v>ltc</c:v>
                </c:pt>
                <c:pt idx="23">
                  <c:v>csal</c:v>
                </c:pt>
                <c:pt idx="24">
                  <c:v>eacl</c:v>
                </c:pt>
                <c:pt idx="25">
                  <c:v>modulad</c:v>
                </c:pt>
                <c:pt idx="26">
                  <c:v>speechc</c:v>
                </c:pt>
                <c:pt idx="27">
                  <c:v>tacl</c:v>
                </c:pt>
                <c:pt idx="28">
                  <c:v>ranlp</c:v>
                </c:pt>
                <c:pt idx="29">
                  <c:v>tal</c:v>
                </c:pt>
                <c:pt idx="30">
                  <c:v>lre</c:v>
                </c:pt>
                <c:pt idx="31">
                  <c:v>cath</c:v>
                </c:pt>
                <c:pt idx="32">
                  <c:v>anlp</c:v>
                </c:pt>
                <c:pt idx="33">
                  <c:v>acmtslp</c:v>
                </c:pt>
              </c:strCache>
            </c:strRef>
          </c:cat>
          <c:val>
            <c:numRef>
              <c:f>'Redundancy-2 2020'!$B$2:$B$35</c:f>
              <c:numCache>
                <c:formatCode>0%</c:formatCode>
                <c:ptCount val="34"/>
                <c:pt idx="0">
                  <c:v>0.701038840007675</c:v>
                </c:pt>
                <c:pt idx="1">
                  <c:v>0.631028488111261</c:v>
                </c:pt>
                <c:pt idx="2">
                  <c:v>0.56628674265147</c:v>
                </c:pt>
                <c:pt idx="3">
                  <c:v>0.55685911790478</c:v>
                </c:pt>
                <c:pt idx="4">
                  <c:v>0.556701030927835</c:v>
                </c:pt>
                <c:pt idx="5">
                  <c:v>0.556319862424764</c:v>
                </c:pt>
                <c:pt idx="6">
                  <c:v>0.53526517222526</c:v>
                </c:pt>
                <c:pt idx="7">
                  <c:v>0.532125307125307</c:v>
                </c:pt>
                <c:pt idx="8">
                  <c:v>0.531242220562609</c:v>
                </c:pt>
                <c:pt idx="9">
                  <c:v>0.52794904250541</c:v>
                </c:pt>
                <c:pt idx="10">
                  <c:v>0.525950413223141</c:v>
                </c:pt>
                <c:pt idx="11">
                  <c:v>0.495038588754134</c:v>
                </c:pt>
                <c:pt idx="12">
                  <c:v>0.424657534246575</c:v>
                </c:pt>
                <c:pt idx="13">
                  <c:v>0.421575687743051</c:v>
                </c:pt>
                <c:pt idx="14">
                  <c:v>0.403280542986425</c:v>
                </c:pt>
                <c:pt idx="15">
                  <c:v>0.391245791245791</c:v>
                </c:pt>
                <c:pt idx="16">
                  <c:v>0.384219315335374</c:v>
                </c:pt>
                <c:pt idx="17">
                  <c:v>0.366308470290771</c:v>
                </c:pt>
                <c:pt idx="18">
                  <c:v>0.365853658536585</c:v>
                </c:pt>
                <c:pt idx="19">
                  <c:v>0.365015974440895</c:v>
                </c:pt>
                <c:pt idx="20">
                  <c:v>0.347865034338608</c:v>
                </c:pt>
                <c:pt idx="21">
                  <c:v>0.331449126413155</c:v>
                </c:pt>
                <c:pt idx="22">
                  <c:v>0.330348258706468</c:v>
                </c:pt>
                <c:pt idx="23">
                  <c:v>0.305277777777778</c:v>
                </c:pt>
                <c:pt idx="24">
                  <c:v>0.263685152057245</c:v>
                </c:pt>
                <c:pt idx="25">
                  <c:v>0.248780487804878</c:v>
                </c:pt>
                <c:pt idx="26">
                  <c:v>0.242124212421242</c:v>
                </c:pt>
                <c:pt idx="27">
                  <c:v>0.241727941176471</c:v>
                </c:pt>
                <c:pt idx="28">
                  <c:v>0.240606936416185</c:v>
                </c:pt>
                <c:pt idx="29">
                  <c:v>0.201309328968903</c:v>
                </c:pt>
                <c:pt idx="30">
                  <c:v>0.193363844393593</c:v>
                </c:pt>
                <c:pt idx="31">
                  <c:v>0.182857142857143</c:v>
                </c:pt>
                <c:pt idx="32">
                  <c:v>0.159057437407953</c:v>
                </c:pt>
                <c:pt idx="33">
                  <c:v>0.101503759398496</c:v>
                </c:pt>
              </c:numCache>
            </c:numRef>
          </c:val>
        </c:ser>
        <c:ser>
          <c:idx val="1"/>
          <c:order val="1"/>
          <c:tx>
            <c:strRef>
              <c:f>'Redundancy-2 2020'!$E$1</c:f>
              <c:strCache>
                <c:ptCount val="1"/>
                <c:pt idx="0">
                  <c:v>Delta2020-2015</c:v>
                </c:pt>
              </c:strCache>
            </c:strRef>
          </c:tx>
          <c:spPr>
            <a:solidFill>
              <a:srgbClr val="3366FF"/>
            </a:solidFill>
          </c:spPr>
          <c:invertIfNegative val="0"/>
          <c:cat>
            <c:strRef>
              <c:f>'Redundancy-2 2020'!$A$2:$A$35</c:f>
              <c:strCache>
                <c:ptCount val="34"/>
                <c:pt idx="0">
                  <c:v>isca</c:v>
                </c:pt>
                <c:pt idx="1">
                  <c:v>icassps</c:v>
                </c:pt>
                <c:pt idx="2">
                  <c:v>taln</c:v>
                </c:pt>
                <c:pt idx="3">
                  <c:v>acl</c:v>
                </c:pt>
                <c:pt idx="4">
                  <c:v>muc</c:v>
                </c:pt>
                <c:pt idx="5">
                  <c:v>jep</c:v>
                </c:pt>
                <c:pt idx="6">
                  <c:v>taslp</c:v>
                </c:pt>
                <c:pt idx="7">
                  <c:v>emnlp</c:v>
                </c:pt>
                <c:pt idx="8">
                  <c:v>trec</c:v>
                </c:pt>
                <c:pt idx="9">
                  <c:v>lrec</c:v>
                </c:pt>
                <c:pt idx="10">
                  <c:v>hlt</c:v>
                </c:pt>
                <c:pt idx="11">
                  <c:v>alta</c:v>
                </c:pt>
                <c:pt idx="12">
                  <c:v>coling</c:v>
                </c:pt>
                <c:pt idx="13">
                  <c:v>naacl</c:v>
                </c:pt>
                <c:pt idx="14">
                  <c:v>sem</c:v>
                </c:pt>
                <c:pt idx="15">
                  <c:v>inlg</c:v>
                </c:pt>
                <c:pt idx="16">
                  <c:v>ijcnlp</c:v>
                </c:pt>
                <c:pt idx="17">
                  <c:v>paclic</c:v>
                </c:pt>
                <c:pt idx="18">
                  <c:v>tipster</c:v>
                </c:pt>
                <c:pt idx="19">
                  <c:v>mts</c:v>
                </c:pt>
                <c:pt idx="20">
                  <c:v>conll</c:v>
                </c:pt>
                <c:pt idx="21">
                  <c:v>cl</c:v>
                </c:pt>
                <c:pt idx="22">
                  <c:v>ltc</c:v>
                </c:pt>
                <c:pt idx="23">
                  <c:v>csal</c:v>
                </c:pt>
                <c:pt idx="24">
                  <c:v>eacl</c:v>
                </c:pt>
                <c:pt idx="25">
                  <c:v>modulad</c:v>
                </c:pt>
                <c:pt idx="26">
                  <c:v>speechc</c:v>
                </c:pt>
                <c:pt idx="27">
                  <c:v>tacl</c:v>
                </c:pt>
                <c:pt idx="28">
                  <c:v>ranlp</c:v>
                </c:pt>
                <c:pt idx="29">
                  <c:v>tal</c:v>
                </c:pt>
                <c:pt idx="30">
                  <c:v>lre</c:v>
                </c:pt>
                <c:pt idx="31">
                  <c:v>cath</c:v>
                </c:pt>
                <c:pt idx="32">
                  <c:v>anlp</c:v>
                </c:pt>
                <c:pt idx="33">
                  <c:v>acmtslp</c:v>
                </c:pt>
              </c:strCache>
            </c:strRef>
          </c:cat>
          <c:val>
            <c:numRef>
              <c:f>'Redundancy-2 2020'!$E$2:$E$35</c:f>
              <c:numCache>
                <c:formatCode>0%</c:formatCode>
                <c:ptCount val="34"/>
                <c:pt idx="0">
                  <c:v>0.00103884000767485</c:v>
                </c:pt>
                <c:pt idx="1">
                  <c:v>0.0110284881112607</c:v>
                </c:pt>
                <c:pt idx="2">
                  <c:v>0.0162867426514697</c:v>
                </c:pt>
                <c:pt idx="3">
                  <c:v>0.0268591179047803</c:v>
                </c:pt>
                <c:pt idx="4">
                  <c:v>-0.00329896907216498</c:v>
                </c:pt>
                <c:pt idx="5">
                  <c:v>0.0463198624247636</c:v>
                </c:pt>
                <c:pt idx="6">
                  <c:v>0.0152651722252597</c:v>
                </c:pt>
                <c:pt idx="7">
                  <c:v>0.0421253071253071</c:v>
                </c:pt>
                <c:pt idx="8">
                  <c:v>0.00124222056260881</c:v>
                </c:pt>
                <c:pt idx="9">
                  <c:v>-0.00205095749458994</c:v>
                </c:pt>
                <c:pt idx="10">
                  <c:v>-0.00404958677685951</c:v>
                </c:pt>
                <c:pt idx="11">
                  <c:v>0.0150385887541345</c:v>
                </c:pt>
                <c:pt idx="12">
                  <c:v>-0.0153424657534246</c:v>
                </c:pt>
                <c:pt idx="13">
                  <c:v>0.0215756877430505</c:v>
                </c:pt>
                <c:pt idx="14">
                  <c:v>-0.00671945701357462</c:v>
                </c:pt>
                <c:pt idx="15">
                  <c:v>0.0212457912457913</c:v>
                </c:pt>
                <c:pt idx="16">
                  <c:v>0.0242193153353744</c:v>
                </c:pt>
                <c:pt idx="17">
                  <c:v>-0.00369152970922881</c:v>
                </c:pt>
                <c:pt idx="18">
                  <c:v>0.0258536585365853</c:v>
                </c:pt>
                <c:pt idx="19">
                  <c:v>0.0150159744408946</c:v>
                </c:pt>
                <c:pt idx="20">
                  <c:v>-0.0321349656613915</c:v>
                </c:pt>
                <c:pt idx="21">
                  <c:v>0.00144912641315514</c:v>
                </c:pt>
                <c:pt idx="22">
                  <c:v>0.0203482587064677</c:v>
                </c:pt>
                <c:pt idx="23">
                  <c:v>0.00527777777777777</c:v>
                </c:pt>
                <c:pt idx="24">
                  <c:v>0.0236851520572451</c:v>
                </c:pt>
                <c:pt idx="25">
                  <c:v>-0.00121951219512195</c:v>
                </c:pt>
                <c:pt idx="26">
                  <c:v>0.0721242124212421</c:v>
                </c:pt>
                <c:pt idx="27">
                  <c:v>0.0917279411764705</c:v>
                </c:pt>
                <c:pt idx="28">
                  <c:v>0.000606936416185033</c:v>
                </c:pt>
                <c:pt idx="29">
                  <c:v>0.0113093289689034</c:v>
                </c:pt>
                <c:pt idx="30">
                  <c:v>0.0233638443935926</c:v>
                </c:pt>
                <c:pt idx="31">
                  <c:v>-0.00714285714285717</c:v>
                </c:pt>
                <c:pt idx="32">
                  <c:v>-0.000942562592047141</c:v>
                </c:pt>
                <c:pt idx="33">
                  <c:v>0.0015037593984962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53576744"/>
        <c:axId val="-2053301432"/>
      </c:barChart>
      <c:catAx>
        <c:axId val="-205357674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fr-FR"/>
          </a:p>
        </c:txPr>
        <c:crossAx val="-2053301432"/>
        <c:crosses val="autoZero"/>
        <c:auto val="1"/>
        <c:lblAlgn val="ctr"/>
        <c:lblOffset val="100"/>
        <c:noMultiLvlLbl val="0"/>
      </c:catAx>
      <c:valAx>
        <c:axId val="-205330143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fr-FR"/>
          </a:p>
        </c:txPr>
        <c:crossAx val="-20535767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v>% Male Signatures</c:v>
          </c:tx>
          <c:marker>
            <c:symbol val="none"/>
          </c:marker>
          <c:cat>
            <c:numRef>
              <c:f>'Fig24-25-27'!$A$4:$A$59</c:f>
              <c:numCache>
                <c:formatCode>General</c:formatCode>
                <c:ptCount val="56"/>
                <c:pt idx="0">
                  <c:v>1965.0</c:v>
                </c:pt>
                <c:pt idx="1">
                  <c:v>1966.0</c:v>
                </c:pt>
                <c:pt idx="2">
                  <c:v>1967.0</c:v>
                </c:pt>
                <c:pt idx="3">
                  <c:v>1968.0</c:v>
                </c:pt>
                <c:pt idx="4">
                  <c:v>1969.0</c:v>
                </c:pt>
                <c:pt idx="5">
                  <c:v>1970.0</c:v>
                </c:pt>
                <c:pt idx="6">
                  <c:v>1971.0</c:v>
                </c:pt>
                <c:pt idx="7">
                  <c:v>1972.0</c:v>
                </c:pt>
                <c:pt idx="8">
                  <c:v>1973.0</c:v>
                </c:pt>
                <c:pt idx="9">
                  <c:v>1974.0</c:v>
                </c:pt>
                <c:pt idx="10">
                  <c:v>1975.0</c:v>
                </c:pt>
                <c:pt idx="11">
                  <c:v>1976.0</c:v>
                </c:pt>
                <c:pt idx="12">
                  <c:v>1977.0</c:v>
                </c:pt>
                <c:pt idx="13">
                  <c:v>1978.0</c:v>
                </c:pt>
                <c:pt idx="14">
                  <c:v>1979.0</c:v>
                </c:pt>
                <c:pt idx="15">
                  <c:v>1980.0</c:v>
                </c:pt>
                <c:pt idx="16">
                  <c:v>1981.0</c:v>
                </c:pt>
                <c:pt idx="17">
                  <c:v>1982.0</c:v>
                </c:pt>
                <c:pt idx="18">
                  <c:v>1983.0</c:v>
                </c:pt>
                <c:pt idx="19">
                  <c:v>1984.0</c:v>
                </c:pt>
                <c:pt idx="20">
                  <c:v>1985.0</c:v>
                </c:pt>
                <c:pt idx="21">
                  <c:v>1986.0</c:v>
                </c:pt>
                <c:pt idx="22">
                  <c:v>1987.0</c:v>
                </c:pt>
                <c:pt idx="23">
                  <c:v>1988.0</c:v>
                </c:pt>
                <c:pt idx="24">
                  <c:v>1989.0</c:v>
                </c:pt>
                <c:pt idx="25">
                  <c:v>1990.0</c:v>
                </c:pt>
                <c:pt idx="26">
                  <c:v>1991.0</c:v>
                </c:pt>
                <c:pt idx="27">
                  <c:v>1992.0</c:v>
                </c:pt>
                <c:pt idx="28">
                  <c:v>1993.0</c:v>
                </c:pt>
                <c:pt idx="29">
                  <c:v>1994.0</c:v>
                </c:pt>
                <c:pt idx="30">
                  <c:v>1995.0</c:v>
                </c:pt>
                <c:pt idx="31">
                  <c:v>1996.0</c:v>
                </c:pt>
                <c:pt idx="32">
                  <c:v>1997.0</c:v>
                </c:pt>
                <c:pt idx="33">
                  <c:v>1998.0</c:v>
                </c:pt>
                <c:pt idx="34">
                  <c:v>1999.0</c:v>
                </c:pt>
                <c:pt idx="35">
                  <c:v>2000.0</c:v>
                </c:pt>
                <c:pt idx="36">
                  <c:v>2001.0</c:v>
                </c:pt>
                <c:pt idx="37">
                  <c:v>2002.0</c:v>
                </c:pt>
                <c:pt idx="38">
                  <c:v>2003.0</c:v>
                </c:pt>
                <c:pt idx="39">
                  <c:v>2004.0</c:v>
                </c:pt>
                <c:pt idx="40">
                  <c:v>2005.0</c:v>
                </c:pt>
                <c:pt idx="41">
                  <c:v>2006.0</c:v>
                </c:pt>
                <c:pt idx="42">
                  <c:v>2007.0</c:v>
                </c:pt>
                <c:pt idx="43">
                  <c:v>2008.0</c:v>
                </c:pt>
                <c:pt idx="44">
                  <c:v>2009.0</c:v>
                </c:pt>
                <c:pt idx="45">
                  <c:v>2010.0</c:v>
                </c:pt>
                <c:pt idx="46">
                  <c:v>2011.0</c:v>
                </c:pt>
                <c:pt idx="47">
                  <c:v>2012.0</c:v>
                </c:pt>
                <c:pt idx="48">
                  <c:v>2013.0</c:v>
                </c:pt>
                <c:pt idx="49">
                  <c:v>2014.0</c:v>
                </c:pt>
                <c:pt idx="50">
                  <c:v>2015.0</c:v>
                </c:pt>
                <c:pt idx="51">
                  <c:v>2016.0</c:v>
                </c:pt>
                <c:pt idx="52">
                  <c:v>2017.0</c:v>
                </c:pt>
                <c:pt idx="53">
                  <c:v>2018.0</c:v>
                </c:pt>
                <c:pt idx="54">
                  <c:v>2019.0</c:v>
                </c:pt>
                <c:pt idx="55">
                  <c:v>2020.0</c:v>
                </c:pt>
              </c:numCache>
            </c:numRef>
          </c:cat>
          <c:val>
            <c:numRef>
              <c:f>'Fig24-25-27'!$U$4:$U$59</c:f>
              <c:numCache>
                <c:formatCode>0%</c:formatCode>
                <c:ptCount val="56"/>
                <c:pt idx="0">
                  <c:v>0.842</c:v>
                </c:pt>
                <c:pt idx="1">
                  <c:v>1.0</c:v>
                </c:pt>
                <c:pt idx="2">
                  <c:v>0.824</c:v>
                </c:pt>
                <c:pt idx="3">
                  <c:v>1.0</c:v>
                </c:pt>
                <c:pt idx="4">
                  <c:v>0.917</c:v>
                </c:pt>
                <c:pt idx="5">
                  <c:v>0.85</c:v>
                </c:pt>
                <c:pt idx="6">
                  <c:v>0.958</c:v>
                </c:pt>
                <c:pt idx="7">
                  <c:v>0.842</c:v>
                </c:pt>
                <c:pt idx="8">
                  <c:v>0.837</c:v>
                </c:pt>
                <c:pt idx="9">
                  <c:v>0.923</c:v>
                </c:pt>
                <c:pt idx="10">
                  <c:v>0.881</c:v>
                </c:pt>
                <c:pt idx="11">
                  <c:v>0.913</c:v>
                </c:pt>
                <c:pt idx="12">
                  <c:v>0.876</c:v>
                </c:pt>
                <c:pt idx="13">
                  <c:v>0.871</c:v>
                </c:pt>
                <c:pt idx="14">
                  <c:v>0.9</c:v>
                </c:pt>
                <c:pt idx="15">
                  <c:v>0.883</c:v>
                </c:pt>
                <c:pt idx="16">
                  <c:v>0.868</c:v>
                </c:pt>
                <c:pt idx="17">
                  <c:v>0.812</c:v>
                </c:pt>
                <c:pt idx="18">
                  <c:v>0.871</c:v>
                </c:pt>
                <c:pt idx="19">
                  <c:v>0.876</c:v>
                </c:pt>
                <c:pt idx="20">
                  <c:v>0.848</c:v>
                </c:pt>
                <c:pt idx="21">
                  <c:v>0.816</c:v>
                </c:pt>
                <c:pt idx="22">
                  <c:v>0.857</c:v>
                </c:pt>
                <c:pt idx="23">
                  <c:v>0.824</c:v>
                </c:pt>
                <c:pt idx="24">
                  <c:v>0.832</c:v>
                </c:pt>
                <c:pt idx="25">
                  <c:v>0.867</c:v>
                </c:pt>
                <c:pt idx="26">
                  <c:v>0.854</c:v>
                </c:pt>
                <c:pt idx="27">
                  <c:v>0.813</c:v>
                </c:pt>
                <c:pt idx="28">
                  <c:v>0.827</c:v>
                </c:pt>
                <c:pt idx="29">
                  <c:v>0.851</c:v>
                </c:pt>
                <c:pt idx="30">
                  <c:v>0.862</c:v>
                </c:pt>
                <c:pt idx="31">
                  <c:v>0.826</c:v>
                </c:pt>
                <c:pt idx="32">
                  <c:v>0.845</c:v>
                </c:pt>
                <c:pt idx="33">
                  <c:v>0.806</c:v>
                </c:pt>
                <c:pt idx="34">
                  <c:v>0.841</c:v>
                </c:pt>
                <c:pt idx="35">
                  <c:v>0.809</c:v>
                </c:pt>
                <c:pt idx="36">
                  <c:v>0.836</c:v>
                </c:pt>
                <c:pt idx="37">
                  <c:v>0.798</c:v>
                </c:pt>
                <c:pt idx="38">
                  <c:v>0.837</c:v>
                </c:pt>
                <c:pt idx="39">
                  <c:v>0.799</c:v>
                </c:pt>
                <c:pt idx="40">
                  <c:v>0.831</c:v>
                </c:pt>
                <c:pt idx="41">
                  <c:v>0.812</c:v>
                </c:pt>
                <c:pt idx="42">
                  <c:v>0.833</c:v>
                </c:pt>
                <c:pt idx="43">
                  <c:v>0.805</c:v>
                </c:pt>
                <c:pt idx="44">
                  <c:v>0.83</c:v>
                </c:pt>
                <c:pt idx="45">
                  <c:v>0.804</c:v>
                </c:pt>
                <c:pt idx="46">
                  <c:v>0.836</c:v>
                </c:pt>
                <c:pt idx="47">
                  <c:v>0.786</c:v>
                </c:pt>
                <c:pt idx="48">
                  <c:v>0.824</c:v>
                </c:pt>
                <c:pt idx="49">
                  <c:v>0.786</c:v>
                </c:pt>
                <c:pt idx="50">
                  <c:v>0.832</c:v>
                </c:pt>
                <c:pt idx="51">
                  <c:v>0.782</c:v>
                </c:pt>
                <c:pt idx="52">
                  <c:v>0.818</c:v>
                </c:pt>
                <c:pt idx="53">
                  <c:v>0.804</c:v>
                </c:pt>
                <c:pt idx="54">
                  <c:v>0.813</c:v>
                </c:pt>
                <c:pt idx="55">
                  <c:v>0.798</c:v>
                </c:pt>
              </c:numCache>
            </c:numRef>
          </c:val>
          <c:smooth val="0"/>
        </c:ser>
        <c:ser>
          <c:idx val="1"/>
          <c:order val="1"/>
          <c:tx>
            <c:v>% Female Signatures</c:v>
          </c:tx>
          <c:marker>
            <c:symbol val="none"/>
          </c:marker>
          <c:cat>
            <c:numRef>
              <c:f>'Fig24-25-27'!$A$4:$A$59</c:f>
              <c:numCache>
                <c:formatCode>General</c:formatCode>
                <c:ptCount val="56"/>
                <c:pt idx="0">
                  <c:v>1965.0</c:v>
                </c:pt>
                <c:pt idx="1">
                  <c:v>1966.0</c:v>
                </c:pt>
                <c:pt idx="2">
                  <c:v>1967.0</c:v>
                </c:pt>
                <c:pt idx="3">
                  <c:v>1968.0</c:v>
                </c:pt>
                <c:pt idx="4">
                  <c:v>1969.0</c:v>
                </c:pt>
                <c:pt idx="5">
                  <c:v>1970.0</c:v>
                </c:pt>
                <c:pt idx="6">
                  <c:v>1971.0</c:v>
                </c:pt>
                <c:pt idx="7">
                  <c:v>1972.0</c:v>
                </c:pt>
                <c:pt idx="8">
                  <c:v>1973.0</c:v>
                </c:pt>
                <c:pt idx="9">
                  <c:v>1974.0</c:v>
                </c:pt>
                <c:pt idx="10">
                  <c:v>1975.0</c:v>
                </c:pt>
                <c:pt idx="11">
                  <c:v>1976.0</c:v>
                </c:pt>
                <c:pt idx="12">
                  <c:v>1977.0</c:v>
                </c:pt>
                <c:pt idx="13">
                  <c:v>1978.0</c:v>
                </c:pt>
                <c:pt idx="14">
                  <c:v>1979.0</c:v>
                </c:pt>
                <c:pt idx="15">
                  <c:v>1980.0</c:v>
                </c:pt>
                <c:pt idx="16">
                  <c:v>1981.0</c:v>
                </c:pt>
                <c:pt idx="17">
                  <c:v>1982.0</c:v>
                </c:pt>
                <c:pt idx="18">
                  <c:v>1983.0</c:v>
                </c:pt>
                <c:pt idx="19">
                  <c:v>1984.0</c:v>
                </c:pt>
                <c:pt idx="20">
                  <c:v>1985.0</c:v>
                </c:pt>
                <c:pt idx="21">
                  <c:v>1986.0</c:v>
                </c:pt>
                <c:pt idx="22">
                  <c:v>1987.0</c:v>
                </c:pt>
                <c:pt idx="23">
                  <c:v>1988.0</c:v>
                </c:pt>
                <c:pt idx="24">
                  <c:v>1989.0</c:v>
                </c:pt>
                <c:pt idx="25">
                  <c:v>1990.0</c:v>
                </c:pt>
                <c:pt idx="26">
                  <c:v>1991.0</c:v>
                </c:pt>
                <c:pt idx="27">
                  <c:v>1992.0</c:v>
                </c:pt>
                <c:pt idx="28">
                  <c:v>1993.0</c:v>
                </c:pt>
                <c:pt idx="29">
                  <c:v>1994.0</c:v>
                </c:pt>
                <c:pt idx="30">
                  <c:v>1995.0</c:v>
                </c:pt>
                <c:pt idx="31">
                  <c:v>1996.0</c:v>
                </c:pt>
                <c:pt idx="32">
                  <c:v>1997.0</c:v>
                </c:pt>
                <c:pt idx="33">
                  <c:v>1998.0</c:v>
                </c:pt>
                <c:pt idx="34">
                  <c:v>1999.0</c:v>
                </c:pt>
                <c:pt idx="35">
                  <c:v>2000.0</c:v>
                </c:pt>
                <c:pt idx="36">
                  <c:v>2001.0</c:v>
                </c:pt>
                <c:pt idx="37">
                  <c:v>2002.0</c:v>
                </c:pt>
                <c:pt idx="38">
                  <c:v>2003.0</c:v>
                </c:pt>
                <c:pt idx="39">
                  <c:v>2004.0</c:v>
                </c:pt>
                <c:pt idx="40">
                  <c:v>2005.0</c:v>
                </c:pt>
                <c:pt idx="41">
                  <c:v>2006.0</c:v>
                </c:pt>
                <c:pt idx="42">
                  <c:v>2007.0</c:v>
                </c:pt>
                <c:pt idx="43">
                  <c:v>2008.0</c:v>
                </c:pt>
                <c:pt idx="44">
                  <c:v>2009.0</c:v>
                </c:pt>
                <c:pt idx="45">
                  <c:v>2010.0</c:v>
                </c:pt>
                <c:pt idx="46">
                  <c:v>2011.0</c:v>
                </c:pt>
                <c:pt idx="47">
                  <c:v>2012.0</c:v>
                </c:pt>
                <c:pt idx="48">
                  <c:v>2013.0</c:v>
                </c:pt>
                <c:pt idx="49">
                  <c:v>2014.0</c:v>
                </c:pt>
                <c:pt idx="50">
                  <c:v>2015.0</c:v>
                </c:pt>
                <c:pt idx="51">
                  <c:v>2016.0</c:v>
                </c:pt>
                <c:pt idx="52">
                  <c:v>2017.0</c:v>
                </c:pt>
                <c:pt idx="53">
                  <c:v>2018.0</c:v>
                </c:pt>
                <c:pt idx="54">
                  <c:v>2019.0</c:v>
                </c:pt>
                <c:pt idx="55">
                  <c:v>2020.0</c:v>
                </c:pt>
              </c:numCache>
            </c:numRef>
          </c:cat>
          <c:val>
            <c:numRef>
              <c:f>'Fig24-25-27'!$W$4:$W$59</c:f>
              <c:numCache>
                <c:formatCode>0%</c:formatCode>
                <c:ptCount val="56"/>
                <c:pt idx="0">
                  <c:v>0.158</c:v>
                </c:pt>
                <c:pt idx="1">
                  <c:v>0.0</c:v>
                </c:pt>
                <c:pt idx="2">
                  <c:v>0.176</c:v>
                </c:pt>
                <c:pt idx="3">
                  <c:v>0.0</c:v>
                </c:pt>
                <c:pt idx="4">
                  <c:v>0.083</c:v>
                </c:pt>
                <c:pt idx="5">
                  <c:v>0.15</c:v>
                </c:pt>
                <c:pt idx="6">
                  <c:v>0.042</c:v>
                </c:pt>
                <c:pt idx="7">
                  <c:v>0.158</c:v>
                </c:pt>
                <c:pt idx="8">
                  <c:v>0.163</c:v>
                </c:pt>
                <c:pt idx="9">
                  <c:v>0.077</c:v>
                </c:pt>
                <c:pt idx="10">
                  <c:v>0.119</c:v>
                </c:pt>
                <c:pt idx="11">
                  <c:v>0.087</c:v>
                </c:pt>
                <c:pt idx="12">
                  <c:v>0.124</c:v>
                </c:pt>
                <c:pt idx="13">
                  <c:v>0.129</c:v>
                </c:pt>
                <c:pt idx="14">
                  <c:v>0.1</c:v>
                </c:pt>
                <c:pt idx="15">
                  <c:v>0.117</c:v>
                </c:pt>
                <c:pt idx="16">
                  <c:v>0.132</c:v>
                </c:pt>
                <c:pt idx="17">
                  <c:v>0.188</c:v>
                </c:pt>
                <c:pt idx="18">
                  <c:v>0.129</c:v>
                </c:pt>
                <c:pt idx="19">
                  <c:v>0.124</c:v>
                </c:pt>
                <c:pt idx="20">
                  <c:v>0.152</c:v>
                </c:pt>
                <c:pt idx="21">
                  <c:v>0.184</c:v>
                </c:pt>
                <c:pt idx="22">
                  <c:v>0.143</c:v>
                </c:pt>
                <c:pt idx="23">
                  <c:v>0.176</c:v>
                </c:pt>
                <c:pt idx="24">
                  <c:v>0.168</c:v>
                </c:pt>
                <c:pt idx="25">
                  <c:v>0.133</c:v>
                </c:pt>
                <c:pt idx="26">
                  <c:v>0.146</c:v>
                </c:pt>
                <c:pt idx="27">
                  <c:v>0.187</c:v>
                </c:pt>
                <c:pt idx="28">
                  <c:v>0.173</c:v>
                </c:pt>
                <c:pt idx="29">
                  <c:v>0.149</c:v>
                </c:pt>
                <c:pt idx="30">
                  <c:v>0.138</c:v>
                </c:pt>
                <c:pt idx="31">
                  <c:v>0.174</c:v>
                </c:pt>
                <c:pt idx="32">
                  <c:v>0.155</c:v>
                </c:pt>
                <c:pt idx="33">
                  <c:v>0.194</c:v>
                </c:pt>
                <c:pt idx="34">
                  <c:v>0.159</c:v>
                </c:pt>
                <c:pt idx="35">
                  <c:v>0.191</c:v>
                </c:pt>
                <c:pt idx="36">
                  <c:v>0.164</c:v>
                </c:pt>
                <c:pt idx="37">
                  <c:v>0.202</c:v>
                </c:pt>
                <c:pt idx="38">
                  <c:v>0.163</c:v>
                </c:pt>
                <c:pt idx="39">
                  <c:v>0.201</c:v>
                </c:pt>
                <c:pt idx="40">
                  <c:v>0.169</c:v>
                </c:pt>
                <c:pt idx="41">
                  <c:v>0.188</c:v>
                </c:pt>
                <c:pt idx="42">
                  <c:v>0.167</c:v>
                </c:pt>
                <c:pt idx="43">
                  <c:v>0.195</c:v>
                </c:pt>
                <c:pt idx="44">
                  <c:v>0.17</c:v>
                </c:pt>
                <c:pt idx="45">
                  <c:v>0.196</c:v>
                </c:pt>
                <c:pt idx="46">
                  <c:v>0.164</c:v>
                </c:pt>
                <c:pt idx="47">
                  <c:v>0.214</c:v>
                </c:pt>
                <c:pt idx="48">
                  <c:v>0.176</c:v>
                </c:pt>
                <c:pt idx="49">
                  <c:v>0.214</c:v>
                </c:pt>
                <c:pt idx="50">
                  <c:v>0.168</c:v>
                </c:pt>
                <c:pt idx="51">
                  <c:v>0.218</c:v>
                </c:pt>
                <c:pt idx="52">
                  <c:v>0.182</c:v>
                </c:pt>
                <c:pt idx="53">
                  <c:v>0.196</c:v>
                </c:pt>
                <c:pt idx="54">
                  <c:v>0.187</c:v>
                </c:pt>
                <c:pt idx="55">
                  <c:v>0.202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732721576"/>
        <c:axId val="-2035470424"/>
      </c:lineChart>
      <c:catAx>
        <c:axId val="-7327215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035470424"/>
        <c:crosses val="autoZero"/>
        <c:auto val="1"/>
        <c:lblAlgn val="ctr"/>
        <c:lblOffset val="100"/>
        <c:noMultiLvlLbl val="0"/>
      </c:catAx>
      <c:valAx>
        <c:axId val="-2035470424"/>
        <c:scaling>
          <c:orientation val="minMax"/>
          <c:max val="1.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-73272157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'Female 2020 vs 2015'!$D$1</c:f>
              <c:strCache>
                <c:ptCount val="1"/>
                <c:pt idx="0">
                  <c:v>Female 2020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</c:spPr>
          <c:invertIfNegative val="0"/>
          <c:cat>
            <c:strRef>
              <c:f>'Female 2020 vs 2015'!$A$2:$A$35</c:f>
              <c:strCache>
                <c:ptCount val="34"/>
                <c:pt idx="0">
                  <c:v>jep</c:v>
                </c:pt>
                <c:pt idx="1">
                  <c:v>tal</c:v>
                </c:pt>
                <c:pt idx="2">
                  <c:v>taln</c:v>
                </c:pt>
                <c:pt idx="3">
                  <c:v>lrec</c:v>
                </c:pt>
                <c:pt idx="4">
                  <c:v>lre</c:v>
                </c:pt>
                <c:pt idx="5">
                  <c:v>tipster</c:v>
                </c:pt>
                <c:pt idx="6">
                  <c:v>ltc</c:v>
                </c:pt>
                <c:pt idx="7">
                  <c:v>ranlp</c:v>
                </c:pt>
                <c:pt idx="8">
                  <c:v>inlg</c:v>
                </c:pt>
                <c:pt idx="9">
                  <c:v>modulad</c:v>
                </c:pt>
                <c:pt idx="10">
                  <c:v>mts</c:v>
                </c:pt>
                <c:pt idx="11">
                  <c:v>acmtslp</c:v>
                </c:pt>
                <c:pt idx="12">
                  <c:v>sem</c:v>
                </c:pt>
                <c:pt idx="13">
                  <c:v>cl</c:v>
                </c:pt>
                <c:pt idx="14">
                  <c:v>muc</c:v>
                </c:pt>
                <c:pt idx="15">
                  <c:v>alta</c:v>
                </c:pt>
                <c:pt idx="16">
                  <c:v>cath</c:v>
                </c:pt>
                <c:pt idx="17">
                  <c:v>coling</c:v>
                </c:pt>
                <c:pt idx="18">
                  <c:v>eacl</c:v>
                </c:pt>
                <c:pt idx="19">
                  <c:v>isca</c:v>
                </c:pt>
                <c:pt idx="20">
                  <c:v>tacl</c:v>
                </c:pt>
                <c:pt idx="21">
                  <c:v>anlp</c:v>
                </c:pt>
                <c:pt idx="22">
                  <c:v>hlt</c:v>
                </c:pt>
                <c:pt idx="23">
                  <c:v>speechc</c:v>
                </c:pt>
                <c:pt idx="24">
                  <c:v>paclic</c:v>
                </c:pt>
                <c:pt idx="25">
                  <c:v>acl</c:v>
                </c:pt>
                <c:pt idx="26">
                  <c:v>ijcnlp</c:v>
                </c:pt>
                <c:pt idx="27">
                  <c:v>naacl</c:v>
                </c:pt>
                <c:pt idx="28">
                  <c:v>emnlp</c:v>
                </c:pt>
                <c:pt idx="29">
                  <c:v>conll</c:v>
                </c:pt>
                <c:pt idx="30">
                  <c:v>trec</c:v>
                </c:pt>
                <c:pt idx="31">
                  <c:v>csal</c:v>
                </c:pt>
                <c:pt idx="32">
                  <c:v>icassps</c:v>
                </c:pt>
                <c:pt idx="33">
                  <c:v>taslp</c:v>
                </c:pt>
              </c:strCache>
            </c:strRef>
          </c:cat>
          <c:val>
            <c:numRef>
              <c:f>'Female 2020 vs 2015'!$D$2:$D$35</c:f>
              <c:numCache>
                <c:formatCode>0%</c:formatCode>
                <c:ptCount val="34"/>
                <c:pt idx="0">
                  <c:v>0.405</c:v>
                </c:pt>
                <c:pt idx="1">
                  <c:v>0.356</c:v>
                </c:pt>
                <c:pt idx="2">
                  <c:v>0.356</c:v>
                </c:pt>
                <c:pt idx="3">
                  <c:v>0.307</c:v>
                </c:pt>
                <c:pt idx="4">
                  <c:v>0.293</c:v>
                </c:pt>
                <c:pt idx="5">
                  <c:v>0.289</c:v>
                </c:pt>
                <c:pt idx="6">
                  <c:v>0.277</c:v>
                </c:pt>
                <c:pt idx="7">
                  <c:v>0.277</c:v>
                </c:pt>
                <c:pt idx="8">
                  <c:v>0.267</c:v>
                </c:pt>
                <c:pt idx="9">
                  <c:v>0.266</c:v>
                </c:pt>
                <c:pt idx="10">
                  <c:v>0.252</c:v>
                </c:pt>
                <c:pt idx="11">
                  <c:v>0.248</c:v>
                </c:pt>
                <c:pt idx="12">
                  <c:v>0.248</c:v>
                </c:pt>
                <c:pt idx="13">
                  <c:v>0.241</c:v>
                </c:pt>
                <c:pt idx="14">
                  <c:v>0.238</c:v>
                </c:pt>
                <c:pt idx="15">
                  <c:v>0.233</c:v>
                </c:pt>
                <c:pt idx="16">
                  <c:v>0.224</c:v>
                </c:pt>
                <c:pt idx="17">
                  <c:v>0.22</c:v>
                </c:pt>
                <c:pt idx="18">
                  <c:v>0.219</c:v>
                </c:pt>
                <c:pt idx="19">
                  <c:v>0.216</c:v>
                </c:pt>
                <c:pt idx="20">
                  <c:v>0.216</c:v>
                </c:pt>
                <c:pt idx="21">
                  <c:v>0.213</c:v>
                </c:pt>
                <c:pt idx="22">
                  <c:v>0.209</c:v>
                </c:pt>
                <c:pt idx="23">
                  <c:v>0.205</c:v>
                </c:pt>
                <c:pt idx="24">
                  <c:v>0.202</c:v>
                </c:pt>
                <c:pt idx="25">
                  <c:v>0.196</c:v>
                </c:pt>
                <c:pt idx="26">
                  <c:v>0.196</c:v>
                </c:pt>
                <c:pt idx="27">
                  <c:v>0.195</c:v>
                </c:pt>
                <c:pt idx="28">
                  <c:v>0.191</c:v>
                </c:pt>
                <c:pt idx="29">
                  <c:v>0.185</c:v>
                </c:pt>
                <c:pt idx="30">
                  <c:v>0.183</c:v>
                </c:pt>
                <c:pt idx="31">
                  <c:v>0.179</c:v>
                </c:pt>
                <c:pt idx="32">
                  <c:v>0.126</c:v>
                </c:pt>
                <c:pt idx="33">
                  <c:v>0.103</c:v>
                </c:pt>
              </c:numCache>
            </c:numRef>
          </c:val>
        </c:ser>
        <c:ser>
          <c:idx val="1"/>
          <c:order val="1"/>
          <c:tx>
            <c:strRef>
              <c:f>'Female 2020 vs 2015'!$K$1</c:f>
              <c:strCache>
                <c:ptCount val="1"/>
                <c:pt idx="0">
                  <c:v>Delta Female 2020-2015</c:v>
                </c:pt>
              </c:strCache>
            </c:strRef>
          </c:tx>
          <c:spPr>
            <a:solidFill>
              <a:srgbClr val="3366FF"/>
            </a:solidFill>
            <a:ln>
              <a:solidFill>
                <a:srgbClr val="3366FF"/>
              </a:solidFill>
            </a:ln>
          </c:spPr>
          <c:invertIfNegative val="0"/>
          <c:cat>
            <c:strRef>
              <c:f>'Female 2020 vs 2015'!$A$2:$A$35</c:f>
              <c:strCache>
                <c:ptCount val="34"/>
                <c:pt idx="0">
                  <c:v>jep</c:v>
                </c:pt>
                <c:pt idx="1">
                  <c:v>tal</c:v>
                </c:pt>
                <c:pt idx="2">
                  <c:v>taln</c:v>
                </c:pt>
                <c:pt idx="3">
                  <c:v>lrec</c:v>
                </c:pt>
                <c:pt idx="4">
                  <c:v>lre</c:v>
                </c:pt>
                <c:pt idx="5">
                  <c:v>tipster</c:v>
                </c:pt>
                <c:pt idx="6">
                  <c:v>ltc</c:v>
                </c:pt>
                <c:pt idx="7">
                  <c:v>ranlp</c:v>
                </c:pt>
                <c:pt idx="8">
                  <c:v>inlg</c:v>
                </c:pt>
                <c:pt idx="9">
                  <c:v>modulad</c:v>
                </c:pt>
                <c:pt idx="10">
                  <c:v>mts</c:v>
                </c:pt>
                <c:pt idx="11">
                  <c:v>acmtslp</c:v>
                </c:pt>
                <c:pt idx="12">
                  <c:v>sem</c:v>
                </c:pt>
                <c:pt idx="13">
                  <c:v>cl</c:v>
                </c:pt>
                <c:pt idx="14">
                  <c:v>muc</c:v>
                </c:pt>
                <c:pt idx="15">
                  <c:v>alta</c:v>
                </c:pt>
                <c:pt idx="16">
                  <c:v>cath</c:v>
                </c:pt>
                <c:pt idx="17">
                  <c:v>coling</c:v>
                </c:pt>
                <c:pt idx="18">
                  <c:v>eacl</c:v>
                </c:pt>
                <c:pt idx="19">
                  <c:v>isca</c:v>
                </c:pt>
                <c:pt idx="20">
                  <c:v>tacl</c:v>
                </c:pt>
                <c:pt idx="21">
                  <c:v>anlp</c:v>
                </c:pt>
                <c:pt idx="22">
                  <c:v>hlt</c:v>
                </c:pt>
                <c:pt idx="23">
                  <c:v>speechc</c:v>
                </c:pt>
                <c:pt idx="24">
                  <c:v>paclic</c:v>
                </c:pt>
                <c:pt idx="25">
                  <c:v>acl</c:v>
                </c:pt>
                <c:pt idx="26">
                  <c:v>ijcnlp</c:v>
                </c:pt>
                <c:pt idx="27">
                  <c:v>naacl</c:v>
                </c:pt>
                <c:pt idx="28">
                  <c:v>emnlp</c:v>
                </c:pt>
                <c:pt idx="29">
                  <c:v>conll</c:v>
                </c:pt>
                <c:pt idx="30">
                  <c:v>trec</c:v>
                </c:pt>
                <c:pt idx="31">
                  <c:v>csal</c:v>
                </c:pt>
                <c:pt idx="32">
                  <c:v>icassps</c:v>
                </c:pt>
                <c:pt idx="33">
                  <c:v>taslp</c:v>
                </c:pt>
              </c:strCache>
            </c:strRef>
          </c:cat>
          <c:val>
            <c:numRef>
              <c:f>'Female 2020 vs 2015'!$K$2:$K$35</c:f>
              <c:numCache>
                <c:formatCode>0%</c:formatCode>
                <c:ptCount val="34"/>
                <c:pt idx="0">
                  <c:v>0.036</c:v>
                </c:pt>
                <c:pt idx="1">
                  <c:v>0.00199999999999989</c:v>
                </c:pt>
                <c:pt idx="2">
                  <c:v>0.00900000000000001</c:v>
                </c:pt>
                <c:pt idx="3">
                  <c:v>-0.003</c:v>
                </c:pt>
                <c:pt idx="4">
                  <c:v>-0.00200000000000011</c:v>
                </c:pt>
                <c:pt idx="5">
                  <c:v>0.0</c:v>
                </c:pt>
                <c:pt idx="6">
                  <c:v>0.004</c:v>
                </c:pt>
                <c:pt idx="7">
                  <c:v>0.00100000000000011</c:v>
                </c:pt>
                <c:pt idx="8">
                  <c:v>-0.0239999999999999</c:v>
                </c:pt>
                <c:pt idx="9">
                  <c:v>0.0</c:v>
                </c:pt>
                <c:pt idx="10">
                  <c:v>0.011</c:v>
                </c:pt>
                <c:pt idx="11">
                  <c:v>0.002</c:v>
                </c:pt>
                <c:pt idx="12">
                  <c:v>-0.002</c:v>
                </c:pt>
                <c:pt idx="13">
                  <c:v>0.015</c:v>
                </c:pt>
                <c:pt idx="14">
                  <c:v>0.001</c:v>
                </c:pt>
                <c:pt idx="15">
                  <c:v>-0.0110000000000001</c:v>
                </c:pt>
                <c:pt idx="16">
                  <c:v>0.0</c:v>
                </c:pt>
                <c:pt idx="17">
                  <c:v>0.00599999999999989</c:v>
                </c:pt>
                <c:pt idx="18">
                  <c:v>-0.00099999999999989</c:v>
                </c:pt>
                <c:pt idx="19">
                  <c:v>0.011</c:v>
                </c:pt>
                <c:pt idx="20">
                  <c:v>0.0359999999999999</c:v>
                </c:pt>
                <c:pt idx="21">
                  <c:v>0.0</c:v>
                </c:pt>
                <c:pt idx="22">
                  <c:v>0.0</c:v>
                </c:pt>
                <c:pt idx="23">
                  <c:v>0.017</c:v>
                </c:pt>
                <c:pt idx="24">
                  <c:v>-0.017</c:v>
                </c:pt>
                <c:pt idx="25">
                  <c:v>-0.00800000000000012</c:v>
                </c:pt>
                <c:pt idx="26">
                  <c:v>-0.002</c:v>
                </c:pt>
                <c:pt idx="27">
                  <c:v>-0.00900000000000012</c:v>
                </c:pt>
                <c:pt idx="28">
                  <c:v>0.00399999999999989</c:v>
                </c:pt>
                <c:pt idx="29">
                  <c:v>0.005</c:v>
                </c:pt>
                <c:pt idx="30">
                  <c:v>0.00599999999999989</c:v>
                </c:pt>
                <c:pt idx="31">
                  <c:v>0.0110000000000001</c:v>
                </c:pt>
                <c:pt idx="32">
                  <c:v>0.00799999999999989</c:v>
                </c:pt>
                <c:pt idx="33">
                  <c:v>0.006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344221384"/>
        <c:axId val="-344501496"/>
      </c:barChart>
      <c:catAx>
        <c:axId val="-3442213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fr-FR"/>
          </a:p>
        </c:txPr>
        <c:crossAx val="-344501496"/>
        <c:crosses val="autoZero"/>
        <c:auto val="1"/>
        <c:lblAlgn val="ctr"/>
        <c:lblOffset val="100"/>
        <c:noMultiLvlLbl val="0"/>
      </c:catAx>
      <c:valAx>
        <c:axId val="-34450149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fr-FR"/>
          </a:p>
        </c:txPr>
        <c:crossAx val="-34422138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40463227977938"/>
          <c:y val="0.0277777777777778"/>
          <c:w val="0.74109155232351"/>
          <c:h val="0.783642096821231"/>
        </c:manualLayout>
      </c:layout>
      <c:lineChart>
        <c:grouping val="standard"/>
        <c:varyColors val="0"/>
        <c:ser>
          <c:idx val="4"/>
          <c:order val="0"/>
          <c:tx>
            <c:strRef>
              <c:f>'Fig14-16-19-21-22'!$E$1</c:f>
              <c:strCache>
                <c:ptCount val="1"/>
                <c:pt idx="0">
                  <c:v>Signatures#/Papers#</c:v>
                </c:pt>
              </c:strCache>
            </c:strRef>
          </c:tx>
          <c:spPr>
            <a:ln>
              <a:solidFill>
                <a:srgbClr val="3366FF"/>
              </a:solidFill>
            </a:ln>
          </c:spPr>
          <c:marker>
            <c:symbol val="none"/>
          </c:marker>
          <c:cat>
            <c:numRef>
              <c:f>'Fig14-16-19-21-22'!$A$2:$A$57</c:f>
              <c:numCache>
                <c:formatCode>General</c:formatCode>
                <c:ptCount val="56"/>
                <c:pt idx="0">
                  <c:v>1965.0</c:v>
                </c:pt>
                <c:pt idx="1">
                  <c:v>1966.0</c:v>
                </c:pt>
                <c:pt idx="2">
                  <c:v>1967.0</c:v>
                </c:pt>
                <c:pt idx="3">
                  <c:v>1968.0</c:v>
                </c:pt>
                <c:pt idx="4">
                  <c:v>1969.0</c:v>
                </c:pt>
                <c:pt idx="5">
                  <c:v>1970.0</c:v>
                </c:pt>
                <c:pt idx="6">
                  <c:v>1971.0</c:v>
                </c:pt>
                <c:pt idx="7">
                  <c:v>1972.0</c:v>
                </c:pt>
                <c:pt idx="8">
                  <c:v>1973.0</c:v>
                </c:pt>
                <c:pt idx="9">
                  <c:v>1974.0</c:v>
                </c:pt>
                <c:pt idx="10">
                  <c:v>1975.0</c:v>
                </c:pt>
                <c:pt idx="11">
                  <c:v>1976.0</c:v>
                </c:pt>
                <c:pt idx="12">
                  <c:v>1977.0</c:v>
                </c:pt>
                <c:pt idx="13">
                  <c:v>1978.0</c:v>
                </c:pt>
                <c:pt idx="14">
                  <c:v>1979.0</c:v>
                </c:pt>
                <c:pt idx="15">
                  <c:v>1980.0</c:v>
                </c:pt>
                <c:pt idx="16">
                  <c:v>1981.0</c:v>
                </c:pt>
                <c:pt idx="17">
                  <c:v>1982.0</c:v>
                </c:pt>
                <c:pt idx="18">
                  <c:v>1983.0</c:v>
                </c:pt>
                <c:pt idx="19">
                  <c:v>1984.0</c:v>
                </c:pt>
                <c:pt idx="20">
                  <c:v>1985.0</c:v>
                </c:pt>
                <c:pt idx="21">
                  <c:v>1986.0</c:v>
                </c:pt>
                <c:pt idx="22">
                  <c:v>1987.0</c:v>
                </c:pt>
                <c:pt idx="23">
                  <c:v>1988.0</c:v>
                </c:pt>
                <c:pt idx="24">
                  <c:v>1989.0</c:v>
                </c:pt>
                <c:pt idx="25">
                  <c:v>1990.0</c:v>
                </c:pt>
                <c:pt idx="26">
                  <c:v>1991.0</c:v>
                </c:pt>
                <c:pt idx="27">
                  <c:v>1992.0</c:v>
                </c:pt>
                <c:pt idx="28">
                  <c:v>1993.0</c:v>
                </c:pt>
                <c:pt idx="29">
                  <c:v>1994.0</c:v>
                </c:pt>
                <c:pt idx="30">
                  <c:v>1995.0</c:v>
                </c:pt>
                <c:pt idx="31">
                  <c:v>1996.0</c:v>
                </c:pt>
                <c:pt idx="32">
                  <c:v>1997.0</c:v>
                </c:pt>
                <c:pt idx="33">
                  <c:v>1998.0</c:v>
                </c:pt>
                <c:pt idx="34">
                  <c:v>1999.0</c:v>
                </c:pt>
                <c:pt idx="35">
                  <c:v>2000.0</c:v>
                </c:pt>
                <c:pt idx="36">
                  <c:v>2001.0</c:v>
                </c:pt>
                <c:pt idx="37">
                  <c:v>2002.0</c:v>
                </c:pt>
                <c:pt idx="38">
                  <c:v>2003.0</c:v>
                </c:pt>
                <c:pt idx="39">
                  <c:v>2004.0</c:v>
                </c:pt>
                <c:pt idx="40">
                  <c:v>2005.0</c:v>
                </c:pt>
                <c:pt idx="41">
                  <c:v>2006.0</c:v>
                </c:pt>
                <c:pt idx="42">
                  <c:v>2007.0</c:v>
                </c:pt>
                <c:pt idx="43">
                  <c:v>2008.0</c:v>
                </c:pt>
                <c:pt idx="44">
                  <c:v>2009.0</c:v>
                </c:pt>
                <c:pt idx="45">
                  <c:v>2010.0</c:v>
                </c:pt>
                <c:pt idx="46">
                  <c:v>2011.0</c:v>
                </c:pt>
                <c:pt idx="47">
                  <c:v>2012.0</c:v>
                </c:pt>
                <c:pt idx="48">
                  <c:v>2013.0</c:v>
                </c:pt>
                <c:pt idx="49">
                  <c:v>2014.0</c:v>
                </c:pt>
                <c:pt idx="50">
                  <c:v>2015.0</c:v>
                </c:pt>
                <c:pt idx="51">
                  <c:v>2016.0</c:v>
                </c:pt>
                <c:pt idx="52">
                  <c:v>2017.0</c:v>
                </c:pt>
                <c:pt idx="53">
                  <c:v>2018.0</c:v>
                </c:pt>
                <c:pt idx="54">
                  <c:v>2019.0</c:v>
                </c:pt>
                <c:pt idx="55">
                  <c:v>2020.0</c:v>
                </c:pt>
              </c:numCache>
            </c:numRef>
          </c:cat>
          <c:val>
            <c:numRef>
              <c:f>'Fig14-16-19-21-22'!$E$2:$E$57</c:f>
              <c:numCache>
                <c:formatCode>General</c:formatCode>
                <c:ptCount val="56"/>
                <c:pt idx="0">
                  <c:v>1.333</c:v>
                </c:pt>
                <c:pt idx="1">
                  <c:v>1.143</c:v>
                </c:pt>
                <c:pt idx="2">
                  <c:v>1.315</c:v>
                </c:pt>
                <c:pt idx="3">
                  <c:v>1.0</c:v>
                </c:pt>
                <c:pt idx="4">
                  <c:v>1.042</c:v>
                </c:pt>
                <c:pt idx="5">
                  <c:v>1.111</c:v>
                </c:pt>
                <c:pt idx="6">
                  <c:v>1.25</c:v>
                </c:pt>
                <c:pt idx="7">
                  <c:v>1.105</c:v>
                </c:pt>
                <c:pt idx="8">
                  <c:v>1.438</c:v>
                </c:pt>
                <c:pt idx="9">
                  <c:v>1.16</c:v>
                </c:pt>
                <c:pt idx="10">
                  <c:v>1.588</c:v>
                </c:pt>
                <c:pt idx="11">
                  <c:v>1.719</c:v>
                </c:pt>
                <c:pt idx="12">
                  <c:v>1.626</c:v>
                </c:pt>
                <c:pt idx="13">
                  <c:v>1.61</c:v>
                </c:pt>
                <c:pt idx="14">
                  <c:v>1.715</c:v>
                </c:pt>
                <c:pt idx="15">
                  <c:v>1.635</c:v>
                </c:pt>
                <c:pt idx="16">
                  <c:v>1.639</c:v>
                </c:pt>
                <c:pt idx="17">
                  <c:v>1.675</c:v>
                </c:pt>
                <c:pt idx="18">
                  <c:v>1.886</c:v>
                </c:pt>
                <c:pt idx="19">
                  <c:v>1.655</c:v>
                </c:pt>
                <c:pt idx="20">
                  <c:v>1.717</c:v>
                </c:pt>
                <c:pt idx="21">
                  <c:v>1.886</c:v>
                </c:pt>
                <c:pt idx="22">
                  <c:v>2.063</c:v>
                </c:pt>
                <c:pt idx="23">
                  <c:v>1.884</c:v>
                </c:pt>
                <c:pt idx="24">
                  <c:v>2.093</c:v>
                </c:pt>
                <c:pt idx="25">
                  <c:v>2.283</c:v>
                </c:pt>
                <c:pt idx="26">
                  <c:v>2.229</c:v>
                </c:pt>
                <c:pt idx="27">
                  <c:v>2.345</c:v>
                </c:pt>
                <c:pt idx="28">
                  <c:v>2.467</c:v>
                </c:pt>
                <c:pt idx="29">
                  <c:v>2.51</c:v>
                </c:pt>
                <c:pt idx="30">
                  <c:v>2.443</c:v>
                </c:pt>
                <c:pt idx="31">
                  <c:v>2.486</c:v>
                </c:pt>
                <c:pt idx="32">
                  <c:v>2.61</c:v>
                </c:pt>
                <c:pt idx="33">
                  <c:v>2.682</c:v>
                </c:pt>
                <c:pt idx="34">
                  <c:v>2.679</c:v>
                </c:pt>
                <c:pt idx="35">
                  <c:v>2.725</c:v>
                </c:pt>
                <c:pt idx="36">
                  <c:v>2.883</c:v>
                </c:pt>
                <c:pt idx="37">
                  <c:v>2.786</c:v>
                </c:pt>
                <c:pt idx="38">
                  <c:v>2.854999999999999</c:v>
                </c:pt>
                <c:pt idx="39">
                  <c:v>2.94</c:v>
                </c:pt>
                <c:pt idx="40">
                  <c:v>2.865</c:v>
                </c:pt>
                <c:pt idx="41">
                  <c:v>2.989</c:v>
                </c:pt>
                <c:pt idx="42">
                  <c:v>2.942</c:v>
                </c:pt>
                <c:pt idx="43">
                  <c:v>3.075</c:v>
                </c:pt>
                <c:pt idx="44">
                  <c:v>3.027</c:v>
                </c:pt>
                <c:pt idx="45">
                  <c:v>3.103</c:v>
                </c:pt>
                <c:pt idx="46">
                  <c:v>3.121</c:v>
                </c:pt>
                <c:pt idx="47">
                  <c:v>3.243</c:v>
                </c:pt>
                <c:pt idx="48">
                  <c:v>3.281</c:v>
                </c:pt>
                <c:pt idx="49">
                  <c:v>3.397</c:v>
                </c:pt>
                <c:pt idx="50">
                  <c:v>3.486</c:v>
                </c:pt>
                <c:pt idx="51">
                  <c:v>3.568</c:v>
                </c:pt>
                <c:pt idx="52">
                  <c:v>3.564</c:v>
                </c:pt>
                <c:pt idx="53">
                  <c:v>3.712</c:v>
                </c:pt>
                <c:pt idx="54">
                  <c:v>3.949</c:v>
                </c:pt>
                <c:pt idx="55">
                  <c:v>4.163999999999985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79590328"/>
        <c:axId val="-2030897368"/>
      </c:lineChart>
      <c:catAx>
        <c:axId val="17795903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030897368"/>
        <c:crosses val="autoZero"/>
        <c:auto val="1"/>
        <c:lblAlgn val="ctr"/>
        <c:lblOffset val="100"/>
        <c:noMultiLvlLbl val="0"/>
      </c:catAx>
      <c:valAx>
        <c:axId val="-20308973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7959032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383386390702005"/>
          <c:y val="0.105540897097625"/>
          <c:w val="0.911106663555835"/>
          <c:h val="0.671259957940614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51519080"/>
        <c:axId val="-2030284552"/>
      </c:barChart>
      <c:catAx>
        <c:axId val="-20515190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fr-FR"/>
          </a:p>
        </c:txPr>
        <c:crossAx val="-2030284552"/>
        <c:crosses val="autoZero"/>
        <c:auto val="1"/>
        <c:lblAlgn val="ctr"/>
        <c:lblOffset val="100"/>
        <c:noMultiLvlLbl val="0"/>
      </c:catAx>
      <c:valAx>
        <c:axId val="-20302845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fr-FR"/>
          </a:p>
        </c:txPr>
        <c:crossAx val="-20515190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77668808"/>
        <c:axId val="-2113348120"/>
      </c:barChart>
      <c:catAx>
        <c:axId val="-2077668808"/>
        <c:scaling>
          <c:orientation val="minMax"/>
        </c:scaling>
        <c:delete val="0"/>
        <c:axPos val="b"/>
        <c:majorTickMark val="out"/>
        <c:minorTickMark val="none"/>
        <c:tickLblPos val="nextTo"/>
        <c:crossAx val="-2113348120"/>
        <c:crosses val="autoZero"/>
        <c:auto val="1"/>
        <c:lblAlgn val="ctr"/>
        <c:lblOffset val="100"/>
        <c:noMultiLvlLbl val="0"/>
      </c:catAx>
      <c:valAx>
        <c:axId val="-21133481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07766880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19698152"/>
        <c:axId val="-2078034264"/>
      </c:barChart>
      <c:catAx>
        <c:axId val="-2019698152"/>
        <c:scaling>
          <c:orientation val="minMax"/>
        </c:scaling>
        <c:delete val="0"/>
        <c:axPos val="b"/>
        <c:majorTickMark val="out"/>
        <c:minorTickMark val="none"/>
        <c:tickLblPos val="nextTo"/>
        <c:crossAx val="-2078034264"/>
        <c:crosses val="autoZero"/>
        <c:auto val="1"/>
        <c:lblAlgn val="ctr"/>
        <c:lblOffset val="100"/>
        <c:noMultiLvlLbl val="0"/>
      </c:catAx>
      <c:valAx>
        <c:axId val="-20780342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0196981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1"/>
          <c:order val="0"/>
          <c:spPr>
            <a:solidFill>
              <a:srgbClr val="3366FF"/>
            </a:solidFill>
          </c:spPr>
          <c:invertIfNegative val="0"/>
          <c:cat>
            <c:strRef>
              <c:f>'Figure 32-2015'!$A$2:$A$35</c:f>
              <c:strCache>
                <c:ptCount val="34"/>
                <c:pt idx="0">
                  <c:v>lrec</c:v>
                </c:pt>
                <c:pt idx="1">
                  <c:v>isca</c:v>
                </c:pt>
                <c:pt idx="2">
                  <c:v>tacl</c:v>
                </c:pt>
                <c:pt idx="3">
                  <c:v>icassps</c:v>
                </c:pt>
                <c:pt idx="4">
                  <c:v>trec</c:v>
                </c:pt>
                <c:pt idx="5">
                  <c:v>emnlp</c:v>
                </c:pt>
                <c:pt idx="6">
                  <c:v>lre</c:v>
                </c:pt>
                <c:pt idx="7">
                  <c:v>acl</c:v>
                </c:pt>
                <c:pt idx="8">
                  <c:v>muc</c:v>
                </c:pt>
                <c:pt idx="9">
                  <c:v>jep</c:v>
                </c:pt>
                <c:pt idx="10">
                  <c:v>csal</c:v>
                </c:pt>
                <c:pt idx="11">
                  <c:v>hlt</c:v>
                </c:pt>
                <c:pt idx="12">
                  <c:v>ijcnlp</c:v>
                </c:pt>
                <c:pt idx="13">
                  <c:v>naacl</c:v>
                </c:pt>
                <c:pt idx="14">
                  <c:v>taln</c:v>
                </c:pt>
                <c:pt idx="15">
                  <c:v>tipster</c:v>
                </c:pt>
                <c:pt idx="16">
                  <c:v>sem</c:v>
                </c:pt>
                <c:pt idx="17">
                  <c:v>mts</c:v>
                </c:pt>
                <c:pt idx="18">
                  <c:v>coling</c:v>
                </c:pt>
                <c:pt idx="19">
                  <c:v>inlg</c:v>
                </c:pt>
                <c:pt idx="20">
                  <c:v>taslp</c:v>
                </c:pt>
                <c:pt idx="21">
                  <c:v>conll</c:v>
                </c:pt>
                <c:pt idx="22">
                  <c:v>acmtslp</c:v>
                </c:pt>
                <c:pt idx="23">
                  <c:v>speechc</c:v>
                </c:pt>
                <c:pt idx="24">
                  <c:v>alta</c:v>
                </c:pt>
                <c:pt idx="25">
                  <c:v>ltc</c:v>
                </c:pt>
                <c:pt idx="26">
                  <c:v>tal</c:v>
                </c:pt>
                <c:pt idx="27">
                  <c:v>eacl</c:v>
                </c:pt>
                <c:pt idx="28">
                  <c:v>paclic</c:v>
                </c:pt>
                <c:pt idx="29">
                  <c:v>anlp</c:v>
                </c:pt>
                <c:pt idx="30">
                  <c:v>ranlp</c:v>
                </c:pt>
                <c:pt idx="31">
                  <c:v>cl</c:v>
                </c:pt>
                <c:pt idx="32">
                  <c:v>modulad</c:v>
                </c:pt>
                <c:pt idx="33">
                  <c:v>cath</c:v>
                </c:pt>
              </c:strCache>
            </c:strRef>
          </c:cat>
          <c:val>
            <c:numRef>
              <c:f>'Figure 32-2015'!$C$2:$C$35</c:f>
              <c:numCache>
                <c:formatCode>General</c:formatCode>
                <c:ptCount val="34"/>
                <c:pt idx="0">
                  <c:v>6.81</c:v>
                </c:pt>
                <c:pt idx="1">
                  <c:v>6.358</c:v>
                </c:pt>
                <c:pt idx="2">
                  <c:v>4.549</c:v>
                </c:pt>
                <c:pt idx="3">
                  <c:v>5.553999999999998</c:v>
                </c:pt>
                <c:pt idx="4">
                  <c:v>6.209</c:v>
                </c:pt>
                <c:pt idx="5">
                  <c:v>4.188</c:v>
                </c:pt>
                <c:pt idx="6">
                  <c:v>4.606999999999997</c:v>
                </c:pt>
                <c:pt idx="7">
                  <c:v>4.146999999999998</c:v>
                </c:pt>
                <c:pt idx="8">
                  <c:v>5.486</c:v>
                </c:pt>
                <c:pt idx="9">
                  <c:v>5.051</c:v>
                </c:pt>
                <c:pt idx="10">
                  <c:v>4.196999999999996</c:v>
                </c:pt>
                <c:pt idx="11">
                  <c:v>4.928</c:v>
                </c:pt>
                <c:pt idx="12">
                  <c:v>3.863</c:v>
                </c:pt>
                <c:pt idx="13">
                  <c:v>3.854</c:v>
                </c:pt>
                <c:pt idx="14">
                  <c:v>4.257</c:v>
                </c:pt>
                <c:pt idx="15">
                  <c:v>4.614999999999965</c:v>
                </c:pt>
                <c:pt idx="16">
                  <c:v>4.561999999999998</c:v>
                </c:pt>
                <c:pt idx="17">
                  <c:v>3.849</c:v>
                </c:pt>
                <c:pt idx="18">
                  <c:v>3.444</c:v>
                </c:pt>
                <c:pt idx="19">
                  <c:v>3.391</c:v>
                </c:pt>
                <c:pt idx="20">
                  <c:v>3.431999999999999</c:v>
                </c:pt>
                <c:pt idx="21">
                  <c:v>3.479</c:v>
                </c:pt>
                <c:pt idx="22">
                  <c:v>3.558</c:v>
                </c:pt>
                <c:pt idx="23">
                  <c:v>3.194</c:v>
                </c:pt>
                <c:pt idx="24">
                  <c:v>2.871</c:v>
                </c:pt>
                <c:pt idx="25">
                  <c:v>3.105</c:v>
                </c:pt>
                <c:pt idx="26">
                  <c:v>3.076</c:v>
                </c:pt>
                <c:pt idx="27">
                  <c:v>2.69</c:v>
                </c:pt>
                <c:pt idx="28">
                  <c:v>2.714</c:v>
                </c:pt>
                <c:pt idx="29">
                  <c:v>2.618</c:v>
                </c:pt>
                <c:pt idx="30">
                  <c:v>2.618</c:v>
                </c:pt>
                <c:pt idx="31">
                  <c:v>2.427</c:v>
                </c:pt>
                <c:pt idx="32">
                  <c:v>2.162</c:v>
                </c:pt>
                <c:pt idx="33">
                  <c:v>1.293</c:v>
                </c:pt>
              </c:numCache>
            </c:numRef>
          </c:val>
        </c:ser>
        <c:ser>
          <c:idx val="2"/>
          <c:order val="1"/>
          <c:spPr>
            <a:solidFill>
              <a:srgbClr val="FF0000"/>
            </a:solidFill>
          </c:spPr>
          <c:invertIfNegative val="0"/>
          <c:cat>
            <c:strRef>
              <c:f>'Figure 32-2015'!$A$2:$A$35</c:f>
              <c:strCache>
                <c:ptCount val="34"/>
                <c:pt idx="0">
                  <c:v>lrec</c:v>
                </c:pt>
                <c:pt idx="1">
                  <c:v>isca</c:v>
                </c:pt>
                <c:pt idx="2">
                  <c:v>tacl</c:v>
                </c:pt>
                <c:pt idx="3">
                  <c:v>icassps</c:v>
                </c:pt>
                <c:pt idx="4">
                  <c:v>trec</c:v>
                </c:pt>
                <c:pt idx="5">
                  <c:v>emnlp</c:v>
                </c:pt>
                <c:pt idx="6">
                  <c:v>lre</c:v>
                </c:pt>
                <c:pt idx="7">
                  <c:v>acl</c:v>
                </c:pt>
                <c:pt idx="8">
                  <c:v>muc</c:v>
                </c:pt>
                <c:pt idx="9">
                  <c:v>jep</c:v>
                </c:pt>
                <c:pt idx="10">
                  <c:v>csal</c:v>
                </c:pt>
                <c:pt idx="11">
                  <c:v>hlt</c:v>
                </c:pt>
                <c:pt idx="12">
                  <c:v>ijcnlp</c:v>
                </c:pt>
                <c:pt idx="13">
                  <c:v>naacl</c:v>
                </c:pt>
                <c:pt idx="14">
                  <c:v>taln</c:v>
                </c:pt>
                <c:pt idx="15">
                  <c:v>tipster</c:v>
                </c:pt>
                <c:pt idx="16">
                  <c:v>sem</c:v>
                </c:pt>
                <c:pt idx="17">
                  <c:v>mts</c:v>
                </c:pt>
                <c:pt idx="18">
                  <c:v>coling</c:v>
                </c:pt>
                <c:pt idx="19">
                  <c:v>inlg</c:v>
                </c:pt>
                <c:pt idx="20">
                  <c:v>taslp</c:v>
                </c:pt>
                <c:pt idx="21">
                  <c:v>conll</c:v>
                </c:pt>
                <c:pt idx="22">
                  <c:v>acmtslp</c:v>
                </c:pt>
                <c:pt idx="23">
                  <c:v>speechc</c:v>
                </c:pt>
                <c:pt idx="24">
                  <c:v>alta</c:v>
                </c:pt>
                <c:pt idx="25">
                  <c:v>ltc</c:v>
                </c:pt>
                <c:pt idx="26">
                  <c:v>tal</c:v>
                </c:pt>
                <c:pt idx="27">
                  <c:v>eacl</c:v>
                </c:pt>
                <c:pt idx="28">
                  <c:v>paclic</c:v>
                </c:pt>
                <c:pt idx="29">
                  <c:v>anlp</c:v>
                </c:pt>
                <c:pt idx="30">
                  <c:v>ranlp</c:v>
                </c:pt>
                <c:pt idx="31">
                  <c:v>cl</c:v>
                </c:pt>
                <c:pt idx="32">
                  <c:v>modulad</c:v>
                </c:pt>
                <c:pt idx="33">
                  <c:v>cath</c:v>
                </c:pt>
              </c:strCache>
            </c:strRef>
          </c:cat>
          <c:val>
            <c:numRef>
              <c:f>'Figure 32-2015'!$D$2:$D$35</c:f>
              <c:numCache>
                <c:formatCode>General</c:formatCode>
                <c:ptCount val="34"/>
                <c:pt idx="0">
                  <c:v>0.562</c:v>
                </c:pt>
                <c:pt idx="1">
                  <c:v>0.849</c:v>
                </c:pt>
                <c:pt idx="2">
                  <c:v>2.29</c:v>
                </c:pt>
                <c:pt idx="3">
                  <c:v>0.822</c:v>
                </c:pt>
                <c:pt idx="4">
                  <c:v>0.0</c:v>
                </c:pt>
                <c:pt idx="5">
                  <c:v>1.764</c:v>
                </c:pt>
                <c:pt idx="6">
                  <c:v>1.131</c:v>
                </c:pt>
                <c:pt idx="7">
                  <c:v>1.43</c:v>
                </c:pt>
                <c:pt idx="8">
                  <c:v>0.00200000000000067</c:v>
                </c:pt>
                <c:pt idx="9">
                  <c:v>0.406</c:v>
                </c:pt>
                <c:pt idx="10">
                  <c:v>0.916</c:v>
                </c:pt>
                <c:pt idx="11">
                  <c:v>0.0</c:v>
                </c:pt>
                <c:pt idx="12">
                  <c:v>0.954</c:v>
                </c:pt>
                <c:pt idx="13">
                  <c:v>0.951</c:v>
                </c:pt>
                <c:pt idx="14">
                  <c:v>0.403</c:v>
                </c:pt>
                <c:pt idx="15">
                  <c:v>0.0</c:v>
                </c:pt>
                <c:pt idx="16">
                  <c:v>0.0</c:v>
                </c:pt>
                <c:pt idx="17">
                  <c:v>0.537999999999999</c:v>
                </c:pt>
                <c:pt idx="18">
                  <c:v>0.822</c:v>
                </c:pt>
                <c:pt idx="19">
                  <c:v>0.591</c:v>
                </c:pt>
                <c:pt idx="20">
                  <c:v>0.518</c:v>
                </c:pt>
                <c:pt idx="21">
                  <c:v>0.196</c:v>
                </c:pt>
                <c:pt idx="22">
                  <c:v>0.0150000000000001</c:v>
                </c:pt>
                <c:pt idx="23">
                  <c:v>0.359</c:v>
                </c:pt>
                <c:pt idx="24">
                  <c:v>0.579</c:v>
                </c:pt>
                <c:pt idx="25">
                  <c:v>0.295</c:v>
                </c:pt>
                <c:pt idx="26">
                  <c:v>0.113</c:v>
                </c:pt>
                <c:pt idx="27">
                  <c:v>0.332</c:v>
                </c:pt>
                <c:pt idx="28">
                  <c:v>0.27</c:v>
                </c:pt>
                <c:pt idx="29">
                  <c:v>0.202</c:v>
                </c:pt>
                <c:pt idx="30">
                  <c:v>0.145</c:v>
                </c:pt>
                <c:pt idx="31">
                  <c:v>0.322</c:v>
                </c:pt>
                <c:pt idx="32">
                  <c:v>0.0</c:v>
                </c:pt>
                <c:pt idx="33">
                  <c:v>0.00100000000000011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344336408"/>
        <c:axId val="-344379496"/>
      </c:barChart>
      <c:catAx>
        <c:axId val="-3443364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fr-FR"/>
          </a:p>
        </c:txPr>
        <c:crossAx val="-344379496"/>
        <c:crosses val="autoZero"/>
        <c:auto val="1"/>
        <c:lblAlgn val="ctr"/>
        <c:lblOffset val="100"/>
        <c:noMultiLvlLbl val="0"/>
      </c:catAx>
      <c:valAx>
        <c:axId val="-3443794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fr-FR"/>
          </a:p>
        </c:txPr>
        <c:crossAx val="-34433640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1"/>
          <c:order val="0"/>
          <c:spPr>
            <a:ln>
              <a:solidFill>
                <a:srgbClr val="3366FF"/>
              </a:solidFill>
            </a:ln>
          </c:spPr>
          <c:marker>
            <c:symbol val="none"/>
          </c:marker>
          <c:cat>
            <c:numRef>
              <c:f>'Figure 36'!$A$2:$A$57</c:f>
              <c:numCache>
                <c:formatCode>General</c:formatCode>
                <c:ptCount val="56"/>
                <c:pt idx="0">
                  <c:v>1965.0</c:v>
                </c:pt>
                <c:pt idx="1">
                  <c:v>1966.0</c:v>
                </c:pt>
                <c:pt idx="2">
                  <c:v>1967.0</c:v>
                </c:pt>
                <c:pt idx="3">
                  <c:v>1968.0</c:v>
                </c:pt>
                <c:pt idx="4">
                  <c:v>1969.0</c:v>
                </c:pt>
                <c:pt idx="5">
                  <c:v>1970.0</c:v>
                </c:pt>
                <c:pt idx="6">
                  <c:v>1971.0</c:v>
                </c:pt>
                <c:pt idx="7">
                  <c:v>1972.0</c:v>
                </c:pt>
                <c:pt idx="8">
                  <c:v>1973.0</c:v>
                </c:pt>
                <c:pt idx="9">
                  <c:v>1974.0</c:v>
                </c:pt>
                <c:pt idx="10">
                  <c:v>1975.0</c:v>
                </c:pt>
                <c:pt idx="11">
                  <c:v>1976.0</c:v>
                </c:pt>
                <c:pt idx="12">
                  <c:v>1977.0</c:v>
                </c:pt>
                <c:pt idx="13">
                  <c:v>1978.0</c:v>
                </c:pt>
                <c:pt idx="14">
                  <c:v>1979.0</c:v>
                </c:pt>
                <c:pt idx="15">
                  <c:v>1980.0</c:v>
                </c:pt>
                <c:pt idx="16">
                  <c:v>1981.0</c:v>
                </c:pt>
                <c:pt idx="17">
                  <c:v>1982.0</c:v>
                </c:pt>
                <c:pt idx="18">
                  <c:v>1983.0</c:v>
                </c:pt>
                <c:pt idx="19">
                  <c:v>1984.0</c:v>
                </c:pt>
                <c:pt idx="20">
                  <c:v>1985.0</c:v>
                </c:pt>
                <c:pt idx="21">
                  <c:v>1986.0</c:v>
                </c:pt>
                <c:pt idx="22">
                  <c:v>1987.0</c:v>
                </c:pt>
                <c:pt idx="23">
                  <c:v>1988.0</c:v>
                </c:pt>
                <c:pt idx="24">
                  <c:v>1989.0</c:v>
                </c:pt>
                <c:pt idx="25">
                  <c:v>1990.0</c:v>
                </c:pt>
                <c:pt idx="26">
                  <c:v>1991.0</c:v>
                </c:pt>
                <c:pt idx="27">
                  <c:v>1992.0</c:v>
                </c:pt>
                <c:pt idx="28">
                  <c:v>1993.0</c:v>
                </c:pt>
                <c:pt idx="29">
                  <c:v>1994.0</c:v>
                </c:pt>
                <c:pt idx="30">
                  <c:v>1995.0</c:v>
                </c:pt>
                <c:pt idx="31">
                  <c:v>1996.0</c:v>
                </c:pt>
                <c:pt idx="32">
                  <c:v>1997.0</c:v>
                </c:pt>
                <c:pt idx="33">
                  <c:v>1998.0</c:v>
                </c:pt>
                <c:pt idx="34">
                  <c:v>1999.0</c:v>
                </c:pt>
                <c:pt idx="35">
                  <c:v>2000.0</c:v>
                </c:pt>
                <c:pt idx="36">
                  <c:v>2001.0</c:v>
                </c:pt>
                <c:pt idx="37">
                  <c:v>2002.0</c:v>
                </c:pt>
                <c:pt idx="38">
                  <c:v>2003.0</c:v>
                </c:pt>
                <c:pt idx="39">
                  <c:v>2004.0</c:v>
                </c:pt>
                <c:pt idx="40">
                  <c:v>2005.0</c:v>
                </c:pt>
                <c:pt idx="41">
                  <c:v>2006.0</c:v>
                </c:pt>
                <c:pt idx="42">
                  <c:v>2007.0</c:v>
                </c:pt>
                <c:pt idx="43">
                  <c:v>2008.0</c:v>
                </c:pt>
                <c:pt idx="44">
                  <c:v>2009.0</c:v>
                </c:pt>
                <c:pt idx="45">
                  <c:v>2010.0</c:v>
                </c:pt>
                <c:pt idx="46">
                  <c:v>2011.0</c:v>
                </c:pt>
                <c:pt idx="47">
                  <c:v>2012.0</c:v>
                </c:pt>
                <c:pt idx="48">
                  <c:v>2013.0</c:v>
                </c:pt>
                <c:pt idx="49">
                  <c:v>2014.0</c:v>
                </c:pt>
                <c:pt idx="50">
                  <c:v>2015.0</c:v>
                </c:pt>
                <c:pt idx="51">
                  <c:v>2016.0</c:v>
                </c:pt>
                <c:pt idx="52">
                  <c:v>2017.0</c:v>
                </c:pt>
                <c:pt idx="53">
                  <c:v>2018.0</c:v>
                </c:pt>
                <c:pt idx="54">
                  <c:v>2019.0</c:v>
                </c:pt>
                <c:pt idx="55">
                  <c:v>2020.0</c:v>
                </c:pt>
              </c:numCache>
            </c:numRef>
          </c:cat>
          <c:val>
            <c:numRef>
              <c:f>'Figure 36'!$B$2:$B$57</c:f>
              <c:numCache>
                <c:formatCode>General</c:formatCode>
                <c:ptCount val="56"/>
                <c:pt idx="0">
                  <c:v>0.042</c:v>
                </c:pt>
                <c:pt idx="1">
                  <c:v>0.0</c:v>
                </c:pt>
                <c:pt idx="2">
                  <c:v>0.037</c:v>
                </c:pt>
                <c:pt idx="3">
                  <c:v>0.0</c:v>
                </c:pt>
                <c:pt idx="4">
                  <c:v>0.0</c:v>
                </c:pt>
                <c:pt idx="5">
                  <c:v>0.056</c:v>
                </c:pt>
                <c:pt idx="6">
                  <c:v>0.2</c:v>
                </c:pt>
                <c:pt idx="7">
                  <c:v>0.789</c:v>
                </c:pt>
                <c:pt idx="8">
                  <c:v>0.037</c:v>
                </c:pt>
                <c:pt idx="9">
                  <c:v>0.2</c:v>
                </c:pt>
                <c:pt idx="10">
                  <c:v>0.069</c:v>
                </c:pt>
                <c:pt idx="11">
                  <c:v>0.526</c:v>
                </c:pt>
                <c:pt idx="12">
                  <c:v>0.59</c:v>
                </c:pt>
                <c:pt idx="13">
                  <c:v>0.682</c:v>
                </c:pt>
                <c:pt idx="14">
                  <c:v>0.721</c:v>
                </c:pt>
                <c:pt idx="15">
                  <c:v>0.537</c:v>
                </c:pt>
                <c:pt idx="16">
                  <c:v>0.993</c:v>
                </c:pt>
                <c:pt idx="17">
                  <c:v>0.78</c:v>
                </c:pt>
                <c:pt idx="18">
                  <c:v>1.409</c:v>
                </c:pt>
                <c:pt idx="19">
                  <c:v>1.236</c:v>
                </c:pt>
                <c:pt idx="20">
                  <c:v>1.175</c:v>
                </c:pt>
                <c:pt idx="21">
                  <c:v>1.363</c:v>
                </c:pt>
                <c:pt idx="22">
                  <c:v>1.238</c:v>
                </c:pt>
                <c:pt idx="23">
                  <c:v>1.798</c:v>
                </c:pt>
                <c:pt idx="24">
                  <c:v>1.378</c:v>
                </c:pt>
                <c:pt idx="25">
                  <c:v>1.374</c:v>
                </c:pt>
                <c:pt idx="26">
                  <c:v>1.751</c:v>
                </c:pt>
                <c:pt idx="27">
                  <c:v>1.881</c:v>
                </c:pt>
                <c:pt idx="28">
                  <c:v>2.128</c:v>
                </c:pt>
                <c:pt idx="29">
                  <c:v>1.948</c:v>
                </c:pt>
                <c:pt idx="30">
                  <c:v>2.724</c:v>
                </c:pt>
                <c:pt idx="31">
                  <c:v>2.503</c:v>
                </c:pt>
                <c:pt idx="32">
                  <c:v>3.052</c:v>
                </c:pt>
                <c:pt idx="33">
                  <c:v>2.991</c:v>
                </c:pt>
                <c:pt idx="34">
                  <c:v>3.285</c:v>
                </c:pt>
                <c:pt idx="35">
                  <c:v>3.033</c:v>
                </c:pt>
                <c:pt idx="36">
                  <c:v>3.358</c:v>
                </c:pt>
                <c:pt idx="37">
                  <c:v>2.306</c:v>
                </c:pt>
                <c:pt idx="38">
                  <c:v>3.125</c:v>
                </c:pt>
                <c:pt idx="39">
                  <c:v>3.597</c:v>
                </c:pt>
                <c:pt idx="40">
                  <c:v>3.707</c:v>
                </c:pt>
                <c:pt idx="41">
                  <c:v>4.792</c:v>
                </c:pt>
                <c:pt idx="42">
                  <c:v>5.33</c:v>
                </c:pt>
                <c:pt idx="43">
                  <c:v>5.023999999999996</c:v>
                </c:pt>
                <c:pt idx="44">
                  <c:v>6.106999999999998</c:v>
                </c:pt>
                <c:pt idx="45">
                  <c:v>6.183999999999997</c:v>
                </c:pt>
                <c:pt idx="46">
                  <c:v>7.001</c:v>
                </c:pt>
                <c:pt idx="47">
                  <c:v>7.038</c:v>
                </c:pt>
                <c:pt idx="48">
                  <c:v>8.797999999999998</c:v>
                </c:pt>
                <c:pt idx="49">
                  <c:v>8.875</c:v>
                </c:pt>
                <c:pt idx="50">
                  <c:v>9.736000000000001</c:v>
                </c:pt>
                <c:pt idx="51">
                  <c:v>9.572</c:v>
                </c:pt>
                <c:pt idx="52">
                  <c:v>10.659</c:v>
                </c:pt>
                <c:pt idx="53">
                  <c:v>10.72</c:v>
                </c:pt>
                <c:pt idx="54">
                  <c:v>12.152</c:v>
                </c:pt>
                <c:pt idx="55">
                  <c:v>12.702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32883688"/>
        <c:axId val="-2032646072"/>
      </c:lineChart>
      <c:catAx>
        <c:axId val="-2032883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032646072"/>
        <c:crosses val="autoZero"/>
        <c:auto val="1"/>
        <c:lblAlgn val="ctr"/>
        <c:lblOffset val="100"/>
        <c:noMultiLvlLbl val="0"/>
      </c:catAx>
      <c:valAx>
        <c:axId val="-20326460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03288368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1"/>
          <c:order val="0"/>
          <c:spPr>
            <a:ln>
              <a:solidFill>
                <a:srgbClr val="3366FF"/>
              </a:solidFill>
            </a:ln>
          </c:spPr>
          <c:marker>
            <c:symbol val="none"/>
          </c:marker>
          <c:cat>
            <c:numRef>
              <c:f>'Figure 37'!$A$2:$A$57</c:f>
              <c:numCache>
                <c:formatCode>General</c:formatCode>
                <c:ptCount val="56"/>
                <c:pt idx="0">
                  <c:v>1965.0</c:v>
                </c:pt>
                <c:pt idx="1">
                  <c:v>1966.0</c:v>
                </c:pt>
                <c:pt idx="2">
                  <c:v>1967.0</c:v>
                </c:pt>
                <c:pt idx="3">
                  <c:v>1968.0</c:v>
                </c:pt>
                <c:pt idx="4">
                  <c:v>1969.0</c:v>
                </c:pt>
                <c:pt idx="5">
                  <c:v>1970.0</c:v>
                </c:pt>
                <c:pt idx="6">
                  <c:v>1971.0</c:v>
                </c:pt>
                <c:pt idx="7">
                  <c:v>1972.0</c:v>
                </c:pt>
                <c:pt idx="8">
                  <c:v>1973.0</c:v>
                </c:pt>
                <c:pt idx="9">
                  <c:v>1974.0</c:v>
                </c:pt>
                <c:pt idx="10">
                  <c:v>1975.0</c:v>
                </c:pt>
                <c:pt idx="11">
                  <c:v>1976.0</c:v>
                </c:pt>
                <c:pt idx="12">
                  <c:v>1977.0</c:v>
                </c:pt>
                <c:pt idx="13">
                  <c:v>1978.0</c:v>
                </c:pt>
                <c:pt idx="14">
                  <c:v>1979.0</c:v>
                </c:pt>
                <c:pt idx="15">
                  <c:v>1980.0</c:v>
                </c:pt>
                <c:pt idx="16">
                  <c:v>1981.0</c:v>
                </c:pt>
                <c:pt idx="17">
                  <c:v>1982.0</c:v>
                </c:pt>
                <c:pt idx="18">
                  <c:v>1983.0</c:v>
                </c:pt>
                <c:pt idx="19">
                  <c:v>1984.0</c:v>
                </c:pt>
                <c:pt idx="20">
                  <c:v>1985.0</c:v>
                </c:pt>
                <c:pt idx="21">
                  <c:v>1986.0</c:v>
                </c:pt>
                <c:pt idx="22">
                  <c:v>1987.0</c:v>
                </c:pt>
                <c:pt idx="23">
                  <c:v>1988.0</c:v>
                </c:pt>
                <c:pt idx="24">
                  <c:v>1989.0</c:v>
                </c:pt>
                <c:pt idx="25">
                  <c:v>1990.0</c:v>
                </c:pt>
                <c:pt idx="26">
                  <c:v>1991.0</c:v>
                </c:pt>
                <c:pt idx="27">
                  <c:v>1992.0</c:v>
                </c:pt>
                <c:pt idx="28">
                  <c:v>1993.0</c:v>
                </c:pt>
                <c:pt idx="29">
                  <c:v>1994.0</c:v>
                </c:pt>
                <c:pt idx="30">
                  <c:v>1995.0</c:v>
                </c:pt>
                <c:pt idx="31">
                  <c:v>1996.0</c:v>
                </c:pt>
                <c:pt idx="32">
                  <c:v>1997.0</c:v>
                </c:pt>
                <c:pt idx="33">
                  <c:v>1998.0</c:v>
                </c:pt>
                <c:pt idx="34">
                  <c:v>1999.0</c:v>
                </c:pt>
                <c:pt idx="35">
                  <c:v>2000.0</c:v>
                </c:pt>
                <c:pt idx="36">
                  <c:v>2001.0</c:v>
                </c:pt>
                <c:pt idx="37">
                  <c:v>2002.0</c:v>
                </c:pt>
                <c:pt idx="38">
                  <c:v>2003.0</c:v>
                </c:pt>
                <c:pt idx="39">
                  <c:v>2004.0</c:v>
                </c:pt>
                <c:pt idx="40">
                  <c:v>2005.0</c:v>
                </c:pt>
                <c:pt idx="41">
                  <c:v>2006.0</c:v>
                </c:pt>
                <c:pt idx="42">
                  <c:v>2007.0</c:v>
                </c:pt>
                <c:pt idx="43">
                  <c:v>2008.0</c:v>
                </c:pt>
                <c:pt idx="44">
                  <c:v>2009.0</c:v>
                </c:pt>
                <c:pt idx="45">
                  <c:v>2010.0</c:v>
                </c:pt>
                <c:pt idx="46">
                  <c:v>2011.0</c:v>
                </c:pt>
                <c:pt idx="47">
                  <c:v>2012.0</c:v>
                </c:pt>
                <c:pt idx="48">
                  <c:v>2013.0</c:v>
                </c:pt>
                <c:pt idx="49">
                  <c:v>2014.0</c:v>
                </c:pt>
                <c:pt idx="50">
                  <c:v>2015.0</c:v>
                </c:pt>
                <c:pt idx="51">
                  <c:v>2016.0</c:v>
                </c:pt>
                <c:pt idx="52">
                  <c:v>2017.0</c:v>
                </c:pt>
                <c:pt idx="53">
                  <c:v>2018.0</c:v>
                </c:pt>
                <c:pt idx="54">
                  <c:v>2019.0</c:v>
                </c:pt>
                <c:pt idx="55">
                  <c:v>2020.0</c:v>
                </c:pt>
              </c:numCache>
            </c:numRef>
          </c:cat>
          <c:val>
            <c:numRef>
              <c:f>'Figure 37'!$B$2:$B$57</c:f>
              <c:numCache>
                <c:formatCode>General</c:formatCode>
                <c:ptCount val="56"/>
                <c:pt idx="0">
                  <c:v>0.208</c:v>
                </c:pt>
                <c:pt idx="1">
                  <c:v>0.429</c:v>
                </c:pt>
                <c:pt idx="2">
                  <c:v>0.278</c:v>
                </c:pt>
                <c:pt idx="3">
                  <c:v>0.765</c:v>
                </c:pt>
                <c:pt idx="4">
                  <c:v>0.375</c:v>
                </c:pt>
                <c:pt idx="5">
                  <c:v>0.611</c:v>
                </c:pt>
                <c:pt idx="6">
                  <c:v>0.35</c:v>
                </c:pt>
                <c:pt idx="7">
                  <c:v>1.158</c:v>
                </c:pt>
                <c:pt idx="8">
                  <c:v>0.613</c:v>
                </c:pt>
                <c:pt idx="9">
                  <c:v>0.52</c:v>
                </c:pt>
                <c:pt idx="10">
                  <c:v>5.625999999999974</c:v>
                </c:pt>
                <c:pt idx="11">
                  <c:v>7.133</c:v>
                </c:pt>
                <c:pt idx="12">
                  <c:v>4.058</c:v>
                </c:pt>
                <c:pt idx="13">
                  <c:v>4.442</c:v>
                </c:pt>
                <c:pt idx="14">
                  <c:v>8.536</c:v>
                </c:pt>
                <c:pt idx="15">
                  <c:v>6.71</c:v>
                </c:pt>
                <c:pt idx="16">
                  <c:v>5.149999999999999</c:v>
                </c:pt>
                <c:pt idx="17">
                  <c:v>3.251</c:v>
                </c:pt>
                <c:pt idx="18">
                  <c:v>3.257</c:v>
                </c:pt>
                <c:pt idx="19">
                  <c:v>5.723999999999997</c:v>
                </c:pt>
                <c:pt idx="20">
                  <c:v>4.296</c:v>
                </c:pt>
                <c:pt idx="21">
                  <c:v>4.996</c:v>
                </c:pt>
                <c:pt idx="22">
                  <c:v>3.049</c:v>
                </c:pt>
                <c:pt idx="23">
                  <c:v>3.89</c:v>
                </c:pt>
                <c:pt idx="24">
                  <c:v>3.926</c:v>
                </c:pt>
                <c:pt idx="25">
                  <c:v>4.348</c:v>
                </c:pt>
                <c:pt idx="26">
                  <c:v>3.993</c:v>
                </c:pt>
                <c:pt idx="27">
                  <c:v>5.668999999999984</c:v>
                </c:pt>
                <c:pt idx="28">
                  <c:v>8.446</c:v>
                </c:pt>
                <c:pt idx="29">
                  <c:v>6.194999999999974</c:v>
                </c:pt>
                <c:pt idx="30">
                  <c:v>6.721999999999999</c:v>
                </c:pt>
                <c:pt idx="31">
                  <c:v>7.726</c:v>
                </c:pt>
                <c:pt idx="32">
                  <c:v>7.009</c:v>
                </c:pt>
                <c:pt idx="33">
                  <c:v>6.5</c:v>
                </c:pt>
                <c:pt idx="34">
                  <c:v>5.679</c:v>
                </c:pt>
                <c:pt idx="35">
                  <c:v>6.286</c:v>
                </c:pt>
                <c:pt idx="36">
                  <c:v>6.099</c:v>
                </c:pt>
                <c:pt idx="37">
                  <c:v>8.326</c:v>
                </c:pt>
                <c:pt idx="38">
                  <c:v>9.15</c:v>
                </c:pt>
                <c:pt idx="39">
                  <c:v>6.734</c:v>
                </c:pt>
                <c:pt idx="40">
                  <c:v>8.129</c:v>
                </c:pt>
                <c:pt idx="41">
                  <c:v>8.004</c:v>
                </c:pt>
                <c:pt idx="42">
                  <c:v>8.835</c:v>
                </c:pt>
                <c:pt idx="43">
                  <c:v>6.361</c:v>
                </c:pt>
                <c:pt idx="44">
                  <c:v>6.726999999999998</c:v>
                </c:pt>
                <c:pt idx="45">
                  <c:v>6.943</c:v>
                </c:pt>
                <c:pt idx="46">
                  <c:v>7.208</c:v>
                </c:pt>
                <c:pt idx="47">
                  <c:v>5.891999999999999</c:v>
                </c:pt>
                <c:pt idx="48">
                  <c:v>7.544</c:v>
                </c:pt>
                <c:pt idx="49">
                  <c:v>7.588</c:v>
                </c:pt>
                <c:pt idx="50">
                  <c:v>7.759</c:v>
                </c:pt>
                <c:pt idx="51">
                  <c:v>7.681999999999999</c:v>
                </c:pt>
                <c:pt idx="52">
                  <c:v>7.823999999999994</c:v>
                </c:pt>
                <c:pt idx="53">
                  <c:v>5.993</c:v>
                </c:pt>
                <c:pt idx="54">
                  <c:v>4.093</c:v>
                </c:pt>
                <c:pt idx="55">
                  <c:v>0.679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/>
        <c:marker val="1"/>
        <c:smooth val="0"/>
        <c:axId val="-344934024"/>
        <c:axId val="-344566952"/>
      </c:lineChart>
      <c:catAx>
        <c:axId val="-344934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-344566952"/>
        <c:crosses val="autoZero"/>
        <c:auto val="1"/>
        <c:lblAlgn val="ctr"/>
        <c:lblOffset val="100"/>
        <c:noMultiLvlLbl val="0"/>
      </c:catAx>
      <c:valAx>
        <c:axId val="-3445669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3449340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cat>
            <c:numRef>
              <c:f>'Fig4-5-6-7'!$A$2:$A$57</c:f>
              <c:numCache>
                <c:formatCode>General</c:formatCode>
                <c:ptCount val="56"/>
                <c:pt idx="0">
                  <c:v>1965.0</c:v>
                </c:pt>
                <c:pt idx="1">
                  <c:v>1966.0</c:v>
                </c:pt>
                <c:pt idx="2">
                  <c:v>1967.0</c:v>
                </c:pt>
                <c:pt idx="3">
                  <c:v>1968.0</c:v>
                </c:pt>
                <c:pt idx="4">
                  <c:v>1969.0</c:v>
                </c:pt>
                <c:pt idx="5">
                  <c:v>1970.0</c:v>
                </c:pt>
                <c:pt idx="6">
                  <c:v>1971.0</c:v>
                </c:pt>
                <c:pt idx="7">
                  <c:v>1972.0</c:v>
                </c:pt>
                <c:pt idx="8">
                  <c:v>1973.0</c:v>
                </c:pt>
                <c:pt idx="9">
                  <c:v>1974.0</c:v>
                </c:pt>
                <c:pt idx="10">
                  <c:v>1975.0</c:v>
                </c:pt>
                <c:pt idx="11">
                  <c:v>1976.0</c:v>
                </c:pt>
                <c:pt idx="12">
                  <c:v>1977.0</c:v>
                </c:pt>
                <c:pt idx="13">
                  <c:v>1978.0</c:v>
                </c:pt>
                <c:pt idx="14">
                  <c:v>1979.0</c:v>
                </c:pt>
                <c:pt idx="15">
                  <c:v>1980.0</c:v>
                </c:pt>
                <c:pt idx="16">
                  <c:v>1981.0</c:v>
                </c:pt>
                <c:pt idx="17">
                  <c:v>1982.0</c:v>
                </c:pt>
                <c:pt idx="18">
                  <c:v>1983.0</c:v>
                </c:pt>
                <c:pt idx="19">
                  <c:v>1984.0</c:v>
                </c:pt>
                <c:pt idx="20">
                  <c:v>1985.0</c:v>
                </c:pt>
                <c:pt idx="21">
                  <c:v>1986.0</c:v>
                </c:pt>
                <c:pt idx="22">
                  <c:v>1987.0</c:v>
                </c:pt>
                <c:pt idx="23">
                  <c:v>1988.0</c:v>
                </c:pt>
                <c:pt idx="24">
                  <c:v>1989.0</c:v>
                </c:pt>
                <c:pt idx="25">
                  <c:v>1990.0</c:v>
                </c:pt>
                <c:pt idx="26">
                  <c:v>1991.0</c:v>
                </c:pt>
                <c:pt idx="27">
                  <c:v>1992.0</c:v>
                </c:pt>
                <c:pt idx="28">
                  <c:v>1993.0</c:v>
                </c:pt>
                <c:pt idx="29">
                  <c:v>1994.0</c:v>
                </c:pt>
                <c:pt idx="30">
                  <c:v>1995.0</c:v>
                </c:pt>
                <c:pt idx="31">
                  <c:v>1996.0</c:v>
                </c:pt>
                <c:pt idx="32">
                  <c:v>1997.0</c:v>
                </c:pt>
                <c:pt idx="33">
                  <c:v>1998.0</c:v>
                </c:pt>
                <c:pt idx="34">
                  <c:v>1999.0</c:v>
                </c:pt>
                <c:pt idx="35">
                  <c:v>2000.0</c:v>
                </c:pt>
                <c:pt idx="36">
                  <c:v>2001.0</c:v>
                </c:pt>
                <c:pt idx="37">
                  <c:v>2002.0</c:v>
                </c:pt>
                <c:pt idx="38">
                  <c:v>2003.0</c:v>
                </c:pt>
                <c:pt idx="39">
                  <c:v>2004.0</c:v>
                </c:pt>
                <c:pt idx="40">
                  <c:v>2005.0</c:v>
                </c:pt>
                <c:pt idx="41">
                  <c:v>2006.0</c:v>
                </c:pt>
                <c:pt idx="42">
                  <c:v>2007.0</c:v>
                </c:pt>
                <c:pt idx="43">
                  <c:v>2008.0</c:v>
                </c:pt>
                <c:pt idx="44">
                  <c:v>2009.0</c:v>
                </c:pt>
                <c:pt idx="45">
                  <c:v>2010.0</c:v>
                </c:pt>
                <c:pt idx="46">
                  <c:v>2011.0</c:v>
                </c:pt>
                <c:pt idx="47">
                  <c:v>2012.0</c:v>
                </c:pt>
                <c:pt idx="48">
                  <c:v>2013.0</c:v>
                </c:pt>
                <c:pt idx="49">
                  <c:v>2014.0</c:v>
                </c:pt>
                <c:pt idx="50">
                  <c:v>2015.0</c:v>
                </c:pt>
                <c:pt idx="51">
                  <c:v>2016.0</c:v>
                </c:pt>
                <c:pt idx="52">
                  <c:v>2017.0</c:v>
                </c:pt>
                <c:pt idx="53">
                  <c:v>2018.0</c:v>
                </c:pt>
                <c:pt idx="54">
                  <c:v>2019.0</c:v>
                </c:pt>
                <c:pt idx="55">
                  <c:v>2020.0</c:v>
                </c:pt>
              </c:numCache>
            </c:numRef>
          </c:cat>
          <c:val>
            <c:numRef>
              <c:f>'Fig4-5-6-7'!$H$2:$H$57</c:f>
              <c:numCache>
                <c:formatCode>0%</c:formatCode>
                <c:ptCount val="56"/>
                <c:pt idx="0">
                  <c:v>1.0</c:v>
                </c:pt>
                <c:pt idx="1">
                  <c:v>0.291666666666667</c:v>
                </c:pt>
                <c:pt idx="2">
                  <c:v>2.516129032258064</c:v>
                </c:pt>
                <c:pt idx="3">
                  <c:v>0.282352941176471</c:v>
                </c:pt>
                <c:pt idx="4">
                  <c:v>1.0</c:v>
                </c:pt>
                <c:pt idx="5">
                  <c:v>0.333333333333333</c:v>
                </c:pt>
                <c:pt idx="6">
                  <c:v>0.847222222222222</c:v>
                </c:pt>
                <c:pt idx="7">
                  <c:v>0.371951219512195</c:v>
                </c:pt>
                <c:pt idx="8">
                  <c:v>1.103825136612022</c:v>
                </c:pt>
                <c:pt idx="9">
                  <c:v>0.326996197718631</c:v>
                </c:pt>
                <c:pt idx="10">
                  <c:v>1.15625</c:v>
                </c:pt>
                <c:pt idx="11">
                  <c:v>0.52744630071599</c:v>
                </c:pt>
                <c:pt idx="12">
                  <c:v>0.851985559566787</c:v>
                </c:pt>
                <c:pt idx="13">
                  <c:v>0.541125541125541</c:v>
                </c:pt>
                <c:pt idx="14">
                  <c:v>0.768595041322314</c:v>
                </c:pt>
                <c:pt idx="15">
                  <c:v>0.664717348927875</c:v>
                </c:pt>
                <c:pt idx="16">
                  <c:v>0.693923480870217</c:v>
                </c:pt>
                <c:pt idx="17">
                  <c:v>0.650280024891101</c:v>
                </c:pt>
                <c:pt idx="18">
                  <c:v>0.647208121827411</c:v>
                </c:pt>
                <c:pt idx="19">
                  <c:v>0.600431034482758</c:v>
                </c:pt>
                <c:pt idx="20">
                  <c:v>0.619565217391304</c:v>
                </c:pt>
                <c:pt idx="21">
                  <c:v>0.624753775443204</c:v>
                </c:pt>
                <c:pt idx="22">
                  <c:v>0.652980877390326</c:v>
                </c:pt>
                <c:pt idx="23">
                  <c:v>0.579408284023669</c:v>
                </c:pt>
                <c:pt idx="24">
                  <c:v>0.687002096436059</c:v>
                </c:pt>
                <c:pt idx="25">
                  <c:v>0.650655021834061</c:v>
                </c:pt>
                <c:pt idx="26">
                  <c:v>0.664810054270208</c:v>
                </c:pt>
                <c:pt idx="27">
                  <c:v>0.636754176610978</c:v>
                </c:pt>
                <c:pt idx="28">
                  <c:v>0.58993093784406</c:v>
                </c:pt>
                <c:pt idx="29">
                  <c:v>0.604630454140695</c:v>
                </c:pt>
                <c:pt idx="30">
                  <c:v>0.559918006937875</c:v>
                </c:pt>
                <c:pt idx="31">
                  <c:v>0.599337748344371</c:v>
                </c:pt>
                <c:pt idx="32">
                  <c:v>0.559502203785325</c:v>
                </c:pt>
                <c:pt idx="33">
                  <c:v>0.606085623304635</c:v>
                </c:pt>
                <c:pt idx="34">
                  <c:v>0.541195134849286</c:v>
                </c:pt>
                <c:pt idx="35">
                  <c:v>0.611739469578783</c:v>
                </c:pt>
                <c:pt idx="36">
                  <c:v>0.521376525327013</c:v>
                </c:pt>
                <c:pt idx="37">
                  <c:v>0.602472774911979</c:v>
                </c:pt>
                <c:pt idx="38">
                  <c:v>0.519440475295179</c:v>
                </c:pt>
                <c:pt idx="39">
                  <c:v>0.608867858394672</c:v>
                </c:pt>
                <c:pt idx="40">
                  <c:v>0.517043450376784</c:v>
                </c:pt>
                <c:pt idx="41">
                  <c:v>0.600507538438573</c:v>
                </c:pt>
                <c:pt idx="42">
                  <c:v>0.512500689883548</c:v>
                </c:pt>
                <c:pt idx="43">
                  <c:v>0.598226748694618</c:v>
                </c:pt>
                <c:pt idx="44">
                  <c:v>0.507107755004195</c:v>
                </c:pt>
                <c:pt idx="45">
                  <c:v>0.599634286746281</c:v>
                </c:pt>
                <c:pt idx="46">
                  <c:v>0.503625618241261</c:v>
                </c:pt>
                <c:pt idx="47">
                  <c:v>0.593006937718657</c:v>
                </c:pt>
                <c:pt idx="48">
                  <c:v>0.504413969241019</c:v>
                </c:pt>
                <c:pt idx="49">
                  <c:v>0.588050369387149</c:v>
                </c:pt>
                <c:pt idx="50">
                  <c:v>0.497907263028313</c:v>
                </c:pt>
                <c:pt idx="51">
                  <c:v>0.585829232091243</c:v>
                </c:pt>
                <c:pt idx="52">
                  <c:v>0.49219383467736</c:v>
                </c:pt>
                <c:pt idx="53">
                  <c:v>0.59242120707655</c:v>
                </c:pt>
                <c:pt idx="54">
                  <c:v>0.500358194698718</c:v>
                </c:pt>
                <c:pt idx="55">
                  <c:v>0.594946554925478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24233560"/>
        <c:axId val="-2123998520"/>
      </c:lineChart>
      <c:catAx>
        <c:axId val="-21242335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123998520"/>
        <c:crosses val="autoZero"/>
        <c:auto val="1"/>
        <c:lblAlgn val="ctr"/>
        <c:lblOffset val="100"/>
        <c:noMultiLvlLbl val="0"/>
      </c:catAx>
      <c:valAx>
        <c:axId val="-212399852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-212423356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'Figure 40'!$H$1</c:f>
              <c:strCache>
                <c:ptCount val="1"/>
                <c:pt idx="0">
                  <c:v>acl</c:v>
                </c:pt>
              </c:strCache>
            </c:strRef>
          </c:tx>
          <c:marker>
            <c:symbol val="none"/>
          </c:marker>
          <c:cat>
            <c:numRef>
              <c:f>'Figure 40'!$A$2:$A$57</c:f>
              <c:numCache>
                <c:formatCode>General</c:formatCode>
                <c:ptCount val="56"/>
                <c:pt idx="0">
                  <c:v>1965.0</c:v>
                </c:pt>
                <c:pt idx="1">
                  <c:v>1966.0</c:v>
                </c:pt>
                <c:pt idx="2">
                  <c:v>1967.0</c:v>
                </c:pt>
                <c:pt idx="3">
                  <c:v>1968.0</c:v>
                </c:pt>
                <c:pt idx="4">
                  <c:v>1969.0</c:v>
                </c:pt>
                <c:pt idx="5">
                  <c:v>1970.0</c:v>
                </c:pt>
                <c:pt idx="6">
                  <c:v>1971.0</c:v>
                </c:pt>
                <c:pt idx="7">
                  <c:v>1972.0</c:v>
                </c:pt>
                <c:pt idx="8">
                  <c:v>1973.0</c:v>
                </c:pt>
                <c:pt idx="9">
                  <c:v>1974.0</c:v>
                </c:pt>
                <c:pt idx="10">
                  <c:v>1975.0</c:v>
                </c:pt>
                <c:pt idx="11">
                  <c:v>1976.0</c:v>
                </c:pt>
                <c:pt idx="12">
                  <c:v>1977.0</c:v>
                </c:pt>
                <c:pt idx="13">
                  <c:v>1978.0</c:v>
                </c:pt>
                <c:pt idx="14">
                  <c:v>1979.0</c:v>
                </c:pt>
                <c:pt idx="15">
                  <c:v>1980.0</c:v>
                </c:pt>
                <c:pt idx="16">
                  <c:v>1981.0</c:v>
                </c:pt>
                <c:pt idx="17">
                  <c:v>1982.0</c:v>
                </c:pt>
                <c:pt idx="18">
                  <c:v>1983.0</c:v>
                </c:pt>
                <c:pt idx="19">
                  <c:v>1984.0</c:v>
                </c:pt>
                <c:pt idx="20">
                  <c:v>1985.0</c:v>
                </c:pt>
                <c:pt idx="21">
                  <c:v>1986.0</c:v>
                </c:pt>
                <c:pt idx="22">
                  <c:v>1987.0</c:v>
                </c:pt>
                <c:pt idx="23">
                  <c:v>1988.0</c:v>
                </c:pt>
                <c:pt idx="24">
                  <c:v>1989.0</c:v>
                </c:pt>
                <c:pt idx="25">
                  <c:v>1990.0</c:v>
                </c:pt>
                <c:pt idx="26">
                  <c:v>1991.0</c:v>
                </c:pt>
                <c:pt idx="27">
                  <c:v>1992.0</c:v>
                </c:pt>
                <c:pt idx="28">
                  <c:v>1993.0</c:v>
                </c:pt>
                <c:pt idx="29">
                  <c:v>1994.0</c:v>
                </c:pt>
                <c:pt idx="30">
                  <c:v>1995.0</c:v>
                </c:pt>
                <c:pt idx="31">
                  <c:v>1996.0</c:v>
                </c:pt>
                <c:pt idx="32">
                  <c:v>1997.0</c:v>
                </c:pt>
                <c:pt idx="33">
                  <c:v>1998.0</c:v>
                </c:pt>
                <c:pt idx="34">
                  <c:v>1999.0</c:v>
                </c:pt>
                <c:pt idx="35">
                  <c:v>2000.0</c:v>
                </c:pt>
                <c:pt idx="36">
                  <c:v>2001.0</c:v>
                </c:pt>
                <c:pt idx="37">
                  <c:v>2002.0</c:v>
                </c:pt>
                <c:pt idx="38">
                  <c:v>2003.0</c:v>
                </c:pt>
                <c:pt idx="39">
                  <c:v>2004.0</c:v>
                </c:pt>
                <c:pt idx="40">
                  <c:v>2005.0</c:v>
                </c:pt>
                <c:pt idx="41">
                  <c:v>2006.0</c:v>
                </c:pt>
                <c:pt idx="42">
                  <c:v>2007.0</c:v>
                </c:pt>
                <c:pt idx="43">
                  <c:v>2008.0</c:v>
                </c:pt>
                <c:pt idx="44">
                  <c:v>2009.0</c:v>
                </c:pt>
                <c:pt idx="45">
                  <c:v>2010.0</c:v>
                </c:pt>
                <c:pt idx="46">
                  <c:v>2011.0</c:v>
                </c:pt>
                <c:pt idx="47">
                  <c:v>2012.0</c:v>
                </c:pt>
                <c:pt idx="48">
                  <c:v>2013.0</c:v>
                </c:pt>
                <c:pt idx="49">
                  <c:v>2014.0</c:v>
                </c:pt>
                <c:pt idx="50">
                  <c:v>2015.0</c:v>
                </c:pt>
                <c:pt idx="51">
                  <c:v>2016.0</c:v>
                </c:pt>
                <c:pt idx="52">
                  <c:v>2017.0</c:v>
                </c:pt>
                <c:pt idx="53">
                  <c:v>2018.0</c:v>
                </c:pt>
                <c:pt idx="54">
                  <c:v>2019.0</c:v>
                </c:pt>
                <c:pt idx="55">
                  <c:v>2020.0</c:v>
                </c:pt>
              </c:numCache>
            </c:numRef>
          </c:cat>
          <c:val>
            <c:numRef>
              <c:f>'Figure 40'!$H$2:$H$57</c:f>
              <c:numCache>
                <c:formatCode>General</c:formatCode>
                <c:ptCount val="56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174.0</c:v>
                </c:pt>
                <c:pt idx="15">
                  <c:v>640.0</c:v>
                </c:pt>
                <c:pt idx="16">
                  <c:v>757.0</c:v>
                </c:pt>
                <c:pt idx="17">
                  <c:v>805.0</c:v>
                </c:pt>
                <c:pt idx="18">
                  <c:v>1095.0</c:v>
                </c:pt>
                <c:pt idx="19">
                  <c:v>1575.0</c:v>
                </c:pt>
                <c:pt idx="20">
                  <c:v>1817.0</c:v>
                </c:pt>
                <c:pt idx="21">
                  <c:v>2036.0</c:v>
                </c:pt>
                <c:pt idx="22">
                  <c:v>2358.0</c:v>
                </c:pt>
                <c:pt idx="23">
                  <c:v>2644.0</c:v>
                </c:pt>
                <c:pt idx="24">
                  <c:v>2947.0</c:v>
                </c:pt>
                <c:pt idx="25">
                  <c:v>3310.0</c:v>
                </c:pt>
                <c:pt idx="26">
                  <c:v>3756.0</c:v>
                </c:pt>
                <c:pt idx="27">
                  <c:v>4046.0</c:v>
                </c:pt>
                <c:pt idx="28">
                  <c:v>4629.0</c:v>
                </c:pt>
                <c:pt idx="29">
                  <c:v>5191.0</c:v>
                </c:pt>
                <c:pt idx="30">
                  <c:v>6042.0</c:v>
                </c:pt>
                <c:pt idx="31">
                  <c:v>7390.0</c:v>
                </c:pt>
                <c:pt idx="32">
                  <c:v>8394.0</c:v>
                </c:pt>
                <c:pt idx="33">
                  <c:v>11158.0</c:v>
                </c:pt>
                <c:pt idx="34">
                  <c:v>12555.0</c:v>
                </c:pt>
                <c:pt idx="35">
                  <c:v>13640.0</c:v>
                </c:pt>
                <c:pt idx="36">
                  <c:v>14771.0</c:v>
                </c:pt>
                <c:pt idx="37">
                  <c:v>20290.0</c:v>
                </c:pt>
                <c:pt idx="38">
                  <c:v>23342.0</c:v>
                </c:pt>
                <c:pt idx="39">
                  <c:v>25727.0</c:v>
                </c:pt>
                <c:pt idx="40">
                  <c:v>29935.0</c:v>
                </c:pt>
                <c:pt idx="41">
                  <c:v>34286.0</c:v>
                </c:pt>
                <c:pt idx="42">
                  <c:v>39174.0</c:v>
                </c:pt>
                <c:pt idx="43">
                  <c:v>42995.0</c:v>
                </c:pt>
                <c:pt idx="44">
                  <c:v>46331.0</c:v>
                </c:pt>
                <c:pt idx="45">
                  <c:v>50043.0</c:v>
                </c:pt>
                <c:pt idx="46">
                  <c:v>55125.0</c:v>
                </c:pt>
                <c:pt idx="47">
                  <c:v>57438.0</c:v>
                </c:pt>
                <c:pt idx="48">
                  <c:v>61060.0</c:v>
                </c:pt>
                <c:pt idx="49">
                  <c:v>65266.0</c:v>
                </c:pt>
                <c:pt idx="50">
                  <c:v>70346.0</c:v>
                </c:pt>
                <c:pt idx="51">
                  <c:v>77269.0</c:v>
                </c:pt>
                <c:pt idx="52">
                  <c:v>83169.0</c:v>
                </c:pt>
                <c:pt idx="53">
                  <c:v>88163.0</c:v>
                </c:pt>
                <c:pt idx="54">
                  <c:v>92087.0</c:v>
                </c:pt>
                <c:pt idx="55">
                  <c:v>93479.0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'Figure 40'!$L$1</c:f>
              <c:strCache>
                <c:ptCount val="1"/>
                <c:pt idx="0">
                  <c:v>isca</c:v>
                </c:pt>
              </c:strCache>
            </c:strRef>
          </c:tx>
          <c:marker>
            <c:symbol val="none"/>
          </c:marker>
          <c:cat>
            <c:numRef>
              <c:f>'Figure 40'!$A$2:$A$57</c:f>
              <c:numCache>
                <c:formatCode>General</c:formatCode>
                <c:ptCount val="56"/>
                <c:pt idx="0">
                  <c:v>1965.0</c:v>
                </c:pt>
                <c:pt idx="1">
                  <c:v>1966.0</c:v>
                </c:pt>
                <c:pt idx="2">
                  <c:v>1967.0</c:v>
                </c:pt>
                <c:pt idx="3">
                  <c:v>1968.0</c:v>
                </c:pt>
                <c:pt idx="4">
                  <c:v>1969.0</c:v>
                </c:pt>
                <c:pt idx="5">
                  <c:v>1970.0</c:v>
                </c:pt>
                <c:pt idx="6">
                  <c:v>1971.0</c:v>
                </c:pt>
                <c:pt idx="7">
                  <c:v>1972.0</c:v>
                </c:pt>
                <c:pt idx="8">
                  <c:v>1973.0</c:v>
                </c:pt>
                <c:pt idx="9">
                  <c:v>1974.0</c:v>
                </c:pt>
                <c:pt idx="10">
                  <c:v>1975.0</c:v>
                </c:pt>
                <c:pt idx="11">
                  <c:v>1976.0</c:v>
                </c:pt>
                <c:pt idx="12">
                  <c:v>1977.0</c:v>
                </c:pt>
                <c:pt idx="13">
                  <c:v>1978.0</c:v>
                </c:pt>
                <c:pt idx="14">
                  <c:v>1979.0</c:v>
                </c:pt>
                <c:pt idx="15">
                  <c:v>1980.0</c:v>
                </c:pt>
                <c:pt idx="16">
                  <c:v>1981.0</c:v>
                </c:pt>
                <c:pt idx="17">
                  <c:v>1982.0</c:v>
                </c:pt>
                <c:pt idx="18">
                  <c:v>1983.0</c:v>
                </c:pt>
                <c:pt idx="19">
                  <c:v>1984.0</c:v>
                </c:pt>
                <c:pt idx="20">
                  <c:v>1985.0</c:v>
                </c:pt>
                <c:pt idx="21">
                  <c:v>1986.0</c:v>
                </c:pt>
                <c:pt idx="22">
                  <c:v>1987.0</c:v>
                </c:pt>
                <c:pt idx="23">
                  <c:v>1988.0</c:v>
                </c:pt>
                <c:pt idx="24">
                  <c:v>1989.0</c:v>
                </c:pt>
                <c:pt idx="25">
                  <c:v>1990.0</c:v>
                </c:pt>
                <c:pt idx="26">
                  <c:v>1991.0</c:v>
                </c:pt>
                <c:pt idx="27">
                  <c:v>1992.0</c:v>
                </c:pt>
                <c:pt idx="28">
                  <c:v>1993.0</c:v>
                </c:pt>
                <c:pt idx="29">
                  <c:v>1994.0</c:v>
                </c:pt>
                <c:pt idx="30">
                  <c:v>1995.0</c:v>
                </c:pt>
                <c:pt idx="31">
                  <c:v>1996.0</c:v>
                </c:pt>
                <c:pt idx="32">
                  <c:v>1997.0</c:v>
                </c:pt>
                <c:pt idx="33">
                  <c:v>1998.0</c:v>
                </c:pt>
                <c:pt idx="34">
                  <c:v>1999.0</c:v>
                </c:pt>
                <c:pt idx="35">
                  <c:v>2000.0</c:v>
                </c:pt>
                <c:pt idx="36">
                  <c:v>2001.0</c:v>
                </c:pt>
                <c:pt idx="37">
                  <c:v>2002.0</c:v>
                </c:pt>
                <c:pt idx="38">
                  <c:v>2003.0</c:v>
                </c:pt>
                <c:pt idx="39">
                  <c:v>2004.0</c:v>
                </c:pt>
                <c:pt idx="40">
                  <c:v>2005.0</c:v>
                </c:pt>
                <c:pt idx="41">
                  <c:v>2006.0</c:v>
                </c:pt>
                <c:pt idx="42">
                  <c:v>2007.0</c:v>
                </c:pt>
                <c:pt idx="43">
                  <c:v>2008.0</c:v>
                </c:pt>
                <c:pt idx="44">
                  <c:v>2009.0</c:v>
                </c:pt>
                <c:pt idx="45">
                  <c:v>2010.0</c:v>
                </c:pt>
                <c:pt idx="46">
                  <c:v>2011.0</c:v>
                </c:pt>
                <c:pt idx="47">
                  <c:v>2012.0</c:v>
                </c:pt>
                <c:pt idx="48">
                  <c:v>2013.0</c:v>
                </c:pt>
                <c:pt idx="49">
                  <c:v>2014.0</c:v>
                </c:pt>
                <c:pt idx="50">
                  <c:v>2015.0</c:v>
                </c:pt>
                <c:pt idx="51">
                  <c:v>2016.0</c:v>
                </c:pt>
                <c:pt idx="52">
                  <c:v>2017.0</c:v>
                </c:pt>
                <c:pt idx="53">
                  <c:v>2018.0</c:v>
                </c:pt>
                <c:pt idx="54">
                  <c:v>2019.0</c:v>
                </c:pt>
                <c:pt idx="55">
                  <c:v>2020.0</c:v>
                </c:pt>
              </c:numCache>
            </c:numRef>
          </c:cat>
          <c:val>
            <c:numRef>
              <c:f>'Figure 40'!$L$2:$L$57</c:f>
              <c:numCache>
                <c:formatCode>General</c:formatCode>
                <c:ptCount val="56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136.0</c:v>
                </c:pt>
                <c:pt idx="23">
                  <c:v>136.0</c:v>
                </c:pt>
                <c:pt idx="24">
                  <c:v>812.0</c:v>
                </c:pt>
                <c:pt idx="25">
                  <c:v>1346.0</c:v>
                </c:pt>
                <c:pt idx="26">
                  <c:v>2265.0</c:v>
                </c:pt>
                <c:pt idx="27">
                  <c:v>3443.0</c:v>
                </c:pt>
                <c:pt idx="28">
                  <c:v>4907.0</c:v>
                </c:pt>
                <c:pt idx="29">
                  <c:v>6316.0</c:v>
                </c:pt>
                <c:pt idx="30">
                  <c:v>8113.0</c:v>
                </c:pt>
                <c:pt idx="31">
                  <c:v>11314.0</c:v>
                </c:pt>
                <c:pt idx="32">
                  <c:v>14721.0</c:v>
                </c:pt>
                <c:pt idx="33">
                  <c:v>17473.0</c:v>
                </c:pt>
                <c:pt idx="34">
                  <c:v>20032.0</c:v>
                </c:pt>
                <c:pt idx="35">
                  <c:v>23152.0</c:v>
                </c:pt>
                <c:pt idx="36">
                  <c:v>25331.0</c:v>
                </c:pt>
                <c:pt idx="37">
                  <c:v>28976.0</c:v>
                </c:pt>
                <c:pt idx="38">
                  <c:v>31706.0</c:v>
                </c:pt>
                <c:pt idx="39">
                  <c:v>33555.0</c:v>
                </c:pt>
                <c:pt idx="40">
                  <c:v>37394.0</c:v>
                </c:pt>
                <c:pt idx="41">
                  <c:v>40320.0</c:v>
                </c:pt>
                <c:pt idx="42">
                  <c:v>42827.0</c:v>
                </c:pt>
                <c:pt idx="43">
                  <c:v>45043.0</c:v>
                </c:pt>
                <c:pt idx="44">
                  <c:v>47907.0</c:v>
                </c:pt>
                <c:pt idx="45">
                  <c:v>51570.0</c:v>
                </c:pt>
                <c:pt idx="46">
                  <c:v>55477.0</c:v>
                </c:pt>
                <c:pt idx="47">
                  <c:v>58239.0</c:v>
                </c:pt>
                <c:pt idx="48">
                  <c:v>61705.0</c:v>
                </c:pt>
                <c:pt idx="49">
                  <c:v>64897.0</c:v>
                </c:pt>
                <c:pt idx="50">
                  <c:v>68927.0</c:v>
                </c:pt>
                <c:pt idx="51">
                  <c:v>72383.0</c:v>
                </c:pt>
                <c:pt idx="52">
                  <c:v>76815.0</c:v>
                </c:pt>
                <c:pt idx="53">
                  <c:v>79837.0</c:v>
                </c:pt>
                <c:pt idx="54">
                  <c:v>82310.0</c:v>
                </c:pt>
                <c:pt idx="55">
                  <c:v>82504.0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'Figure 40'!$K$1</c:f>
              <c:strCache>
                <c:ptCount val="1"/>
                <c:pt idx="0">
                  <c:v>icassps</c:v>
                </c:pt>
              </c:strCache>
            </c:strRef>
          </c:tx>
          <c:marker>
            <c:symbol val="none"/>
          </c:marker>
          <c:cat>
            <c:numRef>
              <c:f>'Figure 40'!$A$2:$A$57</c:f>
              <c:numCache>
                <c:formatCode>General</c:formatCode>
                <c:ptCount val="56"/>
                <c:pt idx="0">
                  <c:v>1965.0</c:v>
                </c:pt>
                <c:pt idx="1">
                  <c:v>1966.0</c:v>
                </c:pt>
                <c:pt idx="2">
                  <c:v>1967.0</c:v>
                </c:pt>
                <c:pt idx="3">
                  <c:v>1968.0</c:v>
                </c:pt>
                <c:pt idx="4">
                  <c:v>1969.0</c:v>
                </c:pt>
                <c:pt idx="5">
                  <c:v>1970.0</c:v>
                </c:pt>
                <c:pt idx="6">
                  <c:v>1971.0</c:v>
                </c:pt>
                <c:pt idx="7">
                  <c:v>1972.0</c:v>
                </c:pt>
                <c:pt idx="8">
                  <c:v>1973.0</c:v>
                </c:pt>
                <c:pt idx="9">
                  <c:v>1974.0</c:v>
                </c:pt>
                <c:pt idx="10">
                  <c:v>1975.0</c:v>
                </c:pt>
                <c:pt idx="11">
                  <c:v>1976.0</c:v>
                </c:pt>
                <c:pt idx="12">
                  <c:v>1977.0</c:v>
                </c:pt>
                <c:pt idx="13">
                  <c:v>1978.0</c:v>
                </c:pt>
                <c:pt idx="14">
                  <c:v>1979.0</c:v>
                </c:pt>
                <c:pt idx="15">
                  <c:v>1980.0</c:v>
                </c:pt>
                <c:pt idx="16">
                  <c:v>1981.0</c:v>
                </c:pt>
                <c:pt idx="17">
                  <c:v>1982.0</c:v>
                </c:pt>
                <c:pt idx="18">
                  <c:v>1983.0</c:v>
                </c:pt>
                <c:pt idx="19">
                  <c:v>1984.0</c:v>
                </c:pt>
                <c:pt idx="20">
                  <c:v>1985.0</c:v>
                </c:pt>
                <c:pt idx="21">
                  <c:v>1986.0</c:v>
                </c:pt>
                <c:pt idx="22">
                  <c:v>1987.0</c:v>
                </c:pt>
                <c:pt idx="23">
                  <c:v>1988.0</c:v>
                </c:pt>
                <c:pt idx="24">
                  <c:v>1989.0</c:v>
                </c:pt>
                <c:pt idx="25">
                  <c:v>1990.0</c:v>
                </c:pt>
                <c:pt idx="26">
                  <c:v>1991.0</c:v>
                </c:pt>
                <c:pt idx="27">
                  <c:v>1992.0</c:v>
                </c:pt>
                <c:pt idx="28">
                  <c:v>1993.0</c:v>
                </c:pt>
                <c:pt idx="29">
                  <c:v>1994.0</c:v>
                </c:pt>
                <c:pt idx="30">
                  <c:v>1995.0</c:v>
                </c:pt>
                <c:pt idx="31">
                  <c:v>1996.0</c:v>
                </c:pt>
                <c:pt idx="32">
                  <c:v>1997.0</c:v>
                </c:pt>
                <c:pt idx="33">
                  <c:v>1998.0</c:v>
                </c:pt>
                <c:pt idx="34">
                  <c:v>1999.0</c:v>
                </c:pt>
                <c:pt idx="35">
                  <c:v>2000.0</c:v>
                </c:pt>
                <c:pt idx="36">
                  <c:v>2001.0</c:v>
                </c:pt>
                <c:pt idx="37">
                  <c:v>2002.0</c:v>
                </c:pt>
                <c:pt idx="38">
                  <c:v>2003.0</c:v>
                </c:pt>
                <c:pt idx="39">
                  <c:v>2004.0</c:v>
                </c:pt>
                <c:pt idx="40">
                  <c:v>2005.0</c:v>
                </c:pt>
                <c:pt idx="41">
                  <c:v>2006.0</c:v>
                </c:pt>
                <c:pt idx="42">
                  <c:v>2007.0</c:v>
                </c:pt>
                <c:pt idx="43">
                  <c:v>2008.0</c:v>
                </c:pt>
                <c:pt idx="44">
                  <c:v>2009.0</c:v>
                </c:pt>
                <c:pt idx="45">
                  <c:v>2010.0</c:v>
                </c:pt>
                <c:pt idx="46">
                  <c:v>2011.0</c:v>
                </c:pt>
                <c:pt idx="47">
                  <c:v>2012.0</c:v>
                </c:pt>
                <c:pt idx="48">
                  <c:v>2013.0</c:v>
                </c:pt>
                <c:pt idx="49">
                  <c:v>2014.0</c:v>
                </c:pt>
                <c:pt idx="50">
                  <c:v>2015.0</c:v>
                </c:pt>
                <c:pt idx="51">
                  <c:v>2016.0</c:v>
                </c:pt>
                <c:pt idx="52">
                  <c:v>2017.0</c:v>
                </c:pt>
                <c:pt idx="53">
                  <c:v>2018.0</c:v>
                </c:pt>
                <c:pt idx="54">
                  <c:v>2019.0</c:v>
                </c:pt>
                <c:pt idx="55">
                  <c:v>2020.0</c:v>
                </c:pt>
              </c:numCache>
            </c:numRef>
          </c:cat>
          <c:val>
            <c:numRef>
              <c:f>'Figure 40'!$K$2:$K$57</c:f>
              <c:numCache>
                <c:formatCode>General</c:formatCode>
                <c:ptCount val="56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1668.0</c:v>
                </c:pt>
                <c:pt idx="26">
                  <c:v>3260.0</c:v>
                </c:pt>
                <c:pt idx="27">
                  <c:v>5245.0</c:v>
                </c:pt>
                <c:pt idx="28">
                  <c:v>6956.0</c:v>
                </c:pt>
                <c:pt idx="29">
                  <c:v>8364.0</c:v>
                </c:pt>
                <c:pt idx="30">
                  <c:v>10609.0</c:v>
                </c:pt>
                <c:pt idx="31">
                  <c:v>12894.0</c:v>
                </c:pt>
                <c:pt idx="32">
                  <c:v>15078.0</c:v>
                </c:pt>
                <c:pt idx="33">
                  <c:v>17524.0</c:v>
                </c:pt>
                <c:pt idx="34">
                  <c:v>18924.0</c:v>
                </c:pt>
                <c:pt idx="35">
                  <c:v>21060.0</c:v>
                </c:pt>
                <c:pt idx="36">
                  <c:v>22924.0</c:v>
                </c:pt>
                <c:pt idx="37">
                  <c:v>23634.0</c:v>
                </c:pt>
                <c:pt idx="38">
                  <c:v>25697.0</c:v>
                </c:pt>
                <c:pt idx="39">
                  <c:v>27404.0</c:v>
                </c:pt>
                <c:pt idx="40">
                  <c:v>29296.0</c:v>
                </c:pt>
                <c:pt idx="41">
                  <c:v>31318.0</c:v>
                </c:pt>
                <c:pt idx="42">
                  <c:v>33492.0</c:v>
                </c:pt>
                <c:pt idx="43">
                  <c:v>35264.0</c:v>
                </c:pt>
                <c:pt idx="44">
                  <c:v>36949.0</c:v>
                </c:pt>
                <c:pt idx="45">
                  <c:v>38660.0</c:v>
                </c:pt>
                <c:pt idx="46">
                  <c:v>40649.0</c:v>
                </c:pt>
                <c:pt idx="47">
                  <c:v>42503.0</c:v>
                </c:pt>
                <c:pt idx="48">
                  <c:v>47121.0</c:v>
                </c:pt>
                <c:pt idx="49">
                  <c:v>50663.0</c:v>
                </c:pt>
                <c:pt idx="50">
                  <c:v>53694.0</c:v>
                </c:pt>
                <c:pt idx="51">
                  <c:v>56675.0</c:v>
                </c:pt>
                <c:pt idx="52">
                  <c:v>58687.0</c:v>
                </c:pt>
                <c:pt idx="53">
                  <c:v>62339.0</c:v>
                </c:pt>
                <c:pt idx="54">
                  <c:v>64358.0</c:v>
                </c:pt>
                <c:pt idx="55">
                  <c:v>65164.0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'Figure 40'!$J$1</c:f>
              <c:strCache>
                <c:ptCount val="1"/>
                <c:pt idx="0">
                  <c:v>emnlp</c:v>
                </c:pt>
              </c:strCache>
            </c:strRef>
          </c:tx>
          <c:marker>
            <c:symbol val="none"/>
          </c:marker>
          <c:cat>
            <c:numRef>
              <c:f>'Figure 40'!$A$2:$A$57</c:f>
              <c:numCache>
                <c:formatCode>General</c:formatCode>
                <c:ptCount val="56"/>
                <c:pt idx="0">
                  <c:v>1965.0</c:v>
                </c:pt>
                <c:pt idx="1">
                  <c:v>1966.0</c:v>
                </c:pt>
                <c:pt idx="2">
                  <c:v>1967.0</c:v>
                </c:pt>
                <c:pt idx="3">
                  <c:v>1968.0</c:v>
                </c:pt>
                <c:pt idx="4">
                  <c:v>1969.0</c:v>
                </c:pt>
                <c:pt idx="5">
                  <c:v>1970.0</c:v>
                </c:pt>
                <c:pt idx="6">
                  <c:v>1971.0</c:v>
                </c:pt>
                <c:pt idx="7">
                  <c:v>1972.0</c:v>
                </c:pt>
                <c:pt idx="8">
                  <c:v>1973.0</c:v>
                </c:pt>
                <c:pt idx="9">
                  <c:v>1974.0</c:v>
                </c:pt>
                <c:pt idx="10">
                  <c:v>1975.0</c:v>
                </c:pt>
                <c:pt idx="11">
                  <c:v>1976.0</c:v>
                </c:pt>
                <c:pt idx="12">
                  <c:v>1977.0</c:v>
                </c:pt>
                <c:pt idx="13">
                  <c:v>1978.0</c:v>
                </c:pt>
                <c:pt idx="14">
                  <c:v>1979.0</c:v>
                </c:pt>
                <c:pt idx="15">
                  <c:v>1980.0</c:v>
                </c:pt>
                <c:pt idx="16">
                  <c:v>1981.0</c:v>
                </c:pt>
                <c:pt idx="17">
                  <c:v>1982.0</c:v>
                </c:pt>
                <c:pt idx="18">
                  <c:v>1983.0</c:v>
                </c:pt>
                <c:pt idx="19">
                  <c:v>1984.0</c:v>
                </c:pt>
                <c:pt idx="20">
                  <c:v>1985.0</c:v>
                </c:pt>
                <c:pt idx="21">
                  <c:v>1986.0</c:v>
                </c:pt>
                <c:pt idx="22">
                  <c:v>1987.0</c:v>
                </c:pt>
                <c:pt idx="23">
                  <c:v>1988.0</c:v>
                </c:pt>
                <c:pt idx="24">
                  <c:v>1989.0</c:v>
                </c:pt>
                <c:pt idx="25">
                  <c:v>1990.0</c:v>
                </c:pt>
                <c:pt idx="26">
                  <c:v>1991.0</c:v>
                </c:pt>
                <c:pt idx="27">
                  <c:v>1992.0</c:v>
                </c:pt>
                <c:pt idx="28">
                  <c:v>1993.0</c:v>
                </c:pt>
                <c:pt idx="29">
                  <c:v>1994.0</c:v>
                </c:pt>
                <c:pt idx="30">
                  <c:v>1995.0</c:v>
                </c:pt>
                <c:pt idx="31">
                  <c:v>1996.0</c:v>
                </c:pt>
                <c:pt idx="32">
                  <c:v>1997.0</c:v>
                </c:pt>
                <c:pt idx="33">
                  <c:v>1998.0</c:v>
                </c:pt>
                <c:pt idx="34">
                  <c:v>1999.0</c:v>
                </c:pt>
                <c:pt idx="35">
                  <c:v>2000.0</c:v>
                </c:pt>
                <c:pt idx="36">
                  <c:v>2001.0</c:v>
                </c:pt>
                <c:pt idx="37">
                  <c:v>2002.0</c:v>
                </c:pt>
                <c:pt idx="38">
                  <c:v>2003.0</c:v>
                </c:pt>
                <c:pt idx="39">
                  <c:v>2004.0</c:v>
                </c:pt>
                <c:pt idx="40">
                  <c:v>2005.0</c:v>
                </c:pt>
                <c:pt idx="41">
                  <c:v>2006.0</c:v>
                </c:pt>
                <c:pt idx="42">
                  <c:v>2007.0</c:v>
                </c:pt>
                <c:pt idx="43">
                  <c:v>2008.0</c:v>
                </c:pt>
                <c:pt idx="44">
                  <c:v>2009.0</c:v>
                </c:pt>
                <c:pt idx="45">
                  <c:v>2010.0</c:v>
                </c:pt>
                <c:pt idx="46">
                  <c:v>2011.0</c:v>
                </c:pt>
                <c:pt idx="47">
                  <c:v>2012.0</c:v>
                </c:pt>
                <c:pt idx="48">
                  <c:v>2013.0</c:v>
                </c:pt>
                <c:pt idx="49">
                  <c:v>2014.0</c:v>
                </c:pt>
                <c:pt idx="50">
                  <c:v>2015.0</c:v>
                </c:pt>
                <c:pt idx="51">
                  <c:v>2016.0</c:v>
                </c:pt>
                <c:pt idx="52">
                  <c:v>2017.0</c:v>
                </c:pt>
                <c:pt idx="53">
                  <c:v>2018.0</c:v>
                </c:pt>
                <c:pt idx="54">
                  <c:v>2019.0</c:v>
                </c:pt>
                <c:pt idx="55">
                  <c:v>2020.0</c:v>
                </c:pt>
              </c:numCache>
            </c:numRef>
          </c:cat>
          <c:val>
            <c:numRef>
              <c:f>'Figure 40'!$J$2:$J$57</c:f>
              <c:numCache>
                <c:formatCode>General</c:formatCode>
                <c:ptCount val="56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  <c:pt idx="30">
                  <c:v>0.0</c:v>
                </c:pt>
                <c:pt idx="31">
                  <c:v>366.0</c:v>
                </c:pt>
                <c:pt idx="32">
                  <c:v>1441.0</c:v>
                </c:pt>
                <c:pt idx="33">
                  <c:v>1543.0</c:v>
                </c:pt>
                <c:pt idx="34">
                  <c:v>2103.0</c:v>
                </c:pt>
                <c:pt idx="35">
                  <c:v>2354.0</c:v>
                </c:pt>
                <c:pt idx="36">
                  <c:v>2679.0</c:v>
                </c:pt>
                <c:pt idx="37">
                  <c:v>4675.0</c:v>
                </c:pt>
                <c:pt idx="38">
                  <c:v>5470.0</c:v>
                </c:pt>
                <c:pt idx="39">
                  <c:v>7532.0</c:v>
                </c:pt>
                <c:pt idx="40">
                  <c:v>10352.0</c:v>
                </c:pt>
                <c:pt idx="41">
                  <c:v>11693.0</c:v>
                </c:pt>
                <c:pt idx="42">
                  <c:v>14732.0</c:v>
                </c:pt>
                <c:pt idx="43">
                  <c:v>17426.0</c:v>
                </c:pt>
                <c:pt idx="44">
                  <c:v>19831.0</c:v>
                </c:pt>
                <c:pt idx="45">
                  <c:v>22082.0</c:v>
                </c:pt>
                <c:pt idx="46">
                  <c:v>25217.0</c:v>
                </c:pt>
                <c:pt idx="47">
                  <c:v>27465.0</c:v>
                </c:pt>
                <c:pt idx="48">
                  <c:v>30969.0</c:v>
                </c:pt>
                <c:pt idx="49">
                  <c:v>37658.0</c:v>
                </c:pt>
                <c:pt idx="50">
                  <c:v>43143.0</c:v>
                </c:pt>
                <c:pt idx="51">
                  <c:v>48073.0</c:v>
                </c:pt>
                <c:pt idx="52">
                  <c:v>52523.0</c:v>
                </c:pt>
                <c:pt idx="53">
                  <c:v>57553.0</c:v>
                </c:pt>
                <c:pt idx="54">
                  <c:v>60369.0</c:v>
                </c:pt>
                <c:pt idx="55">
                  <c:v>60665.0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'Figure 40'!$I$1</c:f>
              <c:strCache>
                <c:ptCount val="1"/>
                <c:pt idx="0">
                  <c:v>coling</c:v>
                </c:pt>
              </c:strCache>
            </c:strRef>
          </c:tx>
          <c:marker>
            <c:symbol val="none"/>
          </c:marker>
          <c:cat>
            <c:numRef>
              <c:f>'Figure 40'!$A$2:$A$57</c:f>
              <c:numCache>
                <c:formatCode>General</c:formatCode>
                <c:ptCount val="56"/>
                <c:pt idx="0">
                  <c:v>1965.0</c:v>
                </c:pt>
                <c:pt idx="1">
                  <c:v>1966.0</c:v>
                </c:pt>
                <c:pt idx="2">
                  <c:v>1967.0</c:v>
                </c:pt>
                <c:pt idx="3">
                  <c:v>1968.0</c:v>
                </c:pt>
                <c:pt idx="4">
                  <c:v>1969.0</c:v>
                </c:pt>
                <c:pt idx="5">
                  <c:v>1970.0</c:v>
                </c:pt>
                <c:pt idx="6">
                  <c:v>1971.0</c:v>
                </c:pt>
                <c:pt idx="7">
                  <c:v>1972.0</c:v>
                </c:pt>
                <c:pt idx="8">
                  <c:v>1973.0</c:v>
                </c:pt>
                <c:pt idx="9">
                  <c:v>1974.0</c:v>
                </c:pt>
                <c:pt idx="10">
                  <c:v>1975.0</c:v>
                </c:pt>
                <c:pt idx="11">
                  <c:v>1976.0</c:v>
                </c:pt>
                <c:pt idx="12">
                  <c:v>1977.0</c:v>
                </c:pt>
                <c:pt idx="13">
                  <c:v>1978.0</c:v>
                </c:pt>
                <c:pt idx="14">
                  <c:v>1979.0</c:v>
                </c:pt>
                <c:pt idx="15">
                  <c:v>1980.0</c:v>
                </c:pt>
                <c:pt idx="16">
                  <c:v>1981.0</c:v>
                </c:pt>
                <c:pt idx="17">
                  <c:v>1982.0</c:v>
                </c:pt>
                <c:pt idx="18">
                  <c:v>1983.0</c:v>
                </c:pt>
                <c:pt idx="19">
                  <c:v>1984.0</c:v>
                </c:pt>
                <c:pt idx="20">
                  <c:v>1985.0</c:v>
                </c:pt>
                <c:pt idx="21">
                  <c:v>1986.0</c:v>
                </c:pt>
                <c:pt idx="22">
                  <c:v>1987.0</c:v>
                </c:pt>
                <c:pt idx="23">
                  <c:v>1988.0</c:v>
                </c:pt>
                <c:pt idx="24">
                  <c:v>1989.0</c:v>
                </c:pt>
                <c:pt idx="25">
                  <c:v>1990.0</c:v>
                </c:pt>
                <c:pt idx="26">
                  <c:v>1991.0</c:v>
                </c:pt>
                <c:pt idx="27">
                  <c:v>1992.0</c:v>
                </c:pt>
                <c:pt idx="28">
                  <c:v>1993.0</c:v>
                </c:pt>
                <c:pt idx="29">
                  <c:v>1994.0</c:v>
                </c:pt>
                <c:pt idx="30">
                  <c:v>1995.0</c:v>
                </c:pt>
                <c:pt idx="31">
                  <c:v>1996.0</c:v>
                </c:pt>
                <c:pt idx="32">
                  <c:v>1997.0</c:v>
                </c:pt>
                <c:pt idx="33">
                  <c:v>1998.0</c:v>
                </c:pt>
                <c:pt idx="34">
                  <c:v>1999.0</c:v>
                </c:pt>
                <c:pt idx="35">
                  <c:v>2000.0</c:v>
                </c:pt>
                <c:pt idx="36">
                  <c:v>2001.0</c:v>
                </c:pt>
                <c:pt idx="37">
                  <c:v>2002.0</c:v>
                </c:pt>
                <c:pt idx="38">
                  <c:v>2003.0</c:v>
                </c:pt>
                <c:pt idx="39">
                  <c:v>2004.0</c:v>
                </c:pt>
                <c:pt idx="40">
                  <c:v>2005.0</c:v>
                </c:pt>
                <c:pt idx="41">
                  <c:v>2006.0</c:v>
                </c:pt>
                <c:pt idx="42">
                  <c:v>2007.0</c:v>
                </c:pt>
                <c:pt idx="43">
                  <c:v>2008.0</c:v>
                </c:pt>
                <c:pt idx="44">
                  <c:v>2009.0</c:v>
                </c:pt>
                <c:pt idx="45">
                  <c:v>2010.0</c:v>
                </c:pt>
                <c:pt idx="46">
                  <c:v>2011.0</c:v>
                </c:pt>
                <c:pt idx="47">
                  <c:v>2012.0</c:v>
                </c:pt>
                <c:pt idx="48">
                  <c:v>2013.0</c:v>
                </c:pt>
                <c:pt idx="49">
                  <c:v>2014.0</c:v>
                </c:pt>
                <c:pt idx="50">
                  <c:v>2015.0</c:v>
                </c:pt>
                <c:pt idx="51">
                  <c:v>2016.0</c:v>
                </c:pt>
                <c:pt idx="52">
                  <c:v>2017.0</c:v>
                </c:pt>
                <c:pt idx="53">
                  <c:v>2018.0</c:v>
                </c:pt>
                <c:pt idx="54">
                  <c:v>2019.0</c:v>
                </c:pt>
                <c:pt idx="55">
                  <c:v>2020.0</c:v>
                </c:pt>
              </c:numCache>
            </c:numRef>
          </c:cat>
          <c:val>
            <c:numRef>
              <c:f>'Figure 40'!$I$2:$I$57</c:f>
              <c:numCache>
                <c:formatCode>General</c:formatCode>
                <c:ptCount val="56"/>
                <c:pt idx="0">
                  <c:v>5.0</c:v>
                </c:pt>
                <c:pt idx="1">
                  <c:v>5.0</c:v>
                </c:pt>
                <c:pt idx="2">
                  <c:v>18.0</c:v>
                </c:pt>
                <c:pt idx="3">
                  <c:v>18.0</c:v>
                </c:pt>
                <c:pt idx="4">
                  <c:v>18.0</c:v>
                </c:pt>
                <c:pt idx="5">
                  <c:v>18.0</c:v>
                </c:pt>
                <c:pt idx="6">
                  <c:v>18.0</c:v>
                </c:pt>
                <c:pt idx="7">
                  <c:v>18.0</c:v>
                </c:pt>
                <c:pt idx="8">
                  <c:v>55.0</c:v>
                </c:pt>
                <c:pt idx="9">
                  <c:v>55.0</c:v>
                </c:pt>
                <c:pt idx="10">
                  <c:v>55.0</c:v>
                </c:pt>
                <c:pt idx="11">
                  <c:v>55.0</c:v>
                </c:pt>
                <c:pt idx="12">
                  <c:v>55.0</c:v>
                </c:pt>
                <c:pt idx="13">
                  <c:v>55.0</c:v>
                </c:pt>
                <c:pt idx="14">
                  <c:v>55.0</c:v>
                </c:pt>
                <c:pt idx="15">
                  <c:v>118.0</c:v>
                </c:pt>
                <c:pt idx="16">
                  <c:v>118.0</c:v>
                </c:pt>
                <c:pt idx="17">
                  <c:v>225.0</c:v>
                </c:pt>
                <c:pt idx="18">
                  <c:v>225.0</c:v>
                </c:pt>
                <c:pt idx="19">
                  <c:v>705.0</c:v>
                </c:pt>
                <c:pt idx="20">
                  <c:v>705.0</c:v>
                </c:pt>
                <c:pt idx="21">
                  <c:v>1027.0</c:v>
                </c:pt>
                <c:pt idx="22">
                  <c:v>1027.0</c:v>
                </c:pt>
                <c:pt idx="23">
                  <c:v>1511.0</c:v>
                </c:pt>
                <c:pt idx="24">
                  <c:v>1511.0</c:v>
                </c:pt>
                <c:pt idx="25">
                  <c:v>2099.0</c:v>
                </c:pt>
                <c:pt idx="26">
                  <c:v>2099.0</c:v>
                </c:pt>
                <c:pt idx="27">
                  <c:v>3352.0</c:v>
                </c:pt>
                <c:pt idx="28">
                  <c:v>3352.0</c:v>
                </c:pt>
                <c:pt idx="29">
                  <c:v>4219.0</c:v>
                </c:pt>
                <c:pt idx="30">
                  <c:v>4219.0</c:v>
                </c:pt>
                <c:pt idx="31">
                  <c:v>5758.0</c:v>
                </c:pt>
                <c:pt idx="32">
                  <c:v>5758.0</c:v>
                </c:pt>
                <c:pt idx="33">
                  <c:v>8522.0</c:v>
                </c:pt>
                <c:pt idx="34">
                  <c:v>8522.0</c:v>
                </c:pt>
                <c:pt idx="35">
                  <c:v>9600.0</c:v>
                </c:pt>
                <c:pt idx="36">
                  <c:v>9600.0</c:v>
                </c:pt>
                <c:pt idx="37">
                  <c:v>10913.0</c:v>
                </c:pt>
                <c:pt idx="38">
                  <c:v>10913.0</c:v>
                </c:pt>
                <c:pt idx="39">
                  <c:v>12990.0</c:v>
                </c:pt>
                <c:pt idx="40">
                  <c:v>12990.0</c:v>
                </c:pt>
                <c:pt idx="41">
                  <c:v>17341.0</c:v>
                </c:pt>
                <c:pt idx="42">
                  <c:v>17341.0</c:v>
                </c:pt>
                <c:pt idx="43">
                  <c:v>18993.0</c:v>
                </c:pt>
                <c:pt idx="44">
                  <c:v>18993.0</c:v>
                </c:pt>
                <c:pt idx="45">
                  <c:v>21650.0</c:v>
                </c:pt>
                <c:pt idx="46">
                  <c:v>21650.0</c:v>
                </c:pt>
                <c:pt idx="47">
                  <c:v>23146.0</c:v>
                </c:pt>
                <c:pt idx="48">
                  <c:v>23146.0</c:v>
                </c:pt>
                <c:pt idx="49">
                  <c:v>24343.0</c:v>
                </c:pt>
                <c:pt idx="50">
                  <c:v>24343.0</c:v>
                </c:pt>
                <c:pt idx="51">
                  <c:v>25930.0</c:v>
                </c:pt>
                <c:pt idx="52">
                  <c:v>25930.0</c:v>
                </c:pt>
                <c:pt idx="53">
                  <c:v>27433.0</c:v>
                </c:pt>
                <c:pt idx="54">
                  <c:v>27433.0</c:v>
                </c:pt>
                <c:pt idx="55">
                  <c:v>27487.0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'Figure 40'!$M$1</c:f>
              <c:strCache>
                <c:ptCount val="1"/>
                <c:pt idx="0">
                  <c:v>lrec</c:v>
                </c:pt>
              </c:strCache>
            </c:strRef>
          </c:tx>
          <c:marker>
            <c:symbol val="none"/>
          </c:marker>
          <c:cat>
            <c:numRef>
              <c:f>'Figure 40'!$A$2:$A$57</c:f>
              <c:numCache>
                <c:formatCode>General</c:formatCode>
                <c:ptCount val="56"/>
                <c:pt idx="0">
                  <c:v>1965.0</c:v>
                </c:pt>
                <c:pt idx="1">
                  <c:v>1966.0</c:v>
                </c:pt>
                <c:pt idx="2">
                  <c:v>1967.0</c:v>
                </c:pt>
                <c:pt idx="3">
                  <c:v>1968.0</c:v>
                </c:pt>
                <c:pt idx="4">
                  <c:v>1969.0</c:v>
                </c:pt>
                <c:pt idx="5">
                  <c:v>1970.0</c:v>
                </c:pt>
                <c:pt idx="6">
                  <c:v>1971.0</c:v>
                </c:pt>
                <c:pt idx="7">
                  <c:v>1972.0</c:v>
                </c:pt>
                <c:pt idx="8">
                  <c:v>1973.0</c:v>
                </c:pt>
                <c:pt idx="9">
                  <c:v>1974.0</c:v>
                </c:pt>
                <c:pt idx="10">
                  <c:v>1975.0</c:v>
                </c:pt>
                <c:pt idx="11">
                  <c:v>1976.0</c:v>
                </c:pt>
                <c:pt idx="12">
                  <c:v>1977.0</c:v>
                </c:pt>
                <c:pt idx="13">
                  <c:v>1978.0</c:v>
                </c:pt>
                <c:pt idx="14">
                  <c:v>1979.0</c:v>
                </c:pt>
                <c:pt idx="15">
                  <c:v>1980.0</c:v>
                </c:pt>
                <c:pt idx="16">
                  <c:v>1981.0</c:v>
                </c:pt>
                <c:pt idx="17">
                  <c:v>1982.0</c:v>
                </c:pt>
                <c:pt idx="18">
                  <c:v>1983.0</c:v>
                </c:pt>
                <c:pt idx="19">
                  <c:v>1984.0</c:v>
                </c:pt>
                <c:pt idx="20">
                  <c:v>1985.0</c:v>
                </c:pt>
                <c:pt idx="21">
                  <c:v>1986.0</c:v>
                </c:pt>
                <c:pt idx="22">
                  <c:v>1987.0</c:v>
                </c:pt>
                <c:pt idx="23">
                  <c:v>1988.0</c:v>
                </c:pt>
                <c:pt idx="24">
                  <c:v>1989.0</c:v>
                </c:pt>
                <c:pt idx="25">
                  <c:v>1990.0</c:v>
                </c:pt>
                <c:pt idx="26">
                  <c:v>1991.0</c:v>
                </c:pt>
                <c:pt idx="27">
                  <c:v>1992.0</c:v>
                </c:pt>
                <c:pt idx="28">
                  <c:v>1993.0</c:v>
                </c:pt>
                <c:pt idx="29">
                  <c:v>1994.0</c:v>
                </c:pt>
                <c:pt idx="30">
                  <c:v>1995.0</c:v>
                </c:pt>
                <c:pt idx="31">
                  <c:v>1996.0</c:v>
                </c:pt>
                <c:pt idx="32">
                  <c:v>1997.0</c:v>
                </c:pt>
                <c:pt idx="33">
                  <c:v>1998.0</c:v>
                </c:pt>
                <c:pt idx="34">
                  <c:v>1999.0</c:v>
                </c:pt>
                <c:pt idx="35">
                  <c:v>2000.0</c:v>
                </c:pt>
                <c:pt idx="36">
                  <c:v>2001.0</c:v>
                </c:pt>
                <c:pt idx="37">
                  <c:v>2002.0</c:v>
                </c:pt>
                <c:pt idx="38">
                  <c:v>2003.0</c:v>
                </c:pt>
                <c:pt idx="39">
                  <c:v>2004.0</c:v>
                </c:pt>
                <c:pt idx="40">
                  <c:v>2005.0</c:v>
                </c:pt>
                <c:pt idx="41">
                  <c:v>2006.0</c:v>
                </c:pt>
                <c:pt idx="42">
                  <c:v>2007.0</c:v>
                </c:pt>
                <c:pt idx="43">
                  <c:v>2008.0</c:v>
                </c:pt>
                <c:pt idx="44">
                  <c:v>2009.0</c:v>
                </c:pt>
                <c:pt idx="45">
                  <c:v>2010.0</c:v>
                </c:pt>
                <c:pt idx="46">
                  <c:v>2011.0</c:v>
                </c:pt>
                <c:pt idx="47">
                  <c:v>2012.0</c:v>
                </c:pt>
                <c:pt idx="48">
                  <c:v>2013.0</c:v>
                </c:pt>
                <c:pt idx="49">
                  <c:v>2014.0</c:v>
                </c:pt>
                <c:pt idx="50">
                  <c:v>2015.0</c:v>
                </c:pt>
                <c:pt idx="51">
                  <c:v>2016.0</c:v>
                </c:pt>
                <c:pt idx="52">
                  <c:v>2017.0</c:v>
                </c:pt>
                <c:pt idx="53">
                  <c:v>2018.0</c:v>
                </c:pt>
                <c:pt idx="54">
                  <c:v>2019.0</c:v>
                </c:pt>
                <c:pt idx="55">
                  <c:v>2020.0</c:v>
                </c:pt>
              </c:numCache>
            </c:numRef>
          </c:cat>
          <c:val>
            <c:numRef>
              <c:f>'Figure 40'!$M$2:$M$57</c:f>
              <c:numCache>
                <c:formatCode>General</c:formatCode>
                <c:ptCount val="56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  <c:pt idx="30">
                  <c:v>0.0</c:v>
                </c:pt>
                <c:pt idx="31">
                  <c:v>0.0</c:v>
                </c:pt>
                <c:pt idx="32">
                  <c:v>0.0</c:v>
                </c:pt>
                <c:pt idx="33">
                  <c:v>935.0</c:v>
                </c:pt>
                <c:pt idx="34">
                  <c:v>935.0</c:v>
                </c:pt>
                <c:pt idx="35">
                  <c:v>2534.0</c:v>
                </c:pt>
                <c:pt idx="36">
                  <c:v>2534.0</c:v>
                </c:pt>
                <c:pt idx="37">
                  <c:v>4171.0</c:v>
                </c:pt>
                <c:pt idx="38">
                  <c:v>4171.0</c:v>
                </c:pt>
                <c:pt idx="39">
                  <c:v>6739.0</c:v>
                </c:pt>
                <c:pt idx="40">
                  <c:v>6739.0</c:v>
                </c:pt>
                <c:pt idx="41">
                  <c:v>9586.0</c:v>
                </c:pt>
                <c:pt idx="42">
                  <c:v>9586.0</c:v>
                </c:pt>
                <c:pt idx="43">
                  <c:v>12057.0</c:v>
                </c:pt>
                <c:pt idx="44">
                  <c:v>12057.0</c:v>
                </c:pt>
                <c:pt idx="45">
                  <c:v>14528.0</c:v>
                </c:pt>
                <c:pt idx="46">
                  <c:v>14528.0</c:v>
                </c:pt>
                <c:pt idx="47">
                  <c:v>17222.0</c:v>
                </c:pt>
                <c:pt idx="48">
                  <c:v>17222.0</c:v>
                </c:pt>
                <c:pt idx="49">
                  <c:v>19543.0</c:v>
                </c:pt>
                <c:pt idx="50">
                  <c:v>19543.0</c:v>
                </c:pt>
                <c:pt idx="51">
                  <c:v>21322.0</c:v>
                </c:pt>
                <c:pt idx="52">
                  <c:v>21322.0</c:v>
                </c:pt>
                <c:pt idx="53">
                  <c:v>22776.0</c:v>
                </c:pt>
                <c:pt idx="54">
                  <c:v>22776.0</c:v>
                </c:pt>
                <c:pt idx="55">
                  <c:v>23117.0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75492104"/>
        <c:axId val="2032770568"/>
      </c:lineChart>
      <c:catAx>
        <c:axId val="-2075492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032770568"/>
        <c:crosses val="autoZero"/>
        <c:auto val="1"/>
        <c:lblAlgn val="ctr"/>
        <c:lblOffset val="100"/>
        <c:noMultiLvlLbl val="0"/>
      </c:catAx>
      <c:valAx>
        <c:axId val="20327705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07549210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1"/>
          <c:order val="0"/>
          <c:tx>
            <c:strRef>
              <c:f>'Figure 54 - 2015'!$C$1</c:f>
              <c:strCache>
                <c:ptCount val="1"/>
                <c:pt idx="0">
                  <c:v>Mean Degree 2015</c:v>
                </c:pt>
              </c:strCache>
            </c:strRef>
          </c:tx>
          <c:spPr>
            <a:solidFill>
              <a:srgbClr val="3366FF"/>
            </a:solidFill>
          </c:spPr>
          <c:invertIfNegative val="0"/>
          <c:cat>
            <c:strRef>
              <c:f>'Figure 54 - 2015'!$A$2:$A$35</c:f>
              <c:strCache>
                <c:ptCount val="34"/>
                <c:pt idx="0">
                  <c:v>cl</c:v>
                </c:pt>
                <c:pt idx="1">
                  <c:v>tacl</c:v>
                </c:pt>
                <c:pt idx="2">
                  <c:v>naacl</c:v>
                </c:pt>
                <c:pt idx="3">
                  <c:v>hlt</c:v>
                </c:pt>
                <c:pt idx="4">
                  <c:v>acl</c:v>
                </c:pt>
                <c:pt idx="5">
                  <c:v>emnlp</c:v>
                </c:pt>
                <c:pt idx="6">
                  <c:v>conll</c:v>
                </c:pt>
                <c:pt idx="7">
                  <c:v>tipster</c:v>
                </c:pt>
                <c:pt idx="8">
                  <c:v>csal</c:v>
                </c:pt>
                <c:pt idx="9">
                  <c:v>eacl</c:v>
                </c:pt>
                <c:pt idx="10">
                  <c:v>anlp</c:v>
                </c:pt>
                <c:pt idx="11">
                  <c:v>taslp</c:v>
                </c:pt>
                <c:pt idx="12">
                  <c:v>ijcnlp</c:v>
                </c:pt>
                <c:pt idx="13">
                  <c:v>sem</c:v>
                </c:pt>
                <c:pt idx="14">
                  <c:v>acmtslp</c:v>
                </c:pt>
                <c:pt idx="15">
                  <c:v>lre</c:v>
                </c:pt>
                <c:pt idx="16">
                  <c:v>icassps</c:v>
                </c:pt>
                <c:pt idx="17">
                  <c:v>coling</c:v>
                </c:pt>
                <c:pt idx="18">
                  <c:v>muc</c:v>
                </c:pt>
                <c:pt idx="19">
                  <c:v>speechc</c:v>
                </c:pt>
                <c:pt idx="20">
                  <c:v>isca</c:v>
                </c:pt>
                <c:pt idx="21">
                  <c:v>lrec</c:v>
                </c:pt>
                <c:pt idx="22">
                  <c:v>mts</c:v>
                </c:pt>
                <c:pt idx="23">
                  <c:v>inlg</c:v>
                </c:pt>
                <c:pt idx="24">
                  <c:v>trec</c:v>
                </c:pt>
                <c:pt idx="25">
                  <c:v>tal</c:v>
                </c:pt>
                <c:pt idx="26">
                  <c:v>ranlp</c:v>
                </c:pt>
                <c:pt idx="27">
                  <c:v>alta</c:v>
                </c:pt>
                <c:pt idx="28">
                  <c:v>cath</c:v>
                </c:pt>
                <c:pt idx="29">
                  <c:v>taln</c:v>
                </c:pt>
                <c:pt idx="30">
                  <c:v>ltc</c:v>
                </c:pt>
                <c:pt idx="31">
                  <c:v>paclic</c:v>
                </c:pt>
                <c:pt idx="32">
                  <c:v>jep</c:v>
                </c:pt>
                <c:pt idx="33">
                  <c:v>modulad</c:v>
                </c:pt>
              </c:strCache>
            </c:strRef>
          </c:cat>
          <c:val>
            <c:numRef>
              <c:f>'Figure 54 - 2015'!$C$2:$C$35</c:f>
              <c:numCache>
                <c:formatCode>General</c:formatCode>
                <c:ptCount val="34"/>
                <c:pt idx="0">
                  <c:v>22.991</c:v>
                </c:pt>
                <c:pt idx="1">
                  <c:v>4.967</c:v>
                </c:pt>
                <c:pt idx="2">
                  <c:v>10.965</c:v>
                </c:pt>
                <c:pt idx="3">
                  <c:v>9.548</c:v>
                </c:pt>
                <c:pt idx="4">
                  <c:v>10.397</c:v>
                </c:pt>
                <c:pt idx="5">
                  <c:v>10.229</c:v>
                </c:pt>
                <c:pt idx="6">
                  <c:v>9.247999999999997</c:v>
                </c:pt>
                <c:pt idx="7">
                  <c:v>5.181</c:v>
                </c:pt>
                <c:pt idx="8">
                  <c:v>9.108000000000001</c:v>
                </c:pt>
                <c:pt idx="9">
                  <c:v>5.17</c:v>
                </c:pt>
                <c:pt idx="10">
                  <c:v>7.646999999999997</c:v>
                </c:pt>
                <c:pt idx="11">
                  <c:v>5.597</c:v>
                </c:pt>
                <c:pt idx="12">
                  <c:v>3.259</c:v>
                </c:pt>
                <c:pt idx="13">
                  <c:v>3.795</c:v>
                </c:pt>
                <c:pt idx="14">
                  <c:v>4.488</c:v>
                </c:pt>
                <c:pt idx="15">
                  <c:v>4.279</c:v>
                </c:pt>
                <c:pt idx="16">
                  <c:v>3.926</c:v>
                </c:pt>
                <c:pt idx="17">
                  <c:v>4.681</c:v>
                </c:pt>
                <c:pt idx="18">
                  <c:v>3.899</c:v>
                </c:pt>
                <c:pt idx="19">
                  <c:v>4.219</c:v>
                </c:pt>
                <c:pt idx="20">
                  <c:v>2.496</c:v>
                </c:pt>
                <c:pt idx="21">
                  <c:v>2.496</c:v>
                </c:pt>
                <c:pt idx="22">
                  <c:v>2.379</c:v>
                </c:pt>
                <c:pt idx="23">
                  <c:v>1.978</c:v>
                </c:pt>
                <c:pt idx="24">
                  <c:v>2.468</c:v>
                </c:pt>
                <c:pt idx="25">
                  <c:v>1.367</c:v>
                </c:pt>
                <c:pt idx="26">
                  <c:v>1.019</c:v>
                </c:pt>
                <c:pt idx="27">
                  <c:v>0.954</c:v>
                </c:pt>
                <c:pt idx="28">
                  <c:v>1.016</c:v>
                </c:pt>
                <c:pt idx="29">
                  <c:v>1.007</c:v>
                </c:pt>
                <c:pt idx="30">
                  <c:v>0.579</c:v>
                </c:pt>
                <c:pt idx="31">
                  <c:v>0.543</c:v>
                </c:pt>
                <c:pt idx="32">
                  <c:v>0.245</c:v>
                </c:pt>
                <c:pt idx="33">
                  <c:v>0.069</c:v>
                </c:pt>
              </c:numCache>
            </c:numRef>
          </c:val>
        </c:ser>
        <c:ser>
          <c:idx val="2"/>
          <c:order val="1"/>
          <c:tx>
            <c:strRef>
              <c:f>'Figure 54 - 2015'!$D$1</c:f>
              <c:strCache>
                <c:ptCount val="1"/>
                <c:pt idx="0">
                  <c:v>Delta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'Figure 54 - 2015'!$A$2:$A$35</c:f>
              <c:strCache>
                <c:ptCount val="34"/>
                <c:pt idx="0">
                  <c:v>cl</c:v>
                </c:pt>
                <c:pt idx="1">
                  <c:v>tacl</c:v>
                </c:pt>
                <c:pt idx="2">
                  <c:v>naacl</c:v>
                </c:pt>
                <c:pt idx="3">
                  <c:v>hlt</c:v>
                </c:pt>
                <c:pt idx="4">
                  <c:v>acl</c:v>
                </c:pt>
                <c:pt idx="5">
                  <c:v>emnlp</c:v>
                </c:pt>
                <c:pt idx="6">
                  <c:v>conll</c:v>
                </c:pt>
                <c:pt idx="7">
                  <c:v>tipster</c:v>
                </c:pt>
                <c:pt idx="8">
                  <c:v>csal</c:v>
                </c:pt>
                <c:pt idx="9">
                  <c:v>eacl</c:v>
                </c:pt>
                <c:pt idx="10">
                  <c:v>anlp</c:v>
                </c:pt>
                <c:pt idx="11">
                  <c:v>taslp</c:v>
                </c:pt>
                <c:pt idx="12">
                  <c:v>ijcnlp</c:v>
                </c:pt>
                <c:pt idx="13">
                  <c:v>sem</c:v>
                </c:pt>
                <c:pt idx="14">
                  <c:v>acmtslp</c:v>
                </c:pt>
                <c:pt idx="15">
                  <c:v>lre</c:v>
                </c:pt>
                <c:pt idx="16">
                  <c:v>icassps</c:v>
                </c:pt>
                <c:pt idx="17">
                  <c:v>coling</c:v>
                </c:pt>
                <c:pt idx="18">
                  <c:v>muc</c:v>
                </c:pt>
                <c:pt idx="19">
                  <c:v>speechc</c:v>
                </c:pt>
                <c:pt idx="20">
                  <c:v>isca</c:v>
                </c:pt>
                <c:pt idx="21">
                  <c:v>lrec</c:v>
                </c:pt>
                <c:pt idx="22">
                  <c:v>mts</c:v>
                </c:pt>
                <c:pt idx="23">
                  <c:v>inlg</c:v>
                </c:pt>
                <c:pt idx="24">
                  <c:v>trec</c:v>
                </c:pt>
                <c:pt idx="25">
                  <c:v>tal</c:v>
                </c:pt>
                <c:pt idx="26">
                  <c:v>ranlp</c:v>
                </c:pt>
                <c:pt idx="27">
                  <c:v>alta</c:v>
                </c:pt>
                <c:pt idx="28">
                  <c:v>cath</c:v>
                </c:pt>
                <c:pt idx="29">
                  <c:v>taln</c:v>
                </c:pt>
                <c:pt idx="30">
                  <c:v>ltc</c:v>
                </c:pt>
                <c:pt idx="31">
                  <c:v>paclic</c:v>
                </c:pt>
                <c:pt idx="32">
                  <c:v>jep</c:v>
                </c:pt>
                <c:pt idx="33">
                  <c:v>modulad</c:v>
                </c:pt>
              </c:strCache>
            </c:strRef>
          </c:cat>
          <c:val>
            <c:numRef>
              <c:f>'Figure 54 - 2015'!$D$2:$D$35</c:f>
              <c:numCache>
                <c:formatCode>General</c:formatCode>
                <c:ptCount val="34"/>
                <c:pt idx="0">
                  <c:v>3.529</c:v>
                </c:pt>
                <c:pt idx="1">
                  <c:v>12.528</c:v>
                </c:pt>
                <c:pt idx="2">
                  <c:v>4.965</c:v>
                </c:pt>
                <c:pt idx="3">
                  <c:v>5.07</c:v>
                </c:pt>
                <c:pt idx="4">
                  <c:v>3.528</c:v>
                </c:pt>
                <c:pt idx="5">
                  <c:v>2.994000000000002</c:v>
                </c:pt>
                <c:pt idx="6">
                  <c:v>3.315999999999998</c:v>
                </c:pt>
                <c:pt idx="7">
                  <c:v>6.809</c:v>
                </c:pt>
                <c:pt idx="8">
                  <c:v>0.497999999999999</c:v>
                </c:pt>
                <c:pt idx="9">
                  <c:v>2.79</c:v>
                </c:pt>
                <c:pt idx="10">
                  <c:v>0.255999999999999</c:v>
                </c:pt>
                <c:pt idx="11">
                  <c:v>1.882</c:v>
                </c:pt>
                <c:pt idx="12">
                  <c:v>3.725</c:v>
                </c:pt>
                <c:pt idx="13">
                  <c:v>2.81</c:v>
                </c:pt>
                <c:pt idx="14">
                  <c:v>1.805</c:v>
                </c:pt>
                <c:pt idx="15">
                  <c:v>1.745</c:v>
                </c:pt>
                <c:pt idx="16">
                  <c:v>2.014</c:v>
                </c:pt>
                <c:pt idx="17">
                  <c:v>0.718</c:v>
                </c:pt>
                <c:pt idx="18">
                  <c:v>0.88</c:v>
                </c:pt>
                <c:pt idx="19">
                  <c:v>0.213</c:v>
                </c:pt>
                <c:pt idx="20">
                  <c:v>1.126</c:v>
                </c:pt>
                <c:pt idx="21">
                  <c:v>0.845</c:v>
                </c:pt>
                <c:pt idx="22">
                  <c:v>0.704</c:v>
                </c:pt>
                <c:pt idx="23">
                  <c:v>0.588</c:v>
                </c:pt>
                <c:pt idx="24">
                  <c:v>0.0270000000000001</c:v>
                </c:pt>
                <c:pt idx="25">
                  <c:v>0.313</c:v>
                </c:pt>
                <c:pt idx="26">
                  <c:v>0.371</c:v>
                </c:pt>
                <c:pt idx="27">
                  <c:v>0.409</c:v>
                </c:pt>
                <c:pt idx="28">
                  <c:v>0.149</c:v>
                </c:pt>
                <c:pt idx="29">
                  <c:v>0.028</c:v>
                </c:pt>
                <c:pt idx="30">
                  <c:v>0.118</c:v>
                </c:pt>
                <c:pt idx="31">
                  <c:v>0.0519999999999999</c:v>
                </c:pt>
                <c:pt idx="32">
                  <c:v>0.005</c:v>
                </c:pt>
                <c:pt idx="33">
                  <c:v>0.026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30831000"/>
        <c:axId val="-2030471912"/>
      </c:barChart>
      <c:catAx>
        <c:axId val="-203083100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fr-FR"/>
          </a:p>
        </c:txPr>
        <c:crossAx val="-2030471912"/>
        <c:crosses val="autoZero"/>
        <c:auto val="1"/>
        <c:lblAlgn val="ctr"/>
        <c:lblOffset val="100"/>
        <c:noMultiLvlLbl val="0"/>
      </c:catAx>
      <c:valAx>
        <c:axId val="-20304719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fr-FR"/>
          </a:p>
        </c:txPr>
        <c:crossAx val="-203083100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1"/>
          <c:order val="0"/>
          <c:spPr>
            <a:solidFill>
              <a:srgbClr val="3366FF"/>
            </a:solidFill>
          </c:spPr>
          <c:invertIfNegative val="0"/>
          <c:cat>
            <c:strRef>
              <c:f>'Figure 56 - 2015'!$A$2:$A$35</c:f>
              <c:strCache>
                <c:ptCount val="34"/>
                <c:pt idx="0">
                  <c:v>acl</c:v>
                </c:pt>
                <c:pt idx="1">
                  <c:v>emnlp</c:v>
                </c:pt>
                <c:pt idx="2">
                  <c:v>taslp</c:v>
                </c:pt>
                <c:pt idx="3">
                  <c:v>icassps</c:v>
                </c:pt>
                <c:pt idx="4">
                  <c:v>isca</c:v>
                </c:pt>
                <c:pt idx="5">
                  <c:v>hlt</c:v>
                </c:pt>
                <c:pt idx="6">
                  <c:v>naacl</c:v>
                </c:pt>
                <c:pt idx="7">
                  <c:v>cl</c:v>
                </c:pt>
                <c:pt idx="8">
                  <c:v>conll</c:v>
                </c:pt>
                <c:pt idx="9">
                  <c:v>coling</c:v>
                </c:pt>
                <c:pt idx="10">
                  <c:v>lrec</c:v>
                </c:pt>
                <c:pt idx="11">
                  <c:v>ijcnlp</c:v>
                </c:pt>
                <c:pt idx="12">
                  <c:v>csal</c:v>
                </c:pt>
                <c:pt idx="13">
                  <c:v>sem</c:v>
                </c:pt>
                <c:pt idx="14">
                  <c:v>eacl</c:v>
                </c:pt>
                <c:pt idx="15">
                  <c:v>tacl</c:v>
                </c:pt>
                <c:pt idx="16">
                  <c:v>speechc</c:v>
                </c:pt>
                <c:pt idx="17">
                  <c:v>trec</c:v>
                </c:pt>
                <c:pt idx="18">
                  <c:v>lre</c:v>
                </c:pt>
                <c:pt idx="19">
                  <c:v>anlp</c:v>
                </c:pt>
                <c:pt idx="20">
                  <c:v>mts</c:v>
                </c:pt>
                <c:pt idx="21">
                  <c:v>inlg</c:v>
                </c:pt>
                <c:pt idx="22">
                  <c:v>cath</c:v>
                </c:pt>
                <c:pt idx="23">
                  <c:v>muc</c:v>
                </c:pt>
                <c:pt idx="24">
                  <c:v>taln</c:v>
                </c:pt>
                <c:pt idx="25">
                  <c:v>acmtslp</c:v>
                </c:pt>
                <c:pt idx="26">
                  <c:v>alta</c:v>
                </c:pt>
                <c:pt idx="27">
                  <c:v>ranlp</c:v>
                </c:pt>
                <c:pt idx="28">
                  <c:v>tal</c:v>
                </c:pt>
                <c:pt idx="29">
                  <c:v>ltc</c:v>
                </c:pt>
                <c:pt idx="30">
                  <c:v>paclic</c:v>
                </c:pt>
                <c:pt idx="31">
                  <c:v>tipster</c:v>
                </c:pt>
                <c:pt idx="32">
                  <c:v>jep</c:v>
                </c:pt>
                <c:pt idx="33">
                  <c:v>modulad</c:v>
                </c:pt>
              </c:strCache>
            </c:strRef>
          </c:cat>
          <c:val>
            <c:numRef>
              <c:f>'Figure 56 - 2015'!$C$2:$C$35</c:f>
              <c:numCache>
                <c:formatCode>General</c:formatCode>
                <c:ptCount val="34"/>
                <c:pt idx="0">
                  <c:v>75.0</c:v>
                </c:pt>
                <c:pt idx="1">
                  <c:v>55.0</c:v>
                </c:pt>
                <c:pt idx="2">
                  <c:v>66.0</c:v>
                </c:pt>
                <c:pt idx="3">
                  <c:v>54.0</c:v>
                </c:pt>
                <c:pt idx="4">
                  <c:v>51.0</c:v>
                </c:pt>
                <c:pt idx="5">
                  <c:v>56.0</c:v>
                </c:pt>
                <c:pt idx="6">
                  <c:v>47.0</c:v>
                </c:pt>
                <c:pt idx="7">
                  <c:v>58.0</c:v>
                </c:pt>
                <c:pt idx="8">
                  <c:v>40.0</c:v>
                </c:pt>
                <c:pt idx="9">
                  <c:v>45.0</c:v>
                </c:pt>
                <c:pt idx="10">
                  <c:v>36.0</c:v>
                </c:pt>
                <c:pt idx="11">
                  <c:v>27.0</c:v>
                </c:pt>
                <c:pt idx="12">
                  <c:v>37.0</c:v>
                </c:pt>
                <c:pt idx="13">
                  <c:v>28.0</c:v>
                </c:pt>
                <c:pt idx="14">
                  <c:v>26.0</c:v>
                </c:pt>
                <c:pt idx="15">
                  <c:v>11.0</c:v>
                </c:pt>
                <c:pt idx="16">
                  <c:v>23.0</c:v>
                </c:pt>
                <c:pt idx="17">
                  <c:v>24.0</c:v>
                </c:pt>
                <c:pt idx="18">
                  <c:v>16.0</c:v>
                </c:pt>
                <c:pt idx="19">
                  <c:v>20.0</c:v>
                </c:pt>
                <c:pt idx="20">
                  <c:v>16.0</c:v>
                </c:pt>
                <c:pt idx="21">
                  <c:v>10.0</c:v>
                </c:pt>
                <c:pt idx="22">
                  <c:v>13.0</c:v>
                </c:pt>
                <c:pt idx="23">
                  <c:v>11.0</c:v>
                </c:pt>
                <c:pt idx="24">
                  <c:v>11.0</c:v>
                </c:pt>
                <c:pt idx="25">
                  <c:v>9.0</c:v>
                </c:pt>
                <c:pt idx="26">
                  <c:v>7.0</c:v>
                </c:pt>
                <c:pt idx="27">
                  <c:v>7.0</c:v>
                </c:pt>
                <c:pt idx="28">
                  <c:v>7.0</c:v>
                </c:pt>
                <c:pt idx="29">
                  <c:v>7.0</c:v>
                </c:pt>
                <c:pt idx="30">
                  <c:v>6.0</c:v>
                </c:pt>
                <c:pt idx="31">
                  <c:v>6.0</c:v>
                </c:pt>
                <c:pt idx="32">
                  <c:v>5.0</c:v>
                </c:pt>
                <c:pt idx="33">
                  <c:v>1.0</c:v>
                </c:pt>
              </c:numCache>
            </c:numRef>
          </c:val>
        </c:ser>
        <c:ser>
          <c:idx val="2"/>
          <c:order val="1"/>
          <c:spPr>
            <a:solidFill>
              <a:srgbClr val="FF0000"/>
            </a:solidFill>
          </c:spPr>
          <c:invertIfNegative val="0"/>
          <c:cat>
            <c:strRef>
              <c:f>'Figure 56 - 2015'!$A$2:$A$35</c:f>
              <c:strCache>
                <c:ptCount val="34"/>
                <c:pt idx="0">
                  <c:v>acl</c:v>
                </c:pt>
                <c:pt idx="1">
                  <c:v>emnlp</c:v>
                </c:pt>
                <c:pt idx="2">
                  <c:v>taslp</c:v>
                </c:pt>
                <c:pt idx="3">
                  <c:v>icassps</c:v>
                </c:pt>
                <c:pt idx="4">
                  <c:v>isca</c:v>
                </c:pt>
                <c:pt idx="5">
                  <c:v>hlt</c:v>
                </c:pt>
                <c:pt idx="6">
                  <c:v>naacl</c:v>
                </c:pt>
                <c:pt idx="7">
                  <c:v>cl</c:v>
                </c:pt>
                <c:pt idx="8">
                  <c:v>conll</c:v>
                </c:pt>
                <c:pt idx="9">
                  <c:v>coling</c:v>
                </c:pt>
                <c:pt idx="10">
                  <c:v>lrec</c:v>
                </c:pt>
                <c:pt idx="11">
                  <c:v>ijcnlp</c:v>
                </c:pt>
                <c:pt idx="12">
                  <c:v>csal</c:v>
                </c:pt>
                <c:pt idx="13">
                  <c:v>sem</c:v>
                </c:pt>
                <c:pt idx="14">
                  <c:v>eacl</c:v>
                </c:pt>
                <c:pt idx="15">
                  <c:v>tacl</c:v>
                </c:pt>
                <c:pt idx="16">
                  <c:v>speechc</c:v>
                </c:pt>
                <c:pt idx="17">
                  <c:v>trec</c:v>
                </c:pt>
                <c:pt idx="18">
                  <c:v>lre</c:v>
                </c:pt>
                <c:pt idx="19">
                  <c:v>anlp</c:v>
                </c:pt>
                <c:pt idx="20">
                  <c:v>mts</c:v>
                </c:pt>
                <c:pt idx="21">
                  <c:v>inlg</c:v>
                </c:pt>
                <c:pt idx="22">
                  <c:v>cath</c:v>
                </c:pt>
                <c:pt idx="23">
                  <c:v>muc</c:v>
                </c:pt>
                <c:pt idx="24">
                  <c:v>taln</c:v>
                </c:pt>
                <c:pt idx="25">
                  <c:v>acmtslp</c:v>
                </c:pt>
                <c:pt idx="26">
                  <c:v>alta</c:v>
                </c:pt>
                <c:pt idx="27">
                  <c:v>ranlp</c:v>
                </c:pt>
                <c:pt idx="28">
                  <c:v>tal</c:v>
                </c:pt>
                <c:pt idx="29">
                  <c:v>ltc</c:v>
                </c:pt>
                <c:pt idx="30">
                  <c:v>paclic</c:v>
                </c:pt>
                <c:pt idx="31">
                  <c:v>tipster</c:v>
                </c:pt>
                <c:pt idx="32">
                  <c:v>jep</c:v>
                </c:pt>
                <c:pt idx="33">
                  <c:v>modulad</c:v>
                </c:pt>
              </c:strCache>
            </c:strRef>
          </c:cat>
          <c:val>
            <c:numRef>
              <c:f>'Figure 56 - 2015'!$D$2:$D$35</c:f>
              <c:numCache>
                <c:formatCode>General</c:formatCode>
                <c:ptCount val="34"/>
                <c:pt idx="0">
                  <c:v>34.0</c:v>
                </c:pt>
                <c:pt idx="1">
                  <c:v>35.0</c:v>
                </c:pt>
                <c:pt idx="2">
                  <c:v>18.0</c:v>
                </c:pt>
                <c:pt idx="3">
                  <c:v>23.0</c:v>
                </c:pt>
                <c:pt idx="4">
                  <c:v>25.0</c:v>
                </c:pt>
                <c:pt idx="5">
                  <c:v>18.0</c:v>
                </c:pt>
                <c:pt idx="6">
                  <c:v>24.0</c:v>
                </c:pt>
                <c:pt idx="7">
                  <c:v>10.0</c:v>
                </c:pt>
                <c:pt idx="8">
                  <c:v>17.0</c:v>
                </c:pt>
                <c:pt idx="9">
                  <c:v>10.0</c:v>
                </c:pt>
                <c:pt idx="10">
                  <c:v>15.0</c:v>
                </c:pt>
                <c:pt idx="11">
                  <c:v>20.0</c:v>
                </c:pt>
                <c:pt idx="12">
                  <c:v>8.0</c:v>
                </c:pt>
                <c:pt idx="13">
                  <c:v>13.0</c:v>
                </c:pt>
                <c:pt idx="14">
                  <c:v>13.0</c:v>
                </c:pt>
                <c:pt idx="15">
                  <c:v>23.0</c:v>
                </c:pt>
                <c:pt idx="16">
                  <c:v>7.0</c:v>
                </c:pt>
                <c:pt idx="17">
                  <c:v>2.0</c:v>
                </c:pt>
                <c:pt idx="18">
                  <c:v>8.0</c:v>
                </c:pt>
                <c:pt idx="19">
                  <c:v>1.0</c:v>
                </c:pt>
                <c:pt idx="20">
                  <c:v>2.0</c:v>
                </c:pt>
                <c:pt idx="21">
                  <c:v>5.0</c:v>
                </c:pt>
                <c:pt idx="22">
                  <c:v>1.0</c:v>
                </c:pt>
                <c:pt idx="23">
                  <c:v>2.0</c:v>
                </c:pt>
                <c:pt idx="24">
                  <c:v>2.0</c:v>
                </c:pt>
                <c:pt idx="25">
                  <c:v>1.0</c:v>
                </c:pt>
                <c:pt idx="26">
                  <c:v>3.0</c:v>
                </c:pt>
                <c:pt idx="27">
                  <c:v>3.0</c:v>
                </c:pt>
                <c:pt idx="28">
                  <c:v>2.0</c:v>
                </c:pt>
                <c:pt idx="29">
                  <c:v>1.0</c:v>
                </c:pt>
                <c:pt idx="30">
                  <c:v>2.0</c:v>
                </c:pt>
                <c:pt idx="31">
                  <c:v>0.0</c:v>
                </c:pt>
                <c:pt idx="32">
                  <c:v>0.0</c:v>
                </c:pt>
                <c:pt idx="33">
                  <c:v>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30419096"/>
        <c:axId val="-2030094408"/>
      </c:barChart>
      <c:catAx>
        <c:axId val="-20304190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fr-FR"/>
          </a:p>
        </c:txPr>
        <c:crossAx val="-2030094408"/>
        <c:crosses val="autoZero"/>
        <c:auto val="1"/>
        <c:lblAlgn val="ctr"/>
        <c:lblOffset val="100"/>
        <c:noMultiLvlLbl val="0"/>
      </c:catAx>
      <c:valAx>
        <c:axId val="-20300944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fr-FR"/>
          </a:p>
        </c:txPr>
        <c:crossAx val="-20304190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'O-Cocosda2023'!$AM$3</c:f>
              <c:strCache>
                <c:ptCount val="1"/>
                <c:pt idx="0">
                  <c:v>Total All</c:v>
                </c:pt>
              </c:strCache>
            </c:strRef>
          </c:tx>
          <c:marker>
            <c:symbol val="none"/>
          </c:marker>
          <c:cat>
            <c:numRef>
              <c:f>'O-Cocosda2023'!$AK$4:$AK$59</c:f>
              <c:numCache>
                <c:formatCode>General</c:formatCode>
                <c:ptCount val="56"/>
                <c:pt idx="0">
                  <c:v>1965.0</c:v>
                </c:pt>
                <c:pt idx="1">
                  <c:v>1966.0</c:v>
                </c:pt>
                <c:pt idx="2">
                  <c:v>1967.0</c:v>
                </c:pt>
                <c:pt idx="3">
                  <c:v>1968.0</c:v>
                </c:pt>
                <c:pt idx="4">
                  <c:v>1969.0</c:v>
                </c:pt>
                <c:pt idx="5">
                  <c:v>1970.0</c:v>
                </c:pt>
                <c:pt idx="6">
                  <c:v>1971.0</c:v>
                </c:pt>
                <c:pt idx="7">
                  <c:v>1972.0</c:v>
                </c:pt>
                <c:pt idx="8">
                  <c:v>1973.0</c:v>
                </c:pt>
                <c:pt idx="9">
                  <c:v>1974.0</c:v>
                </c:pt>
                <c:pt idx="10">
                  <c:v>1975.0</c:v>
                </c:pt>
                <c:pt idx="11">
                  <c:v>1976.0</c:v>
                </c:pt>
                <c:pt idx="12">
                  <c:v>1977.0</c:v>
                </c:pt>
                <c:pt idx="13">
                  <c:v>1978.0</c:v>
                </c:pt>
                <c:pt idx="14">
                  <c:v>1979.0</c:v>
                </c:pt>
                <c:pt idx="15">
                  <c:v>1980.0</c:v>
                </c:pt>
                <c:pt idx="16">
                  <c:v>1981.0</c:v>
                </c:pt>
                <c:pt idx="17">
                  <c:v>1982.0</c:v>
                </c:pt>
                <c:pt idx="18">
                  <c:v>1983.0</c:v>
                </c:pt>
                <c:pt idx="19">
                  <c:v>1984.0</c:v>
                </c:pt>
                <c:pt idx="20">
                  <c:v>1985.0</c:v>
                </c:pt>
                <c:pt idx="21">
                  <c:v>1986.0</c:v>
                </c:pt>
                <c:pt idx="22">
                  <c:v>1987.0</c:v>
                </c:pt>
                <c:pt idx="23">
                  <c:v>1988.0</c:v>
                </c:pt>
                <c:pt idx="24">
                  <c:v>1989.0</c:v>
                </c:pt>
                <c:pt idx="25">
                  <c:v>1990.0</c:v>
                </c:pt>
                <c:pt idx="26">
                  <c:v>1991.0</c:v>
                </c:pt>
                <c:pt idx="27">
                  <c:v>1992.0</c:v>
                </c:pt>
                <c:pt idx="28">
                  <c:v>1993.0</c:v>
                </c:pt>
                <c:pt idx="29">
                  <c:v>1994.0</c:v>
                </c:pt>
                <c:pt idx="30">
                  <c:v>1995.0</c:v>
                </c:pt>
                <c:pt idx="31">
                  <c:v>1996.0</c:v>
                </c:pt>
                <c:pt idx="32">
                  <c:v>1997.0</c:v>
                </c:pt>
                <c:pt idx="33">
                  <c:v>1998.0</c:v>
                </c:pt>
                <c:pt idx="34">
                  <c:v>1999.0</c:v>
                </c:pt>
                <c:pt idx="35">
                  <c:v>2000.0</c:v>
                </c:pt>
                <c:pt idx="36">
                  <c:v>2001.0</c:v>
                </c:pt>
                <c:pt idx="37">
                  <c:v>2002.0</c:v>
                </c:pt>
                <c:pt idx="38">
                  <c:v>2003.0</c:v>
                </c:pt>
                <c:pt idx="39">
                  <c:v>2004.0</c:v>
                </c:pt>
                <c:pt idx="40">
                  <c:v>2005.0</c:v>
                </c:pt>
                <c:pt idx="41">
                  <c:v>2006.0</c:v>
                </c:pt>
                <c:pt idx="42">
                  <c:v>2007.0</c:v>
                </c:pt>
                <c:pt idx="43">
                  <c:v>2008.0</c:v>
                </c:pt>
                <c:pt idx="44">
                  <c:v>2009.0</c:v>
                </c:pt>
                <c:pt idx="45">
                  <c:v>2010.0</c:v>
                </c:pt>
                <c:pt idx="46">
                  <c:v>2011.0</c:v>
                </c:pt>
                <c:pt idx="47">
                  <c:v>2012.0</c:v>
                </c:pt>
                <c:pt idx="48">
                  <c:v>2013.0</c:v>
                </c:pt>
                <c:pt idx="49">
                  <c:v>2014.0</c:v>
                </c:pt>
                <c:pt idx="50">
                  <c:v>2015.0</c:v>
                </c:pt>
                <c:pt idx="51">
                  <c:v>2016.0</c:v>
                </c:pt>
                <c:pt idx="52">
                  <c:v>2017.0</c:v>
                </c:pt>
                <c:pt idx="53">
                  <c:v>2018.0</c:v>
                </c:pt>
                <c:pt idx="54">
                  <c:v>2019.0</c:v>
                </c:pt>
                <c:pt idx="55">
                  <c:v>2020.0</c:v>
                </c:pt>
              </c:numCache>
            </c:numRef>
          </c:cat>
          <c:val>
            <c:numRef>
              <c:f>'O-Cocosda2023'!$AM$4:$AM$59</c:f>
              <c:numCache>
                <c:formatCode>General</c:formatCode>
                <c:ptCount val="56"/>
                <c:pt idx="0">
                  <c:v>4.0</c:v>
                </c:pt>
                <c:pt idx="1">
                  <c:v>0.0</c:v>
                </c:pt>
                <c:pt idx="2">
                  <c:v>2.0</c:v>
                </c:pt>
                <c:pt idx="3">
                  <c:v>1.0</c:v>
                </c:pt>
                <c:pt idx="4">
                  <c:v>2.0</c:v>
                </c:pt>
                <c:pt idx="5">
                  <c:v>11.0</c:v>
                </c:pt>
                <c:pt idx="6">
                  <c:v>7.0</c:v>
                </c:pt>
                <c:pt idx="7">
                  <c:v>70.0</c:v>
                </c:pt>
                <c:pt idx="8">
                  <c:v>33.0</c:v>
                </c:pt>
                <c:pt idx="9">
                  <c:v>16.0</c:v>
                </c:pt>
                <c:pt idx="10">
                  <c:v>361.0</c:v>
                </c:pt>
                <c:pt idx="11">
                  <c:v>694.0</c:v>
                </c:pt>
                <c:pt idx="12">
                  <c:v>586.0</c:v>
                </c:pt>
                <c:pt idx="13">
                  <c:v>561.0</c:v>
                </c:pt>
                <c:pt idx="14">
                  <c:v>739.0</c:v>
                </c:pt>
                <c:pt idx="15">
                  <c:v>1011.0</c:v>
                </c:pt>
                <c:pt idx="16">
                  <c:v>1255.0</c:v>
                </c:pt>
                <c:pt idx="17">
                  <c:v>1169.0</c:v>
                </c:pt>
                <c:pt idx="18">
                  <c:v>1968.0</c:v>
                </c:pt>
                <c:pt idx="19">
                  <c:v>2034.0</c:v>
                </c:pt>
                <c:pt idx="20">
                  <c:v>1855.0</c:v>
                </c:pt>
                <c:pt idx="21">
                  <c:v>2556.0</c:v>
                </c:pt>
                <c:pt idx="22">
                  <c:v>3627.0</c:v>
                </c:pt>
                <c:pt idx="23">
                  <c:v>3059.0</c:v>
                </c:pt>
                <c:pt idx="24">
                  <c:v>5015.0</c:v>
                </c:pt>
                <c:pt idx="25">
                  <c:v>5431.0</c:v>
                </c:pt>
                <c:pt idx="26">
                  <c:v>6479.0</c:v>
                </c:pt>
                <c:pt idx="27">
                  <c:v>7617.0</c:v>
                </c:pt>
                <c:pt idx="28">
                  <c:v>5365.0</c:v>
                </c:pt>
                <c:pt idx="29">
                  <c:v>6177.0</c:v>
                </c:pt>
                <c:pt idx="30">
                  <c:v>6396.0</c:v>
                </c:pt>
                <c:pt idx="31">
                  <c:v>7536.0</c:v>
                </c:pt>
                <c:pt idx="32">
                  <c:v>9378.0</c:v>
                </c:pt>
                <c:pt idx="33">
                  <c:v>12454.0</c:v>
                </c:pt>
                <c:pt idx="34">
                  <c:v>9891.0</c:v>
                </c:pt>
                <c:pt idx="35">
                  <c:v>12634.0</c:v>
                </c:pt>
                <c:pt idx="36">
                  <c:v>10255.0</c:v>
                </c:pt>
                <c:pt idx="37">
                  <c:v>12302.0</c:v>
                </c:pt>
                <c:pt idx="38">
                  <c:v>13794.0</c:v>
                </c:pt>
                <c:pt idx="39">
                  <c:v>18104.0</c:v>
                </c:pt>
                <c:pt idx="40">
                  <c:v>19416.0</c:v>
                </c:pt>
                <c:pt idx="41">
                  <c:v>28915.0</c:v>
                </c:pt>
                <c:pt idx="42">
                  <c:v>28214.0</c:v>
                </c:pt>
                <c:pt idx="43">
                  <c:v>30138.0</c:v>
                </c:pt>
                <c:pt idx="44">
                  <c:v>31718.0</c:v>
                </c:pt>
                <c:pt idx="45">
                  <c:v>39148.0</c:v>
                </c:pt>
                <c:pt idx="46">
                  <c:v>36061.0</c:v>
                </c:pt>
                <c:pt idx="47">
                  <c:v>48507.0</c:v>
                </c:pt>
                <c:pt idx="48">
                  <c:v>51911.0</c:v>
                </c:pt>
                <c:pt idx="49">
                  <c:v>56452.0</c:v>
                </c:pt>
                <c:pt idx="50">
                  <c:v>61343.0</c:v>
                </c:pt>
                <c:pt idx="51">
                  <c:v>65602.0</c:v>
                </c:pt>
                <c:pt idx="52">
                  <c:v>56902.0</c:v>
                </c:pt>
                <c:pt idx="53">
                  <c:v>85369.0</c:v>
                </c:pt>
                <c:pt idx="54">
                  <c:v>106704.0</c:v>
                </c:pt>
                <c:pt idx="55">
                  <c:v>121619.0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'O-Cocosda2023'!$AN$3</c:f>
              <c:strCache>
                <c:ptCount val="1"/>
                <c:pt idx="0">
                  <c:v>Total Non-NLP4NLP</c:v>
                </c:pt>
              </c:strCache>
            </c:strRef>
          </c:tx>
          <c:marker>
            <c:symbol val="none"/>
          </c:marker>
          <c:cat>
            <c:numRef>
              <c:f>'O-Cocosda2023'!$AK$4:$AK$59</c:f>
              <c:numCache>
                <c:formatCode>General</c:formatCode>
                <c:ptCount val="56"/>
                <c:pt idx="0">
                  <c:v>1965.0</c:v>
                </c:pt>
                <c:pt idx="1">
                  <c:v>1966.0</c:v>
                </c:pt>
                <c:pt idx="2">
                  <c:v>1967.0</c:v>
                </c:pt>
                <c:pt idx="3">
                  <c:v>1968.0</c:v>
                </c:pt>
                <c:pt idx="4">
                  <c:v>1969.0</c:v>
                </c:pt>
                <c:pt idx="5">
                  <c:v>1970.0</c:v>
                </c:pt>
                <c:pt idx="6">
                  <c:v>1971.0</c:v>
                </c:pt>
                <c:pt idx="7">
                  <c:v>1972.0</c:v>
                </c:pt>
                <c:pt idx="8">
                  <c:v>1973.0</c:v>
                </c:pt>
                <c:pt idx="9">
                  <c:v>1974.0</c:v>
                </c:pt>
                <c:pt idx="10">
                  <c:v>1975.0</c:v>
                </c:pt>
                <c:pt idx="11">
                  <c:v>1976.0</c:v>
                </c:pt>
                <c:pt idx="12">
                  <c:v>1977.0</c:v>
                </c:pt>
                <c:pt idx="13">
                  <c:v>1978.0</c:v>
                </c:pt>
                <c:pt idx="14">
                  <c:v>1979.0</c:v>
                </c:pt>
                <c:pt idx="15">
                  <c:v>1980.0</c:v>
                </c:pt>
                <c:pt idx="16">
                  <c:v>1981.0</c:v>
                </c:pt>
                <c:pt idx="17">
                  <c:v>1982.0</c:v>
                </c:pt>
                <c:pt idx="18">
                  <c:v>1983.0</c:v>
                </c:pt>
                <c:pt idx="19">
                  <c:v>1984.0</c:v>
                </c:pt>
                <c:pt idx="20">
                  <c:v>1985.0</c:v>
                </c:pt>
                <c:pt idx="21">
                  <c:v>1986.0</c:v>
                </c:pt>
                <c:pt idx="22">
                  <c:v>1987.0</c:v>
                </c:pt>
                <c:pt idx="23">
                  <c:v>1988.0</c:v>
                </c:pt>
                <c:pt idx="24">
                  <c:v>1989.0</c:v>
                </c:pt>
                <c:pt idx="25">
                  <c:v>1990.0</c:v>
                </c:pt>
                <c:pt idx="26">
                  <c:v>1991.0</c:v>
                </c:pt>
                <c:pt idx="27">
                  <c:v>1992.0</c:v>
                </c:pt>
                <c:pt idx="28">
                  <c:v>1993.0</c:v>
                </c:pt>
                <c:pt idx="29">
                  <c:v>1994.0</c:v>
                </c:pt>
                <c:pt idx="30">
                  <c:v>1995.0</c:v>
                </c:pt>
                <c:pt idx="31">
                  <c:v>1996.0</c:v>
                </c:pt>
                <c:pt idx="32">
                  <c:v>1997.0</c:v>
                </c:pt>
                <c:pt idx="33">
                  <c:v>1998.0</c:v>
                </c:pt>
                <c:pt idx="34">
                  <c:v>1999.0</c:v>
                </c:pt>
                <c:pt idx="35">
                  <c:v>2000.0</c:v>
                </c:pt>
                <c:pt idx="36">
                  <c:v>2001.0</c:v>
                </c:pt>
                <c:pt idx="37">
                  <c:v>2002.0</c:v>
                </c:pt>
                <c:pt idx="38">
                  <c:v>2003.0</c:v>
                </c:pt>
                <c:pt idx="39">
                  <c:v>2004.0</c:v>
                </c:pt>
                <c:pt idx="40">
                  <c:v>2005.0</c:v>
                </c:pt>
                <c:pt idx="41">
                  <c:v>2006.0</c:v>
                </c:pt>
                <c:pt idx="42">
                  <c:v>2007.0</c:v>
                </c:pt>
                <c:pt idx="43">
                  <c:v>2008.0</c:v>
                </c:pt>
                <c:pt idx="44">
                  <c:v>2009.0</c:v>
                </c:pt>
                <c:pt idx="45">
                  <c:v>2010.0</c:v>
                </c:pt>
                <c:pt idx="46">
                  <c:v>2011.0</c:v>
                </c:pt>
                <c:pt idx="47">
                  <c:v>2012.0</c:v>
                </c:pt>
                <c:pt idx="48">
                  <c:v>2013.0</c:v>
                </c:pt>
                <c:pt idx="49">
                  <c:v>2014.0</c:v>
                </c:pt>
                <c:pt idx="50">
                  <c:v>2015.0</c:v>
                </c:pt>
                <c:pt idx="51">
                  <c:v>2016.0</c:v>
                </c:pt>
                <c:pt idx="52">
                  <c:v>2017.0</c:v>
                </c:pt>
                <c:pt idx="53">
                  <c:v>2018.0</c:v>
                </c:pt>
                <c:pt idx="54">
                  <c:v>2019.0</c:v>
                </c:pt>
                <c:pt idx="55">
                  <c:v>2020.0</c:v>
                </c:pt>
              </c:numCache>
            </c:numRef>
          </c:cat>
          <c:val>
            <c:numRef>
              <c:f>'O-Cocosda2023'!$AN$4:$AN$59</c:f>
              <c:numCache>
                <c:formatCode>General</c:formatCode>
                <c:ptCount val="56"/>
                <c:pt idx="0">
                  <c:v>3.0</c:v>
                </c:pt>
                <c:pt idx="1">
                  <c:v>0.0</c:v>
                </c:pt>
                <c:pt idx="2">
                  <c:v>1.0</c:v>
                </c:pt>
                <c:pt idx="3">
                  <c:v>1.0</c:v>
                </c:pt>
                <c:pt idx="4">
                  <c:v>2.0</c:v>
                </c:pt>
                <c:pt idx="5">
                  <c:v>10.0</c:v>
                </c:pt>
                <c:pt idx="6">
                  <c:v>3.0</c:v>
                </c:pt>
                <c:pt idx="7">
                  <c:v>57.0</c:v>
                </c:pt>
                <c:pt idx="8">
                  <c:v>26.0</c:v>
                </c:pt>
                <c:pt idx="9">
                  <c:v>12.0</c:v>
                </c:pt>
                <c:pt idx="10">
                  <c:v>212.0</c:v>
                </c:pt>
                <c:pt idx="11">
                  <c:v>317.0</c:v>
                </c:pt>
                <c:pt idx="12">
                  <c:v>265.0</c:v>
                </c:pt>
                <c:pt idx="13">
                  <c:v>201.0</c:v>
                </c:pt>
                <c:pt idx="14">
                  <c:v>363.0</c:v>
                </c:pt>
                <c:pt idx="15">
                  <c:v>489.0</c:v>
                </c:pt>
                <c:pt idx="16">
                  <c:v>569.0</c:v>
                </c:pt>
                <c:pt idx="17">
                  <c:v>487.0</c:v>
                </c:pt>
                <c:pt idx="18">
                  <c:v>827.0</c:v>
                </c:pt>
                <c:pt idx="19">
                  <c:v>862.0</c:v>
                </c:pt>
                <c:pt idx="20">
                  <c:v>776.0</c:v>
                </c:pt>
                <c:pt idx="21">
                  <c:v>1003.0</c:v>
                </c:pt>
                <c:pt idx="22">
                  <c:v>1537.0</c:v>
                </c:pt>
                <c:pt idx="23">
                  <c:v>1167.0</c:v>
                </c:pt>
                <c:pt idx="24">
                  <c:v>1894.0</c:v>
                </c:pt>
                <c:pt idx="25">
                  <c:v>2237.0</c:v>
                </c:pt>
                <c:pt idx="26">
                  <c:v>2538.0</c:v>
                </c:pt>
                <c:pt idx="27">
                  <c:v>3240.0</c:v>
                </c:pt>
                <c:pt idx="28">
                  <c:v>1940.0</c:v>
                </c:pt>
                <c:pt idx="29">
                  <c:v>2505.0</c:v>
                </c:pt>
                <c:pt idx="30">
                  <c:v>2131.0</c:v>
                </c:pt>
                <c:pt idx="31">
                  <c:v>2869.0</c:v>
                </c:pt>
                <c:pt idx="32">
                  <c:v>3314.0</c:v>
                </c:pt>
                <c:pt idx="33">
                  <c:v>4720.0</c:v>
                </c:pt>
                <c:pt idx="34">
                  <c:v>3488.0</c:v>
                </c:pt>
                <c:pt idx="35">
                  <c:v>4321.0</c:v>
                </c:pt>
                <c:pt idx="36">
                  <c:v>3565.0</c:v>
                </c:pt>
                <c:pt idx="37">
                  <c:v>4421.0</c:v>
                </c:pt>
                <c:pt idx="38">
                  <c:v>4565.0</c:v>
                </c:pt>
                <c:pt idx="39">
                  <c:v>6095.0</c:v>
                </c:pt>
                <c:pt idx="40">
                  <c:v>6363.0</c:v>
                </c:pt>
                <c:pt idx="41">
                  <c:v>9758.0</c:v>
                </c:pt>
                <c:pt idx="42">
                  <c:v>9597.0</c:v>
                </c:pt>
                <c:pt idx="43">
                  <c:v>10149.0</c:v>
                </c:pt>
                <c:pt idx="44">
                  <c:v>10350.0</c:v>
                </c:pt>
                <c:pt idx="45">
                  <c:v>13249.0</c:v>
                </c:pt>
                <c:pt idx="46">
                  <c:v>12510.0</c:v>
                </c:pt>
                <c:pt idx="47">
                  <c:v>16641.0</c:v>
                </c:pt>
                <c:pt idx="48">
                  <c:v>17577.0</c:v>
                </c:pt>
                <c:pt idx="49">
                  <c:v>19455.0</c:v>
                </c:pt>
                <c:pt idx="50">
                  <c:v>21469.0</c:v>
                </c:pt>
                <c:pt idx="51">
                  <c:v>23431.0</c:v>
                </c:pt>
                <c:pt idx="52">
                  <c:v>22284.0</c:v>
                </c:pt>
                <c:pt idx="53">
                  <c:v>34286.0</c:v>
                </c:pt>
                <c:pt idx="54">
                  <c:v>44646.0</c:v>
                </c:pt>
                <c:pt idx="55">
                  <c:v>49330.0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53383336"/>
        <c:axId val="-2053360584"/>
      </c:lineChart>
      <c:catAx>
        <c:axId val="-20533833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053360584"/>
        <c:crosses val="autoZero"/>
        <c:auto val="1"/>
        <c:lblAlgn val="ctr"/>
        <c:lblOffset val="100"/>
        <c:noMultiLvlLbl val="0"/>
      </c:catAx>
      <c:valAx>
        <c:axId val="-20533605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05338333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'O-Cocosda2023'!$AP$3</c:f>
              <c:strCache>
                <c:ptCount val="1"/>
                <c:pt idx="0">
                  <c:v>%Non-NLP</c:v>
                </c:pt>
              </c:strCache>
            </c:strRef>
          </c:tx>
          <c:marker>
            <c:symbol val="none"/>
          </c:marker>
          <c:cat>
            <c:numRef>
              <c:f>'O-Cocosda2023'!$AK$4:$AK$59</c:f>
              <c:numCache>
                <c:formatCode>General</c:formatCode>
                <c:ptCount val="56"/>
                <c:pt idx="0">
                  <c:v>1965.0</c:v>
                </c:pt>
                <c:pt idx="1">
                  <c:v>1966.0</c:v>
                </c:pt>
                <c:pt idx="2">
                  <c:v>1967.0</c:v>
                </c:pt>
                <c:pt idx="3">
                  <c:v>1968.0</c:v>
                </c:pt>
                <c:pt idx="4">
                  <c:v>1969.0</c:v>
                </c:pt>
                <c:pt idx="5">
                  <c:v>1970.0</c:v>
                </c:pt>
                <c:pt idx="6">
                  <c:v>1971.0</c:v>
                </c:pt>
                <c:pt idx="7">
                  <c:v>1972.0</c:v>
                </c:pt>
                <c:pt idx="8">
                  <c:v>1973.0</c:v>
                </c:pt>
                <c:pt idx="9">
                  <c:v>1974.0</c:v>
                </c:pt>
                <c:pt idx="10">
                  <c:v>1975.0</c:v>
                </c:pt>
                <c:pt idx="11">
                  <c:v>1976.0</c:v>
                </c:pt>
                <c:pt idx="12">
                  <c:v>1977.0</c:v>
                </c:pt>
                <c:pt idx="13">
                  <c:v>1978.0</c:v>
                </c:pt>
                <c:pt idx="14">
                  <c:v>1979.0</c:v>
                </c:pt>
                <c:pt idx="15">
                  <c:v>1980.0</c:v>
                </c:pt>
                <c:pt idx="16">
                  <c:v>1981.0</c:v>
                </c:pt>
                <c:pt idx="17">
                  <c:v>1982.0</c:v>
                </c:pt>
                <c:pt idx="18">
                  <c:v>1983.0</c:v>
                </c:pt>
                <c:pt idx="19">
                  <c:v>1984.0</c:v>
                </c:pt>
                <c:pt idx="20">
                  <c:v>1985.0</c:v>
                </c:pt>
                <c:pt idx="21">
                  <c:v>1986.0</c:v>
                </c:pt>
                <c:pt idx="22">
                  <c:v>1987.0</c:v>
                </c:pt>
                <c:pt idx="23">
                  <c:v>1988.0</c:v>
                </c:pt>
                <c:pt idx="24">
                  <c:v>1989.0</c:v>
                </c:pt>
                <c:pt idx="25">
                  <c:v>1990.0</c:v>
                </c:pt>
                <c:pt idx="26">
                  <c:v>1991.0</c:v>
                </c:pt>
                <c:pt idx="27">
                  <c:v>1992.0</c:v>
                </c:pt>
                <c:pt idx="28">
                  <c:v>1993.0</c:v>
                </c:pt>
                <c:pt idx="29">
                  <c:v>1994.0</c:v>
                </c:pt>
                <c:pt idx="30">
                  <c:v>1995.0</c:v>
                </c:pt>
                <c:pt idx="31">
                  <c:v>1996.0</c:v>
                </c:pt>
                <c:pt idx="32">
                  <c:v>1997.0</c:v>
                </c:pt>
                <c:pt idx="33">
                  <c:v>1998.0</c:v>
                </c:pt>
                <c:pt idx="34">
                  <c:v>1999.0</c:v>
                </c:pt>
                <c:pt idx="35">
                  <c:v>2000.0</c:v>
                </c:pt>
                <c:pt idx="36">
                  <c:v>2001.0</c:v>
                </c:pt>
                <c:pt idx="37">
                  <c:v>2002.0</c:v>
                </c:pt>
                <c:pt idx="38">
                  <c:v>2003.0</c:v>
                </c:pt>
                <c:pt idx="39">
                  <c:v>2004.0</c:v>
                </c:pt>
                <c:pt idx="40">
                  <c:v>2005.0</c:v>
                </c:pt>
                <c:pt idx="41">
                  <c:v>2006.0</c:v>
                </c:pt>
                <c:pt idx="42">
                  <c:v>2007.0</c:v>
                </c:pt>
                <c:pt idx="43">
                  <c:v>2008.0</c:v>
                </c:pt>
                <c:pt idx="44">
                  <c:v>2009.0</c:v>
                </c:pt>
                <c:pt idx="45">
                  <c:v>2010.0</c:v>
                </c:pt>
                <c:pt idx="46">
                  <c:v>2011.0</c:v>
                </c:pt>
                <c:pt idx="47">
                  <c:v>2012.0</c:v>
                </c:pt>
                <c:pt idx="48">
                  <c:v>2013.0</c:v>
                </c:pt>
                <c:pt idx="49">
                  <c:v>2014.0</c:v>
                </c:pt>
                <c:pt idx="50">
                  <c:v>2015.0</c:v>
                </c:pt>
                <c:pt idx="51">
                  <c:v>2016.0</c:v>
                </c:pt>
                <c:pt idx="52">
                  <c:v>2017.0</c:v>
                </c:pt>
                <c:pt idx="53">
                  <c:v>2018.0</c:v>
                </c:pt>
                <c:pt idx="54">
                  <c:v>2019.0</c:v>
                </c:pt>
                <c:pt idx="55">
                  <c:v>2020.0</c:v>
                </c:pt>
              </c:numCache>
            </c:numRef>
          </c:cat>
          <c:val>
            <c:numRef>
              <c:f>'O-Cocosda2023'!$AP$4:$AP$59</c:f>
              <c:numCache>
                <c:formatCode>0%</c:formatCode>
                <c:ptCount val="56"/>
                <c:pt idx="0">
                  <c:v>0.75</c:v>
                </c:pt>
                <c:pt idx="1">
                  <c:v>0.5</c:v>
                </c:pt>
                <c:pt idx="2">
                  <c:v>0.5</c:v>
                </c:pt>
                <c:pt idx="3">
                  <c:v>1.0</c:v>
                </c:pt>
                <c:pt idx="4">
                  <c:v>1.0</c:v>
                </c:pt>
                <c:pt idx="5">
                  <c:v>0.909090909090909</c:v>
                </c:pt>
                <c:pt idx="6">
                  <c:v>0.428571428571429</c:v>
                </c:pt>
                <c:pt idx="7">
                  <c:v>0.814285714285714</c:v>
                </c:pt>
                <c:pt idx="8">
                  <c:v>0.787878787878788</c:v>
                </c:pt>
                <c:pt idx="9">
                  <c:v>0.75</c:v>
                </c:pt>
                <c:pt idx="10">
                  <c:v>0.587257617728532</c:v>
                </c:pt>
                <c:pt idx="11">
                  <c:v>0.456772334293948</c:v>
                </c:pt>
                <c:pt idx="12">
                  <c:v>0.45221843003413</c:v>
                </c:pt>
                <c:pt idx="13">
                  <c:v>0.358288770053476</c:v>
                </c:pt>
                <c:pt idx="14">
                  <c:v>0.491204330175913</c:v>
                </c:pt>
                <c:pt idx="15">
                  <c:v>0.483679525222552</c:v>
                </c:pt>
                <c:pt idx="16">
                  <c:v>0.453386454183267</c:v>
                </c:pt>
                <c:pt idx="17">
                  <c:v>0.416595380667237</c:v>
                </c:pt>
                <c:pt idx="18">
                  <c:v>0.420223577235772</c:v>
                </c:pt>
                <c:pt idx="19">
                  <c:v>0.423795476892822</c:v>
                </c:pt>
                <c:pt idx="20">
                  <c:v>0.41832884097035</c:v>
                </c:pt>
                <c:pt idx="21">
                  <c:v>0.392410015649452</c:v>
                </c:pt>
                <c:pt idx="22">
                  <c:v>0.423766197959746</c:v>
                </c:pt>
                <c:pt idx="23">
                  <c:v>0.381497221314155</c:v>
                </c:pt>
                <c:pt idx="24">
                  <c:v>0.377666999002991</c:v>
                </c:pt>
                <c:pt idx="25">
                  <c:v>0.411894678696373</c:v>
                </c:pt>
                <c:pt idx="26">
                  <c:v>0.391727118382466</c:v>
                </c:pt>
                <c:pt idx="27">
                  <c:v>0.425364316660102</c:v>
                </c:pt>
                <c:pt idx="28">
                  <c:v>0.361602982292637</c:v>
                </c:pt>
                <c:pt idx="29">
                  <c:v>0.405536668285575</c:v>
                </c:pt>
                <c:pt idx="30">
                  <c:v>0.33317698561601</c:v>
                </c:pt>
                <c:pt idx="31">
                  <c:v>0.380705944798301</c:v>
                </c:pt>
                <c:pt idx="32">
                  <c:v>0.353380251652804</c:v>
                </c:pt>
                <c:pt idx="33">
                  <c:v>0.378994700497832</c:v>
                </c:pt>
                <c:pt idx="34">
                  <c:v>0.35264381761197</c:v>
                </c:pt>
                <c:pt idx="35">
                  <c:v>0.342013614057306</c:v>
                </c:pt>
                <c:pt idx="36">
                  <c:v>0.34763529985373</c:v>
                </c:pt>
                <c:pt idx="37">
                  <c:v>0.35937245976264</c:v>
                </c:pt>
                <c:pt idx="38">
                  <c:v>0.330940988835726</c:v>
                </c:pt>
                <c:pt idx="39">
                  <c:v>0.336665930181175</c:v>
                </c:pt>
                <c:pt idx="40">
                  <c:v>0.327719406674907</c:v>
                </c:pt>
                <c:pt idx="41">
                  <c:v>0.337471900397717</c:v>
                </c:pt>
                <c:pt idx="42">
                  <c:v>0.340150280002835</c:v>
                </c:pt>
                <c:pt idx="43">
                  <c:v>0.33675094565001</c:v>
                </c:pt>
                <c:pt idx="44">
                  <c:v>0.326313134497761</c:v>
                </c:pt>
                <c:pt idx="45">
                  <c:v>0.338433636456524</c:v>
                </c:pt>
                <c:pt idx="46">
                  <c:v>0.346912176589667</c:v>
                </c:pt>
                <c:pt idx="47">
                  <c:v>0.343063887686313</c:v>
                </c:pt>
                <c:pt idx="48">
                  <c:v>0.338598755562405</c:v>
                </c:pt>
                <c:pt idx="49">
                  <c:v>0.344629065400694</c:v>
                </c:pt>
                <c:pt idx="50">
                  <c:v>0.34998288313255</c:v>
                </c:pt>
                <c:pt idx="51">
                  <c:v>0.357168988750343</c:v>
                </c:pt>
                <c:pt idx="52">
                  <c:v>0.391620681171136</c:v>
                </c:pt>
                <c:pt idx="53">
                  <c:v>0.401621197390153</c:v>
                </c:pt>
                <c:pt idx="54">
                  <c:v>0.418409806567701</c:v>
                </c:pt>
                <c:pt idx="55">
                  <c:v>0.405610965391921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33902568"/>
        <c:axId val="2071337560"/>
      </c:lineChart>
      <c:catAx>
        <c:axId val="2033902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071337560"/>
        <c:crosses val="autoZero"/>
        <c:auto val="1"/>
        <c:lblAlgn val="ctr"/>
        <c:lblOffset val="100"/>
        <c:noMultiLvlLbl val="0"/>
      </c:catAx>
      <c:valAx>
        <c:axId val="207133756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03390256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Specifics8!$C$1</c:f>
              <c:strCache>
                <c:ptCount val="1"/>
                <c:pt idx="0">
                  <c:v>arXiv preprint</c:v>
                </c:pt>
              </c:strCache>
            </c:strRef>
          </c:tx>
          <c:spPr>
            <a:ln w="38100" cmpd="sng">
              <a:solidFill>
                <a:srgbClr val="3366FF"/>
              </a:solidFill>
            </a:ln>
          </c:spPr>
          <c:marker>
            <c:symbol val="none"/>
          </c:marker>
          <c:cat>
            <c:numRef>
              <c:f>Specifics8!$A$2:$A$49</c:f>
              <c:numCache>
                <c:formatCode>General</c:formatCode>
                <c:ptCount val="48"/>
                <c:pt idx="0">
                  <c:v>1973.0</c:v>
                </c:pt>
                <c:pt idx="1">
                  <c:v>1974.0</c:v>
                </c:pt>
                <c:pt idx="2">
                  <c:v>1975.0</c:v>
                </c:pt>
                <c:pt idx="3">
                  <c:v>1976.0</c:v>
                </c:pt>
                <c:pt idx="4">
                  <c:v>1977.0</c:v>
                </c:pt>
                <c:pt idx="5">
                  <c:v>1978.0</c:v>
                </c:pt>
                <c:pt idx="6">
                  <c:v>1979.0</c:v>
                </c:pt>
                <c:pt idx="7">
                  <c:v>1980.0</c:v>
                </c:pt>
                <c:pt idx="8">
                  <c:v>1981.0</c:v>
                </c:pt>
                <c:pt idx="9">
                  <c:v>1982.0</c:v>
                </c:pt>
                <c:pt idx="10">
                  <c:v>1983.0</c:v>
                </c:pt>
                <c:pt idx="11">
                  <c:v>1984.0</c:v>
                </c:pt>
                <c:pt idx="12">
                  <c:v>1985.0</c:v>
                </c:pt>
                <c:pt idx="13">
                  <c:v>1986.0</c:v>
                </c:pt>
                <c:pt idx="14">
                  <c:v>1987.0</c:v>
                </c:pt>
                <c:pt idx="15">
                  <c:v>1988.0</c:v>
                </c:pt>
                <c:pt idx="16">
                  <c:v>1989.0</c:v>
                </c:pt>
                <c:pt idx="17">
                  <c:v>1990.0</c:v>
                </c:pt>
                <c:pt idx="18">
                  <c:v>1991.0</c:v>
                </c:pt>
                <c:pt idx="19">
                  <c:v>1992.0</c:v>
                </c:pt>
                <c:pt idx="20">
                  <c:v>1993.0</c:v>
                </c:pt>
                <c:pt idx="21">
                  <c:v>1994.0</c:v>
                </c:pt>
                <c:pt idx="22">
                  <c:v>1995.0</c:v>
                </c:pt>
                <c:pt idx="23">
                  <c:v>1996.0</c:v>
                </c:pt>
                <c:pt idx="24">
                  <c:v>1997.0</c:v>
                </c:pt>
                <c:pt idx="25">
                  <c:v>1998.0</c:v>
                </c:pt>
                <c:pt idx="26">
                  <c:v>1999.0</c:v>
                </c:pt>
                <c:pt idx="27">
                  <c:v>2000.0</c:v>
                </c:pt>
                <c:pt idx="28">
                  <c:v>2001.0</c:v>
                </c:pt>
                <c:pt idx="29">
                  <c:v>2002.0</c:v>
                </c:pt>
                <c:pt idx="30">
                  <c:v>2003.0</c:v>
                </c:pt>
                <c:pt idx="31">
                  <c:v>2004.0</c:v>
                </c:pt>
                <c:pt idx="32">
                  <c:v>2005.0</c:v>
                </c:pt>
                <c:pt idx="33">
                  <c:v>2006.0</c:v>
                </c:pt>
                <c:pt idx="34">
                  <c:v>2007.0</c:v>
                </c:pt>
                <c:pt idx="35">
                  <c:v>2008.0</c:v>
                </c:pt>
                <c:pt idx="36">
                  <c:v>2009.0</c:v>
                </c:pt>
                <c:pt idx="37">
                  <c:v>2010.0</c:v>
                </c:pt>
                <c:pt idx="38">
                  <c:v>2011.0</c:v>
                </c:pt>
                <c:pt idx="39">
                  <c:v>2012.0</c:v>
                </c:pt>
                <c:pt idx="40">
                  <c:v>2013.0</c:v>
                </c:pt>
                <c:pt idx="41">
                  <c:v>2014.0</c:v>
                </c:pt>
                <c:pt idx="42">
                  <c:v>2015.0</c:v>
                </c:pt>
                <c:pt idx="43">
                  <c:v>2016.0</c:v>
                </c:pt>
                <c:pt idx="44">
                  <c:v>2017.0</c:v>
                </c:pt>
                <c:pt idx="45">
                  <c:v>2018.0</c:v>
                </c:pt>
                <c:pt idx="46">
                  <c:v>2019.0</c:v>
                </c:pt>
                <c:pt idx="47">
                  <c:v>2020.0</c:v>
                </c:pt>
              </c:numCache>
            </c:numRef>
          </c:cat>
          <c:val>
            <c:numRef>
              <c:f>Specifics8!$C$2:$C$49</c:f>
              <c:numCache>
                <c:formatCode>General</c:formatCode>
                <c:ptCount val="48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  <c:pt idx="30">
                  <c:v>0.0</c:v>
                </c:pt>
                <c:pt idx="31">
                  <c:v>0.0</c:v>
                </c:pt>
                <c:pt idx="32">
                  <c:v>0.0</c:v>
                </c:pt>
                <c:pt idx="33">
                  <c:v>0.0</c:v>
                </c:pt>
                <c:pt idx="34">
                  <c:v>0.0</c:v>
                </c:pt>
                <c:pt idx="35">
                  <c:v>0.0</c:v>
                </c:pt>
                <c:pt idx="36">
                  <c:v>0.0</c:v>
                </c:pt>
                <c:pt idx="37">
                  <c:v>2.0</c:v>
                </c:pt>
                <c:pt idx="38">
                  <c:v>5.0</c:v>
                </c:pt>
                <c:pt idx="39">
                  <c:v>20.0</c:v>
                </c:pt>
                <c:pt idx="40">
                  <c:v>46.0</c:v>
                </c:pt>
                <c:pt idx="41">
                  <c:v>140.0</c:v>
                </c:pt>
                <c:pt idx="42">
                  <c:v>498.0</c:v>
                </c:pt>
                <c:pt idx="43">
                  <c:v>1856.0</c:v>
                </c:pt>
                <c:pt idx="44">
                  <c:v>2860.0</c:v>
                </c:pt>
                <c:pt idx="45">
                  <c:v>6227.0</c:v>
                </c:pt>
                <c:pt idx="46">
                  <c:v>9101.0</c:v>
                </c:pt>
                <c:pt idx="47">
                  <c:v>12751.0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77712904"/>
        <c:axId val="2032216024"/>
      </c:lineChart>
      <c:catAx>
        <c:axId val="-20777129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fr-FR"/>
          </a:p>
        </c:txPr>
        <c:crossAx val="2032216024"/>
        <c:crosses val="autoZero"/>
        <c:auto val="1"/>
        <c:lblAlgn val="ctr"/>
        <c:lblOffset val="100"/>
        <c:noMultiLvlLbl val="0"/>
      </c:catAx>
      <c:valAx>
        <c:axId val="20322160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fr-FR"/>
          </a:p>
        </c:txPr>
        <c:crossAx val="-207771290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Specifics8!$B$1</c:f>
              <c:strCache>
                <c:ptCount val="1"/>
                <c:pt idx="0">
                  <c:v>aaai</c:v>
                </c:pt>
              </c:strCache>
            </c:strRef>
          </c:tx>
          <c:spPr>
            <a:ln w="19050" cmpd="sng"/>
          </c:spPr>
          <c:marker>
            <c:symbol val="none"/>
          </c:marker>
          <c:cat>
            <c:numRef>
              <c:f>Specifics8!$A$2:$A$49</c:f>
              <c:numCache>
                <c:formatCode>General</c:formatCode>
                <c:ptCount val="48"/>
                <c:pt idx="0">
                  <c:v>1973.0</c:v>
                </c:pt>
                <c:pt idx="1">
                  <c:v>1974.0</c:v>
                </c:pt>
                <c:pt idx="2">
                  <c:v>1975.0</c:v>
                </c:pt>
                <c:pt idx="3">
                  <c:v>1976.0</c:v>
                </c:pt>
                <c:pt idx="4">
                  <c:v>1977.0</c:v>
                </c:pt>
                <c:pt idx="5">
                  <c:v>1978.0</c:v>
                </c:pt>
                <c:pt idx="6">
                  <c:v>1979.0</c:v>
                </c:pt>
                <c:pt idx="7">
                  <c:v>1980.0</c:v>
                </c:pt>
                <c:pt idx="8">
                  <c:v>1981.0</c:v>
                </c:pt>
                <c:pt idx="9">
                  <c:v>1982.0</c:v>
                </c:pt>
                <c:pt idx="10">
                  <c:v>1983.0</c:v>
                </c:pt>
                <c:pt idx="11">
                  <c:v>1984.0</c:v>
                </c:pt>
                <c:pt idx="12">
                  <c:v>1985.0</c:v>
                </c:pt>
                <c:pt idx="13">
                  <c:v>1986.0</c:v>
                </c:pt>
                <c:pt idx="14">
                  <c:v>1987.0</c:v>
                </c:pt>
                <c:pt idx="15">
                  <c:v>1988.0</c:v>
                </c:pt>
                <c:pt idx="16">
                  <c:v>1989.0</c:v>
                </c:pt>
                <c:pt idx="17">
                  <c:v>1990.0</c:v>
                </c:pt>
                <c:pt idx="18">
                  <c:v>1991.0</c:v>
                </c:pt>
                <c:pt idx="19">
                  <c:v>1992.0</c:v>
                </c:pt>
                <c:pt idx="20">
                  <c:v>1993.0</c:v>
                </c:pt>
                <c:pt idx="21">
                  <c:v>1994.0</c:v>
                </c:pt>
                <c:pt idx="22">
                  <c:v>1995.0</c:v>
                </c:pt>
                <c:pt idx="23">
                  <c:v>1996.0</c:v>
                </c:pt>
                <c:pt idx="24">
                  <c:v>1997.0</c:v>
                </c:pt>
                <c:pt idx="25">
                  <c:v>1998.0</c:v>
                </c:pt>
                <c:pt idx="26">
                  <c:v>1999.0</c:v>
                </c:pt>
                <c:pt idx="27">
                  <c:v>2000.0</c:v>
                </c:pt>
                <c:pt idx="28">
                  <c:v>2001.0</c:v>
                </c:pt>
                <c:pt idx="29">
                  <c:v>2002.0</c:v>
                </c:pt>
                <c:pt idx="30">
                  <c:v>2003.0</c:v>
                </c:pt>
                <c:pt idx="31">
                  <c:v>2004.0</c:v>
                </c:pt>
                <c:pt idx="32">
                  <c:v>2005.0</c:v>
                </c:pt>
                <c:pt idx="33">
                  <c:v>2006.0</c:v>
                </c:pt>
                <c:pt idx="34">
                  <c:v>2007.0</c:v>
                </c:pt>
                <c:pt idx="35">
                  <c:v>2008.0</c:v>
                </c:pt>
                <c:pt idx="36">
                  <c:v>2009.0</c:v>
                </c:pt>
                <c:pt idx="37">
                  <c:v>2010.0</c:v>
                </c:pt>
                <c:pt idx="38">
                  <c:v>2011.0</c:v>
                </c:pt>
                <c:pt idx="39">
                  <c:v>2012.0</c:v>
                </c:pt>
                <c:pt idx="40">
                  <c:v>2013.0</c:v>
                </c:pt>
                <c:pt idx="41">
                  <c:v>2014.0</c:v>
                </c:pt>
                <c:pt idx="42">
                  <c:v>2015.0</c:v>
                </c:pt>
                <c:pt idx="43">
                  <c:v>2016.0</c:v>
                </c:pt>
                <c:pt idx="44">
                  <c:v>2017.0</c:v>
                </c:pt>
                <c:pt idx="45">
                  <c:v>2018.0</c:v>
                </c:pt>
                <c:pt idx="46">
                  <c:v>2019.0</c:v>
                </c:pt>
                <c:pt idx="47">
                  <c:v>2020.0</c:v>
                </c:pt>
              </c:numCache>
            </c:numRef>
          </c:cat>
          <c:val>
            <c:numRef>
              <c:f>Specifics8!$B$2:$B$49</c:f>
              <c:numCache>
                <c:formatCode>General</c:formatCode>
                <c:ptCount val="48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3.0</c:v>
                </c:pt>
                <c:pt idx="9">
                  <c:v>6.0</c:v>
                </c:pt>
                <c:pt idx="10">
                  <c:v>6.0</c:v>
                </c:pt>
                <c:pt idx="11">
                  <c:v>12.0</c:v>
                </c:pt>
                <c:pt idx="12">
                  <c:v>8.0</c:v>
                </c:pt>
                <c:pt idx="13">
                  <c:v>30.0</c:v>
                </c:pt>
                <c:pt idx="14">
                  <c:v>15.0</c:v>
                </c:pt>
                <c:pt idx="15">
                  <c:v>36.0</c:v>
                </c:pt>
                <c:pt idx="16">
                  <c:v>30.0</c:v>
                </c:pt>
                <c:pt idx="17">
                  <c:v>25.0</c:v>
                </c:pt>
                <c:pt idx="18">
                  <c:v>24.0</c:v>
                </c:pt>
                <c:pt idx="19">
                  <c:v>61.0</c:v>
                </c:pt>
                <c:pt idx="20">
                  <c:v>74.0</c:v>
                </c:pt>
                <c:pt idx="21">
                  <c:v>53.0</c:v>
                </c:pt>
                <c:pt idx="22">
                  <c:v>48.0</c:v>
                </c:pt>
                <c:pt idx="23">
                  <c:v>84.0</c:v>
                </c:pt>
                <c:pt idx="24">
                  <c:v>102.0</c:v>
                </c:pt>
                <c:pt idx="25">
                  <c:v>173.0</c:v>
                </c:pt>
                <c:pt idx="26">
                  <c:v>108.0</c:v>
                </c:pt>
                <c:pt idx="27">
                  <c:v>211.0</c:v>
                </c:pt>
                <c:pt idx="28">
                  <c:v>96.0</c:v>
                </c:pt>
                <c:pt idx="29">
                  <c:v>160.0</c:v>
                </c:pt>
                <c:pt idx="30">
                  <c:v>138.0</c:v>
                </c:pt>
                <c:pt idx="31">
                  <c:v>199.0</c:v>
                </c:pt>
                <c:pt idx="32">
                  <c:v>183.0</c:v>
                </c:pt>
                <c:pt idx="33">
                  <c:v>278.0</c:v>
                </c:pt>
                <c:pt idx="34">
                  <c:v>188.0</c:v>
                </c:pt>
                <c:pt idx="35">
                  <c:v>286.0</c:v>
                </c:pt>
                <c:pt idx="36">
                  <c:v>307.0</c:v>
                </c:pt>
                <c:pt idx="37">
                  <c:v>407.0</c:v>
                </c:pt>
                <c:pt idx="38">
                  <c:v>352.0</c:v>
                </c:pt>
                <c:pt idx="39">
                  <c:v>444.0</c:v>
                </c:pt>
                <c:pt idx="40">
                  <c:v>528.0</c:v>
                </c:pt>
                <c:pt idx="41">
                  <c:v>555.0</c:v>
                </c:pt>
                <c:pt idx="42">
                  <c:v>562.0</c:v>
                </c:pt>
                <c:pt idx="43">
                  <c:v>843.0</c:v>
                </c:pt>
                <c:pt idx="44">
                  <c:v>916.0</c:v>
                </c:pt>
                <c:pt idx="45">
                  <c:v>1918.0</c:v>
                </c:pt>
                <c:pt idx="46">
                  <c:v>2866.0</c:v>
                </c:pt>
                <c:pt idx="47">
                  <c:v>4181.0</c:v>
                </c:pt>
              </c:numCache>
            </c:numRef>
          </c:val>
          <c:smooth val="0"/>
        </c:ser>
        <c:ser>
          <c:idx val="5"/>
          <c:order val="1"/>
          <c:tx>
            <c:strRef>
              <c:f>Specifics8!$F$1</c:f>
              <c:strCache>
                <c:ptCount val="1"/>
                <c:pt idx="0">
                  <c:v>iclr</c:v>
                </c:pt>
              </c:strCache>
            </c:strRef>
          </c:tx>
          <c:spPr>
            <a:ln w="19050" cmpd="sng"/>
          </c:spPr>
          <c:marker>
            <c:symbol val="none"/>
          </c:marker>
          <c:cat>
            <c:numRef>
              <c:f>Specifics8!$A$2:$A$49</c:f>
              <c:numCache>
                <c:formatCode>General</c:formatCode>
                <c:ptCount val="48"/>
                <c:pt idx="0">
                  <c:v>1973.0</c:v>
                </c:pt>
                <c:pt idx="1">
                  <c:v>1974.0</c:v>
                </c:pt>
                <c:pt idx="2">
                  <c:v>1975.0</c:v>
                </c:pt>
                <c:pt idx="3">
                  <c:v>1976.0</c:v>
                </c:pt>
                <c:pt idx="4">
                  <c:v>1977.0</c:v>
                </c:pt>
                <c:pt idx="5">
                  <c:v>1978.0</c:v>
                </c:pt>
                <c:pt idx="6">
                  <c:v>1979.0</c:v>
                </c:pt>
                <c:pt idx="7">
                  <c:v>1980.0</c:v>
                </c:pt>
                <c:pt idx="8">
                  <c:v>1981.0</c:v>
                </c:pt>
                <c:pt idx="9">
                  <c:v>1982.0</c:v>
                </c:pt>
                <c:pt idx="10">
                  <c:v>1983.0</c:v>
                </c:pt>
                <c:pt idx="11">
                  <c:v>1984.0</c:v>
                </c:pt>
                <c:pt idx="12">
                  <c:v>1985.0</c:v>
                </c:pt>
                <c:pt idx="13">
                  <c:v>1986.0</c:v>
                </c:pt>
                <c:pt idx="14">
                  <c:v>1987.0</c:v>
                </c:pt>
                <c:pt idx="15">
                  <c:v>1988.0</c:v>
                </c:pt>
                <c:pt idx="16">
                  <c:v>1989.0</c:v>
                </c:pt>
                <c:pt idx="17">
                  <c:v>1990.0</c:v>
                </c:pt>
                <c:pt idx="18">
                  <c:v>1991.0</c:v>
                </c:pt>
                <c:pt idx="19">
                  <c:v>1992.0</c:v>
                </c:pt>
                <c:pt idx="20">
                  <c:v>1993.0</c:v>
                </c:pt>
                <c:pt idx="21">
                  <c:v>1994.0</c:v>
                </c:pt>
                <c:pt idx="22">
                  <c:v>1995.0</c:v>
                </c:pt>
                <c:pt idx="23">
                  <c:v>1996.0</c:v>
                </c:pt>
                <c:pt idx="24">
                  <c:v>1997.0</c:v>
                </c:pt>
                <c:pt idx="25">
                  <c:v>1998.0</c:v>
                </c:pt>
                <c:pt idx="26">
                  <c:v>1999.0</c:v>
                </c:pt>
                <c:pt idx="27">
                  <c:v>2000.0</c:v>
                </c:pt>
                <c:pt idx="28">
                  <c:v>2001.0</c:v>
                </c:pt>
                <c:pt idx="29">
                  <c:v>2002.0</c:v>
                </c:pt>
                <c:pt idx="30">
                  <c:v>2003.0</c:v>
                </c:pt>
                <c:pt idx="31">
                  <c:v>2004.0</c:v>
                </c:pt>
                <c:pt idx="32">
                  <c:v>2005.0</c:v>
                </c:pt>
                <c:pt idx="33">
                  <c:v>2006.0</c:v>
                </c:pt>
                <c:pt idx="34">
                  <c:v>2007.0</c:v>
                </c:pt>
                <c:pt idx="35">
                  <c:v>2008.0</c:v>
                </c:pt>
                <c:pt idx="36">
                  <c:v>2009.0</c:v>
                </c:pt>
                <c:pt idx="37">
                  <c:v>2010.0</c:v>
                </c:pt>
                <c:pt idx="38">
                  <c:v>2011.0</c:v>
                </c:pt>
                <c:pt idx="39">
                  <c:v>2012.0</c:v>
                </c:pt>
                <c:pt idx="40">
                  <c:v>2013.0</c:v>
                </c:pt>
                <c:pt idx="41">
                  <c:v>2014.0</c:v>
                </c:pt>
                <c:pt idx="42">
                  <c:v>2015.0</c:v>
                </c:pt>
                <c:pt idx="43">
                  <c:v>2016.0</c:v>
                </c:pt>
                <c:pt idx="44">
                  <c:v>2017.0</c:v>
                </c:pt>
                <c:pt idx="45">
                  <c:v>2018.0</c:v>
                </c:pt>
                <c:pt idx="46">
                  <c:v>2019.0</c:v>
                </c:pt>
                <c:pt idx="47">
                  <c:v>2020.0</c:v>
                </c:pt>
              </c:numCache>
            </c:numRef>
          </c:cat>
          <c:val>
            <c:numRef>
              <c:f>Specifics8!$F$2:$F$49</c:f>
              <c:numCache>
                <c:formatCode>General</c:formatCode>
                <c:ptCount val="48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  <c:pt idx="30">
                  <c:v>0.0</c:v>
                </c:pt>
                <c:pt idx="31">
                  <c:v>0.0</c:v>
                </c:pt>
                <c:pt idx="32">
                  <c:v>0.0</c:v>
                </c:pt>
                <c:pt idx="33">
                  <c:v>0.0</c:v>
                </c:pt>
                <c:pt idx="34">
                  <c:v>0.0</c:v>
                </c:pt>
                <c:pt idx="35">
                  <c:v>0.0</c:v>
                </c:pt>
                <c:pt idx="36">
                  <c:v>0.0</c:v>
                </c:pt>
                <c:pt idx="37">
                  <c:v>0.0</c:v>
                </c:pt>
                <c:pt idx="38">
                  <c:v>0.0</c:v>
                </c:pt>
                <c:pt idx="39">
                  <c:v>0.0</c:v>
                </c:pt>
                <c:pt idx="40">
                  <c:v>1.0</c:v>
                </c:pt>
                <c:pt idx="41">
                  <c:v>40.0</c:v>
                </c:pt>
                <c:pt idx="42">
                  <c:v>126.0</c:v>
                </c:pt>
                <c:pt idx="43">
                  <c:v>406.0</c:v>
                </c:pt>
                <c:pt idx="44">
                  <c:v>639.0</c:v>
                </c:pt>
                <c:pt idx="45">
                  <c:v>1408.0</c:v>
                </c:pt>
                <c:pt idx="46">
                  <c:v>2056.0</c:v>
                </c:pt>
                <c:pt idx="47">
                  <c:v>2793.0</c:v>
                </c:pt>
              </c:numCache>
            </c:numRef>
          </c:val>
          <c:smooth val="0"/>
        </c:ser>
        <c:ser>
          <c:idx val="6"/>
          <c:order val="2"/>
          <c:tx>
            <c:strRef>
              <c:f>Specifics8!$G$1</c:f>
              <c:strCache>
                <c:ptCount val="1"/>
                <c:pt idx="0">
                  <c:v>icml</c:v>
                </c:pt>
              </c:strCache>
            </c:strRef>
          </c:tx>
          <c:spPr>
            <a:ln w="19050" cmpd="sng"/>
          </c:spPr>
          <c:marker>
            <c:symbol val="none"/>
          </c:marker>
          <c:cat>
            <c:numRef>
              <c:f>Specifics8!$A$2:$A$49</c:f>
              <c:numCache>
                <c:formatCode>General</c:formatCode>
                <c:ptCount val="48"/>
                <c:pt idx="0">
                  <c:v>1973.0</c:v>
                </c:pt>
                <c:pt idx="1">
                  <c:v>1974.0</c:v>
                </c:pt>
                <c:pt idx="2">
                  <c:v>1975.0</c:v>
                </c:pt>
                <c:pt idx="3">
                  <c:v>1976.0</c:v>
                </c:pt>
                <c:pt idx="4">
                  <c:v>1977.0</c:v>
                </c:pt>
                <c:pt idx="5">
                  <c:v>1978.0</c:v>
                </c:pt>
                <c:pt idx="6">
                  <c:v>1979.0</c:v>
                </c:pt>
                <c:pt idx="7">
                  <c:v>1980.0</c:v>
                </c:pt>
                <c:pt idx="8">
                  <c:v>1981.0</c:v>
                </c:pt>
                <c:pt idx="9">
                  <c:v>1982.0</c:v>
                </c:pt>
                <c:pt idx="10">
                  <c:v>1983.0</c:v>
                </c:pt>
                <c:pt idx="11">
                  <c:v>1984.0</c:v>
                </c:pt>
                <c:pt idx="12">
                  <c:v>1985.0</c:v>
                </c:pt>
                <c:pt idx="13">
                  <c:v>1986.0</c:v>
                </c:pt>
                <c:pt idx="14">
                  <c:v>1987.0</c:v>
                </c:pt>
                <c:pt idx="15">
                  <c:v>1988.0</c:v>
                </c:pt>
                <c:pt idx="16">
                  <c:v>1989.0</c:v>
                </c:pt>
                <c:pt idx="17">
                  <c:v>1990.0</c:v>
                </c:pt>
                <c:pt idx="18">
                  <c:v>1991.0</c:v>
                </c:pt>
                <c:pt idx="19">
                  <c:v>1992.0</c:v>
                </c:pt>
                <c:pt idx="20">
                  <c:v>1993.0</c:v>
                </c:pt>
                <c:pt idx="21">
                  <c:v>1994.0</c:v>
                </c:pt>
                <c:pt idx="22">
                  <c:v>1995.0</c:v>
                </c:pt>
                <c:pt idx="23">
                  <c:v>1996.0</c:v>
                </c:pt>
                <c:pt idx="24">
                  <c:v>1997.0</c:v>
                </c:pt>
                <c:pt idx="25">
                  <c:v>1998.0</c:v>
                </c:pt>
                <c:pt idx="26">
                  <c:v>1999.0</c:v>
                </c:pt>
                <c:pt idx="27">
                  <c:v>2000.0</c:v>
                </c:pt>
                <c:pt idx="28">
                  <c:v>2001.0</c:v>
                </c:pt>
                <c:pt idx="29">
                  <c:v>2002.0</c:v>
                </c:pt>
                <c:pt idx="30">
                  <c:v>2003.0</c:v>
                </c:pt>
                <c:pt idx="31">
                  <c:v>2004.0</c:v>
                </c:pt>
                <c:pt idx="32">
                  <c:v>2005.0</c:v>
                </c:pt>
                <c:pt idx="33">
                  <c:v>2006.0</c:v>
                </c:pt>
                <c:pt idx="34">
                  <c:v>2007.0</c:v>
                </c:pt>
                <c:pt idx="35">
                  <c:v>2008.0</c:v>
                </c:pt>
                <c:pt idx="36">
                  <c:v>2009.0</c:v>
                </c:pt>
                <c:pt idx="37">
                  <c:v>2010.0</c:v>
                </c:pt>
                <c:pt idx="38">
                  <c:v>2011.0</c:v>
                </c:pt>
                <c:pt idx="39">
                  <c:v>2012.0</c:v>
                </c:pt>
                <c:pt idx="40">
                  <c:v>2013.0</c:v>
                </c:pt>
                <c:pt idx="41">
                  <c:v>2014.0</c:v>
                </c:pt>
                <c:pt idx="42">
                  <c:v>2015.0</c:v>
                </c:pt>
                <c:pt idx="43">
                  <c:v>2016.0</c:v>
                </c:pt>
                <c:pt idx="44">
                  <c:v>2017.0</c:v>
                </c:pt>
                <c:pt idx="45">
                  <c:v>2018.0</c:v>
                </c:pt>
                <c:pt idx="46">
                  <c:v>2019.0</c:v>
                </c:pt>
                <c:pt idx="47">
                  <c:v>2020.0</c:v>
                </c:pt>
              </c:numCache>
            </c:numRef>
          </c:cat>
          <c:val>
            <c:numRef>
              <c:f>Specifics8!$G$2:$G$49</c:f>
              <c:numCache>
                <c:formatCode>General</c:formatCode>
                <c:ptCount val="48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4.0</c:v>
                </c:pt>
                <c:pt idx="24">
                  <c:v>8.0</c:v>
                </c:pt>
                <c:pt idx="25">
                  <c:v>14.0</c:v>
                </c:pt>
                <c:pt idx="26">
                  <c:v>9.0</c:v>
                </c:pt>
                <c:pt idx="27">
                  <c:v>24.0</c:v>
                </c:pt>
                <c:pt idx="28">
                  <c:v>34.0</c:v>
                </c:pt>
                <c:pt idx="29">
                  <c:v>63.0</c:v>
                </c:pt>
                <c:pt idx="30">
                  <c:v>80.0</c:v>
                </c:pt>
                <c:pt idx="31">
                  <c:v>114.0</c:v>
                </c:pt>
                <c:pt idx="32">
                  <c:v>162.0</c:v>
                </c:pt>
                <c:pt idx="33">
                  <c:v>236.0</c:v>
                </c:pt>
                <c:pt idx="34">
                  <c:v>182.0</c:v>
                </c:pt>
                <c:pt idx="35">
                  <c:v>290.0</c:v>
                </c:pt>
                <c:pt idx="36">
                  <c:v>285.0</c:v>
                </c:pt>
                <c:pt idx="37">
                  <c:v>381.0</c:v>
                </c:pt>
                <c:pt idx="38">
                  <c:v>382.0</c:v>
                </c:pt>
                <c:pt idx="39">
                  <c:v>473.0</c:v>
                </c:pt>
                <c:pt idx="40">
                  <c:v>551.0</c:v>
                </c:pt>
                <c:pt idx="41">
                  <c:v>704.0</c:v>
                </c:pt>
                <c:pt idx="42">
                  <c:v>835.0</c:v>
                </c:pt>
                <c:pt idx="43">
                  <c:v>1065.0</c:v>
                </c:pt>
                <c:pt idx="44">
                  <c:v>1104.0</c:v>
                </c:pt>
                <c:pt idx="45">
                  <c:v>1859.0</c:v>
                </c:pt>
                <c:pt idx="46">
                  <c:v>2051.0</c:v>
                </c:pt>
                <c:pt idx="47">
                  <c:v>2258.0</c:v>
                </c:pt>
              </c:numCache>
            </c:numRef>
          </c:val>
          <c:smooth val="0"/>
        </c:ser>
        <c:ser>
          <c:idx val="7"/>
          <c:order val="3"/>
          <c:tx>
            <c:strRef>
              <c:f>Specifics8!$H$1</c:f>
              <c:strCache>
                <c:ptCount val="1"/>
                <c:pt idx="0">
                  <c:v>ijcai</c:v>
                </c:pt>
              </c:strCache>
            </c:strRef>
          </c:tx>
          <c:spPr>
            <a:ln w="19050" cmpd="sng"/>
          </c:spPr>
          <c:marker>
            <c:symbol val="none"/>
          </c:marker>
          <c:cat>
            <c:numRef>
              <c:f>Specifics8!$A$2:$A$49</c:f>
              <c:numCache>
                <c:formatCode>General</c:formatCode>
                <c:ptCount val="48"/>
                <c:pt idx="0">
                  <c:v>1973.0</c:v>
                </c:pt>
                <c:pt idx="1">
                  <c:v>1974.0</c:v>
                </c:pt>
                <c:pt idx="2">
                  <c:v>1975.0</c:v>
                </c:pt>
                <c:pt idx="3">
                  <c:v>1976.0</c:v>
                </c:pt>
                <c:pt idx="4">
                  <c:v>1977.0</c:v>
                </c:pt>
                <c:pt idx="5">
                  <c:v>1978.0</c:v>
                </c:pt>
                <c:pt idx="6">
                  <c:v>1979.0</c:v>
                </c:pt>
                <c:pt idx="7">
                  <c:v>1980.0</c:v>
                </c:pt>
                <c:pt idx="8">
                  <c:v>1981.0</c:v>
                </c:pt>
                <c:pt idx="9">
                  <c:v>1982.0</c:v>
                </c:pt>
                <c:pt idx="10">
                  <c:v>1983.0</c:v>
                </c:pt>
                <c:pt idx="11">
                  <c:v>1984.0</c:v>
                </c:pt>
                <c:pt idx="12">
                  <c:v>1985.0</c:v>
                </c:pt>
                <c:pt idx="13">
                  <c:v>1986.0</c:v>
                </c:pt>
                <c:pt idx="14">
                  <c:v>1987.0</c:v>
                </c:pt>
                <c:pt idx="15">
                  <c:v>1988.0</c:v>
                </c:pt>
                <c:pt idx="16">
                  <c:v>1989.0</c:v>
                </c:pt>
                <c:pt idx="17">
                  <c:v>1990.0</c:v>
                </c:pt>
                <c:pt idx="18">
                  <c:v>1991.0</c:v>
                </c:pt>
                <c:pt idx="19">
                  <c:v>1992.0</c:v>
                </c:pt>
                <c:pt idx="20">
                  <c:v>1993.0</c:v>
                </c:pt>
                <c:pt idx="21">
                  <c:v>1994.0</c:v>
                </c:pt>
                <c:pt idx="22">
                  <c:v>1995.0</c:v>
                </c:pt>
                <c:pt idx="23">
                  <c:v>1996.0</c:v>
                </c:pt>
                <c:pt idx="24">
                  <c:v>1997.0</c:v>
                </c:pt>
                <c:pt idx="25">
                  <c:v>1998.0</c:v>
                </c:pt>
                <c:pt idx="26">
                  <c:v>1999.0</c:v>
                </c:pt>
                <c:pt idx="27">
                  <c:v>2000.0</c:v>
                </c:pt>
                <c:pt idx="28">
                  <c:v>2001.0</c:v>
                </c:pt>
                <c:pt idx="29">
                  <c:v>2002.0</c:v>
                </c:pt>
                <c:pt idx="30">
                  <c:v>2003.0</c:v>
                </c:pt>
                <c:pt idx="31">
                  <c:v>2004.0</c:v>
                </c:pt>
                <c:pt idx="32">
                  <c:v>2005.0</c:v>
                </c:pt>
                <c:pt idx="33">
                  <c:v>2006.0</c:v>
                </c:pt>
                <c:pt idx="34">
                  <c:v>2007.0</c:v>
                </c:pt>
                <c:pt idx="35">
                  <c:v>2008.0</c:v>
                </c:pt>
                <c:pt idx="36">
                  <c:v>2009.0</c:v>
                </c:pt>
                <c:pt idx="37">
                  <c:v>2010.0</c:v>
                </c:pt>
                <c:pt idx="38">
                  <c:v>2011.0</c:v>
                </c:pt>
                <c:pt idx="39">
                  <c:v>2012.0</c:v>
                </c:pt>
                <c:pt idx="40">
                  <c:v>2013.0</c:v>
                </c:pt>
                <c:pt idx="41">
                  <c:v>2014.0</c:v>
                </c:pt>
                <c:pt idx="42">
                  <c:v>2015.0</c:v>
                </c:pt>
                <c:pt idx="43">
                  <c:v>2016.0</c:v>
                </c:pt>
                <c:pt idx="44">
                  <c:v>2017.0</c:v>
                </c:pt>
                <c:pt idx="45">
                  <c:v>2018.0</c:v>
                </c:pt>
                <c:pt idx="46">
                  <c:v>2019.0</c:v>
                </c:pt>
                <c:pt idx="47">
                  <c:v>2020.0</c:v>
                </c:pt>
              </c:numCache>
            </c:numRef>
          </c:cat>
          <c:val>
            <c:numRef>
              <c:f>Specifics8!$H$2:$H$49</c:f>
              <c:numCache>
                <c:formatCode>General</c:formatCode>
                <c:ptCount val="48"/>
                <c:pt idx="0">
                  <c:v>1.0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1.0</c:v>
                </c:pt>
                <c:pt idx="5">
                  <c:v>0.0</c:v>
                </c:pt>
                <c:pt idx="6">
                  <c:v>4.0</c:v>
                </c:pt>
                <c:pt idx="7">
                  <c:v>20.0</c:v>
                </c:pt>
                <c:pt idx="8">
                  <c:v>5.0</c:v>
                </c:pt>
                <c:pt idx="9">
                  <c:v>18.0</c:v>
                </c:pt>
                <c:pt idx="10">
                  <c:v>32.0</c:v>
                </c:pt>
                <c:pt idx="11">
                  <c:v>31.0</c:v>
                </c:pt>
                <c:pt idx="12">
                  <c:v>19.0</c:v>
                </c:pt>
                <c:pt idx="13">
                  <c:v>36.0</c:v>
                </c:pt>
                <c:pt idx="14">
                  <c:v>15.0</c:v>
                </c:pt>
                <c:pt idx="15">
                  <c:v>32.0</c:v>
                </c:pt>
                <c:pt idx="16">
                  <c:v>24.0</c:v>
                </c:pt>
                <c:pt idx="17">
                  <c:v>33.0</c:v>
                </c:pt>
                <c:pt idx="18">
                  <c:v>37.0</c:v>
                </c:pt>
                <c:pt idx="19">
                  <c:v>27.0</c:v>
                </c:pt>
                <c:pt idx="20">
                  <c:v>16.0</c:v>
                </c:pt>
                <c:pt idx="21">
                  <c:v>23.0</c:v>
                </c:pt>
                <c:pt idx="22">
                  <c:v>21.0</c:v>
                </c:pt>
                <c:pt idx="23">
                  <c:v>34.0</c:v>
                </c:pt>
                <c:pt idx="24">
                  <c:v>21.0</c:v>
                </c:pt>
                <c:pt idx="25">
                  <c:v>42.0</c:v>
                </c:pt>
                <c:pt idx="26">
                  <c:v>43.0</c:v>
                </c:pt>
                <c:pt idx="27">
                  <c:v>33.0</c:v>
                </c:pt>
                <c:pt idx="28">
                  <c:v>21.0</c:v>
                </c:pt>
                <c:pt idx="29">
                  <c:v>44.0</c:v>
                </c:pt>
                <c:pt idx="30">
                  <c:v>25.0</c:v>
                </c:pt>
                <c:pt idx="31">
                  <c:v>84.0</c:v>
                </c:pt>
                <c:pt idx="32">
                  <c:v>55.0</c:v>
                </c:pt>
                <c:pt idx="33">
                  <c:v>140.0</c:v>
                </c:pt>
                <c:pt idx="34">
                  <c:v>136.0</c:v>
                </c:pt>
                <c:pt idx="35">
                  <c:v>153.0</c:v>
                </c:pt>
                <c:pt idx="36">
                  <c:v>141.0</c:v>
                </c:pt>
                <c:pt idx="37">
                  <c:v>185.0</c:v>
                </c:pt>
                <c:pt idx="38">
                  <c:v>146.0</c:v>
                </c:pt>
                <c:pt idx="39">
                  <c:v>168.0</c:v>
                </c:pt>
                <c:pt idx="40">
                  <c:v>146.0</c:v>
                </c:pt>
                <c:pt idx="41">
                  <c:v>169.0</c:v>
                </c:pt>
                <c:pt idx="42">
                  <c:v>179.0</c:v>
                </c:pt>
                <c:pt idx="43">
                  <c:v>235.0</c:v>
                </c:pt>
                <c:pt idx="44">
                  <c:v>205.0</c:v>
                </c:pt>
                <c:pt idx="45">
                  <c:v>454.0</c:v>
                </c:pt>
                <c:pt idx="46">
                  <c:v>543.0</c:v>
                </c:pt>
                <c:pt idx="47">
                  <c:v>736.0</c:v>
                </c:pt>
              </c:numCache>
            </c:numRef>
          </c:val>
          <c:smooth val="0"/>
        </c:ser>
        <c:ser>
          <c:idx val="9"/>
          <c:order val="4"/>
          <c:tx>
            <c:strRef>
              <c:f>Specifics8!$J$1</c:f>
              <c:strCache>
                <c:ptCount val="1"/>
                <c:pt idx="0">
                  <c:v>mach learn</c:v>
                </c:pt>
              </c:strCache>
            </c:strRef>
          </c:tx>
          <c:spPr>
            <a:ln w="19050" cmpd="sng"/>
          </c:spPr>
          <c:marker>
            <c:symbol val="none"/>
          </c:marker>
          <c:cat>
            <c:numRef>
              <c:f>Specifics8!$A$2:$A$49</c:f>
              <c:numCache>
                <c:formatCode>General</c:formatCode>
                <c:ptCount val="48"/>
                <c:pt idx="0">
                  <c:v>1973.0</c:v>
                </c:pt>
                <c:pt idx="1">
                  <c:v>1974.0</c:v>
                </c:pt>
                <c:pt idx="2">
                  <c:v>1975.0</c:v>
                </c:pt>
                <c:pt idx="3">
                  <c:v>1976.0</c:v>
                </c:pt>
                <c:pt idx="4">
                  <c:v>1977.0</c:v>
                </c:pt>
                <c:pt idx="5">
                  <c:v>1978.0</c:v>
                </c:pt>
                <c:pt idx="6">
                  <c:v>1979.0</c:v>
                </c:pt>
                <c:pt idx="7">
                  <c:v>1980.0</c:v>
                </c:pt>
                <c:pt idx="8">
                  <c:v>1981.0</c:v>
                </c:pt>
                <c:pt idx="9">
                  <c:v>1982.0</c:v>
                </c:pt>
                <c:pt idx="10">
                  <c:v>1983.0</c:v>
                </c:pt>
                <c:pt idx="11">
                  <c:v>1984.0</c:v>
                </c:pt>
                <c:pt idx="12">
                  <c:v>1985.0</c:v>
                </c:pt>
                <c:pt idx="13">
                  <c:v>1986.0</c:v>
                </c:pt>
                <c:pt idx="14">
                  <c:v>1987.0</c:v>
                </c:pt>
                <c:pt idx="15">
                  <c:v>1988.0</c:v>
                </c:pt>
                <c:pt idx="16">
                  <c:v>1989.0</c:v>
                </c:pt>
                <c:pt idx="17">
                  <c:v>1990.0</c:v>
                </c:pt>
                <c:pt idx="18">
                  <c:v>1991.0</c:v>
                </c:pt>
                <c:pt idx="19">
                  <c:v>1992.0</c:v>
                </c:pt>
                <c:pt idx="20">
                  <c:v>1993.0</c:v>
                </c:pt>
                <c:pt idx="21">
                  <c:v>1994.0</c:v>
                </c:pt>
                <c:pt idx="22">
                  <c:v>1995.0</c:v>
                </c:pt>
                <c:pt idx="23">
                  <c:v>1996.0</c:v>
                </c:pt>
                <c:pt idx="24">
                  <c:v>1997.0</c:v>
                </c:pt>
                <c:pt idx="25">
                  <c:v>1998.0</c:v>
                </c:pt>
                <c:pt idx="26">
                  <c:v>1999.0</c:v>
                </c:pt>
                <c:pt idx="27">
                  <c:v>2000.0</c:v>
                </c:pt>
                <c:pt idx="28">
                  <c:v>2001.0</c:v>
                </c:pt>
                <c:pt idx="29">
                  <c:v>2002.0</c:v>
                </c:pt>
                <c:pt idx="30">
                  <c:v>2003.0</c:v>
                </c:pt>
                <c:pt idx="31">
                  <c:v>2004.0</c:v>
                </c:pt>
                <c:pt idx="32">
                  <c:v>2005.0</c:v>
                </c:pt>
                <c:pt idx="33">
                  <c:v>2006.0</c:v>
                </c:pt>
                <c:pt idx="34">
                  <c:v>2007.0</c:v>
                </c:pt>
                <c:pt idx="35">
                  <c:v>2008.0</c:v>
                </c:pt>
                <c:pt idx="36">
                  <c:v>2009.0</c:v>
                </c:pt>
                <c:pt idx="37">
                  <c:v>2010.0</c:v>
                </c:pt>
                <c:pt idx="38">
                  <c:v>2011.0</c:v>
                </c:pt>
                <c:pt idx="39">
                  <c:v>2012.0</c:v>
                </c:pt>
                <c:pt idx="40">
                  <c:v>2013.0</c:v>
                </c:pt>
                <c:pt idx="41">
                  <c:v>2014.0</c:v>
                </c:pt>
                <c:pt idx="42">
                  <c:v>2015.0</c:v>
                </c:pt>
                <c:pt idx="43">
                  <c:v>2016.0</c:v>
                </c:pt>
                <c:pt idx="44">
                  <c:v>2017.0</c:v>
                </c:pt>
                <c:pt idx="45">
                  <c:v>2018.0</c:v>
                </c:pt>
                <c:pt idx="46">
                  <c:v>2019.0</c:v>
                </c:pt>
                <c:pt idx="47">
                  <c:v>2020.0</c:v>
                </c:pt>
              </c:numCache>
            </c:numRef>
          </c:cat>
          <c:val>
            <c:numRef>
              <c:f>Specifics8!$J$2:$J$49</c:f>
              <c:numCache>
                <c:formatCode>General</c:formatCode>
                <c:ptCount val="48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2.0</c:v>
                </c:pt>
                <c:pt idx="26">
                  <c:v>0.0</c:v>
                </c:pt>
                <c:pt idx="27">
                  <c:v>0.0</c:v>
                </c:pt>
                <c:pt idx="28">
                  <c:v>2.0</c:v>
                </c:pt>
                <c:pt idx="29">
                  <c:v>1.0</c:v>
                </c:pt>
                <c:pt idx="30">
                  <c:v>5.0</c:v>
                </c:pt>
                <c:pt idx="31">
                  <c:v>0.0</c:v>
                </c:pt>
                <c:pt idx="32">
                  <c:v>16.0</c:v>
                </c:pt>
                <c:pt idx="33">
                  <c:v>15.0</c:v>
                </c:pt>
                <c:pt idx="34">
                  <c:v>24.0</c:v>
                </c:pt>
                <c:pt idx="35">
                  <c:v>61.0</c:v>
                </c:pt>
                <c:pt idx="36">
                  <c:v>58.0</c:v>
                </c:pt>
                <c:pt idx="37">
                  <c:v>79.0</c:v>
                </c:pt>
                <c:pt idx="38">
                  <c:v>136.0</c:v>
                </c:pt>
                <c:pt idx="39">
                  <c:v>162.0</c:v>
                </c:pt>
                <c:pt idx="40">
                  <c:v>235.0</c:v>
                </c:pt>
                <c:pt idx="41">
                  <c:v>165.0</c:v>
                </c:pt>
                <c:pt idx="42">
                  <c:v>256.0</c:v>
                </c:pt>
                <c:pt idx="43">
                  <c:v>247.0</c:v>
                </c:pt>
                <c:pt idx="44">
                  <c:v>256.0</c:v>
                </c:pt>
                <c:pt idx="45">
                  <c:v>302.0</c:v>
                </c:pt>
                <c:pt idx="46">
                  <c:v>398.0</c:v>
                </c:pt>
                <c:pt idx="47">
                  <c:v>484.0</c:v>
                </c:pt>
              </c:numCache>
            </c:numRef>
          </c:val>
          <c:smooth val="0"/>
        </c:ser>
        <c:ser>
          <c:idx val="10"/>
          <c:order val="5"/>
          <c:tx>
            <c:strRef>
              <c:f>Specifics8!$K$1</c:f>
              <c:strCache>
                <c:ptCount val="1"/>
                <c:pt idx="0">
                  <c:v>mach learn res</c:v>
                </c:pt>
              </c:strCache>
            </c:strRef>
          </c:tx>
          <c:spPr>
            <a:ln w="19050" cmpd="sng"/>
          </c:spPr>
          <c:marker>
            <c:symbol val="none"/>
          </c:marker>
          <c:cat>
            <c:numRef>
              <c:f>Specifics8!$A$2:$A$49</c:f>
              <c:numCache>
                <c:formatCode>General</c:formatCode>
                <c:ptCount val="48"/>
                <c:pt idx="0">
                  <c:v>1973.0</c:v>
                </c:pt>
                <c:pt idx="1">
                  <c:v>1974.0</c:v>
                </c:pt>
                <c:pt idx="2">
                  <c:v>1975.0</c:v>
                </c:pt>
                <c:pt idx="3">
                  <c:v>1976.0</c:v>
                </c:pt>
                <c:pt idx="4">
                  <c:v>1977.0</c:v>
                </c:pt>
                <c:pt idx="5">
                  <c:v>1978.0</c:v>
                </c:pt>
                <c:pt idx="6">
                  <c:v>1979.0</c:v>
                </c:pt>
                <c:pt idx="7">
                  <c:v>1980.0</c:v>
                </c:pt>
                <c:pt idx="8">
                  <c:v>1981.0</c:v>
                </c:pt>
                <c:pt idx="9">
                  <c:v>1982.0</c:v>
                </c:pt>
                <c:pt idx="10">
                  <c:v>1983.0</c:v>
                </c:pt>
                <c:pt idx="11">
                  <c:v>1984.0</c:v>
                </c:pt>
                <c:pt idx="12">
                  <c:v>1985.0</c:v>
                </c:pt>
                <c:pt idx="13">
                  <c:v>1986.0</c:v>
                </c:pt>
                <c:pt idx="14">
                  <c:v>1987.0</c:v>
                </c:pt>
                <c:pt idx="15">
                  <c:v>1988.0</c:v>
                </c:pt>
                <c:pt idx="16">
                  <c:v>1989.0</c:v>
                </c:pt>
                <c:pt idx="17">
                  <c:v>1990.0</c:v>
                </c:pt>
                <c:pt idx="18">
                  <c:v>1991.0</c:v>
                </c:pt>
                <c:pt idx="19">
                  <c:v>1992.0</c:v>
                </c:pt>
                <c:pt idx="20">
                  <c:v>1993.0</c:v>
                </c:pt>
                <c:pt idx="21">
                  <c:v>1994.0</c:v>
                </c:pt>
                <c:pt idx="22">
                  <c:v>1995.0</c:v>
                </c:pt>
                <c:pt idx="23">
                  <c:v>1996.0</c:v>
                </c:pt>
                <c:pt idx="24">
                  <c:v>1997.0</c:v>
                </c:pt>
                <c:pt idx="25">
                  <c:v>1998.0</c:v>
                </c:pt>
                <c:pt idx="26">
                  <c:v>1999.0</c:v>
                </c:pt>
                <c:pt idx="27">
                  <c:v>2000.0</c:v>
                </c:pt>
                <c:pt idx="28">
                  <c:v>2001.0</c:v>
                </c:pt>
                <c:pt idx="29">
                  <c:v>2002.0</c:v>
                </c:pt>
                <c:pt idx="30">
                  <c:v>2003.0</c:v>
                </c:pt>
                <c:pt idx="31">
                  <c:v>2004.0</c:v>
                </c:pt>
                <c:pt idx="32">
                  <c:v>2005.0</c:v>
                </c:pt>
                <c:pt idx="33">
                  <c:v>2006.0</c:v>
                </c:pt>
                <c:pt idx="34">
                  <c:v>2007.0</c:v>
                </c:pt>
                <c:pt idx="35">
                  <c:v>2008.0</c:v>
                </c:pt>
                <c:pt idx="36">
                  <c:v>2009.0</c:v>
                </c:pt>
                <c:pt idx="37">
                  <c:v>2010.0</c:v>
                </c:pt>
                <c:pt idx="38">
                  <c:v>2011.0</c:v>
                </c:pt>
                <c:pt idx="39">
                  <c:v>2012.0</c:v>
                </c:pt>
                <c:pt idx="40">
                  <c:v>2013.0</c:v>
                </c:pt>
                <c:pt idx="41">
                  <c:v>2014.0</c:v>
                </c:pt>
                <c:pt idx="42">
                  <c:v>2015.0</c:v>
                </c:pt>
                <c:pt idx="43">
                  <c:v>2016.0</c:v>
                </c:pt>
                <c:pt idx="44">
                  <c:v>2017.0</c:v>
                </c:pt>
                <c:pt idx="45">
                  <c:v>2018.0</c:v>
                </c:pt>
                <c:pt idx="46">
                  <c:v>2019.0</c:v>
                </c:pt>
                <c:pt idx="47">
                  <c:v>2020.0</c:v>
                </c:pt>
              </c:numCache>
            </c:numRef>
          </c:cat>
          <c:val>
            <c:numRef>
              <c:f>Specifics8!$K$2:$K$49</c:f>
              <c:numCache>
                <c:formatCode>General</c:formatCode>
                <c:ptCount val="48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1.0</c:v>
                </c:pt>
                <c:pt idx="26">
                  <c:v>1.0</c:v>
                </c:pt>
                <c:pt idx="27">
                  <c:v>5.0</c:v>
                </c:pt>
                <c:pt idx="28">
                  <c:v>6.0</c:v>
                </c:pt>
                <c:pt idx="29">
                  <c:v>10.0</c:v>
                </c:pt>
                <c:pt idx="30">
                  <c:v>22.0</c:v>
                </c:pt>
                <c:pt idx="31">
                  <c:v>34.0</c:v>
                </c:pt>
                <c:pt idx="32">
                  <c:v>41.0</c:v>
                </c:pt>
                <c:pt idx="33">
                  <c:v>80.0</c:v>
                </c:pt>
                <c:pt idx="34">
                  <c:v>74.0</c:v>
                </c:pt>
                <c:pt idx="35">
                  <c:v>124.0</c:v>
                </c:pt>
                <c:pt idx="36">
                  <c:v>133.0</c:v>
                </c:pt>
                <c:pt idx="37">
                  <c:v>194.0</c:v>
                </c:pt>
                <c:pt idx="38">
                  <c:v>218.0</c:v>
                </c:pt>
                <c:pt idx="39">
                  <c:v>301.0</c:v>
                </c:pt>
                <c:pt idx="40">
                  <c:v>372.0</c:v>
                </c:pt>
                <c:pt idx="41">
                  <c:v>569.0</c:v>
                </c:pt>
                <c:pt idx="42">
                  <c:v>628.0</c:v>
                </c:pt>
                <c:pt idx="43">
                  <c:v>766.0</c:v>
                </c:pt>
                <c:pt idx="44">
                  <c:v>657.0</c:v>
                </c:pt>
                <c:pt idx="45">
                  <c:v>1029.0</c:v>
                </c:pt>
                <c:pt idx="46">
                  <c:v>950.0</c:v>
                </c:pt>
                <c:pt idx="47">
                  <c:v>944.0</c:v>
                </c:pt>
              </c:numCache>
            </c:numRef>
          </c:val>
          <c:smooth val="0"/>
        </c:ser>
        <c:ser>
          <c:idx val="11"/>
          <c:order val="6"/>
          <c:tx>
            <c:strRef>
              <c:f>Specifics8!$L$1</c:f>
              <c:strCache>
                <c:ptCount val="1"/>
                <c:pt idx="0">
                  <c:v>neurips</c:v>
                </c:pt>
              </c:strCache>
            </c:strRef>
          </c:tx>
          <c:spPr>
            <a:ln w="19050" cmpd="sng"/>
          </c:spPr>
          <c:marker>
            <c:symbol val="none"/>
          </c:marker>
          <c:cat>
            <c:numRef>
              <c:f>Specifics8!$A$2:$A$49</c:f>
              <c:numCache>
                <c:formatCode>General</c:formatCode>
                <c:ptCount val="48"/>
                <c:pt idx="0">
                  <c:v>1973.0</c:v>
                </c:pt>
                <c:pt idx="1">
                  <c:v>1974.0</c:v>
                </c:pt>
                <c:pt idx="2">
                  <c:v>1975.0</c:v>
                </c:pt>
                <c:pt idx="3">
                  <c:v>1976.0</c:v>
                </c:pt>
                <c:pt idx="4">
                  <c:v>1977.0</c:v>
                </c:pt>
                <c:pt idx="5">
                  <c:v>1978.0</c:v>
                </c:pt>
                <c:pt idx="6">
                  <c:v>1979.0</c:v>
                </c:pt>
                <c:pt idx="7">
                  <c:v>1980.0</c:v>
                </c:pt>
                <c:pt idx="8">
                  <c:v>1981.0</c:v>
                </c:pt>
                <c:pt idx="9">
                  <c:v>1982.0</c:v>
                </c:pt>
                <c:pt idx="10">
                  <c:v>1983.0</c:v>
                </c:pt>
                <c:pt idx="11">
                  <c:v>1984.0</c:v>
                </c:pt>
                <c:pt idx="12">
                  <c:v>1985.0</c:v>
                </c:pt>
                <c:pt idx="13">
                  <c:v>1986.0</c:v>
                </c:pt>
                <c:pt idx="14">
                  <c:v>1987.0</c:v>
                </c:pt>
                <c:pt idx="15">
                  <c:v>1988.0</c:v>
                </c:pt>
                <c:pt idx="16">
                  <c:v>1989.0</c:v>
                </c:pt>
                <c:pt idx="17">
                  <c:v>1990.0</c:v>
                </c:pt>
                <c:pt idx="18">
                  <c:v>1991.0</c:v>
                </c:pt>
                <c:pt idx="19">
                  <c:v>1992.0</c:v>
                </c:pt>
                <c:pt idx="20">
                  <c:v>1993.0</c:v>
                </c:pt>
                <c:pt idx="21">
                  <c:v>1994.0</c:v>
                </c:pt>
                <c:pt idx="22">
                  <c:v>1995.0</c:v>
                </c:pt>
                <c:pt idx="23">
                  <c:v>1996.0</c:v>
                </c:pt>
                <c:pt idx="24">
                  <c:v>1997.0</c:v>
                </c:pt>
                <c:pt idx="25">
                  <c:v>1998.0</c:v>
                </c:pt>
                <c:pt idx="26">
                  <c:v>1999.0</c:v>
                </c:pt>
                <c:pt idx="27">
                  <c:v>2000.0</c:v>
                </c:pt>
                <c:pt idx="28">
                  <c:v>2001.0</c:v>
                </c:pt>
                <c:pt idx="29">
                  <c:v>2002.0</c:v>
                </c:pt>
                <c:pt idx="30">
                  <c:v>2003.0</c:v>
                </c:pt>
                <c:pt idx="31">
                  <c:v>2004.0</c:v>
                </c:pt>
                <c:pt idx="32">
                  <c:v>2005.0</c:v>
                </c:pt>
                <c:pt idx="33">
                  <c:v>2006.0</c:v>
                </c:pt>
                <c:pt idx="34">
                  <c:v>2007.0</c:v>
                </c:pt>
                <c:pt idx="35">
                  <c:v>2008.0</c:v>
                </c:pt>
                <c:pt idx="36">
                  <c:v>2009.0</c:v>
                </c:pt>
                <c:pt idx="37">
                  <c:v>2010.0</c:v>
                </c:pt>
                <c:pt idx="38">
                  <c:v>2011.0</c:v>
                </c:pt>
                <c:pt idx="39">
                  <c:v>2012.0</c:v>
                </c:pt>
                <c:pt idx="40">
                  <c:v>2013.0</c:v>
                </c:pt>
                <c:pt idx="41">
                  <c:v>2014.0</c:v>
                </c:pt>
                <c:pt idx="42">
                  <c:v>2015.0</c:v>
                </c:pt>
                <c:pt idx="43">
                  <c:v>2016.0</c:v>
                </c:pt>
                <c:pt idx="44">
                  <c:v>2017.0</c:v>
                </c:pt>
                <c:pt idx="45">
                  <c:v>2018.0</c:v>
                </c:pt>
                <c:pt idx="46">
                  <c:v>2019.0</c:v>
                </c:pt>
                <c:pt idx="47">
                  <c:v>2020.0</c:v>
                </c:pt>
              </c:numCache>
            </c:numRef>
          </c:cat>
          <c:val>
            <c:numRef>
              <c:f>Specifics8!$L$2:$L$49</c:f>
              <c:numCache>
                <c:formatCode>General</c:formatCode>
                <c:ptCount val="48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1.0</c:v>
                </c:pt>
                <c:pt idx="15">
                  <c:v>2.0</c:v>
                </c:pt>
                <c:pt idx="16">
                  <c:v>2.0</c:v>
                </c:pt>
                <c:pt idx="17">
                  <c:v>1.0</c:v>
                </c:pt>
                <c:pt idx="18">
                  <c:v>1.0</c:v>
                </c:pt>
                <c:pt idx="19">
                  <c:v>2.0</c:v>
                </c:pt>
                <c:pt idx="20">
                  <c:v>0.0</c:v>
                </c:pt>
                <c:pt idx="21">
                  <c:v>0.0</c:v>
                </c:pt>
                <c:pt idx="22">
                  <c:v>2.0</c:v>
                </c:pt>
                <c:pt idx="23">
                  <c:v>2.0</c:v>
                </c:pt>
                <c:pt idx="24">
                  <c:v>1.0</c:v>
                </c:pt>
                <c:pt idx="25">
                  <c:v>1.0</c:v>
                </c:pt>
                <c:pt idx="26">
                  <c:v>0.0</c:v>
                </c:pt>
                <c:pt idx="27">
                  <c:v>3.0</c:v>
                </c:pt>
                <c:pt idx="28">
                  <c:v>2.0</c:v>
                </c:pt>
                <c:pt idx="29">
                  <c:v>4.0</c:v>
                </c:pt>
                <c:pt idx="30">
                  <c:v>3.0</c:v>
                </c:pt>
                <c:pt idx="31">
                  <c:v>12.0</c:v>
                </c:pt>
                <c:pt idx="32">
                  <c:v>10.0</c:v>
                </c:pt>
                <c:pt idx="33">
                  <c:v>18.0</c:v>
                </c:pt>
                <c:pt idx="34">
                  <c:v>12.0</c:v>
                </c:pt>
                <c:pt idx="35">
                  <c:v>16.0</c:v>
                </c:pt>
                <c:pt idx="36">
                  <c:v>9.0</c:v>
                </c:pt>
                <c:pt idx="37">
                  <c:v>37.0</c:v>
                </c:pt>
                <c:pt idx="38">
                  <c:v>24.0</c:v>
                </c:pt>
                <c:pt idx="39">
                  <c:v>19.0</c:v>
                </c:pt>
                <c:pt idx="40">
                  <c:v>38.0</c:v>
                </c:pt>
                <c:pt idx="41">
                  <c:v>46.0</c:v>
                </c:pt>
                <c:pt idx="42">
                  <c:v>41.0</c:v>
                </c:pt>
                <c:pt idx="43">
                  <c:v>70.0</c:v>
                </c:pt>
                <c:pt idx="44">
                  <c:v>81.0</c:v>
                </c:pt>
                <c:pt idx="45">
                  <c:v>125.0</c:v>
                </c:pt>
                <c:pt idx="46">
                  <c:v>267.0</c:v>
                </c:pt>
                <c:pt idx="47">
                  <c:v>264.0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80068616"/>
        <c:axId val="1779681560"/>
      </c:lineChart>
      <c:catAx>
        <c:axId val="1780068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fr-FR"/>
          </a:p>
        </c:txPr>
        <c:crossAx val="1779681560"/>
        <c:crosses val="autoZero"/>
        <c:auto val="1"/>
        <c:lblAlgn val="ctr"/>
        <c:lblOffset val="100"/>
        <c:noMultiLvlLbl val="0"/>
      </c:catAx>
      <c:valAx>
        <c:axId val="17796815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fr-FR"/>
          </a:p>
        </c:txPr>
        <c:crossAx val="1780068616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8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798896299191"/>
          <c:y val="0.0506932845515523"/>
          <c:w val="0.723488402721253"/>
          <c:h val="0.744503042834999"/>
        </c:manualLayout>
      </c:layout>
      <c:lineChart>
        <c:grouping val="standard"/>
        <c:varyColors val="0"/>
        <c:ser>
          <c:idx val="0"/>
          <c:order val="0"/>
          <c:tx>
            <c:strRef>
              <c:f>Feuil1!$A$2</c:f>
              <c:strCache>
                <c:ptCount val="1"/>
                <c:pt idx="0">
                  <c:v>Gap</c:v>
                </c:pt>
              </c:strCache>
            </c:strRef>
          </c:tx>
          <c:spPr>
            <a:ln w="28575" cap="rnd" cmpd="sng">
              <a:solidFill>
                <a:srgbClr val="0000FF"/>
              </a:solidFill>
              <a:round/>
            </a:ln>
            <a:effectLst/>
          </c:spPr>
          <c:marker>
            <c:symbol val="none"/>
          </c:marker>
          <c:cat>
            <c:numRef>
              <c:f>Feuil1!$B$1:$F$1</c:f>
              <c:numCache>
                <c:formatCode>General</c:formatCode>
                <c:ptCount val="5"/>
                <c:pt idx="0">
                  <c:v>2011.0</c:v>
                </c:pt>
                <c:pt idx="1">
                  <c:v>2012.0</c:v>
                </c:pt>
                <c:pt idx="2">
                  <c:v>2013.0</c:v>
                </c:pt>
                <c:pt idx="3">
                  <c:v>2014.0</c:v>
                </c:pt>
                <c:pt idx="4">
                  <c:v>2015.0</c:v>
                </c:pt>
              </c:numCache>
            </c:numRef>
          </c:cat>
          <c:val>
            <c:numRef>
              <c:f>Feuil1!$B$2:$F$2</c:f>
              <c:numCache>
                <c:formatCode>General</c:formatCode>
                <c:ptCount val="5"/>
                <c:pt idx="0">
                  <c:v>0.001286</c:v>
                </c:pt>
                <c:pt idx="1">
                  <c:v>0.002731</c:v>
                </c:pt>
                <c:pt idx="2">
                  <c:v>0.005892</c:v>
                </c:pt>
                <c:pt idx="3">
                  <c:v>0.016289</c:v>
                </c:pt>
                <c:pt idx="4">
                  <c:v>0.068383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51882616"/>
        <c:axId val="2033774440"/>
      </c:lineChart>
      <c:catAx>
        <c:axId val="-2051882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033774440"/>
        <c:crosses val="autoZero"/>
        <c:auto val="1"/>
        <c:lblAlgn val="ctr"/>
        <c:lblOffset val="100"/>
        <c:noMultiLvlLbl val="0"/>
      </c:catAx>
      <c:valAx>
        <c:axId val="2033774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2051882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'Gap2011-2020'!$A$3</c:f>
              <c:strCache>
                <c:ptCount val="1"/>
                <c:pt idx="0">
                  <c:v>Mean Gap</c:v>
                </c:pt>
              </c:strCache>
            </c:strRef>
          </c:tx>
          <c:marker>
            <c:symbol val="none"/>
          </c:marker>
          <c:cat>
            <c:numRef>
              <c:f>'Gap2011-2020'!$B$1:$K$1</c:f>
              <c:numCache>
                <c:formatCode>General</c:formatCode>
                <c:ptCount val="10"/>
                <c:pt idx="0">
                  <c:v>2011.0</c:v>
                </c:pt>
                <c:pt idx="1">
                  <c:v>2012.0</c:v>
                </c:pt>
                <c:pt idx="2">
                  <c:v>2013.0</c:v>
                </c:pt>
                <c:pt idx="3">
                  <c:v>2014.0</c:v>
                </c:pt>
                <c:pt idx="4">
                  <c:v>2015.0</c:v>
                </c:pt>
                <c:pt idx="5">
                  <c:v>2016.0</c:v>
                </c:pt>
                <c:pt idx="6">
                  <c:v>2017.0</c:v>
                </c:pt>
                <c:pt idx="7">
                  <c:v>2018.0</c:v>
                </c:pt>
                <c:pt idx="8">
                  <c:v>2019.0</c:v>
                </c:pt>
                <c:pt idx="9">
                  <c:v>2020.0</c:v>
                </c:pt>
              </c:numCache>
            </c:numRef>
          </c:cat>
          <c:val>
            <c:numRef>
              <c:f>'Gap2011-2020'!$B$3:$K$3</c:f>
              <c:numCache>
                <c:formatCode>General</c:formatCode>
                <c:ptCount val="10"/>
                <c:pt idx="0">
                  <c:v>0.001266655</c:v>
                </c:pt>
                <c:pt idx="1">
                  <c:v>0.00152604</c:v>
                </c:pt>
                <c:pt idx="2">
                  <c:v>0.000529745</c:v>
                </c:pt>
                <c:pt idx="3">
                  <c:v>0.00016449</c:v>
                </c:pt>
                <c:pt idx="4">
                  <c:v>0.00020932</c:v>
                </c:pt>
                <c:pt idx="5">
                  <c:v>0.00068602</c:v>
                </c:pt>
                <c:pt idx="6">
                  <c:v>0.000790389999999999</c:v>
                </c:pt>
                <c:pt idx="7">
                  <c:v>0.000870659999999999</c:v>
                </c:pt>
                <c:pt idx="8">
                  <c:v>0.001079905</c:v>
                </c:pt>
                <c:pt idx="9">
                  <c:v>0.000994959999999999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39258248"/>
        <c:axId val="-2111812184"/>
      </c:lineChart>
      <c:catAx>
        <c:axId val="-2139258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111812184"/>
        <c:crosses val="autoZero"/>
        <c:auto val="1"/>
        <c:lblAlgn val="ctr"/>
        <c:lblOffset val="100"/>
        <c:noMultiLvlLbl val="0"/>
      </c:catAx>
      <c:valAx>
        <c:axId val="-21118121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3925824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Auteurs!$B$1</c:f>
              <c:strCache>
                <c:ptCount val="1"/>
                <c:pt idx="0">
                  <c:v>Hermann Ney</c:v>
                </c:pt>
              </c:strCache>
            </c:strRef>
          </c:tx>
          <c:marker>
            <c:symbol val="none"/>
          </c:marker>
          <c:cat>
            <c:numRef>
              <c:f>Auteurs!$A$2:$A$47</c:f>
              <c:numCache>
                <c:formatCode>General</c:formatCode>
                <c:ptCount val="46"/>
                <c:pt idx="0">
                  <c:v>1975.0</c:v>
                </c:pt>
                <c:pt idx="1">
                  <c:v>1976.0</c:v>
                </c:pt>
                <c:pt idx="2">
                  <c:v>1977.0</c:v>
                </c:pt>
                <c:pt idx="3">
                  <c:v>1978.0</c:v>
                </c:pt>
                <c:pt idx="4">
                  <c:v>1979.0</c:v>
                </c:pt>
                <c:pt idx="5">
                  <c:v>1980.0</c:v>
                </c:pt>
                <c:pt idx="6">
                  <c:v>1981.0</c:v>
                </c:pt>
                <c:pt idx="7">
                  <c:v>1982.0</c:v>
                </c:pt>
                <c:pt idx="8">
                  <c:v>1983.0</c:v>
                </c:pt>
                <c:pt idx="9">
                  <c:v>1984.0</c:v>
                </c:pt>
                <c:pt idx="10">
                  <c:v>1985.0</c:v>
                </c:pt>
                <c:pt idx="11">
                  <c:v>1986.0</c:v>
                </c:pt>
                <c:pt idx="12">
                  <c:v>1987.0</c:v>
                </c:pt>
                <c:pt idx="13">
                  <c:v>1988.0</c:v>
                </c:pt>
                <c:pt idx="14">
                  <c:v>1989.0</c:v>
                </c:pt>
                <c:pt idx="15">
                  <c:v>1990.0</c:v>
                </c:pt>
                <c:pt idx="16">
                  <c:v>1991.0</c:v>
                </c:pt>
                <c:pt idx="17">
                  <c:v>1992.0</c:v>
                </c:pt>
                <c:pt idx="18">
                  <c:v>1993.0</c:v>
                </c:pt>
                <c:pt idx="19">
                  <c:v>1994.0</c:v>
                </c:pt>
                <c:pt idx="20">
                  <c:v>1995.0</c:v>
                </c:pt>
                <c:pt idx="21">
                  <c:v>1996.0</c:v>
                </c:pt>
                <c:pt idx="22">
                  <c:v>1997.0</c:v>
                </c:pt>
                <c:pt idx="23">
                  <c:v>1998.0</c:v>
                </c:pt>
                <c:pt idx="24">
                  <c:v>1999.0</c:v>
                </c:pt>
                <c:pt idx="25">
                  <c:v>2000.0</c:v>
                </c:pt>
                <c:pt idx="26">
                  <c:v>2001.0</c:v>
                </c:pt>
                <c:pt idx="27">
                  <c:v>2002.0</c:v>
                </c:pt>
                <c:pt idx="28">
                  <c:v>2003.0</c:v>
                </c:pt>
                <c:pt idx="29">
                  <c:v>2004.0</c:v>
                </c:pt>
                <c:pt idx="30">
                  <c:v>2005.0</c:v>
                </c:pt>
                <c:pt idx="31">
                  <c:v>2006.0</c:v>
                </c:pt>
                <c:pt idx="32">
                  <c:v>2007.0</c:v>
                </c:pt>
                <c:pt idx="33">
                  <c:v>2008.0</c:v>
                </c:pt>
                <c:pt idx="34">
                  <c:v>2009.0</c:v>
                </c:pt>
                <c:pt idx="35">
                  <c:v>2010.0</c:v>
                </c:pt>
                <c:pt idx="36">
                  <c:v>2011.0</c:v>
                </c:pt>
                <c:pt idx="37">
                  <c:v>2012.0</c:v>
                </c:pt>
                <c:pt idx="38">
                  <c:v>2013.0</c:v>
                </c:pt>
                <c:pt idx="39">
                  <c:v>2014.0</c:v>
                </c:pt>
                <c:pt idx="40">
                  <c:v>2015.0</c:v>
                </c:pt>
                <c:pt idx="41">
                  <c:v>2016.0</c:v>
                </c:pt>
                <c:pt idx="42">
                  <c:v>2017.0</c:v>
                </c:pt>
                <c:pt idx="43">
                  <c:v>2018.0</c:v>
                </c:pt>
                <c:pt idx="44">
                  <c:v>2019.0</c:v>
                </c:pt>
                <c:pt idx="45">
                  <c:v>2020.0</c:v>
                </c:pt>
              </c:numCache>
            </c:numRef>
          </c:cat>
          <c:val>
            <c:numRef>
              <c:f>Auteurs!$B$2:$B$47</c:f>
              <c:numCache>
                <c:formatCode>General</c:formatCode>
                <c:ptCount val="46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0.016667</c:v>
                </c:pt>
                <c:pt idx="14">
                  <c:v>0.006024</c:v>
                </c:pt>
                <c:pt idx="15">
                  <c:v>0.002786</c:v>
                </c:pt>
                <c:pt idx="16">
                  <c:v>0.005111</c:v>
                </c:pt>
                <c:pt idx="17">
                  <c:v>0.005995</c:v>
                </c:pt>
                <c:pt idx="18">
                  <c:v>0.006284</c:v>
                </c:pt>
                <c:pt idx="19">
                  <c:v>0.007545</c:v>
                </c:pt>
                <c:pt idx="20">
                  <c:v>0.007084</c:v>
                </c:pt>
                <c:pt idx="21">
                  <c:v>0.007566</c:v>
                </c:pt>
                <c:pt idx="22">
                  <c:v>0.009489</c:v>
                </c:pt>
                <c:pt idx="23">
                  <c:v>0.009414</c:v>
                </c:pt>
                <c:pt idx="24">
                  <c:v>0.009047</c:v>
                </c:pt>
                <c:pt idx="25">
                  <c:v>0.009862</c:v>
                </c:pt>
                <c:pt idx="26">
                  <c:v>0.010623</c:v>
                </c:pt>
                <c:pt idx="27">
                  <c:v>0.010673</c:v>
                </c:pt>
                <c:pt idx="28">
                  <c:v>0.0111</c:v>
                </c:pt>
                <c:pt idx="29">
                  <c:v>0.011272</c:v>
                </c:pt>
                <c:pt idx="30">
                  <c:v>0.011697</c:v>
                </c:pt>
                <c:pt idx="31">
                  <c:v>0.011731</c:v>
                </c:pt>
                <c:pt idx="32">
                  <c:v>0.011765</c:v>
                </c:pt>
                <c:pt idx="33">
                  <c:v>0.011873</c:v>
                </c:pt>
                <c:pt idx="34">
                  <c:v>0.012007</c:v>
                </c:pt>
                <c:pt idx="35">
                  <c:v>0.011892</c:v>
                </c:pt>
                <c:pt idx="36">
                  <c:v>0.012177</c:v>
                </c:pt>
                <c:pt idx="37">
                  <c:v>0.012355</c:v>
                </c:pt>
                <c:pt idx="38">
                  <c:v>0.012475</c:v>
                </c:pt>
                <c:pt idx="39">
                  <c:v>0.012388</c:v>
                </c:pt>
                <c:pt idx="40">
                  <c:v>0.012218</c:v>
                </c:pt>
                <c:pt idx="41">
                  <c:v>0.011616</c:v>
                </c:pt>
                <c:pt idx="42">
                  <c:v>0.011628</c:v>
                </c:pt>
                <c:pt idx="43">
                  <c:v>0.011438</c:v>
                </c:pt>
                <c:pt idx="44">
                  <c:v>0.011511</c:v>
                </c:pt>
                <c:pt idx="45">
                  <c:v>0.01185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Auteurs!$C$1</c:f>
              <c:strCache>
                <c:ptCount val="1"/>
                <c:pt idx="0">
                  <c:v>Chin Hui P Lee</c:v>
                </c:pt>
              </c:strCache>
            </c:strRef>
          </c:tx>
          <c:marker>
            <c:symbol val="none"/>
          </c:marker>
          <c:cat>
            <c:numRef>
              <c:f>Auteurs!$A$2:$A$47</c:f>
              <c:numCache>
                <c:formatCode>General</c:formatCode>
                <c:ptCount val="46"/>
                <c:pt idx="0">
                  <c:v>1975.0</c:v>
                </c:pt>
                <c:pt idx="1">
                  <c:v>1976.0</c:v>
                </c:pt>
                <c:pt idx="2">
                  <c:v>1977.0</c:v>
                </c:pt>
                <c:pt idx="3">
                  <c:v>1978.0</c:v>
                </c:pt>
                <c:pt idx="4">
                  <c:v>1979.0</c:v>
                </c:pt>
                <c:pt idx="5">
                  <c:v>1980.0</c:v>
                </c:pt>
                <c:pt idx="6">
                  <c:v>1981.0</c:v>
                </c:pt>
                <c:pt idx="7">
                  <c:v>1982.0</c:v>
                </c:pt>
                <c:pt idx="8">
                  <c:v>1983.0</c:v>
                </c:pt>
                <c:pt idx="9">
                  <c:v>1984.0</c:v>
                </c:pt>
                <c:pt idx="10">
                  <c:v>1985.0</c:v>
                </c:pt>
                <c:pt idx="11">
                  <c:v>1986.0</c:v>
                </c:pt>
                <c:pt idx="12">
                  <c:v>1987.0</c:v>
                </c:pt>
                <c:pt idx="13">
                  <c:v>1988.0</c:v>
                </c:pt>
                <c:pt idx="14">
                  <c:v>1989.0</c:v>
                </c:pt>
                <c:pt idx="15">
                  <c:v>1990.0</c:v>
                </c:pt>
                <c:pt idx="16">
                  <c:v>1991.0</c:v>
                </c:pt>
                <c:pt idx="17">
                  <c:v>1992.0</c:v>
                </c:pt>
                <c:pt idx="18">
                  <c:v>1993.0</c:v>
                </c:pt>
                <c:pt idx="19">
                  <c:v>1994.0</c:v>
                </c:pt>
                <c:pt idx="20">
                  <c:v>1995.0</c:v>
                </c:pt>
                <c:pt idx="21">
                  <c:v>1996.0</c:v>
                </c:pt>
                <c:pt idx="22">
                  <c:v>1997.0</c:v>
                </c:pt>
                <c:pt idx="23">
                  <c:v>1998.0</c:v>
                </c:pt>
                <c:pt idx="24">
                  <c:v>1999.0</c:v>
                </c:pt>
                <c:pt idx="25">
                  <c:v>2000.0</c:v>
                </c:pt>
                <c:pt idx="26">
                  <c:v>2001.0</c:v>
                </c:pt>
                <c:pt idx="27">
                  <c:v>2002.0</c:v>
                </c:pt>
                <c:pt idx="28">
                  <c:v>2003.0</c:v>
                </c:pt>
                <c:pt idx="29">
                  <c:v>2004.0</c:v>
                </c:pt>
                <c:pt idx="30">
                  <c:v>2005.0</c:v>
                </c:pt>
                <c:pt idx="31">
                  <c:v>2006.0</c:v>
                </c:pt>
                <c:pt idx="32">
                  <c:v>2007.0</c:v>
                </c:pt>
                <c:pt idx="33">
                  <c:v>2008.0</c:v>
                </c:pt>
                <c:pt idx="34">
                  <c:v>2009.0</c:v>
                </c:pt>
                <c:pt idx="35">
                  <c:v>2010.0</c:v>
                </c:pt>
                <c:pt idx="36">
                  <c:v>2011.0</c:v>
                </c:pt>
                <c:pt idx="37">
                  <c:v>2012.0</c:v>
                </c:pt>
                <c:pt idx="38">
                  <c:v>2013.0</c:v>
                </c:pt>
                <c:pt idx="39">
                  <c:v>2014.0</c:v>
                </c:pt>
                <c:pt idx="40">
                  <c:v>2015.0</c:v>
                </c:pt>
                <c:pt idx="41">
                  <c:v>2016.0</c:v>
                </c:pt>
                <c:pt idx="42">
                  <c:v>2017.0</c:v>
                </c:pt>
                <c:pt idx="43">
                  <c:v>2018.0</c:v>
                </c:pt>
                <c:pt idx="44">
                  <c:v>2019.0</c:v>
                </c:pt>
                <c:pt idx="45">
                  <c:v>2020.0</c:v>
                </c:pt>
              </c:numCache>
            </c:numRef>
          </c:cat>
          <c:val>
            <c:numRef>
              <c:f>Auteurs!$C$2:$C$47</c:f>
              <c:numCache>
                <c:formatCode>General</c:formatCode>
                <c:ptCount val="46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0.012048</c:v>
                </c:pt>
                <c:pt idx="15">
                  <c:v>0.016713</c:v>
                </c:pt>
                <c:pt idx="16">
                  <c:v>0.027257</c:v>
                </c:pt>
                <c:pt idx="17">
                  <c:v>0.02518</c:v>
                </c:pt>
                <c:pt idx="18">
                  <c:v>0.023339</c:v>
                </c:pt>
                <c:pt idx="19">
                  <c:v>0.020576</c:v>
                </c:pt>
                <c:pt idx="20">
                  <c:v>0.019619</c:v>
                </c:pt>
                <c:pt idx="21">
                  <c:v>0.020917</c:v>
                </c:pt>
                <c:pt idx="22">
                  <c:v>0.021168</c:v>
                </c:pt>
                <c:pt idx="23">
                  <c:v>0.019739</c:v>
                </c:pt>
                <c:pt idx="24">
                  <c:v>0.018361</c:v>
                </c:pt>
                <c:pt idx="25">
                  <c:v>0.017431</c:v>
                </c:pt>
                <c:pt idx="26">
                  <c:v>0.01708</c:v>
                </c:pt>
                <c:pt idx="27">
                  <c:v>0.016581</c:v>
                </c:pt>
                <c:pt idx="28">
                  <c:v>0.01571</c:v>
                </c:pt>
                <c:pt idx="29">
                  <c:v>0.014361</c:v>
                </c:pt>
                <c:pt idx="30">
                  <c:v>0.013952</c:v>
                </c:pt>
                <c:pt idx="31">
                  <c:v>0.013278</c:v>
                </c:pt>
                <c:pt idx="32">
                  <c:v>0.013072</c:v>
                </c:pt>
                <c:pt idx="33">
                  <c:v>0.012973</c:v>
                </c:pt>
                <c:pt idx="34">
                  <c:v>0.012828</c:v>
                </c:pt>
                <c:pt idx="35">
                  <c:v>0.012463</c:v>
                </c:pt>
                <c:pt idx="36">
                  <c:v>0.011999</c:v>
                </c:pt>
                <c:pt idx="37">
                  <c:v>0.011938</c:v>
                </c:pt>
                <c:pt idx="38">
                  <c:v>0.011925</c:v>
                </c:pt>
                <c:pt idx="39">
                  <c:v>0.011794</c:v>
                </c:pt>
                <c:pt idx="40">
                  <c:v>0.011864</c:v>
                </c:pt>
                <c:pt idx="41">
                  <c:v>0.011415</c:v>
                </c:pt>
                <c:pt idx="42">
                  <c:v>0.01137</c:v>
                </c:pt>
                <c:pt idx="43">
                  <c:v>0.011065</c:v>
                </c:pt>
                <c:pt idx="44">
                  <c:v>0.011149</c:v>
                </c:pt>
                <c:pt idx="45">
                  <c:v>0.010974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Auteurs!$D$1</c:f>
              <c:strCache>
                <c:ptCount val="1"/>
                <c:pt idx="0">
                  <c:v>Hervé Bourlard</c:v>
                </c:pt>
              </c:strCache>
            </c:strRef>
          </c:tx>
          <c:marker>
            <c:symbol val="none"/>
          </c:marker>
          <c:cat>
            <c:numRef>
              <c:f>Auteurs!$A$2:$A$47</c:f>
              <c:numCache>
                <c:formatCode>General</c:formatCode>
                <c:ptCount val="46"/>
                <c:pt idx="0">
                  <c:v>1975.0</c:v>
                </c:pt>
                <c:pt idx="1">
                  <c:v>1976.0</c:v>
                </c:pt>
                <c:pt idx="2">
                  <c:v>1977.0</c:v>
                </c:pt>
                <c:pt idx="3">
                  <c:v>1978.0</c:v>
                </c:pt>
                <c:pt idx="4">
                  <c:v>1979.0</c:v>
                </c:pt>
                <c:pt idx="5">
                  <c:v>1980.0</c:v>
                </c:pt>
                <c:pt idx="6">
                  <c:v>1981.0</c:v>
                </c:pt>
                <c:pt idx="7">
                  <c:v>1982.0</c:v>
                </c:pt>
                <c:pt idx="8">
                  <c:v>1983.0</c:v>
                </c:pt>
                <c:pt idx="9">
                  <c:v>1984.0</c:v>
                </c:pt>
                <c:pt idx="10">
                  <c:v>1985.0</c:v>
                </c:pt>
                <c:pt idx="11">
                  <c:v>1986.0</c:v>
                </c:pt>
                <c:pt idx="12">
                  <c:v>1987.0</c:v>
                </c:pt>
                <c:pt idx="13">
                  <c:v>1988.0</c:v>
                </c:pt>
                <c:pt idx="14">
                  <c:v>1989.0</c:v>
                </c:pt>
                <c:pt idx="15">
                  <c:v>1990.0</c:v>
                </c:pt>
                <c:pt idx="16">
                  <c:v>1991.0</c:v>
                </c:pt>
                <c:pt idx="17">
                  <c:v>1992.0</c:v>
                </c:pt>
                <c:pt idx="18">
                  <c:v>1993.0</c:v>
                </c:pt>
                <c:pt idx="19">
                  <c:v>1994.0</c:v>
                </c:pt>
                <c:pt idx="20">
                  <c:v>1995.0</c:v>
                </c:pt>
                <c:pt idx="21">
                  <c:v>1996.0</c:v>
                </c:pt>
                <c:pt idx="22">
                  <c:v>1997.0</c:v>
                </c:pt>
                <c:pt idx="23">
                  <c:v>1998.0</c:v>
                </c:pt>
                <c:pt idx="24">
                  <c:v>1999.0</c:v>
                </c:pt>
                <c:pt idx="25">
                  <c:v>2000.0</c:v>
                </c:pt>
                <c:pt idx="26">
                  <c:v>2001.0</c:v>
                </c:pt>
                <c:pt idx="27">
                  <c:v>2002.0</c:v>
                </c:pt>
                <c:pt idx="28">
                  <c:v>2003.0</c:v>
                </c:pt>
                <c:pt idx="29">
                  <c:v>2004.0</c:v>
                </c:pt>
                <c:pt idx="30">
                  <c:v>2005.0</c:v>
                </c:pt>
                <c:pt idx="31">
                  <c:v>2006.0</c:v>
                </c:pt>
                <c:pt idx="32">
                  <c:v>2007.0</c:v>
                </c:pt>
                <c:pt idx="33">
                  <c:v>2008.0</c:v>
                </c:pt>
                <c:pt idx="34">
                  <c:v>2009.0</c:v>
                </c:pt>
                <c:pt idx="35">
                  <c:v>2010.0</c:v>
                </c:pt>
                <c:pt idx="36">
                  <c:v>2011.0</c:v>
                </c:pt>
                <c:pt idx="37">
                  <c:v>2012.0</c:v>
                </c:pt>
                <c:pt idx="38">
                  <c:v>2013.0</c:v>
                </c:pt>
                <c:pt idx="39">
                  <c:v>2014.0</c:v>
                </c:pt>
                <c:pt idx="40">
                  <c:v>2015.0</c:v>
                </c:pt>
                <c:pt idx="41">
                  <c:v>2016.0</c:v>
                </c:pt>
                <c:pt idx="42">
                  <c:v>2017.0</c:v>
                </c:pt>
                <c:pt idx="43">
                  <c:v>2018.0</c:v>
                </c:pt>
                <c:pt idx="44">
                  <c:v>2019.0</c:v>
                </c:pt>
                <c:pt idx="45">
                  <c:v>2020.0</c:v>
                </c:pt>
              </c:numCache>
            </c:numRef>
          </c:cat>
          <c:val>
            <c:numRef>
              <c:f>Auteurs!$D$2:$D$47</c:f>
              <c:numCache>
                <c:formatCode>General</c:formatCode>
                <c:ptCount val="46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0.006024</c:v>
                </c:pt>
                <c:pt idx="15">
                  <c:v>0.008357</c:v>
                </c:pt>
                <c:pt idx="16">
                  <c:v>0.008518</c:v>
                </c:pt>
                <c:pt idx="17">
                  <c:v>0.007194</c:v>
                </c:pt>
                <c:pt idx="18">
                  <c:v>0.010772</c:v>
                </c:pt>
                <c:pt idx="19">
                  <c:v>0.010974</c:v>
                </c:pt>
                <c:pt idx="20">
                  <c:v>0.010899</c:v>
                </c:pt>
                <c:pt idx="21">
                  <c:v>0.010236</c:v>
                </c:pt>
                <c:pt idx="22">
                  <c:v>0.010219</c:v>
                </c:pt>
                <c:pt idx="23">
                  <c:v>0.00911</c:v>
                </c:pt>
                <c:pt idx="24">
                  <c:v>0.008249</c:v>
                </c:pt>
                <c:pt idx="25">
                  <c:v>0.008716</c:v>
                </c:pt>
                <c:pt idx="26">
                  <c:v>0.008956</c:v>
                </c:pt>
                <c:pt idx="27">
                  <c:v>0.00972</c:v>
                </c:pt>
                <c:pt idx="28">
                  <c:v>0.010246</c:v>
                </c:pt>
                <c:pt idx="29">
                  <c:v>0.010809</c:v>
                </c:pt>
                <c:pt idx="30">
                  <c:v>0.010851</c:v>
                </c:pt>
                <c:pt idx="31">
                  <c:v>0.010571</c:v>
                </c:pt>
                <c:pt idx="32">
                  <c:v>0.009982</c:v>
                </c:pt>
                <c:pt idx="33">
                  <c:v>0.009785</c:v>
                </c:pt>
                <c:pt idx="34">
                  <c:v>0.009544</c:v>
                </c:pt>
                <c:pt idx="35">
                  <c:v>0.009704</c:v>
                </c:pt>
                <c:pt idx="36">
                  <c:v>0.009866</c:v>
                </c:pt>
                <c:pt idx="37">
                  <c:v>0.009767</c:v>
                </c:pt>
                <c:pt idx="38">
                  <c:v>0.009729</c:v>
                </c:pt>
                <c:pt idx="39">
                  <c:v>0.010311</c:v>
                </c:pt>
                <c:pt idx="40">
                  <c:v>0.01024</c:v>
                </c:pt>
                <c:pt idx="41">
                  <c:v>0.01034</c:v>
                </c:pt>
                <c:pt idx="42">
                  <c:v>0.010207</c:v>
                </c:pt>
                <c:pt idx="43">
                  <c:v>0.010132</c:v>
                </c:pt>
                <c:pt idx="44">
                  <c:v>0.010064</c:v>
                </c:pt>
                <c:pt idx="45">
                  <c:v>0.010099</c:v>
                </c:pt>
              </c:numCache>
            </c:numRef>
          </c:val>
          <c:smooth val="0"/>
        </c:ser>
        <c:ser>
          <c:idx val="4"/>
          <c:order val="3"/>
          <c:tx>
            <c:strRef>
              <c:f>Auteurs!$E$1</c:f>
              <c:strCache>
                <c:ptCount val="1"/>
                <c:pt idx="0">
                  <c:v>Mark J F Gales</c:v>
                </c:pt>
              </c:strCache>
            </c:strRef>
          </c:tx>
          <c:marker>
            <c:symbol val="none"/>
          </c:marker>
          <c:cat>
            <c:numRef>
              <c:f>Auteurs!$A$2:$A$47</c:f>
              <c:numCache>
                <c:formatCode>General</c:formatCode>
                <c:ptCount val="46"/>
                <c:pt idx="0">
                  <c:v>1975.0</c:v>
                </c:pt>
                <c:pt idx="1">
                  <c:v>1976.0</c:v>
                </c:pt>
                <c:pt idx="2">
                  <c:v>1977.0</c:v>
                </c:pt>
                <c:pt idx="3">
                  <c:v>1978.0</c:v>
                </c:pt>
                <c:pt idx="4">
                  <c:v>1979.0</c:v>
                </c:pt>
                <c:pt idx="5">
                  <c:v>1980.0</c:v>
                </c:pt>
                <c:pt idx="6">
                  <c:v>1981.0</c:v>
                </c:pt>
                <c:pt idx="7">
                  <c:v>1982.0</c:v>
                </c:pt>
                <c:pt idx="8">
                  <c:v>1983.0</c:v>
                </c:pt>
                <c:pt idx="9">
                  <c:v>1984.0</c:v>
                </c:pt>
                <c:pt idx="10">
                  <c:v>1985.0</c:v>
                </c:pt>
                <c:pt idx="11">
                  <c:v>1986.0</c:v>
                </c:pt>
                <c:pt idx="12">
                  <c:v>1987.0</c:v>
                </c:pt>
                <c:pt idx="13">
                  <c:v>1988.0</c:v>
                </c:pt>
                <c:pt idx="14">
                  <c:v>1989.0</c:v>
                </c:pt>
                <c:pt idx="15">
                  <c:v>1990.0</c:v>
                </c:pt>
                <c:pt idx="16">
                  <c:v>1991.0</c:v>
                </c:pt>
                <c:pt idx="17">
                  <c:v>1992.0</c:v>
                </c:pt>
                <c:pt idx="18">
                  <c:v>1993.0</c:v>
                </c:pt>
                <c:pt idx="19">
                  <c:v>1994.0</c:v>
                </c:pt>
                <c:pt idx="20">
                  <c:v>1995.0</c:v>
                </c:pt>
                <c:pt idx="21">
                  <c:v>1996.0</c:v>
                </c:pt>
                <c:pt idx="22">
                  <c:v>1997.0</c:v>
                </c:pt>
                <c:pt idx="23">
                  <c:v>1998.0</c:v>
                </c:pt>
                <c:pt idx="24">
                  <c:v>1999.0</c:v>
                </c:pt>
                <c:pt idx="25">
                  <c:v>2000.0</c:v>
                </c:pt>
                <c:pt idx="26">
                  <c:v>2001.0</c:v>
                </c:pt>
                <c:pt idx="27">
                  <c:v>2002.0</c:v>
                </c:pt>
                <c:pt idx="28">
                  <c:v>2003.0</c:v>
                </c:pt>
                <c:pt idx="29">
                  <c:v>2004.0</c:v>
                </c:pt>
                <c:pt idx="30">
                  <c:v>2005.0</c:v>
                </c:pt>
                <c:pt idx="31">
                  <c:v>2006.0</c:v>
                </c:pt>
                <c:pt idx="32">
                  <c:v>2007.0</c:v>
                </c:pt>
                <c:pt idx="33">
                  <c:v>2008.0</c:v>
                </c:pt>
                <c:pt idx="34">
                  <c:v>2009.0</c:v>
                </c:pt>
                <c:pt idx="35">
                  <c:v>2010.0</c:v>
                </c:pt>
                <c:pt idx="36">
                  <c:v>2011.0</c:v>
                </c:pt>
                <c:pt idx="37">
                  <c:v>2012.0</c:v>
                </c:pt>
                <c:pt idx="38">
                  <c:v>2013.0</c:v>
                </c:pt>
                <c:pt idx="39">
                  <c:v>2014.0</c:v>
                </c:pt>
                <c:pt idx="40">
                  <c:v>2015.0</c:v>
                </c:pt>
                <c:pt idx="41">
                  <c:v>2016.0</c:v>
                </c:pt>
                <c:pt idx="42">
                  <c:v>2017.0</c:v>
                </c:pt>
                <c:pt idx="43">
                  <c:v>2018.0</c:v>
                </c:pt>
                <c:pt idx="44">
                  <c:v>2019.0</c:v>
                </c:pt>
                <c:pt idx="45">
                  <c:v>2020.0</c:v>
                </c:pt>
              </c:numCache>
            </c:numRef>
          </c:cat>
          <c:val>
            <c:numRef>
              <c:f>Auteurs!$E$2:$E$47</c:f>
              <c:numCache>
                <c:formatCode>General</c:formatCode>
                <c:ptCount val="46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0.001795</c:v>
                </c:pt>
                <c:pt idx="19">
                  <c:v>0.002058</c:v>
                </c:pt>
                <c:pt idx="20">
                  <c:v>0.002725</c:v>
                </c:pt>
                <c:pt idx="21">
                  <c:v>0.004895</c:v>
                </c:pt>
                <c:pt idx="22">
                  <c:v>0.005109</c:v>
                </c:pt>
                <c:pt idx="23">
                  <c:v>0.004859</c:v>
                </c:pt>
                <c:pt idx="24">
                  <c:v>0.005322</c:v>
                </c:pt>
                <c:pt idx="25">
                  <c:v>0.005046</c:v>
                </c:pt>
                <c:pt idx="26">
                  <c:v>0.004999</c:v>
                </c:pt>
                <c:pt idx="27">
                  <c:v>0.005146</c:v>
                </c:pt>
                <c:pt idx="28">
                  <c:v>0.005294</c:v>
                </c:pt>
                <c:pt idx="29">
                  <c:v>0.005713</c:v>
                </c:pt>
                <c:pt idx="30">
                  <c:v>0.00606</c:v>
                </c:pt>
                <c:pt idx="31">
                  <c:v>0.006575</c:v>
                </c:pt>
                <c:pt idx="32">
                  <c:v>0.00713</c:v>
                </c:pt>
                <c:pt idx="33">
                  <c:v>0.007036</c:v>
                </c:pt>
                <c:pt idx="34">
                  <c:v>0.007287</c:v>
                </c:pt>
                <c:pt idx="35">
                  <c:v>0.007326</c:v>
                </c:pt>
                <c:pt idx="36">
                  <c:v>0.008088</c:v>
                </c:pt>
                <c:pt idx="37">
                  <c:v>0.008348</c:v>
                </c:pt>
                <c:pt idx="38">
                  <c:v>0.008552</c:v>
                </c:pt>
                <c:pt idx="39">
                  <c:v>0.00905</c:v>
                </c:pt>
                <c:pt idx="40">
                  <c:v>0.009322</c:v>
                </c:pt>
                <c:pt idx="41">
                  <c:v>0.009468</c:v>
                </c:pt>
                <c:pt idx="42">
                  <c:v>0.009432</c:v>
                </c:pt>
                <c:pt idx="43">
                  <c:v>0.009262</c:v>
                </c:pt>
                <c:pt idx="44">
                  <c:v>0.0091</c:v>
                </c:pt>
                <c:pt idx="45">
                  <c:v>0.008873</c:v>
                </c:pt>
              </c:numCache>
            </c:numRef>
          </c:val>
          <c:smooth val="0"/>
        </c:ser>
        <c:ser>
          <c:idx val="5"/>
          <c:order val="4"/>
          <c:tx>
            <c:strRef>
              <c:f>Auteurs!$F$1</c:f>
              <c:strCache>
                <c:ptCount val="1"/>
                <c:pt idx="0">
                  <c:v>Satoshi Nakamura</c:v>
                </c:pt>
              </c:strCache>
            </c:strRef>
          </c:tx>
          <c:marker>
            <c:symbol val="none"/>
          </c:marker>
          <c:cat>
            <c:numRef>
              <c:f>Auteurs!$A$2:$A$47</c:f>
              <c:numCache>
                <c:formatCode>General</c:formatCode>
                <c:ptCount val="46"/>
                <c:pt idx="0">
                  <c:v>1975.0</c:v>
                </c:pt>
                <c:pt idx="1">
                  <c:v>1976.0</c:v>
                </c:pt>
                <c:pt idx="2">
                  <c:v>1977.0</c:v>
                </c:pt>
                <c:pt idx="3">
                  <c:v>1978.0</c:v>
                </c:pt>
                <c:pt idx="4">
                  <c:v>1979.0</c:v>
                </c:pt>
                <c:pt idx="5">
                  <c:v>1980.0</c:v>
                </c:pt>
                <c:pt idx="6">
                  <c:v>1981.0</c:v>
                </c:pt>
                <c:pt idx="7">
                  <c:v>1982.0</c:v>
                </c:pt>
                <c:pt idx="8">
                  <c:v>1983.0</c:v>
                </c:pt>
                <c:pt idx="9">
                  <c:v>1984.0</c:v>
                </c:pt>
                <c:pt idx="10">
                  <c:v>1985.0</c:v>
                </c:pt>
                <c:pt idx="11">
                  <c:v>1986.0</c:v>
                </c:pt>
                <c:pt idx="12">
                  <c:v>1987.0</c:v>
                </c:pt>
                <c:pt idx="13">
                  <c:v>1988.0</c:v>
                </c:pt>
                <c:pt idx="14">
                  <c:v>1989.0</c:v>
                </c:pt>
                <c:pt idx="15">
                  <c:v>1990.0</c:v>
                </c:pt>
                <c:pt idx="16">
                  <c:v>1991.0</c:v>
                </c:pt>
                <c:pt idx="17">
                  <c:v>1992.0</c:v>
                </c:pt>
                <c:pt idx="18">
                  <c:v>1993.0</c:v>
                </c:pt>
                <c:pt idx="19">
                  <c:v>1994.0</c:v>
                </c:pt>
                <c:pt idx="20">
                  <c:v>1995.0</c:v>
                </c:pt>
                <c:pt idx="21">
                  <c:v>1996.0</c:v>
                </c:pt>
                <c:pt idx="22">
                  <c:v>1997.0</c:v>
                </c:pt>
                <c:pt idx="23">
                  <c:v>1998.0</c:v>
                </c:pt>
                <c:pt idx="24">
                  <c:v>1999.0</c:v>
                </c:pt>
                <c:pt idx="25">
                  <c:v>2000.0</c:v>
                </c:pt>
                <c:pt idx="26">
                  <c:v>2001.0</c:v>
                </c:pt>
                <c:pt idx="27">
                  <c:v>2002.0</c:v>
                </c:pt>
                <c:pt idx="28">
                  <c:v>2003.0</c:v>
                </c:pt>
                <c:pt idx="29">
                  <c:v>2004.0</c:v>
                </c:pt>
                <c:pt idx="30">
                  <c:v>2005.0</c:v>
                </c:pt>
                <c:pt idx="31">
                  <c:v>2006.0</c:v>
                </c:pt>
                <c:pt idx="32">
                  <c:v>2007.0</c:v>
                </c:pt>
                <c:pt idx="33">
                  <c:v>2008.0</c:v>
                </c:pt>
                <c:pt idx="34">
                  <c:v>2009.0</c:v>
                </c:pt>
                <c:pt idx="35">
                  <c:v>2010.0</c:v>
                </c:pt>
                <c:pt idx="36">
                  <c:v>2011.0</c:v>
                </c:pt>
                <c:pt idx="37">
                  <c:v>2012.0</c:v>
                </c:pt>
                <c:pt idx="38">
                  <c:v>2013.0</c:v>
                </c:pt>
                <c:pt idx="39">
                  <c:v>2014.0</c:v>
                </c:pt>
                <c:pt idx="40">
                  <c:v>2015.0</c:v>
                </c:pt>
                <c:pt idx="41">
                  <c:v>2016.0</c:v>
                </c:pt>
                <c:pt idx="42">
                  <c:v>2017.0</c:v>
                </c:pt>
                <c:pt idx="43">
                  <c:v>2018.0</c:v>
                </c:pt>
                <c:pt idx="44">
                  <c:v>2019.0</c:v>
                </c:pt>
                <c:pt idx="45">
                  <c:v>2020.0</c:v>
                </c:pt>
              </c:numCache>
            </c:numRef>
          </c:cat>
          <c:val>
            <c:numRef>
              <c:f>Auteurs!$F$2:$F$47</c:f>
              <c:numCache>
                <c:formatCode>General</c:formatCode>
                <c:ptCount val="46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0.008357</c:v>
                </c:pt>
                <c:pt idx="16">
                  <c:v>0.005111</c:v>
                </c:pt>
                <c:pt idx="17">
                  <c:v>0.003597</c:v>
                </c:pt>
                <c:pt idx="18">
                  <c:v>0.003591</c:v>
                </c:pt>
                <c:pt idx="19">
                  <c:v>0.002743</c:v>
                </c:pt>
                <c:pt idx="20">
                  <c:v>0.00218</c:v>
                </c:pt>
                <c:pt idx="21">
                  <c:v>0.00267</c:v>
                </c:pt>
                <c:pt idx="22">
                  <c:v>0.00438</c:v>
                </c:pt>
                <c:pt idx="23">
                  <c:v>0.005466</c:v>
                </c:pt>
                <c:pt idx="24">
                  <c:v>0.005056</c:v>
                </c:pt>
                <c:pt idx="25">
                  <c:v>0.006422</c:v>
                </c:pt>
                <c:pt idx="26">
                  <c:v>0.007498</c:v>
                </c:pt>
                <c:pt idx="27">
                  <c:v>0.008957</c:v>
                </c:pt>
                <c:pt idx="28">
                  <c:v>0.010075</c:v>
                </c:pt>
                <c:pt idx="29">
                  <c:v>0.010964</c:v>
                </c:pt>
                <c:pt idx="30">
                  <c:v>0.011133</c:v>
                </c:pt>
                <c:pt idx="31">
                  <c:v>0.011087</c:v>
                </c:pt>
                <c:pt idx="32">
                  <c:v>0.010695</c:v>
                </c:pt>
                <c:pt idx="33">
                  <c:v>0.010554</c:v>
                </c:pt>
                <c:pt idx="34">
                  <c:v>0.010468</c:v>
                </c:pt>
                <c:pt idx="35">
                  <c:v>0.009799</c:v>
                </c:pt>
                <c:pt idx="36">
                  <c:v>0.009421</c:v>
                </c:pt>
                <c:pt idx="37">
                  <c:v>0.008932</c:v>
                </c:pt>
                <c:pt idx="38">
                  <c:v>0.008866</c:v>
                </c:pt>
                <c:pt idx="39">
                  <c:v>0.008679</c:v>
                </c:pt>
                <c:pt idx="40">
                  <c:v>0.008828</c:v>
                </c:pt>
                <c:pt idx="41">
                  <c:v>0.009065</c:v>
                </c:pt>
                <c:pt idx="42">
                  <c:v>0.008979</c:v>
                </c:pt>
                <c:pt idx="43">
                  <c:v>0.008951</c:v>
                </c:pt>
                <c:pt idx="44">
                  <c:v>0.008739</c:v>
                </c:pt>
                <c:pt idx="45">
                  <c:v>0.008698</c:v>
                </c:pt>
              </c:numCache>
            </c:numRef>
          </c:val>
          <c:smooth val="0"/>
        </c:ser>
        <c:ser>
          <c:idx val="6"/>
          <c:order val="5"/>
          <c:tx>
            <c:strRef>
              <c:f>Auteurs!$G$1</c:f>
              <c:strCache>
                <c:ptCount val="1"/>
                <c:pt idx="0">
                  <c:v>John H L Hansen</c:v>
                </c:pt>
              </c:strCache>
            </c:strRef>
          </c:tx>
          <c:marker>
            <c:symbol val="none"/>
          </c:marker>
          <c:cat>
            <c:numRef>
              <c:f>Auteurs!$A$2:$A$47</c:f>
              <c:numCache>
                <c:formatCode>General</c:formatCode>
                <c:ptCount val="46"/>
                <c:pt idx="0">
                  <c:v>1975.0</c:v>
                </c:pt>
                <c:pt idx="1">
                  <c:v>1976.0</c:v>
                </c:pt>
                <c:pt idx="2">
                  <c:v>1977.0</c:v>
                </c:pt>
                <c:pt idx="3">
                  <c:v>1978.0</c:v>
                </c:pt>
                <c:pt idx="4">
                  <c:v>1979.0</c:v>
                </c:pt>
                <c:pt idx="5">
                  <c:v>1980.0</c:v>
                </c:pt>
                <c:pt idx="6">
                  <c:v>1981.0</c:v>
                </c:pt>
                <c:pt idx="7">
                  <c:v>1982.0</c:v>
                </c:pt>
                <c:pt idx="8">
                  <c:v>1983.0</c:v>
                </c:pt>
                <c:pt idx="9">
                  <c:v>1984.0</c:v>
                </c:pt>
                <c:pt idx="10">
                  <c:v>1985.0</c:v>
                </c:pt>
                <c:pt idx="11">
                  <c:v>1986.0</c:v>
                </c:pt>
                <c:pt idx="12">
                  <c:v>1987.0</c:v>
                </c:pt>
                <c:pt idx="13">
                  <c:v>1988.0</c:v>
                </c:pt>
                <c:pt idx="14">
                  <c:v>1989.0</c:v>
                </c:pt>
                <c:pt idx="15">
                  <c:v>1990.0</c:v>
                </c:pt>
                <c:pt idx="16">
                  <c:v>1991.0</c:v>
                </c:pt>
                <c:pt idx="17">
                  <c:v>1992.0</c:v>
                </c:pt>
                <c:pt idx="18">
                  <c:v>1993.0</c:v>
                </c:pt>
                <c:pt idx="19">
                  <c:v>1994.0</c:v>
                </c:pt>
                <c:pt idx="20">
                  <c:v>1995.0</c:v>
                </c:pt>
                <c:pt idx="21">
                  <c:v>1996.0</c:v>
                </c:pt>
                <c:pt idx="22">
                  <c:v>1997.0</c:v>
                </c:pt>
                <c:pt idx="23">
                  <c:v>1998.0</c:v>
                </c:pt>
                <c:pt idx="24">
                  <c:v>1999.0</c:v>
                </c:pt>
                <c:pt idx="25">
                  <c:v>2000.0</c:v>
                </c:pt>
                <c:pt idx="26">
                  <c:v>2001.0</c:v>
                </c:pt>
                <c:pt idx="27">
                  <c:v>2002.0</c:v>
                </c:pt>
                <c:pt idx="28">
                  <c:v>2003.0</c:v>
                </c:pt>
                <c:pt idx="29">
                  <c:v>2004.0</c:v>
                </c:pt>
                <c:pt idx="30">
                  <c:v>2005.0</c:v>
                </c:pt>
                <c:pt idx="31">
                  <c:v>2006.0</c:v>
                </c:pt>
                <c:pt idx="32">
                  <c:v>2007.0</c:v>
                </c:pt>
                <c:pt idx="33">
                  <c:v>2008.0</c:v>
                </c:pt>
                <c:pt idx="34">
                  <c:v>2009.0</c:v>
                </c:pt>
                <c:pt idx="35">
                  <c:v>2010.0</c:v>
                </c:pt>
                <c:pt idx="36">
                  <c:v>2011.0</c:v>
                </c:pt>
                <c:pt idx="37">
                  <c:v>2012.0</c:v>
                </c:pt>
                <c:pt idx="38">
                  <c:v>2013.0</c:v>
                </c:pt>
                <c:pt idx="39">
                  <c:v>2014.0</c:v>
                </c:pt>
                <c:pt idx="40">
                  <c:v>2015.0</c:v>
                </c:pt>
                <c:pt idx="41">
                  <c:v>2016.0</c:v>
                </c:pt>
                <c:pt idx="42">
                  <c:v>2017.0</c:v>
                </c:pt>
                <c:pt idx="43">
                  <c:v>2018.0</c:v>
                </c:pt>
                <c:pt idx="44">
                  <c:v>2019.0</c:v>
                </c:pt>
                <c:pt idx="45">
                  <c:v>2020.0</c:v>
                </c:pt>
              </c:numCache>
            </c:numRef>
          </c:cat>
          <c:val>
            <c:numRef>
              <c:f>Auteurs!$G$2:$G$47</c:f>
              <c:numCache>
                <c:formatCode>General</c:formatCode>
                <c:ptCount val="46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0.002786</c:v>
                </c:pt>
                <c:pt idx="16">
                  <c:v>0.003407</c:v>
                </c:pt>
                <c:pt idx="17">
                  <c:v>0.004796</c:v>
                </c:pt>
                <c:pt idx="18">
                  <c:v>0.003591</c:v>
                </c:pt>
                <c:pt idx="19">
                  <c:v>0.005487</c:v>
                </c:pt>
                <c:pt idx="20">
                  <c:v>0.008719</c:v>
                </c:pt>
                <c:pt idx="21">
                  <c:v>0.008901</c:v>
                </c:pt>
                <c:pt idx="22">
                  <c:v>0.008759</c:v>
                </c:pt>
                <c:pt idx="23">
                  <c:v>0.009718</c:v>
                </c:pt>
                <c:pt idx="24">
                  <c:v>0.009846</c:v>
                </c:pt>
                <c:pt idx="25">
                  <c:v>0.009862</c:v>
                </c:pt>
                <c:pt idx="26">
                  <c:v>0.010623</c:v>
                </c:pt>
                <c:pt idx="27">
                  <c:v>0.010482</c:v>
                </c:pt>
                <c:pt idx="28">
                  <c:v>0.010246</c:v>
                </c:pt>
                <c:pt idx="29">
                  <c:v>0.009574</c:v>
                </c:pt>
                <c:pt idx="30">
                  <c:v>0.009865</c:v>
                </c:pt>
                <c:pt idx="31">
                  <c:v>0.00954</c:v>
                </c:pt>
                <c:pt idx="32">
                  <c:v>0.009745</c:v>
                </c:pt>
                <c:pt idx="33">
                  <c:v>0.009125</c:v>
                </c:pt>
                <c:pt idx="34">
                  <c:v>0.009339</c:v>
                </c:pt>
                <c:pt idx="35">
                  <c:v>0.009324</c:v>
                </c:pt>
                <c:pt idx="36">
                  <c:v>0.00951</c:v>
                </c:pt>
                <c:pt idx="37">
                  <c:v>0.0096</c:v>
                </c:pt>
                <c:pt idx="38">
                  <c:v>0.009415</c:v>
                </c:pt>
                <c:pt idx="39">
                  <c:v>0.00905</c:v>
                </c:pt>
                <c:pt idx="40">
                  <c:v>0.009322</c:v>
                </c:pt>
                <c:pt idx="41">
                  <c:v>0.009199</c:v>
                </c:pt>
                <c:pt idx="42">
                  <c:v>0.009302</c:v>
                </c:pt>
                <c:pt idx="43">
                  <c:v>0.009076</c:v>
                </c:pt>
                <c:pt idx="44">
                  <c:v>0.008859</c:v>
                </c:pt>
                <c:pt idx="45">
                  <c:v>0.008639</c:v>
                </c:pt>
              </c:numCache>
            </c:numRef>
          </c:val>
          <c:smooth val="0"/>
        </c:ser>
        <c:ser>
          <c:idx val="7"/>
          <c:order val="6"/>
          <c:tx>
            <c:strRef>
              <c:f>Auteurs!$H$1</c:f>
              <c:strCache>
                <c:ptCount val="1"/>
                <c:pt idx="0">
                  <c:v>Frank K Soong</c:v>
                </c:pt>
              </c:strCache>
            </c:strRef>
          </c:tx>
          <c:marker>
            <c:symbol val="none"/>
          </c:marker>
          <c:cat>
            <c:numRef>
              <c:f>Auteurs!$A$2:$A$47</c:f>
              <c:numCache>
                <c:formatCode>General</c:formatCode>
                <c:ptCount val="46"/>
                <c:pt idx="0">
                  <c:v>1975.0</c:v>
                </c:pt>
                <c:pt idx="1">
                  <c:v>1976.0</c:v>
                </c:pt>
                <c:pt idx="2">
                  <c:v>1977.0</c:v>
                </c:pt>
                <c:pt idx="3">
                  <c:v>1978.0</c:v>
                </c:pt>
                <c:pt idx="4">
                  <c:v>1979.0</c:v>
                </c:pt>
                <c:pt idx="5">
                  <c:v>1980.0</c:v>
                </c:pt>
                <c:pt idx="6">
                  <c:v>1981.0</c:v>
                </c:pt>
                <c:pt idx="7">
                  <c:v>1982.0</c:v>
                </c:pt>
                <c:pt idx="8">
                  <c:v>1983.0</c:v>
                </c:pt>
                <c:pt idx="9">
                  <c:v>1984.0</c:v>
                </c:pt>
                <c:pt idx="10">
                  <c:v>1985.0</c:v>
                </c:pt>
                <c:pt idx="11">
                  <c:v>1986.0</c:v>
                </c:pt>
                <c:pt idx="12">
                  <c:v>1987.0</c:v>
                </c:pt>
                <c:pt idx="13">
                  <c:v>1988.0</c:v>
                </c:pt>
                <c:pt idx="14">
                  <c:v>1989.0</c:v>
                </c:pt>
                <c:pt idx="15">
                  <c:v>1990.0</c:v>
                </c:pt>
                <c:pt idx="16">
                  <c:v>1991.0</c:v>
                </c:pt>
                <c:pt idx="17">
                  <c:v>1992.0</c:v>
                </c:pt>
                <c:pt idx="18">
                  <c:v>1993.0</c:v>
                </c:pt>
                <c:pt idx="19">
                  <c:v>1994.0</c:v>
                </c:pt>
                <c:pt idx="20">
                  <c:v>1995.0</c:v>
                </c:pt>
                <c:pt idx="21">
                  <c:v>1996.0</c:v>
                </c:pt>
                <c:pt idx="22">
                  <c:v>1997.0</c:v>
                </c:pt>
                <c:pt idx="23">
                  <c:v>1998.0</c:v>
                </c:pt>
                <c:pt idx="24">
                  <c:v>1999.0</c:v>
                </c:pt>
                <c:pt idx="25">
                  <c:v>2000.0</c:v>
                </c:pt>
                <c:pt idx="26">
                  <c:v>2001.0</c:v>
                </c:pt>
                <c:pt idx="27">
                  <c:v>2002.0</c:v>
                </c:pt>
                <c:pt idx="28">
                  <c:v>2003.0</c:v>
                </c:pt>
                <c:pt idx="29">
                  <c:v>2004.0</c:v>
                </c:pt>
                <c:pt idx="30">
                  <c:v>2005.0</c:v>
                </c:pt>
                <c:pt idx="31">
                  <c:v>2006.0</c:v>
                </c:pt>
                <c:pt idx="32">
                  <c:v>2007.0</c:v>
                </c:pt>
                <c:pt idx="33">
                  <c:v>2008.0</c:v>
                </c:pt>
                <c:pt idx="34">
                  <c:v>2009.0</c:v>
                </c:pt>
                <c:pt idx="35">
                  <c:v>2010.0</c:v>
                </c:pt>
                <c:pt idx="36">
                  <c:v>2011.0</c:v>
                </c:pt>
                <c:pt idx="37">
                  <c:v>2012.0</c:v>
                </c:pt>
                <c:pt idx="38">
                  <c:v>2013.0</c:v>
                </c:pt>
                <c:pt idx="39">
                  <c:v>2014.0</c:v>
                </c:pt>
                <c:pt idx="40">
                  <c:v>2015.0</c:v>
                </c:pt>
                <c:pt idx="41">
                  <c:v>2016.0</c:v>
                </c:pt>
                <c:pt idx="42">
                  <c:v>2017.0</c:v>
                </c:pt>
                <c:pt idx="43">
                  <c:v>2018.0</c:v>
                </c:pt>
                <c:pt idx="44">
                  <c:v>2019.0</c:v>
                </c:pt>
                <c:pt idx="45">
                  <c:v>2020.0</c:v>
                </c:pt>
              </c:numCache>
            </c:numRef>
          </c:cat>
          <c:val>
            <c:numRef>
              <c:f>Auteurs!$H$2:$H$47</c:f>
              <c:numCache>
                <c:formatCode>General</c:formatCode>
                <c:ptCount val="46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0.1</c:v>
                </c:pt>
                <c:pt idx="11">
                  <c:v>0.0625</c:v>
                </c:pt>
                <c:pt idx="12">
                  <c:v>0.022727</c:v>
                </c:pt>
                <c:pt idx="13">
                  <c:v>0.033333</c:v>
                </c:pt>
                <c:pt idx="14">
                  <c:v>0.018072</c:v>
                </c:pt>
                <c:pt idx="15">
                  <c:v>0.02507</c:v>
                </c:pt>
                <c:pt idx="16">
                  <c:v>0.015332</c:v>
                </c:pt>
                <c:pt idx="17">
                  <c:v>0.014388</c:v>
                </c:pt>
                <c:pt idx="18">
                  <c:v>0.010772</c:v>
                </c:pt>
                <c:pt idx="19">
                  <c:v>0.012346</c:v>
                </c:pt>
                <c:pt idx="20">
                  <c:v>0.011444</c:v>
                </c:pt>
                <c:pt idx="21">
                  <c:v>0.010236</c:v>
                </c:pt>
                <c:pt idx="22">
                  <c:v>0.008759</c:v>
                </c:pt>
                <c:pt idx="23">
                  <c:v>0.007592</c:v>
                </c:pt>
                <c:pt idx="24">
                  <c:v>0.006919</c:v>
                </c:pt>
                <c:pt idx="25">
                  <c:v>0.006193</c:v>
                </c:pt>
                <c:pt idx="26">
                  <c:v>0.006249</c:v>
                </c:pt>
                <c:pt idx="27">
                  <c:v>0.005908</c:v>
                </c:pt>
                <c:pt idx="28">
                  <c:v>0.005635</c:v>
                </c:pt>
                <c:pt idx="29">
                  <c:v>0.005868</c:v>
                </c:pt>
                <c:pt idx="30">
                  <c:v>0.00606</c:v>
                </c:pt>
                <c:pt idx="31">
                  <c:v>0.006575</c:v>
                </c:pt>
                <c:pt idx="32">
                  <c:v>0.007605</c:v>
                </c:pt>
                <c:pt idx="33">
                  <c:v>0.008575</c:v>
                </c:pt>
                <c:pt idx="34">
                  <c:v>0.008929</c:v>
                </c:pt>
                <c:pt idx="35">
                  <c:v>0.009228</c:v>
                </c:pt>
                <c:pt idx="36">
                  <c:v>0.009244</c:v>
                </c:pt>
                <c:pt idx="37">
                  <c:v>0.009266</c:v>
                </c:pt>
                <c:pt idx="38">
                  <c:v>0.009101</c:v>
                </c:pt>
                <c:pt idx="39">
                  <c:v>0.00905</c:v>
                </c:pt>
                <c:pt idx="40">
                  <c:v>0.008969</c:v>
                </c:pt>
                <c:pt idx="41">
                  <c:v>0.00893</c:v>
                </c:pt>
                <c:pt idx="42">
                  <c:v>0.00885</c:v>
                </c:pt>
                <c:pt idx="43">
                  <c:v>0.008641</c:v>
                </c:pt>
                <c:pt idx="44">
                  <c:v>0.008618</c:v>
                </c:pt>
                <c:pt idx="45">
                  <c:v>0.008464</c:v>
                </c:pt>
              </c:numCache>
            </c:numRef>
          </c:val>
          <c:smooth val="0"/>
        </c:ser>
        <c:ser>
          <c:idx val="8"/>
          <c:order val="7"/>
          <c:tx>
            <c:strRef>
              <c:f>Auteurs!$I$1</c:f>
              <c:strCache>
                <c:ptCount val="1"/>
                <c:pt idx="0">
                  <c:v>Li Deng</c:v>
                </c:pt>
              </c:strCache>
            </c:strRef>
          </c:tx>
          <c:marker>
            <c:symbol val="none"/>
          </c:marker>
          <c:cat>
            <c:numRef>
              <c:f>Auteurs!$A$2:$A$47</c:f>
              <c:numCache>
                <c:formatCode>General</c:formatCode>
                <c:ptCount val="46"/>
                <c:pt idx="0">
                  <c:v>1975.0</c:v>
                </c:pt>
                <c:pt idx="1">
                  <c:v>1976.0</c:v>
                </c:pt>
                <c:pt idx="2">
                  <c:v>1977.0</c:v>
                </c:pt>
                <c:pt idx="3">
                  <c:v>1978.0</c:v>
                </c:pt>
                <c:pt idx="4">
                  <c:v>1979.0</c:v>
                </c:pt>
                <c:pt idx="5">
                  <c:v>1980.0</c:v>
                </c:pt>
                <c:pt idx="6">
                  <c:v>1981.0</c:v>
                </c:pt>
                <c:pt idx="7">
                  <c:v>1982.0</c:v>
                </c:pt>
                <c:pt idx="8">
                  <c:v>1983.0</c:v>
                </c:pt>
                <c:pt idx="9">
                  <c:v>1984.0</c:v>
                </c:pt>
                <c:pt idx="10">
                  <c:v>1985.0</c:v>
                </c:pt>
                <c:pt idx="11">
                  <c:v>1986.0</c:v>
                </c:pt>
                <c:pt idx="12">
                  <c:v>1987.0</c:v>
                </c:pt>
                <c:pt idx="13">
                  <c:v>1988.0</c:v>
                </c:pt>
                <c:pt idx="14">
                  <c:v>1989.0</c:v>
                </c:pt>
                <c:pt idx="15">
                  <c:v>1990.0</c:v>
                </c:pt>
                <c:pt idx="16">
                  <c:v>1991.0</c:v>
                </c:pt>
                <c:pt idx="17">
                  <c:v>1992.0</c:v>
                </c:pt>
                <c:pt idx="18">
                  <c:v>1993.0</c:v>
                </c:pt>
                <c:pt idx="19">
                  <c:v>1994.0</c:v>
                </c:pt>
                <c:pt idx="20">
                  <c:v>1995.0</c:v>
                </c:pt>
                <c:pt idx="21">
                  <c:v>1996.0</c:v>
                </c:pt>
                <c:pt idx="22">
                  <c:v>1997.0</c:v>
                </c:pt>
                <c:pt idx="23">
                  <c:v>1998.0</c:v>
                </c:pt>
                <c:pt idx="24">
                  <c:v>1999.0</c:v>
                </c:pt>
                <c:pt idx="25">
                  <c:v>2000.0</c:v>
                </c:pt>
                <c:pt idx="26">
                  <c:v>2001.0</c:v>
                </c:pt>
                <c:pt idx="27">
                  <c:v>2002.0</c:v>
                </c:pt>
                <c:pt idx="28">
                  <c:v>2003.0</c:v>
                </c:pt>
                <c:pt idx="29">
                  <c:v>2004.0</c:v>
                </c:pt>
                <c:pt idx="30">
                  <c:v>2005.0</c:v>
                </c:pt>
                <c:pt idx="31">
                  <c:v>2006.0</c:v>
                </c:pt>
                <c:pt idx="32">
                  <c:v>2007.0</c:v>
                </c:pt>
                <c:pt idx="33">
                  <c:v>2008.0</c:v>
                </c:pt>
                <c:pt idx="34">
                  <c:v>2009.0</c:v>
                </c:pt>
                <c:pt idx="35">
                  <c:v>2010.0</c:v>
                </c:pt>
                <c:pt idx="36">
                  <c:v>2011.0</c:v>
                </c:pt>
                <c:pt idx="37">
                  <c:v>2012.0</c:v>
                </c:pt>
                <c:pt idx="38">
                  <c:v>2013.0</c:v>
                </c:pt>
                <c:pt idx="39">
                  <c:v>2014.0</c:v>
                </c:pt>
                <c:pt idx="40">
                  <c:v>2015.0</c:v>
                </c:pt>
                <c:pt idx="41">
                  <c:v>2016.0</c:v>
                </c:pt>
                <c:pt idx="42">
                  <c:v>2017.0</c:v>
                </c:pt>
                <c:pt idx="43">
                  <c:v>2018.0</c:v>
                </c:pt>
                <c:pt idx="44">
                  <c:v>2019.0</c:v>
                </c:pt>
                <c:pt idx="45">
                  <c:v>2020.0</c:v>
                </c:pt>
              </c:numCache>
            </c:numRef>
          </c:cat>
          <c:val>
            <c:numRef>
              <c:f>Auteurs!$I$2:$I$47</c:f>
              <c:numCache>
                <c:formatCode>General</c:formatCode>
                <c:ptCount val="46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0.005571</c:v>
                </c:pt>
                <c:pt idx="16">
                  <c:v>0.008518</c:v>
                </c:pt>
                <c:pt idx="17">
                  <c:v>0.008393</c:v>
                </c:pt>
                <c:pt idx="18">
                  <c:v>0.008977</c:v>
                </c:pt>
                <c:pt idx="19">
                  <c:v>0.010288</c:v>
                </c:pt>
                <c:pt idx="20">
                  <c:v>0.010354</c:v>
                </c:pt>
                <c:pt idx="21">
                  <c:v>0.011126</c:v>
                </c:pt>
                <c:pt idx="22">
                  <c:v>0.010949</c:v>
                </c:pt>
                <c:pt idx="23">
                  <c:v>0.010932</c:v>
                </c:pt>
                <c:pt idx="24">
                  <c:v>0.010378</c:v>
                </c:pt>
                <c:pt idx="25">
                  <c:v>0.010321</c:v>
                </c:pt>
                <c:pt idx="26">
                  <c:v>0.011456</c:v>
                </c:pt>
                <c:pt idx="27">
                  <c:v>0.011816</c:v>
                </c:pt>
                <c:pt idx="28">
                  <c:v>0.011783</c:v>
                </c:pt>
                <c:pt idx="29">
                  <c:v>0.011581</c:v>
                </c:pt>
                <c:pt idx="30">
                  <c:v>0.011133</c:v>
                </c:pt>
                <c:pt idx="31">
                  <c:v>0.010829</c:v>
                </c:pt>
                <c:pt idx="32">
                  <c:v>0.010933</c:v>
                </c:pt>
                <c:pt idx="33">
                  <c:v>0.010994</c:v>
                </c:pt>
                <c:pt idx="34">
                  <c:v>0.010776</c:v>
                </c:pt>
                <c:pt idx="35">
                  <c:v>0.010275</c:v>
                </c:pt>
                <c:pt idx="36">
                  <c:v>0.010132</c:v>
                </c:pt>
                <c:pt idx="37">
                  <c:v>0.010351</c:v>
                </c:pt>
                <c:pt idx="38">
                  <c:v>0.01067</c:v>
                </c:pt>
                <c:pt idx="39">
                  <c:v>0.010385</c:v>
                </c:pt>
                <c:pt idx="40">
                  <c:v>0.009958</c:v>
                </c:pt>
                <c:pt idx="41">
                  <c:v>0.009669</c:v>
                </c:pt>
                <c:pt idx="42">
                  <c:v>0.009367</c:v>
                </c:pt>
                <c:pt idx="43">
                  <c:v>0.009013</c:v>
                </c:pt>
                <c:pt idx="44">
                  <c:v>0.008739</c:v>
                </c:pt>
                <c:pt idx="45">
                  <c:v>0.008464</c:v>
                </c:pt>
              </c:numCache>
            </c:numRef>
          </c:val>
          <c:smooth val="0"/>
        </c:ser>
        <c:ser>
          <c:idx val="9"/>
          <c:order val="8"/>
          <c:tx>
            <c:strRef>
              <c:f>Auteurs!$J$1</c:f>
              <c:strCache>
                <c:ptCount val="1"/>
                <c:pt idx="0">
                  <c:v>Junichi Yamagishi</c:v>
                </c:pt>
              </c:strCache>
            </c:strRef>
          </c:tx>
          <c:marker>
            <c:symbol val="none"/>
          </c:marker>
          <c:cat>
            <c:numRef>
              <c:f>Auteurs!$A$2:$A$47</c:f>
              <c:numCache>
                <c:formatCode>General</c:formatCode>
                <c:ptCount val="46"/>
                <c:pt idx="0">
                  <c:v>1975.0</c:v>
                </c:pt>
                <c:pt idx="1">
                  <c:v>1976.0</c:v>
                </c:pt>
                <c:pt idx="2">
                  <c:v>1977.0</c:v>
                </c:pt>
                <c:pt idx="3">
                  <c:v>1978.0</c:v>
                </c:pt>
                <c:pt idx="4">
                  <c:v>1979.0</c:v>
                </c:pt>
                <c:pt idx="5">
                  <c:v>1980.0</c:v>
                </c:pt>
                <c:pt idx="6">
                  <c:v>1981.0</c:v>
                </c:pt>
                <c:pt idx="7">
                  <c:v>1982.0</c:v>
                </c:pt>
                <c:pt idx="8">
                  <c:v>1983.0</c:v>
                </c:pt>
                <c:pt idx="9">
                  <c:v>1984.0</c:v>
                </c:pt>
                <c:pt idx="10">
                  <c:v>1985.0</c:v>
                </c:pt>
                <c:pt idx="11">
                  <c:v>1986.0</c:v>
                </c:pt>
                <c:pt idx="12">
                  <c:v>1987.0</c:v>
                </c:pt>
                <c:pt idx="13">
                  <c:v>1988.0</c:v>
                </c:pt>
                <c:pt idx="14">
                  <c:v>1989.0</c:v>
                </c:pt>
                <c:pt idx="15">
                  <c:v>1990.0</c:v>
                </c:pt>
                <c:pt idx="16">
                  <c:v>1991.0</c:v>
                </c:pt>
                <c:pt idx="17">
                  <c:v>1992.0</c:v>
                </c:pt>
                <c:pt idx="18">
                  <c:v>1993.0</c:v>
                </c:pt>
                <c:pt idx="19">
                  <c:v>1994.0</c:v>
                </c:pt>
                <c:pt idx="20">
                  <c:v>1995.0</c:v>
                </c:pt>
                <c:pt idx="21">
                  <c:v>1996.0</c:v>
                </c:pt>
                <c:pt idx="22">
                  <c:v>1997.0</c:v>
                </c:pt>
                <c:pt idx="23">
                  <c:v>1998.0</c:v>
                </c:pt>
                <c:pt idx="24">
                  <c:v>1999.0</c:v>
                </c:pt>
                <c:pt idx="25">
                  <c:v>2000.0</c:v>
                </c:pt>
                <c:pt idx="26">
                  <c:v>2001.0</c:v>
                </c:pt>
                <c:pt idx="27">
                  <c:v>2002.0</c:v>
                </c:pt>
                <c:pt idx="28">
                  <c:v>2003.0</c:v>
                </c:pt>
                <c:pt idx="29">
                  <c:v>2004.0</c:v>
                </c:pt>
                <c:pt idx="30">
                  <c:v>2005.0</c:v>
                </c:pt>
                <c:pt idx="31">
                  <c:v>2006.0</c:v>
                </c:pt>
                <c:pt idx="32">
                  <c:v>2007.0</c:v>
                </c:pt>
                <c:pt idx="33">
                  <c:v>2008.0</c:v>
                </c:pt>
                <c:pt idx="34">
                  <c:v>2009.0</c:v>
                </c:pt>
                <c:pt idx="35">
                  <c:v>2010.0</c:v>
                </c:pt>
                <c:pt idx="36">
                  <c:v>2011.0</c:v>
                </c:pt>
                <c:pt idx="37">
                  <c:v>2012.0</c:v>
                </c:pt>
                <c:pt idx="38">
                  <c:v>2013.0</c:v>
                </c:pt>
                <c:pt idx="39">
                  <c:v>2014.0</c:v>
                </c:pt>
                <c:pt idx="40">
                  <c:v>2015.0</c:v>
                </c:pt>
                <c:pt idx="41">
                  <c:v>2016.0</c:v>
                </c:pt>
                <c:pt idx="42">
                  <c:v>2017.0</c:v>
                </c:pt>
                <c:pt idx="43">
                  <c:v>2018.0</c:v>
                </c:pt>
                <c:pt idx="44">
                  <c:v>2019.0</c:v>
                </c:pt>
                <c:pt idx="45">
                  <c:v>2020.0</c:v>
                </c:pt>
              </c:numCache>
            </c:numRef>
          </c:cat>
          <c:val>
            <c:numRef>
              <c:f>Auteurs!$J$2:$J$47</c:f>
              <c:numCache>
                <c:formatCode>General</c:formatCode>
                <c:ptCount val="46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0.000191</c:v>
                </c:pt>
                <c:pt idx="28">
                  <c:v>0.000512</c:v>
                </c:pt>
                <c:pt idx="29">
                  <c:v>0.000772</c:v>
                </c:pt>
                <c:pt idx="30">
                  <c:v>0.001127</c:v>
                </c:pt>
                <c:pt idx="31">
                  <c:v>0.001676</c:v>
                </c:pt>
                <c:pt idx="32">
                  <c:v>0.001783</c:v>
                </c:pt>
                <c:pt idx="33">
                  <c:v>0.002309</c:v>
                </c:pt>
                <c:pt idx="34">
                  <c:v>0.002976</c:v>
                </c:pt>
                <c:pt idx="35">
                  <c:v>0.003615</c:v>
                </c:pt>
                <c:pt idx="36">
                  <c:v>0.004266</c:v>
                </c:pt>
                <c:pt idx="37">
                  <c:v>0.005092</c:v>
                </c:pt>
                <c:pt idx="38">
                  <c:v>0.005413</c:v>
                </c:pt>
                <c:pt idx="39">
                  <c:v>0.005563</c:v>
                </c:pt>
                <c:pt idx="40">
                  <c:v>0.006215</c:v>
                </c:pt>
                <c:pt idx="41">
                  <c:v>0.006782</c:v>
                </c:pt>
                <c:pt idx="42">
                  <c:v>0.007106</c:v>
                </c:pt>
                <c:pt idx="43">
                  <c:v>0.007522</c:v>
                </c:pt>
                <c:pt idx="44">
                  <c:v>0.007352</c:v>
                </c:pt>
                <c:pt idx="45">
                  <c:v>0.007413</c:v>
                </c:pt>
              </c:numCache>
            </c:numRef>
          </c:val>
          <c:smooth val="0"/>
        </c:ser>
        <c:ser>
          <c:idx val="10"/>
          <c:order val="9"/>
          <c:tx>
            <c:strRef>
              <c:f>Auteurs!$K$1</c:f>
              <c:strCache>
                <c:ptCount val="1"/>
                <c:pt idx="0">
                  <c:v>Haizhou Li</c:v>
                </c:pt>
              </c:strCache>
            </c:strRef>
          </c:tx>
          <c:marker>
            <c:symbol val="none"/>
          </c:marker>
          <c:cat>
            <c:numRef>
              <c:f>Auteurs!$A$2:$A$47</c:f>
              <c:numCache>
                <c:formatCode>General</c:formatCode>
                <c:ptCount val="46"/>
                <c:pt idx="0">
                  <c:v>1975.0</c:v>
                </c:pt>
                <c:pt idx="1">
                  <c:v>1976.0</c:v>
                </c:pt>
                <c:pt idx="2">
                  <c:v>1977.0</c:v>
                </c:pt>
                <c:pt idx="3">
                  <c:v>1978.0</c:v>
                </c:pt>
                <c:pt idx="4">
                  <c:v>1979.0</c:v>
                </c:pt>
                <c:pt idx="5">
                  <c:v>1980.0</c:v>
                </c:pt>
                <c:pt idx="6">
                  <c:v>1981.0</c:v>
                </c:pt>
                <c:pt idx="7">
                  <c:v>1982.0</c:v>
                </c:pt>
                <c:pt idx="8">
                  <c:v>1983.0</c:v>
                </c:pt>
                <c:pt idx="9">
                  <c:v>1984.0</c:v>
                </c:pt>
                <c:pt idx="10">
                  <c:v>1985.0</c:v>
                </c:pt>
                <c:pt idx="11">
                  <c:v>1986.0</c:v>
                </c:pt>
                <c:pt idx="12">
                  <c:v>1987.0</c:v>
                </c:pt>
                <c:pt idx="13">
                  <c:v>1988.0</c:v>
                </c:pt>
                <c:pt idx="14">
                  <c:v>1989.0</c:v>
                </c:pt>
                <c:pt idx="15">
                  <c:v>1990.0</c:v>
                </c:pt>
                <c:pt idx="16">
                  <c:v>1991.0</c:v>
                </c:pt>
                <c:pt idx="17">
                  <c:v>1992.0</c:v>
                </c:pt>
                <c:pt idx="18">
                  <c:v>1993.0</c:v>
                </c:pt>
                <c:pt idx="19">
                  <c:v>1994.0</c:v>
                </c:pt>
                <c:pt idx="20">
                  <c:v>1995.0</c:v>
                </c:pt>
                <c:pt idx="21">
                  <c:v>1996.0</c:v>
                </c:pt>
                <c:pt idx="22">
                  <c:v>1997.0</c:v>
                </c:pt>
                <c:pt idx="23">
                  <c:v>1998.0</c:v>
                </c:pt>
                <c:pt idx="24">
                  <c:v>1999.0</c:v>
                </c:pt>
                <c:pt idx="25">
                  <c:v>2000.0</c:v>
                </c:pt>
                <c:pt idx="26">
                  <c:v>2001.0</c:v>
                </c:pt>
                <c:pt idx="27">
                  <c:v>2002.0</c:v>
                </c:pt>
                <c:pt idx="28">
                  <c:v>2003.0</c:v>
                </c:pt>
                <c:pt idx="29">
                  <c:v>2004.0</c:v>
                </c:pt>
                <c:pt idx="30">
                  <c:v>2005.0</c:v>
                </c:pt>
                <c:pt idx="31">
                  <c:v>2006.0</c:v>
                </c:pt>
                <c:pt idx="32">
                  <c:v>2007.0</c:v>
                </c:pt>
                <c:pt idx="33">
                  <c:v>2008.0</c:v>
                </c:pt>
                <c:pt idx="34">
                  <c:v>2009.0</c:v>
                </c:pt>
                <c:pt idx="35">
                  <c:v>2010.0</c:v>
                </c:pt>
                <c:pt idx="36">
                  <c:v>2011.0</c:v>
                </c:pt>
                <c:pt idx="37">
                  <c:v>2012.0</c:v>
                </c:pt>
                <c:pt idx="38">
                  <c:v>2013.0</c:v>
                </c:pt>
                <c:pt idx="39">
                  <c:v>2014.0</c:v>
                </c:pt>
                <c:pt idx="40">
                  <c:v>2015.0</c:v>
                </c:pt>
                <c:pt idx="41">
                  <c:v>2016.0</c:v>
                </c:pt>
                <c:pt idx="42">
                  <c:v>2017.0</c:v>
                </c:pt>
                <c:pt idx="43">
                  <c:v>2018.0</c:v>
                </c:pt>
                <c:pt idx="44">
                  <c:v>2019.0</c:v>
                </c:pt>
                <c:pt idx="45">
                  <c:v>2020.0</c:v>
                </c:pt>
              </c:numCache>
            </c:numRef>
          </c:cat>
          <c:val>
            <c:numRef>
              <c:f>Auteurs!$K$2:$K$47</c:f>
              <c:numCache>
                <c:formatCode>General</c:formatCode>
                <c:ptCount val="46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0.000445</c:v>
                </c:pt>
                <c:pt idx="22">
                  <c:v>0.000365</c:v>
                </c:pt>
                <c:pt idx="23">
                  <c:v>0.000304</c:v>
                </c:pt>
                <c:pt idx="24">
                  <c:v>0.000266</c:v>
                </c:pt>
                <c:pt idx="25">
                  <c:v>0.000229</c:v>
                </c:pt>
                <c:pt idx="26">
                  <c:v>0.000208</c:v>
                </c:pt>
                <c:pt idx="27">
                  <c:v>0.000191</c:v>
                </c:pt>
                <c:pt idx="28">
                  <c:v>0.000171</c:v>
                </c:pt>
                <c:pt idx="29">
                  <c:v>0.000618</c:v>
                </c:pt>
                <c:pt idx="30">
                  <c:v>0.00155</c:v>
                </c:pt>
                <c:pt idx="31">
                  <c:v>0.001805</c:v>
                </c:pt>
                <c:pt idx="32">
                  <c:v>0.002377</c:v>
                </c:pt>
                <c:pt idx="33">
                  <c:v>0.003518</c:v>
                </c:pt>
                <c:pt idx="34">
                  <c:v>0.003797</c:v>
                </c:pt>
                <c:pt idx="35">
                  <c:v>0.004567</c:v>
                </c:pt>
                <c:pt idx="36">
                  <c:v>0.004977</c:v>
                </c:pt>
                <c:pt idx="37">
                  <c:v>0.005092</c:v>
                </c:pt>
                <c:pt idx="38">
                  <c:v>0.005492</c:v>
                </c:pt>
                <c:pt idx="39">
                  <c:v>0.006305</c:v>
                </c:pt>
                <c:pt idx="40">
                  <c:v>0.006568</c:v>
                </c:pt>
                <c:pt idx="41">
                  <c:v>0.006983</c:v>
                </c:pt>
                <c:pt idx="42">
                  <c:v>0.006718</c:v>
                </c:pt>
                <c:pt idx="43">
                  <c:v>0.006838</c:v>
                </c:pt>
                <c:pt idx="44">
                  <c:v>0.007111</c:v>
                </c:pt>
                <c:pt idx="45">
                  <c:v>0.007238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23446984"/>
        <c:axId val="1751518888"/>
      </c:lineChart>
      <c:catAx>
        <c:axId val="-21234469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751518888"/>
        <c:crosses val="autoZero"/>
        <c:auto val="1"/>
        <c:lblAlgn val="ctr"/>
        <c:lblOffset val="100"/>
        <c:noMultiLvlLbl val="0"/>
      </c:catAx>
      <c:valAx>
        <c:axId val="17515188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234469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24339336055215"/>
          <c:y val="0.218233335093548"/>
          <c:w val="0.163314984932439"/>
          <c:h val="0.670162349979441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3"/>
          <c:order val="0"/>
          <c:spPr>
            <a:ln>
              <a:solidFill>
                <a:srgbClr val="3366FF"/>
              </a:solidFill>
            </a:ln>
          </c:spPr>
          <c:marker>
            <c:symbol val="none"/>
          </c:marker>
          <c:dLbls>
            <c:dLbl>
              <c:idx val="55"/>
              <c:layout>
                <c:manualLayout>
                  <c:x val="-0.0108024691358026"/>
                  <c:y val="-0.03647842459162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'Macintosh HD:Users:mariani:Documents:rapports:Revues:LRE:Recreation:Figures:[Figure 4-5-6-7.xlsx]Feuil1'!$A$2:$A$57</c:f>
              <c:numCache>
                <c:formatCode>General</c:formatCode>
                <c:ptCount val="56"/>
                <c:pt idx="0">
                  <c:v>1965.0</c:v>
                </c:pt>
                <c:pt idx="1">
                  <c:v>1966.0</c:v>
                </c:pt>
                <c:pt idx="2">
                  <c:v>1967.0</c:v>
                </c:pt>
                <c:pt idx="3">
                  <c:v>1968.0</c:v>
                </c:pt>
                <c:pt idx="4">
                  <c:v>1969.0</c:v>
                </c:pt>
                <c:pt idx="5">
                  <c:v>1970.0</c:v>
                </c:pt>
                <c:pt idx="6">
                  <c:v>1971.0</c:v>
                </c:pt>
                <c:pt idx="7">
                  <c:v>1972.0</c:v>
                </c:pt>
                <c:pt idx="8">
                  <c:v>1973.0</c:v>
                </c:pt>
                <c:pt idx="9">
                  <c:v>1974.0</c:v>
                </c:pt>
                <c:pt idx="10">
                  <c:v>1975.0</c:v>
                </c:pt>
                <c:pt idx="11">
                  <c:v>1976.0</c:v>
                </c:pt>
                <c:pt idx="12">
                  <c:v>1977.0</c:v>
                </c:pt>
                <c:pt idx="13">
                  <c:v>1978.0</c:v>
                </c:pt>
                <c:pt idx="14">
                  <c:v>1979.0</c:v>
                </c:pt>
                <c:pt idx="15">
                  <c:v>1980.0</c:v>
                </c:pt>
                <c:pt idx="16">
                  <c:v>1981.0</c:v>
                </c:pt>
                <c:pt idx="17">
                  <c:v>1982.0</c:v>
                </c:pt>
                <c:pt idx="18">
                  <c:v>1983.0</c:v>
                </c:pt>
                <c:pt idx="19">
                  <c:v>1984.0</c:v>
                </c:pt>
                <c:pt idx="20">
                  <c:v>1985.0</c:v>
                </c:pt>
                <c:pt idx="21">
                  <c:v>1986.0</c:v>
                </c:pt>
                <c:pt idx="22">
                  <c:v>1987.0</c:v>
                </c:pt>
                <c:pt idx="23">
                  <c:v>1988.0</c:v>
                </c:pt>
                <c:pt idx="24">
                  <c:v>1989.0</c:v>
                </c:pt>
                <c:pt idx="25">
                  <c:v>1990.0</c:v>
                </c:pt>
                <c:pt idx="26">
                  <c:v>1991.0</c:v>
                </c:pt>
                <c:pt idx="27">
                  <c:v>1992.0</c:v>
                </c:pt>
                <c:pt idx="28">
                  <c:v>1993.0</c:v>
                </c:pt>
                <c:pt idx="29">
                  <c:v>1994.0</c:v>
                </c:pt>
                <c:pt idx="30">
                  <c:v>1995.0</c:v>
                </c:pt>
                <c:pt idx="31">
                  <c:v>1996.0</c:v>
                </c:pt>
                <c:pt idx="32">
                  <c:v>1997.0</c:v>
                </c:pt>
                <c:pt idx="33">
                  <c:v>1998.0</c:v>
                </c:pt>
                <c:pt idx="34">
                  <c:v>1999.0</c:v>
                </c:pt>
                <c:pt idx="35">
                  <c:v>2000.0</c:v>
                </c:pt>
                <c:pt idx="36">
                  <c:v>2001.0</c:v>
                </c:pt>
                <c:pt idx="37">
                  <c:v>2002.0</c:v>
                </c:pt>
                <c:pt idx="38">
                  <c:v>2003.0</c:v>
                </c:pt>
                <c:pt idx="39">
                  <c:v>2004.0</c:v>
                </c:pt>
                <c:pt idx="40">
                  <c:v>2005.0</c:v>
                </c:pt>
                <c:pt idx="41">
                  <c:v>2006.0</c:v>
                </c:pt>
                <c:pt idx="42">
                  <c:v>2007.0</c:v>
                </c:pt>
                <c:pt idx="43">
                  <c:v>2008.0</c:v>
                </c:pt>
                <c:pt idx="44">
                  <c:v>2009.0</c:v>
                </c:pt>
                <c:pt idx="45">
                  <c:v>2010.0</c:v>
                </c:pt>
                <c:pt idx="46">
                  <c:v>2011.0</c:v>
                </c:pt>
                <c:pt idx="47">
                  <c:v>2012.0</c:v>
                </c:pt>
                <c:pt idx="48">
                  <c:v>2013.0</c:v>
                </c:pt>
                <c:pt idx="49">
                  <c:v>2014.0</c:v>
                </c:pt>
                <c:pt idx="50">
                  <c:v>2015.0</c:v>
                </c:pt>
                <c:pt idx="51">
                  <c:v>2016.0</c:v>
                </c:pt>
                <c:pt idx="52">
                  <c:v>2017.0</c:v>
                </c:pt>
                <c:pt idx="53">
                  <c:v>2018.0</c:v>
                </c:pt>
                <c:pt idx="54">
                  <c:v>2019.0</c:v>
                </c:pt>
                <c:pt idx="55">
                  <c:v>2020.0</c:v>
                </c:pt>
              </c:numCache>
            </c:numRef>
          </c:cat>
          <c:val>
            <c:numRef>
              <c:f>'Macintosh HD:Users:mariani:Documents:rapports:Revues:LRE:Recreation:Figures:[Figure 4-5-6-7.xlsx]Feuil1'!$F$2:$F$57</c:f>
              <c:numCache>
                <c:formatCode>General</c:formatCode>
                <c:ptCount val="56"/>
                <c:pt idx="0">
                  <c:v>24.0</c:v>
                </c:pt>
                <c:pt idx="1">
                  <c:v>31.0</c:v>
                </c:pt>
                <c:pt idx="2">
                  <c:v>85.0</c:v>
                </c:pt>
                <c:pt idx="3">
                  <c:v>102.0</c:v>
                </c:pt>
                <c:pt idx="4">
                  <c:v>126.0</c:v>
                </c:pt>
                <c:pt idx="5">
                  <c:v>144.0</c:v>
                </c:pt>
                <c:pt idx="6">
                  <c:v>164.0</c:v>
                </c:pt>
                <c:pt idx="7">
                  <c:v>183.0</c:v>
                </c:pt>
                <c:pt idx="8">
                  <c:v>263.0</c:v>
                </c:pt>
                <c:pt idx="9">
                  <c:v>288.0</c:v>
                </c:pt>
                <c:pt idx="10">
                  <c:v>419.0</c:v>
                </c:pt>
                <c:pt idx="11">
                  <c:v>554.0</c:v>
                </c:pt>
                <c:pt idx="12">
                  <c:v>693.0</c:v>
                </c:pt>
                <c:pt idx="13">
                  <c:v>847.0</c:v>
                </c:pt>
                <c:pt idx="14">
                  <c:v>1026.0</c:v>
                </c:pt>
                <c:pt idx="15">
                  <c:v>1333.0</c:v>
                </c:pt>
                <c:pt idx="16">
                  <c:v>1607.0</c:v>
                </c:pt>
                <c:pt idx="17">
                  <c:v>1970.0</c:v>
                </c:pt>
                <c:pt idx="18">
                  <c:v>2320.0</c:v>
                </c:pt>
                <c:pt idx="19">
                  <c:v>2668.0</c:v>
                </c:pt>
                <c:pt idx="20">
                  <c:v>3046.0</c:v>
                </c:pt>
                <c:pt idx="21">
                  <c:v>3556.0</c:v>
                </c:pt>
                <c:pt idx="22">
                  <c:v>4225.0</c:v>
                </c:pt>
                <c:pt idx="23">
                  <c:v>4770.0</c:v>
                </c:pt>
                <c:pt idx="24">
                  <c:v>5725.0</c:v>
                </c:pt>
                <c:pt idx="25">
                  <c:v>7002.0</c:v>
                </c:pt>
                <c:pt idx="26">
                  <c:v>8380.0</c:v>
                </c:pt>
                <c:pt idx="27">
                  <c:v>9991.0</c:v>
                </c:pt>
                <c:pt idx="28">
                  <c:v>11230.0</c:v>
                </c:pt>
                <c:pt idx="29">
                  <c:v>12684.0</c:v>
                </c:pt>
                <c:pt idx="30">
                  <c:v>13892.0</c:v>
                </c:pt>
                <c:pt idx="31">
                  <c:v>15428.0</c:v>
                </c:pt>
                <c:pt idx="32">
                  <c:v>16958.0</c:v>
                </c:pt>
                <c:pt idx="33">
                  <c:v>18910.0</c:v>
                </c:pt>
                <c:pt idx="34">
                  <c:v>20512.0</c:v>
                </c:pt>
                <c:pt idx="35">
                  <c:v>22782.0</c:v>
                </c:pt>
                <c:pt idx="36">
                  <c:v>24426.0</c:v>
                </c:pt>
                <c:pt idx="37">
                  <c:v>26594.0</c:v>
                </c:pt>
                <c:pt idx="38">
                  <c:v>28530.0</c:v>
                </c:pt>
                <c:pt idx="39">
                  <c:v>31185.0</c:v>
                </c:pt>
                <c:pt idx="40">
                  <c:v>33495.0</c:v>
                </c:pt>
                <c:pt idx="41">
                  <c:v>36238.0</c:v>
                </c:pt>
                <c:pt idx="42">
                  <c:v>38686.0</c:v>
                </c:pt>
                <c:pt idx="43">
                  <c:v>41715.0</c:v>
                </c:pt>
                <c:pt idx="44">
                  <c:v>44297.0</c:v>
                </c:pt>
                <c:pt idx="45">
                  <c:v>47716.0</c:v>
                </c:pt>
                <c:pt idx="46">
                  <c:v>50593.0</c:v>
                </c:pt>
                <c:pt idx="47">
                  <c:v>54033.0</c:v>
                </c:pt>
                <c:pt idx="48">
                  <c:v>57257.0</c:v>
                </c:pt>
                <c:pt idx="49">
                  <c:v>60925.0</c:v>
                </c:pt>
                <c:pt idx="50">
                  <c:v>64005.0</c:v>
                </c:pt>
                <c:pt idx="51">
                  <c:v>67831.0</c:v>
                </c:pt>
                <c:pt idx="52">
                  <c:v>70882.0</c:v>
                </c:pt>
                <c:pt idx="53">
                  <c:v>75378.0</c:v>
                </c:pt>
                <c:pt idx="54">
                  <c:v>79708.0</c:v>
                </c:pt>
                <c:pt idx="55">
                  <c:v>85138.0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24570504"/>
        <c:axId val="-2033149144"/>
      </c:lineChart>
      <c:catAx>
        <c:axId val="-2124570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033149144"/>
        <c:crosses val="autoZero"/>
        <c:auto val="1"/>
        <c:lblAlgn val="ctr"/>
        <c:lblOffset val="100"/>
        <c:noMultiLvlLbl val="0"/>
      </c:catAx>
      <c:valAx>
        <c:axId val="-20331491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2457050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'Auteurs 2000'!$B$1</c:f>
              <c:strCache>
                <c:ptCount val="1"/>
                <c:pt idx="0">
                  <c:v>Deliang Wang</c:v>
                </c:pt>
              </c:strCache>
            </c:strRef>
          </c:tx>
          <c:marker>
            <c:symbol val="none"/>
          </c:marker>
          <c:cat>
            <c:numRef>
              <c:f>'Auteurs 2000'!$A$2:$A$22</c:f>
              <c:numCache>
                <c:formatCode>General</c:formatCode>
                <c:ptCount val="21"/>
                <c:pt idx="0">
                  <c:v>2000.0</c:v>
                </c:pt>
                <c:pt idx="1">
                  <c:v>2001.0</c:v>
                </c:pt>
                <c:pt idx="2">
                  <c:v>2002.0</c:v>
                </c:pt>
                <c:pt idx="3">
                  <c:v>2003.0</c:v>
                </c:pt>
                <c:pt idx="4">
                  <c:v>2004.0</c:v>
                </c:pt>
                <c:pt idx="5">
                  <c:v>2005.0</c:v>
                </c:pt>
                <c:pt idx="6">
                  <c:v>2006.0</c:v>
                </c:pt>
                <c:pt idx="7">
                  <c:v>2007.0</c:v>
                </c:pt>
                <c:pt idx="8">
                  <c:v>2008.0</c:v>
                </c:pt>
                <c:pt idx="9">
                  <c:v>2009.0</c:v>
                </c:pt>
                <c:pt idx="10">
                  <c:v>2010.0</c:v>
                </c:pt>
                <c:pt idx="11">
                  <c:v>2011.0</c:v>
                </c:pt>
                <c:pt idx="12">
                  <c:v>2012.0</c:v>
                </c:pt>
                <c:pt idx="13">
                  <c:v>2013.0</c:v>
                </c:pt>
                <c:pt idx="14">
                  <c:v>2014.0</c:v>
                </c:pt>
                <c:pt idx="15">
                  <c:v>2015.0</c:v>
                </c:pt>
                <c:pt idx="16">
                  <c:v>2016.0</c:v>
                </c:pt>
                <c:pt idx="17">
                  <c:v>2017.0</c:v>
                </c:pt>
                <c:pt idx="18">
                  <c:v>2018.0</c:v>
                </c:pt>
                <c:pt idx="19">
                  <c:v>2019.0</c:v>
                </c:pt>
                <c:pt idx="20">
                  <c:v>2020.0</c:v>
                </c:pt>
              </c:numCache>
            </c:numRef>
          </c:cat>
          <c:val>
            <c:numRef>
              <c:f>'Auteurs 2000'!$B$2:$B$22</c:f>
              <c:numCache>
                <c:formatCode>General</c:formatCode>
                <c:ptCount val="21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0.021739</c:v>
                </c:pt>
                <c:pt idx="13">
                  <c:v>0.02907</c:v>
                </c:pt>
                <c:pt idx="14">
                  <c:v>0.037924</c:v>
                </c:pt>
                <c:pt idx="15">
                  <c:v>0.029502</c:v>
                </c:pt>
                <c:pt idx="16">
                  <c:v>0.021462</c:v>
                </c:pt>
                <c:pt idx="17">
                  <c:v>0.018204</c:v>
                </c:pt>
                <c:pt idx="18">
                  <c:v>0.017775</c:v>
                </c:pt>
                <c:pt idx="19">
                  <c:v>0.015601</c:v>
                </c:pt>
                <c:pt idx="20">
                  <c:v>0.013937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'Auteurs 2000'!$C$1</c:f>
              <c:strCache>
                <c:ptCount val="1"/>
                <c:pt idx="0">
                  <c:v>Dong Yu</c:v>
                </c:pt>
              </c:strCache>
            </c:strRef>
          </c:tx>
          <c:marker>
            <c:symbol val="none"/>
          </c:marker>
          <c:cat>
            <c:numRef>
              <c:f>'Auteurs 2000'!$A$2:$A$22</c:f>
              <c:numCache>
                <c:formatCode>General</c:formatCode>
                <c:ptCount val="21"/>
                <c:pt idx="0">
                  <c:v>2000.0</c:v>
                </c:pt>
                <c:pt idx="1">
                  <c:v>2001.0</c:v>
                </c:pt>
                <c:pt idx="2">
                  <c:v>2002.0</c:v>
                </c:pt>
                <c:pt idx="3">
                  <c:v>2003.0</c:v>
                </c:pt>
                <c:pt idx="4">
                  <c:v>2004.0</c:v>
                </c:pt>
                <c:pt idx="5">
                  <c:v>2005.0</c:v>
                </c:pt>
                <c:pt idx="6">
                  <c:v>2006.0</c:v>
                </c:pt>
                <c:pt idx="7">
                  <c:v>2007.0</c:v>
                </c:pt>
                <c:pt idx="8">
                  <c:v>2008.0</c:v>
                </c:pt>
                <c:pt idx="9">
                  <c:v>2009.0</c:v>
                </c:pt>
                <c:pt idx="10">
                  <c:v>2010.0</c:v>
                </c:pt>
                <c:pt idx="11">
                  <c:v>2011.0</c:v>
                </c:pt>
                <c:pt idx="12">
                  <c:v>2012.0</c:v>
                </c:pt>
                <c:pt idx="13">
                  <c:v>2013.0</c:v>
                </c:pt>
                <c:pt idx="14">
                  <c:v>2014.0</c:v>
                </c:pt>
                <c:pt idx="15">
                  <c:v>2015.0</c:v>
                </c:pt>
                <c:pt idx="16">
                  <c:v>2016.0</c:v>
                </c:pt>
                <c:pt idx="17">
                  <c:v>2017.0</c:v>
                </c:pt>
                <c:pt idx="18">
                  <c:v>2018.0</c:v>
                </c:pt>
                <c:pt idx="19">
                  <c:v>2019.0</c:v>
                </c:pt>
                <c:pt idx="20">
                  <c:v>2020.0</c:v>
                </c:pt>
              </c:numCache>
            </c:numRef>
          </c:cat>
          <c:val>
            <c:numRef>
              <c:f>'Auteurs 2000'!$C$2:$C$22</c:f>
              <c:numCache>
                <c:formatCode>General</c:formatCode>
                <c:ptCount val="21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0.25</c:v>
                </c:pt>
                <c:pt idx="12">
                  <c:v>0.282609</c:v>
                </c:pt>
                <c:pt idx="13">
                  <c:v>0.145349</c:v>
                </c:pt>
                <c:pt idx="14">
                  <c:v>0.071856</c:v>
                </c:pt>
                <c:pt idx="15">
                  <c:v>0.040692</c:v>
                </c:pt>
                <c:pt idx="16">
                  <c:v>0.027262</c:v>
                </c:pt>
                <c:pt idx="17">
                  <c:v>0.020631</c:v>
                </c:pt>
                <c:pt idx="18">
                  <c:v>0.016628</c:v>
                </c:pt>
                <c:pt idx="19">
                  <c:v>0.015381</c:v>
                </c:pt>
                <c:pt idx="20">
                  <c:v>0.013589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'Auteurs 2000'!$D$1</c:f>
              <c:strCache>
                <c:ptCount val="1"/>
                <c:pt idx="0">
                  <c:v>Haizhou Li</c:v>
                </c:pt>
              </c:strCache>
            </c:strRef>
          </c:tx>
          <c:marker>
            <c:symbol val="none"/>
          </c:marker>
          <c:cat>
            <c:numRef>
              <c:f>'Auteurs 2000'!$A$2:$A$22</c:f>
              <c:numCache>
                <c:formatCode>General</c:formatCode>
                <c:ptCount val="21"/>
                <c:pt idx="0">
                  <c:v>2000.0</c:v>
                </c:pt>
                <c:pt idx="1">
                  <c:v>2001.0</c:v>
                </c:pt>
                <c:pt idx="2">
                  <c:v>2002.0</c:v>
                </c:pt>
                <c:pt idx="3">
                  <c:v>2003.0</c:v>
                </c:pt>
                <c:pt idx="4">
                  <c:v>2004.0</c:v>
                </c:pt>
                <c:pt idx="5">
                  <c:v>2005.0</c:v>
                </c:pt>
                <c:pt idx="6">
                  <c:v>2006.0</c:v>
                </c:pt>
                <c:pt idx="7">
                  <c:v>2007.0</c:v>
                </c:pt>
                <c:pt idx="8">
                  <c:v>2008.0</c:v>
                </c:pt>
                <c:pt idx="9">
                  <c:v>2009.0</c:v>
                </c:pt>
                <c:pt idx="10">
                  <c:v>2010.0</c:v>
                </c:pt>
                <c:pt idx="11">
                  <c:v>2011.0</c:v>
                </c:pt>
                <c:pt idx="12">
                  <c:v>2012.0</c:v>
                </c:pt>
                <c:pt idx="13">
                  <c:v>2013.0</c:v>
                </c:pt>
                <c:pt idx="14">
                  <c:v>2014.0</c:v>
                </c:pt>
                <c:pt idx="15">
                  <c:v>2015.0</c:v>
                </c:pt>
                <c:pt idx="16">
                  <c:v>2016.0</c:v>
                </c:pt>
                <c:pt idx="17">
                  <c:v>2017.0</c:v>
                </c:pt>
                <c:pt idx="18">
                  <c:v>2018.0</c:v>
                </c:pt>
                <c:pt idx="19">
                  <c:v>2019.0</c:v>
                </c:pt>
                <c:pt idx="20">
                  <c:v>2020.0</c:v>
                </c:pt>
              </c:numCache>
            </c:numRef>
          </c:cat>
          <c:val>
            <c:numRef>
              <c:f>'Auteurs 2000'!$D$2:$D$22</c:f>
              <c:numCache>
                <c:formatCode>General</c:formatCode>
                <c:ptCount val="21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0.011628</c:v>
                </c:pt>
                <c:pt idx="14">
                  <c:v>0.01996</c:v>
                </c:pt>
                <c:pt idx="15">
                  <c:v>0.019329</c:v>
                </c:pt>
                <c:pt idx="16">
                  <c:v>0.020882</c:v>
                </c:pt>
                <c:pt idx="17">
                  <c:v>0.016586</c:v>
                </c:pt>
                <c:pt idx="18">
                  <c:v>0.015195</c:v>
                </c:pt>
                <c:pt idx="19">
                  <c:v>0.013623</c:v>
                </c:pt>
                <c:pt idx="20">
                  <c:v>0.012892</c:v>
                </c:pt>
              </c:numCache>
            </c:numRef>
          </c:val>
          <c:smooth val="0"/>
        </c:ser>
        <c:ser>
          <c:idx val="4"/>
          <c:order val="3"/>
          <c:tx>
            <c:strRef>
              <c:f>'Auteurs 2000'!$E$1</c:f>
              <c:strCache>
                <c:ptCount val="1"/>
                <c:pt idx="0">
                  <c:v>Chin Hui P Lee</c:v>
                </c:pt>
              </c:strCache>
            </c:strRef>
          </c:tx>
          <c:marker>
            <c:symbol val="none"/>
          </c:marker>
          <c:cat>
            <c:numRef>
              <c:f>'Auteurs 2000'!$A$2:$A$22</c:f>
              <c:numCache>
                <c:formatCode>General</c:formatCode>
                <c:ptCount val="21"/>
                <c:pt idx="0">
                  <c:v>2000.0</c:v>
                </c:pt>
                <c:pt idx="1">
                  <c:v>2001.0</c:v>
                </c:pt>
                <c:pt idx="2">
                  <c:v>2002.0</c:v>
                </c:pt>
                <c:pt idx="3">
                  <c:v>2003.0</c:v>
                </c:pt>
                <c:pt idx="4">
                  <c:v>2004.0</c:v>
                </c:pt>
                <c:pt idx="5">
                  <c:v>2005.0</c:v>
                </c:pt>
                <c:pt idx="6">
                  <c:v>2006.0</c:v>
                </c:pt>
                <c:pt idx="7">
                  <c:v>2007.0</c:v>
                </c:pt>
                <c:pt idx="8">
                  <c:v>2008.0</c:v>
                </c:pt>
                <c:pt idx="9">
                  <c:v>2009.0</c:v>
                </c:pt>
                <c:pt idx="10">
                  <c:v>2010.0</c:v>
                </c:pt>
                <c:pt idx="11">
                  <c:v>2011.0</c:v>
                </c:pt>
                <c:pt idx="12">
                  <c:v>2012.0</c:v>
                </c:pt>
                <c:pt idx="13">
                  <c:v>2013.0</c:v>
                </c:pt>
                <c:pt idx="14">
                  <c:v>2014.0</c:v>
                </c:pt>
                <c:pt idx="15">
                  <c:v>2015.0</c:v>
                </c:pt>
                <c:pt idx="16">
                  <c:v>2016.0</c:v>
                </c:pt>
                <c:pt idx="17">
                  <c:v>2017.0</c:v>
                </c:pt>
                <c:pt idx="18">
                  <c:v>2018.0</c:v>
                </c:pt>
                <c:pt idx="19">
                  <c:v>2019.0</c:v>
                </c:pt>
                <c:pt idx="20">
                  <c:v>2020.0</c:v>
                </c:pt>
              </c:numCache>
            </c:numRef>
          </c:cat>
          <c:val>
            <c:numRef>
              <c:f>'Auteurs 2000'!$E$2:$E$22</c:f>
              <c:numCache>
                <c:formatCode>General</c:formatCode>
                <c:ptCount val="21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0.043478</c:v>
                </c:pt>
                <c:pt idx="13">
                  <c:v>0.034884</c:v>
                </c:pt>
                <c:pt idx="14">
                  <c:v>0.025948</c:v>
                </c:pt>
                <c:pt idx="15">
                  <c:v>0.02645</c:v>
                </c:pt>
                <c:pt idx="16">
                  <c:v>0.017981</c:v>
                </c:pt>
                <c:pt idx="17">
                  <c:v>0.015372</c:v>
                </c:pt>
                <c:pt idx="18">
                  <c:v>0.012901</c:v>
                </c:pt>
                <c:pt idx="19">
                  <c:v>0.011866</c:v>
                </c:pt>
                <c:pt idx="20">
                  <c:v>0.011672</c:v>
                </c:pt>
              </c:numCache>
            </c:numRef>
          </c:val>
          <c:smooth val="0"/>
        </c:ser>
        <c:ser>
          <c:idx val="5"/>
          <c:order val="4"/>
          <c:tx>
            <c:strRef>
              <c:f>'Auteurs 2000'!$F$1</c:f>
              <c:strCache>
                <c:ptCount val="1"/>
                <c:pt idx="0">
                  <c:v>Li Rong Dai</c:v>
                </c:pt>
              </c:strCache>
            </c:strRef>
          </c:tx>
          <c:marker>
            <c:symbol val="none"/>
          </c:marker>
          <c:cat>
            <c:numRef>
              <c:f>'Auteurs 2000'!$A$2:$A$22</c:f>
              <c:numCache>
                <c:formatCode>General</c:formatCode>
                <c:ptCount val="21"/>
                <c:pt idx="0">
                  <c:v>2000.0</c:v>
                </c:pt>
                <c:pt idx="1">
                  <c:v>2001.0</c:v>
                </c:pt>
                <c:pt idx="2">
                  <c:v>2002.0</c:v>
                </c:pt>
                <c:pt idx="3">
                  <c:v>2003.0</c:v>
                </c:pt>
                <c:pt idx="4">
                  <c:v>2004.0</c:v>
                </c:pt>
                <c:pt idx="5">
                  <c:v>2005.0</c:v>
                </c:pt>
                <c:pt idx="6">
                  <c:v>2006.0</c:v>
                </c:pt>
                <c:pt idx="7">
                  <c:v>2007.0</c:v>
                </c:pt>
                <c:pt idx="8">
                  <c:v>2008.0</c:v>
                </c:pt>
                <c:pt idx="9">
                  <c:v>2009.0</c:v>
                </c:pt>
                <c:pt idx="10">
                  <c:v>2010.0</c:v>
                </c:pt>
                <c:pt idx="11">
                  <c:v>2011.0</c:v>
                </c:pt>
                <c:pt idx="12">
                  <c:v>2012.0</c:v>
                </c:pt>
                <c:pt idx="13">
                  <c:v>2013.0</c:v>
                </c:pt>
                <c:pt idx="14">
                  <c:v>2014.0</c:v>
                </c:pt>
                <c:pt idx="15">
                  <c:v>2015.0</c:v>
                </c:pt>
                <c:pt idx="16">
                  <c:v>2016.0</c:v>
                </c:pt>
                <c:pt idx="17">
                  <c:v>2017.0</c:v>
                </c:pt>
                <c:pt idx="18">
                  <c:v>2018.0</c:v>
                </c:pt>
                <c:pt idx="19">
                  <c:v>2019.0</c:v>
                </c:pt>
                <c:pt idx="20">
                  <c:v>2020.0</c:v>
                </c:pt>
              </c:numCache>
            </c:numRef>
          </c:cat>
          <c:val>
            <c:numRef>
              <c:f>'Auteurs 2000'!$F$2:$F$22</c:f>
              <c:numCache>
                <c:formatCode>General</c:formatCode>
                <c:ptCount val="21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0.011628</c:v>
                </c:pt>
                <c:pt idx="14">
                  <c:v>0.023952</c:v>
                </c:pt>
                <c:pt idx="15">
                  <c:v>0.025432</c:v>
                </c:pt>
                <c:pt idx="16">
                  <c:v>0.021462</c:v>
                </c:pt>
                <c:pt idx="17">
                  <c:v>0.017395</c:v>
                </c:pt>
                <c:pt idx="18">
                  <c:v>0.014908</c:v>
                </c:pt>
                <c:pt idx="19">
                  <c:v>0.012964</c:v>
                </c:pt>
                <c:pt idx="20">
                  <c:v>0.011324</c:v>
                </c:pt>
              </c:numCache>
            </c:numRef>
          </c:val>
          <c:smooth val="0"/>
        </c:ser>
        <c:ser>
          <c:idx val="6"/>
          <c:order val="5"/>
          <c:tx>
            <c:strRef>
              <c:f>'Auteurs 2000'!$G$1</c:f>
              <c:strCache>
                <c:ptCount val="1"/>
                <c:pt idx="0">
                  <c:v>Shinji Watanabe</c:v>
                </c:pt>
              </c:strCache>
            </c:strRef>
          </c:tx>
          <c:marker>
            <c:symbol val="none"/>
          </c:marker>
          <c:cat>
            <c:numRef>
              <c:f>'Auteurs 2000'!$A$2:$A$22</c:f>
              <c:numCache>
                <c:formatCode>General</c:formatCode>
                <c:ptCount val="21"/>
                <c:pt idx="0">
                  <c:v>2000.0</c:v>
                </c:pt>
                <c:pt idx="1">
                  <c:v>2001.0</c:v>
                </c:pt>
                <c:pt idx="2">
                  <c:v>2002.0</c:v>
                </c:pt>
                <c:pt idx="3">
                  <c:v>2003.0</c:v>
                </c:pt>
                <c:pt idx="4">
                  <c:v>2004.0</c:v>
                </c:pt>
                <c:pt idx="5">
                  <c:v>2005.0</c:v>
                </c:pt>
                <c:pt idx="6">
                  <c:v>2006.0</c:v>
                </c:pt>
                <c:pt idx="7">
                  <c:v>2007.0</c:v>
                </c:pt>
                <c:pt idx="8">
                  <c:v>2008.0</c:v>
                </c:pt>
                <c:pt idx="9">
                  <c:v>2009.0</c:v>
                </c:pt>
                <c:pt idx="10">
                  <c:v>2010.0</c:v>
                </c:pt>
                <c:pt idx="11">
                  <c:v>2011.0</c:v>
                </c:pt>
                <c:pt idx="12">
                  <c:v>2012.0</c:v>
                </c:pt>
                <c:pt idx="13">
                  <c:v>2013.0</c:v>
                </c:pt>
                <c:pt idx="14">
                  <c:v>2014.0</c:v>
                </c:pt>
                <c:pt idx="15">
                  <c:v>2015.0</c:v>
                </c:pt>
                <c:pt idx="16">
                  <c:v>2016.0</c:v>
                </c:pt>
                <c:pt idx="17">
                  <c:v>2017.0</c:v>
                </c:pt>
                <c:pt idx="18">
                  <c:v>2018.0</c:v>
                </c:pt>
                <c:pt idx="19">
                  <c:v>2019.0</c:v>
                </c:pt>
                <c:pt idx="20">
                  <c:v>2020.0</c:v>
                </c:pt>
              </c:numCache>
            </c:numRef>
          </c:cat>
          <c:val>
            <c:numRef>
              <c:f>'Auteurs 2000'!$G$2:$G$22</c:f>
              <c:numCache>
                <c:formatCode>General</c:formatCode>
                <c:ptCount val="21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0.007984</c:v>
                </c:pt>
                <c:pt idx="15">
                  <c:v>0.01119</c:v>
                </c:pt>
                <c:pt idx="16">
                  <c:v>0.011021</c:v>
                </c:pt>
                <c:pt idx="17">
                  <c:v>0.012136</c:v>
                </c:pt>
                <c:pt idx="18">
                  <c:v>0.011468</c:v>
                </c:pt>
                <c:pt idx="19">
                  <c:v>0.010987</c:v>
                </c:pt>
                <c:pt idx="20">
                  <c:v>0.010279</c:v>
                </c:pt>
              </c:numCache>
            </c:numRef>
          </c:val>
          <c:smooth val="0"/>
        </c:ser>
        <c:ser>
          <c:idx val="7"/>
          <c:order val="6"/>
          <c:tx>
            <c:strRef>
              <c:f>'Auteurs 2000'!$H$1</c:f>
              <c:strCache>
                <c:ptCount val="1"/>
                <c:pt idx="0">
                  <c:v>Yifan Gong</c:v>
                </c:pt>
              </c:strCache>
            </c:strRef>
          </c:tx>
          <c:marker>
            <c:symbol val="none"/>
          </c:marker>
          <c:cat>
            <c:numRef>
              <c:f>'Auteurs 2000'!$A$2:$A$22</c:f>
              <c:numCache>
                <c:formatCode>General</c:formatCode>
                <c:ptCount val="21"/>
                <c:pt idx="0">
                  <c:v>2000.0</c:v>
                </c:pt>
                <c:pt idx="1">
                  <c:v>2001.0</c:v>
                </c:pt>
                <c:pt idx="2">
                  <c:v>2002.0</c:v>
                </c:pt>
                <c:pt idx="3">
                  <c:v>2003.0</c:v>
                </c:pt>
                <c:pt idx="4">
                  <c:v>2004.0</c:v>
                </c:pt>
                <c:pt idx="5">
                  <c:v>2005.0</c:v>
                </c:pt>
                <c:pt idx="6">
                  <c:v>2006.0</c:v>
                </c:pt>
                <c:pt idx="7">
                  <c:v>2007.0</c:v>
                </c:pt>
                <c:pt idx="8">
                  <c:v>2008.0</c:v>
                </c:pt>
                <c:pt idx="9">
                  <c:v>2009.0</c:v>
                </c:pt>
                <c:pt idx="10">
                  <c:v>2010.0</c:v>
                </c:pt>
                <c:pt idx="11">
                  <c:v>2011.0</c:v>
                </c:pt>
                <c:pt idx="12">
                  <c:v>2012.0</c:v>
                </c:pt>
                <c:pt idx="13">
                  <c:v>2013.0</c:v>
                </c:pt>
                <c:pt idx="14">
                  <c:v>2014.0</c:v>
                </c:pt>
                <c:pt idx="15">
                  <c:v>2015.0</c:v>
                </c:pt>
                <c:pt idx="16">
                  <c:v>2016.0</c:v>
                </c:pt>
                <c:pt idx="17">
                  <c:v>2017.0</c:v>
                </c:pt>
                <c:pt idx="18">
                  <c:v>2018.0</c:v>
                </c:pt>
                <c:pt idx="19">
                  <c:v>2019.0</c:v>
                </c:pt>
                <c:pt idx="20">
                  <c:v>2020.0</c:v>
                </c:pt>
              </c:numCache>
            </c:numRef>
          </c:cat>
          <c:val>
            <c:numRef>
              <c:f>'Auteurs 2000'!$H$2:$H$22</c:f>
              <c:numCache>
                <c:formatCode>General</c:formatCode>
                <c:ptCount val="21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0.02907</c:v>
                </c:pt>
                <c:pt idx="14">
                  <c:v>0.025948</c:v>
                </c:pt>
                <c:pt idx="15">
                  <c:v>0.023398</c:v>
                </c:pt>
                <c:pt idx="16">
                  <c:v>0.017401</c:v>
                </c:pt>
                <c:pt idx="17">
                  <c:v>0.013754</c:v>
                </c:pt>
                <c:pt idx="18">
                  <c:v>0.011468</c:v>
                </c:pt>
                <c:pt idx="19">
                  <c:v>0.010767</c:v>
                </c:pt>
                <c:pt idx="20">
                  <c:v>0.009233</c:v>
                </c:pt>
              </c:numCache>
            </c:numRef>
          </c:val>
          <c:smooth val="0"/>
        </c:ser>
        <c:ser>
          <c:idx val="8"/>
          <c:order val="7"/>
          <c:tx>
            <c:strRef>
              <c:f>'Auteurs 2000'!$I$1</c:f>
              <c:strCache>
                <c:ptCount val="1"/>
                <c:pt idx="0">
                  <c:v>Tomohiro Nakatani</c:v>
                </c:pt>
              </c:strCache>
            </c:strRef>
          </c:tx>
          <c:marker>
            <c:symbol val="none"/>
          </c:marker>
          <c:cat>
            <c:numRef>
              <c:f>'Auteurs 2000'!$A$2:$A$22</c:f>
              <c:numCache>
                <c:formatCode>General</c:formatCode>
                <c:ptCount val="21"/>
                <c:pt idx="0">
                  <c:v>2000.0</c:v>
                </c:pt>
                <c:pt idx="1">
                  <c:v>2001.0</c:v>
                </c:pt>
                <c:pt idx="2">
                  <c:v>2002.0</c:v>
                </c:pt>
                <c:pt idx="3">
                  <c:v>2003.0</c:v>
                </c:pt>
                <c:pt idx="4">
                  <c:v>2004.0</c:v>
                </c:pt>
                <c:pt idx="5">
                  <c:v>2005.0</c:v>
                </c:pt>
                <c:pt idx="6">
                  <c:v>2006.0</c:v>
                </c:pt>
                <c:pt idx="7">
                  <c:v>2007.0</c:v>
                </c:pt>
                <c:pt idx="8">
                  <c:v>2008.0</c:v>
                </c:pt>
                <c:pt idx="9">
                  <c:v>2009.0</c:v>
                </c:pt>
                <c:pt idx="10">
                  <c:v>2010.0</c:v>
                </c:pt>
                <c:pt idx="11">
                  <c:v>2011.0</c:v>
                </c:pt>
                <c:pt idx="12">
                  <c:v>2012.0</c:v>
                </c:pt>
                <c:pt idx="13">
                  <c:v>2013.0</c:v>
                </c:pt>
                <c:pt idx="14">
                  <c:v>2014.0</c:v>
                </c:pt>
                <c:pt idx="15">
                  <c:v>2015.0</c:v>
                </c:pt>
                <c:pt idx="16">
                  <c:v>2016.0</c:v>
                </c:pt>
                <c:pt idx="17">
                  <c:v>2017.0</c:v>
                </c:pt>
                <c:pt idx="18">
                  <c:v>2018.0</c:v>
                </c:pt>
                <c:pt idx="19">
                  <c:v>2019.0</c:v>
                </c:pt>
                <c:pt idx="20">
                  <c:v>2020.0</c:v>
                </c:pt>
              </c:numCache>
            </c:numRef>
          </c:cat>
          <c:val>
            <c:numRef>
              <c:f>'Auteurs 2000'!$I$2:$I$22</c:f>
              <c:numCache>
                <c:formatCode>General</c:formatCode>
                <c:ptCount val="21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0.005814</c:v>
                </c:pt>
                <c:pt idx="14">
                  <c:v>0.003992</c:v>
                </c:pt>
                <c:pt idx="15">
                  <c:v>0.009156</c:v>
                </c:pt>
                <c:pt idx="16">
                  <c:v>0.010441</c:v>
                </c:pt>
                <c:pt idx="17">
                  <c:v>0.012136</c:v>
                </c:pt>
                <c:pt idx="18">
                  <c:v>0.011468</c:v>
                </c:pt>
                <c:pt idx="19">
                  <c:v>0.009888</c:v>
                </c:pt>
                <c:pt idx="20">
                  <c:v>0.008885</c:v>
                </c:pt>
              </c:numCache>
            </c:numRef>
          </c:val>
          <c:smooth val="0"/>
        </c:ser>
        <c:ser>
          <c:idx val="9"/>
          <c:order val="8"/>
          <c:tx>
            <c:strRef>
              <c:f>'Auteurs 2000'!$J$1</c:f>
              <c:strCache>
                <c:ptCount val="1"/>
                <c:pt idx="0">
                  <c:v>Helen M Meng</c:v>
                </c:pt>
              </c:strCache>
            </c:strRef>
          </c:tx>
          <c:marker>
            <c:symbol val="none"/>
          </c:marker>
          <c:cat>
            <c:numRef>
              <c:f>'Auteurs 2000'!$A$2:$A$22</c:f>
              <c:numCache>
                <c:formatCode>General</c:formatCode>
                <c:ptCount val="21"/>
                <c:pt idx="0">
                  <c:v>2000.0</c:v>
                </c:pt>
                <c:pt idx="1">
                  <c:v>2001.0</c:v>
                </c:pt>
                <c:pt idx="2">
                  <c:v>2002.0</c:v>
                </c:pt>
                <c:pt idx="3">
                  <c:v>2003.0</c:v>
                </c:pt>
                <c:pt idx="4">
                  <c:v>2004.0</c:v>
                </c:pt>
                <c:pt idx="5">
                  <c:v>2005.0</c:v>
                </c:pt>
                <c:pt idx="6">
                  <c:v>2006.0</c:v>
                </c:pt>
                <c:pt idx="7">
                  <c:v>2007.0</c:v>
                </c:pt>
                <c:pt idx="8">
                  <c:v>2008.0</c:v>
                </c:pt>
                <c:pt idx="9">
                  <c:v>2009.0</c:v>
                </c:pt>
                <c:pt idx="10">
                  <c:v>2010.0</c:v>
                </c:pt>
                <c:pt idx="11">
                  <c:v>2011.0</c:v>
                </c:pt>
                <c:pt idx="12">
                  <c:v>2012.0</c:v>
                </c:pt>
                <c:pt idx="13">
                  <c:v>2013.0</c:v>
                </c:pt>
                <c:pt idx="14">
                  <c:v>2014.0</c:v>
                </c:pt>
                <c:pt idx="15">
                  <c:v>2015.0</c:v>
                </c:pt>
                <c:pt idx="16">
                  <c:v>2016.0</c:v>
                </c:pt>
                <c:pt idx="17">
                  <c:v>2017.0</c:v>
                </c:pt>
                <c:pt idx="18">
                  <c:v>2018.0</c:v>
                </c:pt>
                <c:pt idx="19">
                  <c:v>2019.0</c:v>
                </c:pt>
                <c:pt idx="20">
                  <c:v>2020.0</c:v>
                </c:pt>
              </c:numCache>
            </c:numRef>
          </c:cat>
          <c:val>
            <c:numRef>
              <c:f>'Auteurs 2000'!$J$2:$J$22</c:f>
              <c:numCache>
                <c:formatCode>General</c:formatCode>
                <c:ptCount val="21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0.021739</c:v>
                </c:pt>
                <c:pt idx="13">
                  <c:v>0.005814</c:v>
                </c:pt>
                <c:pt idx="14">
                  <c:v>0.007984</c:v>
                </c:pt>
                <c:pt idx="15">
                  <c:v>0.007121</c:v>
                </c:pt>
                <c:pt idx="16">
                  <c:v>0.0058</c:v>
                </c:pt>
                <c:pt idx="17">
                  <c:v>0.005259</c:v>
                </c:pt>
                <c:pt idx="18">
                  <c:v>0.007167</c:v>
                </c:pt>
                <c:pt idx="19">
                  <c:v>0.00857</c:v>
                </c:pt>
                <c:pt idx="20">
                  <c:v>0.008711</c:v>
                </c:pt>
              </c:numCache>
            </c:numRef>
          </c:val>
          <c:smooth val="0"/>
        </c:ser>
        <c:ser>
          <c:idx val="10"/>
          <c:order val="9"/>
          <c:tx>
            <c:strRef>
              <c:f>'Auteurs 2000'!$K$1</c:f>
              <c:strCache>
                <c:ptCount val="1"/>
                <c:pt idx="0">
                  <c:v>Shrikanth S Narayanan</c:v>
                </c:pt>
              </c:strCache>
            </c:strRef>
          </c:tx>
          <c:marker>
            <c:symbol val="none"/>
          </c:marker>
          <c:cat>
            <c:numRef>
              <c:f>'Auteurs 2000'!$A$2:$A$22</c:f>
              <c:numCache>
                <c:formatCode>General</c:formatCode>
                <c:ptCount val="21"/>
                <c:pt idx="0">
                  <c:v>2000.0</c:v>
                </c:pt>
                <c:pt idx="1">
                  <c:v>2001.0</c:v>
                </c:pt>
                <c:pt idx="2">
                  <c:v>2002.0</c:v>
                </c:pt>
                <c:pt idx="3">
                  <c:v>2003.0</c:v>
                </c:pt>
                <c:pt idx="4">
                  <c:v>2004.0</c:v>
                </c:pt>
                <c:pt idx="5">
                  <c:v>2005.0</c:v>
                </c:pt>
                <c:pt idx="6">
                  <c:v>2006.0</c:v>
                </c:pt>
                <c:pt idx="7">
                  <c:v>2007.0</c:v>
                </c:pt>
                <c:pt idx="8">
                  <c:v>2008.0</c:v>
                </c:pt>
                <c:pt idx="9">
                  <c:v>2009.0</c:v>
                </c:pt>
                <c:pt idx="10">
                  <c:v>2010.0</c:v>
                </c:pt>
                <c:pt idx="11">
                  <c:v>2011.0</c:v>
                </c:pt>
                <c:pt idx="12">
                  <c:v>2012.0</c:v>
                </c:pt>
                <c:pt idx="13">
                  <c:v>2013.0</c:v>
                </c:pt>
                <c:pt idx="14">
                  <c:v>2014.0</c:v>
                </c:pt>
                <c:pt idx="15">
                  <c:v>2015.0</c:v>
                </c:pt>
                <c:pt idx="16">
                  <c:v>2016.0</c:v>
                </c:pt>
                <c:pt idx="17">
                  <c:v>2017.0</c:v>
                </c:pt>
                <c:pt idx="18">
                  <c:v>2018.0</c:v>
                </c:pt>
                <c:pt idx="19">
                  <c:v>2019.0</c:v>
                </c:pt>
                <c:pt idx="20">
                  <c:v>2020.0</c:v>
                </c:pt>
              </c:numCache>
            </c:numRef>
          </c:cat>
          <c:val>
            <c:numRef>
              <c:f>'Auteurs 2000'!$K$2:$K$22</c:f>
              <c:numCache>
                <c:formatCode>General</c:formatCode>
                <c:ptCount val="21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0.02907</c:v>
                </c:pt>
                <c:pt idx="14">
                  <c:v>0.01996</c:v>
                </c:pt>
                <c:pt idx="15">
                  <c:v>0.014242</c:v>
                </c:pt>
                <c:pt idx="16">
                  <c:v>0.013341</c:v>
                </c:pt>
                <c:pt idx="17">
                  <c:v>0.011731</c:v>
                </c:pt>
                <c:pt idx="18">
                  <c:v>0.010034</c:v>
                </c:pt>
                <c:pt idx="19">
                  <c:v>0.008789</c:v>
                </c:pt>
                <c:pt idx="20">
                  <c:v>0.008362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37616520"/>
        <c:axId val="-2038359912"/>
      </c:lineChart>
      <c:catAx>
        <c:axId val="-20376165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038359912"/>
        <c:crosses val="autoZero"/>
        <c:auto val="1"/>
        <c:lblAlgn val="ctr"/>
        <c:lblOffset val="100"/>
        <c:noMultiLvlLbl val="0"/>
      </c:catAx>
      <c:valAx>
        <c:axId val="-20383599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03761652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'Figure 20'!$B$1</c:f>
              <c:strCache>
                <c:ptCount val="1"/>
                <c:pt idx="0">
                  <c:v>#LRs mentioned</c:v>
                </c:pt>
              </c:strCache>
            </c:strRef>
          </c:tx>
          <c:marker>
            <c:symbol val="none"/>
          </c:marker>
          <c:cat>
            <c:numRef>
              <c:f>'Figure 20'!$A$2:$A$57</c:f>
              <c:numCache>
                <c:formatCode>General</c:formatCode>
                <c:ptCount val="56"/>
                <c:pt idx="0">
                  <c:v>1965.0</c:v>
                </c:pt>
                <c:pt idx="1">
                  <c:v>1966.0</c:v>
                </c:pt>
                <c:pt idx="2">
                  <c:v>1967.0</c:v>
                </c:pt>
                <c:pt idx="3">
                  <c:v>1968.0</c:v>
                </c:pt>
                <c:pt idx="4">
                  <c:v>1969.0</c:v>
                </c:pt>
                <c:pt idx="5">
                  <c:v>1970.0</c:v>
                </c:pt>
                <c:pt idx="6">
                  <c:v>1971.0</c:v>
                </c:pt>
                <c:pt idx="7">
                  <c:v>1972.0</c:v>
                </c:pt>
                <c:pt idx="8">
                  <c:v>1973.0</c:v>
                </c:pt>
                <c:pt idx="9">
                  <c:v>1974.0</c:v>
                </c:pt>
                <c:pt idx="10">
                  <c:v>1975.0</c:v>
                </c:pt>
                <c:pt idx="11">
                  <c:v>1976.0</c:v>
                </c:pt>
                <c:pt idx="12">
                  <c:v>1977.0</c:v>
                </c:pt>
                <c:pt idx="13">
                  <c:v>1978.0</c:v>
                </c:pt>
                <c:pt idx="14">
                  <c:v>1979.0</c:v>
                </c:pt>
                <c:pt idx="15">
                  <c:v>1980.0</c:v>
                </c:pt>
                <c:pt idx="16">
                  <c:v>1981.0</c:v>
                </c:pt>
                <c:pt idx="17">
                  <c:v>1982.0</c:v>
                </c:pt>
                <c:pt idx="18">
                  <c:v>1983.0</c:v>
                </c:pt>
                <c:pt idx="19">
                  <c:v>1984.0</c:v>
                </c:pt>
                <c:pt idx="20">
                  <c:v>1985.0</c:v>
                </c:pt>
                <c:pt idx="21">
                  <c:v>1986.0</c:v>
                </c:pt>
                <c:pt idx="22">
                  <c:v>1987.0</c:v>
                </c:pt>
                <c:pt idx="23">
                  <c:v>1988.0</c:v>
                </c:pt>
                <c:pt idx="24">
                  <c:v>1989.0</c:v>
                </c:pt>
                <c:pt idx="25">
                  <c:v>1990.0</c:v>
                </c:pt>
                <c:pt idx="26">
                  <c:v>1991.0</c:v>
                </c:pt>
                <c:pt idx="27">
                  <c:v>1992.0</c:v>
                </c:pt>
                <c:pt idx="28">
                  <c:v>1993.0</c:v>
                </c:pt>
                <c:pt idx="29">
                  <c:v>1994.0</c:v>
                </c:pt>
                <c:pt idx="30">
                  <c:v>1995.0</c:v>
                </c:pt>
                <c:pt idx="31">
                  <c:v>1996.0</c:v>
                </c:pt>
                <c:pt idx="32">
                  <c:v>1997.0</c:v>
                </c:pt>
                <c:pt idx="33">
                  <c:v>1998.0</c:v>
                </c:pt>
                <c:pt idx="34">
                  <c:v>1999.0</c:v>
                </c:pt>
                <c:pt idx="35">
                  <c:v>2000.0</c:v>
                </c:pt>
                <c:pt idx="36">
                  <c:v>2001.0</c:v>
                </c:pt>
                <c:pt idx="37">
                  <c:v>2002.0</c:v>
                </c:pt>
                <c:pt idx="38">
                  <c:v>2003.0</c:v>
                </c:pt>
                <c:pt idx="39">
                  <c:v>2004.0</c:v>
                </c:pt>
                <c:pt idx="40">
                  <c:v>2005.0</c:v>
                </c:pt>
                <c:pt idx="41">
                  <c:v>2006.0</c:v>
                </c:pt>
                <c:pt idx="42">
                  <c:v>2007.0</c:v>
                </c:pt>
                <c:pt idx="43">
                  <c:v>2008.0</c:v>
                </c:pt>
                <c:pt idx="44">
                  <c:v>2009.0</c:v>
                </c:pt>
                <c:pt idx="45">
                  <c:v>2010.0</c:v>
                </c:pt>
                <c:pt idx="46">
                  <c:v>2011.0</c:v>
                </c:pt>
                <c:pt idx="47">
                  <c:v>2012.0</c:v>
                </c:pt>
                <c:pt idx="48">
                  <c:v>2013.0</c:v>
                </c:pt>
                <c:pt idx="49">
                  <c:v>2014.0</c:v>
                </c:pt>
                <c:pt idx="50">
                  <c:v>2015.0</c:v>
                </c:pt>
                <c:pt idx="51">
                  <c:v>2016.0</c:v>
                </c:pt>
                <c:pt idx="52">
                  <c:v>2017.0</c:v>
                </c:pt>
                <c:pt idx="53">
                  <c:v>2018.0</c:v>
                </c:pt>
                <c:pt idx="54">
                  <c:v>2019.0</c:v>
                </c:pt>
                <c:pt idx="55">
                  <c:v>2020.0</c:v>
                </c:pt>
              </c:numCache>
            </c:numRef>
          </c:cat>
          <c:val>
            <c:numRef>
              <c:f>'Figure 20'!$B$2:$B$57</c:f>
              <c:numCache>
                <c:formatCode>General</c:formatCode>
                <c:ptCount val="56"/>
                <c:pt idx="0">
                  <c:v>27.0</c:v>
                </c:pt>
                <c:pt idx="1">
                  <c:v>3.0</c:v>
                </c:pt>
                <c:pt idx="2">
                  <c:v>18.0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5.0</c:v>
                </c:pt>
                <c:pt idx="7">
                  <c:v>9.0</c:v>
                </c:pt>
                <c:pt idx="8">
                  <c:v>27.0</c:v>
                </c:pt>
                <c:pt idx="9">
                  <c:v>15.0</c:v>
                </c:pt>
                <c:pt idx="10">
                  <c:v>39.0</c:v>
                </c:pt>
                <c:pt idx="11">
                  <c:v>34.0</c:v>
                </c:pt>
                <c:pt idx="12">
                  <c:v>26.0</c:v>
                </c:pt>
                <c:pt idx="13">
                  <c:v>38.0</c:v>
                </c:pt>
                <c:pt idx="14">
                  <c:v>62.0</c:v>
                </c:pt>
                <c:pt idx="15">
                  <c:v>100.0</c:v>
                </c:pt>
                <c:pt idx="16">
                  <c:v>93.0</c:v>
                </c:pt>
                <c:pt idx="17">
                  <c:v>103.0</c:v>
                </c:pt>
                <c:pt idx="18">
                  <c:v>175.0</c:v>
                </c:pt>
                <c:pt idx="19">
                  <c:v>161.0</c:v>
                </c:pt>
                <c:pt idx="20">
                  <c:v>158.0</c:v>
                </c:pt>
                <c:pt idx="21">
                  <c:v>241.0</c:v>
                </c:pt>
                <c:pt idx="22">
                  <c:v>207.0</c:v>
                </c:pt>
                <c:pt idx="23">
                  <c:v>309.0</c:v>
                </c:pt>
                <c:pt idx="24">
                  <c:v>374.0</c:v>
                </c:pt>
                <c:pt idx="25">
                  <c:v>514.0</c:v>
                </c:pt>
                <c:pt idx="26">
                  <c:v>602.0</c:v>
                </c:pt>
                <c:pt idx="27">
                  <c:v>889.0</c:v>
                </c:pt>
                <c:pt idx="28">
                  <c:v>627.0</c:v>
                </c:pt>
                <c:pt idx="29">
                  <c:v>852.0</c:v>
                </c:pt>
                <c:pt idx="30">
                  <c:v>704.0</c:v>
                </c:pt>
                <c:pt idx="31">
                  <c:v>987.0</c:v>
                </c:pt>
                <c:pt idx="32">
                  <c:v>1023.0</c:v>
                </c:pt>
                <c:pt idx="33">
                  <c:v>1902.0</c:v>
                </c:pt>
                <c:pt idx="34">
                  <c:v>1105.0</c:v>
                </c:pt>
                <c:pt idx="35">
                  <c:v>1923.0</c:v>
                </c:pt>
                <c:pt idx="36">
                  <c:v>1283.0</c:v>
                </c:pt>
                <c:pt idx="37">
                  <c:v>2200.0</c:v>
                </c:pt>
                <c:pt idx="38">
                  <c:v>2085.0</c:v>
                </c:pt>
                <c:pt idx="39">
                  <c:v>3633.0</c:v>
                </c:pt>
                <c:pt idx="40">
                  <c:v>3453.0</c:v>
                </c:pt>
                <c:pt idx="41">
                  <c:v>5681.0</c:v>
                </c:pt>
                <c:pt idx="42">
                  <c:v>4910.0</c:v>
                </c:pt>
                <c:pt idx="43">
                  <c:v>6582.0</c:v>
                </c:pt>
                <c:pt idx="44">
                  <c:v>6067.0</c:v>
                </c:pt>
                <c:pt idx="45">
                  <c:v>8782.0</c:v>
                </c:pt>
                <c:pt idx="46">
                  <c:v>6105.0</c:v>
                </c:pt>
                <c:pt idx="47">
                  <c:v>10097.0</c:v>
                </c:pt>
                <c:pt idx="48">
                  <c:v>8874.0</c:v>
                </c:pt>
                <c:pt idx="49">
                  <c:v>10793.0</c:v>
                </c:pt>
                <c:pt idx="50">
                  <c:v>9932.0</c:v>
                </c:pt>
                <c:pt idx="51">
                  <c:v>11303.0</c:v>
                </c:pt>
                <c:pt idx="52">
                  <c:v>7915.0</c:v>
                </c:pt>
                <c:pt idx="53">
                  <c:v>13295.0</c:v>
                </c:pt>
                <c:pt idx="54">
                  <c:v>13461.0</c:v>
                </c:pt>
                <c:pt idx="55">
                  <c:v>15652.0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'Figure 20'!$C$1</c:f>
              <c:strCache>
                <c:ptCount val="1"/>
                <c:pt idx="0">
                  <c:v># documents</c:v>
                </c:pt>
              </c:strCache>
            </c:strRef>
          </c:tx>
          <c:spPr>
            <a:ln>
              <a:solidFill>
                <a:srgbClr val="3366FF"/>
              </a:solidFill>
            </a:ln>
          </c:spPr>
          <c:marker>
            <c:symbol val="none"/>
          </c:marker>
          <c:cat>
            <c:numRef>
              <c:f>'Figure 20'!$A$2:$A$57</c:f>
              <c:numCache>
                <c:formatCode>General</c:formatCode>
                <c:ptCount val="56"/>
                <c:pt idx="0">
                  <c:v>1965.0</c:v>
                </c:pt>
                <c:pt idx="1">
                  <c:v>1966.0</c:v>
                </c:pt>
                <c:pt idx="2">
                  <c:v>1967.0</c:v>
                </c:pt>
                <c:pt idx="3">
                  <c:v>1968.0</c:v>
                </c:pt>
                <c:pt idx="4">
                  <c:v>1969.0</c:v>
                </c:pt>
                <c:pt idx="5">
                  <c:v>1970.0</c:v>
                </c:pt>
                <c:pt idx="6">
                  <c:v>1971.0</c:v>
                </c:pt>
                <c:pt idx="7">
                  <c:v>1972.0</c:v>
                </c:pt>
                <c:pt idx="8">
                  <c:v>1973.0</c:v>
                </c:pt>
                <c:pt idx="9">
                  <c:v>1974.0</c:v>
                </c:pt>
                <c:pt idx="10">
                  <c:v>1975.0</c:v>
                </c:pt>
                <c:pt idx="11">
                  <c:v>1976.0</c:v>
                </c:pt>
                <c:pt idx="12">
                  <c:v>1977.0</c:v>
                </c:pt>
                <c:pt idx="13">
                  <c:v>1978.0</c:v>
                </c:pt>
                <c:pt idx="14">
                  <c:v>1979.0</c:v>
                </c:pt>
                <c:pt idx="15">
                  <c:v>1980.0</c:v>
                </c:pt>
                <c:pt idx="16">
                  <c:v>1981.0</c:v>
                </c:pt>
                <c:pt idx="17">
                  <c:v>1982.0</c:v>
                </c:pt>
                <c:pt idx="18">
                  <c:v>1983.0</c:v>
                </c:pt>
                <c:pt idx="19">
                  <c:v>1984.0</c:v>
                </c:pt>
                <c:pt idx="20">
                  <c:v>1985.0</c:v>
                </c:pt>
                <c:pt idx="21">
                  <c:v>1986.0</c:v>
                </c:pt>
                <c:pt idx="22">
                  <c:v>1987.0</c:v>
                </c:pt>
                <c:pt idx="23">
                  <c:v>1988.0</c:v>
                </c:pt>
                <c:pt idx="24">
                  <c:v>1989.0</c:v>
                </c:pt>
                <c:pt idx="25">
                  <c:v>1990.0</c:v>
                </c:pt>
                <c:pt idx="26">
                  <c:v>1991.0</c:v>
                </c:pt>
                <c:pt idx="27">
                  <c:v>1992.0</c:v>
                </c:pt>
                <c:pt idx="28">
                  <c:v>1993.0</c:v>
                </c:pt>
                <c:pt idx="29">
                  <c:v>1994.0</c:v>
                </c:pt>
                <c:pt idx="30">
                  <c:v>1995.0</c:v>
                </c:pt>
                <c:pt idx="31">
                  <c:v>1996.0</c:v>
                </c:pt>
                <c:pt idx="32">
                  <c:v>1997.0</c:v>
                </c:pt>
                <c:pt idx="33">
                  <c:v>1998.0</c:v>
                </c:pt>
                <c:pt idx="34">
                  <c:v>1999.0</c:v>
                </c:pt>
                <c:pt idx="35">
                  <c:v>2000.0</c:v>
                </c:pt>
                <c:pt idx="36">
                  <c:v>2001.0</c:v>
                </c:pt>
                <c:pt idx="37">
                  <c:v>2002.0</c:v>
                </c:pt>
                <c:pt idx="38">
                  <c:v>2003.0</c:v>
                </c:pt>
                <c:pt idx="39">
                  <c:v>2004.0</c:v>
                </c:pt>
                <c:pt idx="40">
                  <c:v>2005.0</c:v>
                </c:pt>
                <c:pt idx="41">
                  <c:v>2006.0</c:v>
                </c:pt>
                <c:pt idx="42">
                  <c:v>2007.0</c:v>
                </c:pt>
                <c:pt idx="43">
                  <c:v>2008.0</c:v>
                </c:pt>
                <c:pt idx="44">
                  <c:v>2009.0</c:v>
                </c:pt>
                <c:pt idx="45">
                  <c:v>2010.0</c:v>
                </c:pt>
                <c:pt idx="46">
                  <c:v>2011.0</c:v>
                </c:pt>
                <c:pt idx="47">
                  <c:v>2012.0</c:v>
                </c:pt>
                <c:pt idx="48">
                  <c:v>2013.0</c:v>
                </c:pt>
                <c:pt idx="49">
                  <c:v>2014.0</c:v>
                </c:pt>
                <c:pt idx="50">
                  <c:v>2015.0</c:v>
                </c:pt>
                <c:pt idx="51">
                  <c:v>2016.0</c:v>
                </c:pt>
                <c:pt idx="52">
                  <c:v>2017.0</c:v>
                </c:pt>
                <c:pt idx="53">
                  <c:v>2018.0</c:v>
                </c:pt>
                <c:pt idx="54">
                  <c:v>2019.0</c:v>
                </c:pt>
                <c:pt idx="55">
                  <c:v>2020.0</c:v>
                </c:pt>
              </c:numCache>
            </c:numRef>
          </c:cat>
          <c:val>
            <c:numRef>
              <c:f>'Figure 20'!$C$2:$C$57</c:f>
              <c:numCache>
                <c:formatCode>General</c:formatCode>
                <c:ptCount val="56"/>
                <c:pt idx="0">
                  <c:v>22.0</c:v>
                </c:pt>
                <c:pt idx="1">
                  <c:v>7.0</c:v>
                </c:pt>
                <c:pt idx="2">
                  <c:v>41.0</c:v>
                </c:pt>
                <c:pt idx="3">
                  <c:v>16.0</c:v>
                </c:pt>
                <c:pt idx="4">
                  <c:v>24.0</c:v>
                </c:pt>
                <c:pt idx="5">
                  <c:v>17.0</c:v>
                </c:pt>
                <c:pt idx="6">
                  <c:v>20.0</c:v>
                </c:pt>
                <c:pt idx="7">
                  <c:v>19.0</c:v>
                </c:pt>
                <c:pt idx="8">
                  <c:v>66.0</c:v>
                </c:pt>
                <c:pt idx="9">
                  <c:v>23.0</c:v>
                </c:pt>
                <c:pt idx="10">
                  <c:v>122.0</c:v>
                </c:pt>
                <c:pt idx="11">
                  <c:v>127.0</c:v>
                </c:pt>
                <c:pt idx="12">
                  <c:v>128.0</c:v>
                </c:pt>
                <c:pt idx="13">
                  <c:v>141.0</c:v>
                </c:pt>
                <c:pt idx="14">
                  <c:v>172.0</c:v>
                </c:pt>
                <c:pt idx="15">
                  <c:v>294.0</c:v>
                </c:pt>
                <c:pt idx="16">
                  <c:v>250.0</c:v>
                </c:pt>
                <c:pt idx="17">
                  <c:v>313.0</c:v>
                </c:pt>
                <c:pt idx="18">
                  <c:v>333.0</c:v>
                </c:pt>
                <c:pt idx="19">
                  <c:v>444.0</c:v>
                </c:pt>
                <c:pt idx="20">
                  <c:v>357.0</c:v>
                </c:pt>
                <c:pt idx="21">
                  <c:v>476.0</c:v>
                </c:pt>
                <c:pt idx="22">
                  <c:v>655.0</c:v>
                </c:pt>
                <c:pt idx="23">
                  <c:v>534.0</c:v>
                </c:pt>
                <c:pt idx="24">
                  <c:v>917.0</c:v>
                </c:pt>
                <c:pt idx="25">
                  <c:v>1244.0</c:v>
                </c:pt>
                <c:pt idx="26">
                  <c:v>1358.0</c:v>
                </c:pt>
                <c:pt idx="27">
                  <c:v>1574.0</c:v>
                </c:pt>
                <c:pt idx="28">
                  <c:v>1234.0</c:v>
                </c:pt>
                <c:pt idx="29">
                  <c:v>1431.0</c:v>
                </c:pt>
                <c:pt idx="30">
                  <c:v>1202.0</c:v>
                </c:pt>
                <c:pt idx="31">
                  <c:v>1524.0</c:v>
                </c:pt>
                <c:pt idx="32">
                  <c:v>1598.0</c:v>
                </c:pt>
                <c:pt idx="33">
                  <c:v>2187.0</c:v>
                </c:pt>
                <c:pt idx="34">
                  <c:v>1581.0</c:v>
                </c:pt>
                <c:pt idx="35">
                  <c:v>2118.0</c:v>
                </c:pt>
                <c:pt idx="36">
                  <c:v>1551.0</c:v>
                </c:pt>
                <c:pt idx="37">
                  <c:v>2074.0</c:v>
                </c:pt>
                <c:pt idx="38">
                  <c:v>1991.0</c:v>
                </c:pt>
                <c:pt idx="39">
                  <c:v>2695.0</c:v>
                </c:pt>
                <c:pt idx="40">
                  <c:v>2416.0</c:v>
                </c:pt>
                <c:pt idx="41">
                  <c:v>3101.0</c:v>
                </c:pt>
                <c:pt idx="42">
                  <c:v>2663.0</c:v>
                </c:pt>
                <c:pt idx="43">
                  <c:v>3208.0</c:v>
                </c:pt>
                <c:pt idx="44">
                  <c:v>2919.0</c:v>
                </c:pt>
                <c:pt idx="45">
                  <c:v>3547.0</c:v>
                </c:pt>
                <c:pt idx="46">
                  <c:v>2864.0</c:v>
                </c:pt>
                <c:pt idx="47">
                  <c:v>3663.0</c:v>
                </c:pt>
                <c:pt idx="48">
                  <c:v>3342.0</c:v>
                </c:pt>
                <c:pt idx="49">
                  <c:v>3663.0</c:v>
                </c:pt>
                <c:pt idx="50">
                  <c:v>3568.0</c:v>
                </c:pt>
                <c:pt idx="51">
                  <c:v>3814.0</c:v>
                </c:pt>
                <c:pt idx="52">
                  <c:v>3042.0</c:v>
                </c:pt>
                <c:pt idx="53">
                  <c:v>4482.0</c:v>
                </c:pt>
                <c:pt idx="54">
                  <c:v>5003.0</c:v>
                </c:pt>
                <c:pt idx="55">
                  <c:v>5426.0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37590296"/>
        <c:axId val="-2037589880"/>
      </c:lineChart>
      <c:catAx>
        <c:axId val="-2037590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037589880"/>
        <c:crosses val="autoZero"/>
        <c:auto val="1"/>
        <c:lblAlgn val="ctr"/>
        <c:lblOffset val="100"/>
        <c:noMultiLvlLbl val="0"/>
      </c:catAx>
      <c:valAx>
        <c:axId val="-20375898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03759029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lineChart>
        <c:grouping val="standard"/>
        <c:varyColors val="0"/>
        <c:ser>
          <c:idx val="3"/>
          <c:order val="0"/>
          <c:tx>
            <c:strRef>
              <c:f>'Figure 20'!$D$1</c:f>
              <c:strCache>
                <c:ptCount val="1"/>
                <c:pt idx="0">
                  <c:v>Ratio</c:v>
                </c:pt>
              </c:strCache>
            </c:strRef>
          </c:tx>
          <c:spPr>
            <a:ln>
              <a:solidFill>
                <a:srgbClr val="3366FF"/>
              </a:solidFill>
            </a:ln>
          </c:spPr>
          <c:marker>
            <c:symbol val="none"/>
          </c:marker>
          <c:cat>
            <c:numRef>
              <c:f>'Figure 20'!$A$2:$A$57</c:f>
              <c:numCache>
                <c:formatCode>General</c:formatCode>
                <c:ptCount val="56"/>
                <c:pt idx="0">
                  <c:v>1965.0</c:v>
                </c:pt>
                <c:pt idx="1">
                  <c:v>1966.0</c:v>
                </c:pt>
                <c:pt idx="2">
                  <c:v>1967.0</c:v>
                </c:pt>
                <c:pt idx="3">
                  <c:v>1968.0</c:v>
                </c:pt>
                <c:pt idx="4">
                  <c:v>1969.0</c:v>
                </c:pt>
                <c:pt idx="5">
                  <c:v>1970.0</c:v>
                </c:pt>
                <c:pt idx="6">
                  <c:v>1971.0</c:v>
                </c:pt>
                <c:pt idx="7">
                  <c:v>1972.0</c:v>
                </c:pt>
                <c:pt idx="8">
                  <c:v>1973.0</c:v>
                </c:pt>
                <c:pt idx="9">
                  <c:v>1974.0</c:v>
                </c:pt>
                <c:pt idx="10">
                  <c:v>1975.0</c:v>
                </c:pt>
                <c:pt idx="11">
                  <c:v>1976.0</c:v>
                </c:pt>
                <c:pt idx="12">
                  <c:v>1977.0</c:v>
                </c:pt>
                <c:pt idx="13">
                  <c:v>1978.0</c:v>
                </c:pt>
                <c:pt idx="14">
                  <c:v>1979.0</c:v>
                </c:pt>
                <c:pt idx="15">
                  <c:v>1980.0</c:v>
                </c:pt>
                <c:pt idx="16">
                  <c:v>1981.0</c:v>
                </c:pt>
                <c:pt idx="17">
                  <c:v>1982.0</c:v>
                </c:pt>
                <c:pt idx="18">
                  <c:v>1983.0</c:v>
                </c:pt>
                <c:pt idx="19">
                  <c:v>1984.0</c:v>
                </c:pt>
                <c:pt idx="20">
                  <c:v>1985.0</c:v>
                </c:pt>
                <c:pt idx="21">
                  <c:v>1986.0</c:v>
                </c:pt>
                <c:pt idx="22">
                  <c:v>1987.0</c:v>
                </c:pt>
                <c:pt idx="23">
                  <c:v>1988.0</c:v>
                </c:pt>
                <c:pt idx="24">
                  <c:v>1989.0</c:v>
                </c:pt>
                <c:pt idx="25">
                  <c:v>1990.0</c:v>
                </c:pt>
                <c:pt idx="26">
                  <c:v>1991.0</c:v>
                </c:pt>
                <c:pt idx="27">
                  <c:v>1992.0</c:v>
                </c:pt>
                <c:pt idx="28">
                  <c:v>1993.0</c:v>
                </c:pt>
                <c:pt idx="29">
                  <c:v>1994.0</c:v>
                </c:pt>
                <c:pt idx="30">
                  <c:v>1995.0</c:v>
                </c:pt>
                <c:pt idx="31">
                  <c:v>1996.0</c:v>
                </c:pt>
                <c:pt idx="32">
                  <c:v>1997.0</c:v>
                </c:pt>
                <c:pt idx="33">
                  <c:v>1998.0</c:v>
                </c:pt>
                <c:pt idx="34">
                  <c:v>1999.0</c:v>
                </c:pt>
                <c:pt idx="35">
                  <c:v>2000.0</c:v>
                </c:pt>
                <c:pt idx="36">
                  <c:v>2001.0</c:v>
                </c:pt>
                <c:pt idx="37">
                  <c:v>2002.0</c:v>
                </c:pt>
                <c:pt idx="38">
                  <c:v>2003.0</c:v>
                </c:pt>
                <c:pt idx="39">
                  <c:v>2004.0</c:v>
                </c:pt>
                <c:pt idx="40">
                  <c:v>2005.0</c:v>
                </c:pt>
                <c:pt idx="41">
                  <c:v>2006.0</c:v>
                </c:pt>
                <c:pt idx="42">
                  <c:v>2007.0</c:v>
                </c:pt>
                <c:pt idx="43">
                  <c:v>2008.0</c:v>
                </c:pt>
                <c:pt idx="44">
                  <c:v>2009.0</c:v>
                </c:pt>
                <c:pt idx="45">
                  <c:v>2010.0</c:v>
                </c:pt>
                <c:pt idx="46">
                  <c:v>2011.0</c:v>
                </c:pt>
                <c:pt idx="47">
                  <c:v>2012.0</c:v>
                </c:pt>
                <c:pt idx="48">
                  <c:v>2013.0</c:v>
                </c:pt>
                <c:pt idx="49">
                  <c:v>2014.0</c:v>
                </c:pt>
                <c:pt idx="50">
                  <c:v>2015.0</c:v>
                </c:pt>
                <c:pt idx="51">
                  <c:v>2016.0</c:v>
                </c:pt>
                <c:pt idx="52">
                  <c:v>2017.0</c:v>
                </c:pt>
                <c:pt idx="53">
                  <c:v>2018.0</c:v>
                </c:pt>
                <c:pt idx="54">
                  <c:v>2019.0</c:v>
                </c:pt>
                <c:pt idx="55">
                  <c:v>2020.0</c:v>
                </c:pt>
              </c:numCache>
            </c:numRef>
          </c:cat>
          <c:val>
            <c:numRef>
              <c:f>'Figure 20'!$D$2:$D$57</c:f>
              <c:numCache>
                <c:formatCode>0.00</c:formatCode>
                <c:ptCount val="56"/>
                <c:pt idx="0">
                  <c:v>1.227272727272727</c:v>
                </c:pt>
                <c:pt idx="1">
                  <c:v>0.428571428571429</c:v>
                </c:pt>
                <c:pt idx="2">
                  <c:v>0.439024390243902</c:v>
                </c:pt>
                <c:pt idx="3">
                  <c:v>0.25</c:v>
                </c:pt>
                <c:pt idx="4">
                  <c:v>0.208333333333333</c:v>
                </c:pt>
                <c:pt idx="5">
                  <c:v>0.352941176470588</c:v>
                </c:pt>
                <c:pt idx="6">
                  <c:v>0.25</c:v>
                </c:pt>
                <c:pt idx="7">
                  <c:v>0.473684210526316</c:v>
                </c:pt>
                <c:pt idx="8">
                  <c:v>0.409090909090909</c:v>
                </c:pt>
                <c:pt idx="9">
                  <c:v>0.652173913043478</c:v>
                </c:pt>
                <c:pt idx="10">
                  <c:v>0.319672131147541</c:v>
                </c:pt>
                <c:pt idx="11">
                  <c:v>0.267716535433071</c:v>
                </c:pt>
                <c:pt idx="12">
                  <c:v>0.203125</c:v>
                </c:pt>
                <c:pt idx="13">
                  <c:v>0.269503546099291</c:v>
                </c:pt>
                <c:pt idx="14">
                  <c:v>0.36046511627907</c:v>
                </c:pt>
                <c:pt idx="15">
                  <c:v>0.340136054421769</c:v>
                </c:pt>
                <c:pt idx="16">
                  <c:v>0.372</c:v>
                </c:pt>
                <c:pt idx="17">
                  <c:v>0.329073482428115</c:v>
                </c:pt>
                <c:pt idx="18">
                  <c:v>0.525525525525526</c:v>
                </c:pt>
                <c:pt idx="19">
                  <c:v>0.362612612612613</c:v>
                </c:pt>
                <c:pt idx="20">
                  <c:v>0.442577030812325</c:v>
                </c:pt>
                <c:pt idx="21">
                  <c:v>0.506302521008403</c:v>
                </c:pt>
                <c:pt idx="22">
                  <c:v>0.316030534351145</c:v>
                </c:pt>
                <c:pt idx="23">
                  <c:v>0.578651685393258</c:v>
                </c:pt>
                <c:pt idx="24">
                  <c:v>0.407851690294438</c:v>
                </c:pt>
                <c:pt idx="25">
                  <c:v>0.413183279742765</c:v>
                </c:pt>
                <c:pt idx="26">
                  <c:v>0.443298969072165</c:v>
                </c:pt>
                <c:pt idx="27">
                  <c:v>0.564803049555273</c:v>
                </c:pt>
                <c:pt idx="28">
                  <c:v>0.508103727714749</c:v>
                </c:pt>
                <c:pt idx="29">
                  <c:v>0.59538784067086</c:v>
                </c:pt>
                <c:pt idx="30">
                  <c:v>0.585690515806988</c:v>
                </c:pt>
                <c:pt idx="31">
                  <c:v>0.64763779527559</c:v>
                </c:pt>
                <c:pt idx="32">
                  <c:v>0.64017521902378</c:v>
                </c:pt>
                <c:pt idx="33">
                  <c:v>0.869684499314129</c:v>
                </c:pt>
                <c:pt idx="34">
                  <c:v>0.698924731182796</c:v>
                </c:pt>
                <c:pt idx="35">
                  <c:v>0.907932011331445</c:v>
                </c:pt>
                <c:pt idx="36">
                  <c:v>0.827208252740168</c:v>
                </c:pt>
                <c:pt idx="37">
                  <c:v>1.060752169720347</c:v>
                </c:pt>
                <c:pt idx="38">
                  <c:v>1.047212456052235</c:v>
                </c:pt>
                <c:pt idx="39">
                  <c:v>1.348051948051948</c:v>
                </c:pt>
                <c:pt idx="40">
                  <c:v>1.429221854304636</c:v>
                </c:pt>
                <c:pt idx="41">
                  <c:v>1.831989680748146</c:v>
                </c:pt>
                <c:pt idx="42">
                  <c:v>1.843785204656402</c:v>
                </c:pt>
                <c:pt idx="43">
                  <c:v>2.051745635910216</c:v>
                </c:pt>
                <c:pt idx="44">
                  <c:v>2.07845152449469</c:v>
                </c:pt>
                <c:pt idx="45">
                  <c:v>2.475895122638786</c:v>
                </c:pt>
                <c:pt idx="46">
                  <c:v>2.13163407821229</c:v>
                </c:pt>
                <c:pt idx="47">
                  <c:v>2.756483756483756</c:v>
                </c:pt>
                <c:pt idx="48">
                  <c:v>2.655296229802513</c:v>
                </c:pt>
                <c:pt idx="49">
                  <c:v>2.946491946491946</c:v>
                </c:pt>
                <c:pt idx="50">
                  <c:v>2.783632286995515</c:v>
                </c:pt>
                <c:pt idx="51">
                  <c:v>2.963555322496067</c:v>
                </c:pt>
                <c:pt idx="52">
                  <c:v>2.601906640368179</c:v>
                </c:pt>
                <c:pt idx="53">
                  <c:v>2.966309683177153</c:v>
                </c:pt>
                <c:pt idx="54">
                  <c:v>2.690585648610833</c:v>
                </c:pt>
                <c:pt idx="55">
                  <c:v>2.884629561371176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/>
        <c:marker val="1"/>
        <c:smooth val="0"/>
        <c:axId val="2033947144"/>
        <c:axId val="-2019576760"/>
      </c:lineChart>
      <c:catAx>
        <c:axId val="2033947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-2019576760"/>
        <c:crosses val="autoZero"/>
        <c:auto val="1"/>
        <c:lblAlgn val="ctr"/>
        <c:lblOffset val="100"/>
        <c:noMultiLvlLbl val="0"/>
      </c:catAx>
      <c:valAx>
        <c:axId val="-2019576760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20339471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'Table 13 enriched'!$A$61</c:f>
              <c:strCache>
                <c:ptCount val="1"/>
                <c:pt idx="0">
                  <c:v>%Reusing</c:v>
                </c:pt>
              </c:strCache>
            </c:strRef>
          </c:tx>
          <c:marker>
            <c:symbol val="none"/>
          </c:marker>
          <c:cat>
            <c:numRef>
              <c:f>'Table 13 enriched'!$B$59:$BE$59</c:f>
              <c:numCache>
                <c:formatCode>General</c:formatCode>
                <c:ptCount val="56"/>
                <c:pt idx="0">
                  <c:v>1965.0</c:v>
                </c:pt>
                <c:pt idx="1">
                  <c:v>1966.0</c:v>
                </c:pt>
                <c:pt idx="2">
                  <c:v>1967.0</c:v>
                </c:pt>
                <c:pt idx="3">
                  <c:v>1968.0</c:v>
                </c:pt>
                <c:pt idx="4">
                  <c:v>1969.0</c:v>
                </c:pt>
                <c:pt idx="5">
                  <c:v>1970.0</c:v>
                </c:pt>
                <c:pt idx="6">
                  <c:v>1971.0</c:v>
                </c:pt>
                <c:pt idx="7">
                  <c:v>1972.0</c:v>
                </c:pt>
                <c:pt idx="8">
                  <c:v>1973.0</c:v>
                </c:pt>
                <c:pt idx="9">
                  <c:v>1974.0</c:v>
                </c:pt>
                <c:pt idx="10">
                  <c:v>1975.0</c:v>
                </c:pt>
                <c:pt idx="11">
                  <c:v>1976.0</c:v>
                </c:pt>
                <c:pt idx="12">
                  <c:v>1977.0</c:v>
                </c:pt>
                <c:pt idx="13">
                  <c:v>1978.0</c:v>
                </c:pt>
                <c:pt idx="14">
                  <c:v>1979.0</c:v>
                </c:pt>
                <c:pt idx="15">
                  <c:v>1980.0</c:v>
                </c:pt>
                <c:pt idx="16">
                  <c:v>1981.0</c:v>
                </c:pt>
                <c:pt idx="17">
                  <c:v>1982.0</c:v>
                </c:pt>
                <c:pt idx="18">
                  <c:v>1983.0</c:v>
                </c:pt>
                <c:pt idx="19">
                  <c:v>1984.0</c:v>
                </c:pt>
                <c:pt idx="20">
                  <c:v>1985.0</c:v>
                </c:pt>
                <c:pt idx="21">
                  <c:v>1986.0</c:v>
                </c:pt>
                <c:pt idx="22">
                  <c:v>1987.0</c:v>
                </c:pt>
                <c:pt idx="23">
                  <c:v>1988.0</c:v>
                </c:pt>
                <c:pt idx="24">
                  <c:v>1989.0</c:v>
                </c:pt>
                <c:pt idx="25">
                  <c:v>1990.0</c:v>
                </c:pt>
                <c:pt idx="26">
                  <c:v>1991.0</c:v>
                </c:pt>
                <c:pt idx="27">
                  <c:v>1992.0</c:v>
                </c:pt>
                <c:pt idx="28">
                  <c:v>1993.0</c:v>
                </c:pt>
                <c:pt idx="29">
                  <c:v>1994.0</c:v>
                </c:pt>
                <c:pt idx="30">
                  <c:v>1995.0</c:v>
                </c:pt>
                <c:pt idx="31">
                  <c:v>1996.0</c:v>
                </c:pt>
                <c:pt idx="32">
                  <c:v>1997.0</c:v>
                </c:pt>
                <c:pt idx="33">
                  <c:v>1998.0</c:v>
                </c:pt>
                <c:pt idx="34">
                  <c:v>1999.0</c:v>
                </c:pt>
                <c:pt idx="35">
                  <c:v>2000.0</c:v>
                </c:pt>
                <c:pt idx="36">
                  <c:v>2001.0</c:v>
                </c:pt>
                <c:pt idx="37">
                  <c:v>2002.0</c:v>
                </c:pt>
                <c:pt idx="38">
                  <c:v>2003.0</c:v>
                </c:pt>
                <c:pt idx="39">
                  <c:v>2004.0</c:v>
                </c:pt>
                <c:pt idx="40">
                  <c:v>2005.0</c:v>
                </c:pt>
                <c:pt idx="41">
                  <c:v>2006.0</c:v>
                </c:pt>
                <c:pt idx="42">
                  <c:v>2007.0</c:v>
                </c:pt>
                <c:pt idx="43">
                  <c:v>2008.0</c:v>
                </c:pt>
                <c:pt idx="44">
                  <c:v>2009.0</c:v>
                </c:pt>
                <c:pt idx="45">
                  <c:v>2010.0</c:v>
                </c:pt>
                <c:pt idx="46">
                  <c:v>2011.0</c:v>
                </c:pt>
                <c:pt idx="47">
                  <c:v>2012.0</c:v>
                </c:pt>
                <c:pt idx="48">
                  <c:v>2013.0</c:v>
                </c:pt>
                <c:pt idx="49">
                  <c:v>2014.0</c:v>
                </c:pt>
                <c:pt idx="50">
                  <c:v>2015.0</c:v>
                </c:pt>
                <c:pt idx="51">
                  <c:v>2016.0</c:v>
                </c:pt>
                <c:pt idx="52">
                  <c:v>2017.0</c:v>
                </c:pt>
                <c:pt idx="53">
                  <c:v>2018.0</c:v>
                </c:pt>
                <c:pt idx="54">
                  <c:v>2019.0</c:v>
                </c:pt>
                <c:pt idx="55">
                  <c:v>2020.0</c:v>
                </c:pt>
              </c:numCache>
            </c:numRef>
          </c:cat>
          <c:val>
            <c:numRef>
              <c:f>'Table 13 enriched'!$B$61:$BI$61</c:f>
              <c:numCache>
                <c:formatCode>0%</c:formatCode>
                <c:ptCount val="60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0.00740740740740741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0.0072992700729927</c:v>
                </c:pt>
                <c:pt idx="17">
                  <c:v>0.0110192837465565</c:v>
                </c:pt>
                <c:pt idx="18">
                  <c:v>0.0314285714285714</c:v>
                </c:pt>
                <c:pt idx="19">
                  <c:v>0.0201149425287356</c:v>
                </c:pt>
                <c:pt idx="20">
                  <c:v>0.0264550264550264</c:v>
                </c:pt>
                <c:pt idx="21">
                  <c:v>0.0333333333333333</c:v>
                </c:pt>
                <c:pt idx="22">
                  <c:v>0.0209267563527653</c:v>
                </c:pt>
                <c:pt idx="23">
                  <c:v>0.0477064220183486</c:v>
                </c:pt>
                <c:pt idx="24">
                  <c:v>0.050261780104712</c:v>
                </c:pt>
                <c:pt idx="25">
                  <c:v>0.076742364917776</c:v>
                </c:pt>
                <c:pt idx="26">
                  <c:v>0.0551523947750363</c:v>
                </c:pt>
                <c:pt idx="27">
                  <c:v>0.0757293606455618</c:v>
                </c:pt>
                <c:pt idx="28">
                  <c:v>0.141242937853107</c:v>
                </c:pt>
                <c:pt idx="29">
                  <c:v>0.12242090784044</c:v>
                </c:pt>
                <c:pt idx="30">
                  <c:v>0.129966887417219</c:v>
                </c:pt>
                <c:pt idx="31">
                  <c:v>0.168619791666667</c:v>
                </c:pt>
                <c:pt idx="32">
                  <c:v>0.154901960784314</c:v>
                </c:pt>
                <c:pt idx="33">
                  <c:v>0.180840163934426</c:v>
                </c:pt>
                <c:pt idx="34">
                  <c:v>0.182896379525593</c:v>
                </c:pt>
                <c:pt idx="35">
                  <c:v>0.189867841409692</c:v>
                </c:pt>
                <c:pt idx="36">
                  <c:v>0.219586374695864</c:v>
                </c:pt>
                <c:pt idx="37">
                  <c:v>0.142527675276753</c:v>
                </c:pt>
                <c:pt idx="38">
                  <c:v>0.216942148760331</c:v>
                </c:pt>
                <c:pt idx="39">
                  <c:v>0.202636534839925</c:v>
                </c:pt>
                <c:pt idx="40">
                  <c:v>0.187012987012987</c:v>
                </c:pt>
                <c:pt idx="41">
                  <c:v>0.223113379511484</c:v>
                </c:pt>
                <c:pt idx="42">
                  <c:v>0.246323529411765</c:v>
                </c:pt>
                <c:pt idx="43">
                  <c:v>0.204357873885771</c:v>
                </c:pt>
                <c:pt idx="44">
                  <c:v>0.2285050348567</c:v>
                </c:pt>
                <c:pt idx="45">
                  <c:v>0.21117285756069</c:v>
                </c:pt>
                <c:pt idx="46">
                  <c:v>0.24400417101147</c:v>
                </c:pt>
                <c:pt idx="47">
                  <c:v>0.191279069767442</c:v>
                </c:pt>
                <c:pt idx="48">
                  <c:v>0.231389578163772</c:v>
                </c:pt>
                <c:pt idx="49">
                  <c:v>0.221374045801527</c:v>
                </c:pt>
                <c:pt idx="50">
                  <c:v>0.203896103896104</c:v>
                </c:pt>
                <c:pt idx="51">
                  <c:v>0.139048614741244</c:v>
                </c:pt>
                <c:pt idx="52">
                  <c:v>0.121271714192068</c:v>
                </c:pt>
                <c:pt idx="53">
                  <c:v>0.096085409252669</c:v>
                </c:pt>
                <c:pt idx="54">
                  <c:v>0.0801385681293302</c:v>
                </c:pt>
                <c:pt idx="55">
                  <c:v>0.043646408839779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/>
        <c:marker val="1"/>
        <c:smooth val="0"/>
        <c:axId val="-2020826648"/>
        <c:axId val="-2020999752"/>
      </c:lineChart>
      <c:catAx>
        <c:axId val="-2020826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800"/>
            </a:pPr>
            <a:endParaRPr lang="fr-FR"/>
          </a:p>
        </c:txPr>
        <c:crossAx val="-2020999752"/>
        <c:crosses val="autoZero"/>
        <c:auto val="1"/>
        <c:lblAlgn val="ctr"/>
        <c:lblOffset val="100"/>
        <c:noMultiLvlLbl val="0"/>
      </c:catAx>
      <c:valAx>
        <c:axId val="-202099975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-202082664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2"/>
          <c:order val="0"/>
          <c:tx>
            <c:strRef>
              <c:f>'Fig14-16-19-21-22'!$C$1</c:f>
              <c:strCache>
                <c:ptCount val="1"/>
                <c:pt idx="0">
                  <c:v>Papers#</c:v>
                </c:pt>
              </c:strCache>
            </c:strRef>
          </c:tx>
          <c:spPr>
            <a:ln>
              <a:solidFill>
                <a:srgbClr val="3366FF"/>
              </a:solidFill>
            </a:ln>
          </c:spPr>
          <c:marker>
            <c:symbol val="none"/>
          </c:marker>
          <c:cat>
            <c:numRef>
              <c:f>'Fig14-16-19-21-22'!$A$2:$A$57</c:f>
              <c:numCache>
                <c:formatCode>General</c:formatCode>
                <c:ptCount val="56"/>
                <c:pt idx="0">
                  <c:v>1965.0</c:v>
                </c:pt>
                <c:pt idx="1">
                  <c:v>1966.0</c:v>
                </c:pt>
                <c:pt idx="2">
                  <c:v>1967.0</c:v>
                </c:pt>
                <c:pt idx="3">
                  <c:v>1968.0</c:v>
                </c:pt>
                <c:pt idx="4">
                  <c:v>1969.0</c:v>
                </c:pt>
                <c:pt idx="5">
                  <c:v>1970.0</c:v>
                </c:pt>
                <c:pt idx="6">
                  <c:v>1971.0</c:v>
                </c:pt>
                <c:pt idx="7">
                  <c:v>1972.0</c:v>
                </c:pt>
                <c:pt idx="8">
                  <c:v>1973.0</c:v>
                </c:pt>
                <c:pt idx="9">
                  <c:v>1974.0</c:v>
                </c:pt>
                <c:pt idx="10">
                  <c:v>1975.0</c:v>
                </c:pt>
                <c:pt idx="11">
                  <c:v>1976.0</c:v>
                </c:pt>
                <c:pt idx="12">
                  <c:v>1977.0</c:v>
                </c:pt>
                <c:pt idx="13">
                  <c:v>1978.0</c:v>
                </c:pt>
                <c:pt idx="14">
                  <c:v>1979.0</c:v>
                </c:pt>
                <c:pt idx="15">
                  <c:v>1980.0</c:v>
                </c:pt>
                <c:pt idx="16">
                  <c:v>1981.0</c:v>
                </c:pt>
                <c:pt idx="17">
                  <c:v>1982.0</c:v>
                </c:pt>
                <c:pt idx="18">
                  <c:v>1983.0</c:v>
                </c:pt>
                <c:pt idx="19">
                  <c:v>1984.0</c:v>
                </c:pt>
                <c:pt idx="20">
                  <c:v>1985.0</c:v>
                </c:pt>
                <c:pt idx="21">
                  <c:v>1986.0</c:v>
                </c:pt>
                <c:pt idx="22">
                  <c:v>1987.0</c:v>
                </c:pt>
                <c:pt idx="23">
                  <c:v>1988.0</c:v>
                </c:pt>
                <c:pt idx="24">
                  <c:v>1989.0</c:v>
                </c:pt>
                <c:pt idx="25">
                  <c:v>1990.0</c:v>
                </c:pt>
                <c:pt idx="26">
                  <c:v>1991.0</c:v>
                </c:pt>
                <c:pt idx="27">
                  <c:v>1992.0</c:v>
                </c:pt>
                <c:pt idx="28">
                  <c:v>1993.0</c:v>
                </c:pt>
                <c:pt idx="29">
                  <c:v>1994.0</c:v>
                </c:pt>
                <c:pt idx="30">
                  <c:v>1995.0</c:v>
                </c:pt>
                <c:pt idx="31">
                  <c:v>1996.0</c:v>
                </c:pt>
                <c:pt idx="32">
                  <c:v>1997.0</c:v>
                </c:pt>
                <c:pt idx="33">
                  <c:v>1998.0</c:v>
                </c:pt>
                <c:pt idx="34">
                  <c:v>1999.0</c:v>
                </c:pt>
                <c:pt idx="35">
                  <c:v>2000.0</c:v>
                </c:pt>
                <c:pt idx="36">
                  <c:v>2001.0</c:v>
                </c:pt>
                <c:pt idx="37">
                  <c:v>2002.0</c:v>
                </c:pt>
                <c:pt idx="38">
                  <c:v>2003.0</c:v>
                </c:pt>
                <c:pt idx="39">
                  <c:v>2004.0</c:v>
                </c:pt>
                <c:pt idx="40">
                  <c:v>2005.0</c:v>
                </c:pt>
                <c:pt idx="41">
                  <c:v>2006.0</c:v>
                </c:pt>
                <c:pt idx="42">
                  <c:v>2007.0</c:v>
                </c:pt>
                <c:pt idx="43">
                  <c:v>2008.0</c:v>
                </c:pt>
                <c:pt idx="44">
                  <c:v>2009.0</c:v>
                </c:pt>
                <c:pt idx="45">
                  <c:v>2010.0</c:v>
                </c:pt>
                <c:pt idx="46">
                  <c:v>2011.0</c:v>
                </c:pt>
                <c:pt idx="47">
                  <c:v>2012.0</c:v>
                </c:pt>
                <c:pt idx="48">
                  <c:v>2013.0</c:v>
                </c:pt>
                <c:pt idx="49">
                  <c:v>2014.0</c:v>
                </c:pt>
                <c:pt idx="50">
                  <c:v>2015.0</c:v>
                </c:pt>
                <c:pt idx="51">
                  <c:v>2016.0</c:v>
                </c:pt>
                <c:pt idx="52">
                  <c:v>2017.0</c:v>
                </c:pt>
                <c:pt idx="53">
                  <c:v>2018.0</c:v>
                </c:pt>
                <c:pt idx="54">
                  <c:v>2019.0</c:v>
                </c:pt>
                <c:pt idx="55">
                  <c:v>2020.0</c:v>
                </c:pt>
              </c:numCache>
            </c:numRef>
          </c:cat>
          <c:val>
            <c:numRef>
              <c:f>'Fig14-16-19-21-22'!$C$2:$C$57</c:f>
              <c:numCache>
                <c:formatCode>General</c:formatCode>
                <c:ptCount val="56"/>
                <c:pt idx="0">
                  <c:v>24.0</c:v>
                </c:pt>
                <c:pt idx="1">
                  <c:v>7.0</c:v>
                </c:pt>
                <c:pt idx="2">
                  <c:v>54.0</c:v>
                </c:pt>
                <c:pt idx="3">
                  <c:v>17.0</c:v>
                </c:pt>
                <c:pt idx="4">
                  <c:v>24.0</c:v>
                </c:pt>
                <c:pt idx="5">
                  <c:v>18.0</c:v>
                </c:pt>
                <c:pt idx="6">
                  <c:v>20.0</c:v>
                </c:pt>
                <c:pt idx="7">
                  <c:v>19.0</c:v>
                </c:pt>
                <c:pt idx="8">
                  <c:v>80.0</c:v>
                </c:pt>
                <c:pt idx="9">
                  <c:v>25.0</c:v>
                </c:pt>
                <c:pt idx="10">
                  <c:v>131.0</c:v>
                </c:pt>
                <c:pt idx="11">
                  <c:v>135.0</c:v>
                </c:pt>
                <c:pt idx="12">
                  <c:v>139.0</c:v>
                </c:pt>
                <c:pt idx="13">
                  <c:v>154.0</c:v>
                </c:pt>
                <c:pt idx="14">
                  <c:v>179.0</c:v>
                </c:pt>
                <c:pt idx="15">
                  <c:v>307.0</c:v>
                </c:pt>
                <c:pt idx="16">
                  <c:v>274.0</c:v>
                </c:pt>
                <c:pt idx="17">
                  <c:v>363.0</c:v>
                </c:pt>
                <c:pt idx="18">
                  <c:v>350.0</c:v>
                </c:pt>
                <c:pt idx="19">
                  <c:v>348.0</c:v>
                </c:pt>
                <c:pt idx="20">
                  <c:v>378.0</c:v>
                </c:pt>
                <c:pt idx="21">
                  <c:v>510.0</c:v>
                </c:pt>
                <c:pt idx="22">
                  <c:v>669.0</c:v>
                </c:pt>
                <c:pt idx="23">
                  <c:v>545.0</c:v>
                </c:pt>
                <c:pt idx="24">
                  <c:v>955.0</c:v>
                </c:pt>
                <c:pt idx="25">
                  <c:v>1277.0</c:v>
                </c:pt>
                <c:pt idx="26">
                  <c:v>1378.0</c:v>
                </c:pt>
                <c:pt idx="27">
                  <c:v>1611.0</c:v>
                </c:pt>
                <c:pt idx="28">
                  <c:v>1239.0</c:v>
                </c:pt>
                <c:pt idx="29">
                  <c:v>1454.0</c:v>
                </c:pt>
                <c:pt idx="30">
                  <c:v>1208.0</c:v>
                </c:pt>
                <c:pt idx="31">
                  <c:v>1536.0</c:v>
                </c:pt>
                <c:pt idx="32">
                  <c:v>1530.0</c:v>
                </c:pt>
                <c:pt idx="33">
                  <c:v>1952.0</c:v>
                </c:pt>
                <c:pt idx="34">
                  <c:v>1602.0</c:v>
                </c:pt>
                <c:pt idx="35">
                  <c:v>2270.0</c:v>
                </c:pt>
                <c:pt idx="36">
                  <c:v>1644.0</c:v>
                </c:pt>
                <c:pt idx="37">
                  <c:v>2168.0</c:v>
                </c:pt>
                <c:pt idx="38">
                  <c:v>1936.0</c:v>
                </c:pt>
                <c:pt idx="39">
                  <c:v>2655.0</c:v>
                </c:pt>
                <c:pt idx="40">
                  <c:v>2310.0</c:v>
                </c:pt>
                <c:pt idx="41">
                  <c:v>2743.0</c:v>
                </c:pt>
                <c:pt idx="42">
                  <c:v>2448.0</c:v>
                </c:pt>
                <c:pt idx="43">
                  <c:v>3029.0</c:v>
                </c:pt>
                <c:pt idx="44">
                  <c:v>2582.0</c:v>
                </c:pt>
                <c:pt idx="45">
                  <c:v>3419.0</c:v>
                </c:pt>
                <c:pt idx="46">
                  <c:v>2877.0</c:v>
                </c:pt>
                <c:pt idx="47">
                  <c:v>3440.0</c:v>
                </c:pt>
                <c:pt idx="48">
                  <c:v>3224.0</c:v>
                </c:pt>
                <c:pt idx="49">
                  <c:v>3668.0</c:v>
                </c:pt>
                <c:pt idx="50">
                  <c:v>3080.0</c:v>
                </c:pt>
                <c:pt idx="51">
                  <c:v>3826.0</c:v>
                </c:pt>
                <c:pt idx="52">
                  <c:v>3051.0</c:v>
                </c:pt>
                <c:pt idx="53">
                  <c:v>4496.0</c:v>
                </c:pt>
                <c:pt idx="54">
                  <c:v>4330.0</c:v>
                </c:pt>
                <c:pt idx="55">
                  <c:v>5430.0</c:v>
                </c:pt>
              </c:numCache>
            </c:numRef>
          </c:val>
          <c:smooth val="0"/>
        </c:ser>
        <c:ser>
          <c:idx val="3"/>
          <c:order val="1"/>
          <c:tx>
            <c:strRef>
              <c:f>'Fig14-16-19-21-22'!$D$1</c:f>
              <c:strCache>
                <c:ptCount val="1"/>
                <c:pt idx="0">
                  <c:v>Signatures#</c:v>
                </c:pt>
              </c:strCache>
            </c:strRef>
          </c:tx>
          <c:spPr>
            <a:ln>
              <a:solidFill>
                <a:srgbClr val="008000"/>
              </a:solidFill>
            </a:ln>
          </c:spPr>
          <c:marker>
            <c:symbol val="none"/>
          </c:marker>
          <c:cat>
            <c:numRef>
              <c:f>'Fig14-16-19-21-22'!$A$2:$A$57</c:f>
              <c:numCache>
                <c:formatCode>General</c:formatCode>
                <c:ptCount val="56"/>
                <c:pt idx="0">
                  <c:v>1965.0</c:v>
                </c:pt>
                <c:pt idx="1">
                  <c:v>1966.0</c:v>
                </c:pt>
                <c:pt idx="2">
                  <c:v>1967.0</c:v>
                </c:pt>
                <c:pt idx="3">
                  <c:v>1968.0</c:v>
                </c:pt>
                <c:pt idx="4">
                  <c:v>1969.0</c:v>
                </c:pt>
                <c:pt idx="5">
                  <c:v>1970.0</c:v>
                </c:pt>
                <c:pt idx="6">
                  <c:v>1971.0</c:v>
                </c:pt>
                <c:pt idx="7">
                  <c:v>1972.0</c:v>
                </c:pt>
                <c:pt idx="8">
                  <c:v>1973.0</c:v>
                </c:pt>
                <c:pt idx="9">
                  <c:v>1974.0</c:v>
                </c:pt>
                <c:pt idx="10">
                  <c:v>1975.0</c:v>
                </c:pt>
                <c:pt idx="11">
                  <c:v>1976.0</c:v>
                </c:pt>
                <c:pt idx="12">
                  <c:v>1977.0</c:v>
                </c:pt>
                <c:pt idx="13">
                  <c:v>1978.0</c:v>
                </c:pt>
                <c:pt idx="14">
                  <c:v>1979.0</c:v>
                </c:pt>
                <c:pt idx="15">
                  <c:v>1980.0</c:v>
                </c:pt>
                <c:pt idx="16">
                  <c:v>1981.0</c:v>
                </c:pt>
                <c:pt idx="17">
                  <c:v>1982.0</c:v>
                </c:pt>
                <c:pt idx="18">
                  <c:v>1983.0</c:v>
                </c:pt>
                <c:pt idx="19">
                  <c:v>1984.0</c:v>
                </c:pt>
                <c:pt idx="20">
                  <c:v>1985.0</c:v>
                </c:pt>
                <c:pt idx="21">
                  <c:v>1986.0</c:v>
                </c:pt>
                <c:pt idx="22">
                  <c:v>1987.0</c:v>
                </c:pt>
                <c:pt idx="23">
                  <c:v>1988.0</c:v>
                </c:pt>
                <c:pt idx="24">
                  <c:v>1989.0</c:v>
                </c:pt>
                <c:pt idx="25">
                  <c:v>1990.0</c:v>
                </c:pt>
                <c:pt idx="26">
                  <c:v>1991.0</c:v>
                </c:pt>
                <c:pt idx="27">
                  <c:v>1992.0</c:v>
                </c:pt>
                <c:pt idx="28">
                  <c:v>1993.0</c:v>
                </c:pt>
                <c:pt idx="29">
                  <c:v>1994.0</c:v>
                </c:pt>
                <c:pt idx="30">
                  <c:v>1995.0</c:v>
                </c:pt>
                <c:pt idx="31">
                  <c:v>1996.0</c:v>
                </c:pt>
                <c:pt idx="32">
                  <c:v>1997.0</c:v>
                </c:pt>
                <c:pt idx="33">
                  <c:v>1998.0</c:v>
                </c:pt>
                <c:pt idx="34">
                  <c:v>1999.0</c:v>
                </c:pt>
                <c:pt idx="35">
                  <c:v>2000.0</c:v>
                </c:pt>
                <c:pt idx="36">
                  <c:v>2001.0</c:v>
                </c:pt>
                <c:pt idx="37">
                  <c:v>2002.0</c:v>
                </c:pt>
                <c:pt idx="38">
                  <c:v>2003.0</c:v>
                </c:pt>
                <c:pt idx="39">
                  <c:v>2004.0</c:v>
                </c:pt>
                <c:pt idx="40">
                  <c:v>2005.0</c:v>
                </c:pt>
                <c:pt idx="41">
                  <c:v>2006.0</c:v>
                </c:pt>
                <c:pt idx="42">
                  <c:v>2007.0</c:v>
                </c:pt>
                <c:pt idx="43">
                  <c:v>2008.0</c:v>
                </c:pt>
                <c:pt idx="44">
                  <c:v>2009.0</c:v>
                </c:pt>
                <c:pt idx="45">
                  <c:v>2010.0</c:v>
                </c:pt>
                <c:pt idx="46">
                  <c:v>2011.0</c:v>
                </c:pt>
                <c:pt idx="47">
                  <c:v>2012.0</c:v>
                </c:pt>
                <c:pt idx="48">
                  <c:v>2013.0</c:v>
                </c:pt>
                <c:pt idx="49">
                  <c:v>2014.0</c:v>
                </c:pt>
                <c:pt idx="50">
                  <c:v>2015.0</c:v>
                </c:pt>
                <c:pt idx="51">
                  <c:v>2016.0</c:v>
                </c:pt>
                <c:pt idx="52">
                  <c:v>2017.0</c:v>
                </c:pt>
                <c:pt idx="53">
                  <c:v>2018.0</c:v>
                </c:pt>
                <c:pt idx="54">
                  <c:v>2019.0</c:v>
                </c:pt>
                <c:pt idx="55">
                  <c:v>2020.0</c:v>
                </c:pt>
              </c:numCache>
            </c:numRef>
          </c:cat>
          <c:val>
            <c:numRef>
              <c:f>'Fig14-16-19-21-22'!$D$2:$D$57</c:f>
              <c:numCache>
                <c:formatCode>General</c:formatCode>
                <c:ptCount val="56"/>
                <c:pt idx="0">
                  <c:v>32.0</c:v>
                </c:pt>
                <c:pt idx="1">
                  <c:v>8.0</c:v>
                </c:pt>
                <c:pt idx="2">
                  <c:v>71.0</c:v>
                </c:pt>
                <c:pt idx="3">
                  <c:v>17.0</c:v>
                </c:pt>
                <c:pt idx="4">
                  <c:v>25.0</c:v>
                </c:pt>
                <c:pt idx="5">
                  <c:v>20.0</c:v>
                </c:pt>
                <c:pt idx="6">
                  <c:v>25.0</c:v>
                </c:pt>
                <c:pt idx="7">
                  <c:v>21.0</c:v>
                </c:pt>
                <c:pt idx="8">
                  <c:v>115.0</c:v>
                </c:pt>
                <c:pt idx="9">
                  <c:v>29.0</c:v>
                </c:pt>
                <c:pt idx="10">
                  <c:v>208.0</c:v>
                </c:pt>
                <c:pt idx="11">
                  <c:v>232.0</c:v>
                </c:pt>
                <c:pt idx="12">
                  <c:v>226.0</c:v>
                </c:pt>
                <c:pt idx="13">
                  <c:v>248.0</c:v>
                </c:pt>
                <c:pt idx="14">
                  <c:v>307.0</c:v>
                </c:pt>
                <c:pt idx="15">
                  <c:v>502.0</c:v>
                </c:pt>
                <c:pt idx="16">
                  <c:v>449.0</c:v>
                </c:pt>
                <c:pt idx="17">
                  <c:v>608.0</c:v>
                </c:pt>
                <c:pt idx="18">
                  <c:v>660.0</c:v>
                </c:pt>
                <c:pt idx="19">
                  <c:v>576.0</c:v>
                </c:pt>
                <c:pt idx="20">
                  <c:v>649.0</c:v>
                </c:pt>
                <c:pt idx="21">
                  <c:v>962.0</c:v>
                </c:pt>
                <c:pt idx="22">
                  <c:v>1380.0</c:v>
                </c:pt>
                <c:pt idx="23">
                  <c:v>1027.0</c:v>
                </c:pt>
                <c:pt idx="24">
                  <c:v>1999.0</c:v>
                </c:pt>
                <c:pt idx="25">
                  <c:v>2916.0</c:v>
                </c:pt>
                <c:pt idx="26">
                  <c:v>3071.0</c:v>
                </c:pt>
                <c:pt idx="27">
                  <c:v>3777.0</c:v>
                </c:pt>
                <c:pt idx="28">
                  <c:v>3056.0</c:v>
                </c:pt>
                <c:pt idx="29">
                  <c:v>3650.0</c:v>
                </c:pt>
                <c:pt idx="30">
                  <c:v>2951.0</c:v>
                </c:pt>
                <c:pt idx="31">
                  <c:v>3818.0</c:v>
                </c:pt>
                <c:pt idx="32">
                  <c:v>3993.0</c:v>
                </c:pt>
                <c:pt idx="33">
                  <c:v>5235.0</c:v>
                </c:pt>
                <c:pt idx="34">
                  <c:v>4292.0</c:v>
                </c:pt>
                <c:pt idx="35">
                  <c:v>6186.0</c:v>
                </c:pt>
                <c:pt idx="36">
                  <c:v>4740.0</c:v>
                </c:pt>
                <c:pt idx="37">
                  <c:v>6039.0</c:v>
                </c:pt>
                <c:pt idx="38">
                  <c:v>5528.0</c:v>
                </c:pt>
                <c:pt idx="39">
                  <c:v>7806.0</c:v>
                </c:pt>
                <c:pt idx="40">
                  <c:v>6619.0</c:v>
                </c:pt>
                <c:pt idx="41">
                  <c:v>8200.0</c:v>
                </c:pt>
                <c:pt idx="42">
                  <c:v>7203.0</c:v>
                </c:pt>
                <c:pt idx="43">
                  <c:v>9315.0</c:v>
                </c:pt>
                <c:pt idx="44">
                  <c:v>7817.0</c:v>
                </c:pt>
                <c:pt idx="45">
                  <c:v>10609.0</c:v>
                </c:pt>
                <c:pt idx="46">
                  <c:v>8978.0</c:v>
                </c:pt>
                <c:pt idx="47">
                  <c:v>11157.0</c:v>
                </c:pt>
                <c:pt idx="48">
                  <c:v>10577.0</c:v>
                </c:pt>
                <c:pt idx="49">
                  <c:v>12461.0</c:v>
                </c:pt>
                <c:pt idx="50">
                  <c:v>10738.0</c:v>
                </c:pt>
                <c:pt idx="51">
                  <c:v>13651.0</c:v>
                </c:pt>
                <c:pt idx="52">
                  <c:v>10875.0</c:v>
                </c:pt>
                <c:pt idx="53">
                  <c:v>16689.0</c:v>
                </c:pt>
                <c:pt idx="54">
                  <c:v>17101.0</c:v>
                </c:pt>
                <c:pt idx="55">
                  <c:v>22610.0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732927752"/>
        <c:axId val="-2125429880"/>
      </c:lineChart>
      <c:catAx>
        <c:axId val="-732927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125429880"/>
        <c:crosses val="autoZero"/>
        <c:auto val="1"/>
        <c:lblAlgn val="ctr"/>
        <c:lblOffset val="100"/>
        <c:noMultiLvlLbl val="0"/>
      </c:catAx>
      <c:valAx>
        <c:axId val="-21254298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73292775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7"/>
          <c:order val="0"/>
          <c:tx>
            <c:strRef>
              <c:f>'Fig14-16-19-21-22'!$I$1</c:f>
              <c:strCache>
                <c:ptCount val="1"/>
                <c:pt idx="0">
                  <c:v>Different Authors#</c:v>
                </c:pt>
              </c:strCache>
            </c:strRef>
          </c:tx>
          <c:spPr>
            <a:ln>
              <a:solidFill>
                <a:srgbClr val="008000"/>
              </a:solidFill>
            </a:ln>
          </c:spPr>
          <c:marker>
            <c:symbol val="none"/>
          </c:marker>
          <c:cat>
            <c:numRef>
              <c:f>'Fig14-16-19-21-22'!$A$2:$A$57</c:f>
              <c:numCache>
                <c:formatCode>General</c:formatCode>
                <c:ptCount val="56"/>
                <c:pt idx="0">
                  <c:v>1965.0</c:v>
                </c:pt>
                <c:pt idx="1">
                  <c:v>1966.0</c:v>
                </c:pt>
                <c:pt idx="2">
                  <c:v>1967.0</c:v>
                </c:pt>
                <c:pt idx="3">
                  <c:v>1968.0</c:v>
                </c:pt>
                <c:pt idx="4">
                  <c:v>1969.0</c:v>
                </c:pt>
                <c:pt idx="5">
                  <c:v>1970.0</c:v>
                </c:pt>
                <c:pt idx="6">
                  <c:v>1971.0</c:v>
                </c:pt>
                <c:pt idx="7">
                  <c:v>1972.0</c:v>
                </c:pt>
                <c:pt idx="8">
                  <c:v>1973.0</c:v>
                </c:pt>
                <c:pt idx="9">
                  <c:v>1974.0</c:v>
                </c:pt>
                <c:pt idx="10">
                  <c:v>1975.0</c:v>
                </c:pt>
                <c:pt idx="11">
                  <c:v>1976.0</c:v>
                </c:pt>
                <c:pt idx="12">
                  <c:v>1977.0</c:v>
                </c:pt>
                <c:pt idx="13">
                  <c:v>1978.0</c:v>
                </c:pt>
                <c:pt idx="14">
                  <c:v>1979.0</c:v>
                </c:pt>
                <c:pt idx="15">
                  <c:v>1980.0</c:v>
                </c:pt>
                <c:pt idx="16">
                  <c:v>1981.0</c:v>
                </c:pt>
                <c:pt idx="17">
                  <c:v>1982.0</c:v>
                </c:pt>
                <c:pt idx="18">
                  <c:v>1983.0</c:v>
                </c:pt>
                <c:pt idx="19">
                  <c:v>1984.0</c:v>
                </c:pt>
                <c:pt idx="20">
                  <c:v>1985.0</c:v>
                </c:pt>
                <c:pt idx="21">
                  <c:v>1986.0</c:v>
                </c:pt>
                <c:pt idx="22">
                  <c:v>1987.0</c:v>
                </c:pt>
                <c:pt idx="23">
                  <c:v>1988.0</c:v>
                </c:pt>
                <c:pt idx="24">
                  <c:v>1989.0</c:v>
                </c:pt>
                <c:pt idx="25">
                  <c:v>1990.0</c:v>
                </c:pt>
                <c:pt idx="26">
                  <c:v>1991.0</c:v>
                </c:pt>
                <c:pt idx="27">
                  <c:v>1992.0</c:v>
                </c:pt>
                <c:pt idx="28">
                  <c:v>1993.0</c:v>
                </c:pt>
                <c:pt idx="29">
                  <c:v>1994.0</c:v>
                </c:pt>
                <c:pt idx="30">
                  <c:v>1995.0</c:v>
                </c:pt>
                <c:pt idx="31">
                  <c:v>1996.0</c:v>
                </c:pt>
                <c:pt idx="32">
                  <c:v>1997.0</c:v>
                </c:pt>
                <c:pt idx="33">
                  <c:v>1998.0</c:v>
                </c:pt>
                <c:pt idx="34">
                  <c:v>1999.0</c:v>
                </c:pt>
                <c:pt idx="35">
                  <c:v>2000.0</c:v>
                </c:pt>
                <c:pt idx="36">
                  <c:v>2001.0</c:v>
                </c:pt>
                <c:pt idx="37">
                  <c:v>2002.0</c:v>
                </c:pt>
                <c:pt idx="38">
                  <c:v>2003.0</c:v>
                </c:pt>
                <c:pt idx="39">
                  <c:v>2004.0</c:v>
                </c:pt>
                <c:pt idx="40">
                  <c:v>2005.0</c:v>
                </c:pt>
                <c:pt idx="41">
                  <c:v>2006.0</c:v>
                </c:pt>
                <c:pt idx="42">
                  <c:v>2007.0</c:v>
                </c:pt>
                <c:pt idx="43">
                  <c:v>2008.0</c:v>
                </c:pt>
                <c:pt idx="44">
                  <c:v>2009.0</c:v>
                </c:pt>
                <c:pt idx="45">
                  <c:v>2010.0</c:v>
                </c:pt>
                <c:pt idx="46">
                  <c:v>2011.0</c:v>
                </c:pt>
                <c:pt idx="47">
                  <c:v>2012.0</c:v>
                </c:pt>
                <c:pt idx="48">
                  <c:v>2013.0</c:v>
                </c:pt>
                <c:pt idx="49">
                  <c:v>2014.0</c:v>
                </c:pt>
                <c:pt idx="50">
                  <c:v>2015.0</c:v>
                </c:pt>
                <c:pt idx="51">
                  <c:v>2016.0</c:v>
                </c:pt>
                <c:pt idx="52">
                  <c:v>2017.0</c:v>
                </c:pt>
                <c:pt idx="53">
                  <c:v>2018.0</c:v>
                </c:pt>
                <c:pt idx="54">
                  <c:v>2019.0</c:v>
                </c:pt>
                <c:pt idx="55">
                  <c:v>2020.0</c:v>
                </c:pt>
              </c:numCache>
            </c:numRef>
          </c:cat>
          <c:val>
            <c:numRef>
              <c:f>'Fig14-16-19-21-22'!$I$2:$I$57</c:f>
              <c:numCache>
                <c:formatCode>General</c:formatCode>
                <c:ptCount val="56"/>
                <c:pt idx="0">
                  <c:v>32.0</c:v>
                </c:pt>
                <c:pt idx="1">
                  <c:v>7.0</c:v>
                </c:pt>
                <c:pt idx="2">
                  <c:v>68.0</c:v>
                </c:pt>
                <c:pt idx="3">
                  <c:v>16.0</c:v>
                </c:pt>
                <c:pt idx="4">
                  <c:v>25.0</c:v>
                </c:pt>
                <c:pt idx="5">
                  <c:v>19.0</c:v>
                </c:pt>
                <c:pt idx="6">
                  <c:v>24.0</c:v>
                </c:pt>
                <c:pt idx="7">
                  <c:v>21.0</c:v>
                </c:pt>
                <c:pt idx="8">
                  <c:v>111.0</c:v>
                </c:pt>
                <c:pt idx="9">
                  <c:v>28.0</c:v>
                </c:pt>
                <c:pt idx="10">
                  <c:v>172.0</c:v>
                </c:pt>
                <c:pt idx="11">
                  <c:v>188.0</c:v>
                </c:pt>
                <c:pt idx="12">
                  <c:v>206.0</c:v>
                </c:pt>
                <c:pt idx="13">
                  <c:v>216.0</c:v>
                </c:pt>
                <c:pt idx="14">
                  <c:v>272.0</c:v>
                </c:pt>
                <c:pt idx="15">
                  <c:v>450.0</c:v>
                </c:pt>
                <c:pt idx="16">
                  <c:v>375.0</c:v>
                </c:pt>
                <c:pt idx="17">
                  <c:v>542.0</c:v>
                </c:pt>
                <c:pt idx="18">
                  <c:v>576.0</c:v>
                </c:pt>
                <c:pt idx="19">
                  <c:v>506.0</c:v>
                </c:pt>
                <c:pt idx="20">
                  <c:v>552.0</c:v>
                </c:pt>
                <c:pt idx="21">
                  <c:v>808.0</c:v>
                </c:pt>
                <c:pt idx="22">
                  <c:v>1144.0</c:v>
                </c:pt>
                <c:pt idx="23">
                  <c:v>893.0</c:v>
                </c:pt>
                <c:pt idx="24">
                  <c:v>1504.0</c:v>
                </c:pt>
                <c:pt idx="25">
                  <c:v>2101.0</c:v>
                </c:pt>
                <c:pt idx="26">
                  <c:v>2140.0</c:v>
                </c:pt>
                <c:pt idx="27">
                  <c:v>2655.0</c:v>
                </c:pt>
                <c:pt idx="28">
                  <c:v>2052.0</c:v>
                </c:pt>
                <c:pt idx="29">
                  <c:v>2513.0</c:v>
                </c:pt>
                <c:pt idx="30">
                  <c:v>2187.0</c:v>
                </c:pt>
                <c:pt idx="31">
                  <c:v>2698.0</c:v>
                </c:pt>
                <c:pt idx="32">
                  <c:v>2811.0</c:v>
                </c:pt>
                <c:pt idx="33">
                  <c:v>3474.0</c:v>
                </c:pt>
                <c:pt idx="34">
                  <c:v>3058.0</c:v>
                </c:pt>
                <c:pt idx="35">
                  <c:v>3897.0</c:v>
                </c:pt>
                <c:pt idx="36">
                  <c:v>3275.0</c:v>
                </c:pt>
                <c:pt idx="37">
                  <c:v>4275.0</c:v>
                </c:pt>
                <c:pt idx="38">
                  <c:v>3710.0</c:v>
                </c:pt>
                <c:pt idx="39">
                  <c:v>4892.0</c:v>
                </c:pt>
                <c:pt idx="40">
                  <c:v>4452.0</c:v>
                </c:pt>
                <c:pt idx="41">
                  <c:v>5253.0</c:v>
                </c:pt>
                <c:pt idx="42">
                  <c:v>4746.0</c:v>
                </c:pt>
                <c:pt idx="43">
                  <c:v>5695.0</c:v>
                </c:pt>
                <c:pt idx="44">
                  <c:v>4899.0</c:v>
                </c:pt>
                <c:pt idx="45">
                  <c:v>6291.0</c:v>
                </c:pt>
                <c:pt idx="46">
                  <c:v>5461.0</c:v>
                </c:pt>
                <c:pt idx="47">
                  <c:v>6674.0</c:v>
                </c:pt>
                <c:pt idx="48">
                  <c:v>6284.0</c:v>
                </c:pt>
                <c:pt idx="49">
                  <c:v>7365.0</c:v>
                </c:pt>
                <c:pt idx="50">
                  <c:v>6562.0</c:v>
                </c:pt>
                <c:pt idx="51">
                  <c:v>8014.0</c:v>
                </c:pt>
                <c:pt idx="52">
                  <c:v>6807.0</c:v>
                </c:pt>
                <c:pt idx="53">
                  <c:v>9916.0</c:v>
                </c:pt>
                <c:pt idx="54">
                  <c:v>10046.0</c:v>
                </c:pt>
                <c:pt idx="55">
                  <c:v>13299.0</c:v>
                </c:pt>
              </c:numCache>
            </c:numRef>
          </c:val>
          <c:smooth val="0"/>
        </c:ser>
        <c:ser>
          <c:idx val="8"/>
          <c:order val="1"/>
          <c:tx>
            <c:strRef>
              <c:f>'Fig14-16-19-21-22'!$H$1</c:f>
              <c:strCache>
                <c:ptCount val="1"/>
                <c:pt idx="0">
                  <c:v>New authors#</c:v>
                </c:pt>
              </c:strCache>
            </c:strRef>
          </c:tx>
          <c:spPr>
            <a:ln>
              <a:solidFill>
                <a:srgbClr val="3366FF"/>
              </a:solidFill>
            </a:ln>
          </c:spPr>
          <c:marker>
            <c:symbol val="none"/>
          </c:marker>
          <c:cat>
            <c:numRef>
              <c:f>'Fig14-16-19-21-22'!$A$2:$A$57</c:f>
              <c:numCache>
                <c:formatCode>General</c:formatCode>
                <c:ptCount val="56"/>
                <c:pt idx="0">
                  <c:v>1965.0</c:v>
                </c:pt>
                <c:pt idx="1">
                  <c:v>1966.0</c:v>
                </c:pt>
                <c:pt idx="2">
                  <c:v>1967.0</c:v>
                </c:pt>
                <c:pt idx="3">
                  <c:v>1968.0</c:v>
                </c:pt>
                <c:pt idx="4">
                  <c:v>1969.0</c:v>
                </c:pt>
                <c:pt idx="5">
                  <c:v>1970.0</c:v>
                </c:pt>
                <c:pt idx="6">
                  <c:v>1971.0</c:v>
                </c:pt>
                <c:pt idx="7">
                  <c:v>1972.0</c:v>
                </c:pt>
                <c:pt idx="8">
                  <c:v>1973.0</c:v>
                </c:pt>
                <c:pt idx="9">
                  <c:v>1974.0</c:v>
                </c:pt>
                <c:pt idx="10">
                  <c:v>1975.0</c:v>
                </c:pt>
                <c:pt idx="11">
                  <c:v>1976.0</c:v>
                </c:pt>
                <c:pt idx="12">
                  <c:v>1977.0</c:v>
                </c:pt>
                <c:pt idx="13">
                  <c:v>1978.0</c:v>
                </c:pt>
                <c:pt idx="14">
                  <c:v>1979.0</c:v>
                </c:pt>
                <c:pt idx="15">
                  <c:v>1980.0</c:v>
                </c:pt>
                <c:pt idx="16">
                  <c:v>1981.0</c:v>
                </c:pt>
                <c:pt idx="17">
                  <c:v>1982.0</c:v>
                </c:pt>
                <c:pt idx="18">
                  <c:v>1983.0</c:v>
                </c:pt>
                <c:pt idx="19">
                  <c:v>1984.0</c:v>
                </c:pt>
                <c:pt idx="20">
                  <c:v>1985.0</c:v>
                </c:pt>
                <c:pt idx="21">
                  <c:v>1986.0</c:v>
                </c:pt>
                <c:pt idx="22">
                  <c:v>1987.0</c:v>
                </c:pt>
                <c:pt idx="23">
                  <c:v>1988.0</c:v>
                </c:pt>
                <c:pt idx="24">
                  <c:v>1989.0</c:v>
                </c:pt>
                <c:pt idx="25">
                  <c:v>1990.0</c:v>
                </c:pt>
                <c:pt idx="26">
                  <c:v>1991.0</c:v>
                </c:pt>
                <c:pt idx="27">
                  <c:v>1992.0</c:v>
                </c:pt>
                <c:pt idx="28">
                  <c:v>1993.0</c:v>
                </c:pt>
                <c:pt idx="29">
                  <c:v>1994.0</c:v>
                </c:pt>
                <c:pt idx="30">
                  <c:v>1995.0</c:v>
                </c:pt>
                <c:pt idx="31">
                  <c:v>1996.0</c:v>
                </c:pt>
                <c:pt idx="32">
                  <c:v>1997.0</c:v>
                </c:pt>
                <c:pt idx="33">
                  <c:v>1998.0</c:v>
                </c:pt>
                <c:pt idx="34">
                  <c:v>1999.0</c:v>
                </c:pt>
                <c:pt idx="35">
                  <c:v>2000.0</c:v>
                </c:pt>
                <c:pt idx="36">
                  <c:v>2001.0</c:v>
                </c:pt>
                <c:pt idx="37">
                  <c:v>2002.0</c:v>
                </c:pt>
                <c:pt idx="38">
                  <c:v>2003.0</c:v>
                </c:pt>
                <c:pt idx="39">
                  <c:v>2004.0</c:v>
                </c:pt>
                <c:pt idx="40">
                  <c:v>2005.0</c:v>
                </c:pt>
                <c:pt idx="41">
                  <c:v>2006.0</c:v>
                </c:pt>
                <c:pt idx="42">
                  <c:v>2007.0</c:v>
                </c:pt>
                <c:pt idx="43">
                  <c:v>2008.0</c:v>
                </c:pt>
                <c:pt idx="44">
                  <c:v>2009.0</c:v>
                </c:pt>
                <c:pt idx="45">
                  <c:v>2010.0</c:v>
                </c:pt>
                <c:pt idx="46">
                  <c:v>2011.0</c:v>
                </c:pt>
                <c:pt idx="47">
                  <c:v>2012.0</c:v>
                </c:pt>
                <c:pt idx="48">
                  <c:v>2013.0</c:v>
                </c:pt>
                <c:pt idx="49">
                  <c:v>2014.0</c:v>
                </c:pt>
                <c:pt idx="50">
                  <c:v>2015.0</c:v>
                </c:pt>
                <c:pt idx="51">
                  <c:v>2016.0</c:v>
                </c:pt>
                <c:pt idx="52">
                  <c:v>2017.0</c:v>
                </c:pt>
                <c:pt idx="53">
                  <c:v>2018.0</c:v>
                </c:pt>
                <c:pt idx="54">
                  <c:v>2019.0</c:v>
                </c:pt>
                <c:pt idx="55">
                  <c:v>2020.0</c:v>
                </c:pt>
              </c:numCache>
            </c:numRef>
          </c:cat>
          <c:val>
            <c:numRef>
              <c:f>'Fig14-16-19-21-22'!$H$2:$H$57</c:f>
              <c:numCache>
                <c:formatCode>General</c:formatCode>
                <c:ptCount val="56"/>
                <c:pt idx="0">
                  <c:v>32.0</c:v>
                </c:pt>
                <c:pt idx="1">
                  <c:v>7.0</c:v>
                </c:pt>
                <c:pt idx="2">
                  <c:v>67.0</c:v>
                </c:pt>
                <c:pt idx="3">
                  <c:v>16.0</c:v>
                </c:pt>
                <c:pt idx="4">
                  <c:v>24.0</c:v>
                </c:pt>
                <c:pt idx="5">
                  <c:v>18.0</c:v>
                </c:pt>
                <c:pt idx="6">
                  <c:v>21.0</c:v>
                </c:pt>
                <c:pt idx="7">
                  <c:v>19.0</c:v>
                </c:pt>
                <c:pt idx="8">
                  <c:v>109.0</c:v>
                </c:pt>
                <c:pt idx="9">
                  <c:v>27.0</c:v>
                </c:pt>
                <c:pt idx="10">
                  <c:v>170.0</c:v>
                </c:pt>
                <c:pt idx="11">
                  <c:v>154.0</c:v>
                </c:pt>
                <c:pt idx="12">
                  <c:v>161.0</c:v>
                </c:pt>
                <c:pt idx="13">
                  <c:v>172.0</c:v>
                </c:pt>
                <c:pt idx="14">
                  <c:v>233.0</c:v>
                </c:pt>
                <c:pt idx="15">
                  <c:v>387.0</c:v>
                </c:pt>
                <c:pt idx="16">
                  <c:v>302.0</c:v>
                </c:pt>
                <c:pt idx="17">
                  <c:v>468.0</c:v>
                </c:pt>
                <c:pt idx="18">
                  <c:v>461.0</c:v>
                </c:pt>
                <c:pt idx="19">
                  <c:v>390.0</c:v>
                </c:pt>
                <c:pt idx="20">
                  <c:v>430.0</c:v>
                </c:pt>
                <c:pt idx="21">
                  <c:v>671.0</c:v>
                </c:pt>
                <c:pt idx="22">
                  <c:v>959.0</c:v>
                </c:pt>
                <c:pt idx="23">
                  <c:v>701.0</c:v>
                </c:pt>
                <c:pt idx="24">
                  <c:v>1311.0</c:v>
                </c:pt>
                <c:pt idx="25">
                  <c:v>1611.0</c:v>
                </c:pt>
                <c:pt idx="26">
                  <c:v>1444.0</c:v>
                </c:pt>
                <c:pt idx="27">
                  <c:v>1861.0</c:v>
                </c:pt>
                <c:pt idx="28">
                  <c:v>1292.0</c:v>
                </c:pt>
                <c:pt idx="29">
                  <c:v>1752.0</c:v>
                </c:pt>
                <c:pt idx="30">
                  <c:v>1470.0</c:v>
                </c:pt>
                <c:pt idx="31">
                  <c:v>1850.0</c:v>
                </c:pt>
                <c:pt idx="32">
                  <c:v>1795.0</c:v>
                </c:pt>
                <c:pt idx="33">
                  <c:v>2326.0</c:v>
                </c:pt>
                <c:pt idx="34">
                  <c:v>1819.0</c:v>
                </c:pt>
                <c:pt idx="35">
                  <c:v>2632.0</c:v>
                </c:pt>
                <c:pt idx="36">
                  <c:v>1883.0</c:v>
                </c:pt>
                <c:pt idx="37">
                  <c:v>2947.0</c:v>
                </c:pt>
                <c:pt idx="38">
                  <c:v>2304.0</c:v>
                </c:pt>
                <c:pt idx="39">
                  <c:v>3204.0</c:v>
                </c:pt>
                <c:pt idx="40">
                  <c:v>2621.0</c:v>
                </c:pt>
                <c:pt idx="41">
                  <c:v>3329.0</c:v>
                </c:pt>
                <c:pt idx="42">
                  <c:v>2697.0</c:v>
                </c:pt>
                <c:pt idx="43">
                  <c:v>3661.0</c:v>
                </c:pt>
                <c:pt idx="44">
                  <c:v>2756.0</c:v>
                </c:pt>
                <c:pt idx="45">
                  <c:v>3913.0</c:v>
                </c:pt>
                <c:pt idx="46">
                  <c:v>2993.0</c:v>
                </c:pt>
                <c:pt idx="47">
                  <c:v>4187.0</c:v>
                </c:pt>
                <c:pt idx="48">
                  <c:v>3601.0</c:v>
                </c:pt>
                <c:pt idx="49">
                  <c:v>4491.0</c:v>
                </c:pt>
                <c:pt idx="50">
                  <c:v>3776.0</c:v>
                </c:pt>
                <c:pt idx="51">
                  <c:v>5082.0</c:v>
                </c:pt>
                <c:pt idx="52">
                  <c:v>3869.0</c:v>
                </c:pt>
                <c:pt idx="53">
                  <c:v>6698.0</c:v>
                </c:pt>
                <c:pt idx="54">
                  <c:v>6136.0</c:v>
                </c:pt>
                <c:pt idx="55">
                  <c:v>8699.0</c:v>
                </c:pt>
              </c:numCache>
            </c:numRef>
          </c:val>
          <c:smooth val="0"/>
        </c:ser>
        <c:ser>
          <c:idx val="10"/>
          <c:order val="2"/>
          <c:tx>
            <c:strRef>
              <c:f>'Fig14-16-19-21-22'!$K$1</c:f>
              <c:strCache>
                <c:ptCount val="1"/>
                <c:pt idx="0">
                  <c:v>Completely new authors#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'Fig14-16-19-21-22'!$A$2:$A$57</c:f>
              <c:numCache>
                <c:formatCode>General</c:formatCode>
                <c:ptCount val="56"/>
                <c:pt idx="0">
                  <c:v>1965.0</c:v>
                </c:pt>
                <c:pt idx="1">
                  <c:v>1966.0</c:v>
                </c:pt>
                <c:pt idx="2">
                  <c:v>1967.0</c:v>
                </c:pt>
                <c:pt idx="3">
                  <c:v>1968.0</c:v>
                </c:pt>
                <c:pt idx="4">
                  <c:v>1969.0</c:v>
                </c:pt>
                <c:pt idx="5">
                  <c:v>1970.0</c:v>
                </c:pt>
                <c:pt idx="6">
                  <c:v>1971.0</c:v>
                </c:pt>
                <c:pt idx="7">
                  <c:v>1972.0</c:v>
                </c:pt>
                <c:pt idx="8">
                  <c:v>1973.0</c:v>
                </c:pt>
                <c:pt idx="9">
                  <c:v>1974.0</c:v>
                </c:pt>
                <c:pt idx="10">
                  <c:v>1975.0</c:v>
                </c:pt>
                <c:pt idx="11">
                  <c:v>1976.0</c:v>
                </c:pt>
                <c:pt idx="12">
                  <c:v>1977.0</c:v>
                </c:pt>
                <c:pt idx="13">
                  <c:v>1978.0</c:v>
                </c:pt>
                <c:pt idx="14">
                  <c:v>1979.0</c:v>
                </c:pt>
                <c:pt idx="15">
                  <c:v>1980.0</c:v>
                </c:pt>
                <c:pt idx="16">
                  <c:v>1981.0</c:v>
                </c:pt>
                <c:pt idx="17">
                  <c:v>1982.0</c:v>
                </c:pt>
                <c:pt idx="18">
                  <c:v>1983.0</c:v>
                </c:pt>
                <c:pt idx="19">
                  <c:v>1984.0</c:v>
                </c:pt>
                <c:pt idx="20">
                  <c:v>1985.0</c:v>
                </c:pt>
                <c:pt idx="21">
                  <c:v>1986.0</c:v>
                </c:pt>
                <c:pt idx="22">
                  <c:v>1987.0</c:v>
                </c:pt>
                <c:pt idx="23">
                  <c:v>1988.0</c:v>
                </c:pt>
                <c:pt idx="24">
                  <c:v>1989.0</c:v>
                </c:pt>
                <c:pt idx="25">
                  <c:v>1990.0</c:v>
                </c:pt>
                <c:pt idx="26">
                  <c:v>1991.0</c:v>
                </c:pt>
                <c:pt idx="27">
                  <c:v>1992.0</c:v>
                </c:pt>
                <c:pt idx="28">
                  <c:v>1993.0</c:v>
                </c:pt>
                <c:pt idx="29">
                  <c:v>1994.0</c:v>
                </c:pt>
                <c:pt idx="30">
                  <c:v>1995.0</c:v>
                </c:pt>
                <c:pt idx="31">
                  <c:v>1996.0</c:v>
                </c:pt>
                <c:pt idx="32">
                  <c:v>1997.0</c:v>
                </c:pt>
                <c:pt idx="33">
                  <c:v>1998.0</c:v>
                </c:pt>
                <c:pt idx="34">
                  <c:v>1999.0</c:v>
                </c:pt>
                <c:pt idx="35">
                  <c:v>2000.0</c:v>
                </c:pt>
                <c:pt idx="36">
                  <c:v>2001.0</c:v>
                </c:pt>
                <c:pt idx="37">
                  <c:v>2002.0</c:v>
                </c:pt>
                <c:pt idx="38">
                  <c:v>2003.0</c:v>
                </c:pt>
                <c:pt idx="39">
                  <c:v>2004.0</c:v>
                </c:pt>
                <c:pt idx="40">
                  <c:v>2005.0</c:v>
                </c:pt>
                <c:pt idx="41">
                  <c:v>2006.0</c:v>
                </c:pt>
                <c:pt idx="42">
                  <c:v>2007.0</c:v>
                </c:pt>
                <c:pt idx="43">
                  <c:v>2008.0</c:v>
                </c:pt>
                <c:pt idx="44">
                  <c:v>2009.0</c:v>
                </c:pt>
                <c:pt idx="45">
                  <c:v>2010.0</c:v>
                </c:pt>
                <c:pt idx="46">
                  <c:v>2011.0</c:v>
                </c:pt>
                <c:pt idx="47">
                  <c:v>2012.0</c:v>
                </c:pt>
                <c:pt idx="48">
                  <c:v>2013.0</c:v>
                </c:pt>
                <c:pt idx="49">
                  <c:v>2014.0</c:v>
                </c:pt>
                <c:pt idx="50">
                  <c:v>2015.0</c:v>
                </c:pt>
                <c:pt idx="51">
                  <c:v>2016.0</c:v>
                </c:pt>
                <c:pt idx="52">
                  <c:v>2017.0</c:v>
                </c:pt>
                <c:pt idx="53">
                  <c:v>2018.0</c:v>
                </c:pt>
                <c:pt idx="54">
                  <c:v>2019.0</c:v>
                </c:pt>
                <c:pt idx="55">
                  <c:v>2020.0</c:v>
                </c:pt>
              </c:numCache>
            </c:numRef>
          </c:cat>
          <c:val>
            <c:numRef>
              <c:f>'Fig14-16-19-21-22'!$K$2:$K$57</c:f>
              <c:numCache>
                <c:formatCode>General</c:formatCode>
                <c:ptCount val="56"/>
                <c:pt idx="0">
                  <c:v>32.0</c:v>
                </c:pt>
                <c:pt idx="1">
                  <c:v>7.0</c:v>
                </c:pt>
                <c:pt idx="2">
                  <c:v>59.0</c:v>
                </c:pt>
                <c:pt idx="3">
                  <c:v>16.0</c:v>
                </c:pt>
                <c:pt idx="4">
                  <c:v>22.0</c:v>
                </c:pt>
                <c:pt idx="5">
                  <c:v>15.0</c:v>
                </c:pt>
                <c:pt idx="6">
                  <c:v>18.0</c:v>
                </c:pt>
                <c:pt idx="7">
                  <c:v>17.0</c:v>
                </c:pt>
                <c:pt idx="8">
                  <c:v>105.0</c:v>
                </c:pt>
                <c:pt idx="9">
                  <c:v>25.0</c:v>
                </c:pt>
                <c:pt idx="10">
                  <c:v>166.0</c:v>
                </c:pt>
                <c:pt idx="11">
                  <c:v>151.0</c:v>
                </c:pt>
                <c:pt idx="12">
                  <c:v>148.0</c:v>
                </c:pt>
                <c:pt idx="13">
                  <c:v>146.0</c:v>
                </c:pt>
                <c:pt idx="14">
                  <c:v>187.0</c:v>
                </c:pt>
                <c:pt idx="15">
                  <c:v>334.0</c:v>
                </c:pt>
                <c:pt idx="16">
                  <c:v>236.0</c:v>
                </c:pt>
                <c:pt idx="17">
                  <c:v>350.0</c:v>
                </c:pt>
                <c:pt idx="18">
                  <c:v>348.0</c:v>
                </c:pt>
                <c:pt idx="19">
                  <c:v>285.0</c:v>
                </c:pt>
                <c:pt idx="20">
                  <c:v>317.0</c:v>
                </c:pt>
                <c:pt idx="21">
                  <c:v>489.0</c:v>
                </c:pt>
                <c:pt idx="22">
                  <c:v>788.0</c:v>
                </c:pt>
                <c:pt idx="23">
                  <c:v>498.0</c:v>
                </c:pt>
                <c:pt idx="24">
                  <c:v>929.0</c:v>
                </c:pt>
                <c:pt idx="25">
                  <c:v>1249.0</c:v>
                </c:pt>
                <c:pt idx="26">
                  <c:v>1046.0</c:v>
                </c:pt>
                <c:pt idx="27">
                  <c:v>1289.0</c:v>
                </c:pt>
                <c:pt idx="28">
                  <c:v>881.0</c:v>
                </c:pt>
                <c:pt idx="29">
                  <c:v>1117.0</c:v>
                </c:pt>
                <c:pt idx="30">
                  <c:v>962.0</c:v>
                </c:pt>
                <c:pt idx="31">
                  <c:v>1147.0</c:v>
                </c:pt>
                <c:pt idx="32">
                  <c:v>1128.0</c:v>
                </c:pt>
                <c:pt idx="33">
                  <c:v>1446.0</c:v>
                </c:pt>
                <c:pt idx="34">
                  <c:v>1142.0</c:v>
                </c:pt>
                <c:pt idx="35">
                  <c:v>1571.0</c:v>
                </c:pt>
                <c:pt idx="36">
                  <c:v>1182.0</c:v>
                </c:pt>
                <c:pt idx="37">
                  <c:v>1875.0</c:v>
                </c:pt>
                <c:pt idx="38">
                  <c:v>1400.0</c:v>
                </c:pt>
                <c:pt idx="39">
                  <c:v>1950.0</c:v>
                </c:pt>
                <c:pt idx="40">
                  <c:v>1655.0</c:v>
                </c:pt>
                <c:pt idx="41">
                  <c:v>1952.0</c:v>
                </c:pt>
                <c:pt idx="42">
                  <c:v>1622.0</c:v>
                </c:pt>
                <c:pt idx="43">
                  <c:v>2036.0</c:v>
                </c:pt>
                <c:pt idx="44">
                  <c:v>1623.0</c:v>
                </c:pt>
                <c:pt idx="45">
                  <c:v>2196.0</c:v>
                </c:pt>
                <c:pt idx="46">
                  <c:v>1761.0</c:v>
                </c:pt>
                <c:pt idx="47">
                  <c:v>2332.0</c:v>
                </c:pt>
                <c:pt idx="48">
                  <c:v>2149.0</c:v>
                </c:pt>
                <c:pt idx="49">
                  <c:v>2589.0</c:v>
                </c:pt>
                <c:pt idx="50">
                  <c:v>2400.0</c:v>
                </c:pt>
                <c:pt idx="51">
                  <c:v>2998.0</c:v>
                </c:pt>
                <c:pt idx="52">
                  <c:v>2435.0</c:v>
                </c:pt>
                <c:pt idx="53">
                  <c:v>4155.0</c:v>
                </c:pt>
                <c:pt idx="54">
                  <c:v>4241.0</c:v>
                </c:pt>
                <c:pt idx="55">
                  <c:v>5778.0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344931848"/>
        <c:axId val="-732314296"/>
      </c:lineChart>
      <c:catAx>
        <c:axId val="-3449318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fr-FR"/>
          </a:p>
        </c:txPr>
        <c:crossAx val="-732314296"/>
        <c:crosses val="autoZero"/>
        <c:auto val="1"/>
        <c:lblAlgn val="ctr"/>
        <c:lblOffset val="100"/>
        <c:noMultiLvlLbl val="0"/>
      </c:catAx>
      <c:valAx>
        <c:axId val="-7323142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34493184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652550539961131"/>
          <c:y val="0.0393939393939394"/>
          <c:w val="0.783136983831219"/>
          <c:h val="0.849451204963016"/>
        </c:manualLayout>
      </c:layout>
      <c:lineChart>
        <c:grouping val="standard"/>
        <c:varyColors val="0"/>
        <c:ser>
          <c:idx val="11"/>
          <c:order val="0"/>
          <c:tx>
            <c:strRef>
              <c:f>'Fig14-16-19-21-22'!$L$1</c:f>
              <c:strCache>
                <c:ptCount val="1"/>
                <c:pt idx="0">
                  <c:v>Completly new authors#/authors#</c:v>
                </c:pt>
              </c:strCache>
            </c:strRef>
          </c:tx>
          <c:spPr>
            <a:ln>
              <a:solidFill>
                <a:srgbClr val="3366FF"/>
              </a:solidFill>
            </a:ln>
          </c:spPr>
          <c:marker>
            <c:symbol val="none"/>
          </c:marker>
          <c:cat>
            <c:numRef>
              <c:f>'Fig14-16-19-21-22'!$A$2:$A$57</c:f>
              <c:numCache>
                <c:formatCode>General</c:formatCode>
                <c:ptCount val="56"/>
                <c:pt idx="0">
                  <c:v>1965.0</c:v>
                </c:pt>
                <c:pt idx="1">
                  <c:v>1966.0</c:v>
                </c:pt>
                <c:pt idx="2">
                  <c:v>1967.0</c:v>
                </c:pt>
                <c:pt idx="3">
                  <c:v>1968.0</c:v>
                </c:pt>
                <c:pt idx="4">
                  <c:v>1969.0</c:v>
                </c:pt>
                <c:pt idx="5">
                  <c:v>1970.0</c:v>
                </c:pt>
                <c:pt idx="6">
                  <c:v>1971.0</c:v>
                </c:pt>
                <c:pt idx="7">
                  <c:v>1972.0</c:v>
                </c:pt>
                <c:pt idx="8">
                  <c:v>1973.0</c:v>
                </c:pt>
                <c:pt idx="9">
                  <c:v>1974.0</c:v>
                </c:pt>
                <c:pt idx="10">
                  <c:v>1975.0</c:v>
                </c:pt>
                <c:pt idx="11">
                  <c:v>1976.0</c:v>
                </c:pt>
                <c:pt idx="12">
                  <c:v>1977.0</c:v>
                </c:pt>
                <c:pt idx="13">
                  <c:v>1978.0</c:v>
                </c:pt>
                <c:pt idx="14">
                  <c:v>1979.0</c:v>
                </c:pt>
                <c:pt idx="15">
                  <c:v>1980.0</c:v>
                </c:pt>
                <c:pt idx="16">
                  <c:v>1981.0</c:v>
                </c:pt>
                <c:pt idx="17">
                  <c:v>1982.0</c:v>
                </c:pt>
                <c:pt idx="18">
                  <c:v>1983.0</c:v>
                </c:pt>
                <c:pt idx="19">
                  <c:v>1984.0</c:v>
                </c:pt>
                <c:pt idx="20">
                  <c:v>1985.0</c:v>
                </c:pt>
                <c:pt idx="21">
                  <c:v>1986.0</c:v>
                </c:pt>
                <c:pt idx="22">
                  <c:v>1987.0</c:v>
                </c:pt>
                <c:pt idx="23">
                  <c:v>1988.0</c:v>
                </c:pt>
                <c:pt idx="24">
                  <c:v>1989.0</c:v>
                </c:pt>
                <c:pt idx="25">
                  <c:v>1990.0</c:v>
                </c:pt>
                <c:pt idx="26">
                  <c:v>1991.0</c:v>
                </c:pt>
                <c:pt idx="27">
                  <c:v>1992.0</c:v>
                </c:pt>
                <c:pt idx="28">
                  <c:v>1993.0</c:v>
                </c:pt>
                <c:pt idx="29">
                  <c:v>1994.0</c:v>
                </c:pt>
                <c:pt idx="30">
                  <c:v>1995.0</c:v>
                </c:pt>
                <c:pt idx="31">
                  <c:v>1996.0</c:v>
                </c:pt>
                <c:pt idx="32">
                  <c:v>1997.0</c:v>
                </c:pt>
                <c:pt idx="33">
                  <c:v>1998.0</c:v>
                </c:pt>
                <c:pt idx="34">
                  <c:v>1999.0</c:v>
                </c:pt>
                <c:pt idx="35">
                  <c:v>2000.0</c:v>
                </c:pt>
                <c:pt idx="36">
                  <c:v>2001.0</c:v>
                </c:pt>
                <c:pt idx="37">
                  <c:v>2002.0</c:v>
                </c:pt>
                <c:pt idx="38">
                  <c:v>2003.0</c:v>
                </c:pt>
                <c:pt idx="39">
                  <c:v>2004.0</c:v>
                </c:pt>
                <c:pt idx="40">
                  <c:v>2005.0</c:v>
                </c:pt>
                <c:pt idx="41">
                  <c:v>2006.0</c:v>
                </c:pt>
                <c:pt idx="42">
                  <c:v>2007.0</c:v>
                </c:pt>
                <c:pt idx="43">
                  <c:v>2008.0</c:v>
                </c:pt>
                <c:pt idx="44">
                  <c:v>2009.0</c:v>
                </c:pt>
                <c:pt idx="45">
                  <c:v>2010.0</c:v>
                </c:pt>
                <c:pt idx="46">
                  <c:v>2011.0</c:v>
                </c:pt>
                <c:pt idx="47">
                  <c:v>2012.0</c:v>
                </c:pt>
                <c:pt idx="48">
                  <c:v>2013.0</c:v>
                </c:pt>
                <c:pt idx="49">
                  <c:v>2014.0</c:v>
                </c:pt>
                <c:pt idx="50">
                  <c:v>2015.0</c:v>
                </c:pt>
                <c:pt idx="51">
                  <c:v>2016.0</c:v>
                </c:pt>
                <c:pt idx="52">
                  <c:v>2017.0</c:v>
                </c:pt>
                <c:pt idx="53">
                  <c:v>2018.0</c:v>
                </c:pt>
                <c:pt idx="54">
                  <c:v>2019.0</c:v>
                </c:pt>
                <c:pt idx="55">
                  <c:v>2020.0</c:v>
                </c:pt>
              </c:numCache>
            </c:numRef>
          </c:cat>
          <c:val>
            <c:numRef>
              <c:f>'Fig14-16-19-21-22'!$L$2:$L$57</c:f>
              <c:numCache>
                <c:formatCode>0.00%</c:formatCode>
                <c:ptCount val="56"/>
                <c:pt idx="0">
                  <c:v>1.0</c:v>
                </c:pt>
                <c:pt idx="1">
                  <c:v>1.0</c:v>
                </c:pt>
                <c:pt idx="2">
                  <c:v>0.868</c:v>
                </c:pt>
                <c:pt idx="3">
                  <c:v>1.0</c:v>
                </c:pt>
                <c:pt idx="4">
                  <c:v>0.88</c:v>
                </c:pt>
                <c:pt idx="5">
                  <c:v>0.789</c:v>
                </c:pt>
                <c:pt idx="6">
                  <c:v>0.75</c:v>
                </c:pt>
                <c:pt idx="7">
                  <c:v>0.81</c:v>
                </c:pt>
                <c:pt idx="8">
                  <c:v>0.946</c:v>
                </c:pt>
                <c:pt idx="9">
                  <c:v>0.893</c:v>
                </c:pt>
                <c:pt idx="10">
                  <c:v>0.965</c:v>
                </c:pt>
                <c:pt idx="11">
                  <c:v>0.803</c:v>
                </c:pt>
                <c:pt idx="12">
                  <c:v>0.718</c:v>
                </c:pt>
                <c:pt idx="13">
                  <c:v>0.676</c:v>
                </c:pt>
                <c:pt idx="14">
                  <c:v>0.688</c:v>
                </c:pt>
                <c:pt idx="15">
                  <c:v>0.742</c:v>
                </c:pt>
                <c:pt idx="16">
                  <c:v>0.629</c:v>
                </c:pt>
                <c:pt idx="17">
                  <c:v>0.646</c:v>
                </c:pt>
                <c:pt idx="18">
                  <c:v>0.604</c:v>
                </c:pt>
                <c:pt idx="19">
                  <c:v>0.563</c:v>
                </c:pt>
                <c:pt idx="20">
                  <c:v>0.574</c:v>
                </c:pt>
                <c:pt idx="21">
                  <c:v>0.605</c:v>
                </c:pt>
                <c:pt idx="22">
                  <c:v>0.689</c:v>
                </c:pt>
                <c:pt idx="23">
                  <c:v>0.558</c:v>
                </c:pt>
                <c:pt idx="24">
                  <c:v>0.618</c:v>
                </c:pt>
                <c:pt idx="25">
                  <c:v>0.594</c:v>
                </c:pt>
                <c:pt idx="26">
                  <c:v>0.489</c:v>
                </c:pt>
                <c:pt idx="27">
                  <c:v>0.485</c:v>
                </c:pt>
                <c:pt idx="28">
                  <c:v>0.429</c:v>
                </c:pt>
                <c:pt idx="29">
                  <c:v>0.444</c:v>
                </c:pt>
                <c:pt idx="30">
                  <c:v>0.44</c:v>
                </c:pt>
                <c:pt idx="31">
                  <c:v>0.425</c:v>
                </c:pt>
                <c:pt idx="32">
                  <c:v>0.401</c:v>
                </c:pt>
                <c:pt idx="33">
                  <c:v>0.416</c:v>
                </c:pt>
                <c:pt idx="34">
                  <c:v>0.373</c:v>
                </c:pt>
                <c:pt idx="35">
                  <c:v>0.403</c:v>
                </c:pt>
                <c:pt idx="36">
                  <c:v>0.361</c:v>
                </c:pt>
                <c:pt idx="37">
                  <c:v>0.439</c:v>
                </c:pt>
                <c:pt idx="38">
                  <c:v>0.377</c:v>
                </c:pt>
                <c:pt idx="39">
                  <c:v>0.399</c:v>
                </c:pt>
                <c:pt idx="40">
                  <c:v>0.372</c:v>
                </c:pt>
                <c:pt idx="41">
                  <c:v>0.372</c:v>
                </c:pt>
                <c:pt idx="42">
                  <c:v>0.342</c:v>
                </c:pt>
                <c:pt idx="43">
                  <c:v>0.358</c:v>
                </c:pt>
                <c:pt idx="44">
                  <c:v>0.331</c:v>
                </c:pt>
                <c:pt idx="45">
                  <c:v>0.349</c:v>
                </c:pt>
                <c:pt idx="46">
                  <c:v>0.322</c:v>
                </c:pt>
                <c:pt idx="47">
                  <c:v>0.349</c:v>
                </c:pt>
                <c:pt idx="48">
                  <c:v>0.342</c:v>
                </c:pt>
                <c:pt idx="49">
                  <c:v>0.352</c:v>
                </c:pt>
                <c:pt idx="50">
                  <c:v>0.366</c:v>
                </c:pt>
                <c:pt idx="51">
                  <c:v>0.374</c:v>
                </c:pt>
                <c:pt idx="52">
                  <c:v>0.358</c:v>
                </c:pt>
                <c:pt idx="53">
                  <c:v>0.419</c:v>
                </c:pt>
                <c:pt idx="54">
                  <c:v>0.422</c:v>
                </c:pt>
                <c:pt idx="55">
                  <c:v>0.434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344373960"/>
        <c:axId val="-732793352"/>
      </c:lineChart>
      <c:catAx>
        <c:axId val="-3443739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fr-FR"/>
          </a:p>
        </c:txPr>
        <c:crossAx val="-732793352"/>
        <c:crosses val="autoZero"/>
        <c:auto val="1"/>
        <c:lblAlgn val="ctr"/>
        <c:lblOffset val="100"/>
        <c:noMultiLvlLbl val="0"/>
      </c:catAx>
      <c:valAx>
        <c:axId val="-732793352"/>
        <c:scaling>
          <c:orientation val="minMax"/>
          <c:max val="1.0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-3443739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63867684478371"/>
          <c:y val="0.439142686709616"/>
          <c:w val="0.125954198473282"/>
          <c:h val="0.402317915546371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71229096"/>
        <c:axId val="-2053417864"/>
      </c:barChart>
      <c:catAx>
        <c:axId val="2071229096"/>
        <c:scaling>
          <c:orientation val="minMax"/>
        </c:scaling>
        <c:delete val="0"/>
        <c:axPos val="b"/>
        <c:majorTickMark val="out"/>
        <c:minorTickMark val="none"/>
        <c:tickLblPos val="nextTo"/>
        <c:crossAx val="-2053417864"/>
        <c:crosses val="autoZero"/>
        <c:auto val="1"/>
        <c:lblAlgn val="ctr"/>
        <c:lblOffset val="100"/>
        <c:noMultiLvlLbl val="0"/>
      </c:catAx>
      <c:valAx>
        <c:axId val="-2053417864"/>
        <c:scaling>
          <c:orientation val="minMax"/>
          <c:max val="1.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0712290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914696136894589"/>
          <c:y val="0.0969001876850175"/>
          <c:w val="0.852957678684731"/>
          <c:h val="0.7685903924969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'Figure 23 Post 2015 vs 2015'!$E$1</c:f>
              <c:strCache>
                <c:ptCount val="1"/>
                <c:pt idx="0">
                  <c:v>Last year percentage of completly new authors-2015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'Figure 23 Post 2015 vs 2015'!$A$2:$A$29</c:f>
              <c:strCache>
                <c:ptCount val="28"/>
                <c:pt idx="0">
                  <c:v>ranlp</c:v>
                </c:pt>
                <c:pt idx="1">
                  <c:v>lre</c:v>
                </c:pt>
                <c:pt idx="2">
                  <c:v>eacl</c:v>
                </c:pt>
                <c:pt idx="3">
                  <c:v>conll</c:v>
                </c:pt>
                <c:pt idx="4">
                  <c:v>ijcnlp</c:v>
                </c:pt>
                <c:pt idx="5">
                  <c:v>tal</c:v>
                </c:pt>
                <c:pt idx="6">
                  <c:v>sem</c:v>
                </c:pt>
                <c:pt idx="7">
                  <c:v>tacl</c:v>
                </c:pt>
                <c:pt idx="8">
                  <c:v>coling</c:v>
                </c:pt>
                <c:pt idx="9">
                  <c:v>csal</c:v>
                </c:pt>
                <c:pt idx="10">
                  <c:v>paclic</c:v>
                </c:pt>
                <c:pt idx="11">
                  <c:v>cl</c:v>
                </c:pt>
                <c:pt idx="12">
                  <c:v>speechc</c:v>
                </c:pt>
                <c:pt idx="13">
                  <c:v>ltc</c:v>
                </c:pt>
                <c:pt idx="14">
                  <c:v>naacl</c:v>
                </c:pt>
                <c:pt idx="15">
                  <c:v>mts</c:v>
                </c:pt>
                <c:pt idx="16">
                  <c:v>hlt</c:v>
                </c:pt>
                <c:pt idx="17">
                  <c:v>inlg</c:v>
                </c:pt>
                <c:pt idx="18">
                  <c:v>alta</c:v>
                </c:pt>
                <c:pt idx="19">
                  <c:v>lrec</c:v>
                </c:pt>
                <c:pt idx="20">
                  <c:v>trec</c:v>
                </c:pt>
                <c:pt idx="21">
                  <c:v>emnlp</c:v>
                </c:pt>
                <c:pt idx="22">
                  <c:v>acl</c:v>
                </c:pt>
                <c:pt idx="23">
                  <c:v>icassps</c:v>
                </c:pt>
                <c:pt idx="24">
                  <c:v>isca</c:v>
                </c:pt>
                <c:pt idx="25">
                  <c:v>taslp</c:v>
                </c:pt>
                <c:pt idx="26">
                  <c:v>jep</c:v>
                </c:pt>
                <c:pt idx="27">
                  <c:v>taln</c:v>
                </c:pt>
              </c:strCache>
            </c:strRef>
          </c:cat>
          <c:val>
            <c:numRef>
              <c:f>'Figure 23 Post 2015 vs 2015'!$C$2:$C$29</c:f>
              <c:numCache>
                <c:formatCode>0%</c:formatCode>
                <c:ptCount val="28"/>
                <c:pt idx="0">
                  <c:v>0.874</c:v>
                </c:pt>
                <c:pt idx="1">
                  <c:v>0.839</c:v>
                </c:pt>
                <c:pt idx="2">
                  <c:v>0.807</c:v>
                </c:pt>
                <c:pt idx="3">
                  <c:v>0.804</c:v>
                </c:pt>
                <c:pt idx="4">
                  <c:v>0.802</c:v>
                </c:pt>
                <c:pt idx="5">
                  <c:v>0.786</c:v>
                </c:pt>
                <c:pt idx="6">
                  <c:v>0.772</c:v>
                </c:pt>
                <c:pt idx="7">
                  <c:v>0.765</c:v>
                </c:pt>
                <c:pt idx="8">
                  <c:v>0.743</c:v>
                </c:pt>
                <c:pt idx="9">
                  <c:v>0.741</c:v>
                </c:pt>
                <c:pt idx="10">
                  <c:v>0.71</c:v>
                </c:pt>
                <c:pt idx="11">
                  <c:v>0.696</c:v>
                </c:pt>
                <c:pt idx="12">
                  <c:v>0.69</c:v>
                </c:pt>
                <c:pt idx="13">
                  <c:v>0.688</c:v>
                </c:pt>
                <c:pt idx="14">
                  <c:v>0.684</c:v>
                </c:pt>
                <c:pt idx="15">
                  <c:v>0.667</c:v>
                </c:pt>
                <c:pt idx="16">
                  <c:v>0.649</c:v>
                </c:pt>
                <c:pt idx="17">
                  <c:v>0.644</c:v>
                </c:pt>
                <c:pt idx="18">
                  <c:v>0.64</c:v>
                </c:pt>
                <c:pt idx="19">
                  <c:v>0.628</c:v>
                </c:pt>
                <c:pt idx="20">
                  <c:v>0.575</c:v>
                </c:pt>
                <c:pt idx="21">
                  <c:v>0.555</c:v>
                </c:pt>
                <c:pt idx="22">
                  <c:v>0.545</c:v>
                </c:pt>
                <c:pt idx="23">
                  <c:v>0.507</c:v>
                </c:pt>
                <c:pt idx="24">
                  <c:v>0.484</c:v>
                </c:pt>
                <c:pt idx="25">
                  <c:v>0.455</c:v>
                </c:pt>
                <c:pt idx="26">
                  <c:v>0.433</c:v>
                </c:pt>
                <c:pt idx="27">
                  <c:v>0.393</c:v>
                </c:pt>
              </c:numCache>
            </c:numRef>
          </c:val>
        </c:ser>
        <c:ser>
          <c:idx val="1"/>
          <c:order val="1"/>
          <c:tx>
            <c:strRef>
              <c:f>'Figure 23 Post 2015 vs 2015'!$F$1</c:f>
              <c:strCache>
                <c:ptCount val="1"/>
                <c:pt idx="0">
                  <c:v>Delta 2020-2015</c:v>
                </c:pt>
              </c:strCache>
            </c:strRef>
          </c:tx>
          <c:spPr>
            <a:solidFill>
              <a:srgbClr val="3366FF"/>
            </a:solidFill>
          </c:spPr>
          <c:invertIfNegative val="0"/>
          <c:cat>
            <c:strRef>
              <c:f>'Figure 23 Post 2015 vs 2015'!$A$2:$A$29</c:f>
              <c:strCache>
                <c:ptCount val="28"/>
                <c:pt idx="0">
                  <c:v>ranlp</c:v>
                </c:pt>
                <c:pt idx="1">
                  <c:v>lre</c:v>
                </c:pt>
                <c:pt idx="2">
                  <c:v>eacl</c:v>
                </c:pt>
                <c:pt idx="3">
                  <c:v>conll</c:v>
                </c:pt>
                <c:pt idx="4">
                  <c:v>ijcnlp</c:v>
                </c:pt>
                <c:pt idx="5">
                  <c:v>tal</c:v>
                </c:pt>
                <c:pt idx="6">
                  <c:v>sem</c:v>
                </c:pt>
                <c:pt idx="7">
                  <c:v>tacl</c:v>
                </c:pt>
                <c:pt idx="8">
                  <c:v>coling</c:v>
                </c:pt>
                <c:pt idx="9">
                  <c:v>csal</c:v>
                </c:pt>
                <c:pt idx="10">
                  <c:v>paclic</c:v>
                </c:pt>
                <c:pt idx="11">
                  <c:v>cl</c:v>
                </c:pt>
                <c:pt idx="12">
                  <c:v>speechc</c:v>
                </c:pt>
                <c:pt idx="13">
                  <c:v>ltc</c:v>
                </c:pt>
                <c:pt idx="14">
                  <c:v>naacl</c:v>
                </c:pt>
                <c:pt idx="15">
                  <c:v>mts</c:v>
                </c:pt>
                <c:pt idx="16">
                  <c:v>hlt</c:v>
                </c:pt>
                <c:pt idx="17">
                  <c:v>inlg</c:v>
                </c:pt>
                <c:pt idx="18">
                  <c:v>alta</c:v>
                </c:pt>
                <c:pt idx="19">
                  <c:v>lrec</c:v>
                </c:pt>
                <c:pt idx="20">
                  <c:v>trec</c:v>
                </c:pt>
                <c:pt idx="21">
                  <c:v>emnlp</c:v>
                </c:pt>
                <c:pt idx="22">
                  <c:v>acl</c:v>
                </c:pt>
                <c:pt idx="23">
                  <c:v>icassps</c:v>
                </c:pt>
                <c:pt idx="24">
                  <c:v>isca</c:v>
                </c:pt>
                <c:pt idx="25">
                  <c:v>taslp</c:v>
                </c:pt>
                <c:pt idx="26">
                  <c:v>jep</c:v>
                </c:pt>
                <c:pt idx="27">
                  <c:v>taln</c:v>
                </c:pt>
              </c:strCache>
            </c:strRef>
          </c:cat>
          <c:val>
            <c:numRef>
              <c:f>'Figure 23 Post 2015 vs 2015'!$F$2:$F$29</c:f>
              <c:numCache>
                <c:formatCode>0%</c:formatCode>
                <c:ptCount val="28"/>
                <c:pt idx="0">
                  <c:v>0.067</c:v>
                </c:pt>
                <c:pt idx="1">
                  <c:v>0.127</c:v>
                </c:pt>
                <c:pt idx="2">
                  <c:v>0.0840000000000001</c:v>
                </c:pt>
                <c:pt idx="3">
                  <c:v>0.176</c:v>
                </c:pt>
                <c:pt idx="4">
                  <c:v>0.044</c:v>
                </c:pt>
                <c:pt idx="5">
                  <c:v>0.286</c:v>
                </c:pt>
                <c:pt idx="6">
                  <c:v>0.139</c:v>
                </c:pt>
                <c:pt idx="7">
                  <c:v>0.054</c:v>
                </c:pt>
                <c:pt idx="8">
                  <c:v>0.185</c:v>
                </c:pt>
                <c:pt idx="9">
                  <c:v>-0.0249999999999999</c:v>
                </c:pt>
                <c:pt idx="10">
                  <c:v>-0.0459999999999999</c:v>
                </c:pt>
                <c:pt idx="11">
                  <c:v>0.0599999999999999</c:v>
                </c:pt>
                <c:pt idx="12">
                  <c:v>-0.121</c:v>
                </c:pt>
                <c:pt idx="13">
                  <c:v>-0.005</c:v>
                </c:pt>
                <c:pt idx="14">
                  <c:v>0.00800000000000012</c:v>
                </c:pt>
                <c:pt idx="15">
                  <c:v>0.014</c:v>
                </c:pt>
                <c:pt idx="16">
                  <c:v>0.0</c:v>
                </c:pt>
                <c:pt idx="17">
                  <c:v>-0.031</c:v>
                </c:pt>
                <c:pt idx="18">
                  <c:v>-0.027</c:v>
                </c:pt>
                <c:pt idx="19">
                  <c:v>0.0669999999999999</c:v>
                </c:pt>
                <c:pt idx="20">
                  <c:v>-0.042</c:v>
                </c:pt>
                <c:pt idx="21">
                  <c:v>-0.0409999999999999</c:v>
                </c:pt>
                <c:pt idx="22">
                  <c:v>0.022</c:v>
                </c:pt>
                <c:pt idx="23">
                  <c:v>-0.0979999999999999</c:v>
                </c:pt>
                <c:pt idx="24">
                  <c:v>0.0779999999999999</c:v>
                </c:pt>
                <c:pt idx="25">
                  <c:v>-0.112</c:v>
                </c:pt>
                <c:pt idx="26">
                  <c:v>-0.043</c:v>
                </c:pt>
                <c:pt idx="27">
                  <c:v>-0.015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53438328"/>
        <c:axId val="1779913496"/>
      </c:barChart>
      <c:catAx>
        <c:axId val="-205343832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fr-FR"/>
          </a:p>
        </c:txPr>
        <c:crossAx val="1779913496"/>
        <c:crosses val="autoZero"/>
        <c:auto val="1"/>
        <c:lblAlgn val="ctr"/>
        <c:lblOffset val="100"/>
        <c:noMultiLvlLbl val="0"/>
      </c:catAx>
      <c:valAx>
        <c:axId val="177991349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fr-FR"/>
          </a:p>
        </c:txPr>
        <c:crossAx val="-205343832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521770492974092"/>
          <c:y val="0.03"/>
          <c:w val="0.947209813059082"/>
          <c:h val="0.844222309711286"/>
        </c:manualLayout>
      </c:layout>
      <c:lineChart>
        <c:grouping val="standard"/>
        <c:varyColors val="0"/>
        <c:ser>
          <c:idx val="13"/>
          <c:order val="0"/>
          <c:tx>
            <c:strRef>
              <c:f>'Fig14-16-19-21-22'!$N$1</c:f>
              <c:strCache>
                <c:ptCount val="1"/>
                <c:pt idx="0">
                  <c:v>Redundancy</c:v>
                </c:pt>
              </c:strCache>
            </c:strRef>
          </c:tx>
          <c:spPr>
            <a:ln>
              <a:solidFill>
                <a:srgbClr val="3366FF"/>
              </a:solidFill>
            </a:ln>
          </c:spPr>
          <c:marker>
            <c:symbol val="none"/>
          </c:marker>
          <c:cat>
            <c:numRef>
              <c:f>'Fig14-16-19-21-22'!$A$2:$A$57</c:f>
              <c:numCache>
                <c:formatCode>General</c:formatCode>
                <c:ptCount val="56"/>
                <c:pt idx="0">
                  <c:v>1965.0</c:v>
                </c:pt>
                <c:pt idx="1">
                  <c:v>1966.0</c:v>
                </c:pt>
                <c:pt idx="2">
                  <c:v>1967.0</c:v>
                </c:pt>
                <c:pt idx="3">
                  <c:v>1968.0</c:v>
                </c:pt>
                <c:pt idx="4">
                  <c:v>1969.0</c:v>
                </c:pt>
                <c:pt idx="5">
                  <c:v>1970.0</c:v>
                </c:pt>
                <c:pt idx="6">
                  <c:v>1971.0</c:v>
                </c:pt>
                <c:pt idx="7">
                  <c:v>1972.0</c:v>
                </c:pt>
                <c:pt idx="8">
                  <c:v>1973.0</c:v>
                </c:pt>
                <c:pt idx="9">
                  <c:v>1974.0</c:v>
                </c:pt>
                <c:pt idx="10">
                  <c:v>1975.0</c:v>
                </c:pt>
                <c:pt idx="11">
                  <c:v>1976.0</c:v>
                </c:pt>
                <c:pt idx="12">
                  <c:v>1977.0</c:v>
                </c:pt>
                <c:pt idx="13">
                  <c:v>1978.0</c:v>
                </c:pt>
                <c:pt idx="14">
                  <c:v>1979.0</c:v>
                </c:pt>
                <c:pt idx="15">
                  <c:v>1980.0</c:v>
                </c:pt>
                <c:pt idx="16">
                  <c:v>1981.0</c:v>
                </c:pt>
                <c:pt idx="17">
                  <c:v>1982.0</c:v>
                </c:pt>
                <c:pt idx="18">
                  <c:v>1983.0</c:v>
                </c:pt>
                <c:pt idx="19">
                  <c:v>1984.0</c:v>
                </c:pt>
                <c:pt idx="20">
                  <c:v>1985.0</c:v>
                </c:pt>
                <c:pt idx="21">
                  <c:v>1986.0</c:v>
                </c:pt>
                <c:pt idx="22">
                  <c:v>1987.0</c:v>
                </c:pt>
                <c:pt idx="23">
                  <c:v>1988.0</c:v>
                </c:pt>
                <c:pt idx="24">
                  <c:v>1989.0</c:v>
                </c:pt>
                <c:pt idx="25">
                  <c:v>1990.0</c:v>
                </c:pt>
                <c:pt idx="26">
                  <c:v>1991.0</c:v>
                </c:pt>
                <c:pt idx="27">
                  <c:v>1992.0</c:v>
                </c:pt>
                <c:pt idx="28">
                  <c:v>1993.0</c:v>
                </c:pt>
                <c:pt idx="29">
                  <c:v>1994.0</c:v>
                </c:pt>
                <c:pt idx="30">
                  <c:v>1995.0</c:v>
                </c:pt>
                <c:pt idx="31">
                  <c:v>1996.0</c:v>
                </c:pt>
                <c:pt idx="32">
                  <c:v>1997.0</c:v>
                </c:pt>
                <c:pt idx="33">
                  <c:v>1998.0</c:v>
                </c:pt>
                <c:pt idx="34">
                  <c:v>1999.0</c:v>
                </c:pt>
                <c:pt idx="35">
                  <c:v>2000.0</c:v>
                </c:pt>
                <c:pt idx="36">
                  <c:v>2001.0</c:v>
                </c:pt>
                <c:pt idx="37">
                  <c:v>2002.0</c:v>
                </c:pt>
                <c:pt idx="38">
                  <c:v>2003.0</c:v>
                </c:pt>
                <c:pt idx="39">
                  <c:v>2004.0</c:v>
                </c:pt>
                <c:pt idx="40">
                  <c:v>2005.0</c:v>
                </c:pt>
                <c:pt idx="41">
                  <c:v>2006.0</c:v>
                </c:pt>
                <c:pt idx="42">
                  <c:v>2007.0</c:v>
                </c:pt>
                <c:pt idx="43">
                  <c:v>2008.0</c:v>
                </c:pt>
                <c:pt idx="44">
                  <c:v>2009.0</c:v>
                </c:pt>
                <c:pt idx="45">
                  <c:v>2010.0</c:v>
                </c:pt>
                <c:pt idx="46">
                  <c:v>2011.0</c:v>
                </c:pt>
                <c:pt idx="47">
                  <c:v>2012.0</c:v>
                </c:pt>
                <c:pt idx="48">
                  <c:v>2013.0</c:v>
                </c:pt>
                <c:pt idx="49">
                  <c:v>2014.0</c:v>
                </c:pt>
                <c:pt idx="50">
                  <c:v>2015.0</c:v>
                </c:pt>
                <c:pt idx="51">
                  <c:v>2016.0</c:v>
                </c:pt>
                <c:pt idx="52">
                  <c:v>2017.0</c:v>
                </c:pt>
                <c:pt idx="53">
                  <c:v>2018.0</c:v>
                </c:pt>
                <c:pt idx="54">
                  <c:v>2019.0</c:v>
                </c:pt>
                <c:pt idx="55">
                  <c:v>2020.0</c:v>
                </c:pt>
              </c:numCache>
            </c:numRef>
          </c:cat>
          <c:val>
            <c:numRef>
              <c:f>'Fig14-16-19-21-22'!$N$2:$N$57</c:f>
              <c:numCache>
                <c:formatCode>0%</c:formatCode>
                <c:ptCount val="56"/>
                <c:pt idx="0">
                  <c:v>0.0</c:v>
                </c:pt>
                <c:pt idx="1">
                  <c:v>0.125</c:v>
                </c:pt>
                <c:pt idx="2">
                  <c:v>0.0422535211267606</c:v>
                </c:pt>
                <c:pt idx="3">
                  <c:v>0.0588235294117647</c:v>
                </c:pt>
                <c:pt idx="4">
                  <c:v>0.0</c:v>
                </c:pt>
                <c:pt idx="5">
                  <c:v>0.05</c:v>
                </c:pt>
                <c:pt idx="6">
                  <c:v>0.04</c:v>
                </c:pt>
                <c:pt idx="7">
                  <c:v>0.0</c:v>
                </c:pt>
                <c:pt idx="8">
                  <c:v>0.0347826086956522</c:v>
                </c:pt>
                <c:pt idx="9">
                  <c:v>0.0344827586206896</c:v>
                </c:pt>
                <c:pt idx="10">
                  <c:v>0.173076923076923</c:v>
                </c:pt>
                <c:pt idx="11">
                  <c:v>0.189655172413793</c:v>
                </c:pt>
                <c:pt idx="12">
                  <c:v>0.0884955752212389</c:v>
                </c:pt>
                <c:pt idx="13">
                  <c:v>0.129032258064516</c:v>
                </c:pt>
                <c:pt idx="14">
                  <c:v>0.11400651465798</c:v>
                </c:pt>
                <c:pt idx="15">
                  <c:v>0.103585657370518</c:v>
                </c:pt>
                <c:pt idx="16">
                  <c:v>0.164810690423163</c:v>
                </c:pt>
                <c:pt idx="17">
                  <c:v>0.108552631578947</c:v>
                </c:pt>
                <c:pt idx="18">
                  <c:v>0.127272727272727</c:v>
                </c:pt>
                <c:pt idx="19">
                  <c:v>0.121527777777778</c:v>
                </c:pt>
                <c:pt idx="20">
                  <c:v>0.149460708782743</c:v>
                </c:pt>
                <c:pt idx="21">
                  <c:v>0.16008316008316</c:v>
                </c:pt>
                <c:pt idx="22">
                  <c:v>0.171014492753623</c:v>
                </c:pt>
                <c:pt idx="23">
                  <c:v>0.13047711781889</c:v>
                </c:pt>
                <c:pt idx="24">
                  <c:v>0.247623811905953</c:v>
                </c:pt>
                <c:pt idx="25">
                  <c:v>0.279492455418381</c:v>
                </c:pt>
                <c:pt idx="26">
                  <c:v>0.303158580267014</c:v>
                </c:pt>
                <c:pt idx="27">
                  <c:v>0.297061159650516</c:v>
                </c:pt>
                <c:pt idx="28">
                  <c:v>0.328534031413613</c:v>
                </c:pt>
                <c:pt idx="29">
                  <c:v>0.311506849315068</c:v>
                </c:pt>
                <c:pt idx="30">
                  <c:v>0.258895289732294</c:v>
                </c:pt>
                <c:pt idx="31">
                  <c:v>0.293347302252488</c:v>
                </c:pt>
                <c:pt idx="32">
                  <c:v>0.296018031555222</c:v>
                </c:pt>
                <c:pt idx="33">
                  <c:v>0.336389684813753</c:v>
                </c:pt>
                <c:pt idx="34">
                  <c:v>0.287511649580615</c:v>
                </c:pt>
                <c:pt idx="35">
                  <c:v>0.370029097963142</c:v>
                </c:pt>
                <c:pt idx="36">
                  <c:v>0.309071729957806</c:v>
                </c:pt>
                <c:pt idx="37">
                  <c:v>0.292101341281669</c:v>
                </c:pt>
                <c:pt idx="38">
                  <c:v>0.328871201157742</c:v>
                </c:pt>
                <c:pt idx="39">
                  <c:v>0.37330258775301</c:v>
                </c:pt>
                <c:pt idx="40">
                  <c:v>0.32739084453845</c:v>
                </c:pt>
                <c:pt idx="41">
                  <c:v>0.359390243902439</c:v>
                </c:pt>
                <c:pt idx="42">
                  <c:v>0.341107871720117</c:v>
                </c:pt>
                <c:pt idx="43">
                  <c:v>0.388620504562533</c:v>
                </c:pt>
                <c:pt idx="44">
                  <c:v>0.373288985544326</c:v>
                </c:pt>
                <c:pt idx="45">
                  <c:v>0.407012913563955</c:v>
                </c:pt>
                <c:pt idx="46">
                  <c:v>0.39173535308532</c:v>
                </c:pt>
                <c:pt idx="47">
                  <c:v>0.401810522541902</c:v>
                </c:pt>
                <c:pt idx="48">
                  <c:v>0.405880684504113</c:v>
                </c:pt>
                <c:pt idx="49">
                  <c:v>0.408955942540727</c:v>
                </c:pt>
                <c:pt idx="50">
                  <c:v>0.388899236356863</c:v>
                </c:pt>
                <c:pt idx="51">
                  <c:v>0.412936781188191</c:v>
                </c:pt>
                <c:pt idx="52">
                  <c:v>0.374068965517241</c:v>
                </c:pt>
                <c:pt idx="53">
                  <c:v>0.405836179519444</c:v>
                </c:pt>
                <c:pt idx="54">
                  <c:v>0.412548973744225</c:v>
                </c:pt>
                <c:pt idx="55">
                  <c:v>0.411808934099956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78237080"/>
        <c:axId val="-2031058920"/>
      </c:lineChart>
      <c:catAx>
        <c:axId val="-2078237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031058920"/>
        <c:crosses val="autoZero"/>
        <c:auto val="1"/>
        <c:lblAlgn val="ctr"/>
        <c:lblOffset val="100"/>
        <c:noMultiLvlLbl val="0"/>
      </c:catAx>
      <c:valAx>
        <c:axId val="-203105892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-20782370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0.77834</cdr:x>
      <cdr:y>0.03673</cdr:y>
    </cdr:from>
    <cdr:to>
      <cdr:x>0.77918</cdr:x>
      <cdr:y>0.88929</cdr:y>
    </cdr:to>
    <cdr:cxnSp macro="">
      <cdr:nvCxnSpPr>
        <cdr:cNvPr id="2" name="Connecteur droit 1"/>
        <cdr:cNvCxnSpPr/>
      </cdr:nvCxnSpPr>
      <cdr:spPr>
        <a:xfrm xmlns:a="http://schemas.openxmlformats.org/drawingml/2006/main" flipV="1">
          <a:off x="6405418" y="166255"/>
          <a:ext cx="6927" cy="3858639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0.70903</cdr:x>
      <cdr:y>0.02653</cdr:y>
    </cdr:from>
    <cdr:to>
      <cdr:x>0.71044</cdr:x>
      <cdr:y>0.81732</cdr:y>
    </cdr:to>
    <cdr:cxnSp macro="">
      <cdr:nvCxnSpPr>
        <cdr:cNvPr id="2" name="Connecteur droit 1"/>
        <cdr:cNvCxnSpPr/>
      </cdr:nvCxnSpPr>
      <cdr:spPr>
        <a:xfrm xmlns:a="http://schemas.openxmlformats.org/drawingml/2006/main" flipV="1">
          <a:off x="5835074" y="120072"/>
          <a:ext cx="11544" cy="3579092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0.88721</cdr:x>
      <cdr:y>0.15918</cdr:y>
    </cdr:from>
    <cdr:to>
      <cdr:x>0.94332</cdr:x>
      <cdr:y>0.2204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7301344" y="720436"/>
          <a:ext cx="461819" cy="2770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fr-FR" sz="1100" dirty="0" smtClean="0"/>
            <a:t>2017</a:t>
          </a:r>
          <a:endParaRPr lang="fr-FR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0.89422</cdr:x>
      <cdr:y>0.03928</cdr:y>
    </cdr:from>
    <cdr:to>
      <cdr:x>0.90404</cdr:x>
      <cdr:y>0.92857</cdr:y>
    </cdr:to>
    <cdr:cxnSp macro="">
      <cdr:nvCxnSpPr>
        <cdr:cNvPr id="2" name="Connecteur droit 1"/>
        <cdr:cNvCxnSpPr/>
      </cdr:nvCxnSpPr>
      <cdr:spPr>
        <a:xfrm xmlns:a="http://schemas.openxmlformats.org/drawingml/2006/main" flipV="1">
          <a:off x="7359068" y="177800"/>
          <a:ext cx="80823" cy="402489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0.88861</cdr:x>
      <cdr:y>0.03418</cdr:y>
    </cdr:from>
    <cdr:to>
      <cdr:x>0.89282</cdr:x>
      <cdr:y>0.93466</cdr:y>
    </cdr:to>
    <cdr:cxnSp macro="">
      <cdr:nvCxnSpPr>
        <cdr:cNvPr id="2" name="Connecteur droit 1"/>
        <cdr:cNvCxnSpPr/>
      </cdr:nvCxnSpPr>
      <cdr:spPr>
        <a:xfrm xmlns:a="http://schemas.openxmlformats.org/drawingml/2006/main" flipV="1">
          <a:off x="7312892" y="154709"/>
          <a:ext cx="34635" cy="4075548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71002F-E2A6-3B47-A3C6-90E6CC44476C}" type="datetimeFigureOut">
              <a:rPr lang="fr-FR" smtClean="0"/>
              <a:t>05/12/23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00EDBD-A81D-C64E-B02B-1DADFA82A38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56367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0FF2AD-35BF-2949-8DEF-DE26851EF8B6}" type="datetimeFigureOut">
              <a:rPr lang="fr-FR" smtClean="0"/>
              <a:t>05/12/23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FE0BE1-22F3-5E4B-BA7A-AEE0948144D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49421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E0BE1-22F3-5E4B-BA7A-AEE0948144D2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54549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dirty="0" smtClean="0"/>
              <a:t>- </a:t>
            </a:r>
            <a:r>
              <a:rPr lang="fr-FR" dirty="0" err="1" smtClean="0"/>
              <a:t>Gender</a:t>
            </a:r>
            <a:r>
              <a:rPr lang="fr-FR" dirty="0" smtClean="0"/>
              <a:t> </a:t>
            </a:r>
            <a:r>
              <a:rPr lang="fr-FR" dirty="0" err="1" smtClean="0"/>
              <a:t>still</a:t>
            </a:r>
            <a:r>
              <a:rPr lang="fr-FR" dirty="0" smtClean="0"/>
              <a:t> </a:t>
            </a:r>
            <a:r>
              <a:rPr lang="fr-FR" dirty="0" err="1" smtClean="0"/>
              <a:t>unbalanced</a:t>
            </a:r>
            <a:r>
              <a:rPr lang="fr-FR" dirty="0" smtClean="0"/>
              <a:t>, but </a:t>
            </a:r>
            <a:r>
              <a:rPr lang="fr-FR" dirty="0" err="1" smtClean="0"/>
              <a:t>slowly</a:t>
            </a:r>
            <a:r>
              <a:rPr lang="fr-FR" dirty="0" smtClean="0"/>
              <a:t> </a:t>
            </a:r>
            <a:r>
              <a:rPr lang="fr-FR" dirty="0" err="1" smtClean="0"/>
              <a:t>improving</a:t>
            </a:r>
            <a:endParaRPr lang="fr-FR" dirty="0" smtClean="0"/>
          </a:p>
          <a:p>
            <a:r>
              <a:rPr lang="fr-FR" dirty="0" smtClean="0"/>
              <a:t>- 80% of male </a:t>
            </a:r>
            <a:r>
              <a:rPr lang="fr-FR" dirty="0" err="1" smtClean="0"/>
              <a:t>authors</a:t>
            </a:r>
            <a:r>
              <a:rPr lang="fr-FR" dirty="0" smtClean="0"/>
              <a:t> (</a:t>
            </a:r>
            <a:r>
              <a:rPr lang="fr-FR" dirty="0" err="1" smtClean="0"/>
              <a:t>was</a:t>
            </a:r>
            <a:r>
              <a:rPr lang="fr-FR" dirty="0" smtClean="0"/>
              <a:t> 83% in 2015)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E0BE1-22F3-5E4B-BA7A-AEE0948144D2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74752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- Best </a:t>
            </a:r>
            <a:r>
              <a:rPr lang="fr-FR" dirty="0" err="1" smtClean="0"/>
              <a:t>balanced</a:t>
            </a:r>
            <a:r>
              <a:rPr lang="fr-FR" dirty="0" smtClean="0"/>
              <a:t>: French </a:t>
            </a:r>
            <a:r>
              <a:rPr lang="fr-FR" dirty="0" err="1" smtClean="0"/>
              <a:t>conferences</a:t>
            </a:r>
            <a:r>
              <a:rPr lang="fr-FR" dirty="0" smtClean="0"/>
              <a:t> and journal and LREC/LRE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E0BE1-22F3-5E4B-BA7A-AEE0948144D2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90659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000" dirty="0" smtClean="0"/>
          </a:p>
          <a:p>
            <a:pPr marL="0" indent="0">
              <a:buFontTx/>
              <a:buNone/>
            </a:pPr>
            <a:r>
              <a:rPr lang="fr-FR" sz="1000" dirty="0" smtClean="0"/>
              <a:t>- 8 </a:t>
            </a:r>
            <a:r>
              <a:rPr lang="fr-FR" sz="1000" dirty="0" err="1" smtClean="0"/>
              <a:t>most</a:t>
            </a:r>
            <a:r>
              <a:rPr lang="fr-FR" sz="1000" dirty="0" smtClean="0"/>
              <a:t> productive </a:t>
            </a:r>
            <a:r>
              <a:rPr lang="fr-FR" sz="1000" dirty="0" err="1" smtClean="0"/>
              <a:t>authors</a:t>
            </a:r>
            <a:r>
              <a:rPr lang="fr-FR" sz="1000" dirty="0" smtClean="0"/>
              <a:t> are the </a:t>
            </a:r>
            <a:r>
              <a:rPr lang="fr-FR" sz="1000" dirty="0" err="1" smtClean="0"/>
              <a:t>same</a:t>
            </a:r>
            <a:r>
              <a:rPr lang="fr-FR" sz="1000" dirty="0" smtClean="0"/>
              <a:t> as in 2015</a:t>
            </a:r>
            <a:r>
              <a:rPr lang="fr-FR" sz="1000" baseline="0" dirty="0" smtClean="0"/>
              <a:t> </a:t>
            </a:r>
            <a:r>
              <a:rPr lang="fr-FR" sz="1000" dirty="0" smtClean="0"/>
              <a:t>(</a:t>
            </a:r>
            <a:r>
              <a:rPr lang="fr-FR" sz="1000" dirty="0" err="1" smtClean="0"/>
              <a:t>Shri</a:t>
            </a:r>
            <a:r>
              <a:rPr lang="fr-FR" sz="1000" dirty="0" smtClean="0"/>
              <a:t>, Satoshi) / 67,000 </a:t>
            </a:r>
            <a:r>
              <a:rPr lang="fr-FR" sz="1000" dirty="0" err="1" smtClean="0"/>
              <a:t>authors</a:t>
            </a:r>
            <a:endParaRPr lang="fr-FR" sz="1000" dirty="0" smtClean="0"/>
          </a:p>
          <a:p>
            <a:pPr marL="0" indent="0">
              <a:buFontTx/>
              <a:buNone/>
            </a:pPr>
            <a:r>
              <a:rPr lang="fr-FR" sz="1000" dirty="0" smtClean="0"/>
              <a:t>-</a:t>
            </a:r>
            <a:r>
              <a:rPr lang="fr-FR" sz="1000" baseline="0" dirty="0" smtClean="0"/>
              <a:t> </a:t>
            </a:r>
            <a:r>
              <a:rPr lang="fr-FR" sz="1000" dirty="0" smtClean="0"/>
              <a:t>2 new </a:t>
            </a:r>
            <a:r>
              <a:rPr lang="fr-FR" sz="1000" dirty="0" err="1" smtClean="0"/>
              <a:t>comers</a:t>
            </a:r>
            <a:r>
              <a:rPr lang="fr-FR" sz="1000" dirty="0" smtClean="0"/>
              <a:t> </a:t>
            </a:r>
            <a:r>
              <a:rPr lang="fr-FR" sz="1000" dirty="0" err="1" smtClean="0"/>
              <a:t>specialized</a:t>
            </a:r>
            <a:r>
              <a:rPr lang="fr-FR" sz="1000" dirty="0" smtClean="0"/>
              <a:t> in Machine Learning: Jim</a:t>
            </a:r>
            <a:r>
              <a:rPr lang="fr-FR" sz="1000" baseline="0" dirty="0" smtClean="0"/>
              <a:t> </a:t>
            </a:r>
            <a:r>
              <a:rPr lang="fr-FR" sz="1000" dirty="0" smtClean="0"/>
              <a:t>Glass (</a:t>
            </a:r>
            <a:r>
              <a:rPr lang="fr-FR" sz="1000" dirty="0" err="1" smtClean="0"/>
              <a:t>unsupervised</a:t>
            </a:r>
            <a:r>
              <a:rPr lang="fr-FR" sz="1000" dirty="0" smtClean="0"/>
              <a:t> ML) and Yang Liu (</a:t>
            </a:r>
            <a:r>
              <a:rPr lang="fr-FR" sz="1000" dirty="0" err="1" smtClean="0"/>
              <a:t>Federated</a:t>
            </a:r>
            <a:r>
              <a:rPr lang="fr-FR" sz="1000" dirty="0" smtClean="0"/>
              <a:t> ML)</a:t>
            </a:r>
          </a:p>
          <a:p>
            <a:r>
              <a:rPr lang="fr-FR" sz="1000" dirty="0" smtClean="0"/>
              <a:t>- </a:t>
            </a:r>
            <a:r>
              <a:rPr lang="fr-FR" sz="1000" dirty="0" err="1" smtClean="0"/>
              <a:t>Some</a:t>
            </a:r>
            <a:r>
              <a:rPr lang="fr-FR" sz="1000" dirty="0" smtClean="0"/>
              <a:t> </a:t>
            </a:r>
            <a:r>
              <a:rPr lang="fr-FR" sz="1000" dirty="0" err="1" smtClean="0"/>
              <a:t>authors</a:t>
            </a:r>
            <a:r>
              <a:rPr lang="fr-FR" sz="1000" dirty="0" smtClean="0"/>
              <a:t> </a:t>
            </a:r>
            <a:r>
              <a:rPr lang="fr-FR" sz="1000" dirty="0" err="1" smtClean="0"/>
              <a:t>increased</a:t>
            </a:r>
            <a:r>
              <a:rPr lang="fr-FR" sz="1000" dirty="0" smtClean="0"/>
              <a:t> </a:t>
            </a:r>
            <a:r>
              <a:rPr lang="fr-FR" sz="1000" dirty="0" err="1" smtClean="0"/>
              <a:t>their</a:t>
            </a:r>
            <a:r>
              <a:rPr lang="fr-FR" sz="1000" dirty="0" smtClean="0"/>
              <a:t> </a:t>
            </a:r>
            <a:r>
              <a:rPr lang="fr-FR" sz="1000" dirty="0" err="1" smtClean="0"/>
              <a:t>number</a:t>
            </a:r>
            <a:r>
              <a:rPr lang="fr-FR" sz="1000" dirty="0" smtClean="0"/>
              <a:t> of publications by 30% and more </a:t>
            </a:r>
            <a:r>
              <a:rPr lang="fr-FR" sz="1000" dirty="0" err="1" smtClean="0"/>
              <a:t>within</a:t>
            </a:r>
            <a:r>
              <a:rPr lang="fr-FR" sz="1000" dirty="0" smtClean="0"/>
              <a:t> 5 </a:t>
            </a:r>
            <a:r>
              <a:rPr lang="fr-FR" sz="1000" dirty="0" err="1" smtClean="0"/>
              <a:t>recent</a:t>
            </a:r>
            <a:r>
              <a:rPr lang="fr-FR" sz="1000" dirty="0" smtClean="0"/>
              <a:t> </a:t>
            </a:r>
            <a:r>
              <a:rPr lang="fr-FR" sz="1000" dirty="0" err="1" smtClean="0"/>
              <a:t>years</a:t>
            </a:r>
            <a:endParaRPr lang="fr-FR" sz="1000" dirty="0" smtClean="0"/>
          </a:p>
          <a:p>
            <a:endParaRPr lang="fr-FR" sz="1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E0BE1-22F3-5E4B-BA7A-AEE0948144D2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98069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- </a:t>
            </a:r>
            <a:r>
              <a:rPr lang="fr-FR" dirty="0" err="1" smtClean="0"/>
              <a:t>Only</a:t>
            </a:r>
            <a:r>
              <a:rPr lang="fr-FR" dirty="0" smtClean="0"/>
              <a:t> 2 </a:t>
            </a:r>
            <a:r>
              <a:rPr lang="fr-FR" dirty="0" err="1" smtClean="0"/>
              <a:t>authors</a:t>
            </a:r>
            <a:r>
              <a:rPr lang="fr-FR" dirty="0" smtClean="0"/>
              <a:t> (</a:t>
            </a:r>
            <a:r>
              <a:rPr lang="fr-FR" dirty="0" err="1" smtClean="0"/>
              <a:t>Shri</a:t>
            </a:r>
            <a:r>
              <a:rPr lang="fr-FR" dirty="0" smtClean="0"/>
              <a:t> Narayanan, </a:t>
            </a:r>
            <a:r>
              <a:rPr lang="fr-FR" dirty="0" err="1" smtClean="0"/>
              <a:t>Haizhou</a:t>
            </a:r>
            <a:r>
              <a:rPr lang="fr-FR" dirty="0" smtClean="0"/>
              <a:t> Li) </a:t>
            </a:r>
            <a:r>
              <a:rPr lang="fr-FR" dirty="0" err="1" smtClean="0"/>
              <a:t>were</a:t>
            </a:r>
            <a:r>
              <a:rPr lang="fr-FR" dirty="0" smtClean="0"/>
              <a:t> in the up to 2015 </a:t>
            </a:r>
            <a:r>
              <a:rPr lang="fr-FR" dirty="0" err="1" smtClean="0"/>
              <a:t>ranking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E0BE1-22F3-5E4B-BA7A-AEE0948144D2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78352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- </a:t>
            </a:r>
            <a:r>
              <a:rPr lang="fr-FR" dirty="0" err="1" smtClean="0"/>
              <a:t>Average</a:t>
            </a:r>
            <a:r>
              <a:rPr lang="fr-FR" dirty="0" smtClean="0"/>
              <a:t> </a:t>
            </a:r>
            <a:r>
              <a:rPr lang="fr-FR" dirty="0" err="1" smtClean="0"/>
              <a:t>number</a:t>
            </a:r>
            <a:r>
              <a:rPr lang="fr-FR" dirty="0" smtClean="0"/>
              <a:t> of </a:t>
            </a:r>
            <a:r>
              <a:rPr lang="fr-FR" dirty="0" err="1" smtClean="0"/>
              <a:t>authors</a:t>
            </a:r>
            <a:r>
              <a:rPr lang="fr-FR" dirty="0" smtClean="0"/>
              <a:t> per </a:t>
            </a:r>
            <a:r>
              <a:rPr lang="fr-FR" dirty="0" err="1" smtClean="0"/>
              <a:t>paper</a:t>
            </a:r>
            <a:r>
              <a:rPr lang="fr-FR" dirty="0" smtClean="0"/>
              <a:t> </a:t>
            </a:r>
            <a:r>
              <a:rPr lang="fr-FR" dirty="0" err="1" smtClean="0"/>
              <a:t>still</a:t>
            </a:r>
            <a:r>
              <a:rPr lang="fr-FR" dirty="0" smtClean="0"/>
              <a:t> </a:t>
            </a:r>
            <a:r>
              <a:rPr lang="fr-FR" dirty="0" err="1" smtClean="0"/>
              <a:t>increasing</a:t>
            </a:r>
            <a:r>
              <a:rPr lang="fr-FR" dirty="0" smtClean="0"/>
              <a:t>: more </a:t>
            </a:r>
            <a:r>
              <a:rPr lang="fr-FR" dirty="0" err="1" smtClean="0"/>
              <a:t>than</a:t>
            </a:r>
            <a:r>
              <a:rPr lang="fr-FR" dirty="0" smtClean="0"/>
              <a:t> 4 (</a:t>
            </a:r>
            <a:r>
              <a:rPr lang="fr-FR" dirty="0" err="1" smtClean="0"/>
              <a:t>was</a:t>
            </a:r>
            <a:r>
              <a:rPr lang="fr-FR" dirty="0" smtClean="0"/>
              <a:t> 3.5 in 2015)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E0BE1-22F3-5E4B-BA7A-AEE0948144D2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65122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E0BE1-22F3-5E4B-BA7A-AEE0948144D2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14066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- </a:t>
            </a:r>
            <a:r>
              <a:rPr lang="fr-FR" dirty="0" err="1" smtClean="0"/>
              <a:t>Only</a:t>
            </a:r>
            <a:r>
              <a:rPr lang="fr-FR" dirty="0" smtClean="0"/>
              <a:t> </a:t>
            </a:r>
            <a:r>
              <a:rPr lang="fr-FR" dirty="0" err="1" smtClean="0"/>
              <a:t>Sanjeev</a:t>
            </a:r>
            <a:r>
              <a:rPr lang="fr-FR" dirty="0" smtClean="0"/>
              <a:t> </a:t>
            </a:r>
            <a:r>
              <a:rPr lang="fr-FR" dirty="0" err="1" smtClean="0"/>
              <a:t>Khudanpur</a:t>
            </a:r>
            <a:r>
              <a:rPr lang="fr-FR" dirty="0" smtClean="0"/>
              <a:t> </a:t>
            </a:r>
            <a:r>
              <a:rPr lang="fr-FR" dirty="0" err="1" smtClean="0"/>
              <a:t>among</a:t>
            </a:r>
            <a:r>
              <a:rPr lang="fr-FR" baseline="0" dirty="0" smtClean="0"/>
              <a:t> </a:t>
            </a:r>
            <a:r>
              <a:rPr lang="fr-FR" dirty="0" smtClean="0"/>
              <a:t>the 10 </a:t>
            </a:r>
            <a:r>
              <a:rPr lang="fr-FR" dirty="0" err="1" smtClean="0"/>
              <a:t>most</a:t>
            </a:r>
            <a:r>
              <a:rPr lang="fr-FR" dirty="0" smtClean="0"/>
              <a:t> central </a:t>
            </a:r>
            <a:r>
              <a:rPr lang="fr-FR" dirty="0" err="1" smtClean="0"/>
              <a:t>authors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E0BE1-22F3-5E4B-BA7A-AEE0948144D2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75197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dirty="0" smtClean="0"/>
              <a:t>- </a:t>
            </a:r>
            <a:r>
              <a:rPr lang="fr-FR" dirty="0" err="1" smtClean="0"/>
              <a:t>Some</a:t>
            </a:r>
            <a:r>
              <a:rPr lang="fr-FR" dirty="0" smtClean="0"/>
              <a:t> </a:t>
            </a:r>
            <a:r>
              <a:rPr lang="fr-FR" dirty="0" err="1" smtClean="0"/>
              <a:t>authors</a:t>
            </a:r>
            <a:r>
              <a:rPr lang="fr-FR" dirty="0" smtClean="0"/>
              <a:t> </a:t>
            </a:r>
            <a:r>
              <a:rPr lang="fr-FR" dirty="0" err="1" smtClean="0"/>
              <a:t>increased</a:t>
            </a:r>
            <a:r>
              <a:rPr lang="fr-FR" dirty="0" smtClean="0"/>
              <a:t> a lot, and </a:t>
            </a:r>
            <a:r>
              <a:rPr lang="fr-FR" dirty="0" err="1" smtClean="0"/>
              <a:t>even</a:t>
            </a:r>
            <a:r>
              <a:rPr lang="fr-FR" dirty="0" smtClean="0"/>
              <a:t> more </a:t>
            </a:r>
            <a:r>
              <a:rPr lang="fr-FR" dirty="0" err="1" smtClean="0"/>
              <a:t>than</a:t>
            </a:r>
            <a:r>
              <a:rPr lang="fr-FR" dirty="0" smtClean="0"/>
              <a:t> </a:t>
            </a:r>
            <a:r>
              <a:rPr lang="fr-FR" dirty="0" err="1" smtClean="0"/>
              <a:t>doubled</a:t>
            </a:r>
            <a:r>
              <a:rPr lang="fr-FR" dirty="0" smtClean="0"/>
              <a:t>, the </a:t>
            </a:r>
            <a:r>
              <a:rPr lang="fr-FR" dirty="0" err="1" smtClean="0"/>
              <a:t>number</a:t>
            </a:r>
            <a:r>
              <a:rPr lang="fr-FR" dirty="0" smtClean="0"/>
              <a:t> of </a:t>
            </a:r>
            <a:r>
              <a:rPr lang="fr-FR" dirty="0" err="1" smtClean="0"/>
              <a:t>co-authors</a:t>
            </a:r>
            <a:r>
              <a:rPr lang="fr-FR" dirty="0" smtClean="0"/>
              <a:t> in the </a:t>
            </a:r>
            <a:r>
              <a:rPr lang="fr-FR" dirty="0" err="1" smtClean="0"/>
              <a:t>recent</a:t>
            </a:r>
            <a:r>
              <a:rPr lang="fr-FR" dirty="0" smtClean="0"/>
              <a:t> </a:t>
            </a:r>
            <a:r>
              <a:rPr lang="fr-FR" dirty="0" err="1" smtClean="0"/>
              <a:t>years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E0BE1-22F3-5E4B-BA7A-AEE0948144D2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10035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- </a:t>
            </a:r>
            <a:r>
              <a:rPr lang="fr-FR" dirty="0" err="1" smtClean="0"/>
              <a:t>Only</a:t>
            </a:r>
            <a:r>
              <a:rPr lang="fr-FR" dirty="0" smtClean="0"/>
              <a:t> </a:t>
            </a:r>
            <a:r>
              <a:rPr lang="fr-FR" dirty="0" err="1" smtClean="0"/>
              <a:t>two</a:t>
            </a:r>
            <a:r>
              <a:rPr lang="fr-FR" dirty="0" smtClean="0"/>
              <a:t> </a:t>
            </a:r>
            <a:r>
              <a:rPr lang="fr-FR" dirty="0" err="1" smtClean="0"/>
              <a:t>authors</a:t>
            </a:r>
            <a:r>
              <a:rPr lang="fr-FR" dirty="0" smtClean="0"/>
              <a:t> (</a:t>
            </a:r>
            <a:r>
              <a:rPr lang="fr-FR" dirty="0" err="1" smtClean="0"/>
              <a:t>Haizhou</a:t>
            </a:r>
            <a:r>
              <a:rPr lang="fr-FR" dirty="0" smtClean="0"/>
              <a:t> Li, </a:t>
            </a:r>
            <a:r>
              <a:rPr lang="fr-FR" dirty="0" err="1" smtClean="0"/>
              <a:t>Shri</a:t>
            </a:r>
            <a:r>
              <a:rPr lang="fr-FR" dirty="0" smtClean="0"/>
              <a:t> Narayanan) </a:t>
            </a:r>
            <a:r>
              <a:rPr lang="fr-FR" dirty="0" err="1" smtClean="0"/>
              <a:t>among</a:t>
            </a:r>
            <a:r>
              <a:rPr lang="fr-FR" dirty="0" smtClean="0"/>
              <a:t> the 10 </a:t>
            </a:r>
            <a:r>
              <a:rPr lang="fr-FR" dirty="0" err="1" smtClean="0"/>
              <a:t>authors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largest</a:t>
            </a:r>
            <a:r>
              <a:rPr lang="fr-FR" dirty="0" smtClean="0"/>
              <a:t> </a:t>
            </a:r>
            <a:r>
              <a:rPr lang="fr-FR" dirty="0" err="1" smtClean="0"/>
              <a:t>number</a:t>
            </a:r>
            <a:r>
              <a:rPr lang="fr-FR" dirty="0" smtClean="0"/>
              <a:t> of </a:t>
            </a:r>
            <a:r>
              <a:rPr lang="fr-FR" dirty="0" err="1" smtClean="0"/>
              <a:t>co-authors</a:t>
            </a:r>
            <a:r>
              <a:rPr lang="fr-FR" dirty="0" smtClean="0"/>
              <a:t>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E0BE1-22F3-5E4B-BA7A-AEE0948144D2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89289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- Only 3 authors from</a:t>
            </a:r>
            <a:r>
              <a:rPr lang="en-US" baseline="0" dirty="0" smtClean="0"/>
              <a:t> global ranking </a:t>
            </a:r>
            <a:r>
              <a:rPr lang="en-US" dirty="0" smtClean="0"/>
              <a:t>in ranking for 2016-2020 period</a:t>
            </a:r>
          </a:p>
          <a:p>
            <a:r>
              <a:rPr lang="en-US" dirty="0" smtClean="0"/>
              <a:t>- New authors may make bridges with new scientific communities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E0BE1-22F3-5E4B-BA7A-AEE0948144D2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4251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- As </a:t>
            </a:r>
            <a:r>
              <a:rPr lang="fr-FR" dirty="0" err="1" smtClean="0"/>
              <a:t>many</a:t>
            </a:r>
            <a:r>
              <a:rPr lang="fr-FR" dirty="0" smtClean="0"/>
              <a:t> </a:t>
            </a:r>
            <a:r>
              <a:rPr lang="fr-FR" dirty="0" err="1" smtClean="0"/>
              <a:t>papers</a:t>
            </a:r>
            <a:r>
              <a:rPr lang="fr-FR" dirty="0" smtClean="0"/>
              <a:t> in the single </a:t>
            </a:r>
            <a:r>
              <a:rPr lang="fr-FR" dirty="0" err="1" smtClean="0"/>
              <a:t>year</a:t>
            </a:r>
            <a:r>
              <a:rPr lang="fr-FR" dirty="0" smtClean="0"/>
              <a:t> 2020 </a:t>
            </a:r>
            <a:r>
              <a:rPr lang="fr-FR" dirty="0" err="1" smtClean="0"/>
              <a:t>than</a:t>
            </a:r>
            <a:r>
              <a:rPr lang="fr-FR" dirty="0" smtClean="0"/>
              <a:t> in the first 25 </a:t>
            </a:r>
            <a:r>
              <a:rPr lang="fr-FR" dirty="0" err="1" smtClean="0"/>
              <a:t>years</a:t>
            </a:r>
            <a:r>
              <a:rPr lang="fr-FR" dirty="0" smtClean="0"/>
              <a:t> (1965-1989) !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E0BE1-22F3-5E4B-BA7A-AEE0948144D2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6387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dirty="0" smtClean="0"/>
              <a:t>- </a:t>
            </a:r>
            <a:r>
              <a:rPr lang="fr-FR" dirty="0" err="1" smtClean="0"/>
              <a:t>Illustrates</a:t>
            </a:r>
            <a:r>
              <a:rPr lang="fr-FR" dirty="0" smtClean="0"/>
              <a:t> the </a:t>
            </a:r>
            <a:r>
              <a:rPr lang="fr-FR" dirty="0" err="1" smtClean="0"/>
              <a:t>level</a:t>
            </a:r>
            <a:r>
              <a:rPr lang="fr-FR" dirty="0" smtClean="0"/>
              <a:t> of collaboration </a:t>
            </a:r>
            <a:r>
              <a:rPr lang="fr-FR" dirty="0" err="1" smtClean="0"/>
              <a:t>among</a:t>
            </a:r>
            <a:r>
              <a:rPr lang="fr-FR" dirty="0" smtClean="0"/>
              <a:t> </a:t>
            </a:r>
            <a:r>
              <a:rPr lang="fr-FR" dirty="0" err="1" smtClean="0"/>
              <a:t>authors</a:t>
            </a:r>
            <a:r>
              <a:rPr lang="fr-FR" dirty="0" smtClean="0"/>
              <a:t> in the publication : LREC, ISCA</a:t>
            </a:r>
          </a:p>
          <a:p>
            <a:r>
              <a:rPr lang="fr-FR" dirty="0" smtClean="0"/>
              <a:t>- Large </a:t>
            </a:r>
            <a:r>
              <a:rPr lang="fr-FR" dirty="0" err="1" smtClean="0"/>
              <a:t>increase</a:t>
            </a:r>
            <a:r>
              <a:rPr lang="fr-FR" dirty="0" smtClean="0"/>
              <a:t> Transactions of the ACL (</a:t>
            </a:r>
            <a:r>
              <a:rPr lang="fr-FR" dirty="0" err="1" smtClean="0"/>
              <a:t>started</a:t>
            </a:r>
            <a:r>
              <a:rPr lang="fr-FR" dirty="0" smtClean="0"/>
              <a:t> in 2013), EMNLP &amp; ACL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E0BE1-22F3-5E4B-BA7A-AEE0948144D2}" type="slidenum">
              <a:rPr lang="fr-FR" smtClean="0"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64039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E0BE1-22F3-5E4B-BA7A-AEE0948144D2}" type="slidenum">
              <a:rPr lang="fr-FR" smtClean="0"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59661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- </a:t>
            </a:r>
            <a:r>
              <a:rPr lang="fr-FR" dirty="0" err="1" smtClean="0"/>
              <a:t>Papers</a:t>
            </a:r>
            <a:r>
              <a:rPr lang="fr-FR" dirty="0" smtClean="0"/>
              <a:t> </a:t>
            </a:r>
            <a:r>
              <a:rPr lang="fr-FR" dirty="0" err="1" smtClean="0"/>
              <a:t>contain</a:t>
            </a:r>
            <a:r>
              <a:rPr lang="fr-FR" dirty="0" smtClean="0"/>
              <a:t> more and more </a:t>
            </a:r>
            <a:r>
              <a:rPr lang="fr-FR" dirty="0" err="1" smtClean="0"/>
              <a:t>references</a:t>
            </a:r>
            <a:r>
              <a:rPr lang="fr-FR" dirty="0" smtClean="0"/>
              <a:t> over the </a:t>
            </a:r>
            <a:r>
              <a:rPr lang="fr-FR" dirty="0" err="1" smtClean="0"/>
              <a:t>years</a:t>
            </a:r>
            <a:r>
              <a:rPr lang="fr-FR" dirty="0" smtClean="0"/>
              <a:t> (</a:t>
            </a:r>
            <a:r>
              <a:rPr lang="fr-FR" dirty="0" err="1" smtClean="0"/>
              <a:t>from</a:t>
            </a:r>
            <a:r>
              <a:rPr lang="fr-FR" dirty="0" smtClean="0"/>
              <a:t> 9.7 in 2015 to 12.7 in 2020)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E0BE1-22F3-5E4B-BA7A-AEE0948144D2}" type="slidenum">
              <a:rPr lang="fr-FR" smtClean="0"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29242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dirty="0" smtClean="0"/>
              <a:t>- </a:t>
            </a:r>
            <a:r>
              <a:rPr lang="fr-FR" dirty="0" err="1" smtClean="0"/>
              <a:t>Papers</a:t>
            </a:r>
            <a:r>
              <a:rPr lang="fr-FR" dirty="0" smtClean="0"/>
              <a:t> </a:t>
            </a:r>
            <a:r>
              <a:rPr lang="fr-FR" dirty="0" err="1" smtClean="0"/>
              <a:t>properly</a:t>
            </a:r>
            <a:r>
              <a:rPr lang="fr-FR" dirty="0" smtClean="0"/>
              <a:t> </a:t>
            </a:r>
            <a:r>
              <a:rPr lang="fr-FR" dirty="0" err="1" smtClean="0"/>
              <a:t>cited</a:t>
            </a:r>
            <a:r>
              <a:rPr lang="fr-FR" dirty="0" smtClean="0"/>
              <a:t> 3 </a:t>
            </a:r>
            <a:r>
              <a:rPr lang="fr-FR" dirty="0" err="1" smtClean="0"/>
              <a:t>years</a:t>
            </a:r>
            <a:r>
              <a:rPr lang="fr-FR" dirty="0" smtClean="0"/>
              <a:t> </a:t>
            </a:r>
            <a:r>
              <a:rPr lang="fr-FR" dirty="0" err="1" smtClean="0"/>
              <a:t>after</a:t>
            </a:r>
            <a:r>
              <a:rPr lang="fr-FR" dirty="0" smtClean="0"/>
              <a:t> publication on </a:t>
            </a:r>
            <a:r>
              <a:rPr lang="fr-FR" dirty="0" err="1" smtClean="0"/>
              <a:t>average</a:t>
            </a:r>
            <a:endParaRPr lang="fr-FR" dirty="0" smtClean="0"/>
          </a:p>
          <a:p>
            <a:r>
              <a:rPr lang="fr-FR" dirty="0" smtClean="0"/>
              <a:t>- </a:t>
            </a:r>
            <a:r>
              <a:rPr lang="fr-FR" dirty="0" err="1" smtClean="0"/>
              <a:t>Average</a:t>
            </a:r>
            <a:r>
              <a:rPr lang="fr-FR" dirty="0" smtClean="0"/>
              <a:t> </a:t>
            </a:r>
            <a:r>
              <a:rPr lang="fr-FR" dirty="0" err="1" smtClean="0"/>
              <a:t>number</a:t>
            </a:r>
            <a:r>
              <a:rPr lang="fr-FR" dirty="0" smtClean="0"/>
              <a:t> of citations of a </a:t>
            </a:r>
            <a:r>
              <a:rPr lang="fr-FR" dirty="0" err="1" smtClean="0"/>
              <a:t>paper</a:t>
            </a:r>
            <a:r>
              <a:rPr lang="fr-FR" dirty="0" smtClean="0"/>
              <a:t> </a:t>
            </a:r>
            <a:r>
              <a:rPr lang="fr-FR" dirty="0" err="1" smtClean="0"/>
              <a:t>stabilized</a:t>
            </a:r>
            <a:r>
              <a:rPr lang="fr-FR" dirty="0" smtClean="0"/>
              <a:t> (8 citations per </a:t>
            </a:r>
            <a:r>
              <a:rPr lang="fr-FR" dirty="0" err="1" smtClean="0"/>
              <a:t>paper</a:t>
            </a:r>
            <a:r>
              <a:rPr lang="fr-FR" dirty="0" smtClean="0"/>
              <a:t>)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E0BE1-22F3-5E4B-BA7A-AEE0948144D2}" type="slidenum">
              <a:rPr lang="fr-FR" smtClean="0"/>
              <a:t>39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58441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dirty="0" smtClean="0"/>
              <a:t>- ACL </a:t>
            </a:r>
            <a:r>
              <a:rPr lang="fr-FR" dirty="0" err="1" smtClean="0"/>
              <a:t>papers</a:t>
            </a:r>
            <a:r>
              <a:rPr lang="fr-FR" dirty="0" smtClean="0"/>
              <a:t> </a:t>
            </a:r>
            <a:r>
              <a:rPr lang="fr-FR" dirty="0" err="1" smtClean="0"/>
              <a:t>most</a:t>
            </a:r>
            <a:r>
              <a:rPr lang="fr-FR" dirty="0" smtClean="0"/>
              <a:t> </a:t>
            </a:r>
            <a:r>
              <a:rPr lang="fr-FR" dirty="0" err="1" smtClean="0"/>
              <a:t>cited</a:t>
            </a:r>
            <a:r>
              <a:rPr lang="fr-FR" dirty="0" smtClean="0"/>
              <a:t>, </a:t>
            </a:r>
            <a:r>
              <a:rPr lang="fr-FR" dirty="0" err="1" smtClean="0"/>
              <a:t>followed</a:t>
            </a:r>
            <a:r>
              <a:rPr lang="fr-FR" dirty="0" smtClean="0"/>
              <a:t> by </a:t>
            </a:r>
            <a:r>
              <a:rPr lang="fr-FR" dirty="0" err="1" smtClean="0"/>
              <a:t>Interspeech</a:t>
            </a:r>
            <a:r>
              <a:rPr lang="fr-FR" dirty="0" smtClean="0"/>
              <a:t> </a:t>
            </a:r>
            <a:r>
              <a:rPr lang="fr-FR" dirty="0" err="1" smtClean="0"/>
              <a:t>papers</a:t>
            </a:r>
            <a:endParaRPr lang="fr-FR" dirty="0" smtClean="0"/>
          </a:p>
          <a:p>
            <a:r>
              <a:rPr lang="fr-FR" dirty="0" smtClean="0"/>
              <a:t>- ACL and EMNLP NLP </a:t>
            </a:r>
            <a:r>
              <a:rPr lang="fr-FR" dirty="0" err="1" smtClean="0"/>
              <a:t>conferences</a:t>
            </a:r>
            <a:r>
              <a:rPr lang="fr-FR" dirty="0" smtClean="0"/>
              <a:t> </a:t>
            </a:r>
            <a:r>
              <a:rPr lang="fr-FR" dirty="0" err="1" smtClean="0"/>
              <a:t>got</a:t>
            </a:r>
            <a:r>
              <a:rPr lang="fr-FR" dirty="0" smtClean="0"/>
              <a:t> </a:t>
            </a:r>
            <a:r>
              <a:rPr lang="fr-FR" dirty="0" err="1" smtClean="0"/>
              <a:t>recently</a:t>
            </a:r>
            <a:r>
              <a:rPr lang="fr-FR" dirty="0" smtClean="0"/>
              <a:t> a </a:t>
            </a:r>
            <a:r>
              <a:rPr lang="fr-FR" dirty="0" err="1" smtClean="0"/>
              <a:t>larger</a:t>
            </a:r>
            <a:r>
              <a:rPr lang="fr-FR" dirty="0" smtClean="0"/>
              <a:t> </a:t>
            </a:r>
            <a:r>
              <a:rPr lang="fr-FR" dirty="0" err="1" smtClean="0"/>
              <a:t>increase</a:t>
            </a:r>
            <a:r>
              <a:rPr lang="fr-FR" dirty="0" smtClean="0"/>
              <a:t> </a:t>
            </a:r>
            <a:r>
              <a:rPr lang="fr-FR" dirty="0" err="1" smtClean="0"/>
              <a:t>than</a:t>
            </a:r>
            <a:r>
              <a:rPr lang="fr-FR" dirty="0" smtClean="0"/>
              <a:t> </a:t>
            </a:r>
            <a:r>
              <a:rPr lang="fr-FR" dirty="0" err="1" smtClean="0"/>
              <a:t>ICASSPs</a:t>
            </a:r>
            <a:r>
              <a:rPr lang="fr-FR" dirty="0" smtClean="0"/>
              <a:t> and </a:t>
            </a:r>
            <a:r>
              <a:rPr lang="fr-FR" dirty="0" err="1" smtClean="0"/>
              <a:t>Interspeech</a:t>
            </a:r>
            <a:r>
              <a:rPr lang="fr-FR" dirty="0" smtClean="0"/>
              <a:t> Speech </a:t>
            </a:r>
            <a:r>
              <a:rPr lang="fr-FR" dirty="0" err="1" smtClean="0"/>
              <a:t>conferences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E0BE1-22F3-5E4B-BA7A-AEE0948144D2}" type="slidenum">
              <a:rPr lang="fr-FR" smtClean="0"/>
              <a:t>40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47936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dirty="0" smtClean="0"/>
              <a:t>- 10 of the 20</a:t>
            </a:r>
            <a:r>
              <a:rPr lang="fr-FR" baseline="0" dirty="0" smtClean="0"/>
              <a:t> </a:t>
            </a:r>
            <a:r>
              <a:rPr lang="fr-FR" dirty="0" err="1" smtClean="0"/>
              <a:t>most</a:t>
            </a:r>
            <a:r>
              <a:rPr lang="fr-FR" dirty="0" smtClean="0"/>
              <a:t> </a:t>
            </a:r>
            <a:r>
              <a:rPr lang="fr-FR" dirty="0" err="1" smtClean="0"/>
              <a:t>cited</a:t>
            </a:r>
            <a:r>
              <a:rPr lang="fr-FR" dirty="0" smtClean="0"/>
              <a:t> </a:t>
            </a:r>
            <a:r>
              <a:rPr lang="fr-FR" dirty="0" err="1" smtClean="0"/>
              <a:t>authors</a:t>
            </a:r>
            <a:r>
              <a:rPr lang="fr-FR" dirty="0" smtClean="0"/>
              <a:t> are new</a:t>
            </a:r>
          </a:p>
          <a:p>
            <a:r>
              <a:rPr lang="fr-FR" dirty="0" smtClean="0"/>
              <a:t>- </a:t>
            </a:r>
            <a:r>
              <a:rPr lang="fr-FR" dirty="0" err="1" smtClean="0"/>
              <a:t>mostly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ML and Word </a:t>
            </a:r>
            <a:r>
              <a:rPr lang="fr-FR" dirty="0" err="1" smtClean="0"/>
              <a:t>Embedding</a:t>
            </a:r>
            <a:r>
              <a:rPr lang="fr-FR" dirty="0" smtClean="0"/>
              <a:t> </a:t>
            </a:r>
            <a:r>
              <a:rPr lang="fr-FR" dirty="0" err="1" smtClean="0"/>
              <a:t>communities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E0BE1-22F3-5E4B-BA7A-AEE0948144D2}" type="slidenum">
              <a:rPr lang="fr-FR" smtClean="0"/>
              <a:t>41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09486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 smtClean="0"/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00" dirty="0" smtClean="0"/>
              <a:t>-</a:t>
            </a:r>
            <a:r>
              <a:rPr lang="fr-FR" sz="1000" baseline="0" dirty="0" smtClean="0"/>
              <a:t> </a:t>
            </a:r>
            <a:r>
              <a:rPr lang="fr-FR" sz="1000" baseline="0" dirty="0" err="1" smtClean="0"/>
              <a:t>O</a:t>
            </a:r>
            <a:r>
              <a:rPr lang="fr-FR" sz="1000" dirty="0" err="1" smtClean="0"/>
              <a:t>nly</a:t>
            </a:r>
            <a:r>
              <a:rPr lang="fr-FR" sz="1000" dirty="0" smtClean="0"/>
              <a:t> one </a:t>
            </a:r>
            <a:r>
              <a:rPr lang="fr-FR" sz="1000" dirty="0" err="1" smtClean="0"/>
              <a:t>author</a:t>
            </a:r>
            <a:r>
              <a:rPr lang="fr-FR" sz="1000" dirty="0" smtClean="0"/>
              <a:t> (Chris Manning) </a:t>
            </a:r>
            <a:r>
              <a:rPr lang="fr-FR" sz="1000" dirty="0" err="1" smtClean="0"/>
              <a:t>is</a:t>
            </a:r>
            <a:r>
              <a:rPr lang="fr-FR" sz="1000" dirty="0" smtClean="0"/>
              <a:t> </a:t>
            </a:r>
            <a:r>
              <a:rPr lang="fr-FR" sz="1000" dirty="0" err="1" smtClean="0"/>
              <a:t>still</a:t>
            </a:r>
            <a:r>
              <a:rPr lang="fr-FR" sz="1000" dirty="0" smtClean="0"/>
              <a:t> </a:t>
            </a:r>
            <a:r>
              <a:rPr lang="fr-FR" sz="1000" dirty="0" err="1" smtClean="0"/>
              <a:t>among</a:t>
            </a:r>
            <a:r>
              <a:rPr lang="fr-FR" sz="1000" dirty="0" smtClean="0"/>
              <a:t> the 20 </a:t>
            </a:r>
            <a:r>
              <a:rPr lang="fr-FR" sz="1000" dirty="0" err="1" smtClean="0"/>
              <a:t>most</a:t>
            </a:r>
            <a:r>
              <a:rPr lang="fr-FR" sz="1000" dirty="0" smtClean="0"/>
              <a:t> </a:t>
            </a:r>
            <a:r>
              <a:rPr lang="fr-FR" sz="1000" dirty="0" err="1" smtClean="0"/>
              <a:t>cited</a:t>
            </a:r>
            <a:r>
              <a:rPr lang="fr-FR" sz="1000" dirty="0" smtClean="0"/>
              <a:t> </a:t>
            </a:r>
            <a:r>
              <a:rPr lang="fr-FR" sz="1000" dirty="0" err="1" smtClean="0"/>
              <a:t>authors</a:t>
            </a:r>
            <a:r>
              <a:rPr lang="fr-FR" sz="1000" dirty="0" smtClean="0"/>
              <a:t> in the 2016-2020 </a:t>
            </a:r>
            <a:r>
              <a:rPr lang="fr-FR" sz="1000" dirty="0" err="1" smtClean="0"/>
              <a:t>period</a:t>
            </a:r>
            <a:r>
              <a:rPr lang="fr-FR" sz="1000" dirty="0" smtClean="0"/>
              <a:t> !!!</a:t>
            </a:r>
            <a:br>
              <a:rPr lang="fr-FR" sz="1000" dirty="0" smtClean="0"/>
            </a:br>
            <a:r>
              <a:rPr lang="fr-FR" sz="1000" dirty="0" smtClean="0"/>
              <a:t>- </a:t>
            </a:r>
            <a:r>
              <a:rPr lang="fr-FR" sz="1000" dirty="0" err="1" smtClean="0"/>
              <a:t>Some</a:t>
            </a:r>
            <a:r>
              <a:rPr lang="fr-FR" sz="1000" dirty="0" smtClean="0"/>
              <a:t> </a:t>
            </a:r>
            <a:r>
              <a:rPr lang="fr-FR" sz="1000" dirty="0" err="1" smtClean="0"/>
              <a:t>authors</a:t>
            </a:r>
            <a:r>
              <a:rPr lang="fr-FR" sz="1000" dirty="0" smtClean="0"/>
              <a:t> </a:t>
            </a:r>
            <a:r>
              <a:rPr lang="fr-FR" sz="1000" dirty="0" err="1" smtClean="0"/>
              <a:t>who</a:t>
            </a:r>
            <a:r>
              <a:rPr lang="fr-FR" sz="1000" dirty="0" smtClean="0"/>
              <a:t> </a:t>
            </a:r>
            <a:r>
              <a:rPr lang="fr-FR" sz="1000" dirty="0" err="1" smtClean="0"/>
              <a:t>published</a:t>
            </a:r>
            <a:r>
              <a:rPr lang="fr-FR" sz="1000" dirty="0" smtClean="0"/>
              <a:t> a </a:t>
            </a:r>
            <a:r>
              <a:rPr lang="fr-FR" sz="1000" dirty="0" err="1" smtClean="0"/>
              <a:t>small</a:t>
            </a:r>
            <a:r>
              <a:rPr lang="fr-FR" sz="1000" dirty="0" smtClean="0"/>
              <a:t> </a:t>
            </a:r>
            <a:r>
              <a:rPr lang="fr-FR" sz="1000" dirty="0" err="1" smtClean="0"/>
              <a:t>number</a:t>
            </a:r>
            <a:r>
              <a:rPr lang="fr-FR" sz="1000" dirty="0" smtClean="0"/>
              <a:t> of </a:t>
            </a:r>
            <a:r>
              <a:rPr lang="fr-FR" sz="1000" dirty="0" err="1" smtClean="0"/>
              <a:t>seminal</a:t>
            </a:r>
            <a:r>
              <a:rPr lang="fr-FR" sz="1000" dirty="0" smtClean="0"/>
              <a:t> </a:t>
            </a:r>
            <a:r>
              <a:rPr lang="fr-FR" sz="1000" dirty="0" err="1" smtClean="0"/>
              <a:t>papers</a:t>
            </a:r>
            <a:r>
              <a:rPr lang="fr-FR" sz="1000" dirty="0" smtClean="0"/>
              <a:t> </a:t>
            </a:r>
            <a:r>
              <a:rPr lang="fr-FR" sz="1000" dirty="0" err="1" smtClean="0"/>
              <a:t>got</a:t>
            </a:r>
            <a:r>
              <a:rPr lang="fr-FR" sz="1000" dirty="0" smtClean="0"/>
              <a:t> a </a:t>
            </a:r>
            <a:r>
              <a:rPr lang="fr-FR" sz="1000" dirty="0" err="1" smtClean="0"/>
              <a:t>huge</a:t>
            </a:r>
            <a:r>
              <a:rPr lang="fr-FR" sz="1000" dirty="0" smtClean="0"/>
              <a:t> </a:t>
            </a:r>
            <a:r>
              <a:rPr lang="fr-FR" sz="1000" dirty="0" err="1" smtClean="0"/>
              <a:t>number</a:t>
            </a:r>
            <a:r>
              <a:rPr lang="fr-FR" sz="1000" dirty="0" smtClean="0"/>
              <a:t> of citations (</a:t>
            </a:r>
            <a:r>
              <a:rPr lang="fr-FR" sz="1000" dirty="0" err="1" smtClean="0"/>
              <a:t>such</a:t>
            </a:r>
            <a:r>
              <a:rPr lang="fr-FR" sz="1000" dirty="0" smtClean="0"/>
              <a:t> as Jeffrey </a:t>
            </a:r>
            <a:r>
              <a:rPr lang="fr-FR" sz="1000" dirty="0" err="1" smtClean="0"/>
              <a:t>Pennington</a:t>
            </a:r>
            <a:r>
              <a:rPr lang="fr-FR" sz="1000" dirty="0" smtClean="0"/>
              <a:t>, for the </a:t>
            </a:r>
            <a:r>
              <a:rPr lang="fr-FR" sz="1000" dirty="0" err="1" smtClean="0"/>
              <a:t>Glove</a:t>
            </a:r>
            <a:r>
              <a:rPr lang="fr-FR" sz="1000" dirty="0" smtClean="0"/>
              <a:t> </a:t>
            </a:r>
            <a:r>
              <a:rPr lang="fr-FR" sz="1000" dirty="0" err="1" smtClean="0"/>
              <a:t>papers</a:t>
            </a:r>
            <a:r>
              <a:rPr lang="fr-FR" sz="1000" dirty="0" smtClean="0"/>
              <a:t>, </a:t>
            </a:r>
            <a:r>
              <a:rPr lang="fr-FR" sz="1000" dirty="0" err="1" smtClean="0"/>
              <a:t>with</a:t>
            </a:r>
            <a:r>
              <a:rPr lang="fr-FR" sz="1000" dirty="0" smtClean="0"/>
              <a:t> 2 </a:t>
            </a:r>
            <a:r>
              <a:rPr lang="fr-FR" sz="1000" dirty="0" err="1" smtClean="0"/>
              <a:t>papers</a:t>
            </a:r>
            <a:r>
              <a:rPr lang="fr-FR" sz="1000" dirty="0" smtClean="0"/>
              <a:t> </a:t>
            </a:r>
            <a:r>
              <a:rPr lang="fr-FR" sz="1000" dirty="0" err="1" smtClean="0"/>
              <a:t>totalling</a:t>
            </a:r>
            <a:r>
              <a:rPr lang="fr-FR" sz="1000" dirty="0" smtClean="0"/>
              <a:t> 2586 citations, and no self-citation)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E0BE1-22F3-5E4B-BA7A-AEE0948144D2}" type="slidenum">
              <a:rPr lang="fr-FR" smtClean="0"/>
              <a:t>42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49362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00" dirty="0" smtClean="0"/>
              <a:t>- Most </a:t>
            </a:r>
            <a:r>
              <a:rPr lang="fr-FR" sz="1000" dirty="0" err="1" smtClean="0"/>
              <a:t>cited</a:t>
            </a:r>
            <a:r>
              <a:rPr lang="fr-FR" sz="1000" dirty="0" smtClean="0"/>
              <a:t> </a:t>
            </a:r>
            <a:r>
              <a:rPr lang="fr-FR" sz="1000" dirty="0" err="1" smtClean="0"/>
              <a:t>paper</a:t>
            </a:r>
            <a:r>
              <a:rPr lang="fr-FR" sz="1000" dirty="0" smtClean="0"/>
              <a:t> up to 2015 </a:t>
            </a:r>
            <a:r>
              <a:rPr lang="fr-FR" sz="1000" dirty="0" err="1" smtClean="0"/>
              <a:t>still</a:t>
            </a:r>
            <a:r>
              <a:rPr lang="fr-FR" sz="1000" dirty="0" smtClean="0"/>
              <a:t> first (BLEU)</a:t>
            </a:r>
          </a:p>
          <a:p>
            <a:pPr marL="0" indent="0">
              <a:buFontTx/>
              <a:buNone/>
            </a:pPr>
            <a:r>
              <a:rPr lang="fr-FR" sz="1000" dirty="0" smtClean="0"/>
              <a:t>- 9 of the 20 </a:t>
            </a:r>
            <a:r>
              <a:rPr lang="fr-FR" sz="1000" dirty="0" err="1" smtClean="0"/>
              <a:t>most</a:t>
            </a:r>
            <a:r>
              <a:rPr lang="fr-FR" sz="1000" dirty="0" smtClean="0"/>
              <a:t> </a:t>
            </a:r>
            <a:r>
              <a:rPr lang="fr-FR" sz="1000" dirty="0" err="1" smtClean="0"/>
              <a:t>cited</a:t>
            </a:r>
            <a:r>
              <a:rPr lang="fr-FR" sz="1000" dirty="0" smtClean="0"/>
              <a:t> </a:t>
            </a:r>
            <a:r>
              <a:rPr lang="fr-FR" sz="1000" dirty="0" err="1" smtClean="0"/>
              <a:t>papers</a:t>
            </a:r>
            <a:r>
              <a:rPr lang="fr-FR" sz="1000" dirty="0" smtClean="0"/>
              <a:t> are new (4 </a:t>
            </a:r>
            <a:r>
              <a:rPr lang="fr-FR" sz="1000" dirty="0" err="1" smtClean="0"/>
              <a:t>papers</a:t>
            </a:r>
            <a:r>
              <a:rPr lang="fr-FR" sz="1000" dirty="0" smtClean="0"/>
              <a:t> </a:t>
            </a:r>
            <a:r>
              <a:rPr lang="fr-FR" sz="1000" dirty="0" err="1" smtClean="0"/>
              <a:t>published</a:t>
            </a:r>
            <a:r>
              <a:rPr lang="fr-FR" sz="1000" dirty="0" smtClean="0"/>
              <a:t> in or </a:t>
            </a:r>
            <a:r>
              <a:rPr lang="fr-FR" sz="1000" dirty="0" err="1" smtClean="0"/>
              <a:t>after</a:t>
            </a:r>
            <a:r>
              <a:rPr lang="fr-FR" sz="1000" dirty="0" smtClean="0"/>
              <a:t> 2015)</a:t>
            </a:r>
            <a:r>
              <a:rPr lang="fr-FR" sz="1000" baseline="0" dirty="0" smtClean="0"/>
              <a:t> </a:t>
            </a:r>
            <a:r>
              <a:rPr lang="fr-FR" sz="1000" dirty="0" err="1" smtClean="0"/>
              <a:t>special</a:t>
            </a:r>
            <a:r>
              <a:rPr lang="fr-FR" sz="1000" dirty="0" smtClean="0"/>
              <a:t> </a:t>
            </a:r>
            <a:r>
              <a:rPr lang="fr-FR" sz="1000" dirty="0" err="1" smtClean="0"/>
              <a:t>emphasis</a:t>
            </a:r>
            <a:r>
              <a:rPr lang="fr-FR" sz="1000" dirty="0" smtClean="0"/>
              <a:t> on Word </a:t>
            </a:r>
            <a:r>
              <a:rPr lang="fr-FR" sz="1000" dirty="0" err="1" smtClean="0"/>
              <a:t>Embedding</a:t>
            </a:r>
            <a:r>
              <a:rPr lang="fr-FR" sz="1000" dirty="0" smtClean="0"/>
              <a:t> and </a:t>
            </a:r>
            <a:r>
              <a:rPr lang="fr-FR" sz="1000" dirty="0" err="1" smtClean="0"/>
              <a:t>Deep</a:t>
            </a:r>
            <a:r>
              <a:rPr lang="fr-FR" sz="1000" dirty="0" smtClean="0"/>
              <a:t> Learning (</a:t>
            </a:r>
            <a:r>
              <a:rPr lang="fr-FR" sz="1000" dirty="0" err="1" smtClean="0"/>
              <a:t>Glove</a:t>
            </a:r>
            <a:r>
              <a:rPr lang="fr-FR" sz="1000" dirty="0" smtClean="0"/>
              <a:t> and BERT)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E0BE1-22F3-5E4B-BA7A-AEE0948144D2}" type="slidenum">
              <a:rPr lang="fr-FR" smtClean="0"/>
              <a:t>43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99071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- </a:t>
            </a:r>
            <a:r>
              <a:rPr lang="fr-FR" dirty="0" err="1" smtClean="0"/>
              <a:t>Only</a:t>
            </a:r>
            <a:r>
              <a:rPr lang="fr-FR" dirty="0" smtClean="0"/>
              <a:t> 3 </a:t>
            </a:r>
            <a:r>
              <a:rPr lang="fr-FR" dirty="0" err="1" smtClean="0"/>
              <a:t>papers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the </a:t>
            </a:r>
            <a:r>
              <a:rPr lang="fr-FR" dirty="0" err="1" smtClean="0"/>
              <a:t>previous</a:t>
            </a:r>
            <a:r>
              <a:rPr lang="fr-FR" dirty="0" smtClean="0"/>
              <a:t> </a:t>
            </a:r>
            <a:r>
              <a:rPr lang="fr-FR" dirty="0" err="1" smtClean="0"/>
              <a:t>ranking</a:t>
            </a:r>
            <a:r>
              <a:rPr lang="fr-FR" dirty="0" smtClean="0"/>
              <a:t> (BLEU, Moses, </a:t>
            </a:r>
            <a:r>
              <a:rPr lang="fr-FR" dirty="0" err="1" smtClean="0"/>
              <a:t>PennTreebank</a:t>
            </a:r>
            <a:r>
              <a:rPr lang="fr-FR" dirty="0" smtClean="0"/>
              <a:t>)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E0BE1-22F3-5E4B-BA7A-AEE0948144D2}" type="slidenum">
              <a:rPr lang="fr-FR" smtClean="0"/>
              <a:t>44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328700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- Close to 40%</a:t>
            </a:r>
            <a:r>
              <a:rPr lang="fr-FR" baseline="0" dirty="0" smtClean="0"/>
              <a:t> </a:t>
            </a:r>
            <a:r>
              <a:rPr lang="fr-FR" dirty="0" smtClean="0"/>
              <a:t>(</a:t>
            </a:r>
            <a:r>
              <a:rPr lang="fr-FR" dirty="0" err="1" smtClean="0"/>
              <a:t>slghtly</a:t>
            </a:r>
            <a:r>
              <a:rPr lang="fr-FR" dirty="0" smtClean="0"/>
              <a:t> </a:t>
            </a:r>
            <a:r>
              <a:rPr lang="fr-FR" dirty="0" err="1" smtClean="0"/>
              <a:t>decreased</a:t>
            </a:r>
            <a:r>
              <a:rPr lang="fr-FR" dirty="0" smtClean="0"/>
              <a:t>)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E0BE1-22F3-5E4B-BA7A-AEE0948144D2}" type="slidenum">
              <a:rPr lang="fr-FR" smtClean="0"/>
              <a:t>45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78314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-</a:t>
            </a:r>
            <a:r>
              <a:rPr lang="fr-FR" baseline="0" dirty="0" smtClean="0"/>
              <a:t> </a:t>
            </a:r>
            <a:r>
              <a:rPr lang="fr-FR" dirty="0" smtClean="0"/>
              <a:t># of </a:t>
            </a:r>
            <a:r>
              <a:rPr lang="fr-FR" dirty="0" err="1" smtClean="0"/>
              <a:t>papers</a:t>
            </a:r>
            <a:r>
              <a:rPr lang="fr-FR" dirty="0" smtClean="0"/>
              <a:t> </a:t>
            </a:r>
            <a:r>
              <a:rPr lang="fr-FR" dirty="0" err="1" smtClean="0"/>
              <a:t>still</a:t>
            </a:r>
            <a:r>
              <a:rPr lang="fr-FR" dirty="0" smtClean="0"/>
              <a:t> </a:t>
            </a:r>
            <a:r>
              <a:rPr lang="fr-FR" dirty="0" err="1" smtClean="0"/>
              <a:t>increasing</a:t>
            </a:r>
            <a:r>
              <a:rPr lang="fr-FR" dirty="0" smtClean="0"/>
              <a:t> </a:t>
            </a:r>
            <a:r>
              <a:rPr lang="fr-FR" dirty="0" err="1" smtClean="0"/>
              <a:t>at</a:t>
            </a:r>
            <a:r>
              <a:rPr lang="fr-FR" dirty="0" smtClean="0"/>
              <a:t> </a:t>
            </a:r>
            <a:r>
              <a:rPr lang="fr-FR" dirty="0" err="1" smtClean="0"/>
              <a:t>high</a:t>
            </a:r>
            <a:r>
              <a:rPr lang="fr-FR" dirty="0" smtClean="0"/>
              <a:t> pace (+50%/</a:t>
            </a:r>
            <a:r>
              <a:rPr lang="fr-FR" dirty="0" err="1" smtClean="0"/>
              <a:t>year</a:t>
            </a:r>
            <a:r>
              <a:rPr lang="fr-FR" dirty="0" smtClean="0"/>
              <a:t>)</a:t>
            </a:r>
          </a:p>
          <a:p>
            <a:r>
              <a:rPr lang="fr-FR" dirty="0" smtClean="0"/>
              <a:t>- </a:t>
            </a:r>
            <a:r>
              <a:rPr lang="fr-FR" dirty="0" err="1" smtClean="0"/>
              <a:t>Still</a:t>
            </a:r>
            <a:r>
              <a:rPr lang="fr-FR" dirty="0" smtClean="0"/>
              <a:t> </a:t>
            </a:r>
            <a:r>
              <a:rPr lang="fr-FR" dirty="0" err="1" smtClean="0"/>
              <a:t>sawtooth</a:t>
            </a:r>
            <a:r>
              <a:rPr lang="fr-FR" dirty="0" smtClean="0"/>
              <a:t> </a:t>
            </a:r>
            <a:r>
              <a:rPr lang="fr-FR" dirty="0" err="1" smtClean="0"/>
              <a:t>shape</a:t>
            </a:r>
            <a:r>
              <a:rPr lang="fr-FR" dirty="0" smtClean="0"/>
              <a:t> due to </a:t>
            </a:r>
            <a:r>
              <a:rPr lang="fr-FR" dirty="0" err="1" smtClean="0"/>
              <a:t>biennial</a:t>
            </a:r>
            <a:r>
              <a:rPr lang="fr-FR" dirty="0" smtClean="0"/>
              <a:t> </a:t>
            </a:r>
            <a:r>
              <a:rPr lang="fr-FR" dirty="0" err="1" smtClean="0"/>
              <a:t>conferences</a:t>
            </a:r>
            <a:r>
              <a:rPr lang="fr-FR" dirty="0" smtClean="0"/>
              <a:t> (LREC, COLING on </a:t>
            </a:r>
            <a:r>
              <a:rPr lang="fr-FR" dirty="0" err="1" smtClean="0"/>
              <a:t>even</a:t>
            </a:r>
            <a:r>
              <a:rPr lang="fr-FR" dirty="0" smtClean="0"/>
              <a:t> </a:t>
            </a:r>
            <a:r>
              <a:rPr lang="fr-FR" dirty="0" err="1" smtClean="0"/>
              <a:t>years</a:t>
            </a:r>
            <a:r>
              <a:rPr lang="fr-FR" dirty="0" smtClean="0"/>
              <a:t>)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E0BE1-22F3-5E4B-BA7A-AEE0948144D2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974740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000" dirty="0" smtClean="0"/>
          </a:p>
          <a:p>
            <a:pPr marL="0" indent="0">
              <a:buFontTx/>
              <a:buNone/>
            </a:pPr>
            <a:r>
              <a:rPr lang="fr-FR" sz="1000" dirty="0" smtClean="0"/>
              <a:t>- </a:t>
            </a:r>
            <a:r>
              <a:rPr lang="fr-FR" sz="1000" dirty="0" err="1" smtClean="0"/>
              <a:t>Illustrates</a:t>
            </a:r>
            <a:r>
              <a:rPr lang="fr-FR" sz="1000" dirty="0" smtClean="0"/>
              <a:t> </a:t>
            </a:r>
            <a:r>
              <a:rPr lang="fr-FR" sz="1000" dirty="0" err="1" smtClean="0"/>
              <a:t>most</a:t>
            </a:r>
            <a:r>
              <a:rPr lang="fr-FR" sz="1000" dirty="0" smtClean="0"/>
              <a:t> </a:t>
            </a:r>
            <a:r>
              <a:rPr lang="fr-FR" sz="1000" dirty="0" err="1" smtClean="0"/>
              <a:t>cited</a:t>
            </a:r>
            <a:r>
              <a:rPr lang="fr-FR" sz="1000" dirty="0" smtClean="0"/>
              <a:t> sources.</a:t>
            </a:r>
            <a:r>
              <a:rPr lang="fr-FR" sz="1000" baseline="0" dirty="0" smtClean="0"/>
              <a:t> </a:t>
            </a:r>
            <a:r>
              <a:rPr lang="fr-FR" sz="1000" dirty="0" err="1" smtClean="0"/>
              <a:t>Paper</a:t>
            </a:r>
            <a:r>
              <a:rPr lang="fr-FR" sz="1000" dirty="0" smtClean="0"/>
              <a:t> in </a:t>
            </a:r>
            <a:r>
              <a:rPr lang="fr-FR" sz="1000" dirty="0" err="1" smtClean="0"/>
              <a:t>Computational</a:t>
            </a:r>
            <a:r>
              <a:rPr lang="fr-FR" sz="1000" dirty="0" smtClean="0"/>
              <a:t> </a:t>
            </a:r>
            <a:r>
              <a:rPr lang="fr-FR" sz="1000" dirty="0" err="1" smtClean="0"/>
              <a:t>Linguistics</a:t>
            </a:r>
            <a:r>
              <a:rPr lang="fr-FR" sz="1000" dirty="0" smtClean="0"/>
              <a:t> </a:t>
            </a:r>
            <a:r>
              <a:rPr lang="fr-FR" sz="1000" dirty="0" err="1" smtClean="0"/>
              <a:t>is</a:t>
            </a:r>
            <a:r>
              <a:rPr lang="fr-FR" sz="1000" dirty="0" smtClean="0"/>
              <a:t> </a:t>
            </a:r>
            <a:r>
              <a:rPr lang="fr-FR" sz="1000" dirty="0" err="1" smtClean="0"/>
              <a:t>cited</a:t>
            </a:r>
            <a:r>
              <a:rPr lang="fr-FR" sz="1000" dirty="0" smtClean="0"/>
              <a:t> more </a:t>
            </a:r>
            <a:r>
              <a:rPr lang="fr-FR" sz="1000" dirty="0" err="1" smtClean="0"/>
              <a:t>than</a:t>
            </a:r>
            <a:r>
              <a:rPr lang="fr-FR" sz="1000" dirty="0" smtClean="0"/>
              <a:t> 25 times on </a:t>
            </a:r>
            <a:r>
              <a:rPr lang="fr-FR" sz="1000" dirty="0" err="1" smtClean="0"/>
              <a:t>average</a:t>
            </a:r>
            <a:endParaRPr lang="fr-FR" sz="1000" dirty="0" smtClean="0"/>
          </a:p>
          <a:p>
            <a:r>
              <a:rPr lang="fr-FR" sz="1000" dirty="0" smtClean="0"/>
              <a:t>- Large </a:t>
            </a:r>
            <a:r>
              <a:rPr lang="fr-FR" sz="1000" dirty="0" err="1" smtClean="0"/>
              <a:t>increase</a:t>
            </a:r>
            <a:r>
              <a:rPr lang="fr-FR" sz="1000" dirty="0" smtClean="0"/>
              <a:t> for TACL (</a:t>
            </a:r>
            <a:r>
              <a:rPr lang="fr-FR" sz="1000" dirty="0" err="1" smtClean="0"/>
              <a:t>from</a:t>
            </a:r>
            <a:r>
              <a:rPr lang="fr-FR" sz="1000" dirty="0" smtClean="0"/>
              <a:t> 5 to 18 citations on </a:t>
            </a:r>
            <a:r>
              <a:rPr lang="fr-FR" sz="1000" dirty="0" err="1" smtClean="0"/>
              <a:t>average</a:t>
            </a:r>
            <a:r>
              <a:rPr lang="fr-FR" sz="1000" dirty="0" smtClean="0"/>
              <a:t>)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E0BE1-22F3-5E4B-BA7A-AEE0948144D2}" type="slidenum">
              <a:rPr lang="fr-FR" smtClean="0"/>
              <a:t>47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674354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dirty="0" smtClean="0"/>
              <a:t>- </a:t>
            </a:r>
            <a:r>
              <a:rPr lang="fr-FR" dirty="0" err="1" smtClean="0"/>
              <a:t>Within</a:t>
            </a:r>
            <a:r>
              <a:rPr lang="fr-FR" dirty="0" smtClean="0"/>
              <a:t> all NLP4NLP sources</a:t>
            </a:r>
            <a:br>
              <a:rPr lang="fr-FR" dirty="0" smtClean="0"/>
            </a:br>
            <a:r>
              <a:rPr lang="fr-FR" dirty="0" smtClean="0"/>
              <a:t>-</a:t>
            </a:r>
            <a:r>
              <a:rPr lang="fr-FR" baseline="0" dirty="0" smtClean="0"/>
              <a:t> ACL and EMNLP first </a:t>
            </a:r>
            <a:r>
              <a:rPr lang="fr-FR" baseline="0" dirty="0" err="1" smtClean="0"/>
              <a:t>with</a:t>
            </a:r>
            <a:r>
              <a:rPr lang="fr-FR" baseline="0" dirty="0" smtClean="0"/>
              <a:t> </a:t>
            </a:r>
            <a:r>
              <a:rPr lang="fr-FR" dirty="0" smtClean="0"/>
              <a:t>Large </a:t>
            </a:r>
            <a:r>
              <a:rPr lang="fr-FR" dirty="0" err="1" smtClean="0"/>
              <a:t>increase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E0BE1-22F3-5E4B-BA7A-AEE0948144D2}" type="slidenum">
              <a:rPr lang="fr-FR" smtClean="0"/>
              <a:t>48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400264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000" dirty="0" smtClean="0"/>
          </a:p>
          <a:p>
            <a:pPr marL="0" indent="0">
              <a:buFontTx/>
              <a:buNone/>
            </a:pPr>
            <a:r>
              <a:rPr lang="fr-FR" sz="1000" dirty="0" smtClean="0"/>
              <a:t>- In agreement, </a:t>
            </a:r>
            <a:r>
              <a:rPr lang="fr-FR" sz="1000" dirty="0" err="1" smtClean="0"/>
              <a:t>Based</a:t>
            </a:r>
            <a:r>
              <a:rPr lang="fr-FR" sz="1000" dirty="0" smtClean="0"/>
              <a:t> on 5 </a:t>
            </a:r>
            <a:r>
              <a:rPr lang="fr-FR" sz="1000" dirty="0" err="1" smtClean="0"/>
              <a:t>past</a:t>
            </a:r>
            <a:r>
              <a:rPr lang="fr-FR" sz="1000" dirty="0" smtClean="0"/>
              <a:t> </a:t>
            </a:r>
            <a:r>
              <a:rPr lang="fr-FR" sz="1000" dirty="0" err="1" smtClean="0"/>
              <a:t>years</a:t>
            </a:r>
            <a:r>
              <a:rPr lang="fr-FR" sz="1000" dirty="0" smtClean="0"/>
              <a:t> and </a:t>
            </a:r>
            <a:r>
              <a:rPr lang="fr-FR" sz="1000" dirty="0" err="1" smtClean="0"/>
              <a:t>general</a:t>
            </a:r>
            <a:r>
              <a:rPr lang="fr-FR" sz="1000" dirty="0" smtClean="0"/>
              <a:t> </a:t>
            </a:r>
            <a:r>
              <a:rPr lang="fr-FR" sz="1000" dirty="0" err="1" smtClean="0"/>
              <a:t>scientific</a:t>
            </a:r>
            <a:r>
              <a:rPr lang="fr-FR" sz="1000" dirty="0" smtClean="0"/>
              <a:t> sources</a:t>
            </a:r>
          </a:p>
          <a:p>
            <a:pPr marL="0" indent="0">
              <a:buFontTx/>
              <a:buNone/>
            </a:pPr>
            <a:r>
              <a:rPr lang="fr-FR" sz="1000" dirty="0" smtClean="0"/>
              <a:t>- </a:t>
            </a:r>
            <a:r>
              <a:rPr lang="fr-FR" sz="1000" dirty="0" err="1" smtClean="0"/>
              <a:t>arXiv</a:t>
            </a:r>
            <a:r>
              <a:rPr lang="fr-FR" sz="1000" dirty="0" smtClean="0"/>
              <a:t> on CL no more </a:t>
            </a:r>
            <a:r>
              <a:rPr lang="fr-FR" sz="1000" dirty="0" err="1" smtClean="0"/>
              <a:t>considered</a:t>
            </a:r>
            <a:r>
              <a:rPr lang="fr-FR" sz="1000" dirty="0" smtClean="0"/>
              <a:t>, </a:t>
            </a:r>
            <a:r>
              <a:rPr lang="fr-FR" sz="1000" dirty="0" err="1" smtClean="0"/>
              <a:t>while</a:t>
            </a:r>
            <a:r>
              <a:rPr lang="fr-FR" sz="1000" dirty="0" smtClean="0"/>
              <a:t> TACL </a:t>
            </a:r>
            <a:r>
              <a:rPr lang="fr-FR" sz="1000" dirty="0" err="1" smtClean="0"/>
              <a:t>taken</a:t>
            </a:r>
            <a:r>
              <a:rPr lang="fr-FR" sz="1000" dirty="0" smtClean="0"/>
              <a:t> </a:t>
            </a:r>
            <a:r>
              <a:rPr lang="fr-FR" sz="1000" dirty="0" err="1" smtClean="0"/>
              <a:t>into</a:t>
            </a:r>
            <a:r>
              <a:rPr lang="fr-FR" sz="1000" dirty="0" smtClean="0"/>
              <a:t> </a:t>
            </a:r>
            <a:r>
              <a:rPr lang="fr-FR" sz="1000" dirty="0" err="1" smtClean="0"/>
              <a:t>consideration</a:t>
            </a:r>
            <a:r>
              <a:rPr lang="fr-FR" sz="1000" dirty="0" smtClean="0"/>
              <a:t> </a:t>
            </a:r>
            <a:r>
              <a:rPr lang="fr-FR" sz="1000" dirty="0" err="1" smtClean="0"/>
              <a:t>since</a:t>
            </a:r>
            <a:r>
              <a:rPr lang="fr-FR" sz="1000" dirty="0" smtClean="0"/>
              <a:t> 2013</a:t>
            </a:r>
          </a:p>
          <a:p>
            <a:pPr marL="0" indent="0">
              <a:buFontTx/>
              <a:buNone/>
            </a:pPr>
            <a:r>
              <a:rPr lang="fr-FR" sz="1000" baseline="0" dirty="0" smtClean="0"/>
              <a:t>- </a:t>
            </a:r>
            <a:r>
              <a:rPr lang="fr-FR" sz="1000" baseline="0" dirty="0" err="1" smtClean="0"/>
              <a:t>J</a:t>
            </a:r>
            <a:r>
              <a:rPr lang="fr-FR" sz="1000" dirty="0" err="1" smtClean="0"/>
              <a:t>ournals</a:t>
            </a:r>
            <a:r>
              <a:rPr lang="fr-FR" sz="1000" dirty="0" smtClean="0"/>
              <a:t> </a:t>
            </a:r>
            <a:r>
              <a:rPr lang="fr-FR" sz="1000" dirty="0" err="1" smtClean="0"/>
              <a:t>ranking</a:t>
            </a:r>
            <a:r>
              <a:rPr lang="fr-FR" sz="1000" dirty="0" smtClean="0"/>
              <a:t> </a:t>
            </a:r>
            <a:r>
              <a:rPr lang="fr-FR" sz="1000" dirty="0" err="1" smtClean="0"/>
              <a:t>seems</a:t>
            </a:r>
            <a:r>
              <a:rPr lang="fr-FR" sz="1000" dirty="0" smtClean="0"/>
              <a:t> to </a:t>
            </a:r>
            <a:r>
              <a:rPr lang="fr-FR" sz="1000" dirty="0" err="1" smtClean="0"/>
              <a:t>decrease</a:t>
            </a:r>
            <a:r>
              <a:rPr lang="fr-FR" sz="1000" dirty="0" smtClean="0"/>
              <a:t> </a:t>
            </a:r>
            <a:r>
              <a:rPr lang="fr-FR" sz="1000" dirty="0" err="1" smtClean="0"/>
              <a:t>compared</a:t>
            </a:r>
            <a:r>
              <a:rPr lang="fr-FR" sz="1000" dirty="0" smtClean="0"/>
              <a:t> </a:t>
            </a:r>
            <a:r>
              <a:rPr lang="fr-FR" sz="1000" dirty="0" err="1" smtClean="0"/>
              <a:t>with</a:t>
            </a:r>
            <a:r>
              <a:rPr lang="fr-FR" sz="1000" dirty="0" smtClean="0"/>
              <a:t> </a:t>
            </a:r>
            <a:r>
              <a:rPr lang="fr-FR" sz="1000" dirty="0" err="1" smtClean="0"/>
              <a:t>conferences</a:t>
            </a:r>
            <a:endParaRPr lang="fr-FR" sz="1000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E0BE1-22F3-5E4B-BA7A-AEE0948144D2}" type="slidenum">
              <a:rPr lang="fr-FR" smtClean="0"/>
              <a:t>49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115220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dirty="0" smtClean="0"/>
              <a:t>- New </a:t>
            </a:r>
            <a:r>
              <a:rPr lang="fr-FR" dirty="0" err="1" smtClean="0"/>
              <a:t>study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- </a:t>
            </a:r>
            <a:r>
              <a:rPr lang="fr-FR" dirty="0" err="1" smtClean="0"/>
              <a:t>Big</a:t>
            </a:r>
            <a:r>
              <a:rPr lang="fr-FR" dirty="0" smtClean="0"/>
              <a:t> </a:t>
            </a:r>
            <a:r>
              <a:rPr lang="fr-FR" dirty="0" err="1" smtClean="0"/>
              <a:t>increase</a:t>
            </a:r>
            <a:r>
              <a:rPr lang="fr-FR" dirty="0" smtClean="0"/>
              <a:t> of the citation</a:t>
            </a:r>
            <a:r>
              <a:rPr lang="fr-FR" baseline="0" dirty="0" smtClean="0"/>
              <a:t> of non-NLP4NLP </a:t>
            </a:r>
            <a:r>
              <a:rPr lang="fr-FR" baseline="0" dirty="0" err="1" smtClean="0"/>
              <a:t>papers</a:t>
            </a:r>
            <a:r>
              <a:rPr lang="fr-FR" baseline="0" dirty="0" smtClean="0"/>
              <a:t> in the </a:t>
            </a:r>
            <a:r>
              <a:rPr lang="fr-FR" baseline="0" dirty="0" err="1" smtClean="0"/>
              <a:t>recent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years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E0BE1-22F3-5E4B-BA7A-AEE0948144D2}" type="slidenum">
              <a:rPr lang="fr-FR" smtClean="0"/>
              <a:t>50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409310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dirty="0" smtClean="0"/>
              <a:t>- </a:t>
            </a:r>
            <a:r>
              <a:rPr lang="fr-FR" dirty="0" err="1" smtClean="0"/>
              <a:t>Percentage</a:t>
            </a:r>
            <a:r>
              <a:rPr lang="fr-FR" dirty="0" smtClean="0"/>
              <a:t> </a:t>
            </a:r>
            <a:r>
              <a:rPr lang="fr-FR" dirty="0" err="1" smtClean="0"/>
              <a:t>went</a:t>
            </a:r>
            <a:r>
              <a:rPr lang="fr-FR" dirty="0" smtClean="0"/>
              <a:t> down, </a:t>
            </a:r>
            <a:r>
              <a:rPr lang="fr-FR" dirty="0" err="1" smtClean="0"/>
              <a:t>stabilized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stabilization</a:t>
            </a:r>
            <a:r>
              <a:rPr lang="fr-FR" baseline="0" dirty="0" smtClean="0"/>
              <a:t> of </a:t>
            </a:r>
            <a:r>
              <a:rPr lang="fr-FR" baseline="0" dirty="0" err="1" smtClean="0"/>
              <a:t>community</a:t>
            </a:r>
            <a:r>
              <a:rPr lang="fr-FR" baseline="0" dirty="0" smtClean="0"/>
              <a:t> </a:t>
            </a:r>
            <a:r>
              <a:rPr lang="fr-FR" dirty="0" smtClean="0"/>
              <a:t>and </a:t>
            </a:r>
            <a:r>
              <a:rPr lang="fr-FR" dirty="0" err="1" smtClean="0"/>
              <a:t>goes</a:t>
            </a:r>
            <a:r>
              <a:rPr lang="fr-FR" dirty="0" smtClean="0"/>
              <a:t> </a:t>
            </a:r>
            <a:r>
              <a:rPr lang="fr-FR" dirty="0" err="1" smtClean="0"/>
              <a:t>now</a:t>
            </a:r>
            <a:r>
              <a:rPr lang="fr-FR" dirty="0" smtClean="0"/>
              <a:t> </a:t>
            </a:r>
            <a:r>
              <a:rPr lang="fr-FR" dirty="0" err="1" smtClean="0"/>
              <a:t>slightly</a:t>
            </a:r>
            <a:r>
              <a:rPr lang="fr-FR" dirty="0" smtClean="0"/>
              <a:t> up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since</a:t>
            </a:r>
            <a:r>
              <a:rPr lang="fr-FR" baseline="0" dirty="0" smtClean="0"/>
              <a:t> 2015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E0BE1-22F3-5E4B-BA7A-AEE0948144D2}" type="slidenum">
              <a:rPr lang="fr-FR" smtClean="0"/>
              <a:t>51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731800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dirty="0" smtClean="0"/>
              <a:t>- </a:t>
            </a:r>
            <a:r>
              <a:rPr lang="fr-FR" dirty="0" err="1" smtClean="0"/>
              <a:t>Huge</a:t>
            </a:r>
            <a:r>
              <a:rPr lang="fr-FR" dirty="0" smtClean="0"/>
              <a:t> </a:t>
            </a:r>
            <a:r>
              <a:rPr lang="fr-FR" dirty="0" err="1" smtClean="0"/>
              <a:t>increase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E0BE1-22F3-5E4B-BA7A-AEE0948144D2}" type="slidenum">
              <a:rPr lang="fr-FR" smtClean="0"/>
              <a:t>52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372151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dirty="0" smtClean="0"/>
          </a:p>
          <a:p>
            <a:pPr marL="0" indent="0">
              <a:buFontTx/>
              <a:buNone/>
            </a:pPr>
            <a:r>
              <a:rPr lang="fr-FR" dirty="0" smtClean="0"/>
              <a:t>- </a:t>
            </a:r>
            <a:r>
              <a:rPr lang="fr-FR" dirty="0" err="1" smtClean="0"/>
              <a:t>Terms</a:t>
            </a:r>
            <a:r>
              <a:rPr lang="fr-FR" dirty="0" smtClean="0"/>
              <a:t> </a:t>
            </a:r>
            <a:r>
              <a:rPr lang="fr-FR" dirty="0" err="1" smtClean="0"/>
              <a:t>related</a:t>
            </a:r>
            <a:r>
              <a:rPr lang="fr-FR" dirty="0" smtClean="0"/>
              <a:t> to ML (</a:t>
            </a:r>
            <a:r>
              <a:rPr lang="fr-FR" dirty="0" err="1" smtClean="0"/>
              <a:t>dataset</a:t>
            </a:r>
            <a:r>
              <a:rPr lang="fr-FR" dirty="0" smtClean="0"/>
              <a:t>, neural network, </a:t>
            </a:r>
            <a:r>
              <a:rPr lang="fr-FR" dirty="0" err="1" smtClean="0"/>
              <a:t>Embedding</a:t>
            </a:r>
            <a:r>
              <a:rPr lang="fr-FR" dirty="0" smtClean="0"/>
              <a:t>,</a:t>
            </a:r>
            <a:r>
              <a:rPr lang="fr-FR" baseline="0" dirty="0" smtClean="0"/>
              <a:t> </a:t>
            </a:r>
            <a:r>
              <a:rPr lang="fr-FR" dirty="0" smtClean="0"/>
              <a:t>DNN, </a:t>
            </a:r>
            <a:r>
              <a:rPr lang="fr-FR" dirty="0" err="1" smtClean="0"/>
              <a:t>decoder</a:t>
            </a:r>
            <a:r>
              <a:rPr lang="fr-FR" dirty="0" smtClean="0"/>
              <a:t>, LSTM)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E0BE1-22F3-5E4B-BA7A-AEE0948144D2}" type="slidenum">
              <a:rPr lang="fr-FR" smtClean="0"/>
              <a:t>55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431964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dirty="0" smtClean="0"/>
          </a:p>
          <a:p>
            <a:pPr marL="0" indent="0">
              <a:buFontTx/>
              <a:buNone/>
            </a:pPr>
            <a:r>
              <a:rPr lang="fr-FR" dirty="0" smtClean="0"/>
              <a:t>- </a:t>
            </a:r>
            <a:r>
              <a:rPr lang="fr-FR" dirty="0" err="1" smtClean="0"/>
              <a:t>Various</a:t>
            </a:r>
            <a:r>
              <a:rPr lang="fr-FR" dirty="0" smtClean="0"/>
              <a:t> </a:t>
            </a:r>
            <a:r>
              <a:rPr lang="fr-FR" dirty="0" err="1" smtClean="0"/>
              <a:t>parameters</a:t>
            </a:r>
            <a:r>
              <a:rPr lang="fr-FR" dirty="0" smtClean="0"/>
              <a:t>:</a:t>
            </a:r>
            <a:r>
              <a:rPr lang="fr-FR" baseline="0" dirty="0" smtClean="0"/>
              <a:t> </a:t>
            </a:r>
            <a:r>
              <a:rPr lang="fr-FR" dirty="0" err="1" smtClean="0"/>
              <a:t>Timescale</a:t>
            </a:r>
            <a:r>
              <a:rPr lang="fr-FR" dirty="0" smtClean="0"/>
              <a:t>, </a:t>
            </a:r>
            <a:r>
              <a:rPr lang="fr-FR" dirty="0" err="1" smtClean="0"/>
              <a:t>number</a:t>
            </a:r>
            <a:r>
              <a:rPr lang="fr-FR" dirty="0" smtClean="0"/>
              <a:t> of </a:t>
            </a:r>
            <a:r>
              <a:rPr lang="fr-FR" dirty="0" err="1" smtClean="0"/>
              <a:t>ranks</a:t>
            </a:r>
            <a:r>
              <a:rPr lang="fr-FR" dirty="0" smtClean="0"/>
              <a:t>, </a:t>
            </a:r>
            <a:r>
              <a:rPr lang="fr-FR" dirty="0" err="1" smtClean="0"/>
              <a:t>smoothing</a:t>
            </a:r>
            <a:r>
              <a:rPr lang="fr-FR" dirty="0" smtClean="0"/>
              <a:t>, focus on </a:t>
            </a:r>
            <a:r>
              <a:rPr lang="fr-FR" dirty="0" err="1" smtClean="0"/>
              <a:t>topics</a:t>
            </a:r>
            <a:r>
              <a:rPr lang="fr-FR" dirty="0" smtClean="0"/>
              <a:t>, </a:t>
            </a:r>
            <a:r>
              <a:rPr lang="fr-FR" dirty="0" err="1" smtClean="0"/>
              <a:t>frequency</a:t>
            </a:r>
            <a:r>
              <a:rPr lang="fr-FR" dirty="0" smtClean="0"/>
              <a:t> or </a:t>
            </a:r>
            <a:r>
              <a:rPr lang="fr-FR" dirty="0" err="1" smtClean="0"/>
              <a:t>presence</a:t>
            </a:r>
            <a:r>
              <a:rPr lang="fr-FR" dirty="0" smtClean="0"/>
              <a:t> of </a:t>
            </a:r>
            <a:r>
              <a:rPr lang="fr-FR" dirty="0" err="1" smtClean="0"/>
              <a:t>terms</a:t>
            </a:r>
            <a:r>
              <a:rPr lang="fr-FR" dirty="0" smtClean="0"/>
              <a:t> in </a:t>
            </a:r>
            <a:r>
              <a:rPr lang="fr-FR" dirty="0" err="1" smtClean="0"/>
              <a:t>papers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E0BE1-22F3-5E4B-BA7A-AEE0948144D2}" type="slidenum">
              <a:rPr lang="fr-FR" smtClean="0"/>
              <a:t>57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22712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- </a:t>
            </a:r>
            <a:r>
              <a:rPr lang="fr-FR" dirty="0" err="1" smtClean="0"/>
              <a:t>Ranking</a:t>
            </a:r>
            <a:r>
              <a:rPr lang="fr-FR" dirty="0" smtClean="0"/>
              <a:t> </a:t>
            </a:r>
            <a:r>
              <a:rPr lang="fr-FR" dirty="0" err="1" smtClean="0"/>
              <a:t>according</a:t>
            </a:r>
            <a:r>
              <a:rPr lang="fr-FR" dirty="0" smtClean="0"/>
              <a:t> to </a:t>
            </a:r>
            <a:r>
              <a:rPr lang="fr-FR" dirty="0" err="1" smtClean="0"/>
              <a:t>presence</a:t>
            </a:r>
            <a:endParaRPr lang="fr-FR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- </a:t>
            </a:r>
            <a:r>
              <a:rPr lang="fr-FR" dirty="0" err="1" smtClean="0"/>
              <a:t>Terms</a:t>
            </a:r>
            <a:r>
              <a:rPr lang="fr-FR" dirty="0" smtClean="0"/>
              <a:t> </a:t>
            </a:r>
            <a:r>
              <a:rPr lang="fr-FR" dirty="0" err="1" smtClean="0"/>
              <a:t>related</a:t>
            </a:r>
            <a:r>
              <a:rPr lang="fr-FR" dirty="0" smtClean="0"/>
              <a:t> to ML </a:t>
            </a:r>
            <a:r>
              <a:rPr lang="fr-FR" dirty="0" err="1" smtClean="0"/>
              <a:t>now</a:t>
            </a:r>
            <a:r>
              <a:rPr lang="fr-FR" dirty="0" smtClean="0"/>
              <a:t> on top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E0BE1-22F3-5E4B-BA7A-AEE0948144D2}" type="slidenum">
              <a:rPr lang="fr-FR" smtClean="0"/>
              <a:t>58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326624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- NN (up to 1991), </a:t>
            </a:r>
            <a:r>
              <a:rPr lang="fr-FR" dirty="0" err="1" smtClean="0"/>
              <a:t>then</a:t>
            </a:r>
            <a:r>
              <a:rPr lang="fr-FR" dirty="0" smtClean="0"/>
              <a:t> HMM (up to 2015), </a:t>
            </a:r>
            <a:r>
              <a:rPr lang="fr-FR" dirty="0" err="1" smtClean="0"/>
              <a:t>then</a:t>
            </a:r>
            <a:r>
              <a:rPr lang="fr-FR" dirty="0" smtClean="0"/>
              <a:t> NN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E0BE1-22F3-5E4B-BA7A-AEE0948144D2}" type="slidenum">
              <a:rPr lang="fr-FR" smtClean="0"/>
              <a:t>59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393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- </a:t>
            </a:r>
            <a:r>
              <a:rPr lang="fr-FR" dirty="0" err="1" smtClean="0"/>
              <a:t>Number</a:t>
            </a:r>
            <a:r>
              <a:rPr lang="fr-FR" dirty="0" smtClean="0"/>
              <a:t> of signatures </a:t>
            </a:r>
            <a:r>
              <a:rPr lang="fr-FR" dirty="0" err="1" smtClean="0"/>
              <a:t>increasing</a:t>
            </a:r>
            <a:r>
              <a:rPr lang="fr-FR" dirty="0" smtClean="0"/>
              <a:t> </a:t>
            </a:r>
            <a:r>
              <a:rPr lang="fr-FR" dirty="0" err="1" smtClean="0"/>
              <a:t>at</a:t>
            </a:r>
            <a:r>
              <a:rPr lang="fr-FR" dirty="0" smtClean="0"/>
              <a:t> an </a:t>
            </a:r>
            <a:r>
              <a:rPr lang="fr-FR" dirty="0" err="1" smtClean="0"/>
              <a:t>even</a:t>
            </a:r>
            <a:r>
              <a:rPr lang="fr-FR" dirty="0" smtClean="0"/>
              <a:t> </a:t>
            </a:r>
            <a:r>
              <a:rPr lang="fr-FR" dirty="0" err="1" smtClean="0"/>
              <a:t>higher</a:t>
            </a:r>
            <a:r>
              <a:rPr lang="fr-FR" dirty="0" smtClean="0"/>
              <a:t> pace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E0BE1-22F3-5E4B-BA7A-AEE0948144D2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94662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- Confirmed by </a:t>
            </a:r>
            <a:r>
              <a:rPr lang="en-US" dirty="0" err="1" smtClean="0"/>
              <a:t>TagCrowd</a:t>
            </a:r>
            <a:r>
              <a:rPr lang="en-US" dirty="0" smtClean="0"/>
              <a:t> on pre-processed paper abstracts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E0BE1-22F3-5E4B-BA7A-AEE0948144D2}" type="slidenum">
              <a:rPr lang="fr-FR" smtClean="0"/>
              <a:t>63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839642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- BERT, Embedding,</a:t>
            </a:r>
            <a:r>
              <a:rPr lang="en-US" baseline="0" dirty="0" smtClean="0"/>
              <a:t> encoder, transformer</a:t>
            </a:r>
            <a:r>
              <a:rPr lang="en-US" dirty="0" smtClean="0"/>
              <a:t> didn’t appear in 2015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E0BE1-22F3-5E4B-BA7A-AEE0948144D2}" type="slidenum">
              <a:rPr lang="fr-FR" smtClean="0"/>
              <a:t>64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17737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sz="1000" dirty="0" smtClean="0"/>
              <a:t>- </a:t>
            </a:r>
            <a:r>
              <a:rPr lang="fr-FR" sz="1000" dirty="0" err="1" smtClean="0"/>
              <a:t>Choose</a:t>
            </a:r>
            <a:r>
              <a:rPr lang="fr-FR" sz="1000" dirty="0" smtClean="0"/>
              <a:t> the </a:t>
            </a:r>
            <a:r>
              <a:rPr lang="fr-FR" sz="1000" dirty="0" err="1" smtClean="0"/>
              <a:t>parameters</a:t>
            </a:r>
            <a:r>
              <a:rPr lang="fr-FR" sz="1000" dirty="0" smtClean="0"/>
              <a:t>  </a:t>
            </a:r>
            <a:r>
              <a:rPr lang="fr-FR" sz="1000" dirty="0" err="1" smtClean="0"/>
              <a:t>which</a:t>
            </a:r>
            <a:r>
              <a:rPr lang="fr-FR" sz="1000" dirty="0" smtClean="0"/>
              <a:t> </a:t>
            </a:r>
            <a:r>
              <a:rPr lang="fr-FR" sz="1000" dirty="0" err="1" smtClean="0"/>
              <a:t>provide</a:t>
            </a:r>
            <a:r>
              <a:rPr lang="fr-FR" sz="1000" dirty="0" smtClean="0"/>
              <a:t> the minimal distance </a:t>
            </a:r>
            <a:r>
              <a:rPr lang="fr-FR" sz="1000" dirty="0" err="1" smtClean="0"/>
              <a:t>between</a:t>
            </a:r>
            <a:r>
              <a:rPr lang="fr-FR" sz="1000" dirty="0" smtClean="0"/>
              <a:t> the </a:t>
            </a:r>
            <a:r>
              <a:rPr lang="fr-FR" sz="1000" dirty="0" err="1" smtClean="0"/>
              <a:t>predictions</a:t>
            </a:r>
            <a:r>
              <a:rPr lang="fr-FR" sz="1000" dirty="0" smtClean="0"/>
              <a:t> for 2020 </a:t>
            </a:r>
            <a:r>
              <a:rPr lang="fr-FR" sz="1000" dirty="0" err="1" smtClean="0"/>
              <a:t>based</a:t>
            </a:r>
            <a:r>
              <a:rPr lang="fr-FR" sz="1000" dirty="0" smtClean="0"/>
              <a:t> on data up to 2019 and the </a:t>
            </a:r>
            <a:r>
              <a:rPr lang="fr-FR" sz="1000" dirty="0" err="1" smtClean="0"/>
              <a:t>actual</a:t>
            </a:r>
            <a:r>
              <a:rPr lang="fr-FR" sz="1000" dirty="0" smtClean="0"/>
              <a:t> observations in 2020</a:t>
            </a:r>
          </a:p>
          <a:p>
            <a:r>
              <a:rPr lang="fr-FR" sz="1000" dirty="0" smtClean="0"/>
              <a:t>- </a:t>
            </a:r>
            <a:r>
              <a:rPr lang="fr-FR" sz="1000" dirty="0" err="1" smtClean="0"/>
              <a:t>Ranking</a:t>
            </a:r>
            <a:r>
              <a:rPr lang="fr-FR" sz="1000" dirty="0" smtClean="0"/>
              <a:t> in </a:t>
            </a:r>
            <a:r>
              <a:rPr lang="fr-FR" sz="1000" dirty="0" err="1" smtClean="0"/>
              <a:t>terms</a:t>
            </a:r>
            <a:r>
              <a:rPr lang="fr-FR" sz="1000" dirty="0" smtClean="0"/>
              <a:t> of </a:t>
            </a:r>
            <a:r>
              <a:rPr lang="fr-FR" sz="1000" dirty="0" err="1" smtClean="0"/>
              <a:t>Frequency</a:t>
            </a:r>
            <a:endParaRPr lang="fr-FR" sz="1000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E0BE1-22F3-5E4B-BA7A-AEE0948144D2}" type="slidenum">
              <a:rPr lang="fr-FR" smtClean="0"/>
              <a:t>67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640158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000" dirty="0" smtClean="0"/>
          </a:p>
          <a:p>
            <a:r>
              <a:rPr lang="fr-FR" sz="1000" dirty="0" smtClean="0"/>
              <a:t>- </a:t>
            </a:r>
            <a:r>
              <a:rPr lang="fr-FR" sz="1000" dirty="0" err="1" smtClean="0"/>
              <a:t>Predictions</a:t>
            </a:r>
            <a:r>
              <a:rPr lang="fr-FR" sz="1000" dirty="0" smtClean="0"/>
              <a:t> made in 2015 close to </a:t>
            </a:r>
            <a:r>
              <a:rPr lang="fr-FR" sz="1000" dirty="0" err="1" smtClean="0"/>
              <a:t>actual</a:t>
            </a:r>
            <a:r>
              <a:rPr lang="fr-FR" sz="1000" dirty="0" smtClean="0"/>
              <a:t> observations up to 3 </a:t>
            </a:r>
            <a:r>
              <a:rPr lang="fr-FR" sz="1000" dirty="0" err="1" smtClean="0"/>
              <a:t>years</a:t>
            </a:r>
            <a:r>
              <a:rPr lang="fr-FR" sz="1000" dirty="0" smtClean="0"/>
              <a:t> </a:t>
            </a:r>
            <a:r>
              <a:rPr lang="fr-FR" sz="1000" dirty="0" err="1" smtClean="0"/>
              <a:t>ahead</a:t>
            </a:r>
            <a:r>
              <a:rPr lang="fr-FR" sz="1000" dirty="0" smtClean="0"/>
              <a:t> !</a:t>
            </a:r>
          </a:p>
          <a:p>
            <a:r>
              <a:rPr lang="fr-FR" sz="1000" dirty="0" smtClean="0"/>
              <a:t>- In </a:t>
            </a:r>
            <a:r>
              <a:rPr lang="fr-FR" sz="1000" dirty="0" err="1" smtClean="0"/>
              <a:t>yellow</a:t>
            </a:r>
            <a:r>
              <a:rPr lang="fr-FR" sz="1000" dirty="0" smtClean="0"/>
              <a:t>: </a:t>
            </a:r>
            <a:r>
              <a:rPr lang="fr-FR" sz="1000" dirty="0" err="1" smtClean="0"/>
              <a:t>terms</a:t>
            </a:r>
            <a:r>
              <a:rPr lang="fr-FR" sz="1000" dirty="0" smtClean="0"/>
              <a:t> </a:t>
            </a:r>
            <a:r>
              <a:rPr lang="fr-FR" sz="1000" dirty="0" err="1" smtClean="0"/>
              <a:t>correctly</a:t>
            </a:r>
            <a:r>
              <a:rPr lang="fr-FR" sz="1000" dirty="0" smtClean="0"/>
              <a:t> </a:t>
            </a:r>
            <a:r>
              <a:rPr lang="fr-FR" sz="1000" dirty="0" err="1" smtClean="0"/>
              <a:t>predicted</a:t>
            </a:r>
            <a:r>
              <a:rPr lang="fr-FR" sz="1000" dirty="0" smtClean="0"/>
              <a:t> </a:t>
            </a:r>
            <a:r>
              <a:rPr lang="fr-FR" sz="1000" dirty="0" err="1" smtClean="0"/>
              <a:t>within</a:t>
            </a:r>
            <a:r>
              <a:rPr lang="fr-FR" sz="1000" dirty="0" smtClean="0"/>
              <a:t> 10 tops</a:t>
            </a:r>
          </a:p>
          <a:p>
            <a:r>
              <a:rPr lang="fr-FR" sz="1000" dirty="0" smtClean="0"/>
              <a:t>- In green: </a:t>
            </a:r>
            <a:r>
              <a:rPr lang="fr-FR" sz="1000" dirty="0" err="1" smtClean="0"/>
              <a:t>term</a:t>
            </a:r>
            <a:r>
              <a:rPr lang="fr-FR" sz="1000" dirty="0" smtClean="0"/>
              <a:t> </a:t>
            </a:r>
            <a:r>
              <a:rPr lang="fr-FR" sz="1000" dirty="0" err="1" smtClean="0"/>
              <a:t>correctly</a:t>
            </a:r>
            <a:r>
              <a:rPr lang="fr-FR" sz="1000" dirty="0" smtClean="0"/>
              <a:t> </a:t>
            </a:r>
            <a:r>
              <a:rPr lang="fr-FR" sz="1000" dirty="0" err="1" smtClean="0"/>
              <a:t>predicted</a:t>
            </a:r>
            <a:r>
              <a:rPr lang="fr-FR" sz="1000" dirty="0" smtClean="0"/>
              <a:t> </a:t>
            </a:r>
            <a:r>
              <a:rPr lang="fr-FR" sz="1000" dirty="0" err="1" smtClean="0"/>
              <a:t>with</a:t>
            </a:r>
            <a:r>
              <a:rPr lang="fr-FR" sz="1000" dirty="0" smtClean="0"/>
              <a:t> </a:t>
            </a:r>
            <a:r>
              <a:rPr lang="fr-FR" sz="1000" dirty="0" err="1" smtClean="0"/>
              <a:t>rank</a:t>
            </a:r>
            <a:endParaRPr lang="fr-FR" sz="1000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E0BE1-22F3-5E4B-BA7A-AEE0948144D2}" type="slidenum">
              <a:rPr lang="fr-FR" smtClean="0"/>
              <a:t>69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58546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dirty="0" smtClean="0"/>
              <a:t>- Large distance expresses an </a:t>
            </a:r>
            <a:r>
              <a:rPr lang="fr-FR" dirty="0" err="1" smtClean="0"/>
              <a:t>epistemological</a:t>
            </a:r>
            <a:r>
              <a:rPr lang="fr-FR" dirty="0" smtClean="0"/>
              <a:t> rupture in </a:t>
            </a:r>
            <a:r>
              <a:rPr lang="fr-FR" dirty="0" err="1" smtClean="0"/>
              <a:t>paradigm</a:t>
            </a:r>
            <a:endParaRPr lang="fr-FR" dirty="0" smtClean="0"/>
          </a:p>
          <a:p>
            <a:r>
              <a:rPr lang="fr-FR" dirty="0" smtClean="0"/>
              <a:t>- Rupture in 2012, </a:t>
            </a:r>
            <a:r>
              <a:rPr lang="fr-FR" dirty="0" err="1" smtClean="0"/>
              <a:t>then</a:t>
            </a:r>
            <a:r>
              <a:rPr lang="fr-FR" dirty="0" smtClean="0"/>
              <a:t> in 2019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E0BE1-22F3-5E4B-BA7A-AEE0948144D2}" type="slidenum">
              <a:rPr lang="fr-FR" smtClean="0"/>
              <a:t>70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37965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dirty="0" smtClean="0"/>
              <a:t>- </a:t>
            </a:r>
            <a:r>
              <a:rPr lang="fr-FR" dirty="0" err="1" smtClean="0"/>
              <a:t>Unless</a:t>
            </a:r>
            <a:r>
              <a:rPr lang="fr-FR" dirty="0" smtClean="0"/>
              <a:t> a new </a:t>
            </a:r>
            <a:r>
              <a:rPr lang="fr-FR" dirty="0" err="1" smtClean="0"/>
              <a:t>paradigm</a:t>
            </a:r>
            <a:r>
              <a:rPr lang="fr-FR" dirty="0" smtClean="0"/>
              <a:t> </a:t>
            </a:r>
            <a:r>
              <a:rPr lang="fr-FR" dirty="0" err="1" smtClean="0"/>
              <a:t>emerges</a:t>
            </a:r>
            <a:r>
              <a:rPr lang="fr-FR" baseline="0" dirty="0" smtClean="0"/>
              <a:t> ! : </a:t>
            </a:r>
            <a:r>
              <a:rPr lang="fr-FR" dirty="0" err="1" smtClean="0"/>
              <a:t>ChatGPT</a:t>
            </a:r>
            <a:r>
              <a:rPr lang="fr-FR" dirty="0" smtClean="0"/>
              <a:t>, </a:t>
            </a:r>
            <a:r>
              <a:rPr lang="fr-FR" dirty="0" err="1" smtClean="0"/>
              <a:t>Generative</a:t>
            </a:r>
            <a:r>
              <a:rPr lang="fr-FR" dirty="0" smtClean="0"/>
              <a:t> AI</a:t>
            </a:r>
            <a:r>
              <a:rPr lang="mr-IN" dirty="0" smtClean="0"/>
              <a:t>…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E0BE1-22F3-5E4B-BA7A-AEE0948144D2}" type="slidenum">
              <a:rPr lang="fr-FR" smtClean="0"/>
              <a:t>71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11840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50" dirty="0" smtClean="0"/>
          </a:p>
          <a:p>
            <a:r>
              <a:rPr lang="en-US" sz="1050" dirty="0" smtClean="0"/>
              <a:t>- Ranking according to presence of term in 2020 papers.</a:t>
            </a:r>
            <a:r>
              <a:rPr lang="en-US" sz="1050" baseline="0" dirty="0" smtClean="0"/>
              <a:t> </a:t>
            </a:r>
            <a:r>
              <a:rPr lang="en-US" sz="1050" dirty="0" smtClean="0"/>
              <a:t>50% of Top 10 terms changed / 2015</a:t>
            </a:r>
          </a:p>
          <a:p>
            <a:pPr marL="0" indent="0">
              <a:buFontTx/>
              <a:buNone/>
            </a:pPr>
            <a:r>
              <a:rPr lang="en-US" sz="1050" dirty="0" smtClean="0"/>
              <a:t>- Terms related</a:t>
            </a:r>
            <a:r>
              <a:rPr lang="en-US" sz="1050" baseline="0" dirty="0" smtClean="0"/>
              <a:t> to NN, </a:t>
            </a:r>
            <a:r>
              <a:rPr lang="en-US" sz="1050" dirty="0" smtClean="0"/>
              <a:t>ML and Word Embedding burst in the Top 10</a:t>
            </a:r>
            <a:r>
              <a:rPr lang="en-US" sz="1050" baseline="0" dirty="0" smtClean="0"/>
              <a:t> : </a:t>
            </a:r>
            <a:r>
              <a:rPr lang="en-US" sz="1050" dirty="0" smtClean="0"/>
              <a:t>embedding, encoder, </a:t>
            </a:r>
            <a:r>
              <a:rPr lang="en-US" sz="1050" dirty="0" err="1" smtClean="0"/>
              <a:t>hyperparameter</a:t>
            </a:r>
            <a:r>
              <a:rPr lang="en-US" sz="1050" dirty="0" smtClean="0"/>
              <a:t>, LSTM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E0BE1-22F3-5E4B-BA7A-AEE0948144D2}" type="slidenum">
              <a:rPr lang="fr-FR" smtClean="0"/>
              <a:t>73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27855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000" dirty="0" smtClean="0"/>
          </a:p>
          <a:p>
            <a:r>
              <a:rPr lang="fr-FR" sz="1000" dirty="0" smtClean="0"/>
              <a:t>- </a:t>
            </a:r>
            <a:r>
              <a:rPr lang="fr-FR" sz="1000" dirty="0" err="1" smtClean="0"/>
              <a:t>Very</a:t>
            </a:r>
            <a:r>
              <a:rPr lang="fr-FR" sz="1000" dirty="0" smtClean="0"/>
              <a:t> </a:t>
            </a:r>
            <a:r>
              <a:rPr lang="fr-FR" sz="1000" dirty="0" err="1" smtClean="0"/>
              <a:t>similar</a:t>
            </a:r>
            <a:r>
              <a:rPr lang="fr-FR" sz="1000" dirty="0" smtClean="0"/>
              <a:t> to 2015, </a:t>
            </a:r>
            <a:r>
              <a:rPr lang="fr-FR" sz="1000" dirty="0" err="1" smtClean="0"/>
              <a:t>with</a:t>
            </a:r>
            <a:r>
              <a:rPr lang="fr-FR" sz="1000" dirty="0" smtClean="0"/>
              <a:t> </a:t>
            </a:r>
            <a:r>
              <a:rPr lang="fr-FR" sz="1000" dirty="0" err="1" smtClean="0"/>
              <a:t>slightly</a:t>
            </a:r>
            <a:r>
              <a:rPr lang="fr-FR" sz="1000" dirty="0" smtClean="0"/>
              <a:t> </a:t>
            </a:r>
            <a:r>
              <a:rPr lang="fr-FR" sz="1000" dirty="0" err="1" smtClean="0"/>
              <a:t>different</a:t>
            </a:r>
            <a:r>
              <a:rPr lang="fr-FR" sz="1000" dirty="0" smtClean="0"/>
              <a:t> </a:t>
            </a:r>
            <a:r>
              <a:rPr lang="fr-FR" sz="1000" dirty="0" err="1" smtClean="0"/>
              <a:t>ranking</a:t>
            </a:r>
            <a:r>
              <a:rPr lang="fr-FR" sz="1000" dirty="0" smtClean="0"/>
              <a:t> (Satoshi)</a:t>
            </a:r>
          </a:p>
          <a:p>
            <a:r>
              <a:rPr lang="fr-FR" sz="1000" dirty="0" smtClean="0"/>
              <a:t>- </a:t>
            </a:r>
            <a:r>
              <a:rPr lang="fr-FR" sz="1000" dirty="0" err="1" smtClean="0"/>
              <a:t>Only</a:t>
            </a:r>
            <a:r>
              <a:rPr lang="fr-FR" sz="1000" dirty="0" smtClean="0"/>
              <a:t> one </a:t>
            </a:r>
            <a:r>
              <a:rPr lang="fr-FR" sz="1000" dirty="0" err="1" smtClean="0"/>
              <a:t>newcomer</a:t>
            </a:r>
            <a:r>
              <a:rPr lang="fr-FR" sz="1000" dirty="0" smtClean="0"/>
              <a:t>: </a:t>
            </a:r>
            <a:r>
              <a:rPr lang="fr-FR" sz="1000" dirty="0" err="1" smtClean="0"/>
              <a:t>Junichi</a:t>
            </a:r>
            <a:r>
              <a:rPr lang="fr-FR" sz="1000" dirty="0" smtClean="0"/>
              <a:t> </a:t>
            </a:r>
            <a:r>
              <a:rPr lang="fr-FR" sz="1000" dirty="0" err="1" smtClean="0"/>
              <a:t>Yamagishi</a:t>
            </a:r>
            <a:r>
              <a:rPr lang="fr-FR" sz="1000" dirty="0" smtClean="0"/>
              <a:t> (on HMM Speech </a:t>
            </a:r>
            <a:r>
              <a:rPr lang="fr-FR" sz="1000" dirty="0" err="1" smtClean="0"/>
              <a:t>Synthesis</a:t>
            </a:r>
            <a:r>
              <a:rPr lang="fr-FR" sz="1000" dirty="0" smtClean="0"/>
              <a:t>)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E0BE1-22F3-5E4B-BA7A-AEE0948144D2}" type="slidenum">
              <a:rPr lang="fr-FR" smtClean="0"/>
              <a:t>74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021768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r-FR" dirty="0" smtClean="0"/>
          </a:p>
          <a:p>
            <a:pPr marL="0" indent="0">
              <a:buFontTx/>
              <a:buNone/>
            </a:pPr>
            <a:r>
              <a:rPr lang="fr-FR" dirty="0" smtClean="0"/>
              <a:t>- </a:t>
            </a:r>
            <a:r>
              <a:rPr lang="fr-FR" baseline="0" dirty="0" smtClean="0"/>
              <a:t> </a:t>
            </a:r>
            <a:r>
              <a:rPr lang="fr-FR" dirty="0" smtClean="0"/>
              <a:t>Dong </a:t>
            </a:r>
            <a:r>
              <a:rPr lang="fr-FR" dirty="0" err="1" smtClean="0"/>
              <a:t>Yu</a:t>
            </a:r>
            <a:endParaRPr lang="fr-FR" dirty="0" smtClean="0"/>
          </a:p>
          <a:p>
            <a:r>
              <a:rPr lang="fr-FR" dirty="0" smtClean="0"/>
              <a:t>-  </a:t>
            </a:r>
            <a:r>
              <a:rPr lang="fr-FR" dirty="0" err="1" smtClean="0"/>
              <a:t>Mostly</a:t>
            </a:r>
            <a:r>
              <a:rPr lang="fr-FR" dirty="0" smtClean="0"/>
              <a:t> </a:t>
            </a:r>
            <a:r>
              <a:rPr lang="fr-FR" dirty="0" err="1" smtClean="0"/>
              <a:t>Asian</a:t>
            </a:r>
            <a:r>
              <a:rPr lang="fr-FR" dirty="0" smtClean="0"/>
              <a:t> </a:t>
            </a:r>
            <a:r>
              <a:rPr lang="fr-FR" dirty="0" err="1" smtClean="0"/>
              <a:t>names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E0BE1-22F3-5E4B-BA7A-AEE0948144D2}" type="slidenum">
              <a:rPr lang="fr-FR" smtClean="0"/>
              <a:t>75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005739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sz="1000" dirty="0" smtClean="0"/>
          </a:p>
          <a:p>
            <a:pPr marL="0" indent="0">
              <a:buFontTx/>
              <a:buNone/>
            </a:pPr>
            <a:r>
              <a:rPr lang="fr-FR" sz="1000" dirty="0" smtClean="0"/>
              <a:t>- More </a:t>
            </a:r>
            <a:r>
              <a:rPr lang="fr-FR" sz="1000" dirty="0" err="1" smtClean="0"/>
              <a:t>than</a:t>
            </a:r>
            <a:r>
              <a:rPr lang="fr-FR" sz="1000" dirty="0" smtClean="0"/>
              <a:t> one LR per </a:t>
            </a:r>
            <a:r>
              <a:rPr lang="fr-FR" sz="1000" dirty="0" err="1" smtClean="0"/>
              <a:t>paper</a:t>
            </a:r>
            <a:r>
              <a:rPr lang="fr-FR" sz="1000" dirty="0" smtClean="0"/>
              <a:t> </a:t>
            </a:r>
            <a:r>
              <a:rPr lang="fr-FR" sz="1000" dirty="0" err="1" smtClean="0"/>
              <a:t>since</a:t>
            </a:r>
            <a:r>
              <a:rPr lang="fr-FR" sz="1000" dirty="0" smtClean="0"/>
              <a:t> 2002</a:t>
            </a:r>
          </a:p>
          <a:p>
            <a:pPr marL="0" indent="0">
              <a:buFontTx/>
              <a:buNone/>
            </a:pPr>
            <a:r>
              <a:rPr lang="fr-FR" sz="1000" dirty="0" smtClean="0"/>
              <a:t>- </a:t>
            </a:r>
            <a:r>
              <a:rPr lang="fr-FR" sz="1000" dirty="0" err="1" smtClean="0"/>
              <a:t>From</a:t>
            </a:r>
            <a:r>
              <a:rPr lang="fr-FR" sz="1000" dirty="0" smtClean="0"/>
              <a:t> </a:t>
            </a:r>
            <a:r>
              <a:rPr lang="fr-FR" sz="1000" dirty="0" err="1" smtClean="0"/>
              <a:t>Theory</a:t>
            </a:r>
            <a:r>
              <a:rPr lang="fr-FR" sz="1000" dirty="0" smtClean="0"/>
              <a:t> </a:t>
            </a:r>
            <a:r>
              <a:rPr lang="fr-FR" sz="1000" dirty="0" err="1" smtClean="0"/>
              <a:t>Driven</a:t>
            </a:r>
            <a:r>
              <a:rPr lang="fr-FR" sz="1000" dirty="0" smtClean="0"/>
              <a:t> to Data </a:t>
            </a:r>
            <a:r>
              <a:rPr lang="fr-FR" sz="1000" dirty="0" err="1" smtClean="0"/>
              <a:t>Driven</a:t>
            </a:r>
            <a:r>
              <a:rPr lang="fr-FR" sz="1000" dirty="0" smtClean="0"/>
              <a:t> </a:t>
            </a:r>
            <a:r>
              <a:rPr lang="fr-FR" sz="1000" dirty="0" err="1" smtClean="0"/>
              <a:t>approaches</a:t>
            </a:r>
            <a:endParaRPr lang="fr-FR" sz="1000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E0BE1-22F3-5E4B-BA7A-AEE0948144D2}" type="slidenum">
              <a:rPr lang="fr-FR" smtClean="0"/>
              <a:t>77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32204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- 6000 </a:t>
            </a:r>
            <a:r>
              <a:rPr lang="fr-FR" dirty="0" err="1" smtClean="0"/>
              <a:t>completely</a:t>
            </a:r>
            <a:r>
              <a:rPr lang="fr-FR" dirty="0" smtClean="0"/>
              <a:t> new </a:t>
            </a:r>
            <a:r>
              <a:rPr lang="fr-FR" dirty="0" err="1" smtClean="0"/>
              <a:t>authors</a:t>
            </a:r>
            <a:r>
              <a:rPr lang="fr-FR" dirty="0" smtClean="0"/>
              <a:t> </a:t>
            </a:r>
            <a:r>
              <a:rPr lang="fr-FR" dirty="0" err="1" smtClean="0"/>
              <a:t>who</a:t>
            </a:r>
            <a:r>
              <a:rPr lang="fr-FR" dirty="0" smtClean="0"/>
              <a:t> </a:t>
            </a:r>
            <a:r>
              <a:rPr lang="fr-FR" dirty="0" err="1" smtClean="0"/>
              <a:t>never</a:t>
            </a:r>
            <a:r>
              <a:rPr lang="fr-FR" dirty="0" smtClean="0"/>
              <a:t> </a:t>
            </a:r>
            <a:r>
              <a:rPr lang="fr-FR" dirty="0" err="1" smtClean="0"/>
              <a:t>published</a:t>
            </a:r>
            <a:r>
              <a:rPr lang="fr-FR" dirty="0" smtClean="0"/>
              <a:t> in the </a:t>
            </a:r>
            <a:r>
              <a:rPr lang="fr-FR" dirty="0" err="1" smtClean="0"/>
              <a:t>past</a:t>
            </a:r>
            <a:r>
              <a:rPr lang="fr-FR" dirty="0" smtClean="0"/>
              <a:t>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E0BE1-22F3-5E4B-BA7A-AEE0948144D2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331740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dirty="0" smtClean="0"/>
          </a:p>
          <a:p>
            <a:pPr marL="0" indent="0">
              <a:buFontTx/>
              <a:buNone/>
            </a:pPr>
            <a:r>
              <a:rPr lang="fr-FR" dirty="0" smtClean="0"/>
              <a:t>- </a:t>
            </a:r>
            <a:r>
              <a:rPr lang="fr-FR" dirty="0" err="1" smtClean="0"/>
              <a:t>Stabilized</a:t>
            </a:r>
            <a:r>
              <a:rPr lang="fr-FR" dirty="0" smtClean="0"/>
              <a:t> </a:t>
            </a:r>
            <a:r>
              <a:rPr lang="fr-FR" dirty="0" err="1" smtClean="0"/>
              <a:t>since</a:t>
            </a:r>
            <a:r>
              <a:rPr lang="fr-FR" dirty="0" smtClean="0"/>
              <a:t> 2014 </a:t>
            </a:r>
            <a:r>
              <a:rPr lang="fr-FR" dirty="0" err="1" smtClean="0"/>
              <a:t>around</a:t>
            </a:r>
            <a:r>
              <a:rPr lang="fr-FR" dirty="0" smtClean="0"/>
              <a:t> 3 </a:t>
            </a:r>
            <a:r>
              <a:rPr lang="fr-FR" dirty="0" err="1" smtClean="0"/>
              <a:t>different</a:t>
            </a:r>
            <a:r>
              <a:rPr lang="fr-FR" dirty="0" smtClean="0"/>
              <a:t> </a:t>
            </a:r>
            <a:r>
              <a:rPr lang="fr-FR" dirty="0" err="1" smtClean="0"/>
              <a:t>Language</a:t>
            </a:r>
            <a:r>
              <a:rPr lang="fr-FR" dirty="0" smtClean="0"/>
              <a:t> </a:t>
            </a:r>
            <a:r>
              <a:rPr lang="fr-FR" dirty="0" err="1" smtClean="0"/>
              <a:t>Resources</a:t>
            </a:r>
            <a:r>
              <a:rPr lang="fr-FR" dirty="0" smtClean="0"/>
              <a:t> per </a:t>
            </a:r>
            <a:r>
              <a:rPr lang="fr-FR" dirty="0" err="1" smtClean="0"/>
              <a:t>paper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E0BE1-22F3-5E4B-BA7A-AEE0948144D2}" type="slidenum">
              <a:rPr lang="fr-FR" smtClean="0"/>
              <a:t>78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17132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000" dirty="0" smtClean="0"/>
          </a:p>
          <a:p>
            <a:r>
              <a:rPr lang="fr-FR" sz="1000" dirty="0" smtClean="0"/>
              <a:t>- </a:t>
            </a:r>
            <a:r>
              <a:rPr lang="fr-FR" sz="1000" dirty="0" err="1" smtClean="0"/>
              <a:t>Same</a:t>
            </a:r>
            <a:r>
              <a:rPr lang="fr-FR" sz="1000" dirty="0" smtClean="0"/>
              <a:t> for data:</a:t>
            </a:r>
            <a:r>
              <a:rPr lang="fr-FR" sz="1000" baseline="0" dirty="0" smtClean="0"/>
              <a:t> </a:t>
            </a:r>
            <a:r>
              <a:rPr lang="fr-FR" sz="1000" dirty="0" smtClean="0"/>
              <a:t>corpus/</a:t>
            </a:r>
            <a:r>
              <a:rPr lang="fr-FR" sz="1000" dirty="0" err="1" smtClean="0"/>
              <a:t>lexicon</a:t>
            </a:r>
            <a:r>
              <a:rPr lang="fr-FR" sz="1000" dirty="0" smtClean="0"/>
              <a:t/>
            </a:r>
            <a:br>
              <a:rPr lang="fr-FR" sz="1000" dirty="0" smtClean="0"/>
            </a:br>
            <a:r>
              <a:rPr lang="fr-FR" sz="1000" dirty="0" smtClean="0"/>
              <a:t>- New for </a:t>
            </a:r>
            <a:r>
              <a:rPr lang="fr-FR" sz="1000" dirty="0" err="1" smtClean="0"/>
              <a:t>specification:ROUGE</a:t>
            </a:r>
            <a:r>
              <a:rPr lang="fr-FR" sz="1000" dirty="0" smtClean="0"/>
              <a:t/>
            </a:r>
            <a:br>
              <a:rPr lang="fr-FR" sz="1000" dirty="0" smtClean="0"/>
            </a:br>
            <a:r>
              <a:rPr lang="fr-FR" sz="1000" dirty="0" smtClean="0"/>
              <a:t>- New for </a:t>
            </a:r>
            <a:r>
              <a:rPr lang="fr-FR" sz="1000" dirty="0" err="1" smtClean="0"/>
              <a:t>tools</a:t>
            </a:r>
            <a:r>
              <a:rPr lang="fr-FR" sz="1000" baseline="0" dirty="0" smtClean="0"/>
              <a:t> (</a:t>
            </a:r>
            <a:r>
              <a:rPr lang="fr-FR" sz="1000" baseline="0" dirty="0" err="1" smtClean="0"/>
              <a:t>word</a:t>
            </a:r>
            <a:r>
              <a:rPr lang="fr-FR" sz="1000" baseline="0" dirty="0" smtClean="0"/>
              <a:t> </a:t>
            </a:r>
            <a:r>
              <a:rPr lang="fr-FR" sz="1000" baseline="0" dirty="0" err="1" smtClean="0"/>
              <a:t>embedding</a:t>
            </a:r>
            <a:r>
              <a:rPr lang="fr-FR" sz="1000" baseline="0" dirty="0" smtClean="0"/>
              <a:t>)</a:t>
            </a:r>
            <a:r>
              <a:rPr lang="fr-FR" sz="1000" dirty="0" smtClean="0"/>
              <a:t/>
            </a:r>
            <a:br>
              <a:rPr lang="fr-FR" sz="1000" dirty="0" smtClean="0"/>
            </a:br>
            <a:endParaRPr lang="fr-FR" sz="1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E0BE1-22F3-5E4B-BA7A-AEE0948144D2}" type="slidenum">
              <a:rPr lang="fr-FR" smtClean="0"/>
              <a:t>79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325382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dirty="0" smtClean="0"/>
              <a:t>- </a:t>
            </a:r>
            <a:r>
              <a:rPr lang="fr-FR" sz="1000" dirty="0" smtClean="0"/>
              <a:t>New NLP Tools </a:t>
            </a:r>
            <a:r>
              <a:rPr lang="fr-FR" sz="1000" dirty="0" err="1" smtClean="0"/>
              <a:t>related</a:t>
            </a:r>
            <a:r>
              <a:rPr lang="fr-FR" sz="1000" dirty="0" smtClean="0"/>
              <a:t> to ML:</a:t>
            </a:r>
            <a:r>
              <a:rPr lang="fr-FR" sz="1000" baseline="0" dirty="0" smtClean="0"/>
              <a:t> </a:t>
            </a:r>
            <a:r>
              <a:rPr lang="fr-FR" sz="1000" dirty="0" smtClean="0"/>
              <a:t>Word2vec, </a:t>
            </a:r>
            <a:r>
              <a:rPr lang="fr-FR" sz="1000" dirty="0" err="1" smtClean="0"/>
              <a:t>Glove</a:t>
            </a:r>
            <a:r>
              <a:rPr lang="fr-FR" sz="1000" dirty="0" smtClean="0"/>
              <a:t>, Seq2seq, </a:t>
            </a:r>
            <a:r>
              <a:rPr lang="fr-FR" sz="1000" dirty="0" err="1" smtClean="0"/>
              <a:t>RoBERTa</a:t>
            </a:r>
            <a:endParaRPr lang="fr-FR" sz="1000" dirty="0" smtClean="0"/>
          </a:p>
          <a:p>
            <a:r>
              <a:rPr lang="fr-FR" sz="1000" dirty="0" smtClean="0"/>
              <a:t>- BLEU </a:t>
            </a:r>
            <a:r>
              <a:rPr lang="fr-FR" sz="1000" dirty="0" err="1" smtClean="0"/>
              <a:t>still</a:t>
            </a:r>
            <a:r>
              <a:rPr lang="fr-FR" sz="1000" dirty="0" smtClean="0"/>
              <a:t> </a:t>
            </a:r>
            <a:r>
              <a:rPr lang="fr-FR" sz="1000" dirty="0" err="1" smtClean="0"/>
              <a:t>very</a:t>
            </a:r>
            <a:r>
              <a:rPr lang="fr-FR" sz="1000" dirty="0" smtClean="0"/>
              <a:t> </a:t>
            </a:r>
            <a:r>
              <a:rPr lang="fr-FR" sz="1000" dirty="0" err="1" smtClean="0"/>
              <a:t>much</a:t>
            </a:r>
            <a:r>
              <a:rPr lang="fr-FR" sz="1000" dirty="0" smtClean="0"/>
              <a:t> </a:t>
            </a:r>
            <a:r>
              <a:rPr lang="fr-FR" sz="1000" dirty="0" err="1" smtClean="0"/>
              <a:t>used</a:t>
            </a:r>
            <a:r>
              <a:rPr lang="fr-FR" sz="1000" dirty="0" smtClean="0"/>
              <a:t>, ROUGE </a:t>
            </a:r>
            <a:r>
              <a:rPr lang="fr-FR" sz="1000" dirty="0" err="1" smtClean="0"/>
              <a:t>increasingly</a:t>
            </a:r>
            <a:r>
              <a:rPr lang="fr-FR" sz="1000" dirty="0" smtClean="0"/>
              <a:t> </a:t>
            </a:r>
            <a:r>
              <a:rPr lang="fr-FR" sz="1000" dirty="0" err="1" smtClean="0"/>
              <a:t>used</a:t>
            </a:r>
            <a:endParaRPr lang="fr-FR" sz="1000" dirty="0" smtClean="0"/>
          </a:p>
          <a:p>
            <a:r>
              <a:rPr lang="fr-FR" sz="1000" dirty="0" smtClean="0"/>
              <a:t>- New speech </a:t>
            </a:r>
            <a:r>
              <a:rPr lang="fr-FR" sz="1000" dirty="0" err="1" smtClean="0"/>
              <a:t>corpora</a:t>
            </a:r>
            <a:r>
              <a:rPr lang="fr-FR" sz="1000" baseline="0" dirty="0" smtClean="0"/>
              <a:t> : </a:t>
            </a:r>
            <a:r>
              <a:rPr lang="fr-FR" sz="1000" dirty="0" err="1" smtClean="0"/>
              <a:t>LibriSpeech</a:t>
            </a:r>
            <a:r>
              <a:rPr lang="fr-FR" sz="1000" dirty="0" smtClean="0"/>
              <a:t>, </a:t>
            </a:r>
            <a:r>
              <a:rPr lang="fr-FR" sz="1000" dirty="0" err="1" smtClean="0"/>
              <a:t>SquaD</a:t>
            </a:r>
            <a:endParaRPr lang="fr-FR" sz="1000" dirty="0" smtClean="0"/>
          </a:p>
          <a:p>
            <a:endParaRPr lang="fr-FR" sz="1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E0BE1-22F3-5E4B-BA7A-AEE0948144D2}" type="slidenum">
              <a:rPr lang="fr-FR" smtClean="0"/>
              <a:t>80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527154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 smtClean="0"/>
          </a:p>
          <a:p>
            <a:pPr marL="0" indent="0">
              <a:buFontTx/>
              <a:buNone/>
            </a:pPr>
            <a:r>
              <a:rPr lang="fr-FR" sz="1000" dirty="0" smtClean="0"/>
              <a:t>- </a:t>
            </a:r>
            <a:r>
              <a:rPr lang="fr-FR" sz="1000" dirty="0" err="1" smtClean="0"/>
              <a:t>Text</a:t>
            </a:r>
            <a:r>
              <a:rPr lang="fr-FR" sz="1000" dirty="0" smtClean="0"/>
              <a:t> self-</a:t>
            </a:r>
            <a:r>
              <a:rPr lang="fr-FR" sz="1000" dirty="0" err="1" smtClean="0"/>
              <a:t>reuse</a:t>
            </a:r>
            <a:r>
              <a:rPr lang="fr-FR" sz="1000" dirty="0" smtClean="0"/>
              <a:t> </a:t>
            </a:r>
            <a:r>
              <a:rPr lang="fr-FR" sz="1000" dirty="0" err="1" smtClean="0"/>
              <a:t>very</a:t>
            </a:r>
            <a:r>
              <a:rPr lang="fr-FR" sz="1000" dirty="0" smtClean="0"/>
              <a:t> </a:t>
            </a:r>
            <a:r>
              <a:rPr lang="fr-FR" sz="1000" dirty="0" err="1" smtClean="0"/>
              <a:t>common</a:t>
            </a:r>
            <a:r>
              <a:rPr lang="fr-FR" sz="1000" baseline="0" dirty="0" smtClean="0"/>
              <a:t>: </a:t>
            </a:r>
            <a:r>
              <a:rPr lang="fr-FR" sz="1000" dirty="0" smtClean="0"/>
              <a:t>25% of </a:t>
            </a:r>
            <a:r>
              <a:rPr lang="fr-FR" sz="1000" dirty="0" err="1" smtClean="0"/>
              <a:t>papers</a:t>
            </a:r>
            <a:r>
              <a:rPr lang="fr-FR" sz="1000" dirty="0" smtClean="0"/>
              <a:t> use parts of a </a:t>
            </a:r>
            <a:r>
              <a:rPr lang="fr-FR" sz="1000" dirty="0" err="1" smtClean="0"/>
              <a:t>previous</a:t>
            </a:r>
            <a:r>
              <a:rPr lang="fr-FR" sz="1000" dirty="0" smtClean="0"/>
              <a:t> </a:t>
            </a:r>
            <a:r>
              <a:rPr lang="fr-FR" sz="1000" dirty="0" err="1" smtClean="0"/>
              <a:t>paper</a:t>
            </a:r>
            <a:endParaRPr lang="fr-FR" sz="1000" dirty="0" smtClean="0"/>
          </a:p>
          <a:p>
            <a:pPr marL="0" indent="0">
              <a:buFontTx/>
              <a:buNone/>
            </a:pPr>
            <a:r>
              <a:rPr lang="fr-FR" sz="1000" dirty="0" smtClean="0"/>
              <a:t>- </a:t>
            </a:r>
            <a:r>
              <a:rPr lang="fr-FR" sz="1000" dirty="0" err="1" smtClean="0"/>
              <a:t>Submission</a:t>
            </a:r>
            <a:r>
              <a:rPr lang="fr-FR" sz="1000" dirty="0" smtClean="0"/>
              <a:t> of </a:t>
            </a:r>
            <a:r>
              <a:rPr lang="fr-FR" sz="1000" dirty="0" err="1" smtClean="0"/>
              <a:t>similar</a:t>
            </a:r>
            <a:r>
              <a:rPr lang="fr-FR" sz="1000" dirty="0" smtClean="0"/>
              <a:t> </a:t>
            </a:r>
            <a:r>
              <a:rPr lang="fr-FR" sz="1000" dirty="0" err="1" smtClean="0"/>
              <a:t>papers</a:t>
            </a:r>
            <a:r>
              <a:rPr lang="fr-FR" sz="1000" dirty="0" smtClean="0"/>
              <a:t> </a:t>
            </a:r>
            <a:r>
              <a:rPr lang="fr-FR" sz="1000" dirty="0" err="1" smtClean="0"/>
              <a:t>at</a:t>
            </a:r>
            <a:r>
              <a:rPr lang="fr-FR" sz="1000" dirty="0" smtClean="0"/>
              <a:t> </a:t>
            </a:r>
            <a:r>
              <a:rPr lang="fr-FR" sz="1000" dirty="0" err="1" smtClean="0"/>
              <a:t>two</a:t>
            </a:r>
            <a:r>
              <a:rPr lang="fr-FR" sz="1000" dirty="0" smtClean="0"/>
              <a:t> </a:t>
            </a:r>
            <a:r>
              <a:rPr lang="fr-FR" sz="1000" dirty="0" err="1" smtClean="0"/>
              <a:t>different</a:t>
            </a:r>
            <a:r>
              <a:rPr lang="fr-FR" sz="1000" dirty="0" smtClean="0"/>
              <a:t> </a:t>
            </a:r>
            <a:r>
              <a:rPr lang="fr-FR" sz="1000" dirty="0" err="1" smtClean="0"/>
              <a:t>conferences</a:t>
            </a:r>
            <a:r>
              <a:rPr lang="fr-FR" sz="1000" dirty="0" smtClean="0"/>
              <a:t> on the </a:t>
            </a:r>
            <a:r>
              <a:rPr lang="fr-FR" sz="1000" dirty="0" err="1" smtClean="0"/>
              <a:t>same</a:t>
            </a:r>
            <a:r>
              <a:rPr lang="fr-FR" sz="1000" dirty="0" smtClean="0"/>
              <a:t> </a:t>
            </a:r>
            <a:r>
              <a:rPr lang="fr-FR" sz="1000" dirty="0" err="1" smtClean="0"/>
              <a:t>year</a:t>
            </a:r>
            <a:endParaRPr lang="fr-FR" sz="1000" dirty="0" smtClean="0"/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00" dirty="0" smtClean="0"/>
              <a:t>- Publication of a </a:t>
            </a:r>
            <a:r>
              <a:rPr lang="fr-FR" sz="1000" dirty="0" err="1" smtClean="0"/>
              <a:t>conference</a:t>
            </a:r>
            <a:r>
              <a:rPr lang="fr-FR" sz="1000" dirty="0" smtClean="0"/>
              <a:t> </a:t>
            </a:r>
            <a:r>
              <a:rPr lang="fr-FR" sz="1000" dirty="0" err="1" smtClean="0"/>
              <a:t>paper</a:t>
            </a:r>
            <a:r>
              <a:rPr lang="fr-FR" sz="1000" dirty="0" smtClean="0"/>
              <a:t> in a journal article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E0BE1-22F3-5E4B-BA7A-AEE0948144D2}" type="slidenum">
              <a:rPr lang="fr-FR" smtClean="0"/>
              <a:t>82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801299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E0BE1-22F3-5E4B-BA7A-AEE0948144D2}" type="slidenum">
              <a:rPr lang="fr-FR" smtClean="0"/>
              <a:t>86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09994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 smtClean="0"/>
          </a:p>
          <a:p>
            <a:pPr marL="0" indent="0">
              <a:buFontTx/>
              <a:buNone/>
            </a:pPr>
            <a:r>
              <a:rPr lang="fr-FR" dirty="0" smtClean="0"/>
              <a:t>- 40% </a:t>
            </a:r>
            <a:r>
              <a:rPr lang="fr-FR" dirty="0" err="1" smtClean="0"/>
              <a:t>since</a:t>
            </a:r>
            <a:r>
              <a:rPr lang="fr-FR" dirty="0" smtClean="0"/>
              <a:t> 2000 (</a:t>
            </a:r>
            <a:r>
              <a:rPr lang="fr-FR" dirty="0" err="1" smtClean="0"/>
              <a:t>community</a:t>
            </a:r>
            <a:r>
              <a:rPr lang="fr-FR" dirty="0" smtClean="0"/>
              <a:t> </a:t>
            </a:r>
            <a:r>
              <a:rPr lang="fr-FR" dirty="0" err="1" smtClean="0"/>
              <a:t>stabilized</a:t>
            </a:r>
            <a:r>
              <a:rPr lang="fr-FR" dirty="0" smtClean="0"/>
              <a:t>, </a:t>
            </a:r>
            <a:r>
              <a:rPr lang="fr-FR" dirty="0" err="1" smtClean="0"/>
              <a:t>now</a:t>
            </a:r>
            <a:r>
              <a:rPr lang="fr-FR" dirty="0" smtClean="0"/>
              <a:t> </a:t>
            </a:r>
            <a:r>
              <a:rPr lang="fr-FR" dirty="0" err="1" smtClean="0"/>
              <a:t>changing</a:t>
            </a:r>
            <a:r>
              <a:rPr lang="fr-FR" dirty="0" smtClean="0"/>
              <a:t> </a:t>
            </a:r>
            <a:r>
              <a:rPr lang="fr-FR" dirty="0" err="1" smtClean="0"/>
              <a:t>since</a:t>
            </a:r>
            <a:r>
              <a:rPr lang="fr-FR" dirty="0" smtClean="0"/>
              <a:t> 2010),</a:t>
            </a:r>
            <a:r>
              <a:rPr lang="fr-FR" baseline="0" dirty="0" smtClean="0"/>
              <a:t> </a:t>
            </a:r>
            <a:r>
              <a:rPr lang="fr-FR" dirty="0" smtClean="0"/>
              <a:t>New </a:t>
            </a:r>
            <a:r>
              <a:rPr lang="fr-FR" dirty="0" err="1" smtClean="0"/>
              <a:t>blood</a:t>
            </a:r>
            <a:endParaRPr lang="fr-FR" dirty="0" smtClean="0"/>
          </a:p>
          <a:p>
            <a:r>
              <a:rPr lang="fr-FR" dirty="0" smtClean="0"/>
              <a:t>- </a:t>
            </a:r>
            <a:r>
              <a:rPr lang="fr-FR" dirty="0" err="1" smtClean="0"/>
              <a:t>Scientists</a:t>
            </a:r>
            <a:r>
              <a:rPr lang="fr-FR" dirty="0" smtClean="0"/>
              <a:t> </a:t>
            </a:r>
            <a:r>
              <a:rPr lang="fr-FR" dirty="0" err="1" smtClean="0"/>
              <a:t>who</a:t>
            </a:r>
            <a:r>
              <a:rPr lang="fr-FR" dirty="0" smtClean="0"/>
              <a:t> </a:t>
            </a:r>
            <a:r>
              <a:rPr lang="fr-FR" dirty="0" err="1" smtClean="0"/>
              <a:t>started</a:t>
            </a:r>
            <a:r>
              <a:rPr lang="fr-FR" dirty="0" smtClean="0"/>
              <a:t> </a:t>
            </a:r>
            <a:r>
              <a:rPr lang="fr-FR" dirty="0" err="1" smtClean="0"/>
              <a:t>career</a:t>
            </a:r>
            <a:r>
              <a:rPr lang="fr-FR" dirty="0" smtClean="0"/>
              <a:t> </a:t>
            </a:r>
            <a:r>
              <a:rPr lang="fr-FR" dirty="0" err="1" smtClean="0"/>
              <a:t>at</a:t>
            </a:r>
            <a:r>
              <a:rPr lang="fr-FR" dirty="0" smtClean="0"/>
              <a:t> 20 in 1965 are </a:t>
            </a:r>
            <a:r>
              <a:rPr lang="fr-FR" dirty="0" err="1" smtClean="0"/>
              <a:t>now</a:t>
            </a:r>
            <a:r>
              <a:rPr lang="fr-FR" dirty="0" smtClean="0"/>
              <a:t> </a:t>
            </a:r>
            <a:r>
              <a:rPr lang="fr-FR" dirty="0" err="1" smtClean="0"/>
              <a:t>retiring</a:t>
            </a:r>
            <a:r>
              <a:rPr lang="fr-FR" dirty="0" smtClean="0"/>
              <a:t> </a:t>
            </a:r>
            <a:r>
              <a:rPr lang="fr-FR" dirty="0" err="1" smtClean="0"/>
              <a:t>at</a:t>
            </a:r>
            <a:r>
              <a:rPr lang="fr-FR" dirty="0" smtClean="0"/>
              <a:t> 75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E0BE1-22F3-5E4B-BA7A-AEE0948144D2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72538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dirty="0" smtClean="0"/>
              <a:t>- </a:t>
            </a:r>
            <a:r>
              <a:rPr lang="fr-FR" dirty="0" err="1" smtClean="0"/>
              <a:t>Some</a:t>
            </a:r>
            <a:r>
              <a:rPr lang="fr-FR" dirty="0" smtClean="0"/>
              <a:t> sources (EACL) have up to 80% of new </a:t>
            </a:r>
            <a:r>
              <a:rPr lang="fr-FR" dirty="0" err="1" smtClean="0"/>
              <a:t>comers</a:t>
            </a:r>
            <a:endParaRPr lang="fr-FR" dirty="0" smtClean="0"/>
          </a:p>
          <a:p>
            <a:r>
              <a:rPr lang="fr-FR" dirty="0" smtClean="0"/>
              <a:t>- </a:t>
            </a:r>
            <a:r>
              <a:rPr lang="fr-FR" dirty="0" err="1" smtClean="0"/>
              <a:t>Compared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2015:</a:t>
            </a:r>
            <a:r>
              <a:rPr lang="fr-FR" baseline="0" dirty="0" smtClean="0"/>
              <a:t> </a:t>
            </a:r>
            <a:r>
              <a:rPr lang="fr-FR" dirty="0" smtClean="0"/>
              <a:t>More on NLP </a:t>
            </a:r>
            <a:r>
              <a:rPr lang="fr-FR" dirty="0" err="1" smtClean="0"/>
              <a:t>than</a:t>
            </a:r>
            <a:r>
              <a:rPr lang="fr-FR" dirty="0" smtClean="0"/>
              <a:t> on Speech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E0BE1-22F3-5E4B-BA7A-AEE0948144D2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20415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-</a:t>
            </a:r>
            <a:r>
              <a:rPr lang="fr-FR" baseline="0" dirty="0" smtClean="0"/>
              <a:t> </a:t>
            </a:r>
            <a:r>
              <a:rPr lang="fr-FR" baseline="0" dirty="0" err="1" smtClean="0"/>
              <a:t>N</a:t>
            </a:r>
            <a:r>
              <a:rPr lang="fr-FR" dirty="0" err="1" smtClean="0"/>
              <a:t>ow</a:t>
            </a:r>
            <a:r>
              <a:rPr lang="fr-FR" dirty="0" smtClean="0"/>
              <a:t> </a:t>
            </a:r>
            <a:r>
              <a:rPr lang="fr-FR" dirty="0" err="1" smtClean="0"/>
              <a:t>stabilized</a:t>
            </a:r>
            <a:r>
              <a:rPr lang="fr-FR" dirty="0" smtClean="0"/>
              <a:t> </a:t>
            </a:r>
            <a:r>
              <a:rPr lang="fr-FR" dirty="0" err="1" smtClean="0"/>
              <a:t>at</a:t>
            </a:r>
            <a:r>
              <a:rPr lang="fr-FR" dirty="0" smtClean="0"/>
              <a:t> 40% </a:t>
            </a:r>
            <a:r>
              <a:rPr lang="fr-FR" dirty="0" err="1" smtClean="0"/>
              <a:t>since</a:t>
            </a:r>
            <a:r>
              <a:rPr lang="fr-FR" dirty="0" smtClean="0"/>
              <a:t> 2010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E0BE1-22F3-5E4B-BA7A-AEE0948144D2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56038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- ISCA </a:t>
            </a:r>
            <a:r>
              <a:rPr lang="fr-FR" dirty="0" err="1" smtClean="0"/>
              <a:t>Interspeech</a:t>
            </a:r>
            <a:r>
              <a:rPr lang="fr-FR" dirty="0" smtClean="0"/>
              <a:t> and IEEE </a:t>
            </a:r>
            <a:r>
              <a:rPr lang="fr-FR" dirty="0" err="1" smtClean="0"/>
              <a:t>Icassp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highest</a:t>
            </a:r>
            <a:r>
              <a:rPr lang="fr-FR" dirty="0" smtClean="0"/>
              <a:t> </a:t>
            </a:r>
            <a:r>
              <a:rPr lang="fr-FR" dirty="0" err="1" smtClean="0"/>
              <a:t>redundancy</a:t>
            </a:r>
            <a:r>
              <a:rPr lang="fr-FR" dirty="0" smtClean="0"/>
              <a:t> (compact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communities</a:t>
            </a:r>
            <a:r>
              <a:rPr lang="fr-FR" smtClean="0"/>
              <a:t>)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E0BE1-22F3-5E4B-BA7A-AEE0948144D2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2748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December 4-6, 2023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O-Cocosda 2023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E7A64-39E9-9B44-B4C3-B9C64AA1A05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76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December 4-6, 2023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O-Cocosda 2023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E7A64-39E9-9B44-B4C3-B9C64AA1A05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3621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December 4-6, 2023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O-Cocosda 2023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E7A64-39E9-9B44-B4C3-B9C64AA1A05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680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December 4-6, 2023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O-Cocosda 2023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E7A64-39E9-9B44-B4C3-B9C64AA1A05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016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December 4-6, 2023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O-Cocosda 2023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E7A64-39E9-9B44-B4C3-B9C64AA1A05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818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December 4-6, 2023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O-Cocosda 2023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E7A64-39E9-9B44-B4C3-B9C64AA1A05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3102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December 4-6, 2023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O-Cocosda 2023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E7A64-39E9-9B44-B4C3-B9C64AA1A05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1780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December 4-6, 2023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O-Cocosda 2023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E7A64-39E9-9B44-B4C3-B9C64AA1A05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5058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December 4-6, 2023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O-Cocosda 2023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E7A64-39E9-9B44-B4C3-B9C64AA1A05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8422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December 4-6, 2023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O-Cocosda 2023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E7A64-39E9-9B44-B4C3-B9C64AA1A05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8090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December 4-6, 2023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O-Cocosda 2023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E7A64-39E9-9B44-B4C3-B9C64AA1A05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1384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December 4-6, 2023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O-Cocosda 2023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BE7A64-39E9-9B44-B4C3-B9C64AA1A05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5667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package" Target="../embeddings/Document_Microsoft_Word1.docx"/><Relationship Id="rId5" Type="http://schemas.openxmlformats.org/officeDocument/2006/relationships/image" Target="../media/image3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chart" Target="../charts/char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chart" Target="../charts/char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chart" Target="../charts/char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4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chart" Target="../charts/char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chart" Target="../charts/char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chart" Target="../charts/char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chart" Target="../charts/char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oleObject2.bin"/><Relationship Id="rId5" Type="http://schemas.openxmlformats.org/officeDocument/2006/relationships/package" Target="../embeddings/Document_Microsoft_Word2.docx"/><Relationship Id="rId6" Type="http://schemas.openxmlformats.org/officeDocument/2006/relationships/image" Target="../media/image4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oleObject" Target="../embeddings/oleObject3.bin"/><Relationship Id="rId5" Type="http://schemas.openxmlformats.org/officeDocument/2006/relationships/package" Target="../embeddings/Document_Microsoft_Word3.docx"/><Relationship Id="rId6" Type="http://schemas.openxmlformats.org/officeDocument/2006/relationships/image" Target="../media/image5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chart" Target="../charts/char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oleObject" Target="../embeddings/oleObject4.bin"/><Relationship Id="rId5" Type="http://schemas.openxmlformats.org/officeDocument/2006/relationships/package" Target="../embeddings/Document_Microsoft_Word4.docx"/><Relationship Id="rId6" Type="http://schemas.openxmlformats.org/officeDocument/2006/relationships/image" Target="../media/image6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oleObject" Target="../embeddings/oleObject5.bin"/><Relationship Id="rId5" Type="http://schemas.openxmlformats.org/officeDocument/2006/relationships/package" Target="../embeddings/Document_Microsoft_Word5.docx"/><Relationship Id="rId6" Type="http://schemas.openxmlformats.org/officeDocument/2006/relationships/image" Target="../media/image7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oleObject" Target="../embeddings/oleObject6.bin"/><Relationship Id="rId5" Type="http://schemas.openxmlformats.org/officeDocument/2006/relationships/package" Target="../embeddings/Document_Microsoft_Word6.docx"/><Relationship Id="rId6" Type="http://schemas.openxmlformats.org/officeDocument/2006/relationships/image" Target="../media/image8.pn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oleObject" Target="../embeddings/oleObject7.bin"/><Relationship Id="rId5" Type="http://schemas.openxmlformats.org/officeDocument/2006/relationships/package" Target="../embeddings/Document_Microsoft_Word7.docx"/><Relationship Id="rId6" Type="http://schemas.openxmlformats.org/officeDocument/2006/relationships/image" Target="../media/image9.pn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package" Target="../embeddings/Document_Microsoft_Word8.docx"/><Relationship Id="rId5" Type="http://schemas.openxmlformats.org/officeDocument/2006/relationships/image" Target="../media/image10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oleObject" Target="../embeddings/oleObject9.bin"/><Relationship Id="rId5" Type="http://schemas.openxmlformats.org/officeDocument/2006/relationships/package" Target="../embeddings/Document_Microsoft_Word9.docx"/><Relationship Id="rId6" Type="http://schemas.openxmlformats.org/officeDocument/2006/relationships/image" Target="../media/image11.png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4" Type="http://schemas.openxmlformats.org/officeDocument/2006/relationships/chart" Target="../charts/chart15.xml"/><Relationship Id="rId5" Type="http://schemas.openxmlformats.org/officeDocument/2006/relationships/chart" Target="../charts/chart16.xml"/><Relationship Id="rId6" Type="http://schemas.openxmlformats.org/officeDocument/2006/relationships/chart" Target="../charts/chart17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chart" Target="../charts/chart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chart" Target="../charts/char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chart" Target="../charts/chart2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4" Type="http://schemas.openxmlformats.org/officeDocument/2006/relationships/oleObject" Target="../embeddings/oleObject10.bin"/><Relationship Id="rId5" Type="http://schemas.openxmlformats.org/officeDocument/2006/relationships/package" Target="../embeddings/Document_Microsoft_Word10.docx"/><Relationship Id="rId6" Type="http://schemas.openxmlformats.org/officeDocument/2006/relationships/image" Target="../media/image12.png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4" Type="http://schemas.openxmlformats.org/officeDocument/2006/relationships/oleObject" Target="../embeddings/oleObject11.bin"/><Relationship Id="rId5" Type="http://schemas.openxmlformats.org/officeDocument/2006/relationships/package" Target="../embeddings/Document_Microsoft_Word11.docx"/><Relationship Id="rId6" Type="http://schemas.openxmlformats.org/officeDocument/2006/relationships/image" Target="../media/image13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4" Type="http://schemas.openxmlformats.org/officeDocument/2006/relationships/oleObject" Target="../embeddings/oleObject12.bin"/><Relationship Id="rId5" Type="http://schemas.openxmlformats.org/officeDocument/2006/relationships/package" Target="../embeddings/Document_Microsoft_Word12.docx"/><Relationship Id="rId6" Type="http://schemas.openxmlformats.org/officeDocument/2006/relationships/image" Target="../media/image14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4" Type="http://schemas.openxmlformats.org/officeDocument/2006/relationships/oleObject" Target="../embeddings/oleObject13.bin"/><Relationship Id="rId5" Type="http://schemas.openxmlformats.org/officeDocument/2006/relationships/package" Target="../embeddings/Document_Microsoft_Word13.docx"/><Relationship Id="rId6" Type="http://schemas.openxmlformats.org/officeDocument/2006/relationships/image" Target="../media/image15.png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4" Type="http://schemas.openxmlformats.org/officeDocument/2006/relationships/oleObject" Target="../embeddings/oleObject14.bin"/><Relationship Id="rId5" Type="http://schemas.openxmlformats.org/officeDocument/2006/relationships/package" Target="../embeddings/Feuille_Microsoft_Excel14.xlsx"/><Relationship Id="rId6" Type="http://schemas.openxmlformats.org/officeDocument/2006/relationships/image" Target="../media/image16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chart" Target="../charts/chart2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chart" Target="../charts/chart2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4" Type="http://schemas.openxmlformats.org/officeDocument/2006/relationships/oleObject" Target="../embeddings/oleObject15.bin"/><Relationship Id="rId5" Type="http://schemas.openxmlformats.org/officeDocument/2006/relationships/package" Target="../embeddings/Feuille_Microsoft_Excel15.xlsx"/><Relationship Id="rId6" Type="http://schemas.openxmlformats.org/officeDocument/2006/relationships/image" Target="../media/image17.png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chart" Target="../charts/chart2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chart" Target="../charts/chart2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chart" Target="../charts/chart2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4" Type="http://schemas.openxmlformats.org/officeDocument/2006/relationships/oleObject" Target="../embeddings/oleObject16.bin"/><Relationship Id="rId5" Type="http://schemas.openxmlformats.org/officeDocument/2006/relationships/package" Target="../embeddings/Document_Microsoft_Word16.docx"/><Relationship Id="rId6" Type="http://schemas.openxmlformats.org/officeDocument/2006/relationships/image" Target="../media/image18.png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vernier.frederic.free.fr/Infovis/rankVis4/" TargetMode="Externa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9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0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5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6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s.waikato.ac.nz/ml/weka" TargetMode="Externa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4" Type="http://schemas.openxmlformats.org/officeDocument/2006/relationships/oleObject" Target="../embeddings/oleObject17.bin"/><Relationship Id="rId5" Type="http://schemas.openxmlformats.org/officeDocument/2006/relationships/package" Target="../embeddings/Feuille_Microsoft_Excel17.xlsx"/><Relationship Id="rId6" Type="http://schemas.openxmlformats.org/officeDocument/2006/relationships/image" Target="../media/image27.png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4" Type="http://schemas.openxmlformats.org/officeDocument/2006/relationships/oleObject" Target="../embeddings/oleObject18.bin"/><Relationship Id="rId5" Type="http://schemas.openxmlformats.org/officeDocument/2006/relationships/package" Target="../embeddings/Feuille_Microsoft_Excel18.xlsx"/><Relationship Id="rId6" Type="http://schemas.openxmlformats.org/officeDocument/2006/relationships/image" Target="../media/image28.png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chart" Target="../charts/chart28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4" Type="http://schemas.openxmlformats.org/officeDocument/2006/relationships/oleObject" Target="../embeddings/oleObject19.bin"/><Relationship Id="rId5" Type="http://schemas.openxmlformats.org/officeDocument/2006/relationships/package" Target="../embeddings/Feuille_Microsoft_Excel19.xlsx"/><Relationship Id="rId6" Type="http://schemas.openxmlformats.org/officeDocument/2006/relationships/image" Target="../media/image29.emf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4" Type="http://schemas.openxmlformats.org/officeDocument/2006/relationships/oleObject" Target="../embeddings/oleObject20.bin"/><Relationship Id="rId5" Type="http://schemas.openxmlformats.org/officeDocument/2006/relationships/package" Target="../embeddings/Document_Microsoft_Word20.docx"/><Relationship Id="rId6" Type="http://schemas.openxmlformats.org/officeDocument/2006/relationships/image" Target="../media/image30.png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Relationship Id="rId3" Type="http://schemas.openxmlformats.org/officeDocument/2006/relationships/chart" Target="../charts/chart29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Relationship Id="rId3" Type="http://schemas.openxmlformats.org/officeDocument/2006/relationships/chart" Target="../charts/chart30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Relationship Id="rId3" Type="http://schemas.openxmlformats.org/officeDocument/2006/relationships/chart" Target="../charts/chart3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Relationship Id="rId3" Type="http://schemas.openxmlformats.org/officeDocument/2006/relationships/chart" Target="../charts/chart3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4" Type="http://schemas.openxmlformats.org/officeDocument/2006/relationships/oleObject" Target="../embeddings/oleObject21.bin"/><Relationship Id="rId5" Type="http://schemas.openxmlformats.org/officeDocument/2006/relationships/package" Target="../embeddings/Feuille_Microsoft_Excel21.xlsx"/><Relationship Id="rId6" Type="http://schemas.openxmlformats.org/officeDocument/2006/relationships/image" Target="../media/image31.emf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4" Type="http://schemas.openxmlformats.org/officeDocument/2006/relationships/oleObject" Target="../embeddings/oleObject22.bin"/><Relationship Id="rId5" Type="http://schemas.openxmlformats.org/officeDocument/2006/relationships/package" Target="../embeddings/Feuille_Microsoft_Excel22.xlsx"/><Relationship Id="rId6" Type="http://schemas.openxmlformats.org/officeDocument/2006/relationships/image" Target="../media/image32.emf"/><Relationship Id="rId1" Type="http://schemas.openxmlformats.org/officeDocument/2006/relationships/vmlDrawing" Target="../drawings/vmlDrawing22.vml"/><Relationship Id="rId2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4" Type="http://schemas.openxmlformats.org/officeDocument/2006/relationships/package" Target="../embeddings/Document_Microsoft_Word23.docx"/><Relationship Id="rId5" Type="http://schemas.openxmlformats.org/officeDocument/2006/relationships/image" Target="../media/image33.png"/><Relationship Id="rId1" Type="http://schemas.openxmlformats.org/officeDocument/2006/relationships/vmlDrawing" Target="../drawings/vmlDrawing23.vml"/><Relationship Id="rId2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Relationship Id="rId3" Type="http://schemas.openxmlformats.org/officeDocument/2006/relationships/chart" Target="../charts/chart33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Relationship Id="rId3" Type="http://schemas.openxmlformats.org/officeDocument/2006/relationships/hyperlink" Target="https://www.frontiersin.org/articles/10.3389/frma.2022.863126/full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NLP4NLP+5,</a:t>
            </a:r>
            <a:r>
              <a:rPr lang="fr-FR" dirty="0"/>
              <a:t> t</a:t>
            </a:r>
            <a:r>
              <a:rPr lang="fr-FR" dirty="0" smtClean="0"/>
              <a:t>he </a:t>
            </a:r>
            <a:r>
              <a:rPr lang="fr-FR" dirty="0" err="1" smtClean="0"/>
              <a:t>Deep</a:t>
            </a:r>
            <a:r>
              <a:rPr lang="fr-FR" dirty="0" smtClean="0"/>
              <a:t> (R)</a:t>
            </a:r>
            <a:r>
              <a:rPr lang="fr-FR" dirty="0" err="1" smtClean="0"/>
              <a:t>evolution</a:t>
            </a:r>
            <a:r>
              <a:rPr lang="fr-FR" dirty="0" smtClean="0"/>
              <a:t> in Speech and </a:t>
            </a:r>
            <a:r>
              <a:rPr lang="fr-FR" dirty="0" err="1" smtClean="0"/>
              <a:t>Language</a:t>
            </a:r>
            <a:r>
              <a:rPr lang="fr-FR" dirty="0" smtClean="0"/>
              <a:t> </a:t>
            </a:r>
            <a:r>
              <a:rPr lang="fr-FR" dirty="0" err="1" smtClean="0"/>
              <a:t>Processing</a:t>
            </a:r>
            <a:r>
              <a:rPr lang="fr-FR" dirty="0" smtClean="0"/>
              <a:t>: A Survey.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909290"/>
            <a:ext cx="6400800" cy="1752600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/>
              <a:t>Joseph Mariani</a:t>
            </a:r>
            <a:r>
              <a:rPr lang="fr-FR" baseline="30000" dirty="0" smtClean="0"/>
              <a:t>1</a:t>
            </a:r>
            <a:r>
              <a:rPr lang="fr-FR" dirty="0" smtClean="0"/>
              <a:t>, Gil Francopoulo</a:t>
            </a:r>
            <a:r>
              <a:rPr lang="fr-FR" baseline="30000" dirty="0" smtClean="0"/>
              <a:t>2</a:t>
            </a:r>
            <a:r>
              <a:rPr lang="fr-FR" dirty="0" smtClean="0"/>
              <a:t>, Patrick Paroubek</a:t>
            </a:r>
            <a:r>
              <a:rPr lang="fr-FR" baseline="30000" dirty="0"/>
              <a:t>1</a:t>
            </a:r>
            <a:r>
              <a:rPr lang="fr-FR" dirty="0" smtClean="0"/>
              <a:t>, Frédéric Vernier</a:t>
            </a:r>
            <a:r>
              <a:rPr lang="fr-FR" baseline="30000" dirty="0" smtClean="0"/>
              <a:t>1</a:t>
            </a:r>
          </a:p>
          <a:p>
            <a:r>
              <a:rPr lang="fr-FR" i="1" baseline="30000" dirty="0" smtClean="0"/>
              <a:t>1</a:t>
            </a:r>
            <a:r>
              <a:rPr lang="en-US" i="1" dirty="0" smtClean="0"/>
              <a:t>Paris</a:t>
            </a:r>
            <a:r>
              <a:rPr lang="en-US" i="1" dirty="0"/>
              <a:t>-</a:t>
            </a:r>
            <a:r>
              <a:rPr lang="en-US" i="1" dirty="0" err="1" smtClean="0"/>
              <a:t>Saclay</a:t>
            </a:r>
            <a:r>
              <a:rPr lang="en-US" i="1" dirty="0" smtClean="0"/>
              <a:t> University, </a:t>
            </a:r>
            <a:r>
              <a:rPr lang="en-US" i="1" dirty="0"/>
              <a:t>CNRS, </a:t>
            </a:r>
            <a:r>
              <a:rPr lang="en-US" i="1" dirty="0" smtClean="0"/>
              <a:t>LISN, </a:t>
            </a:r>
            <a:r>
              <a:rPr lang="en-US" i="1" dirty="0" err="1"/>
              <a:t>Orsay</a:t>
            </a:r>
            <a:r>
              <a:rPr lang="en-US" i="1" dirty="0"/>
              <a:t>, France</a:t>
            </a:r>
            <a:r>
              <a:rPr lang="fr-FR" i="1" dirty="0"/>
              <a:t> </a:t>
            </a:r>
            <a:r>
              <a:rPr lang="fr-FR" i="1" baseline="30000" dirty="0" smtClean="0"/>
              <a:t>2</a:t>
            </a:r>
            <a:r>
              <a:rPr lang="en-US" i="1" dirty="0" err="1" smtClean="0"/>
              <a:t>Tagmatica</a:t>
            </a:r>
            <a:r>
              <a:rPr lang="en-US" i="1" dirty="0" smtClean="0"/>
              <a:t>, Paris, France</a:t>
            </a:r>
            <a:endParaRPr lang="fr-FR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67895"/>
            <a:ext cx="2133600" cy="365125"/>
          </a:xfrm>
        </p:spPr>
        <p:txBody>
          <a:bodyPr/>
          <a:lstStyle/>
          <a:p>
            <a:fld id="{04BE7A64-39E9-9B44-B4C3-B9C64AA1A052}" type="slidenum">
              <a:rPr lang="fr-FR" smtClean="0"/>
              <a:t>1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December 4-6, 2023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O-Cocosda 2023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1070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The NLP4NLP+5 Corpus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E7A64-39E9-9B44-B4C3-B9C64AA1A052}" type="slidenum">
              <a:rPr lang="fr-FR" smtClean="0"/>
              <a:t>10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December 4-6, 2023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O-Cocosda 2023</a:t>
            </a:r>
            <a:endParaRPr lang="fr-FR"/>
          </a:p>
        </p:txBody>
      </p:sp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9537486"/>
              </p:ext>
            </p:extLst>
          </p:nvPr>
        </p:nvGraphicFramePr>
        <p:xfrm>
          <a:off x="1402195" y="1600200"/>
          <a:ext cx="5854700" cy="485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84" name="Document" r:id="rId4" imgW="5854700" imgH="4851400" progId="Word.Document.12">
                  <p:embed/>
                </p:oleObj>
              </mc:Choice>
              <mc:Fallback>
                <p:oleObj name="Document" r:id="rId4" imgW="5854700" imgH="4851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02195" y="1600200"/>
                        <a:ext cx="5854700" cy="4851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845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Production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December 4-6, 2023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O-Cocosda 2023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E7A64-39E9-9B44-B4C3-B9C64AA1A052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7079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Production : #</a:t>
            </a:r>
            <a:r>
              <a:rPr lang="fr-FR" dirty="0" err="1" smtClean="0"/>
              <a:t>papers</a:t>
            </a:r>
            <a:r>
              <a:rPr lang="fr-FR" dirty="0" smtClean="0"/>
              <a:t> per </a:t>
            </a:r>
            <a:r>
              <a:rPr lang="fr-FR" dirty="0" err="1" smtClean="0"/>
              <a:t>year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543328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E7A64-39E9-9B44-B4C3-B9C64AA1A052}" type="slidenum">
              <a:rPr lang="fr-FR" smtClean="0"/>
              <a:t>12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December 4-6, 2023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O-Cocosda 2023</a:t>
            </a:r>
            <a:endParaRPr lang="fr-FR"/>
          </a:p>
        </p:txBody>
      </p:sp>
      <p:cxnSp>
        <p:nvCxnSpPr>
          <p:cNvPr id="8" name="Connecteur droit 7"/>
          <p:cNvCxnSpPr/>
          <p:nvPr/>
        </p:nvCxnSpPr>
        <p:spPr>
          <a:xfrm flipV="1">
            <a:off x="7712359" y="1766456"/>
            <a:ext cx="0" cy="402936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9683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Production: %</a:t>
            </a:r>
            <a:r>
              <a:rPr lang="fr-FR" dirty="0" err="1" smtClean="0"/>
              <a:t>increase</a:t>
            </a:r>
            <a:r>
              <a:rPr lang="fr-FR" dirty="0" smtClean="0"/>
              <a:t> #</a:t>
            </a:r>
            <a:r>
              <a:rPr lang="fr-FR" dirty="0" err="1" smtClean="0"/>
              <a:t>papers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E7A64-39E9-9B44-B4C3-B9C64AA1A052}" type="slidenum">
              <a:rPr lang="fr-FR" smtClean="0"/>
              <a:t>13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December 4-6, 2023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O-Cocosda 2023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0807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Production : Total #</a:t>
            </a:r>
            <a:r>
              <a:rPr lang="fr-FR" dirty="0" err="1" smtClean="0"/>
              <a:t>papers</a:t>
            </a:r>
            <a:endParaRPr lang="fr-FR" dirty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116117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E7A64-39E9-9B44-B4C3-B9C64AA1A052}" type="slidenum">
              <a:rPr lang="fr-FR" smtClean="0"/>
              <a:t>14</a:t>
            </a:fld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December 4-6, 2023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O-Cocosda 2023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9238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Production: #</a:t>
            </a:r>
            <a:r>
              <a:rPr lang="fr-FR" dirty="0" err="1" smtClean="0"/>
              <a:t>papers</a:t>
            </a:r>
            <a:r>
              <a:rPr lang="fr-FR" dirty="0" smtClean="0"/>
              <a:t> &amp; #signatures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596503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E7A64-39E9-9B44-B4C3-B9C64AA1A052}" type="slidenum">
              <a:rPr lang="fr-FR" smtClean="0"/>
              <a:t>15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December 4-6, 2023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O-Cocosda 2023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7857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Production : New </a:t>
            </a:r>
            <a:r>
              <a:rPr lang="fr-FR" dirty="0" err="1" smtClean="0"/>
              <a:t>Authors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E7A64-39E9-9B44-B4C3-B9C64AA1A052}" type="slidenum">
              <a:rPr lang="fr-FR" smtClean="0"/>
              <a:t>16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December 4-6, 2023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O-Cocosda 2023</a:t>
            </a:r>
            <a:endParaRPr lang="fr-FR"/>
          </a:p>
        </p:txBody>
      </p:sp>
      <p:graphicFrame>
        <p:nvGraphicFramePr>
          <p:cNvPr id="8" name="Espace réservé du contenu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35669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10749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 smtClean="0"/>
              <a:t>Production : % </a:t>
            </a:r>
            <a:r>
              <a:rPr lang="fr-FR" sz="3600" dirty="0" err="1" smtClean="0"/>
              <a:t>Completely</a:t>
            </a:r>
            <a:r>
              <a:rPr lang="fr-FR" sz="3600" dirty="0" smtClean="0"/>
              <a:t> New </a:t>
            </a:r>
            <a:r>
              <a:rPr lang="fr-FR" sz="3600" dirty="0" err="1" smtClean="0"/>
              <a:t>authors</a:t>
            </a:r>
            <a:endParaRPr lang="fr-FR" sz="3600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828561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E7A64-39E9-9B44-B4C3-B9C64AA1A052}" type="slidenum">
              <a:rPr lang="fr-FR" smtClean="0"/>
              <a:t>17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December 4-6, 2023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O-Cocosda 2023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6534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% </a:t>
            </a:r>
            <a:r>
              <a:rPr lang="fr-FR" dirty="0" err="1" smtClean="0"/>
              <a:t>completely</a:t>
            </a:r>
            <a:r>
              <a:rPr lang="fr-FR" dirty="0" smtClean="0"/>
              <a:t> new </a:t>
            </a:r>
            <a:r>
              <a:rPr lang="fr-FR" dirty="0" err="1" smtClean="0"/>
              <a:t>authors</a:t>
            </a:r>
            <a:r>
              <a:rPr lang="fr-FR" dirty="0" smtClean="0"/>
              <a:t> </a:t>
            </a:r>
            <a:r>
              <a:rPr lang="fr-FR" dirty="0" err="1" smtClean="0"/>
              <a:t>at</a:t>
            </a:r>
            <a:r>
              <a:rPr lang="fr-FR" dirty="0" smtClean="0"/>
              <a:t> the </a:t>
            </a:r>
            <a:r>
              <a:rPr lang="fr-FR" dirty="0" err="1" smtClean="0"/>
              <a:t>most</a:t>
            </a:r>
            <a:r>
              <a:rPr lang="fr-FR" dirty="0" smtClean="0"/>
              <a:t> </a:t>
            </a:r>
            <a:r>
              <a:rPr lang="fr-FR" dirty="0" err="1" smtClean="0"/>
              <a:t>recent</a:t>
            </a:r>
            <a:r>
              <a:rPr lang="fr-FR" dirty="0" smtClean="0"/>
              <a:t> venue </a:t>
            </a:r>
            <a:r>
              <a:rPr lang="fr-FR" dirty="0" err="1" smtClean="0"/>
              <a:t>across</a:t>
            </a:r>
            <a:r>
              <a:rPr lang="fr-FR" dirty="0" smtClean="0"/>
              <a:t> sources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76371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E7A64-39E9-9B44-B4C3-B9C64AA1A052}" type="slidenum">
              <a:rPr lang="fr-FR" smtClean="0"/>
              <a:t>18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December 4-6, 2023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O-Cocosda 2023</a:t>
            </a:r>
            <a:endParaRPr lang="fr-FR"/>
          </a:p>
        </p:txBody>
      </p:sp>
      <p:graphicFrame>
        <p:nvGraphicFramePr>
          <p:cNvPr id="7" name="Graphique 6"/>
          <p:cNvGraphicFramePr/>
          <p:nvPr>
            <p:extLst>
              <p:ext uri="{D42A27DB-BD31-4B8C-83A1-F6EECF244321}">
                <p14:modId xmlns:p14="http://schemas.microsoft.com/office/powerpoint/2010/main" val="1637381428"/>
              </p:ext>
            </p:extLst>
          </p:nvPr>
        </p:nvGraphicFramePr>
        <p:xfrm>
          <a:off x="889000" y="1600201"/>
          <a:ext cx="7319817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20645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Production : </a:t>
            </a:r>
            <a:r>
              <a:rPr lang="fr-FR" dirty="0" err="1" smtClean="0"/>
              <a:t>author</a:t>
            </a:r>
            <a:r>
              <a:rPr lang="fr-FR" dirty="0" smtClean="0"/>
              <a:t> </a:t>
            </a:r>
            <a:r>
              <a:rPr lang="fr-FR" dirty="0" err="1" smtClean="0"/>
              <a:t>redundancy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(ratio #</a:t>
            </a:r>
            <a:r>
              <a:rPr lang="fr-FR" dirty="0" err="1" smtClean="0"/>
              <a:t>different</a:t>
            </a:r>
            <a:r>
              <a:rPr lang="fr-FR" dirty="0" smtClean="0"/>
              <a:t> </a:t>
            </a:r>
            <a:r>
              <a:rPr lang="fr-FR" dirty="0" err="1" smtClean="0"/>
              <a:t>Authors</a:t>
            </a:r>
            <a:r>
              <a:rPr lang="fr-FR" dirty="0" smtClean="0"/>
              <a:t> / #signatures)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00059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E7A64-39E9-9B44-B4C3-B9C64AA1A052}" type="slidenum">
              <a:rPr lang="fr-FR" smtClean="0"/>
              <a:t>19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December 4-6, 2023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O-Cocosda 2023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0634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General </a:t>
            </a:r>
            <a:r>
              <a:rPr lang="fr-FR" dirty="0" err="1" smtClean="0"/>
              <a:t>Context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fr-FR" sz="4400" dirty="0" err="1"/>
              <a:t>A</a:t>
            </a:r>
            <a:r>
              <a:rPr lang="fr-FR" sz="4400" dirty="0" err="1" smtClean="0"/>
              <a:t>nalyze</a:t>
            </a:r>
            <a:r>
              <a:rPr lang="fr-FR" sz="4400" dirty="0" smtClean="0"/>
              <a:t> </a:t>
            </a:r>
            <a:r>
              <a:rPr lang="fr-FR" sz="4400" dirty="0" err="1" smtClean="0"/>
              <a:t>scholarly</a:t>
            </a:r>
            <a:r>
              <a:rPr lang="fr-FR" sz="4400" dirty="0" smtClean="0"/>
              <a:t> content</a:t>
            </a:r>
            <a:r>
              <a:rPr lang="fr-FR" sz="4400" dirty="0"/>
              <a:t> </a:t>
            </a:r>
            <a:r>
              <a:rPr lang="fr-FR" sz="4400" dirty="0" err="1" smtClean="0"/>
              <a:t>related</a:t>
            </a:r>
            <a:r>
              <a:rPr lang="fr-FR" sz="4400" dirty="0" smtClean="0"/>
              <a:t> to Speech </a:t>
            </a:r>
            <a:r>
              <a:rPr lang="fr-FR" sz="4400" dirty="0"/>
              <a:t>and Natural </a:t>
            </a:r>
            <a:r>
              <a:rPr lang="fr-FR" sz="4400" dirty="0" err="1"/>
              <a:t>Language</a:t>
            </a:r>
            <a:r>
              <a:rPr lang="fr-FR" sz="4400" dirty="0"/>
              <a:t> </a:t>
            </a:r>
            <a:r>
              <a:rPr lang="fr-FR" sz="4400" dirty="0" err="1" smtClean="0"/>
              <a:t>Processing</a:t>
            </a:r>
            <a:r>
              <a:rPr lang="fr-FR" sz="4400" dirty="0" smtClean="0"/>
              <a:t/>
            </a:r>
            <a:br>
              <a:rPr lang="fr-FR" sz="4400" dirty="0" smtClean="0"/>
            </a:br>
            <a:endParaRPr lang="fr-FR" sz="4400" dirty="0" smtClean="0"/>
          </a:p>
          <a:p>
            <a:r>
              <a:rPr lang="en-US" i="1" dirty="0" smtClean="0"/>
              <a:t>Rediscovering </a:t>
            </a:r>
            <a:r>
              <a:rPr lang="en-US" i="1" dirty="0"/>
              <a:t>50 years of Discoveries in Speech and language </a:t>
            </a:r>
            <a:r>
              <a:rPr lang="en-US" i="1" dirty="0" smtClean="0"/>
              <a:t>Processing: A Survey.</a:t>
            </a:r>
          </a:p>
          <a:p>
            <a:pPr lvl="1"/>
            <a:r>
              <a:rPr lang="en-US" dirty="0" smtClean="0"/>
              <a:t>Oriental</a:t>
            </a:r>
            <a:r>
              <a:rPr lang="en-US" dirty="0"/>
              <a:t>- </a:t>
            </a:r>
            <a:r>
              <a:rPr lang="en-US" dirty="0" err="1"/>
              <a:t>Cocosda</a:t>
            </a:r>
            <a:r>
              <a:rPr lang="en-US" dirty="0"/>
              <a:t> 2017, Seoul, </a:t>
            </a:r>
            <a:r>
              <a:rPr lang="en-US" dirty="0" smtClean="0"/>
              <a:t>Korea</a:t>
            </a:r>
            <a:br>
              <a:rPr lang="en-US" dirty="0" smtClean="0"/>
            </a:br>
            <a:endParaRPr lang="en-US" dirty="0" smtClean="0"/>
          </a:p>
          <a:p>
            <a:pPr lvl="1"/>
            <a:endParaRPr lang="en-US" dirty="0" smtClean="0"/>
          </a:p>
          <a:p>
            <a:r>
              <a:rPr lang="en-US" i="1" dirty="0" smtClean="0"/>
              <a:t>The </a:t>
            </a:r>
            <a:r>
              <a:rPr lang="en-US" i="1" dirty="0"/>
              <a:t>NLP4NLP Corpus (I): 50 years of publication, collaboration and citation in speech and language </a:t>
            </a:r>
            <a:r>
              <a:rPr lang="en-US" i="1" dirty="0" smtClean="0"/>
              <a:t>processi</a:t>
            </a:r>
            <a:r>
              <a:rPr lang="en-US" dirty="0" smtClean="0"/>
              <a:t>ng</a:t>
            </a:r>
            <a:endParaRPr lang="fr-FR" sz="4400" dirty="0"/>
          </a:p>
          <a:p>
            <a:r>
              <a:rPr lang="en-US" i="1" dirty="0" smtClean="0"/>
              <a:t>The </a:t>
            </a:r>
            <a:r>
              <a:rPr lang="en-US" i="1" dirty="0"/>
              <a:t>NLP4NLP Corpus (II): 50 years of research in speech and language </a:t>
            </a:r>
            <a:r>
              <a:rPr lang="en-US" i="1" dirty="0" smtClean="0"/>
              <a:t>processing</a:t>
            </a:r>
          </a:p>
          <a:p>
            <a:pPr lvl="1"/>
            <a:r>
              <a:rPr lang="en-US" i="1" dirty="0" smtClean="0"/>
              <a:t>Frontiers </a:t>
            </a:r>
            <a:r>
              <a:rPr lang="en-US" i="1" dirty="0"/>
              <a:t>in Research Metrics and Analytics, Vol. 3</a:t>
            </a:r>
            <a:r>
              <a:rPr lang="en-US" dirty="0"/>
              <a:t>, in </a:t>
            </a:r>
            <a:r>
              <a:rPr lang="en-US" i="1" dirty="0"/>
              <a:t>Mining Scientific Papers, Volume I: NLP-enhanced </a:t>
            </a:r>
            <a:r>
              <a:rPr lang="en-US" i="1" dirty="0" err="1"/>
              <a:t>Bibliometrics</a:t>
            </a:r>
            <a:r>
              <a:rPr lang="en-US" dirty="0"/>
              <a:t>, </a:t>
            </a:r>
            <a:r>
              <a:rPr lang="en-US" dirty="0" err="1"/>
              <a:t>eds</a:t>
            </a:r>
            <a:r>
              <a:rPr lang="en-US" dirty="0"/>
              <a:t> I. </a:t>
            </a:r>
            <a:r>
              <a:rPr lang="en-US" dirty="0" err="1"/>
              <a:t>Atanassova</a:t>
            </a:r>
            <a:r>
              <a:rPr lang="en-US" dirty="0"/>
              <a:t>, M. </a:t>
            </a:r>
            <a:r>
              <a:rPr lang="en-US" dirty="0" err="1"/>
              <a:t>Bertin</a:t>
            </a:r>
            <a:r>
              <a:rPr lang="en-US" dirty="0"/>
              <a:t> and P. </a:t>
            </a:r>
            <a:r>
              <a:rPr lang="en-US" dirty="0" err="1" smtClean="0"/>
              <a:t>Mayr</a:t>
            </a:r>
            <a:r>
              <a:rPr lang="en-US" dirty="0"/>
              <a:t>,</a:t>
            </a:r>
            <a:r>
              <a:rPr lang="en-US" dirty="0" smtClean="0"/>
              <a:t> February 2019, 60 pp.</a:t>
            </a:r>
          </a:p>
          <a:p>
            <a:pPr lvl="1"/>
            <a:endParaRPr lang="en-US" dirty="0" smtClean="0"/>
          </a:p>
          <a:p>
            <a:r>
              <a:rPr lang="en-US" i="1" dirty="0" smtClean="0"/>
              <a:t>NLP4NLP</a:t>
            </a:r>
            <a:r>
              <a:rPr lang="en-US" i="1" dirty="0"/>
              <a:t>+5: The Deep (R)evolution in Speech and Language </a:t>
            </a:r>
            <a:r>
              <a:rPr lang="en-US" i="1" dirty="0" smtClean="0"/>
              <a:t>Processing</a:t>
            </a:r>
          </a:p>
          <a:p>
            <a:pPr lvl="1"/>
            <a:r>
              <a:rPr lang="en-US" i="1" dirty="0" smtClean="0"/>
              <a:t>Frontiers </a:t>
            </a:r>
            <a:r>
              <a:rPr lang="en-US" i="1" dirty="0"/>
              <a:t>in Research Metrics and Analytics, Vol. 7</a:t>
            </a:r>
            <a:r>
              <a:rPr lang="en-US" dirty="0"/>
              <a:t>,  in </a:t>
            </a:r>
            <a:r>
              <a:rPr lang="en-US" i="1" dirty="0"/>
              <a:t>Mining Scientific Papers, Volume II: Knowledge Discovery and Data Exploitation</a:t>
            </a:r>
            <a:r>
              <a:rPr lang="en-US" dirty="0"/>
              <a:t>, </a:t>
            </a:r>
            <a:r>
              <a:rPr lang="en-US" dirty="0" err="1"/>
              <a:t>eds</a:t>
            </a:r>
            <a:r>
              <a:rPr lang="en-US" dirty="0"/>
              <a:t> I. </a:t>
            </a:r>
            <a:r>
              <a:rPr lang="en-US" dirty="0" err="1"/>
              <a:t>Atanassova</a:t>
            </a:r>
            <a:r>
              <a:rPr lang="en-US" dirty="0"/>
              <a:t>, M. </a:t>
            </a:r>
            <a:r>
              <a:rPr lang="en-US" dirty="0" err="1"/>
              <a:t>Bertin</a:t>
            </a:r>
            <a:r>
              <a:rPr lang="en-US" dirty="0"/>
              <a:t> and P. </a:t>
            </a:r>
            <a:r>
              <a:rPr lang="en-US" dirty="0" err="1" smtClean="0"/>
              <a:t>Mayr</a:t>
            </a:r>
            <a:r>
              <a:rPr lang="en-US" dirty="0" smtClean="0"/>
              <a:t>, July 2022, 45 pp.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December 4-6, 2023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O-Cocosda 2023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721AA-52CF-CB42-B0C4-9669192E16DC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9859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Production : </a:t>
            </a:r>
            <a:r>
              <a:rPr lang="fr-FR" dirty="0" err="1" smtClean="0"/>
              <a:t>author</a:t>
            </a:r>
            <a:r>
              <a:rPr lang="fr-FR" dirty="0" smtClean="0"/>
              <a:t> </a:t>
            </a:r>
            <a:r>
              <a:rPr lang="fr-FR" dirty="0" err="1" smtClean="0"/>
              <a:t>redundancy</a:t>
            </a:r>
            <a:r>
              <a:rPr lang="fr-FR" dirty="0" smtClean="0"/>
              <a:t> </a:t>
            </a:r>
            <a:r>
              <a:rPr lang="fr-FR" dirty="0" err="1" smtClean="0"/>
              <a:t>across</a:t>
            </a:r>
            <a:r>
              <a:rPr lang="fr-FR" dirty="0" smtClean="0"/>
              <a:t> sources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E7A64-39E9-9B44-B4C3-B9C64AA1A052}" type="slidenum">
              <a:rPr lang="fr-FR" smtClean="0"/>
              <a:t>20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December 4-6, 2023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O-Cocosda 2023</a:t>
            </a:r>
            <a:endParaRPr lang="fr-FR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graphicFrame>
        <p:nvGraphicFramePr>
          <p:cNvPr id="8" name="Graphique 7"/>
          <p:cNvGraphicFramePr/>
          <p:nvPr>
            <p:extLst>
              <p:ext uri="{D42A27DB-BD31-4B8C-83A1-F6EECF244321}">
                <p14:modId xmlns:p14="http://schemas.microsoft.com/office/powerpoint/2010/main" val="414207805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69248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Production : </a:t>
            </a:r>
            <a:r>
              <a:rPr lang="fr-FR" dirty="0" err="1" smtClean="0"/>
              <a:t>gender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E7A64-39E9-9B44-B4C3-B9C64AA1A052}" type="slidenum">
              <a:rPr lang="fr-FR" smtClean="0"/>
              <a:t>21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December 4-6, 2023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O-Cocosda 2023</a:t>
            </a:r>
            <a:endParaRPr lang="fr-FR"/>
          </a:p>
        </p:txBody>
      </p:sp>
      <p:graphicFrame>
        <p:nvGraphicFramePr>
          <p:cNvPr id="8" name="Espace réservé du contenu 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99919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Production : % </a:t>
            </a:r>
            <a:r>
              <a:rPr lang="fr-FR" dirty="0" err="1" smtClean="0"/>
              <a:t>Female</a:t>
            </a:r>
            <a:r>
              <a:rPr lang="fr-FR" dirty="0" smtClean="0"/>
              <a:t> </a:t>
            </a:r>
            <a:r>
              <a:rPr lang="fr-FR" dirty="0" err="1" smtClean="0"/>
              <a:t>authors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E7A64-39E9-9B44-B4C3-B9C64AA1A052}" type="slidenum">
              <a:rPr lang="fr-FR" smtClean="0"/>
              <a:t>22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December 4-6, 2023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O-Cocosda 2023</a:t>
            </a:r>
            <a:endParaRPr lang="fr-FR"/>
          </a:p>
        </p:txBody>
      </p:sp>
      <p:graphicFrame>
        <p:nvGraphicFramePr>
          <p:cNvPr id="8" name="Espace réservé du contenu 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38365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745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Production : 12 </a:t>
            </a:r>
            <a:r>
              <a:rPr lang="fr-FR" dirty="0" err="1" smtClean="0"/>
              <a:t>most</a:t>
            </a:r>
            <a:r>
              <a:rPr lang="fr-FR" dirty="0" smtClean="0"/>
              <a:t> productive </a:t>
            </a:r>
            <a:r>
              <a:rPr lang="fr-FR" dirty="0" err="1" smtClean="0"/>
              <a:t>authors</a:t>
            </a:r>
            <a:r>
              <a:rPr lang="fr-FR" dirty="0" smtClean="0"/>
              <a:t> (1965-2020) / 67,000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E7A64-39E9-9B44-B4C3-B9C64AA1A052}" type="slidenum">
              <a:rPr lang="fr-FR" smtClean="0"/>
              <a:t>23</a:t>
            </a:fld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December 4-6, 2023</a:t>
            </a:r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O-Cocosda 2023</a:t>
            </a:r>
            <a:endParaRPr lang="fr-FR"/>
          </a:p>
        </p:txBody>
      </p:sp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198828"/>
              </p:ext>
            </p:extLst>
          </p:nvPr>
        </p:nvGraphicFramePr>
        <p:xfrm>
          <a:off x="-1117622" y="2107620"/>
          <a:ext cx="11414827" cy="39370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4" name="Document" r:id="rId5" imgW="5854700" imgH="2019300" progId="Word.Document.12">
                  <p:embed/>
                </p:oleObj>
              </mc:Choice>
              <mc:Fallback>
                <p:oleObj name="Document" r:id="rId5" imgW="5854700" imgH="2019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-1117622" y="2107620"/>
                        <a:ext cx="11414827" cy="39370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06695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Production : 12 </a:t>
            </a:r>
            <a:r>
              <a:rPr lang="fr-FR" dirty="0" err="1"/>
              <a:t>most</a:t>
            </a:r>
            <a:r>
              <a:rPr lang="fr-FR" dirty="0"/>
              <a:t> productive </a:t>
            </a:r>
            <a:r>
              <a:rPr lang="fr-FR" dirty="0" err="1" smtClean="0"/>
              <a:t>authors</a:t>
            </a:r>
            <a:r>
              <a:rPr lang="fr-FR" dirty="0" smtClean="0"/>
              <a:t> (2016-2020)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E7A64-39E9-9B44-B4C3-B9C64AA1A052}" type="slidenum">
              <a:rPr lang="fr-FR" smtClean="0"/>
              <a:t>24</a:t>
            </a:fld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December 4-6, 2023</a:t>
            </a:r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O-Cocosda 2023</a:t>
            </a:r>
            <a:endParaRPr lang="fr-FR"/>
          </a:p>
        </p:txBody>
      </p:sp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1718352"/>
              </p:ext>
            </p:extLst>
          </p:nvPr>
        </p:nvGraphicFramePr>
        <p:xfrm>
          <a:off x="-1178215" y="2482271"/>
          <a:ext cx="11808723" cy="3586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94" name="Document" r:id="rId5" imgW="5854700" imgH="1778000" progId="Word.Document.12">
                  <p:embed/>
                </p:oleObj>
              </mc:Choice>
              <mc:Fallback>
                <p:oleObj name="Document" r:id="rId5" imgW="5854700" imgH="1778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-1178215" y="2482271"/>
                        <a:ext cx="11808723" cy="3586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43881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Collaboration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December 4-6, 2023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O-Cocosda 2023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E7A64-39E9-9B44-B4C3-B9C64AA1A052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0958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745" y="274638"/>
            <a:ext cx="8229600" cy="1143000"/>
          </a:xfrm>
        </p:spPr>
        <p:txBody>
          <a:bodyPr>
            <a:normAutofit/>
          </a:bodyPr>
          <a:lstStyle/>
          <a:p>
            <a:r>
              <a:rPr lang="fr-FR" dirty="0" smtClean="0"/>
              <a:t>Collaboration: #</a:t>
            </a:r>
            <a:r>
              <a:rPr lang="fr-FR" dirty="0" err="1" smtClean="0"/>
              <a:t>authors</a:t>
            </a:r>
            <a:r>
              <a:rPr lang="fr-FR" dirty="0" smtClean="0"/>
              <a:t> per </a:t>
            </a:r>
            <a:r>
              <a:rPr lang="fr-FR" dirty="0" err="1" smtClean="0"/>
              <a:t>paper</a:t>
            </a:r>
            <a:endParaRPr lang="fr-FR" dirty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5853851"/>
              </p:ext>
            </p:extLst>
          </p:nvPr>
        </p:nvGraphicFramePr>
        <p:xfrm>
          <a:off x="457200" y="1727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E7A64-39E9-9B44-B4C3-B9C64AA1A052}" type="slidenum">
              <a:rPr lang="fr-FR" smtClean="0"/>
              <a:t>26</a:t>
            </a:fld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December 4-6, 2023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O-Cocosda 2023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8039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Study</a:t>
            </a:r>
            <a:r>
              <a:rPr lang="fr-FR" dirty="0" smtClean="0"/>
              <a:t> of Collaboration Graph</a:t>
            </a:r>
            <a:br>
              <a:rPr lang="fr-FR" dirty="0" smtClean="0"/>
            </a:br>
            <a:r>
              <a:rPr lang="fr-FR" dirty="0" smtClean="0"/>
              <a:t>67,000 </a:t>
            </a:r>
            <a:r>
              <a:rPr lang="fr-FR" dirty="0" err="1" smtClean="0"/>
              <a:t>Nodes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December 4-6, 2023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O-Cocosda 2023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721AA-52CF-CB42-B0C4-9669192E16DC}" type="slidenum">
              <a:rPr lang="fr-FR" smtClean="0"/>
              <a:t>27</a:t>
            </a:fld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2508432" y="1912947"/>
            <a:ext cx="850938" cy="83103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</a:t>
            </a:r>
            <a:endParaRPr lang="fr-FR" dirty="0"/>
          </a:p>
        </p:txBody>
      </p:sp>
      <p:sp>
        <p:nvSpPr>
          <p:cNvPr id="8" name="Ellipse 7"/>
          <p:cNvSpPr/>
          <p:nvPr/>
        </p:nvSpPr>
        <p:spPr>
          <a:xfrm>
            <a:off x="5035089" y="1912947"/>
            <a:ext cx="850938" cy="83103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</a:t>
            </a:r>
          </a:p>
        </p:txBody>
      </p:sp>
      <p:sp>
        <p:nvSpPr>
          <p:cNvPr id="9" name="Ellipse 8"/>
          <p:cNvSpPr/>
          <p:nvPr/>
        </p:nvSpPr>
        <p:spPr>
          <a:xfrm>
            <a:off x="2508432" y="3962618"/>
            <a:ext cx="850938" cy="83103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B</a:t>
            </a:r>
          </a:p>
        </p:txBody>
      </p:sp>
      <p:sp>
        <p:nvSpPr>
          <p:cNvPr id="11" name="Ellipse 10"/>
          <p:cNvSpPr/>
          <p:nvPr/>
        </p:nvSpPr>
        <p:spPr>
          <a:xfrm>
            <a:off x="5035089" y="3962618"/>
            <a:ext cx="850938" cy="83103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D</a:t>
            </a:r>
            <a:endParaRPr lang="fr-FR" dirty="0"/>
          </a:p>
        </p:txBody>
      </p:sp>
      <p:cxnSp>
        <p:nvCxnSpPr>
          <p:cNvPr id="31" name="Connecteur droit 30"/>
          <p:cNvCxnSpPr>
            <a:stCxn id="7" idx="6"/>
            <a:endCxn id="8" idx="2"/>
          </p:cNvCxnSpPr>
          <p:nvPr/>
        </p:nvCxnSpPr>
        <p:spPr>
          <a:xfrm>
            <a:off x="3359370" y="2328465"/>
            <a:ext cx="167571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>
            <a:off x="3359370" y="4378133"/>
            <a:ext cx="167571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>
            <a:stCxn id="7" idx="4"/>
            <a:endCxn id="9" idx="0"/>
          </p:cNvCxnSpPr>
          <p:nvPr/>
        </p:nvCxnSpPr>
        <p:spPr>
          <a:xfrm>
            <a:off x="2933901" y="2743982"/>
            <a:ext cx="0" cy="121863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>
            <a:stCxn id="9" idx="7"/>
            <a:endCxn id="8" idx="3"/>
          </p:cNvCxnSpPr>
          <p:nvPr/>
        </p:nvCxnSpPr>
        <p:spPr>
          <a:xfrm flipV="1">
            <a:off x="3234753" y="2622280"/>
            <a:ext cx="1924953" cy="14620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Ellipse 14"/>
          <p:cNvSpPr/>
          <p:nvPr/>
        </p:nvSpPr>
        <p:spPr>
          <a:xfrm>
            <a:off x="7009163" y="2896382"/>
            <a:ext cx="850938" cy="83103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1778535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Different</a:t>
            </a:r>
            <a:r>
              <a:rPr lang="fr-FR" dirty="0" smtClean="0"/>
              <a:t> </a:t>
            </a:r>
            <a:r>
              <a:rPr lang="fr-FR" dirty="0" err="1" smtClean="0"/>
              <a:t>centralities</a:t>
            </a:r>
            <a:r>
              <a:rPr lang="fr-FR" dirty="0" smtClean="0"/>
              <a:t> in the Collaboration Graph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Closeness</a:t>
            </a:r>
            <a:r>
              <a:rPr lang="fr-FR" dirty="0" smtClean="0"/>
              <a:t> </a:t>
            </a:r>
            <a:r>
              <a:rPr lang="fr-FR" dirty="0" err="1" smtClean="0"/>
              <a:t>Centrality</a:t>
            </a:r>
            <a:r>
              <a:rPr lang="fr-FR" dirty="0" smtClean="0"/>
              <a:t>: </a:t>
            </a:r>
            <a:r>
              <a:rPr lang="fr-FR" dirty="0" err="1" smtClean="0"/>
              <a:t>those</a:t>
            </a:r>
            <a:r>
              <a:rPr lang="fr-FR" dirty="0" smtClean="0"/>
              <a:t> </a:t>
            </a:r>
            <a:r>
              <a:rPr lang="fr-FR" dirty="0" err="1" smtClean="0"/>
              <a:t>who</a:t>
            </a:r>
            <a:r>
              <a:rPr lang="fr-FR" dirty="0" smtClean="0"/>
              <a:t> are central in a </a:t>
            </a:r>
            <a:r>
              <a:rPr lang="fr-FR" dirty="0" err="1" smtClean="0"/>
              <a:t>community</a:t>
            </a:r>
            <a:endParaRPr lang="fr-FR" dirty="0" smtClean="0"/>
          </a:p>
          <a:p>
            <a:r>
              <a:rPr lang="fr-FR" dirty="0" err="1" smtClean="0"/>
              <a:t>Degree</a:t>
            </a:r>
            <a:r>
              <a:rPr lang="fr-FR" dirty="0" smtClean="0"/>
              <a:t> </a:t>
            </a:r>
            <a:r>
              <a:rPr lang="fr-FR" dirty="0" err="1" smtClean="0"/>
              <a:t>Centrality</a:t>
            </a:r>
            <a:r>
              <a:rPr lang="fr-FR" dirty="0" smtClean="0"/>
              <a:t>: </a:t>
            </a:r>
            <a:r>
              <a:rPr lang="fr-FR" dirty="0" err="1" smtClean="0"/>
              <a:t>those</a:t>
            </a:r>
            <a:r>
              <a:rPr lang="fr-FR" dirty="0" smtClean="0"/>
              <a:t> </a:t>
            </a:r>
            <a:r>
              <a:rPr lang="fr-FR" dirty="0" err="1" smtClean="0"/>
              <a:t>who</a:t>
            </a:r>
            <a:r>
              <a:rPr lang="fr-FR" dirty="0" smtClean="0"/>
              <a:t> </a:t>
            </a:r>
            <a:r>
              <a:rPr lang="fr-FR" dirty="0" err="1" smtClean="0"/>
              <a:t>most</a:t>
            </a:r>
            <a:r>
              <a:rPr lang="fr-FR" dirty="0" smtClean="0"/>
              <a:t> </a:t>
            </a:r>
            <a:r>
              <a:rPr lang="fr-FR" dirty="0" err="1" smtClean="0"/>
              <a:t>collaborate</a:t>
            </a:r>
            <a:endParaRPr lang="fr-FR" dirty="0" smtClean="0"/>
          </a:p>
          <a:p>
            <a:r>
              <a:rPr lang="fr-FR" dirty="0" err="1" smtClean="0"/>
              <a:t>Betweeness</a:t>
            </a:r>
            <a:r>
              <a:rPr lang="fr-FR" dirty="0" smtClean="0"/>
              <a:t> </a:t>
            </a:r>
            <a:r>
              <a:rPr lang="fr-FR" dirty="0" err="1" smtClean="0"/>
              <a:t>Centrality</a:t>
            </a:r>
            <a:r>
              <a:rPr lang="fr-FR" dirty="0" smtClean="0"/>
              <a:t>: </a:t>
            </a:r>
            <a:r>
              <a:rPr lang="fr-FR" dirty="0" err="1" smtClean="0"/>
              <a:t>those</a:t>
            </a:r>
            <a:r>
              <a:rPr lang="fr-FR" dirty="0" smtClean="0"/>
              <a:t> </a:t>
            </a:r>
            <a:r>
              <a:rPr lang="fr-FR" dirty="0" err="1" smtClean="0"/>
              <a:t>who</a:t>
            </a:r>
            <a:r>
              <a:rPr lang="fr-FR" dirty="0" smtClean="0"/>
              <a:t> </a:t>
            </a:r>
            <a:r>
              <a:rPr lang="fr-FR" dirty="0" err="1" smtClean="0"/>
              <a:t>make</a:t>
            </a:r>
            <a:r>
              <a:rPr lang="fr-FR" dirty="0" smtClean="0"/>
              <a:t> bridges </a:t>
            </a:r>
            <a:r>
              <a:rPr lang="fr-FR" dirty="0" err="1" smtClean="0"/>
              <a:t>between</a:t>
            </a:r>
            <a:r>
              <a:rPr lang="fr-FR" dirty="0" smtClean="0"/>
              <a:t> </a:t>
            </a:r>
            <a:r>
              <a:rPr lang="fr-FR" dirty="0" err="1" smtClean="0"/>
              <a:t>communities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December 4-6, 2023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O-Cocosda 2023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E7A64-39E9-9B44-B4C3-B9C64AA1A052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4560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10 Top</a:t>
            </a:r>
            <a:r>
              <a:rPr lang="en-US" dirty="0"/>
              <a:t>“Closeness Centrality” authors </a:t>
            </a:r>
            <a:r>
              <a:rPr lang="en-US" dirty="0" smtClean="0"/>
              <a:t>(1965-</a:t>
            </a:r>
            <a:r>
              <a:rPr lang="en-US" dirty="0"/>
              <a:t>2020)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E7A64-39E9-9B44-B4C3-B9C64AA1A052}" type="slidenum">
              <a:rPr lang="fr-FR" smtClean="0"/>
              <a:t>29</a:t>
            </a:fld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December 4-6, 2023</a:t>
            </a:r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O-Cocosda 2023</a:t>
            </a:r>
            <a:endParaRPr lang="fr-FR"/>
          </a:p>
        </p:txBody>
      </p:sp>
      <p:graphicFrame>
        <p:nvGraphicFramePr>
          <p:cNvPr id="8" name="Obj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1363028"/>
              </p:ext>
            </p:extLst>
          </p:nvPr>
        </p:nvGraphicFramePr>
        <p:xfrm>
          <a:off x="-1218773" y="1715103"/>
          <a:ext cx="12211295" cy="4731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17" name="Document" r:id="rId5" imgW="5867400" imgH="2273300" progId="Word.Document.12">
                  <p:embed/>
                </p:oleObj>
              </mc:Choice>
              <mc:Fallback>
                <p:oleObj name="Document" r:id="rId5" imgW="5867400" imgH="2273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-1218773" y="1715103"/>
                        <a:ext cx="12211295" cy="47312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25936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Specific</a:t>
            </a:r>
            <a:r>
              <a:rPr lang="fr-FR" dirty="0" smtClean="0"/>
              <a:t> </a:t>
            </a:r>
            <a:r>
              <a:rPr lang="fr-FR" dirty="0" err="1" smtClean="0"/>
              <a:t>Context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 smtClean="0"/>
              <a:t>happened</a:t>
            </a:r>
            <a:r>
              <a:rPr lang="fr-FR" dirty="0" smtClean="0"/>
              <a:t> in the 5 </a:t>
            </a:r>
            <a:r>
              <a:rPr lang="fr-FR" dirty="0" err="1" smtClean="0"/>
              <a:t>years</a:t>
            </a:r>
            <a:r>
              <a:rPr lang="fr-FR" dirty="0" smtClean="0"/>
              <a:t> (2016-2020) </a:t>
            </a:r>
            <a:r>
              <a:rPr lang="fr-FR" dirty="0" err="1" smtClean="0"/>
              <a:t>succeeding</a:t>
            </a:r>
            <a:r>
              <a:rPr lang="fr-FR" dirty="0" smtClean="0"/>
              <a:t> the 50 </a:t>
            </a:r>
            <a:r>
              <a:rPr lang="fr-FR" dirty="0" err="1" smtClean="0"/>
              <a:t>years</a:t>
            </a:r>
            <a:r>
              <a:rPr lang="fr-FR" dirty="0" smtClean="0"/>
              <a:t> </a:t>
            </a:r>
            <a:r>
              <a:rPr lang="fr-FR" dirty="0" err="1" smtClean="0"/>
              <a:t>covered</a:t>
            </a:r>
            <a:r>
              <a:rPr lang="fr-FR" dirty="0" smtClean="0"/>
              <a:t> by the initial </a:t>
            </a:r>
            <a:r>
              <a:rPr lang="fr-FR" dirty="0" err="1" smtClean="0"/>
              <a:t>study</a:t>
            </a:r>
            <a:r>
              <a:rPr lang="fr-FR" dirty="0"/>
              <a:t> </a:t>
            </a:r>
            <a:r>
              <a:rPr lang="fr-FR" dirty="0" smtClean="0"/>
              <a:t>(1965-2015) ?</a:t>
            </a:r>
          </a:p>
          <a:p>
            <a:pPr lvl="1"/>
            <a:r>
              <a:rPr lang="fr-FR" dirty="0"/>
              <a:t>Oriental-</a:t>
            </a:r>
            <a:r>
              <a:rPr lang="fr-FR" dirty="0" err="1"/>
              <a:t>Cocosda</a:t>
            </a:r>
            <a:r>
              <a:rPr lang="fr-FR" dirty="0"/>
              <a:t> 2017, </a:t>
            </a:r>
            <a:r>
              <a:rPr lang="fr-FR" dirty="0" smtClean="0"/>
              <a:t>Seoul, </a:t>
            </a:r>
            <a:r>
              <a:rPr lang="fr-FR" dirty="0" err="1" smtClean="0"/>
              <a:t>Korea</a:t>
            </a:r>
            <a:endParaRPr lang="fr-FR" dirty="0"/>
          </a:p>
          <a:p>
            <a:pPr lvl="2"/>
            <a:r>
              <a:rPr lang="fr-FR" dirty="0" smtClean="0"/>
              <a:t>20th </a:t>
            </a:r>
            <a:r>
              <a:rPr lang="fr-FR" dirty="0" err="1" smtClean="0"/>
              <a:t>Anniversary</a:t>
            </a:r>
            <a:r>
              <a:rPr lang="fr-FR" dirty="0" smtClean="0"/>
              <a:t> of the </a:t>
            </a:r>
            <a:r>
              <a:rPr lang="fr-FR" dirty="0" err="1" smtClean="0"/>
              <a:t>Conference</a:t>
            </a:r>
            <a:r>
              <a:rPr lang="fr-FR" dirty="0" smtClean="0"/>
              <a:t> </a:t>
            </a:r>
            <a:r>
              <a:rPr lang="fr-FR" dirty="0"/>
              <a:t>of the Oriental </a:t>
            </a:r>
            <a:r>
              <a:rPr lang="fr-FR" dirty="0" err="1"/>
              <a:t>Chapter</a:t>
            </a:r>
            <a:r>
              <a:rPr lang="fr-FR" dirty="0"/>
              <a:t> of the </a:t>
            </a:r>
            <a:r>
              <a:rPr lang="en-US" i="1" dirty="0"/>
              <a:t>International </a:t>
            </a:r>
            <a:r>
              <a:rPr lang="en-US" i="1" dirty="0" smtClean="0"/>
              <a:t>Coordinating Committee on Speech </a:t>
            </a:r>
            <a:r>
              <a:rPr lang="en-US" i="1" dirty="0"/>
              <a:t>Databases and </a:t>
            </a:r>
            <a:r>
              <a:rPr lang="en-US" i="1" dirty="0" smtClean="0"/>
              <a:t>Speech </a:t>
            </a:r>
            <a:r>
              <a:rPr lang="en-US" i="1" dirty="0" err="1" smtClean="0"/>
              <a:t>Input/Output</a:t>
            </a:r>
            <a:r>
              <a:rPr lang="en-US" i="1" dirty="0" smtClean="0"/>
              <a:t> Systems Assessment </a:t>
            </a:r>
            <a:r>
              <a:rPr lang="fr-FR" dirty="0" smtClean="0"/>
              <a:t>(</a:t>
            </a:r>
            <a:r>
              <a:rPr lang="fr-FR" dirty="0" err="1" smtClean="0"/>
              <a:t>Cocosda-started</a:t>
            </a:r>
            <a:r>
              <a:rPr lang="fr-FR" dirty="0" smtClean="0"/>
              <a:t> in 1991)</a:t>
            </a:r>
          </a:p>
          <a:p>
            <a:pPr lvl="1"/>
            <a:r>
              <a:rPr lang="fr-FR" dirty="0" smtClean="0"/>
              <a:t>Oriental-</a:t>
            </a:r>
            <a:r>
              <a:rPr lang="fr-FR" dirty="0" err="1" smtClean="0"/>
              <a:t>Cocosda</a:t>
            </a:r>
            <a:r>
              <a:rPr lang="fr-FR" dirty="0" smtClean="0"/>
              <a:t> 2023, Delhi, </a:t>
            </a:r>
            <a:r>
              <a:rPr lang="fr-FR" dirty="0" err="1" smtClean="0"/>
              <a:t>India</a:t>
            </a:r>
            <a:endParaRPr lang="fr-FR" dirty="0" smtClean="0"/>
          </a:p>
          <a:p>
            <a:pPr lvl="2"/>
            <a:r>
              <a:rPr lang="fr-FR" dirty="0" smtClean="0"/>
              <a:t>26th O-</a:t>
            </a:r>
            <a:r>
              <a:rPr lang="fr-FR" dirty="0" err="1" smtClean="0"/>
              <a:t>Cocosda</a:t>
            </a:r>
            <a:r>
              <a:rPr lang="fr-FR" dirty="0" smtClean="0"/>
              <a:t> </a:t>
            </a:r>
            <a:r>
              <a:rPr lang="fr-FR" dirty="0" err="1" smtClean="0"/>
              <a:t>Conference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December 4-6, 2023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O-Cocosda 2023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721AA-52CF-CB42-B0C4-9669192E16DC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7184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10 Top</a:t>
            </a:r>
            <a:r>
              <a:rPr lang="en-US" dirty="0" smtClean="0"/>
              <a:t>“Closeness Centrality” authors (2016-2020)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E7A64-39E9-9B44-B4C3-B9C64AA1A052}" type="slidenum">
              <a:rPr lang="fr-FR" smtClean="0"/>
              <a:t>30</a:t>
            </a:fld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December 4-6, 2023</a:t>
            </a:r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O-Cocosda 2023</a:t>
            </a:r>
            <a:endParaRPr lang="fr-FR"/>
          </a:p>
        </p:txBody>
      </p:sp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9941852"/>
              </p:ext>
            </p:extLst>
          </p:nvPr>
        </p:nvGraphicFramePr>
        <p:xfrm>
          <a:off x="-750454" y="2660650"/>
          <a:ext cx="10669101" cy="280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21" name="Document" r:id="rId5" imgW="5854700" imgH="1536700" progId="Word.Document.12">
                  <p:embed/>
                </p:oleObj>
              </mc:Choice>
              <mc:Fallback>
                <p:oleObj name="Document" r:id="rId5" imgW="5854700" imgH="15367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-750454" y="2660650"/>
                        <a:ext cx="10669101" cy="2800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70629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10 </a:t>
            </a:r>
            <a:r>
              <a:rPr lang="fr-FR" dirty="0"/>
              <a:t>Top</a:t>
            </a:r>
            <a:r>
              <a:rPr lang="en-US" dirty="0" smtClean="0"/>
              <a:t>“Degree </a:t>
            </a:r>
            <a:r>
              <a:rPr lang="en-US" dirty="0"/>
              <a:t>Centrality” authors (1965-2020</a:t>
            </a:r>
            <a:r>
              <a:rPr lang="en-US" dirty="0" smtClean="0"/>
              <a:t>)</a:t>
            </a:r>
            <a:r>
              <a:rPr lang="en-US" dirty="0"/>
              <a:t/>
            </a:r>
            <a:br>
              <a:rPr lang="en-US" dirty="0"/>
            </a:br>
            <a:r>
              <a:rPr lang="en-US" sz="3600" dirty="0" smtClean="0"/>
              <a:t>Authors with the largest number of co-authors</a:t>
            </a:r>
            <a:endParaRPr lang="en-US" sz="36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E7A64-39E9-9B44-B4C3-B9C64AA1A052}" type="slidenum">
              <a:rPr lang="fr-FR" smtClean="0"/>
              <a:t>31</a:t>
            </a:fld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December 4-6, 2023</a:t>
            </a:r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O-Cocosda 2023</a:t>
            </a:r>
            <a:endParaRPr lang="fr-FR"/>
          </a:p>
        </p:txBody>
      </p:sp>
      <p:graphicFrame>
        <p:nvGraphicFramePr>
          <p:cNvPr id="6" name="Obje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5058225"/>
              </p:ext>
            </p:extLst>
          </p:nvPr>
        </p:nvGraphicFramePr>
        <p:xfrm>
          <a:off x="19474" y="2597150"/>
          <a:ext cx="9124526" cy="25928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3" name="Document" r:id="rId5" imgW="5854700" imgH="1663700" progId="Word.Document.12">
                  <p:embed/>
                </p:oleObj>
              </mc:Choice>
              <mc:Fallback>
                <p:oleObj name="Document" r:id="rId5" imgW="5854700" imgH="16637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474" y="2597150"/>
                        <a:ext cx="9124526" cy="25928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53081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10 </a:t>
            </a:r>
            <a:r>
              <a:rPr lang="fr-FR" dirty="0"/>
              <a:t>Top</a:t>
            </a:r>
            <a:r>
              <a:rPr lang="en-US" dirty="0"/>
              <a:t>“Degree Centrality” authors </a:t>
            </a:r>
            <a:r>
              <a:rPr lang="en-US" dirty="0" smtClean="0"/>
              <a:t>(2016-</a:t>
            </a:r>
            <a:r>
              <a:rPr lang="en-US" dirty="0"/>
              <a:t>2020</a:t>
            </a:r>
            <a:r>
              <a:rPr lang="en-US" dirty="0" smtClean="0"/>
              <a:t>)</a:t>
            </a:r>
            <a:r>
              <a:rPr lang="en-US" dirty="0"/>
              <a:t/>
            </a:r>
            <a:br>
              <a:rPr lang="en-US" dirty="0"/>
            </a:br>
            <a:r>
              <a:rPr lang="en-US" sz="3600" dirty="0"/>
              <a:t>Authors with the largest number of co-authors</a:t>
            </a:r>
            <a:r>
              <a:rPr lang="en-US" dirty="0"/>
              <a:t/>
            </a:r>
            <a:br>
              <a:rPr lang="en-US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23290"/>
            <a:ext cx="8229600" cy="4525963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E7A64-39E9-9B44-B4C3-B9C64AA1A052}" type="slidenum">
              <a:rPr lang="fr-FR" smtClean="0"/>
              <a:t>32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December 4-6, 2023</a:t>
            </a:r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O-Cocosda 2023</a:t>
            </a:r>
            <a:endParaRPr lang="fr-FR"/>
          </a:p>
        </p:txBody>
      </p:sp>
      <p:graphicFrame>
        <p:nvGraphicFramePr>
          <p:cNvPr id="8" name="Obj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1582911"/>
              </p:ext>
            </p:extLst>
          </p:nvPr>
        </p:nvGraphicFramePr>
        <p:xfrm>
          <a:off x="-955641" y="2597148"/>
          <a:ext cx="11134497" cy="31640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43" name="Document" r:id="rId5" imgW="5854700" imgH="1663700" progId="Word.Document.12">
                  <p:embed/>
                </p:oleObj>
              </mc:Choice>
              <mc:Fallback>
                <p:oleObj name="Document" r:id="rId5" imgW="5854700" imgH="16637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-955641" y="2597148"/>
                        <a:ext cx="11134497" cy="31640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75460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6181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10 </a:t>
            </a:r>
            <a:r>
              <a:rPr lang="fr-FR" dirty="0"/>
              <a:t>Top</a:t>
            </a:r>
            <a:r>
              <a:rPr lang="en-US" dirty="0" smtClean="0"/>
              <a:t>“</a:t>
            </a:r>
            <a:r>
              <a:rPr lang="en-US" dirty="0" err="1" smtClean="0"/>
              <a:t>Betweeness</a:t>
            </a:r>
            <a:r>
              <a:rPr lang="en-US" dirty="0" smtClean="0"/>
              <a:t> </a:t>
            </a:r>
            <a:r>
              <a:rPr lang="en-US" dirty="0"/>
              <a:t>Centrality” authors (1965-2020)</a:t>
            </a:r>
            <a:br>
              <a:rPr lang="en-US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December 4-6, 2023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O-Cocosda 2023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E7A64-39E9-9B44-B4C3-B9C64AA1A052}" type="slidenum">
              <a:rPr lang="fr-FR" smtClean="0"/>
              <a:t>33</a:t>
            </a:fld>
            <a:endParaRPr lang="fr-FR"/>
          </a:p>
        </p:txBody>
      </p:sp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3255167"/>
              </p:ext>
            </p:extLst>
          </p:nvPr>
        </p:nvGraphicFramePr>
        <p:xfrm>
          <a:off x="-602973" y="2279650"/>
          <a:ext cx="10383197" cy="407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06" name="Document" r:id="rId4" imgW="5854700" imgH="2298700" progId="Word.Document.12">
                  <p:embed/>
                </p:oleObj>
              </mc:Choice>
              <mc:Fallback>
                <p:oleObj name="Document" r:id="rId4" imgW="5854700" imgH="22987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602973" y="2279650"/>
                        <a:ext cx="10383197" cy="407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78542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10 Top</a:t>
            </a:r>
            <a:r>
              <a:rPr lang="en-US" dirty="0"/>
              <a:t>“</a:t>
            </a:r>
            <a:r>
              <a:rPr lang="en-US" dirty="0" err="1"/>
              <a:t>Betweeness</a:t>
            </a:r>
            <a:r>
              <a:rPr lang="en-US" dirty="0"/>
              <a:t> Centrality” authors </a:t>
            </a:r>
            <a:r>
              <a:rPr lang="en-US" dirty="0" smtClean="0"/>
              <a:t>(2016-2020)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E7A64-39E9-9B44-B4C3-B9C64AA1A052}" type="slidenum">
              <a:rPr lang="fr-FR" smtClean="0"/>
              <a:t>34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December 4-6, 2023</a:t>
            </a:r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O-Cocosda 2023</a:t>
            </a:r>
            <a:endParaRPr lang="fr-FR"/>
          </a:p>
        </p:txBody>
      </p:sp>
      <p:graphicFrame>
        <p:nvGraphicFramePr>
          <p:cNvPr id="6" name="Obje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9744700"/>
              </p:ext>
            </p:extLst>
          </p:nvPr>
        </p:nvGraphicFramePr>
        <p:xfrm>
          <a:off x="-1025349" y="2637558"/>
          <a:ext cx="11372900" cy="29850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738" name="Document" r:id="rId5" imgW="5854700" imgH="1536700" progId="Word.Document.12">
                  <p:embed/>
                </p:oleObj>
              </mc:Choice>
              <mc:Fallback>
                <p:oleObj name="Document" r:id="rId5" imgW="5854700" imgH="15367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-1025349" y="2637558"/>
                        <a:ext cx="11372900" cy="29850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81965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Collaboration: </a:t>
            </a:r>
            <a:r>
              <a:rPr lang="fr-FR" dirty="0" err="1" smtClean="0"/>
              <a:t>mean</a:t>
            </a:r>
            <a:r>
              <a:rPr lang="fr-FR" dirty="0" smtClean="0"/>
              <a:t> </a:t>
            </a:r>
            <a:r>
              <a:rPr lang="fr-FR" dirty="0" err="1" smtClean="0"/>
              <a:t>degree</a:t>
            </a:r>
            <a:r>
              <a:rPr lang="fr-FR" dirty="0" smtClean="0"/>
              <a:t> of collaboration graph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4974173"/>
              </p:ext>
            </p:extLst>
          </p:nvPr>
        </p:nvGraphicFramePr>
        <p:xfrm>
          <a:off x="457200" y="1600200"/>
          <a:ext cx="8229600" cy="14047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Graphique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3010612"/>
              </p:ext>
            </p:extLst>
          </p:nvPr>
        </p:nvGraphicFramePr>
        <p:xfrm>
          <a:off x="565618" y="3004974"/>
          <a:ext cx="7674242" cy="14869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Graphiqu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8512356"/>
              </p:ext>
            </p:extLst>
          </p:nvPr>
        </p:nvGraphicFramePr>
        <p:xfrm>
          <a:off x="565618" y="4491971"/>
          <a:ext cx="7906569" cy="1688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E7A64-39E9-9B44-B4C3-B9C64AA1A052}" type="slidenum">
              <a:rPr lang="fr-FR" smtClean="0"/>
              <a:t>35</a:t>
            </a:fld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December 4-6, 2023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O-Cocosda 2023</a:t>
            </a:r>
            <a:endParaRPr lang="fr-FR"/>
          </a:p>
        </p:txBody>
      </p:sp>
      <p:graphicFrame>
        <p:nvGraphicFramePr>
          <p:cNvPr id="9" name="Graphique 8"/>
          <p:cNvGraphicFramePr/>
          <p:nvPr>
            <p:extLst>
              <p:ext uri="{D42A27DB-BD31-4B8C-83A1-F6EECF244321}">
                <p14:modId xmlns:p14="http://schemas.microsoft.com/office/powerpoint/2010/main" val="3168356856"/>
              </p:ext>
            </p:extLst>
          </p:nvPr>
        </p:nvGraphicFramePr>
        <p:xfrm>
          <a:off x="981365" y="1824182"/>
          <a:ext cx="7354454" cy="42718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497109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Paper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largest</a:t>
            </a:r>
            <a:r>
              <a:rPr lang="fr-FR" dirty="0" smtClean="0"/>
              <a:t> </a:t>
            </a:r>
            <a:r>
              <a:rPr lang="fr-FR" dirty="0" err="1" smtClean="0"/>
              <a:t>number</a:t>
            </a:r>
            <a:r>
              <a:rPr lang="fr-FR" dirty="0" smtClean="0"/>
              <a:t> of </a:t>
            </a:r>
            <a:r>
              <a:rPr lang="fr-FR" dirty="0" err="1" smtClean="0"/>
              <a:t>co-authors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The </a:t>
            </a:r>
            <a:r>
              <a:rPr lang="fr-FR" dirty="0" err="1" smtClean="0"/>
              <a:t>paper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the </a:t>
            </a:r>
            <a:r>
              <a:rPr lang="fr-FR" dirty="0" err="1" smtClean="0"/>
              <a:t>largest</a:t>
            </a:r>
            <a:r>
              <a:rPr lang="fr-FR" dirty="0" smtClean="0"/>
              <a:t> </a:t>
            </a:r>
            <a:r>
              <a:rPr lang="fr-FR" dirty="0" err="1" smtClean="0"/>
              <a:t>number</a:t>
            </a:r>
            <a:r>
              <a:rPr lang="fr-FR" dirty="0" smtClean="0"/>
              <a:t> of </a:t>
            </a:r>
            <a:r>
              <a:rPr lang="fr-FR" dirty="0" err="1" smtClean="0"/>
              <a:t>co-authors</a:t>
            </a:r>
            <a:r>
              <a:rPr lang="fr-FR" dirty="0" smtClean="0"/>
              <a:t> </a:t>
            </a:r>
            <a:r>
              <a:rPr lang="fr-FR" dirty="0" err="1" smtClean="0"/>
              <a:t>was</a:t>
            </a:r>
            <a:r>
              <a:rPr lang="fr-FR" dirty="0" smtClean="0"/>
              <a:t> a META-Net </a:t>
            </a:r>
            <a:r>
              <a:rPr lang="fr-FR" dirty="0" err="1" smtClean="0"/>
              <a:t>paper</a:t>
            </a:r>
            <a:r>
              <a:rPr lang="fr-FR" dirty="0" smtClean="0"/>
              <a:t> </a:t>
            </a:r>
            <a:r>
              <a:rPr lang="fr-FR" dirty="0" err="1" smtClean="0"/>
              <a:t>published</a:t>
            </a:r>
            <a:r>
              <a:rPr lang="fr-FR" dirty="0" smtClean="0"/>
              <a:t> </a:t>
            </a:r>
            <a:r>
              <a:rPr lang="fr-FR" dirty="0" err="1" smtClean="0"/>
              <a:t>at</a:t>
            </a:r>
            <a:r>
              <a:rPr lang="fr-FR" dirty="0" smtClean="0"/>
              <a:t> LREC 2014 (44 </a:t>
            </a:r>
            <a:r>
              <a:rPr lang="fr-FR" dirty="0" err="1" smtClean="0"/>
              <a:t>co-authors</a:t>
            </a:r>
            <a:r>
              <a:rPr lang="fr-FR" dirty="0" smtClean="0"/>
              <a:t>)</a:t>
            </a:r>
          </a:p>
          <a:p>
            <a:r>
              <a:rPr lang="fr-FR" dirty="0" smtClean="0"/>
              <a:t>It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now</a:t>
            </a:r>
            <a:r>
              <a:rPr lang="fr-FR" dirty="0" smtClean="0"/>
              <a:t> </a:t>
            </a:r>
            <a:r>
              <a:rPr lang="fr-FR" dirty="0" err="1" smtClean="0"/>
              <a:t>surpassed</a:t>
            </a:r>
            <a:r>
              <a:rPr lang="fr-FR" dirty="0" smtClean="0"/>
              <a:t> by 3 </a:t>
            </a:r>
            <a:r>
              <a:rPr lang="fr-FR" dirty="0" err="1" smtClean="0"/>
              <a:t>papers</a:t>
            </a:r>
            <a:r>
              <a:rPr lang="fr-FR" dirty="0" smtClean="0"/>
              <a:t>:</a:t>
            </a:r>
          </a:p>
          <a:p>
            <a:pPr lvl="1"/>
            <a:r>
              <a:rPr lang="fr-FR" dirty="0" smtClean="0"/>
              <a:t>A </a:t>
            </a:r>
            <a:r>
              <a:rPr lang="fr-FR" dirty="0" err="1" smtClean="0"/>
              <a:t>paper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45 </a:t>
            </a:r>
            <a:r>
              <a:rPr lang="fr-FR" dirty="0" err="1" smtClean="0"/>
              <a:t>co-authors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Microsoft </a:t>
            </a:r>
            <a:r>
              <a:rPr lang="fr-FR" dirty="0" err="1" smtClean="0"/>
              <a:t>published</a:t>
            </a:r>
            <a:r>
              <a:rPr lang="fr-FR" dirty="0" smtClean="0"/>
              <a:t> in TACL 2020</a:t>
            </a:r>
          </a:p>
          <a:p>
            <a:pPr lvl="1"/>
            <a:r>
              <a:rPr lang="fr-FR" dirty="0" smtClean="0"/>
              <a:t>A </a:t>
            </a:r>
            <a:r>
              <a:rPr lang="fr-FR" dirty="0" err="1" smtClean="0"/>
              <a:t>paper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47 </a:t>
            </a:r>
            <a:r>
              <a:rPr lang="fr-FR" dirty="0" err="1" smtClean="0"/>
              <a:t>co-authors</a:t>
            </a:r>
            <a:r>
              <a:rPr lang="fr-FR" dirty="0" smtClean="0"/>
              <a:t> on the </a:t>
            </a:r>
            <a:r>
              <a:rPr lang="fr-FR" dirty="0" err="1" smtClean="0"/>
              <a:t>European</a:t>
            </a:r>
            <a:r>
              <a:rPr lang="fr-FR" dirty="0" smtClean="0"/>
              <a:t> </a:t>
            </a:r>
            <a:r>
              <a:rPr lang="fr-FR" dirty="0" err="1" smtClean="0"/>
              <a:t>Language</a:t>
            </a:r>
            <a:r>
              <a:rPr lang="fr-FR" dirty="0" smtClean="0"/>
              <a:t> </a:t>
            </a:r>
            <a:r>
              <a:rPr lang="fr-FR" dirty="0" err="1" smtClean="0"/>
              <a:t>Technology</a:t>
            </a:r>
            <a:r>
              <a:rPr lang="fr-FR" dirty="0" smtClean="0"/>
              <a:t> </a:t>
            </a:r>
            <a:r>
              <a:rPr lang="fr-FR" dirty="0" err="1" smtClean="0"/>
              <a:t>landscape</a:t>
            </a:r>
            <a:r>
              <a:rPr lang="fr-FR" dirty="0" smtClean="0"/>
              <a:t> </a:t>
            </a:r>
            <a:r>
              <a:rPr lang="fr-FR" dirty="0" err="1" smtClean="0"/>
              <a:t>published</a:t>
            </a:r>
            <a:r>
              <a:rPr lang="fr-FR" dirty="0" smtClean="0"/>
              <a:t> </a:t>
            </a:r>
            <a:r>
              <a:rPr lang="fr-FR" dirty="0" err="1" smtClean="0"/>
              <a:t>at</a:t>
            </a:r>
            <a:r>
              <a:rPr lang="fr-FR" dirty="0" smtClean="0"/>
              <a:t> LREC 2020</a:t>
            </a:r>
          </a:p>
          <a:p>
            <a:pPr lvl="1"/>
            <a:r>
              <a:rPr lang="fr-FR" dirty="0" smtClean="0"/>
              <a:t>A </a:t>
            </a:r>
            <a:r>
              <a:rPr lang="fr-FR" dirty="0" err="1" smtClean="0"/>
              <a:t>paper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58 </a:t>
            </a:r>
            <a:r>
              <a:rPr lang="fr-FR" dirty="0" err="1" smtClean="0"/>
              <a:t>co-authors</a:t>
            </a:r>
            <a:r>
              <a:rPr lang="fr-FR" dirty="0" smtClean="0"/>
              <a:t> on the I4U Speaker Recognition NIST </a:t>
            </a:r>
            <a:r>
              <a:rPr lang="fr-FR" dirty="0" err="1" smtClean="0"/>
              <a:t>evaluation</a:t>
            </a:r>
            <a:r>
              <a:rPr lang="fr-FR" dirty="0" smtClean="0"/>
              <a:t> 2016 </a:t>
            </a:r>
            <a:r>
              <a:rPr lang="fr-FR" dirty="0" err="1" smtClean="0"/>
              <a:t>published</a:t>
            </a:r>
            <a:r>
              <a:rPr lang="fr-FR" dirty="0" smtClean="0"/>
              <a:t> </a:t>
            </a:r>
            <a:r>
              <a:rPr lang="fr-FR" dirty="0" err="1" smtClean="0"/>
              <a:t>at</a:t>
            </a:r>
            <a:r>
              <a:rPr lang="fr-FR" dirty="0" smtClean="0"/>
              <a:t> </a:t>
            </a:r>
            <a:r>
              <a:rPr lang="fr-FR" dirty="0" err="1" smtClean="0"/>
              <a:t>Interspeech</a:t>
            </a:r>
            <a:r>
              <a:rPr lang="fr-FR" dirty="0" smtClean="0"/>
              <a:t> 2017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E7A64-39E9-9B44-B4C3-B9C64AA1A052}" type="slidenum">
              <a:rPr lang="fr-FR" smtClean="0"/>
              <a:t>36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December 4-6, 2023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O-Cocosda 2023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9977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Citation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,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E7A64-39E9-9B44-B4C3-B9C64AA1A052}" type="slidenum">
              <a:rPr lang="fr-FR" smtClean="0"/>
              <a:t>37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December 4-6, 2023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O-Cocosda 2023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5329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Citation: </a:t>
            </a:r>
            <a:r>
              <a:rPr lang="fr-FR" dirty="0" err="1" smtClean="0"/>
              <a:t>average</a:t>
            </a:r>
            <a:r>
              <a:rPr lang="fr-FR" dirty="0" smtClean="0"/>
              <a:t> </a:t>
            </a:r>
            <a:r>
              <a:rPr lang="fr-FR" dirty="0" err="1" smtClean="0"/>
              <a:t>number</a:t>
            </a:r>
            <a:r>
              <a:rPr lang="fr-FR" dirty="0" smtClean="0"/>
              <a:t> of </a:t>
            </a:r>
            <a:r>
              <a:rPr lang="fr-FR" dirty="0" err="1" smtClean="0"/>
              <a:t>references</a:t>
            </a:r>
            <a:r>
              <a:rPr lang="fr-FR" dirty="0" smtClean="0"/>
              <a:t> in a </a:t>
            </a:r>
            <a:r>
              <a:rPr lang="fr-FR" dirty="0" err="1" smtClean="0"/>
              <a:t>paper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041206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E7A64-39E9-9B44-B4C3-B9C64AA1A052}" type="slidenum">
              <a:rPr lang="fr-FR" smtClean="0"/>
              <a:t>38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December 4-6, 2023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O-Cocosda 2023</a:t>
            </a:r>
            <a:endParaRPr lang="fr-FR"/>
          </a:p>
        </p:txBody>
      </p:sp>
      <p:cxnSp>
        <p:nvCxnSpPr>
          <p:cNvPr id="7" name="Connecteur droit 6"/>
          <p:cNvCxnSpPr/>
          <p:nvPr/>
        </p:nvCxnSpPr>
        <p:spPr>
          <a:xfrm flipV="1">
            <a:off x="7712359" y="1766456"/>
            <a:ext cx="0" cy="402936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5686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Citation: </a:t>
            </a:r>
            <a:r>
              <a:rPr lang="fr-FR" dirty="0" err="1" smtClean="0"/>
              <a:t>average</a:t>
            </a:r>
            <a:r>
              <a:rPr lang="fr-FR" dirty="0" smtClean="0"/>
              <a:t> </a:t>
            </a:r>
            <a:r>
              <a:rPr lang="fr-FR" dirty="0" err="1" smtClean="0"/>
              <a:t>number</a:t>
            </a:r>
            <a:r>
              <a:rPr lang="fr-FR" dirty="0" smtClean="0"/>
              <a:t> of citations of a </a:t>
            </a:r>
            <a:r>
              <a:rPr lang="fr-FR" dirty="0" err="1" smtClean="0"/>
              <a:t>paper</a:t>
            </a:r>
            <a:endParaRPr lang="fr-FR" dirty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370231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E7A64-39E9-9B44-B4C3-B9C64AA1A052}" type="slidenum">
              <a:rPr lang="fr-FR" smtClean="0"/>
              <a:t>39</a:t>
            </a:fld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December 4-6, 2023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O-Cocosda 2023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9128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 err="1" smtClean="0"/>
              <a:t>Let’s</a:t>
            </a:r>
            <a:r>
              <a:rPr lang="fr-FR" sz="3600" dirty="0" smtClean="0"/>
              <a:t> </a:t>
            </a:r>
            <a:r>
              <a:rPr lang="fr-FR" sz="3600" dirty="0" err="1" smtClean="0"/>
              <a:t>Celebrate</a:t>
            </a:r>
            <a:r>
              <a:rPr lang="fr-FR" sz="3600" dirty="0" smtClean="0"/>
              <a:t> O-</a:t>
            </a:r>
            <a:r>
              <a:rPr lang="fr-FR" sz="3600" dirty="0" err="1" smtClean="0"/>
              <a:t>Cocosda</a:t>
            </a:r>
            <a:r>
              <a:rPr lang="fr-FR" sz="3600" dirty="0" smtClean="0"/>
              <a:t> </a:t>
            </a:r>
            <a:r>
              <a:rPr lang="fr-FR" sz="3600" dirty="0" err="1" smtClean="0"/>
              <a:t>Silver</a:t>
            </a:r>
            <a:r>
              <a:rPr lang="fr-FR" sz="3600" dirty="0" smtClean="0"/>
              <a:t> </a:t>
            </a:r>
            <a:r>
              <a:rPr lang="fr-FR" sz="3600" dirty="0" err="1" smtClean="0"/>
              <a:t>Jubilee</a:t>
            </a:r>
            <a:r>
              <a:rPr lang="fr-FR" sz="3600" dirty="0" smtClean="0"/>
              <a:t>!</a:t>
            </a:r>
            <a:endParaRPr lang="fr-FR" sz="36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December 4-6, 2023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O-Cocosda 2023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721AA-52CF-CB42-B0C4-9669192E16DC}" type="slidenum">
              <a:rPr lang="fr-FR" smtClean="0"/>
              <a:t>4</a:t>
            </a:fld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39446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Citation: </a:t>
            </a:r>
            <a:r>
              <a:rPr lang="fr-FR" dirty="0" err="1" smtClean="0"/>
              <a:t>number</a:t>
            </a:r>
            <a:r>
              <a:rPr lang="fr-FR" dirty="0" smtClean="0"/>
              <a:t> of </a:t>
            </a:r>
            <a:r>
              <a:rPr lang="fr-FR" dirty="0" err="1" smtClean="0"/>
              <a:t>papers</a:t>
            </a:r>
            <a:r>
              <a:rPr lang="fr-FR" dirty="0" smtClean="0"/>
              <a:t> </a:t>
            </a:r>
            <a:r>
              <a:rPr lang="fr-FR" dirty="0" err="1" smtClean="0"/>
              <a:t>cited</a:t>
            </a:r>
            <a:r>
              <a:rPr lang="fr-FR" dirty="0" smtClean="0"/>
              <a:t> over the </a:t>
            </a:r>
            <a:r>
              <a:rPr lang="fr-FR" dirty="0" err="1" smtClean="0"/>
              <a:t>years</a:t>
            </a:r>
            <a:r>
              <a:rPr lang="fr-FR" dirty="0" smtClean="0"/>
              <a:t> (6 major </a:t>
            </a:r>
            <a:r>
              <a:rPr lang="fr-FR" dirty="0" err="1" smtClean="0"/>
              <a:t>conferences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E7A64-39E9-9B44-B4C3-B9C64AA1A052}" type="slidenum">
              <a:rPr lang="fr-FR" smtClean="0"/>
              <a:t>40</a:t>
            </a:fld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December 4-6, 2023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O-Cocosda 2023</a:t>
            </a:r>
            <a:endParaRPr lang="fr-FR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1565141"/>
              </p:ext>
            </p:extLst>
          </p:nvPr>
        </p:nvGraphicFramePr>
        <p:xfrm>
          <a:off x="571500" y="1600200"/>
          <a:ext cx="8001000" cy="467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72984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8618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Citations : 20 </a:t>
            </a:r>
            <a:r>
              <a:rPr lang="fr-FR" dirty="0" err="1" smtClean="0"/>
              <a:t>most</a:t>
            </a:r>
            <a:r>
              <a:rPr lang="fr-FR" dirty="0" smtClean="0"/>
              <a:t> </a:t>
            </a:r>
            <a:r>
              <a:rPr lang="fr-FR" dirty="0" err="1" smtClean="0"/>
              <a:t>cited</a:t>
            </a:r>
            <a:r>
              <a:rPr lang="fr-FR" dirty="0" smtClean="0"/>
              <a:t> </a:t>
            </a:r>
            <a:r>
              <a:rPr lang="fr-FR" dirty="0" err="1" smtClean="0"/>
              <a:t>authors</a:t>
            </a:r>
            <a:r>
              <a:rPr lang="fr-FR" dirty="0" smtClean="0"/>
              <a:t> (1965-2020)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E7A64-39E9-9B44-B4C3-B9C64AA1A052}" type="slidenum">
              <a:rPr lang="fr-FR" smtClean="0"/>
              <a:t>41</a:t>
            </a:fld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December 4-6, 2023</a:t>
            </a:r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O-Cocosda 2023</a:t>
            </a:r>
            <a:endParaRPr lang="fr-FR"/>
          </a:p>
        </p:txBody>
      </p:sp>
      <p:graphicFrame>
        <p:nvGraphicFramePr>
          <p:cNvPr id="9" name="Obje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2720599"/>
              </p:ext>
            </p:extLst>
          </p:nvPr>
        </p:nvGraphicFramePr>
        <p:xfrm>
          <a:off x="184728" y="1981199"/>
          <a:ext cx="8502072" cy="42049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63" name="Document" r:id="rId5" imgW="5854700" imgH="2895600" progId="Word.Document.12">
                  <p:embed/>
                </p:oleObj>
              </mc:Choice>
              <mc:Fallback>
                <p:oleObj name="Document" r:id="rId5" imgW="5854700" imgH="2895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4728" y="1981199"/>
                        <a:ext cx="8502072" cy="42049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8823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Citations : 20 </a:t>
            </a:r>
            <a:r>
              <a:rPr lang="fr-FR" dirty="0" err="1"/>
              <a:t>most</a:t>
            </a:r>
            <a:r>
              <a:rPr lang="fr-FR" dirty="0"/>
              <a:t> </a:t>
            </a:r>
            <a:r>
              <a:rPr lang="fr-FR" dirty="0" err="1"/>
              <a:t>cited</a:t>
            </a:r>
            <a:r>
              <a:rPr lang="fr-FR" dirty="0"/>
              <a:t> </a:t>
            </a:r>
            <a:r>
              <a:rPr lang="fr-FR" dirty="0" err="1" smtClean="0"/>
              <a:t>authors</a:t>
            </a:r>
            <a:r>
              <a:rPr lang="fr-FR" dirty="0" smtClean="0"/>
              <a:t> (2016-2020)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41712" y="1577110"/>
            <a:ext cx="8229600" cy="4525963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E7A64-39E9-9B44-B4C3-B9C64AA1A052}" type="slidenum">
              <a:rPr lang="fr-FR" smtClean="0"/>
              <a:t>42</a:t>
            </a:fld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December 4-6, 2023</a:t>
            </a:r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O-Cocosda 2023</a:t>
            </a:r>
            <a:endParaRPr lang="fr-FR"/>
          </a:p>
        </p:txBody>
      </p:sp>
      <p:graphicFrame>
        <p:nvGraphicFramePr>
          <p:cNvPr id="9" name="Obje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5079445"/>
              </p:ext>
            </p:extLst>
          </p:nvPr>
        </p:nvGraphicFramePr>
        <p:xfrm>
          <a:off x="-214594" y="1810326"/>
          <a:ext cx="9608086" cy="42100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69" name="Document" r:id="rId5" imgW="5854700" imgH="2565400" progId="Word.Document.12">
                  <p:embed/>
                </p:oleObj>
              </mc:Choice>
              <mc:Fallback>
                <p:oleObj name="Document" r:id="rId5" imgW="5854700" imgH="2565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-214594" y="1810326"/>
                        <a:ext cx="9608086" cy="42100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80811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Citation: 20 </a:t>
            </a:r>
            <a:r>
              <a:rPr lang="fr-FR" dirty="0" err="1" smtClean="0"/>
              <a:t>most</a:t>
            </a:r>
            <a:r>
              <a:rPr lang="fr-FR" dirty="0" smtClean="0"/>
              <a:t> </a:t>
            </a:r>
            <a:r>
              <a:rPr lang="fr-FR" dirty="0" err="1" smtClean="0"/>
              <a:t>cited</a:t>
            </a:r>
            <a:r>
              <a:rPr lang="fr-FR" dirty="0" smtClean="0"/>
              <a:t> </a:t>
            </a:r>
            <a:r>
              <a:rPr lang="fr-FR" dirty="0" err="1" smtClean="0"/>
              <a:t>papers</a:t>
            </a:r>
            <a:r>
              <a:rPr lang="fr-FR" dirty="0" smtClean="0"/>
              <a:t> (1965-2020)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E7A64-39E9-9B44-B4C3-B9C64AA1A052}" type="slidenum">
              <a:rPr lang="fr-FR" smtClean="0"/>
              <a:t>43</a:t>
            </a:fld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December 4-6, 2023</a:t>
            </a:r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O-Cocosda 2023</a:t>
            </a:r>
            <a:endParaRPr lang="fr-FR"/>
          </a:p>
        </p:txBody>
      </p:sp>
      <p:graphicFrame>
        <p:nvGraphicFramePr>
          <p:cNvPr id="9" name="Obje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5479377"/>
              </p:ext>
            </p:extLst>
          </p:nvPr>
        </p:nvGraphicFramePr>
        <p:xfrm>
          <a:off x="1281545" y="1560945"/>
          <a:ext cx="6702714" cy="4638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12" name="Document" r:id="rId5" imgW="5854700" imgH="4051300" progId="Word.Document.12">
                  <p:embed/>
                </p:oleObj>
              </mc:Choice>
              <mc:Fallback>
                <p:oleObj name="Document" r:id="rId5" imgW="5854700" imgH="4051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81545" y="1560945"/>
                        <a:ext cx="6702714" cy="46381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23116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Citation: 20 </a:t>
            </a:r>
            <a:r>
              <a:rPr lang="fr-FR" dirty="0" err="1"/>
              <a:t>most</a:t>
            </a:r>
            <a:r>
              <a:rPr lang="fr-FR" dirty="0"/>
              <a:t> </a:t>
            </a:r>
            <a:r>
              <a:rPr lang="fr-FR" dirty="0" err="1"/>
              <a:t>cited</a:t>
            </a:r>
            <a:r>
              <a:rPr lang="fr-FR" dirty="0"/>
              <a:t> </a:t>
            </a:r>
            <a:r>
              <a:rPr lang="fr-FR" dirty="0" err="1" smtClean="0"/>
              <a:t>papers</a:t>
            </a:r>
            <a:r>
              <a:rPr lang="fr-FR" dirty="0" smtClean="0"/>
              <a:t> (2016-2020)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3056" y="1600200"/>
            <a:ext cx="8229600" cy="4525963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E7A64-39E9-9B44-B4C3-B9C64AA1A052}" type="slidenum">
              <a:rPr lang="fr-FR" smtClean="0"/>
              <a:t>44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December 4-6, 2023</a:t>
            </a:r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O-Cocosda 2023</a:t>
            </a:r>
            <a:endParaRPr lang="fr-FR"/>
          </a:p>
        </p:txBody>
      </p:sp>
      <p:graphicFrame>
        <p:nvGraphicFramePr>
          <p:cNvPr id="8" name="Obj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944822"/>
              </p:ext>
            </p:extLst>
          </p:nvPr>
        </p:nvGraphicFramePr>
        <p:xfrm>
          <a:off x="1462231" y="1441729"/>
          <a:ext cx="6180860" cy="49146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91" name="Document" r:id="rId5" imgW="5803900" imgH="4711700" progId="Word.Document.12">
                  <p:embed/>
                </p:oleObj>
              </mc:Choice>
              <mc:Fallback>
                <p:oleObj name="Document" r:id="rId5" imgW="5803900" imgH="47117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62231" y="1441729"/>
                        <a:ext cx="6180860" cy="49146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7816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Citation: Absence of citations of </a:t>
            </a:r>
            <a:r>
              <a:rPr lang="fr-FR" dirty="0" err="1" smtClean="0"/>
              <a:t>authors</a:t>
            </a:r>
            <a:r>
              <a:rPr lang="fr-FR" dirty="0" smtClean="0"/>
              <a:t> and </a:t>
            </a:r>
            <a:r>
              <a:rPr lang="fr-FR" dirty="0" err="1" smtClean="0"/>
              <a:t>papers</a:t>
            </a:r>
            <a:r>
              <a:rPr lang="fr-FR" dirty="0" smtClean="0"/>
              <a:t> </a:t>
            </a:r>
            <a:r>
              <a:rPr lang="fr-FR" dirty="0" err="1" smtClean="0"/>
              <a:t>within</a:t>
            </a:r>
            <a:r>
              <a:rPr lang="fr-FR" dirty="0" smtClean="0"/>
              <a:t> NLP4NLP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1932460"/>
              </p:ext>
            </p:extLst>
          </p:nvPr>
        </p:nvGraphicFramePr>
        <p:xfrm>
          <a:off x="480484" y="2106579"/>
          <a:ext cx="8194104" cy="28655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3" name="Feuille de calcul" r:id="rId5" imgW="4394200" imgH="1536700" progId="Excel.Sheet.12">
                  <p:embed/>
                </p:oleObj>
              </mc:Choice>
              <mc:Fallback>
                <p:oleObj name="Feuille de calcul" r:id="rId5" imgW="4394200" imgH="15367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0484" y="2106579"/>
                        <a:ext cx="8194104" cy="28655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E7A64-39E9-9B44-B4C3-B9C64AA1A052}" type="slidenum">
              <a:rPr lang="fr-FR" smtClean="0"/>
              <a:t>45</a:t>
            </a:fld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December 4-6, 2023</a:t>
            </a:r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O-Cocosda 2023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3011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Citation Graph (</a:t>
            </a:r>
            <a:r>
              <a:rPr lang="fr-FR" dirty="0" err="1" smtClean="0"/>
              <a:t>papers</a:t>
            </a:r>
            <a:r>
              <a:rPr lang="fr-FR" dirty="0" smtClean="0"/>
              <a:t>)</a:t>
            </a:r>
            <a:br>
              <a:rPr lang="fr-FR" dirty="0" smtClean="0"/>
            </a:br>
            <a:r>
              <a:rPr lang="fr-FR" dirty="0" smtClean="0"/>
              <a:t>85,000 </a:t>
            </a:r>
            <a:r>
              <a:rPr lang="fr-FR" dirty="0" err="1" smtClean="0"/>
              <a:t>nodes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December 4-6, 2023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O-Cocosda 2023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721AA-52CF-CB42-B0C4-9669192E16DC}" type="slidenum">
              <a:rPr lang="fr-FR" smtClean="0"/>
              <a:t>46</a:t>
            </a:fld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2508432" y="1912947"/>
            <a:ext cx="850938" cy="83103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</a:t>
            </a:r>
            <a:endParaRPr lang="fr-FR" dirty="0"/>
          </a:p>
        </p:txBody>
      </p:sp>
      <p:sp>
        <p:nvSpPr>
          <p:cNvPr id="8" name="Ellipse 7"/>
          <p:cNvSpPr/>
          <p:nvPr/>
        </p:nvSpPr>
        <p:spPr>
          <a:xfrm>
            <a:off x="5035089" y="1912947"/>
            <a:ext cx="850938" cy="83103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</a:t>
            </a:r>
          </a:p>
        </p:txBody>
      </p:sp>
      <p:sp>
        <p:nvSpPr>
          <p:cNvPr id="9" name="Ellipse 8"/>
          <p:cNvSpPr/>
          <p:nvPr/>
        </p:nvSpPr>
        <p:spPr>
          <a:xfrm>
            <a:off x="2508432" y="3962618"/>
            <a:ext cx="850938" cy="83103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B</a:t>
            </a:r>
          </a:p>
        </p:txBody>
      </p:sp>
      <p:sp>
        <p:nvSpPr>
          <p:cNvPr id="11" name="Ellipse 10"/>
          <p:cNvSpPr/>
          <p:nvPr/>
        </p:nvSpPr>
        <p:spPr>
          <a:xfrm>
            <a:off x="5035089" y="3962618"/>
            <a:ext cx="850938" cy="83103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D</a:t>
            </a:r>
            <a:endParaRPr lang="fr-FR" dirty="0"/>
          </a:p>
        </p:txBody>
      </p:sp>
      <p:cxnSp>
        <p:nvCxnSpPr>
          <p:cNvPr id="31" name="Connecteur droit 30"/>
          <p:cNvCxnSpPr>
            <a:stCxn id="7" idx="6"/>
            <a:endCxn id="8" idx="2"/>
          </p:cNvCxnSpPr>
          <p:nvPr/>
        </p:nvCxnSpPr>
        <p:spPr>
          <a:xfrm>
            <a:off x="3359370" y="2328465"/>
            <a:ext cx="1675719" cy="0"/>
          </a:xfrm>
          <a:prstGeom prst="line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>
            <a:off x="3359370" y="4378133"/>
            <a:ext cx="1675719" cy="0"/>
          </a:xfrm>
          <a:prstGeom prst="line">
            <a:avLst/>
          </a:prstGeom>
          <a:ln>
            <a:head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>
            <a:stCxn id="7" idx="4"/>
            <a:endCxn id="9" idx="0"/>
          </p:cNvCxnSpPr>
          <p:nvPr/>
        </p:nvCxnSpPr>
        <p:spPr>
          <a:xfrm>
            <a:off x="2933901" y="2743982"/>
            <a:ext cx="0" cy="1218636"/>
          </a:xfrm>
          <a:prstGeom prst="line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>
            <a:stCxn id="9" idx="7"/>
            <a:endCxn id="8" idx="3"/>
          </p:cNvCxnSpPr>
          <p:nvPr/>
        </p:nvCxnSpPr>
        <p:spPr>
          <a:xfrm flipV="1">
            <a:off x="3234753" y="2622280"/>
            <a:ext cx="1924953" cy="1462040"/>
          </a:xfrm>
          <a:prstGeom prst="line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Ellipse 14"/>
          <p:cNvSpPr/>
          <p:nvPr/>
        </p:nvSpPr>
        <p:spPr>
          <a:xfrm>
            <a:off x="7009163" y="2896382"/>
            <a:ext cx="850938" cy="83103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990565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745" y="28618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Citation: </a:t>
            </a:r>
            <a:r>
              <a:rPr lang="fr-FR" dirty="0" err="1"/>
              <a:t>m</a:t>
            </a:r>
            <a:r>
              <a:rPr lang="fr-FR" dirty="0" err="1" smtClean="0"/>
              <a:t>ean</a:t>
            </a:r>
            <a:r>
              <a:rPr lang="fr-FR" dirty="0" smtClean="0"/>
              <a:t> </a:t>
            </a:r>
            <a:r>
              <a:rPr lang="fr-FR" dirty="0" err="1" smtClean="0"/>
              <a:t>degree</a:t>
            </a:r>
            <a:r>
              <a:rPr lang="fr-FR" dirty="0" smtClean="0"/>
              <a:t> of </a:t>
            </a:r>
            <a:r>
              <a:rPr lang="fr-FR" dirty="0" err="1" smtClean="0"/>
              <a:t>papers</a:t>
            </a:r>
            <a:r>
              <a:rPr lang="fr-FR" dirty="0" smtClean="0"/>
              <a:t> </a:t>
            </a:r>
            <a:r>
              <a:rPr lang="fr-FR" dirty="0" err="1" smtClean="0"/>
              <a:t>being</a:t>
            </a:r>
            <a:r>
              <a:rPr lang="fr-FR" dirty="0" smtClean="0"/>
              <a:t> </a:t>
            </a:r>
            <a:r>
              <a:rPr lang="fr-FR" dirty="0" err="1" smtClean="0"/>
              <a:t>cited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E7A64-39E9-9B44-B4C3-B9C64AA1A052}" type="slidenum">
              <a:rPr lang="fr-FR" smtClean="0"/>
              <a:t>47</a:t>
            </a:fld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December 4-6, 2023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O-Cocosda 2023</a:t>
            </a:r>
            <a:endParaRPr lang="fr-FR"/>
          </a:p>
        </p:txBody>
      </p:sp>
      <p:graphicFrame>
        <p:nvGraphicFramePr>
          <p:cNvPr id="11" name="Espace réservé du contenu 10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04810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NLP4NLP+5 h-Index (1965-2020)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E7A64-39E9-9B44-B4C3-B9C64AA1A052}" type="slidenum">
              <a:rPr lang="fr-FR" smtClean="0"/>
              <a:t>48</a:t>
            </a:fld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December 4-6, 2023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O-Cocosda 2023</a:t>
            </a:r>
            <a:endParaRPr lang="fr-FR"/>
          </a:p>
        </p:txBody>
      </p:sp>
      <p:graphicFrame>
        <p:nvGraphicFramePr>
          <p:cNvPr id="10" name="Espace réservé du contenu 9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54872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Google </a:t>
            </a:r>
            <a:r>
              <a:rPr lang="fr-FR" dirty="0" err="1" smtClean="0"/>
              <a:t>Scholar</a:t>
            </a:r>
            <a:r>
              <a:rPr lang="fr-FR" dirty="0" smtClean="0"/>
              <a:t> h5-Index (2016-2020)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graphicFrame>
        <p:nvGraphicFramePr>
          <p:cNvPr id="6" name="Obje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187641"/>
              </p:ext>
            </p:extLst>
          </p:nvPr>
        </p:nvGraphicFramePr>
        <p:xfrm>
          <a:off x="666004" y="1209709"/>
          <a:ext cx="7759719" cy="53320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80" name="Feuille de calcul" r:id="rId5" imgW="8890000" imgH="6108700" progId="Excel.Sheet.12">
                  <p:embed/>
                </p:oleObj>
              </mc:Choice>
              <mc:Fallback>
                <p:oleObj name="Feuille de calcul" r:id="rId5" imgW="8890000" imgH="61087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66004" y="1209709"/>
                        <a:ext cx="7759719" cy="53320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E7A64-39E9-9B44-B4C3-B9C64AA1A052}" type="slidenum">
              <a:rPr lang="fr-FR" smtClean="0"/>
              <a:t>49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December 4-6, 2023</a:t>
            </a:r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O-Cocosda 2023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7353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/>
          <a:stretch/>
        </p:blipFill>
        <p:spPr>
          <a:xfrm>
            <a:off x="457200" y="274638"/>
            <a:ext cx="8229600" cy="5851525"/>
          </a:xfr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December 4-6, 2023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O-Cocosda 2023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721AA-52CF-CB42-B0C4-9669192E16DC}" type="slidenum">
              <a:rPr lang="fr-FR" smtClean="0"/>
              <a:t>5</a:t>
            </a:fld>
            <a:endParaRPr lang="fr-FR"/>
          </a:p>
        </p:txBody>
      </p:sp>
      <p:pic>
        <p:nvPicPr>
          <p:cNvPr id="3" name="Image 2" descr="25Year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308100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536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Citations in NLP4NLP </a:t>
            </a:r>
            <a:r>
              <a:rPr lang="fr-FR" dirty="0" err="1" smtClean="0"/>
              <a:t>papers</a:t>
            </a:r>
            <a:r>
              <a:rPr lang="fr-FR" dirty="0" smtClean="0"/>
              <a:t> of</a:t>
            </a:r>
            <a:br>
              <a:rPr lang="fr-FR" dirty="0" smtClean="0"/>
            </a:br>
            <a:r>
              <a:rPr lang="fr-FR" dirty="0" err="1" smtClean="0"/>
              <a:t>other</a:t>
            </a:r>
            <a:r>
              <a:rPr lang="fr-FR" dirty="0" smtClean="0"/>
              <a:t> </a:t>
            </a:r>
            <a:r>
              <a:rPr lang="fr-FR" dirty="0" err="1" smtClean="0"/>
              <a:t>papers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December 4-6, 2023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O-Cocosda 2023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64745" y="6367895"/>
            <a:ext cx="2133600" cy="365125"/>
          </a:xfrm>
        </p:spPr>
        <p:txBody>
          <a:bodyPr/>
          <a:lstStyle/>
          <a:p>
            <a:fld id="{04BE7A64-39E9-9B44-B4C3-B9C64AA1A052}" type="slidenum">
              <a:rPr lang="fr-FR" smtClean="0"/>
              <a:t>50</a:t>
            </a:fld>
            <a:endParaRPr lang="fr-FR"/>
          </a:p>
        </p:txBody>
      </p:sp>
      <p:graphicFrame>
        <p:nvGraphicFramePr>
          <p:cNvPr id="9" name="Espace réservé du contenu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449780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33800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Percentage</a:t>
            </a:r>
            <a:r>
              <a:rPr lang="fr-FR" dirty="0" smtClean="0"/>
              <a:t> of citations in NLP4NLP </a:t>
            </a:r>
            <a:r>
              <a:rPr lang="fr-FR" dirty="0" err="1" smtClean="0"/>
              <a:t>papers</a:t>
            </a:r>
            <a:r>
              <a:rPr lang="fr-FR" dirty="0" smtClean="0"/>
              <a:t> of </a:t>
            </a:r>
            <a:r>
              <a:rPr lang="fr-FR" dirty="0" err="1" smtClean="0"/>
              <a:t>other</a:t>
            </a:r>
            <a:r>
              <a:rPr lang="fr-FR" dirty="0" smtClean="0"/>
              <a:t> </a:t>
            </a:r>
            <a:r>
              <a:rPr lang="fr-FR" dirty="0" err="1" smtClean="0"/>
              <a:t>papers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December 4-6, 2023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O-Cocosda 2023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E7A64-39E9-9B44-B4C3-B9C64AA1A052}" type="slidenum">
              <a:rPr lang="fr-FR" smtClean="0"/>
              <a:t>51</a:t>
            </a:fld>
            <a:endParaRPr lang="fr-FR"/>
          </a:p>
        </p:txBody>
      </p:sp>
      <p:graphicFrame>
        <p:nvGraphicFramePr>
          <p:cNvPr id="11" name="Espace réservé du contenu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844807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92842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Number</a:t>
            </a:r>
            <a:r>
              <a:rPr lang="fr-FR" dirty="0" smtClean="0"/>
              <a:t> of citations of </a:t>
            </a:r>
            <a:r>
              <a:rPr lang="fr-FR" dirty="0" err="1" smtClean="0"/>
              <a:t>arXiv</a:t>
            </a:r>
            <a:r>
              <a:rPr lang="fr-FR" dirty="0" smtClean="0"/>
              <a:t> </a:t>
            </a:r>
            <a:r>
              <a:rPr lang="fr-FR" dirty="0" err="1" smtClean="0"/>
              <a:t>papers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December 4-6, 2023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O-Cocosda 2023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E7A64-39E9-9B44-B4C3-B9C64AA1A052}" type="slidenum">
              <a:rPr lang="fr-FR" smtClean="0"/>
              <a:t>52</a:t>
            </a:fld>
            <a:endParaRPr lang="fr-FR"/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279746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21580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Number</a:t>
            </a:r>
            <a:r>
              <a:rPr lang="fr-FR" dirty="0" smtClean="0"/>
              <a:t> of citations of AI sources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December 4-6, 2023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O-Cocosda 2023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E7A64-39E9-9B44-B4C3-B9C64AA1A052}" type="slidenum">
              <a:rPr lang="fr-FR" smtClean="0"/>
              <a:t>53</a:t>
            </a:fld>
            <a:endParaRPr lang="fr-FR"/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64402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Change in </a:t>
            </a:r>
            <a:r>
              <a:rPr lang="fr-FR" dirty="0" err="1" smtClean="0"/>
              <a:t>Topics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E7A64-39E9-9B44-B4C3-B9C64AA1A052}" type="slidenum">
              <a:rPr lang="fr-FR" smtClean="0"/>
              <a:t>54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December 4-6, 2023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O-Cocosda 2023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1930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Change in </a:t>
            </a:r>
            <a:r>
              <a:rPr lang="fr-FR" dirty="0" err="1" smtClean="0"/>
              <a:t>Topics</a:t>
            </a:r>
            <a:r>
              <a:rPr lang="fr-FR" dirty="0" smtClean="0"/>
              <a:t>: 20 </a:t>
            </a:r>
            <a:r>
              <a:rPr lang="fr-FR" dirty="0" err="1" smtClean="0"/>
              <a:t>most</a:t>
            </a:r>
            <a:r>
              <a:rPr lang="fr-FR" dirty="0" smtClean="0"/>
              <a:t> </a:t>
            </a:r>
            <a:r>
              <a:rPr lang="fr-FR" dirty="0" err="1" smtClean="0"/>
              <a:t>frequent</a:t>
            </a:r>
            <a:r>
              <a:rPr lang="fr-FR" dirty="0" smtClean="0"/>
              <a:t> </a:t>
            </a:r>
            <a:r>
              <a:rPr lang="fr-FR" dirty="0" err="1" smtClean="0"/>
              <a:t>terms</a:t>
            </a:r>
            <a:r>
              <a:rPr lang="fr-FR" dirty="0"/>
              <a:t> </a:t>
            </a:r>
            <a:r>
              <a:rPr lang="fr-FR" dirty="0" smtClean="0"/>
              <a:t>(1965-2020)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E7A64-39E9-9B44-B4C3-B9C64AA1A052}" type="slidenum">
              <a:rPr lang="fr-FR" smtClean="0"/>
              <a:t>55</a:t>
            </a:fld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December 4-6, 2023</a:t>
            </a:r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O-Cocosda 2023</a:t>
            </a:r>
            <a:endParaRPr lang="fr-FR"/>
          </a:p>
        </p:txBody>
      </p:sp>
      <p:graphicFrame>
        <p:nvGraphicFramePr>
          <p:cNvPr id="9" name="Obje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0861135"/>
              </p:ext>
            </p:extLst>
          </p:nvPr>
        </p:nvGraphicFramePr>
        <p:xfrm>
          <a:off x="1644650" y="1600200"/>
          <a:ext cx="5854700" cy="534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28" name="Document" r:id="rId5" imgW="5854700" imgH="5346700" progId="Word.Document.12">
                  <p:embed/>
                </p:oleObj>
              </mc:Choice>
              <mc:Fallback>
                <p:oleObj name="Document" r:id="rId5" imgW="5854700" imgH="53467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44650" y="1600200"/>
                        <a:ext cx="5854700" cy="534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58031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Change in </a:t>
            </a:r>
            <a:r>
              <a:rPr lang="fr-FR" dirty="0" err="1" smtClean="0"/>
              <a:t>Topics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GapChart</a:t>
            </a:r>
            <a:r>
              <a:rPr lang="fr-FR" dirty="0" smtClean="0"/>
              <a:t> Online Visualisation </a:t>
            </a:r>
            <a:r>
              <a:rPr lang="fr-FR" dirty="0" err="1" smtClean="0"/>
              <a:t>tool</a:t>
            </a:r>
            <a:endParaRPr lang="fr-FR" dirty="0" smtClean="0"/>
          </a:p>
          <a:p>
            <a:pPr lvl="1"/>
            <a:r>
              <a:rPr lang="fr-FR" dirty="0">
                <a:hlinkClick r:id="rId2"/>
              </a:rPr>
              <a:t>http://vernier.frederic.free.fr/Infovis/rankVis4</a:t>
            </a:r>
            <a:r>
              <a:rPr lang="fr-FR" dirty="0" smtClean="0">
                <a:hlinkClick r:id="rId2"/>
              </a:rPr>
              <a:t>/</a:t>
            </a:r>
            <a:r>
              <a:rPr lang="fr-FR" dirty="0" smtClean="0"/>
              <a:t> </a:t>
            </a:r>
            <a:endParaRPr lang="fr-FR" dirty="0"/>
          </a:p>
          <a:p>
            <a:r>
              <a:rPr lang="fr-FR" dirty="0" err="1"/>
              <a:t>U</a:t>
            </a:r>
            <a:r>
              <a:rPr lang="fr-FR" dirty="0" err="1" smtClean="0"/>
              <a:t>pdated</a:t>
            </a:r>
            <a:r>
              <a:rPr lang="fr-FR" dirty="0" smtClean="0"/>
              <a:t> </a:t>
            </a:r>
            <a:r>
              <a:rPr lang="fr-FR" dirty="0" err="1"/>
              <a:t>with</a:t>
            </a:r>
            <a:r>
              <a:rPr lang="fr-FR" dirty="0"/>
              <a:t> new </a:t>
            </a:r>
            <a:r>
              <a:rPr lang="fr-FR" dirty="0" smtClean="0"/>
              <a:t>data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E7A64-39E9-9B44-B4C3-B9C64AA1A052}" type="slidenum">
              <a:rPr lang="fr-FR" smtClean="0"/>
              <a:t>56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December 4-6, 2023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O-Cocosda 2023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0120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Change in </a:t>
            </a:r>
            <a:r>
              <a:rPr lang="fr-FR" dirty="0" err="1" smtClean="0"/>
              <a:t>Topics</a:t>
            </a:r>
            <a:r>
              <a:rPr lang="fr-FR" dirty="0" smtClean="0"/>
              <a:t>: </a:t>
            </a:r>
            <a:r>
              <a:rPr lang="fr-FR" dirty="0" err="1" smtClean="0"/>
              <a:t>GapChart</a:t>
            </a:r>
            <a:endParaRPr lang="fr-FR" dirty="0"/>
          </a:p>
        </p:txBody>
      </p:sp>
      <p:pic>
        <p:nvPicPr>
          <p:cNvPr id="5" name="Espace réservé du contenu 4" descr="Gapchart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621" b="-9621"/>
          <a:stretch>
            <a:fillRect/>
          </a:stretch>
        </p:blipFill>
        <p:spPr>
          <a:xfrm>
            <a:off x="488176" y="1600200"/>
            <a:ext cx="8229600" cy="4525963"/>
          </a:xfr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E7A64-39E9-9B44-B4C3-B9C64AA1A052}" type="slidenum">
              <a:rPr lang="fr-FR" smtClean="0"/>
              <a:t>57</a:t>
            </a:fld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December 4-6, 2023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O-Cocosda 2023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2798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Change in </a:t>
            </a:r>
            <a:r>
              <a:rPr lang="fr-FR" dirty="0" err="1" smtClean="0"/>
              <a:t>Topics</a:t>
            </a:r>
            <a:r>
              <a:rPr lang="fr-FR" dirty="0" smtClean="0"/>
              <a:t>: 10 last </a:t>
            </a:r>
            <a:r>
              <a:rPr lang="fr-FR" dirty="0" err="1" smtClean="0"/>
              <a:t>years</a:t>
            </a:r>
            <a:endParaRPr lang="fr-FR" dirty="0"/>
          </a:p>
        </p:txBody>
      </p:sp>
      <p:pic>
        <p:nvPicPr>
          <p:cNvPr id="4" name="Espace réservé du contenu 3" descr="Terms 10 last years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59" b="-2859"/>
          <a:stretch>
            <a:fillRect/>
          </a:stretch>
        </p:blipFill>
        <p:spPr/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E7A64-39E9-9B44-B4C3-B9C64AA1A052}" type="slidenum">
              <a:rPr lang="fr-FR" smtClean="0"/>
              <a:t>58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December 4-6, 2023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O-Cocosda 2023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0626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</a:t>
            </a:r>
            <a:r>
              <a:rPr lang="fr-FR" dirty="0" smtClean="0"/>
              <a:t>hange in </a:t>
            </a:r>
            <a:r>
              <a:rPr lang="fr-FR" dirty="0" err="1" smtClean="0"/>
              <a:t>topics</a:t>
            </a:r>
            <a:r>
              <a:rPr lang="fr-FR" dirty="0" smtClean="0"/>
              <a:t>: HMM vs Neural Networks</a:t>
            </a:r>
            <a:endParaRPr lang="fr-FR" dirty="0"/>
          </a:p>
        </p:txBody>
      </p:sp>
      <p:pic>
        <p:nvPicPr>
          <p:cNvPr id="4" name="Espace réservé du contenu 3" descr="HMM-NN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2" r="7802"/>
          <a:stretch>
            <a:fillRect/>
          </a:stretch>
        </p:blipFill>
        <p:spPr/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E7A64-39E9-9B44-B4C3-B9C64AA1A052}" type="slidenum">
              <a:rPr lang="fr-FR" smtClean="0"/>
              <a:t>59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December 4-6, 2023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O-Cocosda 2023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5384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Table of Content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11745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“Rapid” </a:t>
            </a:r>
            <a:r>
              <a:rPr lang="en-US" dirty="0"/>
              <a:t>survey of the main results</a:t>
            </a:r>
          </a:p>
          <a:p>
            <a:pPr lvl="1"/>
            <a:r>
              <a:rPr lang="en-US" dirty="0" smtClean="0"/>
              <a:t>Data</a:t>
            </a:r>
            <a:r>
              <a:rPr lang="fr-FR" dirty="0" smtClean="0"/>
              <a:t>: </a:t>
            </a:r>
            <a:r>
              <a:rPr lang="fr-FR" dirty="0"/>
              <a:t>The NLP4NLP+5 </a:t>
            </a:r>
            <a:r>
              <a:rPr lang="fr-FR" dirty="0" smtClean="0"/>
              <a:t>Corpus</a:t>
            </a:r>
          </a:p>
          <a:p>
            <a:pPr lvl="1"/>
            <a:r>
              <a:rPr lang="en-US" dirty="0" smtClean="0"/>
              <a:t>Analysis of Production </a:t>
            </a:r>
          </a:p>
          <a:p>
            <a:pPr lvl="1"/>
            <a:r>
              <a:rPr lang="en-US" dirty="0" smtClean="0"/>
              <a:t>Collaboration among </a:t>
            </a:r>
            <a:r>
              <a:rPr lang="en-US" dirty="0"/>
              <a:t>authors</a:t>
            </a:r>
          </a:p>
          <a:p>
            <a:pPr lvl="1"/>
            <a:r>
              <a:rPr lang="en-US" dirty="0"/>
              <a:t>Citations of authors and papers</a:t>
            </a:r>
          </a:p>
          <a:p>
            <a:pPr lvl="1"/>
            <a:r>
              <a:rPr lang="en-US" dirty="0"/>
              <a:t>Evolution of research topics</a:t>
            </a:r>
          </a:p>
          <a:p>
            <a:pPr lvl="1"/>
            <a:r>
              <a:rPr lang="en-US" dirty="0"/>
              <a:t>Tracking of Innovation</a:t>
            </a:r>
          </a:p>
          <a:p>
            <a:pPr lvl="1"/>
            <a:r>
              <a:rPr lang="en-US" dirty="0"/>
              <a:t>Prediction of research topics</a:t>
            </a:r>
          </a:p>
          <a:p>
            <a:pPr lvl="1"/>
            <a:r>
              <a:rPr lang="en-US" dirty="0"/>
              <a:t>Use of Language Resources</a:t>
            </a:r>
          </a:p>
          <a:p>
            <a:pPr lvl="1"/>
            <a:r>
              <a:rPr lang="en-US" dirty="0"/>
              <a:t>Reuse and </a:t>
            </a:r>
            <a:r>
              <a:rPr lang="en-US" dirty="0" smtClean="0"/>
              <a:t>Plagiarism</a:t>
            </a:r>
          </a:p>
          <a:p>
            <a:pPr lvl="1"/>
            <a:r>
              <a:rPr lang="fr-FR" dirty="0" smtClean="0"/>
              <a:t>Conclusion</a:t>
            </a:r>
          </a:p>
          <a:p>
            <a:r>
              <a:rPr lang="en-US" dirty="0" smtClean="0"/>
              <a:t>Methodologies described in the two 2019 papers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E7A64-39E9-9B44-B4C3-B9C64AA1A052}" type="slidenum">
              <a:rPr lang="fr-FR" smtClean="0"/>
              <a:t>6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December 4-6, 2023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O-Cocosda 2023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6031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</a:t>
            </a:r>
            <a:r>
              <a:rPr lang="fr-FR" dirty="0" smtClean="0"/>
              <a:t>hange in </a:t>
            </a:r>
            <a:r>
              <a:rPr lang="fr-FR" dirty="0" err="1" smtClean="0"/>
              <a:t>topics</a:t>
            </a:r>
            <a:r>
              <a:rPr lang="fr-FR" dirty="0" smtClean="0"/>
              <a:t>: DNN, CNN, RNN &amp; LSTM</a:t>
            </a:r>
            <a:endParaRPr lang="fr-FR" dirty="0"/>
          </a:p>
        </p:txBody>
      </p:sp>
      <p:pic>
        <p:nvPicPr>
          <p:cNvPr id="4" name="Espace réservé du contenu 3" descr="DNN-RNN-CNN-LST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681" r="-24681"/>
          <a:stretch>
            <a:fillRect/>
          </a:stretch>
        </p:blipFill>
        <p:spPr/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E7A64-39E9-9B44-B4C3-B9C64AA1A052}" type="slidenum">
              <a:rPr lang="fr-FR" smtClean="0"/>
              <a:t>60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December 4-6, 2023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O-Cocosda 2023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023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</a:t>
            </a:r>
            <a:r>
              <a:rPr lang="fr-FR" dirty="0" smtClean="0"/>
              <a:t>hange in </a:t>
            </a:r>
            <a:r>
              <a:rPr lang="fr-FR" dirty="0" err="1" smtClean="0"/>
              <a:t>topics</a:t>
            </a:r>
            <a:r>
              <a:rPr lang="fr-FR" dirty="0" smtClean="0"/>
              <a:t>: </a:t>
            </a:r>
            <a:r>
              <a:rPr lang="fr-FR" dirty="0" err="1" smtClean="0"/>
              <a:t>Embedding</a:t>
            </a:r>
            <a:r>
              <a:rPr lang="fr-FR" dirty="0" smtClean="0"/>
              <a:t>, Encoder, BERT, transformer</a:t>
            </a:r>
            <a:endParaRPr lang="fr-FR" dirty="0"/>
          </a:p>
        </p:txBody>
      </p:sp>
      <p:pic>
        <p:nvPicPr>
          <p:cNvPr id="4" name="Espace réservé du contenu 3" descr="embedding-encoder-BERT-transformer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874" r="-66874"/>
          <a:stretch>
            <a:fillRect/>
          </a:stretch>
        </p:blipFill>
        <p:spPr/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E7A64-39E9-9B44-B4C3-B9C64AA1A052}" type="slidenum">
              <a:rPr lang="fr-FR" smtClean="0"/>
              <a:t>61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December 4-6, 2023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O-Cocosda 2023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4218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</a:t>
            </a:r>
            <a:r>
              <a:rPr lang="fr-FR" dirty="0" smtClean="0"/>
              <a:t>hange in </a:t>
            </a:r>
            <a:r>
              <a:rPr lang="fr-FR" dirty="0" err="1" smtClean="0"/>
              <a:t>topics</a:t>
            </a:r>
            <a:r>
              <a:rPr lang="fr-FR" dirty="0" smtClean="0"/>
              <a:t>: </a:t>
            </a:r>
            <a:r>
              <a:rPr lang="fr-FR" dirty="0" err="1" smtClean="0"/>
              <a:t>softmax</a:t>
            </a:r>
            <a:r>
              <a:rPr lang="fr-FR" dirty="0" smtClean="0"/>
              <a:t>, </a:t>
            </a:r>
            <a:r>
              <a:rPr lang="fr-FR" dirty="0" err="1" smtClean="0"/>
              <a:t>hyperparameter</a:t>
            </a:r>
            <a:r>
              <a:rPr lang="fr-FR" dirty="0" smtClean="0"/>
              <a:t>, </a:t>
            </a:r>
            <a:r>
              <a:rPr lang="fr-FR" dirty="0" err="1" smtClean="0"/>
              <a:t>epoch</a:t>
            </a: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4" name="Espace réservé du contenu 3" descr="Softmax-hyperparameter-epoch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3578" r="-73578"/>
          <a:stretch>
            <a:fillRect/>
          </a:stretch>
        </p:blipFill>
        <p:spPr/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E7A64-39E9-9B44-B4C3-B9C64AA1A052}" type="slidenum">
              <a:rPr lang="fr-FR" smtClean="0"/>
              <a:t>62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December 4-6, 2023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O-Cocosda 2023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973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Change in </a:t>
            </a:r>
            <a:r>
              <a:rPr lang="fr-FR" dirty="0" err="1"/>
              <a:t>topics</a:t>
            </a:r>
            <a:r>
              <a:rPr lang="fr-FR" dirty="0"/>
              <a:t>: </a:t>
            </a:r>
            <a:r>
              <a:rPr lang="fr-FR" dirty="0" err="1"/>
              <a:t>TagCrowd</a:t>
            </a:r>
            <a:r>
              <a:rPr lang="fr-FR" dirty="0"/>
              <a:t> </a:t>
            </a:r>
            <a:r>
              <a:rPr lang="fr-FR" dirty="0" smtClean="0"/>
              <a:t>2015</a:t>
            </a:r>
            <a:endParaRPr lang="fr-FR" dirty="0"/>
          </a:p>
        </p:txBody>
      </p:sp>
      <p:pic>
        <p:nvPicPr>
          <p:cNvPr id="7" name="Espace réservé du contenu 6"/>
          <p:cNvPicPr>
            <a:picLocks noGrp="1"/>
          </p:cNvPicPr>
          <p:nvPr>
            <p:ph idx="1"/>
          </p:nvPr>
        </p:nvPicPr>
        <p:blipFill rotWithShape="1">
          <a:blip r:embed="rId3"/>
          <a:srcRect l="27004" t="8003" r="17100" b="34306"/>
          <a:stretch/>
        </p:blipFill>
        <p:spPr bwMode="auto">
          <a:xfrm>
            <a:off x="457200" y="1600200"/>
            <a:ext cx="8229599" cy="45646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E7A64-39E9-9B44-B4C3-B9C64AA1A052}" type="slidenum">
              <a:rPr lang="fr-FR" smtClean="0"/>
              <a:t>63</a:t>
            </a:fld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December 4-6, 2023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O-Cocosda 2023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029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Change in </a:t>
            </a:r>
            <a:r>
              <a:rPr lang="fr-FR" dirty="0" err="1" smtClean="0"/>
              <a:t>topics</a:t>
            </a:r>
            <a:r>
              <a:rPr lang="fr-FR" dirty="0" smtClean="0"/>
              <a:t>: </a:t>
            </a:r>
            <a:r>
              <a:rPr lang="fr-FR" dirty="0" err="1" smtClean="0"/>
              <a:t>TagCrowd</a:t>
            </a:r>
            <a:r>
              <a:rPr lang="fr-FR" dirty="0" smtClean="0"/>
              <a:t> 2020</a:t>
            </a:r>
            <a:br>
              <a:rPr lang="fr-FR" dirty="0" smtClean="0"/>
            </a:br>
            <a:r>
              <a:rPr lang="fr-FR" sz="3100" dirty="0" smtClean="0"/>
              <a:t>BERT, </a:t>
            </a:r>
            <a:r>
              <a:rPr lang="fr-FR" sz="3100" dirty="0" err="1" smtClean="0"/>
              <a:t>Decoder</a:t>
            </a:r>
            <a:r>
              <a:rPr lang="fr-FR" sz="3100" dirty="0" smtClean="0"/>
              <a:t>, </a:t>
            </a:r>
            <a:r>
              <a:rPr lang="fr-FR" sz="3100" dirty="0" err="1" smtClean="0"/>
              <a:t>Embedding</a:t>
            </a:r>
            <a:r>
              <a:rPr lang="fr-FR" sz="3100" dirty="0" smtClean="0"/>
              <a:t>, Encoder, Transformer</a:t>
            </a:r>
            <a:endParaRPr lang="fr-FR" sz="3100" dirty="0"/>
          </a:p>
        </p:txBody>
      </p:sp>
      <p:pic>
        <p:nvPicPr>
          <p:cNvPr id="4" name="Espace réservé du contenu 3" descr="Figure 7 TagCrowd Abstract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844" b="-5844"/>
          <a:stretch>
            <a:fillRect/>
          </a:stretch>
        </p:blipFill>
        <p:spPr/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E7A64-39E9-9B44-B4C3-B9C64AA1A052}" type="slidenum">
              <a:rPr lang="fr-FR" smtClean="0"/>
              <a:t>64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December 4-6, 2023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O-Cocosda 2023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4465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Prediction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E7A64-39E9-9B44-B4C3-B9C64AA1A052}" type="slidenum">
              <a:rPr lang="fr-FR" smtClean="0"/>
              <a:t>65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December 4-6, 2023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O-Cocosda 2023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5901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Topic</a:t>
            </a:r>
            <a:r>
              <a:rPr lang="fr-FR" dirty="0" smtClean="0"/>
              <a:t> </a:t>
            </a:r>
            <a:r>
              <a:rPr lang="fr-FR" dirty="0" err="1" smtClean="0"/>
              <a:t>Prediction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Use of </a:t>
            </a:r>
            <a:r>
              <a:rPr lang="fr-FR" dirty="0" err="1"/>
              <a:t>Weka</a:t>
            </a:r>
            <a:r>
              <a:rPr lang="fr-FR" dirty="0"/>
              <a:t> </a:t>
            </a:r>
            <a:r>
              <a:rPr lang="fr-FR" dirty="0" smtClean="0"/>
              <a:t>Machine </a:t>
            </a:r>
            <a:r>
              <a:rPr lang="fr-FR" dirty="0"/>
              <a:t>L</a:t>
            </a:r>
            <a:r>
              <a:rPr lang="fr-FR" dirty="0" smtClean="0"/>
              <a:t>earning software package: </a:t>
            </a:r>
            <a:r>
              <a:rPr lang="fr-FR" dirty="0" smtClean="0">
                <a:hlinkClick r:id="rId2"/>
              </a:rPr>
              <a:t>www.cs.waikato.ac.nz</a:t>
            </a:r>
            <a:r>
              <a:rPr lang="fr-FR" dirty="0">
                <a:hlinkClick r:id="rId2"/>
              </a:rPr>
              <a:t>/ml/</a:t>
            </a:r>
            <a:r>
              <a:rPr lang="fr-FR" dirty="0" smtClean="0">
                <a:hlinkClick r:id="rId2"/>
              </a:rPr>
              <a:t>weka</a:t>
            </a:r>
            <a:r>
              <a:rPr lang="fr-FR" dirty="0" smtClean="0"/>
              <a:t> </a:t>
            </a:r>
            <a:endParaRPr lang="fr-FR" dirty="0"/>
          </a:p>
          <a:p>
            <a:r>
              <a:rPr lang="fr-FR" dirty="0" err="1" smtClean="0"/>
              <a:t>Consider</a:t>
            </a:r>
            <a:r>
              <a:rPr lang="fr-FR" dirty="0" smtClean="0"/>
              <a:t> the </a:t>
            </a:r>
            <a:r>
              <a:rPr lang="fr-FR" dirty="0" err="1" smtClean="0"/>
              <a:t>frequency</a:t>
            </a:r>
            <a:r>
              <a:rPr lang="fr-FR" dirty="0" smtClean="0"/>
              <a:t> of the </a:t>
            </a:r>
            <a:r>
              <a:rPr lang="fr-FR" dirty="0" err="1" smtClean="0"/>
              <a:t>terms</a:t>
            </a:r>
            <a:r>
              <a:rPr lang="fr-FR" dirty="0" smtClean="0"/>
              <a:t> in the articles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O-Cocosda 2023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9C067-B482-6241-9CA6-721B1F4AEBF7}" type="slidenum">
              <a:rPr lang="fr-FR" smtClean="0"/>
              <a:t>66</a:t>
            </a:fld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December 4-6, 2023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5092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491"/>
    </mc:Choice>
    <mc:Fallback xmlns="">
      <p:transition xmlns:p14="http://schemas.microsoft.com/office/powerpoint/2010/main" spd="slow" advTm="21491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745" y="274638"/>
            <a:ext cx="8229600" cy="1143000"/>
          </a:xfrm>
        </p:spPr>
        <p:txBody>
          <a:bodyPr/>
          <a:lstStyle/>
          <a:p>
            <a:r>
              <a:rPr lang="fr-FR" dirty="0" err="1" smtClean="0"/>
              <a:t>Prediction</a:t>
            </a:r>
            <a:r>
              <a:rPr lang="fr-FR" dirty="0" smtClean="0"/>
              <a:t>: 2020 </a:t>
            </a:r>
            <a:r>
              <a:rPr lang="fr-FR" dirty="0" err="1" smtClean="0"/>
              <a:t>from</a:t>
            </a:r>
            <a:r>
              <a:rPr lang="fr-FR" dirty="0" smtClean="0"/>
              <a:t> 2018-2019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0486655"/>
              </p:ext>
            </p:extLst>
          </p:nvPr>
        </p:nvGraphicFramePr>
        <p:xfrm>
          <a:off x="464897" y="2089149"/>
          <a:ext cx="8221903" cy="29604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45" name="Feuille de calcul" r:id="rId5" imgW="7442200" imgH="2679700" progId="Excel.Sheet.12">
                  <p:embed/>
                </p:oleObj>
              </mc:Choice>
              <mc:Fallback>
                <p:oleObj name="Feuille de calcul" r:id="rId5" imgW="7442200" imgH="26797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4897" y="2089149"/>
                        <a:ext cx="8221903" cy="29604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E7A64-39E9-9B44-B4C3-B9C64AA1A052}" type="slidenum">
              <a:rPr lang="fr-FR" smtClean="0"/>
              <a:t>67</a:t>
            </a:fld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December 4-6, 2023</a:t>
            </a:r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O-Cocosda 2023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5532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Prediction</a:t>
            </a:r>
            <a:r>
              <a:rPr lang="fr-FR" dirty="0" smtClean="0"/>
              <a:t> </a:t>
            </a:r>
            <a:r>
              <a:rPr lang="fr-FR" dirty="0" err="1" smtClean="0"/>
              <a:t>reliability</a:t>
            </a:r>
            <a:r>
              <a:rPr lang="fr-FR" dirty="0" smtClean="0"/>
              <a:t>: distance </a:t>
            </a:r>
            <a:r>
              <a:rPr lang="fr-FR" dirty="0" err="1" smtClean="0"/>
              <a:t>prediction</a:t>
            </a:r>
            <a:r>
              <a:rPr lang="fr-FR" dirty="0" smtClean="0"/>
              <a:t>/observation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December 4-6, 2023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O-Cocosda 2023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E7A64-39E9-9B44-B4C3-B9C64AA1A052}" type="slidenum">
              <a:rPr lang="fr-FR" smtClean="0"/>
              <a:t>68</a:t>
            </a:fld>
            <a:endParaRPr lang="fr-FR"/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134315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10777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Prediction</a:t>
            </a:r>
            <a:r>
              <a:rPr lang="fr-FR" dirty="0" smtClean="0"/>
              <a:t>: </a:t>
            </a:r>
            <a:r>
              <a:rPr lang="fr-FR" dirty="0" err="1" smtClean="0"/>
              <a:t>Checking</a:t>
            </a:r>
            <a:r>
              <a:rPr lang="fr-FR" dirty="0" smtClean="0"/>
              <a:t> back </a:t>
            </a:r>
            <a:r>
              <a:rPr lang="fr-FR" dirty="0" err="1" smtClean="0"/>
              <a:t>Predictions</a:t>
            </a:r>
            <a:r>
              <a:rPr lang="fr-FR" dirty="0" smtClean="0"/>
              <a:t> of 2015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5513294"/>
              </p:ext>
            </p:extLst>
          </p:nvPr>
        </p:nvGraphicFramePr>
        <p:xfrm>
          <a:off x="466531" y="1871597"/>
          <a:ext cx="8220269" cy="36279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37" name="Feuille de calcul" r:id="rId5" imgW="9093200" imgH="4013200" progId="Excel.Sheet.12">
                  <p:embed/>
                </p:oleObj>
              </mc:Choice>
              <mc:Fallback>
                <p:oleObj name="Feuille de calcul" r:id="rId5" imgW="9093200" imgH="40132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6531" y="1871597"/>
                        <a:ext cx="8220269" cy="36279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E7A64-39E9-9B44-B4C3-B9C64AA1A052}" type="slidenum">
              <a:rPr lang="fr-FR" smtClean="0"/>
              <a:t>69</a:t>
            </a:fld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December 4-6, 2023</a:t>
            </a:r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O-Cocosda 2023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9581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Data: the NLP4NLP+5 Corpus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E7A64-39E9-9B44-B4C3-B9C64AA1A052}" type="slidenum">
              <a:rPr lang="fr-FR" smtClean="0"/>
              <a:t>7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December 4-6, 2023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O-Cocosda 2023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6715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Prediction</a:t>
            </a:r>
            <a:r>
              <a:rPr lang="fr-FR" dirty="0" smtClean="0"/>
              <a:t>: Distance </a:t>
            </a:r>
            <a:r>
              <a:rPr lang="fr-FR" dirty="0" err="1" smtClean="0"/>
              <a:t>prediction</a:t>
            </a:r>
            <a:r>
              <a:rPr lang="fr-FR" dirty="0" smtClean="0"/>
              <a:t>/observation </a:t>
            </a:r>
            <a:r>
              <a:rPr lang="fr-FR" dirty="0" err="1" smtClean="0"/>
              <a:t>yearly</a:t>
            </a:r>
            <a:endParaRPr lang="fr-FR" dirty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254172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E7A64-39E9-9B44-B4C3-B9C64AA1A052}" type="slidenum">
              <a:rPr lang="fr-FR" smtClean="0"/>
              <a:t>70</a:t>
            </a:fld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December 4-6, 2023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O-Cocosda 2023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8346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Prediction</a:t>
            </a:r>
            <a:r>
              <a:rPr lang="fr-FR" dirty="0" smtClean="0"/>
              <a:t>: </a:t>
            </a:r>
            <a:r>
              <a:rPr lang="fr-FR" dirty="0" err="1" smtClean="0"/>
              <a:t>next</a:t>
            </a:r>
            <a:r>
              <a:rPr lang="fr-FR" dirty="0" smtClean="0"/>
              <a:t> 5 </a:t>
            </a:r>
            <a:r>
              <a:rPr lang="fr-FR" dirty="0" err="1" smtClean="0"/>
              <a:t>years</a:t>
            </a:r>
            <a:r>
              <a:rPr lang="fr-FR" dirty="0" smtClean="0"/>
              <a:t> 2021-2025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1526103"/>
              </p:ext>
            </p:extLst>
          </p:nvPr>
        </p:nvGraphicFramePr>
        <p:xfrm>
          <a:off x="457200" y="2089149"/>
          <a:ext cx="8269350" cy="33490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71" name="Feuille de calcul" r:id="rId5" imgW="6616700" imgH="2679700" progId="Excel.Sheet.12">
                  <p:embed/>
                </p:oleObj>
              </mc:Choice>
              <mc:Fallback>
                <p:oleObj name="Feuille de calcul" r:id="rId5" imgW="6616700" imgH="26797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7200" y="2089149"/>
                        <a:ext cx="8269350" cy="33490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E7A64-39E9-9B44-B4C3-B9C64AA1A052}" type="slidenum">
              <a:rPr lang="fr-FR" smtClean="0"/>
              <a:t>71</a:t>
            </a:fld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December 4-6, 2023</a:t>
            </a:r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O-Cocosda 2023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0784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Innovatio</a:t>
            </a:r>
            <a:r>
              <a:rPr lang="fr-FR" dirty="0"/>
              <a:t>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did a term appear for the first time ? Where and by Whom ?</a:t>
            </a:r>
          </a:p>
          <a:p>
            <a:r>
              <a:rPr lang="en-US" dirty="0" smtClean="0"/>
              <a:t>Measure of success : the percentage of papers containing the </a:t>
            </a:r>
            <a:r>
              <a:rPr lang="en-US" dirty="0"/>
              <a:t>term (“</a:t>
            </a:r>
            <a:r>
              <a:rPr lang="en-US" i="1" dirty="0"/>
              <a:t>Presence” </a:t>
            </a:r>
            <a:r>
              <a:rPr lang="en-US" dirty="0"/>
              <a:t>of the term</a:t>
            </a:r>
            <a:r>
              <a:rPr lang="en-US" dirty="0" smtClean="0"/>
              <a:t>) in the following years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E7A64-39E9-9B44-B4C3-B9C64AA1A052}" type="slidenum">
              <a:rPr lang="fr-FR" smtClean="0"/>
              <a:t>72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December 4-6, 2023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O-Cocosda 2023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4604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Innovation: 10 most “present” terms in 2020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E7A64-39E9-9B44-B4C3-B9C64AA1A052}" type="slidenum">
              <a:rPr lang="fr-FR" smtClean="0"/>
              <a:t>73</a:t>
            </a:fld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December 4-6, 2023</a:t>
            </a:r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O-Cocosda 2023</a:t>
            </a:r>
            <a:endParaRPr lang="fr-FR"/>
          </a:p>
        </p:txBody>
      </p:sp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5634091"/>
              </p:ext>
            </p:extLst>
          </p:nvPr>
        </p:nvGraphicFramePr>
        <p:xfrm>
          <a:off x="819726" y="1631463"/>
          <a:ext cx="7400637" cy="48257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7" name="Document" r:id="rId5" imgW="5803900" imgH="3784600" progId="Word.Document.12">
                  <p:embed/>
                </p:oleObj>
              </mc:Choice>
              <mc:Fallback>
                <p:oleObj name="Document" r:id="rId5" imgW="5803900" imgH="3784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19726" y="1631463"/>
                        <a:ext cx="7400637" cy="48257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25454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Innovation: 10 “HMM”  Authors</a:t>
            </a:r>
            <a:br>
              <a:rPr lang="en-US" dirty="0" smtClean="0"/>
            </a:br>
            <a:r>
              <a:rPr lang="en-US" sz="3100" dirty="0" smtClean="0"/>
              <a:t>% of papers containing the term signed by the author since the beginning</a:t>
            </a:r>
            <a:endParaRPr lang="en-US" sz="3100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36457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E7A64-39E9-9B44-B4C3-B9C64AA1A052}" type="slidenum">
              <a:rPr lang="fr-FR" smtClean="0"/>
              <a:t>74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December 4-6, 2023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O-Cocosda 2023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8913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Innovation: 10 “DNN” </a:t>
            </a:r>
            <a:r>
              <a:rPr lang="en-US" dirty="0"/>
              <a:t>Authors</a:t>
            </a:r>
            <a:br>
              <a:rPr lang="en-US" dirty="0"/>
            </a:br>
            <a:r>
              <a:rPr lang="en-US" sz="3100" dirty="0"/>
              <a:t>% of papers containing the term signed by the </a:t>
            </a:r>
            <a:r>
              <a:rPr lang="en-US" sz="3100" dirty="0" smtClean="0"/>
              <a:t>author </a:t>
            </a:r>
            <a:r>
              <a:rPr lang="en-US" sz="3100" dirty="0"/>
              <a:t>since the beginning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E7A64-39E9-9B44-B4C3-B9C64AA1A052}" type="slidenum">
              <a:rPr lang="fr-FR" smtClean="0"/>
              <a:t>75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December 4-6, 2023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O-Cocosda 2023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6276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Use of </a:t>
            </a:r>
            <a:r>
              <a:rPr lang="fr-FR" dirty="0" err="1" smtClean="0"/>
              <a:t>Language</a:t>
            </a:r>
            <a:r>
              <a:rPr lang="fr-FR" dirty="0" smtClean="0"/>
              <a:t> </a:t>
            </a:r>
            <a:r>
              <a:rPr lang="fr-FR" dirty="0" err="1" smtClean="0"/>
              <a:t>Resources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E7A64-39E9-9B44-B4C3-B9C64AA1A052}" type="slidenum">
              <a:rPr lang="fr-FR" smtClean="0"/>
              <a:t>76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December 4-6, 2023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O-Cocosda 2023</a:t>
            </a:r>
            <a:endParaRPr lang="fr-FR"/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Mention in </a:t>
            </a:r>
            <a:r>
              <a:rPr lang="fr-FR" dirty="0" err="1" smtClean="0"/>
              <a:t>papers</a:t>
            </a:r>
            <a:r>
              <a:rPr lang="fr-FR" dirty="0" smtClean="0"/>
              <a:t> of the </a:t>
            </a:r>
            <a:r>
              <a:rPr lang="fr-FR" dirty="0" err="1" smtClean="0"/>
              <a:t>LRs</a:t>
            </a:r>
            <a:r>
              <a:rPr lang="fr-FR" dirty="0" smtClean="0"/>
              <a:t> </a:t>
            </a:r>
            <a:r>
              <a:rPr lang="fr-FR" dirty="0" err="1" smtClean="0"/>
              <a:t>contained</a:t>
            </a:r>
            <a:r>
              <a:rPr lang="fr-FR" dirty="0" smtClean="0"/>
              <a:t> in the </a:t>
            </a:r>
            <a:r>
              <a:rPr lang="fr-FR" dirty="0" err="1" smtClean="0"/>
              <a:t>LREMap</a:t>
            </a:r>
            <a:endParaRPr lang="fr-FR" dirty="0" smtClean="0"/>
          </a:p>
          <a:p>
            <a:pPr lvl="1"/>
            <a:r>
              <a:rPr lang="fr-FR" sz="1600" dirty="0" err="1"/>
              <a:t>Calzolari</a:t>
            </a:r>
            <a:r>
              <a:rPr lang="fr-FR" sz="1600" dirty="0"/>
              <a:t>, </a:t>
            </a:r>
            <a:r>
              <a:rPr lang="fr-FR" sz="1600" dirty="0" smtClean="0"/>
              <a:t>N., </a:t>
            </a:r>
            <a:r>
              <a:rPr lang="fr-FR" sz="1600" dirty="0"/>
              <a:t>Del Gratta, </a:t>
            </a:r>
            <a:r>
              <a:rPr lang="fr-FR" sz="1600" dirty="0" smtClean="0"/>
              <a:t>R., </a:t>
            </a:r>
            <a:r>
              <a:rPr lang="fr-FR" sz="1600" dirty="0" err="1"/>
              <a:t>Francopoulo</a:t>
            </a:r>
            <a:r>
              <a:rPr lang="fr-FR" sz="1600" dirty="0"/>
              <a:t>, </a:t>
            </a:r>
            <a:r>
              <a:rPr lang="fr-FR" sz="1600" dirty="0" smtClean="0"/>
              <a:t>G., </a:t>
            </a:r>
            <a:r>
              <a:rPr lang="fr-FR" sz="1600" dirty="0"/>
              <a:t>Mariani, </a:t>
            </a:r>
            <a:r>
              <a:rPr lang="fr-FR" sz="1600" dirty="0" smtClean="0"/>
              <a:t>J., </a:t>
            </a:r>
            <a:r>
              <a:rPr lang="fr-FR" sz="1600" dirty="0" err="1"/>
              <a:t>Rubino</a:t>
            </a:r>
            <a:r>
              <a:rPr lang="fr-FR" sz="1600" dirty="0"/>
              <a:t>, </a:t>
            </a:r>
            <a:r>
              <a:rPr lang="fr-FR" sz="1600" dirty="0" smtClean="0"/>
              <a:t>F., </a:t>
            </a:r>
            <a:r>
              <a:rPr lang="fr-FR" sz="1600" dirty="0" err="1"/>
              <a:t>Russo</a:t>
            </a:r>
            <a:r>
              <a:rPr lang="fr-FR" sz="1600" dirty="0"/>
              <a:t>, </a:t>
            </a:r>
            <a:r>
              <a:rPr lang="fr-FR" sz="1600" dirty="0" smtClean="0"/>
              <a:t>I. </a:t>
            </a:r>
            <a:r>
              <a:rPr lang="fr-FR" sz="1600" dirty="0"/>
              <a:t>and Soria, </a:t>
            </a:r>
            <a:r>
              <a:rPr lang="fr-FR" sz="1600" dirty="0" smtClean="0"/>
              <a:t>C. </a:t>
            </a:r>
            <a:r>
              <a:rPr lang="fr-FR" sz="1600" dirty="0"/>
              <a:t>(2012), The LRE </a:t>
            </a:r>
            <a:r>
              <a:rPr lang="fr-FR" sz="1600" dirty="0" err="1"/>
              <a:t>Map</a:t>
            </a:r>
            <a:r>
              <a:rPr lang="fr-FR" sz="1600" dirty="0"/>
              <a:t>. </a:t>
            </a:r>
            <a:r>
              <a:rPr lang="fr-FR" sz="1600" dirty="0" err="1"/>
              <a:t>Harmonising</a:t>
            </a:r>
            <a:r>
              <a:rPr lang="fr-FR" sz="1600" dirty="0"/>
              <a:t> </a:t>
            </a:r>
            <a:r>
              <a:rPr lang="fr-FR" sz="1600" dirty="0" err="1"/>
              <a:t>Community</a:t>
            </a:r>
            <a:r>
              <a:rPr lang="fr-FR" sz="1600" dirty="0"/>
              <a:t> Descriptions of </a:t>
            </a:r>
            <a:r>
              <a:rPr lang="fr-FR" sz="1600" dirty="0" err="1"/>
              <a:t>Resources</a:t>
            </a:r>
            <a:r>
              <a:rPr lang="fr-FR" sz="1600" dirty="0"/>
              <a:t>, In </a:t>
            </a:r>
            <a:r>
              <a:rPr lang="fr-FR" sz="1600" dirty="0" err="1"/>
              <a:t>Proceedings</a:t>
            </a:r>
            <a:r>
              <a:rPr lang="fr-FR" sz="1600" dirty="0"/>
              <a:t> of the </a:t>
            </a:r>
            <a:r>
              <a:rPr lang="fr-FR" sz="1600" dirty="0" err="1"/>
              <a:t>Language</a:t>
            </a:r>
            <a:r>
              <a:rPr lang="fr-FR" sz="1600" dirty="0"/>
              <a:t> </a:t>
            </a:r>
            <a:r>
              <a:rPr lang="fr-FR" sz="1600" dirty="0" err="1"/>
              <a:t>Resources</a:t>
            </a:r>
            <a:r>
              <a:rPr lang="fr-FR" sz="1600" dirty="0"/>
              <a:t> and Evaluation </a:t>
            </a:r>
            <a:r>
              <a:rPr lang="fr-FR" sz="1600" dirty="0" err="1"/>
              <a:t>Conference</a:t>
            </a:r>
            <a:r>
              <a:rPr lang="fr-FR" sz="1600" dirty="0"/>
              <a:t> (LREC 2012), Istanbul, </a:t>
            </a:r>
            <a:r>
              <a:rPr lang="fr-FR" sz="1600" dirty="0" err="1"/>
              <a:t>Turkey</a:t>
            </a:r>
            <a:r>
              <a:rPr lang="fr-FR" sz="1600" dirty="0"/>
              <a:t>, 23-25 May 2012. </a:t>
            </a:r>
          </a:p>
        </p:txBody>
      </p:sp>
    </p:spTree>
    <p:extLst>
      <p:ext uri="{BB962C8B-B14F-4D97-AF65-F5344CB8AC3E}">
        <p14:creationId xmlns:p14="http://schemas.microsoft.com/office/powerpoint/2010/main" val="2208965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Language</a:t>
            </a:r>
            <a:r>
              <a:rPr lang="fr-FR" dirty="0" smtClean="0"/>
              <a:t> </a:t>
            </a:r>
            <a:r>
              <a:rPr lang="fr-FR" dirty="0" err="1" smtClean="0"/>
              <a:t>Resources</a:t>
            </a:r>
            <a:r>
              <a:rPr lang="fr-FR" dirty="0" smtClean="0"/>
              <a:t>: #</a:t>
            </a:r>
            <a:r>
              <a:rPr lang="fr-FR" dirty="0" err="1" smtClean="0"/>
              <a:t>LRs</a:t>
            </a:r>
            <a:r>
              <a:rPr lang="fr-FR" dirty="0" smtClean="0"/>
              <a:t> </a:t>
            </a:r>
            <a:r>
              <a:rPr lang="fr-FR" dirty="0" err="1" smtClean="0"/>
              <a:t>mentioned</a:t>
            </a:r>
            <a:r>
              <a:rPr lang="fr-FR" dirty="0" smtClean="0"/>
              <a:t> in </a:t>
            </a:r>
            <a:r>
              <a:rPr lang="fr-FR" dirty="0" err="1" smtClean="0"/>
              <a:t>papers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81961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E7A64-39E9-9B44-B4C3-B9C64AA1A052}" type="slidenum">
              <a:rPr lang="fr-FR" smtClean="0"/>
              <a:t>77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December 4-6, 2023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O-Cocosda 2023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0988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Language</a:t>
            </a:r>
            <a:r>
              <a:rPr lang="fr-FR" dirty="0" smtClean="0"/>
              <a:t> </a:t>
            </a:r>
            <a:r>
              <a:rPr lang="fr-FR" dirty="0" err="1" smtClean="0"/>
              <a:t>Resources</a:t>
            </a:r>
            <a:r>
              <a:rPr lang="fr-FR" dirty="0" smtClean="0"/>
              <a:t>: </a:t>
            </a:r>
            <a:r>
              <a:rPr lang="fr-FR" dirty="0" err="1" smtClean="0"/>
              <a:t>average</a:t>
            </a:r>
            <a:r>
              <a:rPr lang="fr-FR" dirty="0" smtClean="0"/>
              <a:t> </a:t>
            </a:r>
            <a:r>
              <a:rPr lang="fr-FR" dirty="0" err="1" smtClean="0"/>
              <a:t>number</a:t>
            </a:r>
            <a:r>
              <a:rPr lang="fr-FR" dirty="0" smtClean="0"/>
              <a:t> of </a:t>
            </a:r>
            <a:r>
              <a:rPr lang="fr-FR" dirty="0" err="1" smtClean="0"/>
              <a:t>LRs</a:t>
            </a:r>
            <a:r>
              <a:rPr lang="fr-FR" dirty="0" smtClean="0"/>
              <a:t> </a:t>
            </a:r>
            <a:r>
              <a:rPr lang="fr-FR" dirty="0" err="1" smtClean="0"/>
              <a:t>cited</a:t>
            </a:r>
            <a:r>
              <a:rPr lang="fr-FR" dirty="0" smtClean="0"/>
              <a:t> in </a:t>
            </a:r>
            <a:r>
              <a:rPr lang="fr-FR" dirty="0" err="1" smtClean="0"/>
              <a:t>papers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212321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E7A64-39E9-9B44-B4C3-B9C64AA1A052}" type="slidenum">
              <a:rPr lang="fr-FR" smtClean="0"/>
              <a:t>78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December 4-6, 2023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O-Cocosda 2023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3644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745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 err="1" smtClean="0"/>
              <a:t>Language</a:t>
            </a:r>
            <a:r>
              <a:rPr lang="fr-FR" dirty="0" smtClean="0"/>
              <a:t> </a:t>
            </a:r>
            <a:r>
              <a:rPr lang="fr-FR" dirty="0" err="1" smtClean="0"/>
              <a:t>Resources</a:t>
            </a:r>
            <a:r>
              <a:rPr lang="fr-FR" dirty="0" smtClean="0"/>
              <a:t>: </a:t>
            </a:r>
            <a:r>
              <a:rPr lang="fr-FR" dirty="0" err="1" smtClean="0"/>
              <a:t>most</a:t>
            </a:r>
            <a:r>
              <a:rPr lang="fr-FR" dirty="0" smtClean="0"/>
              <a:t> </a:t>
            </a:r>
            <a:r>
              <a:rPr lang="fr-FR" dirty="0" err="1" smtClean="0"/>
              <a:t>cited</a:t>
            </a:r>
            <a:r>
              <a:rPr lang="fr-FR" dirty="0" smtClean="0"/>
              <a:t> </a:t>
            </a:r>
            <a:r>
              <a:rPr lang="fr-FR" dirty="0" err="1" smtClean="0"/>
              <a:t>LRs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(Impact Factor) (1965-2020)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750943"/>
              </p:ext>
            </p:extLst>
          </p:nvPr>
        </p:nvGraphicFramePr>
        <p:xfrm>
          <a:off x="340796" y="2470149"/>
          <a:ext cx="8622313" cy="24090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55" name="Feuille de calcul" r:id="rId5" imgW="10274300" imgH="2870200" progId="Excel.Sheet.12">
                  <p:embed/>
                </p:oleObj>
              </mc:Choice>
              <mc:Fallback>
                <p:oleObj name="Feuille de calcul" r:id="rId5" imgW="10274300" imgH="28702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0796" y="2470149"/>
                        <a:ext cx="8622313" cy="24090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E7A64-39E9-9B44-B4C3-B9C64AA1A052}" type="slidenum">
              <a:rPr lang="fr-FR" smtClean="0"/>
              <a:t>79</a:t>
            </a:fld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December 4-6, 2023</a:t>
            </a:r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O-Cocosda 2023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5351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The NLP4NLP Corpus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NLP4NLP</a:t>
            </a:r>
            <a:endParaRPr lang="fr-FR" dirty="0"/>
          </a:p>
          <a:p>
            <a:pPr lvl="1"/>
            <a:r>
              <a:rPr lang="fr-FR" dirty="0" err="1" smtClean="0"/>
              <a:t>Covered</a:t>
            </a:r>
            <a:r>
              <a:rPr lang="fr-FR" dirty="0" smtClean="0"/>
              <a:t> 34 publication sources in the </a:t>
            </a:r>
            <a:r>
              <a:rPr lang="fr-FR" dirty="0" err="1" smtClean="0"/>
              <a:t>field</a:t>
            </a:r>
            <a:r>
              <a:rPr lang="fr-FR" dirty="0" smtClean="0"/>
              <a:t> of SLP and NLP in the </a:t>
            </a:r>
            <a:r>
              <a:rPr lang="fr-FR" dirty="0" err="1" smtClean="0"/>
              <a:t>period</a:t>
            </a:r>
            <a:r>
              <a:rPr lang="fr-FR" dirty="0" smtClean="0"/>
              <a:t> 1965-2015 (50 </a:t>
            </a:r>
            <a:r>
              <a:rPr lang="fr-FR" dirty="0" err="1" smtClean="0"/>
              <a:t>years</a:t>
            </a:r>
            <a:r>
              <a:rPr lang="fr-FR" dirty="0" smtClean="0"/>
              <a:t>)</a:t>
            </a:r>
          </a:p>
          <a:p>
            <a:pPr lvl="1"/>
            <a:r>
              <a:rPr lang="fr-FR" dirty="0" smtClean="0"/>
              <a:t>68,000 documents</a:t>
            </a:r>
          </a:p>
          <a:p>
            <a:pPr lvl="1"/>
            <a:r>
              <a:rPr lang="fr-FR" dirty="0" smtClean="0"/>
              <a:t>50,000 </a:t>
            </a:r>
            <a:r>
              <a:rPr lang="fr-FR" dirty="0" err="1" smtClean="0"/>
              <a:t>different</a:t>
            </a:r>
            <a:r>
              <a:rPr lang="fr-FR" dirty="0" smtClean="0"/>
              <a:t> </a:t>
            </a:r>
            <a:r>
              <a:rPr lang="fr-FR" dirty="0" err="1" smtClean="0"/>
              <a:t>authors</a:t>
            </a:r>
            <a:endParaRPr lang="fr-FR" dirty="0" smtClean="0"/>
          </a:p>
          <a:p>
            <a:pPr lvl="1"/>
            <a:r>
              <a:rPr lang="fr-FR" dirty="0" smtClean="0"/>
              <a:t>325,000 </a:t>
            </a:r>
            <a:r>
              <a:rPr lang="fr-FR" dirty="0" err="1" smtClean="0"/>
              <a:t>references</a:t>
            </a:r>
            <a:endParaRPr lang="fr-FR" dirty="0" smtClean="0"/>
          </a:p>
          <a:p>
            <a:pPr lvl="1"/>
            <a:r>
              <a:rPr lang="fr-FR" dirty="0" smtClean="0"/>
              <a:t>270 </a:t>
            </a:r>
            <a:r>
              <a:rPr lang="fr-FR" dirty="0" err="1" smtClean="0"/>
              <a:t>Mwords</a:t>
            </a:r>
            <a:endParaRPr lang="fr-FR" dirty="0" smtClean="0"/>
          </a:p>
          <a:p>
            <a:pPr lvl="1"/>
            <a:r>
              <a:rPr lang="fr-FR" dirty="0" smtClean="0"/>
              <a:t>NLP4NLP: NLP </a:t>
            </a:r>
            <a:r>
              <a:rPr lang="fr-FR" dirty="0" err="1" smtClean="0"/>
              <a:t>methods</a:t>
            </a:r>
            <a:r>
              <a:rPr lang="fr-FR" dirty="0" smtClean="0"/>
              <a:t> to </a:t>
            </a:r>
            <a:r>
              <a:rPr lang="fr-FR" dirty="0" err="1" smtClean="0"/>
              <a:t>analyze</a:t>
            </a:r>
            <a:r>
              <a:rPr lang="fr-FR" dirty="0" smtClean="0"/>
              <a:t> NLP content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E7A64-39E9-9B44-B4C3-B9C64AA1A052}" type="slidenum">
              <a:rPr lang="fr-FR" smtClean="0"/>
              <a:t>8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December 4-6, 2023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O-Cocosda 2023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5241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Top 10 LR </a:t>
            </a:r>
            <a:r>
              <a:rPr lang="fr-FR" dirty="0" err="1" smtClean="0"/>
              <a:t>from</a:t>
            </a:r>
            <a:r>
              <a:rPr lang="fr-FR" dirty="0" smtClean="0"/>
              <a:t> 2000 to 2020 (</a:t>
            </a:r>
            <a:r>
              <a:rPr lang="fr-FR" dirty="0" err="1" smtClean="0"/>
              <a:t>ranked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4261986"/>
              </p:ext>
            </p:extLst>
          </p:nvPr>
        </p:nvGraphicFramePr>
        <p:xfrm>
          <a:off x="469409" y="2085975"/>
          <a:ext cx="8243871" cy="32269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95" name="Feuille de calcul" r:id="rId5" imgW="11226800" imgH="4394200" progId="Excel.Sheet.12">
                  <p:embed/>
                </p:oleObj>
              </mc:Choice>
              <mc:Fallback>
                <p:oleObj name="Feuille de calcul" r:id="rId5" imgW="11226800" imgH="43942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9409" y="2085975"/>
                        <a:ext cx="8243871" cy="32269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E7A64-39E9-9B44-B4C3-B9C64AA1A052}" type="slidenum">
              <a:rPr lang="fr-FR" smtClean="0"/>
              <a:t>80</a:t>
            </a:fld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December 4-6, 2023</a:t>
            </a:r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O-Cocosda 2023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6208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Text</a:t>
            </a:r>
            <a:r>
              <a:rPr lang="fr-FR" dirty="0" smtClean="0"/>
              <a:t> </a:t>
            </a:r>
            <a:r>
              <a:rPr lang="fr-FR" dirty="0" err="1" smtClean="0"/>
              <a:t>Reuse</a:t>
            </a:r>
            <a:r>
              <a:rPr lang="fr-FR" dirty="0" smtClean="0"/>
              <a:t> and </a:t>
            </a:r>
            <a:r>
              <a:rPr lang="fr-FR" dirty="0" err="1" smtClean="0"/>
              <a:t>Plagiarism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Articles </a:t>
            </a:r>
            <a:r>
              <a:rPr lang="fr-FR" dirty="0" err="1"/>
              <a:t>u</a:t>
            </a:r>
            <a:r>
              <a:rPr lang="fr-FR" dirty="0" err="1" smtClean="0"/>
              <a:t>sing</a:t>
            </a:r>
            <a:r>
              <a:rPr lang="fr-FR" dirty="0" smtClean="0"/>
              <a:t> parts (&gt;4%) of </a:t>
            </a:r>
            <a:r>
              <a:rPr lang="fr-FR" dirty="0" err="1" smtClean="0"/>
              <a:t>already</a:t>
            </a:r>
            <a:r>
              <a:rPr lang="fr-FR" dirty="0" smtClean="0"/>
              <a:t> </a:t>
            </a:r>
            <a:r>
              <a:rPr lang="fr-FR" dirty="0" err="1" smtClean="0"/>
              <a:t>published</a:t>
            </a:r>
            <a:r>
              <a:rPr lang="fr-FR" dirty="0" smtClean="0"/>
              <a:t> articles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E7A64-39E9-9B44-B4C3-B9C64AA1A052}" type="slidenum">
              <a:rPr lang="fr-FR" smtClean="0"/>
              <a:t>81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December 4-6, 2023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O-Cocosda 2023</a:t>
            </a:r>
            <a:endParaRPr lang="fr-FR"/>
          </a:p>
        </p:txBody>
      </p:sp>
      <p:graphicFrame>
        <p:nvGraphicFramePr>
          <p:cNvPr id="8" name="Obj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973495"/>
              </p:ext>
            </p:extLst>
          </p:nvPr>
        </p:nvGraphicFramePr>
        <p:xfrm>
          <a:off x="-3233381" y="2932521"/>
          <a:ext cx="15498143" cy="1766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68" name="Document" r:id="rId4" imgW="5905500" imgH="673100" progId="Word.Document.12">
                  <p:embed/>
                </p:oleObj>
              </mc:Choice>
              <mc:Fallback>
                <p:oleObj name="Document" r:id="rId4" imgW="5905500" imgH="673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3233381" y="2932521"/>
                        <a:ext cx="15498143" cy="17664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64493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Text</a:t>
            </a:r>
            <a:r>
              <a:rPr lang="fr-FR" dirty="0" smtClean="0"/>
              <a:t> </a:t>
            </a:r>
            <a:r>
              <a:rPr lang="fr-FR" dirty="0" err="1" smtClean="0"/>
              <a:t>Reusing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405958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E7A64-39E9-9B44-B4C3-B9C64AA1A052}" type="slidenum">
              <a:rPr lang="fr-FR" smtClean="0"/>
              <a:t>82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December 4-6, 2023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O-Cocosda 2023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3109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86183"/>
            <a:ext cx="8229600" cy="1143000"/>
          </a:xfrm>
        </p:spPr>
        <p:txBody>
          <a:bodyPr/>
          <a:lstStyle/>
          <a:p>
            <a:r>
              <a:rPr lang="fr-FR" dirty="0" err="1" smtClean="0"/>
              <a:t>Text</a:t>
            </a:r>
            <a:r>
              <a:rPr lang="fr-FR" dirty="0" smtClean="0"/>
              <a:t> </a:t>
            </a:r>
            <a:r>
              <a:rPr lang="fr-FR" dirty="0" err="1" smtClean="0"/>
              <a:t>Plagiarism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err="1" smtClean="0"/>
              <a:t>Very</a:t>
            </a:r>
            <a:r>
              <a:rPr lang="fr-FR" dirty="0" smtClean="0"/>
              <a:t> few </a:t>
            </a:r>
            <a:r>
              <a:rPr lang="fr-FR" dirty="0" err="1" smtClean="0"/>
              <a:t>plagiarisms</a:t>
            </a:r>
            <a:r>
              <a:rPr lang="fr-FR" dirty="0" smtClean="0"/>
              <a:t>, </a:t>
            </a:r>
            <a:r>
              <a:rPr lang="fr-FR" dirty="0" err="1" smtClean="0">
                <a:solidFill>
                  <a:srgbClr val="FF0000"/>
                </a:solidFill>
              </a:rPr>
              <a:t>after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careful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manual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checking</a:t>
            </a:r>
            <a:endParaRPr lang="fr-FR" dirty="0" smtClean="0">
              <a:solidFill>
                <a:srgbClr val="FF0000"/>
              </a:solidFill>
            </a:endParaRPr>
          </a:p>
          <a:p>
            <a:pPr lvl="1"/>
            <a:r>
              <a:rPr lang="fr-FR" dirty="0" smtClean="0"/>
              <a:t>In 2015, on a 50-year </a:t>
            </a:r>
            <a:r>
              <a:rPr lang="fr-FR" dirty="0" err="1" smtClean="0"/>
              <a:t>period</a:t>
            </a:r>
            <a:r>
              <a:rPr lang="fr-FR" dirty="0" smtClean="0"/>
              <a:t>, 116 cases of possible </a:t>
            </a:r>
            <a:r>
              <a:rPr lang="fr-FR" dirty="0" err="1" smtClean="0"/>
              <a:t>plagiarism</a:t>
            </a:r>
            <a:r>
              <a:rPr lang="fr-FR" dirty="0" smtClean="0"/>
              <a:t> </a:t>
            </a:r>
            <a:r>
              <a:rPr lang="fr-FR" dirty="0" err="1" smtClean="0"/>
              <a:t>were</a:t>
            </a:r>
            <a:r>
              <a:rPr lang="fr-FR" dirty="0" smtClean="0"/>
              <a:t> </a:t>
            </a:r>
            <a:r>
              <a:rPr lang="fr-FR" dirty="0" err="1" smtClean="0"/>
              <a:t>detected</a:t>
            </a:r>
            <a:r>
              <a:rPr lang="fr-FR" dirty="0" smtClean="0"/>
              <a:t> on a total of </a:t>
            </a:r>
            <a:r>
              <a:rPr lang="uk-UA" dirty="0" smtClean="0">
                <a:solidFill>
                  <a:srgbClr val="000000"/>
                </a:solidFill>
              </a:rPr>
              <a:t>63,357</a:t>
            </a:r>
            <a:r>
              <a:rPr lang="fr-FR" dirty="0" smtClean="0">
                <a:solidFill>
                  <a:srgbClr val="000000"/>
                </a:solidFill>
              </a:rPr>
              <a:t> </a:t>
            </a:r>
            <a:r>
              <a:rPr lang="fr-FR" dirty="0" err="1" smtClean="0">
                <a:solidFill>
                  <a:srgbClr val="000000"/>
                </a:solidFill>
              </a:rPr>
              <a:t>papers</a:t>
            </a:r>
            <a:r>
              <a:rPr lang="fr-FR" dirty="0" smtClean="0"/>
              <a:t>, </a:t>
            </a:r>
            <a:r>
              <a:rPr lang="fr-FR" dirty="0" err="1" smtClean="0"/>
              <a:t>which</a:t>
            </a:r>
            <a:r>
              <a:rPr lang="fr-FR" dirty="0" smtClean="0"/>
              <a:t> </a:t>
            </a:r>
            <a:r>
              <a:rPr lang="fr-FR" dirty="0" err="1" smtClean="0"/>
              <a:t>reduced</a:t>
            </a:r>
            <a:r>
              <a:rPr lang="fr-FR" dirty="0" smtClean="0"/>
              <a:t> to </a:t>
            </a:r>
            <a:r>
              <a:rPr lang="fr-FR" dirty="0" err="1" smtClean="0"/>
              <a:t>only</a:t>
            </a:r>
            <a:r>
              <a:rPr lang="fr-FR" dirty="0" smtClean="0"/>
              <a:t> </a:t>
            </a:r>
            <a:r>
              <a:rPr lang="fr-FR" dirty="0" smtClean="0">
                <a:solidFill>
                  <a:srgbClr val="FF0000"/>
                </a:solidFill>
              </a:rPr>
              <a:t>one case</a:t>
            </a:r>
            <a:r>
              <a:rPr lang="fr-FR" dirty="0" smtClean="0"/>
              <a:t> </a:t>
            </a:r>
            <a:r>
              <a:rPr lang="fr-FR" dirty="0" err="1" smtClean="0"/>
              <a:t>after</a:t>
            </a:r>
            <a:r>
              <a:rPr lang="fr-FR" dirty="0" smtClean="0"/>
              <a:t> </a:t>
            </a:r>
            <a:r>
              <a:rPr lang="fr-FR" dirty="0" err="1" smtClean="0"/>
              <a:t>careful</a:t>
            </a:r>
            <a:r>
              <a:rPr lang="fr-FR" dirty="0" smtClean="0"/>
              <a:t> </a:t>
            </a:r>
            <a:r>
              <a:rPr lang="fr-FR" dirty="0" err="1" smtClean="0"/>
              <a:t>manual</a:t>
            </a:r>
            <a:r>
              <a:rPr lang="fr-FR" dirty="0" smtClean="0"/>
              <a:t> </a:t>
            </a:r>
            <a:r>
              <a:rPr lang="fr-FR" dirty="0" err="1" smtClean="0"/>
              <a:t>checking</a:t>
            </a:r>
            <a:endParaRPr lang="fr-FR" dirty="0" smtClean="0"/>
          </a:p>
          <a:p>
            <a:pPr lvl="1"/>
            <a:r>
              <a:rPr lang="fr-FR" dirty="0" err="1" smtClean="0"/>
              <a:t>From</a:t>
            </a:r>
            <a:r>
              <a:rPr lang="fr-FR" dirty="0" smtClean="0"/>
              <a:t> 2016 to 2020, 47 cases of possible </a:t>
            </a:r>
            <a:r>
              <a:rPr lang="fr-FR" dirty="0" err="1" smtClean="0"/>
              <a:t>plagiarism</a:t>
            </a:r>
            <a:r>
              <a:rPr lang="fr-FR" dirty="0" smtClean="0"/>
              <a:t> are </a:t>
            </a:r>
            <a:r>
              <a:rPr lang="fr-FR" dirty="0" err="1" smtClean="0"/>
              <a:t>detected</a:t>
            </a:r>
            <a:r>
              <a:rPr lang="fr-FR" dirty="0" smtClean="0"/>
              <a:t> on a total of 20,649 </a:t>
            </a:r>
            <a:r>
              <a:rPr lang="fr-FR" dirty="0" err="1" smtClean="0"/>
              <a:t>papers</a:t>
            </a:r>
            <a:r>
              <a:rPr lang="fr-FR" dirty="0" smtClean="0"/>
              <a:t>, </a:t>
            </a:r>
            <a:r>
              <a:rPr lang="fr-FR" dirty="0" err="1" smtClean="0"/>
              <a:t>which</a:t>
            </a:r>
            <a:r>
              <a:rPr lang="fr-FR" dirty="0" smtClean="0"/>
              <a:t> </a:t>
            </a:r>
            <a:r>
              <a:rPr lang="fr-FR" dirty="0" err="1" smtClean="0"/>
              <a:t>reduce</a:t>
            </a:r>
            <a:r>
              <a:rPr lang="fr-FR" dirty="0" smtClean="0"/>
              <a:t> to </a:t>
            </a:r>
            <a:r>
              <a:rPr lang="fr-FR" dirty="0" err="1" smtClean="0"/>
              <a:t>only</a:t>
            </a:r>
            <a:r>
              <a:rPr lang="fr-FR" dirty="0" smtClean="0"/>
              <a:t> </a:t>
            </a:r>
            <a:r>
              <a:rPr lang="fr-FR" dirty="0" smtClean="0">
                <a:solidFill>
                  <a:srgbClr val="FF0000"/>
                </a:solidFill>
              </a:rPr>
              <a:t>one more case </a:t>
            </a:r>
            <a:r>
              <a:rPr lang="fr-FR" dirty="0" err="1" smtClean="0"/>
              <a:t>after</a:t>
            </a:r>
            <a:r>
              <a:rPr lang="fr-FR" dirty="0" smtClean="0"/>
              <a:t> </a:t>
            </a:r>
            <a:r>
              <a:rPr lang="fr-FR" dirty="0" err="1" smtClean="0"/>
              <a:t>careful</a:t>
            </a:r>
            <a:r>
              <a:rPr lang="fr-FR" dirty="0" smtClean="0"/>
              <a:t> </a:t>
            </a:r>
            <a:r>
              <a:rPr lang="fr-FR" dirty="0" err="1" smtClean="0"/>
              <a:t>manual</a:t>
            </a:r>
            <a:r>
              <a:rPr lang="fr-FR" dirty="0" smtClean="0"/>
              <a:t> </a:t>
            </a:r>
            <a:r>
              <a:rPr lang="fr-FR" dirty="0" err="1" smtClean="0"/>
              <a:t>checking</a:t>
            </a:r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E7A64-39E9-9B44-B4C3-B9C64AA1A052}" type="slidenum">
              <a:rPr lang="fr-FR" smtClean="0"/>
              <a:t>83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December 4-6, 2023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O-Cocosda 2023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4558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2329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fr-FR" dirty="0" err="1" smtClean="0"/>
              <a:t>Big</a:t>
            </a:r>
            <a:r>
              <a:rPr lang="fr-FR" dirty="0" smtClean="0"/>
              <a:t> changes in the SNLP </a:t>
            </a:r>
            <a:r>
              <a:rPr lang="fr-FR" dirty="0" err="1" smtClean="0"/>
              <a:t>community</a:t>
            </a:r>
            <a:r>
              <a:rPr lang="fr-FR" dirty="0" smtClean="0"/>
              <a:t> </a:t>
            </a:r>
            <a:r>
              <a:rPr lang="fr-FR" dirty="0" err="1" smtClean="0"/>
              <a:t>during</a:t>
            </a:r>
            <a:r>
              <a:rPr lang="fr-FR" dirty="0" smtClean="0"/>
              <a:t> the </a:t>
            </a:r>
            <a:r>
              <a:rPr lang="fr-FR" dirty="0" err="1" smtClean="0"/>
              <a:t>years</a:t>
            </a:r>
            <a:r>
              <a:rPr lang="fr-FR" dirty="0" smtClean="0"/>
              <a:t> 2016-2020</a:t>
            </a:r>
          </a:p>
          <a:p>
            <a:r>
              <a:rPr lang="fr-FR" dirty="0" smtClean="0"/>
              <a:t>New </a:t>
            </a:r>
            <a:r>
              <a:rPr lang="fr-FR" dirty="0" err="1" smtClean="0"/>
              <a:t>paradigms</a:t>
            </a:r>
            <a:endParaRPr lang="fr-FR" dirty="0" smtClean="0"/>
          </a:p>
          <a:p>
            <a:pPr lvl="1"/>
            <a:r>
              <a:rPr lang="fr-FR" dirty="0" err="1" smtClean="0"/>
              <a:t>Deep</a:t>
            </a:r>
            <a:r>
              <a:rPr lang="fr-FR" dirty="0" smtClean="0"/>
              <a:t> Learning, Word </a:t>
            </a:r>
            <a:r>
              <a:rPr lang="fr-FR" dirty="0" err="1" smtClean="0"/>
              <a:t>Embedding</a:t>
            </a:r>
            <a:r>
              <a:rPr lang="fr-FR" dirty="0" smtClean="0"/>
              <a:t>, </a:t>
            </a:r>
            <a:r>
              <a:rPr lang="fr-FR" dirty="0" err="1" smtClean="0"/>
              <a:t>Unsupervised</a:t>
            </a:r>
            <a:r>
              <a:rPr lang="fr-FR" dirty="0" smtClean="0"/>
              <a:t> Learning</a:t>
            </a:r>
          </a:p>
          <a:p>
            <a:r>
              <a:rPr lang="fr-FR" dirty="0" smtClean="0"/>
              <a:t>New/</a:t>
            </a:r>
            <a:r>
              <a:rPr lang="fr-FR" dirty="0" err="1" smtClean="0"/>
              <a:t>reactivated</a:t>
            </a:r>
            <a:r>
              <a:rPr lang="fr-FR" dirty="0" smtClean="0"/>
              <a:t> </a:t>
            </a:r>
            <a:r>
              <a:rPr lang="fr-FR" dirty="0" err="1" smtClean="0"/>
              <a:t>domains</a:t>
            </a:r>
            <a:endParaRPr lang="fr-FR" dirty="0" smtClean="0"/>
          </a:p>
          <a:p>
            <a:pPr lvl="1"/>
            <a:r>
              <a:rPr lang="fr-FR" dirty="0" err="1" smtClean="0"/>
              <a:t>Semantic</a:t>
            </a:r>
            <a:r>
              <a:rPr lang="fr-FR" dirty="0" smtClean="0"/>
              <a:t> </a:t>
            </a:r>
            <a:r>
              <a:rPr lang="fr-FR" dirty="0" err="1" smtClean="0"/>
              <a:t>analysis</a:t>
            </a:r>
            <a:r>
              <a:rPr lang="fr-FR" dirty="0" smtClean="0"/>
              <a:t>, Sentiment </a:t>
            </a:r>
            <a:r>
              <a:rPr lang="fr-FR" dirty="0" err="1" smtClean="0"/>
              <a:t>analysis</a:t>
            </a:r>
            <a:r>
              <a:rPr lang="fr-FR" dirty="0" smtClean="0"/>
              <a:t>, </a:t>
            </a:r>
            <a:r>
              <a:rPr lang="fr-FR" dirty="0" err="1" smtClean="0"/>
              <a:t>Spoken</a:t>
            </a:r>
            <a:r>
              <a:rPr lang="fr-FR" dirty="0" smtClean="0"/>
              <a:t> translation, </a:t>
            </a:r>
            <a:r>
              <a:rPr lang="fr-FR" dirty="0" err="1" smtClean="0"/>
              <a:t>Low-resourced</a:t>
            </a:r>
            <a:r>
              <a:rPr lang="fr-FR" dirty="0" smtClean="0"/>
              <a:t> </a:t>
            </a:r>
            <a:r>
              <a:rPr lang="fr-FR" dirty="0" err="1" smtClean="0"/>
              <a:t>languages</a:t>
            </a:r>
            <a:endParaRPr lang="fr-FR" dirty="0" smtClean="0"/>
          </a:p>
          <a:p>
            <a:r>
              <a:rPr lang="fr-FR" dirty="0" smtClean="0"/>
              <a:t>New </a:t>
            </a:r>
            <a:r>
              <a:rPr lang="fr-FR" dirty="0" err="1" smtClean="0"/>
              <a:t>Authors</a:t>
            </a:r>
            <a:endParaRPr lang="fr-FR" dirty="0" smtClean="0"/>
          </a:p>
          <a:p>
            <a:pPr lvl="1"/>
            <a:r>
              <a:rPr lang="fr-FR" dirty="0" err="1" smtClean="0"/>
              <a:t>Researchers</a:t>
            </a:r>
            <a:r>
              <a:rPr lang="fr-FR" dirty="0" smtClean="0"/>
              <a:t> of the </a:t>
            </a:r>
            <a:r>
              <a:rPr lang="fr-FR" dirty="0" err="1" smtClean="0"/>
              <a:t>pioneering</a:t>
            </a:r>
            <a:r>
              <a:rPr lang="fr-FR" dirty="0" smtClean="0"/>
              <a:t> times are </a:t>
            </a:r>
            <a:r>
              <a:rPr lang="fr-FR" dirty="0" err="1" smtClean="0"/>
              <a:t>now</a:t>
            </a:r>
            <a:r>
              <a:rPr lang="fr-FR" dirty="0" smtClean="0"/>
              <a:t> </a:t>
            </a:r>
            <a:r>
              <a:rPr lang="fr-FR" dirty="0" err="1" smtClean="0"/>
              <a:t>retiring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E7A64-39E9-9B44-B4C3-B9C64AA1A052}" type="slidenum">
              <a:rPr lang="fr-FR" smtClean="0"/>
              <a:t>84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December 4-6, 2023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O-Cocosda 2023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2272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Perspective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Use of </a:t>
            </a:r>
            <a:r>
              <a:rPr lang="fr-FR" dirty="0" err="1" smtClean="0"/>
              <a:t>word</a:t>
            </a:r>
            <a:r>
              <a:rPr lang="fr-FR" dirty="0" smtClean="0"/>
              <a:t> </a:t>
            </a:r>
            <a:r>
              <a:rPr lang="fr-FR" dirty="0" err="1" smtClean="0"/>
              <a:t>embedding</a:t>
            </a:r>
            <a:r>
              <a:rPr lang="fr-FR" dirty="0" smtClean="0"/>
              <a:t> for </a:t>
            </a:r>
            <a:r>
              <a:rPr lang="fr-FR" dirty="0" err="1" smtClean="0"/>
              <a:t>semantic</a:t>
            </a:r>
            <a:r>
              <a:rPr lang="fr-FR" dirty="0" smtClean="0"/>
              <a:t> </a:t>
            </a:r>
            <a:r>
              <a:rPr lang="fr-FR" dirty="0" err="1" smtClean="0"/>
              <a:t>disambiguation</a:t>
            </a:r>
            <a:r>
              <a:rPr lang="fr-FR" dirty="0" smtClean="0"/>
              <a:t> and </a:t>
            </a:r>
            <a:r>
              <a:rPr lang="fr-FR" dirty="0" err="1" smtClean="0"/>
              <a:t>improvement</a:t>
            </a:r>
            <a:r>
              <a:rPr lang="fr-FR" dirty="0" smtClean="0"/>
              <a:t> of </a:t>
            </a:r>
            <a:r>
              <a:rPr lang="fr-FR" dirty="0" err="1" smtClean="0"/>
              <a:t>automatic</a:t>
            </a:r>
            <a:r>
              <a:rPr lang="fr-FR" dirty="0" smtClean="0"/>
              <a:t> </a:t>
            </a:r>
            <a:r>
              <a:rPr lang="fr-FR" dirty="0" err="1" smtClean="0"/>
              <a:t>analysis</a:t>
            </a:r>
            <a:endParaRPr lang="fr-FR" dirty="0" smtClean="0"/>
          </a:p>
          <a:p>
            <a:pPr lvl="1"/>
            <a:r>
              <a:rPr lang="fr-FR" dirty="0" err="1" smtClean="0"/>
              <a:t>Authors</a:t>
            </a:r>
            <a:endParaRPr lang="fr-FR" dirty="0" smtClean="0"/>
          </a:p>
          <a:p>
            <a:pPr lvl="1"/>
            <a:r>
              <a:rPr lang="fr-FR" dirty="0" err="1" smtClean="0"/>
              <a:t>Topics</a:t>
            </a:r>
            <a:endParaRPr lang="fr-FR" dirty="0" smtClean="0"/>
          </a:p>
          <a:p>
            <a:pPr lvl="1"/>
            <a:r>
              <a:rPr lang="fr-FR" dirty="0" smtClean="0"/>
              <a:t>Sources</a:t>
            </a:r>
          </a:p>
          <a:p>
            <a:pPr lvl="1"/>
            <a:r>
              <a:rPr lang="fr-FR" dirty="0" err="1" smtClean="0"/>
              <a:t>References</a:t>
            </a:r>
            <a:endParaRPr lang="fr-FR" dirty="0" smtClean="0"/>
          </a:p>
          <a:p>
            <a:pPr lvl="1"/>
            <a:r>
              <a:rPr lang="fr-FR" dirty="0" err="1" smtClean="0"/>
              <a:t>Language</a:t>
            </a:r>
            <a:r>
              <a:rPr lang="fr-FR" dirty="0" smtClean="0"/>
              <a:t> </a:t>
            </a:r>
            <a:r>
              <a:rPr lang="fr-FR" dirty="0" err="1" smtClean="0"/>
              <a:t>Resources</a:t>
            </a:r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E7A64-39E9-9B44-B4C3-B9C64AA1A052}" type="slidenum">
              <a:rPr lang="fr-FR" smtClean="0"/>
              <a:t>85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December 4-6, 2023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O-Cocosda 2023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5614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Thank</a:t>
            </a:r>
            <a:r>
              <a:rPr lang="fr-FR" dirty="0" smtClean="0"/>
              <a:t> </a:t>
            </a:r>
            <a:r>
              <a:rPr lang="fr-FR" dirty="0" err="1" smtClean="0"/>
              <a:t>you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err="1" smtClean="0"/>
              <a:t>Mariani</a:t>
            </a:r>
            <a:r>
              <a:rPr lang="en-US" sz="2000" dirty="0"/>
              <a:t>, J., </a:t>
            </a:r>
            <a:r>
              <a:rPr lang="en-US" sz="2000" dirty="0" err="1"/>
              <a:t>Francopoulo</a:t>
            </a:r>
            <a:r>
              <a:rPr lang="en-US" sz="2000" dirty="0"/>
              <a:t>, G., </a:t>
            </a:r>
            <a:r>
              <a:rPr lang="en-US" sz="2000" dirty="0" err="1"/>
              <a:t>Paroubek</a:t>
            </a:r>
            <a:r>
              <a:rPr lang="en-US" sz="2000" dirty="0"/>
              <a:t> P., and </a:t>
            </a:r>
            <a:r>
              <a:rPr lang="en-US" sz="2000" dirty="0" err="1"/>
              <a:t>Vernier</a:t>
            </a:r>
            <a:r>
              <a:rPr lang="en-US" sz="2000" dirty="0"/>
              <a:t>, F. (2022). “NLP4NLP+5: The Deep (R)evolution in Speech and Language Processing”, 46pp., July 2022, </a:t>
            </a:r>
            <a:r>
              <a:rPr lang="en-US" sz="2000" i="1" dirty="0"/>
              <a:t>Frontiers in Research Metrics and Analytics, Vol. 7</a:t>
            </a:r>
            <a:r>
              <a:rPr lang="en-US" sz="2000" dirty="0"/>
              <a:t>,  in </a:t>
            </a:r>
            <a:r>
              <a:rPr lang="en-US" sz="2000" i="1" dirty="0"/>
              <a:t>Mining Scientific Papers, Volume II: Knowledge Discovery and Data Exploitation</a:t>
            </a:r>
            <a:r>
              <a:rPr lang="en-US" sz="2000" dirty="0"/>
              <a:t>, </a:t>
            </a:r>
            <a:r>
              <a:rPr lang="en-US" sz="2000" dirty="0" err="1"/>
              <a:t>eds</a:t>
            </a:r>
            <a:r>
              <a:rPr lang="en-US" sz="2000" dirty="0"/>
              <a:t> I. </a:t>
            </a:r>
            <a:r>
              <a:rPr lang="en-US" sz="2000" dirty="0" err="1"/>
              <a:t>Atanassova</a:t>
            </a:r>
            <a:r>
              <a:rPr lang="en-US" sz="2000" dirty="0"/>
              <a:t>, M. </a:t>
            </a:r>
            <a:r>
              <a:rPr lang="en-US" sz="2000" dirty="0" err="1"/>
              <a:t>Bertin</a:t>
            </a:r>
            <a:r>
              <a:rPr lang="en-US" sz="2000" dirty="0"/>
              <a:t> and P. </a:t>
            </a:r>
            <a:r>
              <a:rPr lang="en-US" sz="2000" dirty="0" err="1"/>
              <a:t>Mayr</a:t>
            </a:r>
            <a:r>
              <a:rPr lang="en-US" sz="2000" dirty="0"/>
              <a:t>. </a:t>
            </a:r>
            <a:r>
              <a:rPr lang="en-US" sz="2000" dirty="0" err="1"/>
              <a:t>doi</a:t>
            </a:r>
            <a:r>
              <a:rPr lang="en-US" sz="2000" dirty="0"/>
              <a:t>: 10.3389/frma.2022.863126</a:t>
            </a:r>
            <a:endParaRPr lang="fr-FR" sz="2000" dirty="0"/>
          </a:p>
          <a:p>
            <a:r>
              <a:rPr lang="en-US" u="sng" dirty="0">
                <a:hlinkClick r:id="rId3"/>
              </a:rPr>
              <a:t>https://www.frontiersin.org/articles/10.3389/frma.2022.863126/full</a:t>
            </a:r>
            <a:r>
              <a:rPr lang="en-US" dirty="0"/>
              <a:t> 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December 4-6, 2023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O-Cocosda 2023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E7A64-39E9-9B44-B4C3-B9C64AA1A052}" type="slidenum">
              <a:rPr lang="fr-FR" smtClean="0"/>
              <a:t>86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369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86183"/>
            <a:ext cx="8229600" cy="1143000"/>
          </a:xfrm>
        </p:spPr>
        <p:txBody>
          <a:bodyPr/>
          <a:lstStyle/>
          <a:p>
            <a:r>
              <a:rPr lang="fr-FR" dirty="0" smtClean="0"/>
              <a:t>The NLP4NLP+5 Corpus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NLP4NLP+5</a:t>
            </a:r>
          </a:p>
          <a:p>
            <a:pPr lvl="1"/>
            <a:r>
              <a:rPr lang="fr-FR" dirty="0" err="1" smtClean="0"/>
              <a:t>Covers</a:t>
            </a:r>
            <a:r>
              <a:rPr lang="fr-FR" dirty="0" smtClean="0"/>
              <a:t> </a:t>
            </a:r>
            <a:r>
              <a:rPr lang="fr-FR" dirty="0" err="1" smtClean="0"/>
              <a:t>same</a:t>
            </a:r>
            <a:r>
              <a:rPr lang="fr-FR" dirty="0" smtClean="0"/>
              <a:t> publications up to 2020 (5 more </a:t>
            </a:r>
            <a:r>
              <a:rPr lang="fr-FR" dirty="0" err="1" smtClean="0"/>
              <a:t>years</a:t>
            </a:r>
            <a:r>
              <a:rPr lang="fr-FR" dirty="0" smtClean="0"/>
              <a:t> (2016-2020), +10% in time)</a:t>
            </a:r>
          </a:p>
          <a:p>
            <a:pPr lvl="1"/>
            <a:r>
              <a:rPr lang="fr-FR" dirty="0" err="1" smtClean="0"/>
              <a:t>Also</a:t>
            </a:r>
            <a:r>
              <a:rPr lang="fr-FR" dirty="0" smtClean="0"/>
              <a:t> </a:t>
            </a:r>
            <a:r>
              <a:rPr lang="fr-FR" dirty="0" err="1" smtClean="0"/>
              <a:t>includes</a:t>
            </a:r>
            <a:r>
              <a:rPr lang="fr-FR" dirty="0" smtClean="0"/>
              <a:t> a few 2015 </a:t>
            </a:r>
            <a:r>
              <a:rPr lang="fr-FR" dirty="0" err="1" smtClean="0"/>
              <a:t>papers</a:t>
            </a:r>
            <a:r>
              <a:rPr lang="fr-FR" dirty="0" smtClean="0"/>
              <a:t> </a:t>
            </a:r>
            <a:r>
              <a:rPr lang="fr-FR" dirty="0" err="1" smtClean="0"/>
              <a:t>which</a:t>
            </a:r>
            <a:r>
              <a:rPr lang="fr-FR" dirty="0" smtClean="0"/>
              <a:t> </a:t>
            </a:r>
            <a:r>
              <a:rPr lang="fr-FR" dirty="0" err="1" smtClean="0"/>
              <a:t>were</a:t>
            </a:r>
            <a:r>
              <a:rPr lang="fr-FR" dirty="0" smtClean="0"/>
              <a:t> not </a:t>
            </a:r>
            <a:r>
              <a:rPr lang="fr-FR" dirty="0" err="1" smtClean="0"/>
              <a:t>yet</a:t>
            </a:r>
            <a:r>
              <a:rPr lang="fr-FR" dirty="0" smtClean="0"/>
              <a:t> </a:t>
            </a:r>
            <a:r>
              <a:rPr lang="fr-FR" dirty="0" err="1" smtClean="0"/>
              <a:t>available</a:t>
            </a:r>
            <a:r>
              <a:rPr lang="fr-FR" dirty="0" smtClean="0"/>
              <a:t> 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included</a:t>
            </a:r>
            <a:r>
              <a:rPr lang="fr-FR" dirty="0" smtClean="0"/>
              <a:t> in NLP4NLP</a:t>
            </a:r>
          </a:p>
          <a:p>
            <a:pPr lvl="1"/>
            <a:r>
              <a:rPr lang="fr-FR" dirty="0" smtClean="0"/>
              <a:t>Close to 90,000 documents (+30%)</a:t>
            </a:r>
          </a:p>
          <a:p>
            <a:pPr lvl="1"/>
            <a:r>
              <a:rPr lang="fr-FR" dirty="0" smtClean="0"/>
              <a:t>Close to 67,000 </a:t>
            </a:r>
            <a:r>
              <a:rPr lang="fr-FR" dirty="0" err="1" smtClean="0"/>
              <a:t>different</a:t>
            </a:r>
            <a:r>
              <a:rPr lang="fr-FR" dirty="0" smtClean="0"/>
              <a:t> </a:t>
            </a:r>
            <a:r>
              <a:rPr lang="fr-FR" dirty="0" err="1" smtClean="0"/>
              <a:t>authors</a:t>
            </a:r>
            <a:r>
              <a:rPr lang="fr-FR" dirty="0" smtClean="0"/>
              <a:t> (+40%)</a:t>
            </a:r>
          </a:p>
          <a:p>
            <a:pPr lvl="1"/>
            <a:r>
              <a:rPr lang="fr-FR" dirty="0" smtClean="0"/>
              <a:t>Close to 590,000 </a:t>
            </a:r>
            <a:r>
              <a:rPr lang="fr-FR" dirty="0" err="1" smtClean="0"/>
              <a:t>references</a:t>
            </a:r>
            <a:r>
              <a:rPr lang="fr-FR" dirty="0" smtClean="0"/>
              <a:t> (+ 80%)</a:t>
            </a:r>
          </a:p>
          <a:p>
            <a:pPr lvl="1"/>
            <a:r>
              <a:rPr lang="fr-FR" dirty="0"/>
              <a:t>380 </a:t>
            </a:r>
            <a:r>
              <a:rPr lang="fr-FR" dirty="0" err="1"/>
              <a:t>Mwords</a:t>
            </a:r>
            <a:r>
              <a:rPr lang="fr-FR" dirty="0"/>
              <a:t> (+40%)</a:t>
            </a:r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E7A64-39E9-9B44-B4C3-B9C64AA1A052}" type="slidenum">
              <a:rPr lang="fr-FR" smtClean="0"/>
              <a:t>9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December 4-6, 2023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O-Cocosda 2023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5449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12353</TotalTime>
  <Words>3396</Words>
  <Application>Microsoft Macintosh PowerPoint</Application>
  <PresentationFormat>Présentation à l'écran (4:3)</PresentationFormat>
  <Paragraphs>622</Paragraphs>
  <Slides>86</Slides>
  <Notes>54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86</vt:i4>
      </vt:variant>
    </vt:vector>
  </HeadingPairs>
  <TitlesOfParts>
    <vt:vector size="89" baseType="lpstr">
      <vt:lpstr>Thème Office</vt:lpstr>
      <vt:lpstr>Document</vt:lpstr>
      <vt:lpstr>Feuille de calcul</vt:lpstr>
      <vt:lpstr>NLP4NLP+5, the Deep (R)evolution in Speech and Language Processing: A Survey.</vt:lpstr>
      <vt:lpstr>General Context</vt:lpstr>
      <vt:lpstr>Specific Context</vt:lpstr>
      <vt:lpstr>Let’s Celebrate O-Cocosda Silver Jubilee!</vt:lpstr>
      <vt:lpstr>Présentation PowerPoint</vt:lpstr>
      <vt:lpstr>Table of Content</vt:lpstr>
      <vt:lpstr>Data: the NLP4NLP+5 Corpus</vt:lpstr>
      <vt:lpstr>The NLP4NLP Corpus</vt:lpstr>
      <vt:lpstr>The NLP4NLP+5 Corpus</vt:lpstr>
      <vt:lpstr>The NLP4NLP+5 Corpus</vt:lpstr>
      <vt:lpstr>Production</vt:lpstr>
      <vt:lpstr>Production : #papers per year</vt:lpstr>
      <vt:lpstr>Production: %increase #papers</vt:lpstr>
      <vt:lpstr>Production : Total #papers</vt:lpstr>
      <vt:lpstr>Production: #papers &amp; #signatures</vt:lpstr>
      <vt:lpstr>Production : New Authors</vt:lpstr>
      <vt:lpstr>Production : % Completely New authors</vt:lpstr>
      <vt:lpstr>% completely new authors at the most recent venue across sources</vt:lpstr>
      <vt:lpstr>Production : author redundancy (ratio #different Authors / #signatures)</vt:lpstr>
      <vt:lpstr>Production : author redundancy across sources</vt:lpstr>
      <vt:lpstr>Production : gender</vt:lpstr>
      <vt:lpstr>Production : % Female authors</vt:lpstr>
      <vt:lpstr>Production : 12 most productive authors (1965-2020) / 67,000</vt:lpstr>
      <vt:lpstr>Production : 12 most productive authors (2016-2020)</vt:lpstr>
      <vt:lpstr>Collaboration</vt:lpstr>
      <vt:lpstr>Collaboration: #authors per paper</vt:lpstr>
      <vt:lpstr>Study of Collaboration Graph 67,000 Nodes</vt:lpstr>
      <vt:lpstr>Different centralities in the Collaboration Graph</vt:lpstr>
      <vt:lpstr>10 Top“Closeness Centrality” authors (1965-2020)</vt:lpstr>
      <vt:lpstr>10 Top“Closeness Centrality” authors (2016-2020)</vt:lpstr>
      <vt:lpstr> 10 Top“Degree Centrality” authors (1965-2020) Authors with the largest number of co-authors</vt:lpstr>
      <vt:lpstr>  10 Top“Degree Centrality” authors (2016-2020) Authors with the largest number of co-authors </vt:lpstr>
      <vt:lpstr> 10 Top“Betweeness Centrality” authors (1965-2020) </vt:lpstr>
      <vt:lpstr>10 Top“Betweeness Centrality” authors (2016-2020)</vt:lpstr>
      <vt:lpstr>Collaboration: mean degree of collaboration graph</vt:lpstr>
      <vt:lpstr>Paper with largest number of co-authors</vt:lpstr>
      <vt:lpstr>Citation</vt:lpstr>
      <vt:lpstr>Citation: average number of references in a paper</vt:lpstr>
      <vt:lpstr>Citation: average number of citations of a paper</vt:lpstr>
      <vt:lpstr>Citation: number of papers cited over the years (6 major conferences)</vt:lpstr>
      <vt:lpstr>Citations : 20 most cited authors (1965-2020)</vt:lpstr>
      <vt:lpstr>Citations : 20 most cited authors (2016-2020)</vt:lpstr>
      <vt:lpstr>Citation: 20 most cited papers (1965-2020)</vt:lpstr>
      <vt:lpstr>Citation: 20 most cited papers (2016-2020)</vt:lpstr>
      <vt:lpstr>Citation: Absence of citations of authors and papers within NLP4NLP</vt:lpstr>
      <vt:lpstr>Citation Graph (papers) 85,000 nodes</vt:lpstr>
      <vt:lpstr>Citation: mean degree of papers being cited</vt:lpstr>
      <vt:lpstr>NLP4NLP+5 h-Index (1965-2020)</vt:lpstr>
      <vt:lpstr>Google Scholar h5-Index (2016-2020)</vt:lpstr>
      <vt:lpstr>Citations in NLP4NLP papers of other papers</vt:lpstr>
      <vt:lpstr>Percentage of citations in NLP4NLP papers of other papers</vt:lpstr>
      <vt:lpstr>Number of citations of arXiv papers</vt:lpstr>
      <vt:lpstr>Number of citations of AI sources</vt:lpstr>
      <vt:lpstr>Change in Topics</vt:lpstr>
      <vt:lpstr>Change in Topics: 20 most frequent terms (1965-2020)</vt:lpstr>
      <vt:lpstr>Change in Topics</vt:lpstr>
      <vt:lpstr>Change in Topics: GapChart</vt:lpstr>
      <vt:lpstr>Change in Topics: 10 last years</vt:lpstr>
      <vt:lpstr>Change in topics: HMM vs Neural Networks</vt:lpstr>
      <vt:lpstr>Change in topics: DNN, CNN, RNN &amp; LSTM</vt:lpstr>
      <vt:lpstr>Change in topics: Embedding, Encoder, BERT, transformer</vt:lpstr>
      <vt:lpstr>Change in topics: softmax, hyperparameter, epoch </vt:lpstr>
      <vt:lpstr>Change in topics: TagCrowd 2015</vt:lpstr>
      <vt:lpstr>Change in topics: TagCrowd 2020 BERT, Decoder, Embedding, Encoder, Transformer</vt:lpstr>
      <vt:lpstr>Prediction</vt:lpstr>
      <vt:lpstr>Topic Prediction</vt:lpstr>
      <vt:lpstr>Prediction: 2020 from 2018-2019</vt:lpstr>
      <vt:lpstr>Prediction reliability: distance prediction/observation</vt:lpstr>
      <vt:lpstr>Prediction: Checking back Predictions of 2015</vt:lpstr>
      <vt:lpstr>Prediction: Distance prediction/observation yearly</vt:lpstr>
      <vt:lpstr>Prediction: next 5 years 2021-2025</vt:lpstr>
      <vt:lpstr>Innovation</vt:lpstr>
      <vt:lpstr>Innovation: 10 most “present” terms in 2020</vt:lpstr>
      <vt:lpstr>Innovation: 10 “HMM”  Authors % of papers containing the term signed by the author since the beginning</vt:lpstr>
      <vt:lpstr>Innovation: 10 “DNN” Authors % of papers containing the term signed by the author since the beginning</vt:lpstr>
      <vt:lpstr>Use of Language Resources</vt:lpstr>
      <vt:lpstr>Language Resources: #LRs mentioned in papers</vt:lpstr>
      <vt:lpstr>Language Resources: average number of LRs cited in papers</vt:lpstr>
      <vt:lpstr>Language Resources: most cited LRs (Impact Factor) (1965-2020)</vt:lpstr>
      <vt:lpstr>Top 10 LR from 2000 to 2020 (ranked)</vt:lpstr>
      <vt:lpstr>Text Reuse and Plagiarism</vt:lpstr>
      <vt:lpstr>Text Reusing</vt:lpstr>
      <vt:lpstr>Text Plagiarism</vt:lpstr>
      <vt:lpstr>Conclusion</vt:lpstr>
      <vt:lpstr>Perspective</vt:lpstr>
      <vt:lpstr>Thank you.</vt:lpstr>
    </vt:vector>
  </TitlesOfParts>
  <Manager/>
  <Company>IMMI-CNRS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NLP4NLP+5: The Deep (R)evolution.</dc:title>
  <dc:subject/>
  <dc:creator>Joseph Mariani</dc:creator>
  <cp:keywords/>
  <dc:description/>
  <cp:lastModifiedBy>Joseph Mariani</cp:lastModifiedBy>
  <cp:revision>299</cp:revision>
  <cp:lastPrinted>2023-11-30T13:07:34Z</cp:lastPrinted>
  <dcterms:created xsi:type="dcterms:W3CDTF">2021-07-24T09:46:23Z</dcterms:created>
  <dcterms:modified xsi:type="dcterms:W3CDTF">2023-12-05T18:10:03Z</dcterms:modified>
  <cp:category/>
</cp:coreProperties>
</file>