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8" r:id="rId12"/>
    <p:sldId id="269"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5522EF2-8ED8-4A68-A115-0AB8E47E5F9B}">
          <p14:sldIdLst>
            <p14:sldId id="256"/>
          </p14:sldIdLst>
        </p14:section>
        <p14:section name="Section sans titre" id="{40F44B4F-E418-4329-8E13-A6DB8253BBB3}">
          <p14:sldIdLst>
            <p14:sldId id="257"/>
            <p14:sldId id="258"/>
            <p14:sldId id="259"/>
            <p14:sldId id="260"/>
            <p14:sldId id="262"/>
            <p14:sldId id="263"/>
            <p14:sldId id="264"/>
            <p14:sldId id="265"/>
            <p14:sldId id="266"/>
            <p14:sldId id="268"/>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p:cViewPr varScale="1">
        <p:scale>
          <a:sx n="48" d="100"/>
          <a:sy n="48" d="100"/>
        </p:scale>
        <p:origin x="60"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98F1BF-C6B3-41A1-94CF-0FA2F1B487B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56AE3ED-0AC0-4891-AB4B-D834DD77D6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BE42DE0-BB79-41F3-9317-73EDA168693E}"/>
              </a:ext>
            </a:extLst>
          </p:cNvPr>
          <p:cNvSpPr>
            <a:spLocks noGrp="1"/>
          </p:cNvSpPr>
          <p:nvPr>
            <p:ph type="dt" sz="half" idx="10"/>
          </p:nvPr>
        </p:nvSpPr>
        <p:spPr/>
        <p:txBody>
          <a:bodyPr/>
          <a:lstStyle/>
          <a:p>
            <a:fld id="{EC6B6353-587E-4C9C-B442-2F583EACA2A2}" type="datetimeFigureOut">
              <a:rPr lang="fr-FR" smtClean="0"/>
              <a:t>09/05/2023</a:t>
            </a:fld>
            <a:endParaRPr lang="fr-FR"/>
          </a:p>
        </p:txBody>
      </p:sp>
      <p:sp>
        <p:nvSpPr>
          <p:cNvPr id="5" name="Espace réservé du pied de page 4">
            <a:extLst>
              <a:ext uri="{FF2B5EF4-FFF2-40B4-BE49-F238E27FC236}">
                <a16:creationId xmlns:a16="http://schemas.microsoft.com/office/drawing/2014/main" id="{7C1C1AAB-D0BB-4638-834B-EAD8D9D82C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FDD0D6-A4C9-4657-9CC9-17186FAD6FC7}"/>
              </a:ext>
            </a:extLst>
          </p:cNvPr>
          <p:cNvSpPr>
            <a:spLocks noGrp="1"/>
          </p:cNvSpPr>
          <p:nvPr>
            <p:ph type="sldNum" sz="quarter" idx="12"/>
          </p:nvPr>
        </p:nvSpPr>
        <p:spPr/>
        <p:txBody>
          <a:bodyPr/>
          <a:lstStyle/>
          <a:p>
            <a:fld id="{EAD21AF8-7479-4CB1-BFF7-0E00F1F1F5CB}" type="slidenum">
              <a:rPr lang="fr-FR" smtClean="0"/>
              <a:t>‹N°›</a:t>
            </a:fld>
            <a:endParaRPr lang="fr-FR"/>
          </a:p>
        </p:txBody>
      </p:sp>
    </p:spTree>
    <p:extLst>
      <p:ext uri="{BB962C8B-B14F-4D97-AF65-F5344CB8AC3E}">
        <p14:creationId xmlns:p14="http://schemas.microsoft.com/office/powerpoint/2010/main" val="343759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DB1D4-2B59-4BE9-B023-0D431191F8B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B58A36D-7C61-4188-95D1-7D6409CAAAF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41539F-7D68-41BA-953F-5EC7E5455ECB}"/>
              </a:ext>
            </a:extLst>
          </p:cNvPr>
          <p:cNvSpPr>
            <a:spLocks noGrp="1"/>
          </p:cNvSpPr>
          <p:nvPr>
            <p:ph type="dt" sz="half" idx="10"/>
          </p:nvPr>
        </p:nvSpPr>
        <p:spPr/>
        <p:txBody>
          <a:bodyPr/>
          <a:lstStyle/>
          <a:p>
            <a:fld id="{EC6B6353-587E-4C9C-B442-2F583EACA2A2}" type="datetimeFigureOut">
              <a:rPr lang="fr-FR" smtClean="0"/>
              <a:t>09/05/2023</a:t>
            </a:fld>
            <a:endParaRPr lang="fr-FR"/>
          </a:p>
        </p:txBody>
      </p:sp>
      <p:sp>
        <p:nvSpPr>
          <p:cNvPr id="5" name="Espace réservé du pied de page 4">
            <a:extLst>
              <a:ext uri="{FF2B5EF4-FFF2-40B4-BE49-F238E27FC236}">
                <a16:creationId xmlns:a16="http://schemas.microsoft.com/office/drawing/2014/main" id="{5C48810A-2C1F-43D3-910F-9AD2A10091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28F798-DE74-47AE-A1D9-16475546C702}"/>
              </a:ext>
            </a:extLst>
          </p:cNvPr>
          <p:cNvSpPr>
            <a:spLocks noGrp="1"/>
          </p:cNvSpPr>
          <p:nvPr>
            <p:ph type="sldNum" sz="quarter" idx="12"/>
          </p:nvPr>
        </p:nvSpPr>
        <p:spPr/>
        <p:txBody>
          <a:bodyPr/>
          <a:lstStyle/>
          <a:p>
            <a:fld id="{EAD21AF8-7479-4CB1-BFF7-0E00F1F1F5CB}" type="slidenum">
              <a:rPr lang="fr-FR" smtClean="0"/>
              <a:t>‹N°›</a:t>
            </a:fld>
            <a:endParaRPr lang="fr-FR"/>
          </a:p>
        </p:txBody>
      </p:sp>
    </p:spTree>
    <p:extLst>
      <p:ext uri="{BB962C8B-B14F-4D97-AF65-F5344CB8AC3E}">
        <p14:creationId xmlns:p14="http://schemas.microsoft.com/office/powerpoint/2010/main" val="4266300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602F947-4837-46C4-8F8A-2313D33D4BC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E10B7D7-1D1C-4BEF-BA0A-68293E7FD70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2B22ED-D3A2-46E5-8BC5-39A0FF72FB30}"/>
              </a:ext>
            </a:extLst>
          </p:cNvPr>
          <p:cNvSpPr>
            <a:spLocks noGrp="1"/>
          </p:cNvSpPr>
          <p:nvPr>
            <p:ph type="dt" sz="half" idx="10"/>
          </p:nvPr>
        </p:nvSpPr>
        <p:spPr/>
        <p:txBody>
          <a:bodyPr/>
          <a:lstStyle/>
          <a:p>
            <a:fld id="{EC6B6353-587E-4C9C-B442-2F583EACA2A2}" type="datetimeFigureOut">
              <a:rPr lang="fr-FR" smtClean="0"/>
              <a:t>09/05/2023</a:t>
            </a:fld>
            <a:endParaRPr lang="fr-FR"/>
          </a:p>
        </p:txBody>
      </p:sp>
      <p:sp>
        <p:nvSpPr>
          <p:cNvPr id="5" name="Espace réservé du pied de page 4">
            <a:extLst>
              <a:ext uri="{FF2B5EF4-FFF2-40B4-BE49-F238E27FC236}">
                <a16:creationId xmlns:a16="http://schemas.microsoft.com/office/drawing/2014/main" id="{C88D0C71-BEAD-484D-BD85-1EBD0CA9AF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B53BB4-FE24-4BE5-A20D-E159CECA0F1A}"/>
              </a:ext>
            </a:extLst>
          </p:cNvPr>
          <p:cNvSpPr>
            <a:spLocks noGrp="1"/>
          </p:cNvSpPr>
          <p:nvPr>
            <p:ph type="sldNum" sz="quarter" idx="12"/>
          </p:nvPr>
        </p:nvSpPr>
        <p:spPr/>
        <p:txBody>
          <a:bodyPr/>
          <a:lstStyle/>
          <a:p>
            <a:fld id="{EAD21AF8-7479-4CB1-BFF7-0E00F1F1F5CB}" type="slidenum">
              <a:rPr lang="fr-FR" smtClean="0"/>
              <a:t>‹N°›</a:t>
            </a:fld>
            <a:endParaRPr lang="fr-FR"/>
          </a:p>
        </p:txBody>
      </p:sp>
    </p:spTree>
    <p:extLst>
      <p:ext uri="{BB962C8B-B14F-4D97-AF65-F5344CB8AC3E}">
        <p14:creationId xmlns:p14="http://schemas.microsoft.com/office/powerpoint/2010/main" val="174419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D8798-CF93-4C35-8F44-5B4204CC011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BE3E9F7-AE09-4633-8E61-FED802309CC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7D9D4F-DEF4-4352-9C23-28BD5E198F07}"/>
              </a:ext>
            </a:extLst>
          </p:cNvPr>
          <p:cNvSpPr>
            <a:spLocks noGrp="1"/>
          </p:cNvSpPr>
          <p:nvPr>
            <p:ph type="dt" sz="half" idx="10"/>
          </p:nvPr>
        </p:nvSpPr>
        <p:spPr/>
        <p:txBody>
          <a:bodyPr/>
          <a:lstStyle/>
          <a:p>
            <a:fld id="{EC6B6353-587E-4C9C-B442-2F583EACA2A2}" type="datetimeFigureOut">
              <a:rPr lang="fr-FR" smtClean="0"/>
              <a:t>09/05/2023</a:t>
            </a:fld>
            <a:endParaRPr lang="fr-FR"/>
          </a:p>
        </p:txBody>
      </p:sp>
      <p:sp>
        <p:nvSpPr>
          <p:cNvPr id="5" name="Espace réservé du pied de page 4">
            <a:extLst>
              <a:ext uri="{FF2B5EF4-FFF2-40B4-BE49-F238E27FC236}">
                <a16:creationId xmlns:a16="http://schemas.microsoft.com/office/drawing/2014/main" id="{414C7648-5C2E-47B5-87F2-FB543FE28A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A74A16-6249-49A8-8009-35AB006AC048}"/>
              </a:ext>
            </a:extLst>
          </p:cNvPr>
          <p:cNvSpPr>
            <a:spLocks noGrp="1"/>
          </p:cNvSpPr>
          <p:nvPr>
            <p:ph type="sldNum" sz="quarter" idx="12"/>
          </p:nvPr>
        </p:nvSpPr>
        <p:spPr/>
        <p:txBody>
          <a:bodyPr/>
          <a:lstStyle/>
          <a:p>
            <a:fld id="{EAD21AF8-7479-4CB1-BFF7-0E00F1F1F5CB}" type="slidenum">
              <a:rPr lang="fr-FR" smtClean="0"/>
              <a:t>‹N°›</a:t>
            </a:fld>
            <a:endParaRPr lang="fr-FR"/>
          </a:p>
        </p:txBody>
      </p:sp>
    </p:spTree>
    <p:extLst>
      <p:ext uri="{BB962C8B-B14F-4D97-AF65-F5344CB8AC3E}">
        <p14:creationId xmlns:p14="http://schemas.microsoft.com/office/powerpoint/2010/main" val="217631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5875D-5D0E-4833-99A0-1A232F03615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8BA3E12-365D-4A40-A29F-5804A69AE6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316BC09-6802-4342-AAD8-2C9DA579B41A}"/>
              </a:ext>
            </a:extLst>
          </p:cNvPr>
          <p:cNvSpPr>
            <a:spLocks noGrp="1"/>
          </p:cNvSpPr>
          <p:nvPr>
            <p:ph type="dt" sz="half" idx="10"/>
          </p:nvPr>
        </p:nvSpPr>
        <p:spPr/>
        <p:txBody>
          <a:bodyPr/>
          <a:lstStyle/>
          <a:p>
            <a:fld id="{EC6B6353-587E-4C9C-B442-2F583EACA2A2}" type="datetimeFigureOut">
              <a:rPr lang="fr-FR" smtClean="0"/>
              <a:t>09/05/2023</a:t>
            </a:fld>
            <a:endParaRPr lang="fr-FR"/>
          </a:p>
        </p:txBody>
      </p:sp>
      <p:sp>
        <p:nvSpPr>
          <p:cNvPr id="5" name="Espace réservé du pied de page 4">
            <a:extLst>
              <a:ext uri="{FF2B5EF4-FFF2-40B4-BE49-F238E27FC236}">
                <a16:creationId xmlns:a16="http://schemas.microsoft.com/office/drawing/2014/main" id="{7F35C9B2-CD72-4DC4-A8CB-15FE441064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92D3D5-286F-4717-B493-88A4C84CCFF4}"/>
              </a:ext>
            </a:extLst>
          </p:cNvPr>
          <p:cNvSpPr>
            <a:spLocks noGrp="1"/>
          </p:cNvSpPr>
          <p:nvPr>
            <p:ph type="sldNum" sz="quarter" idx="12"/>
          </p:nvPr>
        </p:nvSpPr>
        <p:spPr/>
        <p:txBody>
          <a:bodyPr/>
          <a:lstStyle/>
          <a:p>
            <a:fld id="{EAD21AF8-7479-4CB1-BFF7-0E00F1F1F5CB}" type="slidenum">
              <a:rPr lang="fr-FR" smtClean="0"/>
              <a:t>‹N°›</a:t>
            </a:fld>
            <a:endParaRPr lang="fr-FR"/>
          </a:p>
        </p:txBody>
      </p:sp>
    </p:spTree>
    <p:extLst>
      <p:ext uri="{BB962C8B-B14F-4D97-AF65-F5344CB8AC3E}">
        <p14:creationId xmlns:p14="http://schemas.microsoft.com/office/powerpoint/2010/main" val="228041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0D0B24-593D-4FEF-A31F-4CC8FFD9D1A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A4C46D1-386B-423E-B47C-E05571D36D3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BC7C449-D089-40FB-8DB1-3876B3DF210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B41DF4F-6D73-4980-ABEF-429B0934B8AF}"/>
              </a:ext>
            </a:extLst>
          </p:cNvPr>
          <p:cNvSpPr>
            <a:spLocks noGrp="1"/>
          </p:cNvSpPr>
          <p:nvPr>
            <p:ph type="dt" sz="half" idx="10"/>
          </p:nvPr>
        </p:nvSpPr>
        <p:spPr/>
        <p:txBody>
          <a:bodyPr/>
          <a:lstStyle/>
          <a:p>
            <a:fld id="{EC6B6353-587E-4C9C-B442-2F583EACA2A2}" type="datetimeFigureOut">
              <a:rPr lang="fr-FR" smtClean="0"/>
              <a:t>09/05/2023</a:t>
            </a:fld>
            <a:endParaRPr lang="fr-FR"/>
          </a:p>
        </p:txBody>
      </p:sp>
      <p:sp>
        <p:nvSpPr>
          <p:cNvPr id="6" name="Espace réservé du pied de page 5">
            <a:extLst>
              <a:ext uri="{FF2B5EF4-FFF2-40B4-BE49-F238E27FC236}">
                <a16:creationId xmlns:a16="http://schemas.microsoft.com/office/drawing/2014/main" id="{D1C33AC4-9D0F-4F37-8C47-BC61211D62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1E9540D-2672-4D26-828E-5CBAC0AAE00F}"/>
              </a:ext>
            </a:extLst>
          </p:cNvPr>
          <p:cNvSpPr>
            <a:spLocks noGrp="1"/>
          </p:cNvSpPr>
          <p:nvPr>
            <p:ph type="sldNum" sz="quarter" idx="12"/>
          </p:nvPr>
        </p:nvSpPr>
        <p:spPr/>
        <p:txBody>
          <a:bodyPr/>
          <a:lstStyle/>
          <a:p>
            <a:fld id="{EAD21AF8-7479-4CB1-BFF7-0E00F1F1F5CB}" type="slidenum">
              <a:rPr lang="fr-FR" smtClean="0"/>
              <a:t>‹N°›</a:t>
            </a:fld>
            <a:endParaRPr lang="fr-FR"/>
          </a:p>
        </p:txBody>
      </p:sp>
    </p:spTree>
    <p:extLst>
      <p:ext uri="{BB962C8B-B14F-4D97-AF65-F5344CB8AC3E}">
        <p14:creationId xmlns:p14="http://schemas.microsoft.com/office/powerpoint/2010/main" val="293950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E8E61-B02E-4473-BC1E-D5CC0ADD620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8DE1E4A-08F2-4637-B819-51AC65A243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70E89DD-7D69-4589-A598-73AB5E2C623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9FF448B-49E4-4483-A14B-1652A8FD81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8AB6BDB-B3BC-4506-829E-662886A54C8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C8C4C62-60D3-4C1E-A459-F09815A58759}"/>
              </a:ext>
            </a:extLst>
          </p:cNvPr>
          <p:cNvSpPr>
            <a:spLocks noGrp="1"/>
          </p:cNvSpPr>
          <p:nvPr>
            <p:ph type="dt" sz="half" idx="10"/>
          </p:nvPr>
        </p:nvSpPr>
        <p:spPr/>
        <p:txBody>
          <a:bodyPr/>
          <a:lstStyle/>
          <a:p>
            <a:fld id="{EC6B6353-587E-4C9C-B442-2F583EACA2A2}" type="datetimeFigureOut">
              <a:rPr lang="fr-FR" smtClean="0"/>
              <a:t>09/05/2023</a:t>
            </a:fld>
            <a:endParaRPr lang="fr-FR"/>
          </a:p>
        </p:txBody>
      </p:sp>
      <p:sp>
        <p:nvSpPr>
          <p:cNvPr id="8" name="Espace réservé du pied de page 7">
            <a:extLst>
              <a:ext uri="{FF2B5EF4-FFF2-40B4-BE49-F238E27FC236}">
                <a16:creationId xmlns:a16="http://schemas.microsoft.com/office/drawing/2014/main" id="{AC60DD13-ED46-42ED-951E-0B936709565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A282FC9-1E80-42A1-8307-3CDE963C3196}"/>
              </a:ext>
            </a:extLst>
          </p:cNvPr>
          <p:cNvSpPr>
            <a:spLocks noGrp="1"/>
          </p:cNvSpPr>
          <p:nvPr>
            <p:ph type="sldNum" sz="quarter" idx="12"/>
          </p:nvPr>
        </p:nvSpPr>
        <p:spPr/>
        <p:txBody>
          <a:bodyPr/>
          <a:lstStyle/>
          <a:p>
            <a:fld id="{EAD21AF8-7479-4CB1-BFF7-0E00F1F1F5CB}" type="slidenum">
              <a:rPr lang="fr-FR" smtClean="0"/>
              <a:t>‹N°›</a:t>
            </a:fld>
            <a:endParaRPr lang="fr-FR"/>
          </a:p>
        </p:txBody>
      </p:sp>
    </p:spTree>
    <p:extLst>
      <p:ext uri="{BB962C8B-B14F-4D97-AF65-F5344CB8AC3E}">
        <p14:creationId xmlns:p14="http://schemas.microsoft.com/office/powerpoint/2010/main" val="14897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6B9D79-FDA4-42DB-972D-22063D7C4C7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759C00A-D513-4812-A11C-7B32D83FD046}"/>
              </a:ext>
            </a:extLst>
          </p:cNvPr>
          <p:cNvSpPr>
            <a:spLocks noGrp="1"/>
          </p:cNvSpPr>
          <p:nvPr>
            <p:ph type="dt" sz="half" idx="10"/>
          </p:nvPr>
        </p:nvSpPr>
        <p:spPr/>
        <p:txBody>
          <a:bodyPr/>
          <a:lstStyle/>
          <a:p>
            <a:fld id="{EC6B6353-587E-4C9C-B442-2F583EACA2A2}" type="datetimeFigureOut">
              <a:rPr lang="fr-FR" smtClean="0"/>
              <a:t>09/05/2023</a:t>
            </a:fld>
            <a:endParaRPr lang="fr-FR"/>
          </a:p>
        </p:txBody>
      </p:sp>
      <p:sp>
        <p:nvSpPr>
          <p:cNvPr id="4" name="Espace réservé du pied de page 3">
            <a:extLst>
              <a:ext uri="{FF2B5EF4-FFF2-40B4-BE49-F238E27FC236}">
                <a16:creationId xmlns:a16="http://schemas.microsoft.com/office/drawing/2014/main" id="{6099C922-2AC4-4B85-932B-743DF9496D0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3DAB1DC-6DEF-46C4-9C46-AF164BC34263}"/>
              </a:ext>
            </a:extLst>
          </p:cNvPr>
          <p:cNvSpPr>
            <a:spLocks noGrp="1"/>
          </p:cNvSpPr>
          <p:nvPr>
            <p:ph type="sldNum" sz="quarter" idx="12"/>
          </p:nvPr>
        </p:nvSpPr>
        <p:spPr/>
        <p:txBody>
          <a:bodyPr/>
          <a:lstStyle/>
          <a:p>
            <a:fld id="{EAD21AF8-7479-4CB1-BFF7-0E00F1F1F5CB}" type="slidenum">
              <a:rPr lang="fr-FR" smtClean="0"/>
              <a:t>‹N°›</a:t>
            </a:fld>
            <a:endParaRPr lang="fr-FR"/>
          </a:p>
        </p:txBody>
      </p:sp>
    </p:spTree>
    <p:extLst>
      <p:ext uri="{BB962C8B-B14F-4D97-AF65-F5344CB8AC3E}">
        <p14:creationId xmlns:p14="http://schemas.microsoft.com/office/powerpoint/2010/main" val="84599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47E1148-F5AD-434B-8F76-C1E2BA06E89A}"/>
              </a:ext>
            </a:extLst>
          </p:cNvPr>
          <p:cNvSpPr>
            <a:spLocks noGrp="1"/>
          </p:cNvSpPr>
          <p:nvPr>
            <p:ph type="dt" sz="half" idx="10"/>
          </p:nvPr>
        </p:nvSpPr>
        <p:spPr/>
        <p:txBody>
          <a:bodyPr/>
          <a:lstStyle/>
          <a:p>
            <a:fld id="{EC6B6353-587E-4C9C-B442-2F583EACA2A2}" type="datetimeFigureOut">
              <a:rPr lang="fr-FR" smtClean="0"/>
              <a:t>09/05/2023</a:t>
            </a:fld>
            <a:endParaRPr lang="fr-FR"/>
          </a:p>
        </p:txBody>
      </p:sp>
      <p:sp>
        <p:nvSpPr>
          <p:cNvPr id="3" name="Espace réservé du pied de page 2">
            <a:extLst>
              <a:ext uri="{FF2B5EF4-FFF2-40B4-BE49-F238E27FC236}">
                <a16:creationId xmlns:a16="http://schemas.microsoft.com/office/drawing/2014/main" id="{1760C5F4-4543-4226-BE07-2C61078AB63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41FB6D5-99C2-46B9-B297-52C23C28EDE6}"/>
              </a:ext>
            </a:extLst>
          </p:cNvPr>
          <p:cNvSpPr>
            <a:spLocks noGrp="1"/>
          </p:cNvSpPr>
          <p:nvPr>
            <p:ph type="sldNum" sz="quarter" idx="12"/>
          </p:nvPr>
        </p:nvSpPr>
        <p:spPr/>
        <p:txBody>
          <a:bodyPr/>
          <a:lstStyle/>
          <a:p>
            <a:fld id="{EAD21AF8-7479-4CB1-BFF7-0E00F1F1F5CB}" type="slidenum">
              <a:rPr lang="fr-FR" smtClean="0"/>
              <a:t>‹N°›</a:t>
            </a:fld>
            <a:endParaRPr lang="fr-FR"/>
          </a:p>
        </p:txBody>
      </p:sp>
    </p:spTree>
    <p:extLst>
      <p:ext uri="{BB962C8B-B14F-4D97-AF65-F5344CB8AC3E}">
        <p14:creationId xmlns:p14="http://schemas.microsoft.com/office/powerpoint/2010/main" val="201151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54B9FB-6F66-4BE5-903E-259486FBBEA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059BF47-AB88-44BB-A4BE-DDD9E4956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FBA7097-C1C2-4091-B23F-1C3957399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580ECAC-DC79-4427-A8C8-41854DB61E45}"/>
              </a:ext>
            </a:extLst>
          </p:cNvPr>
          <p:cNvSpPr>
            <a:spLocks noGrp="1"/>
          </p:cNvSpPr>
          <p:nvPr>
            <p:ph type="dt" sz="half" idx="10"/>
          </p:nvPr>
        </p:nvSpPr>
        <p:spPr/>
        <p:txBody>
          <a:bodyPr/>
          <a:lstStyle/>
          <a:p>
            <a:fld id="{EC6B6353-587E-4C9C-B442-2F583EACA2A2}" type="datetimeFigureOut">
              <a:rPr lang="fr-FR" smtClean="0"/>
              <a:t>09/05/2023</a:t>
            </a:fld>
            <a:endParaRPr lang="fr-FR"/>
          </a:p>
        </p:txBody>
      </p:sp>
      <p:sp>
        <p:nvSpPr>
          <p:cNvPr id="6" name="Espace réservé du pied de page 5">
            <a:extLst>
              <a:ext uri="{FF2B5EF4-FFF2-40B4-BE49-F238E27FC236}">
                <a16:creationId xmlns:a16="http://schemas.microsoft.com/office/drawing/2014/main" id="{7F802F44-2A70-4558-8754-0D590EB08B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DF7F06-B391-41EF-870D-11A77A363E8A}"/>
              </a:ext>
            </a:extLst>
          </p:cNvPr>
          <p:cNvSpPr>
            <a:spLocks noGrp="1"/>
          </p:cNvSpPr>
          <p:nvPr>
            <p:ph type="sldNum" sz="quarter" idx="12"/>
          </p:nvPr>
        </p:nvSpPr>
        <p:spPr/>
        <p:txBody>
          <a:bodyPr/>
          <a:lstStyle/>
          <a:p>
            <a:fld id="{EAD21AF8-7479-4CB1-BFF7-0E00F1F1F5CB}" type="slidenum">
              <a:rPr lang="fr-FR" smtClean="0"/>
              <a:t>‹N°›</a:t>
            </a:fld>
            <a:endParaRPr lang="fr-FR"/>
          </a:p>
        </p:txBody>
      </p:sp>
    </p:spTree>
    <p:extLst>
      <p:ext uri="{BB962C8B-B14F-4D97-AF65-F5344CB8AC3E}">
        <p14:creationId xmlns:p14="http://schemas.microsoft.com/office/powerpoint/2010/main" val="199453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1E905E-56A8-400D-9160-933692F4C27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BD73FA9-ABAE-4EE7-B7BA-C909220A4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5EBB313-1004-4FB7-B04C-E473FDEA5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CE779AC-E964-4A8D-A0BA-98D9616A89B1}"/>
              </a:ext>
            </a:extLst>
          </p:cNvPr>
          <p:cNvSpPr>
            <a:spLocks noGrp="1"/>
          </p:cNvSpPr>
          <p:nvPr>
            <p:ph type="dt" sz="half" idx="10"/>
          </p:nvPr>
        </p:nvSpPr>
        <p:spPr/>
        <p:txBody>
          <a:bodyPr/>
          <a:lstStyle/>
          <a:p>
            <a:fld id="{EC6B6353-587E-4C9C-B442-2F583EACA2A2}" type="datetimeFigureOut">
              <a:rPr lang="fr-FR" smtClean="0"/>
              <a:t>09/05/2023</a:t>
            </a:fld>
            <a:endParaRPr lang="fr-FR"/>
          </a:p>
        </p:txBody>
      </p:sp>
      <p:sp>
        <p:nvSpPr>
          <p:cNvPr id="6" name="Espace réservé du pied de page 5">
            <a:extLst>
              <a:ext uri="{FF2B5EF4-FFF2-40B4-BE49-F238E27FC236}">
                <a16:creationId xmlns:a16="http://schemas.microsoft.com/office/drawing/2014/main" id="{CFD94424-7BCA-4E3E-892A-5231ABBFE84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8CCCBD3-6BC0-4CF6-8C63-E63448504DAB}"/>
              </a:ext>
            </a:extLst>
          </p:cNvPr>
          <p:cNvSpPr>
            <a:spLocks noGrp="1"/>
          </p:cNvSpPr>
          <p:nvPr>
            <p:ph type="sldNum" sz="quarter" idx="12"/>
          </p:nvPr>
        </p:nvSpPr>
        <p:spPr/>
        <p:txBody>
          <a:bodyPr/>
          <a:lstStyle/>
          <a:p>
            <a:fld id="{EAD21AF8-7479-4CB1-BFF7-0E00F1F1F5CB}" type="slidenum">
              <a:rPr lang="fr-FR" smtClean="0"/>
              <a:t>‹N°›</a:t>
            </a:fld>
            <a:endParaRPr lang="fr-FR"/>
          </a:p>
        </p:txBody>
      </p:sp>
    </p:spTree>
    <p:extLst>
      <p:ext uri="{BB962C8B-B14F-4D97-AF65-F5344CB8AC3E}">
        <p14:creationId xmlns:p14="http://schemas.microsoft.com/office/powerpoint/2010/main" val="200414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B9CD1CD-DE9E-4231-989A-A691E1FC8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B79E3B7-0A81-4B3C-9328-FC7731FD8A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8568461-FCCF-44F7-89C8-36F49922C9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B6353-587E-4C9C-B442-2F583EACA2A2}" type="datetimeFigureOut">
              <a:rPr lang="fr-FR" smtClean="0"/>
              <a:t>09/05/2023</a:t>
            </a:fld>
            <a:endParaRPr lang="fr-FR"/>
          </a:p>
        </p:txBody>
      </p:sp>
      <p:sp>
        <p:nvSpPr>
          <p:cNvPr id="5" name="Espace réservé du pied de page 4">
            <a:extLst>
              <a:ext uri="{FF2B5EF4-FFF2-40B4-BE49-F238E27FC236}">
                <a16:creationId xmlns:a16="http://schemas.microsoft.com/office/drawing/2014/main" id="{FDCA2FC7-5EEB-4465-9600-13C6A4FC2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F245829-7F35-422E-B810-3501EF9F17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21AF8-7479-4CB1-BFF7-0E00F1F1F5CB}" type="slidenum">
              <a:rPr lang="fr-FR" smtClean="0"/>
              <a:t>‹N°›</a:t>
            </a:fld>
            <a:endParaRPr lang="fr-FR"/>
          </a:p>
        </p:txBody>
      </p:sp>
    </p:spTree>
    <p:extLst>
      <p:ext uri="{BB962C8B-B14F-4D97-AF65-F5344CB8AC3E}">
        <p14:creationId xmlns:p14="http://schemas.microsoft.com/office/powerpoint/2010/main" val="998871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D386811F-9CAE-4EDB-AD40-C6935980AA1D}"/>
              </a:ext>
            </a:extLst>
          </p:cNvPr>
          <p:cNvSpPr>
            <a:spLocks noGrp="1"/>
          </p:cNvSpPr>
          <p:nvPr>
            <p:ph type="ctrTitle"/>
          </p:nvPr>
        </p:nvSpPr>
        <p:spPr>
          <a:xfrm>
            <a:off x="286870" y="383533"/>
            <a:ext cx="4733364" cy="5820043"/>
          </a:xfrm>
        </p:spPr>
        <p:txBody>
          <a:bodyPr>
            <a:normAutofit fontScale="90000"/>
          </a:bodyPr>
          <a:lstStyle/>
          <a:p>
            <a:r>
              <a:rPr lang="en-US" sz="3200" b="1" dirty="0">
                <a:solidFill>
                  <a:schemeClr val="accent4">
                    <a:lumMod val="50000"/>
                  </a:schemeClr>
                </a:solidFill>
                <a:effectLst/>
                <a:latin typeface="+mn-lt"/>
                <a:ea typeface="Calibri" panose="020F0502020204030204" pitchFamily="34" charset="0"/>
                <a:cs typeface="Times New Roman" panose="02020603050405020304" pitchFamily="18" charset="0"/>
              </a:rPr>
              <a:t>Observing and imagining Nice </a:t>
            </a:r>
            <a:br>
              <a:rPr lang="en-US" sz="3200" b="1" dirty="0">
                <a:solidFill>
                  <a:schemeClr val="accent4">
                    <a:lumMod val="50000"/>
                  </a:schemeClr>
                </a:solidFill>
                <a:effectLst/>
                <a:latin typeface="+mn-lt"/>
                <a:ea typeface="Calibri" panose="020F0502020204030204" pitchFamily="34" charset="0"/>
                <a:cs typeface="Times New Roman" panose="02020603050405020304" pitchFamily="18" charset="0"/>
              </a:rPr>
            </a:br>
            <a:br>
              <a:rPr lang="en-US" sz="3200" b="1" dirty="0">
                <a:solidFill>
                  <a:schemeClr val="accent4">
                    <a:lumMod val="50000"/>
                  </a:schemeClr>
                </a:solidFill>
                <a:effectLst/>
                <a:latin typeface="+mn-lt"/>
                <a:ea typeface="Calibri" panose="020F0502020204030204" pitchFamily="34" charset="0"/>
                <a:cs typeface="Times New Roman" panose="02020603050405020304" pitchFamily="18" charset="0"/>
              </a:rPr>
            </a:br>
            <a:r>
              <a:rPr lang="en-US" sz="3200" b="1" dirty="0">
                <a:solidFill>
                  <a:schemeClr val="accent4">
                    <a:lumMod val="50000"/>
                  </a:schemeClr>
                </a:solidFill>
                <a:effectLst/>
                <a:latin typeface="+mn-lt"/>
                <a:ea typeface="Calibri" panose="020F0502020204030204" pitchFamily="34" charset="0"/>
                <a:cs typeface="Times New Roman" panose="02020603050405020304" pitchFamily="18" charset="0"/>
              </a:rPr>
              <a:t>in </a:t>
            </a:r>
            <a:br>
              <a:rPr lang="en-US" sz="3200" b="1" dirty="0">
                <a:solidFill>
                  <a:schemeClr val="accent4">
                    <a:lumMod val="50000"/>
                  </a:schemeClr>
                </a:solidFill>
                <a:effectLst/>
                <a:latin typeface="+mn-lt"/>
                <a:ea typeface="Calibri" panose="020F0502020204030204" pitchFamily="34" charset="0"/>
                <a:cs typeface="Times New Roman" panose="02020603050405020304" pitchFamily="18" charset="0"/>
              </a:rPr>
            </a:br>
            <a:br>
              <a:rPr lang="en-US" sz="3200" b="1" dirty="0">
                <a:solidFill>
                  <a:schemeClr val="accent4">
                    <a:lumMod val="50000"/>
                  </a:schemeClr>
                </a:solidFill>
                <a:effectLst/>
                <a:latin typeface="+mn-lt"/>
                <a:ea typeface="Calibri" panose="020F0502020204030204" pitchFamily="34" charset="0"/>
                <a:cs typeface="Times New Roman" panose="02020603050405020304" pitchFamily="18" charset="0"/>
              </a:rPr>
            </a:br>
            <a:r>
              <a:rPr lang="en-US" sz="3200" b="1" dirty="0">
                <a:solidFill>
                  <a:schemeClr val="accent4">
                    <a:lumMod val="50000"/>
                  </a:schemeClr>
                </a:solidFill>
                <a:effectLst/>
                <a:latin typeface="+mn-lt"/>
                <a:ea typeface="Calibri" panose="020F0502020204030204" pitchFamily="34" charset="0"/>
                <a:cs typeface="Times New Roman" panose="02020603050405020304" pitchFamily="18" charset="0"/>
              </a:rPr>
              <a:t>Tobias Smollett’s </a:t>
            </a:r>
            <a:br>
              <a:rPr lang="en-US" sz="3200" b="1" dirty="0">
                <a:solidFill>
                  <a:schemeClr val="accent4">
                    <a:lumMod val="50000"/>
                  </a:schemeClr>
                </a:solidFill>
                <a:effectLst/>
                <a:latin typeface="+mn-lt"/>
                <a:ea typeface="Calibri" panose="020F0502020204030204" pitchFamily="34" charset="0"/>
                <a:cs typeface="Times New Roman" panose="02020603050405020304" pitchFamily="18" charset="0"/>
              </a:rPr>
            </a:br>
            <a:br>
              <a:rPr lang="en-US" sz="3200" b="1" dirty="0">
                <a:solidFill>
                  <a:schemeClr val="accent4">
                    <a:lumMod val="50000"/>
                  </a:schemeClr>
                </a:solidFill>
                <a:effectLst/>
                <a:latin typeface="+mn-lt"/>
                <a:ea typeface="Calibri" panose="020F0502020204030204" pitchFamily="34" charset="0"/>
                <a:cs typeface="Times New Roman" panose="02020603050405020304" pitchFamily="18" charset="0"/>
              </a:rPr>
            </a:br>
            <a:r>
              <a:rPr lang="en-US" sz="3200" b="1" i="1" dirty="0">
                <a:solidFill>
                  <a:schemeClr val="accent4">
                    <a:lumMod val="50000"/>
                  </a:schemeClr>
                </a:solidFill>
                <a:effectLst/>
                <a:latin typeface="+mn-lt"/>
                <a:ea typeface="Calibri" panose="020F0502020204030204" pitchFamily="34" charset="0"/>
                <a:cs typeface="Times New Roman" panose="02020603050405020304" pitchFamily="18" charset="0"/>
              </a:rPr>
              <a:t>Travels through France and </a:t>
            </a:r>
            <a:br>
              <a:rPr lang="en-US" sz="3200" b="1" i="1" dirty="0">
                <a:solidFill>
                  <a:schemeClr val="accent4">
                    <a:lumMod val="50000"/>
                  </a:schemeClr>
                </a:solidFill>
                <a:effectLst/>
                <a:latin typeface="+mn-lt"/>
                <a:ea typeface="Calibri" panose="020F0502020204030204" pitchFamily="34" charset="0"/>
                <a:cs typeface="Times New Roman" panose="02020603050405020304" pitchFamily="18" charset="0"/>
              </a:rPr>
            </a:br>
            <a:br>
              <a:rPr lang="en-US" sz="3200" b="1" i="1" dirty="0">
                <a:solidFill>
                  <a:schemeClr val="accent4">
                    <a:lumMod val="50000"/>
                  </a:schemeClr>
                </a:solidFill>
                <a:effectLst/>
                <a:latin typeface="+mn-lt"/>
                <a:ea typeface="Calibri" panose="020F0502020204030204" pitchFamily="34" charset="0"/>
                <a:cs typeface="Times New Roman" panose="02020603050405020304" pitchFamily="18" charset="0"/>
              </a:rPr>
            </a:br>
            <a:r>
              <a:rPr lang="en-US" sz="3200" b="1" i="1" dirty="0">
                <a:solidFill>
                  <a:schemeClr val="accent4">
                    <a:lumMod val="50000"/>
                  </a:schemeClr>
                </a:solidFill>
                <a:effectLst/>
                <a:latin typeface="+mn-lt"/>
                <a:ea typeface="Calibri" panose="020F0502020204030204" pitchFamily="34" charset="0"/>
                <a:cs typeface="Times New Roman" panose="02020603050405020304" pitchFamily="18" charset="0"/>
              </a:rPr>
              <a:t>Italy</a:t>
            </a:r>
            <a:r>
              <a:rPr lang="en-US" sz="3200" b="1" dirty="0">
                <a:solidFill>
                  <a:schemeClr val="accent4">
                    <a:lumMod val="50000"/>
                  </a:schemeClr>
                </a:solidFill>
                <a:effectLst/>
                <a:latin typeface="+mn-lt"/>
                <a:ea typeface="Calibri" panose="020F0502020204030204" pitchFamily="34" charset="0"/>
                <a:cs typeface="Times New Roman" panose="02020603050405020304" pitchFamily="18" charset="0"/>
              </a:rPr>
              <a:t> </a:t>
            </a:r>
            <a:br>
              <a:rPr lang="en-US" sz="3200" b="1" dirty="0">
                <a:solidFill>
                  <a:schemeClr val="accent4">
                    <a:lumMod val="50000"/>
                  </a:schemeClr>
                </a:solidFill>
                <a:effectLst/>
                <a:latin typeface="+mn-lt"/>
                <a:ea typeface="Calibri" panose="020F0502020204030204" pitchFamily="34" charset="0"/>
                <a:cs typeface="Times New Roman" panose="02020603050405020304" pitchFamily="18" charset="0"/>
              </a:rPr>
            </a:br>
            <a:br>
              <a:rPr lang="en-US" sz="3200" b="1" dirty="0">
                <a:solidFill>
                  <a:schemeClr val="accent4">
                    <a:lumMod val="50000"/>
                  </a:schemeClr>
                </a:solidFill>
                <a:effectLst/>
                <a:latin typeface="+mn-lt"/>
                <a:ea typeface="Calibri" panose="020F0502020204030204" pitchFamily="34" charset="0"/>
                <a:cs typeface="Times New Roman" panose="02020603050405020304" pitchFamily="18" charset="0"/>
              </a:rPr>
            </a:br>
            <a:r>
              <a:rPr lang="en-US" sz="3200" b="1" dirty="0">
                <a:solidFill>
                  <a:schemeClr val="accent4">
                    <a:lumMod val="50000"/>
                  </a:schemeClr>
                </a:solidFill>
                <a:effectLst/>
                <a:latin typeface="+mn-lt"/>
                <a:ea typeface="Calibri" panose="020F0502020204030204" pitchFamily="34" charset="0"/>
                <a:cs typeface="Times New Roman" panose="02020603050405020304" pitchFamily="18" charset="0"/>
              </a:rPr>
              <a:t>(1766) </a:t>
            </a:r>
            <a:br>
              <a:rPr lang="fr-FR" sz="3200" dirty="0">
                <a:solidFill>
                  <a:schemeClr val="accent4">
                    <a:lumMod val="50000"/>
                  </a:schemeClr>
                </a:solidFill>
                <a:effectLst/>
                <a:latin typeface="+mn-lt"/>
                <a:ea typeface="Calibri" panose="020F0502020204030204" pitchFamily="34" charset="0"/>
                <a:cs typeface="Times New Roman" panose="02020603050405020304" pitchFamily="18" charset="0"/>
              </a:rPr>
            </a:br>
            <a:endParaRPr lang="fr-FR" sz="3200" dirty="0">
              <a:solidFill>
                <a:schemeClr val="accent4">
                  <a:lumMod val="50000"/>
                </a:schemeClr>
              </a:solidFill>
              <a:latin typeface="+mn-lt"/>
            </a:endParaRPr>
          </a:p>
        </p:txBody>
      </p:sp>
      <p:sp>
        <p:nvSpPr>
          <p:cNvPr id="9" name="Sous-titre 8">
            <a:extLst>
              <a:ext uri="{FF2B5EF4-FFF2-40B4-BE49-F238E27FC236}">
                <a16:creationId xmlns:a16="http://schemas.microsoft.com/office/drawing/2014/main" id="{76C5093E-BAE4-47F9-8B9E-1FED2E13C186}"/>
              </a:ext>
            </a:extLst>
          </p:cNvPr>
          <p:cNvSpPr>
            <a:spLocks noGrp="1"/>
          </p:cNvSpPr>
          <p:nvPr>
            <p:ph type="subTitle" idx="1"/>
          </p:nvPr>
        </p:nvSpPr>
        <p:spPr>
          <a:xfrm>
            <a:off x="5934635" y="3872754"/>
            <a:ext cx="5425748" cy="2696429"/>
          </a:xfrm>
        </p:spPr>
        <p:txBody>
          <a:bodyPr>
            <a:normAutofit fontScale="92500" lnSpcReduction="20000"/>
          </a:bodyPr>
          <a:lstStyle/>
          <a:p>
            <a:r>
              <a:rPr lang="fr-FR" sz="1300" dirty="0"/>
              <a:t>Crédit image : Archives départementales des Alpes Maritimes</a:t>
            </a:r>
          </a:p>
          <a:p>
            <a:endParaRPr lang="fr-FR" sz="2000" dirty="0"/>
          </a:p>
          <a:p>
            <a:endParaRPr lang="fr-FR" sz="2000" dirty="0"/>
          </a:p>
          <a:p>
            <a:r>
              <a:rPr lang="fr-FR" sz="2000" dirty="0"/>
              <a:t>Nathalie BERNARD (Aix-Marseille Université - LERMA)</a:t>
            </a:r>
            <a:endParaRPr lang="fr-FR" sz="2000" b="1" dirty="0">
              <a:solidFill>
                <a:srgbClr val="000000"/>
              </a:solidFill>
              <a:effectLst/>
              <a:ea typeface="Times New Roman" panose="02020603050405020304" pitchFamily="18" charset="0"/>
            </a:endParaRPr>
          </a:p>
          <a:p>
            <a:endParaRPr lang="fr-FR" b="1" dirty="0">
              <a:solidFill>
                <a:srgbClr val="000000"/>
              </a:solidFill>
              <a:effectLst/>
              <a:ea typeface="Times New Roman" panose="02020603050405020304" pitchFamily="18" charset="0"/>
            </a:endParaRPr>
          </a:p>
          <a:p>
            <a:r>
              <a:rPr lang="fr-FR" b="1" i="1" dirty="0">
                <a:solidFill>
                  <a:srgbClr val="000000"/>
                </a:solidFill>
                <a:effectLst/>
                <a:ea typeface="Times New Roman" panose="02020603050405020304" pitchFamily="18" charset="0"/>
              </a:rPr>
              <a:t>Colloque-anniversaire des 20 ans de la SELVA « Lire, écrire, voyager » (11-12 mai 2023, Universi</a:t>
            </a:r>
            <a:r>
              <a:rPr lang="fr-FR" b="1" i="1" dirty="0">
                <a:solidFill>
                  <a:srgbClr val="000000"/>
                </a:solidFill>
                <a:ea typeface="Times New Roman" panose="02020603050405020304" pitchFamily="18" charset="0"/>
              </a:rPr>
              <a:t>té Côte d’Azur, Nice)</a:t>
            </a:r>
            <a:endParaRPr lang="fr-FR" b="1" i="1" dirty="0">
              <a:effectLst/>
              <a:ea typeface="Times New Roman" panose="02020603050405020304" pitchFamily="18" charset="0"/>
            </a:endParaRPr>
          </a:p>
          <a:p>
            <a:endParaRPr lang="fr-FR" sz="2000" dirty="0"/>
          </a:p>
          <a:p>
            <a:endParaRPr lang="fr-FR" dirty="0"/>
          </a:p>
        </p:txBody>
      </p:sp>
      <p:pic>
        <p:nvPicPr>
          <p:cNvPr id="1026" name="Picture 2" descr="Port de Nice au 18e siècle">
            <a:extLst>
              <a:ext uri="{FF2B5EF4-FFF2-40B4-BE49-F238E27FC236}">
                <a16:creationId xmlns:a16="http://schemas.microsoft.com/office/drawing/2014/main" id="{9C05C419-08A3-412D-97AA-D7C9C066E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634" y="383533"/>
            <a:ext cx="5425748" cy="348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661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82FBAED-4A78-4E00-A3B4-1289984A97D3}"/>
              </a:ext>
            </a:extLst>
          </p:cNvPr>
          <p:cNvSpPr txBox="1"/>
          <p:nvPr/>
        </p:nvSpPr>
        <p:spPr>
          <a:xfrm>
            <a:off x="384048" y="745349"/>
            <a:ext cx="11594592" cy="5381601"/>
          </a:xfrm>
          <a:prstGeom prst="rect">
            <a:avLst/>
          </a:prstGeom>
          <a:noFill/>
        </p:spPr>
        <p:txBody>
          <a:bodyPr wrap="square">
            <a:spAutoFit/>
          </a:bodyPr>
          <a:lstStyle/>
          <a:p>
            <a:pPr indent="449580" algn="just">
              <a:lnSpc>
                <a:spcPct val="150000"/>
              </a:lnSpc>
              <a:spcAft>
                <a:spcPts val="800"/>
              </a:spcAft>
            </a:pPr>
            <a:r>
              <a:rPr lang="en-US" sz="2800" dirty="0">
                <a:effectLst/>
                <a:ea typeface="Calibri" panose="020F0502020204030204" pitchFamily="34" charset="0"/>
                <a:cs typeface="Times New Roman" panose="02020603050405020304" pitchFamily="18" charset="0"/>
              </a:rPr>
              <a:t>In summer, notwithstanding </a:t>
            </a:r>
            <a:r>
              <a:rPr lang="en-US" sz="2800" dirty="0">
                <a:effectLst/>
                <a:highlight>
                  <a:srgbClr val="D3D3D3"/>
                </a:highlight>
                <a:ea typeface="Calibri" panose="020F0502020204030204" pitchFamily="34" charset="0"/>
                <a:cs typeface="Times New Roman" panose="02020603050405020304" pitchFamily="18" charset="0"/>
              </a:rPr>
              <a:t>all the care and precautions</a:t>
            </a:r>
            <a:r>
              <a:rPr lang="en-US" sz="2800" dirty="0">
                <a:effectLst/>
                <a:ea typeface="Calibri" panose="020F0502020204030204" pitchFamily="34" charset="0"/>
                <a:cs typeface="Times New Roman" panose="02020603050405020304" pitchFamily="18" charset="0"/>
              </a:rPr>
              <a:t> we take, we are </a:t>
            </a:r>
            <a:r>
              <a:rPr lang="en-US" sz="2800" dirty="0">
                <a:effectLst/>
                <a:highlight>
                  <a:srgbClr val="D3D3D3"/>
                </a:highlight>
                <a:ea typeface="Calibri" panose="020F0502020204030204" pitchFamily="34" charset="0"/>
                <a:cs typeface="Times New Roman" panose="02020603050405020304" pitchFamily="18" charset="0"/>
              </a:rPr>
              <a:t>pestered</a:t>
            </a:r>
            <a:r>
              <a:rPr lang="en-US" sz="2800" dirty="0">
                <a:effectLst/>
                <a:ea typeface="Calibri" panose="020F0502020204030204" pitchFamily="34" charset="0"/>
                <a:cs typeface="Times New Roman" panose="02020603050405020304" pitchFamily="18" charset="0"/>
              </a:rPr>
              <a:t> with </a:t>
            </a:r>
            <a:r>
              <a:rPr lang="en-US" sz="2800" dirty="0">
                <a:effectLst/>
                <a:highlight>
                  <a:srgbClr val="D3D3D3"/>
                </a:highlight>
                <a:ea typeface="Calibri" panose="020F0502020204030204" pitchFamily="34" charset="0"/>
                <a:cs typeface="Times New Roman" panose="02020603050405020304" pitchFamily="18" charset="0"/>
              </a:rPr>
              <a:t>incredible</a:t>
            </a:r>
            <a:r>
              <a:rPr lang="en-US" sz="2800" dirty="0">
                <a:effectLst/>
                <a:ea typeface="Calibri" panose="020F0502020204030204" pitchFamily="34" charset="0"/>
                <a:cs typeface="Times New Roman" panose="02020603050405020304" pitchFamily="18" charset="0"/>
              </a:rPr>
              <a:t> swarms of flies, fleas, and bugs; but the gnats, or </a:t>
            </a:r>
            <a:r>
              <a:rPr lang="en-US" sz="2800" i="1" dirty="0" err="1">
                <a:effectLst/>
                <a:ea typeface="Calibri" panose="020F0502020204030204" pitchFamily="34" charset="0"/>
                <a:cs typeface="Times New Roman" panose="02020603050405020304" pitchFamily="18" charset="0"/>
              </a:rPr>
              <a:t>couzins</a:t>
            </a:r>
            <a:r>
              <a:rPr lang="en-US" sz="2800" dirty="0">
                <a:effectLst/>
                <a:ea typeface="Calibri" panose="020F0502020204030204" pitchFamily="34" charset="0"/>
                <a:cs typeface="Times New Roman" panose="02020603050405020304" pitchFamily="18" charset="0"/>
              </a:rPr>
              <a:t>, are </a:t>
            </a:r>
            <a:r>
              <a:rPr lang="en-US" sz="2800" dirty="0">
                <a:effectLst/>
                <a:highlight>
                  <a:srgbClr val="D3D3D3"/>
                </a:highlight>
                <a:ea typeface="Calibri" panose="020F0502020204030204" pitchFamily="34" charset="0"/>
                <a:cs typeface="Times New Roman" panose="02020603050405020304" pitchFamily="18" charset="0"/>
              </a:rPr>
              <a:t>more intolerable</a:t>
            </a:r>
            <a:r>
              <a:rPr lang="en-US" sz="2800" dirty="0">
                <a:effectLst/>
                <a:ea typeface="Calibri" panose="020F0502020204030204" pitchFamily="34" charset="0"/>
                <a:cs typeface="Times New Roman" panose="02020603050405020304" pitchFamily="18" charset="0"/>
              </a:rPr>
              <a:t> than all the rest. In the day-time, it is </a:t>
            </a:r>
            <a:r>
              <a:rPr lang="en-US" sz="2800" dirty="0">
                <a:effectLst/>
                <a:highlight>
                  <a:srgbClr val="D3D3D3"/>
                </a:highlight>
                <a:ea typeface="Calibri" panose="020F0502020204030204" pitchFamily="34" charset="0"/>
                <a:cs typeface="Times New Roman" panose="02020603050405020304" pitchFamily="18" charset="0"/>
              </a:rPr>
              <a:t>impossible</a:t>
            </a:r>
            <a:r>
              <a:rPr lang="en-US" sz="2800" dirty="0">
                <a:effectLst/>
                <a:ea typeface="Calibri" panose="020F0502020204030204" pitchFamily="34" charset="0"/>
                <a:cs typeface="Times New Roman" panose="02020603050405020304" pitchFamily="18" charset="0"/>
              </a:rPr>
              <a:t> to keep the flies out of </a:t>
            </a:r>
            <a:r>
              <a:rPr lang="en-US" sz="2800" dirty="0">
                <a:effectLst/>
                <a:highlight>
                  <a:srgbClr val="D3D3D3"/>
                </a:highlight>
                <a:ea typeface="Calibri" panose="020F0502020204030204" pitchFamily="34" charset="0"/>
                <a:cs typeface="Times New Roman" panose="02020603050405020304" pitchFamily="18" charset="0"/>
              </a:rPr>
              <a:t>your mouth, nostrils, eyes, and ears</a:t>
            </a:r>
            <a:r>
              <a:rPr lang="en-US" sz="2800" dirty="0">
                <a:effectLst/>
                <a:ea typeface="Calibri" panose="020F0502020204030204" pitchFamily="34" charset="0"/>
                <a:cs typeface="Times New Roman" panose="02020603050405020304" pitchFamily="18" charset="0"/>
              </a:rPr>
              <a:t>. They </a:t>
            </a:r>
            <a:r>
              <a:rPr lang="en-US" sz="2800" dirty="0" err="1">
                <a:effectLst/>
                <a:highlight>
                  <a:srgbClr val="D3D3D3"/>
                </a:highlight>
                <a:ea typeface="Calibri" panose="020F0502020204030204" pitchFamily="34" charset="0"/>
                <a:cs typeface="Times New Roman" panose="02020603050405020304" pitchFamily="18" charset="0"/>
              </a:rPr>
              <a:t>croud</a:t>
            </a:r>
            <a:r>
              <a:rPr lang="en-US" sz="2800" dirty="0">
                <a:effectLst/>
                <a:ea typeface="Calibri" panose="020F0502020204030204" pitchFamily="34" charset="0"/>
                <a:cs typeface="Times New Roman" panose="02020603050405020304" pitchFamily="18" charset="0"/>
              </a:rPr>
              <a:t> [</a:t>
            </a:r>
            <a:r>
              <a:rPr lang="en-US" sz="2800" i="1" dirty="0">
                <a:effectLst/>
                <a:ea typeface="Calibri" panose="020F0502020204030204" pitchFamily="34" charset="0"/>
                <a:cs typeface="Times New Roman" panose="02020603050405020304" pitchFamily="18" charset="0"/>
              </a:rPr>
              <a:t>sic</a:t>
            </a:r>
            <a:r>
              <a:rPr lang="en-US" sz="2800" dirty="0">
                <a:effectLst/>
                <a:ea typeface="Calibri" panose="020F0502020204030204" pitchFamily="34" charset="0"/>
                <a:cs typeface="Times New Roman" panose="02020603050405020304" pitchFamily="18" charset="0"/>
              </a:rPr>
              <a:t>] into your milk, tea, chocolate, soup, wine, and water: they </a:t>
            </a:r>
            <a:r>
              <a:rPr lang="en-US" sz="2800" dirty="0">
                <a:effectLst/>
                <a:highlight>
                  <a:srgbClr val="D3D3D3"/>
                </a:highlight>
                <a:ea typeface="Calibri" panose="020F0502020204030204" pitchFamily="34" charset="0"/>
                <a:cs typeface="Times New Roman" panose="02020603050405020304" pitchFamily="18" charset="0"/>
              </a:rPr>
              <a:t>soil</a:t>
            </a:r>
            <a:r>
              <a:rPr lang="en-US" sz="2800" dirty="0">
                <a:effectLst/>
                <a:ea typeface="Calibri" panose="020F0502020204030204" pitchFamily="34" charset="0"/>
                <a:cs typeface="Times New Roman" panose="02020603050405020304" pitchFamily="18" charset="0"/>
              </a:rPr>
              <a:t> your sugar, </a:t>
            </a:r>
            <a:r>
              <a:rPr lang="en-US" sz="2800" dirty="0">
                <a:effectLst/>
                <a:highlight>
                  <a:srgbClr val="D3D3D3"/>
                </a:highlight>
                <a:ea typeface="Calibri" panose="020F0502020204030204" pitchFamily="34" charset="0"/>
                <a:cs typeface="Times New Roman" panose="02020603050405020304" pitchFamily="18" charset="0"/>
              </a:rPr>
              <a:t>contaminate</a:t>
            </a:r>
            <a:r>
              <a:rPr lang="en-US" sz="2800" dirty="0">
                <a:effectLst/>
                <a:ea typeface="Calibri" panose="020F0502020204030204" pitchFamily="34" charset="0"/>
                <a:cs typeface="Times New Roman" panose="02020603050405020304" pitchFamily="18" charset="0"/>
              </a:rPr>
              <a:t> your victuals, and </a:t>
            </a:r>
            <a:r>
              <a:rPr lang="en-US" sz="2800" dirty="0">
                <a:effectLst/>
                <a:highlight>
                  <a:srgbClr val="D3D3D3"/>
                </a:highlight>
                <a:ea typeface="Calibri" panose="020F0502020204030204" pitchFamily="34" charset="0"/>
                <a:cs typeface="Times New Roman" panose="02020603050405020304" pitchFamily="18" charset="0"/>
              </a:rPr>
              <a:t>devour</a:t>
            </a:r>
            <a:r>
              <a:rPr lang="en-US" sz="2800" dirty="0">
                <a:effectLst/>
                <a:ea typeface="Calibri" panose="020F0502020204030204" pitchFamily="34" charset="0"/>
                <a:cs typeface="Times New Roman" panose="02020603050405020304" pitchFamily="18" charset="0"/>
              </a:rPr>
              <a:t> your fruit; they </a:t>
            </a:r>
            <a:r>
              <a:rPr lang="en-US" sz="2800" dirty="0">
                <a:effectLst/>
                <a:highlight>
                  <a:srgbClr val="D3D3D3"/>
                </a:highlight>
                <a:ea typeface="Calibri" panose="020F0502020204030204" pitchFamily="34" charset="0"/>
                <a:cs typeface="Times New Roman" panose="02020603050405020304" pitchFamily="18" charset="0"/>
              </a:rPr>
              <a:t>cover and defile</a:t>
            </a:r>
            <a:r>
              <a:rPr lang="en-US" sz="2800" dirty="0">
                <a:effectLst/>
                <a:ea typeface="Calibri" panose="020F0502020204030204" pitchFamily="34" charset="0"/>
                <a:cs typeface="Times New Roman" panose="02020603050405020304" pitchFamily="18" charset="0"/>
              </a:rPr>
              <a:t> your furniture, floors, </a:t>
            </a:r>
            <a:r>
              <a:rPr lang="en-US" sz="2800" dirty="0" err="1">
                <a:effectLst/>
                <a:ea typeface="Calibri" panose="020F0502020204030204" pitchFamily="34" charset="0"/>
                <a:cs typeface="Times New Roman" panose="02020603050405020304" pitchFamily="18" charset="0"/>
              </a:rPr>
              <a:t>cielings</a:t>
            </a:r>
            <a:r>
              <a:rPr lang="en-US" sz="2800" dirty="0">
                <a:effectLst/>
                <a:ea typeface="Calibri" panose="020F0502020204030204" pitchFamily="34" charset="0"/>
                <a:cs typeface="Times New Roman" panose="02020603050405020304" pitchFamily="18" charset="0"/>
              </a:rPr>
              <a:t> [</a:t>
            </a:r>
            <a:r>
              <a:rPr lang="en-US" sz="2800" i="1" dirty="0">
                <a:effectLst/>
                <a:ea typeface="Calibri" panose="020F0502020204030204" pitchFamily="34" charset="0"/>
                <a:cs typeface="Times New Roman" panose="02020603050405020304" pitchFamily="18" charset="0"/>
              </a:rPr>
              <a:t>sic</a:t>
            </a:r>
            <a:r>
              <a:rPr lang="en-US" sz="2800" dirty="0">
                <a:effectLst/>
                <a:ea typeface="Calibri" panose="020F0502020204030204" pitchFamily="34" charset="0"/>
                <a:cs typeface="Times New Roman" panose="02020603050405020304" pitchFamily="18" charset="0"/>
              </a:rPr>
              <a:t>], and indeed your</a:t>
            </a:r>
            <a:r>
              <a:rPr lang="en-US" sz="2800" dirty="0">
                <a:effectLst/>
                <a:highlight>
                  <a:srgbClr val="D3D3D3"/>
                </a:highlight>
                <a:ea typeface="Calibri" panose="020F0502020204030204" pitchFamily="34" charset="0"/>
                <a:cs typeface="Times New Roman" panose="02020603050405020304" pitchFamily="18" charset="0"/>
              </a:rPr>
              <a:t> whole </a:t>
            </a:r>
            <a:r>
              <a:rPr lang="en-US" sz="2800" dirty="0">
                <a:effectLst/>
                <a:ea typeface="Calibri" panose="020F0502020204030204" pitchFamily="34" charset="0"/>
                <a:cs typeface="Times New Roman" panose="02020603050405020304" pitchFamily="18" charset="0"/>
              </a:rPr>
              <a:t>body.)</a:t>
            </a:r>
            <a:endParaRPr lang="en-US" sz="2800" dirty="0">
              <a:ea typeface="Calibri" panose="020F0502020204030204" pitchFamily="34" charset="0"/>
              <a:cs typeface="Times New Roman" panose="02020603050405020304" pitchFamily="18" charset="0"/>
            </a:endParaRPr>
          </a:p>
          <a:p>
            <a:pPr indent="449580" algn="just">
              <a:lnSpc>
                <a:spcPct val="150000"/>
              </a:lnSpc>
              <a:spcAft>
                <a:spcPts val="800"/>
              </a:spcAft>
            </a:pPr>
            <a:r>
              <a:rPr lang="en-US" sz="2800" dirty="0">
                <a:effectLst/>
                <a:ea typeface="Calibri" panose="020F0502020204030204" pitchFamily="34" charset="0"/>
                <a:cs typeface="Times New Roman" panose="02020603050405020304" pitchFamily="18" charset="0"/>
              </a:rPr>
              <a:t>(</a:t>
            </a:r>
            <a:r>
              <a:rPr lang="en-US" sz="2800" i="1" dirty="0">
                <a:effectLst/>
                <a:ea typeface="Calibri" panose="020F0502020204030204" pitchFamily="34" charset="0"/>
                <a:cs typeface="Times New Roman" panose="02020603050405020304" pitchFamily="18" charset="0"/>
              </a:rPr>
              <a:t>Travels</a:t>
            </a:r>
            <a:r>
              <a:rPr lang="en-US" sz="2800" dirty="0">
                <a:effectLst/>
                <a:ea typeface="Calibri" panose="020F0502020204030204" pitchFamily="34" charset="0"/>
                <a:cs typeface="Times New Roman" panose="02020603050405020304" pitchFamily="18" charset="0"/>
              </a:rPr>
              <a:t>, Letter XXIV)</a:t>
            </a:r>
            <a:endParaRPr lang="fr-FR"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3352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7E30F33-4481-4B11-9A7D-2765B273243B}"/>
              </a:ext>
            </a:extLst>
          </p:cNvPr>
          <p:cNvSpPr txBox="1"/>
          <p:nvPr/>
        </p:nvSpPr>
        <p:spPr>
          <a:xfrm>
            <a:off x="128016" y="342674"/>
            <a:ext cx="11612880" cy="6488828"/>
          </a:xfrm>
          <a:prstGeom prst="rect">
            <a:avLst/>
          </a:prstGeom>
          <a:noFill/>
        </p:spPr>
        <p:txBody>
          <a:bodyPr wrap="square">
            <a:spAutoFit/>
          </a:bodyPr>
          <a:lstStyle/>
          <a:p>
            <a:pPr marL="539750" marR="539750" algn="just">
              <a:lnSpc>
                <a:spcPct val="150000"/>
              </a:lnSpc>
              <a:spcAft>
                <a:spcPts val="800"/>
              </a:spcAft>
            </a:pPr>
            <a:r>
              <a:rPr lang="en-US" sz="2800" dirty="0">
                <a:effectLst/>
                <a:latin typeface="Calibri" panose="020F0502020204030204" pitchFamily="34" charset="0"/>
                <a:ea typeface="Calibri" panose="020F0502020204030204" pitchFamily="34" charset="0"/>
                <a:cs typeface="Calibri" panose="020F0502020204030204" pitchFamily="34" charset="0"/>
              </a:rPr>
              <a:t>When I stand upon the rampart, and look round me, I can scarce help thinking myself </a:t>
            </a:r>
            <a:r>
              <a:rPr lang="en-US" sz="28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inchanted</a:t>
            </a:r>
            <a:r>
              <a:rPr lang="en-US" sz="2800" dirty="0">
                <a:effectLst/>
                <a:latin typeface="Calibri" panose="020F0502020204030204" pitchFamily="34" charset="0"/>
                <a:ea typeface="Calibri" panose="020F0502020204030204" pitchFamily="34" charset="0"/>
                <a:cs typeface="Calibri" panose="020F0502020204030204" pitchFamily="34" charset="0"/>
              </a:rPr>
              <a:t>. The small extent of country which I see, is </a:t>
            </a:r>
            <a:r>
              <a:rPr lang="en-US" sz="2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all cultivated like a garden</a:t>
            </a:r>
            <a:r>
              <a:rPr lang="en-US" sz="2800" dirty="0">
                <a:effectLst/>
                <a:latin typeface="Calibri" panose="020F0502020204030204" pitchFamily="34" charset="0"/>
                <a:ea typeface="Calibri" panose="020F0502020204030204" pitchFamily="34" charset="0"/>
                <a:cs typeface="Calibri" panose="020F0502020204030204" pitchFamily="34" charset="0"/>
              </a:rPr>
              <a:t>. Indeed, the plain presents nothing but gardens, </a:t>
            </a:r>
            <a:r>
              <a:rPr lang="en-US" sz="2800" dirty="0">
                <a:effectLst/>
                <a:highlight>
                  <a:srgbClr val="D3D3D3"/>
                </a:highlight>
                <a:latin typeface="Calibri" panose="020F0502020204030204" pitchFamily="34" charset="0"/>
                <a:ea typeface="Calibri" panose="020F0502020204030204" pitchFamily="34" charset="0"/>
                <a:cs typeface="Calibri" panose="020F0502020204030204" pitchFamily="34" charset="0"/>
              </a:rPr>
              <a:t>full of</a:t>
            </a:r>
            <a:r>
              <a:rPr lang="en-US" sz="2800" dirty="0">
                <a:effectLst/>
                <a:latin typeface="Calibri" panose="020F0502020204030204" pitchFamily="34" charset="0"/>
                <a:ea typeface="Calibri" panose="020F0502020204030204" pitchFamily="34" charset="0"/>
                <a:cs typeface="Calibri" panose="020F0502020204030204" pitchFamily="34" charset="0"/>
              </a:rPr>
              <a:t> green trees, </a:t>
            </a:r>
            <a:r>
              <a:rPr lang="en-US" sz="2800" dirty="0">
                <a:effectLst/>
                <a:highlight>
                  <a:srgbClr val="D3D3D3"/>
                </a:highlight>
                <a:latin typeface="Calibri" panose="020F0502020204030204" pitchFamily="34" charset="0"/>
                <a:ea typeface="Calibri" panose="020F0502020204030204" pitchFamily="34" charset="0"/>
                <a:cs typeface="Calibri" panose="020F0502020204030204" pitchFamily="34" charset="0"/>
              </a:rPr>
              <a:t>loaded with</a:t>
            </a:r>
            <a:r>
              <a:rPr lang="en-US" sz="2800" dirty="0">
                <a:effectLst/>
                <a:latin typeface="Calibri" panose="020F0502020204030204" pitchFamily="34" charset="0"/>
                <a:ea typeface="Calibri" panose="020F0502020204030204" pitchFamily="34" charset="0"/>
                <a:cs typeface="Calibri" panose="020F0502020204030204" pitchFamily="34" charset="0"/>
              </a:rPr>
              <a:t> oranges, lemons, citrons, and bergamots, which make </a:t>
            </a:r>
            <a:r>
              <a:rPr lang="en-US" sz="2800" dirty="0">
                <a:effectLst/>
                <a:highlight>
                  <a:srgbClr val="D3D3D3"/>
                </a:highlight>
                <a:latin typeface="Calibri" panose="020F0502020204030204" pitchFamily="34" charset="0"/>
                <a:ea typeface="Calibri" panose="020F0502020204030204" pitchFamily="34" charset="0"/>
                <a:cs typeface="Calibri" panose="020F0502020204030204" pitchFamily="34" charset="0"/>
              </a:rPr>
              <a:t>a delightful appearance</a:t>
            </a:r>
            <a:r>
              <a:rPr lang="en-US" sz="2800" dirty="0">
                <a:effectLst/>
                <a:latin typeface="Calibri" panose="020F0502020204030204" pitchFamily="34" charset="0"/>
                <a:ea typeface="Calibri" panose="020F0502020204030204" pitchFamily="34" charset="0"/>
                <a:cs typeface="Calibri" panose="020F0502020204030204" pitchFamily="34" charset="0"/>
              </a:rPr>
              <a:t>. If you examine them more nearly, you will find plantations of green </a:t>
            </a:r>
            <a:r>
              <a:rPr lang="en-US" sz="2800" dirty="0" err="1">
                <a:effectLst/>
                <a:latin typeface="Calibri" panose="020F0502020204030204" pitchFamily="34" charset="0"/>
                <a:ea typeface="Calibri" panose="020F0502020204030204" pitchFamily="34" charset="0"/>
                <a:cs typeface="Calibri" panose="020F0502020204030204" pitchFamily="34" charset="0"/>
              </a:rPr>
              <a:t>pease</a:t>
            </a:r>
            <a:r>
              <a:rPr lang="en-US" sz="2800" dirty="0">
                <a:effectLst/>
                <a:latin typeface="Calibri" panose="020F0502020204030204" pitchFamily="34" charset="0"/>
                <a:ea typeface="Calibri" panose="020F0502020204030204" pitchFamily="34" charset="0"/>
                <a:cs typeface="Calibri" panose="020F0502020204030204" pitchFamily="34" charset="0"/>
              </a:rPr>
              <a:t> ready to gather; </a:t>
            </a:r>
            <a:r>
              <a:rPr lang="en-US" sz="2800" dirty="0">
                <a:effectLst/>
                <a:highlight>
                  <a:srgbClr val="D3D3D3"/>
                </a:highlight>
                <a:latin typeface="Calibri" panose="020F0502020204030204" pitchFamily="34" charset="0"/>
                <a:ea typeface="Calibri" panose="020F0502020204030204" pitchFamily="34" charset="0"/>
                <a:cs typeface="Calibri" panose="020F0502020204030204" pitchFamily="34" charset="0"/>
              </a:rPr>
              <a:t>all sorts of</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sallading</a:t>
            </a:r>
            <a:r>
              <a:rPr lang="en-US" sz="2800" dirty="0">
                <a:effectLst/>
                <a:latin typeface="Calibri" panose="020F0502020204030204" pitchFamily="34" charset="0"/>
                <a:ea typeface="Calibri" panose="020F0502020204030204" pitchFamily="34" charset="0"/>
                <a:cs typeface="Calibri" panose="020F0502020204030204" pitchFamily="34" charset="0"/>
              </a:rPr>
              <a:t>, and pot-herbs, </a:t>
            </a:r>
            <a:r>
              <a:rPr lang="en-US" sz="2800" dirty="0">
                <a:effectLst/>
                <a:highlight>
                  <a:srgbClr val="D3D3D3"/>
                </a:highlight>
                <a:latin typeface="Calibri" panose="020F0502020204030204" pitchFamily="34" charset="0"/>
                <a:ea typeface="Calibri" panose="020F0502020204030204" pitchFamily="34" charset="0"/>
                <a:cs typeface="Calibri" panose="020F0502020204030204" pitchFamily="34" charset="0"/>
              </a:rPr>
              <a:t>in perfection</a:t>
            </a:r>
            <a:r>
              <a:rPr lang="en-US" sz="2800" dirty="0">
                <a:effectLst/>
                <a:latin typeface="Calibri" panose="020F0502020204030204" pitchFamily="34" charset="0"/>
                <a:ea typeface="Calibri" panose="020F0502020204030204" pitchFamily="34" charset="0"/>
                <a:cs typeface="Calibri" panose="020F0502020204030204" pitchFamily="34" charset="0"/>
              </a:rPr>
              <a:t>; and plats of roses, carnations, </a:t>
            </a:r>
            <a:r>
              <a:rPr lang="en-US" sz="2800" dirty="0" err="1">
                <a:effectLst/>
                <a:latin typeface="Calibri" panose="020F0502020204030204" pitchFamily="34" charset="0"/>
                <a:ea typeface="Calibri" panose="020F0502020204030204" pitchFamily="34" charset="0"/>
                <a:cs typeface="Calibri" panose="020F0502020204030204" pitchFamily="34" charset="0"/>
              </a:rPr>
              <a:t>ranunculas</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anemonies</a:t>
            </a:r>
            <a:r>
              <a:rPr lang="en-US" sz="2800" dirty="0">
                <a:effectLst/>
                <a:latin typeface="Calibri" panose="020F0502020204030204" pitchFamily="34" charset="0"/>
                <a:ea typeface="Calibri" panose="020F0502020204030204" pitchFamily="34" charset="0"/>
                <a:cs typeface="Calibri" panose="020F0502020204030204" pitchFamily="34" charset="0"/>
              </a:rPr>
              <a:t>, and daffodils, blowing </a:t>
            </a:r>
            <a:r>
              <a:rPr lang="en-US" sz="2800" dirty="0">
                <a:effectLst/>
                <a:highlight>
                  <a:srgbClr val="D3D3D3"/>
                </a:highlight>
                <a:latin typeface="Calibri" panose="020F0502020204030204" pitchFamily="34" charset="0"/>
                <a:ea typeface="Calibri" panose="020F0502020204030204" pitchFamily="34" charset="0"/>
                <a:cs typeface="Calibri" panose="020F0502020204030204" pitchFamily="34" charset="0"/>
              </a:rPr>
              <a:t>in full glory</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highlight>
                  <a:srgbClr val="D3D3D3"/>
                </a:highlight>
                <a:latin typeface="Calibri" panose="020F0502020204030204" pitchFamily="34" charset="0"/>
                <a:ea typeface="Calibri" panose="020F0502020204030204" pitchFamily="34" charset="0"/>
                <a:cs typeface="Calibri" panose="020F0502020204030204" pitchFamily="34" charset="0"/>
              </a:rPr>
              <a:t>with such beauty, </a:t>
            </a:r>
            <a:r>
              <a:rPr lang="en-US" sz="2800" dirty="0" err="1">
                <a:effectLst/>
                <a:highlight>
                  <a:srgbClr val="D3D3D3"/>
                </a:highlight>
                <a:latin typeface="Calibri" panose="020F0502020204030204" pitchFamily="34" charset="0"/>
                <a:ea typeface="Calibri" panose="020F0502020204030204" pitchFamily="34" charset="0"/>
                <a:cs typeface="Calibri" panose="020F0502020204030204" pitchFamily="34" charset="0"/>
              </a:rPr>
              <a:t>vigour</a:t>
            </a:r>
            <a:r>
              <a:rPr lang="en-US" sz="2800" dirty="0">
                <a:effectLst/>
                <a:highlight>
                  <a:srgbClr val="D3D3D3"/>
                </a:highlight>
                <a:latin typeface="Calibri" panose="020F0502020204030204" pitchFamily="34" charset="0"/>
                <a:ea typeface="Calibri" panose="020F0502020204030204" pitchFamily="34" charset="0"/>
                <a:cs typeface="Calibri" panose="020F0502020204030204" pitchFamily="34" charset="0"/>
              </a:rPr>
              <a:t>, and perfume, </a:t>
            </a:r>
            <a:r>
              <a:rPr lang="en-US" sz="2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as no flower in England ever exhibited</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i="1" dirty="0">
                <a:effectLst/>
                <a:latin typeface="Calibri" panose="020F0502020204030204" pitchFamily="34" charset="0"/>
                <a:ea typeface="Calibri" panose="020F0502020204030204" pitchFamily="34" charset="0"/>
                <a:cs typeface="Calibri" panose="020F0502020204030204" pitchFamily="34" charset="0"/>
              </a:rPr>
              <a:t>Travels</a:t>
            </a:r>
            <a:r>
              <a:rPr lang="en-US" sz="2800" dirty="0">
                <a:effectLst/>
                <a:latin typeface="Calibri" panose="020F0502020204030204" pitchFamily="34" charset="0"/>
                <a:ea typeface="Calibri" panose="020F0502020204030204" pitchFamily="34" charset="0"/>
                <a:cs typeface="Calibri" panose="020F0502020204030204" pitchFamily="34" charset="0"/>
              </a:rPr>
              <a:t>, Letter XIII)</a:t>
            </a:r>
            <a:endParaRPr lang="fr-FR"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3281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31DA76C-1371-493C-9A38-EC1181EEAD0C}"/>
              </a:ext>
            </a:extLst>
          </p:cNvPr>
          <p:cNvSpPr txBox="1"/>
          <p:nvPr/>
        </p:nvSpPr>
        <p:spPr>
          <a:xfrm>
            <a:off x="585216" y="877824"/>
            <a:ext cx="9642348" cy="5447645"/>
          </a:xfrm>
          <a:prstGeom prst="rect">
            <a:avLst/>
          </a:prstGeom>
          <a:noFill/>
        </p:spPr>
        <p:txBody>
          <a:bodyPr wrap="square">
            <a:spAutoFit/>
          </a:bodyPr>
          <a:lstStyle/>
          <a:p>
            <a:pPr algn="just"/>
            <a:r>
              <a:rPr lang="en-US" sz="3600" dirty="0">
                <a:effectLst/>
                <a:latin typeface="Calibri" panose="020F0502020204030204" pitchFamily="34" charset="0"/>
                <a:ea typeface="Calibri" panose="020F0502020204030204" pitchFamily="34" charset="0"/>
                <a:cs typeface="Calibri" panose="020F0502020204030204" pitchFamily="34" charset="0"/>
              </a:rPr>
              <a:t>“I am, however, mortified to reflect </a:t>
            </a:r>
            <a:r>
              <a:rPr lang="en-US" sz="3600" u="sng" dirty="0">
                <a:effectLst/>
                <a:latin typeface="Calibri" panose="020F0502020204030204" pitchFamily="34" charset="0"/>
                <a:ea typeface="Calibri" panose="020F0502020204030204" pitchFamily="34" charset="0"/>
                <a:cs typeface="Calibri" panose="020F0502020204030204" pitchFamily="34" charset="0"/>
              </a:rPr>
              <a:t>what flagrant injustice we everyday commit, and what absurd judgement we form, in viewing objects through the falsifying medium of prejudice and passion</a:t>
            </a:r>
            <a:r>
              <a:rPr lang="en-US" sz="3600" dirty="0">
                <a:effectLst/>
                <a:latin typeface="Calibri" panose="020F0502020204030204" pitchFamily="34" charset="0"/>
                <a:ea typeface="Calibri" panose="020F0502020204030204" pitchFamily="34" charset="0"/>
                <a:cs typeface="Calibri" panose="020F0502020204030204" pitchFamily="34" charset="0"/>
              </a:rPr>
              <a:t>.” </a:t>
            </a:r>
          </a:p>
          <a:p>
            <a:pPr algn="just"/>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n-US" sz="3600"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sz="3600" dirty="0">
                <a:effectLst/>
                <a:latin typeface="Calibri" panose="020F0502020204030204" pitchFamily="34" charset="0"/>
                <a:ea typeface="Calibri" panose="020F0502020204030204" pitchFamily="34" charset="0"/>
                <a:cs typeface="Calibri" panose="020F0502020204030204" pitchFamily="34" charset="0"/>
              </a:rPr>
              <a:t>(</a:t>
            </a:r>
            <a:r>
              <a:rPr lang="en-US" sz="3600" dirty="0" err="1">
                <a:effectLst/>
                <a:latin typeface="Calibri" panose="020F0502020204030204" pitchFamily="34" charset="0"/>
                <a:ea typeface="Calibri" panose="020F0502020204030204" pitchFamily="34" charset="0"/>
                <a:cs typeface="Calibri" panose="020F0502020204030204" pitchFamily="34" charset="0"/>
              </a:rPr>
              <a:t>Jery</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Melford</a:t>
            </a:r>
            <a:r>
              <a:rPr lang="en-US" sz="3600" dirty="0">
                <a:effectLst/>
                <a:latin typeface="Calibri" panose="020F0502020204030204" pitchFamily="34" charset="0"/>
                <a:ea typeface="Calibri" panose="020F0502020204030204" pitchFamily="34" charset="0"/>
                <a:cs typeface="Calibri" panose="020F0502020204030204" pitchFamily="34" charset="0"/>
              </a:rPr>
              <a:t>, Matthew Bramble’s nephew in Tobias Smollett’s </a:t>
            </a:r>
            <a:r>
              <a:rPr lang="en-US" sz="3600" i="1" dirty="0">
                <a:effectLst/>
                <a:latin typeface="Calibri" panose="020F0502020204030204" pitchFamily="34" charset="0"/>
                <a:ea typeface="Calibri" panose="020F0502020204030204" pitchFamily="34" charset="0"/>
                <a:cs typeface="Calibri" panose="020F0502020204030204" pitchFamily="34" charset="0"/>
              </a:rPr>
              <a:t>The Expedition of Humphry Clinker </a:t>
            </a:r>
            <a:r>
              <a:rPr lang="en-US" sz="3600" dirty="0">
                <a:effectLst/>
                <a:latin typeface="Calibri" panose="020F0502020204030204" pitchFamily="34" charset="0"/>
                <a:ea typeface="Calibri" panose="020F0502020204030204" pitchFamily="34" charset="0"/>
                <a:cs typeface="Calibri" panose="020F0502020204030204" pitchFamily="34" charset="0"/>
              </a:rPr>
              <a:t>(1771)</a:t>
            </a:r>
          </a:p>
          <a:p>
            <a:endParaRPr lang="en-US" dirty="0">
              <a:solidFill>
                <a:srgbClr val="D60093"/>
              </a:solidFill>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509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289BC52-092F-400F-9784-25C2617FCE49}"/>
              </a:ext>
            </a:extLst>
          </p:cNvPr>
          <p:cNvSpPr>
            <a:spLocks noGrp="1"/>
          </p:cNvSpPr>
          <p:nvPr>
            <p:ph type="title"/>
          </p:nvPr>
        </p:nvSpPr>
        <p:spPr>
          <a:xfrm>
            <a:off x="838200" y="394446"/>
            <a:ext cx="10515600" cy="2026025"/>
          </a:xfrm>
        </p:spPr>
        <p:txBody>
          <a:bodyPr>
            <a:normAutofit fontScale="90000"/>
          </a:bodyPr>
          <a:lstStyle/>
          <a:p>
            <a:pPr marL="0" indent="0" algn="ctr"/>
            <a:br>
              <a:rPr lang="fr-FR" sz="2800" b="1" dirty="0"/>
            </a:br>
            <a:r>
              <a:rPr lang="fr-FR" sz="3100" dirty="0"/>
              <a:t>TRAVELS </a:t>
            </a:r>
            <a:br>
              <a:rPr lang="fr-FR" sz="3100" dirty="0"/>
            </a:br>
            <a:r>
              <a:rPr lang="fr-FR" sz="3100" dirty="0"/>
              <a:t>THROUGH</a:t>
            </a:r>
            <a:br>
              <a:rPr lang="fr-FR" sz="2800" dirty="0"/>
            </a:br>
            <a:r>
              <a:rPr lang="fr-FR" sz="3100" dirty="0"/>
              <a:t>FRANCE</a:t>
            </a:r>
            <a:r>
              <a:rPr lang="fr-FR" sz="3100" b="1" dirty="0"/>
              <a:t> </a:t>
            </a:r>
            <a:r>
              <a:rPr lang="fr-FR" sz="2700" dirty="0"/>
              <a:t>AND ITALY.</a:t>
            </a:r>
            <a:br>
              <a:rPr lang="fr-FR" sz="2700" dirty="0"/>
            </a:br>
            <a:br>
              <a:rPr lang="fr-FR" sz="2200" dirty="0"/>
            </a:br>
            <a:r>
              <a:rPr lang="fr-FR" sz="2200" dirty="0"/>
              <a:t>CONTAINING OBSERVATIONS ON</a:t>
            </a:r>
            <a:br>
              <a:rPr lang="fr-FR" sz="2800" dirty="0"/>
            </a:br>
            <a:endParaRPr lang="fr-FR" sz="2800" dirty="0"/>
          </a:p>
        </p:txBody>
      </p:sp>
      <p:sp>
        <p:nvSpPr>
          <p:cNvPr id="3" name="Espace réservé du contenu 2">
            <a:extLst>
              <a:ext uri="{FF2B5EF4-FFF2-40B4-BE49-F238E27FC236}">
                <a16:creationId xmlns:a16="http://schemas.microsoft.com/office/drawing/2014/main" id="{7934FDE8-10A8-425A-9840-3FB3A81B414A}"/>
              </a:ext>
            </a:extLst>
          </p:cNvPr>
          <p:cNvSpPr>
            <a:spLocks noGrp="1"/>
          </p:cNvSpPr>
          <p:nvPr>
            <p:ph sz="half" idx="1"/>
          </p:nvPr>
        </p:nvSpPr>
        <p:spPr>
          <a:xfrm>
            <a:off x="3030072" y="1666688"/>
            <a:ext cx="3227294" cy="4985125"/>
          </a:xfrm>
        </p:spPr>
        <p:txBody>
          <a:bodyPr>
            <a:normAutofit fontScale="92500" lnSpcReduction="20000"/>
          </a:bodyPr>
          <a:lstStyle/>
          <a:p>
            <a:pPr marL="0" indent="0">
              <a:buNone/>
            </a:pPr>
            <a:endParaRPr lang="fr-FR" dirty="0"/>
          </a:p>
          <a:p>
            <a:pPr marL="0" indent="0" algn="r">
              <a:buNone/>
            </a:pPr>
            <a:endParaRPr lang="fr-FR" dirty="0"/>
          </a:p>
          <a:p>
            <a:pPr marL="0" indent="0" algn="r">
              <a:buNone/>
            </a:pPr>
            <a:r>
              <a:rPr lang="fr-FR" dirty="0"/>
              <a:t>	CHARACTERS,|</a:t>
            </a:r>
          </a:p>
          <a:p>
            <a:pPr marL="0" indent="0" algn="r">
              <a:buNone/>
            </a:pPr>
            <a:r>
              <a:rPr lang="fr-FR" dirty="0"/>
              <a:t>CUSTOMS,|</a:t>
            </a:r>
          </a:p>
          <a:p>
            <a:pPr marL="0" indent="0" algn="r">
              <a:buNone/>
            </a:pPr>
            <a:r>
              <a:rPr lang="fr-FR" dirty="0"/>
              <a:t>RELIGION,|</a:t>
            </a:r>
          </a:p>
          <a:p>
            <a:pPr marL="0" indent="0" algn="r">
              <a:buNone/>
            </a:pPr>
            <a:r>
              <a:rPr lang="fr-FR" dirty="0"/>
              <a:t>GOVERNMENT,|</a:t>
            </a:r>
          </a:p>
          <a:p>
            <a:pPr marL="0" indent="0" algn="r">
              <a:buNone/>
            </a:pPr>
            <a:r>
              <a:rPr lang="fr-FR" sz="2600" dirty="0" err="1">
                <a:highlight>
                  <a:srgbClr val="C0C0C0"/>
                </a:highlight>
              </a:rPr>
              <a:t>With</a:t>
            </a:r>
            <a:r>
              <a:rPr lang="fr-FR" sz="2600" dirty="0">
                <a:highlight>
                  <a:srgbClr val="C0C0C0"/>
                </a:highlight>
              </a:rPr>
              <a:t> a </a:t>
            </a:r>
            <a:r>
              <a:rPr lang="fr-FR" sz="2600" dirty="0" err="1">
                <a:highlight>
                  <a:srgbClr val="C0C0C0"/>
                </a:highlight>
              </a:rPr>
              <a:t>particular</a:t>
            </a:r>
            <a:endParaRPr lang="fr-FR" sz="2600" dirty="0">
              <a:highlight>
                <a:srgbClr val="C0C0C0"/>
              </a:highlight>
            </a:endParaRPr>
          </a:p>
          <a:p>
            <a:pPr marL="0" indent="0" algn="r">
              <a:buNone/>
            </a:pPr>
            <a:r>
              <a:rPr lang="fr-FR" sz="2600" dirty="0">
                <a:highlight>
                  <a:srgbClr val="C0C0C0"/>
                </a:highlight>
              </a:rPr>
              <a:t>TOWN, TERRITORY, </a:t>
            </a:r>
          </a:p>
          <a:p>
            <a:pPr marL="0" indent="0" algn="r">
              <a:buNone/>
            </a:pPr>
            <a:r>
              <a:rPr lang="fr-FR" sz="2200" dirty="0"/>
              <a:t>To </a:t>
            </a:r>
            <a:r>
              <a:rPr lang="fr-FR" sz="2200" dirty="0" err="1"/>
              <a:t>which</a:t>
            </a:r>
            <a:endParaRPr lang="fr-FR" sz="2200" dirty="0"/>
          </a:p>
          <a:p>
            <a:pPr marL="0" indent="0" algn="r">
              <a:buNone/>
            </a:pPr>
            <a:r>
              <a:rPr lang="fr-FR" sz="2600" i="1" dirty="0"/>
              <a:t>A </a:t>
            </a:r>
            <a:r>
              <a:rPr lang="fr-FR" sz="2600" i="1" dirty="0" err="1"/>
              <a:t>Register</a:t>
            </a:r>
            <a:r>
              <a:rPr lang="fr-FR" sz="2600" i="1" dirty="0"/>
              <a:t> of the </a:t>
            </a:r>
          </a:p>
          <a:p>
            <a:pPr marL="0" indent="0" algn="r">
              <a:buNone/>
            </a:pPr>
            <a:r>
              <a:rPr lang="fr-FR" sz="2600" i="1" dirty="0"/>
              <a:t>a </a:t>
            </a:r>
            <a:r>
              <a:rPr lang="fr-FR" sz="2600" i="1" dirty="0" err="1"/>
              <a:t>Residence</a:t>
            </a:r>
            <a:r>
              <a:rPr lang="fr-FR" sz="2600" i="1" dirty="0"/>
              <a:t> of </a:t>
            </a:r>
            <a:r>
              <a:rPr lang="fr-FR" sz="2600" i="1" dirty="0" err="1"/>
              <a:t>Eighteen</a:t>
            </a:r>
            <a:endParaRPr lang="fr-FR" sz="2600" i="1" dirty="0"/>
          </a:p>
          <a:p>
            <a:pPr marL="0" indent="0" algn="r">
              <a:buNone/>
            </a:pPr>
            <a:r>
              <a:rPr lang="fr-FR" sz="2600" b="1" dirty="0">
                <a:highlight>
                  <a:srgbClr val="C0C0C0"/>
                </a:highlight>
              </a:rPr>
              <a:t>By T. SMO</a:t>
            </a:r>
          </a:p>
        </p:txBody>
      </p:sp>
      <p:sp>
        <p:nvSpPr>
          <p:cNvPr id="5" name="Espace réservé du contenu 4">
            <a:extLst>
              <a:ext uri="{FF2B5EF4-FFF2-40B4-BE49-F238E27FC236}">
                <a16:creationId xmlns:a16="http://schemas.microsoft.com/office/drawing/2014/main" id="{A8BB07CE-350A-4D33-8894-CEA90B4410ED}"/>
              </a:ext>
            </a:extLst>
          </p:cNvPr>
          <p:cNvSpPr>
            <a:spLocks noGrp="1"/>
          </p:cNvSpPr>
          <p:nvPr>
            <p:ph sz="half" idx="2"/>
          </p:nvPr>
        </p:nvSpPr>
        <p:spPr>
          <a:xfrm>
            <a:off x="6096000" y="1666688"/>
            <a:ext cx="5880847" cy="4985125"/>
          </a:xfrm>
        </p:spPr>
        <p:txBody>
          <a:bodyPr>
            <a:normAutofit fontScale="92500" lnSpcReduction="20000"/>
          </a:bodyPr>
          <a:lstStyle/>
          <a:p>
            <a:pPr marL="0" indent="0">
              <a:buNone/>
            </a:pPr>
            <a:endParaRPr lang="fr-FR" dirty="0"/>
          </a:p>
          <a:p>
            <a:pPr marL="0" indent="0">
              <a:buNone/>
            </a:pPr>
            <a:endParaRPr lang="fr-FR" dirty="0"/>
          </a:p>
          <a:p>
            <a:pPr marL="0" indent="0">
              <a:buNone/>
            </a:pPr>
            <a:r>
              <a:rPr lang="fr-FR" dirty="0"/>
              <a:t>POLICE,</a:t>
            </a:r>
          </a:p>
          <a:p>
            <a:pPr marL="0" indent="0">
              <a:buNone/>
            </a:pPr>
            <a:r>
              <a:rPr lang="fr-FR" dirty="0"/>
              <a:t>COMMERCE,</a:t>
            </a:r>
          </a:p>
          <a:p>
            <a:pPr marL="0" indent="0">
              <a:buNone/>
            </a:pPr>
            <a:r>
              <a:rPr lang="fr-FR" dirty="0"/>
              <a:t>ARTS, AND </a:t>
            </a:r>
          </a:p>
          <a:p>
            <a:pPr marL="0" indent="0">
              <a:buNone/>
            </a:pPr>
            <a:r>
              <a:rPr lang="fr-FR" dirty="0"/>
              <a:t>ANTIQUITIES</a:t>
            </a:r>
          </a:p>
          <a:p>
            <a:pPr marL="0" indent="0">
              <a:buNone/>
            </a:pPr>
            <a:r>
              <a:rPr lang="fr-FR" sz="2600" dirty="0">
                <a:highlight>
                  <a:srgbClr val="C0C0C0"/>
                </a:highlight>
              </a:rPr>
              <a:t>DESCRIPTION of the</a:t>
            </a:r>
          </a:p>
          <a:p>
            <a:pPr marL="0" indent="0">
              <a:buNone/>
            </a:pPr>
            <a:r>
              <a:rPr lang="fr-FR" sz="2600" dirty="0">
                <a:highlight>
                  <a:srgbClr val="C0C0C0"/>
                </a:highlight>
              </a:rPr>
              <a:t>and CLIMATE of NICE:</a:t>
            </a:r>
          </a:p>
          <a:p>
            <a:pPr marL="0" indent="0">
              <a:buNone/>
            </a:pPr>
            <a:r>
              <a:rPr lang="fr-FR" sz="2200" dirty="0" err="1"/>
              <a:t>is</a:t>
            </a:r>
            <a:r>
              <a:rPr lang="fr-FR" sz="2200" dirty="0"/>
              <a:t> </a:t>
            </a:r>
            <a:r>
              <a:rPr lang="fr-FR" sz="2200" dirty="0" err="1"/>
              <a:t>added</a:t>
            </a:r>
            <a:r>
              <a:rPr lang="fr-FR" sz="2200" dirty="0"/>
              <a:t>,</a:t>
            </a:r>
          </a:p>
          <a:p>
            <a:pPr marL="0" indent="0">
              <a:buNone/>
            </a:pPr>
            <a:r>
              <a:rPr lang="fr-FR" sz="2600" i="1" dirty="0" err="1"/>
              <a:t>Weather</a:t>
            </a:r>
            <a:r>
              <a:rPr lang="fr-FR" sz="2600" i="1" dirty="0"/>
              <a:t>, </a:t>
            </a:r>
            <a:r>
              <a:rPr lang="fr-FR" sz="2600" i="1" dirty="0" err="1"/>
              <a:t>kept</a:t>
            </a:r>
            <a:r>
              <a:rPr lang="fr-FR" sz="2600" i="1" dirty="0"/>
              <a:t> </a:t>
            </a:r>
            <a:r>
              <a:rPr lang="fr-FR" sz="2600" i="1" dirty="0" err="1"/>
              <a:t>during</a:t>
            </a:r>
            <a:endParaRPr lang="fr-FR" sz="2600" i="1" dirty="0"/>
          </a:p>
          <a:p>
            <a:pPr marL="0" indent="0">
              <a:buNone/>
            </a:pPr>
            <a:r>
              <a:rPr lang="fr-FR" sz="2600" i="1" dirty="0"/>
              <a:t> </a:t>
            </a:r>
            <a:r>
              <a:rPr lang="fr-FR" sz="2600" i="1" dirty="0" err="1"/>
              <a:t>Months</a:t>
            </a:r>
            <a:r>
              <a:rPr lang="fr-FR" sz="2600" i="1" dirty="0"/>
              <a:t> in </a:t>
            </a:r>
            <a:r>
              <a:rPr lang="fr-FR" sz="2600" i="1" dirty="0" err="1"/>
              <a:t>that</a:t>
            </a:r>
            <a:r>
              <a:rPr lang="fr-FR" sz="2600" i="1" dirty="0"/>
              <a:t> City</a:t>
            </a:r>
          </a:p>
          <a:p>
            <a:pPr marL="0" indent="0">
              <a:buNone/>
            </a:pPr>
            <a:r>
              <a:rPr lang="fr-FR" sz="2600" b="1" dirty="0">
                <a:highlight>
                  <a:srgbClr val="C0C0C0"/>
                </a:highlight>
              </a:rPr>
              <a:t>LLETT, M. D.</a:t>
            </a:r>
          </a:p>
        </p:txBody>
      </p:sp>
    </p:spTree>
    <p:extLst>
      <p:ext uri="{BB962C8B-B14F-4D97-AF65-F5344CB8AC3E}">
        <p14:creationId xmlns:p14="http://schemas.microsoft.com/office/powerpoint/2010/main" val="98584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D52C542F-AAE4-438A-AFCD-888912D2CCD9}"/>
              </a:ext>
            </a:extLst>
          </p:cNvPr>
          <p:cNvSpPr>
            <a:spLocks noGrp="1"/>
          </p:cNvSpPr>
          <p:nvPr>
            <p:ph type="ctrTitle"/>
          </p:nvPr>
        </p:nvSpPr>
        <p:spPr>
          <a:xfrm>
            <a:off x="274321" y="0"/>
            <a:ext cx="10949492" cy="2169459"/>
          </a:xfrm>
        </p:spPr>
        <p:txBody>
          <a:bodyPr>
            <a:normAutofit fontScale="90000"/>
          </a:bodyPr>
          <a:lstStyle/>
          <a:p>
            <a:pPr algn="l"/>
            <a:br>
              <a:rPr lang="fr-FR" sz="2700" b="1" dirty="0">
                <a:latin typeface="+mn-lt"/>
              </a:rPr>
            </a:br>
            <a:r>
              <a:rPr lang="fr-FR" sz="2700" b="1" dirty="0">
                <a:latin typeface="+mn-lt"/>
              </a:rPr>
              <a:t>Letter XIII: </a:t>
            </a:r>
            <a:r>
              <a:rPr lang="fr-FR" sz="2700" dirty="0">
                <a:latin typeface="+mn-lt"/>
              </a:rPr>
              <a:t>Description of Nice: </a:t>
            </a:r>
            <a:r>
              <a:rPr lang="fr-FR" sz="2700" dirty="0" err="1">
                <a:latin typeface="+mn-lt"/>
              </a:rPr>
              <a:t>geography</a:t>
            </a:r>
            <a:r>
              <a:rPr lang="fr-FR" sz="2700" dirty="0">
                <a:latin typeface="+mn-lt"/>
              </a:rPr>
              <a:t>; </a:t>
            </a:r>
            <a:r>
              <a:rPr lang="fr-FR" sz="2700" dirty="0" err="1">
                <a:latin typeface="+mn-lt"/>
              </a:rPr>
              <a:t>layout</a:t>
            </a:r>
            <a:r>
              <a:rPr lang="fr-FR" sz="2700" dirty="0">
                <a:latin typeface="+mn-lt"/>
              </a:rPr>
              <a:t> of the </a:t>
            </a:r>
            <a:r>
              <a:rPr lang="fr-FR" sz="2700" dirty="0" err="1">
                <a:latin typeface="+mn-lt"/>
              </a:rPr>
              <a:t>town</a:t>
            </a:r>
            <a:r>
              <a:rPr lang="fr-FR" sz="2700" dirty="0">
                <a:latin typeface="+mn-lt"/>
              </a:rPr>
              <a:t> and type of architecture; the </a:t>
            </a:r>
            <a:r>
              <a:rPr lang="fr-FR" sz="2700" dirty="0" err="1">
                <a:latin typeface="+mn-lt"/>
              </a:rPr>
              <a:t>harbour</a:t>
            </a:r>
            <a:r>
              <a:rPr lang="fr-FR" sz="2700" dirty="0">
                <a:latin typeface="+mn-lt"/>
              </a:rPr>
              <a:t>; type of administration; </a:t>
            </a:r>
            <a:r>
              <a:rPr lang="fr-FR" sz="2700" dirty="0" err="1">
                <a:latin typeface="+mn-lt"/>
              </a:rPr>
              <a:t>surrounding</a:t>
            </a:r>
            <a:r>
              <a:rPr lang="fr-FR" sz="2700" dirty="0">
                <a:latin typeface="+mn-lt"/>
              </a:rPr>
              <a:t> </a:t>
            </a:r>
            <a:r>
              <a:rPr lang="fr-FR" sz="2700" dirty="0" err="1">
                <a:latin typeface="+mn-lt"/>
              </a:rPr>
              <a:t>landcape</a:t>
            </a:r>
            <a:r>
              <a:rPr lang="fr-FR" sz="2700" dirty="0">
                <a:latin typeface="+mn-lt"/>
              </a:rPr>
              <a:t> (</a:t>
            </a:r>
            <a:r>
              <a:rPr lang="fr-FR" sz="2700" dirty="0" err="1">
                <a:latin typeface="+mn-lt"/>
              </a:rPr>
              <a:t>houses</a:t>
            </a:r>
            <a:r>
              <a:rPr lang="fr-FR" sz="2700" dirty="0">
                <a:latin typeface="+mn-lt"/>
              </a:rPr>
              <a:t> and </a:t>
            </a:r>
            <a:r>
              <a:rPr lang="fr-FR" sz="2700" dirty="0" err="1">
                <a:latin typeface="+mn-lt"/>
              </a:rPr>
              <a:t>vegetation</a:t>
            </a:r>
            <a:r>
              <a:rPr lang="fr-FR" sz="2700" dirty="0">
                <a:latin typeface="+mn-lt"/>
              </a:rPr>
              <a:t>); Cimiez: Roman </a:t>
            </a:r>
            <a:r>
              <a:rPr lang="fr-FR" sz="2700" dirty="0" err="1">
                <a:latin typeface="+mn-lt"/>
              </a:rPr>
              <a:t>remains</a:t>
            </a:r>
            <a:r>
              <a:rPr lang="fr-FR" sz="2700" dirty="0">
                <a:latin typeface="+mn-lt"/>
              </a:rPr>
              <a:t>.</a:t>
            </a:r>
            <a:br>
              <a:rPr lang="fr-FR" sz="2700" dirty="0">
                <a:latin typeface="+mn-lt"/>
              </a:rPr>
            </a:br>
            <a:br>
              <a:rPr lang="fr-FR" sz="2700" dirty="0">
                <a:latin typeface="+mn-lt"/>
              </a:rPr>
            </a:br>
            <a:endParaRPr lang="fr-FR" sz="2700" dirty="0">
              <a:latin typeface="+mn-lt"/>
            </a:endParaRPr>
          </a:p>
        </p:txBody>
      </p:sp>
      <p:sp>
        <p:nvSpPr>
          <p:cNvPr id="6" name="Sous-titre 5">
            <a:extLst>
              <a:ext uri="{FF2B5EF4-FFF2-40B4-BE49-F238E27FC236}">
                <a16:creationId xmlns:a16="http://schemas.microsoft.com/office/drawing/2014/main" id="{9BD3DCF1-5735-4073-84BC-9325097F658B}"/>
              </a:ext>
            </a:extLst>
          </p:cNvPr>
          <p:cNvSpPr>
            <a:spLocks noGrp="1"/>
          </p:cNvSpPr>
          <p:nvPr>
            <p:ph type="subTitle" idx="1"/>
          </p:nvPr>
        </p:nvSpPr>
        <p:spPr>
          <a:xfrm>
            <a:off x="274320" y="1452281"/>
            <a:ext cx="11917681" cy="5204551"/>
          </a:xfrm>
        </p:spPr>
        <p:txBody>
          <a:bodyPr>
            <a:normAutofit fontScale="77500" lnSpcReduction="20000"/>
          </a:bodyPr>
          <a:lstStyle/>
          <a:p>
            <a:pPr algn="just"/>
            <a:r>
              <a:rPr lang="fr-FR" sz="3100" b="1" dirty="0"/>
              <a:t>Letter XIV: </a:t>
            </a:r>
            <a:r>
              <a:rPr lang="fr-FR" sz="3100" dirty="0"/>
              <a:t>Fort du Mont Alban (</a:t>
            </a:r>
            <a:r>
              <a:rPr lang="fr-FR" sz="3100" dirty="0" err="1"/>
              <a:t>its</a:t>
            </a:r>
            <a:r>
              <a:rPr lang="fr-FR" sz="3100" dirty="0"/>
              <a:t> </a:t>
            </a:r>
            <a:r>
              <a:rPr lang="fr-FR" sz="3100" dirty="0" err="1"/>
              <a:t>harbour</a:t>
            </a:r>
            <a:r>
              <a:rPr lang="fr-FR" sz="3100" dirty="0"/>
              <a:t> and </a:t>
            </a:r>
            <a:r>
              <a:rPr lang="fr-FR" sz="3100" dirty="0" err="1"/>
              <a:t>galleys</a:t>
            </a:r>
            <a:r>
              <a:rPr lang="fr-FR" sz="3100" dirty="0"/>
              <a:t>) and </a:t>
            </a:r>
            <a:r>
              <a:rPr lang="fr-FR" sz="3100" dirty="0" err="1"/>
              <a:t>Villefrance</a:t>
            </a:r>
            <a:r>
              <a:rPr lang="fr-FR" sz="3100" dirty="0"/>
              <a:t>.</a:t>
            </a:r>
          </a:p>
          <a:p>
            <a:pPr algn="just"/>
            <a:r>
              <a:rPr lang="fr-FR" sz="3100" b="1" dirty="0"/>
              <a:t>Letter XVI:</a:t>
            </a:r>
            <a:r>
              <a:rPr lang="fr-FR" sz="3100" dirty="0"/>
              <a:t> Excursion to Cimiez (</a:t>
            </a:r>
            <a:r>
              <a:rPr lang="fr-FR" sz="3100" dirty="0" err="1"/>
              <a:t>aqueducts</a:t>
            </a:r>
            <a:r>
              <a:rPr lang="fr-FR" sz="3100" dirty="0"/>
              <a:t> and </a:t>
            </a:r>
            <a:r>
              <a:rPr lang="fr-FR" sz="3100" dirty="0" err="1"/>
              <a:t>other</a:t>
            </a:r>
            <a:r>
              <a:rPr lang="fr-FR" sz="3100" dirty="0"/>
              <a:t> Roman </a:t>
            </a:r>
            <a:r>
              <a:rPr lang="fr-FR" sz="3100" dirty="0" err="1"/>
              <a:t>remains</a:t>
            </a:r>
            <a:r>
              <a:rPr lang="fr-FR" sz="3100" dirty="0"/>
              <a:t>).</a:t>
            </a:r>
          </a:p>
          <a:p>
            <a:pPr algn="just"/>
            <a:r>
              <a:rPr lang="fr-FR" sz="3100" b="1" dirty="0"/>
              <a:t>Letter XVII: </a:t>
            </a:r>
            <a:r>
              <a:rPr lang="fr-FR" sz="3100" dirty="0" err="1"/>
              <a:t>Foundation</a:t>
            </a:r>
            <a:r>
              <a:rPr lang="fr-FR" sz="3100" dirty="0"/>
              <a:t> and </a:t>
            </a:r>
            <a:r>
              <a:rPr lang="fr-FR" sz="3100" dirty="0" err="1"/>
              <a:t>history</a:t>
            </a:r>
            <a:r>
              <a:rPr lang="fr-FR" sz="3100" dirty="0"/>
              <a:t> of Nice; </a:t>
            </a:r>
            <a:r>
              <a:rPr lang="fr-FR" sz="3100" dirty="0" err="1"/>
              <a:t>its</a:t>
            </a:r>
            <a:r>
              <a:rPr lang="fr-FR" sz="3100" dirty="0"/>
              <a:t> </a:t>
            </a:r>
            <a:r>
              <a:rPr lang="fr-FR" sz="3100" dirty="0" err="1"/>
              <a:t>current</a:t>
            </a:r>
            <a:r>
              <a:rPr lang="fr-FR" sz="3100" dirty="0"/>
              <a:t> </a:t>
            </a:r>
            <a:r>
              <a:rPr lang="fr-FR" sz="3100" dirty="0" err="1"/>
              <a:t>political</a:t>
            </a:r>
            <a:r>
              <a:rPr lang="fr-FR" sz="3100" dirty="0"/>
              <a:t> system; Religion; the </a:t>
            </a:r>
            <a:r>
              <a:rPr lang="fr-FR" sz="3100" dirty="0" err="1"/>
              <a:t>nobility</a:t>
            </a:r>
            <a:r>
              <a:rPr lang="fr-FR" sz="3100" dirty="0"/>
              <a:t>.</a:t>
            </a:r>
          </a:p>
          <a:p>
            <a:pPr algn="just"/>
            <a:r>
              <a:rPr lang="fr-FR" sz="3100" b="1" dirty="0"/>
              <a:t>Letter XVIII: </a:t>
            </a:r>
            <a:r>
              <a:rPr lang="fr-FR" sz="3100" dirty="0" err="1"/>
              <a:t>Lodgings</a:t>
            </a:r>
            <a:r>
              <a:rPr lang="fr-FR" sz="3100" dirty="0"/>
              <a:t> and </a:t>
            </a:r>
            <a:r>
              <a:rPr lang="fr-FR" sz="3100" dirty="0" err="1"/>
              <a:t>conveniences</a:t>
            </a:r>
            <a:r>
              <a:rPr lang="fr-FR" sz="3100" dirty="0"/>
              <a:t> </a:t>
            </a:r>
            <a:r>
              <a:rPr lang="fr-FR" sz="3100" dirty="0" err="1"/>
              <a:t>available</a:t>
            </a:r>
            <a:r>
              <a:rPr lang="fr-FR" sz="3100" dirty="0"/>
              <a:t> to </a:t>
            </a:r>
            <a:r>
              <a:rPr lang="fr-FR" sz="3100" dirty="0" err="1"/>
              <a:t>foreign</a:t>
            </a:r>
            <a:r>
              <a:rPr lang="fr-FR" sz="3100" dirty="0"/>
              <a:t> </a:t>
            </a:r>
            <a:r>
              <a:rPr lang="fr-FR" sz="3100" dirty="0" err="1"/>
              <a:t>visitors</a:t>
            </a:r>
            <a:r>
              <a:rPr lang="fr-FR" sz="3100" dirty="0"/>
              <a:t>; local </a:t>
            </a:r>
            <a:r>
              <a:rPr lang="fr-FR" sz="3100" dirty="0" err="1"/>
              <a:t>markets</a:t>
            </a:r>
            <a:r>
              <a:rPr lang="fr-FR" sz="3100" dirty="0"/>
              <a:t>: </a:t>
            </a:r>
            <a:r>
              <a:rPr lang="fr-FR" sz="3100" dirty="0" err="1"/>
              <a:t>meat</a:t>
            </a:r>
            <a:r>
              <a:rPr lang="fr-FR" sz="3100" dirty="0"/>
              <a:t> and </a:t>
            </a:r>
            <a:r>
              <a:rPr lang="fr-FR" sz="3100" dirty="0" err="1"/>
              <a:t>fish</a:t>
            </a:r>
            <a:r>
              <a:rPr lang="fr-FR" sz="3100" dirty="0"/>
              <a:t> to </a:t>
            </a:r>
            <a:r>
              <a:rPr lang="fr-FR" sz="3100" dirty="0" err="1"/>
              <a:t>be</a:t>
            </a:r>
            <a:r>
              <a:rPr lang="fr-FR" sz="3100" dirty="0"/>
              <a:t> </a:t>
            </a:r>
            <a:r>
              <a:rPr lang="fr-FR" sz="3100" dirty="0" err="1"/>
              <a:t>found</a:t>
            </a:r>
            <a:r>
              <a:rPr lang="fr-FR" sz="3100" dirty="0"/>
              <a:t>.</a:t>
            </a:r>
          </a:p>
          <a:p>
            <a:pPr algn="just"/>
            <a:r>
              <a:rPr lang="fr-FR" sz="3100" b="1" dirty="0"/>
              <a:t>Letter XIX: </a:t>
            </a:r>
            <a:r>
              <a:rPr lang="fr-FR" sz="3100" dirty="0"/>
              <a:t>Money/</a:t>
            </a:r>
            <a:r>
              <a:rPr lang="fr-FR" sz="3100" dirty="0" err="1"/>
              <a:t>currency</a:t>
            </a:r>
            <a:r>
              <a:rPr lang="fr-FR" sz="3100" dirty="0"/>
              <a:t>; the </a:t>
            </a:r>
            <a:r>
              <a:rPr lang="fr-FR" sz="3100" dirty="0" err="1"/>
              <a:t>price</a:t>
            </a:r>
            <a:r>
              <a:rPr lang="fr-FR" sz="3100" dirty="0"/>
              <a:t> and </a:t>
            </a:r>
            <a:r>
              <a:rPr lang="fr-FR" sz="3100" dirty="0" err="1"/>
              <a:t>quality</a:t>
            </a:r>
            <a:r>
              <a:rPr lang="fr-FR" sz="3100" dirty="0"/>
              <a:t> of </a:t>
            </a:r>
            <a:r>
              <a:rPr lang="fr-FR" sz="3100" dirty="0" err="1"/>
              <a:t>meat</a:t>
            </a:r>
            <a:r>
              <a:rPr lang="fr-FR" sz="3100" dirty="0"/>
              <a:t>/</a:t>
            </a:r>
            <a:r>
              <a:rPr lang="fr-FR" sz="3100" dirty="0" err="1"/>
              <a:t>sea-birds</a:t>
            </a:r>
            <a:r>
              <a:rPr lang="fr-FR" sz="3100" dirty="0"/>
              <a:t>/</a:t>
            </a:r>
            <a:r>
              <a:rPr lang="fr-FR" sz="3100" dirty="0" err="1"/>
              <a:t>bread</a:t>
            </a:r>
            <a:r>
              <a:rPr lang="fr-FR" sz="3100" dirty="0"/>
              <a:t>/ fruit and </a:t>
            </a:r>
            <a:r>
              <a:rPr lang="fr-FR" sz="3100" dirty="0" err="1"/>
              <a:t>vegetables</a:t>
            </a:r>
            <a:r>
              <a:rPr lang="fr-FR" sz="3100" dirty="0"/>
              <a:t>/ ‘</a:t>
            </a:r>
            <a:r>
              <a:rPr lang="fr-FR" sz="3100" dirty="0" err="1"/>
              <a:t>sorbettes</a:t>
            </a:r>
            <a:r>
              <a:rPr lang="fr-FR" sz="3100" dirty="0"/>
              <a:t>’ and </a:t>
            </a:r>
            <a:r>
              <a:rPr lang="fr-FR" sz="3100" dirty="0" err="1"/>
              <a:t>wine</a:t>
            </a:r>
            <a:r>
              <a:rPr lang="fr-FR" sz="3100" dirty="0"/>
              <a:t>; the </a:t>
            </a:r>
            <a:r>
              <a:rPr lang="fr-FR" sz="3100" dirty="0" err="1"/>
              <a:t>cost</a:t>
            </a:r>
            <a:r>
              <a:rPr lang="fr-FR" sz="3100" dirty="0"/>
              <a:t> of living for British </a:t>
            </a:r>
            <a:r>
              <a:rPr lang="fr-FR" sz="3100" dirty="0" err="1"/>
              <a:t>residents</a:t>
            </a:r>
            <a:r>
              <a:rPr lang="fr-FR" sz="3100" dirty="0"/>
              <a:t>.</a:t>
            </a:r>
          </a:p>
          <a:p>
            <a:pPr algn="just"/>
            <a:r>
              <a:rPr lang="fr-FR" sz="3100" b="1" dirty="0"/>
              <a:t>Letter XX: </a:t>
            </a:r>
            <a:r>
              <a:rPr lang="fr-FR" sz="3100" dirty="0"/>
              <a:t>Commerce, </a:t>
            </a:r>
            <a:r>
              <a:rPr lang="fr-FR" sz="3100" dirty="0" err="1"/>
              <a:t>shopkeepers</a:t>
            </a:r>
            <a:r>
              <a:rPr lang="fr-FR" sz="3100" dirty="0"/>
              <a:t> and artisans; </a:t>
            </a:r>
            <a:r>
              <a:rPr lang="fr-FR" sz="3100" dirty="0" err="1"/>
              <a:t>law</a:t>
            </a:r>
            <a:r>
              <a:rPr lang="fr-FR" sz="3100" dirty="0"/>
              <a:t> </a:t>
            </a:r>
            <a:r>
              <a:rPr lang="fr-FR" sz="3100" dirty="0" err="1"/>
              <a:t>enforcement</a:t>
            </a:r>
            <a:r>
              <a:rPr lang="fr-FR" sz="3100" dirty="0"/>
              <a:t>; a description of the </a:t>
            </a:r>
            <a:r>
              <a:rPr lang="fr-FR" sz="3100" dirty="0" err="1"/>
              <a:t>common</a:t>
            </a:r>
            <a:r>
              <a:rPr lang="fr-FR" sz="3100" dirty="0"/>
              <a:t> people of Nice ; </a:t>
            </a:r>
            <a:r>
              <a:rPr lang="fr-FR" sz="3100" dirty="0" err="1"/>
              <a:t>religious</a:t>
            </a:r>
            <a:r>
              <a:rPr lang="fr-FR" sz="3100" dirty="0"/>
              <a:t> institutions.</a:t>
            </a:r>
          </a:p>
          <a:p>
            <a:pPr algn="just"/>
            <a:r>
              <a:rPr lang="fr-FR" sz="3100" b="1" dirty="0"/>
              <a:t>Letter XXI: </a:t>
            </a:r>
            <a:r>
              <a:rPr lang="fr-FR" sz="3100" dirty="0"/>
              <a:t>The revenues of Nice; the state of the arts and sciences; the Patois or native </a:t>
            </a:r>
            <a:r>
              <a:rPr lang="fr-FR" sz="3100" dirty="0" err="1"/>
              <a:t>tongue</a:t>
            </a:r>
            <a:r>
              <a:rPr lang="fr-FR" sz="3100" dirty="0"/>
              <a:t> of Nice.</a:t>
            </a:r>
          </a:p>
          <a:p>
            <a:pPr algn="just"/>
            <a:r>
              <a:rPr lang="fr-FR" sz="3100" b="1" dirty="0"/>
              <a:t>Letter XXII: </a:t>
            </a:r>
            <a:r>
              <a:rPr lang="fr-FR" sz="3100" dirty="0"/>
              <a:t>Agriculture (fertiliser, </a:t>
            </a:r>
            <a:r>
              <a:rPr lang="fr-FR" sz="3100" dirty="0" err="1"/>
              <a:t>tools</a:t>
            </a:r>
            <a:r>
              <a:rPr lang="fr-FR" sz="3100" dirty="0"/>
              <a:t>, </a:t>
            </a:r>
            <a:r>
              <a:rPr lang="fr-FR" sz="3100" dirty="0" err="1"/>
              <a:t>crops</a:t>
            </a:r>
            <a:r>
              <a:rPr lang="fr-FR" sz="3100" dirty="0"/>
              <a:t>); </a:t>
            </a:r>
            <a:r>
              <a:rPr lang="fr-FR" sz="3100" dirty="0" err="1"/>
              <a:t>sericulture</a:t>
            </a:r>
            <a:r>
              <a:rPr lang="fr-FR" sz="3100" dirty="0"/>
              <a:t> (‘the culture of </a:t>
            </a:r>
            <a:r>
              <a:rPr lang="fr-FR" sz="3100" dirty="0" err="1"/>
              <a:t>silk-worms</a:t>
            </a:r>
            <a:r>
              <a:rPr lang="fr-FR" sz="3100" dirty="0"/>
              <a:t>’).</a:t>
            </a:r>
          </a:p>
          <a:p>
            <a:pPr algn="just"/>
            <a:r>
              <a:rPr lang="fr-FR" sz="3100" b="1" dirty="0"/>
              <a:t>Letter XXIII: </a:t>
            </a:r>
            <a:r>
              <a:rPr lang="fr-FR" sz="3100" dirty="0"/>
              <a:t>The </a:t>
            </a:r>
            <a:r>
              <a:rPr lang="fr-FR" sz="3100" dirty="0" err="1"/>
              <a:t>methods</a:t>
            </a:r>
            <a:r>
              <a:rPr lang="fr-FR" sz="3100" dirty="0"/>
              <a:t> of </a:t>
            </a:r>
            <a:r>
              <a:rPr lang="fr-FR" sz="3100" dirty="0" err="1"/>
              <a:t>making</a:t>
            </a:r>
            <a:r>
              <a:rPr lang="fr-FR" sz="3100" dirty="0"/>
              <a:t> </a:t>
            </a:r>
            <a:r>
              <a:rPr lang="fr-FR" sz="3100" dirty="0" err="1"/>
              <a:t>wine</a:t>
            </a:r>
            <a:r>
              <a:rPr lang="fr-FR" sz="3100" dirty="0"/>
              <a:t> and </a:t>
            </a:r>
            <a:r>
              <a:rPr lang="fr-FR" sz="3100" dirty="0" err="1"/>
              <a:t>oil</a:t>
            </a:r>
            <a:r>
              <a:rPr lang="fr-FR" sz="3100" dirty="0"/>
              <a:t>; </a:t>
            </a:r>
            <a:r>
              <a:rPr lang="fr-FR" sz="3100" dirty="0" err="1"/>
              <a:t>other</a:t>
            </a:r>
            <a:r>
              <a:rPr lang="fr-FR" sz="3100" dirty="0"/>
              <a:t> manufactures of Nice; </a:t>
            </a:r>
            <a:r>
              <a:rPr lang="fr-FR" sz="3100" dirty="0" err="1"/>
              <a:t>sea</a:t>
            </a:r>
            <a:r>
              <a:rPr lang="fr-FR" sz="3100" dirty="0"/>
              <a:t> </a:t>
            </a:r>
            <a:r>
              <a:rPr lang="fr-FR" sz="3100" dirty="0" err="1"/>
              <a:t>bathing</a:t>
            </a:r>
            <a:r>
              <a:rPr lang="fr-FR" sz="3100" dirty="0"/>
              <a:t>.</a:t>
            </a:r>
          </a:p>
          <a:p>
            <a:pPr algn="just"/>
            <a:r>
              <a:rPr lang="fr-FR" sz="3100" b="1" dirty="0"/>
              <a:t>Letter XXIV: </a:t>
            </a:r>
            <a:r>
              <a:rPr lang="fr-FR" sz="3100" dirty="0"/>
              <a:t>The </a:t>
            </a:r>
            <a:r>
              <a:rPr lang="fr-FR" sz="3100" dirty="0" err="1"/>
              <a:t>climate</a:t>
            </a:r>
            <a:r>
              <a:rPr lang="fr-FR" sz="3100" dirty="0"/>
              <a:t> of Nice: </a:t>
            </a:r>
            <a:r>
              <a:rPr lang="fr-FR" sz="3100" dirty="0" err="1"/>
              <a:t>characteristics</a:t>
            </a:r>
            <a:r>
              <a:rPr lang="fr-FR" sz="3100" dirty="0"/>
              <a:t> and </a:t>
            </a:r>
            <a:r>
              <a:rPr lang="fr-FR" sz="3100" dirty="0" err="1"/>
              <a:t>effects</a:t>
            </a:r>
            <a:r>
              <a:rPr lang="fr-FR" sz="3100" dirty="0"/>
              <a:t> </a:t>
            </a:r>
            <a:r>
              <a:rPr lang="fr-FR" sz="3100" dirty="0" err="1"/>
              <a:t>upon</a:t>
            </a:r>
            <a:r>
              <a:rPr lang="fr-FR" sz="3100" dirty="0"/>
              <a:t> </a:t>
            </a:r>
            <a:r>
              <a:rPr lang="fr-FR" sz="3100" dirty="0" err="1"/>
              <a:t>various</a:t>
            </a:r>
            <a:r>
              <a:rPr lang="fr-FR" sz="3100" dirty="0"/>
              <a:t> </a:t>
            </a:r>
            <a:r>
              <a:rPr lang="fr-FR" sz="3100" dirty="0" err="1"/>
              <a:t>disorders</a:t>
            </a:r>
            <a:r>
              <a:rPr lang="fr-FR" sz="3100" dirty="0"/>
              <a:t>.</a:t>
            </a:r>
          </a:p>
          <a:p>
            <a:pPr algn="just"/>
            <a:endParaRPr lang="fr-FR" dirty="0"/>
          </a:p>
        </p:txBody>
      </p:sp>
    </p:spTree>
    <p:extLst>
      <p:ext uri="{BB962C8B-B14F-4D97-AF65-F5344CB8AC3E}">
        <p14:creationId xmlns:p14="http://schemas.microsoft.com/office/powerpoint/2010/main" val="1256839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D19317-F067-43CB-A7DA-0DCB4775A57F}"/>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868503F3-B49F-4500-87B1-4EADA2C1E69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tretch>
            <a:fillRect/>
          </a:stretch>
        </p:blipFill>
        <p:spPr>
          <a:xfrm>
            <a:off x="1434059" y="-164891"/>
            <a:ext cx="9089036" cy="9569086"/>
          </a:xfrm>
        </p:spPr>
      </p:pic>
    </p:spTree>
    <p:extLst>
      <p:ext uri="{BB962C8B-B14F-4D97-AF65-F5344CB8AC3E}">
        <p14:creationId xmlns:p14="http://schemas.microsoft.com/office/powerpoint/2010/main" val="353458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C9AFA4B-AC36-4DAD-B4B6-7AE6B653BCCD}"/>
              </a:ext>
            </a:extLst>
          </p:cNvPr>
          <p:cNvSpPr txBox="1"/>
          <p:nvPr/>
        </p:nvSpPr>
        <p:spPr>
          <a:xfrm>
            <a:off x="542441" y="1169232"/>
            <a:ext cx="11239827" cy="3724096"/>
          </a:xfrm>
          <a:prstGeom prst="rect">
            <a:avLst/>
          </a:prstGeom>
          <a:noFill/>
        </p:spPr>
        <p:txBody>
          <a:bodyPr wrap="square">
            <a:spAutoFit/>
          </a:bodyPr>
          <a:lstStyle/>
          <a:p>
            <a:pPr algn="just"/>
            <a:endParaRPr lang="en-US" sz="3200" dirty="0">
              <a:solidFill>
                <a:schemeClr val="accent4">
                  <a:lumMod val="50000"/>
                </a:schemeClr>
              </a:solidFill>
              <a:effectLst/>
              <a:latin typeface="Times New Roman" panose="02020603050405020304" pitchFamily="18" charset="0"/>
              <a:ea typeface="Calibri" panose="020F0502020204030204" pitchFamily="34" charset="0"/>
            </a:endParaRPr>
          </a:p>
          <a:p>
            <a:pPr algn="just"/>
            <a:r>
              <a:rPr lang="en-US" sz="3600" dirty="0">
                <a:effectLst/>
                <a:latin typeface="Calibri" panose="020F0502020204030204" pitchFamily="34" charset="0"/>
                <a:ea typeface="Calibri" panose="020F0502020204030204" pitchFamily="34" charset="0"/>
                <a:cs typeface="Calibri" panose="020F0502020204030204" pitchFamily="34" charset="0"/>
              </a:rPr>
              <a:t>“In all probability, many other noble monuments of this city have been dilapidated by the same barbarous </a:t>
            </a:r>
            <a:r>
              <a:rPr lang="en-US" sz="3600" dirty="0" err="1">
                <a:effectLst/>
                <a:latin typeface="Calibri" panose="020F0502020204030204" pitchFamily="34" charset="0"/>
                <a:ea typeface="Calibri" panose="020F0502020204030204" pitchFamily="34" charset="0"/>
                <a:cs typeface="Calibri" panose="020F0502020204030204" pitchFamily="34" charset="0"/>
              </a:rPr>
              <a:t>œconomy</a:t>
            </a:r>
            <a:r>
              <a:rPr lang="en-US" sz="3600" dirty="0">
                <a:effectLst/>
                <a:latin typeface="Calibri" panose="020F0502020204030204" pitchFamily="34" charset="0"/>
                <a:ea typeface="Calibri" panose="020F0502020204030204" pitchFamily="34" charset="0"/>
                <a:cs typeface="Calibri" panose="020F0502020204030204" pitchFamily="34" charset="0"/>
              </a:rPr>
              <a:t>.” </a:t>
            </a:r>
          </a:p>
          <a:p>
            <a:pPr algn="just"/>
            <a:endParaRPr lang="en-US" sz="3200" dirty="0">
              <a:latin typeface="Calibri" panose="020F0502020204030204" pitchFamily="34" charset="0"/>
              <a:ea typeface="Calibri" panose="020F0502020204030204" pitchFamily="34" charset="0"/>
              <a:cs typeface="Calibri" panose="020F0502020204030204" pitchFamily="34" charset="0"/>
            </a:endParaRPr>
          </a:p>
          <a:p>
            <a:pPr algn="just"/>
            <a:endParaRPr lang="en-US" sz="3200" dirty="0">
              <a:latin typeface="Calibri" panose="020F0502020204030204" pitchFamily="34" charset="0"/>
              <a:ea typeface="Calibri" panose="020F0502020204030204" pitchFamily="34" charset="0"/>
              <a:cs typeface="Calibri" panose="020F0502020204030204" pitchFamily="34" charset="0"/>
            </a:endParaRPr>
          </a:p>
          <a:p>
            <a:pPr algn="just"/>
            <a:r>
              <a:rPr lang="en-US" sz="3600" dirty="0">
                <a:latin typeface="Calibri" panose="020F0502020204030204" pitchFamily="34" charset="0"/>
                <a:ea typeface="Calibri" panose="020F0502020204030204" pitchFamily="34" charset="0"/>
                <a:cs typeface="Calibri" panose="020F0502020204030204" pitchFamily="34" charset="0"/>
              </a:rPr>
              <a:t>(T. Smollett, </a:t>
            </a:r>
            <a:r>
              <a:rPr lang="en-US" sz="3600" i="1" dirty="0">
                <a:latin typeface="Calibri" panose="020F0502020204030204" pitchFamily="34" charset="0"/>
                <a:ea typeface="Calibri" panose="020F0502020204030204" pitchFamily="34" charset="0"/>
                <a:cs typeface="Calibri" panose="020F0502020204030204" pitchFamily="34" charset="0"/>
              </a:rPr>
              <a:t>Travels</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a:effectLst/>
                <a:latin typeface="Calibri" panose="020F0502020204030204" pitchFamily="34" charset="0"/>
                <a:ea typeface="Calibri" panose="020F0502020204030204" pitchFamily="34" charset="0"/>
                <a:cs typeface="Calibri" panose="020F0502020204030204" pitchFamily="34" charset="0"/>
              </a:rPr>
              <a:t>Letter XIII)</a:t>
            </a:r>
          </a:p>
          <a:p>
            <a:pPr algn="just"/>
            <a:endParaRPr lang="fr-FR" sz="3200" dirty="0">
              <a:solidFill>
                <a:schemeClr val="accent4">
                  <a:lumMod val="50000"/>
                </a:schemeClr>
              </a:solidFill>
            </a:endParaRPr>
          </a:p>
        </p:txBody>
      </p:sp>
    </p:spTree>
    <p:extLst>
      <p:ext uri="{BB962C8B-B14F-4D97-AF65-F5344CB8AC3E}">
        <p14:creationId xmlns:p14="http://schemas.microsoft.com/office/powerpoint/2010/main" val="2053025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72E54ED-619D-4404-90E7-6DC38CDBF1C1}"/>
              </a:ext>
            </a:extLst>
          </p:cNvPr>
          <p:cNvSpPr txBox="1"/>
          <p:nvPr/>
        </p:nvSpPr>
        <p:spPr>
          <a:xfrm>
            <a:off x="1214204" y="1858780"/>
            <a:ext cx="9653665" cy="3293209"/>
          </a:xfrm>
          <a:prstGeom prst="rect">
            <a:avLst/>
          </a:prstGeom>
          <a:noFill/>
        </p:spPr>
        <p:txBody>
          <a:bodyPr wrap="square">
            <a:spAutoFit/>
          </a:bodyPr>
          <a:lstStyle/>
          <a:p>
            <a:pPr algn="just"/>
            <a:r>
              <a:rPr lang="en-US" sz="3600" dirty="0">
                <a:effectLst/>
                <a:latin typeface="Calibri" panose="020F0502020204030204" pitchFamily="34" charset="0"/>
                <a:ea typeface="Calibri" panose="020F0502020204030204" pitchFamily="34" charset="0"/>
                <a:cs typeface="Calibri" panose="020F0502020204030204" pitchFamily="34" charset="0"/>
              </a:rPr>
              <a:t>“I am attached to my country because it is the land of liberty, cleanliness, and convenience”</a:t>
            </a:r>
          </a:p>
          <a:p>
            <a:pPr algn="just"/>
            <a:endParaRPr lang="en-US" sz="3600" dirty="0">
              <a:solidFill>
                <a:srgbClr val="BF8F00"/>
              </a:solidFill>
              <a:latin typeface="Calibri" panose="020F0502020204030204" pitchFamily="34" charset="0"/>
              <a:cs typeface="Calibri" panose="020F0502020204030204" pitchFamily="34" charset="0"/>
            </a:endParaRPr>
          </a:p>
          <a:p>
            <a:pPr algn="just"/>
            <a:endParaRPr lang="en-US" sz="3200" dirty="0">
              <a:solidFill>
                <a:srgbClr val="BF8F00"/>
              </a:solidFill>
              <a:latin typeface="Calibri" panose="020F0502020204030204" pitchFamily="34" charset="0"/>
              <a:cs typeface="Calibri" panose="020F0502020204030204" pitchFamily="34" charset="0"/>
            </a:endParaRPr>
          </a:p>
          <a:p>
            <a:pPr algn="just"/>
            <a:r>
              <a:rPr lang="en-US" sz="3600" dirty="0">
                <a:ea typeface="Calibri" panose="020F0502020204030204" pitchFamily="34" charset="0"/>
              </a:rPr>
              <a:t>(T. Smollett, </a:t>
            </a:r>
            <a:r>
              <a:rPr lang="en-US" sz="3600" i="1" dirty="0">
                <a:ea typeface="Calibri" panose="020F0502020204030204" pitchFamily="34" charset="0"/>
              </a:rPr>
              <a:t>Travels</a:t>
            </a:r>
            <a:r>
              <a:rPr lang="en-US" sz="3600" dirty="0">
                <a:ea typeface="Calibri" panose="020F0502020204030204" pitchFamily="34" charset="0"/>
              </a:rPr>
              <a:t>, </a:t>
            </a:r>
            <a:r>
              <a:rPr lang="en-US" sz="3600" dirty="0">
                <a:effectLst/>
                <a:ea typeface="Calibri" panose="020F0502020204030204" pitchFamily="34" charset="0"/>
                <a:cs typeface="Times New Roman" panose="02020603050405020304" pitchFamily="18" charset="0"/>
              </a:rPr>
              <a:t>Letter XLI)</a:t>
            </a:r>
            <a:endParaRPr lang="fr-FR" sz="3600" dirty="0">
              <a:effectLst/>
              <a:ea typeface="Calibri" panose="020F0502020204030204" pitchFamily="34" charset="0"/>
              <a:cs typeface="Times New Roman" panose="02020603050405020304" pitchFamily="18" charset="0"/>
            </a:endParaRPr>
          </a:p>
          <a:p>
            <a:pPr algn="just"/>
            <a:endParaRPr lang="fr-F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154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6CCBF9B-44B7-446B-9662-73F1BFCFAD70}"/>
              </a:ext>
            </a:extLst>
          </p:cNvPr>
          <p:cNvSpPr txBox="1"/>
          <p:nvPr/>
        </p:nvSpPr>
        <p:spPr>
          <a:xfrm>
            <a:off x="1316736" y="804672"/>
            <a:ext cx="10113264" cy="5632311"/>
          </a:xfrm>
          <a:prstGeom prst="rect">
            <a:avLst/>
          </a:prstGeom>
          <a:noFill/>
        </p:spPr>
        <p:txBody>
          <a:bodyPr wrap="square">
            <a:spAutoFit/>
          </a:bodyPr>
          <a:lstStyle/>
          <a:p>
            <a:r>
              <a:rPr lang="en-US" sz="3600" dirty="0">
                <a:effectLst/>
                <a:latin typeface="Calibri" panose="020F0502020204030204" pitchFamily="34" charset="0"/>
                <a:ea typeface="Calibri" panose="020F0502020204030204" pitchFamily="34" charset="0"/>
                <a:cs typeface="Calibri" panose="020F0502020204030204" pitchFamily="34" charset="0"/>
              </a:rPr>
              <a:t>“They</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a:effectLst/>
                <a:latin typeface="Calibri" panose="020F0502020204030204" pitchFamily="34" charset="0"/>
                <a:ea typeface="Calibri" panose="020F0502020204030204" pitchFamily="34" charset="0"/>
                <a:cs typeface="Calibri" panose="020F0502020204030204" pitchFamily="34" charset="0"/>
              </a:rPr>
              <a:t>are all diminutive, meagre, withered, dirty, and half-naked”</a:t>
            </a:r>
          </a:p>
          <a:p>
            <a:endParaRPr lang="en-US" sz="3600"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a:p>
            <a:r>
              <a:rPr lang="en-US" sz="3600" dirty="0">
                <a:effectLst/>
                <a:latin typeface="Calibri" panose="020F0502020204030204" pitchFamily="34" charset="0"/>
                <a:ea typeface="Calibri" panose="020F0502020204030204" pitchFamily="34" charset="0"/>
                <a:cs typeface="Calibri" panose="020F0502020204030204" pitchFamily="34" charset="0"/>
              </a:rPr>
              <a:t>“The great poverty of the people here, is owing to their religion”</a:t>
            </a:r>
            <a:endParaRPr lang="en-US" sz="3600"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a:p>
            <a:r>
              <a:rPr lang="en-US" sz="3600" dirty="0">
                <a:effectLst/>
                <a:latin typeface="Calibri" panose="020F0502020204030204" pitchFamily="34" charset="0"/>
                <a:ea typeface="Calibri" panose="020F0502020204030204" pitchFamily="34" charset="0"/>
                <a:cs typeface="Calibri" panose="020F0502020204030204" pitchFamily="34" charset="0"/>
              </a:rPr>
              <a:t>(</a:t>
            </a:r>
            <a:r>
              <a:rPr lang="en-US" sz="3600" i="1" dirty="0">
                <a:effectLst/>
                <a:latin typeface="Calibri" panose="020F0502020204030204" pitchFamily="34" charset="0"/>
                <a:ea typeface="Calibri" panose="020F0502020204030204" pitchFamily="34" charset="0"/>
                <a:cs typeface="Calibri" panose="020F0502020204030204" pitchFamily="34" charset="0"/>
              </a:rPr>
              <a:t>Travels</a:t>
            </a:r>
            <a:r>
              <a:rPr lang="en-US" sz="3600" dirty="0">
                <a:effectLst/>
                <a:latin typeface="Calibri" panose="020F0502020204030204" pitchFamily="34" charset="0"/>
                <a:ea typeface="Calibri" panose="020F0502020204030204" pitchFamily="34" charset="0"/>
                <a:cs typeface="Calibri" panose="020F0502020204030204" pitchFamily="34" charset="0"/>
              </a:rPr>
              <a:t>, Letter XX)</a:t>
            </a:r>
          </a:p>
          <a:p>
            <a:endParaRPr lang="fr-FR" sz="3600" dirty="0"/>
          </a:p>
        </p:txBody>
      </p:sp>
    </p:spTree>
    <p:extLst>
      <p:ext uri="{BB962C8B-B14F-4D97-AF65-F5344CB8AC3E}">
        <p14:creationId xmlns:p14="http://schemas.microsoft.com/office/powerpoint/2010/main" val="226300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0426176-BE82-42EC-9EA8-FEEA7EBA91DC}"/>
              </a:ext>
            </a:extLst>
          </p:cNvPr>
          <p:cNvSpPr txBox="1"/>
          <p:nvPr/>
        </p:nvSpPr>
        <p:spPr>
          <a:xfrm>
            <a:off x="475488" y="585217"/>
            <a:ext cx="11064240" cy="5372048"/>
          </a:xfrm>
          <a:prstGeom prst="rect">
            <a:avLst/>
          </a:prstGeom>
          <a:noFill/>
        </p:spPr>
        <p:txBody>
          <a:bodyPr wrap="square">
            <a:spAutoFit/>
          </a:bodyPr>
          <a:lstStyle/>
          <a:p>
            <a:pPr marL="539750" marR="539750" algn="just">
              <a:lnSpc>
                <a:spcPct val="150000"/>
              </a:lnSpc>
              <a:spcAft>
                <a:spcPts val="800"/>
              </a:spcAft>
            </a:pPr>
            <a:r>
              <a:rPr lang="en-US" sz="3200" b="1" i="1" dirty="0">
                <a:effectLst/>
                <a:ea typeface="Calibri" panose="020F0502020204030204" pitchFamily="34" charset="0"/>
                <a:cs typeface="Times New Roman" panose="02020603050405020304" pitchFamily="18" charset="0"/>
              </a:rPr>
              <a:t>Cicisbeo, </a:t>
            </a:r>
            <a:r>
              <a:rPr lang="en-US" sz="3200" b="1" i="1" dirty="0" err="1">
                <a:effectLst/>
                <a:ea typeface="Calibri" panose="020F0502020204030204" pitchFamily="34" charset="0"/>
                <a:cs typeface="Times New Roman" panose="02020603050405020304" pitchFamily="18" charset="0"/>
              </a:rPr>
              <a:t>sigisbée</a:t>
            </a:r>
            <a:r>
              <a:rPr lang="en-US" sz="3200" b="1" i="1" dirty="0">
                <a:effectLst/>
                <a:ea typeface="Calibri" panose="020F0502020204030204" pitchFamily="34" charset="0"/>
                <a:cs typeface="Times New Roman" panose="02020603050405020304" pitchFamily="18" charset="0"/>
              </a:rPr>
              <a:t>, </a:t>
            </a:r>
            <a:r>
              <a:rPr lang="en-US" sz="3200" b="1" i="1">
                <a:effectLst/>
                <a:ea typeface="Calibri" panose="020F0502020204030204" pitchFamily="34" charset="0"/>
                <a:cs typeface="Times New Roman" panose="02020603050405020304" pitchFamily="18" charset="0"/>
              </a:rPr>
              <a:t>chevalier servant.</a:t>
            </a:r>
            <a:endParaRPr lang="en-US" sz="3200" b="1" i="1" dirty="0">
              <a:effectLst/>
              <a:ea typeface="Calibri" panose="020F0502020204030204" pitchFamily="34" charset="0"/>
              <a:cs typeface="Times New Roman" panose="02020603050405020304" pitchFamily="18" charset="0"/>
            </a:endParaRPr>
          </a:p>
          <a:p>
            <a:pPr marL="539750" marR="539750" algn="just">
              <a:lnSpc>
                <a:spcPct val="150000"/>
              </a:lnSpc>
              <a:spcAft>
                <a:spcPts val="800"/>
              </a:spcAft>
            </a:pPr>
            <a:r>
              <a:rPr lang="en-US" sz="3200" dirty="0">
                <a:effectLst/>
                <a:ea typeface="Calibri" panose="020F0502020204030204" pitchFamily="34" charset="0"/>
                <a:cs typeface="Times New Roman" panose="02020603050405020304" pitchFamily="18" charset="0"/>
              </a:rPr>
              <a:t>“I do not choose to enter into particulars. I cannot open the scandalous chronicle of Nice, without hazard of contamination. With respect to delicacy and decorum, you may peruse dean Swift’s description of the Yahoos, and then you will have some idea of the </a:t>
            </a:r>
            <a:r>
              <a:rPr lang="en-US" sz="3200" i="1" dirty="0" err="1">
                <a:effectLst/>
                <a:ea typeface="Calibri" panose="020F0502020204030204" pitchFamily="34" charset="0"/>
                <a:cs typeface="Times New Roman" panose="02020603050405020304" pitchFamily="18" charset="0"/>
              </a:rPr>
              <a:t>porcheria</a:t>
            </a:r>
            <a:r>
              <a:rPr lang="en-US" sz="3200" dirty="0">
                <a:effectLst/>
                <a:ea typeface="Calibri" panose="020F0502020204030204" pitchFamily="34" charset="0"/>
                <a:cs typeface="Times New Roman" panose="02020603050405020304" pitchFamily="18" charset="0"/>
              </a:rPr>
              <a:t>, that distinguishes the gallantry of</a:t>
            </a:r>
            <a:r>
              <a:rPr lang="en-US" sz="3600" dirty="0">
                <a:effectLst/>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Nice</a:t>
            </a:r>
            <a:r>
              <a:rPr lang="en-US" sz="3200" dirty="0">
                <a:ea typeface="Calibri" panose="020F0502020204030204" pitchFamily="34" charset="0"/>
                <a:cs typeface="Times New Roman" panose="02020603050405020304" pitchFamily="18" charset="0"/>
              </a:rPr>
              <a:t>.” (</a:t>
            </a:r>
            <a:r>
              <a:rPr lang="en-US" sz="3200" i="1" dirty="0">
                <a:effectLst/>
                <a:ea typeface="Calibri" panose="020F0502020204030204" pitchFamily="34" charset="0"/>
                <a:cs typeface="Times New Roman" panose="02020603050405020304" pitchFamily="18" charset="0"/>
              </a:rPr>
              <a:t>Travels</a:t>
            </a:r>
            <a:r>
              <a:rPr lang="en-US" sz="3200" dirty="0">
                <a:effectLst/>
                <a:ea typeface="Calibri" panose="020F0502020204030204" pitchFamily="34" charset="0"/>
                <a:cs typeface="Times New Roman" panose="02020603050405020304" pitchFamily="18" charset="0"/>
              </a:rPr>
              <a:t>, Letter XVII)</a:t>
            </a:r>
            <a:endParaRPr lang="fr-FR"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26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C7B2C73-5641-4F78-910D-829DE574F661}"/>
              </a:ext>
            </a:extLst>
          </p:cNvPr>
          <p:cNvSpPr txBox="1"/>
          <p:nvPr/>
        </p:nvSpPr>
        <p:spPr>
          <a:xfrm>
            <a:off x="566928" y="731520"/>
            <a:ext cx="10936224" cy="5078313"/>
          </a:xfrm>
          <a:prstGeom prst="rect">
            <a:avLst/>
          </a:prstGeom>
          <a:noFill/>
        </p:spPr>
        <p:txBody>
          <a:bodyPr wrap="square">
            <a:spAutoFit/>
          </a:bodyPr>
          <a:lstStyle/>
          <a:p>
            <a:pPr algn="just"/>
            <a:endParaRPr lang="en-US" sz="3600" dirty="0">
              <a:effectLst/>
              <a:ea typeface="Calibri" panose="020F0502020204030204" pitchFamily="34" charset="0"/>
            </a:endParaRPr>
          </a:p>
          <a:p>
            <a:pPr algn="just"/>
            <a:r>
              <a:rPr lang="en-US" sz="3600" dirty="0">
                <a:effectLst/>
                <a:ea typeface="Calibri" panose="020F0502020204030204" pitchFamily="34" charset="0"/>
              </a:rPr>
              <a:t>“I shall say nothing more on the subject, lest I should be tempted to deviate from that temperance and impartiality which I would fain hope have hitherto </a:t>
            </a:r>
            <a:r>
              <a:rPr lang="en-US" sz="3600" dirty="0" err="1">
                <a:effectLst/>
                <a:ea typeface="Calibri" panose="020F0502020204030204" pitchFamily="34" charset="0"/>
              </a:rPr>
              <a:t>characterised</a:t>
            </a:r>
            <a:r>
              <a:rPr lang="en-US" sz="3600" dirty="0">
                <a:effectLst/>
                <a:ea typeface="Calibri" panose="020F0502020204030204" pitchFamily="34" charset="0"/>
              </a:rPr>
              <a:t> the remarks of, </a:t>
            </a:r>
          </a:p>
          <a:p>
            <a:pPr algn="just"/>
            <a:r>
              <a:rPr lang="en-US" sz="3600" dirty="0">
                <a:ea typeface="Calibri" panose="020F0502020204030204" pitchFamily="34" charset="0"/>
              </a:rPr>
              <a:t>				</a:t>
            </a:r>
            <a:r>
              <a:rPr lang="en-US" sz="3600" dirty="0">
                <a:effectLst/>
                <a:ea typeface="Calibri" panose="020F0502020204030204" pitchFamily="34" charset="0"/>
              </a:rPr>
              <a:t>Dear Sir, </a:t>
            </a:r>
          </a:p>
          <a:p>
            <a:pPr algn="just"/>
            <a:r>
              <a:rPr lang="en-US" sz="3600" dirty="0">
                <a:ea typeface="Calibri" panose="020F0502020204030204" pitchFamily="34" charset="0"/>
              </a:rPr>
              <a:t>					</a:t>
            </a:r>
            <a:r>
              <a:rPr lang="en-US" sz="3600" dirty="0">
                <a:effectLst/>
                <a:ea typeface="Calibri" panose="020F0502020204030204" pitchFamily="34" charset="0"/>
              </a:rPr>
              <a:t>Your faithful humble servant” </a:t>
            </a:r>
          </a:p>
          <a:p>
            <a:pPr algn="just"/>
            <a:endParaRPr lang="en-US" sz="3600" dirty="0"/>
          </a:p>
          <a:p>
            <a:pPr algn="just"/>
            <a:r>
              <a:rPr lang="en-US" sz="3600" dirty="0"/>
              <a:t>(</a:t>
            </a:r>
            <a:r>
              <a:rPr lang="en-US" sz="3600" i="1" dirty="0"/>
              <a:t>Travels</a:t>
            </a:r>
            <a:r>
              <a:rPr lang="en-US" sz="3600" dirty="0"/>
              <a:t>, Letter XVII)</a:t>
            </a:r>
            <a:endParaRPr lang="fr-FR" sz="3600" dirty="0"/>
          </a:p>
        </p:txBody>
      </p:sp>
    </p:spTree>
    <p:extLst>
      <p:ext uri="{BB962C8B-B14F-4D97-AF65-F5344CB8AC3E}">
        <p14:creationId xmlns:p14="http://schemas.microsoft.com/office/powerpoint/2010/main" val="4689396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931</Words>
  <Application>Microsoft Office PowerPoint</Application>
  <PresentationFormat>Grand écran</PresentationFormat>
  <Paragraphs>74</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Calibri Light</vt:lpstr>
      <vt:lpstr>Times New Roman</vt:lpstr>
      <vt:lpstr>Thème Office</vt:lpstr>
      <vt:lpstr>Observing and imagining Nice   in   Tobias Smollett’s   Travels through France and   Italy   (1766)  </vt:lpstr>
      <vt:lpstr> TRAVELS  THROUGH FRANCE AND ITALY.  CONTAINING OBSERVATIONS ON </vt:lpstr>
      <vt:lpstr> Letter XIII: Description of Nice: geography; layout of the town and type of architecture; the harbour; type of administration; surrounding landcape (houses and vegetation); Cimiez: Roman remains.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Nathalie BERNARD</dc:creator>
  <cp:lastModifiedBy>Nathalie BERNARD</cp:lastModifiedBy>
  <cp:revision>56</cp:revision>
  <dcterms:created xsi:type="dcterms:W3CDTF">2023-04-01T13:45:20Z</dcterms:created>
  <dcterms:modified xsi:type="dcterms:W3CDTF">2023-05-09T07:27:24Z</dcterms:modified>
</cp:coreProperties>
</file>