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0240288" cy="42840275"/>
  <p:notesSz cx="6797675" cy="9926638"/>
  <p:defaultTextStyle>
    <a:defPPr>
      <a:defRPr lang="en-US"/>
    </a:defPPr>
    <a:lvl1pPr marL="0" algn="l" defTabSz="457118" rtl="0" eaLnBrk="1" latinLnBrk="0" hangingPunct="1">
      <a:defRPr sz="1800" kern="1200">
        <a:solidFill>
          <a:schemeClr val="tx1"/>
        </a:solidFill>
        <a:latin typeface="+mn-lt"/>
        <a:ea typeface="+mn-ea"/>
        <a:cs typeface="+mn-cs"/>
      </a:defRPr>
    </a:lvl1pPr>
    <a:lvl2pPr marL="457118" algn="l" defTabSz="457118" rtl="0" eaLnBrk="1" latinLnBrk="0" hangingPunct="1">
      <a:defRPr sz="1800" kern="1200">
        <a:solidFill>
          <a:schemeClr val="tx1"/>
        </a:solidFill>
        <a:latin typeface="+mn-lt"/>
        <a:ea typeface="+mn-ea"/>
        <a:cs typeface="+mn-cs"/>
      </a:defRPr>
    </a:lvl2pPr>
    <a:lvl3pPr marL="914234" algn="l" defTabSz="457118" rtl="0" eaLnBrk="1" latinLnBrk="0" hangingPunct="1">
      <a:defRPr sz="1800" kern="1200">
        <a:solidFill>
          <a:schemeClr val="tx1"/>
        </a:solidFill>
        <a:latin typeface="+mn-lt"/>
        <a:ea typeface="+mn-ea"/>
        <a:cs typeface="+mn-cs"/>
      </a:defRPr>
    </a:lvl3pPr>
    <a:lvl4pPr marL="1371352" algn="l" defTabSz="457118" rtl="0" eaLnBrk="1" latinLnBrk="0" hangingPunct="1">
      <a:defRPr sz="1800" kern="1200">
        <a:solidFill>
          <a:schemeClr val="tx1"/>
        </a:solidFill>
        <a:latin typeface="+mn-lt"/>
        <a:ea typeface="+mn-ea"/>
        <a:cs typeface="+mn-cs"/>
      </a:defRPr>
    </a:lvl4pPr>
    <a:lvl5pPr marL="1828469" algn="l" defTabSz="457118" rtl="0" eaLnBrk="1" latinLnBrk="0" hangingPunct="1">
      <a:defRPr sz="1800" kern="1200">
        <a:solidFill>
          <a:schemeClr val="tx1"/>
        </a:solidFill>
        <a:latin typeface="+mn-lt"/>
        <a:ea typeface="+mn-ea"/>
        <a:cs typeface="+mn-cs"/>
      </a:defRPr>
    </a:lvl5pPr>
    <a:lvl6pPr marL="2285586" algn="l" defTabSz="457118" rtl="0" eaLnBrk="1" latinLnBrk="0" hangingPunct="1">
      <a:defRPr sz="1800" kern="1200">
        <a:solidFill>
          <a:schemeClr val="tx1"/>
        </a:solidFill>
        <a:latin typeface="+mn-lt"/>
        <a:ea typeface="+mn-ea"/>
        <a:cs typeface="+mn-cs"/>
      </a:defRPr>
    </a:lvl6pPr>
    <a:lvl7pPr marL="2742703" algn="l" defTabSz="457118" rtl="0" eaLnBrk="1" latinLnBrk="0" hangingPunct="1">
      <a:defRPr sz="1800" kern="1200">
        <a:solidFill>
          <a:schemeClr val="tx1"/>
        </a:solidFill>
        <a:latin typeface="+mn-lt"/>
        <a:ea typeface="+mn-ea"/>
        <a:cs typeface="+mn-cs"/>
      </a:defRPr>
    </a:lvl7pPr>
    <a:lvl8pPr marL="3199821" algn="l" defTabSz="457118" rtl="0" eaLnBrk="1" latinLnBrk="0" hangingPunct="1">
      <a:defRPr sz="1800" kern="1200">
        <a:solidFill>
          <a:schemeClr val="tx1"/>
        </a:solidFill>
        <a:latin typeface="+mn-lt"/>
        <a:ea typeface="+mn-ea"/>
        <a:cs typeface="+mn-cs"/>
      </a:defRPr>
    </a:lvl8pPr>
    <a:lvl9pPr marL="3656937" algn="l" defTabSz="45711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mla-Exonam Amegan" initials="KA" lastIdx="0" clrIdx="0">
    <p:extLst>
      <p:ext uri="{19B8F6BF-5375-455C-9EA6-DF929625EA0E}">
        <p15:presenceInfo xmlns:p15="http://schemas.microsoft.com/office/powerpoint/2012/main" userId="S-1-5-21-3569255166-3711921035-3486062074-343698" providerId="AD"/>
      </p:ext>
    </p:extLst>
  </p:cmAuthor>
  <p:cmAuthor id="2" name="Christophe Robin" initials="CR" lastIdx="4" clrIdx="1">
    <p:extLst>
      <p:ext uri="{19B8F6BF-5375-455C-9EA6-DF929625EA0E}">
        <p15:presenceInfo xmlns:p15="http://schemas.microsoft.com/office/powerpoint/2012/main" userId="S-1-5-21-2016635700-1495810237-3208286788-10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F4F"/>
    <a:srgbClr val="41421E"/>
    <a:srgbClr val="18C6D8"/>
    <a:srgbClr val="43A8AD"/>
    <a:srgbClr val="409DB0"/>
    <a:srgbClr val="34352B"/>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7" d="100"/>
          <a:sy n="37" d="100"/>
        </p:scale>
        <p:origin x="1362" y="-3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805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6" y="2"/>
            <a:ext cx="2945659" cy="498055"/>
          </a:xfrm>
          <a:prstGeom prst="rect">
            <a:avLst/>
          </a:prstGeom>
        </p:spPr>
        <p:txBody>
          <a:bodyPr vert="horz" lIns="91440" tIns="45720" rIns="91440" bIns="45720" rtlCol="0"/>
          <a:lstStyle>
            <a:lvl1pPr algn="r">
              <a:defRPr sz="1200"/>
            </a:lvl1pPr>
          </a:lstStyle>
          <a:p>
            <a:fld id="{2F9CF17D-63FF-4696-A560-6938382CE26A}" type="datetimeFigureOut">
              <a:rPr lang="en-US" smtClean="0"/>
              <a:t>10/11/2023</a:t>
            </a:fld>
            <a:endParaRPr lang="en-US"/>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6" y="9428584"/>
            <a:ext cx="2945659" cy="498054"/>
          </a:xfrm>
          <a:prstGeom prst="rect">
            <a:avLst/>
          </a:prstGeom>
        </p:spPr>
        <p:txBody>
          <a:bodyPr vert="horz" lIns="91440" tIns="45720" rIns="91440" bIns="45720" rtlCol="0" anchor="b"/>
          <a:lstStyle>
            <a:lvl1pPr algn="r">
              <a:defRPr sz="1200"/>
            </a:lvl1pPr>
          </a:lstStyle>
          <a:p>
            <a:fld id="{8D6E2A75-21BB-4456-A39A-CBEE5744DA51}" type="slidenum">
              <a:rPr lang="en-US" smtClean="0"/>
              <a:t>‹#›</a:t>
            </a:fld>
            <a:endParaRPr lang="en-US"/>
          </a:p>
        </p:txBody>
      </p:sp>
    </p:spTree>
    <p:extLst>
      <p:ext uri="{BB962C8B-B14F-4D97-AF65-F5344CB8AC3E}">
        <p14:creationId xmlns:p14="http://schemas.microsoft.com/office/powerpoint/2010/main" val="603073364"/>
      </p:ext>
    </p:extLst>
  </p:cSld>
  <p:clrMap bg1="lt1" tx1="dk1" bg2="lt2" tx2="dk2" accent1="accent1" accent2="accent2" accent3="accent3" accent4="accent4" accent5="accent5" accent6="accent6" hlink="hlink" folHlink="folHlink"/>
  <p:notesStyle>
    <a:lvl1pPr marL="0" algn="l" defTabSz="905242" rtl="0" eaLnBrk="1" latinLnBrk="0" hangingPunct="1">
      <a:defRPr sz="1187" kern="1200">
        <a:solidFill>
          <a:schemeClr val="tx1"/>
        </a:solidFill>
        <a:latin typeface="+mn-lt"/>
        <a:ea typeface="+mn-ea"/>
        <a:cs typeface="+mn-cs"/>
      </a:defRPr>
    </a:lvl1pPr>
    <a:lvl2pPr marL="452622" algn="l" defTabSz="905242" rtl="0" eaLnBrk="1" latinLnBrk="0" hangingPunct="1">
      <a:defRPr sz="1187" kern="1200">
        <a:solidFill>
          <a:schemeClr val="tx1"/>
        </a:solidFill>
        <a:latin typeface="+mn-lt"/>
        <a:ea typeface="+mn-ea"/>
        <a:cs typeface="+mn-cs"/>
      </a:defRPr>
    </a:lvl2pPr>
    <a:lvl3pPr marL="905242" algn="l" defTabSz="905242" rtl="0" eaLnBrk="1" latinLnBrk="0" hangingPunct="1">
      <a:defRPr sz="1187" kern="1200">
        <a:solidFill>
          <a:schemeClr val="tx1"/>
        </a:solidFill>
        <a:latin typeface="+mn-lt"/>
        <a:ea typeface="+mn-ea"/>
        <a:cs typeface="+mn-cs"/>
      </a:defRPr>
    </a:lvl3pPr>
    <a:lvl4pPr marL="1357864" algn="l" defTabSz="905242" rtl="0" eaLnBrk="1" latinLnBrk="0" hangingPunct="1">
      <a:defRPr sz="1187" kern="1200">
        <a:solidFill>
          <a:schemeClr val="tx1"/>
        </a:solidFill>
        <a:latin typeface="+mn-lt"/>
        <a:ea typeface="+mn-ea"/>
        <a:cs typeface="+mn-cs"/>
      </a:defRPr>
    </a:lvl4pPr>
    <a:lvl5pPr marL="1810484" algn="l" defTabSz="905242" rtl="0" eaLnBrk="1" latinLnBrk="0" hangingPunct="1">
      <a:defRPr sz="1187" kern="1200">
        <a:solidFill>
          <a:schemeClr val="tx1"/>
        </a:solidFill>
        <a:latin typeface="+mn-lt"/>
        <a:ea typeface="+mn-ea"/>
        <a:cs typeface="+mn-cs"/>
      </a:defRPr>
    </a:lvl5pPr>
    <a:lvl6pPr marL="2263106" algn="l" defTabSz="905242" rtl="0" eaLnBrk="1" latinLnBrk="0" hangingPunct="1">
      <a:defRPr sz="1187" kern="1200">
        <a:solidFill>
          <a:schemeClr val="tx1"/>
        </a:solidFill>
        <a:latin typeface="+mn-lt"/>
        <a:ea typeface="+mn-ea"/>
        <a:cs typeface="+mn-cs"/>
      </a:defRPr>
    </a:lvl6pPr>
    <a:lvl7pPr marL="2715727" algn="l" defTabSz="905242" rtl="0" eaLnBrk="1" latinLnBrk="0" hangingPunct="1">
      <a:defRPr sz="1187" kern="1200">
        <a:solidFill>
          <a:schemeClr val="tx1"/>
        </a:solidFill>
        <a:latin typeface="+mn-lt"/>
        <a:ea typeface="+mn-ea"/>
        <a:cs typeface="+mn-cs"/>
      </a:defRPr>
    </a:lvl7pPr>
    <a:lvl8pPr marL="3168348" algn="l" defTabSz="905242" rtl="0" eaLnBrk="1" latinLnBrk="0" hangingPunct="1">
      <a:defRPr sz="1187" kern="1200">
        <a:solidFill>
          <a:schemeClr val="tx1"/>
        </a:solidFill>
        <a:latin typeface="+mn-lt"/>
        <a:ea typeface="+mn-ea"/>
        <a:cs typeface="+mn-cs"/>
      </a:defRPr>
    </a:lvl8pPr>
    <a:lvl9pPr marL="3620970" algn="l" defTabSz="905242" rtl="0" eaLnBrk="1" latinLnBrk="0" hangingPunct="1">
      <a:defRPr sz="118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3" y="7011132"/>
            <a:ext cx="25704245" cy="14914762"/>
          </a:xfrm>
        </p:spPr>
        <p:txBody>
          <a:bodyPr anchor="b"/>
          <a:lstStyle>
            <a:lvl1pPr algn="ctr">
              <a:defRPr sz="19842"/>
            </a:lvl1pPr>
          </a:lstStyle>
          <a:p>
            <a:r>
              <a:rPr lang="en-US"/>
              <a:t>Click to edit Master title style</a:t>
            </a:r>
            <a:endParaRPr lang="en-US" dirty="0"/>
          </a:p>
        </p:txBody>
      </p:sp>
      <p:sp>
        <p:nvSpPr>
          <p:cNvPr id="3" name="Subtitle 2"/>
          <p:cNvSpPr>
            <a:spLocks noGrp="1"/>
          </p:cNvSpPr>
          <p:nvPr>
            <p:ph type="subTitle" idx="1"/>
          </p:nvPr>
        </p:nvSpPr>
        <p:spPr>
          <a:xfrm>
            <a:off x="3780037" y="22501065"/>
            <a:ext cx="22680216" cy="10343147"/>
          </a:xfrm>
        </p:spPr>
        <p:txBody>
          <a:bodyPr/>
          <a:lstStyle>
            <a:lvl1pPr marL="0" indent="0" algn="ctr">
              <a:buNone/>
              <a:defRPr sz="7937"/>
            </a:lvl1pPr>
            <a:lvl2pPr marL="1511946" indent="0" algn="ctr">
              <a:buNone/>
              <a:defRPr sz="6613"/>
            </a:lvl2pPr>
            <a:lvl3pPr marL="3023891" indent="0" algn="ctr">
              <a:buNone/>
              <a:defRPr sz="5953"/>
            </a:lvl3pPr>
            <a:lvl4pPr marL="4535837" indent="0" algn="ctr">
              <a:buNone/>
              <a:defRPr sz="5291"/>
            </a:lvl4pPr>
            <a:lvl5pPr marL="6047782" indent="0" algn="ctr">
              <a:buNone/>
              <a:defRPr sz="5291"/>
            </a:lvl5pPr>
            <a:lvl6pPr marL="7559729" indent="0" algn="ctr">
              <a:buNone/>
              <a:defRPr sz="5291"/>
            </a:lvl6pPr>
            <a:lvl7pPr marL="9071674" indent="0" algn="ctr">
              <a:buNone/>
              <a:defRPr sz="5291"/>
            </a:lvl7pPr>
            <a:lvl8pPr marL="10583620" indent="0" algn="ctr">
              <a:buNone/>
              <a:defRPr sz="5291"/>
            </a:lvl8pPr>
            <a:lvl9pPr marL="12095566"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2F342-2713-4A72-88E5-0270455D7E2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277051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2F342-2713-4A72-88E5-0270455D7E2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129992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80849"/>
            <a:ext cx="6520563" cy="3630515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2" y="2280849"/>
            <a:ext cx="19183683" cy="363051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2F342-2713-4A72-88E5-0270455D7E2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414059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2F342-2713-4A72-88E5-0270455D7E2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96547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680332"/>
            <a:ext cx="26082248" cy="17820361"/>
          </a:xfrm>
        </p:spPr>
        <p:txBody>
          <a:bodyPr anchor="b"/>
          <a:lstStyle>
            <a:lvl1pPr>
              <a:defRPr sz="19842"/>
            </a:lvl1pPr>
          </a:lstStyle>
          <a:p>
            <a:r>
              <a:rPr lang="en-US"/>
              <a:t>Click to edit Master title style</a:t>
            </a:r>
            <a:endParaRPr lang="en-US" dirty="0"/>
          </a:p>
        </p:txBody>
      </p:sp>
      <p:sp>
        <p:nvSpPr>
          <p:cNvPr id="3" name="Text Placeholder 2"/>
          <p:cNvSpPr>
            <a:spLocks noGrp="1"/>
          </p:cNvSpPr>
          <p:nvPr>
            <p:ph type="body" idx="1"/>
          </p:nvPr>
        </p:nvSpPr>
        <p:spPr>
          <a:xfrm>
            <a:off x="2063272" y="28669280"/>
            <a:ext cx="26082248" cy="9371307"/>
          </a:xfrm>
        </p:spPr>
        <p:txBody>
          <a:bodyPr/>
          <a:lstStyle>
            <a:lvl1pPr marL="0" indent="0">
              <a:buNone/>
              <a:defRPr sz="7937">
                <a:solidFill>
                  <a:schemeClr val="tx1"/>
                </a:solidFill>
              </a:defRPr>
            </a:lvl1pPr>
            <a:lvl2pPr marL="1511946" indent="0">
              <a:buNone/>
              <a:defRPr sz="6613">
                <a:solidFill>
                  <a:schemeClr val="tx1">
                    <a:tint val="75000"/>
                  </a:schemeClr>
                </a:solidFill>
              </a:defRPr>
            </a:lvl2pPr>
            <a:lvl3pPr marL="3023891" indent="0">
              <a:buNone/>
              <a:defRPr sz="5953">
                <a:solidFill>
                  <a:schemeClr val="tx1">
                    <a:tint val="75000"/>
                  </a:schemeClr>
                </a:solidFill>
              </a:defRPr>
            </a:lvl3pPr>
            <a:lvl4pPr marL="4535837" indent="0">
              <a:buNone/>
              <a:defRPr sz="5291">
                <a:solidFill>
                  <a:schemeClr val="tx1">
                    <a:tint val="75000"/>
                  </a:schemeClr>
                </a:solidFill>
              </a:defRPr>
            </a:lvl4pPr>
            <a:lvl5pPr marL="6047782" indent="0">
              <a:buNone/>
              <a:defRPr sz="5291">
                <a:solidFill>
                  <a:schemeClr val="tx1">
                    <a:tint val="75000"/>
                  </a:schemeClr>
                </a:solidFill>
              </a:defRPr>
            </a:lvl5pPr>
            <a:lvl6pPr marL="7559729" indent="0">
              <a:buNone/>
              <a:defRPr sz="5291">
                <a:solidFill>
                  <a:schemeClr val="tx1">
                    <a:tint val="75000"/>
                  </a:schemeClr>
                </a:solidFill>
              </a:defRPr>
            </a:lvl6pPr>
            <a:lvl7pPr marL="9071674" indent="0">
              <a:buNone/>
              <a:defRPr sz="5291">
                <a:solidFill>
                  <a:schemeClr val="tx1">
                    <a:tint val="75000"/>
                  </a:schemeClr>
                </a:solidFill>
              </a:defRPr>
            </a:lvl7pPr>
            <a:lvl8pPr marL="10583620" indent="0">
              <a:buNone/>
              <a:defRPr sz="5291">
                <a:solidFill>
                  <a:schemeClr val="tx1">
                    <a:tint val="75000"/>
                  </a:schemeClr>
                </a:solidFill>
              </a:defRPr>
            </a:lvl8pPr>
            <a:lvl9pPr marL="12095566" indent="0">
              <a:buNone/>
              <a:defRPr sz="52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2F342-2713-4A72-88E5-0270455D7E2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262230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404240"/>
            <a:ext cx="12852122" cy="27181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7" y="11404240"/>
            <a:ext cx="12852122" cy="27181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2F342-2713-4A72-88E5-0270455D7E2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276796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80857"/>
            <a:ext cx="26082248" cy="828047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3" y="10501820"/>
            <a:ext cx="12793057" cy="5146780"/>
          </a:xfrm>
        </p:spPr>
        <p:txBody>
          <a:bodyPr anchor="b"/>
          <a:lstStyle>
            <a:lvl1pPr marL="0" indent="0">
              <a:buNone/>
              <a:defRPr sz="7937" b="1"/>
            </a:lvl1pPr>
            <a:lvl2pPr marL="1511946" indent="0">
              <a:buNone/>
              <a:defRPr sz="6613" b="1"/>
            </a:lvl2pPr>
            <a:lvl3pPr marL="3023891" indent="0">
              <a:buNone/>
              <a:defRPr sz="5953" b="1"/>
            </a:lvl3pPr>
            <a:lvl4pPr marL="4535837" indent="0">
              <a:buNone/>
              <a:defRPr sz="5291" b="1"/>
            </a:lvl4pPr>
            <a:lvl5pPr marL="6047782" indent="0">
              <a:buNone/>
              <a:defRPr sz="5291" b="1"/>
            </a:lvl5pPr>
            <a:lvl6pPr marL="7559729" indent="0">
              <a:buNone/>
              <a:defRPr sz="5291" b="1"/>
            </a:lvl6pPr>
            <a:lvl7pPr marL="9071674" indent="0">
              <a:buNone/>
              <a:defRPr sz="5291" b="1"/>
            </a:lvl7pPr>
            <a:lvl8pPr marL="10583620" indent="0">
              <a:buNone/>
              <a:defRPr sz="5291" b="1"/>
            </a:lvl8pPr>
            <a:lvl9pPr marL="12095566" indent="0">
              <a:buNone/>
              <a:defRPr sz="5291" b="1"/>
            </a:lvl9pPr>
          </a:lstStyle>
          <a:p>
            <a:pPr lvl="0"/>
            <a:r>
              <a:rPr lang="en-US"/>
              <a:t>Edit Master text styles</a:t>
            </a:r>
          </a:p>
        </p:txBody>
      </p:sp>
      <p:sp>
        <p:nvSpPr>
          <p:cNvPr id="4" name="Content Placeholder 3"/>
          <p:cNvSpPr>
            <a:spLocks noGrp="1"/>
          </p:cNvSpPr>
          <p:nvPr>
            <p:ph sz="half" idx="2"/>
          </p:nvPr>
        </p:nvSpPr>
        <p:spPr>
          <a:xfrm>
            <a:off x="2082963" y="15648601"/>
            <a:ext cx="12793057" cy="23016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501820"/>
            <a:ext cx="12856062" cy="5146780"/>
          </a:xfrm>
        </p:spPr>
        <p:txBody>
          <a:bodyPr anchor="b"/>
          <a:lstStyle>
            <a:lvl1pPr marL="0" indent="0">
              <a:buNone/>
              <a:defRPr sz="7937" b="1"/>
            </a:lvl1pPr>
            <a:lvl2pPr marL="1511946" indent="0">
              <a:buNone/>
              <a:defRPr sz="6613" b="1"/>
            </a:lvl2pPr>
            <a:lvl3pPr marL="3023891" indent="0">
              <a:buNone/>
              <a:defRPr sz="5953" b="1"/>
            </a:lvl3pPr>
            <a:lvl4pPr marL="4535837" indent="0">
              <a:buNone/>
              <a:defRPr sz="5291" b="1"/>
            </a:lvl4pPr>
            <a:lvl5pPr marL="6047782" indent="0">
              <a:buNone/>
              <a:defRPr sz="5291" b="1"/>
            </a:lvl5pPr>
            <a:lvl6pPr marL="7559729" indent="0">
              <a:buNone/>
              <a:defRPr sz="5291" b="1"/>
            </a:lvl6pPr>
            <a:lvl7pPr marL="9071674" indent="0">
              <a:buNone/>
              <a:defRPr sz="5291" b="1"/>
            </a:lvl7pPr>
            <a:lvl8pPr marL="10583620" indent="0">
              <a:buNone/>
              <a:defRPr sz="5291" b="1"/>
            </a:lvl8pPr>
            <a:lvl9pPr marL="12095566" indent="0">
              <a:buNone/>
              <a:defRPr sz="5291" b="1"/>
            </a:lvl9pPr>
          </a:lstStyle>
          <a:p>
            <a:pPr lvl="0"/>
            <a:r>
              <a:rPr lang="en-US"/>
              <a:t>Edit Master text styles</a:t>
            </a:r>
          </a:p>
        </p:txBody>
      </p:sp>
      <p:sp>
        <p:nvSpPr>
          <p:cNvPr id="6" name="Content Placeholder 5"/>
          <p:cNvSpPr>
            <a:spLocks noGrp="1"/>
          </p:cNvSpPr>
          <p:nvPr>
            <p:ph sz="quarter" idx="4"/>
          </p:nvPr>
        </p:nvSpPr>
        <p:spPr>
          <a:xfrm>
            <a:off x="15309148" y="15648601"/>
            <a:ext cx="12856062" cy="23016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2F342-2713-4A72-88E5-0270455D7E2C}"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40651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A2F342-2713-4A72-88E5-0270455D7E2C}"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228264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F342-2713-4A72-88E5-0270455D7E2C}"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72978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56018"/>
            <a:ext cx="9753280" cy="9996064"/>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0" y="6168216"/>
            <a:ext cx="15309147" cy="30444362"/>
          </a:xfrm>
        </p:spPr>
        <p:txBody>
          <a:bodyPr/>
          <a:lstStyle>
            <a:lvl1pPr>
              <a:defRPr sz="10583"/>
            </a:lvl1pPr>
            <a:lvl2pPr>
              <a:defRPr sz="9259"/>
            </a:lvl2pPr>
            <a:lvl3pPr>
              <a:defRPr sz="7937"/>
            </a:lvl3pPr>
            <a:lvl4pPr>
              <a:defRPr sz="6613"/>
            </a:lvl4pPr>
            <a:lvl5pPr>
              <a:defRPr sz="6613"/>
            </a:lvl5pPr>
            <a:lvl6pPr>
              <a:defRPr sz="6613"/>
            </a:lvl6pPr>
            <a:lvl7pPr>
              <a:defRPr sz="6613"/>
            </a:lvl7pPr>
            <a:lvl8pPr>
              <a:defRPr sz="6613"/>
            </a:lvl8pPr>
            <a:lvl9pPr>
              <a:defRPr sz="66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852083"/>
            <a:ext cx="9753280" cy="23810073"/>
          </a:xfrm>
        </p:spPr>
        <p:txBody>
          <a:bodyPr/>
          <a:lstStyle>
            <a:lvl1pPr marL="0" indent="0">
              <a:buNone/>
              <a:defRPr sz="5291"/>
            </a:lvl1pPr>
            <a:lvl2pPr marL="1511946" indent="0">
              <a:buNone/>
              <a:defRPr sz="4630"/>
            </a:lvl2pPr>
            <a:lvl3pPr marL="3023891" indent="0">
              <a:buNone/>
              <a:defRPr sz="3968"/>
            </a:lvl3pPr>
            <a:lvl4pPr marL="4535837" indent="0">
              <a:buNone/>
              <a:defRPr sz="3307"/>
            </a:lvl4pPr>
            <a:lvl5pPr marL="6047782" indent="0">
              <a:buNone/>
              <a:defRPr sz="3307"/>
            </a:lvl5pPr>
            <a:lvl6pPr marL="7559729" indent="0">
              <a:buNone/>
              <a:defRPr sz="3307"/>
            </a:lvl6pPr>
            <a:lvl7pPr marL="9071674" indent="0">
              <a:buNone/>
              <a:defRPr sz="3307"/>
            </a:lvl7pPr>
            <a:lvl8pPr marL="10583620" indent="0">
              <a:buNone/>
              <a:defRPr sz="3307"/>
            </a:lvl8pPr>
            <a:lvl9pPr marL="12095566" indent="0">
              <a:buNone/>
              <a:defRPr sz="3307"/>
            </a:lvl9pPr>
          </a:lstStyle>
          <a:p>
            <a:pPr lvl="0"/>
            <a:r>
              <a:rPr lang="en-US"/>
              <a:t>Edit Master text styles</a:t>
            </a:r>
          </a:p>
        </p:txBody>
      </p:sp>
      <p:sp>
        <p:nvSpPr>
          <p:cNvPr id="5" name="Date Placeholder 4"/>
          <p:cNvSpPr>
            <a:spLocks noGrp="1"/>
          </p:cNvSpPr>
          <p:nvPr>
            <p:ph type="dt" sz="half" idx="10"/>
          </p:nvPr>
        </p:nvSpPr>
        <p:spPr/>
        <p:txBody>
          <a:bodyPr/>
          <a:lstStyle/>
          <a:p>
            <a:fld id="{A2A2F342-2713-4A72-88E5-0270455D7E2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1447484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56018"/>
            <a:ext cx="9753280" cy="9996064"/>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0" y="6168216"/>
            <a:ext cx="15309147" cy="30444362"/>
          </a:xfrm>
        </p:spPr>
        <p:txBody>
          <a:bodyPr anchor="t"/>
          <a:lstStyle>
            <a:lvl1pPr marL="0" indent="0">
              <a:buNone/>
              <a:defRPr sz="10583"/>
            </a:lvl1pPr>
            <a:lvl2pPr marL="1511946" indent="0">
              <a:buNone/>
              <a:defRPr sz="9259"/>
            </a:lvl2pPr>
            <a:lvl3pPr marL="3023891" indent="0">
              <a:buNone/>
              <a:defRPr sz="7937"/>
            </a:lvl3pPr>
            <a:lvl4pPr marL="4535837" indent="0">
              <a:buNone/>
              <a:defRPr sz="6613"/>
            </a:lvl4pPr>
            <a:lvl5pPr marL="6047782" indent="0">
              <a:buNone/>
              <a:defRPr sz="6613"/>
            </a:lvl5pPr>
            <a:lvl6pPr marL="7559729" indent="0">
              <a:buNone/>
              <a:defRPr sz="6613"/>
            </a:lvl6pPr>
            <a:lvl7pPr marL="9071674" indent="0">
              <a:buNone/>
              <a:defRPr sz="6613"/>
            </a:lvl7pPr>
            <a:lvl8pPr marL="10583620" indent="0">
              <a:buNone/>
              <a:defRPr sz="6613"/>
            </a:lvl8pPr>
            <a:lvl9pPr marL="12095566" indent="0">
              <a:buNone/>
              <a:defRPr sz="6613"/>
            </a:lvl9pPr>
          </a:lstStyle>
          <a:p>
            <a:r>
              <a:rPr lang="en-US"/>
              <a:t>Click icon to add picture</a:t>
            </a:r>
            <a:endParaRPr lang="en-US" dirty="0"/>
          </a:p>
        </p:txBody>
      </p:sp>
      <p:sp>
        <p:nvSpPr>
          <p:cNvPr id="4" name="Text Placeholder 3"/>
          <p:cNvSpPr>
            <a:spLocks noGrp="1"/>
          </p:cNvSpPr>
          <p:nvPr>
            <p:ph type="body" sz="half" idx="2"/>
          </p:nvPr>
        </p:nvSpPr>
        <p:spPr>
          <a:xfrm>
            <a:off x="2082959" y="12852083"/>
            <a:ext cx="9753280" cy="23810073"/>
          </a:xfrm>
        </p:spPr>
        <p:txBody>
          <a:bodyPr/>
          <a:lstStyle>
            <a:lvl1pPr marL="0" indent="0">
              <a:buNone/>
              <a:defRPr sz="5291"/>
            </a:lvl1pPr>
            <a:lvl2pPr marL="1511946" indent="0">
              <a:buNone/>
              <a:defRPr sz="4630"/>
            </a:lvl2pPr>
            <a:lvl3pPr marL="3023891" indent="0">
              <a:buNone/>
              <a:defRPr sz="3968"/>
            </a:lvl3pPr>
            <a:lvl4pPr marL="4535837" indent="0">
              <a:buNone/>
              <a:defRPr sz="3307"/>
            </a:lvl4pPr>
            <a:lvl5pPr marL="6047782" indent="0">
              <a:buNone/>
              <a:defRPr sz="3307"/>
            </a:lvl5pPr>
            <a:lvl6pPr marL="7559729" indent="0">
              <a:buNone/>
              <a:defRPr sz="3307"/>
            </a:lvl6pPr>
            <a:lvl7pPr marL="9071674" indent="0">
              <a:buNone/>
              <a:defRPr sz="3307"/>
            </a:lvl7pPr>
            <a:lvl8pPr marL="10583620" indent="0">
              <a:buNone/>
              <a:defRPr sz="3307"/>
            </a:lvl8pPr>
            <a:lvl9pPr marL="12095566" indent="0">
              <a:buNone/>
              <a:defRPr sz="3307"/>
            </a:lvl9pPr>
          </a:lstStyle>
          <a:p>
            <a:pPr lvl="0"/>
            <a:r>
              <a:rPr lang="en-US"/>
              <a:t>Edit Master text styles</a:t>
            </a:r>
          </a:p>
        </p:txBody>
      </p:sp>
      <p:sp>
        <p:nvSpPr>
          <p:cNvPr id="5" name="Date Placeholder 4"/>
          <p:cNvSpPr>
            <a:spLocks noGrp="1"/>
          </p:cNvSpPr>
          <p:nvPr>
            <p:ph type="dt" sz="half" idx="10"/>
          </p:nvPr>
        </p:nvSpPr>
        <p:spPr/>
        <p:txBody>
          <a:bodyPr/>
          <a:lstStyle/>
          <a:p>
            <a:fld id="{A2A2F342-2713-4A72-88E5-0270455D7E2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D776F-E265-49E0-9CCD-80A9C9D96E3D}" type="slidenum">
              <a:rPr lang="en-US" smtClean="0"/>
              <a:t>‹#›</a:t>
            </a:fld>
            <a:endParaRPr lang="en-US"/>
          </a:p>
        </p:txBody>
      </p:sp>
    </p:spTree>
    <p:extLst>
      <p:ext uri="{BB962C8B-B14F-4D97-AF65-F5344CB8AC3E}">
        <p14:creationId xmlns:p14="http://schemas.microsoft.com/office/powerpoint/2010/main" val="118774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1" y="2280857"/>
            <a:ext cx="26082248" cy="82804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1" y="11404240"/>
            <a:ext cx="26082248" cy="271817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1" y="39706599"/>
            <a:ext cx="6804066" cy="2280848"/>
          </a:xfrm>
          <a:prstGeom prst="rect">
            <a:avLst/>
          </a:prstGeom>
        </p:spPr>
        <p:txBody>
          <a:bodyPr vert="horz" lIns="91440" tIns="45720" rIns="91440" bIns="45720" rtlCol="0" anchor="ctr"/>
          <a:lstStyle>
            <a:lvl1pPr algn="l">
              <a:defRPr sz="3968">
                <a:solidFill>
                  <a:schemeClr val="tx1">
                    <a:tint val="75000"/>
                  </a:schemeClr>
                </a:solidFill>
              </a:defRPr>
            </a:lvl1pPr>
          </a:lstStyle>
          <a:p>
            <a:fld id="{A2A2F342-2713-4A72-88E5-0270455D7E2C}" type="datetimeFigureOut">
              <a:rPr lang="en-US" smtClean="0"/>
              <a:t>10/11/2023</a:t>
            </a:fld>
            <a:endParaRPr lang="en-US"/>
          </a:p>
        </p:txBody>
      </p:sp>
      <p:sp>
        <p:nvSpPr>
          <p:cNvPr id="5" name="Footer Placeholder 4"/>
          <p:cNvSpPr>
            <a:spLocks noGrp="1"/>
          </p:cNvSpPr>
          <p:nvPr>
            <p:ph type="ftr" sz="quarter" idx="3"/>
          </p:nvPr>
        </p:nvSpPr>
        <p:spPr>
          <a:xfrm>
            <a:off x="10017097" y="39706599"/>
            <a:ext cx="10206097" cy="2280848"/>
          </a:xfrm>
          <a:prstGeom prst="rect">
            <a:avLst/>
          </a:prstGeom>
        </p:spPr>
        <p:txBody>
          <a:bodyPr vert="horz" lIns="91440" tIns="45720" rIns="91440" bIns="45720" rtlCol="0" anchor="ctr"/>
          <a:lstStyle>
            <a:lvl1pPr algn="ctr">
              <a:defRPr sz="396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57203" y="39706599"/>
            <a:ext cx="6804066" cy="2280848"/>
          </a:xfrm>
          <a:prstGeom prst="rect">
            <a:avLst/>
          </a:prstGeom>
        </p:spPr>
        <p:txBody>
          <a:bodyPr vert="horz" lIns="91440" tIns="45720" rIns="91440" bIns="45720" rtlCol="0" anchor="ctr"/>
          <a:lstStyle>
            <a:lvl1pPr algn="r">
              <a:defRPr sz="3968">
                <a:solidFill>
                  <a:schemeClr val="tx1">
                    <a:tint val="75000"/>
                  </a:schemeClr>
                </a:solidFill>
              </a:defRPr>
            </a:lvl1pPr>
          </a:lstStyle>
          <a:p>
            <a:fld id="{FB3D776F-E265-49E0-9CCD-80A9C9D96E3D}" type="slidenum">
              <a:rPr lang="en-US" smtClean="0"/>
              <a:t>‹#›</a:t>
            </a:fld>
            <a:endParaRPr lang="en-US"/>
          </a:p>
        </p:txBody>
      </p:sp>
    </p:spTree>
    <p:extLst>
      <p:ext uri="{BB962C8B-B14F-4D97-AF65-F5344CB8AC3E}">
        <p14:creationId xmlns:p14="http://schemas.microsoft.com/office/powerpoint/2010/main" val="38231535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023891" rtl="0" eaLnBrk="1" latinLnBrk="0" hangingPunct="1">
        <a:lnSpc>
          <a:spcPct val="90000"/>
        </a:lnSpc>
        <a:spcBef>
          <a:spcPct val="0"/>
        </a:spcBef>
        <a:buNone/>
        <a:defRPr sz="14550" kern="1200">
          <a:solidFill>
            <a:schemeClr val="tx1"/>
          </a:solidFill>
          <a:latin typeface="+mj-lt"/>
          <a:ea typeface="+mj-ea"/>
          <a:cs typeface="+mj-cs"/>
        </a:defRPr>
      </a:lvl1pPr>
    </p:titleStyle>
    <p:bodyStyle>
      <a:lvl1pPr marL="755972" indent="-755972" algn="l" defTabSz="3023891" rtl="0" eaLnBrk="1" latinLnBrk="0" hangingPunct="1">
        <a:lnSpc>
          <a:spcPct val="90000"/>
        </a:lnSpc>
        <a:spcBef>
          <a:spcPts val="3307"/>
        </a:spcBef>
        <a:buFont typeface="Arial" panose="020B0604020202020204" pitchFamily="34" charset="0"/>
        <a:buChar char="•"/>
        <a:defRPr sz="9259" kern="1200">
          <a:solidFill>
            <a:schemeClr val="tx1"/>
          </a:solidFill>
          <a:latin typeface="+mn-lt"/>
          <a:ea typeface="+mn-ea"/>
          <a:cs typeface="+mn-cs"/>
        </a:defRPr>
      </a:lvl1pPr>
      <a:lvl2pPr marL="2267918" indent="-755972" algn="l" defTabSz="3023891"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79863" indent="-755972" algn="l" defTabSz="3023891" rtl="0" eaLnBrk="1" latinLnBrk="0" hangingPunct="1">
        <a:lnSpc>
          <a:spcPct val="90000"/>
        </a:lnSpc>
        <a:spcBef>
          <a:spcPts val="1654"/>
        </a:spcBef>
        <a:buFont typeface="Arial" panose="020B0604020202020204" pitchFamily="34" charset="0"/>
        <a:buChar char="•"/>
        <a:defRPr sz="6613" kern="1200">
          <a:solidFill>
            <a:schemeClr val="tx1"/>
          </a:solidFill>
          <a:latin typeface="+mn-lt"/>
          <a:ea typeface="+mn-ea"/>
          <a:cs typeface="+mn-cs"/>
        </a:defRPr>
      </a:lvl3pPr>
      <a:lvl4pPr marL="5291809" indent="-755972" algn="l" defTabSz="3023891"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3756" indent="-755972" algn="l" defTabSz="3023891"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5701" indent="-755972" algn="l" defTabSz="3023891"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7647" indent="-755972" algn="l" defTabSz="3023891"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39592" indent="-755972" algn="l" defTabSz="3023891"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1538" indent="-755972" algn="l" defTabSz="3023891"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3891" rtl="0" eaLnBrk="1" latinLnBrk="0" hangingPunct="1">
        <a:defRPr sz="5953" kern="1200">
          <a:solidFill>
            <a:schemeClr val="tx1"/>
          </a:solidFill>
          <a:latin typeface="+mn-lt"/>
          <a:ea typeface="+mn-ea"/>
          <a:cs typeface="+mn-cs"/>
        </a:defRPr>
      </a:lvl1pPr>
      <a:lvl2pPr marL="1511946" algn="l" defTabSz="3023891" rtl="0" eaLnBrk="1" latinLnBrk="0" hangingPunct="1">
        <a:defRPr sz="5953" kern="1200">
          <a:solidFill>
            <a:schemeClr val="tx1"/>
          </a:solidFill>
          <a:latin typeface="+mn-lt"/>
          <a:ea typeface="+mn-ea"/>
          <a:cs typeface="+mn-cs"/>
        </a:defRPr>
      </a:lvl2pPr>
      <a:lvl3pPr marL="3023891" algn="l" defTabSz="3023891" rtl="0" eaLnBrk="1" latinLnBrk="0" hangingPunct="1">
        <a:defRPr sz="5953" kern="1200">
          <a:solidFill>
            <a:schemeClr val="tx1"/>
          </a:solidFill>
          <a:latin typeface="+mn-lt"/>
          <a:ea typeface="+mn-ea"/>
          <a:cs typeface="+mn-cs"/>
        </a:defRPr>
      </a:lvl3pPr>
      <a:lvl4pPr marL="4535837" algn="l" defTabSz="3023891" rtl="0" eaLnBrk="1" latinLnBrk="0" hangingPunct="1">
        <a:defRPr sz="5953" kern="1200">
          <a:solidFill>
            <a:schemeClr val="tx1"/>
          </a:solidFill>
          <a:latin typeface="+mn-lt"/>
          <a:ea typeface="+mn-ea"/>
          <a:cs typeface="+mn-cs"/>
        </a:defRPr>
      </a:lvl4pPr>
      <a:lvl5pPr marL="6047782" algn="l" defTabSz="3023891" rtl="0" eaLnBrk="1" latinLnBrk="0" hangingPunct="1">
        <a:defRPr sz="5953" kern="1200">
          <a:solidFill>
            <a:schemeClr val="tx1"/>
          </a:solidFill>
          <a:latin typeface="+mn-lt"/>
          <a:ea typeface="+mn-ea"/>
          <a:cs typeface="+mn-cs"/>
        </a:defRPr>
      </a:lvl5pPr>
      <a:lvl6pPr marL="7559729" algn="l" defTabSz="3023891" rtl="0" eaLnBrk="1" latinLnBrk="0" hangingPunct="1">
        <a:defRPr sz="5953" kern="1200">
          <a:solidFill>
            <a:schemeClr val="tx1"/>
          </a:solidFill>
          <a:latin typeface="+mn-lt"/>
          <a:ea typeface="+mn-ea"/>
          <a:cs typeface="+mn-cs"/>
        </a:defRPr>
      </a:lvl6pPr>
      <a:lvl7pPr marL="9071674" algn="l" defTabSz="3023891" rtl="0" eaLnBrk="1" latinLnBrk="0" hangingPunct="1">
        <a:defRPr sz="5953" kern="1200">
          <a:solidFill>
            <a:schemeClr val="tx1"/>
          </a:solidFill>
          <a:latin typeface="+mn-lt"/>
          <a:ea typeface="+mn-ea"/>
          <a:cs typeface="+mn-cs"/>
        </a:defRPr>
      </a:lvl7pPr>
      <a:lvl8pPr marL="10583620" algn="l" defTabSz="3023891" rtl="0" eaLnBrk="1" latinLnBrk="0" hangingPunct="1">
        <a:defRPr sz="5953" kern="1200">
          <a:solidFill>
            <a:schemeClr val="tx1"/>
          </a:solidFill>
          <a:latin typeface="+mn-lt"/>
          <a:ea typeface="+mn-ea"/>
          <a:cs typeface="+mn-cs"/>
        </a:defRPr>
      </a:lvl8pPr>
      <a:lvl9pPr marL="12095566" algn="l" defTabSz="3023891"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jpeg"/><Relationship Id="rId16"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mailto:komla-exonam.amegan@inrae.fr" TargetMode="External"/><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6">
                <a:lumMod val="20000"/>
                <a:lumOff val="80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0ABCC7-D27E-468A-A1F7-955CC5503462}"/>
              </a:ext>
            </a:extLst>
          </p:cNvPr>
          <p:cNvSpPr/>
          <p:nvPr/>
        </p:nvSpPr>
        <p:spPr>
          <a:xfrm>
            <a:off x="-21266" y="-112823"/>
            <a:ext cx="30261553" cy="2123658"/>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6600" dirty="0">
                <a:solidFill>
                  <a:schemeClr val="bg1"/>
                </a:solidFill>
                <a:ea typeface="Times New Roman" panose="02020603050405020304" pitchFamily="18" charset="0"/>
              </a:rPr>
              <a:t>Phylogenetic drivers involved in the diversity of plant volatile profiles shape antixenosis resistance of tomato against </a:t>
            </a:r>
            <a:r>
              <a:rPr lang="en-US" sz="6600" i="1" dirty="0">
                <a:solidFill>
                  <a:schemeClr val="bg1"/>
                </a:solidFill>
                <a:ea typeface="Times New Roman" panose="02020603050405020304" pitchFamily="18" charset="0"/>
              </a:rPr>
              <a:t>Tuta absoluta</a:t>
            </a:r>
            <a:endParaRPr lang="en-US" sz="6600" dirty="0">
              <a:solidFill>
                <a:schemeClr val="bg1"/>
              </a:solidFill>
            </a:endParaRPr>
          </a:p>
        </p:txBody>
      </p:sp>
      <p:sp>
        <p:nvSpPr>
          <p:cNvPr id="17" name="Rectangle: Rounded Corners 16">
            <a:extLst>
              <a:ext uri="{FF2B5EF4-FFF2-40B4-BE49-F238E27FC236}">
                <a16:creationId xmlns:a16="http://schemas.microsoft.com/office/drawing/2014/main" id="{1574A48F-AA34-4BE6-AED9-7C278A89DCFC}"/>
              </a:ext>
            </a:extLst>
          </p:cNvPr>
          <p:cNvSpPr/>
          <p:nvPr/>
        </p:nvSpPr>
        <p:spPr>
          <a:xfrm>
            <a:off x="204154" y="38230482"/>
            <a:ext cx="12537651" cy="4268013"/>
          </a:xfrm>
          <a:prstGeom prst="roundRect">
            <a:avLst>
              <a:gd name="adj" fmla="val 11019"/>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fr-FR" sz="4801" b="1" dirty="0">
                <a:solidFill>
                  <a:srgbClr val="00B050"/>
                </a:solidFill>
              </a:rPr>
              <a:t>Take home messages</a:t>
            </a:r>
            <a:endParaRPr lang="en-US" sz="3160" dirty="0"/>
          </a:p>
          <a:p>
            <a:pPr marL="457200" indent="-457200" algn="just">
              <a:spcAft>
                <a:spcPts val="1200"/>
              </a:spcAft>
              <a:buFont typeface="Arial" panose="020B0604020202020204" pitchFamily="34" charset="0"/>
              <a:buChar char="•"/>
            </a:pPr>
            <a:r>
              <a:rPr lang="en-US" sz="3160" dirty="0"/>
              <a:t>In opposition to convergent evolution, natural history and phylogenetic conservatism explain ecological diversity of tomato VOC profiles </a:t>
            </a:r>
          </a:p>
          <a:p>
            <a:pPr marL="457200" indent="-457200" algn="just">
              <a:spcAft>
                <a:spcPts val="1200"/>
              </a:spcAft>
              <a:buFont typeface="Arial" panose="020B0604020202020204" pitchFamily="34" charset="0"/>
              <a:buChar char="•"/>
            </a:pPr>
            <a:r>
              <a:rPr lang="en-US" sz="3160" dirty="0"/>
              <a:t>In wild tomato, antixenosis resistance against </a:t>
            </a:r>
            <a:r>
              <a:rPr lang="en-US" sz="3160" i="1" dirty="0"/>
              <a:t>T. absoluta </a:t>
            </a:r>
            <a:r>
              <a:rPr lang="en-US" sz="3160" dirty="0"/>
              <a:t>relies on VOC richness and sesquiterpenoid emission</a:t>
            </a:r>
            <a:endParaRPr lang="fr-FR" sz="3160" dirty="0"/>
          </a:p>
          <a:p>
            <a:pPr marL="457200" indent="-457200" algn="just">
              <a:spcAft>
                <a:spcPts val="1200"/>
              </a:spcAft>
              <a:buFont typeface="Arial" panose="020B0604020202020204" pitchFamily="34" charset="0"/>
              <a:buChar char="•"/>
            </a:pPr>
            <a:r>
              <a:rPr lang="fr-FR" sz="3160" dirty="0"/>
              <a:t>VOC-mediated plant defences are reduced in modern cultivars. This is in line with side-effects of domestication on natural plant defences [5]</a:t>
            </a:r>
            <a:endParaRPr lang="en-US" sz="3160" dirty="0"/>
          </a:p>
          <a:p>
            <a:pPr marL="847162" indent="-847162" algn="just">
              <a:buFont typeface="Arial" panose="020B0604020202020204" pitchFamily="34" charset="0"/>
              <a:buChar char="•"/>
            </a:pPr>
            <a:endParaRPr lang="en-US" sz="2372" dirty="0"/>
          </a:p>
          <a:p>
            <a:pPr marL="847162" indent="-847162" algn="just">
              <a:buFont typeface="Arial" panose="020B0604020202020204" pitchFamily="34" charset="0"/>
              <a:buChar char="•"/>
            </a:pPr>
            <a:endParaRPr lang="en-US" sz="2372" dirty="0"/>
          </a:p>
          <a:p>
            <a:pPr algn="just"/>
            <a:r>
              <a:rPr lang="fr-FR" sz="1978" dirty="0"/>
              <a:t>    </a:t>
            </a:r>
            <a:endParaRPr lang="en-US" sz="1978" dirty="0"/>
          </a:p>
        </p:txBody>
      </p:sp>
      <p:sp>
        <p:nvSpPr>
          <p:cNvPr id="39" name="Rectangle: Rounded Corners 38">
            <a:extLst>
              <a:ext uri="{FF2B5EF4-FFF2-40B4-BE49-F238E27FC236}">
                <a16:creationId xmlns:a16="http://schemas.microsoft.com/office/drawing/2014/main" id="{997FEC5D-C1C5-4525-8E38-281E67034486}"/>
              </a:ext>
            </a:extLst>
          </p:cNvPr>
          <p:cNvSpPr/>
          <p:nvPr/>
        </p:nvSpPr>
        <p:spPr>
          <a:xfrm>
            <a:off x="204154" y="8940914"/>
            <a:ext cx="29810906" cy="5655919"/>
          </a:xfrm>
          <a:prstGeom prst="roundRect">
            <a:avLst>
              <a:gd name="adj" fmla="val 9706"/>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fr-FR" sz="4801" b="1" dirty="0">
                <a:solidFill>
                  <a:srgbClr val="00B050"/>
                </a:solidFill>
              </a:rPr>
              <a:t>Materials &amp; Methods</a:t>
            </a:r>
          </a:p>
          <a:p>
            <a:pPr algn="ctr"/>
            <a:r>
              <a:rPr lang="en-US" sz="3200" b="1" i="1" dirty="0">
                <a:solidFill>
                  <a:schemeClr val="accent4">
                    <a:lumMod val="50000"/>
                  </a:schemeClr>
                </a:solidFill>
              </a:rPr>
              <a:t>S. </a:t>
            </a:r>
            <a:r>
              <a:rPr lang="en-US" sz="3200" b="1" i="1" dirty="0" err="1">
                <a:solidFill>
                  <a:schemeClr val="accent4">
                    <a:lumMod val="50000"/>
                  </a:schemeClr>
                </a:solidFill>
              </a:rPr>
              <a:t>lycopersicum</a:t>
            </a:r>
            <a:r>
              <a:rPr lang="en-US" sz="3200" b="1" i="1" dirty="0">
                <a:solidFill>
                  <a:schemeClr val="accent4">
                    <a:lumMod val="50000"/>
                  </a:schemeClr>
                </a:solidFill>
              </a:rPr>
              <a:t> </a:t>
            </a:r>
            <a:r>
              <a:rPr lang="en-US" sz="3200" b="1" dirty="0"/>
              <a:t>: </a:t>
            </a:r>
            <a:r>
              <a:rPr lang="en-US" sz="3200" dirty="0"/>
              <a:t>modern cultivars | </a:t>
            </a:r>
            <a:r>
              <a:rPr lang="en-US" sz="3200" b="1" i="1" dirty="0">
                <a:solidFill>
                  <a:schemeClr val="accent4">
                    <a:lumMod val="50000"/>
                  </a:schemeClr>
                </a:solidFill>
              </a:rPr>
              <a:t>S. </a:t>
            </a:r>
            <a:r>
              <a:rPr lang="en-US" sz="3200" b="1" i="1" dirty="0" err="1">
                <a:solidFill>
                  <a:schemeClr val="accent4">
                    <a:lumMod val="50000"/>
                  </a:schemeClr>
                </a:solidFill>
              </a:rPr>
              <a:t>habrochaites</a:t>
            </a:r>
            <a:r>
              <a:rPr lang="en-US" sz="3200" b="1" i="1" dirty="0">
                <a:solidFill>
                  <a:schemeClr val="accent4">
                    <a:lumMod val="50000"/>
                  </a:schemeClr>
                </a:solidFill>
              </a:rPr>
              <a:t> </a:t>
            </a:r>
            <a:r>
              <a:rPr lang="en-US" sz="3200" b="1" dirty="0"/>
              <a:t>: </a:t>
            </a:r>
            <a:r>
              <a:rPr lang="en-US" sz="3200" dirty="0"/>
              <a:t>wild species native from Peru and Ecuador | </a:t>
            </a:r>
            <a:r>
              <a:rPr lang="en-US" sz="3200" b="1" i="1" dirty="0">
                <a:solidFill>
                  <a:schemeClr val="accent4">
                    <a:lumMod val="50000"/>
                  </a:schemeClr>
                </a:solidFill>
              </a:rPr>
              <a:t>S. </a:t>
            </a:r>
            <a:r>
              <a:rPr lang="en-US" sz="3200" b="1" i="1" dirty="0" err="1">
                <a:solidFill>
                  <a:schemeClr val="accent4">
                    <a:lumMod val="50000"/>
                  </a:schemeClr>
                </a:solidFill>
              </a:rPr>
              <a:t>pennellii</a:t>
            </a:r>
            <a:r>
              <a:rPr lang="en-US" sz="3200" b="1" i="1" dirty="0">
                <a:solidFill>
                  <a:schemeClr val="accent4">
                    <a:lumMod val="50000"/>
                  </a:schemeClr>
                </a:solidFill>
              </a:rPr>
              <a:t> </a:t>
            </a:r>
            <a:r>
              <a:rPr lang="en-US" sz="3200" b="1" dirty="0"/>
              <a:t>: </a:t>
            </a:r>
            <a:r>
              <a:rPr lang="en-US" sz="3200" dirty="0"/>
              <a:t>wild species adapted to arid habitats of Andean regions</a:t>
            </a:r>
          </a:p>
          <a:p>
            <a:pPr algn="ctr"/>
            <a:r>
              <a:rPr lang="en-US" sz="3200" b="1" i="1" dirty="0">
                <a:solidFill>
                  <a:schemeClr val="accent4">
                    <a:lumMod val="50000"/>
                  </a:schemeClr>
                </a:solidFill>
              </a:rPr>
              <a:t> S. galapagense and</a:t>
            </a:r>
            <a:r>
              <a:rPr lang="en-US" sz="3200" b="1" dirty="0"/>
              <a:t> </a:t>
            </a:r>
            <a:r>
              <a:rPr lang="en-US" sz="3200" b="1" i="1" dirty="0">
                <a:solidFill>
                  <a:schemeClr val="accent4">
                    <a:lumMod val="50000"/>
                  </a:schemeClr>
                </a:solidFill>
              </a:rPr>
              <a:t>S. cheesmaniae </a:t>
            </a:r>
            <a:r>
              <a:rPr lang="en-US" sz="3200" b="1" dirty="0"/>
              <a:t>: </a:t>
            </a:r>
            <a:r>
              <a:rPr lang="en-US" sz="3200" dirty="0"/>
              <a:t>wild species endemic from Galapagos</a:t>
            </a:r>
            <a:endParaRPr lang="fr-FR" sz="3200" b="1" dirty="0">
              <a:solidFill>
                <a:srgbClr val="00B050"/>
              </a:solidFill>
            </a:endParaRPr>
          </a:p>
          <a:p>
            <a:pPr algn="ctr"/>
            <a:endParaRPr lang="fr-FR" sz="1200" b="1" dirty="0">
              <a:solidFill>
                <a:schemeClr val="tx1"/>
              </a:solidFill>
            </a:endParaRPr>
          </a:p>
          <a:p>
            <a:endParaRPr lang="fr-FR" sz="3200" b="1" i="1" dirty="0">
              <a:solidFill>
                <a:schemeClr val="accent4">
                  <a:lumMod val="50000"/>
                </a:schemeClr>
              </a:solidFill>
            </a:endParaRPr>
          </a:p>
          <a:p>
            <a:endParaRPr lang="fr-FR" sz="5932" b="1" i="1" dirty="0">
              <a:solidFill>
                <a:schemeClr val="accent4">
                  <a:lumMod val="50000"/>
                </a:schemeClr>
              </a:solidFill>
            </a:endParaRPr>
          </a:p>
          <a:p>
            <a:endParaRPr lang="fr-FR" sz="5932" b="1" i="1" dirty="0">
              <a:solidFill>
                <a:schemeClr val="accent4">
                  <a:lumMod val="50000"/>
                </a:schemeClr>
              </a:solidFill>
            </a:endParaRPr>
          </a:p>
          <a:p>
            <a:r>
              <a:rPr lang="fr-FR" sz="3953" b="1" i="1" dirty="0">
                <a:solidFill>
                  <a:schemeClr val="accent4">
                    <a:lumMod val="50000"/>
                  </a:schemeClr>
                </a:solidFill>
              </a:rPr>
              <a:t>  </a:t>
            </a:r>
          </a:p>
        </p:txBody>
      </p:sp>
      <p:sp>
        <p:nvSpPr>
          <p:cNvPr id="22" name="Rectangle 21">
            <a:extLst>
              <a:ext uri="{FF2B5EF4-FFF2-40B4-BE49-F238E27FC236}">
                <a16:creationId xmlns:a16="http://schemas.microsoft.com/office/drawing/2014/main" id="{E5B94095-EB6E-48EA-BE39-93B663378013}"/>
              </a:ext>
            </a:extLst>
          </p:cNvPr>
          <p:cNvSpPr/>
          <p:nvPr/>
        </p:nvSpPr>
        <p:spPr>
          <a:xfrm>
            <a:off x="204154" y="2089613"/>
            <a:ext cx="17533774" cy="652423"/>
          </a:xfrm>
          <a:prstGeom prst="rect">
            <a:avLst/>
          </a:prstGeom>
        </p:spPr>
        <p:txBody>
          <a:bodyPr wrap="none">
            <a:spAutoFit/>
          </a:bodyPr>
          <a:lstStyle/>
          <a:p>
            <a:pPr algn="just" latinLnBrk="1">
              <a:lnSpc>
                <a:spcPct val="107000"/>
              </a:lnSpc>
              <a:spcAft>
                <a:spcPts val="1187"/>
              </a:spcAft>
            </a:pPr>
            <a:r>
              <a:rPr lang="fr-FR" sz="3559" b="1" kern="100" dirty="0">
                <a:ea typeface="Malgun Gothic" panose="020B0503020000020004" pitchFamily="34" charset="-127"/>
                <a:cs typeface="Arial" panose="020B0604020202020204" pitchFamily="34" charset="0"/>
              </a:rPr>
              <a:t>K. E. Amegan</a:t>
            </a:r>
            <a:r>
              <a:rPr lang="fr-FR" sz="3559" b="1" kern="100" baseline="30000" dirty="0">
                <a:ea typeface="Malgun Gothic" panose="020B0503020000020004" pitchFamily="34" charset="-127"/>
                <a:cs typeface="Arial" panose="020B0604020202020204" pitchFamily="34" charset="0"/>
              </a:rPr>
              <a:t>1,2,5</a:t>
            </a:r>
            <a:r>
              <a:rPr lang="fr-FR" sz="3559" kern="100" dirty="0">
                <a:ea typeface="Malgun Gothic" panose="020B0503020000020004" pitchFamily="34" charset="-127"/>
                <a:cs typeface="Arial" panose="020B0604020202020204" pitchFamily="34" charset="0"/>
              </a:rPr>
              <a:t>, Y. Fourati</a:t>
            </a:r>
            <a:r>
              <a:rPr lang="fr-FR" sz="3559" kern="100" baseline="30000" dirty="0">
                <a:ea typeface="Malgun Gothic" panose="020B0503020000020004" pitchFamily="34" charset="-127"/>
                <a:cs typeface="Arial" panose="020B0604020202020204" pitchFamily="34" charset="0"/>
              </a:rPr>
              <a:t>1,3</a:t>
            </a:r>
            <a:r>
              <a:rPr lang="fr-FR" sz="3559" kern="100" dirty="0">
                <a:ea typeface="Malgun Gothic" panose="020B0503020000020004" pitchFamily="34" charset="-127"/>
                <a:cs typeface="Arial" panose="020B0604020202020204" pitchFamily="34" charset="0"/>
              </a:rPr>
              <a:t>, R. Larbat</a:t>
            </a:r>
            <a:r>
              <a:rPr lang="fr-FR" sz="3559" kern="100" baseline="30000" dirty="0">
                <a:ea typeface="Malgun Gothic" panose="020B0503020000020004" pitchFamily="34" charset="-127"/>
                <a:cs typeface="Arial" panose="020B0604020202020204" pitchFamily="34" charset="0"/>
              </a:rPr>
              <a:t>1,4</a:t>
            </a:r>
            <a:r>
              <a:rPr lang="fr-FR" sz="3559" kern="100" dirty="0">
                <a:ea typeface="Malgun Gothic" panose="020B0503020000020004" pitchFamily="34" charset="-127"/>
                <a:cs typeface="Arial" panose="020B0604020202020204" pitchFamily="34" charset="0"/>
              </a:rPr>
              <a:t>, B. Caromel</a:t>
            </a:r>
            <a:r>
              <a:rPr lang="fr-FR" sz="3559" kern="100" baseline="30000" dirty="0">
                <a:ea typeface="Malgun Gothic" panose="020B0503020000020004" pitchFamily="34" charset="-127"/>
                <a:cs typeface="Arial" panose="020B0604020202020204" pitchFamily="34" charset="0"/>
              </a:rPr>
              <a:t>2</a:t>
            </a:r>
            <a:r>
              <a:rPr lang="fr-FR" sz="3559" kern="100" dirty="0">
                <a:ea typeface="Malgun Gothic" panose="020B0503020000020004" pitchFamily="34" charset="-127"/>
                <a:cs typeface="Arial" panose="020B0604020202020204" pitchFamily="34" charset="0"/>
              </a:rPr>
              <a:t>, AV. Lavoir</a:t>
            </a:r>
            <a:r>
              <a:rPr lang="fr-FR" sz="3559" kern="100" baseline="30000" dirty="0">
                <a:ea typeface="Malgun Gothic" panose="020B0503020000020004" pitchFamily="34" charset="-127"/>
                <a:cs typeface="Arial" panose="020B0604020202020204" pitchFamily="34" charset="0"/>
              </a:rPr>
              <a:t> 5</a:t>
            </a:r>
            <a:r>
              <a:rPr lang="fr-FR" sz="3559" kern="100" dirty="0">
                <a:ea typeface="Malgun Gothic" panose="020B0503020000020004" pitchFamily="34" charset="-127"/>
                <a:cs typeface="Arial" panose="020B0604020202020204" pitchFamily="34" charset="0"/>
              </a:rPr>
              <a:t>, C. Robin</a:t>
            </a:r>
            <a:r>
              <a:rPr lang="fr-FR" sz="3559" kern="100" baseline="30000" dirty="0">
                <a:ea typeface="Malgun Gothic" panose="020B0503020000020004" pitchFamily="34" charset="-127"/>
                <a:cs typeface="Arial" panose="020B0604020202020204" pitchFamily="34" charset="0"/>
              </a:rPr>
              <a:t>1</a:t>
            </a:r>
            <a:r>
              <a:rPr lang="fr-FR" sz="3559" kern="100" dirty="0">
                <a:ea typeface="Malgun Gothic" panose="020B0503020000020004" pitchFamily="34" charset="-127"/>
                <a:cs typeface="Arial" panose="020B0604020202020204" pitchFamily="34" charset="0"/>
              </a:rPr>
              <a:t>, A. Kergunteuil</a:t>
            </a:r>
            <a:r>
              <a:rPr lang="fr-FR" sz="3559" kern="100" baseline="30000" dirty="0">
                <a:ea typeface="Malgun Gothic" panose="020B0503020000020004" pitchFamily="34" charset="-127"/>
                <a:cs typeface="Arial" panose="020B0604020202020204" pitchFamily="34" charset="0"/>
              </a:rPr>
              <a:t>1</a:t>
            </a:r>
            <a:r>
              <a:rPr lang="fr-FR" sz="3559" kern="100" dirty="0">
                <a:ea typeface="Malgun Gothic" panose="020B0503020000020004" pitchFamily="34" charset="-127"/>
                <a:cs typeface="Arial" panose="020B0604020202020204" pitchFamily="34" charset="0"/>
              </a:rPr>
              <a:t>*</a:t>
            </a:r>
            <a:endParaRPr lang="en-US" sz="3559" dirty="0">
              <a:ea typeface="Calibri" panose="020F050202020403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55BBBBA6-92F8-44F3-B613-79BA63C106C6}"/>
              </a:ext>
            </a:extLst>
          </p:cNvPr>
          <p:cNvSpPr/>
          <p:nvPr/>
        </p:nvSpPr>
        <p:spPr>
          <a:xfrm>
            <a:off x="204155" y="4063334"/>
            <a:ext cx="15102106" cy="4747797"/>
          </a:xfrm>
          <a:prstGeom prst="roundRect">
            <a:avLst>
              <a:gd name="adj" fmla="val 10090"/>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fr-FR" sz="4801" b="1" dirty="0">
                <a:solidFill>
                  <a:srgbClr val="00B050"/>
                </a:solidFill>
              </a:rPr>
              <a:t>Background</a:t>
            </a:r>
          </a:p>
          <a:p>
            <a:pPr algn="just"/>
            <a:endParaRPr lang="fr-FR" sz="1580" b="1" dirty="0">
              <a:solidFill>
                <a:srgbClr val="00B050"/>
              </a:solidFill>
            </a:endParaRPr>
          </a:p>
          <a:p>
            <a:pPr algn="just"/>
            <a:r>
              <a:rPr lang="en-US" sz="3200" dirty="0"/>
              <a:t>Volatile Organic Compounds (VOC) released by plants mediate numerous ecological interactions. For instance, VOC shape antixenosis resistance since they repel/deters herbivore insects. Disentangling ecological and evolutionary sources of variation of VOC may help to elucidate the mechanisms supporting plant protection against pests. Here, we take benefit of the worldwide distribution of tomato to explore VOC diversity in plant lineages with a large range of local adaptations and, in turn, the consequences on plant resistance against a notorious pest, </a:t>
            </a:r>
            <a:r>
              <a:rPr lang="en-US" sz="3200" i="1" dirty="0"/>
              <a:t>Tuta absoluta</a:t>
            </a:r>
            <a:r>
              <a:rPr lang="en-US" sz="3200" dirty="0"/>
              <a:t>. </a:t>
            </a:r>
            <a:endParaRPr lang="fr-FR" sz="3200" dirty="0">
              <a:solidFill>
                <a:schemeClr val="tx1"/>
              </a:solidFill>
            </a:endParaRPr>
          </a:p>
        </p:txBody>
      </p:sp>
      <p:sp>
        <p:nvSpPr>
          <p:cNvPr id="12" name="Rectangle: Rounded Corners 11">
            <a:extLst>
              <a:ext uri="{FF2B5EF4-FFF2-40B4-BE49-F238E27FC236}">
                <a16:creationId xmlns:a16="http://schemas.microsoft.com/office/drawing/2014/main" id="{05579502-3F58-4A22-949A-58CEC8D2A3E9}"/>
              </a:ext>
            </a:extLst>
          </p:cNvPr>
          <p:cNvSpPr/>
          <p:nvPr/>
        </p:nvSpPr>
        <p:spPr>
          <a:xfrm>
            <a:off x="15450663" y="4125660"/>
            <a:ext cx="14547163" cy="4690327"/>
          </a:xfrm>
          <a:prstGeom prst="roundRect">
            <a:avLst>
              <a:gd name="adj" fmla="val 10767"/>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fr-FR" sz="4801" b="1" dirty="0">
                <a:solidFill>
                  <a:srgbClr val="00B050"/>
                </a:solidFill>
              </a:rPr>
              <a:t>Objectives</a:t>
            </a:r>
          </a:p>
          <a:p>
            <a:endParaRPr lang="fr-FR" sz="800" b="1" dirty="0">
              <a:solidFill>
                <a:srgbClr val="00B050"/>
              </a:solidFill>
            </a:endParaRPr>
          </a:p>
          <a:p>
            <a:pPr algn="just"/>
            <a:r>
              <a:rPr lang="en-US" sz="3200" b="1" dirty="0"/>
              <a:t>1/ Compare VOC diversity released by 29 tomato accessions</a:t>
            </a:r>
          </a:p>
          <a:p>
            <a:pPr algn="just"/>
            <a:r>
              <a:rPr lang="en-US" sz="3200" dirty="0"/>
              <a:t>	- 5 species with different natural history and niche colonization patterns</a:t>
            </a:r>
          </a:p>
          <a:p>
            <a:pPr algn="just"/>
            <a:r>
              <a:rPr lang="en-US" sz="3200" dirty="0"/>
              <a:t>	- modern cultivars Vs wild species</a:t>
            </a:r>
          </a:p>
          <a:p>
            <a:pPr algn="just"/>
            <a:endParaRPr lang="en-US" sz="400" dirty="0"/>
          </a:p>
          <a:p>
            <a:pPr algn="just"/>
            <a:r>
              <a:rPr lang="en-US" sz="3200" b="1" dirty="0"/>
              <a:t>2/ Study the relationships between VOC diversity and pest repulsion</a:t>
            </a:r>
          </a:p>
          <a:p>
            <a:pPr algn="just"/>
            <a:r>
              <a:rPr lang="en-US" sz="3200" dirty="0"/>
              <a:t>	- test correlations between VOC features and antixenosis</a:t>
            </a:r>
          </a:p>
          <a:p>
            <a:pPr algn="just"/>
            <a:endParaRPr lang="en-US" sz="400" dirty="0"/>
          </a:p>
          <a:p>
            <a:pPr algn="just"/>
            <a:r>
              <a:rPr lang="en-US" sz="3200" b="1" dirty="0"/>
              <a:t>3/ Investigate the evolution of defensive features in VOC profiles</a:t>
            </a:r>
          </a:p>
          <a:p>
            <a:pPr algn="just"/>
            <a:r>
              <a:rPr lang="en-US" sz="3200" dirty="0"/>
              <a:t>	- conduct a phylogenetical approach to compare evolutionary models</a:t>
            </a:r>
            <a:endParaRPr lang="fr-FR" sz="3162" dirty="0"/>
          </a:p>
          <a:p>
            <a:pPr algn="ctr"/>
            <a:endParaRPr lang="en-US" sz="1760" dirty="0"/>
          </a:p>
        </p:txBody>
      </p:sp>
      <p:pic>
        <p:nvPicPr>
          <p:cNvPr id="26" name="Image 8">
            <a:extLst>
              <a:ext uri="{FF2B5EF4-FFF2-40B4-BE49-F238E27FC236}">
                <a16:creationId xmlns:a16="http://schemas.microsoft.com/office/drawing/2014/main" id="{E04195E2-2A25-467E-8C51-EEFF73022001}"/>
              </a:ext>
            </a:extLst>
          </p:cNvPr>
          <p:cNvPicPr/>
          <p:nvPr/>
        </p:nvPicPr>
        <p:blipFill rotWithShape="1">
          <a:blip r:embed="rId2" cstate="print">
            <a:extLst>
              <a:ext uri="{28A0092B-C50C-407E-A947-70E740481C1C}">
                <a14:useLocalDpi xmlns:a14="http://schemas.microsoft.com/office/drawing/2010/main" val="0"/>
              </a:ext>
            </a:extLst>
          </a:blip>
          <a:srcRect t="21349" b="-4501"/>
          <a:stretch/>
        </p:blipFill>
        <p:spPr bwMode="auto">
          <a:xfrm>
            <a:off x="274862" y="11710744"/>
            <a:ext cx="4444046" cy="230326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27" name="Image 3">
            <a:extLst>
              <a:ext uri="{FF2B5EF4-FFF2-40B4-BE49-F238E27FC236}">
                <a16:creationId xmlns:a16="http://schemas.microsoft.com/office/drawing/2014/main" id="{35625E61-B9CD-4965-A03A-42226F6EBFAD}"/>
              </a:ext>
            </a:extLst>
          </p:cNvPr>
          <p:cNvPicPr/>
          <p:nvPr/>
        </p:nvPicPr>
        <p:blipFill rotWithShape="1">
          <a:blip r:embed="rId3" cstate="print">
            <a:extLst>
              <a:ext uri="{28A0092B-C50C-407E-A947-70E740481C1C}">
                <a14:useLocalDpi xmlns:a14="http://schemas.microsoft.com/office/drawing/2010/main" val="0"/>
              </a:ext>
            </a:extLst>
          </a:blip>
          <a:srcRect t="20675" b="12364"/>
          <a:stretch/>
        </p:blipFill>
        <p:spPr bwMode="auto">
          <a:xfrm>
            <a:off x="25521379" y="12181773"/>
            <a:ext cx="4281553" cy="192901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4" name="Rectangle: Rounded Corners 23">
            <a:extLst>
              <a:ext uri="{FF2B5EF4-FFF2-40B4-BE49-F238E27FC236}">
                <a16:creationId xmlns:a16="http://schemas.microsoft.com/office/drawing/2014/main" id="{D95F90AE-47EB-41E8-9186-D6C955764283}"/>
              </a:ext>
            </a:extLst>
          </p:cNvPr>
          <p:cNvSpPr/>
          <p:nvPr/>
        </p:nvSpPr>
        <p:spPr>
          <a:xfrm>
            <a:off x="225225" y="14711099"/>
            <a:ext cx="29772601" cy="23338429"/>
          </a:xfrm>
          <a:prstGeom prst="roundRect">
            <a:avLst>
              <a:gd name="adj" fmla="val 2325"/>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4801" b="1" dirty="0">
                <a:solidFill>
                  <a:srgbClr val="00B050"/>
                </a:solidFill>
              </a:rPr>
              <a:t>Results</a:t>
            </a:r>
            <a:endParaRPr lang="fr-FR" sz="2400" b="1" dirty="0">
              <a:solidFill>
                <a:srgbClr val="00B050"/>
              </a:solidFill>
            </a:endParaRPr>
          </a:p>
        </p:txBody>
      </p:sp>
      <p:sp>
        <p:nvSpPr>
          <p:cNvPr id="3" name="Rectangle 2">
            <a:extLst>
              <a:ext uri="{FF2B5EF4-FFF2-40B4-BE49-F238E27FC236}">
                <a16:creationId xmlns:a16="http://schemas.microsoft.com/office/drawing/2014/main" id="{25236089-2D0F-4B4B-B154-F0B4D2DA8FF9}"/>
              </a:ext>
            </a:extLst>
          </p:cNvPr>
          <p:cNvSpPr/>
          <p:nvPr/>
        </p:nvSpPr>
        <p:spPr>
          <a:xfrm>
            <a:off x="178028" y="2865395"/>
            <a:ext cx="29843017" cy="993926"/>
          </a:xfrm>
          <a:prstGeom prst="rect">
            <a:avLst/>
          </a:prstGeom>
        </p:spPr>
        <p:txBody>
          <a:bodyPr wrap="square">
            <a:spAutoFit/>
          </a:bodyPr>
          <a:lstStyle/>
          <a:p>
            <a:pPr algn="just" latinLnBrk="1">
              <a:lnSpc>
                <a:spcPct val="107000"/>
              </a:lnSpc>
            </a:pPr>
            <a:r>
              <a:rPr lang="fr-FR" sz="2800" baseline="30000" dirty="0"/>
              <a:t>1</a:t>
            </a:r>
            <a:r>
              <a:rPr lang="fr-FR" sz="2800" dirty="0"/>
              <a:t>Université de Lorraine, INRAE, LAE, F-54000 Nancy, France</a:t>
            </a:r>
            <a:r>
              <a:rPr lang="en-US" sz="2800" dirty="0">
                <a:ea typeface="Malgun Gothic" panose="020B0503020000020004" pitchFamily="34" charset="-127"/>
                <a:cs typeface="Arial" panose="020B0604020202020204" pitchFamily="34" charset="0"/>
              </a:rPr>
              <a:t>|</a:t>
            </a:r>
            <a:r>
              <a:rPr lang="fr-FR" sz="2800" kern="100" baseline="30000" dirty="0">
                <a:ea typeface="Malgun Gothic" panose="020B0503020000020004" pitchFamily="34" charset="-127"/>
                <a:cs typeface="Arial" panose="020B0604020202020204" pitchFamily="34" charset="0"/>
              </a:rPr>
              <a:t>2</a:t>
            </a:r>
            <a:r>
              <a:rPr lang="fr-FR" sz="2800" kern="100" dirty="0">
                <a:ea typeface="Malgun Gothic" panose="020B0503020000020004" pitchFamily="34" charset="-127"/>
                <a:cs typeface="Arial" panose="020B0604020202020204" pitchFamily="34" charset="0"/>
              </a:rPr>
              <a:t>INRAE, GAFL, F-84140, Montfavet, France  |</a:t>
            </a:r>
            <a:r>
              <a:rPr lang="fr-FR" sz="2800" kern="100" baseline="30000" dirty="0">
                <a:ea typeface="Malgun Gothic" panose="020B0503020000020004" pitchFamily="34" charset="-127"/>
              </a:rPr>
              <a:t>3</a:t>
            </a:r>
            <a:r>
              <a:rPr lang="fr-FR" sz="2800" kern="100" dirty="0">
                <a:ea typeface="Malgun Gothic" panose="020B0503020000020004" pitchFamily="34" charset="-127"/>
              </a:rPr>
              <a:t>Institut National des Sciences Appliquées et de Technologie (INSAT), Université de Carthage, Tunisie|</a:t>
            </a:r>
            <a:r>
              <a:rPr lang="fr-FR" sz="2800" kern="100" baseline="30000" dirty="0">
                <a:ea typeface="Malgun Gothic" panose="020B0503020000020004" pitchFamily="34" charset="-127"/>
                <a:cs typeface="Arial" panose="020B0604020202020204" pitchFamily="34" charset="0"/>
              </a:rPr>
              <a:t>4</a:t>
            </a:r>
            <a:r>
              <a:rPr lang="fr-FR" sz="2800" kern="100" dirty="0">
                <a:ea typeface="Malgun Gothic" panose="020B0503020000020004" pitchFamily="34" charset="-127"/>
                <a:cs typeface="Arial" panose="020B0604020202020204" pitchFamily="34" charset="0"/>
              </a:rPr>
              <a:t>Institut Agro, Université d’Angers, INRAE, IRHS, SFR QUASAV, F-49000 Angers, France </a:t>
            </a:r>
            <a:r>
              <a:rPr lang="en-US" sz="2800" dirty="0">
                <a:ea typeface="Malgun Gothic" panose="020B0503020000020004" pitchFamily="34" charset="-127"/>
                <a:cs typeface="Arial" panose="020B0604020202020204" pitchFamily="34" charset="0"/>
              </a:rPr>
              <a:t>|</a:t>
            </a:r>
            <a:r>
              <a:rPr lang="en-US" sz="2800" kern="100" baseline="30000" dirty="0">
                <a:ea typeface="Malgun Gothic" panose="020B0503020000020004" pitchFamily="34" charset="-127"/>
                <a:cs typeface="Arial" panose="020B0604020202020204" pitchFamily="34" charset="0"/>
              </a:rPr>
              <a:t>5</a:t>
            </a:r>
            <a:r>
              <a:rPr lang="en-US" sz="2800" kern="100" dirty="0">
                <a:ea typeface="Malgun Gothic" panose="020B0503020000020004" pitchFamily="34" charset="-127"/>
                <a:cs typeface="Arial" panose="020B0604020202020204" pitchFamily="34" charset="0"/>
              </a:rPr>
              <a:t>Institut Sophia Agrobiotech, Université Côte D’Azur, UMR 1355, INRAE, F-06903 Sophia Antipolis, France</a:t>
            </a:r>
            <a:endParaRPr lang="en-US" sz="2800" dirty="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0D887EB-5E83-43C1-90C6-2AB32E6F882A}"/>
              </a:ext>
            </a:extLst>
          </p:cNvPr>
          <p:cNvSpPr/>
          <p:nvPr/>
        </p:nvSpPr>
        <p:spPr>
          <a:xfrm>
            <a:off x="19841835" y="41042510"/>
            <a:ext cx="10194298" cy="1455985"/>
          </a:xfrm>
          <a:prstGeom prst="roundRect">
            <a:avLst>
              <a:gd name="adj" fmla="val 2170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4801" dirty="0">
              <a:solidFill>
                <a:srgbClr val="00B050"/>
              </a:solidFill>
            </a:endParaRPr>
          </a:p>
          <a:p>
            <a:pPr algn="ctr"/>
            <a:r>
              <a:rPr lang="fr-FR" sz="4801" b="1" dirty="0">
                <a:solidFill>
                  <a:srgbClr val="00B050"/>
                </a:solidFill>
              </a:rPr>
              <a:t>Contact</a:t>
            </a:r>
            <a:r>
              <a:rPr lang="fr-FR" sz="4801" dirty="0">
                <a:solidFill>
                  <a:srgbClr val="00B050"/>
                </a:solidFill>
              </a:rPr>
              <a:t> </a:t>
            </a:r>
          </a:p>
          <a:p>
            <a:pPr algn="ctr"/>
            <a:r>
              <a:rPr lang="fr-FR" sz="3200" dirty="0">
                <a:hlinkClick r:id="rId4"/>
              </a:rPr>
              <a:t>komla-exonam.amegan@inrae.fr</a:t>
            </a:r>
            <a:endParaRPr lang="fr-FR" sz="3200" dirty="0"/>
          </a:p>
          <a:p>
            <a:pPr algn="ctr"/>
            <a:endParaRPr lang="fr-FR" sz="3200" dirty="0"/>
          </a:p>
        </p:txBody>
      </p:sp>
      <p:sp>
        <p:nvSpPr>
          <p:cNvPr id="7" name="Rectangle: Rounded Corners 6">
            <a:extLst>
              <a:ext uri="{FF2B5EF4-FFF2-40B4-BE49-F238E27FC236}">
                <a16:creationId xmlns:a16="http://schemas.microsoft.com/office/drawing/2014/main" id="{69F4A195-E0FC-4B23-ABBD-59719B06D6A5}"/>
              </a:ext>
            </a:extLst>
          </p:cNvPr>
          <p:cNvSpPr/>
          <p:nvPr/>
        </p:nvSpPr>
        <p:spPr>
          <a:xfrm>
            <a:off x="12929183" y="38230482"/>
            <a:ext cx="6754825" cy="4268013"/>
          </a:xfrm>
          <a:prstGeom prst="roundRect">
            <a:avLst>
              <a:gd name="adj" fmla="val 11223"/>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fr-FR" sz="4801" b="1" dirty="0">
                <a:solidFill>
                  <a:srgbClr val="00B050"/>
                </a:solidFill>
              </a:rPr>
              <a:t>Partnerships &amp; Funding</a:t>
            </a:r>
            <a:endParaRPr lang="en-US" sz="4801" b="1" dirty="0">
              <a:solidFill>
                <a:srgbClr val="00B050"/>
              </a:solidFill>
            </a:endParaRPr>
          </a:p>
        </p:txBody>
      </p:sp>
      <p:pic>
        <p:nvPicPr>
          <p:cNvPr id="8" name="Picture 7">
            <a:extLst>
              <a:ext uri="{FF2B5EF4-FFF2-40B4-BE49-F238E27FC236}">
                <a16:creationId xmlns:a16="http://schemas.microsoft.com/office/drawing/2014/main" id="{5D1A7ACE-6607-451C-957C-82D9C9A4476F}"/>
              </a:ext>
            </a:extLst>
          </p:cNvPr>
          <p:cNvPicPr>
            <a:picLocks noChangeAspect="1"/>
          </p:cNvPicPr>
          <p:nvPr/>
        </p:nvPicPr>
        <p:blipFill>
          <a:blip r:embed="rId5">
            <a:duotone>
              <a:prstClr val="black"/>
              <a:srgbClr val="00B0F0">
                <a:tint val="45000"/>
                <a:satMod val="400000"/>
              </a:srgbClr>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tretch>
            <a:fillRect/>
          </a:stretch>
        </p:blipFill>
        <p:spPr>
          <a:xfrm>
            <a:off x="15467897" y="39499307"/>
            <a:ext cx="1542332" cy="499479"/>
          </a:xfrm>
          <a:prstGeom prst="rect">
            <a:avLst/>
          </a:prstGeom>
        </p:spPr>
      </p:pic>
      <p:pic>
        <p:nvPicPr>
          <p:cNvPr id="41" name="Picture 2" descr="Compte rendu 28-03-19">
            <a:extLst>
              <a:ext uri="{FF2B5EF4-FFF2-40B4-BE49-F238E27FC236}">
                <a16:creationId xmlns:a16="http://schemas.microsoft.com/office/drawing/2014/main" id="{669035D4-D83A-4BAB-B5D7-550FA2270EF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147220" y="40308272"/>
            <a:ext cx="2478822" cy="626233"/>
          </a:xfrm>
          <a:prstGeom prst="rect">
            <a:avLst/>
          </a:prstGeom>
          <a:extLst>
            <a:ext uri="{909E8E84-426E-40DD-AFC4-6F175D3DCCD1}">
              <a14:hiddenFill xmlns:a14="http://schemas.microsoft.com/office/drawing/2010/main">
                <a:solidFill>
                  <a:srgbClr val="FFFFFF"/>
                </a:solidFill>
              </a14:hiddenFill>
            </a:ext>
          </a:extLst>
        </p:spPr>
      </p:pic>
      <p:pic>
        <p:nvPicPr>
          <p:cNvPr id="31" name="Image 24">
            <a:extLst>
              <a:ext uri="{FF2B5EF4-FFF2-40B4-BE49-F238E27FC236}">
                <a16:creationId xmlns:a16="http://schemas.microsoft.com/office/drawing/2014/main" id="{36F1E50A-6EA4-4226-9179-0B37B2F2120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216082" y="41108685"/>
            <a:ext cx="1754937" cy="1123015"/>
          </a:xfrm>
          <a:prstGeom prst="rect">
            <a:avLst/>
          </a:prstGeom>
        </p:spPr>
      </p:pic>
      <p:pic>
        <p:nvPicPr>
          <p:cNvPr id="32" name="Image 21">
            <a:extLst>
              <a:ext uri="{FF2B5EF4-FFF2-40B4-BE49-F238E27FC236}">
                <a16:creationId xmlns:a16="http://schemas.microsoft.com/office/drawing/2014/main" id="{5DDF5C3E-18D9-46E6-A3B4-BF07968E21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17418" y="39441436"/>
            <a:ext cx="1249788" cy="1172449"/>
          </a:xfrm>
          <a:prstGeom prst="rect">
            <a:avLst/>
          </a:prstGeom>
        </p:spPr>
      </p:pic>
      <p:pic>
        <p:nvPicPr>
          <p:cNvPr id="33" name="Image 13">
            <a:extLst>
              <a:ext uri="{FF2B5EF4-FFF2-40B4-BE49-F238E27FC236}">
                <a16:creationId xmlns:a16="http://schemas.microsoft.com/office/drawing/2014/main" id="{B12A3A98-1C94-4E16-9592-3A51B62A5E1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034383" y="39349132"/>
            <a:ext cx="1224344" cy="1054673"/>
          </a:xfrm>
          <a:prstGeom prst="rect">
            <a:avLst/>
          </a:prstGeom>
        </p:spPr>
      </p:pic>
      <p:sp>
        <p:nvSpPr>
          <p:cNvPr id="14" name="Rectangle: Rounded Corners 13">
            <a:extLst>
              <a:ext uri="{FF2B5EF4-FFF2-40B4-BE49-F238E27FC236}">
                <a16:creationId xmlns:a16="http://schemas.microsoft.com/office/drawing/2014/main" id="{982BFDA3-F0BA-41F6-AD1C-223674A95B7F}"/>
              </a:ext>
            </a:extLst>
          </p:cNvPr>
          <p:cNvSpPr/>
          <p:nvPr/>
        </p:nvSpPr>
        <p:spPr>
          <a:xfrm>
            <a:off x="19862908" y="38230482"/>
            <a:ext cx="10173225" cy="2659013"/>
          </a:xfrm>
          <a:prstGeom prst="roundRect">
            <a:avLst>
              <a:gd name="adj" fmla="val 14587"/>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fr-FR" sz="4801" b="1" dirty="0">
                <a:solidFill>
                  <a:srgbClr val="00B050"/>
                </a:solidFill>
              </a:rPr>
              <a:t>References</a:t>
            </a:r>
          </a:p>
          <a:p>
            <a:r>
              <a:rPr lang="fr-FR" sz="2800" dirty="0">
                <a:solidFill>
                  <a:schemeClr val="tx1"/>
                </a:solidFill>
              </a:rPr>
              <a:t>[1] Barchi </a:t>
            </a:r>
            <a:r>
              <a:rPr lang="fr-FR" sz="2800" i="1" dirty="0">
                <a:solidFill>
                  <a:schemeClr val="tx1"/>
                </a:solidFill>
              </a:rPr>
              <a:t>et al., </a:t>
            </a:r>
            <a:r>
              <a:rPr lang="fr-FR" sz="2800" dirty="0">
                <a:solidFill>
                  <a:schemeClr val="tx1"/>
                </a:solidFill>
              </a:rPr>
              <a:t>2019, </a:t>
            </a:r>
            <a:r>
              <a:rPr lang="en-US" sz="2768" dirty="0"/>
              <a:t>[2] Bleeker </a:t>
            </a:r>
            <a:r>
              <a:rPr lang="en-US" sz="2768" i="1" dirty="0"/>
              <a:t>et al.</a:t>
            </a:r>
            <a:r>
              <a:rPr lang="en-US" sz="2768" dirty="0"/>
              <a:t>, 2009, 2011 </a:t>
            </a:r>
          </a:p>
          <a:p>
            <a:r>
              <a:rPr lang="fr-FR" sz="2768" dirty="0">
                <a:solidFill>
                  <a:schemeClr val="tx1"/>
                </a:solidFill>
              </a:rPr>
              <a:t>[</a:t>
            </a:r>
            <a:r>
              <a:rPr lang="en-US" sz="2768" dirty="0">
                <a:solidFill>
                  <a:schemeClr val="tx1"/>
                </a:solidFill>
              </a:rPr>
              <a:t>3] </a:t>
            </a:r>
            <a:r>
              <a:rPr lang="en-US" sz="2768" dirty="0"/>
              <a:t>Subramani </a:t>
            </a:r>
            <a:r>
              <a:rPr lang="en-US" sz="2768" i="1" dirty="0"/>
              <a:t>et al.</a:t>
            </a:r>
            <a:r>
              <a:rPr lang="en-US" sz="2768" dirty="0"/>
              <a:t>, 2021, </a:t>
            </a:r>
          </a:p>
          <a:p>
            <a:r>
              <a:rPr lang="en-US" sz="2768" dirty="0">
                <a:solidFill>
                  <a:schemeClr val="tx1"/>
                </a:solidFill>
              </a:rPr>
              <a:t>[4] Ehrlich and Raven (1964) ; Fraenkel (1959),</a:t>
            </a:r>
          </a:p>
          <a:p>
            <a:r>
              <a:rPr lang="en-US" sz="2768" dirty="0">
                <a:solidFill>
                  <a:schemeClr val="tx1"/>
                </a:solidFill>
              </a:rPr>
              <a:t>[5] Fernandez et al., 2021</a:t>
            </a:r>
          </a:p>
        </p:txBody>
      </p:sp>
      <p:sp>
        <p:nvSpPr>
          <p:cNvPr id="18" name="TextBox 17">
            <a:extLst>
              <a:ext uri="{FF2B5EF4-FFF2-40B4-BE49-F238E27FC236}">
                <a16:creationId xmlns:a16="http://schemas.microsoft.com/office/drawing/2014/main" id="{0ED439D4-6ECB-43AD-BA18-1BCE8683E579}"/>
              </a:ext>
            </a:extLst>
          </p:cNvPr>
          <p:cNvSpPr txBox="1"/>
          <p:nvPr/>
        </p:nvSpPr>
        <p:spPr>
          <a:xfrm>
            <a:off x="494241" y="25373550"/>
            <a:ext cx="9883820" cy="4001095"/>
          </a:xfrm>
          <a:prstGeom prst="rect">
            <a:avLst/>
          </a:prstGeom>
          <a:solidFill>
            <a:schemeClr val="bg1"/>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lgn="just">
              <a:spcAft>
                <a:spcPts val="1200"/>
              </a:spcAft>
              <a:buFont typeface="Arial" panose="020B0604020202020204" pitchFamily="34" charset="0"/>
              <a:buChar char="•"/>
            </a:pPr>
            <a:r>
              <a:rPr lang="en-US" sz="3200" dirty="0"/>
              <a:t>VOC profiles vary with </a:t>
            </a:r>
            <a:r>
              <a:rPr lang="en-US" sz="3200" b="1" dirty="0"/>
              <a:t>inter- </a:t>
            </a:r>
            <a:r>
              <a:rPr lang="en-US" sz="3200" dirty="0"/>
              <a:t>and</a:t>
            </a:r>
            <a:r>
              <a:rPr lang="en-US" sz="3200" b="1" dirty="0"/>
              <a:t> intra-specific diversity</a:t>
            </a:r>
          </a:p>
          <a:p>
            <a:pPr marL="457200" indent="-457200" algn="just">
              <a:spcAft>
                <a:spcPts val="1200"/>
              </a:spcAft>
              <a:buFont typeface="Arial" panose="020B0604020202020204" pitchFamily="34" charset="0"/>
              <a:buChar char="•"/>
            </a:pPr>
            <a:r>
              <a:rPr lang="en-US" sz="3200" dirty="0"/>
              <a:t>The two species endemic from </a:t>
            </a:r>
            <a:r>
              <a:rPr lang="en-US" sz="3200" b="1" dirty="0"/>
              <a:t>Galapagos Islands </a:t>
            </a:r>
            <a:r>
              <a:rPr lang="en-US" sz="3200" dirty="0"/>
              <a:t>share similar profiles (</a:t>
            </a:r>
            <a:r>
              <a:rPr lang="en-US" sz="3200" i="1" dirty="0"/>
              <a:t>S. cheesmaniae </a:t>
            </a:r>
            <a:r>
              <a:rPr lang="en-US" sz="3200" dirty="0"/>
              <a:t>and</a:t>
            </a:r>
            <a:r>
              <a:rPr lang="en-US" sz="3200" i="1" dirty="0"/>
              <a:t> S. galapagense</a:t>
            </a:r>
            <a:r>
              <a:rPr lang="en-US" sz="3200" dirty="0"/>
              <a:t>) </a:t>
            </a:r>
          </a:p>
          <a:p>
            <a:pPr marL="457200" indent="-457200" algn="just">
              <a:spcAft>
                <a:spcPts val="1200"/>
              </a:spcAft>
              <a:buFont typeface="Arial" panose="020B0604020202020204" pitchFamily="34" charset="0"/>
              <a:buChar char="•"/>
            </a:pPr>
            <a:r>
              <a:rPr lang="en-US" sz="3200" b="1" dirty="0"/>
              <a:t>Wild species</a:t>
            </a:r>
            <a:r>
              <a:rPr lang="en-US" sz="3200" dirty="0"/>
              <a:t> : rich profiles with higher emissions of sesquiterpenoids [2]</a:t>
            </a:r>
          </a:p>
          <a:p>
            <a:pPr marL="457200" indent="-457200" algn="just">
              <a:spcAft>
                <a:spcPts val="1200"/>
              </a:spcAft>
              <a:buFont typeface="Arial" panose="020B0604020202020204" pitchFamily="34" charset="0"/>
              <a:buChar char="•"/>
            </a:pPr>
            <a:r>
              <a:rPr lang="en-US" sz="3200" b="1" dirty="0"/>
              <a:t>Modern cultivars </a:t>
            </a:r>
            <a:r>
              <a:rPr lang="en-US" sz="3200" dirty="0"/>
              <a:t>: poor profiles dominated by monoterpenoids</a:t>
            </a:r>
          </a:p>
        </p:txBody>
      </p:sp>
      <p:sp>
        <p:nvSpPr>
          <p:cNvPr id="29" name="TextBox 28">
            <a:extLst>
              <a:ext uri="{FF2B5EF4-FFF2-40B4-BE49-F238E27FC236}">
                <a16:creationId xmlns:a16="http://schemas.microsoft.com/office/drawing/2014/main" id="{A831F22C-F123-4075-9BC2-44138146C903}"/>
              </a:ext>
            </a:extLst>
          </p:cNvPr>
          <p:cNvSpPr txBox="1"/>
          <p:nvPr/>
        </p:nvSpPr>
        <p:spPr>
          <a:xfrm>
            <a:off x="10533302" y="26062308"/>
            <a:ext cx="9493681" cy="518283"/>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fr-FR" sz="2768" dirty="0"/>
          </a:p>
        </p:txBody>
      </p:sp>
      <p:sp>
        <p:nvSpPr>
          <p:cNvPr id="30" name="TextBox 29">
            <a:extLst>
              <a:ext uri="{FF2B5EF4-FFF2-40B4-BE49-F238E27FC236}">
                <a16:creationId xmlns:a16="http://schemas.microsoft.com/office/drawing/2014/main" id="{930E6DAC-C858-423D-92AF-8CB323576EF7}"/>
              </a:ext>
            </a:extLst>
          </p:cNvPr>
          <p:cNvSpPr txBox="1"/>
          <p:nvPr/>
        </p:nvSpPr>
        <p:spPr>
          <a:xfrm>
            <a:off x="10985035" y="24002490"/>
            <a:ext cx="8721953" cy="1200329"/>
          </a:xfrm>
          <a:prstGeom prst="rect">
            <a:avLst/>
          </a:prstGeom>
          <a:noFill/>
        </p:spPr>
        <p:txBody>
          <a:bodyPr wrap="square" rtlCol="0">
            <a:spAutoFit/>
          </a:bodyPr>
          <a:lstStyle/>
          <a:p>
            <a:r>
              <a:rPr lang="en-US" sz="2400" b="1" dirty="0">
                <a:solidFill>
                  <a:schemeClr val="accent6"/>
                </a:solidFill>
              </a:rPr>
              <a:t>Fig 3| VOC with different emissions between attractive and repulsive accessions</a:t>
            </a:r>
          </a:p>
          <a:p>
            <a:r>
              <a:rPr lang="en-US" sz="2400" dirty="0"/>
              <a:t>Wilcoxon test : </a:t>
            </a:r>
            <a:r>
              <a:rPr lang="fr-FR" sz="2400" dirty="0"/>
              <a:t>***  p.val &lt;0.001 ; **  p.val&lt;0.01</a:t>
            </a:r>
            <a:endParaRPr lang="en-US" sz="2400" dirty="0"/>
          </a:p>
        </p:txBody>
      </p:sp>
      <p:sp>
        <p:nvSpPr>
          <p:cNvPr id="42" name="TextBox 41">
            <a:extLst>
              <a:ext uri="{FF2B5EF4-FFF2-40B4-BE49-F238E27FC236}">
                <a16:creationId xmlns:a16="http://schemas.microsoft.com/office/drawing/2014/main" id="{1046F936-ADB1-4DCD-BC62-572C99177AD7}"/>
              </a:ext>
            </a:extLst>
          </p:cNvPr>
          <p:cNvSpPr txBox="1"/>
          <p:nvPr/>
        </p:nvSpPr>
        <p:spPr>
          <a:xfrm>
            <a:off x="622539" y="23812916"/>
            <a:ext cx="10024538" cy="1200329"/>
          </a:xfrm>
          <a:prstGeom prst="rect">
            <a:avLst/>
          </a:prstGeom>
          <a:noFill/>
        </p:spPr>
        <p:txBody>
          <a:bodyPr wrap="square" rtlCol="0">
            <a:spAutoFit/>
          </a:bodyPr>
          <a:lstStyle/>
          <a:p>
            <a:pPr algn="just"/>
            <a:r>
              <a:rPr lang="fr-FR" sz="2400" b="1" dirty="0">
                <a:solidFill>
                  <a:schemeClr val="accent6"/>
                </a:solidFill>
              </a:rPr>
              <a:t>Fig 1| Redundancy analysis of VOC profiles released by 29 tomato accessions</a:t>
            </a:r>
            <a:endParaRPr lang="fr-FR" sz="2400" b="1" strike="sngStrike" dirty="0">
              <a:solidFill>
                <a:schemeClr val="accent6"/>
              </a:solidFill>
            </a:endParaRPr>
          </a:p>
          <a:p>
            <a:pPr algn="just"/>
            <a:r>
              <a:rPr lang="fr-FR" sz="2400" dirty="0"/>
              <a:t>Dotted lines and coloured ellipses depict tomato accessions and species, respectively . Arrows depict loading scores for the 76 VOC detected </a:t>
            </a:r>
            <a:endParaRPr lang="en-US" sz="2400" dirty="0"/>
          </a:p>
        </p:txBody>
      </p:sp>
      <p:sp>
        <p:nvSpPr>
          <p:cNvPr id="48" name="TextBox 47">
            <a:extLst>
              <a:ext uri="{FF2B5EF4-FFF2-40B4-BE49-F238E27FC236}">
                <a16:creationId xmlns:a16="http://schemas.microsoft.com/office/drawing/2014/main" id="{E7051F58-CE9D-4E1D-ACFC-7A21B9FD401F}"/>
              </a:ext>
            </a:extLst>
          </p:cNvPr>
          <p:cNvSpPr txBox="1"/>
          <p:nvPr/>
        </p:nvSpPr>
        <p:spPr>
          <a:xfrm>
            <a:off x="4718908" y="11251189"/>
            <a:ext cx="6582482" cy="2850011"/>
          </a:xfrm>
          <a:prstGeom prst="rect">
            <a:avLst/>
          </a:prstGeom>
          <a:noFill/>
        </p:spPr>
        <p:txBody>
          <a:bodyPr wrap="square" rtlCol="0">
            <a:spAutoFit/>
          </a:bodyPr>
          <a:lstStyle/>
          <a:p>
            <a:r>
              <a:rPr lang="fr-FR" sz="3600" b="1" i="1" dirty="0" err="1">
                <a:solidFill>
                  <a:schemeClr val="accent4">
                    <a:lumMod val="50000"/>
                  </a:schemeClr>
                </a:solidFill>
              </a:rPr>
              <a:t>Phenotyping</a:t>
            </a:r>
            <a:r>
              <a:rPr lang="fr-FR" sz="3600" b="1" i="1" dirty="0">
                <a:solidFill>
                  <a:schemeClr val="accent4">
                    <a:lumMod val="50000"/>
                  </a:schemeClr>
                </a:solidFill>
              </a:rPr>
              <a:t> </a:t>
            </a:r>
            <a:r>
              <a:rPr lang="fr-FR" sz="3600" b="1" i="1" dirty="0" err="1">
                <a:solidFill>
                  <a:schemeClr val="accent4">
                    <a:lumMod val="50000"/>
                  </a:schemeClr>
                </a:solidFill>
              </a:rPr>
              <a:t>volatilome</a:t>
            </a:r>
            <a:endParaRPr lang="fr-FR" sz="3600" b="1" i="1" dirty="0">
              <a:solidFill>
                <a:schemeClr val="accent4">
                  <a:lumMod val="50000"/>
                </a:schemeClr>
              </a:solidFill>
            </a:endParaRPr>
          </a:p>
          <a:p>
            <a:endParaRPr lang="fr-FR" sz="1600" b="1" i="1" dirty="0">
              <a:solidFill>
                <a:schemeClr val="accent4">
                  <a:lumMod val="50000"/>
                </a:schemeClr>
              </a:solidFill>
            </a:endParaRPr>
          </a:p>
          <a:p>
            <a:pPr marL="457200" indent="-457200">
              <a:buFont typeface="Arial" panose="020B0604020202020204" pitchFamily="34" charset="0"/>
              <a:buChar char="•"/>
            </a:pPr>
            <a:r>
              <a:rPr lang="fr-FR" sz="3200" dirty="0"/>
              <a:t>266 plants at vegetative stage</a:t>
            </a:r>
          </a:p>
          <a:p>
            <a:pPr marL="457200" indent="-457200">
              <a:buFont typeface="Arial" panose="020B0604020202020204" pitchFamily="34" charset="0"/>
              <a:buChar char="•"/>
            </a:pPr>
            <a:r>
              <a:rPr lang="fr-FR" sz="3200" dirty="0"/>
              <a:t>Tenax TA - 30 min - 400ml/min</a:t>
            </a:r>
          </a:p>
          <a:p>
            <a:pPr marL="457200" indent="-457200">
              <a:buFont typeface="Arial" panose="020B0604020202020204" pitchFamily="34" charset="0"/>
              <a:buChar char="•"/>
            </a:pPr>
            <a:r>
              <a:rPr lang="fr-FR" sz="3200" dirty="0"/>
              <a:t>Volatile profile analyzed by GC-MS</a:t>
            </a:r>
          </a:p>
          <a:p>
            <a:pPr marL="457200" indent="-457200">
              <a:buFont typeface="Arial" panose="020B0604020202020204" pitchFamily="34" charset="0"/>
              <a:buChar char="•"/>
            </a:pPr>
            <a:r>
              <a:rPr lang="fr-FR" sz="3200" dirty="0"/>
              <a:t>Identification : NIST, PubChem</a:t>
            </a:r>
          </a:p>
        </p:txBody>
      </p:sp>
      <p:sp>
        <p:nvSpPr>
          <p:cNvPr id="49" name="TextBox 48">
            <a:extLst>
              <a:ext uri="{FF2B5EF4-FFF2-40B4-BE49-F238E27FC236}">
                <a16:creationId xmlns:a16="http://schemas.microsoft.com/office/drawing/2014/main" id="{70CC1E7A-FE8A-42BC-95B7-1E2A97E14E02}"/>
              </a:ext>
            </a:extLst>
          </p:cNvPr>
          <p:cNvSpPr txBox="1"/>
          <p:nvPr/>
        </p:nvSpPr>
        <p:spPr>
          <a:xfrm>
            <a:off x="20856109" y="11230348"/>
            <a:ext cx="4627734" cy="2862322"/>
          </a:xfrm>
          <a:prstGeom prst="rect">
            <a:avLst/>
          </a:prstGeom>
          <a:noFill/>
        </p:spPr>
        <p:txBody>
          <a:bodyPr wrap="square" rtlCol="0">
            <a:spAutoFit/>
          </a:bodyPr>
          <a:lstStyle/>
          <a:p>
            <a:pPr algn="r"/>
            <a:r>
              <a:rPr lang="fr-FR" sz="3600" b="1" i="1" dirty="0">
                <a:solidFill>
                  <a:schemeClr val="accent4">
                    <a:lumMod val="50000"/>
                  </a:schemeClr>
                </a:solidFill>
              </a:rPr>
              <a:t>Behavioral assay  </a:t>
            </a:r>
          </a:p>
          <a:p>
            <a:endParaRPr lang="fr-FR" sz="1760" b="1" i="1" dirty="0">
              <a:solidFill>
                <a:schemeClr val="accent4">
                  <a:lumMod val="50000"/>
                </a:schemeClr>
              </a:solidFill>
            </a:endParaRPr>
          </a:p>
          <a:p>
            <a:pPr marL="677731" indent="-677731">
              <a:buFont typeface="Arial" panose="020B0604020202020204" pitchFamily="34" charset="0"/>
              <a:buChar char="•"/>
            </a:pPr>
            <a:r>
              <a:rPr lang="fr-FR" sz="3160" dirty="0"/>
              <a:t>Y- tube olfactometer  </a:t>
            </a:r>
          </a:p>
          <a:p>
            <a:pPr marL="677731" indent="-677731">
              <a:buFont typeface="Arial" panose="020B0604020202020204" pitchFamily="34" charset="0"/>
              <a:buChar char="•"/>
            </a:pPr>
            <a:r>
              <a:rPr lang="fr-FR" sz="3160" dirty="0"/>
              <a:t>300 </a:t>
            </a:r>
            <a:r>
              <a:rPr lang="fr-FR" sz="3160" dirty="0" err="1"/>
              <a:t>gravid</a:t>
            </a:r>
            <a:r>
              <a:rPr lang="fr-FR" sz="3160" dirty="0"/>
              <a:t> </a:t>
            </a:r>
            <a:r>
              <a:rPr lang="fr-FR" sz="3160" dirty="0" err="1"/>
              <a:t>females</a:t>
            </a:r>
            <a:endParaRPr lang="fr-FR" sz="3160" dirty="0"/>
          </a:p>
          <a:p>
            <a:pPr marL="677731" indent="-677731">
              <a:buFont typeface="Arial" panose="020B0604020202020204" pitchFamily="34" charset="0"/>
              <a:buChar char="•"/>
            </a:pPr>
            <a:r>
              <a:rPr lang="fr-FR" sz="3160" dirty="0"/>
              <a:t>10 accessions with divergent VOC profile</a:t>
            </a:r>
          </a:p>
        </p:txBody>
      </p:sp>
      <p:pic>
        <p:nvPicPr>
          <p:cNvPr id="6" name="Picture 5">
            <a:extLst>
              <a:ext uri="{FF2B5EF4-FFF2-40B4-BE49-F238E27FC236}">
                <a16:creationId xmlns:a16="http://schemas.microsoft.com/office/drawing/2014/main" id="{73DDB7A1-A319-4FF0-8F8C-7DA92470353D}"/>
              </a:ext>
            </a:extLst>
          </p:cNvPr>
          <p:cNvPicPr>
            <a:picLocks noChangeAspect="1"/>
          </p:cNvPicPr>
          <p:nvPr/>
        </p:nvPicPr>
        <p:blipFill>
          <a:blip r:embed="rId11"/>
          <a:stretch>
            <a:fillRect/>
          </a:stretch>
        </p:blipFill>
        <p:spPr>
          <a:xfrm>
            <a:off x="274862" y="15596080"/>
            <a:ext cx="9714177" cy="8251060"/>
          </a:xfrm>
          <a:prstGeom prst="rect">
            <a:avLst/>
          </a:prstGeom>
        </p:spPr>
      </p:pic>
      <p:sp>
        <p:nvSpPr>
          <p:cNvPr id="46" name="TextBox 45">
            <a:extLst>
              <a:ext uri="{FF2B5EF4-FFF2-40B4-BE49-F238E27FC236}">
                <a16:creationId xmlns:a16="http://schemas.microsoft.com/office/drawing/2014/main" id="{6E776D85-0B03-437B-A52B-A3FD81BD0B05}"/>
              </a:ext>
            </a:extLst>
          </p:cNvPr>
          <p:cNvSpPr txBox="1"/>
          <p:nvPr/>
        </p:nvSpPr>
        <p:spPr>
          <a:xfrm>
            <a:off x="20222860" y="23499313"/>
            <a:ext cx="9320752" cy="1569660"/>
          </a:xfrm>
          <a:prstGeom prst="rect">
            <a:avLst/>
          </a:prstGeom>
          <a:noFill/>
        </p:spPr>
        <p:txBody>
          <a:bodyPr wrap="square" rtlCol="0">
            <a:spAutoFit/>
          </a:bodyPr>
          <a:lstStyle/>
          <a:p>
            <a:pPr algn="just"/>
            <a:r>
              <a:rPr lang="en-US" sz="2400" b="1" dirty="0">
                <a:solidFill>
                  <a:schemeClr val="accent6"/>
                </a:solidFill>
              </a:rPr>
              <a:t>Fig 2| Behavioral response of </a:t>
            </a:r>
            <a:r>
              <a:rPr lang="en-US" sz="2400" b="1" i="1" dirty="0">
                <a:solidFill>
                  <a:schemeClr val="accent6"/>
                </a:solidFill>
              </a:rPr>
              <a:t>T. absoluta</a:t>
            </a:r>
            <a:r>
              <a:rPr lang="en-US" sz="2400" b="1" dirty="0">
                <a:solidFill>
                  <a:schemeClr val="accent6"/>
                </a:solidFill>
              </a:rPr>
              <a:t> females in a Y-shaped olfactometer</a:t>
            </a:r>
          </a:p>
          <a:p>
            <a:pPr algn="just"/>
            <a:r>
              <a:rPr lang="en-US" sz="2400" dirty="0"/>
              <a:t>A dual choice between plants (coloured bar) and control (white bar) [3]</a:t>
            </a:r>
          </a:p>
          <a:p>
            <a:pPr algn="just"/>
            <a:r>
              <a:rPr lang="en-US" sz="2400" dirty="0"/>
              <a:t>Exact binomial test : </a:t>
            </a:r>
            <a:r>
              <a:rPr lang="fr-FR" sz="2400" dirty="0"/>
              <a:t>*** </a:t>
            </a:r>
            <a:r>
              <a:rPr lang="fr-FR" sz="2400" dirty="0" err="1"/>
              <a:t>p.val</a:t>
            </a:r>
            <a:r>
              <a:rPr lang="fr-FR" sz="2400" dirty="0"/>
              <a:t> &lt;0.001 ; ** </a:t>
            </a:r>
            <a:r>
              <a:rPr lang="fr-FR" sz="2400" dirty="0" err="1"/>
              <a:t>p.val</a:t>
            </a:r>
            <a:r>
              <a:rPr lang="fr-FR" sz="2400" dirty="0"/>
              <a:t>&lt;0.01 ; </a:t>
            </a:r>
            <a:r>
              <a:rPr lang="fr-FR" sz="2400" i="1" dirty="0"/>
              <a:t>ns</a:t>
            </a:r>
            <a:r>
              <a:rPr lang="fr-FR" sz="2400" dirty="0"/>
              <a:t> non-</a:t>
            </a:r>
            <a:r>
              <a:rPr lang="fr-FR" sz="2400" dirty="0" err="1"/>
              <a:t>significant</a:t>
            </a:r>
            <a:endParaRPr lang="en-US" sz="2400" dirty="0"/>
          </a:p>
        </p:txBody>
      </p:sp>
      <p:sp>
        <p:nvSpPr>
          <p:cNvPr id="13" name="Arrow: Right 12">
            <a:extLst>
              <a:ext uri="{FF2B5EF4-FFF2-40B4-BE49-F238E27FC236}">
                <a16:creationId xmlns:a16="http://schemas.microsoft.com/office/drawing/2014/main" id="{63DDC8DC-2DBB-4383-8124-F505741970CB}"/>
              </a:ext>
            </a:extLst>
          </p:cNvPr>
          <p:cNvSpPr/>
          <p:nvPr/>
        </p:nvSpPr>
        <p:spPr>
          <a:xfrm rot="1763541">
            <a:off x="9362426" y="19664866"/>
            <a:ext cx="1418252" cy="91583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0">
              <a:solidFill>
                <a:srgbClr val="92D050"/>
              </a:solidFill>
            </a:endParaRPr>
          </a:p>
        </p:txBody>
      </p:sp>
      <p:sp>
        <p:nvSpPr>
          <p:cNvPr id="15" name="TextBox 14">
            <a:extLst>
              <a:ext uri="{FF2B5EF4-FFF2-40B4-BE49-F238E27FC236}">
                <a16:creationId xmlns:a16="http://schemas.microsoft.com/office/drawing/2014/main" id="{807BE232-739A-4C16-B732-64C21160200C}"/>
              </a:ext>
            </a:extLst>
          </p:cNvPr>
          <p:cNvSpPr txBox="1"/>
          <p:nvPr/>
        </p:nvSpPr>
        <p:spPr>
          <a:xfrm>
            <a:off x="11075990" y="11178292"/>
            <a:ext cx="9424646" cy="3270126"/>
          </a:xfrm>
          <a:prstGeom prst="rect">
            <a:avLst/>
          </a:prstGeom>
          <a:noFill/>
        </p:spPr>
        <p:txBody>
          <a:bodyPr wrap="square" rtlCol="0">
            <a:spAutoFit/>
          </a:bodyPr>
          <a:lstStyle/>
          <a:p>
            <a:pPr algn="ctr"/>
            <a:r>
              <a:rPr lang="fr-FR" sz="3600" b="1" i="1" dirty="0">
                <a:solidFill>
                  <a:schemeClr val="accent4">
                    <a:lumMod val="50000"/>
                  </a:schemeClr>
                </a:solidFill>
              </a:rPr>
              <a:t>Phylogenetic analysis</a:t>
            </a:r>
          </a:p>
          <a:p>
            <a:endParaRPr lang="fr-FR" sz="1050" b="1" i="1" dirty="0">
              <a:solidFill>
                <a:schemeClr val="accent4">
                  <a:lumMod val="50000"/>
                </a:schemeClr>
              </a:solidFill>
            </a:endParaRPr>
          </a:p>
          <a:p>
            <a:pPr marL="451822" indent="-451822" algn="just">
              <a:buFont typeface="Arial" panose="020B0604020202020204" pitchFamily="34" charset="0"/>
              <a:buChar char="•"/>
            </a:pPr>
            <a:r>
              <a:rPr lang="en-US" sz="3200" b="1" dirty="0"/>
              <a:t>DNA Sequencing method</a:t>
            </a:r>
            <a:r>
              <a:rPr lang="en-US" sz="3200" dirty="0"/>
              <a:t>: Single Primer Enrichment Technology [1]</a:t>
            </a:r>
          </a:p>
          <a:p>
            <a:pPr marL="451822" indent="-451822" algn="just">
              <a:buFont typeface="Arial" panose="020B0604020202020204" pitchFamily="34" charset="0"/>
              <a:buChar char="•"/>
            </a:pPr>
            <a:r>
              <a:rPr lang="fr-FR" sz="3200" dirty="0"/>
              <a:t>VCF file with </a:t>
            </a:r>
            <a:r>
              <a:rPr lang="en-US" sz="3200" dirty="0"/>
              <a:t>only simple biallelic SNPs (3655 SNPs)</a:t>
            </a:r>
          </a:p>
          <a:p>
            <a:pPr marL="451822" indent="-451822">
              <a:buFont typeface="Arial" panose="020B0604020202020204" pitchFamily="34" charset="0"/>
              <a:buChar char="•"/>
            </a:pPr>
            <a:r>
              <a:rPr lang="fr-FR" sz="3200" b="1" dirty="0"/>
              <a:t>Phylogenetic tree</a:t>
            </a:r>
            <a:r>
              <a:rPr lang="fr-FR" sz="3200" dirty="0"/>
              <a:t>: Maximum Likelihood in RAxML </a:t>
            </a:r>
            <a:r>
              <a:rPr lang="en-US" sz="3200" dirty="0"/>
              <a:t>under the GTR + G model </a:t>
            </a:r>
          </a:p>
        </p:txBody>
      </p:sp>
      <p:sp>
        <p:nvSpPr>
          <p:cNvPr id="56" name="TextBox 55">
            <a:extLst>
              <a:ext uri="{FF2B5EF4-FFF2-40B4-BE49-F238E27FC236}">
                <a16:creationId xmlns:a16="http://schemas.microsoft.com/office/drawing/2014/main" id="{0F6BDC47-402F-4AB3-BA37-696472882CD7}"/>
              </a:ext>
            </a:extLst>
          </p:cNvPr>
          <p:cNvSpPr txBox="1"/>
          <p:nvPr/>
        </p:nvSpPr>
        <p:spPr>
          <a:xfrm>
            <a:off x="512265" y="37457697"/>
            <a:ext cx="17433400" cy="461665"/>
          </a:xfrm>
          <a:prstGeom prst="rect">
            <a:avLst/>
          </a:prstGeom>
          <a:noFill/>
        </p:spPr>
        <p:txBody>
          <a:bodyPr wrap="square" rtlCol="0">
            <a:spAutoFit/>
          </a:bodyPr>
          <a:lstStyle/>
          <a:p>
            <a:r>
              <a:rPr lang="fr-FR" sz="2400" b="1" dirty="0">
                <a:solidFill>
                  <a:schemeClr val="accent6"/>
                </a:solidFill>
              </a:rPr>
              <a:t>Fig 4 | </a:t>
            </a:r>
            <a:r>
              <a:rPr lang="en-GB" sz="2400" b="1" dirty="0">
                <a:solidFill>
                  <a:schemeClr val="accent6"/>
                </a:solidFill>
              </a:rPr>
              <a:t>Phylogeny of 29 accessions of tomato and evolutionary models of VOC richness, monoterpenoid and sesquiterpenoid emission</a:t>
            </a:r>
            <a:endParaRPr lang="en-US" sz="2400" b="1" dirty="0">
              <a:solidFill>
                <a:schemeClr val="accent6"/>
              </a:solidFill>
            </a:endParaRPr>
          </a:p>
        </p:txBody>
      </p:sp>
      <p:sp>
        <p:nvSpPr>
          <p:cNvPr id="43" name="Arrow: Right 42">
            <a:extLst>
              <a:ext uri="{FF2B5EF4-FFF2-40B4-BE49-F238E27FC236}">
                <a16:creationId xmlns:a16="http://schemas.microsoft.com/office/drawing/2014/main" id="{5F5F67AD-F6F6-4735-8B97-71707988F829}"/>
              </a:ext>
            </a:extLst>
          </p:cNvPr>
          <p:cNvSpPr/>
          <p:nvPr/>
        </p:nvSpPr>
        <p:spPr>
          <a:xfrm rot="9246588">
            <a:off x="18739401" y="19646332"/>
            <a:ext cx="1342958" cy="91583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0">
              <a:solidFill>
                <a:srgbClr val="92D050"/>
              </a:solidFill>
            </a:endParaRPr>
          </a:p>
        </p:txBody>
      </p:sp>
      <p:pic>
        <p:nvPicPr>
          <p:cNvPr id="21" name="Picture 20">
            <a:extLst>
              <a:ext uri="{FF2B5EF4-FFF2-40B4-BE49-F238E27FC236}">
                <a16:creationId xmlns:a16="http://schemas.microsoft.com/office/drawing/2014/main" id="{11733BC0-96CC-405D-93F8-8E50B74B66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14139" y="15876970"/>
            <a:ext cx="7755337" cy="8006551"/>
          </a:xfrm>
          <a:prstGeom prst="rect">
            <a:avLst/>
          </a:prstGeom>
        </p:spPr>
      </p:pic>
      <p:sp>
        <p:nvSpPr>
          <p:cNvPr id="47" name="TextBox 46">
            <a:extLst>
              <a:ext uri="{FF2B5EF4-FFF2-40B4-BE49-F238E27FC236}">
                <a16:creationId xmlns:a16="http://schemas.microsoft.com/office/drawing/2014/main" id="{4377BC37-BF7F-4559-8033-290023614BDB}"/>
              </a:ext>
            </a:extLst>
          </p:cNvPr>
          <p:cNvSpPr txBox="1"/>
          <p:nvPr/>
        </p:nvSpPr>
        <p:spPr>
          <a:xfrm>
            <a:off x="10875220" y="25440756"/>
            <a:ext cx="9339693" cy="3348609"/>
          </a:xfrm>
          <a:prstGeom prst="rect">
            <a:avLst/>
          </a:prstGeom>
          <a:solidFill>
            <a:schemeClr val="bg1"/>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spcAft>
                <a:spcPts val="1200"/>
              </a:spcAft>
              <a:buFont typeface="Arial" panose="020B0604020202020204" pitchFamily="34" charset="0"/>
              <a:buChar char="•"/>
            </a:pPr>
            <a:r>
              <a:rPr lang="en-US" sz="3200" dirty="0"/>
              <a:t>Among 76 VOCs, </a:t>
            </a:r>
            <a:r>
              <a:rPr lang="en-US" sz="3200" b="1" dirty="0"/>
              <a:t>15 compounds</a:t>
            </a:r>
            <a:r>
              <a:rPr lang="en-US" sz="3200" dirty="0"/>
              <a:t> differ between attractive and repulsive accessions</a:t>
            </a:r>
          </a:p>
          <a:p>
            <a:pPr marL="457200" indent="-457200">
              <a:spcAft>
                <a:spcPts val="1200"/>
              </a:spcAft>
              <a:buFont typeface="Arial" panose="020B0604020202020204" pitchFamily="34" charset="0"/>
              <a:buChar char="•"/>
            </a:pPr>
            <a:r>
              <a:rPr lang="en-US" sz="3200" b="1" dirty="0"/>
              <a:t>Attractive</a:t>
            </a:r>
            <a:r>
              <a:rPr lang="en-US" sz="3200" dirty="0"/>
              <a:t> accessions release </a:t>
            </a:r>
            <a:r>
              <a:rPr lang="en-US" sz="3200" b="1" dirty="0"/>
              <a:t>monoterpenoids</a:t>
            </a:r>
          </a:p>
          <a:p>
            <a:pPr marL="457200" indent="-457200">
              <a:buFont typeface="Arial" panose="020B0604020202020204" pitchFamily="34" charset="0"/>
              <a:buChar char="•"/>
            </a:pPr>
            <a:r>
              <a:rPr lang="en-US" sz="3200" b="1" dirty="0"/>
              <a:t>Antixenosis</a:t>
            </a:r>
            <a:r>
              <a:rPr lang="en-US" sz="3200" dirty="0"/>
              <a:t> resistance relies on </a:t>
            </a:r>
            <a:r>
              <a:rPr lang="en-US" sz="3200" b="1" dirty="0"/>
              <a:t>sesquiterpenoids</a:t>
            </a:r>
            <a:r>
              <a:rPr lang="en-US" sz="3200" dirty="0"/>
              <a:t> like </a:t>
            </a:r>
            <a:r>
              <a:rPr lang="el-GR" sz="3200" dirty="0"/>
              <a:t>α</a:t>
            </a:r>
            <a:r>
              <a:rPr lang="fr-FR" sz="3200" dirty="0"/>
              <a:t>-zingiberene, </a:t>
            </a:r>
            <a:r>
              <a:rPr lang="el-GR" sz="3200" dirty="0"/>
              <a:t>α</a:t>
            </a:r>
            <a:r>
              <a:rPr lang="fr-FR" sz="3200" dirty="0"/>
              <a:t>-curcumene [3] or TMTT.</a:t>
            </a:r>
            <a:endParaRPr lang="en-US" sz="3200" dirty="0"/>
          </a:p>
          <a:p>
            <a:pPr marL="457200" indent="-457200">
              <a:spcAft>
                <a:spcPts val="1200"/>
              </a:spcAft>
              <a:buFont typeface="Arial" panose="020B0604020202020204" pitchFamily="34" charset="0"/>
              <a:buChar char="•"/>
            </a:pPr>
            <a:endParaRPr lang="en-US" sz="3160" dirty="0"/>
          </a:p>
        </p:txBody>
      </p:sp>
      <p:pic>
        <p:nvPicPr>
          <p:cNvPr id="28" name="Picture 27">
            <a:extLst>
              <a:ext uri="{FF2B5EF4-FFF2-40B4-BE49-F238E27FC236}">
                <a16:creationId xmlns:a16="http://schemas.microsoft.com/office/drawing/2014/main" id="{25503156-04AF-43BA-8C9C-09F528C2821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81948" y="15843058"/>
            <a:ext cx="10113733" cy="7312213"/>
          </a:xfrm>
          <a:prstGeom prst="rect">
            <a:avLst/>
          </a:prstGeom>
        </p:spPr>
      </p:pic>
      <p:pic>
        <p:nvPicPr>
          <p:cNvPr id="36" name="Picture 35">
            <a:extLst>
              <a:ext uri="{FF2B5EF4-FFF2-40B4-BE49-F238E27FC236}">
                <a16:creationId xmlns:a16="http://schemas.microsoft.com/office/drawing/2014/main" id="{5691074C-D4FA-49AF-9E7E-4EA718CC023E}"/>
              </a:ext>
            </a:extLst>
          </p:cNvPr>
          <p:cNvPicPr>
            <a:picLocks noChangeAspect="1"/>
          </p:cNvPicPr>
          <p:nvPr/>
        </p:nvPicPr>
        <p:blipFill>
          <a:blip r:embed="rId14"/>
          <a:stretch>
            <a:fillRect/>
          </a:stretch>
        </p:blipFill>
        <p:spPr>
          <a:xfrm>
            <a:off x="610740" y="30030562"/>
            <a:ext cx="21693737" cy="7381138"/>
          </a:xfrm>
          <a:prstGeom prst="rect">
            <a:avLst/>
          </a:prstGeom>
        </p:spPr>
      </p:pic>
      <p:sp>
        <p:nvSpPr>
          <p:cNvPr id="51" name="TextBox 50">
            <a:extLst>
              <a:ext uri="{FF2B5EF4-FFF2-40B4-BE49-F238E27FC236}">
                <a16:creationId xmlns:a16="http://schemas.microsoft.com/office/drawing/2014/main" id="{9D0B00C2-50BF-4B92-AA66-6C52120DF181}"/>
              </a:ext>
            </a:extLst>
          </p:cNvPr>
          <p:cNvSpPr txBox="1"/>
          <p:nvPr/>
        </p:nvSpPr>
        <p:spPr>
          <a:xfrm>
            <a:off x="19323420" y="33817762"/>
            <a:ext cx="10572262" cy="3847207"/>
          </a:xfrm>
          <a:prstGeom prst="rect">
            <a:avLst/>
          </a:prstGeom>
          <a:solidFill>
            <a:schemeClr val="bg1"/>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spcAft>
                <a:spcPts val="1200"/>
              </a:spcAft>
              <a:buFont typeface="Arial" panose="020B0604020202020204" pitchFamily="34" charset="0"/>
              <a:buChar char="•"/>
            </a:pPr>
            <a:r>
              <a:rPr lang="en-US" sz="3200" b="1" dirty="0"/>
              <a:t>Ecological diversity </a:t>
            </a:r>
            <a:r>
              <a:rPr lang="en-US" sz="3200" dirty="0"/>
              <a:t>of VOC arise from </a:t>
            </a:r>
            <a:r>
              <a:rPr lang="en-US" sz="3200" b="1" dirty="0"/>
              <a:t>phylogenetic conservatism</a:t>
            </a:r>
          </a:p>
          <a:p>
            <a:pPr marL="457200" indent="-457200">
              <a:spcAft>
                <a:spcPts val="1200"/>
              </a:spcAft>
              <a:buFont typeface="Arial" panose="020B0604020202020204" pitchFamily="34" charset="0"/>
              <a:buChar char="•"/>
            </a:pPr>
            <a:r>
              <a:rPr lang="en-GB" sz="3200" dirty="0"/>
              <a:t>‘Random-walk’ changes make </a:t>
            </a:r>
            <a:r>
              <a:rPr lang="en-GB" sz="3200" b="1" dirty="0"/>
              <a:t>monoterpenoid emissions </a:t>
            </a:r>
            <a:r>
              <a:rPr lang="en-GB" sz="3200" dirty="0"/>
              <a:t>proportional to the extent of shared ancestry</a:t>
            </a:r>
          </a:p>
          <a:p>
            <a:pPr marL="457200" indent="-457200">
              <a:spcAft>
                <a:spcPts val="1200"/>
              </a:spcAft>
              <a:buFont typeface="Arial" panose="020B0604020202020204" pitchFamily="34" charset="0"/>
              <a:buChar char="•"/>
            </a:pPr>
            <a:r>
              <a:rPr lang="fr-FR" sz="3200" dirty="0"/>
              <a:t>In line with </a:t>
            </a:r>
            <a:r>
              <a:rPr lang="en-GB" sz="3200" b="1" dirty="0"/>
              <a:t>adaptive radiation </a:t>
            </a:r>
            <a:r>
              <a:rPr lang="en-GB" sz="3200" dirty="0"/>
              <a:t>during plant-insect co-evolution [4]</a:t>
            </a:r>
            <a:r>
              <a:rPr lang="fr-FR" sz="3200" dirty="0"/>
              <a:t>, </a:t>
            </a:r>
            <a:r>
              <a:rPr lang="fr-FR" sz="3200" b="1" dirty="0"/>
              <a:t>defensive features of V</a:t>
            </a:r>
            <a:r>
              <a:rPr lang="en-GB" sz="3200" b="1" dirty="0"/>
              <a:t>OC</a:t>
            </a:r>
            <a:r>
              <a:rPr lang="en-GB" sz="3200" dirty="0"/>
              <a:t> (richness, sesquiterpenoid) decrease exponentially with diversification</a:t>
            </a:r>
            <a:endParaRPr lang="en-US" sz="3200" dirty="0"/>
          </a:p>
        </p:txBody>
      </p:sp>
      <p:sp>
        <p:nvSpPr>
          <p:cNvPr id="50" name="Arrow: Right 49">
            <a:extLst>
              <a:ext uri="{FF2B5EF4-FFF2-40B4-BE49-F238E27FC236}">
                <a16:creationId xmlns:a16="http://schemas.microsoft.com/office/drawing/2014/main" id="{E06841B0-C782-4D2F-938F-6974179E745D}"/>
              </a:ext>
            </a:extLst>
          </p:cNvPr>
          <p:cNvSpPr/>
          <p:nvPr/>
        </p:nvSpPr>
        <p:spPr>
          <a:xfrm rot="5400000">
            <a:off x="14345520" y="28835053"/>
            <a:ext cx="1434525" cy="915834"/>
          </a:xfrm>
          <a:prstGeom prst="rightArrow">
            <a:avLst>
              <a:gd name="adj1" fmla="val 5644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0" dirty="0">
              <a:solidFill>
                <a:srgbClr val="92D050"/>
              </a:solidFill>
            </a:endParaRPr>
          </a:p>
        </p:txBody>
      </p:sp>
      <p:pic>
        <p:nvPicPr>
          <p:cNvPr id="9" name="Picture 8">
            <a:extLst>
              <a:ext uri="{FF2B5EF4-FFF2-40B4-BE49-F238E27FC236}">
                <a16:creationId xmlns:a16="http://schemas.microsoft.com/office/drawing/2014/main" id="{50C99DD6-C406-46BB-BA6C-AC8030DDABDF}"/>
              </a:ext>
            </a:extLst>
          </p:cNvPr>
          <p:cNvPicPr>
            <a:picLocks noChangeAspect="1"/>
          </p:cNvPicPr>
          <p:nvPr/>
        </p:nvPicPr>
        <p:blipFill>
          <a:blip r:embed="rId15"/>
          <a:stretch>
            <a:fillRect/>
          </a:stretch>
        </p:blipFill>
        <p:spPr>
          <a:xfrm>
            <a:off x="16118553" y="41081419"/>
            <a:ext cx="1123015" cy="1123015"/>
          </a:xfrm>
          <a:prstGeom prst="rect">
            <a:avLst/>
          </a:prstGeom>
        </p:spPr>
      </p:pic>
      <p:pic>
        <p:nvPicPr>
          <p:cNvPr id="10" name="Picture 9">
            <a:extLst>
              <a:ext uri="{FF2B5EF4-FFF2-40B4-BE49-F238E27FC236}">
                <a16:creationId xmlns:a16="http://schemas.microsoft.com/office/drawing/2014/main" id="{A9FC212D-8EEB-4AF5-AA34-089FFB384725}"/>
              </a:ext>
            </a:extLst>
          </p:cNvPr>
          <p:cNvPicPr>
            <a:picLocks noChangeAspect="1"/>
          </p:cNvPicPr>
          <p:nvPr/>
        </p:nvPicPr>
        <p:blipFill>
          <a:blip r:embed="rId16"/>
          <a:stretch>
            <a:fillRect/>
          </a:stretch>
        </p:blipFill>
        <p:spPr>
          <a:xfrm>
            <a:off x="17420468" y="41154751"/>
            <a:ext cx="2187339" cy="905914"/>
          </a:xfrm>
          <a:prstGeom prst="rect">
            <a:avLst/>
          </a:prstGeom>
        </p:spPr>
      </p:pic>
      <p:pic>
        <p:nvPicPr>
          <p:cNvPr id="11" name="Picture 10">
            <a:extLst>
              <a:ext uri="{FF2B5EF4-FFF2-40B4-BE49-F238E27FC236}">
                <a16:creationId xmlns:a16="http://schemas.microsoft.com/office/drawing/2014/main" id="{7EF35608-781F-403E-A53D-C5CCA5E02E25}"/>
              </a:ext>
            </a:extLst>
          </p:cNvPr>
          <p:cNvPicPr>
            <a:picLocks noChangeAspect="1"/>
          </p:cNvPicPr>
          <p:nvPr/>
        </p:nvPicPr>
        <p:blipFill>
          <a:blip r:embed="rId17"/>
          <a:stretch>
            <a:fillRect/>
          </a:stretch>
        </p:blipFill>
        <p:spPr>
          <a:xfrm>
            <a:off x="13083341" y="41042509"/>
            <a:ext cx="1249788" cy="1183981"/>
          </a:xfrm>
          <a:prstGeom prst="rect">
            <a:avLst/>
          </a:prstGeom>
        </p:spPr>
      </p:pic>
      <p:sp>
        <p:nvSpPr>
          <p:cNvPr id="45" name="TextBox 44">
            <a:extLst>
              <a:ext uri="{FF2B5EF4-FFF2-40B4-BE49-F238E27FC236}">
                <a16:creationId xmlns:a16="http://schemas.microsoft.com/office/drawing/2014/main" id="{FC314A48-8B9D-4205-B186-905BE7BE99D1}"/>
              </a:ext>
            </a:extLst>
          </p:cNvPr>
          <p:cNvSpPr txBox="1"/>
          <p:nvPr/>
        </p:nvSpPr>
        <p:spPr>
          <a:xfrm>
            <a:off x="20597500" y="25468497"/>
            <a:ext cx="9320752" cy="2862322"/>
          </a:xfrm>
          <a:prstGeom prst="rect">
            <a:avLst/>
          </a:prstGeom>
          <a:solidFill>
            <a:schemeClr val="bg1"/>
          </a:solidFill>
          <a:ln w="3810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spcAft>
                <a:spcPts val="1200"/>
              </a:spcAft>
              <a:buFont typeface="Arial" panose="020B0604020202020204" pitchFamily="34" charset="0"/>
              <a:buChar char="•"/>
            </a:pPr>
            <a:r>
              <a:rPr lang="en-US" sz="3200" b="1" dirty="0"/>
              <a:t>Intra-specific variations </a:t>
            </a:r>
            <a:r>
              <a:rPr lang="en-US" sz="3200" dirty="0"/>
              <a:t>of VOC affect pest behavior</a:t>
            </a:r>
          </a:p>
          <a:p>
            <a:pPr marL="457200" indent="-457200">
              <a:spcAft>
                <a:spcPts val="1200"/>
              </a:spcAft>
              <a:buFont typeface="Arial" panose="020B0604020202020204" pitchFamily="34" charset="0"/>
              <a:buChar char="•"/>
            </a:pPr>
            <a:r>
              <a:rPr lang="en-US" sz="3200" b="1" dirty="0"/>
              <a:t>2 attractive accessions </a:t>
            </a:r>
            <a:r>
              <a:rPr lang="en-US" sz="3200" dirty="0"/>
              <a:t>including RdB (modern cultivar)</a:t>
            </a:r>
          </a:p>
          <a:p>
            <a:pPr marL="457200" indent="-457200">
              <a:spcAft>
                <a:spcPts val="1200"/>
              </a:spcAft>
              <a:buFont typeface="Arial" panose="020B0604020202020204" pitchFamily="34" charset="0"/>
              <a:buChar char="•"/>
            </a:pPr>
            <a:r>
              <a:rPr lang="en-US" sz="3200" b="1" dirty="0"/>
              <a:t>4 repulsive accessions </a:t>
            </a:r>
            <a:r>
              <a:rPr lang="en-US" sz="3200" dirty="0"/>
              <a:t>among wild relatives : H24, P76, P51, G21</a:t>
            </a:r>
          </a:p>
        </p:txBody>
      </p:sp>
    </p:spTree>
    <p:extLst>
      <p:ext uri="{BB962C8B-B14F-4D97-AF65-F5344CB8AC3E}">
        <p14:creationId xmlns:p14="http://schemas.microsoft.com/office/powerpoint/2010/main" val="5435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3096</TotalTime>
  <Words>839</Words>
  <Application>Microsoft Office PowerPoint</Application>
  <PresentationFormat>Custom</PresentationFormat>
  <Paragraphs>79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Malgun Gothic</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Komla-Exonam Amegan</dc:creator>
  <cp:lastModifiedBy>Komla-Exonam Amegan</cp:lastModifiedBy>
  <cp:revision>165</cp:revision>
  <cp:lastPrinted>2023-10-11T08:05:28Z</cp:lastPrinted>
  <dcterms:created xsi:type="dcterms:W3CDTF">2023-09-15T19:34:52Z</dcterms:created>
  <dcterms:modified xsi:type="dcterms:W3CDTF">2023-10-11T08:07:15Z</dcterms:modified>
</cp:coreProperties>
</file>