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1"/>
  </p:sldMasterIdLst>
  <p:notesMasterIdLst>
    <p:notesMasterId r:id="rId45"/>
  </p:notesMasterIdLst>
  <p:sldIdLst>
    <p:sldId id="256" r:id="rId2"/>
    <p:sldId id="257" r:id="rId3"/>
    <p:sldId id="259" r:id="rId4"/>
    <p:sldId id="258" r:id="rId5"/>
    <p:sldId id="260" r:id="rId6"/>
    <p:sldId id="283" r:id="rId7"/>
    <p:sldId id="284" r:id="rId8"/>
    <p:sldId id="286" r:id="rId9"/>
    <p:sldId id="262" r:id="rId10"/>
    <p:sldId id="285" r:id="rId11"/>
    <p:sldId id="287" r:id="rId12"/>
    <p:sldId id="288" r:id="rId13"/>
    <p:sldId id="289" r:id="rId14"/>
    <p:sldId id="291" r:id="rId15"/>
    <p:sldId id="292" r:id="rId16"/>
    <p:sldId id="293" r:id="rId17"/>
    <p:sldId id="308" r:id="rId18"/>
    <p:sldId id="298" r:id="rId19"/>
    <p:sldId id="303" r:id="rId20"/>
    <p:sldId id="306" r:id="rId21"/>
    <p:sldId id="307" r:id="rId22"/>
    <p:sldId id="299" r:id="rId23"/>
    <p:sldId id="300" r:id="rId24"/>
    <p:sldId id="305" r:id="rId25"/>
    <p:sldId id="304" r:id="rId26"/>
    <p:sldId id="302" r:id="rId27"/>
    <p:sldId id="301" r:id="rId28"/>
    <p:sldId id="309" r:id="rId29"/>
    <p:sldId id="290" r:id="rId30"/>
    <p:sldId id="263" r:id="rId31"/>
    <p:sldId id="265" r:id="rId32"/>
    <p:sldId id="278" r:id="rId33"/>
    <p:sldId id="310" r:id="rId34"/>
    <p:sldId id="294" r:id="rId35"/>
    <p:sldId id="296" r:id="rId36"/>
    <p:sldId id="297" r:id="rId37"/>
    <p:sldId id="264" r:id="rId38"/>
    <p:sldId id="267" r:id="rId39"/>
    <p:sldId id="270" r:id="rId40"/>
    <p:sldId id="269" r:id="rId41"/>
    <p:sldId id="271" r:id="rId42"/>
    <p:sldId id="295" r:id="rId43"/>
    <p:sldId id="311"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0"/>
    <p:restoredTop sz="94624"/>
  </p:normalViewPr>
  <p:slideViewPr>
    <p:cSldViewPr snapToGrid="0">
      <p:cViewPr varScale="1">
        <p:scale>
          <a:sx n="111" d="100"/>
          <a:sy n="111" d="100"/>
        </p:scale>
        <p:origin x="56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C6D5A-4283-4CB9-8EFE-6AD70B7B776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DEB739C-8D4C-4A86-9002-AA5797697C2F}">
      <dgm:prSet/>
      <dgm:spPr/>
      <dgm:t>
        <a:bodyPr/>
        <a:lstStyle/>
        <a:p>
          <a:r>
            <a:rPr lang="pt-BR" dirty="0"/>
            <a:t>Bourdieu: ”o museu é um lugar onde qualquer um pode ir, mas apenas alguns o fazem. O museu é importante para aqueles que o frequentam na medida em que permite que eles se distingam daqueles que não o frequentam.”</a:t>
          </a:r>
          <a:endParaRPr lang="en-US" dirty="0"/>
        </a:p>
      </dgm:t>
    </dgm:pt>
    <dgm:pt modelId="{4A0139FB-4736-4BE9-A35E-6AB94D7FA5FA}" type="parTrans" cxnId="{0F60CB4A-0CEA-407A-9671-80B682086493}">
      <dgm:prSet/>
      <dgm:spPr/>
      <dgm:t>
        <a:bodyPr/>
        <a:lstStyle/>
        <a:p>
          <a:endParaRPr lang="en-US"/>
        </a:p>
      </dgm:t>
    </dgm:pt>
    <dgm:pt modelId="{62A7E346-57EF-49DC-BE4A-D9107BF50FB9}" type="sibTrans" cxnId="{0F60CB4A-0CEA-407A-9671-80B682086493}">
      <dgm:prSet/>
      <dgm:spPr/>
      <dgm:t>
        <a:bodyPr/>
        <a:lstStyle/>
        <a:p>
          <a:endParaRPr lang="en-US"/>
        </a:p>
      </dgm:t>
    </dgm:pt>
    <dgm:pt modelId="{65C6C6AA-7736-4AB8-B19A-35F4413AD894}">
      <dgm:prSet/>
      <dgm:spPr/>
      <dgm:t>
        <a:bodyPr/>
        <a:lstStyle/>
        <a:p>
          <a:r>
            <a:rPr lang="pt-BR" dirty="0"/>
            <a:t>"Eles não vão porque não aprenderam a olhar as obras de arte".</a:t>
          </a:r>
          <a:endParaRPr lang="en-US" dirty="0"/>
        </a:p>
      </dgm:t>
    </dgm:pt>
    <dgm:pt modelId="{76C7A6FB-222B-4F45-AC1F-945FE0E8E5D2}" type="parTrans" cxnId="{CDCF6183-653E-4F2E-A63E-C5B2686A20DC}">
      <dgm:prSet/>
      <dgm:spPr/>
      <dgm:t>
        <a:bodyPr/>
        <a:lstStyle/>
        <a:p>
          <a:endParaRPr lang="en-US"/>
        </a:p>
      </dgm:t>
    </dgm:pt>
    <dgm:pt modelId="{B45B4D42-7A9F-42BC-AE9A-0462CFA0643E}" type="sibTrans" cxnId="{CDCF6183-653E-4F2E-A63E-C5B2686A20DC}">
      <dgm:prSet/>
      <dgm:spPr/>
      <dgm:t>
        <a:bodyPr/>
        <a:lstStyle/>
        <a:p>
          <a:endParaRPr lang="en-US"/>
        </a:p>
      </dgm:t>
    </dgm:pt>
    <dgm:pt modelId="{B134E981-11C0-474C-9F09-35ED8F758FE4}" type="pres">
      <dgm:prSet presAssocID="{A5BC6D5A-4283-4CB9-8EFE-6AD70B7B7762}" presName="hierChild1" presStyleCnt="0">
        <dgm:presLayoutVars>
          <dgm:chPref val="1"/>
          <dgm:dir/>
          <dgm:animOne val="branch"/>
          <dgm:animLvl val="lvl"/>
          <dgm:resizeHandles/>
        </dgm:presLayoutVars>
      </dgm:prSet>
      <dgm:spPr/>
    </dgm:pt>
    <dgm:pt modelId="{D287ABA1-6D4E-7D4A-BCC3-1DE57C2BB3B8}" type="pres">
      <dgm:prSet presAssocID="{BDEB739C-8D4C-4A86-9002-AA5797697C2F}" presName="hierRoot1" presStyleCnt="0"/>
      <dgm:spPr/>
    </dgm:pt>
    <dgm:pt modelId="{B4676961-697B-EF4F-A79E-3181C7C6A1FA}" type="pres">
      <dgm:prSet presAssocID="{BDEB739C-8D4C-4A86-9002-AA5797697C2F}" presName="composite" presStyleCnt="0"/>
      <dgm:spPr/>
    </dgm:pt>
    <dgm:pt modelId="{8D6C624A-1F63-3441-B007-0CF861DE9207}" type="pres">
      <dgm:prSet presAssocID="{BDEB739C-8D4C-4A86-9002-AA5797697C2F}" presName="background" presStyleLbl="node0" presStyleIdx="0" presStyleCnt="2"/>
      <dgm:spPr/>
    </dgm:pt>
    <dgm:pt modelId="{F8E46B38-7526-E442-B49C-01F414DFC429}" type="pres">
      <dgm:prSet presAssocID="{BDEB739C-8D4C-4A86-9002-AA5797697C2F}" presName="text" presStyleLbl="fgAcc0" presStyleIdx="0" presStyleCnt="2" custScaleX="192601" custScaleY="311561">
        <dgm:presLayoutVars>
          <dgm:chPref val="3"/>
        </dgm:presLayoutVars>
      </dgm:prSet>
      <dgm:spPr/>
    </dgm:pt>
    <dgm:pt modelId="{C415E13B-211F-5C4E-9BB7-9CD16F562014}" type="pres">
      <dgm:prSet presAssocID="{BDEB739C-8D4C-4A86-9002-AA5797697C2F}" presName="hierChild2" presStyleCnt="0"/>
      <dgm:spPr/>
    </dgm:pt>
    <dgm:pt modelId="{07835945-8349-A94E-9B13-041F550E9904}" type="pres">
      <dgm:prSet presAssocID="{65C6C6AA-7736-4AB8-B19A-35F4413AD894}" presName="hierRoot1" presStyleCnt="0"/>
      <dgm:spPr/>
    </dgm:pt>
    <dgm:pt modelId="{BCD504EB-2C3D-3647-8E60-DD73DD94F218}" type="pres">
      <dgm:prSet presAssocID="{65C6C6AA-7736-4AB8-B19A-35F4413AD894}" presName="composite" presStyleCnt="0"/>
      <dgm:spPr/>
    </dgm:pt>
    <dgm:pt modelId="{3FB496B0-F5FC-0E4D-B6B0-7529BF111AE5}" type="pres">
      <dgm:prSet presAssocID="{65C6C6AA-7736-4AB8-B19A-35F4413AD894}" presName="background" presStyleLbl="node0" presStyleIdx="1" presStyleCnt="2"/>
      <dgm:spPr/>
    </dgm:pt>
    <dgm:pt modelId="{78AC1273-70AF-C24A-802F-07029324C676}" type="pres">
      <dgm:prSet presAssocID="{65C6C6AA-7736-4AB8-B19A-35F4413AD894}" presName="text" presStyleLbl="fgAcc0" presStyleIdx="1" presStyleCnt="2" custScaleX="170787" custScaleY="315963">
        <dgm:presLayoutVars>
          <dgm:chPref val="3"/>
        </dgm:presLayoutVars>
      </dgm:prSet>
      <dgm:spPr/>
    </dgm:pt>
    <dgm:pt modelId="{84E5C4CA-7CE9-5E40-8C68-5F67D31B74EB}" type="pres">
      <dgm:prSet presAssocID="{65C6C6AA-7736-4AB8-B19A-35F4413AD894}" presName="hierChild2" presStyleCnt="0"/>
      <dgm:spPr/>
    </dgm:pt>
  </dgm:ptLst>
  <dgm:cxnLst>
    <dgm:cxn modelId="{5182DE37-AEB5-0446-A810-CA1C5098CB5A}" type="presOf" srcId="{A5BC6D5A-4283-4CB9-8EFE-6AD70B7B7762}" destId="{B134E981-11C0-474C-9F09-35ED8F758FE4}" srcOrd="0" destOrd="0" presId="urn:microsoft.com/office/officeart/2005/8/layout/hierarchy1"/>
    <dgm:cxn modelId="{0F60CB4A-0CEA-407A-9671-80B682086493}" srcId="{A5BC6D5A-4283-4CB9-8EFE-6AD70B7B7762}" destId="{BDEB739C-8D4C-4A86-9002-AA5797697C2F}" srcOrd="0" destOrd="0" parTransId="{4A0139FB-4736-4BE9-A35E-6AB94D7FA5FA}" sibTransId="{62A7E346-57EF-49DC-BE4A-D9107BF50FB9}"/>
    <dgm:cxn modelId="{969D5353-6B10-2044-9531-D044FAC06468}" type="presOf" srcId="{65C6C6AA-7736-4AB8-B19A-35F4413AD894}" destId="{78AC1273-70AF-C24A-802F-07029324C676}" srcOrd="0" destOrd="0" presId="urn:microsoft.com/office/officeart/2005/8/layout/hierarchy1"/>
    <dgm:cxn modelId="{CDCF6183-653E-4F2E-A63E-C5B2686A20DC}" srcId="{A5BC6D5A-4283-4CB9-8EFE-6AD70B7B7762}" destId="{65C6C6AA-7736-4AB8-B19A-35F4413AD894}" srcOrd="1" destOrd="0" parTransId="{76C7A6FB-222B-4F45-AC1F-945FE0E8E5D2}" sibTransId="{B45B4D42-7A9F-42BC-AE9A-0462CFA0643E}"/>
    <dgm:cxn modelId="{299F1AAB-D536-414C-A7B8-A9080B632A90}" type="presOf" srcId="{BDEB739C-8D4C-4A86-9002-AA5797697C2F}" destId="{F8E46B38-7526-E442-B49C-01F414DFC429}" srcOrd="0" destOrd="0" presId="urn:microsoft.com/office/officeart/2005/8/layout/hierarchy1"/>
    <dgm:cxn modelId="{737986F7-E9D2-8447-84C0-8B9A58CBA6C5}" type="presParOf" srcId="{B134E981-11C0-474C-9F09-35ED8F758FE4}" destId="{D287ABA1-6D4E-7D4A-BCC3-1DE57C2BB3B8}" srcOrd="0" destOrd="0" presId="urn:microsoft.com/office/officeart/2005/8/layout/hierarchy1"/>
    <dgm:cxn modelId="{20088D22-366F-FC45-8981-B19D024BA7E2}" type="presParOf" srcId="{D287ABA1-6D4E-7D4A-BCC3-1DE57C2BB3B8}" destId="{B4676961-697B-EF4F-A79E-3181C7C6A1FA}" srcOrd="0" destOrd="0" presId="urn:microsoft.com/office/officeart/2005/8/layout/hierarchy1"/>
    <dgm:cxn modelId="{8C3935D7-1A65-7B44-A584-8D57F2910993}" type="presParOf" srcId="{B4676961-697B-EF4F-A79E-3181C7C6A1FA}" destId="{8D6C624A-1F63-3441-B007-0CF861DE9207}" srcOrd="0" destOrd="0" presId="urn:microsoft.com/office/officeart/2005/8/layout/hierarchy1"/>
    <dgm:cxn modelId="{C2721A41-136C-5446-9619-295CC0826252}" type="presParOf" srcId="{B4676961-697B-EF4F-A79E-3181C7C6A1FA}" destId="{F8E46B38-7526-E442-B49C-01F414DFC429}" srcOrd="1" destOrd="0" presId="urn:microsoft.com/office/officeart/2005/8/layout/hierarchy1"/>
    <dgm:cxn modelId="{D0593F70-FE7C-8545-BBDD-61E5A2C08AFD}" type="presParOf" srcId="{D287ABA1-6D4E-7D4A-BCC3-1DE57C2BB3B8}" destId="{C415E13B-211F-5C4E-9BB7-9CD16F562014}" srcOrd="1" destOrd="0" presId="urn:microsoft.com/office/officeart/2005/8/layout/hierarchy1"/>
    <dgm:cxn modelId="{200FB0FC-22B5-3847-AF4E-0AB6F3258D48}" type="presParOf" srcId="{B134E981-11C0-474C-9F09-35ED8F758FE4}" destId="{07835945-8349-A94E-9B13-041F550E9904}" srcOrd="1" destOrd="0" presId="urn:microsoft.com/office/officeart/2005/8/layout/hierarchy1"/>
    <dgm:cxn modelId="{E639D879-A277-6C4F-B09C-5D726EDC3C49}" type="presParOf" srcId="{07835945-8349-A94E-9B13-041F550E9904}" destId="{BCD504EB-2C3D-3647-8E60-DD73DD94F218}" srcOrd="0" destOrd="0" presId="urn:microsoft.com/office/officeart/2005/8/layout/hierarchy1"/>
    <dgm:cxn modelId="{17DF54E3-FBEA-8544-912E-1D5C88E8F701}" type="presParOf" srcId="{BCD504EB-2C3D-3647-8E60-DD73DD94F218}" destId="{3FB496B0-F5FC-0E4D-B6B0-7529BF111AE5}" srcOrd="0" destOrd="0" presId="urn:microsoft.com/office/officeart/2005/8/layout/hierarchy1"/>
    <dgm:cxn modelId="{ED8270EE-1137-DC4E-9BB6-330507D947C1}" type="presParOf" srcId="{BCD504EB-2C3D-3647-8E60-DD73DD94F218}" destId="{78AC1273-70AF-C24A-802F-07029324C676}" srcOrd="1" destOrd="0" presId="urn:microsoft.com/office/officeart/2005/8/layout/hierarchy1"/>
    <dgm:cxn modelId="{11F1FA51-593D-414A-BD34-E6029595A9D2}" type="presParOf" srcId="{07835945-8349-A94E-9B13-041F550E9904}" destId="{84E5C4CA-7CE9-5E40-8C68-5F67D31B74E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434399-EF01-42EB-BF75-C7707384DB2D}"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37AB437-522D-4EB7-BCEA-9D94C906F417}">
      <dgm:prSet/>
      <dgm:spPr/>
      <dgm:t>
        <a:bodyPr/>
        <a:lstStyle/>
        <a:p>
          <a:r>
            <a:rPr lang="pt-BR"/>
            <a:t>Mas o museu é um espaço sensível para fazer a experiência dum “continuum perceptivo, cognitivo e afetivo” (Davallon 2011, p. 39) </a:t>
          </a:r>
          <a:endParaRPr lang="en-US"/>
        </a:p>
      </dgm:t>
    </dgm:pt>
    <dgm:pt modelId="{AEC57B4C-79DA-4C81-B039-ABDB6C336AD4}" type="parTrans" cxnId="{D58AD91A-4D2B-47D1-8C11-9308713DF4E9}">
      <dgm:prSet/>
      <dgm:spPr/>
      <dgm:t>
        <a:bodyPr/>
        <a:lstStyle/>
        <a:p>
          <a:endParaRPr lang="en-US"/>
        </a:p>
      </dgm:t>
    </dgm:pt>
    <dgm:pt modelId="{F46026D6-B2ED-4515-82A5-0E5846E346A6}" type="sibTrans" cxnId="{D58AD91A-4D2B-47D1-8C11-9308713DF4E9}">
      <dgm:prSet/>
      <dgm:spPr/>
      <dgm:t>
        <a:bodyPr/>
        <a:lstStyle/>
        <a:p>
          <a:endParaRPr lang="en-US"/>
        </a:p>
      </dgm:t>
    </dgm:pt>
    <dgm:pt modelId="{FACCDB7C-EBC5-4662-A169-90EB21E6F958}">
      <dgm:prSet/>
      <dgm:spPr/>
      <dgm:t>
        <a:bodyPr/>
        <a:lstStyle/>
        <a:p>
          <a:r>
            <a:rPr lang="pt-BR"/>
            <a:t>Existem conteúdos que </a:t>
          </a:r>
          <a:r>
            <a:rPr lang="pt-BR" i="1"/>
            <a:t>somente um museu pode oferecer. </a:t>
          </a:r>
          <a:endParaRPr lang="en-US"/>
        </a:p>
      </dgm:t>
    </dgm:pt>
    <dgm:pt modelId="{5D5331A9-E10B-40D3-A5DC-4723936A9F63}" type="parTrans" cxnId="{62B67B5E-D3CC-4122-8E61-74FDA5595867}">
      <dgm:prSet/>
      <dgm:spPr/>
      <dgm:t>
        <a:bodyPr/>
        <a:lstStyle/>
        <a:p>
          <a:endParaRPr lang="en-US"/>
        </a:p>
      </dgm:t>
    </dgm:pt>
    <dgm:pt modelId="{AB994B1B-8080-419E-BCA3-56BC3D8664C1}" type="sibTrans" cxnId="{62B67B5E-D3CC-4122-8E61-74FDA5595867}">
      <dgm:prSet/>
      <dgm:spPr/>
      <dgm:t>
        <a:bodyPr/>
        <a:lstStyle/>
        <a:p>
          <a:endParaRPr lang="en-US"/>
        </a:p>
      </dgm:t>
    </dgm:pt>
    <dgm:pt modelId="{9822422A-3DE1-E245-84D5-E19A65B88028}" type="pres">
      <dgm:prSet presAssocID="{D7434399-EF01-42EB-BF75-C7707384DB2D}" presName="hierChild1" presStyleCnt="0">
        <dgm:presLayoutVars>
          <dgm:chPref val="1"/>
          <dgm:dir/>
          <dgm:animOne val="branch"/>
          <dgm:animLvl val="lvl"/>
          <dgm:resizeHandles/>
        </dgm:presLayoutVars>
      </dgm:prSet>
      <dgm:spPr/>
    </dgm:pt>
    <dgm:pt modelId="{3760B002-9F2F-244E-9EA1-7D9EC550553F}" type="pres">
      <dgm:prSet presAssocID="{637AB437-522D-4EB7-BCEA-9D94C906F417}" presName="hierRoot1" presStyleCnt="0"/>
      <dgm:spPr/>
    </dgm:pt>
    <dgm:pt modelId="{6DD572EE-8F05-D442-8FA3-D1026C876C3A}" type="pres">
      <dgm:prSet presAssocID="{637AB437-522D-4EB7-BCEA-9D94C906F417}" presName="composite" presStyleCnt="0"/>
      <dgm:spPr/>
    </dgm:pt>
    <dgm:pt modelId="{9CF81628-B0CA-944D-8360-FFBC690E5840}" type="pres">
      <dgm:prSet presAssocID="{637AB437-522D-4EB7-BCEA-9D94C906F417}" presName="background" presStyleLbl="node0" presStyleIdx="0" presStyleCnt="2"/>
      <dgm:spPr/>
    </dgm:pt>
    <dgm:pt modelId="{A96A834B-F93B-6942-9756-BBF017CA811C}" type="pres">
      <dgm:prSet presAssocID="{637AB437-522D-4EB7-BCEA-9D94C906F417}" presName="text" presStyleLbl="fgAcc0" presStyleIdx="0" presStyleCnt="2">
        <dgm:presLayoutVars>
          <dgm:chPref val="3"/>
        </dgm:presLayoutVars>
      </dgm:prSet>
      <dgm:spPr/>
    </dgm:pt>
    <dgm:pt modelId="{96773DDC-A031-224C-803E-FD4F684F3D6E}" type="pres">
      <dgm:prSet presAssocID="{637AB437-522D-4EB7-BCEA-9D94C906F417}" presName="hierChild2" presStyleCnt="0"/>
      <dgm:spPr/>
    </dgm:pt>
    <dgm:pt modelId="{7ED1432C-24A2-414A-8115-AD7B67A1F13B}" type="pres">
      <dgm:prSet presAssocID="{FACCDB7C-EBC5-4662-A169-90EB21E6F958}" presName="hierRoot1" presStyleCnt="0"/>
      <dgm:spPr/>
    </dgm:pt>
    <dgm:pt modelId="{ACD9D40F-EAED-BF43-8B33-CC8C91567E37}" type="pres">
      <dgm:prSet presAssocID="{FACCDB7C-EBC5-4662-A169-90EB21E6F958}" presName="composite" presStyleCnt="0"/>
      <dgm:spPr/>
    </dgm:pt>
    <dgm:pt modelId="{07E95478-7C61-6641-9C69-99AEA0AE3E13}" type="pres">
      <dgm:prSet presAssocID="{FACCDB7C-EBC5-4662-A169-90EB21E6F958}" presName="background" presStyleLbl="node0" presStyleIdx="1" presStyleCnt="2"/>
      <dgm:spPr/>
    </dgm:pt>
    <dgm:pt modelId="{B36B77D8-8A07-1541-A5C1-6B5A459D3522}" type="pres">
      <dgm:prSet presAssocID="{FACCDB7C-EBC5-4662-A169-90EB21E6F958}" presName="text" presStyleLbl="fgAcc0" presStyleIdx="1" presStyleCnt="2">
        <dgm:presLayoutVars>
          <dgm:chPref val="3"/>
        </dgm:presLayoutVars>
      </dgm:prSet>
      <dgm:spPr/>
    </dgm:pt>
    <dgm:pt modelId="{1AD1D751-20D1-7E41-ABB4-73F14DEB288A}" type="pres">
      <dgm:prSet presAssocID="{FACCDB7C-EBC5-4662-A169-90EB21E6F958}" presName="hierChild2" presStyleCnt="0"/>
      <dgm:spPr/>
    </dgm:pt>
  </dgm:ptLst>
  <dgm:cxnLst>
    <dgm:cxn modelId="{D58AD91A-4D2B-47D1-8C11-9308713DF4E9}" srcId="{D7434399-EF01-42EB-BF75-C7707384DB2D}" destId="{637AB437-522D-4EB7-BCEA-9D94C906F417}" srcOrd="0" destOrd="0" parTransId="{AEC57B4C-79DA-4C81-B039-ABDB6C336AD4}" sibTransId="{F46026D6-B2ED-4515-82A5-0E5846E346A6}"/>
    <dgm:cxn modelId="{6F397F21-5D45-F547-B962-65DA8C1815C3}" type="presOf" srcId="{637AB437-522D-4EB7-BCEA-9D94C906F417}" destId="{A96A834B-F93B-6942-9756-BBF017CA811C}" srcOrd="0" destOrd="0" presId="urn:microsoft.com/office/officeart/2005/8/layout/hierarchy1"/>
    <dgm:cxn modelId="{62B67B5E-D3CC-4122-8E61-74FDA5595867}" srcId="{D7434399-EF01-42EB-BF75-C7707384DB2D}" destId="{FACCDB7C-EBC5-4662-A169-90EB21E6F958}" srcOrd="1" destOrd="0" parTransId="{5D5331A9-E10B-40D3-A5DC-4723936A9F63}" sibTransId="{AB994B1B-8080-419E-BCA3-56BC3D8664C1}"/>
    <dgm:cxn modelId="{12F22684-D277-6E4F-A4E2-C6C8C88C0AAA}" type="presOf" srcId="{D7434399-EF01-42EB-BF75-C7707384DB2D}" destId="{9822422A-3DE1-E245-84D5-E19A65B88028}" srcOrd="0" destOrd="0" presId="urn:microsoft.com/office/officeart/2005/8/layout/hierarchy1"/>
    <dgm:cxn modelId="{341A0398-AD25-5542-BBEF-0DD651CB690C}" type="presOf" srcId="{FACCDB7C-EBC5-4662-A169-90EB21E6F958}" destId="{B36B77D8-8A07-1541-A5C1-6B5A459D3522}" srcOrd="0" destOrd="0" presId="urn:microsoft.com/office/officeart/2005/8/layout/hierarchy1"/>
    <dgm:cxn modelId="{A00D805E-E000-5D4B-9C30-F0E6923632A3}" type="presParOf" srcId="{9822422A-3DE1-E245-84D5-E19A65B88028}" destId="{3760B002-9F2F-244E-9EA1-7D9EC550553F}" srcOrd="0" destOrd="0" presId="urn:microsoft.com/office/officeart/2005/8/layout/hierarchy1"/>
    <dgm:cxn modelId="{F232A11B-73D4-2C44-A12E-ECB79D3D391F}" type="presParOf" srcId="{3760B002-9F2F-244E-9EA1-7D9EC550553F}" destId="{6DD572EE-8F05-D442-8FA3-D1026C876C3A}" srcOrd="0" destOrd="0" presId="urn:microsoft.com/office/officeart/2005/8/layout/hierarchy1"/>
    <dgm:cxn modelId="{C1B7354B-F086-484E-A2FF-CDD6D132BCEE}" type="presParOf" srcId="{6DD572EE-8F05-D442-8FA3-D1026C876C3A}" destId="{9CF81628-B0CA-944D-8360-FFBC690E5840}" srcOrd="0" destOrd="0" presId="urn:microsoft.com/office/officeart/2005/8/layout/hierarchy1"/>
    <dgm:cxn modelId="{3029377B-E5AC-0E4C-9F43-D45030E60C4A}" type="presParOf" srcId="{6DD572EE-8F05-D442-8FA3-D1026C876C3A}" destId="{A96A834B-F93B-6942-9756-BBF017CA811C}" srcOrd="1" destOrd="0" presId="urn:microsoft.com/office/officeart/2005/8/layout/hierarchy1"/>
    <dgm:cxn modelId="{09E5A802-9ECA-BB46-B274-EAA1E0EDDCFE}" type="presParOf" srcId="{3760B002-9F2F-244E-9EA1-7D9EC550553F}" destId="{96773DDC-A031-224C-803E-FD4F684F3D6E}" srcOrd="1" destOrd="0" presId="urn:microsoft.com/office/officeart/2005/8/layout/hierarchy1"/>
    <dgm:cxn modelId="{ED7B55E1-800E-0E44-8A77-EF20275DA3D5}" type="presParOf" srcId="{9822422A-3DE1-E245-84D5-E19A65B88028}" destId="{7ED1432C-24A2-414A-8115-AD7B67A1F13B}" srcOrd="1" destOrd="0" presId="urn:microsoft.com/office/officeart/2005/8/layout/hierarchy1"/>
    <dgm:cxn modelId="{F245F715-79FB-3B44-AF8D-7AF8194F1528}" type="presParOf" srcId="{7ED1432C-24A2-414A-8115-AD7B67A1F13B}" destId="{ACD9D40F-EAED-BF43-8B33-CC8C91567E37}" srcOrd="0" destOrd="0" presId="urn:microsoft.com/office/officeart/2005/8/layout/hierarchy1"/>
    <dgm:cxn modelId="{A758E6E3-0430-CA49-B58C-F3077740F13B}" type="presParOf" srcId="{ACD9D40F-EAED-BF43-8B33-CC8C91567E37}" destId="{07E95478-7C61-6641-9C69-99AEA0AE3E13}" srcOrd="0" destOrd="0" presId="urn:microsoft.com/office/officeart/2005/8/layout/hierarchy1"/>
    <dgm:cxn modelId="{D25795A2-0204-7849-AA7B-19A84C26A6C3}" type="presParOf" srcId="{ACD9D40F-EAED-BF43-8B33-CC8C91567E37}" destId="{B36B77D8-8A07-1541-A5C1-6B5A459D3522}" srcOrd="1" destOrd="0" presId="urn:microsoft.com/office/officeart/2005/8/layout/hierarchy1"/>
    <dgm:cxn modelId="{9EA2BE74-17AC-3647-BEED-D81BF2DEC033}" type="presParOf" srcId="{7ED1432C-24A2-414A-8115-AD7B67A1F13B}" destId="{1AD1D751-20D1-7E41-ABB4-73F14DEB288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B4253B-67C3-4BE1-A76A-9CAAD76D503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152A827-FA00-4E08-A8EB-B66CC253853C}">
      <dgm:prSet/>
      <dgm:spPr/>
      <dgm:t>
        <a:bodyPr/>
        <a:lstStyle/>
        <a:p>
          <a:pPr>
            <a:lnSpc>
              <a:spcPct val="100000"/>
            </a:lnSpc>
          </a:pPr>
          <a:r>
            <a:rPr lang="pt-BR"/>
            <a:t>O aluno-visitante experimenta as emoções produzidas ao ver a obra, encontrando uma visão do mundo que o afeta esteticamente, mas também o torna ator e autor da recepção da obra e daquele momento.</a:t>
          </a:r>
          <a:endParaRPr lang="en-US"/>
        </a:p>
      </dgm:t>
    </dgm:pt>
    <dgm:pt modelId="{6753FFCC-53BB-4FF9-9D00-F37994F724F3}" type="parTrans" cxnId="{C0E625CC-7B66-4C4D-A6F9-B6FC67DE2B16}">
      <dgm:prSet/>
      <dgm:spPr/>
      <dgm:t>
        <a:bodyPr/>
        <a:lstStyle/>
        <a:p>
          <a:endParaRPr lang="en-US"/>
        </a:p>
      </dgm:t>
    </dgm:pt>
    <dgm:pt modelId="{584567BA-564E-47E0-9A11-9EA8FA744391}" type="sibTrans" cxnId="{C0E625CC-7B66-4C4D-A6F9-B6FC67DE2B16}">
      <dgm:prSet/>
      <dgm:spPr/>
      <dgm:t>
        <a:bodyPr/>
        <a:lstStyle/>
        <a:p>
          <a:endParaRPr lang="en-US"/>
        </a:p>
      </dgm:t>
    </dgm:pt>
    <dgm:pt modelId="{30C3C77F-1B9F-4D9D-A112-A568CE63E63D}">
      <dgm:prSet/>
      <dgm:spPr/>
      <dgm:t>
        <a:bodyPr/>
        <a:lstStyle/>
        <a:p>
          <a:pPr>
            <a:lnSpc>
              <a:spcPct val="100000"/>
            </a:lnSpc>
          </a:pPr>
          <a:r>
            <a:rPr lang="pt-BR"/>
            <a:t>No sentido de Husserl (1938), é uma experiência porque o sujeito que olha para a obra tem uma intencionalidade que age sobre ele. </a:t>
          </a:r>
          <a:endParaRPr lang="en-US"/>
        </a:p>
      </dgm:t>
    </dgm:pt>
    <dgm:pt modelId="{E38CAA9C-3F43-419C-8B9D-30E090739200}" type="parTrans" cxnId="{1120BE30-BD1F-43DB-9223-773325F8D435}">
      <dgm:prSet/>
      <dgm:spPr/>
      <dgm:t>
        <a:bodyPr/>
        <a:lstStyle/>
        <a:p>
          <a:endParaRPr lang="en-US"/>
        </a:p>
      </dgm:t>
    </dgm:pt>
    <dgm:pt modelId="{9B98ECD0-9650-4FBC-8D00-984BC6732EC4}" type="sibTrans" cxnId="{1120BE30-BD1F-43DB-9223-773325F8D435}">
      <dgm:prSet/>
      <dgm:spPr/>
      <dgm:t>
        <a:bodyPr/>
        <a:lstStyle/>
        <a:p>
          <a:endParaRPr lang="en-US"/>
        </a:p>
      </dgm:t>
    </dgm:pt>
    <dgm:pt modelId="{EC366726-B60A-4D49-8E12-2A671E811319}">
      <dgm:prSet/>
      <dgm:spPr/>
      <dgm:t>
        <a:bodyPr/>
        <a:lstStyle/>
        <a:p>
          <a:pPr>
            <a:lnSpc>
              <a:spcPct val="100000"/>
            </a:lnSpc>
          </a:pPr>
          <a:r>
            <a:rPr lang="pt-BR"/>
            <a:t>Para Legendre (1993, p. 6), é uma questão de aprendizagem:</a:t>
          </a:r>
          <a:endParaRPr lang="en-US"/>
        </a:p>
      </dgm:t>
    </dgm:pt>
    <dgm:pt modelId="{BD3E86DA-DA60-446A-97D5-B647FFAEA4D0}" type="parTrans" cxnId="{5AF35C1F-B411-49C7-BBEA-EA6A2C3FE700}">
      <dgm:prSet/>
      <dgm:spPr/>
      <dgm:t>
        <a:bodyPr/>
        <a:lstStyle/>
        <a:p>
          <a:endParaRPr lang="en-US"/>
        </a:p>
      </dgm:t>
    </dgm:pt>
    <dgm:pt modelId="{DBFADFDA-43AC-49AB-9DCD-9F483E23F431}" type="sibTrans" cxnId="{5AF35C1F-B411-49C7-BBEA-EA6A2C3FE700}">
      <dgm:prSet/>
      <dgm:spPr/>
      <dgm:t>
        <a:bodyPr/>
        <a:lstStyle/>
        <a:p>
          <a:endParaRPr lang="en-US"/>
        </a:p>
      </dgm:t>
    </dgm:pt>
    <dgm:pt modelId="{AD8BC80C-D955-4D9C-AC7E-58CB51D5CE06}">
      <dgm:prSet/>
      <dgm:spPr/>
      <dgm:t>
        <a:bodyPr/>
        <a:lstStyle/>
        <a:p>
          <a:pPr>
            <a:lnSpc>
              <a:spcPct val="100000"/>
            </a:lnSpc>
          </a:pPr>
          <a:r>
            <a:rPr lang="pt-BR"/>
            <a:t>"Ato de percepção, interação e integração de um objeto por um sujeito. Aquisição de conhecimento e desenvolvimento de habilidades, atitudes e valores que se somam à estrutura cognitiva de uma pessoa. Um processo que permite que a síntese do conhecimento, das habilidades, das atitudes e dos valores de uma pessoa evolua".</a:t>
          </a:r>
          <a:endParaRPr lang="en-US"/>
        </a:p>
      </dgm:t>
    </dgm:pt>
    <dgm:pt modelId="{F8E17FE3-3995-4AC6-A724-BE5A381DA669}" type="parTrans" cxnId="{C7EC7F60-333E-48C3-8240-34F9B7512000}">
      <dgm:prSet/>
      <dgm:spPr/>
      <dgm:t>
        <a:bodyPr/>
        <a:lstStyle/>
        <a:p>
          <a:endParaRPr lang="en-US"/>
        </a:p>
      </dgm:t>
    </dgm:pt>
    <dgm:pt modelId="{75DCFAAD-BAEB-4ED1-B6C8-8A7BDBC134E1}" type="sibTrans" cxnId="{C7EC7F60-333E-48C3-8240-34F9B7512000}">
      <dgm:prSet/>
      <dgm:spPr/>
      <dgm:t>
        <a:bodyPr/>
        <a:lstStyle/>
        <a:p>
          <a:endParaRPr lang="en-US"/>
        </a:p>
      </dgm:t>
    </dgm:pt>
    <dgm:pt modelId="{9967A67D-9F79-49CA-B84E-59BFA776AAD8}" type="pres">
      <dgm:prSet presAssocID="{CAB4253B-67C3-4BE1-A76A-9CAAD76D503E}" presName="root" presStyleCnt="0">
        <dgm:presLayoutVars>
          <dgm:dir/>
          <dgm:resizeHandles val="exact"/>
        </dgm:presLayoutVars>
      </dgm:prSet>
      <dgm:spPr/>
    </dgm:pt>
    <dgm:pt modelId="{62568A4F-90FF-4094-98FC-784AF2A49B10}" type="pres">
      <dgm:prSet presAssocID="{9152A827-FA00-4E08-A8EB-B66CC253853C}" presName="compNode" presStyleCnt="0"/>
      <dgm:spPr/>
    </dgm:pt>
    <dgm:pt modelId="{AA6581D0-F86D-4565-B026-97460B032C78}" type="pres">
      <dgm:prSet presAssocID="{9152A827-FA00-4E08-A8EB-B66CC253853C}" presName="bgRect" presStyleLbl="bgShp" presStyleIdx="0" presStyleCnt="3"/>
      <dgm:spPr/>
    </dgm:pt>
    <dgm:pt modelId="{741834B0-317A-438A-809B-6980D73E3E7D}" type="pres">
      <dgm:prSet presAssocID="{9152A827-FA00-4E08-A8EB-B66CC253853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fused Person"/>
        </a:ext>
      </dgm:extLst>
    </dgm:pt>
    <dgm:pt modelId="{9BD4433E-02EE-4F2F-8574-CBB61B9DADB0}" type="pres">
      <dgm:prSet presAssocID="{9152A827-FA00-4E08-A8EB-B66CC253853C}" presName="spaceRect" presStyleCnt="0"/>
      <dgm:spPr/>
    </dgm:pt>
    <dgm:pt modelId="{BF1DA538-B0FC-4A37-B66E-3638B854B3FB}" type="pres">
      <dgm:prSet presAssocID="{9152A827-FA00-4E08-A8EB-B66CC253853C}" presName="parTx" presStyleLbl="revTx" presStyleIdx="0" presStyleCnt="4">
        <dgm:presLayoutVars>
          <dgm:chMax val="0"/>
          <dgm:chPref val="0"/>
        </dgm:presLayoutVars>
      </dgm:prSet>
      <dgm:spPr/>
    </dgm:pt>
    <dgm:pt modelId="{F7C0D9A9-0DFC-4020-8297-BD9EE6F08229}" type="pres">
      <dgm:prSet presAssocID="{584567BA-564E-47E0-9A11-9EA8FA744391}" presName="sibTrans" presStyleCnt="0"/>
      <dgm:spPr/>
    </dgm:pt>
    <dgm:pt modelId="{2180A0CA-1415-4412-B3FC-5ADF40420190}" type="pres">
      <dgm:prSet presAssocID="{30C3C77F-1B9F-4D9D-A112-A568CE63E63D}" presName="compNode" presStyleCnt="0"/>
      <dgm:spPr/>
    </dgm:pt>
    <dgm:pt modelId="{DA55E6FE-6A12-49EB-874C-CD92A4443E7A}" type="pres">
      <dgm:prSet presAssocID="{30C3C77F-1B9F-4D9D-A112-A568CE63E63D}" presName="bgRect" presStyleLbl="bgShp" presStyleIdx="1" presStyleCnt="3"/>
      <dgm:spPr/>
    </dgm:pt>
    <dgm:pt modelId="{A78AC724-D9B3-4CAC-AF37-74360AA50B06}" type="pres">
      <dgm:prSet presAssocID="{30C3C77F-1B9F-4D9D-A112-A568CE63E6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croscope"/>
        </a:ext>
      </dgm:extLst>
    </dgm:pt>
    <dgm:pt modelId="{377E7B56-F037-4E24-A56D-A8EFBFDABAD1}" type="pres">
      <dgm:prSet presAssocID="{30C3C77F-1B9F-4D9D-A112-A568CE63E63D}" presName="spaceRect" presStyleCnt="0"/>
      <dgm:spPr/>
    </dgm:pt>
    <dgm:pt modelId="{39581A0E-C811-43DC-A753-FE78A0655987}" type="pres">
      <dgm:prSet presAssocID="{30C3C77F-1B9F-4D9D-A112-A568CE63E63D}" presName="parTx" presStyleLbl="revTx" presStyleIdx="1" presStyleCnt="4">
        <dgm:presLayoutVars>
          <dgm:chMax val="0"/>
          <dgm:chPref val="0"/>
        </dgm:presLayoutVars>
      </dgm:prSet>
      <dgm:spPr/>
    </dgm:pt>
    <dgm:pt modelId="{9EEE30A8-B041-47AF-9C00-14D4ED038666}" type="pres">
      <dgm:prSet presAssocID="{9B98ECD0-9650-4FBC-8D00-984BC6732EC4}" presName="sibTrans" presStyleCnt="0"/>
      <dgm:spPr/>
    </dgm:pt>
    <dgm:pt modelId="{98F232D0-63E6-413A-98A4-41DFBDC094E4}" type="pres">
      <dgm:prSet presAssocID="{EC366726-B60A-4D49-8E12-2A671E811319}" presName="compNode" presStyleCnt="0"/>
      <dgm:spPr/>
    </dgm:pt>
    <dgm:pt modelId="{EDD526A7-9C6B-4F71-B4C6-E72B15577EC7}" type="pres">
      <dgm:prSet presAssocID="{EC366726-B60A-4D49-8E12-2A671E811319}" presName="bgRect" presStyleLbl="bgShp" presStyleIdx="2" presStyleCnt="3"/>
      <dgm:spPr/>
    </dgm:pt>
    <dgm:pt modelId="{FFFF30E3-6F0B-4E7C-BC86-61257EAEE8B1}" type="pres">
      <dgm:prSet presAssocID="{EC366726-B60A-4D49-8E12-2A671E81131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estion mark"/>
        </a:ext>
      </dgm:extLst>
    </dgm:pt>
    <dgm:pt modelId="{0375ECED-B95F-4338-8863-24CCC1035940}" type="pres">
      <dgm:prSet presAssocID="{EC366726-B60A-4D49-8E12-2A671E811319}" presName="spaceRect" presStyleCnt="0"/>
      <dgm:spPr/>
    </dgm:pt>
    <dgm:pt modelId="{95B5FFB9-17D9-4290-A6F0-9844BC235780}" type="pres">
      <dgm:prSet presAssocID="{EC366726-B60A-4D49-8E12-2A671E811319}" presName="parTx" presStyleLbl="revTx" presStyleIdx="2" presStyleCnt="4">
        <dgm:presLayoutVars>
          <dgm:chMax val="0"/>
          <dgm:chPref val="0"/>
        </dgm:presLayoutVars>
      </dgm:prSet>
      <dgm:spPr/>
    </dgm:pt>
    <dgm:pt modelId="{0579FD40-78EB-4232-94BB-46CCCED76AC1}" type="pres">
      <dgm:prSet presAssocID="{EC366726-B60A-4D49-8E12-2A671E811319}" presName="desTx" presStyleLbl="revTx" presStyleIdx="3" presStyleCnt="4">
        <dgm:presLayoutVars/>
      </dgm:prSet>
      <dgm:spPr/>
    </dgm:pt>
  </dgm:ptLst>
  <dgm:cxnLst>
    <dgm:cxn modelId="{5AF35C1F-B411-49C7-BBEA-EA6A2C3FE700}" srcId="{CAB4253B-67C3-4BE1-A76A-9CAAD76D503E}" destId="{EC366726-B60A-4D49-8E12-2A671E811319}" srcOrd="2" destOrd="0" parTransId="{BD3E86DA-DA60-446A-97D5-B647FFAEA4D0}" sibTransId="{DBFADFDA-43AC-49AB-9DCD-9F483E23F431}"/>
    <dgm:cxn modelId="{1120BE30-BD1F-43DB-9223-773325F8D435}" srcId="{CAB4253B-67C3-4BE1-A76A-9CAAD76D503E}" destId="{30C3C77F-1B9F-4D9D-A112-A568CE63E63D}" srcOrd="1" destOrd="0" parTransId="{E38CAA9C-3F43-419C-8B9D-30E090739200}" sibTransId="{9B98ECD0-9650-4FBC-8D00-984BC6732EC4}"/>
    <dgm:cxn modelId="{03D5E549-8C71-4218-9159-CCDCBAA57D02}" type="presOf" srcId="{AD8BC80C-D955-4D9C-AC7E-58CB51D5CE06}" destId="{0579FD40-78EB-4232-94BB-46CCCED76AC1}" srcOrd="0" destOrd="0" presId="urn:microsoft.com/office/officeart/2018/2/layout/IconVerticalSolidList"/>
    <dgm:cxn modelId="{C7EC7F60-333E-48C3-8240-34F9B7512000}" srcId="{EC366726-B60A-4D49-8E12-2A671E811319}" destId="{AD8BC80C-D955-4D9C-AC7E-58CB51D5CE06}" srcOrd="0" destOrd="0" parTransId="{F8E17FE3-3995-4AC6-A724-BE5A381DA669}" sibTransId="{75DCFAAD-BAEB-4ED1-B6C8-8A7BDBC134E1}"/>
    <dgm:cxn modelId="{F2C2C97C-E49B-4ACC-8773-CF9CACBE5F15}" type="presOf" srcId="{EC366726-B60A-4D49-8E12-2A671E811319}" destId="{95B5FFB9-17D9-4290-A6F0-9844BC235780}" srcOrd="0" destOrd="0" presId="urn:microsoft.com/office/officeart/2018/2/layout/IconVerticalSolidList"/>
    <dgm:cxn modelId="{43A61F83-E4E3-4511-8036-D7C7BA42F9A8}" type="presOf" srcId="{9152A827-FA00-4E08-A8EB-B66CC253853C}" destId="{BF1DA538-B0FC-4A37-B66E-3638B854B3FB}" srcOrd="0" destOrd="0" presId="urn:microsoft.com/office/officeart/2018/2/layout/IconVerticalSolidList"/>
    <dgm:cxn modelId="{EB50B8AD-D6C8-417F-98A9-A7D060277DE3}" type="presOf" srcId="{30C3C77F-1B9F-4D9D-A112-A568CE63E63D}" destId="{39581A0E-C811-43DC-A753-FE78A0655987}" srcOrd="0" destOrd="0" presId="urn:microsoft.com/office/officeart/2018/2/layout/IconVerticalSolidList"/>
    <dgm:cxn modelId="{C0E625CC-7B66-4C4D-A6F9-B6FC67DE2B16}" srcId="{CAB4253B-67C3-4BE1-A76A-9CAAD76D503E}" destId="{9152A827-FA00-4E08-A8EB-B66CC253853C}" srcOrd="0" destOrd="0" parTransId="{6753FFCC-53BB-4FF9-9D00-F37994F724F3}" sibTransId="{584567BA-564E-47E0-9A11-9EA8FA744391}"/>
    <dgm:cxn modelId="{5B7532F5-D36B-4E29-B5C9-694A128F4071}" type="presOf" srcId="{CAB4253B-67C3-4BE1-A76A-9CAAD76D503E}" destId="{9967A67D-9F79-49CA-B84E-59BFA776AAD8}" srcOrd="0" destOrd="0" presId="urn:microsoft.com/office/officeart/2018/2/layout/IconVerticalSolidList"/>
    <dgm:cxn modelId="{6BF0C3CE-319F-4262-8B69-9AB058B48C3D}" type="presParOf" srcId="{9967A67D-9F79-49CA-B84E-59BFA776AAD8}" destId="{62568A4F-90FF-4094-98FC-784AF2A49B10}" srcOrd="0" destOrd="0" presId="urn:microsoft.com/office/officeart/2018/2/layout/IconVerticalSolidList"/>
    <dgm:cxn modelId="{9B6349B2-C12C-4BC9-A562-78D3294DDF3B}" type="presParOf" srcId="{62568A4F-90FF-4094-98FC-784AF2A49B10}" destId="{AA6581D0-F86D-4565-B026-97460B032C78}" srcOrd="0" destOrd="0" presId="urn:microsoft.com/office/officeart/2018/2/layout/IconVerticalSolidList"/>
    <dgm:cxn modelId="{BE24C796-5122-48BC-9671-FF58D565E103}" type="presParOf" srcId="{62568A4F-90FF-4094-98FC-784AF2A49B10}" destId="{741834B0-317A-438A-809B-6980D73E3E7D}" srcOrd="1" destOrd="0" presId="urn:microsoft.com/office/officeart/2018/2/layout/IconVerticalSolidList"/>
    <dgm:cxn modelId="{1F7CBA11-FEBC-4031-AEC1-6DF09E769553}" type="presParOf" srcId="{62568A4F-90FF-4094-98FC-784AF2A49B10}" destId="{9BD4433E-02EE-4F2F-8574-CBB61B9DADB0}" srcOrd="2" destOrd="0" presId="urn:microsoft.com/office/officeart/2018/2/layout/IconVerticalSolidList"/>
    <dgm:cxn modelId="{E8600E27-88E4-4D7F-812E-8AE8AAFDFC00}" type="presParOf" srcId="{62568A4F-90FF-4094-98FC-784AF2A49B10}" destId="{BF1DA538-B0FC-4A37-B66E-3638B854B3FB}" srcOrd="3" destOrd="0" presId="urn:microsoft.com/office/officeart/2018/2/layout/IconVerticalSolidList"/>
    <dgm:cxn modelId="{A0077E8A-2DC3-4CA0-912E-F1EC8B9412E8}" type="presParOf" srcId="{9967A67D-9F79-49CA-B84E-59BFA776AAD8}" destId="{F7C0D9A9-0DFC-4020-8297-BD9EE6F08229}" srcOrd="1" destOrd="0" presId="urn:microsoft.com/office/officeart/2018/2/layout/IconVerticalSolidList"/>
    <dgm:cxn modelId="{6B26330C-8353-4013-9774-DA4B75BE2077}" type="presParOf" srcId="{9967A67D-9F79-49CA-B84E-59BFA776AAD8}" destId="{2180A0CA-1415-4412-B3FC-5ADF40420190}" srcOrd="2" destOrd="0" presId="urn:microsoft.com/office/officeart/2018/2/layout/IconVerticalSolidList"/>
    <dgm:cxn modelId="{0DF0B906-CE51-4069-87EC-4CA95B8289E5}" type="presParOf" srcId="{2180A0CA-1415-4412-B3FC-5ADF40420190}" destId="{DA55E6FE-6A12-49EB-874C-CD92A4443E7A}" srcOrd="0" destOrd="0" presId="urn:microsoft.com/office/officeart/2018/2/layout/IconVerticalSolidList"/>
    <dgm:cxn modelId="{32C9CE81-F509-4AA7-9971-960CBE1E871F}" type="presParOf" srcId="{2180A0CA-1415-4412-B3FC-5ADF40420190}" destId="{A78AC724-D9B3-4CAC-AF37-74360AA50B06}" srcOrd="1" destOrd="0" presId="urn:microsoft.com/office/officeart/2018/2/layout/IconVerticalSolidList"/>
    <dgm:cxn modelId="{FA550870-F056-4FBA-AC1C-12B63BE2A170}" type="presParOf" srcId="{2180A0CA-1415-4412-B3FC-5ADF40420190}" destId="{377E7B56-F037-4E24-A56D-A8EFBFDABAD1}" srcOrd="2" destOrd="0" presId="urn:microsoft.com/office/officeart/2018/2/layout/IconVerticalSolidList"/>
    <dgm:cxn modelId="{31318366-4AC1-4DCF-92F7-7450C4C0EE83}" type="presParOf" srcId="{2180A0CA-1415-4412-B3FC-5ADF40420190}" destId="{39581A0E-C811-43DC-A753-FE78A0655987}" srcOrd="3" destOrd="0" presId="urn:microsoft.com/office/officeart/2018/2/layout/IconVerticalSolidList"/>
    <dgm:cxn modelId="{990166D4-D843-4615-8BBB-920EFC5346EC}" type="presParOf" srcId="{9967A67D-9F79-49CA-B84E-59BFA776AAD8}" destId="{9EEE30A8-B041-47AF-9C00-14D4ED038666}" srcOrd="3" destOrd="0" presId="urn:microsoft.com/office/officeart/2018/2/layout/IconVerticalSolidList"/>
    <dgm:cxn modelId="{878C8EA3-89B9-435C-87D4-047E46228D4C}" type="presParOf" srcId="{9967A67D-9F79-49CA-B84E-59BFA776AAD8}" destId="{98F232D0-63E6-413A-98A4-41DFBDC094E4}" srcOrd="4" destOrd="0" presId="urn:microsoft.com/office/officeart/2018/2/layout/IconVerticalSolidList"/>
    <dgm:cxn modelId="{D28F2D02-7818-4179-8C76-937FCAF33264}" type="presParOf" srcId="{98F232D0-63E6-413A-98A4-41DFBDC094E4}" destId="{EDD526A7-9C6B-4F71-B4C6-E72B15577EC7}" srcOrd="0" destOrd="0" presId="urn:microsoft.com/office/officeart/2018/2/layout/IconVerticalSolidList"/>
    <dgm:cxn modelId="{AE7E9492-42F7-4D85-9353-BE97945C6CD9}" type="presParOf" srcId="{98F232D0-63E6-413A-98A4-41DFBDC094E4}" destId="{FFFF30E3-6F0B-4E7C-BC86-61257EAEE8B1}" srcOrd="1" destOrd="0" presId="urn:microsoft.com/office/officeart/2018/2/layout/IconVerticalSolidList"/>
    <dgm:cxn modelId="{AAA3C1AD-0C21-4456-81F7-F987AFE63DB1}" type="presParOf" srcId="{98F232D0-63E6-413A-98A4-41DFBDC094E4}" destId="{0375ECED-B95F-4338-8863-24CCC1035940}" srcOrd="2" destOrd="0" presId="urn:microsoft.com/office/officeart/2018/2/layout/IconVerticalSolidList"/>
    <dgm:cxn modelId="{6C968C75-E678-447B-94C4-5683225AA464}" type="presParOf" srcId="{98F232D0-63E6-413A-98A4-41DFBDC094E4}" destId="{95B5FFB9-17D9-4290-A6F0-9844BC235780}" srcOrd="3" destOrd="0" presId="urn:microsoft.com/office/officeart/2018/2/layout/IconVerticalSolidList"/>
    <dgm:cxn modelId="{6408DCA3-BF95-4322-B41B-28365594BD29}" type="presParOf" srcId="{98F232D0-63E6-413A-98A4-41DFBDC094E4}" destId="{0579FD40-78EB-4232-94BB-46CCCED76AC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E818-5883-424A-9596-B4C3F7E4FA7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68DEBDE-AD41-4367-9CD8-69655B6353EC}">
      <dgm:prSet custT="1"/>
      <dgm:spPr/>
      <dgm:t>
        <a:bodyPr/>
        <a:lstStyle/>
        <a:p>
          <a:r>
            <a:rPr lang="pt-BR" sz="1800" b="1" dirty="0"/>
            <a:t>A situação didática é uma estrutura de restrições (</a:t>
          </a:r>
          <a:r>
            <a:rPr lang="pt-BR" sz="1800" b="1" dirty="0" err="1"/>
            <a:t>Fish</a:t>
          </a:r>
          <a:r>
            <a:rPr lang="pt-BR" sz="1800" b="1" dirty="0"/>
            <a:t>, 2007). Ela é composta de três universos: </a:t>
          </a:r>
          <a:endParaRPr lang="en-US" sz="1800" b="1" dirty="0"/>
        </a:p>
      </dgm:t>
    </dgm:pt>
    <dgm:pt modelId="{1ABA7EEC-A149-4D59-B1BE-DF17DE9133BA}" type="parTrans" cxnId="{DE2726F0-4EE0-4929-8D1D-D6FAD7E94344}">
      <dgm:prSet/>
      <dgm:spPr/>
      <dgm:t>
        <a:bodyPr/>
        <a:lstStyle/>
        <a:p>
          <a:endParaRPr lang="en-US"/>
        </a:p>
      </dgm:t>
    </dgm:pt>
    <dgm:pt modelId="{69E6B458-CCD6-462A-9B27-A9EACA0F7EEE}" type="sibTrans" cxnId="{DE2726F0-4EE0-4929-8D1D-D6FAD7E94344}">
      <dgm:prSet/>
      <dgm:spPr/>
      <dgm:t>
        <a:bodyPr/>
        <a:lstStyle/>
        <a:p>
          <a:endParaRPr lang="en-US"/>
        </a:p>
      </dgm:t>
    </dgm:pt>
    <dgm:pt modelId="{818AFFE6-DD1B-4BFE-B84E-B65C2CD85A62}">
      <dgm:prSet custT="1"/>
      <dgm:spPr/>
      <dgm:t>
        <a:bodyPr/>
        <a:lstStyle/>
        <a:p>
          <a:r>
            <a:rPr lang="pt-BR" sz="1800" dirty="0"/>
            <a:t>O </a:t>
          </a:r>
          <a:r>
            <a:rPr lang="pt-BR" sz="1800" b="1" dirty="0"/>
            <a:t>universo comunicativo </a:t>
          </a:r>
          <a:r>
            <a:rPr lang="pt-BR" sz="1800" dirty="0"/>
            <a:t>refere-se à relação entre o mediador e os alunos e às interações que se desenvolvem entre eles, e à maneira como o mediador recebe um sujeito didático em construção, um aluno visitante em uma exposição. </a:t>
          </a:r>
          <a:endParaRPr lang="en-US" sz="1800" dirty="0"/>
        </a:p>
      </dgm:t>
    </dgm:pt>
    <dgm:pt modelId="{E31C2668-B955-427E-BE73-B16FD8DEF67D}" type="parTrans" cxnId="{C9BAE7D7-870B-4545-A3FB-99D63BB6D1D1}">
      <dgm:prSet/>
      <dgm:spPr/>
      <dgm:t>
        <a:bodyPr/>
        <a:lstStyle/>
        <a:p>
          <a:endParaRPr lang="en-US"/>
        </a:p>
      </dgm:t>
    </dgm:pt>
    <dgm:pt modelId="{F402A7AD-D4CA-49CA-B678-2351EE108D7E}" type="sibTrans" cxnId="{C9BAE7D7-870B-4545-A3FB-99D63BB6D1D1}">
      <dgm:prSet/>
      <dgm:spPr/>
      <dgm:t>
        <a:bodyPr/>
        <a:lstStyle/>
        <a:p>
          <a:endParaRPr lang="en-US"/>
        </a:p>
      </dgm:t>
    </dgm:pt>
    <dgm:pt modelId="{0E658180-902D-4B4A-B15B-5A071C52F3CB}">
      <dgm:prSet custT="1"/>
      <dgm:spPr/>
      <dgm:t>
        <a:bodyPr/>
        <a:lstStyle/>
        <a:p>
          <a:r>
            <a:rPr lang="pt-BR" sz="1800" dirty="0"/>
            <a:t>O </a:t>
          </a:r>
          <a:r>
            <a:rPr lang="pt-BR" sz="1800" b="1" dirty="0"/>
            <a:t>universo </a:t>
          </a:r>
          <a:r>
            <a:rPr lang="pt-BR" sz="1800" b="1" dirty="0" err="1"/>
            <a:t>epistémè</a:t>
          </a:r>
          <a:r>
            <a:rPr lang="pt-BR" sz="1800" b="1" dirty="0"/>
            <a:t> </a:t>
          </a:r>
          <a:r>
            <a:rPr lang="pt-BR" sz="1800" dirty="0"/>
            <a:t>refere-se ao quadro como exposição ou museu, e à própria exposição, que reorganiza sua recepção por meio das escolhas cenográficas feitas, formalizando uma intenção expositiva e uma leitura da exposição e das obras expostas. Todos esses objetos têm um significado, uma história que cada exposição repensa sob um novo ângulo por meio de uma abordagem museográfica e cenográfica. Esse conjunto é um possível reservatório do qual os visitantes podem extrair recursos para receber a nova exposição.</a:t>
          </a:r>
          <a:endParaRPr lang="en-US" sz="1800" dirty="0"/>
        </a:p>
      </dgm:t>
    </dgm:pt>
    <dgm:pt modelId="{FD494727-8245-4828-B5F2-4146BA0B8B44}" type="parTrans" cxnId="{77ED3D40-EFE9-4962-815A-DD23290F44D4}">
      <dgm:prSet/>
      <dgm:spPr/>
      <dgm:t>
        <a:bodyPr/>
        <a:lstStyle/>
        <a:p>
          <a:endParaRPr lang="en-US"/>
        </a:p>
      </dgm:t>
    </dgm:pt>
    <dgm:pt modelId="{5CC7357C-CB4D-4578-92CF-997C702F9ECC}" type="sibTrans" cxnId="{77ED3D40-EFE9-4962-815A-DD23290F44D4}">
      <dgm:prSet/>
      <dgm:spPr/>
      <dgm:t>
        <a:bodyPr/>
        <a:lstStyle/>
        <a:p>
          <a:endParaRPr lang="en-US"/>
        </a:p>
      </dgm:t>
    </dgm:pt>
    <dgm:pt modelId="{29ADD943-451B-4B17-80C5-26EA6AFA2F48}">
      <dgm:prSet custT="1"/>
      <dgm:spPr/>
      <dgm:t>
        <a:bodyPr/>
        <a:lstStyle/>
        <a:p>
          <a:r>
            <a:rPr lang="pt-BR" sz="1800" dirty="0"/>
            <a:t>O </a:t>
          </a:r>
          <a:r>
            <a:rPr lang="pt-BR" sz="1800" b="1" dirty="0"/>
            <a:t>universo institucional </a:t>
          </a:r>
          <a:r>
            <a:rPr lang="pt-BR" sz="1800" dirty="0"/>
            <a:t>deve ser visto aqui no contexto da relação escola-museu e do continuum educacional. A visita escolar faz parte da história de uma classe, da história das visitas escolares e da história das visitas a museus. Ela continua sendo uma estrutura de restrições decorrentes das instituições escolares e museológicas. A noção do continuum didático possibilita a análise desse fato.</a:t>
          </a:r>
          <a:endParaRPr lang="en-US" sz="1800" dirty="0"/>
        </a:p>
      </dgm:t>
    </dgm:pt>
    <dgm:pt modelId="{A63F037B-03F0-44B4-9EB5-B9D0237C0305}" type="parTrans" cxnId="{383E8438-1F2E-4228-8AF7-AB88F318D62D}">
      <dgm:prSet/>
      <dgm:spPr/>
      <dgm:t>
        <a:bodyPr/>
        <a:lstStyle/>
        <a:p>
          <a:endParaRPr lang="en-US"/>
        </a:p>
      </dgm:t>
    </dgm:pt>
    <dgm:pt modelId="{93BEAC1B-4B4D-4807-B160-A6AA98FF38EB}" type="sibTrans" cxnId="{383E8438-1F2E-4228-8AF7-AB88F318D62D}">
      <dgm:prSet/>
      <dgm:spPr/>
      <dgm:t>
        <a:bodyPr/>
        <a:lstStyle/>
        <a:p>
          <a:endParaRPr lang="en-US"/>
        </a:p>
      </dgm:t>
    </dgm:pt>
    <dgm:pt modelId="{FEF436A3-C992-6C4C-B9C5-05E8993EAB64}" type="pres">
      <dgm:prSet presAssocID="{7549E818-5883-424A-9596-B4C3F7E4FA75}" presName="vert0" presStyleCnt="0">
        <dgm:presLayoutVars>
          <dgm:dir/>
          <dgm:animOne val="branch"/>
          <dgm:animLvl val="lvl"/>
        </dgm:presLayoutVars>
      </dgm:prSet>
      <dgm:spPr/>
    </dgm:pt>
    <dgm:pt modelId="{BFC0EE0E-501F-3C46-A48B-2EFF896899C9}" type="pres">
      <dgm:prSet presAssocID="{B68DEBDE-AD41-4367-9CD8-69655B6353EC}" presName="thickLine" presStyleLbl="alignNode1" presStyleIdx="0" presStyleCnt="4"/>
      <dgm:spPr/>
    </dgm:pt>
    <dgm:pt modelId="{618E1485-B7B5-CD4E-8694-F8502B47CCE2}" type="pres">
      <dgm:prSet presAssocID="{B68DEBDE-AD41-4367-9CD8-69655B6353EC}" presName="horz1" presStyleCnt="0"/>
      <dgm:spPr/>
    </dgm:pt>
    <dgm:pt modelId="{4FDE0839-04CB-9441-9144-368C5B84095A}" type="pres">
      <dgm:prSet presAssocID="{B68DEBDE-AD41-4367-9CD8-69655B6353EC}" presName="tx1" presStyleLbl="revTx" presStyleIdx="0" presStyleCnt="4" custScaleY="37028"/>
      <dgm:spPr/>
    </dgm:pt>
    <dgm:pt modelId="{F8FF8D03-CA19-8846-A550-E34897A6679D}" type="pres">
      <dgm:prSet presAssocID="{B68DEBDE-AD41-4367-9CD8-69655B6353EC}" presName="vert1" presStyleCnt="0"/>
      <dgm:spPr/>
    </dgm:pt>
    <dgm:pt modelId="{60B09059-B44E-604F-9695-4B8A4EC9D1A9}" type="pres">
      <dgm:prSet presAssocID="{818AFFE6-DD1B-4BFE-B84E-B65C2CD85A62}" presName="thickLine" presStyleLbl="alignNode1" presStyleIdx="1" presStyleCnt="4"/>
      <dgm:spPr/>
    </dgm:pt>
    <dgm:pt modelId="{FAEBF88D-92B1-1D4F-9F3C-C0724187565E}" type="pres">
      <dgm:prSet presAssocID="{818AFFE6-DD1B-4BFE-B84E-B65C2CD85A62}" presName="horz1" presStyleCnt="0"/>
      <dgm:spPr/>
    </dgm:pt>
    <dgm:pt modelId="{76184556-5036-A64E-9BC0-03C9A3742BE6}" type="pres">
      <dgm:prSet presAssocID="{818AFFE6-DD1B-4BFE-B84E-B65C2CD85A62}" presName="tx1" presStyleLbl="revTx" presStyleIdx="1" presStyleCnt="4"/>
      <dgm:spPr/>
    </dgm:pt>
    <dgm:pt modelId="{B2FAD6C7-01CE-7D4A-9FF3-65E8C587C6B9}" type="pres">
      <dgm:prSet presAssocID="{818AFFE6-DD1B-4BFE-B84E-B65C2CD85A62}" presName="vert1" presStyleCnt="0"/>
      <dgm:spPr/>
    </dgm:pt>
    <dgm:pt modelId="{E5F111AC-743F-C94E-8207-F08554B62602}" type="pres">
      <dgm:prSet presAssocID="{0E658180-902D-4B4A-B15B-5A071C52F3CB}" presName="thickLine" presStyleLbl="alignNode1" presStyleIdx="2" presStyleCnt="4" custLinFactNeighborX="110" custLinFactNeighborY="-26346"/>
      <dgm:spPr/>
    </dgm:pt>
    <dgm:pt modelId="{9535F0CA-376E-454E-9E76-6AC7DBFF49F3}" type="pres">
      <dgm:prSet presAssocID="{0E658180-902D-4B4A-B15B-5A071C52F3CB}" presName="horz1" presStyleCnt="0"/>
      <dgm:spPr/>
    </dgm:pt>
    <dgm:pt modelId="{8C2C46EE-4F55-9D44-B9AF-84DDB9004A28}" type="pres">
      <dgm:prSet presAssocID="{0E658180-902D-4B4A-B15B-5A071C52F3CB}" presName="tx1" presStyleLbl="revTx" presStyleIdx="2" presStyleCnt="4" custLinFactNeighborX="110" custLinFactNeighborY="-24251"/>
      <dgm:spPr/>
    </dgm:pt>
    <dgm:pt modelId="{33145B17-4781-A440-B54B-FB31D1CCE27B}" type="pres">
      <dgm:prSet presAssocID="{0E658180-902D-4B4A-B15B-5A071C52F3CB}" presName="vert1" presStyleCnt="0"/>
      <dgm:spPr/>
    </dgm:pt>
    <dgm:pt modelId="{CC6C30BF-9413-0845-8355-2F5A877F0813}" type="pres">
      <dgm:prSet presAssocID="{29ADD943-451B-4B17-80C5-26EA6AFA2F48}" presName="thickLine" presStyleLbl="alignNode1" presStyleIdx="3" presStyleCnt="4"/>
      <dgm:spPr/>
    </dgm:pt>
    <dgm:pt modelId="{F8D4EDBF-2D94-FE4D-918F-BF7F6266DCB4}" type="pres">
      <dgm:prSet presAssocID="{29ADD943-451B-4B17-80C5-26EA6AFA2F48}" presName="horz1" presStyleCnt="0"/>
      <dgm:spPr/>
    </dgm:pt>
    <dgm:pt modelId="{ED3E7677-0DFF-7E4A-AA73-6CDAB2EEB260}" type="pres">
      <dgm:prSet presAssocID="{29ADD943-451B-4B17-80C5-26EA6AFA2F48}" presName="tx1" presStyleLbl="revTx" presStyleIdx="3" presStyleCnt="4"/>
      <dgm:spPr/>
    </dgm:pt>
    <dgm:pt modelId="{B6636481-DFF3-5F43-8168-657308FD44A8}" type="pres">
      <dgm:prSet presAssocID="{29ADD943-451B-4B17-80C5-26EA6AFA2F48}" presName="vert1" presStyleCnt="0"/>
      <dgm:spPr/>
    </dgm:pt>
  </dgm:ptLst>
  <dgm:cxnLst>
    <dgm:cxn modelId="{E567300C-3C03-3B43-8DAE-704A0364728E}" type="presOf" srcId="{0E658180-902D-4B4A-B15B-5A071C52F3CB}" destId="{8C2C46EE-4F55-9D44-B9AF-84DDB9004A28}" srcOrd="0" destOrd="0" presId="urn:microsoft.com/office/officeart/2008/layout/LinedList"/>
    <dgm:cxn modelId="{383E8438-1F2E-4228-8AF7-AB88F318D62D}" srcId="{7549E818-5883-424A-9596-B4C3F7E4FA75}" destId="{29ADD943-451B-4B17-80C5-26EA6AFA2F48}" srcOrd="3" destOrd="0" parTransId="{A63F037B-03F0-44B4-9EB5-B9D0237C0305}" sibTransId="{93BEAC1B-4B4D-4807-B160-A6AA98FF38EB}"/>
    <dgm:cxn modelId="{55FEC03C-C5D5-584D-9006-2B80C5AFAA56}" type="presOf" srcId="{7549E818-5883-424A-9596-B4C3F7E4FA75}" destId="{FEF436A3-C992-6C4C-B9C5-05E8993EAB64}" srcOrd="0" destOrd="0" presId="urn:microsoft.com/office/officeart/2008/layout/LinedList"/>
    <dgm:cxn modelId="{77ED3D40-EFE9-4962-815A-DD23290F44D4}" srcId="{7549E818-5883-424A-9596-B4C3F7E4FA75}" destId="{0E658180-902D-4B4A-B15B-5A071C52F3CB}" srcOrd="2" destOrd="0" parTransId="{FD494727-8245-4828-B5F2-4146BA0B8B44}" sibTransId="{5CC7357C-CB4D-4578-92CF-997C702F9ECC}"/>
    <dgm:cxn modelId="{F4873A91-6E0E-B041-978E-BF161BDCB41C}" type="presOf" srcId="{818AFFE6-DD1B-4BFE-B84E-B65C2CD85A62}" destId="{76184556-5036-A64E-9BC0-03C9A3742BE6}" srcOrd="0" destOrd="0" presId="urn:microsoft.com/office/officeart/2008/layout/LinedList"/>
    <dgm:cxn modelId="{A8FD3CCD-0CF1-8D44-9400-698ACC6DC096}" type="presOf" srcId="{29ADD943-451B-4B17-80C5-26EA6AFA2F48}" destId="{ED3E7677-0DFF-7E4A-AA73-6CDAB2EEB260}" srcOrd="0" destOrd="0" presId="urn:microsoft.com/office/officeart/2008/layout/LinedList"/>
    <dgm:cxn modelId="{8F084CD2-7581-F54C-9449-6FC9095F053F}" type="presOf" srcId="{B68DEBDE-AD41-4367-9CD8-69655B6353EC}" destId="{4FDE0839-04CB-9441-9144-368C5B84095A}" srcOrd="0" destOrd="0" presId="urn:microsoft.com/office/officeart/2008/layout/LinedList"/>
    <dgm:cxn modelId="{C9BAE7D7-870B-4545-A3FB-99D63BB6D1D1}" srcId="{7549E818-5883-424A-9596-B4C3F7E4FA75}" destId="{818AFFE6-DD1B-4BFE-B84E-B65C2CD85A62}" srcOrd="1" destOrd="0" parTransId="{E31C2668-B955-427E-BE73-B16FD8DEF67D}" sibTransId="{F402A7AD-D4CA-49CA-B678-2351EE108D7E}"/>
    <dgm:cxn modelId="{DE2726F0-4EE0-4929-8D1D-D6FAD7E94344}" srcId="{7549E818-5883-424A-9596-B4C3F7E4FA75}" destId="{B68DEBDE-AD41-4367-9CD8-69655B6353EC}" srcOrd="0" destOrd="0" parTransId="{1ABA7EEC-A149-4D59-B1BE-DF17DE9133BA}" sibTransId="{69E6B458-CCD6-462A-9B27-A9EACA0F7EEE}"/>
    <dgm:cxn modelId="{91005B67-7438-A94C-A13F-19938D998837}" type="presParOf" srcId="{FEF436A3-C992-6C4C-B9C5-05E8993EAB64}" destId="{BFC0EE0E-501F-3C46-A48B-2EFF896899C9}" srcOrd="0" destOrd="0" presId="urn:microsoft.com/office/officeart/2008/layout/LinedList"/>
    <dgm:cxn modelId="{94C31CA1-2330-9D4B-AA57-A04C75F85D6D}" type="presParOf" srcId="{FEF436A3-C992-6C4C-B9C5-05E8993EAB64}" destId="{618E1485-B7B5-CD4E-8694-F8502B47CCE2}" srcOrd="1" destOrd="0" presId="urn:microsoft.com/office/officeart/2008/layout/LinedList"/>
    <dgm:cxn modelId="{9981DD55-6E7E-3245-990D-4B679AB05AE0}" type="presParOf" srcId="{618E1485-B7B5-CD4E-8694-F8502B47CCE2}" destId="{4FDE0839-04CB-9441-9144-368C5B84095A}" srcOrd="0" destOrd="0" presId="urn:microsoft.com/office/officeart/2008/layout/LinedList"/>
    <dgm:cxn modelId="{910DFBE0-1011-E246-8350-EAE863F06E4B}" type="presParOf" srcId="{618E1485-B7B5-CD4E-8694-F8502B47CCE2}" destId="{F8FF8D03-CA19-8846-A550-E34897A6679D}" srcOrd="1" destOrd="0" presId="urn:microsoft.com/office/officeart/2008/layout/LinedList"/>
    <dgm:cxn modelId="{12994CF3-875D-CA44-AA9E-04DC1F85A1BB}" type="presParOf" srcId="{FEF436A3-C992-6C4C-B9C5-05E8993EAB64}" destId="{60B09059-B44E-604F-9695-4B8A4EC9D1A9}" srcOrd="2" destOrd="0" presId="urn:microsoft.com/office/officeart/2008/layout/LinedList"/>
    <dgm:cxn modelId="{CE093816-C25F-B34E-AB38-54CB3BA5AD40}" type="presParOf" srcId="{FEF436A3-C992-6C4C-B9C5-05E8993EAB64}" destId="{FAEBF88D-92B1-1D4F-9F3C-C0724187565E}" srcOrd="3" destOrd="0" presId="urn:microsoft.com/office/officeart/2008/layout/LinedList"/>
    <dgm:cxn modelId="{77F3DBAC-8A5C-F74E-B3AC-87B0A19F1002}" type="presParOf" srcId="{FAEBF88D-92B1-1D4F-9F3C-C0724187565E}" destId="{76184556-5036-A64E-9BC0-03C9A3742BE6}" srcOrd="0" destOrd="0" presId="urn:microsoft.com/office/officeart/2008/layout/LinedList"/>
    <dgm:cxn modelId="{7E659C3F-9C1F-0446-9DCB-2F3031FA1C35}" type="presParOf" srcId="{FAEBF88D-92B1-1D4F-9F3C-C0724187565E}" destId="{B2FAD6C7-01CE-7D4A-9FF3-65E8C587C6B9}" srcOrd="1" destOrd="0" presId="urn:microsoft.com/office/officeart/2008/layout/LinedList"/>
    <dgm:cxn modelId="{3E8B7282-2C80-3F48-BFE2-0A0B92291038}" type="presParOf" srcId="{FEF436A3-C992-6C4C-B9C5-05E8993EAB64}" destId="{E5F111AC-743F-C94E-8207-F08554B62602}" srcOrd="4" destOrd="0" presId="urn:microsoft.com/office/officeart/2008/layout/LinedList"/>
    <dgm:cxn modelId="{DA4EA102-E073-6D4D-91F0-D326955CE436}" type="presParOf" srcId="{FEF436A3-C992-6C4C-B9C5-05E8993EAB64}" destId="{9535F0CA-376E-454E-9E76-6AC7DBFF49F3}" srcOrd="5" destOrd="0" presId="urn:microsoft.com/office/officeart/2008/layout/LinedList"/>
    <dgm:cxn modelId="{B31262F4-1E0D-B34D-AD59-BEC835E33F26}" type="presParOf" srcId="{9535F0CA-376E-454E-9E76-6AC7DBFF49F3}" destId="{8C2C46EE-4F55-9D44-B9AF-84DDB9004A28}" srcOrd="0" destOrd="0" presId="urn:microsoft.com/office/officeart/2008/layout/LinedList"/>
    <dgm:cxn modelId="{05EFD5B0-FFE5-E242-8B61-EE54A6239055}" type="presParOf" srcId="{9535F0CA-376E-454E-9E76-6AC7DBFF49F3}" destId="{33145B17-4781-A440-B54B-FB31D1CCE27B}" srcOrd="1" destOrd="0" presId="urn:microsoft.com/office/officeart/2008/layout/LinedList"/>
    <dgm:cxn modelId="{C5FF2775-506D-2642-B9CA-143505BA3EB2}" type="presParOf" srcId="{FEF436A3-C992-6C4C-B9C5-05E8993EAB64}" destId="{CC6C30BF-9413-0845-8355-2F5A877F0813}" srcOrd="6" destOrd="0" presId="urn:microsoft.com/office/officeart/2008/layout/LinedList"/>
    <dgm:cxn modelId="{C5CFE86D-6763-B147-976E-931512DB17CE}" type="presParOf" srcId="{FEF436A3-C992-6C4C-B9C5-05E8993EAB64}" destId="{F8D4EDBF-2D94-FE4D-918F-BF7F6266DCB4}" srcOrd="7" destOrd="0" presId="urn:microsoft.com/office/officeart/2008/layout/LinedList"/>
    <dgm:cxn modelId="{6265806F-C2F0-F148-9A8A-410C79270017}" type="presParOf" srcId="{F8D4EDBF-2D94-FE4D-918F-BF7F6266DCB4}" destId="{ED3E7677-0DFF-7E4A-AA73-6CDAB2EEB260}" srcOrd="0" destOrd="0" presId="urn:microsoft.com/office/officeart/2008/layout/LinedList"/>
    <dgm:cxn modelId="{8C0AC82F-C42A-EC43-909E-F0CE1E0563FD}" type="presParOf" srcId="{F8D4EDBF-2D94-FE4D-918F-BF7F6266DCB4}" destId="{B6636481-DFF3-5F43-8168-657308FD44A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C624A-1F63-3441-B007-0CF861DE9207}">
      <dsp:nvSpPr>
        <dsp:cNvPr id="0" name=""/>
        <dsp:cNvSpPr/>
      </dsp:nvSpPr>
      <dsp:spPr>
        <a:xfrm>
          <a:off x="2870" y="727826"/>
          <a:ext cx="2705154" cy="27787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46B38-7526-E442-B49C-01F414DFC429}">
      <dsp:nvSpPr>
        <dsp:cNvPr id="0" name=""/>
        <dsp:cNvSpPr/>
      </dsp:nvSpPr>
      <dsp:spPr>
        <a:xfrm>
          <a:off x="158930" y="876083"/>
          <a:ext cx="2705154" cy="27787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dirty="0"/>
            <a:t>Bourdieu: ”o museu é um lugar onde qualquer um pode ir, mas apenas alguns o fazem. O museu é importante para aqueles que o frequentam na medida em que permite que eles se distingam daqueles que não o frequentam.”</a:t>
          </a:r>
          <a:endParaRPr lang="en-US" sz="1600" kern="1200" dirty="0"/>
        </a:p>
      </dsp:txBody>
      <dsp:txXfrm>
        <a:off x="238161" y="955314"/>
        <a:ext cx="2546692" cy="2620293"/>
      </dsp:txXfrm>
    </dsp:sp>
    <dsp:sp modelId="{3FB496B0-F5FC-0E4D-B6B0-7529BF111AE5}">
      <dsp:nvSpPr>
        <dsp:cNvPr id="0" name=""/>
        <dsp:cNvSpPr/>
      </dsp:nvSpPr>
      <dsp:spPr>
        <a:xfrm>
          <a:off x="3020144" y="727826"/>
          <a:ext cx="2398768" cy="28180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C1273-70AF-C24A-802F-07029324C676}">
      <dsp:nvSpPr>
        <dsp:cNvPr id="0" name=""/>
        <dsp:cNvSpPr/>
      </dsp:nvSpPr>
      <dsp:spPr>
        <a:xfrm>
          <a:off x="3176204" y="876083"/>
          <a:ext cx="2398768" cy="28180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dirty="0"/>
            <a:t>"Eles não vão porque não aprenderam a olhar as obras de arte".</a:t>
          </a:r>
          <a:endParaRPr lang="en-US" sz="1600" kern="1200" dirty="0"/>
        </a:p>
      </dsp:txBody>
      <dsp:txXfrm>
        <a:off x="3246462" y="946341"/>
        <a:ext cx="2258252" cy="2677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81628-B0CA-944D-8360-FFBC690E5840}">
      <dsp:nvSpPr>
        <dsp:cNvPr id="0" name=""/>
        <dsp:cNvSpPr/>
      </dsp:nvSpPr>
      <dsp:spPr>
        <a:xfrm>
          <a:off x="1283" y="41210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6A834B-F93B-6942-9756-BBF017CA811C}">
      <dsp:nvSpPr>
        <dsp:cNvPr id="0" name=""/>
        <dsp:cNvSpPr/>
      </dsp:nvSpPr>
      <dsp:spPr>
        <a:xfrm>
          <a:off x="501904" y="887689"/>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t-BR" sz="2700" kern="1200"/>
            <a:t>Mas o museu é um espaço sensível para fazer a experiência dum “continuum perceptivo, cognitivo e afetivo” (Davallon 2011, p. 39) </a:t>
          </a:r>
          <a:endParaRPr lang="en-US" sz="2700" kern="1200"/>
        </a:p>
      </dsp:txBody>
      <dsp:txXfrm>
        <a:off x="585701" y="971486"/>
        <a:ext cx="4337991" cy="2693452"/>
      </dsp:txXfrm>
    </dsp:sp>
    <dsp:sp modelId="{07E95478-7C61-6641-9C69-99AEA0AE3E13}">
      <dsp:nvSpPr>
        <dsp:cNvPr id="0" name=""/>
        <dsp:cNvSpPr/>
      </dsp:nvSpPr>
      <dsp:spPr>
        <a:xfrm>
          <a:off x="5508110" y="41210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6B77D8-8A07-1541-A5C1-6B5A459D3522}">
      <dsp:nvSpPr>
        <dsp:cNvPr id="0" name=""/>
        <dsp:cNvSpPr/>
      </dsp:nvSpPr>
      <dsp:spPr>
        <a:xfrm>
          <a:off x="6008730" y="887689"/>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t-BR" sz="2700" kern="1200"/>
            <a:t>Existem conteúdos que </a:t>
          </a:r>
          <a:r>
            <a:rPr lang="pt-BR" sz="2700" i="1" kern="1200"/>
            <a:t>somente um museu pode oferecer. </a:t>
          </a:r>
          <a:endParaRPr lang="en-US" sz="2700" kern="1200"/>
        </a:p>
      </dsp:txBody>
      <dsp:txXfrm>
        <a:off x="6092527" y="971486"/>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581D0-F86D-4565-B026-97460B032C78}">
      <dsp:nvSpPr>
        <dsp:cNvPr id="0" name=""/>
        <dsp:cNvSpPr/>
      </dsp:nvSpPr>
      <dsp:spPr>
        <a:xfrm>
          <a:off x="0" y="2538"/>
          <a:ext cx="10515600" cy="11872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1834B0-317A-438A-809B-6980D73E3E7D}">
      <dsp:nvSpPr>
        <dsp:cNvPr id="0" name=""/>
        <dsp:cNvSpPr/>
      </dsp:nvSpPr>
      <dsp:spPr>
        <a:xfrm>
          <a:off x="359148" y="269674"/>
          <a:ext cx="652998" cy="6529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1DA538-B0FC-4A37-B66E-3638B854B3FB}">
      <dsp:nvSpPr>
        <dsp:cNvPr id="0" name=""/>
        <dsp:cNvSpPr/>
      </dsp:nvSpPr>
      <dsp:spPr>
        <a:xfrm>
          <a:off x="1371295" y="2538"/>
          <a:ext cx="9142963" cy="1187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653" tIns="125653" rIns="125653" bIns="125653" numCol="1" spcCol="1270" anchor="ctr" anchorCtr="0">
          <a:noAutofit/>
        </a:bodyPr>
        <a:lstStyle/>
        <a:p>
          <a:pPr marL="0" lvl="0" indent="0" algn="l" defTabSz="844550">
            <a:lnSpc>
              <a:spcPct val="100000"/>
            </a:lnSpc>
            <a:spcBef>
              <a:spcPct val="0"/>
            </a:spcBef>
            <a:spcAft>
              <a:spcPct val="35000"/>
            </a:spcAft>
            <a:buNone/>
          </a:pPr>
          <a:r>
            <a:rPr lang="pt-BR" sz="1900" kern="1200"/>
            <a:t>O aluno-visitante experimenta as emoções produzidas ao ver a obra, encontrando uma visão do mundo que o afeta esteticamente, mas também o torna ator e autor da recepção da obra e daquele momento.</a:t>
          </a:r>
          <a:endParaRPr lang="en-US" sz="1900" kern="1200"/>
        </a:p>
      </dsp:txBody>
      <dsp:txXfrm>
        <a:off x="1371295" y="2538"/>
        <a:ext cx="9142963" cy="1187269"/>
      </dsp:txXfrm>
    </dsp:sp>
    <dsp:sp modelId="{DA55E6FE-6A12-49EB-874C-CD92A4443E7A}">
      <dsp:nvSpPr>
        <dsp:cNvPr id="0" name=""/>
        <dsp:cNvSpPr/>
      </dsp:nvSpPr>
      <dsp:spPr>
        <a:xfrm>
          <a:off x="0" y="1486625"/>
          <a:ext cx="10515600" cy="11872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8AC724-D9B3-4CAC-AF37-74360AA50B06}">
      <dsp:nvSpPr>
        <dsp:cNvPr id="0" name=""/>
        <dsp:cNvSpPr/>
      </dsp:nvSpPr>
      <dsp:spPr>
        <a:xfrm>
          <a:off x="359148" y="1753760"/>
          <a:ext cx="652998" cy="6529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81A0E-C811-43DC-A753-FE78A0655987}">
      <dsp:nvSpPr>
        <dsp:cNvPr id="0" name=""/>
        <dsp:cNvSpPr/>
      </dsp:nvSpPr>
      <dsp:spPr>
        <a:xfrm>
          <a:off x="1371295" y="1486625"/>
          <a:ext cx="9142963" cy="1187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653" tIns="125653" rIns="125653" bIns="125653" numCol="1" spcCol="1270" anchor="ctr" anchorCtr="0">
          <a:noAutofit/>
        </a:bodyPr>
        <a:lstStyle/>
        <a:p>
          <a:pPr marL="0" lvl="0" indent="0" algn="l" defTabSz="844550">
            <a:lnSpc>
              <a:spcPct val="100000"/>
            </a:lnSpc>
            <a:spcBef>
              <a:spcPct val="0"/>
            </a:spcBef>
            <a:spcAft>
              <a:spcPct val="35000"/>
            </a:spcAft>
            <a:buNone/>
          </a:pPr>
          <a:r>
            <a:rPr lang="pt-BR" sz="1900" kern="1200"/>
            <a:t>No sentido de Husserl (1938), é uma experiência porque o sujeito que olha para a obra tem uma intencionalidade que age sobre ele. </a:t>
          </a:r>
          <a:endParaRPr lang="en-US" sz="1900" kern="1200"/>
        </a:p>
      </dsp:txBody>
      <dsp:txXfrm>
        <a:off x="1371295" y="1486625"/>
        <a:ext cx="9142963" cy="1187269"/>
      </dsp:txXfrm>
    </dsp:sp>
    <dsp:sp modelId="{EDD526A7-9C6B-4F71-B4C6-E72B15577EC7}">
      <dsp:nvSpPr>
        <dsp:cNvPr id="0" name=""/>
        <dsp:cNvSpPr/>
      </dsp:nvSpPr>
      <dsp:spPr>
        <a:xfrm>
          <a:off x="0" y="2970711"/>
          <a:ext cx="10515600" cy="11872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FF30E3-6F0B-4E7C-BC86-61257EAEE8B1}">
      <dsp:nvSpPr>
        <dsp:cNvPr id="0" name=""/>
        <dsp:cNvSpPr/>
      </dsp:nvSpPr>
      <dsp:spPr>
        <a:xfrm>
          <a:off x="359148" y="3237847"/>
          <a:ext cx="652998" cy="6529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B5FFB9-17D9-4290-A6F0-9844BC235780}">
      <dsp:nvSpPr>
        <dsp:cNvPr id="0" name=""/>
        <dsp:cNvSpPr/>
      </dsp:nvSpPr>
      <dsp:spPr>
        <a:xfrm>
          <a:off x="1371295" y="2970711"/>
          <a:ext cx="4732020" cy="1187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653" tIns="125653" rIns="125653" bIns="125653" numCol="1" spcCol="1270" anchor="ctr" anchorCtr="0">
          <a:noAutofit/>
        </a:bodyPr>
        <a:lstStyle/>
        <a:p>
          <a:pPr marL="0" lvl="0" indent="0" algn="l" defTabSz="844550">
            <a:lnSpc>
              <a:spcPct val="100000"/>
            </a:lnSpc>
            <a:spcBef>
              <a:spcPct val="0"/>
            </a:spcBef>
            <a:spcAft>
              <a:spcPct val="35000"/>
            </a:spcAft>
            <a:buNone/>
          </a:pPr>
          <a:r>
            <a:rPr lang="pt-BR" sz="1900" kern="1200"/>
            <a:t>Para Legendre (1993, p. 6), é uma questão de aprendizagem:</a:t>
          </a:r>
          <a:endParaRPr lang="en-US" sz="1900" kern="1200"/>
        </a:p>
      </dsp:txBody>
      <dsp:txXfrm>
        <a:off x="1371295" y="2970711"/>
        <a:ext cx="4732020" cy="1187269"/>
      </dsp:txXfrm>
    </dsp:sp>
    <dsp:sp modelId="{0579FD40-78EB-4232-94BB-46CCCED76AC1}">
      <dsp:nvSpPr>
        <dsp:cNvPr id="0" name=""/>
        <dsp:cNvSpPr/>
      </dsp:nvSpPr>
      <dsp:spPr>
        <a:xfrm>
          <a:off x="6103315" y="2970711"/>
          <a:ext cx="4410943" cy="1187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653" tIns="125653" rIns="125653" bIns="125653" numCol="1" spcCol="1270" anchor="ctr" anchorCtr="0">
          <a:noAutofit/>
        </a:bodyPr>
        <a:lstStyle/>
        <a:p>
          <a:pPr marL="0" lvl="0" indent="0" algn="l" defTabSz="488950">
            <a:lnSpc>
              <a:spcPct val="100000"/>
            </a:lnSpc>
            <a:spcBef>
              <a:spcPct val="0"/>
            </a:spcBef>
            <a:spcAft>
              <a:spcPct val="35000"/>
            </a:spcAft>
            <a:buNone/>
          </a:pPr>
          <a:r>
            <a:rPr lang="pt-BR" sz="1100" kern="1200"/>
            <a:t>"Ato de percepção, interação e integração de um objeto por um sujeito. Aquisição de conhecimento e desenvolvimento de habilidades, atitudes e valores que se somam à estrutura cognitiva de uma pessoa. Um processo que permite que a síntese do conhecimento, das habilidades, das atitudes e dos valores de uma pessoa evolua".</a:t>
          </a:r>
          <a:endParaRPr lang="en-US" sz="1100" kern="1200"/>
        </a:p>
      </dsp:txBody>
      <dsp:txXfrm>
        <a:off x="6103315" y="2970711"/>
        <a:ext cx="4410943" cy="1187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0EE0E-501F-3C46-A48B-2EFF896899C9}">
      <dsp:nvSpPr>
        <dsp:cNvPr id="0" name=""/>
        <dsp:cNvSpPr/>
      </dsp:nvSpPr>
      <dsp:spPr>
        <a:xfrm>
          <a:off x="0" y="3482"/>
          <a:ext cx="76984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E0839-04CB-9441-9144-368C5B84095A}">
      <dsp:nvSpPr>
        <dsp:cNvPr id="0" name=""/>
        <dsp:cNvSpPr/>
      </dsp:nvSpPr>
      <dsp:spPr>
        <a:xfrm>
          <a:off x="0" y="3482"/>
          <a:ext cx="7698425" cy="69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dirty="0"/>
            <a:t>A situação didática é uma estrutura de restrições (</a:t>
          </a:r>
          <a:r>
            <a:rPr lang="pt-BR" sz="1800" b="1" kern="1200" dirty="0" err="1"/>
            <a:t>Fish</a:t>
          </a:r>
          <a:r>
            <a:rPr lang="pt-BR" sz="1800" b="1" kern="1200" dirty="0"/>
            <a:t>, 2007). Ela é composta de três universos: </a:t>
          </a:r>
          <a:endParaRPr lang="en-US" sz="1800" b="1" kern="1200" dirty="0"/>
        </a:p>
      </dsp:txBody>
      <dsp:txXfrm>
        <a:off x="0" y="3482"/>
        <a:ext cx="7698425" cy="698941"/>
      </dsp:txXfrm>
    </dsp:sp>
    <dsp:sp modelId="{60B09059-B44E-604F-9695-4B8A4EC9D1A9}">
      <dsp:nvSpPr>
        <dsp:cNvPr id="0" name=""/>
        <dsp:cNvSpPr/>
      </dsp:nvSpPr>
      <dsp:spPr>
        <a:xfrm>
          <a:off x="0" y="702424"/>
          <a:ext cx="7698425" cy="0"/>
        </a:xfrm>
        <a:prstGeom prst="line">
          <a:avLst/>
        </a:prstGeom>
        <a:solidFill>
          <a:schemeClr val="accent2">
            <a:hueOff val="508463"/>
            <a:satOff val="-1313"/>
            <a:lumOff val="1307"/>
            <a:alphaOff val="0"/>
          </a:schemeClr>
        </a:solidFill>
        <a:ln w="12700" cap="flat" cmpd="sng" algn="ctr">
          <a:solidFill>
            <a:schemeClr val="accent2">
              <a:hueOff val="508463"/>
              <a:satOff val="-1313"/>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84556-5036-A64E-9BC0-03C9A3742BE6}">
      <dsp:nvSpPr>
        <dsp:cNvPr id="0" name=""/>
        <dsp:cNvSpPr/>
      </dsp:nvSpPr>
      <dsp:spPr>
        <a:xfrm>
          <a:off x="0" y="702424"/>
          <a:ext cx="7698425" cy="1887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 </a:t>
          </a:r>
          <a:r>
            <a:rPr lang="pt-BR" sz="1800" b="1" kern="1200" dirty="0"/>
            <a:t>universo comunicativo </a:t>
          </a:r>
          <a:r>
            <a:rPr lang="pt-BR" sz="1800" kern="1200" dirty="0"/>
            <a:t>refere-se à relação entre o mediador e os alunos e às interações que se desenvolvem entre eles, e à maneira como o mediador recebe um sujeito didático em construção, um aluno visitante em uma exposição. </a:t>
          </a:r>
          <a:endParaRPr lang="en-US" sz="1800" kern="1200" dirty="0"/>
        </a:p>
      </dsp:txBody>
      <dsp:txXfrm>
        <a:off x="0" y="702424"/>
        <a:ext cx="7698425" cy="1887602"/>
      </dsp:txXfrm>
    </dsp:sp>
    <dsp:sp modelId="{E5F111AC-743F-C94E-8207-F08554B62602}">
      <dsp:nvSpPr>
        <dsp:cNvPr id="0" name=""/>
        <dsp:cNvSpPr/>
      </dsp:nvSpPr>
      <dsp:spPr>
        <a:xfrm>
          <a:off x="0" y="2092719"/>
          <a:ext cx="7698425" cy="0"/>
        </a:xfrm>
        <a:prstGeom prst="line">
          <a:avLst/>
        </a:prstGeom>
        <a:solidFill>
          <a:schemeClr val="accent2">
            <a:hueOff val="1016925"/>
            <a:satOff val="-2626"/>
            <a:lumOff val="2615"/>
            <a:alphaOff val="0"/>
          </a:schemeClr>
        </a:solidFill>
        <a:ln w="12700" cap="flat" cmpd="sng" algn="ctr">
          <a:solidFill>
            <a:schemeClr val="accent2">
              <a:hueOff val="1016925"/>
              <a:satOff val="-2626"/>
              <a:lumOff val="26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C46EE-4F55-9D44-B9AF-84DDB9004A28}">
      <dsp:nvSpPr>
        <dsp:cNvPr id="0" name=""/>
        <dsp:cNvSpPr/>
      </dsp:nvSpPr>
      <dsp:spPr>
        <a:xfrm>
          <a:off x="0" y="2132264"/>
          <a:ext cx="7698425" cy="1887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 </a:t>
          </a:r>
          <a:r>
            <a:rPr lang="pt-BR" sz="1800" b="1" kern="1200" dirty="0"/>
            <a:t>universo </a:t>
          </a:r>
          <a:r>
            <a:rPr lang="pt-BR" sz="1800" b="1" kern="1200" dirty="0" err="1"/>
            <a:t>epistémè</a:t>
          </a:r>
          <a:r>
            <a:rPr lang="pt-BR" sz="1800" b="1" kern="1200" dirty="0"/>
            <a:t> </a:t>
          </a:r>
          <a:r>
            <a:rPr lang="pt-BR" sz="1800" kern="1200" dirty="0"/>
            <a:t>refere-se ao quadro como exposição ou museu, e à própria exposição, que reorganiza sua recepção por meio das escolhas cenográficas feitas, formalizando uma intenção expositiva e uma leitura da exposição e das obras expostas. Todos esses objetos têm um significado, uma história que cada exposição repensa sob um novo ângulo por meio de uma abordagem museográfica e cenográfica. Esse conjunto é um possível reservatório do qual os visitantes podem extrair recursos para receber a nova exposição.</a:t>
          </a:r>
          <a:endParaRPr lang="en-US" sz="1800" kern="1200" dirty="0"/>
        </a:p>
      </dsp:txBody>
      <dsp:txXfrm>
        <a:off x="0" y="2132264"/>
        <a:ext cx="7698425" cy="1887602"/>
      </dsp:txXfrm>
    </dsp:sp>
    <dsp:sp modelId="{CC6C30BF-9413-0845-8355-2F5A877F0813}">
      <dsp:nvSpPr>
        <dsp:cNvPr id="0" name=""/>
        <dsp:cNvSpPr/>
      </dsp:nvSpPr>
      <dsp:spPr>
        <a:xfrm>
          <a:off x="0" y="4477630"/>
          <a:ext cx="7698425" cy="0"/>
        </a:xfrm>
        <a:prstGeom prst="line">
          <a:avLst/>
        </a:prstGeom>
        <a:solidFill>
          <a:schemeClr val="accent2">
            <a:hueOff val="1525388"/>
            <a:satOff val="-3939"/>
            <a:lumOff val="3922"/>
            <a:alphaOff val="0"/>
          </a:schemeClr>
        </a:solidFill>
        <a:ln w="12700" cap="flat" cmpd="sng" algn="ctr">
          <a:solidFill>
            <a:schemeClr val="accent2">
              <a:hueOff val="1525388"/>
              <a:satOff val="-3939"/>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3E7677-0DFF-7E4A-AA73-6CDAB2EEB260}">
      <dsp:nvSpPr>
        <dsp:cNvPr id="0" name=""/>
        <dsp:cNvSpPr/>
      </dsp:nvSpPr>
      <dsp:spPr>
        <a:xfrm>
          <a:off x="0" y="4477630"/>
          <a:ext cx="7698425" cy="1887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 </a:t>
          </a:r>
          <a:r>
            <a:rPr lang="pt-BR" sz="1800" b="1" kern="1200" dirty="0"/>
            <a:t>universo institucional </a:t>
          </a:r>
          <a:r>
            <a:rPr lang="pt-BR" sz="1800" kern="1200" dirty="0"/>
            <a:t>deve ser visto aqui no contexto da relação escola-museu e do continuum educacional. A visita escolar faz parte da história de uma classe, da história das visitas escolares e da história das visitas a museus. Ela continua sendo uma estrutura de restrições decorrentes das instituições escolares e museológicas. A noção do continuum didático possibilita a análise desse fato.</a:t>
          </a:r>
          <a:endParaRPr lang="en-US" sz="1800" kern="1200" dirty="0"/>
        </a:p>
      </dsp:txBody>
      <dsp:txXfrm>
        <a:off x="0" y="4477630"/>
        <a:ext cx="7698425" cy="18876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E6C329-E8C9-8F4C-B770-C9C7C6778913}" type="datetimeFigureOut">
              <a:rPr lang="pt-BR" smtClean="0"/>
              <a:t>16/12/2023</a:t>
            </a:fld>
            <a:endParaRPr lang="pt-B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pt-B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9B5B7-3765-2944-987A-308CE5BDA6E2}" type="slidenum">
              <a:rPr lang="pt-BR" smtClean="0"/>
              <a:t>‹N°›</a:t>
            </a:fld>
            <a:endParaRPr lang="pt-BR"/>
          </a:p>
        </p:txBody>
      </p:sp>
    </p:spTree>
    <p:extLst>
      <p:ext uri="{BB962C8B-B14F-4D97-AF65-F5344CB8AC3E}">
        <p14:creationId xmlns:p14="http://schemas.microsoft.com/office/powerpoint/2010/main" val="132600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algn="l" rtl="0" eaLnBrk="1" fontAlgn="t" latinLnBrk="0" hangingPunct="1">
              <a:spcBef>
                <a:spcPts val="0"/>
              </a:spcBef>
              <a:spcAft>
                <a:spcPts val="0"/>
              </a:spcAft>
            </a:pPr>
            <a:r>
              <a:rPr lang="fr-FR" sz="1800" b="1" i="0" u="none" strike="noStrike" kern="1200" dirty="0">
                <a:solidFill>
                  <a:srgbClr val="FFFFFF"/>
                </a:solidFill>
                <a:effectLst/>
                <a:latin typeface="Trade Gothic Next Light" panose="020F0302020204030204" pitchFamily="34" charset="0"/>
              </a:rPr>
              <a:t>Continuum ? Sujet didactiques dans la comparaison des contextes </a:t>
            </a:r>
          </a:p>
          <a:p>
            <a:pPr marL="0" algn="l" rtl="0" eaLnBrk="1" fontAlgn="t" latinLnBrk="0" hangingPunct="1">
              <a:spcBef>
                <a:spcPts val="0"/>
              </a:spcBef>
              <a:spcAft>
                <a:spcPts val="0"/>
              </a:spcAft>
            </a:pPr>
            <a:endParaRPr lang="fr-FR" sz="1800" b="1" i="0" u="none" strike="noStrike" kern="1200" dirty="0">
              <a:solidFill>
                <a:srgbClr val="FFFFFF"/>
              </a:solidFill>
              <a:effectLst/>
              <a:latin typeface="Trade Gothic Next Light" panose="020F0302020204030204" pitchFamily="34" charset="0"/>
            </a:endParaRPr>
          </a:p>
          <a:p>
            <a:pPr marL="0" algn="l" rtl="0" eaLnBrk="1" fontAlgn="t" latinLnBrk="0" hangingPunct="1">
              <a:spcBef>
                <a:spcPts val="0"/>
              </a:spcBef>
              <a:spcAft>
                <a:spcPts val="0"/>
              </a:spcAft>
            </a:pPr>
            <a:r>
              <a:rPr lang="fr-FR" sz="1800" b="1" i="0" u="none" strike="noStrike" kern="1200" dirty="0">
                <a:solidFill>
                  <a:srgbClr val="FFFFFF"/>
                </a:solidFill>
                <a:effectLst/>
                <a:latin typeface="Trade Gothic Next Light" panose="020F0302020204030204" pitchFamily="34" charset="0"/>
              </a:rPr>
              <a:t>Visite familiale</a:t>
            </a:r>
            <a:endParaRPr lang="fr-FR" sz="1800" b="0" i="0" u="none" strike="noStrike" kern="1200" dirty="0">
              <a:solidFill>
                <a:srgbClr val="000000"/>
              </a:solidFill>
              <a:effectLst/>
              <a:latin typeface="Trade Gothic Next Light" panose="020F0302020204030204" pitchFamily="34" charset="0"/>
            </a:endParaRPr>
          </a:p>
          <a:p>
            <a:pPr marL="0" algn="l" rtl="0" eaLnBrk="1" fontAlgn="t" latinLnBrk="0" hangingPunct="1">
              <a:spcBef>
                <a:spcPts val="0"/>
              </a:spcBef>
              <a:spcAft>
                <a:spcPts val="0"/>
              </a:spcAft>
            </a:pPr>
            <a:endParaRPr lang="fr-F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fr-FR" sz="1800" b="0" i="0" u="none" strike="noStrike" kern="1200" dirty="0">
                <a:solidFill>
                  <a:srgbClr val="000000"/>
                </a:solidFill>
                <a:effectLst/>
                <a:latin typeface="Trade Gothic Next Light" panose="020F0302020204030204" pitchFamily="34" charset="0"/>
              </a:rPr>
              <a:t>C’est autant l’enfant que les</a:t>
            </a:r>
            <a:r>
              <a:rPr lang="fr-FR" sz="1800" b="0" i="0" u="none" strike="noStrike" kern="1200" baseline="0" dirty="0">
                <a:solidFill>
                  <a:srgbClr val="000000"/>
                </a:solidFill>
                <a:effectLst/>
                <a:latin typeface="Trade Gothic Next Light" panose="020F0302020204030204" pitchFamily="34" charset="0"/>
              </a:rPr>
              <a:t> parents qui suscitent l’observation </a:t>
            </a:r>
            <a:r>
              <a:rPr lang="fr-FR" sz="1800" b="0" i="0" u="none" strike="noStrike" kern="1200" baseline="0" dirty="0">
                <a:solidFill>
                  <a:srgbClr val="000000"/>
                </a:solidFill>
                <a:effectLst/>
                <a:latin typeface="Trade Gothic Next Light" panose="020F0302020204030204" pitchFamily="34" charset="0"/>
                <a:sym typeface="Wingdings" pitchFamily="2" charset="2"/>
              </a:rPr>
              <a:t></a:t>
            </a:r>
            <a:r>
              <a:rPr lang="fr-FR" sz="1800" b="0" i="0" u="none" strike="noStrike" kern="1200" baseline="0" dirty="0">
                <a:solidFill>
                  <a:srgbClr val="000000"/>
                </a:solidFill>
                <a:effectLst/>
                <a:latin typeface="Trade Gothic Next Light" panose="020F0302020204030204" pitchFamily="34" charset="0"/>
              </a:rPr>
              <a:t> le regard est libre et l’observation partagée</a:t>
            </a:r>
          </a:p>
          <a:p>
            <a:pPr marL="0" algn="l" rtl="0" eaLnBrk="1" fontAlgn="t" latinLnBrk="0" hangingPunct="1">
              <a:spcBef>
                <a:spcPts val="0"/>
              </a:spcBef>
              <a:spcAft>
                <a:spcPts val="0"/>
              </a:spcAft>
            </a:pPr>
            <a:endParaRPr lang="fr-FR" sz="1800" b="0" i="0" u="none" strike="noStrike" kern="1200" baseline="0" dirty="0">
              <a:solidFill>
                <a:srgbClr val="000000"/>
              </a:solidFill>
              <a:effectLst/>
              <a:latin typeface="Trade Gothic Next Light" panose="020F0302020204030204" pitchFamily="34" charset="0"/>
            </a:endParaRPr>
          </a:p>
          <a:p>
            <a:pPr marL="0" algn="l" rtl="0" eaLnBrk="1" fontAlgn="t" latinLnBrk="0" hangingPunct="1">
              <a:spcBef>
                <a:spcPts val="0"/>
              </a:spcBef>
              <a:spcAft>
                <a:spcPts val="0"/>
              </a:spcAft>
            </a:pPr>
            <a:r>
              <a:rPr lang="fr-FR" sz="1800" b="0" i="0" u="none" strike="noStrike" kern="1200" dirty="0">
                <a:solidFill>
                  <a:srgbClr val="000000"/>
                </a:solidFill>
                <a:effectLst/>
                <a:latin typeface="Trade Gothic Next Light" panose="020F0302020204030204" pitchFamily="34" charset="0"/>
              </a:rPr>
              <a:t>Espace de parole partagé </a:t>
            </a:r>
            <a:endParaRPr lang="fr-F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fr-FR" sz="1800" b="0" i="0" u="none" strike="noStrike" kern="1200" dirty="0">
                <a:solidFill>
                  <a:srgbClr val="000000"/>
                </a:solidFill>
                <a:effectLst/>
                <a:latin typeface="Trade Gothic Next Light" panose="020F0302020204030204" pitchFamily="34" charset="0"/>
              </a:rPr>
              <a:t>Les parents sont au service du désir</a:t>
            </a:r>
            <a:r>
              <a:rPr lang="fr-FR" sz="1800" b="0" i="0" u="none" strike="noStrike" kern="1200" baseline="0" dirty="0">
                <a:solidFill>
                  <a:srgbClr val="000000"/>
                </a:solidFill>
                <a:effectLst/>
                <a:latin typeface="Trade Gothic Next Light" panose="020F0302020204030204" pitchFamily="34" charset="0"/>
              </a:rPr>
              <a:t> de savoir de l’enfant </a:t>
            </a:r>
            <a:endParaRPr lang="fr-F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fr-FR" sz="1800" b="0" i="0" u="none" strike="noStrike" kern="1200" dirty="0">
                <a:solidFill>
                  <a:srgbClr val="000000"/>
                </a:solidFill>
                <a:effectLst/>
                <a:latin typeface="Trade Gothic Next Light" panose="020F0302020204030204" pitchFamily="34" charset="0"/>
              </a:rPr>
              <a:t>Découverte partagée et désir</a:t>
            </a:r>
            <a:endParaRPr lang="fr-FR" sz="1800" b="0" i="0" u="none" strike="noStrike" dirty="0">
              <a:effectLs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09DCD7E5-FA7E-8248-AD95-2FBAD40C91D9}" type="slidenum">
              <a:rPr lang="fr-FR" smtClean="0"/>
              <a:t>30</a:t>
            </a:fld>
            <a:endParaRPr lang="fr-FR"/>
          </a:p>
        </p:txBody>
      </p:sp>
    </p:spTree>
    <p:extLst>
      <p:ext uri="{BB962C8B-B14F-4D97-AF65-F5344CB8AC3E}">
        <p14:creationId xmlns:p14="http://schemas.microsoft.com/office/powerpoint/2010/main" val="1363437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algn="l" rtl="0" eaLnBrk="1" fontAlgn="t" latinLnBrk="0" hangingPunct="1">
              <a:spcBef>
                <a:spcPts val="0"/>
              </a:spcBef>
              <a:spcAft>
                <a:spcPts val="0"/>
              </a:spcAft>
            </a:pPr>
            <a:r>
              <a:rPr lang="fr-FR" sz="1800" b="1" i="0" u="none" strike="noStrike" kern="1200" dirty="0">
                <a:solidFill>
                  <a:srgbClr val="FFFFFF"/>
                </a:solidFill>
                <a:effectLst/>
                <a:latin typeface="Trade Gothic Next Light" panose="020F0302020204030204" pitchFamily="34" charset="0"/>
              </a:rPr>
              <a:t>Déplacements sous contrôle </a:t>
            </a:r>
            <a:endParaRPr lang="fr-F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fr-FR" sz="1800" b="0" i="0" u="none" strike="noStrike" kern="1200" dirty="0">
                <a:solidFill>
                  <a:srgbClr val="000000"/>
                </a:solidFill>
                <a:effectLst/>
                <a:latin typeface="Trade Gothic Next Light" panose="020F0302020204030204" pitchFamily="34" charset="0"/>
              </a:rPr>
              <a:t>Le regard de l’élève est guidé </a:t>
            </a:r>
            <a:endParaRPr lang="fr-F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fr-FR" sz="1800" b="0" i="0" u="none" strike="noStrike" kern="1200" dirty="0">
                <a:solidFill>
                  <a:srgbClr val="000000"/>
                </a:solidFill>
                <a:effectLst/>
                <a:latin typeface="Trade Gothic Next Light" panose="020F0302020204030204" pitchFamily="34" charset="0"/>
              </a:rPr>
              <a:t>Parole permanente et prise en charge par le guide</a:t>
            </a:r>
          </a:p>
          <a:p>
            <a:pPr marL="0" algn="l" rtl="0" eaLnBrk="1" fontAlgn="t" latinLnBrk="0" hangingPunct="1">
              <a:spcBef>
                <a:spcPts val="0"/>
              </a:spcBef>
              <a:spcAft>
                <a:spcPts val="0"/>
              </a:spcAft>
            </a:pPr>
            <a:endParaRPr lang="fr-F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fr-FR" sz="1800" b="0" i="0" u="none" strike="noStrike" kern="1200" dirty="0">
                <a:solidFill>
                  <a:srgbClr val="000000"/>
                </a:solidFill>
                <a:effectLst/>
                <a:latin typeface="Trade Gothic Next Light" panose="020F0302020204030204" pitchFamily="34" charset="0"/>
              </a:rPr>
              <a:t>Le guide est au service des contenus attendus,</a:t>
            </a:r>
            <a:r>
              <a:rPr lang="fr-FR" sz="1800" b="0" i="0" u="none" strike="noStrike" kern="1200" baseline="0" dirty="0">
                <a:solidFill>
                  <a:srgbClr val="000000"/>
                </a:solidFill>
                <a:effectLst/>
                <a:latin typeface="Trade Gothic Next Light" panose="020F0302020204030204" pitchFamily="34" charset="0"/>
              </a:rPr>
              <a:t> des savoirs de l’exposition en relation avec les savoirs scolaires</a:t>
            </a:r>
            <a:endParaRPr lang="fr-F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fr-FR" sz="1800" b="0" i="0" u="none" strike="noStrike" kern="1200" dirty="0">
                <a:solidFill>
                  <a:srgbClr val="000000"/>
                </a:solidFill>
                <a:effectLst/>
                <a:latin typeface="Trade Gothic Next Light" panose="020F0302020204030204" pitchFamily="34" charset="0"/>
              </a:rPr>
              <a:t>Savoir et plaisir </a:t>
            </a:r>
            <a:endParaRPr lang="fr-FR" sz="1800" b="0" i="0" u="none" strike="noStrike" dirty="0">
              <a:effectLs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09DCD7E5-FA7E-8248-AD95-2FBAD40C91D9}" type="slidenum">
              <a:rPr lang="fr-FR" smtClean="0"/>
              <a:t>31</a:t>
            </a:fld>
            <a:endParaRPr lang="fr-FR"/>
          </a:p>
        </p:txBody>
      </p:sp>
    </p:spTree>
    <p:extLst>
      <p:ext uri="{BB962C8B-B14F-4D97-AF65-F5344CB8AC3E}">
        <p14:creationId xmlns:p14="http://schemas.microsoft.com/office/powerpoint/2010/main" val="368364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Expérience unique scolaires</a:t>
            </a:r>
          </a:p>
          <a:p>
            <a:r>
              <a:rPr lang="fr-FR" dirty="0"/>
              <a:t>Expériences famille + scolaires </a:t>
            </a:r>
          </a:p>
          <a:p>
            <a:endParaRPr lang="fr-FR" dirty="0"/>
          </a:p>
          <a:p>
            <a:r>
              <a:rPr lang="fr-FR" dirty="0" err="1"/>
              <a:t>Experience</a:t>
            </a:r>
            <a:r>
              <a:rPr lang="fr-FR" dirty="0"/>
              <a:t> de visite / </a:t>
            </a:r>
            <a:r>
              <a:rPr lang="fr-FR" dirty="0" err="1"/>
              <a:t>experience</a:t>
            </a:r>
            <a:r>
              <a:rPr lang="fr-FR" dirty="0"/>
              <a:t> de visiteurs</a:t>
            </a:r>
          </a:p>
        </p:txBody>
      </p:sp>
      <p:sp>
        <p:nvSpPr>
          <p:cNvPr id="4" name="Espace réservé du numéro de diapositive 3"/>
          <p:cNvSpPr>
            <a:spLocks noGrp="1"/>
          </p:cNvSpPr>
          <p:nvPr>
            <p:ph type="sldNum" sz="quarter" idx="5"/>
          </p:nvPr>
        </p:nvSpPr>
        <p:spPr/>
        <p:txBody>
          <a:bodyPr/>
          <a:lstStyle/>
          <a:p>
            <a:fld id="{09DCD7E5-FA7E-8248-AD95-2FBAD40C91D9}" type="slidenum">
              <a:rPr lang="fr-FR" smtClean="0"/>
              <a:t>32</a:t>
            </a:fld>
            <a:endParaRPr lang="fr-FR"/>
          </a:p>
        </p:txBody>
      </p:sp>
    </p:spTree>
    <p:extLst>
      <p:ext uri="{BB962C8B-B14F-4D97-AF65-F5344CB8AC3E}">
        <p14:creationId xmlns:p14="http://schemas.microsoft.com/office/powerpoint/2010/main" val="3613490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pt-BR" dirty="0"/>
          </a:p>
        </p:txBody>
      </p:sp>
      <p:sp>
        <p:nvSpPr>
          <p:cNvPr id="4" name="Espace réservé du numéro de diapositive 3"/>
          <p:cNvSpPr>
            <a:spLocks noGrp="1"/>
          </p:cNvSpPr>
          <p:nvPr>
            <p:ph type="sldNum" sz="quarter" idx="5"/>
          </p:nvPr>
        </p:nvSpPr>
        <p:spPr/>
        <p:txBody>
          <a:bodyPr/>
          <a:lstStyle/>
          <a:p>
            <a:fld id="{6179B5B7-3765-2944-987A-308CE5BDA6E2}" type="slidenum">
              <a:rPr lang="pt-BR" smtClean="0"/>
              <a:t>43</a:t>
            </a:fld>
            <a:endParaRPr lang="pt-BR"/>
          </a:p>
        </p:txBody>
      </p:sp>
    </p:spTree>
    <p:extLst>
      <p:ext uri="{BB962C8B-B14F-4D97-AF65-F5344CB8AC3E}">
        <p14:creationId xmlns:p14="http://schemas.microsoft.com/office/powerpoint/2010/main" val="3626615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742493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25285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815470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20576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62617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84595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732535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1950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4021625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03223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826100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12/16/23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627974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12/16/23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‹N°›</a:t>
            </a:fld>
            <a:endParaRPr lang="en-US"/>
          </a:p>
        </p:txBody>
      </p:sp>
    </p:spTree>
    <p:extLst>
      <p:ext uri="{BB962C8B-B14F-4D97-AF65-F5344CB8AC3E}">
        <p14:creationId xmlns:p14="http://schemas.microsoft.com/office/powerpoint/2010/main" val="23385868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40" r:id="rId5"/>
    <p:sldLayoutId id="2147483741" r:id="rId6"/>
    <p:sldLayoutId id="2147483747"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4.xml"/><Relationship Id="rId1" Type="http://schemas.openxmlformats.org/officeDocument/2006/relationships/video" Target="https://www.youtube.com/embed/CFX_6Jn2iic?feature=oembed" TargetMode="Externa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video" Target="NU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0EE6-E070-E3FC-1300-E6439C543D16}"/>
              </a:ext>
            </a:extLst>
          </p:cNvPr>
          <p:cNvPicPr>
            <a:picLocks noChangeAspect="1"/>
          </p:cNvPicPr>
          <p:nvPr/>
        </p:nvPicPr>
        <p:blipFill rotWithShape="1">
          <a:blip r:embed="rId2"/>
          <a:srcRect r="11111"/>
          <a:stretch/>
        </p:blipFill>
        <p:spPr>
          <a:xfrm>
            <a:off x="-3047" y="1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22B7FC9-D6ED-ABB3-C471-21421E43D9A2}"/>
              </a:ext>
            </a:extLst>
          </p:cNvPr>
          <p:cNvSpPr>
            <a:spLocks noGrp="1"/>
          </p:cNvSpPr>
          <p:nvPr>
            <p:ph type="ctrTitle"/>
          </p:nvPr>
        </p:nvSpPr>
        <p:spPr>
          <a:xfrm>
            <a:off x="643466" y="643468"/>
            <a:ext cx="10905059" cy="2917880"/>
          </a:xfrm>
          <a:effectLst>
            <a:outerShdw blurRad="50800" dist="38100" dir="2700000" algn="tl" rotWithShape="0">
              <a:prstClr val="black">
                <a:alpha val="40000"/>
              </a:prstClr>
            </a:outerShdw>
          </a:effectLst>
        </p:spPr>
        <p:txBody>
          <a:bodyPr>
            <a:normAutofit/>
          </a:bodyPr>
          <a:lstStyle/>
          <a:p>
            <a:pPr algn="ctr"/>
            <a:r>
              <a:rPr lang="pt-BR" sz="4000" dirty="0">
                <a:solidFill>
                  <a:schemeClr val="bg1"/>
                </a:solidFill>
              </a:rPr>
              <a:t>Análise de visitas a museus : abordagem e debates teóricos e metodológicos</a:t>
            </a:r>
          </a:p>
        </p:txBody>
      </p:sp>
      <p:sp>
        <p:nvSpPr>
          <p:cNvPr id="3" name="Sous-titre 2">
            <a:extLst>
              <a:ext uri="{FF2B5EF4-FFF2-40B4-BE49-F238E27FC236}">
                <a16:creationId xmlns:a16="http://schemas.microsoft.com/office/drawing/2014/main" id="{FA69286F-A341-7049-650C-23F742141E7F}"/>
              </a:ext>
            </a:extLst>
          </p:cNvPr>
          <p:cNvSpPr>
            <a:spLocks noGrp="1"/>
          </p:cNvSpPr>
          <p:nvPr>
            <p:ph type="subTitle" idx="1"/>
          </p:nvPr>
        </p:nvSpPr>
        <p:spPr>
          <a:xfrm>
            <a:off x="643466" y="4133135"/>
            <a:ext cx="10902016" cy="1454510"/>
          </a:xfrm>
          <a:effectLst>
            <a:outerShdw blurRad="50800" dist="38100" dir="2700000" algn="tl" rotWithShape="0">
              <a:prstClr val="black">
                <a:alpha val="40000"/>
              </a:prstClr>
            </a:outerShdw>
          </a:effectLst>
        </p:spPr>
        <p:txBody>
          <a:bodyPr>
            <a:normAutofit/>
          </a:bodyPr>
          <a:lstStyle/>
          <a:p>
            <a:pPr algn="ctr"/>
            <a:r>
              <a:rPr lang="pt-BR" sz="1800" b="1" dirty="0">
                <a:solidFill>
                  <a:schemeClr val="bg1"/>
                </a:solidFill>
              </a:rPr>
              <a:t>Ana Dias-</a:t>
            </a:r>
            <a:r>
              <a:rPr lang="pt-BR" sz="1800" b="1" dirty="0" err="1">
                <a:solidFill>
                  <a:schemeClr val="bg1"/>
                </a:solidFill>
              </a:rPr>
              <a:t>Chiaruttini</a:t>
            </a:r>
            <a:r>
              <a:rPr lang="pt-BR" sz="1800" b="1" dirty="0">
                <a:solidFill>
                  <a:schemeClr val="bg1"/>
                </a:solidFill>
              </a:rPr>
              <a:t> – U. Toulouse 2J – EFTS </a:t>
            </a:r>
          </a:p>
          <a:p>
            <a:pPr algn="ctr"/>
            <a:r>
              <a:rPr lang="pt-BR" sz="1800" b="1" dirty="0">
                <a:solidFill>
                  <a:schemeClr val="bg1"/>
                </a:solidFill>
              </a:rPr>
              <a:t>PUC – 22 de outubro 2023</a:t>
            </a:r>
          </a:p>
        </p:txBody>
      </p:sp>
      <p:cxnSp>
        <p:nvCxnSpPr>
          <p:cNvPr id="16" name="Straight Connector 15">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435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4" name="Rectangle 13">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ADA07A">
              <a:alpha val="20000"/>
            </a:srgbClr>
          </a:solidFill>
          <a:ln w="32707" cap="flat">
            <a:noFill/>
            <a:prstDash val="solid"/>
            <a:miter/>
          </a:ln>
        </p:spPr>
        <p:txBody>
          <a:bodyPr wrap="square" rtlCol="0" anchor="ctr">
            <a:noAutofit/>
          </a:bodyPr>
          <a:lstStyle/>
          <a:p>
            <a:endParaRPr lang="en-US"/>
          </a:p>
        </p:txBody>
      </p:sp>
      <p:sp>
        <p:nvSpPr>
          <p:cNvPr id="4" name="Titre 3">
            <a:extLst>
              <a:ext uri="{FF2B5EF4-FFF2-40B4-BE49-F238E27FC236}">
                <a16:creationId xmlns:a16="http://schemas.microsoft.com/office/drawing/2014/main" id="{33B191EE-4F38-B582-047E-06EB3DF409C7}"/>
              </a:ext>
            </a:extLst>
          </p:cNvPr>
          <p:cNvSpPr>
            <a:spLocks noGrp="1"/>
          </p:cNvSpPr>
          <p:nvPr>
            <p:ph type="title"/>
          </p:nvPr>
        </p:nvSpPr>
        <p:spPr>
          <a:xfrm>
            <a:off x="5526156" y="365125"/>
            <a:ext cx="5827643" cy="1433433"/>
          </a:xfrm>
        </p:spPr>
        <p:txBody>
          <a:bodyPr vert="horz" lIns="91440" tIns="45720" rIns="91440" bIns="45720" rtlCol="0" anchor="b">
            <a:normAutofit/>
          </a:bodyPr>
          <a:lstStyle/>
          <a:p>
            <a:r>
              <a:rPr lang="en-US" i="1"/>
              <a:t>A visita escolar</a:t>
            </a:r>
          </a:p>
        </p:txBody>
      </p:sp>
      <p:pic>
        <p:nvPicPr>
          <p:cNvPr id="7" name="Espace réservé du contenu 6">
            <a:extLst>
              <a:ext uri="{FF2B5EF4-FFF2-40B4-BE49-F238E27FC236}">
                <a16:creationId xmlns:a16="http://schemas.microsoft.com/office/drawing/2014/main" id="{9200E5A0-F6F3-D9AD-9D9E-4572ED8AFA9F}"/>
              </a:ext>
            </a:extLst>
          </p:cNvPr>
          <p:cNvPicPr>
            <a:picLocks noGrp="1" noChangeAspect="1"/>
          </p:cNvPicPr>
          <p:nvPr>
            <p:ph sz="half" idx="1"/>
          </p:nvPr>
        </p:nvPicPr>
        <p:blipFill>
          <a:blip r:embed="rId2"/>
          <a:stretch>
            <a:fillRect/>
          </a:stretch>
        </p:blipFill>
        <p:spPr>
          <a:xfrm flipH="1">
            <a:off x="838201" y="1798558"/>
            <a:ext cx="5191677" cy="4166322"/>
          </a:xfrm>
          <a:prstGeom prst="rect">
            <a:avLst/>
          </a:prstGeom>
        </p:spPr>
      </p:pic>
      <p:sp>
        <p:nvSpPr>
          <p:cNvPr id="6" name="Espace réservé du contenu 5">
            <a:extLst>
              <a:ext uri="{FF2B5EF4-FFF2-40B4-BE49-F238E27FC236}">
                <a16:creationId xmlns:a16="http://schemas.microsoft.com/office/drawing/2014/main" id="{EE205C6A-B98A-3836-DDF4-C70B071F3317}"/>
              </a:ext>
            </a:extLst>
          </p:cNvPr>
          <p:cNvSpPr>
            <a:spLocks noGrp="1"/>
          </p:cNvSpPr>
          <p:nvPr>
            <p:ph sz="half" idx="2"/>
          </p:nvPr>
        </p:nvSpPr>
        <p:spPr>
          <a:xfrm>
            <a:off x="6124476" y="2110837"/>
            <a:ext cx="5418221" cy="4121149"/>
          </a:xfrm>
        </p:spPr>
        <p:txBody>
          <a:bodyPr vert="horz" lIns="91440" tIns="45720" rIns="91440" bIns="45720" rtlCol="0" anchor="t">
            <a:normAutofit/>
          </a:bodyPr>
          <a:lstStyle/>
          <a:p>
            <a:r>
              <a:rPr lang="en-US" sz="2400" dirty="0"/>
              <a:t>A </a:t>
            </a:r>
            <a:r>
              <a:rPr lang="en-US" sz="2400" dirty="0" err="1"/>
              <a:t>restrição</a:t>
            </a:r>
            <a:r>
              <a:rPr lang="en-US" sz="2400" dirty="0"/>
              <a:t> </a:t>
            </a:r>
            <a:r>
              <a:rPr lang="en-US" sz="2400" dirty="0" err="1"/>
              <a:t>pesa</a:t>
            </a:r>
            <a:r>
              <a:rPr lang="en-US" sz="2400" dirty="0"/>
              <a:t> </a:t>
            </a:r>
            <a:r>
              <a:rPr lang="en-US" sz="2400" dirty="0" err="1"/>
              <a:t>sobre</a:t>
            </a:r>
            <a:r>
              <a:rPr lang="en-US" sz="2400" dirty="0"/>
              <a:t> </a:t>
            </a:r>
            <a:r>
              <a:rPr lang="en-US" sz="2400" dirty="0" err="1"/>
              <a:t>os</a:t>
            </a:r>
            <a:r>
              <a:rPr lang="en-US" sz="2400" dirty="0"/>
              <a:t> </a:t>
            </a:r>
            <a:r>
              <a:rPr lang="en-US" sz="2400" dirty="0" err="1"/>
              <a:t>corpos</a:t>
            </a:r>
            <a:r>
              <a:rPr lang="en-US" sz="2400" dirty="0"/>
              <a:t> dos </a:t>
            </a:r>
            <a:r>
              <a:rPr lang="en-US" sz="2400" dirty="0" err="1"/>
              <a:t>alunos</a:t>
            </a:r>
            <a:r>
              <a:rPr lang="en-US" sz="2400" dirty="0"/>
              <a:t>: </a:t>
            </a:r>
            <a:r>
              <a:rPr lang="en-US" sz="2400" dirty="0" err="1"/>
              <a:t>visitar</a:t>
            </a:r>
            <a:r>
              <a:rPr lang="en-US" sz="2400" dirty="0"/>
              <a:t> as </a:t>
            </a:r>
            <a:r>
              <a:rPr lang="en-US" sz="2400" dirty="0" err="1"/>
              <a:t>mãos</a:t>
            </a:r>
            <a:r>
              <a:rPr lang="en-US" sz="2400" dirty="0"/>
              <a:t> </a:t>
            </a:r>
            <a:r>
              <a:rPr lang="en-US" sz="2400" dirty="0" err="1"/>
              <a:t>atrás</a:t>
            </a:r>
            <a:r>
              <a:rPr lang="en-US" sz="2400" dirty="0"/>
              <a:t> das </a:t>
            </a:r>
            <a:r>
              <a:rPr lang="en-US" sz="2400" dirty="0" err="1"/>
              <a:t>costas</a:t>
            </a:r>
            <a:r>
              <a:rPr lang="en-US" sz="2400" dirty="0"/>
              <a:t>, que </a:t>
            </a:r>
            <a:r>
              <a:rPr lang="en-US" sz="2400" dirty="0" err="1"/>
              <a:t>só</a:t>
            </a:r>
            <a:r>
              <a:rPr lang="en-US" sz="2400" dirty="0"/>
              <a:t> </a:t>
            </a:r>
            <a:r>
              <a:rPr lang="en-US" sz="2400" dirty="0" err="1"/>
              <a:t>existe</a:t>
            </a:r>
            <a:r>
              <a:rPr lang="en-US" sz="2400" dirty="0"/>
              <a:t> no </a:t>
            </a:r>
            <a:r>
              <a:rPr lang="en-US" sz="2400" dirty="0" err="1"/>
              <a:t>âmbito</a:t>
            </a:r>
            <a:r>
              <a:rPr lang="en-US" sz="2400" dirty="0"/>
              <a:t> da </a:t>
            </a:r>
            <a:r>
              <a:rPr lang="en-US" sz="2400" dirty="0" err="1"/>
              <a:t>visita</a:t>
            </a:r>
            <a:r>
              <a:rPr lang="en-US" sz="2400" dirty="0"/>
              <a:t> escolar. </a:t>
            </a:r>
          </a:p>
        </p:txBody>
      </p:sp>
    </p:spTree>
    <p:extLst>
      <p:ext uri="{BB962C8B-B14F-4D97-AF65-F5344CB8AC3E}">
        <p14:creationId xmlns:p14="http://schemas.microsoft.com/office/powerpoint/2010/main" val="2638354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2" name="Rectangle 11">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rgbClr val="ADA07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44B9BE71-4E62-B1DD-97F9-2C396E51887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i="1"/>
              <a:t>Resultados iniciais e debates</a:t>
            </a:r>
          </a:p>
        </p:txBody>
      </p:sp>
      <p:sp>
        <p:nvSpPr>
          <p:cNvPr id="3" name="Espace réservé du contenu 2">
            <a:extLst>
              <a:ext uri="{FF2B5EF4-FFF2-40B4-BE49-F238E27FC236}">
                <a16:creationId xmlns:a16="http://schemas.microsoft.com/office/drawing/2014/main" id="{02AB9841-860C-8565-FFF3-08FD458B0F5C}"/>
              </a:ext>
            </a:extLst>
          </p:cNvPr>
          <p:cNvSpPr>
            <a:spLocks/>
          </p:cNvSpPr>
          <p:nvPr/>
        </p:nvSpPr>
        <p:spPr>
          <a:xfrm>
            <a:off x="6432257" y="2018354"/>
            <a:ext cx="4921543" cy="4146855"/>
          </a:xfrm>
          <a:prstGeom prst="rect">
            <a:avLst/>
          </a:prstGeom>
        </p:spPr>
        <p:txBody>
          <a:bodyPr>
            <a:normAutofit/>
          </a:bodyPr>
          <a:lstStyle/>
          <a:p>
            <a:pPr defTabSz="905256">
              <a:spcAft>
                <a:spcPts val="600"/>
              </a:spcAft>
            </a:pPr>
            <a:r>
              <a:rPr lang="pt-BR" sz="2400" kern="1200" dirty="0">
                <a:solidFill>
                  <a:schemeClr val="tx1"/>
                </a:solidFill>
                <a:latin typeface="+mn-lt"/>
                <a:ea typeface="+mn-ea"/>
                <a:cs typeface="+mn-cs"/>
              </a:rPr>
              <a:t>O museu está se escolarizando, emprestando elementos da forma escolar (Vincent, 1994) e da comunicação escolar </a:t>
            </a:r>
          </a:p>
          <a:p>
            <a:pPr defTabSz="905256">
              <a:spcAft>
                <a:spcPts val="600"/>
              </a:spcAft>
            </a:pPr>
            <a:r>
              <a:rPr lang="pt-BR" sz="2400" kern="1200" dirty="0">
                <a:solidFill>
                  <a:schemeClr val="tx1"/>
                </a:solidFill>
                <a:latin typeface="+mn-lt"/>
                <a:ea typeface="+mn-ea"/>
                <a:cs typeface="+mn-cs"/>
              </a:rPr>
              <a:t>Apresentamos dois conceitos: </a:t>
            </a:r>
          </a:p>
          <a:p>
            <a:pPr marL="452628" lvl="1" defTabSz="905256">
              <a:spcAft>
                <a:spcPts val="600"/>
              </a:spcAft>
            </a:pPr>
            <a:r>
              <a:rPr lang="pt-BR" sz="2400" kern="1200" dirty="0">
                <a:solidFill>
                  <a:schemeClr val="tx1"/>
                </a:solidFill>
                <a:latin typeface="+mn-lt"/>
                <a:ea typeface="+mn-ea"/>
                <a:cs typeface="+mn-cs"/>
              </a:rPr>
              <a:t>- o aluno-visitante </a:t>
            </a:r>
          </a:p>
          <a:p>
            <a:pPr marL="452628" lvl="1" defTabSz="905256">
              <a:spcAft>
                <a:spcPts val="600"/>
              </a:spcAft>
            </a:pPr>
            <a:r>
              <a:rPr lang="pt-BR" sz="2400" kern="1200" dirty="0">
                <a:solidFill>
                  <a:schemeClr val="tx1"/>
                </a:solidFill>
                <a:latin typeface="+mn-lt"/>
                <a:ea typeface="+mn-ea"/>
                <a:cs typeface="+mn-cs"/>
              </a:rPr>
              <a:t>- o continuum didático (que inclui um antes, um durante e um depois) (Cohen-</a:t>
            </a:r>
            <a:r>
              <a:rPr lang="pt-BR" sz="2400" kern="1200" dirty="0" err="1">
                <a:solidFill>
                  <a:schemeClr val="tx1"/>
                </a:solidFill>
                <a:latin typeface="+mn-lt"/>
                <a:ea typeface="+mn-ea"/>
                <a:cs typeface="+mn-cs"/>
              </a:rPr>
              <a:t>Azria</a:t>
            </a:r>
            <a:r>
              <a:rPr lang="pt-BR" sz="2400" kern="1200" dirty="0">
                <a:solidFill>
                  <a:schemeClr val="tx1"/>
                </a:solidFill>
                <a:latin typeface="+mn-lt"/>
                <a:ea typeface="+mn-ea"/>
                <a:cs typeface="+mn-cs"/>
              </a:rPr>
              <a:t>, Dias-</a:t>
            </a:r>
            <a:r>
              <a:rPr lang="pt-BR" sz="2400" kern="1200" dirty="0" err="1">
                <a:solidFill>
                  <a:schemeClr val="tx1"/>
                </a:solidFill>
                <a:latin typeface="+mn-lt"/>
                <a:ea typeface="+mn-ea"/>
                <a:cs typeface="+mn-cs"/>
              </a:rPr>
              <a:t>Chiaruttini</a:t>
            </a:r>
            <a:r>
              <a:rPr lang="pt-BR" sz="2400" kern="1200" dirty="0">
                <a:solidFill>
                  <a:schemeClr val="tx1"/>
                </a:solidFill>
                <a:latin typeface="+mn-lt"/>
                <a:ea typeface="+mn-ea"/>
                <a:cs typeface="+mn-cs"/>
              </a:rPr>
              <a:t>, 2014)</a:t>
            </a:r>
            <a:endParaRPr lang="pt-BR" sz="2400" dirty="0"/>
          </a:p>
        </p:txBody>
      </p:sp>
      <p:sp>
        <p:nvSpPr>
          <p:cNvPr id="5" name="Espace réservé du contenu 4">
            <a:extLst>
              <a:ext uri="{FF2B5EF4-FFF2-40B4-BE49-F238E27FC236}">
                <a16:creationId xmlns:a16="http://schemas.microsoft.com/office/drawing/2014/main" id="{ADD88BED-9B47-C1C7-607B-15622E3BD35B}"/>
              </a:ext>
            </a:extLst>
          </p:cNvPr>
          <p:cNvSpPr>
            <a:spLocks/>
          </p:cNvSpPr>
          <p:nvPr/>
        </p:nvSpPr>
        <p:spPr>
          <a:xfrm>
            <a:off x="838200" y="2018354"/>
            <a:ext cx="4921543" cy="4146855"/>
          </a:xfrm>
          <a:prstGeom prst="rect">
            <a:avLst/>
          </a:prstGeom>
        </p:spPr>
        <p:txBody>
          <a:bodyPr>
            <a:normAutofit fontScale="92500" lnSpcReduction="10000"/>
          </a:bodyPr>
          <a:lstStyle/>
          <a:p>
            <a:pPr defTabSz="905256">
              <a:spcAft>
                <a:spcPts val="600"/>
              </a:spcAft>
            </a:pPr>
            <a:r>
              <a:rPr lang="pt-BR" sz="2400" kern="1200" dirty="0">
                <a:solidFill>
                  <a:schemeClr val="tx1"/>
                </a:solidFill>
                <a:latin typeface="+mn-lt"/>
                <a:ea typeface="+mn-ea"/>
                <a:cs typeface="+mn-cs"/>
              </a:rPr>
              <a:t>Os museólogos definem o museu em oposição à escola. Eles veem o museu como um lugar livre de restrições escolares (</a:t>
            </a:r>
            <a:r>
              <a:rPr lang="pt-BR" sz="2400" kern="1200" dirty="0" err="1">
                <a:solidFill>
                  <a:schemeClr val="tx1"/>
                </a:solidFill>
                <a:latin typeface="+mn-lt"/>
                <a:ea typeface="+mn-ea"/>
                <a:cs typeface="+mn-cs"/>
              </a:rPr>
              <a:t>Allard</a:t>
            </a:r>
            <a:r>
              <a:rPr lang="pt-BR" sz="2400" kern="1200" dirty="0">
                <a:solidFill>
                  <a:schemeClr val="tx1"/>
                </a:solidFill>
                <a:latin typeface="+mn-lt"/>
                <a:ea typeface="+mn-ea"/>
                <a:cs typeface="+mn-cs"/>
              </a:rPr>
              <a:t>, Boucher, 1991; </a:t>
            </a:r>
            <a:r>
              <a:rPr lang="pt-BR" sz="2400" kern="1200" dirty="0" err="1">
                <a:solidFill>
                  <a:schemeClr val="tx1"/>
                </a:solidFill>
                <a:latin typeface="+mn-lt"/>
                <a:ea typeface="+mn-ea"/>
                <a:cs typeface="+mn-cs"/>
              </a:rPr>
              <a:t>Chaumier</a:t>
            </a:r>
            <a:r>
              <a:rPr lang="pt-BR" sz="2400" kern="1200" dirty="0">
                <a:solidFill>
                  <a:schemeClr val="tx1"/>
                </a:solidFill>
                <a:latin typeface="+mn-lt"/>
                <a:ea typeface="+mn-ea"/>
                <a:cs typeface="+mn-cs"/>
              </a:rPr>
              <a:t>, 2011; </a:t>
            </a:r>
            <a:r>
              <a:rPr lang="pt-BR" sz="2400" kern="1200" dirty="0" err="1">
                <a:solidFill>
                  <a:schemeClr val="tx1"/>
                </a:solidFill>
                <a:latin typeface="+mn-lt"/>
                <a:ea typeface="+mn-ea"/>
                <a:cs typeface="+mn-cs"/>
              </a:rPr>
              <a:t>Eidelman</a:t>
            </a:r>
            <a:r>
              <a:rPr lang="pt-BR" sz="2400" kern="1200" dirty="0">
                <a:solidFill>
                  <a:schemeClr val="tx1"/>
                </a:solidFill>
                <a:latin typeface="+mn-lt"/>
                <a:ea typeface="+mn-ea"/>
                <a:cs typeface="+mn-cs"/>
              </a:rPr>
              <a:t>, Van </a:t>
            </a:r>
            <a:r>
              <a:rPr lang="pt-BR" sz="2400" kern="1200" dirty="0" err="1">
                <a:solidFill>
                  <a:schemeClr val="tx1"/>
                </a:solidFill>
                <a:latin typeface="+mn-lt"/>
                <a:ea typeface="+mn-ea"/>
                <a:cs typeface="+mn-cs"/>
              </a:rPr>
              <a:t>Praet</a:t>
            </a:r>
            <a:r>
              <a:rPr lang="pt-BR" sz="2400" kern="1200" dirty="0">
                <a:solidFill>
                  <a:schemeClr val="tx1"/>
                </a:solidFill>
                <a:latin typeface="+mn-lt"/>
                <a:ea typeface="+mn-ea"/>
                <a:cs typeface="+mn-cs"/>
              </a:rPr>
              <a:t>, 2000; </a:t>
            </a:r>
            <a:r>
              <a:rPr lang="pt-BR" sz="2400" kern="1200" dirty="0" err="1">
                <a:solidFill>
                  <a:schemeClr val="tx1"/>
                </a:solidFill>
                <a:latin typeface="+mn-lt"/>
                <a:ea typeface="+mn-ea"/>
                <a:cs typeface="+mn-cs"/>
              </a:rPr>
              <a:t>Caillet</a:t>
            </a:r>
            <a:r>
              <a:rPr lang="pt-BR" sz="2400" kern="1200" dirty="0">
                <a:solidFill>
                  <a:schemeClr val="tx1"/>
                </a:solidFill>
                <a:latin typeface="+mn-lt"/>
                <a:ea typeface="+mn-ea"/>
                <a:cs typeface="+mn-cs"/>
              </a:rPr>
              <a:t>, </a:t>
            </a:r>
            <a:r>
              <a:rPr lang="pt-BR" sz="2400" kern="1200" dirty="0" err="1">
                <a:solidFill>
                  <a:schemeClr val="tx1"/>
                </a:solidFill>
                <a:latin typeface="+mn-lt"/>
                <a:ea typeface="+mn-ea"/>
                <a:cs typeface="+mn-cs"/>
              </a:rPr>
              <a:t>Coppey</a:t>
            </a:r>
            <a:r>
              <a:rPr lang="pt-BR" sz="2400" kern="1200" dirty="0">
                <a:solidFill>
                  <a:schemeClr val="tx1"/>
                </a:solidFill>
                <a:latin typeface="+mn-lt"/>
                <a:ea typeface="+mn-ea"/>
                <a:cs typeface="+mn-cs"/>
              </a:rPr>
              <a:t>, 1992; Jacobi, </a:t>
            </a:r>
            <a:r>
              <a:rPr lang="pt-BR" sz="2400" kern="1200" dirty="0" err="1">
                <a:solidFill>
                  <a:schemeClr val="tx1"/>
                </a:solidFill>
                <a:latin typeface="+mn-lt"/>
                <a:ea typeface="+mn-ea"/>
                <a:cs typeface="+mn-cs"/>
              </a:rPr>
              <a:t>Coppey</a:t>
            </a:r>
            <a:r>
              <a:rPr lang="pt-BR" sz="2400" kern="1200" dirty="0">
                <a:solidFill>
                  <a:schemeClr val="tx1"/>
                </a:solidFill>
                <a:latin typeface="+mn-lt"/>
                <a:ea typeface="+mn-ea"/>
                <a:cs typeface="+mn-cs"/>
              </a:rPr>
              <a:t>, 1995).</a:t>
            </a:r>
          </a:p>
          <a:p>
            <a:pPr defTabSz="905256">
              <a:spcAft>
                <a:spcPts val="600"/>
              </a:spcAft>
            </a:pPr>
            <a:r>
              <a:rPr lang="pt-BR" sz="2400" kern="1200" dirty="0" err="1">
                <a:solidFill>
                  <a:schemeClr val="tx1"/>
                </a:solidFill>
                <a:latin typeface="+mn-lt"/>
                <a:ea typeface="+mn-ea"/>
                <a:cs typeface="+mn-cs"/>
              </a:rPr>
              <a:t>Coppey</a:t>
            </a:r>
            <a:r>
              <a:rPr lang="pt-BR" sz="2400" kern="1200" dirty="0">
                <a:solidFill>
                  <a:schemeClr val="tx1"/>
                </a:solidFill>
                <a:latin typeface="+mn-lt"/>
                <a:ea typeface="+mn-ea"/>
                <a:cs typeface="+mn-cs"/>
              </a:rPr>
              <a:t> (1992) diz que os professores escolarizam o museu trazendo questionários escolares para o museu. </a:t>
            </a:r>
          </a:p>
          <a:p>
            <a:pPr>
              <a:spcAft>
                <a:spcPts val="600"/>
              </a:spcAft>
            </a:pPr>
            <a:endParaRPr lang="pt-BR" dirty="0"/>
          </a:p>
        </p:txBody>
      </p:sp>
    </p:spTree>
    <p:extLst>
      <p:ext uri="{BB962C8B-B14F-4D97-AF65-F5344CB8AC3E}">
        <p14:creationId xmlns:p14="http://schemas.microsoft.com/office/powerpoint/2010/main" val="2527066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9" name="Rectangle 2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Fundo de mesa antiga de madeira">
            <a:extLst>
              <a:ext uri="{FF2B5EF4-FFF2-40B4-BE49-F238E27FC236}">
                <a16:creationId xmlns:a16="http://schemas.microsoft.com/office/drawing/2014/main" id="{B2107B53-23EC-035B-719C-C995309F9B6A}"/>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31" name="Graphic 1">
            <a:extLst>
              <a:ext uri="{FF2B5EF4-FFF2-40B4-BE49-F238E27FC236}">
                <a16:creationId xmlns:a16="http://schemas.microsoft.com/office/drawing/2014/main" id="{96C5B42E-2B67-4A58-B9AF-78E133889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30000"/>
            </a:schemeClr>
          </a:solidFill>
          <a:ln w="32707" cap="flat">
            <a:noFill/>
            <a:prstDash val="solid"/>
            <a:miter/>
          </a:ln>
          <a:effectLst>
            <a:outerShdw blurRad="50800" dist="50800" dir="2700000" algn="tl" rotWithShape="0">
              <a:prstClr val="black">
                <a:alpha val="25000"/>
              </a:prstClr>
            </a:outerShdw>
          </a:effectLst>
        </p:spPr>
        <p:txBody>
          <a:bodyPr rtlCol="0" anchor="ctr"/>
          <a:lstStyle/>
          <a:p>
            <a:endParaRPr lang="en-US" dirty="0"/>
          </a:p>
        </p:txBody>
      </p:sp>
      <p:sp>
        <p:nvSpPr>
          <p:cNvPr id="33" name="Graphic 1">
            <a:extLst>
              <a:ext uri="{FF2B5EF4-FFF2-40B4-BE49-F238E27FC236}">
                <a16:creationId xmlns:a16="http://schemas.microsoft.com/office/drawing/2014/main" id="{8C9B5468-C837-4FF5-A94F-03C1BD52F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5"/>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rgbClr val="ADA07A">
              <a:alpha val="40000"/>
            </a:srgbClr>
          </a:solidFill>
          <a:ln w="32707" cap="flat">
            <a:noFill/>
            <a:prstDash val="solid"/>
            <a:miter/>
          </a:ln>
          <a:effectLst/>
        </p:spPr>
        <p:txBody>
          <a:bodyPr rtlCol="0" anchor="ctr"/>
          <a:lstStyle/>
          <a:p>
            <a:endParaRPr lang="en-US" dirty="0"/>
          </a:p>
        </p:txBody>
      </p:sp>
      <p:sp>
        <p:nvSpPr>
          <p:cNvPr id="2" name="Titre 1">
            <a:extLst>
              <a:ext uri="{FF2B5EF4-FFF2-40B4-BE49-F238E27FC236}">
                <a16:creationId xmlns:a16="http://schemas.microsoft.com/office/drawing/2014/main" id="{077A98A5-B0FC-FB4D-AEED-4251FE6DD242}"/>
              </a:ext>
            </a:extLst>
          </p:cNvPr>
          <p:cNvSpPr>
            <a:spLocks noGrp="1"/>
          </p:cNvSpPr>
          <p:nvPr>
            <p:ph type="title"/>
          </p:nvPr>
        </p:nvSpPr>
        <p:spPr>
          <a:xfrm>
            <a:off x="3325473" y="1998924"/>
            <a:ext cx="5541054" cy="2213621"/>
          </a:xfrm>
        </p:spPr>
        <p:txBody>
          <a:bodyPr vert="horz" lIns="91440" tIns="45720" rIns="91440" bIns="45720" rtlCol="0" anchor="b">
            <a:normAutofit/>
          </a:bodyPr>
          <a:lstStyle/>
          <a:p>
            <a:pPr algn="ctr"/>
            <a:r>
              <a:rPr lang="en-US" sz="4800" i="1"/>
              <a:t>Os conteúdos da visita escolar </a:t>
            </a:r>
          </a:p>
        </p:txBody>
      </p:sp>
    </p:spTree>
    <p:extLst>
      <p:ext uri="{BB962C8B-B14F-4D97-AF65-F5344CB8AC3E}">
        <p14:creationId xmlns:p14="http://schemas.microsoft.com/office/powerpoint/2010/main" val="20909608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A7609A26-A47C-F8B0-1EEC-8FA77BF18DEC}"/>
              </a:ext>
            </a:extLst>
          </p:cNvPr>
          <p:cNvSpPr>
            <a:spLocks noGrp="1"/>
          </p:cNvSpPr>
          <p:nvPr>
            <p:ph sz="half" idx="1"/>
          </p:nvPr>
        </p:nvSpPr>
        <p:spPr>
          <a:xfrm>
            <a:off x="100013" y="284321"/>
            <a:ext cx="6319075" cy="5843588"/>
          </a:xfrm>
        </p:spPr>
        <p:txBody>
          <a:bodyPr>
            <a:noAutofit/>
          </a:bodyPr>
          <a:lstStyle/>
          <a:p>
            <a:r>
              <a:rPr lang="pt-BR" sz="1800" dirty="0"/>
              <a:t>M: Vocês aprenderam formas na escola?</a:t>
            </a:r>
          </a:p>
          <a:p>
            <a:r>
              <a:rPr lang="pt-BR" sz="1800" dirty="0"/>
              <a:t>As: não</a:t>
            </a:r>
          </a:p>
          <a:p>
            <a:r>
              <a:rPr lang="pt-BR" sz="1800" dirty="0"/>
              <a:t>M: </a:t>
            </a:r>
            <a:r>
              <a:rPr lang="pt-BR" sz="1800" dirty="0" err="1"/>
              <a:t>nah</a:t>
            </a:r>
            <a:r>
              <a:rPr lang="pt-BR" sz="1800" dirty="0"/>
              <a:t>:: / ninguém aprendeu formas? se eu lhes mostrar formas? se eu lhes mostrar essa forma? </a:t>
            </a:r>
          </a:p>
          <a:p>
            <a:r>
              <a:rPr lang="pt-BR" sz="1800" dirty="0"/>
              <a:t>As: um quadrado</a:t>
            </a:r>
          </a:p>
          <a:p>
            <a:r>
              <a:rPr lang="pt-BR" sz="1800" dirty="0"/>
              <a:t>M: ah, um quadrado ++ vocês podem ver que os conhecem + um quadrado que é um pouco irregular ++ e isso? </a:t>
            </a:r>
          </a:p>
          <a:p>
            <a:r>
              <a:rPr lang="pt-BR" sz="1800" dirty="0"/>
              <a:t>A: um sofá</a:t>
            </a:r>
          </a:p>
          <a:p>
            <a:r>
              <a:rPr lang="pt-BR" sz="1800" dirty="0"/>
              <a:t>A: um círculo (gesticulando)</a:t>
            </a:r>
          </a:p>
          <a:p>
            <a:r>
              <a:rPr lang="pt-BR" sz="1800" dirty="0"/>
              <a:t>M: um círculo ++ algumas pessoas acham que parece um sofá++ ou um feijão++ ou uma meia... </a:t>
            </a:r>
          </a:p>
          <a:p>
            <a:r>
              <a:rPr lang="pt-BR" sz="1800" dirty="0"/>
              <a:t>As: (risos e burburinho)</a:t>
            </a:r>
          </a:p>
          <a:p>
            <a:r>
              <a:rPr lang="pt-BR" sz="1800" dirty="0"/>
              <a:t>M: um círculo // ah, quem disse um retângulo? // ouvi alguém dizer / há um retângulo </a:t>
            </a:r>
          </a:p>
          <a:p>
            <a:r>
              <a:rPr lang="pt-BR" sz="1800" dirty="0"/>
              <a:t>A: não</a:t>
            </a:r>
          </a:p>
          <a:p>
            <a:r>
              <a:rPr lang="pt-BR" sz="1800" dirty="0"/>
              <a:t>M: si:::: há um // ele está lá</a:t>
            </a:r>
          </a:p>
        </p:txBody>
      </p:sp>
      <p:sp>
        <p:nvSpPr>
          <p:cNvPr id="6" name="Espace réservé du contenu 5">
            <a:extLst>
              <a:ext uri="{FF2B5EF4-FFF2-40B4-BE49-F238E27FC236}">
                <a16:creationId xmlns:a16="http://schemas.microsoft.com/office/drawing/2014/main" id="{46EEABC9-79AD-D18D-C1FE-904F854CAB4D}"/>
              </a:ext>
            </a:extLst>
          </p:cNvPr>
          <p:cNvSpPr>
            <a:spLocks noGrp="1"/>
          </p:cNvSpPr>
          <p:nvPr>
            <p:ph sz="half" idx="2"/>
          </p:nvPr>
        </p:nvSpPr>
        <p:spPr>
          <a:xfrm>
            <a:off x="6419088" y="1348739"/>
            <a:ext cx="4910900" cy="3437573"/>
          </a:xfrm>
        </p:spPr>
        <p:txBody>
          <a:bodyPr>
            <a:noAutofit/>
          </a:bodyPr>
          <a:lstStyle/>
          <a:p>
            <a:r>
              <a:rPr lang="pt-BR" dirty="0"/>
              <a:t>Referência ao conhecimento escolar. Os próprios mediadores criam o vínculo com a escola e o saber acadêmico dos alunos. </a:t>
            </a:r>
          </a:p>
        </p:txBody>
      </p:sp>
    </p:spTree>
    <p:extLst>
      <p:ext uri="{BB962C8B-B14F-4D97-AF65-F5344CB8AC3E}">
        <p14:creationId xmlns:p14="http://schemas.microsoft.com/office/powerpoint/2010/main" val="1858350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99CAC1B-5A81-0AF3-E9F0-4DBC4FDA1C20}"/>
              </a:ext>
            </a:extLst>
          </p:cNvPr>
          <p:cNvSpPr>
            <a:spLocks noGrp="1"/>
          </p:cNvSpPr>
          <p:nvPr>
            <p:ph sz="half" idx="1"/>
          </p:nvPr>
        </p:nvSpPr>
        <p:spPr>
          <a:xfrm>
            <a:off x="1030414" y="682942"/>
            <a:ext cx="5065586" cy="5917882"/>
          </a:xfrm>
        </p:spPr>
        <p:txBody>
          <a:bodyPr>
            <a:normAutofit fontScale="77500" lnSpcReduction="20000"/>
          </a:bodyPr>
          <a:lstStyle/>
          <a:p>
            <a:r>
              <a:rPr lang="pt-BR" dirty="0"/>
              <a:t>M: </a:t>
            </a:r>
            <a:r>
              <a:rPr lang="pt-BR" b="1" dirty="0"/>
              <a:t>Se falarmos sobre matemática </a:t>
            </a:r>
            <a:r>
              <a:rPr lang="pt-BR" dirty="0"/>
              <a:t>++++, vamos fazer um pouco de matemática</a:t>
            </a:r>
          </a:p>
          <a:p>
            <a:r>
              <a:rPr lang="pt-BR" dirty="0"/>
              <a:t>As: Oh/não:::</a:t>
            </a:r>
          </a:p>
          <a:p>
            <a:r>
              <a:rPr lang="pt-BR" dirty="0"/>
              <a:t>M: Se desenharmos uma linha imaginária no quadro/o que acontece? </a:t>
            </a:r>
          </a:p>
          <a:p>
            <a:r>
              <a:rPr lang="pt-BR" dirty="0"/>
              <a:t>A: "Ela corta".</a:t>
            </a:r>
          </a:p>
          <a:p>
            <a:r>
              <a:rPr lang="pt-BR" dirty="0"/>
              <a:t>[...]</a:t>
            </a:r>
          </a:p>
          <a:p>
            <a:r>
              <a:rPr lang="pt-BR" dirty="0"/>
              <a:t>M: </a:t>
            </a:r>
            <a:r>
              <a:rPr lang="pt-BR" b="1" dirty="0"/>
              <a:t>cria simetria </a:t>
            </a:r>
            <a:r>
              <a:rPr lang="pt-BR" dirty="0"/>
              <a:t>/ como em um espelho ++ todas as imagens nesta sala são simétricas +++ qual é o objetivo de criar simetria? o que você sabe sobre simetria? </a:t>
            </a:r>
          </a:p>
          <a:p>
            <a:r>
              <a:rPr lang="pt-BR" dirty="0"/>
              <a:t>A: uma borboleta</a:t>
            </a:r>
          </a:p>
          <a:p>
            <a:r>
              <a:rPr lang="pt-BR" dirty="0"/>
              <a:t>[...]</a:t>
            </a:r>
          </a:p>
        </p:txBody>
      </p:sp>
      <p:sp>
        <p:nvSpPr>
          <p:cNvPr id="4" name="Espace réservé du contenu 3">
            <a:extLst>
              <a:ext uri="{FF2B5EF4-FFF2-40B4-BE49-F238E27FC236}">
                <a16:creationId xmlns:a16="http://schemas.microsoft.com/office/drawing/2014/main" id="{2A7FCEBB-691A-C978-42BB-15BEAE2C038C}"/>
              </a:ext>
            </a:extLst>
          </p:cNvPr>
          <p:cNvSpPr>
            <a:spLocks noGrp="1"/>
          </p:cNvSpPr>
          <p:nvPr>
            <p:ph sz="half" idx="2"/>
          </p:nvPr>
        </p:nvSpPr>
        <p:spPr>
          <a:xfrm>
            <a:off x="6519100" y="1040129"/>
            <a:ext cx="4937760" cy="4160520"/>
          </a:xfrm>
        </p:spPr>
        <p:txBody>
          <a:bodyPr>
            <a:normAutofit fontScale="77500" lnSpcReduction="20000"/>
          </a:bodyPr>
          <a:lstStyle/>
          <a:p>
            <a:r>
              <a:rPr lang="pt-BR" dirty="0"/>
              <a:t>M : A simetria tem a ver com a posição vertical/harmonia +++ se você olhar apenas para uma metade da pintura // terá a impressão de que ela é um pouco ++++ desequilibrada ++ mas como ela reflete a mesma coisa do outro lado/é um pouco mais estável /// a pintura é profunda // você pode entrar aqui ++ ela não é toda plana, como uma panqueca</a:t>
            </a:r>
          </a:p>
        </p:txBody>
      </p:sp>
    </p:spTree>
    <p:extLst>
      <p:ext uri="{BB962C8B-B14F-4D97-AF65-F5344CB8AC3E}">
        <p14:creationId xmlns:p14="http://schemas.microsoft.com/office/powerpoint/2010/main" val="1388228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FA32C1F6-0067-25AB-6A94-AA002524CA38}"/>
              </a:ext>
            </a:extLst>
          </p:cNvPr>
          <p:cNvSpPr>
            <a:spLocks noGrp="1"/>
          </p:cNvSpPr>
          <p:nvPr>
            <p:ph idx="1"/>
          </p:nvPr>
        </p:nvSpPr>
        <p:spPr>
          <a:xfrm>
            <a:off x="300037" y="554355"/>
            <a:ext cx="11591925" cy="6117908"/>
          </a:xfrm>
        </p:spPr>
        <p:txBody>
          <a:bodyPr>
            <a:normAutofit fontScale="70000" lnSpcReduction="20000"/>
          </a:bodyPr>
          <a:lstStyle/>
          <a:p>
            <a:r>
              <a:rPr lang="pt-BR" dirty="0"/>
              <a:t>M : Então, sejam bem-vindos ao nosso museu, e o museu existe graças à doação de Jean e </a:t>
            </a:r>
            <a:r>
              <a:rPr lang="pt-BR" dirty="0" err="1"/>
              <a:t>Geneviève</a:t>
            </a:r>
            <a:r>
              <a:rPr lang="pt-BR" dirty="0"/>
              <a:t> </a:t>
            </a:r>
            <a:r>
              <a:rPr lang="pt-BR" dirty="0" err="1"/>
              <a:t>Mazurelle</a:t>
            </a:r>
            <a:r>
              <a:rPr lang="pt-BR" dirty="0"/>
              <a:t>. Essas pessoas disseram: "Bem, não queremos ficar com tudo, não queremos dar tudo aos nossos filhos, queremos dar parte para a metrópole de Lille, para Lille e para a cidade de Lille, e aqui ainda não havia nada // </a:t>
            </a:r>
            <a:r>
              <a:rPr lang="pt-BR" b="1" dirty="0"/>
              <a:t>temos um prédio com obras de arte que nos foi dado + então é graças a essas pessoas + e é por isso que escrevemos (M mostra a inscrição na parede) + a família </a:t>
            </a:r>
            <a:r>
              <a:rPr lang="pt-BR" b="1" dirty="0" err="1"/>
              <a:t>Mazurelle</a:t>
            </a:r>
            <a:r>
              <a:rPr lang="pt-BR" b="1" dirty="0"/>
              <a:t> + Jean e </a:t>
            </a:r>
            <a:r>
              <a:rPr lang="pt-BR" b="1" dirty="0" err="1"/>
              <a:t>Geneviève</a:t>
            </a:r>
            <a:r>
              <a:rPr lang="pt-BR" b="1" dirty="0"/>
              <a:t> </a:t>
            </a:r>
            <a:r>
              <a:rPr lang="pt-BR" b="1" dirty="0" err="1"/>
              <a:t>Mazurelle</a:t>
            </a:r>
            <a:r>
              <a:rPr lang="pt-BR" b="1" dirty="0"/>
              <a:t> + então ainda está lá, por outro lado as obras que vemos mudam às vezes (mostra uma pintura) + então, às vezes colocamos essa pintura ali, às vezes a colocamos ali, às vezes a colocamos ali </a:t>
            </a:r>
            <a:r>
              <a:rPr lang="pt-BR" dirty="0"/>
              <a:t>(aponta para vários locais), então ela muda regularmente um + então, se você vier, não deve acreditar nisso bah eu já vi Eu já vi Eu já estive no </a:t>
            </a:r>
            <a:r>
              <a:rPr lang="pt-BR" dirty="0" err="1"/>
              <a:t>LaM</a:t>
            </a:r>
            <a:r>
              <a:rPr lang="pt-BR" dirty="0"/>
              <a:t> um + não + nós nunca vimos tudo há tantas coisas e além do mais nós continuamos a comprar obras nós somos um pouco como Jean e </a:t>
            </a:r>
            <a:r>
              <a:rPr lang="pt-BR" dirty="0" err="1"/>
              <a:t>Geneviève</a:t>
            </a:r>
            <a:r>
              <a:rPr lang="pt-BR" dirty="0"/>
              <a:t> nós colecionamos também e colecionamos obras um + da nossa época em que ano estamos aqui agora?</a:t>
            </a:r>
          </a:p>
          <a:p>
            <a:r>
              <a:rPr lang="pt-BR" dirty="0"/>
              <a:t>As (levantando as mãos): dois mil + dezesseis </a:t>
            </a:r>
          </a:p>
          <a:p>
            <a:r>
              <a:rPr lang="pt-BR" dirty="0"/>
              <a:t>M: dois mil e dezesseis + então você estava levantando o dedo agora mesmo (apontando para um A) para outra coisa porque eu não tinha </a:t>
            </a:r>
          </a:p>
          <a:p>
            <a:r>
              <a:rPr lang="pt-BR" dirty="0"/>
              <a:t>A: bem, eles mudam a cada ano, né? </a:t>
            </a:r>
          </a:p>
          <a:p>
            <a:r>
              <a:rPr lang="pt-BR" dirty="0"/>
              <a:t>M: ah não, agora muda o tempo todo, olha na semana passada ainda não tinha sido colocado e agora está assim + </a:t>
            </a:r>
            <a:r>
              <a:rPr lang="pt-BR" b="1" dirty="0"/>
              <a:t>na semana passada as obras estavam em outra sala + então + necessariamente + quando está oposto a isso (aponta para dois quadros de frente um para o outro na sala) eu vou falar diferente + você não acha nenhuma semelhança?</a:t>
            </a:r>
          </a:p>
        </p:txBody>
      </p:sp>
    </p:spTree>
    <p:extLst>
      <p:ext uri="{BB962C8B-B14F-4D97-AF65-F5344CB8AC3E}">
        <p14:creationId xmlns:p14="http://schemas.microsoft.com/office/powerpoint/2010/main" val="825840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1C6093-C4DD-7DE6-5A70-13448D12E515}"/>
              </a:ext>
            </a:extLst>
          </p:cNvPr>
          <p:cNvSpPr>
            <a:spLocks noGrp="1"/>
          </p:cNvSpPr>
          <p:nvPr>
            <p:ph type="title"/>
          </p:nvPr>
        </p:nvSpPr>
        <p:spPr/>
        <p:txBody>
          <a:bodyPr/>
          <a:lstStyle/>
          <a:p>
            <a:r>
              <a:rPr lang="pt-BR" dirty="0"/>
              <a:t>Conteúdos híbridos </a:t>
            </a:r>
          </a:p>
        </p:txBody>
      </p:sp>
      <p:sp>
        <p:nvSpPr>
          <p:cNvPr id="3" name="Espace réservé du contenu 2">
            <a:extLst>
              <a:ext uri="{FF2B5EF4-FFF2-40B4-BE49-F238E27FC236}">
                <a16:creationId xmlns:a16="http://schemas.microsoft.com/office/drawing/2014/main" id="{7D567868-8892-4B73-E638-247797FE7A8E}"/>
              </a:ext>
            </a:extLst>
          </p:cNvPr>
          <p:cNvSpPr>
            <a:spLocks noGrp="1"/>
          </p:cNvSpPr>
          <p:nvPr>
            <p:ph idx="1"/>
          </p:nvPr>
        </p:nvSpPr>
        <p:spPr/>
        <p:txBody>
          <a:bodyPr>
            <a:normAutofit fontScale="92500" lnSpcReduction="20000"/>
          </a:bodyPr>
          <a:lstStyle/>
          <a:p>
            <a:r>
              <a:rPr lang="pt-BR" dirty="0"/>
              <a:t>O conhecimento sobre o museu, o papel da museologia e como olhar e entender obras de arte coexistem com o saber acadêmico se referindo a escola. </a:t>
            </a:r>
          </a:p>
          <a:p>
            <a:pPr marL="0" indent="0">
              <a:buNone/>
            </a:pPr>
            <a:r>
              <a:rPr lang="pt-BR" dirty="0"/>
              <a:t>		A visita escolar é caracterizada por um “genro de discurso” (Bakhtine, 1978) que absorve elementos de ambas as instituições (escola e museu) (Dias-</a:t>
            </a:r>
            <a:r>
              <a:rPr lang="pt-BR" dirty="0" err="1"/>
              <a:t>Chiaruttini</a:t>
            </a:r>
            <a:r>
              <a:rPr lang="pt-BR" dirty="0"/>
              <a:t>, 2014, 2017, 2019, 2020)</a:t>
            </a:r>
          </a:p>
          <a:p>
            <a:pPr marL="0" indent="0">
              <a:buNone/>
            </a:pPr>
            <a:r>
              <a:rPr lang="pt-BR" dirty="0"/>
              <a:t>		A visita escolar se insere em </a:t>
            </a:r>
            <a:r>
              <a:rPr lang="pt-BR" b="1" dirty="0"/>
              <a:t>um continuum didático</a:t>
            </a:r>
            <a:r>
              <a:rPr lang="pt-BR" dirty="0"/>
              <a:t> no qual elementos da forma escolar são misturados a um discurso especializado sobre obras expostas. (Dias-</a:t>
            </a:r>
            <a:r>
              <a:rPr lang="pt-BR" dirty="0" err="1"/>
              <a:t>Chiaruttini</a:t>
            </a:r>
            <a:r>
              <a:rPr lang="pt-BR" dirty="0"/>
              <a:t>, 2019, 2020)</a:t>
            </a:r>
          </a:p>
        </p:txBody>
      </p:sp>
      <p:sp>
        <p:nvSpPr>
          <p:cNvPr id="4" name="Flèche vers la droite 3">
            <a:extLst>
              <a:ext uri="{FF2B5EF4-FFF2-40B4-BE49-F238E27FC236}">
                <a16:creationId xmlns:a16="http://schemas.microsoft.com/office/drawing/2014/main" id="{4DD9DDCC-22CA-B2C1-8901-5CF0FE2C9903}"/>
              </a:ext>
            </a:extLst>
          </p:cNvPr>
          <p:cNvSpPr/>
          <p:nvPr/>
        </p:nvSpPr>
        <p:spPr>
          <a:xfrm>
            <a:off x="1388960" y="3118635"/>
            <a:ext cx="1039914" cy="310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Flèche vers la droite 5">
            <a:extLst>
              <a:ext uri="{FF2B5EF4-FFF2-40B4-BE49-F238E27FC236}">
                <a16:creationId xmlns:a16="http://schemas.microsoft.com/office/drawing/2014/main" id="{1BFF2AF8-4B76-3D18-79E4-EC2FB60C5474}"/>
              </a:ext>
            </a:extLst>
          </p:cNvPr>
          <p:cNvSpPr/>
          <p:nvPr/>
        </p:nvSpPr>
        <p:spPr>
          <a:xfrm>
            <a:off x="1388960" y="4458802"/>
            <a:ext cx="1039914" cy="310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24557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rgbClr val="ADA07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Espace réservé du contenu 2">
            <a:extLst>
              <a:ext uri="{FF2B5EF4-FFF2-40B4-BE49-F238E27FC236}">
                <a16:creationId xmlns:a16="http://schemas.microsoft.com/office/drawing/2014/main" id="{FF2B3643-7A82-61C9-2CE2-4F3A00B31679}"/>
              </a:ext>
            </a:extLst>
          </p:cNvPr>
          <p:cNvGraphicFramePr>
            <a:graphicFrameLocks noGrp="1"/>
          </p:cNvGraphicFramePr>
          <p:nvPr>
            <p:ph idx="1"/>
            <p:extLst>
              <p:ext uri="{D42A27DB-BD31-4B8C-83A1-F6EECF244321}">
                <p14:modId xmlns:p14="http://schemas.microsoft.com/office/powerpoint/2010/main" val="1129964458"/>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4991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7" name="Rectangle 26">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id="{A391FA38-F749-C3BE-BDCC-463EAAC91F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8513"/>
          <a:stretch/>
        </p:blipFill>
        <p:spPr>
          <a:xfrm>
            <a:off x="3068" y="10"/>
            <a:ext cx="12188932" cy="6857990"/>
          </a:xfrm>
          <a:prstGeom prst="rect">
            <a:avLst/>
          </a:prstGeom>
        </p:spPr>
      </p:pic>
      <p:sp>
        <p:nvSpPr>
          <p:cNvPr id="29" name="Rectangle 28">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464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683AC217-30AA-1E68-5B61-6734615256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72" r="10603"/>
          <a:stretch/>
        </p:blipFill>
        <p:spPr bwMode="auto">
          <a:xfrm>
            <a:off x="4677648" y="2375814"/>
            <a:ext cx="7514363" cy="4482188"/>
          </a:xfrm>
          <a:custGeom>
            <a:avLst/>
            <a:gdLst/>
            <a:ahLst/>
            <a:cxnLst/>
            <a:rect l="l" t="t" r="r" b="b"/>
            <a:pathLst>
              <a:path w="7514363" h="4482188">
                <a:moveTo>
                  <a:pt x="5205336" y="66"/>
                </a:moveTo>
                <a:cubicBezTo>
                  <a:pt x="5808893" y="-2173"/>
                  <a:pt x="6649396" y="52209"/>
                  <a:pt x="7441698" y="295867"/>
                </a:cubicBezTo>
                <a:lnTo>
                  <a:pt x="7514362" y="321290"/>
                </a:lnTo>
                <a:lnTo>
                  <a:pt x="7514363" y="4482187"/>
                </a:lnTo>
                <a:lnTo>
                  <a:pt x="543612" y="4482188"/>
                </a:lnTo>
                <a:lnTo>
                  <a:pt x="637773" y="4422185"/>
                </a:lnTo>
                <a:cubicBezTo>
                  <a:pt x="674089" y="4396014"/>
                  <a:pt x="706564" y="4369319"/>
                  <a:pt x="737559" y="4340774"/>
                </a:cubicBezTo>
                <a:cubicBezTo>
                  <a:pt x="848040" y="4238710"/>
                  <a:pt x="865827" y="4176658"/>
                  <a:pt x="799826" y="4058681"/>
                </a:cubicBezTo>
                <a:cubicBezTo>
                  <a:pt x="756717" y="3981270"/>
                  <a:pt x="697391" y="3911753"/>
                  <a:pt x="735117" y="3811744"/>
                </a:cubicBezTo>
                <a:cubicBezTo>
                  <a:pt x="761634" y="3742965"/>
                  <a:pt x="745028" y="3700843"/>
                  <a:pt x="627262" y="3741122"/>
                </a:cubicBezTo>
                <a:cubicBezTo>
                  <a:pt x="500409" y="3784198"/>
                  <a:pt x="446503" y="3729558"/>
                  <a:pt x="468574" y="3611127"/>
                </a:cubicBezTo>
                <a:cubicBezTo>
                  <a:pt x="482764" y="3535026"/>
                  <a:pt x="458742" y="3514383"/>
                  <a:pt x="370346" y="3530724"/>
                </a:cubicBezTo>
                <a:cubicBezTo>
                  <a:pt x="272770" y="3548874"/>
                  <a:pt x="183347" y="3605942"/>
                  <a:pt x="59675" y="3593231"/>
                </a:cubicBezTo>
                <a:cubicBezTo>
                  <a:pt x="144860" y="3449817"/>
                  <a:pt x="356113" y="3469556"/>
                  <a:pt x="458085" y="3331085"/>
                </a:cubicBezTo>
                <a:cubicBezTo>
                  <a:pt x="322580" y="3342722"/>
                  <a:pt x="219005" y="3352494"/>
                  <a:pt x="121371" y="3389484"/>
                </a:cubicBezTo>
                <a:cubicBezTo>
                  <a:pt x="80701" y="3404524"/>
                  <a:pt x="36027" y="3420415"/>
                  <a:pt x="9396" y="3383654"/>
                </a:cubicBezTo>
                <a:cubicBezTo>
                  <a:pt x="-21993" y="3339387"/>
                  <a:pt x="32572" y="3316661"/>
                  <a:pt x="65977" y="3305245"/>
                </a:cubicBezTo>
                <a:cubicBezTo>
                  <a:pt x="159961" y="3273043"/>
                  <a:pt x="228456" y="3210415"/>
                  <a:pt x="303848" y="3159560"/>
                </a:cubicBezTo>
                <a:cubicBezTo>
                  <a:pt x="469505" y="3048092"/>
                  <a:pt x="653362" y="2950854"/>
                  <a:pt x="786800" y="2779338"/>
                </a:cubicBezTo>
                <a:cubicBezTo>
                  <a:pt x="604592" y="2836290"/>
                  <a:pt x="474646" y="2942575"/>
                  <a:pt x="303856" y="2977193"/>
                </a:cubicBezTo>
                <a:cubicBezTo>
                  <a:pt x="440309" y="2819779"/>
                  <a:pt x="623999" y="2707689"/>
                  <a:pt x="796393" y="2586701"/>
                </a:cubicBezTo>
                <a:cubicBezTo>
                  <a:pt x="845852" y="2552536"/>
                  <a:pt x="896726" y="2527664"/>
                  <a:pt x="902533" y="2462227"/>
                </a:cubicBezTo>
                <a:cubicBezTo>
                  <a:pt x="913931" y="2335335"/>
                  <a:pt x="972417" y="2226032"/>
                  <a:pt x="1112204" y="2158013"/>
                </a:cubicBezTo>
                <a:cubicBezTo>
                  <a:pt x="1113320" y="2157418"/>
                  <a:pt x="1103542" y="2139461"/>
                  <a:pt x="1097766" y="2127095"/>
                </a:cubicBezTo>
                <a:cubicBezTo>
                  <a:pt x="1008844" y="2131092"/>
                  <a:pt x="945404" y="2211108"/>
                  <a:pt x="830366" y="2197126"/>
                </a:cubicBezTo>
                <a:cubicBezTo>
                  <a:pt x="929637" y="2087144"/>
                  <a:pt x="1011883" y="1989091"/>
                  <a:pt x="1161020" y="1927669"/>
                </a:cubicBezTo>
                <a:cubicBezTo>
                  <a:pt x="1280352" y="1878825"/>
                  <a:pt x="1430035" y="1843124"/>
                  <a:pt x="1508180" y="1712237"/>
                </a:cubicBezTo>
                <a:cubicBezTo>
                  <a:pt x="1402402" y="1697426"/>
                  <a:pt x="1328141" y="1734799"/>
                  <a:pt x="1252507" y="1763376"/>
                </a:cubicBezTo>
                <a:cubicBezTo>
                  <a:pt x="1136830" y="1807435"/>
                  <a:pt x="1022706" y="1855809"/>
                  <a:pt x="907032" y="1899867"/>
                </a:cubicBezTo>
                <a:cubicBezTo>
                  <a:pt x="863022" y="1916690"/>
                  <a:pt x="814609" y="1929949"/>
                  <a:pt x="780208" y="1871579"/>
                </a:cubicBezTo>
                <a:cubicBezTo>
                  <a:pt x="930150" y="1845267"/>
                  <a:pt x="1013059" y="1754588"/>
                  <a:pt x="1101039" y="1668416"/>
                </a:cubicBezTo>
                <a:cubicBezTo>
                  <a:pt x="1150379" y="1619893"/>
                  <a:pt x="1188558" y="1557501"/>
                  <a:pt x="1286633" y="1571019"/>
                </a:cubicBezTo>
                <a:cubicBezTo>
                  <a:pt x="1338052" y="1578309"/>
                  <a:pt x="1366941" y="1542520"/>
                  <a:pt x="1358120" y="1502674"/>
                </a:cubicBezTo>
                <a:cubicBezTo>
                  <a:pt x="1326296" y="1362309"/>
                  <a:pt x="1439363" y="1302134"/>
                  <a:pt x="1558460" y="1263718"/>
                </a:cubicBezTo>
                <a:cubicBezTo>
                  <a:pt x="1784236" y="1191470"/>
                  <a:pt x="1964972" y="1052883"/>
                  <a:pt x="2183054" y="966455"/>
                </a:cubicBezTo>
                <a:cubicBezTo>
                  <a:pt x="2394948" y="882564"/>
                  <a:pt x="2549711" y="714589"/>
                  <a:pt x="2760771" y="614912"/>
                </a:cubicBezTo>
                <a:cubicBezTo>
                  <a:pt x="2913613" y="542750"/>
                  <a:pt x="3058010" y="454497"/>
                  <a:pt x="3215966" y="387328"/>
                </a:cubicBezTo>
                <a:cubicBezTo>
                  <a:pt x="3589782" y="228481"/>
                  <a:pt x="3973329" y="93539"/>
                  <a:pt x="4387110" y="42116"/>
                </a:cubicBezTo>
                <a:cubicBezTo>
                  <a:pt x="4483208" y="30305"/>
                  <a:pt x="4787489" y="1616"/>
                  <a:pt x="5205336" y="66"/>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2746D15-7CD1-F3FE-AF8C-56454EB9AF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95" r="2" b="6448"/>
          <a:stretch/>
        </p:blipFill>
        <p:spPr bwMode="auto">
          <a:xfrm>
            <a:off x="-8" y="-42656"/>
            <a:ext cx="8333874" cy="4488665"/>
          </a:xfrm>
          <a:custGeom>
            <a:avLst/>
            <a:gdLst/>
            <a:ahLst/>
            <a:cxnLst/>
            <a:rect l="l" t="t" r="r" b="b"/>
            <a:pathLst>
              <a:path w="8333874" h="4488665">
                <a:moveTo>
                  <a:pt x="0" y="0"/>
                </a:moveTo>
                <a:lnTo>
                  <a:pt x="7733036" y="0"/>
                </a:lnTo>
                <a:lnTo>
                  <a:pt x="7735024" y="33409"/>
                </a:lnTo>
                <a:cubicBezTo>
                  <a:pt x="7729866" y="45440"/>
                  <a:pt x="7719841" y="56052"/>
                  <a:pt x="7707926" y="60248"/>
                </a:cubicBezTo>
                <a:cubicBezTo>
                  <a:pt x="7555651" y="115531"/>
                  <a:pt x="7534730" y="247314"/>
                  <a:pt x="7460917" y="360837"/>
                </a:cubicBezTo>
                <a:cubicBezTo>
                  <a:pt x="7541123" y="405753"/>
                  <a:pt x="7637022" y="415624"/>
                  <a:pt x="7723619" y="444745"/>
                </a:cubicBezTo>
                <a:cubicBezTo>
                  <a:pt x="7813704" y="475347"/>
                  <a:pt x="7813704" y="498050"/>
                  <a:pt x="7739311" y="586895"/>
                </a:cubicBezTo>
                <a:cubicBezTo>
                  <a:pt x="7932848" y="606146"/>
                  <a:pt x="7932848" y="606146"/>
                  <a:pt x="7872987" y="745828"/>
                </a:cubicBezTo>
                <a:cubicBezTo>
                  <a:pt x="8035142" y="758660"/>
                  <a:pt x="8142081" y="824800"/>
                  <a:pt x="8167071" y="969419"/>
                </a:cubicBezTo>
                <a:cubicBezTo>
                  <a:pt x="8179276" y="1039507"/>
                  <a:pt x="8252509" y="1072576"/>
                  <a:pt x="8333874" y="1119465"/>
                </a:cubicBezTo>
                <a:cubicBezTo>
                  <a:pt x="8232747" y="1164878"/>
                  <a:pt x="8164167" y="1259643"/>
                  <a:pt x="8046183" y="1159445"/>
                </a:cubicBezTo>
                <a:cubicBezTo>
                  <a:pt x="8003177" y="1122923"/>
                  <a:pt x="8007241" y="1169318"/>
                  <a:pt x="8001433" y="1182645"/>
                </a:cubicBezTo>
                <a:cubicBezTo>
                  <a:pt x="7987484" y="1215220"/>
                  <a:pt x="8016541" y="1236937"/>
                  <a:pt x="8035722" y="1261615"/>
                </a:cubicBezTo>
                <a:cubicBezTo>
                  <a:pt x="8054319" y="1286297"/>
                  <a:pt x="8076404" y="1312455"/>
                  <a:pt x="8081636" y="1340098"/>
                </a:cubicBezTo>
                <a:cubicBezTo>
                  <a:pt x="8085122" y="1359346"/>
                  <a:pt x="8068268" y="1387478"/>
                  <a:pt x="8049672" y="1401795"/>
                </a:cubicBezTo>
                <a:cubicBezTo>
                  <a:pt x="7952031" y="1477311"/>
                  <a:pt x="8010149" y="1647103"/>
                  <a:pt x="7825329" y="1668821"/>
                </a:cubicBezTo>
                <a:cubicBezTo>
                  <a:pt x="7742215" y="1678690"/>
                  <a:pt x="7702113" y="1740883"/>
                  <a:pt x="7641087" y="1774939"/>
                </a:cubicBezTo>
                <a:cubicBezTo>
                  <a:pt x="7428952" y="1893892"/>
                  <a:pt x="7287138" y="2046902"/>
                  <a:pt x="7221466" y="2257165"/>
                </a:cubicBezTo>
                <a:cubicBezTo>
                  <a:pt x="7203448" y="2315406"/>
                  <a:pt x="7134284" y="2362298"/>
                  <a:pt x="7089534" y="2413630"/>
                </a:cubicBezTo>
                <a:cubicBezTo>
                  <a:pt x="7111038" y="2451142"/>
                  <a:pt x="7228438" y="2370194"/>
                  <a:pt x="7187174" y="2468909"/>
                </a:cubicBezTo>
                <a:cubicBezTo>
                  <a:pt x="7155789" y="2542948"/>
                  <a:pt x="7075584" y="2588850"/>
                  <a:pt x="7000027" y="2632780"/>
                </a:cubicBezTo>
                <a:cubicBezTo>
                  <a:pt x="6914010" y="2682631"/>
                  <a:pt x="6818696" y="2722609"/>
                  <a:pt x="6779754" y="2814909"/>
                </a:cubicBezTo>
                <a:cubicBezTo>
                  <a:pt x="6771617" y="2834652"/>
                  <a:pt x="6745463" y="2855381"/>
                  <a:pt x="6722216" y="2863280"/>
                </a:cubicBezTo>
                <a:cubicBezTo>
                  <a:pt x="5509839" y="4487647"/>
                  <a:pt x="2525392" y="4498505"/>
                  <a:pt x="2181326" y="4487153"/>
                </a:cubicBezTo>
                <a:cubicBezTo>
                  <a:pt x="1764608" y="4472839"/>
                  <a:pt x="1370553" y="4372642"/>
                  <a:pt x="984060" y="4247768"/>
                </a:cubicBezTo>
                <a:cubicBezTo>
                  <a:pt x="820742" y="4194954"/>
                  <a:pt x="669051" y="4119931"/>
                  <a:pt x="510381" y="4061690"/>
                </a:cubicBezTo>
                <a:cubicBezTo>
                  <a:pt x="346050" y="4001348"/>
                  <a:pt x="209831" y="3899917"/>
                  <a:pt x="59801" y="3825695"/>
                </a:cubicBezTo>
                <a:lnTo>
                  <a:pt x="0" y="379865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922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5A805-2A64-9BAF-96D2-622080945822}"/>
              </a:ext>
            </a:extLst>
          </p:cNvPr>
          <p:cNvSpPr>
            <a:spLocks noGrp="1"/>
          </p:cNvSpPr>
          <p:nvPr>
            <p:ph type="title"/>
          </p:nvPr>
        </p:nvSpPr>
        <p:spPr/>
        <p:txBody>
          <a:bodyPr/>
          <a:lstStyle/>
          <a:p>
            <a:r>
              <a:rPr lang="pt-BR" dirty="0"/>
              <a:t>Contexto </a:t>
            </a:r>
          </a:p>
        </p:txBody>
      </p:sp>
      <p:sp>
        <p:nvSpPr>
          <p:cNvPr id="3" name="Espace réservé du contenu 2">
            <a:extLst>
              <a:ext uri="{FF2B5EF4-FFF2-40B4-BE49-F238E27FC236}">
                <a16:creationId xmlns:a16="http://schemas.microsoft.com/office/drawing/2014/main" id="{C848C532-E97C-4587-C2E5-18D882BD5B96}"/>
              </a:ext>
            </a:extLst>
          </p:cNvPr>
          <p:cNvSpPr>
            <a:spLocks noGrp="1"/>
          </p:cNvSpPr>
          <p:nvPr>
            <p:ph idx="1"/>
          </p:nvPr>
        </p:nvSpPr>
        <p:spPr/>
        <p:txBody>
          <a:bodyPr/>
          <a:lstStyle/>
          <a:p>
            <a:r>
              <a:rPr lang="pt-BR" dirty="0"/>
              <a:t>A trajetória de uma pesquisadora: da didática da língua (Francês) à didática de museus</a:t>
            </a:r>
          </a:p>
          <a:p>
            <a:r>
              <a:rPr lang="pt-BR" dirty="0"/>
              <a:t>Trabalhos iniciais sobre debates (debates interpretativos  	       recepção de obras literárias e outros textos)</a:t>
            </a:r>
          </a:p>
          <a:p>
            <a:r>
              <a:rPr lang="pt-BR" dirty="0"/>
              <a:t>2008: prescrição para estudar textos literários e obras de arte + prescrição para ir a museus com os alunos </a:t>
            </a:r>
          </a:p>
          <a:p>
            <a:r>
              <a:rPr lang="pt-BR" dirty="0"/>
              <a:t>1988-2000: professora “destacada” em um museu</a:t>
            </a:r>
          </a:p>
        </p:txBody>
      </p:sp>
      <p:sp>
        <p:nvSpPr>
          <p:cNvPr id="4" name="Flèche vers la droite 3">
            <a:extLst>
              <a:ext uri="{FF2B5EF4-FFF2-40B4-BE49-F238E27FC236}">
                <a16:creationId xmlns:a16="http://schemas.microsoft.com/office/drawing/2014/main" id="{7A848CD7-B854-0638-FAE2-513C9B643933}"/>
              </a:ext>
            </a:extLst>
          </p:cNvPr>
          <p:cNvSpPr/>
          <p:nvPr/>
        </p:nvSpPr>
        <p:spPr>
          <a:xfrm>
            <a:off x="1415143" y="350520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697024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Freeform: Shape 4102">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a:extLst>
              <a:ext uri="{FF2B5EF4-FFF2-40B4-BE49-F238E27FC236}">
                <a16:creationId xmlns:a16="http://schemas.microsoft.com/office/drawing/2014/main" id="{BE3085DC-AFE9-6418-CA07-D9720F5B88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76087" y="300137"/>
            <a:ext cx="6212957" cy="6212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258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Espace réservé du contenu 4" descr="Une image contenant habits, personne, Visage humain, homme&#10;&#10;Description générée automatiquement">
            <a:extLst>
              <a:ext uri="{FF2B5EF4-FFF2-40B4-BE49-F238E27FC236}">
                <a16:creationId xmlns:a16="http://schemas.microsoft.com/office/drawing/2014/main" id="{88BB6953-705A-C7A4-E0E4-780B457E288C}"/>
              </a:ext>
            </a:extLst>
          </p:cNvPr>
          <p:cNvPicPr>
            <a:picLocks noGrp="1" noChangeAspect="1"/>
          </p:cNvPicPr>
          <p:nvPr>
            <p:ph idx="1"/>
          </p:nvPr>
        </p:nvPicPr>
        <p:blipFill>
          <a:blip r:embed="rId2"/>
          <a:stretch>
            <a:fillRect/>
          </a:stretch>
        </p:blipFill>
        <p:spPr>
          <a:xfrm>
            <a:off x="2374710" y="1043807"/>
            <a:ext cx="9173823" cy="4770387"/>
          </a:xfrm>
          <a:prstGeom prst="rect">
            <a:avLst/>
          </a:prstGeom>
        </p:spPr>
      </p:pic>
    </p:spTree>
    <p:extLst>
      <p:ext uri="{BB962C8B-B14F-4D97-AF65-F5344CB8AC3E}">
        <p14:creationId xmlns:p14="http://schemas.microsoft.com/office/powerpoint/2010/main" val="1134820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B420C1C5-E69D-373E-6F0A-2D48D5FDECA2}"/>
              </a:ext>
            </a:extLst>
          </p:cNvPr>
          <p:cNvSpPr txBox="1"/>
          <p:nvPr/>
        </p:nvSpPr>
        <p:spPr>
          <a:xfrm>
            <a:off x="176464" y="0"/>
            <a:ext cx="6049703" cy="671362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pt-BR" sz="1600" dirty="0"/>
              <a:t>A: Eu escolhi essa pintura / bem, esse afresco, não sei / esse homem está lá, com o rosto entre as mãos / acho que é um morador de Beirute que perdeu tudo //, mas também acho que ele pode estar chorando porque perdeu tudo / ou também porque foi morto / talvez esteja se perguntando "o que fizemos nessa guerra? "/ talvez ele esteja envergonhado / envergonhado por ser um sobrevivente / ou talvez envergonhado por ter participado do massacre de seu país / de seu povo / de fato, acho que há um grande desespero nessa imagem / mas não sinto pena do homem, mas por todos aqueles que sofrem com a guerra // eu sei que o autor quer nos contar sobre Beirute //, mas o que eu sinto é que a cidade está destruída, OK /, mas os sobreviventes de uma guerra, bem, é difícil / é como se eles não pudessem mostrar seu rosto / como se não restasse nada deles /// de fato, é difícil ser um sobrevivente </a:t>
            </a:r>
          </a:p>
          <a:p>
            <a:pPr indent="-228600">
              <a:lnSpc>
                <a:spcPct val="90000"/>
              </a:lnSpc>
              <a:spcAft>
                <a:spcPts val="600"/>
              </a:spcAft>
              <a:buFont typeface="Arial" panose="020B0604020202020204" pitchFamily="34" charset="0"/>
              <a:buChar char="•"/>
            </a:pPr>
            <a:r>
              <a:rPr lang="pt-BR" sz="1600" dirty="0"/>
              <a:t>M: muito bem / essa obra realmente fala com você / você está certo, o artista </a:t>
            </a:r>
            <a:r>
              <a:rPr lang="pt-BR" sz="1600" dirty="0" err="1"/>
              <a:t>Jospeh</a:t>
            </a:r>
            <a:r>
              <a:rPr lang="pt-BR" sz="1600" dirty="0"/>
              <a:t> denuncia a guerra e o desespero desse homem que perdeu tudo, mas também a resiliência / a capacidade de reconstruir /// mas o que você está dizendo é lindo e a obra permite que você diga isso // você não a está traindo / mas é uma visão pessoal e única / é sua </a:t>
            </a:r>
          </a:p>
          <a:p>
            <a:pPr indent="-228600">
              <a:lnSpc>
                <a:spcPct val="90000"/>
              </a:lnSpc>
              <a:spcAft>
                <a:spcPts val="600"/>
              </a:spcAft>
              <a:buFont typeface="Arial" panose="020B0604020202020204" pitchFamily="34" charset="0"/>
              <a:buChar char="•"/>
            </a:pPr>
            <a:r>
              <a:rPr lang="pt-BR" sz="1600" dirty="0"/>
              <a:t>A: sim, você está certo / o que você está dizendo me faz pensar no trabalho sobre a Shoah / as testemunhas são cúmplices // a guerra é podre / você não pode sair dela // na verdade, o que os artistas dizem é que no final da guerra não há liberdade // você continua sendo um prisioneiro de guerra</a:t>
            </a:r>
          </a:p>
        </p:txBody>
      </p:sp>
      <p:pic>
        <p:nvPicPr>
          <p:cNvPr id="9" name="Image 8" descr="Une image contenant habits, chaussures, plein air, sol&#10;&#10;Description générée automatiquement">
            <a:extLst>
              <a:ext uri="{FF2B5EF4-FFF2-40B4-BE49-F238E27FC236}">
                <a16:creationId xmlns:a16="http://schemas.microsoft.com/office/drawing/2014/main" id="{2DD43255-88F5-08A7-39AA-AEC44F04D58F}"/>
              </a:ext>
            </a:extLst>
          </p:cNvPr>
          <p:cNvPicPr>
            <a:picLocks noChangeAspect="1"/>
          </p:cNvPicPr>
          <p:nvPr/>
        </p:nvPicPr>
        <p:blipFill rotWithShape="1">
          <a:blip r:embed="rId2"/>
          <a:srcRect l="12039" r="1970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0810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habits, personne, fille, garçon&#10;&#10;Description générée automatiquement">
            <a:extLst>
              <a:ext uri="{FF2B5EF4-FFF2-40B4-BE49-F238E27FC236}">
                <a16:creationId xmlns:a16="http://schemas.microsoft.com/office/drawing/2014/main" id="{DAB607C5-D454-D170-5B9C-68ADF0E869F7}"/>
              </a:ext>
            </a:extLst>
          </p:cNvPr>
          <p:cNvPicPr>
            <a:picLocks noChangeAspect="1"/>
          </p:cNvPicPr>
          <p:nvPr/>
        </p:nvPicPr>
        <p:blipFill rotWithShape="1">
          <a:blip r:embed="rId2">
            <a:extLst>
              <a:ext uri="{28A0092B-C50C-407E-A947-70E740481C1C}">
                <a14:useLocalDpi xmlns:a14="http://schemas.microsoft.com/office/drawing/2010/main" val="0"/>
              </a:ext>
            </a:extLst>
          </a:blip>
          <a:srcRect l="4859" r="-2" b="-2"/>
          <a:stretch/>
        </p:blipFill>
        <p:spPr>
          <a:xfrm>
            <a:off x="4677648" y="2375814"/>
            <a:ext cx="7514363" cy="4482188"/>
          </a:xfrm>
          <a:custGeom>
            <a:avLst/>
            <a:gdLst/>
            <a:ahLst/>
            <a:cxnLst/>
            <a:rect l="l" t="t" r="r" b="b"/>
            <a:pathLst>
              <a:path w="7514363" h="4482188">
                <a:moveTo>
                  <a:pt x="5205336" y="66"/>
                </a:moveTo>
                <a:cubicBezTo>
                  <a:pt x="5808893" y="-2173"/>
                  <a:pt x="6649396" y="52209"/>
                  <a:pt x="7441698" y="295867"/>
                </a:cubicBezTo>
                <a:lnTo>
                  <a:pt x="7514362" y="321290"/>
                </a:lnTo>
                <a:lnTo>
                  <a:pt x="7514363" y="4482187"/>
                </a:lnTo>
                <a:lnTo>
                  <a:pt x="543612" y="4482188"/>
                </a:lnTo>
                <a:lnTo>
                  <a:pt x="637773" y="4422185"/>
                </a:lnTo>
                <a:cubicBezTo>
                  <a:pt x="674089" y="4396014"/>
                  <a:pt x="706564" y="4369319"/>
                  <a:pt x="737559" y="4340774"/>
                </a:cubicBezTo>
                <a:cubicBezTo>
                  <a:pt x="848040" y="4238710"/>
                  <a:pt x="865827" y="4176658"/>
                  <a:pt x="799826" y="4058681"/>
                </a:cubicBezTo>
                <a:cubicBezTo>
                  <a:pt x="756717" y="3981270"/>
                  <a:pt x="697391" y="3911753"/>
                  <a:pt x="735117" y="3811744"/>
                </a:cubicBezTo>
                <a:cubicBezTo>
                  <a:pt x="761634" y="3742965"/>
                  <a:pt x="745028" y="3700843"/>
                  <a:pt x="627262" y="3741122"/>
                </a:cubicBezTo>
                <a:cubicBezTo>
                  <a:pt x="500409" y="3784198"/>
                  <a:pt x="446503" y="3729558"/>
                  <a:pt x="468574" y="3611127"/>
                </a:cubicBezTo>
                <a:cubicBezTo>
                  <a:pt x="482764" y="3535026"/>
                  <a:pt x="458742" y="3514383"/>
                  <a:pt x="370346" y="3530724"/>
                </a:cubicBezTo>
                <a:cubicBezTo>
                  <a:pt x="272770" y="3548874"/>
                  <a:pt x="183347" y="3605942"/>
                  <a:pt x="59675" y="3593231"/>
                </a:cubicBezTo>
                <a:cubicBezTo>
                  <a:pt x="144860" y="3449817"/>
                  <a:pt x="356113" y="3469556"/>
                  <a:pt x="458085" y="3331085"/>
                </a:cubicBezTo>
                <a:cubicBezTo>
                  <a:pt x="322580" y="3342722"/>
                  <a:pt x="219005" y="3352494"/>
                  <a:pt x="121371" y="3389484"/>
                </a:cubicBezTo>
                <a:cubicBezTo>
                  <a:pt x="80701" y="3404524"/>
                  <a:pt x="36027" y="3420415"/>
                  <a:pt x="9396" y="3383654"/>
                </a:cubicBezTo>
                <a:cubicBezTo>
                  <a:pt x="-21993" y="3339387"/>
                  <a:pt x="32572" y="3316661"/>
                  <a:pt x="65977" y="3305245"/>
                </a:cubicBezTo>
                <a:cubicBezTo>
                  <a:pt x="159961" y="3273043"/>
                  <a:pt x="228456" y="3210415"/>
                  <a:pt x="303848" y="3159560"/>
                </a:cubicBezTo>
                <a:cubicBezTo>
                  <a:pt x="469505" y="3048092"/>
                  <a:pt x="653362" y="2950854"/>
                  <a:pt x="786800" y="2779338"/>
                </a:cubicBezTo>
                <a:cubicBezTo>
                  <a:pt x="604592" y="2836290"/>
                  <a:pt x="474646" y="2942575"/>
                  <a:pt x="303856" y="2977193"/>
                </a:cubicBezTo>
                <a:cubicBezTo>
                  <a:pt x="440309" y="2819779"/>
                  <a:pt x="623999" y="2707689"/>
                  <a:pt x="796393" y="2586701"/>
                </a:cubicBezTo>
                <a:cubicBezTo>
                  <a:pt x="845852" y="2552536"/>
                  <a:pt x="896726" y="2527664"/>
                  <a:pt x="902533" y="2462227"/>
                </a:cubicBezTo>
                <a:cubicBezTo>
                  <a:pt x="913931" y="2335335"/>
                  <a:pt x="972417" y="2226032"/>
                  <a:pt x="1112204" y="2158013"/>
                </a:cubicBezTo>
                <a:cubicBezTo>
                  <a:pt x="1113320" y="2157418"/>
                  <a:pt x="1103542" y="2139461"/>
                  <a:pt x="1097766" y="2127095"/>
                </a:cubicBezTo>
                <a:cubicBezTo>
                  <a:pt x="1008844" y="2131092"/>
                  <a:pt x="945404" y="2211108"/>
                  <a:pt x="830366" y="2197126"/>
                </a:cubicBezTo>
                <a:cubicBezTo>
                  <a:pt x="929637" y="2087144"/>
                  <a:pt x="1011883" y="1989091"/>
                  <a:pt x="1161020" y="1927669"/>
                </a:cubicBezTo>
                <a:cubicBezTo>
                  <a:pt x="1280352" y="1878825"/>
                  <a:pt x="1430035" y="1843124"/>
                  <a:pt x="1508180" y="1712237"/>
                </a:cubicBezTo>
                <a:cubicBezTo>
                  <a:pt x="1402402" y="1697426"/>
                  <a:pt x="1328141" y="1734799"/>
                  <a:pt x="1252507" y="1763376"/>
                </a:cubicBezTo>
                <a:cubicBezTo>
                  <a:pt x="1136830" y="1807435"/>
                  <a:pt x="1022706" y="1855809"/>
                  <a:pt x="907032" y="1899867"/>
                </a:cubicBezTo>
                <a:cubicBezTo>
                  <a:pt x="863022" y="1916690"/>
                  <a:pt x="814609" y="1929949"/>
                  <a:pt x="780208" y="1871579"/>
                </a:cubicBezTo>
                <a:cubicBezTo>
                  <a:pt x="930150" y="1845267"/>
                  <a:pt x="1013059" y="1754588"/>
                  <a:pt x="1101039" y="1668416"/>
                </a:cubicBezTo>
                <a:cubicBezTo>
                  <a:pt x="1150379" y="1619893"/>
                  <a:pt x="1188558" y="1557501"/>
                  <a:pt x="1286633" y="1571019"/>
                </a:cubicBezTo>
                <a:cubicBezTo>
                  <a:pt x="1338052" y="1578309"/>
                  <a:pt x="1366941" y="1542520"/>
                  <a:pt x="1358120" y="1502674"/>
                </a:cubicBezTo>
                <a:cubicBezTo>
                  <a:pt x="1326296" y="1362309"/>
                  <a:pt x="1439363" y="1302134"/>
                  <a:pt x="1558460" y="1263718"/>
                </a:cubicBezTo>
                <a:cubicBezTo>
                  <a:pt x="1784236" y="1191470"/>
                  <a:pt x="1964972" y="1052883"/>
                  <a:pt x="2183054" y="966455"/>
                </a:cubicBezTo>
                <a:cubicBezTo>
                  <a:pt x="2394948" y="882564"/>
                  <a:pt x="2549711" y="714589"/>
                  <a:pt x="2760771" y="614912"/>
                </a:cubicBezTo>
                <a:cubicBezTo>
                  <a:pt x="2913613" y="542750"/>
                  <a:pt x="3058010" y="454497"/>
                  <a:pt x="3215966" y="387328"/>
                </a:cubicBezTo>
                <a:cubicBezTo>
                  <a:pt x="3589782" y="228481"/>
                  <a:pt x="3973329" y="93539"/>
                  <a:pt x="4387110" y="42116"/>
                </a:cubicBezTo>
                <a:cubicBezTo>
                  <a:pt x="4483208" y="30305"/>
                  <a:pt x="4787489" y="1616"/>
                  <a:pt x="5205336" y="66"/>
                </a:cubicBezTo>
                <a:close/>
              </a:path>
            </a:pathLst>
          </a:custGeom>
        </p:spPr>
      </p:pic>
      <p:pic>
        <p:nvPicPr>
          <p:cNvPr id="4" name="Picture 2" descr="grande salle du musée d'histoire naturelle de lille avec squelette et dinosaure">
            <a:extLst>
              <a:ext uri="{FF2B5EF4-FFF2-40B4-BE49-F238E27FC236}">
                <a16:creationId xmlns:a16="http://schemas.microsoft.com/office/drawing/2014/main" id="{C39EFD94-D136-4786-EEA5-07C7AED25B2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484" r="2" b="1053"/>
          <a:stretch/>
        </p:blipFill>
        <p:spPr bwMode="auto">
          <a:xfrm>
            <a:off x="-8" y="-42656"/>
            <a:ext cx="8333874" cy="4488665"/>
          </a:xfrm>
          <a:custGeom>
            <a:avLst/>
            <a:gdLst/>
            <a:ahLst/>
            <a:cxnLst/>
            <a:rect l="l" t="t" r="r" b="b"/>
            <a:pathLst>
              <a:path w="8333874" h="4488665">
                <a:moveTo>
                  <a:pt x="0" y="0"/>
                </a:moveTo>
                <a:lnTo>
                  <a:pt x="7733036" y="0"/>
                </a:lnTo>
                <a:lnTo>
                  <a:pt x="7735024" y="33409"/>
                </a:lnTo>
                <a:cubicBezTo>
                  <a:pt x="7729866" y="45440"/>
                  <a:pt x="7719841" y="56052"/>
                  <a:pt x="7707926" y="60248"/>
                </a:cubicBezTo>
                <a:cubicBezTo>
                  <a:pt x="7555651" y="115531"/>
                  <a:pt x="7534730" y="247314"/>
                  <a:pt x="7460917" y="360837"/>
                </a:cubicBezTo>
                <a:cubicBezTo>
                  <a:pt x="7541123" y="405753"/>
                  <a:pt x="7637022" y="415624"/>
                  <a:pt x="7723619" y="444745"/>
                </a:cubicBezTo>
                <a:cubicBezTo>
                  <a:pt x="7813704" y="475347"/>
                  <a:pt x="7813704" y="498050"/>
                  <a:pt x="7739311" y="586895"/>
                </a:cubicBezTo>
                <a:cubicBezTo>
                  <a:pt x="7932848" y="606146"/>
                  <a:pt x="7932848" y="606146"/>
                  <a:pt x="7872987" y="745828"/>
                </a:cubicBezTo>
                <a:cubicBezTo>
                  <a:pt x="8035142" y="758660"/>
                  <a:pt x="8142081" y="824800"/>
                  <a:pt x="8167071" y="969419"/>
                </a:cubicBezTo>
                <a:cubicBezTo>
                  <a:pt x="8179276" y="1039507"/>
                  <a:pt x="8252509" y="1072576"/>
                  <a:pt x="8333874" y="1119465"/>
                </a:cubicBezTo>
                <a:cubicBezTo>
                  <a:pt x="8232747" y="1164878"/>
                  <a:pt x="8164167" y="1259643"/>
                  <a:pt x="8046183" y="1159445"/>
                </a:cubicBezTo>
                <a:cubicBezTo>
                  <a:pt x="8003177" y="1122923"/>
                  <a:pt x="8007241" y="1169318"/>
                  <a:pt x="8001433" y="1182645"/>
                </a:cubicBezTo>
                <a:cubicBezTo>
                  <a:pt x="7987484" y="1215220"/>
                  <a:pt x="8016541" y="1236937"/>
                  <a:pt x="8035722" y="1261615"/>
                </a:cubicBezTo>
                <a:cubicBezTo>
                  <a:pt x="8054319" y="1286297"/>
                  <a:pt x="8076404" y="1312455"/>
                  <a:pt x="8081636" y="1340098"/>
                </a:cubicBezTo>
                <a:cubicBezTo>
                  <a:pt x="8085122" y="1359346"/>
                  <a:pt x="8068268" y="1387478"/>
                  <a:pt x="8049672" y="1401795"/>
                </a:cubicBezTo>
                <a:cubicBezTo>
                  <a:pt x="7952031" y="1477311"/>
                  <a:pt x="8010149" y="1647103"/>
                  <a:pt x="7825329" y="1668821"/>
                </a:cubicBezTo>
                <a:cubicBezTo>
                  <a:pt x="7742215" y="1678690"/>
                  <a:pt x="7702113" y="1740883"/>
                  <a:pt x="7641087" y="1774939"/>
                </a:cubicBezTo>
                <a:cubicBezTo>
                  <a:pt x="7428952" y="1893892"/>
                  <a:pt x="7287138" y="2046902"/>
                  <a:pt x="7221466" y="2257165"/>
                </a:cubicBezTo>
                <a:cubicBezTo>
                  <a:pt x="7203448" y="2315406"/>
                  <a:pt x="7134284" y="2362298"/>
                  <a:pt x="7089534" y="2413630"/>
                </a:cubicBezTo>
                <a:cubicBezTo>
                  <a:pt x="7111038" y="2451142"/>
                  <a:pt x="7228438" y="2370194"/>
                  <a:pt x="7187174" y="2468909"/>
                </a:cubicBezTo>
                <a:cubicBezTo>
                  <a:pt x="7155789" y="2542948"/>
                  <a:pt x="7075584" y="2588850"/>
                  <a:pt x="7000027" y="2632780"/>
                </a:cubicBezTo>
                <a:cubicBezTo>
                  <a:pt x="6914010" y="2682631"/>
                  <a:pt x="6818696" y="2722609"/>
                  <a:pt x="6779754" y="2814909"/>
                </a:cubicBezTo>
                <a:cubicBezTo>
                  <a:pt x="6771617" y="2834652"/>
                  <a:pt x="6745463" y="2855381"/>
                  <a:pt x="6722216" y="2863280"/>
                </a:cubicBezTo>
                <a:cubicBezTo>
                  <a:pt x="5509839" y="4487647"/>
                  <a:pt x="2525392" y="4498505"/>
                  <a:pt x="2181326" y="4487153"/>
                </a:cubicBezTo>
                <a:cubicBezTo>
                  <a:pt x="1764608" y="4472839"/>
                  <a:pt x="1370553" y="4372642"/>
                  <a:pt x="984060" y="4247768"/>
                </a:cubicBezTo>
                <a:cubicBezTo>
                  <a:pt x="820742" y="4194954"/>
                  <a:pt x="669051" y="4119931"/>
                  <a:pt x="510381" y="4061690"/>
                </a:cubicBezTo>
                <a:cubicBezTo>
                  <a:pt x="346050" y="4001348"/>
                  <a:pt x="209831" y="3899917"/>
                  <a:pt x="59801" y="3825695"/>
                </a:cubicBezTo>
                <a:lnTo>
                  <a:pt x="0" y="379865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576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0B36D12E-9163-B8F8-78B7-3975BEF94F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15" r="1" b="1"/>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968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ZoneTexte 6">
            <a:extLst>
              <a:ext uri="{FF2B5EF4-FFF2-40B4-BE49-F238E27FC236}">
                <a16:creationId xmlns:a16="http://schemas.microsoft.com/office/drawing/2014/main" id="{A2F028FE-00E5-47A0-F4B5-19716FFD2144}"/>
              </a:ext>
            </a:extLst>
          </p:cNvPr>
          <p:cNvSpPr txBox="1"/>
          <p:nvPr/>
        </p:nvSpPr>
        <p:spPr>
          <a:xfrm>
            <a:off x="838201" y="2623381"/>
            <a:ext cx="3888528" cy="3553581"/>
          </a:xfrm>
          <a:prstGeom prst="rect">
            <a:avLst/>
          </a:prstGeom>
        </p:spPr>
        <p:txBody>
          <a:bodyPr vert="horz" lIns="91440" tIns="45720" rIns="91440" bIns="45720" rtlCol="0">
            <a:normAutofit/>
          </a:bodyPr>
          <a:lstStyle/>
          <a:p>
            <a:pPr indent="-228600">
              <a:spcAft>
                <a:spcPts val="600"/>
              </a:spcAft>
              <a:buFont typeface="Arial" panose="020B0604020202020204" pitchFamily="34" charset="0"/>
              <a:buChar char="•"/>
            </a:pPr>
            <a:r>
              <a:rPr lang="en-US" sz="2000" dirty="0"/>
              <a:t>De 14 de </a:t>
            </a:r>
            <a:r>
              <a:rPr lang="en-US" sz="2000" dirty="0" err="1"/>
              <a:t>maio</a:t>
            </a:r>
            <a:r>
              <a:rPr lang="en-US" sz="2000" dirty="0"/>
              <a:t> a 4 de </a:t>
            </a:r>
            <a:r>
              <a:rPr lang="en-US" sz="2000" dirty="0" err="1"/>
              <a:t>setembro</a:t>
            </a:r>
            <a:r>
              <a:rPr lang="en-US" sz="2000" dirty="0"/>
              <a:t> de 2022, a Gare Saint-</a:t>
            </a:r>
            <a:r>
              <a:rPr lang="en-US" sz="2000" dirty="0" err="1"/>
              <a:t>Sauveur</a:t>
            </a:r>
            <a:r>
              <a:rPr lang="en-US" sz="2000" dirty="0"/>
              <a:t> </a:t>
            </a:r>
            <a:r>
              <a:rPr lang="en-US" sz="2000" dirty="0" err="1"/>
              <a:t>recebeu</a:t>
            </a:r>
            <a:r>
              <a:rPr lang="en-US" sz="2000" dirty="0"/>
              <a:t> </a:t>
            </a:r>
            <a:r>
              <a:rPr lang="en-US" sz="2000" dirty="0" err="1"/>
              <a:t>obras</a:t>
            </a:r>
            <a:r>
              <a:rPr lang="en-US" sz="2000" dirty="0"/>
              <a:t> de </a:t>
            </a:r>
            <a:r>
              <a:rPr lang="en-US" sz="2000" dirty="0" err="1"/>
              <a:t>crianças</a:t>
            </a:r>
            <a:r>
              <a:rPr lang="en-US" sz="2000" dirty="0"/>
              <a:t> de Lille, </a:t>
            </a:r>
            <a:r>
              <a:rPr lang="en-US" sz="2000" dirty="0" err="1"/>
              <a:t>Lomme</a:t>
            </a:r>
            <a:r>
              <a:rPr lang="en-US" sz="2000" dirty="0"/>
              <a:t> e </a:t>
            </a:r>
            <a:r>
              <a:rPr lang="en-US" sz="2000" dirty="0" err="1"/>
              <a:t>Hellemme</a:t>
            </a:r>
            <a:r>
              <a:rPr lang="en-US" sz="2000" dirty="0"/>
              <a:t> </a:t>
            </a:r>
            <a:r>
              <a:rPr lang="en-US" sz="2000" dirty="0" err="1"/>
              <a:t>como</a:t>
            </a:r>
            <a:r>
              <a:rPr lang="en-US" sz="2000" dirty="0"/>
              <a:t> </a:t>
            </a:r>
            <a:r>
              <a:rPr lang="en-US" sz="2000" dirty="0" err="1"/>
              <a:t>parte</a:t>
            </a:r>
            <a:r>
              <a:rPr lang="en-US" sz="2000" dirty="0"/>
              <a:t> da </a:t>
            </a:r>
            <a:r>
              <a:rPr lang="en-US" sz="2000" dirty="0" err="1"/>
              <a:t>exposição</a:t>
            </a:r>
            <a:r>
              <a:rPr lang="en-US" sz="2000" dirty="0"/>
              <a:t> </a:t>
            </a:r>
            <a:r>
              <a:rPr lang="en-US" sz="2000" dirty="0" err="1"/>
              <a:t>Môm'Art</a:t>
            </a:r>
            <a:r>
              <a:rPr lang="en-US" sz="2000" dirty="0"/>
              <a:t> Utopia da lille3000.</a:t>
            </a:r>
          </a:p>
        </p:txBody>
      </p:sp>
      <p:pic>
        <p:nvPicPr>
          <p:cNvPr id="5" name="Image 4" descr="Une image contenant intérieur, art, mur, cadre photo&#10;&#10;Description générée automatiquement">
            <a:extLst>
              <a:ext uri="{FF2B5EF4-FFF2-40B4-BE49-F238E27FC236}">
                <a16:creationId xmlns:a16="http://schemas.microsoft.com/office/drawing/2014/main" id="{D9077E45-25D9-4DA5-42CE-B65D7F90768A}"/>
              </a:ext>
            </a:extLst>
          </p:cNvPr>
          <p:cNvPicPr>
            <a:picLocks noChangeAspect="1"/>
          </p:cNvPicPr>
          <p:nvPr/>
        </p:nvPicPr>
        <p:blipFill>
          <a:blip r:embed="rId2"/>
          <a:stretch>
            <a:fillRect/>
          </a:stretch>
        </p:blipFill>
        <p:spPr>
          <a:xfrm>
            <a:off x="6229217" y="31710"/>
            <a:ext cx="5000257" cy="6826290"/>
          </a:xfrm>
          <a:prstGeom prst="rect">
            <a:avLst/>
          </a:prstGeom>
        </p:spPr>
      </p:pic>
      <p:sp>
        <p:nvSpPr>
          <p:cNvPr id="6" name="ZoneTexte 5">
            <a:extLst>
              <a:ext uri="{FF2B5EF4-FFF2-40B4-BE49-F238E27FC236}">
                <a16:creationId xmlns:a16="http://schemas.microsoft.com/office/drawing/2014/main" id="{C8FCCC5E-3520-D8C9-2268-CE5D2B5806E5}"/>
              </a:ext>
            </a:extLst>
          </p:cNvPr>
          <p:cNvSpPr txBox="1"/>
          <p:nvPr/>
        </p:nvSpPr>
        <p:spPr>
          <a:xfrm>
            <a:off x="9336505" y="3320716"/>
            <a:ext cx="184731" cy="369332"/>
          </a:xfrm>
          <a:prstGeom prst="rect">
            <a:avLst/>
          </a:prstGeom>
          <a:noFill/>
        </p:spPr>
        <p:txBody>
          <a:bodyPr wrap="none" rtlCol="0">
            <a:spAutoFit/>
          </a:bodyPr>
          <a:lstStyle/>
          <a:p>
            <a:endParaRPr lang="pt-BR" dirty="0"/>
          </a:p>
        </p:txBody>
      </p:sp>
    </p:spTree>
    <p:extLst>
      <p:ext uri="{BB962C8B-B14F-4D97-AF65-F5344CB8AC3E}">
        <p14:creationId xmlns:p14="http://schemas.microsoft.com/office/powerpoint/2010/main" val="3763996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einture, art, bois, dessin&#10;&#10;Description générée automatiquement">
            <a:extLst>
              <a:ext uri="{FF2B5EF4-FFF2-40B4-BE49-F238E27FC236}">
                <a16:creationId xmlns:a16="http://schemas.microsoft.com/office/drawing/2014/main" id="{1C49DBF5-3D11-3B1F-CE39-0FE9EEBC3628}"/>
              </a:ext>
            </a:extLst>
          </p:cNvPr>
          <p:cNvPicPr>
            <a:picLocks noGrp="1" noChangeAspect="1"/>
          </p:cNvPicPr>
          <p:nvPr>
            <p:ph idx="1"/>
          </p:nvPr>
        </p:nvPicPr>
        <p:blipFill rotWithShape="1">
          <a:blip r:embed="rId2"/>
          <a:srcRect l="7202" r="14576"/>
          <a:stretch/>
        </p:blipFill>
        <p:spPr>
          <a:xfrm>
            <a:off x="20" y="10"/>
            <a:ext cx="12191980" cy="6857990"/>
          </a:xfrm>
          <a:prstGeom prst="rect">
            <a:avLst/>
          </a:prstGeom>
        </p:spPr>
      </p:pic>
    </p:spTree>
    <p:extLst>
      <p:ext uri="{BB962C8B-B14F-4D97-AF65-F5344CB8AC3E}">
        <p14:creationId xmlns:p14="http://schemas.microsoft.com/office/powerpoint/2010/main" val="2571883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E694F3A-69C7-5027-59F1-99F1ED98D31C}"/>
              </a:ext>
            </a:extLst>
          </p:cNvPr>
          <p:cNvSpPr txBox="1"/>
          <p:nvPr/>
        </p:nvSpPr>
        <p:spPr>
          <a:xfrm>
            <a:off x="168442" y="0"/>
            <a:ext cx="11855116" cy="6894195"/>
          </a:xfrm>
          <a:prstGeom prst="rect">
            <a:avLst/>
          </a:prstGeom>
          <a:noFill/>
        </p:spPr>
        <p:txBody>
          <a:bodyPr wrap="square">
            <a:spAutoFit/>
          </a:bodyPr>
          <a:lstStyle/>
          <a:p>
            <a:r>
              <a:rPr lang="pt-BR" sz="1700" dirty="0"/>
              <a:t>Foi em uma noite, durante minhas últimas férias, que tive uma das experiências mais impressionantes de minha vida. </a:t>
            </a:r>
          </a:p>
          <a:p>
            <a:r>
              <a:rPr lang="pt-BR" sz="1700" dirty="0"/>
              <a:t>Meus pais e eu tínhamos ido a Paris por três dias, de quarta a sexta-feira, a escola começava na segunda-feira seguinte. Minha mãe decidiu nos levar para visitar o museu Beaubourg no centro Pompidou, próximo à fonte Stravinsky, aquela com os autômatos, que era sua favorita e onde ela gostava de passear quando eu era pequena. Meus pais haviam se interessado pela exposição de </a:t>
            </a:r>
            <a:r>
              <a:rPr lang="pt-BR" sz="1700" dirty="0" err="1"/>
              <a:t>Anselm</a:t>
            </a:r>
            <a:r>
              <a:rPr lang="pt-BR" sz="1700" dirty="0"/>
              <a:t> Kiefer, mas eu não o conhecia.</a:t>
            </a:r>
          </a:p>
          <a:p>
            <a:r>
              <a:rPr lang="pt-BR" sz="1700" dirty="0"/>
              <a:t>Eram cerca de seis horas quando entramos no museu, compramos os ingressos e seguimos na enorme sala para encontrar a escada rolante para o último andar, já estava escurecendo. No último andar, pudemos admirar uma vista de tirar o fôlego de Paris. Pudemos admirar o charme do pôr do sol sobre a cidade e todas as luzes que se acendem, cada uma mais cintilante que a outra. Eu estava tão encantada com o espetáculo que me esqueci de seguir meus pais. Devia passar das 19 horas quando entrei na primeiro sala. </a:t>
            </a:r>
            <a:r>
              <a:rPr lang="pt-BR" sz="1700" b="1" dirty="0"/>
              <a:t>As pinturas eram gigantescas, com pelo menos oito metros por nove, provavelmente mais. As cores eram bem escuras, mas o fogo perfurava cada obra, emanando delas uma raiva aterrorizante. Minhas emoções eram intensas, fui tomada pela tristeza, fui transportada para o "sótão vazio" que uma das pinturas representava. Vazio de memória, vazio de vida, preenchido com o grito de um artista que não quer que esqueçamos os horrores da Segunda Guerra Mundial. Ele nos lembra que isso aconteceu e que nenhum de nós deve esquecer, especialmente os alemães. Esse momento terrível de nossa história não deve ser omitido ou escondido, deve ser encarado. Eu estava com frio, o museu havia se tornado um lugar desconhecido que me transportou de volta no tempo, de volta à história. Eu queria chorar, gritar e, ainda assim, permaneci paralisada por cada uma dessas obras imensas. Eu estava assistindo ao que o artista estava denunciando, e o maior crime que ele acusava era o esquecimento. </a:t>
            </a:r>
          </a:p>
          <a:p>
            <a:r>
              <a:rPr lang="pt-BR" sz="1700" dirty="0"/>
              <a:t>Eu havia me esquecido do tempo, não sabia quantos minutos ou horas eu havia estado ali. Todas as obras tratavam do mesmo tema, mas os sentimentos que eu tinha por cada uma delas eram diferentes. A emoção estava em seu auge. Eu realmente não sabia onde estava, em que época estava, em que país estava. Eu estava na história. Meu corpo se movia como um autômato de sala em sala. Eu tinha a sensação de estar sozinha, em um silêncio pesado. </a:t>
            </a:r>
          </a:p>
        </p:txBody>
      </p:sp>
    </p:spTree>
    <p:extLst>
      <p:ext uri="{BB962C8B-B14F-4D97-AF65-F5344CB8AC3E}">
        <p14:creationId xmlns:p14="http://schemas.microsoft.com/office/powerpoint/2010/main" val="2602991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5A91E4-24F6-504A-6862-553A17067953}"/>
              </a:ext>
            </a:extLst>
          </p:cNvPr>
          <p:cNvSpPr>
            <a:spLocks noGrp="1"/>
          </p:cNvSpPr>
          <p:nvPr>
            <p:ph type="title"/>
          </p:nvPr>
        </p:nvSpPr>
        <p:spPr/>
        <p:txBody>
          <a:bodyPr/>
          <a:lstStyle/>
          <a:p>
            <a:r>
              <a:rPr lang="pt-BR" dirty="0"/>
              <a:t>Experiências estéticas e aprendizagem   </a:t>
            </a:r>
          </a:p>
        </p:txBody>
      </p:sp>
      <p:graphicFrame>
        <p:nvGraphicFramePr>
          <p:cNvPr id="8" name="Espace réservé du contenu 2">
            <a:extLst>
              <a:ext uri="{FF2B5EF4-FFF2-40B4-BE49-F238E27FC236}">
                <a16:creationId xmlns:a16="http://schemas.microsoft.com/office/drawing/2014/main" id="{DFA4E5E0-A3F7-B5DF-28B5-5D985D81AEF9}"/>
              </a:ext>
            </a:extLst>
          </p:cNvPr>
          <p:cNvGraphicFramePr>
            <a:graphicFrameLocks noGrp="1"/>
          </p:cNvGraphicFramePr>
          <p:nvPr>
            <p:ph idx="1"/>
          </p:nvPr>
        </p:nvGraphicFramePr>
        <p:xfrm>
          <a:off x="838200" y="2011680"/>
          <a:ext cx="10515600" cy="416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lèche vers la droite 3">
            <a:extLst>
              <a:ext uri="{FF2B5EF4-FFF2-40B4-BE49-F238E27FC236}">
                <a16:creationId xmlns:a16="http://schemas.microsoft.com/office/drawing/2014/main" id="{91EC382C-E846-AB74-D579-6955BF5FEBF8}"/>
              </a:ext>
            </a:extLst>
          </p:cNvPr>
          <p:cNvSpPr/>
          <p:nvPr/>
        </p:nvSpPr>
        <p:spPr>
          <a:xfrm>
            <a:off x="3559341" y="6260264"/>
            <a:ext cx="1090863" cy="4652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ZoneTexte 5">
            <a:extLst>
              <a:ext uri="{FF2B5EF4-FFF2-40B4-BE49-F238E27FC236}">
                <a16:creationId xmlns:a16="http://schemas.microsoft.com/office/drawing/2014/main" id="{F1F21E7E-910F-AD81-2891-67B290A1A85F}"/>
              </a:ext>
            </a:extLst>
          </p:cNvPr>
          <p:cNvSpPr txBox="1"/>
          <p:nvPr/>
        </p:nvSpPr>
        <p:spPr>
          <a:xfrm>
            <a:off x="4650204" y="6216149"/>
            <a:ext cx="4668253" cy="461665"/>
          </a:xfrm>
          <a:prstGeom prst="rect">
            <a:avLst/>
          </a:prstGeom>
          <a:noFill/>
        </p:spPr>
        <p:txBody>
          <a:bodyPr wrap="square" rtlCol="0">
            <a:spAutoFit/>
          </a:bodyPr>
          <a:lstStyle/>
          <a:p>
            <a:r>
              <a:rPr lang="pt-BR" sz="2400" dirty="0"/>
              <a:t>A formação do visitante </a:t>
            </a:r>
          </a:p>
        </p:txBody>
      </p:sp>
    </p:spTree>
    <p:extLst>
      <p:ext uri="{BB962C8B-B14F-4D97-AF65-F5344CB8AC3E}">
        <p14:creationId xmlns:p14="http://schemas.microsoft.com/office/powerpoint/2010/main" val="158139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34" name="Rectangle 33">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alles abarrotadas y desenfocadas en un carnaval">
            <a:extLst>
              <a:ext uri="{FF2B5EF4-FFF2-40B4-BE49-F238E27FC236}">
                <a16:creationId xmlns:a16="http://schemas.microsoft.com/office/drawing/2014/main" id="{83BEDACE-3893-A4A7-75BC-CBA951FFA65A}"/>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35"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60000"/>
            </a:schemeClr>
          </a:solidFill>
          <a:ln w="32707" cap="flat">
            <a:noFill/>
            <a:prstDash val="solid"/>
            <a:miter/>
          </a:ln>
          <a:effectLst/>
        </p:spPr>
        <p:txBody>
          <a:bodyPr rtlCol="0" anchor="ctr"/>
          <a:lstStyle/>
          <a:p>
            <a:endParaRPr lang="en-US" dirty="0"/>
          </a:p>
        </p:txBody>
      </p:sp>
      <p:sp>
        <p:nvSpPr>
          <p:cNvPr id="2" name="Titre 1">
            <a:extLst>
              <a:ext uri="{FF2B5EF4-FFF2-40B4-BE49-F238E27FC236}">
                <a16:creationId xmlns:a16="http://schemas.microsoft.com/office/drawing/2014/main" id="{4D13CC72-7B9E-42C5-1AEF-315415B79D79}"/>
              </a:ext>
            </a:extLst>
          </p:cNvPr>
          <p:cNvSpPr>
            <a:spLocks noGrp="1"/>
          </p:cNvSpPr>
          <p:nvPr>
            <p:ph type="title"/>
          </p:nvPr>
        </p:nvSpPr>
        <p:spPr>
          <a:xfrm>
            <a:off x="3325473" y="1998924"/>
            <a:ext cx="5541054" cy="2213621"/>
          </a:xfrm>
        </p:spPr>
        <p:txBody>
          <a:bodyPr vert="horz" lIns="91440" tIns="45720" rIns="91440" bIns="45720" rtlCol="0" anchor="b">
            <a:normAutofit/>
          </a:bodyPr>
          <a:lstStyle/>
          <a:p>
            <a:pPr algn="ctr"/>
            <a:r>
              <a:rPr lang="en-US" sz="4800" i="1"/>
              <a:t>Visitas escolares e visitas familiares </a:t>
            </a:r>
          </a:p>
        </p:txBody>
      </p:sp>
    </p:spTree>
    <p:extLst>
      <p:ext uri="{BB962C8B-B14F-4D97-AF65-F5344CB8AC3E}">
        <p14:creationId xmlns:p14="http://schemas.microsoft.com/office/powerpoint/2010/main" val="37555886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9AF8D-1EAD-363B-CFE8-79F896FD2399}"/>
              </a:ext>
            </a:extLst>
          </p:cNvPr>
          <p:cNvSpPr>
            <a:spLocks noGrp="1"/>
          </p:cNvSpPr>
          <p:nvPr>
            <p:ph type="title"/>
          </p:nvPr>
        </p:nvSpPr>
        <p:spPr/>
        <p:txBody>
          <a:bodyPr/>
          <a:lstStyle/>
          <a:p>
            <a:r>
              <a:rPr lang="pt-BR" dirty="0"/>
              <a:t>Contexto </a:t>
            </a:r>
          </a:p>
        </p:txBody>
      </p:sp>
      <p:graphicFrame>
        <p:nvGraphicFramePr>
          <p:cNvPr id="10" name="Espace réservé du contenu 2">
            <a:extLst>
              <a:ext uri="{FF2B5EF4-FFF2-40B4-BE49-F238E27FC236}">
                <a16:creationId xmlns:a16="http://schemas.microsoft.com/office/drawing/2014/main" id="{4FEB2F95-96E6-B742-404B-E6D34AF02CDA}"/>
              </a:ext>
            </a:extLst>
          </p:cNvPr>
          <p:cNvGraphicFramePr>
            <a:graphicFrameLocks noGrp="1"/>
          </p:cNvGraphicFramePr>
          <p:nvPr>
            <p:ph sz="half" idx="1"/>
            <p:extLst>
              <p:ext uri="{D42A27DB-BD31-4B8C-83A1-F6EECF244321}">
                <p14:modId xmlns:p14="http://schemas.microsoft.com/office/powerpoint/2010/main" val="3352608409"/>
              </p:ext>
            </p:extLst>
          </p:nvPr>
        </p:nvGraphicFramePr>
        <p:xfrm>
          <a:off x="838198" y="1507958"/>
          <a:ext cx="5577843" cy="4421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Média en ligne 4" descr="Pierre Bourdieu - Entretien (Le musée : Un lieu sociologique)">
            <a:hlinkClick r:id="" action="ppaction://media"/>
            <a:extLst>
              <a:ext uri="{FF2B5EF4-FFF2-40B4-BE49-F238E27FC236}">
                <a16:creationId xmlns:a16="http://schemas.microsoft.com/office/drawing/2014/main" id="{96C4B196-8EE2-7142-5F7C-41BDB19BB21D}"/>
              </a:ext>
            </a:extLst>
          </p:cNvPr>
          <p:cNvPicPr>
            <a:picLocks noGrp="1" noRot="1" noChangeAspect="1"/>
          </p:cNvPicPr>
          <p:nvPr>
            <p:ph sz="half" idx="2"/>
            <a:videoFile r:link="rId1"/>
          </p:nvPr>
        </p:nvPicPr>
        <p:blipFill>
          <a:blip r:embed="rId8"/>
          <a:stretch>
            <a:fillRect/>
          </a:stretch>
        </p:blipFill>
        <p:spPr>
          <a:xfrm>
            <a:off x="6416042" y="2282909"/>
            <a:ext cx="4937125" cy="2789237"/>
          </a:xfrm>
          <a:prstGeom prst="rect">
            <a:avLst/>
          </a:prstGeom>
        </p:spPr>
      </p:pic>
      <p:sp>
        <p:nvSpPr>
          <p:cNvPr id="7" name="Flèche vers la droite 6">
            <a:extLst>
              <a:ext uri="{FF2B5EF4-FFF2-40B4-BE49-F238E27FC236}">
                <a16:creationId xmlns:a16="http://schemas.microsoft.com/office/drawing/2014/main" id="{8C569076-0364-CBE3-1227-C26CBCB57D95}"/>
              </a:ext>
            </a:extLst>
          </p:cNvPr>
          <p:cNvSpPr/>
          <p:nvPr/>
        </p:nvSpPr>
        <p:spPr>
          <a:xfrm>
            <a:off x="2677886" y="5929884"/>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ZoneTexte 7">
            <a:extLst>
              <a:ext uri="{FF2B5EF4-FFF2-40B4-BE49-F238E27FC236}">
                <a16:creationId xmlns:a16="http://schemas.microsoft.com/office/drawing/2014/main" id="{BC20307C-1449-AFFC-B725-BAADA2C51127}"/>
              </a:ext>
            </a:extLst>
          </p:cNvPr>
          <p:cNvSpPr txBox="1"/>
          <p:nvPr/>
        </p:nvSpPr>
        <p:spPr>
          <a:xfrm>
            <a:off x="3816367" y="5664368"/>
            <a:ext cx="7537433" cy="1015663"/>
          </a:xfrm>
          <a:prstGeom prst="rect">
            <a:avLst/>
          </a:prstGeom>
          <a:noFill/>
        </p:spPr>
        <p:txBody>
          <a:bodyPr wrap="square" rtlCol="0">
            <a:spAutoFit/>
          </a:bodyPr>
          <a:lstStyle/>
          <a:p>
            <a:r>
              <a:rPr lang="pt-BR" sz="2000" dirty="0"/>
              <a:t>Se o museu é um lugar onde as desigualdades sociais e culturais se manifestam, o que a escola pode fazer para mudar isso? </a:t>
            </a:r>
          </a:p>
        </p:txBody>
      </p:sp>
    </p:spTree>
    <p:extLst>
      <p:ext uri="{BB962C8B-B14F-4D97-AF65-F5344CB8AC3E}">
        <p14:creationId xmlns:p14="http://schemas.microsoft.com/office/powerpoint/2010/main" val="20578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0" name="Rectangle 19">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descr="Capture d’écran 2019-07-02 à 10.40.28.png">
            <a:extLst>
              <a:ext uri="{FF2B5EF4-FFF2-40B4-BE49-F238E27FC236}">
                <a16:creationId xmlns:a16="http://schemas.microsoft.com/office/drawing/2014/main" id="{0F9B6151-B207-5FB8-7593-0AA4B744233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924" b="7154"/>
          <a:stretch/>
        </p:blipFill>
        <p:spPr>
          <a:xfrm>
            <a:off x="4267201" y="10"/>
            <a:ext cx="7924800" cy="3383270"/>
          </a:xfrm>
          <a:prstGeom prst="rect">
            <a:avLst/>
          </a:prstGeom>
        </p:spPr>
      </p:pic>
      <p:pic>
        <p:nvPicPr>
          <p:cNvPr id="6" name="Espace réservé du contenu 3" descr="Capture d’écran 2019-07-02 à 01.58.20.png">
            <a:extLst>
              <a:ext uri="{FF2B5EF4-FFF2-40B4-BE49-F238E27FC236}">
                <a16:creationId xmlns:a16="http://schemas.microsoft.com/office/drawing/2014/main" id="{24725652-5D6E-E257-DF84-7CB8F1D33748}"/>
              </a:ext>
            </a:extLst>
          </p:cNvPr>
          <p:cNvPicPr>
            <a:picLocks noChangeAspect="1"/>
          </p:cNvPicPr>
          <p:nvPr/>
        </p:nvPicPr>
        <p:blipFill rotWithShape="1">
          <a:blip r:embed="rId4">
            <a:extLst>
              <a:ext uri="{28A0092B-C50C-407E-A947-70E740481C1C}">
                <a14:useLocalDpi xmlns:a14="http://schemas.microsoft.com/office/drawing/2010/main" val="0"/>
              </a:ext>
            </a:extLst>
          </a:blip>
          <a:srcRect t="10198" r="2" b="10200"/>
          <a:stretch/>
        </p:blipFill>
        <p:spPr>
          <a:xfrm>
            <a:off x="4636168" y="3474720"/>
            <a:ext cx="7555832" cy="3383280"/>
          </a:xfrm>
          <a:prstGeom prst="rect">
            <a:avLst/>
          </a:prstGeom>
        </p:spPr>
      </p:pic>
      <p:sp useBgFill="1">
        <p:nvSpPr>
          <p:cNvPr id="22" name="Freeform: Shape 21">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8F62D643-DEF2-B4D0-0F77-2E9179E528FA}"/>
              </a:ext>
            </a:extLst>
          </p:cNvPr>
          <p:cNvSpPr>
            <a:spLocks noGrp="1"/>
          </p:cNvSpPr>
          <p:nvPr>
            <p:ph type="title"/>
          </p:nvPr>
        </p:nvSpPr>
        <p:spPr>
          <a:xfrm>
            <a:off x="643468" y="1122363"/>
            <a:ext cx="3992700" cy="3364434"/>
          </a:xfrm>
        </p:spPr>
        <p:txBody>
          <a:bodyPr vert="horz" lIns="91440" tIns="45720" rIns="91440" bIns="45720" rtlCol="0" anchor="b">
            <a:normAutofit/>
          </a:bodyPr>
          <a:lstStyle/>
          <a:p>
            <a:r>
              <a:rPr lang="en-US" sz="4800" i="1"/>
              <a:t>visitas</a:t>
            </a:r>
            <a:r>
              <a:rPr lang="en-US" sz="4800" i="1" dirty="0"/>
              <a:t> </a:t>
            </a:r>
            <a:r>
              <a:rPr lang="en-US" sz="4800" i="1"/>
              <a:t>familiares</a:t>
            </a:r>
            <a:r>
              <a:rPr lang="en-US" sz="4800" i="1" dirty="0"/>
              <a:t> </a:t>
            </a:r>
          </a:p>
        </p:txBody>
      </p:sp>
    </p:spTree>
    <p:extLst>
      <p:ext uri="{BB962C8B-B14F-4D97-AF65-F5344CB8AC3E}">
        <p14:creationId xmlns:p14="http://schemas.microsoft.com/office/powerpoint/2010/main" val="2435773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4" name="Rectangle 13">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C8AEF76D-796B-D97B-647C-234CE8F6C0A4}"/>
              </a:ext>
            </a:extLst>
          </p:cNvPr>
          <p:cNvPicPr>
            <a:picLocks noChangeAspect="1"/>
          </p:cNvPicPr>
          <p:nvPr/>
        </p:nvPicPr>
        <p:blipFill rotWithShape="1">
          <a:blip r:embed="rId3"/>
          <a:srcRect t="24487" b="2222"/>
          <a:stretch/>
        </p:blipFill>
        <p:spPr>
          <a:xfrm>
            <a:off x="4264152" y="289377"/>
            <a:ext cx="7924800" cy="3383270"/>
          </a:xfrm>
          <a:prstGeom prst="rect">
            <a:avLst/>
          </a:prstGeom>
        </p:spPr>
      </p:pic>
      <p:pic>
        <p:nvPicPr>
          <p:cNvPr id="7" name="Espace réservé du contenu 3" descr="Capture d’écran 2019-07-02 à 10.30.21.png">
            <a:extLst>
              <a:ext uri="{FF2B5EF4-FFF2-40B4-BE49-F238E27FC236}">
                <a16:creationId xmlns:a16="http://schemas.microsoft.com/office/drawing/2014/main" id="{0DC83485-D39F-5A79-B6AA-DAD0402CC4D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0906" r="2" b="8416"/>
          <a:stretch/>
        </p:blipFill>
        <p:spPr>
          <a:xfrm>
            <a:off x="4636168" y="3474720"/>
            <a:ext cx="7555832" cy="3383280"/>
          </a:xfrm>
          <a:prstGeom prst="rect">
            <a:avLst/>
          </a:prstGeom>
        </p:spPr>
      </p:pic>
      <p:sp useBgFill="1">
        <p:nvSpPr>
          <p:cNvPr id="16" name="Freeform: Shape 15">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7BC23B40-ED5A-DA70-E144-773469BEA3C1}"/>
              </a:ext>
            </a:extLst>
          </p:cNvPr>
          <p:cNvSpPr>
            <a:spLocks noGrp="1"/>
          </p:cNvSpPr>
          <p:nvPr>
            <p:ph type="title"/>
          </p:nvPr>
        </p:nvSpPr>
        <p:spPr>
          <a:xfrm>
            <a:off x="643468" y="1122363"/>
            <a:ext cx="3992700" cy="3364434"/>
          </a:xfrm>
        </p:spPr>
        <p:txBody>
          <a:bodyPr vert="horz" lIns="91440" tIns="45720" rIns="91440" bIns="45720" rtlCol="0" anchor="b">
            <a:normAutofit/>
          </a:bodyPr>
          <a:lstStyle/>
          <a:p>
            <a:r>
              <a:rPr lang="en-US" sz="4800" i="1"/>
              <a:t>visitas escolares</a:t>
            </a:r>
          </a:p>
        </p:txBody>
      </p:sp>
    </p:spTree>
    <p:extLst>
      <p:ext uri="{BB962C8B-B14F-4D97-AF65-F5344CB8AC3E}">
        <p14:creationId xmlns:p14="http://schemas.microsoft.com/office/powerpoint/2010/main" val="2631372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E26EC88-CE00-E027-6999-E6081E3EEAED}"/>
              </a:ext>
            </a:extLst>
          </p:cNvPr>
          <p:cNvSpPr>
            <a:spLocks noGrp="1"/>
          </p:cNvSpPr>
          <p:nvPr>
            <p:ph type="title"/>
          </p:nvPr>
        </p:nvSpPr>
        <p:spPr>
          <a:xfrm>
            <a:off x="695864" y="325917"/>
            <a:ext cx="10287000" cy="1147762"/>
          </a:xfrm>
        </p:spPr>
        <p:txBody>
          <a:bodyPr>
            <a:normAutofit/>
          </a:bodyPr>
          <a:lstStyle/>
          <a:p>
            <a:r>
              <a:rPr lang="pt-BR" dirty="0"/>
              <a:t>Visitas escolares e familiares</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795277914"/>
              </p:ext>
            </p:extLst>
          </p:nvPr>
        </p:nvGraphicFramePr>
        <p:xfrm>
          <a:off x="1209136" y="1341076"/>
          <a:ext cx="9847289" cy="4560916"/>
        </p:xfrm>
        <a:graphic>
          <a:graphicData uri="http://schemas.openxmlformats.org/drawingml/2006/table">
            <a:tbl>
              <a:tblPr firstRow="1" bandRow="1">
                <a:tableStyleId>{5C22544A-7EE6-4342-B048-85BDC9FD1C3A}</a:tableStyleId>
              </a:tblPr>
              <a:tblGrid>
                <a:gridCol w="4800816">
                  <a:extLst>
                    <a:ext uri="{9D8B030D-6E8A-4147-A177-3AD203B41FA5}">
                      <a16:colId xmlns:a16="http://schemas.microsoft.com/office/drawing/2014/main" val="20000"/>
                    </a:ext>
                  </a:extLst>
                </a:gridCol>
                <a:gridCol w="5046473">
                  <a:extLst>
                    <a:ext uri="{9D8B030D-6E8A-4147-A177-3AD203B41FA5}">
                      <a16:colId xmlns:a16="http://schemas.microsoft.com/office/drawing/2014/main" val="20001"/>
                    </a:ext>
                  </a:extLst>
                </a:gridCol>
              </a:tblGrid>
              <a:tr h="372848">
                <a:tc>
                  <a:txBody>
                    <a:bodyPr/>
                    <a:lstStyle/>
                    <a:p>
                      <a:r>
                        <a:rPr lang="pt-BR" sz="1800" noProof="0"/>
                        <a:t>Visitas escolares</a:t>
                      </a:r>
                    </a:p>
                  </a:txBody>
                  <a:tcPr marL="40749" marR="40749" marT="37633" marB="37633"/>
                </a:tc>
                <a:tc>
                  <a:txBody>
                    <a:bodyPr/>
                    <a:lstStyle/>
                    <a:p>
                      <a:r>
                        <a:rPr lang="pt-BR" sz="1800" noProof="0"/>
                        <a:t>Visitas familiares</a:t>
                      </a:r>
                    </a:p>
                  </a:txBody>
                  <a:tcPr marL="40749" marR="40749" marT="37633" marB="37633"/>
                </a:tc>
                <a:extLst>
                  <a:ext uri="{0D108BD9-81ED-4DB2-BD59-A6C34878D82A}">
                    <a16:rowId xmlns:a16="http://schemas.microsoft.com/office/drawing/2014/main" val="10000"/>
                  </a:ext>
                </a:extLst>
              </a:tr>
              <a:tr h="372848">
                <a:tc>
                  <a:txBody>
                    <a:bodyPr/>
                    <a:lstStyle/>
                    <a:p>
                      <a:r>
                        <a:rPr lang="pt-BR" sz="1800" b="0" noProof="0" dirty="0"/>
                        <a:t>Movimento sob controle</a:t>
                      </a:r>
                    </a:p>
                  </a:txBody>
                  <a:tcPr marL="40749" marR="40749" marT="37633" marB="37633"/>
                </a:tc>
                <a:tc>
                  <a:txBody>
                    <a:bodyPr/>
                    <a:lstStyle/>
                    <a:p>
                      <a:r>
                        <a:rPr lang="pt-BR" sz="1800" noProof="0"/>
                        <a:t>Liberdade de movimento</a:t>
                      </a:r>
                    </a:p>
                  </a:txBody>
                  <a:tcPr marL="40749" marR="40749" marT="37633" marB="37633"/>
                </a:tc>
                <a:extLst>
                  <a:ext uri="{0D108BD9-81ED-4DB2-BD59-A6C34878D82A}">
                    <a16:rowId xmlns:a16="http://schemas.microsoft.com/office/drawing/2014/main" val="10001"/>
                  </a:ext>
                </a:extLst>
              </a:tr>
              <a:tr h="1569537">
                <a:tc>
                  <a:txBody>
                    <a:bodyPr/>
                    <a:lstStyle/>
                    <a:p>
                      <a:r>
                        <a:rPr lang="pt-BR" sz="1800" noProof="0" dirty="0"/>
                        <a:t>O olhar do aluno é guiado</a:t>
                      </a:r>
                    </a:p>
                    <a:p>
                      <a:endParaRPr lang="pt-BR" sz="1800" noProof="0" dirty="0"/>
                    </a:p>
                    <a:p>
                      <a:r>
                        <a:rPr lang="pt-BR" sz="1800" noProof="0" dirty="0"/>
                        <a:t>Tempo livre para olhar</a:t>
                      </a:r>
                    </a:p>
                    <a:p>
                      <a:endParaRPr lang="pt-BR" sz="1800" noProof="0" dirty="0"/>
                    </a:p>
                    <a:p>
                      <a:r>
                        <a:rPr lang="pt-BR" sz="1800" noProof="0" dirty="0"/>
                        <a:t>E, às vezes, para manipular</a:t>
                      </a:r>
                    </a:p>
                  </a:txBody>
                  <a:tcPr marL="40749" marR="40749" marT="37633" marB="37633"/>
                </a:tc>
                <a:tc>
                  <a:txBody>
                    <a:bodyPr/>
                    <a:lstStyle/>
                    <a:p>
                      <a:r>
                        <a:rPr lang="pt-BR" sz="1800" noProof="0"/>
                        <a:t>Tanto a criança quanto os pais encorajam a observação - o olhar é livre e a observação é compartilhada.</a:t>
                      </a:r>
                    </a:p>
                    <a:p>
                      <a:endParaRPr lang="pt-BR" sz="1800" noProof="0"/>
                    </a:p>
                    <a:p>
                      <a:r>
                        <a:rPr lang="pt-BR" sz="1800" noProof="0"/>
                        <a:t>Os pais tendem a fazer coisas com a criança ou no lugar dela</a:t>
                      </a:r>
                    </a:p>
                  </a:txBody>
                  <a:tcPr marL="40749" marR="40749" marT="37633" marB="37633"/>
                </a:tc>
                <a:extLst>
                  <a:ext uri="{0D108BD9-81ED-4DB2-BD59-A6C34878D82A}">
                    <a16:rowId xmlns:a16="http://schemas.microsoft.com/office/drawing/2014/main" val="2465013352"/>
                  </a:ext>
                </a:extLst>
              </a:tr>
              <a:tr h="1569537">
                <a:tc>
                  <a:txBody>
                    <a:bodyPr/>
                    <a:lstStyle/>
                    <a:p>
                      <a:r>
                        <a:rPr lang="pt-BR" sz="1800" noProof="0" dirty="0"/>
                        <a:t>O mediador está sempre falando e controlando a palavra dos alunos</a:t>
                      </a:r>
                    </a:p>
                    <a:p>
                      <a:endParaRPr lang="pt-BR" sz="1800" noProof="0" dirty="0"/>
                    </a:p>
                    <a:p>
                      <a:r>
                        <a:rPr lang="pt-BR" sz="1800" noProof="0" dirty="0"/>
                        <a:t>O mediador está a serviço do conteúdo esperado, o conhecimento da exposição em relação ao conhecimento escolar</a:t>
                      </a:r>
                    </a:p>
                  </a:txBody>
                  <a:tcPr marL="40749" marR="40749" marT="37633" marB="37633"/>
                </a:tc>
                <a:tc>
                  <a:txBody>
                    <a:bodyPr/>
                    <a:lstStyle/>
                    <a:p>
                      <a:r>
                        <a:rPr lang="pt-BR" sz="1800" noProof="0"/>
                        <a:t>Espaço compartilhado para conversar</a:t>
                      </a:r>
                    </a:p>
                    <a:p>
                      <a:endParaRPr lang="pt-BR" sz="1800" noProof="0"/>
                    </a:p>
                    <a:p>
                      <a:endParaRPr lang="pt-BR" sz="1800" noProof="0"/>
                    </a:p>
                    <a:p>
                      <a:r>
                        <a:rPr lang="pt-BR" sz="1800" noProof="0"/>
                        <a:t>Os pais atendem ao desejo da criança de saber</a:t>
                      </a:r>
                    </a:p>
                  </a:txBody>
                  <a:tcPr marL="40749" marR="40749" marT="37633" marB="37633"/>
                </a:tc>
                <a:extLst>
                  <a:ext uri="{0D108BD9-81ED-4DB2-BD59-A6C34878D82A}">
                    <a16:rowId xmlns:a16="http://schemas.microsoft.com/office/drawing/2014/main" val="2055816931"/>
                  </a:ext>
                </a:extLst>
              </a:tr>
              <a:tr h="372848">
                <a:tc>
                  <a:txBody>
                    <a:bodyPr/>
                    <a:lstStyle/>
                    <a:p>
                      <a:r>
                        <a:rPr lang="pt-BR" sz="1800" noProof="0"/>
                        <a:t>Conhecimento e prazer</a:t>
                      </a:r>
                    </a:p>
                  </a:txBody>
                  <a:tcPr marL="40749" marR="40749" marT="37633" marB="37633"/>
                </a:tc>
                <a:tc>
                  <a:txBody>
                    <a:bodyPr/>
                    <a:lstStyle/>
                    <a:p>
                      <a:r>
                        <a:rPr lang="pt-BR" sz="1800" noProof="0" dirty="0"/>
                        <a:t>Descoberta e desejo compartilhados</a:t>
                      </a:r>
                    </a:p>
                  </a:txBody>
                  <a:tcPr marL="40749" marR="40749" marT="37633" marB="37633"/>
                </a:tc>
                <a:extLst>
                  <a:ext uri="{0D108BD9-81ED-4DB2-BD59-A6C34878D82A}">
                    <a16:rowId xmlns:a16="http://schemas.microsoft.com/office/drawing/2014/main" val="1962826416"/>
                  </a:ext>
                </a:extLst>
              </a:tr>
            </a:tbl>
          </a:graphicData>
        </a:graphic>
      </p:graphicFrame>
      <p:sp>
        <p:nvSpPr>
          <p:cNvPr id="5" name="Flèche vers la droite 4">
            <a:extLst>
              <a:ext uri="{FF2B5EF4-FFF2-40B4-BE49-F238E27FC236}">
                <a16:creationId xmlns:a16="http://schemas.microsoft.com/office/drawing/2014/main" id="{1AFA833A-49A5-9D8B-F57A-EFFE77529027}"/>
              </a:ext>
            </a:extLst>
          </p:cNvPr>
          <p:cNvSpPr/>
          <p:nvPr/>
        </p:nvSpPr>
        <p:spPr>
          <a:xfrm>
            <a:off x="2326105" y="6128084"/>
            <a:ext cx="1315453" cy="5293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ZoneTexte 5">
            <a:extLst>
              <a:ext uri="{FF2B5EF4-FFF2-40B4-BE49-F238E27FC236}">
                <a16:creationId xmlns:a16="http://schemas.microsoft.com/office/drawing/2014/main" id="{BF728260-8B27-557D-B899-8BD3E1D15CF5}"/>
              </a:ext>
            </a:extLst>
          </p:cNvPr>
          <p:cNvSpPr txBox="1"/>
          <p:nvPr/>
        </p:nvSpPr>
        <p:spPr>
          <a:xfrm>
            <a:off x="3769895" y="6136105"/>
            <a:ext cx="4993675" cy="369332"/>
          </a:xfrm>
          <a:prstGeom prst="rect">
            <a:avLst/>
          </a:prstGeom>
          <a:noFill/>
        </p:spPr>
        <p:txBody>
          <a:bodyPr wrap="none" rtlCol="0">
            <a:spAutoFit/>
          </a:bodyPr>
          <a:lstStyle/>
          <a:p>
            <a:r>
              <a:rPr lang="pt-BR" dirty="0"/>
              <a:t>Diferentes experiências formam o visitante </a:t>
            </a:r>
          </a:p>
        </p:txBody>
      </p:sp>
    </p:spTree>
    <p:extLst>
      <p:ext uri="{BB962C8B-B14F-4D97-AF65-F5344CB8AC3E}">
        <p14:creationId xmlns:p14="http://schemas.microsoft.com/office/powerpoint/2010/main" val="800189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539E9-2092-BFF6-A9BE-D3AA199DBDB6}"/>
              </a:ext>
            </a:extLst>
          </p:cNvPr>
          <p:cNvSpPr>
            <a:spLocks noGrp="1"/>
          </p:cNvSpPr>
          <p:nvPr>
            <p:ph type="title"/>
          </p:nvPr>
        </p:nvSpPr>
        <p:spPr/>
        <p:txBody>
          <a:bodyPr/>
          <a:lstStyle/>
          <a:p>
            <a:r>
              <a:rPr lang="pt-BR" dirty="0"/>
              <a:t>Debate </a:t>
            </a:r>
            <a:r>
              <a:rPr lang="pt-BR" sz="4000" dirty="0"/>
              <a:t>metodológico e ético </a:t>
            </a:r>
            <a:endParaRPr lang="pt-BR" dirty="0"/>
          </a:p>
        </p:txBody>
      </p:sp>
      <p:sp>
        <p:nvSpPr>
          <p:cNvPr id="3" name="Espace réservé du contenu 2">
            <a:extLst>
              <a:ext uri="{FF2B5EF4-FFF2-40B4-BE49-F238E27FC236}">
                <a16:creationId xmlns:a16="http://schemas.microsoft.com/office/drawing/2014/main" id="{59E4F9B3-6941-B02C-FB85-F651D7029C1B}"/>
              </a:ext>
            </a:extLst>
          </p:cNvPr>
          <p:cNvSpPr>
            <a:spLocks noGrp="1"/>
          </p:cNvSpPr>
          <p:nvPr>
            <p:ph idx="1"/>
          </p:nvPr>
        </p:nvSpPr>
        <p:spPr>
          <a:xfrm>
            <a:off x="497305" y="1690688"/>
            <a:ext cx="11069053" cy="4565734"/>
          </a:xfrm>
        </p:spPr>
        <p:txBody>
          <a:bodyPr>
            <a:normAutofit fontScale="92500" lnSpcReduction="10000"/>
          </a:bodyPr>
          <a:lstStyle/>
          <a:p>
            <a:r>
              <a:rPr lang="pt-BR" dirty="0" err="1"/>
              <a:t>Gentaz</a:t>
            </a:r>
            <a:r>
              <a:rPr lang="pt-BR" dirty="0"/>
              <a:t> et al (2002), pesquisador de neurociência, compararam dois tipos de visita (acadêmica e ativa) e determinaram qual era mais eficaz em termos de aprendizado associado à memória. Eles realizaram </a:t>
            </a:r>
            <a:r>
              <a:rPr lang="pt-BR" dirty="0" err="1"/>
              <a:t>pré</a:t>
            </a:r>
            <a:r>
              <a:rPr lang="pt-BR" dirty="0"/>
              <a:t> e pós-testes e "mediram o interesse das crianças durante a visita": </a:t>
            </a:r>
          </a:p>
          <a:p>
            <a:pPr lvl="1"/>
            <a:r>
              <a:rPr lang="pt-BR" dirty="0"/>
              <a:t>Para quantificar o interesse das crianças durante cada visita, usamos duas medidas: a primeira é </a:t>
            </a:r>
            <a:r>
              <a:rPr lang="pt-BR" b="1" dirty="0"/>
              <a:t>o número de chamadas de atenção feitas pelo mediador durante a visita </a:t>
            </a:r>
            <a:r>
              <a:rPr lang="pt-BR" dirty="0"/>
              <a:t>- desde o momento após a apresentação geral das instruções até o retorno ao hall de entrada do museu -; a segunda é </a:t>
            </a:r>
            <a:r>
              <a:rPr lang="pt-BR" b="1" dirty="0"/>
              <a:t>o número médio de braços levantados pelas crianças em cada atividade </a:t>
            </a:r>
            <a:r>
              <a:rPr lang="pt-BR" dirty="0"/>
              <a:t>- perguntas e jogos - sugerida pelo mediador ao apresentar uma obra. Essas informações foram coletadas durante as quatro visitas pelo mesmo pesquisador usando uma grade de observação. (p. 175)</a:t>
            </a:r>
          </a:p>
        </p:txBody>
      </p:sp>
    </p:spTree>
    <p:extLst>
      <p:ext uri="{BB962C8B-B14F-4D97-AF65-F5344CB8AC3E}">
        <p14:creationId xmlns:p14="http://schemas.microsoft.com/office/powerpoint/2010/main" val="813323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30" name="Rectangle 29">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1C9FE9B-9E83-CBED-913B-2FEB84E26AD7}"/>
              </a:ext>
            </a:extLst>
          </p:cNvPr>
          <p:cNvPicPr>
            <a:picLocks noChangeAspect="1"/>
          </p:cNvPicPr>
          <p:nvPr/>
        </p:nvPicPr>
        <p:blipFill rotWithShape="1">
          <a:blip r:embed="rId2"/>
          <a:srcRect/>
          <a:stretch/>
        </p:blipFill>
        <p:spPr>
          <a:xfrm>
            <a:off x="20" y="10"/>
            <a:ext cx="12191980" cy="6857990"/>
          </a:xfrm>
          <a:prstGeom prst="rect">
            <a:avLst/>
          </a:prstGeom>
        </p:spPr>
      </p:pic>
      <p:sp>
        <p:nvSpPr>
          <p:cNvPr id="32"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60000"/>
            </a:schemeClr>
          </a:solidFill>
          <a:ln w="32707" cap="flat">
            <a:noFill/>
            <a:prstDash val="solid"/>
            <a:miter/>
          </a:ln>
          <a:effectLst/>
        </p:spPr>
        <p:txBody>
          <a:bodyPr rtlCol="0" anchor="ctr"/>
          <a:lstStyle/>
          <a:p>
            <a:endParaRPr lang="en-US" dirty="0"/>
          </a:p>
        </p:txBody>
      </p:sp>
      <p:sp>
        <p:nvSpPr>
          <p:cNvPr id="4" name="Titre 3">
            <a:extLst>
              <a:ext uri="{FF2B5EF4-FFF2-40B4-BE49-F238E27FC236}">
                <a16:creationId xmlns:a16="http://schemas.microsoft.com/office/drawing/2014/main" id="{B436EC4E-A8A7-5231-F0A4-B63834A0DD04}"/>
              </a:ext>
            </a:extLst>
          </p:cNvPr>
          <p:cNvSpPr>
            <a:spLocks noGrp="1"/>
          </p:cNvSpPr>
          <p:nvPr>
            <p:ph type="title"/>
          </p:nvPr>
        </p:nvSpPr>
        <p:spPr>
          <a:xfrm>
            <a:off x="3325473" y="1998924"/>
            <a:ext cx="5541054" cy="2213621"/>
          </a:xfrm>
        </p:spPr>
        <p:txBody>
          <a:bodyPr vert="horz" lIns="91440" tIns="45720" rIns="91440" bIns="45720" rtlCol="0" anchor="b">
            <a:normAutofit/>
          </a:bodyPr>
          <a:lstStyle/>
          <a:p>
            <a:r>
              <a:rPr lang="en-US" sz="3700" i="1"/>
              <a:t>Modelo didático para o estudo de visitas escolares a museus</a:t>
            </a:r>
          </a:p>
        </p:txBody>
      </p:sp>
    </p:spTree>
    <p:extLst>
      <p:ext uri="{BB962C8B-B14F-4D97-AF65-F5344CB8AC3E}">
        <p14:creationId xmlns:p14="http://schemas.microsoft.com/office/powerpoint/2010/main" val="19277358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A3F609-6DB8-FC25-2762-FC1568B5CD88}"/>
              </a:ext>
            </a:extLst>
          </p:cNvPr>
          <p:cNvSpPr>
            <a:spLocks noGrp="1"/>
          </p:cNvSpPr>
          <p:nvPr>
            <p:ph type="title"/>
          </p:nvPr>
        </p:nvSpPr>
        <p:spPr>
          <a:xfrm>
            <a:off x="795528" y="386930"/>
            <a:ext cx="10141799" cy="1300554"/>
          </a:xfrm>
        </p:spPr>
        <p:txBody>
          <a:bodyPr anchor="b">
            <a:normAutofit/>
          </a:bodyPr>
          <a:lstStyle/>
          <a:p>
            <a:r>
              <a:rPr lang="pt-BR" sz="4800" dirty="0"/>
              <a:t>A didática dos museus</a:t>
            </a:r>
            <a:endParaRPr lang="fr-FR" sz="4800" dirty="0"/>
          </a:p>
        </p:txBody>
      </p:sp>
      <p:pic>
        <p:nvPicPr>
          <p:cNvPr id="5" name="Image 4" descr="Une image contenant diagramme, cercle, texte&#10;&#10;Description générée automatiquement">
            <a:extLst>
              <a:ext uri="{FF2B5EF4-FFF2-40B4-BE49-F238E27FC236}">
                <a16:creationId xmlns:a16="http://schemas.microsoft.com/office/drawing/2014/main" id="{2625D966-E57B-CDCD-6C98-1124E7241145}"/>
              </a:ext>
            </a:extLst>
          </p:cNvPr>
          <p:cNvPicPr>
            <a:picLocks noChangeAspect="1"/>
          </p:cNvPicPr>
          <p:nvPr/>
        </p:nvPicPr>
        <p:blipFill>
          <a:blip r:embed="rId2"/>
          <a:stretch>
            <a:fillRect/>
          </a:stretch>
        </p:blipFill>
        <p:spPr>
          <a:xfrm>
            <a:off x="27149" y="2133601"/>
            <a:ext cx="8272790" cy="3888210"/>
          </a:xfrm>
          <a:prstGeom prst="rect">
            <a:avLst/>
          </a:prstGeom>
        </p:spPr>
      </p:pic>
      <p:sp>
        <p:nvSpPr>
          <p:cNvPr id="3" name="Espace réservé du contenu 2">
            <a:extLst>
              <a:ext uri="{FF2B5EF4-FFF2-40B4-BE49-F238E27FC236}">
                <a16:creationId xmlns:a16="http://schemas.microsoft.com/office/drawing/2014/main" id="{B11C573A-08B2-4373-1964-612EB325A0E5}"/>
              </a:ext>
            </a:extLst>
          </p:cNvPr>
          <p:cNvSpPr>
            <a:spLocks noGrp="1"/>
          </p:cNvSpPr>
          <p:nvPr>
            <p:ph idx="1"/>
          </p:nvPr>
        </p:nvSpPr>
        <p:spPr>
          <a:xfrm>
            <a:off x="8454189" y="2060469"/>
            <a:ext cx="3481137" cy="3961342"/>
          </a:xfrm>
        </p:spPr>
        <p:txBody>
          <a:bodyPr anchor="ctr">
            <a:normAutofit/>
          </a:bodyPr>
          <a:lstStyle/>
          <a:p>
            <a:pPr marL="0" indent="0">
              <a:buNone/>
            </a:pPr>
            <a:r>
              <a:rPr lang="pt-BR" sz="2000" dirty="0"/>
              <a:t>Legendre (1983) propôs um modelo didático da situação de visita à escola, que ele chamou de "situação pedagógica".</a:t>
            </a:r>
          </a:p>
          <a:p>
            <a:pPr marL="0" indent="0">
              <a:buNone/>
            </a:pPr>
            <a:r>
              <a:rPr lang="pt-BR" sz="2000" dirty="0"/>
              <a:t>Ele coloca os dois ambientes em perspectiva</a:t>
            </a:r>
          </a:p>
        </p:txBody>
      </p:sp>
    </p:spTree>
    <p:extLst>
      <p:ext uri="{BB962C8B-B14F-4D97-AF65-F5344CB8AC3E}">
        <p14:creationId xmlns:p14="http://schemas.microsoft.com/office/powerpoint/2010/main" val="357227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98DD54-610C-B6FE-43F7-F2465F6D1EA5}"/>
              </a:ext>
            </a:extLst>
          </p:cNvPr>
          <p:cNvSpPr>
            <a:spLocks noGrp="1"/>
          </p:cNvSpPr>
          <p:nvPr>
            <p:ph type="title"/>
          </p:nvPr>
        </p:nvSpPr>
        <p:spPr>
          <a:xfrm>
            <a:off x="795528" y="386930"/>
            <a:ext cx="10141799" cy="1300554"/>
          </a:xfrm>
        </p:spPr>
        <p:txBody>
          <a:bodyPr anchor="b">
            <a:normAutofit/>
          </a:bodyPr>
          <a:lstStyle/>
          <a:p>
            <a:r>
              <a:rPr lang="pt-BR" sz="4800" dirty="0"/>
              <a:t>A didática dos museus</a:t>
            </a:r>
            <a:endParaRPr lang="fr-FR" sz="4800" dirty="0"/>
          </a:p>
        </p:txBody>
      </p:sp>
      <p:pic>
        <p:nvPicPr>
          <p:cNvPr id="5" name="Espace réservé du contenu 4" descr="Une image contenant texte, diagramme, ligne, Police&#10;&#10;Description générée automatiquement">
            <a:extLst>
              <a:ext uri="{FF2B5EF4-FFF2-40B4-BE49-F238E27FC236}">
                <a16:creationId xmlns:a16="http://schemas.microsoft.com/office/drawing/2014/main" id="{A2D680E9-71DA-CB6A-DDBB-366F08EF990B}"/>
              </a:ext>
            </a:extLst>
          </p:cNvPr>
          <p:cNvPicPr>
            <a:picLocks noChangeAspect="1"/>
          </p:cNvPicPr>
          <p:nvPr/>
        </p:nvPicPr>
        <p:blipFill>
          <a:blip r:embed="rId2"/>
          <a:stretch>
            <a:fillRect/>
          </a:stretch>
        </p:blipFill>
        <p:spPr>
          <a:xfrm>
            <a:off x="384360" y="1820705"/>
            <a:ext cx="8277725" cy="4892443"/>
          </a:xfrm>
          <a:prstGeom prst="rect">
            <a:avLst/>
          </a:prstGeom>
        </p:spPr>
      </p:pic>
      <p:sp>
        <p:nvSpPr>
          <p:cNvPr id="9" name="Content Placeholder 8">
            <a:extLst>
              <a:ext uri="{FF2B5EF4-FFF2-40B4-BE49-F238E27FC236}">
                <a16:creationId xmlns:a16="http://schemas.microsoft.com/office/drawing/2014/main" id="{87644709-249A-4607-C912-F9FEBFDD78B4}"/>
              </a:ext>
            </a:extLst>
          </p:cNvPr>
          <p:cNvSpPr>
            <a:spLocks noGrp="1"/>
          </p:cNvSpPr>
          <p:nvPr>
            <p:ph idx="1"/>
          </p:nvPr>
        </p:nvSpPr>
        <p:spPr>
          <a:xfrm>
            <a:off x="8662085" y="1820705"/>
            <a:ext cx="3000526" cy="3944064"/>
          </a:xfrm>
        </p:spPr>
        <p:txBody>
          <a:bodyPr anchor="ctr">
            <a:normAutofit/>
          </a:bodyPr>
          <a:lstStyle/>
          <a:p>
            <a:pPr marL="0" indent="0">
              <a:buNone/>
            </a:pPr>
            <a:r>
              <a:rPr lang="pt-BR" sz="2400" dirty="0" err="1">
                <a:effectLst/>
                <a:latin typeface="TimesNewRomanPSMT"/>
              </a:rPr>
              <a:t>Allard</a:t>
            </a:r>
            <a:r>
              <a:rPr lang="pt-BR" sz="2400" dirty="0">
                <a:effectLst/>
                <a:latin typeface="TimesNewRomanPSMT"/>
              </a:rPr>
              <a:t> e o GREM repensam esse modelo de forma sistêmica e convergem para o sujeito que visita em uma situação escolar: o aluno-visitante.</a:t>
            </a:r>
            <a:endParaRPr lang="pt-BR" sz="2400" dirty="0"/>
          </a:p>
        </p:txBody>
      </p:sp>
    </p:spTree>
    <p:extLst>
      <p:ext uri="{BB962C8B-B14F-4D97-AF65-F5344CB8AC3E}">
        <p14:creationId xmlns:p14="http://schemas.microsoft.com/office/powerpoint/2010/main" val="541507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9F5958-C259-C1D9-FFD5-3A6A213E5722}"/>
              </a:ext>
            </a:extLst>
          </p:cNvPr>
          <p:cNvSpPr>
            <a:spLocks noGrp="1"/>
          </p:cNvSpPr>
          <p:nvPr>
            <p:ph type="title"/>
          </p:nvPr>
        </p:nvSpPr>
        <p:spPr>
          <a:xfrm>
            <a:off x="589560" y="856180"/>
            <a:ext cx="4560584" cy="1128068"/>
          </a:xfrm>
        </p:spPr>
        <p:txBody>
          <a:bodyPr anchor="ctr">
            <a:normAutofit/>
          </a:bodyPr>
          <a:lstStyle/>
          <a:p>
            <a:r>
              <a:rPr lang="pt-BR" sz="3700" dirty="0"/>
              <a:t>A didática dos museus</a:t>
            </a:r>
            <a:endParaRPr lang="fr-FR" sz="3700" dirty="0"/>
          </a:p>
        </p:txBody>
      </p:sp>
      <p:sp>
        <p:nvSpPr>
          <p:cNvPr id="3" name="Espace réservé du contenu 2">
            <a:extLst>
              <a:ext uri="{FF2B5EF4-FFF2-40B4-BE49-F238E27FC236}">
                <a16:creationId xmlns:a16="http://schemas.microsoft.com/office/drawing/2014/main" id="{CAF69893-00D3-B2A9-D94D-AFF57926B485}"/>
              </a:ext>
            </a:extLst>
          </p:cNvPr>
          <p:cNvSpPr>
            <a:spLocks noGrp="1"/>
          </p:cNvSpPr>
          <p:nvPr>
            <p:ph idx="1"/>
          </p:nvPr>
        </p:nvSpPr>
        <p:spPr>
          <a:xfrm>
            <a:off x="398213" y="2138000"/>
            <a:ext cx="4559425" cy="3979585"/>
          </a:xfrm>
        </p:spPr>
        <p:txBody>
          <a:bodyPr anchor="ctr">
            <a:normAutofit/>
          </a:bodyPr>
          <a:lstStyle/>
          <a:p>
            <a:r>
              <a:rPr lang="pt-BR" sz="2000" dirty="0"/>
              <a:t>O GREM adotou o modelo de Boucher (1991), acrescentando uma abordagem didática para criar programas e atividades no cruzamento das duas instituições e um modelo de avaliação. Ele proporá um conceito que integra a visita virtual antes da visita ao museu.</a:t>
            </a:r>
          </a:p>
        </p:txBody>
      </p:sp>
      <p:pic>
        <p:nvPicPr>
          <p:cNvPr id="5" name="Image 4" descr="Une image contenant texte, cercle, diagramme, Police&#10;&#10;Description générée automatiquement">
            <a:extLst>
              <a:ext uri="{FF2B5EF4-FFF2-40B4-BE49-F238E27FC236}">
                <a16:creationId xmlns:a16="http://schemas.microsoft.com/office/drawing/2014/main" id="{40F35806-8C3D-2FFB-72CD-9251B52D9DE4}"/>
              </a:ext>
            </a:extLst>
          </p:cNvPr>
          <p:cNvPicPr>
            <a:picLocks noChangeAspect="1"/>
          </p:cNvPicPr>
          <p:nvPr/>
        </p:nvPicPr>
        <p:blipFill rotWithShape="1">
          <a:blip r:embed="rId2"/>
          <a:srcRect l="6450" r="9989" b="-2"/>
          <a:stretch/>
        </p:blipFill>
        <p:spPr>
          <a:xfrm>
            <a:off x="5277853" y="511674"/>
            <a:ext cx="6156807" cy="5738855"/>
          </a:xfrm>
          <a:prstGeom prst="rect">
            <a:avLst/>
          </a:prstGeom>
        </p:spPr>
      </p:pic>
    </p:spTree>
    <p:extLst>
      <p:ext uri="{BB962C8B-B14F-4D97-AF65-F5344CB8AC3E}">
        <p14:creationId xmlns:p14="http://schemas.microsoft.com/office/powerpoint/2010/main" val="2409777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420A99-F68B-1BBB-32F9-EFAE5199B68C}"/>
              </a:ext>
            </a:extLst>
          </p:cNvPr>
          <p:cNvSpPr>
            <a:spLocks noGrp="1"/>
          </p:cNvSpPr>
          <p:nvPr>
            <p:ph type="title"/>
          </p:nvPr>
        </p:nvSpPr>
        <p:spPr>
          <a:xfrm>
            <a:off x="8373979" y="1876926"/>
            <a:ext cx="3363554" cy="2992254"/>
          </a:xfrm>
        </p:spPr>
        <p:txBody>
          <a:bodyPr vert="horz" lIns="91440" tIns="45720" rIns="91440" bIns="45720" rtlCol="0" anchor="ctr">
            <a:normAutofit/>
          </a:bodyPr>
          <a:lstStyle/>
          <a:p>
            <a:r>
              <a:rPr lang="pt-BR" sz="3100" dirty="0"/>
              <a:t>Modelo didático para o estudo de visitas escolares a museus (Dias-</a:t>
            </a:r>
            <a:r>
              <a:rPr lang="pt-BR" sz="3100" dirty="0" err="1"/>
              <a:t>Chiaruttini</a:t>
            </a:r>
            <a:r>
              <a:rPr lang="pt-BR" sz="3100" dirty="0"/>
              <a:t>, 2019)</a:t>
            </a:r>
          </a:p>
        </p:txBody>
      </p:sp>
      <p:pic>
        <p:nvPicPr>
          <p:cNvPr id="5" name="Espace réservé du contenu 4" descr="Une image contenant diagramme, ligne, croquis, cercle&#10;&#10;Description générée automatiquement">
            <a:extLst>
              <a:ext uri="{FF2B5EF4-FFF2-40B4-BE49-F238E27FC236}">
                <a16:creationId xmlns:a16="http://schemas.microsoft.com/office/drawing/2014/main" id="{C931CC66-7C82-5928-4A8F-344A52FB817B}"/>
              </a:ext>
            </a:extLst>
          </p:cNvPr>
          <p:cNvPicPr>
            <a:picLocks noGrp="1" noChangeAspect="1"/>
          </p:cNvPicPr>
          <p:nvPr>
            <p:ph idx="1"/>
          </p:nvPr>
        </p:nvPicPr>
        <p:blipFill rotWithShape="1">
          <a:blip r:embed="rId2"/>
          <a:srcRect l="7870" r="2718"/>
          <a:stretch/>
        </p:blipFill>
        <p:spPr>
          <a:xfrm>
            <a:off x="545238" y="858525"/>
            <a:ext cx="7608304" cy="5211906"/>
          </a:xfrm>
          <a:prstGeom prst="rect">
            <a:avLst/>
          </a:prstGeom>
        </p:spPr>
      </p:pic>
    </p:spTree>
    <p:extLst>
      <p:ext uri="{BB962C8B-B14F-4D97-AF65-F5344CB8AC3E}">
        <p14:creationId xmlns:p14="http://schemas.microsoft.com/office/powerpoint/2010/main" val="714514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odelos de moléculas numa sala de aula de ciências">
            <a:extLst>
              <a:ext uri="{FF2B5EF4-FFF2-40B4-BE49-F238E27FC236}">
                <a16:creationId xmlns:a16="http://schemas.microsoft.com/office/drawing/2014/main" id="{F4EDE8A5-0ACB-6B97-DF79-7DE15EA28A3E}"/>
              </a:ext>
            </a:extLst>
          </p:cNvPr>
          <p:cNvPicPr>
            <a:picLocks noChangeAspect="1"/>
          </p:cNvPicPr>
          <p:nvPr/>
        </p:nvPicPr>
        <p:blipFill rotWithShape="1">
          <a:blip r:embed="rId2"/>
          <a:srcRect l="35932" r="29324" b="-1"/>
          <a:stretch/>
        </p:blipFill>
        <p:spPr>
          <a:xfrm>
            <a:off x="415130" y="1838614"/>
            <a:ext cx="2284413" cy="4449763"/>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9" name="Image 8" descr="Une image contenant ligne, diagramme, triangle, Tracé&#10;&#10;Description générée automatiquement">
            <a:extLst>
              <a:ext uri="{FF2B5EF4-FFF2-40B4-BE49-F238E27FC236}">
                <a16:creationId xmlns:a16="http://schemas.microsoft.com/office/drawing/2014/main" id="{24BED7C4-5A5C-AE8F-4BD2-FB9E3FE8885C}"/>
              </a:ext>
            </a:extLst>
          </p:cNvPr>
          <p:cNvPicPr>
            <a:picLocks noChangeAspect="1"/>
          </p:cNvPicPr>
          <p:nvPr/>
        </p:nvPicPr>
        <p:blipFill>
          <a:blip r:embed="rId3"/>
          <a:stretch>
            <a:fillRect/>
          </a:stretch>
        </p:blipFill>
        <p:spPr>
          <a:xfrm>
            <a:off x="2901462" y="1184545"/>
            <a:ext cx="8739553" cy="5488650"/>
          </a:xfrm>
          <a:prstGeom prst="rect">
            <a:avLst/>
          </a:prstGeom>
        </p:spPr>
      </p:pic>
      <p:sp>
        <p:nvSpPr>
          <p:cNvPr id="2" name="Titre 1">
            <a:extLst>
              <a:ext uri="{FF2B5EF4-FFF2-40B4-BE49-F238E27FC236}">
                <a16:creationId xmlns:a16="http://schemas.microsoft.com/office/drawing/2014/main" id="{C5C93FFE-68FE-D5C7-E394-173EE27CFBA2}"/>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pt-BR" sz="4800" kern="1200" dirty="0">
                <a:solidFill>
                  <a:schemeClr val="tx1"/>
                </a:solidFill>
                <a:latin typeface="+mj-lt"/>
                <a:ea typeface="+mj-ea"/>
                <a:cs typeface="+mj-cs"/>
              </a:rPr>
              <a:t>Modelo didático para o estudo de visitas escolares a museus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1380E4-768E-A1C8-70EC-674709F51789}"/>
              </a:ext>
            </a:extLst>
          </p:cNvPr>
          <p:cNvSpPr>
            <a:spLocks noGrp="1"/>
          </p:cNvSpPr>
          <p:nvPr>
            <p:ph type="title"/>
          </p:nvPr>
        </p:nvSpPr>
        <p:spPr/>
        <p:txBody>
          <a:bodyPr/>
          <a:lstStyle/>
          <a:p>
            <a:r>
              <a:rPr lang="pt-BR" dirty="0"/>
              <a:t>Contexto </a:t>
            </a:r>
          </a:p>
        </p:txBody>
      </p:sp>
      <p:sp>
        <p:nvSpPr>
          <p:cNvPr id="3" name="Espace réservé du contenu 2">
            <a:extLst>
              <a:ext uri="{FF2B5EF4-FFF2-40B4-BE49-F238E27FC236}">
                <a16:creationId xmlns:a16="http://schemas.microsoft.com/office/drawing/2014/main" id="{1AA4CC8D-9014-2821-9F75-DE7545328166}"/>
              </a:ext>
            </a:extLst>
          </p:cNvPr>
          <p:cNvSpPr>
            <a:spLocks noGrp="1"/>
          </p:cNvSpPr>
          <p:nvPr>
            <p:ph idx="1"/>
          </p:nvPr>
        </p:nvSpPr>
        <p:spPr/>
        <p:txBody>
          <a:bodyPr/>
          <a:lstStyle/>
          <a:p>
            <a:r>
              <a:rPr lang="pt-BR"/>
              <a:t>Na França, o museu é um objeto de pesquisa em sociologia, psicologia, ciências da informação e da comunicação e didática científica. </a:t>
            </a:r>
          </a:p>
          <a:p>
            <a:r>
              <a:rPr lang="pt-BR"/>
              <a:t>No Canadá, o museu é um objeto de pesquisa em ciências da educação e didática de museus.</a:t>
            </a:r>
          </a:p>
          <a:p>
            <a:r>
              <a:rPr lang="pt-BR"/>
              <a:t>A pesquisa sobre didática de museus começa na França no campo da didática comparativa </a:t>
            </a:r>
            <a:endParaRPr lang="pt-BR" dirty="0"/>
          </a:p>
        </p:txBody>
      </p:sp>
      <p:sp>
        <p:nvSpPr>
          <p:cNvPr id="5" name="Flèche vers la droite 4">
            <a:extLst>
              <a:ext uri="{FF2B5EF4-FFF2-40B4-BE49-F238E27FC236}">
                <a16:creationId xmlns:a16="http://schemas.microsoft.com/office/drawing/2014/main" id="{B4A0B222-B045-08D2-5EC4-6C8CF987AF63}"/>
              </a:ext>
            </a:extLst>
          </p:cNvPr>
          <p:cNvSpPr/>
          <p:nvPr/>
        </p:nvSpPr>
        <p:spPr>
          <a:xfrm>
            <a:off x="1189617" y="5631269"/>
            <a:ext cx="1344032" cy="6572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ZoneTexte 5">
            <a:extLst>
              <a:ext uri="{FF2B5EF4-FFF2-40B4-BE49-F238E27FC236}">
                <a16:creationId xmlns:a16="http://schemas.microsoft.com/office/drawing/2014/main" id="{33CA558A-F8FE-C1CD-478A-EA4561DB2F30}"/>
              </a:ext>
            </a:extLst>
          </p:cNvPr>
          <p:cNvSpPr txBox="1"/>
          <p:nvPr/>
        </p:nvSpPr>
        <p:spPr>
          <a:xfrm>
            <a:off x="2643188" y="5450681"/>
            <a:ext cx="9062029" cy="954107"/>
          </a:xfrm>
          <a:prstGeom prst="rect">
            <a:avLst/>
          </a:prstGeom>
          <a:noFill/>
        </p:spPr>
        <p:txBody>
          <a:bodyPr wrap="square" rtlCol="0">
            <a:spAutoFit/>
          </a:bodyPr>
          <a:lstStyle/>
          <a:p>
            <a:r>
              <a:rPr lang="pt-BR" sz="2800"/>
              <a:t>Cruzamento de perspectivas sobre um objeto comum </a:t>
            </a:r>
            <a:endParaRPr lang="pt-BR" sz="2800" dirty="0"/>
          </a:p>
        </p:txBody>
      </p:sp>
    </p:spTree>
    <p:extLst>
      <p:ext uri="{BB962C8B-B14F-4D97-AF65-F5344CB8AC3E}">
        <p14:creationId xmlns:p14="http://schemas.microsoft.com/office/powerpoint/2010/main" val="1881148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FEF77-C699-8CD3-4014-F96723A07FD3}"/>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4100" kern="1200">
                <a:solidFill>
                  <a:schemeClr val="tx1"/>
                </a:solidFill>
                <a:latin typeface="+mj-lt"/>
                <a:ea typeface="+mj-ea"/>
                <a:cs typeface="+mj-cs"/>
              </a:rPr>
              <a:t>Modelo didático para o estudo de visitas escolares a museus</a:t>
            </a:r>
          </a:p>
        </p:txBody>
      </p:sp>
      <p:pic>
        <p:nvPicPr>
          <p:cNvPr id="5" name="Image 4" descr="Une image contenant diagramme, cercle, ligne, Police&#10;&#10;Description générée automatiquement">
            <a:extLst>
              <a:ext uri="{FF2B5EF4-FFF2-40B4-BE49-F238E27FC236}">
                <a16:creationId xmlns:a16="http://schemas.microsoft.com/office/drawing/2014/main" id="{F96FC127-4959-80B9-E617-F8DF035248B3}"/>
              </a:ext>
            </a:extLst>
          </p:cNvPr>
          <p:cNvPicPr>
            <a:picLocks noChangeAspect="1"/>
          </p:cNvPicPr>
          <p:nvPr/>
        </p:nvPicPr>
        <p:blipFill>
          <a:blip r:embed="rId2"/>
          <a:stretch>
            <a:fillRect/>
          </a:stretch>
        </p:blipFill>
        <p:spPr>
          <a:xfrm>
            <a:off x="946720" y="1787334"/>
            <a:ext cx="10111152" cy="5001454"/>
          </a:xfrm>
          <a:prstGeom prst="rect">
            <a:avLst/>
          </a:prstGeom>
        </p:spPr>
      </p:pic>
    </p:spTree>
    <p:extLst>
      <p:ext uri="{BB962C8B-B14F-4D97-AF65-F5344CB8AC3E}">
        <p14:creationId xmlns:p14="http://schemas.microsoft.com/office/powerpoint/2010/main" val="4049822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642DA4-5F73-0A0B-5E13-EF416F61B6DE}"/>
              </a:ext>
            </a:extLst>
          </p:cNvPr>
          <p:cNvSpPr>
            <a:spLocks noGrp="1"/>
          </p:cNvSpPr>
          <p:nvPr>
            <p:ph type="title"/>
          </p:nvPr>
        </p:nvSpPr>
        <p:spPr>
          <a:xfrm>
            <a:off x="635001" y="640823"/>
            <a:ext cx="2990516" cy="5038082"/>
          </a:xfrm>
        </p:spPr>
        <p:txBody>
          <a:bodyPr anchor="ctr">
            <a:normAutofit/>
          </a:bodyPr>
          <a:lstStyle/>
          <a:p>
            <a:r>
              <a:rPr lang="pt-BR" sz="3200" dirty="0"/>
              <a:t>Modelo didático para o estudo de visitas escolares a museus</a:t>
            </a:r>
          </a:p>
        </p:txBody>
      </p:sp>
      <p:graphicFrame>
        <p:nvGraphicFramePr>
          <p:cNvPr id="5" name="Espace réservé du contenu 2">
            <a:extLst>
              <a:ext uri="{FF2B5EF4-FFF2-40B4-BE49-F238E27FC236}">
                <a16:creationId xmlns:a16="http://schemas.microsoft.com/office/drawing/2014/main" id="{3C4A97F7-C8C7-6477-5508-F705E7F10F51}"/>
              </a:ext>
            </a:extLst>
          </p:cNvPr>
          <p:cNvGraphicFramePr>
            <a:graphicFrameLocks noGrp="1"/>
          </p:cNvGraphicFramePr>
          <p:nvPr>
            <p:ph idx="1"/>
            <p:extLst>
              <p:ext uri="{D42A27DB-BD31-4B8C-83A1-F6EECF244321}">
                <p14:modId xmlns:p14="http://schemas.microsoft.com/office/powerpoint/2010/main" val="2445912170"/>
              </p:ext>
            </p:extLst>
          </p:nvPr>
        </p:nvGraphicFramePr>
        <p:xfrm>
          <a:off x="3850105" y="352926"/>
          <a:ext cx="7698425" cy="6368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2592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4" name="Rectangle 13">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rgbClr val="ADA07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re 4">
            <a:extLst>
              <a:ext uri="{FF2B5EF4-FFF2-40B4-BE49-F238E27FC236}">
                <a16:creationId xmlns:a16="http://schemas.microsoft.com/office/drawing/2014/main" id="{14111411-3DE5-D101-7CD0-EABBD1938A3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pt-BR" i="1" dirty="0"/>
              <a:t>Par discutir ...</a:t>
            </a:r>
          </a:p>
        </p:txBody>
      </p:sp>
      <p:sp>
        <p:nvSpPr>
          <p:cNvPr id="6" name="Espace réservé du contenu 5">
            <a:extLst>
              <a:ext uri="{FF2B5EF4-FFF2-40B4-BE49-F238E27FC236}">
                <a16:creationId xmlns:a16="http://schemas.microsoft.com/office/drawing/2014/main" id="{0549D311-52D4-673B-48FE-3E01419DFF4C}"/>
              </a:ext>
            </a:extLst>
          </p:cNvPr>
          <p:cNvSpPr>
            <a:spLocks/>
          </p:cNvSpPr>
          <p:nvPr/>
        </p:nvSpPr>
        <p:spPr>
          <a:xfrm>
            <a:off x="224590" y="1750553"/>
            <a:ext cx="5666540" cy="4570035"/>
          </a:xfrm>
          <a:prstGeom prst="rect">
            <a:avLst/>
          </a:prstGeom>
        </p:spPr>
        <p:txBody>
          <a:bodyPr>
            <a:normAutofit/>
          </a:bodyPr>
          <a:lstStyle/>
          <a:p>
            <a:pPr defTabSz="905256">
              <a:spcAft>
                <a:spcPts val="600"/>
              </a:spcAft>
            </a:pPr>
            <a:r>
              <a:rPr lang="pt-BR" sz="2000" kern="1200" dirty="0">
                <a:solidFill>
                  <a:schemeClr val="tx1"/>
                </a:solidFill>
                <a:latin typeface="+mn-lt"/>
                <a:ea typeface="+mn-ea"/>
                <a:cs typeface="+mn-cs"/>
              </a:rPr>
              <a:t>1 - A especificidade de uma abordagem didática para museus</a:t>
            </a:r>
          </a:p>
          <a:p>
            <a:pPr marL="452628" lvl="1" defTabSz="905256">
              <a:spcAft>
                <a:spcPts val="600"/>
              </a:spcAft>
            </a:pPr>
            <a:r>
              <a:rPr lang="pt-BR" sz="2000" kern="1200" dirty="0">
                <a:solidFill>
                  <a:schemeClr val="tx1"/>
                </a:solidFill>
                <a:latin typeface="+mn-lt"/>
                <a:ea typeface="+mn-ea"/>
                <a:cs typeface="+mn-cs"/>
              </a:rPr>
              <a:t>Analisar a complexidade da situação (o contexto de visita)</a:t>
            </a:r>
          </a:p>
          <a:p>
            <a:pPr marL="452628" lvl="1" defTabSz="905256">
              <a:spcAft>
                <a:spcPts val="600"/>
              </a:spcAft>
            </a:pPr>
            <a:r>
              <a:rPr lang="pt-BR" sz="2000" kern="1200" dirty="0">
                <a:solidFill>
                  <a:schemeClr val="tx1"/>
                </a:solidFill>
                <a:latin typeface="+mn-lt"/>
                <a:ea typeface="+mn-ea"/>
                <a:cs typeface="+mn-cs"/>
              </a:rPr>
              <a:t>Uma definição da relação escola-museu que reconhece a complementaridade em vez das diferenças </a:t>
            </a:r>
          </a:p>
          <a:p>
            <a:pPr marL="452628" lvl="1" defTabSz="905256">
              <a:spcAft>
                <a:spcPts val="600"/>
              </a:spcAft>
            </a:pPr>
            <a:r>
              <a:rPr lang="pt-BR" sz="2000" kern="1200" dirty="0">
                <a:solidFill>
                  <a:schemeClr val="tx1"/>
                </a:solidFill>
                <a:latin typeface="+mn-lt"/>
                <a:ea typeface="+mn-ea"/>
                <a:cs typeface="+mn-cs"/>
              </a:rPr>
              <a:t>E tanto um estudo da visita realizada, da exposição que das obras</a:t>
            </a:r>
          </a:p>
          <a:p>
            <a:pPr marL="452628" lvl="1" defTabSz="905256">
              <a:spcAft>
                <a:spcPts val="600"/>
              </a:spcAft>
            </a:pPr>
            <a:r>
              <a:rPr lang="pt-BR" sz="2000" kern="1200" dirty="0">
                <a:solidFill>
                  <a:schemeClr val="tx1"/>
                </a:solidFill>
                <a:latin typeface="+mn-lt"/>
                <a:ea typeface="+mn-ea"/>
                <a:cs typeface="+mn-cs"/>
              </a:rPr>
              <a:t>Uma visão da aprendizagem sensível, cognitiva e afetiva (experiência)</a:t>
            </a:r>
            <a:endParaRPr lang="pt-BR" sz="2000" dirty="0"/>
          </a:p>
        </p:txBody>
      </p:sp>
      <p:sp>
        <p:nvSpPr>
          <p:cNvPr id="7" name="Espace réservé du contenu 6">
            <a:extLst>
              <a:ext uri="{FF2B5EF4-FFF2-40B4-BE49-F238E27FC236}">
                <a16:creationId xmlns:a16="http://schemas.microsoft.com/office/drawing/2014/main" id="{6380C197-8ACD-A09A-7720-F7C4D8DDC23E}"/>
              </a:ext>
            </a:extLst>
          </p:cNvPr>
          <p:cNvSpPr>
            <a:spLocks/>
          </p:cNvSpPr>
          <p:nvPr/>
        </p:nvSpPr>
        <p:spPr>
          <a:xfrm>
            <a:off x="6417471" y="1690687"/>
            <a:ext cx="5245140" cy="4629901"/>
          </a:xfrm>
          <a:prstGeom prst="rect">
            <a:avLst/>
          </a:prstGeom>
        </p:spPr>
        <p:txBody>
          <a:bodyPr>
            <a:normAutofit lnSpcReduction="10000"/>
          </a:bodyPr>
          <a:lstStyle/>
          <a:p>
            <a:pPr defTabSz="905256">
              <a:spcAft>
                <a:spcPts val="600"/>
              </a:spcAft>
            </a:pPr>
            <a:r>
              <a:rPr lang="pt-BR" sz="2000" kern="1200" dirty="0">
                <a:solidFill>
                  <a:schemeClr val="tx1"/>
                </a:solidFill>
                <a:latin typeface="+mn-lt"/>
                <a:ea typeface="+mn-ea"/>
                <a:cs typeface="+mn-cs"/>
              </a:rPr>
              <a:t>2 - Conceitos e ferramentas de observação para entender o que acontece quando as crianças visitam os museus</a:t>
            </a:r>
          </a:p>
          <a:p>
            <a:pPr marL="452628" lvl="1" defTabSz="905256">
              <a:spcAft>
                <a:spcPts val="600"/>
              </a:spcAft>
            </a:pPr>
            <a:r>
              <a:rPr lang="pt-BR" sz="2000" kern="1200" dirty="0">
                <a:solidFill>
                  <a:schemeClr val="tx1"/>
                </a:solidFill>
                <a:latin typeface="+mn-lt"/>
                <a:ea typeface="+mn-ea"/>
                <a:cs typeface="+mn-cs"/>
              </a:rPr>
              <a:t>Situação didática / Modelo de análise </a:t>
            </a:r>
          </a:p>
          <a:p>
            <a:pPr marL="452628" lvl="1" defTabSz="905256">
              <a:spcAft>
                <a:spcPts val="600"/>
              </a:spcAft>
            </a:pPr>
            <a:r>
              <a:rPr lang="pt-BR" sz="2000" kern="1200" dirty="0">
                <a:solidFill>
                  <a:schemeClr val="tx1"/>
                </a:solidFill>
                <a:latin typeface="+mn-lt"/>
                <a:ea typeface="+mn-ea"/>
                <a:cs typeface="+mn-cs"/>
              </a:rPr>
              <a:t>O sujeito : aluno-visitante </a:t>
            </a:r>
          </a:p>
          <a:p>
            <a:pPr marL="452628" lvl="1" defTabSz="905256">
              <a:spcAft>
                <a:spcPts val="600"/>
              </a:spcAft>
            </a:pPr>
            <a:r>
              <a:rPr lang="pt-BR" sz="2000" kern="1200" dirty="0">
                <a:solidFill>
                  <a:schemeClr val="tx1"/>
                </a:solidFill>
                <a:latin typeface="+mn-lt"/>
                <a:ea typeface="+mn-ea"/>
                <a:cs typeface="+mn-cs"/>
              </a:rPr>
              <a:t>Continuum didático</a:t>
            </a:r>
          </a:p>
          <a:p>
            <a:pPr marL="452628" lvl="1" defTabSz="905256">
              <a:spcAft>
                <a:spcPts val="600"/>
              </a:spcAft>
            </a:pPr>
            <a:r>
              <a:rPr lang="pt-BR" sz="2000" dirty="0" err="1"/>
              <a:t>Genero</a:t>
            </a:r>
            <a:r>
              <a:rPr lang="pt-BR" sz="2000" dirty="0"/>
              <a:t> de discurso da mediação escolar </a:t>
            </a:r>
          </a:p>
          <a:p>
            <a:pPr marL="452628" lvl="1" defTabSz="905256">
              <a:spcAft>
                <a:spcPts val="600"/>
              </a:spcAft>
            </a:pPr>
            <a:r>
              <a:rPr lang="pt-BR" sz="2000" dirty="0" err="1"/>
              <a:t>C</a:t>
            </a:r>
            <a:r>
              <a:rPr lang="pt-BR" sz="2000" kern="1200" dirty="0" err="1">
                <a:solidFill>
                  <a:schemeClr val="tx1"/>
                </a:solidFill>
                <a:latin typeface="+mn-lt"/>
                <a:ea typeface="+mn-ea"/>
                <a:cs typeface="+mn-cs"/>
              </a:rPr>
              <a:t>onteudo</a:t>
            </a:r>
            <a:r>
              <a:rPr lang="pt-BR" sz="2000" kern="1200" dirty="0">
                <a:solidFill>
                  <a:schemeClr val="tx1"/>
                </a:solidFill>
                <a:latin typeface="+mn-lt"/>
                <a:ea typeface="+mn-ea"/>
                <a:cs typeface="+mn-cs"/>
              </a:rPr>
              <a:t> </a:t>
            </a:r>
          </a:p>
          <a:p>
            <a:pPr defTabSz="905256">
              <a:spcAft>
                <a:spcPts val="600"/>
              </a:spcAft>
            </a:pPr>
            <a:endParaRPr lang="pt-BR" sz="2000" kern="1200" dirty="0">
              <a:solidFill>
                <a:schemeClr val="tx1"/>
              </a:solidFill>
              <a:latin typeface="+mn-lt"/>
              <a:ea typeface="+mn-ea"/>
              <a:cs typeface="+mn-cs"/>
            </a:endParaRPr>
          </a:p>
          <a:p>
            <a:pPr defTabSz="905256">
              <a:spcAft>
                <a:spcPts val="600"/>
              </a:spcAft>
            </a:pPr>
            <a:r>
              <a:rPr lang="pt-BR" sz="2000" kern="1200" dirty="0">
                <a:solidFill>
                  <a:schemeClr val="tx1"/>
                </a:solidFill>
                <a:latin typeface="+mn-lt"/>
                <a:ea typeface="+mn-ea"/>
                <a:cs typeface="+mn-cs"/>
              </a:rPr>
              <a:t>Observação e analise dos corpos e dos discursos  </a:t>
            </a:r>
            <a:endParaRPr lang="pt-BR" sz="2000" dirty="0"/>
          </a:p>
        </p:txBody>
      </p:sp>
    </p:spTree>
    <p:extLst>
      <p:ext uri="{BB962C8B-B14F-4D97-AF65-F5344CB8AC3E}">
        <p14:creationId xmlns:p14="http://schemas.microsoft.com/office/powerpoint/2010/main" val="3043308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51" name="Rectangle 5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55B15D6-A39D-E1C2-FD81-3F0C66C64157}"/>
              </a:ext>
            </a:extLst>
          </p:cNvPr>
          <p:cNvSpPr>
            <a:spLocks noGrp="1"/>
          </p:cNvSpPr>
          <p:nvPr>
            <p:ph type="title"/>
          </p:nvPr>
        </p:nvSpPr>
        <p:spPr>
          <a:xfrm>
            <a:off x="1000423" y="4973561"/>
            <a:ext cx="4620584" cy="1184036"/>
          </a:xfrm>
        </p:spPr>
        <p:txBody>
          <a:bodyPr vert="horz" lIns="91440" tIns="45720" rIns="91440" bIns="45720" rtlCol="0" anchor="b">
            <a:normAutofit/>
          </a:bodyPr>
          <a:lstStyle/>
          <a:p>
            <a:r>
              <a:rPr lang="pt-BR" sz="4800" i="1" dirty="0"/>
              <a:t>Obrigada… </a:t>
            </a:r>
          </a:p>
        </p:txBody>
      </p:sp>
      <p:pic>
        <p:nvPicPr>
          <p:cNvPr id="7" name="Image 6" descr="Une image contenant texte, chaussures, habits, Publicité&#10;&#10;Description générée automatiquement">
            <a:extLst>
              <a:ext uri="{FF2B5EF4-FFF2-40B4-BE49-F238E27FC236}">
                <a16:creationId xmlns:a16="http://schemas.microsoft.com/office/drawing/2014/main" id="{10C0907E-DCA2-9F42-7A34-6C99A9423199}"/>
              </a:ext>
            </a:extLst>
          </p:cNvPr>
          <p:cNvPicPr>
            <a:picLocks noChangeAspect="1"/>
          </p:cNvPicPr>
          <p:nvPr/>
        </p:nvPicPr>
        <p:blipFill rotWithShape="1">
          <a:blip r:embed="rId3"/>
          <a:srcRect t="8497" b="5243"/>
          <a:stretch/>
        </p:blipFill>
        <p:spPr>
          <a:xfrm>
            <a:off x="5907521" y="10"/>
            <a:ext cx="628448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267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E233CA6-F7D2-7677-0C90-A49123210695}"/>
              </a:ext>
            </a:extLst>
          </p:cNvPr>
          <p:cNvSpPr>
            <a:spLocks noGrp="1"/>
          </p:cNvSpPr>
          <p:nvPr>
            <p:ph type="title"/>
          </p:nvPr>
        </p:nvSpPr>
        <p:spPr>
          <a:xfrm>
            <a:off x="838201" y="365125"/>
            <a:ext cx="5251316" cy="1463675"/>
          </a:xfrm>
        </p:spPr>
        <p:txBody>
          <a:bodyPr>
            <a:normAutofit/>
          </a:bodyPr>
          <a:lstStyle/>
          <a:p>
            <a:r>
              <a:rPr lang="pt-BR" dirty="0"/>
              <a:t>As questões</a:t>
            </a:r>
          </a:p>
        </p:txBody>
      </p:sp>
      <p:sp>
        <p:nvSpPr>
          <p:cNvPr id="3" name="Espace réservé du contenu 2">
            <a:extLst>
              <a:ext uri="{FF2B5EF4-FFF2-40B4-BE49-F238E27FC236}">
                <a16:creationId xmlns:a16="http://schemas.microsoft.com/office/drawing/2014/main" id="{DDADDD6B-C27C-91FF-D2A8-B7B69EA119AB}"/>
              </a:ext>
            </a:extLst>
          </p:cNvPr>
          <p:cNvSpPr>
            <a:spLocks noGrp="1"/>
          </p:cNvSpPr>
          <p:nvPr>
            <p:ph idx="1"/>
          </p:nvPr>
        </p:nvSpPr>
        <p:spPr>
          <a:xfrm>
            <a:off x="385011" y="2065254"/>
            <a:ext cx="5577775" cy="4427621"/>
          </a:xfrm>
        </p:spPr>
        <p:txBody>
          <a:bodyPr>
            <a:noAutofit/>
          </a:bodyPr>
          <a:lstStyle/>
          <a:p>
            <a:pPr>
              <a:lnSpc>
                <a:spcPct val="90000"/>
              </a:lnSpc>
            </a:pPr>
            <a:r>
              <a:rPr lang="pt-BR" sz="2000" dirty="0"/>
              <a:t>Uma observação : Ir ao museu com a escola não é suficiente: nos 50 anos em que as escolas têm ido aos museus, houve pouca mudança no perfil dos visitantes adultos. </a:t>
            </a:r>
          </a:p>
          <a:p>
            <a:pPr>
              <a:lnSpc>
                <a:spcPct val="90000"/>
              </a:lnSpc>
            </a:pPr>
            <a:r>
              <a:rPr lang="pt-BR" sz="2000" dirty="0"/>
              <a:t>Postulados : 1- podemos aprender (ensinar, mediar) a visitar museus 2 - podemos aprender a olhar para obras expostas (em todos os museus)</a:t>
            </a:r>
          </a:p>
          <a:p>
            <a:pPr>
              <a:lnSpc>
                <a:spcPct val="90000"/>
              </a:lnSpc>
            </a:pPr>
            <a:r>
              <a:rPr lang="pt-BR" sz="2000" dirty="0"/>
              <a:t>As questões científicas : 1 - A especificidade de uma abordagem didática para museus 2 - Conceitos e ferramentas de observação para entender o que acontece quando as crianças visitam os museus</a:t>
            </a:r>
          </a:p>
        </p:txBody>
      </p:sp>
      <p:pic>
        <p:nvPicPr>
          <p:cNvPr id="6" name="Image 5" descr="Une image contenant habits, distributeur automatique, personne, homme&#10;&#10;Description générée automatiquement">
            <a:extLst>
              <a:ext uri="{FF2B5EF4-FFF2-40B4-BE49-F238E27FC236}">
                <a16:creationId xmlns:a16="http://schemas.microsoft.com/office/drawing/2014/main" id="{4721432F-A862-A873-4CE3-FE6F86B7E94F}"/>
              </a:ext>
            </a:extLst>
          </p:cNvPr>
          <p:cNvPicPr>
            <a:picLocks noChangeAspect="1"/>
          </p:cNvPicPr>
          <p:nvPr/>
        </p:nvPicPr>
        <p:blipFill rotWithShape="1">
          <a:blip r:embed="rId2"/>
          <a:srcRect b="1374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29046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8E697E-20E0-8FC1-86FD-3BB481477AF9}"/>
              </a:ext>
            </a:extLst>
          </p:cNvPr>
          <p:cNvSpPr>
            <a:spLocks noGrp="1"/>
          </p:cNvSpPr>
          <p:nvPr>
            <p:ph type="title"/>
          </p:nvPr>
        </p:nvSpPr>
        <p:spPr>
          <a:xfrm>
            <a:off x="793456" y="393767"/>
            <a:ext cx="10515600" cy="855329"/>
          </a:xfrm>
        </p:spPr>
        <p:txBody>
          <a:bodyPr/>
          <a:lstStyle/>
          <a:p>
            <a:r>
              <a:rPr lang="pt-BR" dirty="0"/>
              <a:t>Pesquisas</a:t>
            </a:r>
          </a:p>
        </p:txBody>
      </p:sp>
      <p:sp>
        <p:nvSpPr>
          <p:cNvPr id="3" name="Espace réservé du contenu 2">
            <a:extLst>
              <a:ext uri="{FF2B5EF4-FFF2-40B4-BE49-F238E27FC236}">
                <a16:creationId xmlns:a16="http://schemas.microsoft.com/office/drawing/2014/main" id="{4232338F-8F43-4BFD-99D6-9A880BA34DB3}"/>
              </a:ext>
            </a:extLst>
          </p:cNvPr>
          <p:cNvSpPr>
            <a:spLocks noGrp="1"/>
          </p:cNvSpPr>
          <p:nvPr>
            <p:ph idx="1"/>
          </p:nvPr>
        </p:nvSpPr>
        <p:spPr>
          <a:xfrm>
            <a:off x="519113" y="1331830"/>
            <a:ext cx="11047246" cy="4587708"/>
          </a:xfrm>
        </p:spPr>
        <p:txBody>
          <a:bodyPr>
            <a:normAutofit fontScale="70000" lnSpcReduction="20000"/>
          </a:bodyPr>
          <a:lstStyle/>
          <a:p>
            <a:r>
              <a:rPr lang="pt-BR" dirty="0" err="1"/>
              <a:t>Lecture</a:t>
            </a:r>
            <a:r>
              <a:rPr lang="pt-BR" dirty="0"/>
              <a:t> </a:t>
            </a:r>
            <a:r>
              <a:rPr lang="pt-BR" dirty="0" err="1"/>
              <a:t>des</a:t>
            </a:r>
            <a:r>
              <a:rPr lang="pt-BR" dirty="0"/>
              <a:t> </a:t>
            </a:r>
            <a:r>
              <a:rPr lang="pt-BR" dirty="0" err="1"/>
              <a:t>oeuvres</a:t>
            </a:r>
            <a:r>
              <a:rPr lang="pt-BR" dirty="0"/>
              <a:t> </a:t>
            </a:r>
            <a:r>
              <a:rPr lang="pt-BR" dirty="0" err="1"/>
              <a:t>en</a:t>
            </a:r>
            <a:r>
              <a:rPr lang="pt-BR" dirty="0"/>
              <a:t> classe et </a:t>
            </a:r>
            <a:r>
              <a:rPr lang="pt-BR" dirty="0" err="1"/>
              <a:t>au</a:t>
            </a:r>
            <a:r>
              <a:rPr lang="pt-BR" dirty="0"/>
              <a:t> </a:t>
            </a:r>
            <a:r>
              <a:rPr lang="pt-BR" dirty="0" err="1"/>
              <a:t>musée</a:t>
            </a:r>
            <a:r>
              <a:rPr lang="pt-BR" dirty="0"/>
              <a:t> (observar 10 classes de francês + 10 classes em museus de arte) (2012-2015) (2018-2020)</a:t>
            </a:r>
          </a:p>
          <a:p>
            <a:r>
              <a:rPr lang="pt-BR" dirty="0" err="1"/>
              <a:t>Apprendre</a:t>
            </a:r>
            <a:r>
              <a:rPr lang="pt-BR" dirty="0"/>
              <a:t> à </a:t>
            </a:r>
            <a:r>
              <a:rPr lang="pt-BR" dirty="0" err="1"/>
              <a:t>regarder</a:t>
            </a:r>
            <a:r>
              <a:rPr lang="pt-BR" dirty="0"/>
              <a:t> et à </a:t>
            </a:r>
            <a:r>
              <a:rPr lang="pt-BR" dirty="0" err="1"/>
              <a:t>dire</a:t>
            </a:r>
            <a:r>
              <a:rPr lang="pt-BR" dirty="0"/>
              <a:t> </a:t>
            </a:r>
            <a:r>
              <a:rPr lang="pt-BR" dirty="0" err="1"/>
              <a:t>l’œuvre</a:t>
            </a:r>
            <a:r>
              <a:rPr lang="pt-BR" dirty="0"/>
              <a:t> </a:t>
            </a:r>
            <a:r>
              <a:rPr lang="pt-BR" dirty="0" err="1"/>
              <a:t>au</a:t>
            </a:r>
            <a:r>
              <a:rPr lang="pt-BR" dirty="0"/>
              <a:t> </a:t>
            </a:r>
            <a:r>
              <a:rPr lang="pt-BR" dirty="0" err="1"/>
              <a:t>musée</a:t>
            </a:r>
            <a:r>
              <a:rPr lang="pt-BR" dirty="0"/>
              <a:t> : </a:t>
            </a:r>
            <a:r>
              <a:rPr lang="pt-BR" dirty="0" err="1"/>
              <a:t>approche</a:t>
            </a:r>
            <a:r>
              <a:rPr lang="pt-BR" dirty="0"/>
              <a:t> </a:t>
            </a:r>
            <a:r>
              <a:rPr lang="pt-BR" dirty="0" err="1"/>
              <a:t>didactique</a:t>
            </a:r>
            <a:r>
              <a:rPr lang="pt-BR" dirty="0"/>
              <a:t>  (2019-2021) </a:t>
            </a:r>
          </a:p>
          <a:p>
            <a:r>
              <a:rPr lang="pt-BR" dirty="0"/>
              <a:t>La </a:t>
            </a:r>
            <a:r>
              <a:rPr lang="pt-BR" dirty="0" err="1"/>
              <a:t>créativité</a:t>
            </a:r>
            <a:r>
              <a:rPr lang="pt-BR" dirty="0"/>
              <a:t> </a:t>
            </a:r>
            <a:r>
              <a:rPr lang="pt-BR" dirty="0" err="1"/>
              <a:t>au</a:t>
            </a:r>
            <a:r>
              <a:rPr lang="pt-BR" dirty="0"/>
              <a:t> </a:t>
            </a:r>
            <a:r>
              <a:rPr lang="pt-BR" dirty="0" err="1"/>
              <a:t>musée</a:t>
            </a:r>
            <a:r>
              <a:rPr lang="pt-BR" dirty="0"/>
              <a:t> (2018-2021) / </a:t>
            </a:r>
            <a:r>
              <a:rPr lang="pt-BR" dirty="0" err="1"/>
              <a:t>les</a:t>
            </a:r>
            <a:r>
              <a:rPr lang="pt-BR" dirty="0"/>
              <a:t> </a:t>
            </a:r>
            <a:r>
              <a:rPr lang="pt-BR" dirty="0" err="1"/>
              <a:t>outils</a:t>
            </a:r>
            <a:r>
              <a:rPr lang="pt-BR" dirty="0"/>
              <a:t> </a:t>
            </a:r>
            <a:r>
              <a:rPr lang="pt-BR" dirty="0" err="1"/>
              <a:t>numériques</a:t>
            </a:r>
            <a:r>
              <a:rPr lang="pt-BR" dirty="0"/>
              <a:t> </a:t>
            </a:r>
            <a:r>
              <a:rPr lang="pt-BR" dirty="0" err="1"/>
              <a:t>au</a:t>
            </a:r>
            <a:r>
              <a:rPr lang="pt-BR" dirty="0"/>
              <a:t> </a:t>
            </a:r>
            <a:r>
              <a:rPr lang="pt-BR" dirty="0" err="1"/>
              <a:t>musée</a:t>
            </a:r>
            <a:r>
              <a:rPr lang="pt-BR" dirty="0"/>
              <a:t> (2019-21)</a:t>
            </a:r>
          </a:p>
          <a:p>
            <a:r>
              <a:rPr lang="pt-BR" dirty="0"/>
              <a:t>Com Cora Cohen-</a:t>
            </a:r>
            <a:r>
              <a:rPr lang="pt-BR" dirty="0" err="1"/>
              <a:t>Azria</a:t>
            </a:r>
            <a:r>
              <a:rPr lang="pt-BR" dirty="0"/>
              <a:t> : </a:t>
            </a:r>
          </a:p>
          <a:p>
            <a:pPr lvl="1"/>
            <a:r>
              <a:rPr lang="pt-BR" i="1" dirty="0" err="1"/>
              <a:t>Expériences</a:t>
            </a:r>
            <a:r>
              <a:rPr lang="pt-BR" i="1" dirty="0"/>
              <a:t> de visites </a:t>
            </a:r>
            <a:r>
              <a:rPr lang="pt-BR" i="1" dirty="0" err="1"/>
              <a:t>au</a:t>
            </a:r>
            <a:r>
              <a:rPr lang="pt-BR" i="1" dirty="0"/>
              <a:t> </a:t>
            </a:r>
            <a:r>
              <a:rPr lang="pt-BR" i="1" dirty="0" err="1"/>
              <a:t>musée</a:t>
            </a:r>
            <a:r>
              <a:rPr lang="pt-BR" i="1" dirty="0"/>
              <a:t> : pratiques et </a:t>
            </a:r>
            <a:r>
              <a:rPr lang="pt-BR" i="1" dirty="0" err="1"/>
              <a:t>discours</a:t>
            </a:r>
            <a:r>
              <a:rPr lang="pt-BR" i="1" dirty="0"/>
              <a:t> </a:t>
            </a:r>
            <a:r>
              <a:rPr lang="pt-BR" i="1" dirty="0" err="1"/>
              <a:t>des</a:t>
            </a:r>
            <a:r>
              <a:rPr lang="pt-BR" i="1" dirty="0"/>
              <a:t> </a:t>
            </a:r>
            <a:r>
              <a:rPr lang="pt-BR" i="1" dirty="0" err="1"/>
              <a:t>sujets</a:t>
            </a:r>
            <a:r>
              <a:rPr lang="pt-BR" i="1" dirty="0"/>
              <a:t>. (2010-2014) + 626 Questionários para alunos em 3 museus (2 de </a:t>
            </a:r>
            <a:r>
              <a:rPr lang="pt-BR" i="1" dirty="0" err="1"/>
              <a:t>ciencias</a:t>
            </a:r>
            <a:r>
              <a:rPr lang="pt-BR" i="1" dirty="0"/>
              <a:t> et 1 museu d’arte: </a:t>
            </a:r>
            <a:r>
              <a:rPr lang="pt-BR" sz="2400" dirty="0"/>
              <a:t>Musée d’Histoire </a:t>
            </a:r>
            <a:r>
              <a:rPr lang="pt-BR" sz="2400" dirty="0" err="1"/>
              <a:t>naturelle</a:t>
            </a:r>
            <a:r>
              <a:rPr lang="pt-BR" sz="2400" dirty="0"/>
              <a:t>, </a:t>
            </a:r>
            <a:r>
              <a:rPr lang="pt-BR" sz="2400" dirty="0" err="1"/>
              <a:t>Forum</a:t>
            </a:r>
            <a:r>
              <a:rPr lang="pt-BR" sz="2400" dirty="0"/>
              <a:t> </a:t>
            </a:r>
            <a:r>
              <a:rPr lang="pt-BR" sz="2400" dirty="0" err="1"/>
              <a:t>départemental</a:t>
            </a:r>
            <a:r>
              <a:rPr lang="pt-BR" sz="2400" dirty="0"/>
              <a:t> </a:t>
            </a:r>
            <a:r>
              <a:rPr lang="pt-BR" sz="2400" dirty="0" err="1"/>
              <a:t>des</a:t>
            </a:r>
            <a:r>
              <a:rPr lang="pt-BR" sz="2400" dirty="0"/>
              <a:t> </a:t>
            </a:r>
            <a:r>
              <a:rPr lang="pt-BR" sz="2400" dirty="0" err="1"/>
              <a:t>sciences</a:t>
            </a:r>
            <a:r>
              <a:rPr lang="pt-BR" sz="2400" dirty="0"/>
              <a:t>, </a:t>
            </a:r>
            <a:r>
              <a:rPr lang="pt-BR" sz="2400" dirty="0" err="1"/>
              <a:t>LaM</a:t>
            </a:r>
            <a:r>
              <a:rPr lang="pt-BR" sz="2400" dirty="0"/>
              <a:t> </a:t>
            </a:r>
          </a:p>
          <a:p>
            <a:pPr lvl="1"/>
            <a:r>
              <a:rPr lang="pt-BR" i="1" dirty="0"/>
              <a:t>Visites </a:t>
            </a:r>
            <a:r>
              <a:rPr lang="pt-BR" i="1" dirty="0" err="1"/>
              <a:t>scolaires</a:t>
            </a:r>
            <a:r>
              <a:rPr lang="pt-BR" i="1" dirty="0"/>
              <a:t> et </a:t>
            </a:r>
            <a:r>
              <a:rPr lang="pt-BR" i="1" dirty="0" err="1"/>
              <a:t>familiales</a:t>
            </a:r>
            <a:r>
              <a:rPr lang="pt-BR" i="1" dirty="0"/>
              <a:t> </a:t>
            </a:r>
            <a:r>
              <a:rPr lang="pt-BR" i="1" dirty="0" err="1"/>
              <a:t>dans</a:t>
            </a:r>
            <a:r>
              <a:rPr lang="pt-BR" i="1" dirty="0"/>
              <a:t> </a:t>
            </a:r>
            <a:r>
              <a:rPr lang="pt-BR" i="1" dirty="0" err="1"/>
              <a:t>des</a:t>
            </a:r>
            <a:r>
              <a:rPr lang="pt-BR" i="1" dirty="0"/>
              <a:t> </a:t>
            </a:r>
            <a:r>
              <a:rPr lang="pt-BR" i="1" dirty="0" err="1"/>
              <a:t>lieux</a:t>
            </a:r>
            <a:r>
              <a:rPr lang="pt-BR" i="1" dirty="0"/>
              <a:t> </a:t>
            </a:r>
            <a:r>
              <a:rPr lang="pt-BR" i="1" dirty="0" err="1"/>
              <a:t>muséaux</a:t>
            </a:r>
            <a:r>
              <a:rPr lang="pt-BR" i="1" dirty="0"/>
              <a:t> : </a:t>
            </a:r>
            <a:r>
              <a:rPr lang="pt-BR" i="1" dirty="0" err="1"/>
              <a:t>approches</a:t>
            </a:r>
            <a:r>
              <a:rPr lang="pt-BR" i="1" dirty="0"/>
              <a:t> </a:t>
            </a:r>
            <a:r>
              <a:rPr lang="pt-BR" i="1" dirty="0" err="1"/>
              <a:t>didactiques</a:t>
            </a:r>
            <a:r>
              <a:rPr lang="pt-BR" i="1" dirty="0"/>
              <a:t>. (2013-2017) Questionários para docentes, para os país, 6 visitas (2 em cada museu) e 9 visitas de </a:t>
            </a:r>
            <a:r>
              <a:rPr lang="pt-BR" i="1" dirty="0" err="1"/>
              <a:t>familias</a:t>
            </a:r>
            <a:r>
              <a:rPr lang="pt-BR" i="1" dirty="0"/>
              <a:t> (3 em cada museu)</a:t>
            </a:r>
          </a:p>
          <a:p>
            <a:pPr lvl="1"/>
            <a:r>
              <a:rPr lang="pt-BR" i="1" dirty="0" err="1"/>
              <a:t>Mediateur</a:t>
            </a:r>
            <a:r>
              <a:rPr lang="pt-BR" i="1" dirty="0"/>
              <a:t> d’</a:t>
            </a:r>
            <a:r>
              <a:rPr lang="pt-BR" i="1" dirty="0" err="1"/>
              <a:t>un</a:t>
            </a:r>
            <a:r>
              <a:rPr lang="pt-BR" i="1" dirty="0"/>
              <a:t> </a:t>
            </a:r>
            <a:r>
              <a:rPr lang="pt-BR" i="1" dirty="0" err="1"/>
              <a:t>jour</a:t>
            </a:r>
            <a:r>
              <a:rPr lang="pt-BR" i="1" dirty="0"/>
              <a:t> </a:t>
            </a:r>
            <a:r>
              <a:rPr lang="pt-BR" i="1" dirty="0" err="1"/>
              <a:t>au</a:t>
            </a:r>
            <a:r>
              <a:rPr lang="pt-BR" i="1" dirty="0"/>
              <a:t> Louvre Lens (2014) </a:t>
            </a:r>
            <a:r>
              <a:rPr lang="pt-BR" i="1" dirty="0" err="1"/>
              <a:t>films</a:t>
            </a:r>
            <a:r>
              <a:rPr lang="pt-BR" i="1" dirty="0"/>
              <a:t> do trabalho de preparação de mediação com os alunos </a:t>
            </a:r>
          </a:p>
          <a:p>
            <a:pPr lvl="1"/>
            <a:r>
              <a:rPr lang="pt-BR" i="1" dirty="0"/>
              <a:t>Musée Em-</a:t>
            </a:r>
            <a:r>
              <a:rPr lang="pt-BR" i="1" dirty="0" err="1"/>
              <a:t>portable</a:t>
            </a:r>
            <a:r>
              <a:rPr lang="pt-BR" i="1" dirty="0"/>
              <a:t> ou </a:t>
            </a:r>
            <a:r>
              <a:rPr lang="pt-BR" i="1" dirty="0" err="1"/>
              <a:t>comment</a:t>
            </a:r>
            <a:r>
              <a:rPr lang="pt-BR" i="1" dirty="0"/>
              <a:t> </a:t>
            </a:r>
            <a:r>
              <a:rPr lang="pt-BR" i="1" dirty="0" err="1"/>
              <a:t>démocratiser</a:t>
            </a:r>
            <a:r>
              <a:rPr lang="pt-BR" i="1" dirty="0"/>
              <a:t> </a:t>
            </a:r>
            <a:r>
              <a:rPr lang="pt-BR" i="1" dirty="0" err="1"/>
              <a:t>les</a:t>
            </a:r>
            <a:r>
              <a:rPr lang="pt-BR" i="1" dirty="0"/>
              <a:t> pratiques </a:t>
            </a:r>
            <a:r>
              <a:rPr lang="pt-BR" i="1" dirty="0" err="1"/>
              <a:t>culturelles</a:t>
            </a:r>
            <a:r>
              <a:rPr lang="pt-BR" i="1" dirty="0"/>
              <a:t> ? </a:t>
            </a:r>
          </a:p>
          <a:p>
            <a:pPr lvl="1"/>
            <a:r>
              <a:rPr lang="pt-BR" i="1" dirty="0" err="1"/>
              <a:t>ScolExtraScol</a:t>
            </a:r>
            <a:r>
              <a:rPr lang="pt-BR" i="1" dirty="0"/>
              <a:t> : </a:t>
            </a:r>
            <a:r>
              <a:rPr lang="pt-BR" i="1" dirty="0" err="1"/>
              <a:t>analyses</a:t>
            </a:r>
            <a:r>
              <a:rPr lang="pt-BR" i="1" dirty="0"/>
              <a:t> </a:t>
            </a:r>
            <a:r>
              <a:rPr lang="pt-BR" i="1" dirty="0" err="1"/>
              <a:t>sur</a:t>
            </a:r>
            <a:r>
              <a:rPr lang="pt-BR" i="1" dirty="0"/>
              <a:t> </a:t>
            </a:r>
            <a:r>
              <a:rPr lang="pt-BR" i="1" dirty="0" err="1"/>
              <a:t>les</a:t>
            </a:r>
            <a:r>
              <a:rPr lang="pt-BR" i="1" dirty="0"/>
              <a:t> </a:t>
            </a:r>
            <a:r>
              <a:rPr lang="pt-BR" i="1" dirty="0" err="1"/>
              <a:t>dispositifs</a:t>
            </a:r>
            <a:r>
              <a:rPr lang="pt-BR" i="1" dirty="0"/>
              <a:t> que </a:t>
            </a:r>
            <a:r>
              <a:rPr lang="pt-BR" i="1" dirty="0" err="1"/>
              <a:t>sont</a:t>
            </a:r>
            <a:r>
              <a:rPr lang="pt-BR" i="1" dirty="0"/>
              <a:t> </a:t>
            </a:r>
            <a:r>
              <a:rPr lang="pt-BR" i="1" dirty="0" err="1"/>
              <a:t>les</a:t>
            </a:r>
            <a:r>
              <a:rPr lang="pt-BR" i="1" dirty="0"/>
              <a:t> </a:t>
            </a:r>
            <a:r>
              <a:rPr lang="pt-BR" i="1" dirty="0" err="1"/>
              <a:t>sorties</a:t>
            </a:r>
            <a:r>
              <a:rPr lang="pt-BR" i="1" dirty="0"/>
              <a:t> </a:t>
            </a:r>
            <a:r>
              <a:rPr lang="pt-BR" i="1" dirty="0" err="1"/>
              <a:t>aux</a:t>
            </a:r>
            <a:r>
              <a:rPr lang="pt-BR" i="1" dirty="0"/>
              <a:t> </a:t>
            </a:r>
            <a:r>
              <a:rPr lang="pt-BR" i="1" dirty="0" err="1"/>
              <a:t>musées</a:t>
            </a:r>
            <a:r>
              <a:rPr lang="pt-BR" i="1" dirty="0"/>
              <a:t> et </a:t>
            </a:r>
            <a:r>
              <a:rPr lang="pt-BR" i="1" dirty="0" err="1"/>
              <a:t>au</a:t>
            </a:r>
            <a:r>
              <a:rPr lang="pt-BR" i="1" dirty="0"/>
              <a:t> </a:t>
            </a:r>
            <a:r>
              <a:rPr lang="pt-BR" i="1" dirty="0" err="1"/>
              <a:t>cinéma</a:t>
            </a:r>
            <a:r>
              <a:rPr lang="pt-BR" i="1" dirty="0"/>
              <a:t> </a:t>
            </a:r>
            <a:r>
              <a:rPr lang="pt-BR" i="1" dirty="0" err="1"/>
              <a:t>aux</a:t>
            </a:r>
            <a:r>
              <a:rPr lang="pt-BR" i="1" dirty="0"/>
              <a:t> </a:t>
            </a:r>
            <a:r>
              <a:rPr lang="pt-BR" i="1" dirty="0" err="1"/>
              <a:t>cycles</a:t>
            </a:r>
            <a:r>
              <a:rPr lang="pt-BR" i="1" dirty="0"/>
              <a:t> 3 et 4. (2023-2025)</a:t>
            </a:r>
            <a:endParaRPr lang="pt-BR" sz="2400" dirty="0"/>
          </a:p>
        </p:txBody>
      </p:sp>
      <p:sp>
        <p:nvSpPr>
          <p:cNvPr id="4" name="Flèche vers la droite 3">
            <a:extLst>
              <a:ext uri="{FF2B5EF4-FFF2-40B4-BE49-F238E27FC236}">
                <a16:creationId xmlns:a16="http://schemas.microsoft.com/office/drawing/2014/main" id="{AABE1050-5B02-11C6-2815-4EA0E319B306}"/>
              </a:ext>
            </a:extLst>
          </p:cNvPr>
          <p:cNvSpPr/>
          <p:nvPr/>
        </p:nvSpPr>
        <p:spPr>
          <a:xfrm>
            <a:off x="793456" y="6126416"/>
            <a:ext cx="957763" cy="3338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ZoneTexte 4">
            <a:extLst>
              <a:ext uri="{FF2B5EF4-FFF2-40B4-BE49-F238E27FC236}">
                <a16:creationId xmlns:a16="http://schemas.microsoft.com/office/drawing/2014/main" id="{93F862BB-F75C-9288-BA72-BF1DFDB635A4}"/>
              </a:ext>
            </a:extLst>
          </p:cNvPr>
          <p:cNvSpPr txBox="1"/>
          <p:nvPr/>
        </p:nvSpPr>
        <p:spPr>
          <a:xfrm>
            <a:off x="1751219" y="5970188"/>
            <a:ext cx="9885319" cy="646331"/>
          </a:xfrm>
          <a:prstGeom prst="rect">
            <a:avLst/>
          </a:prstGeom>
          <a:noFill/>
        </p:spPr>
        <p:txBody>
          <a:bodyPr wrap="square" rtlCol="0">
            <a:spAutoFit/>
          </a:bodyPr>
          <a:lstStyle/>
          <a:p>
            <a:r>
              <a:rPr lang="pt-BR" dirty="0"/>
              <a:t>Discursos sobre o museu, no museu, sobre as obras / situações de visitas (os copos, comportamentos, o estilo de medição)</a:t>
            </a:r>
          </a:p>
        </p:txBody>
      </p:sp>
    </p:spTree>
    <p:extLst>
      <p:ext uri="{BB962C8B-B14F-4D97-AF65-F5344CB8AC3E}">
        <p14:creationId xmlns:p14="http://schemas.microsoft.com/office/powerpoint/2010/main" val="3379537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44" name="Rectangle 43">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5">
            <a:extLst>
              <a:ext uri="{FF2B5EF4-FFF2-40B4-BE49-F238E27FC236}">
                <a16:creationId xmlns:a16="http://schemas.microsoft.com/office/drawing/2014/main" id="{7875FF5C-0E2E-7A42-59E8-6FA93DD4DA7A}"/>
              </a:ext>
            </a:extLst>
          </p:cNvPr>
          <p:cNvPicPr>
            <a:picLocks noChangeAspect="1"/>
          </p:cNvPicPr>
          <p:nvPr/>
        </p:nvPicPr>
        <p:blipFill rotWithShape="1">
          <a:blip r:embed="rId2"/>
          <a:srcRect b="6250"/>
          <a:stretch/>
        </p:blipFill>
        <p:spPr>
          <a:xfrm>
            <a:off x="20" y="10"/>
            <a:ext cx="12191980" cy="6857990"/>
          </a:xfrm>
          <a:prstGeom prst="rect">
            <a:avLst/>
          </a:prstGeom>
        </p:spPr>
      </p:pic>
      <p:sp>
        <p:nvSpPr>
          <p:cNvPr id="46" name="Graphic 1">
            <a:extLst>
              <a:ext uri="{FF2B5EF4-FFF2-40B4-BE49-F238E27FC236}">
                <a16:creationId xmlns:a16="http://schemas.microsoft.com/office/drawing/2014/main" id="{96C5B42E-2B67-4A58-B9AF-78E133889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30000"/>
            </a:schemeClr>
          </a:solidFill>
          <a:ln w="32707" cap="flat">
            <a:noFill/>
            <a:prstDash val="solid"/>
            <a:miter/>
          </a:ln>
          <a:effectLst>
            <a:outerShdw blurRad="50800" dist="50800" dir="2700000" algn="tl" rotWithShape="0">
              <a:prstClr val="black">
                <a:alpha val="25000"/>
              </a:prstClr>
            </a:outerShdw>
          </a:effectLst>
        </p:spPr>
        <p:txBody>
          <a:bodyPr rtlCol="0" anchor="ctr"/>
          <a:lstStyle/>
          <a:p>
            <a:endParaRPr lang="en-US" dirty="0"/>
          </a:p>
        </p:txBody>
      </p:sp>
      <p:sp>
        <p:nvSpPr>
          <p:cNvPr id="48" name="Graphic 1">
            <a:extLst>
              <a:ext uri="{FF2B5EF4-FFF2-40B4-BE49-F238E27FC236}">
                <a16:creationId xmlns:a16="http://schemas.microsoft.com/office/drawing/2014/main" id="{8C9B5468-C837-4FF5-A94F-03C1BD52F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5"/>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rgbClr val="ADA07A">
              <a:alpha val="40000"/>
            </a:srgbClr>
          </a:solidFill>
          <a:ln w="32707" cap="flat">
            <a:noFill/>
            <a:prstDash val="solid"/>
            <a:miter/>
          </a:ln>
          <a:effectLst/>
        </p:spPr>
        <p:txBody>
          <a:bodyPr rtlCol="0" anchor="ctr"/>
          <a:lstStyle/>
          <a:p>
            <a:endParaRPr lang="en-US" dirty="0"/>
          </a:p>
        </p:txBody>
      </p:sp>
      <p:sp>
        <p:nvSpPr>
          <p:cNvPr id="2" name="Titre 1">
            <a:extLst>
              <a:ext uri="{FF2B5EF4-FFF2-40B4-BE49-F238E27FC236}">
                <a16:creationId xmlns:a16="http://schemas.microsoft.com/office/drawing/2014/main" id="{450FA14F-075E-3829-3AB0-8D42264EB188}"/>
              </a:ext>
            </a:extLst>
          </p:cNvPr>
          <p:cNvSpPr>
            <a:spLocks noGrp="1"/>
          </p:cNvSpPr>
          <p:nvPr>
            <p:ph type="title"/>
          </p:nvPr>
        </p:nvSpPr>
        <p:spPr>
          <a:xfrm>
            <a:off x="3325473" y="1998924"/>
            <a:ext cx="5541054" cy="2213621"/>
          </a:xfrm>
        </p:spPr>
        <p:txBody>
          <a:bodyPr vert="horz" lIns="91440" tIns="45720" rIns="91440" bIns="45720" rtlCol="0" anchor="b">
            <a:normAutofit/>
          </a:bodyPr>
          <a:lstStyle/>
          <a:p>
            <a:r>
              <a:rPr lang="en-US" sz="4800" i="1"/>
              <a:t>A relação escola museu </a:t>
            </a:r>
          </a:p>
        </p:txBody>
      </p:sp>
    </p:spTree>
    <p:extLst>
      <p:ext uri="{BB962C8B-B14F-4D97-AF65-F5344CB8AC3E}">
        <p14:creationId xmlns:p14="http://schemas.microsoft.com/office/powerpoint/2010/main" val="16531341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029">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Freeform: Shape 1031">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rgbClr val="ADA07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EFC572AC-F816-5047-BD37-4E3096C4A276}"/>
              </a:ext>
            </a:extLst>
          </p:cNvPr>
          <p:cNvSpPr>
            <a:spLocks noGrp="1"/>
          </p:cNvSpPr>
          <p:nvPr>
            <p:ph type="title"/>
          </p:nvPr>
        </p:nvSpPr>
        <p:spPr>
          <a:xfrm>
            <a:off x="838200" y="365125"/>
            <a:ext cx="10515600" cy="1325563"/>
          </a:xfrm>
        </p:spPr>
        <p:txBody>
          <a:bodyPr>
            <a:normAutofit/>
          </a:bodyPr>
          <a:lstStyle/>
          <a:p>
            <a:r>
              <a:rPr lang="pt-BR" dirty="0"/>
              <a:t>A visita escolar</a:t>
            </a:r>
          </a:p>
        </p:txBody>
      </p:sp>
      <p:sp>
        <p:nvSpPr>
          <p:cNvPr id="3" name="Espace réservé du contenu 2">
            <a:extLst>
              <a:ext uri="{FF2B5EF4-FFF2-40B4-BE49-F238E27FC236}">
                <a16:creationId xmlns:a16="http://schemas.microsoft.com/office/drawing/2014/main" id="{2FA3EEC4-1BCC-B34A-B0D9-382BA1A2114A}"/>
              </a:ext>
            </a:extLst>
          </p:cNvPr>
          <p:cNvSpPr>
            <a:spLocks/>
          </p:cNvSpPr>
          <p:nvPr/>
        </p:nvSpPr>
        <p:spPr>
          <a:xfrm>
            <a:off x="6598897" y="2019217"/>
            <a:ext cx="4754903" cy="4145128"/>
          </a:xfrm>
          <a:prstGeom prst="rect">
            <a:avLst/>
          </a:prstGeom>
        </p:spPr>
        <p:txBody>
          <a:bodyPr>
            <a:normAutofit/>
          </a:bodyPr>
          <a:lstStyle/>
          <a:p>
            <a:pPr defTabSz="905256">
              <a:spcAft>
                <a:spcPts val="600"/>
              </a:spcAft>
            </a:pPr>
            <a:endParaRPr lang="fr-FR" sz="1782" kern="1200">
              <a:solidFill>
                <a:schemeClr val="tx1"/>
              </a:solidFill>
              <a:latin typeface="+mn-lt"/>
              <a:ea typeface="+mn-ea"/>
              <a:cs typeface="+mn-cs"/>
            </a:endParaRPr>
          </a:p>
          <a:p>
            <a:pPr defTabSz="905256" fontAlgn="ctr">
              <a:spcAft>
                <a:spcPts val="600"/>
              </a:spcAft>
            </a:pPr>
            <a:r>
              <a:rPr lang="pt-BR" sz="2178" kern="1200">
                <a:solidFill>
                  <a:schemeClr val="tx1"/>
                </a:solidFill>
                <a:latin typeface="+mn-lt"/>
                <a:ea typeface="+mn-ea"/>
                <a:cs typeface="+mn-cs"/>
              </a:rPr>
              <a:t>M: Aqui / se quiser falar + se quiser dizer coisas / levante o dedo ++ quero que todos fiquem de pernas cruzadas com as nádegas no chão</a:t>
            </a:r>
          </a:p>
          <a:p>
            <a:pPr defTabSz="905256" fontAlgn="ctr">
              <a:spcAft>
                <a:spcPts val="600"/>
              </a:spcAft>
            </a:pPr>
            <a:r>
              <a:rPr lang="pt-BR" sz="2178" kern="1200">
                <a:solidFill>
                  <a:schemeClr val="tx1"/>
                </a:solidFill>
                <a:latin typeface="+mn-lt"/>
                <a:ea typeface="+mn-ea"/>
                <a:cs typeface="+mn-cs"/>
              </a:rPr>
              <a:t>M: Se você se agachar ++ os amigos atrás de você não vão ver</a:t>
            </a:r>
          </a:p>
          <a:p>
            <a:pPr defTabSz="905256" fontAlgn="ctr">
              <a:spcAft>
                <a:spcPts val="600"/>
              </a:spcAft>
            </a:pPr>
            <a:r>
              <a:rPr lang="pt-BR" sz="2178" kern="1200">
                <a:solidFill>
                  <a:schemeClr val="tx1"/>
                </a:solidFill>
                <a:latin typeface="+mn-lt"/>
                <a:ea typeface="+mn-ea"/>
                <a:cs typeface="+mn-cs"/>
              </a:rPr>
              <a:t>M: Mas eu ainda não fiz nenhuma pergunta.</a:t>
            </a:r>
            <a:endParaRPr lang="pt-BR" sz="1782" kern="1200">
              <a:solidFill>
                <a:schemeClr val="tx1"/>
              </a:solidFill>
              <a:latin typeface="+mn-lt"/>
              <a:ea typeface="+mn-ea"/>
              <a:cs typeface="+mn-cs"/>
            </a:endParaRPr>
          </a:p>
          <a:p>
            <a:pPr defTabSz="905256">
              <a:spcAft>
                <a:spcPts val="600"/>
              </a:spcAft>
            </a:pPr>
            <a:endParaRPr lang="fr-FR" sz="1782" kern="1200">
              <a:solidFill>
                <a:schemeClr val="tx1"/>
              </a:solidFill>
              <a:latin typeface="+mn-lt"/>
              <a:ea typeface="+mn-ea"/>
              <a:cs typeface="+mn-cs"/>
            </a:endParaRPr>
          </a:p>
          <a:p>
            <a:pPr marL="0" indent="0">
              <a:spcAft>
                <a:spcPts val="600"/>
              </a:spcAft>
              <a:buNone/>
            </a:pPr>
            <a:endParaRPr lang="fr-FR"/>
          </a:p>
        </p:txBody>
      </p:sp>
      <p:pic>
        <p:nvPicPr>
          <p:cNvPr id="1025" name="Image 18">
            <a:extLst>
              <a:ext uri="{FF2B5EF4-FFF2-40B4-BE49-F238E27FC236}">
                <a16:creationId xmlns:a16="http://schemas.microsoft.com/office/drawing/2014/main" id="{92949228-6C72-964E-A347-73ABF09DB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311" y="3232929"/>
            <a:ext cx="12589" cy="12589"/>
          </a:xfrm>
          <a:prstGeom prst="rect">
            <a:avLst/>
          </a:prstGeom>
          <a:noFill/>
          <a:extLst>
            <a:ext uri="{909E8E84-426E-40DD-AFC4-6F175D3DCCD1}">
              <a14:hiddenFill xmlns:a14="http://schemas.microsoft.com/office/drawing/2010/main">
                <a:solidFill>
                  <a:srgbClr val="FFFFFF"/>
                </a:solidFill>
              </a14:hiddenFill>
            </a:ext>
          </a:extLst>
        </p:spPr>
      </p:pic>
      <p:pic>
        <p:nvPicPr>
          <p:cNvPr id="7" name="Espace réservé du contenu 3">
            <a:extLst>
              <a:ext uri="{FF2B5EF4-FFF2-40B4-BE49-F238E27FC236}">
                <a16:creationId xmlns:a16="http://schemas.microsoft.com/office/drawing/2014/main" id="{21292C99-A558-E246-B916-B7EFBF8890A1}"/>
              </a:ext>
            </a:extLst>
          </p:cNvPr>
          <p:cNvPicPr>
            <a:picLocks/>
          </p:cNvPicPr>
          <p:nvPr/>
        </p:nvPicPr>
        <p:blipFill>
          <a:blip r:embed="rId3">
            <a:extLst>
              <a:ext uri="{28A0092B-C50C-407E-A947-70E740481C1C}">
                <a14:useLocalDpi xmlns:a14="http://schemas.microsoft.com/office/drawing/2010/main" val="0"/>
              </a:ext>
            </a:extLst>
          </a:blip>
          <a:srcRect t="8277" b="8277"/>
          <a:stretch>
            <a:fillRect/>
          </a:stretch>
        </p:blipFill>
        <p:spPr bwMode="auto">
          <a:xfrm>
            <a:off x="838200" y="2958575"/>
            <a:ext cx="5303643" cy="2578420"/>
          </a:xfrm>
          <a:prstGeom prst="rect">
            <a:avLst/>
          </a:prstGeom>
          <a:noFill/>
          <a:ln>
            <a:noFill/>
          </a:ln>
        </p:spPr>
      </p:pic>
    </p:spTree>
    <p:extLst>
      <p:ext uri="{BB962C8B-B14F-4D97-AF65-F5344CB8AC3E}">
        <p14:creationId xmlns:p14="http://schemas.microsoft.com/office/powerpoint/2010/main" val="1405245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7" name="Rectangle 16">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ADA07A">
              <a:alpha val="20000"/>
            </a:srgbClr>
          </a:solidFill>
          <a:ln w="32707" cap="flat">
            <a:noFill/>
            <a:prstDash val="solid"/>
            <a:miter/>
          </a:ln>
        </p:spPr>
        <p:txBody>
          <a:bodyPr wrap="square" rtlCol="0" anchor="ctr">
            <a:noAutofit/>
          </a:bodyPr>
          <a:lstStyle/>
          <a:p>
            <a:endParaRPr lang="en-US"/>
          </a:p>
        </p:txBody>
      </p:sp>
      <p:sp>
        <p:nvSpPr>
          <p:cNvPr id="2" name="Titre 1">
            <a:extLst>
              <a:ext uri="{FF2B5EF4-FFF2-40B4-BE49-F238E27FC236}">
                <a16:creationId xmlns:a16="http://schemas.microsoft.com/office/drawing/2014/main" id="{EFC572AC-F816-5047-BD37-4E3096C4A276}"/>
              </a:ext>
            </a:extLst>
          </p:cNvPr>
          <p:cNvSpPr>
            <a:spLocks noGrp="1"/>
          </p:cNvSpPr>
          <p:nvPr>
            <p:ph type="title"/>
          </p:nvPr>
        </p:nvSpPr>
        <p:spPr>
          <a:xfrm>
            <a:off x="5526156" y="365125"/>
            <a:ext cx="5827643" cy="1433433"/>
          </a:xfrm>
        </p:spPr>
        <p:txBody>
          <a:bodyPr vert="horz" lIns="91440" tIns="45720" rIns="91440" bIns="45720" rtlCol="0" anchor="b">
            <a:normAutofit/>
          </a:bodyPr>
          <a:lstStyle/>
          <a:p>
            <a:r>
              <a:rPr lang="en-US" i="1"/>
              <a:t>A visita escolar</a:t>
            </a:r>
          </a:p>
        </p:txBody>
      </p:sp>
      <p:pic>
        <p:nvPicPr>
          <p:cNvPr id="6" name="Oser le musée.mp4">
            <a:hlinkClick r:id="" action="ppaction://media"/>
            <a:extLst>
              <a:ext uri="{FF2B5EF4-FFF2-40B4-BE49-F238E27FC236}">
                <a16:creationId xmlns:a16="http://schemas.microsoft.com/office/drawing/2014/main" id="{16CEA06F-A2FD-8144-BE46-E7BA4A7E5100}"/>
              </a:ext>
            </a:extLst>
          </p:cNvPr>
          <p:cNvPicPr>
            <a:picLocks noChangeAspect="1"/>
          </p:cNvPicPr>
          <p:nvPr>
            <a:videoFile r:link="rId1"/>
          </p:nvPr>
        </p:nvPicPr>
        <p:blipFill>
          <a:blip r:embed="rId3"/>
          <a:stretch>
            <a:fillRect/>
          </a:stretch>
        </p:blipFill>
        <p:spPr>
          <a:xfrm>
            <a:off x="256065" y="2159194"/>
            <a:ext cx="5241339" cy="2948253"/>
          </a:xfrm>
          <a:prstGeom prst="rect">
            <a:avLst/>
          </a:prstGeom>
        </p:spPr>
      </p:pic>
      <p:sp>
        <p:nvSpPr>
          <p:cNvPr id="10" name="Espace réservé du contenu 9">
            <a:extLst>
              <a:ext uri="{FF2B5EF4-FFF2-40B4-BE49-F238E27FC236}">
                <a16:creationId xmlns:a16="http://schemas.microsoft.com/office/drawing/2014/main" id="{A651F926-899F-1052-5AA2-17A1EF139515}"/>
              </a:ext>
            </a:extLst>
          </p:cNvPr>
          <p:cNvSpPr>
            <a:spLocks noGrp="1"/>
          </p:cNvSpPr>
          <p:nvPr>
            <p:ph sz="half" idx="2"/>
          </p:nvPr>
        </p:nvSpPr>
        <p:spPr>
          <a:xfrm>
            <a:off x="5526156" y="2055813"/>
            <a:ext cx="5827644" cy="4121149"/>
          </a:xfrm>
        </p:spPr>
        <p:txBody>
          <a:bodyPr vert="horz" lIns="91440" tIns="45720" rIns="91440" bIns="45720" rtlCol="0" anchor="t">
            <a:normAutofit/>
          </a:bodyPr>
          <a:lstStyle/>
          <a:p>
            <a:pPr>
              <a:lnSpc>
                <a:spcPct val="90000"/>
              </a:lnSpc>
            </a:pPr>
            <a:r>
              <a:rPr lang="en-US" sz="2000"/>
              <a:t>M: você tem que ter muito cuidado ao andar pelo museu // porque não é permitido tocar nessas molduras ++ você sabe por quê? </a:t>
            </a:r>
          </a:p>
          <a:p>
            <a:pPr>
              <a:lnSpc>
                <a:spcPct val="90000"/>
              </a:lnSpc>
            </a:pPr>
            <a:r>
              <a:rPr lang="en-US" sz="2000"/>
              <a:t>A: porque às vezes as coisas podem cair  </a:t>
            </a:r>
          </a:p>
          <a:p>
            <a:pPr>
              <a:lnSpc>
                <a:spcPct val="90000"/>
              </a:lnSpc>
            </a:pPr>
            <a:r>
              <a:rPr lang="en-US" sz="2000"/>
              <a:t>M: ah, elas podem cair e também / elas são velhas // elas têm mais de cem anos / isso significa que são mais velhas do que seus avôs e avós, então nós as colocamos no museu para protegê-las, para que não sejam danificadas, então temos que tomar cuidado</a:t>
            </a:r>
          </a:p>
        </p:txBody>
      </p:sp>
    </p:spTree>
    <p:extLst>
      <p:ext uri="{BB962C8B-B14F-4D97-AF65-F5344CB8AC3E}">
        <p14:creationId xmlns:p14="http://schemas.microsoft.com/office/powerpoint/2010/main" val="3603063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BrushVTI">
  <a:themeElements>
    <a:clrScheme name="AnalogousFromLightSeedRightStep">
      <a:dk1>
        <a:srgbClr val="000000"/>
      </a:dk1>
      <a:lt1>
        <a:srgbClr val="FFFFFF"/>
      </a:lt1>
      <a:dk2>
        <a:srgbClr val="22333C"/>
      </a:dk2>
      <a:lt2>
        <a:srgbClr val="E2E4E8"/>
      </a:lt2>
      <a:accent1>
        <a:srgbClr val="ADA07A"/>
      </a:accent1>
      <a:accent2>
        <a:srgbClr val="9DA767"/>
      </a:accent2>
      <a:accent3>
        <a:srgbClr val="8DAA78"/>
      </a:accent3>
      <a:accent4>
        <a:srgbClr val="6EB16D"/>
      </a:accent4>
      <a:accent5>
        <a:srgbClr val="78AA8D"/>
      </a:accent5>
      <a:accent6>
        <a:srgbClr val="6AACA1"/>
      </a:accent6>
      <a:hlink>
        <a:srgbClr val="697BAE"/>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1560</TotalTime>
  <Words>3526</Words>
  <Application>Microsoft Macintosh PowerPoint</Application>
  <PresentationFormat>Grand écran</PresentationFormat>
  <Paragraphs>182</Paragraphs>
  <Slides>43</Slides>
  <Notes>4</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43</vt:i4>
      </vt:variant>
    </vt:vector>
  </HeadingPairs>
  <TitlesOfParts>
    <vt:vector size="49" baseType="lpstr">
      <vt:lpstr>Arial</vt:lpstr>
      <vt:lpstr>Calibri</vt:lpstr>
      <vt:lpstr>Century Gothic</vt:lpstr>
      <vt:lpstr>TimesNewRomanPSMT</vt:lpstr>
      <vt:lpstr>Trade Gothic Next Light</vt:lpstr>
      <vt:lpstr>BrushVTI</vt:lpstr>
      <vt:lpstr>Análise de visitas a museus : abordagem e debates teóricos e metodológicos</vt:lpstr>
      <vt:lpstr>Contexto </vt:lpstr>
      <vt:lpstr>Contexto </vt:lpstr>
      <vt:lpstr>Contexto </vt:lpstr>
      <vt:lpstr>As questões</vt:lpstr>
      <vt:lpstr>Pesquisas</vt:lpstr>
      <vt:lpstr>A relação escola museu </vt:lpstr>
      <vt:lpstr>A visita escolar</vt:lpstr>
      <vt:lpstr>A visita escolar</vt:lpstr>
      <vt:lpstr>A visita escolar</vt:lpstr>
      <vt:lpstr>Resultados iniciais e debates</vt:lpstr>
      <vt:lpstr>Os conteúdos da visita escolar </vt:lpstr>
      <vt:lpstr>Présentation PowerPoint</vt:lpstr>
      <vt:lpstr>Présentation PowerPoint</vt:lpstr>
      <vt:lpstr>Présentation PowerPoint</vt:lpstr>
      <vt:lpstr>Conteúdos híbridos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Experiências estéticas e aprendizagem   </vt:lpstr>
      <vt:lpstr>Visitas escolares e visitas familiares </vt:lpstr>
      <vt:lpstr>visitas familiares </vt:lpstr>
      <vt:lpstr>visitas escolares</vt:lpstr>
      <vt:lpstr>Visitas escolares e familiares</vt:lpstr>
      <vt:lpstr>Debate metodológico e ético </vt:lpstr>
      <vt:lpstr>Modelo didático para o estudo de visitas escolares a museus</vt:lpstr>
      <vt:lpstr>A didática dos museus</vt:lpstr>
      <vt:lpstr>A didática dos museus</vt:lpstr>
      <vt:lpstr>A didática dos museus</vt:lpstr>
      <vt:lpstr>Modelo didático para o estudo de visitas escolares a museus (Dias-Chiaruttini, 2019)</vt:lpstr>
      <vt:lpstr>Modelo didático para o estudo de visitas escolares a museus</vt:lpstr>
      <vt:lpstr>Modelo didático para o estudo de visitas escolares a museus</vt:lpstr>
      <vt:lpstr>Modelo didático para o estudo de visitas escolares a museus</vt:lpstr>
      <vt:lpstr>Par discutir ...</vt:lpstr>
      <vt:lpstr>Obrigada…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Análise de visitas a museus : abordagem e debates teóricos e metodológicos</dc:title>
  <dc:creator>Lecteur</dc:creator>
  <cp:lastModifiedBy>Lecteur</cp:lastModifiedBy>
  <cp:revision>4</cp:revision>
  <dcterms:created xsi:type="dcterms:W3CDTF">2023-11-21T18:26:49Z</dcterms:created>
  <dcterms:modified xsi:type="dcterms:W3CDTF">2023-12-17T05:57:16Z</dcterms:modified>
</cp:coreProperties>
</file>