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58" r:id="rId5"/>
    <p:sldId id="259" r:id="rId6"/>
    <p:sldId id="260" r:id="rId7"/>
    <p:sldId id="266" r:id="rId8"/>
    <p:sldId id="263" r:id="rId9"/>
    <p:sldId id="261" r:id="rId10"/>
    <p:sldId id="262" r:id="rId11"/>
    <p:sldId id="26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di\Documents\MEGA\MEGAsync\These\BDD\BDDRCInationales\05_output\Tris%20&#224;%20plat\ag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Classeur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di\Documents\MEGA\MEGAsync\These\Donn&#233;es%20cadrage\dares_mouvements_mainoeuvre_annuel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Répartition genrée</a:t>
            </a:r>
            <a:r>
              <a:rPr lang="fr-FR" baseline="0" dirty="0"/>
              <a:t> des ruptures conventionnelles</a:t>
            </a:r>
            <a:endParaRPr lang="fr-FR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3E-4F5F-A809-F703A13034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3E-4F5F-A809-F703A13034D2}"/>
              </c:ext>
            </c:extLst>
          </c:dPt>
          <c:cat>
            <c:strRef>
              <c:f>Feuil1!$A$1:$A$2</c:f>
              <c:strCache>
                <c:ptCount val="2"/>
                <c:pt idx="0">
                  <c:v>Femmes</c:v>
                </c:pt>
                <c:pt idx="1">
                  <c:v>Hommes</c:v>
                </c:pt>
              </c:strCache>
            </c:strRef>
          </c:cat>
          <c:val>
            <c:numRef>
              <c:f>Feuil1!$B$1:$B$2</c:f>
              <c:numCache>
                <c:formatCode>0%</c:formatCode>
                <c:ptCount val="2"/>
                <c:pt idx="0">
                  <c:v>0.49</c:v>
                </c:pt>
                <c:pt idx="1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3E-4F5F-A809-F703A13034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Classe d'âge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15-29 ans</c:v>
                </c:pt>
                <c:pt idx="1">
                  <c:v>30-39 ans</c:v>
                </c:pt>
                <c:pt idx="2">
                  <c:v>40-49 ans</c:v>
                </c:pt>
                <c:pt idx="3">
                  <c:v>50-59 ans</c:v>
                </c:pt>
                <c:pt idx="4">
                  <c:v>60 ans et plus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21.2</c:v>
                </c:pt>
                <c:pt idx="1">
                  <c:v>34.5</c:v>
                </c:pt>
                <c:pt idx="2">
                  <c:v>23.1</c:v>
                </c:pt>
                <c:pt idx="3">
                  <c:v>15.5</c:v>
                </c:pt>
                <c:pt idx="4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2D-45D2-8320-C1D6F0C5E6C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07065631"/>
        <c:axId val="125687088"/>
      </c:barChart>
      <c:catAx>
        <c:axId val="907065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5687088"/>
        <c:crosses val="autoZero"/>
        <c:auto val="1"/>
        <c:lblAlgn val="ctr"/>
        <c:lblOffset val="100"/>
        <c:noMultiLvlLbl val="0"/>
      </c:catAx>
      <c:valAx>
        <c:axId val="12568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07065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Ancienneté</a:t>
            </a:r>
            <a:endParaRPr lang="en-US" dirty="0"/>
          </a:p>
        </c:rich>
      </c:tx>
      <c:layout>
        <c:manualLayout>
          <c:xMode val="edge"/>
          <c:yMode val="edge"/>
          <c:x val="0.45556487920761718"/>
          <c:y val="3.98911133019893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8.4456036745406818E-2"/>
          <c:y val="0.16708333333333336"/>
          <c:w val="0.88498840769903764"/>
          <c:h val="0.674660615339749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4"/>
                <c:pt idx="0">
                  <c:v>Moins de 3 ans</c:v>
                </c:pt>
                <c:pt idx="1">
                  <c:v>Entre 3 et moins de 5 ans</c:v>
                </c:pt>
                <c:pt idx="2">
                  <c:v>Entre 5 et moins de 10 ans</c:v>
                </c:pt>
                <c:pt idx="3">
                  <c:v>10 ans et plus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0.53</c:v>
                </c:pt>
                <c:pt idx="1">
                  <c:v>0.16</c:v>
                </c:pt>
                <c:pt idx="2">
                  <c:v>0.17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99-4914-8B01-1B33A56F77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8461232"/>
        <c:axId val="125685104"/>
      </c:barChart>
      <c:catAx>
        <c:axId val="12846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5685104"/>
        <c:crosses val="autoZero"/>
        <c:auto val="1"/>
        <c:lblAlgn val="ctr"/>
        <c:lblOffset val="100"/>
        <c:noMultiLvlLbl val="0"/>
      </c:catAx>
      <c:valAx>
        <c:axId val="12568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8461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RCI selon la taille de l'entreprise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Feuil1!$I$5</c:f>
              <c:strCache>
                <c:ptCount val="1"/>
                <c:pt idx="0">
                  <c:v>Nombre de RCI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Feuil1!$H$6:$H$9</c:f>
              <c:strCache>
                <c:ptCount val="4"/>
                <c:pt idx="0">
                  <c:v>0 à 9 salariés</c:v>
                </c:pt>
                <c:pt idx="1">
                  <c:v>10 à 49 salariés</c:v>
                </c:pt>
                <c:pt idx="2">
                  <c:v>50 à 249 salariés</c:v>
                </c:pt>
                <c:pt idx="3">
                  <c:v>250 salariés et plus</c:v>
                </c:pt>
              </c:strCache>
            </c:strRef>
          </c:cat>
          <c:val>
            <c:numRef>
              <c:f>Feuil1!$I$6:$I$9</c:f>
              <c:numCache>
                <c:formatCode>0%</c:formatCode>
                <c:ptCount val="4"/>
                <c:pt idx="0">
                  <c:v>0.5</c:v>
                </c:pt>
                <c:pt idx="1">
                  <c:v>0.28999999999999998</c:v>
                </c:pt>
                <c:pt idx="2">
                  <c:v>0.15</c:v>
                </c:pt>
                <c:pt idx="3" formatCode="0.0%">
                  <c:v>6.4000000000000001E-2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10-4FFF-A03E-B5ED81F4F4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338528"/>
        <c:axId val="46345600"/>
      </c:barChart>
      <c:catAx>
        <c:axId val="4633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6345600"/>
        <c:crosses val="autoZero"/>
        <c:auto val="1"/>
        <c:lblAlgn val="ctr"/>
        <c:lblOffset val="100"/>
        <c:noMultiLvlLbl val="0"/>
      </c:catAx>
      <c:valAx>
        <c:axId val="4634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633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[dares_mouvements_mainoeuvre_annuel 2022.xlsx]Secteurs 2!Tableau croisé dynamique1</c:name>
    <c:fmtId val="-1"/>
  </c:pivotSource>
  <c:chart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8.2787356787815472E-2"/>
          <c:y val="2.8758169934640521E-2"/>
          <c:w val="0.86239259810087709"/>
          <c:h val="0.67707705286839148"/>
        </c:manualLayout>
      </c:layout>
      <c:lineChart>
        <c:grouping val="standard"/>
        <c:varyColors val="0"/>
        <c:ser>
          <c:idx val="0"/>
          <c:order val="0"/>
          <c:tx>
            <c:strRef>
              <c:f>'Secteurs 2'!$B$3:$B$4</c:f>
              <c:strCache>
                <c:ptCount val="1"/>
                <c:pt idx="0">
                  <c:v>C1 - Industrie agroalimentaire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'Secteurs 2'!$A$5:$A$20</c:f>
              <c:strCach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strCache>
            </c:strRef>
          </c:cat>
          <c:val>
            <c:numRef>
              <c:f>'Secteurs 2'!$B$5:$B$20</c:f>
              <c:numCache>
                <c:formatCode>General</c:formatCode>
                <c:ptCount val="15"/>
                <c:pt idx="0">
                  <c:v>2765</c:v>
                </c:pt>
                <c:pt idx="1">
                  <c:v>14085</c:v>
                </c:pt>
                <c:pt idx="2">
                  <c:v>21842</c:v>
                </c:pt>
                <c:pt idx="3">
                  <c:v>29252</c:v>
                </c:pt>
                <c:pt idx="4">
                  <c:v>31219</c:v>
                </c:pt>
                <c:pt idx="5">
                  <c:v>27029</c:v>
                </c:pt>
                <c:pt idx="6">
                  <c:v>29500</c:v>
                </c:pt>
                <c:pt idx="7">
                  <c:v>26220</c:v>
                </c:pt>
                <c:pt idx="8">
                  <c:v>26910</c:v>
                </c:pt>
                <c:pt idx="9">
                  <c:v>33300</c:v>
                </c:pt>
                <c:pt idx="10">
                  <c:v>34876</c:v>
                </c:pt>
                <c:pt idx="11">
                  <c:v>34673</c:v>
                </c:pt>
                <c:pt idx="12">
                  <c:v>35270</c:v>
                </c:pt>
                <c:pt idx="13">
                  <c:v>38744</c:v>
                </c:pt>
                <c:pt idx="14">
                  <c:v>42174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52-43C5-A686-11EB6082905C}"/>
            </c:ext>
          </c:extLst>
        </c:ser>
        <c:ser>
          <c:idx val="1"/>
          <c:order val="1"/>
          <c:tx>
            <c:strRef>
              <c:f>'Secteurs 2'!$C$3:$C$4</c:f>
              <c:strCache>
                <c:ptCount val="1"/>
                <c:pt idx="0">
                  <c:v>C3 - Fabrication de biens d'équipement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'Secteurs 2'!$A$5:$A$20</c:f>
              <c:strCach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strCache>
            </c:strRef>
          </c:cat>
          <c:val>
            <c:numRef>
              <c:f>'Secteurs 2'!$C$5:$C$20</c:f>
              <c:numCache>
                <c:formatCode>General</c:formatCode>
                <c:ptCount val="15"/>
                <c:pt idx="0">
                  <c:v>876</c:v>
                </c:pt>
                <c:pt idx="1">
                  <c:v>12829</c:v>
                </c:pt>
                <c:pt idx="2">
                  <c:v>14194</c:v>
                </c:pt>
                <c:pt idx="3">
                  <c:v>13201</c:v>
                </c:pt>
                <c:pt idx="4">
                  <c:v>14601</c:v>
                </c:pt>
                <c:pt idx="5">
                  <c:v>13171</c:v>
                </c:pt>
                <c:pt idx="6">
                  <c:v>14723</c:v>
                </c:pt>
                <c:pt idx="7">
                  <c:v>12598</c:v>
                </c:pt>
                <c:pt idx="8">
                  <c:v>12833</c:v>
                </c:pt>
                <c:pt idx="9">
                  <c:v>14530</c:v>
                </c:pt>
                <c:pt idx="10">
                  <c:v>16147</c:v>
                </c:pt>
                <c:pt idx="11">
                  <c:v>15468</c:v>
                </c:pt>
                <c:pt idx="12">
                  <c:v>15130</c:v>
                </c:pt>
                <c:pt idx="13">
                  <c:v>16781</c:v>
                </c:pt>
                <c:pt idx="14">
                  <c:v>15660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52-43C5-A686-11EB6082905C}"/>
            </c:ext>
          </c:extLst>
        </c:ser>
        <c:ser>
          <c:idx val="2"/>
          <c:order val="2"/>
          <c:tx>
            <c:strRef>
              <c:f>'Secteurs 2'!$D$3:$D$4</c:f>
              <c:strCache>
                <c:ptCount val="1"/>
                <c:pt idx="0">
                  <c:v>C4 - Fabrication de matériels de transport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'Secteurs 2'!$A$5:$A$20</c:f>
              <c:strCach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strCache>
            </c:strRef>
          </c:cat>
          <c:val>
            <c:numRef>
              <c:f>'Secteurs 2'!$D$5:$D$20</c:f>
              <c:numCache>
                <c:formatCode>General</c:formatCode>
                <c:ptCount val="15"/>
                <c:pt idx="0">
                  <c:v>167</c:v>
                </c:pt>
                <c:pt idx="1">
                  <c:v>5820</c:v>
                </c:pt>
                <c:pt idx="2">
                  <c:v>5027</c:v>
                </c:pt>
                <c:pt idx="3">
                  <c:v>6459</c:v>
                </c:pt>
                <c:pt idx="4">
                  <c:v>6095</c:v>
                </c:pt>
                <c:pt idx="5">
                  <c:v>6435</c:v>
                </c:pt>
                <c:pt idx="6">
                  <c:v>5777</c:v>
                </c:pt>
                <c:pt idx="7">
                  <c:v>4927</c:v>
                </c:pt>
                <c:pt idx="8">
                  <c:v>5630</c:v>
                </c:pt>
                <c:pt idx="9">
                  <c:v>6008</c:v>
                </c:pt>
                <c:pt idx="10">
                  <c:v>7627</c:v>
                </c:pt>
                <c:pt idx="11">
                  <c:v>8178</c:v>
                </c:pt>
                <c:pt idx="12">
                  <c:v>7748</c:v>
                </c:pt>
                <c:pt idx="13">
                  <c:v>11416</c:v>
                </c:pt>
                <c:pt idx="14">
                  <c:v>10258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052-43C5-A686-11EB6082905C}"/>
            </c:ext>
          </c:extLst>
        </c:ser>
        <c:ser>
          <c:idx val="3"/>
          <c:order val="3"/>
          <c:tx>
            <c:strRef>
              <c:f>'Secteurs 2'!$E$3:$E$4</c:f>
              <c:strCache>
                <c:ptCount val="1"/>
                <c:pt idx="0">
                  <c:v>C5 - Fabrication d'autres produits industriels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'Secteurs 2'!$A$5:$A$20</c:f>
              <c:strCach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strCache>
            </c:strRef>
          </c:cat>
          <c:val>
            <c:numRef>
              <c:f>'Secteurs 2'!$E$5:$E$20</c:f>
              <c:numCache>
                <c:formatCode>General</c:formatCode>
                <c:ptCount val="15"/>
                <c:pt idx="0">
                  <c:v>5227</c:v>
                </c:pt>
                <c:pt idx="1">
                  <c:v>49173</c:v>
                </c:pt>
                <c:pt idx="2">
                  <c:v>49119</c:v>
                </c:pt>
                <c:pt idx="3">
                  <c:v>53612</c:v>
                </c:pt>
                <c:pt idx="4">
                  <c:v>53243</c:v>
                </c:pt>
                <c:pt idx="5">
                  <c:v>50336</c:v>
                </c:pt>
                <c:pt idx="6">
                  <c:v>55573</c:v>
                </c:pt>
                <c:pt idx="7">
                  <c:v>50445</c:v>
                </c:pt>
                <c:pt idx="8">
                  <c:v>53332</c:v>
                </c:pt>
                <c:pt idx="9">
                  <c:v>60949</c:v>
                </c:pt>
                <c:pt idx="10">
                  <c:v>67144</c:v>
                </c:pt>
                <c:pt idx="11">
                  <c:v>66733</c:v>
                </c:pt>
                <c:pt idx="12">
                  <c:v>69326</c:v>
                </c:pt>
                <c:pt idx="13">
                  <c:v>72889</c:v>
                </c:pt>
                <c:pt idx="14">
                  <c:v>70354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052-43C5-A686-11EB6082905C}"/>
            </c:ext>
          </c:extLst>
        </c:ser>
        <c:ser>
          <c:idx val="4"/>
          <c:order val="4"/>
          <c:tx>
            <c:strRef>
              <c:f>'Secteurs 2'!$F$3:$F$4</c:f>
              <c:strCache>
                <c:ptCount val="1"/>
                <c:pt idx="0">
                  <c:v>DE/C2 - Cokéfaction et raffinage, énergie, eau, déchets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'Secteurs 2'!$A$5:$A$20</c:f>
              <c:strCach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strCache>
            </c:strRef>
          </c:cat>
          <c:val>
            <c:numRef>
              <c:f>'Secteurs 2'!$F$5:$F$20</c:f>
              <c:numCache>
                <c:formatCode>General</c:formatCode>
                <c:ptCount val="15"/>
                <c:pt idx="0">
                  <c:v>1574</c:v>
                </c:pt>
                <c:pt idx="1">
                  <c:v>3218</c:v>
                </c:pt>
                <c:pt idx="2">
                  <c:v>6280</c:v>
                </c:pt>
                <c:pt idx="3">
                  <c:v>8914</c:v>
                </c:pt>
                <c:pt idx="4">
                  <c:v>7288</c:v>
                </c:pt>
                <c:pt idx="5">
                  <c:v>7251</c:v>
                </c:pt>
                <c:pt idx="6">
                  <c:v>6902</c:v>
                </c:pt>
                <c:pt idx="7">
                  <c:v>7861</c:v>
                </c:pt>
                <c:pt idx="8">
                  <c:v>8206</c:v>
                </c:pt>
                <c:pt idx="9">
                  <c:v>8680</c:v>
                </c:pt>
                <c:pt idx="10">
                  <c:v>9175</c:v>
                </c:pt>
                <c:pt idx="11">
                  <c:v>9108</c:v>
                </c:pt>
                <c:pt idx="12">
                  <c:v>9676</c:v>
                </c:pt>
                <c:pt idx="13">
                  <c:v>10285</c:v>
                </c:pt>
                <c:pt idx="14">
                  <c:v>11084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052-43C5-A686-11EB6082905C}"/>
            </c:ext>
          </c:extLst>
        </c:ser>
        <c:ser>
          <c:idx val="5"/>
          <c:order val="5"/>
          <c:tx>
            <c:strRef>
              <c:f>'Secteurs 2'!$G$3:$G$4</c:f>
              <c:strCache>
                <c:ptCount val="1"/>
                <c:pt idx="0">
                  <c:v>FZ - Construction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'Secteurs 2'!$A$5:$A$20</c:f>
              <c:strCach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strCache>
            </c:strRef>
          </c:cat>
          <c:val>
            <c:numRef>
              <c:f>'Secteurs 2'!$G$5:$G$20</c:f>
              <c:numCache>
                <c:formatCode>General</c:formatCode>
                <c:ptCount val="15"/>
                <c:pt idx="0">
                  <c:v>16526</c:v>
                </c:pt>
                <c:pt idx="1">
                  <c:v>43880</c:v>
                </c:pt>
                <c:pt idx="2">
                  <c:v>65948</c:v>
                </c:pt>
                <c:pt idx="3">
                  <c:v>73629</c:v>
                </c:pt>
                <c:pt idx="4">
                  <c:v>70682</c:v>
                </c:pt>
                <c:pt idx="5">
                  <c:v>73019</c:v>
                </c:pt>
                <c:pt idx="6">
                  <c:v>78649</c:v>
                </c:pt>
                <c:pt idx="7">
                  <c:v>88798</c:v>
                </c:pt>
                <c:pt idx="8">
                  <c:v>81003</c:v>
                </c:pt>
                <c:pt idx="9">
                  <c:v>89816</c:v>
                </c:pt>
                <c:pt idx="10">
                  <c:v>100961</c:v>
                </c:pt>
                <c:pt idx="11">
                  <c:v>101332</c:v>
                </c:pt>
                <c:pt idx="12">
                  <c:v>105865</c:v>
                </c:pt>
                <c:pt idx="13">
                  <c:v>124603</c:v>
                </c:pt>
                <c:pt idx="14">
                  <c:v>133836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052-43C5-A686-11EB6082905C}"/>
            </c:ext>
          </c:extLst>
        </c:ser>
        <c:ser>
          <c:idx val="6"/>
          <c:order val="6"/>
          <c:tx>
            <c:strRef>
              <c:f>'Secteurs 2'!$H$3:$H$4</c:f>
              <c:strCache>
                <c:ptCount val="1"/>
                <c:pt idx="0">
                  <c:v>GZ - Commerce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'Secteurs 2'!$A$5:$A$20</c:f>
              <c:strCach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strCache>
            </c:strRef>
          </c:cat>
          <c:val>
            <c:numRef>
              <c:f>'Secteurs 2'!$H$5:$H$20</c:f>
              <c:numCache>
                <c:formatCode>General</c:formatCode>
                <c:ptCount val="15"/>
                <c:pt idx="0">
                  <c:v>18815</c:v>
                </c:pt>
                <c:pt idx="1">
                  <c:v>118415</c:v>
                </c:pt>
                <c:pt idx="2">
                  <c:v>134259</c:v>
                </c:pt>
                <c:pt idx="3">
                  <c:v>168671</c:v>
                </c:pt>
                <c:pt idx="4">
                  <c:v>160630</c:v>
                </c:pt>
                <c:pt idx="5">
                  <c:v>185752</c:v>
                </c:pt>
                <c:pt idx="6">
                  <c:v>173927</c:v>
                </c:pt>
                <c:pt idx="7">
                  <c:v>176786</c:v>
                </c:pt>
                <c:pt idx="8">
                  <c:v>176570</c:v>
                </c:pt>
                <c:pt idx="9">
                  <c:v>208912</c:v>
                </c:pt>
                <c:pt idx="10">
                  <c:v>222111</c:v>
                </c:pt>
                <c:pt idx="11">
                  <c:v>226498</c:v>
                </c:pt>
                <c:pt idx="12">
                  <c:v>219466</c:v>
                </c:pt>
                <c:pt idx="13">
                  <c:v>234024</c:v>
                </c:pt>
                <c:pt idx="14">
                  <c:v>248205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052-43C5-A686-11EB6082905C}"/>
            </c:ext>
          </c:extLst>
        </c:ser>
        <c:ser>
          <c:idx val="7"/>
          <c:order val="7"/>
          <c:tx>
            <c:strRef>
              <c:f>'Secteurs 2'!$I$3:$I$4</c:f>
              <c:strCache>
                <c:ptCount val="1"/>
                <c:pt idx="0">
                  <c:v>HZ - Transports et entreposage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'Secteurs 2'!$A$5:$A$20</c:f>
              <c:strCach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strCache>
            </c:strRef>
          </c:cat>
          <c:val>
            <c:numRef>
              <c:f>'Secteurs 2'!$I$5:$I$20</c:f>
              <c:numCache>
                <c:formatCode>General</c:formatCode>
                <c:ptCount val="15"/>
                <c:pt idx="0">
                  <c:v>2656</c:v>
                </c:pt>
                <c:pt idx="1">
                  <c:v>17467</c:v>
                </c:pt>
                <c:pt idx="2">
                  <c:v>26431</c:v>
                </c:pt>
                <c:pt idx="3">
                  <c:v>27725</c:v>
                </c:pt>
                <c:pt idx="4">
                  <c:v>26467</c:v>
                </c:pt>
                <c:pt idx="5">
                  <c:v>32184</c:v>
                </c:pt>
                <c:pt idx="6">
                  <c:v>30746</c:v>
                </c:pt>
                <c:pt idx="7">
                  <c:v>31655</c:v>
                </c:pt>
                <c:pt idx="8">
                  <c:v>36959</c:v>
                </c:pt>
                <c:pt idx="9">
                  <c:v>44477</c:v>
                </c:pt>
                <c:pt idx="10">
                  <c:v>50357</c:v>
                </c:pt>
                <c:pt idx="11">
                  <c:v>51447</c:v>
                </c:pt>
                <c:pt idx="12">
                  <c:v>55052</c:v>
                </c:pt>
                <c:pt idx="13">
                  <c:v>59269</c:v>
                </c:pt>
                <c:pt idx="14">
                  <c:v>59113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052-43C5-A686-11EB6082905C}"/>
            </c:ext>
          </c:extLst>
        </c:ser>
        <c:ser>
          <c:idx val="8"/>
          <c:order val="8"/>
          <c:tx>
            <c:strRef>
              <c:f>'Secteurs 2'!$J$3:$J$4</c:f>
              <c:strCache>
                <c:ptCount val="1"/>
                <c:pt idx="0">
                  <c:v>IZ - Hébergement et restauration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'Secteurs 2'!$A$5:$A$20</c:f>
              <c:strCach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strCache>
            </c:strRef>
          </c:cat>
          <c:val>
            <c:numRef>
              <c:f>'Secteurs 2'!$J$5:$J$20</c:f>
              <c:numCache>
                <c:formatCode>General</c:formatCode>
                <c:ptCount val="15"/>
                <c:pt idx="0">
                  <c:v>11714</c:v>
                </c:pt>
                <c:pt idx="1">
                  <c:v>38088</c:v>
                </c:pt>
                <c:pt idx="2">
                  <c:v>57615</c:v>
                </c:pt>
                <c:pt idx="3">
                  <c:v>63937</c:v>
                </c:pt>
                <c:pt idx="4">
                  <c:v>69926</c:v>
                </c:pt>
                <c:pt idx="5">
                  <c:v>80475</c:v>
                </c:pt>
                <c:pt idx="6">
                  <c:v>84710</c:v>
                </c:pt>
                <c:pt idx="7">
                  <c:v>83545</c:v>
                </c:pt>
                <c:pt idx="8">
                  <c:v>84852</c:v>
                </c:pt>
                <c:pt idx="9">
                  <c:v>105746</c:v>
                </c:pt>
                <c:pt idx="10">
                  <c:v>116650</c:v>
                </c:pt>
                <c:pt idx="11">
                  <c:v>115449</c:v>
                </c:pt>
                <c:pt idx="12">
                  <c:v>104141</c:v>
                </c:pt>
                <c:pt idx="13">
                  <c:v>111062</c:v>
                </c:pt>
                <c:pt idx="14">
                  <c:v>141522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052-43C5-A686-11EB6082905C}"/>
            </c:ext>
          </c:extLst>
        </c:ser>
        <c:ser>
          <c:idx val="9"/>
          <c:order val="9"/>
          <c:tx>
            <c:strRef>
              <c:f>'Secteurs 2'!$K$3:$K$4</c:f>
              <c:strCache>
                <c:ptCount val="1"/>
                <c:pt idx="0">
                  <c:v>JZ - Information et communication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'Secteurs 2'!$A$5:$A$20</c:f>
              <c:strCach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strCache>
            </c:strRef>
          </c:cat>
          <c:val>
            <c:numRef>
              <c:f>'Secteurs 2'!$K$5:$K$20</c:f>
              <c:numCache>
                <c:formatCode>General</c:formatCode>
                <c:ptCount val="15"/>
                <c:pt idx="0">
                  <c:v>3296</c:v>
                </c:pt>
                <c:pt idx="1">
                  <c:v>26349</c:v>
                </c:pt>
                <c:pt idx="2">
                  <c:v>31209</c:v>
                </c:pt>
                <c:pt idx="3">
                  <c:v>33743</c:v>
                </c:pt>
                <c:pt idx="4">
                  <c:v>37891</c:v>
                </c:pt>
                <c:pt idx="5">
                  <c:v>35034</c:v>
                </c:pt>
                <c:pt idx="6">
                  <c:v>35987</c:v>
                </c:pt>
                <c:pt idx="7">
                  <c:v>39703</c:v>
                </c:pt>
                <c:pt idx="8">
                  <c:v>39932</c:v>
                </c:pt>
                <c:pt idx="9">
                  <c:v>48743</c:v>
                </c:pt>
                <c:pt idx="10">
                  <c:v>53848</c:v>
                </c:pt>
                <c:pt idx="11">
                  <c:v>60687</c:v>
                </c:pt>
                <c:pt idx="12">
                  <c:v>60852</c:v>
                </c:pt>
                <c:pt idx="13">
                  <c:v>64715</c:v>
                </c:pt>
                <c:pt idx="14">
                  <c:v>69884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052-43C5-A686-11EB6082905C}"/>
            </c:ext>
          </c:extLst>
        </c:ser>
        <c:ser>
          <c:idx val="10"/>
          <c:order val="10"/>
          <c:tx>
            <c:strRef>
              <c:f>'Secteurs 2'!$L$3:$L$4</c:f>
              <c:strCache>
                <c:ptCount val="1"/>
                <c:pt idx="0">
                  <c:v>KZ - Activités financières et d'assurance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'Secteurs 2'!$A$5:$A$20</c:f>
              <c:strCach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strCache>
            </c:strRef>
          </c:cat>
          <c:val>
            <c:numRef>
              <c:f>'Secteurs 2'!$L$5:$L$20</c:f>
              <c:numCache>
                <c:formatCode>General</c:formatCode>
                <c:ptCount val="15"/>
                <c:pt idx="0">
                  <c:v>1831</c:v>
                </c:pt>
                <c:pt idx="1">
                  <c:v>13070</c:v>
                </c:pt>
                <c:pt idx="2">
                  <c:v>15580</c:v>
                </c:pt>
                <c:pt idx="3">
                  <c:v>17514</c:v>
                </c:pt>
                <c:pt idx="4">
                  <c:v>16962</c:v>
                </c:pt>
                <c:pt idx="5">
                  <c:v>17819</c:v>
                </c:pt>
                <c:pt idx="6">
                  <c:v>20147</c:v>
                </c:pt>
                <c:pt idx="7">
                  <c:v>23083</c:v>
                </c:pt>
                <c:pt idx="8">
                  <c:v>24192</c:v>
                </c:pt>
                <c:pt idx="9">
                  <c:v>29846</c:v>
                </c:pt>
                <c:pt idx="10">
                  <c:v>34830</c:v>
                </c:pt>
                <c:pt idx="11">
                  <c:v>38114</c:v>
                </c:pt>
                <c:pt idx="12">
                  <c:v>35362</c:v>
                </c:pt>
                <c:pt idx="13">
                  <c:v>37036</c:v>
                </c:pt>
                <c:pt idx="14">
                  <c:v>38162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052-43C5-A686-11EB6082905C}"/>
            </c:ext>
          </c:extLst>
        </c:ser>
        <c:ser>
          <c:idx val="11"/>
          <c:order val="11"/>
          <c:tx>
            <c:strRef>
              <c:f>'Secteurs 2'!$M$3:$M$4</c:f>
              <c:strCache>
                <c:ptCount val="1"/>
                <c:pt idx="0">
                  <c:v>LZ - Activités immobilières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'Secteurs 2'!$A$5:$A$20</c:f>
              <c:strCach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strCache>
            </c:strRef>
          </c:cat>
          <c:val>
            <c:numRef>
              <c:f>'Secteurs 2'!$M$5:$M$20</c:f>
              <c:numCache>
                <c:formatCode>General</c:formatCode>
                <c:ptCount val="15"/>
                <c:pt idx="0">
                  <c:v>2445</c:v>
                </c:pt>
                <c:pt idx="1">
                  <c:v>10570</c:v>
                </c:pt>
                <c:pt idx="2">
                  <c:v>12998</c:v>
                </c:pt>
                <c:pt idx="3">
                  <c:v>13438</c:v>
                </c:pt>
                <c:pt idx="4">
                  <c:v>14489</c:v>
                </c:pt>
                <c:pt idx="5">
                  <c:v>16024</c:v>
                </c:pt>
                <c:pt idx="6">
                  <c:v>21988</c:v>
                </c:pt>
                <c:pt idx="7">
                  <c:v>14331</c:v>
                </c:pt>
                <c:pt idx="8">
                  <c:v>17302</c:v>
                </c:pt>
                <c:pt idx="9">
                  <c:v>20413</c:v>
                </c:pt>
                <c:pt idx="10">
                  <c:v>22586</c:v>
                </c:pt>
                <c:pt idx="11">
                  <c:v>23230</c:v>
                </c:pt>
                <c:pt idx="12">
                  <c:v>22714</c:v>
                </c:pt>
                <c:pt idx="13">
                  <c:v>25244</c:v>
                </c:pt>
                <c:pt idx="14">
                  <c:v>26326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052-43C5-A686-11EB6082905C}"/>
            </c:ext>
          </c:extLst>
        </c:ser>
        <c:ser>
          <c:idx val="12"/>
          <c:order val="12"/>
          <c:tx>
            <c:strRef>
              <c:f>'Secteurs 2'!$N$3:$N$4</c:f>
              <c:strCache>
                <c:ptCount val="1"/>
                <c:pt idx="0">
                  <c:v>MN - Services aux entreprises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'Secteurs 2'!$A$5:$A$20</c:f>
              <c:strCach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strCache>
            </c:strRef>
          </c:cat>
          <c:val>
            <c:numRef>
              <c:f>'Secteurs 2'!$N$5:$N$20</c:f>
              <c:numCache>
                <c:formatCode>General</c:formatCode>
                <c:ptCount val="15"/>
                <c:pt idx="0">
                  <c:v>15832</c:v>
                </c:pt>
                <c:pt idx="1">
                  <c:v>80308</c:v>
                </c:pt>
                <c:pt idx="2">
                  <c:v>113439</c:v>
                </c:pt>
                <c:pt idx="3">
                  <c:v>119463</c:v>
                </c:pt>
                <c:pt idx="4">
                  <c:v>128791</c:v>
                </c:pt>
                <c:pt idx="5">
                  <c:v>126854</c:v>
                </c:pt>
                <c:pt idx="6">
                  <c:v>123351</c:v>
                </c:pt>
                <c:pt idx="7">
                  <c:v>136101</c:v>
                </c:pt>
                <c:pt idx="8">
                  <c:v>142149</c:v>
                </c:pt>
                <c:pt idx="9">
                  <c:v>184995</c:v>
                </c:pt>
                <c:pt idx="10">
                  <c:v>205887</c:v>
                </c:pt>
                <c:pt idx="11">
                  <c:v>208927</c:v>
                </c:pt>
                <c:pt idx="12">
                  <c:v>212893</c:v>
                </c:pt>
                <c:pt idx="13">
                  <c:v>225763</c:v>
                </c:pt>
                <c:pt idx="14">
                  <c:v>235653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052-43C5-A686-11EB6082905C}"/>
            </c:ext>
          </c:extLst>
        </c:ser>
        <c:ser>
          <c:idx val="13"/>
          <c:order val="13"/>
          <c:tx>
            <c:strRef>
              <c:f>'Secteurs 2'!$O$3:$O$4</c:f>
              <c:strCache>
                <c:ptCount val="1"/>
                <c:pt idx="0">
                  <c:v>OQ - Enseignement, santé humaine et action sociale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'Secteurs 2'!$A$5:$A$20</c:f>
              <c:strCach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strCache>
            </c:strRef>
          </c:cat>
          <c:val>
            <c:numRef>
              <c:f>'Secteurs 2'!$O$5:$O$20</c:f>
              <c:numCache>
                <c:formatCode>General</c:formatCode>
                <c:ptCount val="15"/>
                <c:pt idx="0">
                  <c:v>3359</c:v>
                </c:pt>
                <c:pt idx="1">
                  <c:v>25975</c:v>
                </c:pt>
                <c:pt idx="2">
                  <c:v>40057</c:v>
                </c:pt>
                <c:pt idx="3">
                  <c:v>48785</c:v>
                </c:pt>
                <c:pt idx="4">
                  <c:v>50281</c:v>
                </c:pt>
                <c:pt idx="5">
                  <c:v>53359</c:v>
                </c:pt>
                <c:pt idx="6">
                  <c:v>59511</c:v>
                </c:pt>
                <c:pt idx="7">
                  <c:v>66836</c:v>
                </c:pt>
                <c:pt idx="8">
                  <c:v>75792</c:v>
                </c:pt>
                <c:pt idx="9">
                  <c:v>98710</c:v>
                </c:pt>
                <c:pt idx="10">
                  <c:v>104661</c:v>
                </c:pt>
                <c:pt idx="11">
                  <c:v>107674</c:v>
                </c:pt>
                <c:pt idx="12">
                  <c:v>99730</c:v>
                </c:pt>
                <c:pt idx="13">
                  <c:v>113128</c:v>
                </c:pt>
                <c:pt idx="14">
                  <c:v>115676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052-43C5-A686-11EB6082905C}"/>
            </c:ext>
          </c:extLst>
        </c:ser>
        <c:ser>
          <c:idx val="14"/>
          <c:order val="14"/>
          <c:tx>
            <c:strRef>
              <c:f>'Secteurs 2'!$P$3:$P$4</c:f>
              <c:strCache>
                <c:ptCount val="1"/>
                <c:pt idx="0">
                  <c:v>RU - Autres activités de services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'Secteurs 2'!$A$5:$A$20</c:f>
              <c:strCach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strCache>
            </c:strRef>
          </c:cat>
          <c:val>
            <c:numRef>
              <c:f>'Secteurs 2'!$P$5:$P$20</c:f>
              <c:numCache>
                <c:formatCode>General</c:formatCode>
                <c:ptCount val="15"/>
                <c:pt idx="0">
                  <c:v>6751</c:v>
                </c:pt>
                <c:pt idx="1">
                  <c:v>29667</c:v>
                </c:pt>
                <c:pt idx="2">
                  <c:v>36965</c:v>
                </c:pt>
                <c:pt idx="3">
                  <c:v>39274</c:v>
                </c:pt>
                <c:pt idx="4">
                  <c:v>42173</c:v>
                </c:pt>
                <c:pt idx="5">
                  <c:v>45674</c:v>
                </c:pt>
                <c:pt idx="6">
                  <c:v>51680</c:v>
                </c:pt>
                <c:pt idx="7">
                  <c:v>49073</c:v>
                </c:pt>
                <c:pt idx="8">
                  <c:v>48694</c:v>
                </c:pt>
                <c:pt idx="9">
                  <c:v>61153</c:v>
                </c:pt>
                <c:pt idx="10">
                  <c:v>65844</c:v>
                </c:pt>
                <c:pt idx="11">
                  <c:v>65242</c:v>
                </c:pt>
                <c:pt idx="12">
                  <c:v>59534</c:v>
                </c:pt>
                <c:pt idx="13">
                  <c:v>67537</c:v>
                </c:pt>
                <c:pt idx="14">
                  <c:v>74193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052-43C5-A686-11EB608290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9226351"/>
        <c:axId val="329228751"/>
      </c:lineChart>
      <c:catAx>
        <c:axId val="32922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9228751"/>
        <c:crosses val="autoZero"/>
        <c:auto val="1"/>
        <c:lblAlgn val="ctr"/>
        <c:lblOffset val="100"/>
        <c:noMultiLvlLbl val="0"/>
      </c:catAx>
      <c:valAx>
        <c:axId val="329228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9226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1546896223144236E-2"/>
          <c:y val="0.76530989876265465"/>
          <c:w val="0.89994103265610781"/>
          <c:h val="0.214154027490194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0.2472</cdr:x>
      <cdr:y>0.41781</cdr:y>
    </cdr:from>
    <cdr:to>
      <cdr:x>0.46359</cdr:x>
      <cdr:y>0.54431</cdr:y>
    </cdr:to>
    <cdr:sp macro="" textlink="">
      <cdr:nvSpPr>
        <cdr:cNvPr id="2" name="Rectangle : coins arrondis 1">
          <a:extLst xmlns:a="http://schemas.openxmlformats.org/drawingml/2006/main">
            <a:ext uri="{FF2B5EF4-FFF2-40B4-BE49-F238E27FC236}">
              <a16:creationId xmlns:a16="http://schemas.microsoft.com/office/drawing/2014/main" id="{5471F972-338F-A03C-0C2A-9A01C659BA2F}"/>
            </a:ext>
          </a:extLst>
        </cdr:cNvPr>
        <cdr:cNvSpPr/>
      </cdr:nvSpPr>
      <cdr:spPr>
        <a:xfrm xmlns:a="http://schemas.openxmlformats.org/drawingml/2006/main">
          <a:off x="1251098" y="1738313"/>
          <a:ext cx="1095153" cy="52631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fr-FR" b="1" dirty="0"/>
            <a:t>Hommes</a:t>
          </a:r>
        </a:p>
        <a:p xmlns:a="http://schemas.openxmlformats.org/drawingml/2006/main">
          <a:pPr algn="ctr"/>
          <a:r>
            <a:rPr lang="fr-FR" b="1" dirty="0"/>
            <a:t>51%</a:t>
          </a:r>
        </a:p>
      </cdr:txBody>
    </cdr:sp>
  </cdr:relSizeAnchor>
  <cdr:relSizeAnchor xmlns:cdr="http://schemas.openxmlformats.org/drawingml/2006/chartDrawing">
    <cdr:from>
      <cdr:x>0.56022</cdr:x>
      <cdr:y>0.41942</cdr:y>
    </cdr:from>
    <cdr:to>
      <cdr:x>0.7535</cdr:x>
      <cdr:y>0.54431</cdr:y>
    </cdr:to>
    <cdr:sp macro="" textlink="">
      <cdr:nvSpPr>
        <cdr:cNvPr id="5" name="Rectangle : coins arrondis 4">
          <a:extLst xmlns:a="http://schemas.openxmlformats.org/drawingml/2006/main">
            <a:ext uri="{FF2B5EF4-FFF2-40B4-BE49-F238E27FC236}">
              <a16:creationId xmlns:a16="http://schemas.microsoft.com/office/drawing/2014/main" id="{5E10A3A5-106D-C326-946B-8D9940585FFB}"/>
            </a:ext>
          </a:extLst>
        </cdr:cNvPr>
        <cdr:cNvSpPr/>
      </cdr:nvSpPr>
      <cdr:spPr>
        <a:xfrm xmlns:a="http://schemas.openxmlformats.org/drawingml/2006/main">
          <a:off x="2835350" y="1744993"/>
          <a:ext cx="978195" cy="519631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fr-FR" b="1" dirty="0"/>
            <a:t>Femmes</a:t>
          </a:r>
        </a:p>
        <a:p xmlns:a="http://schemas.openxmlformats.org/drawingml/2006/main">
          <a:pPr algn="ctr"/>
          <a:r>
            <a:rPr lang="fr-FR" b="1" dirty="0"/>
            <a:t>49%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530F1B-B9E5-DB0F-85C5-454D675DF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BF83793-99A9-2984-C940-C0C09C6FD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2451F8-EA46-23FB-1F6D-68B03BCD5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EADC-573C-4B2D-A7FB-883144E2DE09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5AE86A-E929-4D74-FFF9-0B3699DC4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640502-98A9-BD71-3664-27F35BB22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6E17-CFCA-40FE-AA08-1CCFEE8F1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13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B2E040-58F0-06A6-BB87-D27EF5D35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55951C-CC8F-9D13-D331-C8EDA8DD9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5BBDDF-CA35-04A3-A9F8-DE410090C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EADC-573C-4B2D-A7FB-883144E2DE09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11688C-0FB7-7854-BE26-118EF0699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69BA1A-D453-E983-405D-804B91EAD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6E17-CFCA-40FE-AA08-1CCFEE8F1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90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AC22788-69BD-BD81-0793-F8B04AE45E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E7A160A-454F-933F-800E-15F477E19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C5FAD6-7A2F-C159-811E-32BCD69E2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EADC-573C-4B2D-A7FB-883144E2DE09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1BEB65-BC16-03E6-E15F-B6F6581B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E1D636-2F56-206D-EB71-04A41797C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6E17-CFCA-40FE-AA08-1CCFEE8F1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86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588556-35F1-DC74-FABD-B851A1C3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CA1663-0DA6-3302-7936-9C4ABB7AF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00E736-AC99-8DFD-DD4B-1113D814F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EADC-573C-4B2D-A7FB-883144E2DE09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0CF36B-274D-0BEA-4584-834FE7FB3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681986-ECC7-72F8-F8C0-0EE66B773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6E17-CFCA-40FE-AA08-1CCFEE8F1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79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7B6D91-FDDB-9149-B9CB-24C2A391E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173E39-99E3-A899-A7DF-3F55124F0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70D68D-4A50-50D5-AA3A-1DAB0F684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EADC-573C-4B2D-A7FB-883144E2DE09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F5ECCA-6591-C7A4-92C8-ADA7C06B7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0F1824-44F0-60E5-3AFA-A14018E2B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6E17-CFCA-40FE-AA08-1CCFEE8F1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25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E02D41-773A-B366-68B0-3E7093921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61D07A-8E56-9A0B-EE1E-0866F11E3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714E162-1E5D-6687-D4E6-D529A0D5E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4794C0-9F00-05D7-19B3-C95A4A164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EADC-573C-4B2D-A7FB-883144E2DE09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AABF96-C355-52FF-935E-7BF82CE5B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41F58F-8C99-6D20-28D4-3A123D15D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6E17-CFCA-40FE-AA08-1CCFEE8F1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55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E3657C-2392-7F33-4D05-80079805F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0F185F-BC2A-34BA-79D4-078B49228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122512-78D4-7D59-6224-21FB9B7DF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2BF05D8-24ED-453A-B387-FF3D1EA73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3974756-7DCC-9934-84FD-5E7BD616C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55D6164-E2B2-3FBB-E504-826D3858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EADC-573C-4B2D-A7FB-883144E2DE09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0C006C9-F764-F28C-3F37-9039FD13B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EAD0538-6BA7-C19E-4CAB-4A2411C08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6E17-CFCA-40FE-AA08-1CCFEE8F1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49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2309D6-8796-B26D-B345-A3138CF39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154FC60-38CC-F507-C44D-0A05C51AC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EADC-573C-4B2D-A7FB-883144E2DE09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0C4E7C2-C072-89C9-A90D-936251B56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F9E7807-671C-70A2-7144-9CE51F1C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6E17-CFCA-40FE-AA08-1CCFEE8F1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1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D383E12-7B65-D234-95CE-9922AE0C5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EADC-573C-4B2D-A7FB-883144E2DE09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2A38C00-5BD8-E247-0C75-DC24334CC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8E6A55-5B14-30D6-944F-ED99A6CDD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6E17-CFCA-40FE-AA08-1CCFEE8F1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86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C9B4B3-9F6F-93C1-B34E-A23CEDC0E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9C856F-43F4-1EF0-5A5E-F3D7B5647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58D02C-A9C9-005F-1503-8B32392CB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8437C5-0513-19CC-CB14-0825D1CD9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EADC-573C-4B2D-A7FB-883144E2DE09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87CC49-5C69-7FF7-251A-76BF5AE45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283F6D-DB3C-1B8A-4139-57608C0F7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6E17-CFCA-40FE-AA08-1CCFEE8F1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97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9679BC-A806-3427-BE7E-154F711FE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A17BCAC-9C9A-4F60-89C6-145EF5952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3611BDE-45CE-E46E-E72D-31A684C91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68C9D0-4EAC-6EBA-9206-7E58D335A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EADC-573C-4B2D-A7FB-883144E2DE09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0C735F-ED0F-FB89-8B21-7D5F134E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08EC99-E32C-D271-4177-2921D43F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6E17-CFCA-40FE-AA08-1CCFEE8F1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07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bg1"/>
          </a:fgClr>
          <a:bgClr>
            <a:schemeClr val="accent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9588524-8778-8EC8-8872-F3FB1726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A6C40E-CD8C-DBC1-F7CB-EA3310F8D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A51F98-7C91-1774-E99B-373566FC12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BEADC-573C-4B2D-A7FB-883144E2DE09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985302-3F99-D1BD-6FF8-95602AC33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93B362-DA9F-13D8-0ECF-7788B0D93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E6E17-CFCA-40FE-AA08-1CCFEE8F1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02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19F836-30BD-D0F4-0383-3D9B0B129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815" y="1051031"/>
            <a:ext cx="9454363" cy="2186672"/>
          </a:xfrm>
        </p:spPr>
        <p:txBody>
          <a:bodyPr>
            <a:normAutofit fontScale="90000"/>
          </a:bodyPr>
          <a:lstStyle/>
          <a:p>
            <a:r>
              <a:rPr lang="fr-FR" sz="4800" b="1" dirty="0"/>
              <a:t>Exploiter des données de seconde main : </a:t>
            </a:r>
            <a:br>
              <a:rPr lang="fr-FR" sz="4800" b="1" dirty="0"/>
            </a:br>
            <a:r>
              <a:rPr lang="fr-FR" sz="4800" b="1" dirty="0"/>
              <a:t>enjeu réflexif autour des ruptures conventionnelles de CDI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E868F6-2BDD-2A49-DFF5-DFE33EC91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55103"/>
            <a:ext cx="9144000" cy="395804"/>
          </a:xfrm>
        </p:spPr>
        <p:txBody>
          <a:bodyPr>
            <a:normAutofit lnSpcReduction="10000"/>
          </a:bodyPr>
          <a:lstStyle/>
          <a:p>
            <a:r>
              <a:rPr lang="fr-FR" dirty="0"/>
              <a:t>Gwendal Roblin – Doctorant – GRESCO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ECCC3C-92C2-0D0E-329C-9BF38A9AEC08}"/>
              </a:ext>
            </a:extLst>
          </p:cNvPr>
          <p:cNvSpPr txBox="1"/>
          <p:nvPr/>
        </p:nvSpPr>
        <p:spPr>
          <a:xfrm>
            <a:off x="3512289" y="6079016"/>
            <a:ext cx="4678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Semaine DATA SHS 2023 – Université de Poitiers</a:t>
            </a:r>
          </a:p>
        </p:txBody>
      </p:sp>
      <p:pic>
        <p:nvPicPr>
          <p:cNvPr id="6" name="Image 5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F1CFCDB2-E0EB-F086-745D-D2BB49EA70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779" y="5659916"/>
            <a:ext cx="2857500" cy="838200"/>
          </a:xfrm>
          <a:prstGeom prst="rect">
            <a:avLst/>
          </a:prstGeom>
        </p:spPr>
      </p:pic>
      <p:pic>
        <p:nvPicPr>
          <p:cNvPr id="8" name="Image 7" descr="Une image contenant texte, affiche, Police, graphisme&#10;&#10;Description générée automatiquement">
            <a:extLst>
              <a:ext uri="{FF2B5EF4-FFF2-40B4-BE49-F238E27FC236}">
                <a16:creationId xmlns:a16="http://schemas.microsoft.com/office/drawing/2014/main" id="{2D09DD8C-DD9D-D342-817E-8A3B3B9536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21" y="5197584"/>
            <a:ext cx="2119063" cy="129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813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14DFD5-43B6-0B6A-913D-911957A7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Pour quelles garanties ? (2)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30827EC0-5091-9AA5-6FFD-F112AF2BB2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886" y="2369908"/>
            <a:ext cx="11490228" cy="335828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C519F9D-E673-443A-A7DF-6CE051564783}"/>
              </a:ext>
            </a:extLst>
          </p:cNvPr>
          <p:cNvSpPr txBox="1"/>
          <p:nvPr/>
        </p:nvSpPr>
        <p:spPr>
          <a:xfrm>
            <a:off x="2869035" y="1845632"/>
            <a:ext cx="66587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/>
              <a:t>Indemnité supralégale selon l’appartenance sociale</a:t>
            </a:r>
          </a:p>
        </p:txBody>
      </p:sp>
    </p:spTree>
    <p:extLst>
      <p:ext uri="{BB962C8B-B14F-4D97-AF65-F5344CB8AC3E}">
        <p14:creationId xmlns:p14="http://schemas.microsoft.com/office/powerpoint/2010/main" val="769666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F6901-5F6F-13A6-86BF-5E7E26C81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75"/>
            <a:ext cx="10515600" cy="559908"/>
          </a:xfrm>
        </p:spPr>
        <p:txBody>
          <a:bodyPr>
            <a:noAutofit/>
          </a:bodyPr>
          <a:lstStyle/>
          <a:p>
            <a:pPr algn="ctr"/>
            <a:r>
              <a:rPr lang="fr-FR" sz="2400" dirty="0">
                <a:latin typeface="+mn-lt"/>
              </a:rPr>
              <a:t>Indemnité supralégale selon la catégorie professionnelle et </a:t>
            </a:r>
            <a:r>
              <a:rPr lang="fr-FR" sz="2400">
                <a:latin typeface="+mn-lt"/>
              </a:rPr>
              <a:t>le genre</a:t>
            </a:r>
            <a:endParaRPr lang="fr-FR" sz="2400" dirty="0">
              <a:latin typeface="+mn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77A897F-832F-9FFB-527D-99214E32F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2427"/>
            <a:ext cx="12192000" cy="2333145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4D1AF24F-74B3-560E-4009-B4042BA92CA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/>
              <a:t>Pour quelles garanties ? (3)</a:t>
            </a:r>
          </a:p>
        </p:txBody>
      </p:sp>
    </p:spTree>
    <p:extLst>
      <p:ext uri="{BB962C8B-B14F-4D97-AF65-F5344CB8AC3E}">
        <p14:creationId xmlns:p14="http://schemas.microsoft.com/office/powerpoint/2010/main" val="1549851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8FF59DE2-9A6E-1428-75C6-DE5037F81A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990618"/>
              </p:ext>
            </p:extLst>
          </p:nvPr>
        </p:nvGraphicFramePr>
        <p:xfrm>
          <a:off x="3593805" y="21543"/>
          <a:ext cx="5039832" cy="713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5667314" imgH="8019722" progId="Acrobat.Document.DC">
                  <p:embed/>
                </p:oleObj>
              </mc:Choice>
              <mc:Fallback>
                <p:oleObj name="Acrobat Document" r:id="rId2" imgW="5667314" imgH="8019722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93805" y="21543"/>
                        <a:ext cx="5039832" cy="71314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043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ECBEBF-C768-B3FF-74DB-966B1365D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926"/>
          </a:xfrm>
        </p:spPr>
        <p:txBody>
          <a:bodyPr/>
          <a:lstStyle/>
          <a:p>
            <a:pPr algn="ctr"/>
            <a:r>
              <a:rPr lang="fr-FR" b="1" dirty="0"/>
              <a:t>La base de données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47A1D56-6BDE-8A8A-01D5-48105B2386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" t="7159" r="39811" b="47147"/>
          <a:stretch/>
        </p:blipFill>
        <p:spPr>
          <a:xfrm>
            <a:off x="784054" y="1520456"/>
            <a:ext cx="11004988" cy="4699591"/>
          </a:xfrm>
        </p:spPr>
      </p:pic>
    </p:spTree>
    <p:extLst>
      <p:ext uri="{BB962C8B-B14F-4D97-AF65-F5344CB8AC3E}">
        <p14:creationId xmlns:p14="http://schemas.microsoft.com/office/powerpoint/2010/main" val="350469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F29E951-0817-2814-A1FF-0AA2251E9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fr-FR" sz="5200" b="1" dirty="0"/>
              <a:t>Quels salariés ? (1)</a:t>
            </a:r>
          </a:p>
        </p:txBody>
      </p:sp>
      <p:pic>
        <p:nvPicPr>
          <p:cNvPr id="4" name="Espace réservé du contenu 6" descr="Une image contenant texte, capture d’écran, Police, nombre&#10;&#10;Description générée automatiquement">
            <a:extLst>
              <a:ext uri="{FF2B5EF4-FFF2-40B4-BE49-F238E27FC236}">
                <a16:creationId xmlns:a16="http://schemas.microsoft.com/office/drawing/2014/main" id="{8F0DD1E0-8A78-8AC5-13DC-B19591746F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08" b="-1"/>
          <a:stretch/>
        </p:blipFill>
        <p:spPr>
          <a:xfrm>
            <a:off x="469998" y="2068020"/>
            <a:ext cx="5626001" cy="3458231"/>
          </a:xfrm>
          <a:prstGeom prst="rect">
            <a:avLst/>
          </a:prstGeom>
        </p:spPr>
      </p:pic>
      <p:graphicFrame>
        <p:nvGraphicFramePr>
          <p:cNvPr id="5" name="Espace réservé du contenu 7">
            <a:extLst>
              <a:ext uri="{FF2B5EF4-FFF2-40B4-BE49-F238E27FC236}">
                <a16:creationId xmlns:a16="http://schemas.microsoft.com/office/drawing/2014/main" id="{B6FC6492-D4B7-8F33-E40A-7C1F4C236A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160650"/>
              </p:ext>
            </p:extLst>
          </p:nvPr>
        </p:nvGraphicFramePr>
        <p:xfrm>
          <a:off x="6472142" y="1690687"/>
          <a:ext cx="5340666" cy="3962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E50DFEDD-0B90-1791-C848-27402595850F}"/>
              </a:ext>
            </a:extLst>
          </p:cNvPr>
          <p:cNvSpPr txBox="1"/>
          <p:nvPr/>
        </p:nvSpPr>
        <p:spPr>
          <a:xfrm>
            <a:off x="491656" y="5653077"/>
            <a:ext cx="112056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 : formulaires Cerfa de demande d'homologation reçus et validés par l'administration entre 2016 et 2019 ; traitement Dares, DREETS Nouvelle-Aquitaine et Gwendal Roblin.</a:t>
            </a:r>
          </a:p>
          <a:p>
            <a:pPr algn="just"/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Champ : France métropolitaine, secteur privé</a:t>
            </a:r>
          </a:p>
        </p:txBody>
      </p:sp>
    </p:spTree>
    <p:extLst>
      <p:ext uri="{BB962C8B-B14F-4D97-AF65-F5344CB8AC3E}">
        <p14:creationId xmlns:p14="http://schemas.microsoft.com/office/powerpoint/2010/main" val="400745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8683A2D3-EE13-54E1-E7C3-27F8592F0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6"/>
            <a:ext cx="10515600" cy="10963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Quels</a:t>
            </a:r>
            <a:r>
              <a:rPr lang="en-US" sz="5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salarié</a:t>
            </a:r>
            <a:r>
              <a:rPr lang="en-US" sz="5200" b="1" dirty="0" err="1"/>
              <a:t>s</a:t>
            </a:r>
            <a:r>
              <a:rPr lang="en-US" sz="5200" b="1" dirty="0"/>
              <a:t> ? (2)</a:t>
            </a:r>
            <a:endParaRPr lang="en-US" sz="5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E661EC6A-F7C9-8BCD-9575-BB450D1D0A4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5016296"/>
              </p:ext>
            </p:extLst>
          </p:nvPr>
        </p:nvGraphicFramePr>
        <p:xfrm>
          <a:off x="838200" y="1412070"/>
          <a:ext cx="5219700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Espace réservé du contenu 13">
            <a:extLst>
              <a:ext uri="{FF2B5EF4-FFF2-40B4-BE49-F238E27FC236}">
                <a16:creationId xmlns:a16="http://schemas.microsoft.com/office/drawing/2014/main" id="{1C427432-3ADD-2BE7-4DEA-285C9F12018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964163"/>
              </p:ext>
            </p:extLst>
          </p:nvPr>
        </p:nvGraphicFramePr>
        <p:xfrm>
          <a:off x="6129338" y="1465920"/>
          <a:ext cx="5219700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9B2A8922-6B52-315F-76AB-080C229A4982}"/>
              </a:ext>
            </a:extLst>
          </p:cNvPr>
          <p:cNvCxnSpPr>
            <a:cxnSpLocks/>
          </p:cNvCxnSpPr>
          <p:nvPr/>
        </p:nvCxnSpPr>
        <p:spPr>
          <a:xfrm>
            <a:off x="6129338" y="1465920"/>
            <a:ext cx="0" cy="43420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AD2BBCCF-0197-6E4E-0D82-2D89E59DB3E4}"/>
              </a:ext>
            </a:extLst>
          </p:cNvPr>
          <p:cNvSpPr txBox="1"/>
          <p:nvPr/>
        </p:nvSpPr>
        <p:spPr>
          <a:xfrm>
            <a:off x="491657" y="5915683"/>
            <a:ext cx="112056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 : formulaires Cerfa de demande d'homologation reçus et validés par l'administration entre 2016 et 2019 ; traitement Dares, DREETS Nouvelle-Aquitaine et Gwendal Roblin.</a:t>
            </a:r>
          </a:p>
          <a:p>
            <a:pPr algn="just"/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Champ : France métropolitaine, secteur privé</a:t>
            </a:r>
          </a:p>
        </p:txBody>
      </p:sp>
    </p:spTree>
    <p:extLst>
      <p:ext uri="{BB962C8B-B14F-4D97-AF65-F5344CB8AC3E}">
        <p14:creationId xmlns:p14="http://schemas.microsoft.com/office/powerpoint/2010/main" val="1482962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A01ECF-87E4-5D9D-A5F9-DA07FFF04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7218"/>
          </a:xfrm>
        </p:spPr>
        <p:txBody>
          <a:bodyPr/>
          <a:lstStyle/>
          <a:p>
            <a:pPr algn="ctr"/>
            <a:r>
              <a:rPr lang="fr-FR" b="1" dirty="0"/>
              <a:t>Quelles entreprises ? (1)</a:t>
            </a:r>
          </a:p>
        </p:txBody>
      </p:sp>
      <p:graphicFrame>
        <p:nvGraphicFramePr>
          <p:cNvPr id="8" name="Espace réservé du contenu 4">
            <a:extLst>
              <a:ext uri="{FF2B5EF4-FFF2-40B4-BE49-F238E27FC236}">
                <a16:creationId xmlns:a16="http://schemas.microsoft.com/office/drawing/2014/main" id="{CD9CF9FA-441F-94D1-47B5-DA746B2DF72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60421068"/>
              </p:ext>
            </p:extLst>
          </p:nvPr>
        </p:nvGraphicFramePr>
        <p:xfrm>
          <a:off x="6761526" y="1744910"/>
          <a:ext cx="4592275" cy="3742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165DB7A7-B63C-7E88-EFC4-CE92DF4A1F57}"/>
              </a:ext>
            </a:extLst>
          </p:cNvPr>
          <p:cNvSpPr txBox="1"/>
          <p:nvPr/>
        </p:nvSpPr>
        <p:spPr>
          <a:xfrm>
            <a:off x="6257546" y="5638354"/>
            <a:ext cx="552509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 : formulaires Cerfa de demande d'homologation reçus et validés par l'administration entre 2016 et 2019 ; traitement Dares, DREETS Nouvelle-Aquitaine et Gwendal Roblin.</a:t>
            </a:r>
          </a:p>
          <a:p>
            <a:pPr algn="just"/>
            <a:r>
              <a:rPr lang="fr-FR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Champ : France métropolitaine, secteur privé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0ADCC526-CE2A-E792-9A59-3D492242F65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71591905"/>
              </p:ext>
            </p:extLst>
          </p:nvPr>
        </p:nvGraphicFramePr>
        <p:xfrm>
          <a:off x="838200" y="1744910"/>
          <a:ext cx="5525092" cy="4432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9FDABA88-F46F-4614-AEAA-8CB92D46E24D}"/>
              </a:ext>
            </a:extLst>
          </p:cNvPr>
          <p:cNvSpPr txBox="1"/>
          <p:nvPr/>
        </p:nvSpPr>
        <p:spPr>
          <a:xfrm>
            <a:off x="409362" y="6115202"/>
            <a:ext cx="60946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 : DARES, MMO, 2022.</a:t>
            </a:r>
          </a:p>
          <a:p>
            <a:pPr algn="just"/>
            <a:r>
              <a:rPr lang="fr-FR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Champ : France métropolitaine, secteur privé.</a:t>
            </a:r>
          </a:p>
        </p:txBody>
      </p:sp>
    </p:spTree>
    <p:extLst>
      <p:ext uri="{BB962C8B-B14F-4D97-AF65-F5344CB8AC3E}">
        <p14:creationId xmlns:p14="http://schemas.microsoft.com/office/powerpoint/2010/main" val="31470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C41BB0-F940-4FD0-A645-E9146B523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Quelles entreprises ? (2)</a:t>
            </a:r>
          </a:p>
        </p:txBody>
      </p:sp>
      <p:pic>
        <p:nvPicPr>
          <p:cNvPr id="5" name="Espace réservé du contenu 4" descr="Image">
            <a:extLst>
              <a:ext uri="{FF2B5EF4-FFF2-40B4-BE49-F238E27FC236}">
                <a16:creationId xmlns:a16="http://schemas.microsoft.com/office/drawing/2014/main" id="{07FBE327-B075-498C-868B-46E0096F2C87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277" y="1895129"/>
            <a:ext cx="6644779" cy="3473823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AEFC9B8-BA83-4ECB-AB8E-51661696EFCD}"/>
              </a:ext>
            </a:extLst>
          </p:cNvPr>
          <p:cNvSpPr txBox="1"/>
          <p:nvPr/>
        </p:nvSpPr>
        <p:spPr>
          <a:xfrm>
            <a:off x="2608277" y="5498794"/>
            <a:ext cx="60946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 : DARES, MMO, 2022.</a:t>
            </a:r>
          </a:p>
          <a:p>
            <a:pPr algn="just"/>
            <a:r>
              <a:rPr lang="fr-FR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Champ : France métropolitaine, secteur privé.</a:t>
            </a:r>
          </a:p>
        </p:txBody>
      </p:sp>
    </p:spTree>
    <p:extLst>
      <p:ext uri="{BB962C8B-B14F-4D97-AF65-F5344CB8AC3E}">
        <p14:creationId xmlns:p14="http://schemas.microsoft.com/office/powerpoint/2010/main" val="1298745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63408B-FF45-A1C6-AD00-4A17A359F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Comment ?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A3F8A8D1-11E6-7513-6377-CC2801F4FE3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121724"/>
            <a:ext cx="4321112" cy="3003700"/>
          </a:xfrm>
        </p:spPr>
      </p:pic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C5A680E8-B008-9E1E-99F5-0050588E58C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30297" y="2107256"/>
            <a:ext cx="4623503" cy="2979888"/>
          </a:xfr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76F85F45-1B49-4467-D705-A054AD207FBF}"/>
              </a:ext>
            </a:extLst>
          </p:cNvPr>
          <p:cNvSpPr txBox="1"/>
          <p:nvPr/>
        </p:nvSpPr>
        <p:spPr>
          <a:xfrm>
            <a:off x="597983" y="5777460"/>
            <a:ext cx="112056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 : formulaires Cerfa de demande d'homologation reçus et validés par l'administration entre 2016 et 2019 ; traitement Dares, DREETS Nouvelle-Aquitaine et Gwendal Roblin.</a:t>
            </a:r>
          </a:p>
          <a:p>
            <a:pPr algn="just"/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Champ : France métropolitaine, secteur privé</a:t>
            </a:r>
          </a:p>
        </p:txBody>
      </p:sp>
    </p:spTree>
    <p:extLst>
      <p:ext uri="{BB962C8B-B14F-4D97-AF65-F5344CB8AC3E}">
        <p14:creationId xmlns:p14="http://schemas.microsoft.com/office/powerpoint/2010/main" val="460690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90780C-B700-6E65-561B-B290266A5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/>
              <a:t>Pour quelles garanties ?</a:t>
            </a:r>
            <a:endParaRPr lang="fr-FR" b="1" dirty="0"/>
          </a:p>
        </p:txBody>
      </p:sp>
      <p:pic>
        <p:nvPicPr>
          <p:cNvPr id="13" name="Image 12" descr="Une image contenant texte, Police, ligne, nombre&#10;&#10;Description générée automatiquement">
            <a:extLst>
              <a:ext uri="{FF2B5EF4-FFF2-40B4-BE49-F238E27FC236}">
                <a16:creationId xmlns:a16="http://schemas.microsoft.com/office/drawing/2014/main" id="{AACF1764-E919-6636-BCDE-DAF6470D9F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8" t="5273" r="2657" b="5092"/>
          <a:stretch/>
        </p:blipFill>
        <p:spPr bwMode="auto">
          <a:xfrm>
            <a:off x="759353" y="2011362"/>
            <a:ext cx="11144939" cy="23870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9F4D0AFF-1174-2C61-C57E-A90C89BF75DF}"/>
              </a:ext>
            </a:extLst>
          </p:cNvPr>
          <p:cNvSpPr txBox="1"/>
          <p:nvPr/>
        </p:nvSpPr>
        <p:spPr>
          <a:xfrm>
            <a:off x="698655" y="5025667"/>
            <a:ext cx="112056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 : formulaires Cerfa de demande d'homologation reçus et validés par l'administration entre 2016 et 2019 ; traitement Dares, DREETS Nouvelle-Aquitaine et Gwendal Roblin.</a:t>
            </a:r>
          </a:p>
          <a:p>
            <a:pPr algn="just"/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Champ : France métropolitaine, secteur privé</a:t>
            </a:r>
          </a:p>
        </p:txBody>
      </p:sp>
    </p:spTree>
    <p:extLst>
      <p:ext uri="{BB962C8B-B14F-4D97-AF65-F5344CB8AC3E}">
        <p14:creationId xmlns:p14="http://schemas.microsoft.com/office/powerpoint/2010/main" val="33508505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2123</TotalTime>
  <Words>309</Words>
  <Application>Microsoft Office PowerPoint</Application>
  <PresentationFormat>Grand écran</PresentationFormat>
  <Paragraphs>36</Paragraphs>
  <Slides>11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Acrobat Document</vt:lpstr>
      <vt:lpstr>Exploiter des données de seconde main :  enjeu réflexif autour des ruptures conventionnelles de CDI</vt:lpstr>
      <vt:lpstr>Présentation PowerPoint</vt:lpstr>
      <vt:lpstr>La base de données</vt:lpstr>
      <vt:lpstr>Quels salariés ? (1)</vt:lpstr>
      <vt:lpstr>Quels salariés ? (2)</vt:lpstr>
      <vt:lpstr>Quelles entreprises ? (1)</vt:lpstr>
      <vt:lpstr>Quelles entreprises ? (2)</vt:lpstr>
      <vt:lpstr>Comment ?</vt:lpstr>
      <vt:lpstr>Pour quelles garanties ?</vt:lpstr>
      <vt:lpstr>Pour quelles garanties ? (2)</vt:lpstr>
      <vt:lpstr>Indemnité supralégale selon la catégorie professionnelle et le genre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Gwendal R.</dc:creator>
  <cp:lastModifiedBy>Gwendal R.</cp:lastModifiedBy>
  <cp:revision>17</cp:revision>
  <dcterms:created xsi:type="dcterms:W3CDTF">2023-12-12T13:43:31Z</dcterms:created>
  <dcterms:modified xsi:type="dcterms:W3CDTF">2023-12-14T21:36:37Z</dcterms:modified>
</cp:coreProperties>
</file>