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9EB"/>
    <a:srgbClr val="CC3399"/>
    <a:srgbClr val="A46D1C"/>
    <a:srgbClr val="03B2BB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75806" autoAdjust="0"/>
  </p:normalViewPr>
  <p:slideViewPr>
    <p:cSldViewPr snapToGrid="0">
      <p:cViewPr varScale="1">
        <p:scale>
          <a:sx n="54" d="100"/>
          <a:sy n="54" d="100"/>
        </p:scale>
        <p:origin x="-13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6B6AB-8349-41E3-8176-D4D22857A84A}" type="datetimeFigureOut">
              <a:rPr lang="es-ES" smtClean="0"/>
              <a:pPr/>
              <a:t>02/03/2023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2AE61-9254-48B5-B278-F7C29496D0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Agradecer invitación y la</a:t>
            </a:r>
            <a:r>
              <a:rPr lang="es-ES" baseline="0" dirty="0" smtClean="0"/>
              <a:t> presencia de los presentes.</a:t>
            </a:r>
            <a:endParaRPr lang="es-ES" dirty="0" smtClean="0"/>
          </a:p>
          <a:p>
            <a:r>
              <a:rPr lang="es-ES" dirty="0" smtClean="0"/>
              <a:t>Presentarme-</a:t>
            </a:r>
            <a:r>
              <a:rPr lang="es-ES" baseline="0" dirty="0" smtClean="0"/>
              <a:t> Vinculación actual con el CREDA -  USN</a:t>
            </a:r>
          </a:p>
          <a:p>
            <a:r>
              <a:rPr lang="es-ES" baseline="0" dirty="0" smtClean="0"/>
              <a:t>director Jean Foyer, </a:t>
            </a:r>
          </a:p>
          <a:p>
            <a:r>
              <a:rPr lang="es-ES" baseline="0" dirty="0" smtClean="0"/>
              <a:t>eje de trabajo: Transiciones Ecológicas en las Américas (David </a:t>
            </a:r>
            <a:r>
              <a:rPr lang="es-ES" baseline="0" dirty="0" err="1" smtClean="0"/>
              <a:t>Dumoulin</a:t>
            </a:r>
            <a:r>
              <a:rPr lang="es-ES" baseline="0" dirty="0" smtClean="0"/>
              <a:t> Frank </a:t>
            </a:r>
            <a:r>
              <a:rPr lang="es-ES" baseline="0" dirty="0" err="1" smtClean="0"/>
              <a:t>Poupeau</a:t>
            </a:r>
            <a:r>
              <a:rPr lang="es-ES" baseline="0" dirty="0" smtClean="0"/>
              <a:t>).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AE61-9254-48B5-B278-F7C29496D08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Presentación</a:t>
            </a:r>
            <a:r>
              <a:rPr lang="es-ES" b="1" baseline="0" dirty="0" smtClean="0"/>
              <a:t> de mi trabajo e introducción a la problemática </a:t>
            </a:r>
          </a:p>
          <a:p>
            <a:endParaRPr lang="es-E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En junio de 2018, realicé en relación con el INECOA-</a:t>
            </a:r>
            <a:r>
              <a:rPr lang="es-ES" sz="1200" dirty="0" err="1" smtClean="0"/>
              <a:t>LaBoSyE</a:t>
            </a:r>
            <a:r>
              <a:rPr lang="es-ES" sz="1200" dirty="0" smtClean="0"/>
              <a:t> (</a:t>
            </a:r>
            <a:r>
              <a:rPr lang="es-ES" sz="1200" dirty="0" err="1" smtClean="0"/>
              <a:t>UNJu</a:t>
            </a:r>
            <a:r>
              <a:rPr lang="es-ES" sz="1200" dirty="0" smtClean="0"/>
              <a:t>) un estudio de etnobotánica cuantitativa sobre el uso de plantas medicinales en la red de colaboración campesina </a:t>
            </a:r>
            <a:r>
              <a:rPr lang="es-ES" sz="1200" dirty="0" err="1" smtClean="0"/>
              <a:t>kolla</a:t>
            </a:r>
            <a:r>
              <a:rPr lang="es-ES" sz="1200" dirty="0" smtClean="0"/>
              <a:t> de la estación de altura del INTA de Abra Pampa.</a:t>
            </a:r>
            <a:r>
              <a:rPr lang="es-ES" dirty="0" smtClean="0"/>
              <a:t> </a:t>
            </a:r>
            <a:r>
              <a:rPr lang="es-ES" baseline="0" dirty="0" smtClean="0"/>
              <a:t>Fue a partir de esta experiencia que he construido mi problemática y mi proyecto de tesis. 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Con este esquema, quiero mostrarles cuáles fueron mis condiciones sociales de producción científica en 2018. Comprobarán que mi trabajo estuvo muy determinado por diversas instituciones de formación, de investigación y de regulación.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Dentro de estos condicionantes, distingo dos tipos de determinantes: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-positivos (formación en metodologías) A izquierda en verde y en morado. Formaciones de Lille y UNED.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-y negativos (restricciones, burocracia “desde arriba”). En Rojo, a la derecha / arriba. (A esto añadir la falta de tiempo y de recursos ya que la estancia me la financié yo de mi bolsillo).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En esta diapositiva quería explicarles que los condicionantes sociales no solo afectaron directamente a mi trabajo, sino sobre todo a mi relación con el terreno: (señalar “vínculo etnológico”) (señalar flechas rojas en cada caso… :)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-los 18 interlocutores con quien tenía derecho a hablar,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-las plantas que debía o no estudiar,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-y el tipo de vínculo con el territorio que interesaba demostrar (en términos de </a:t>
            </a:r>
            <a:r>
              <a:rPr lang="es-ES" baseline="0" dirty="0" err="1" smtClean="0"/>
              <a:t>patrimonialización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biocultural</a:t>
            </a:r>
            <a:r>
              <a:rPr lang="es-ES" baseline="0" dirty="0" smtClean="0"/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Así, la representatividad etnológica de mi población de estudio está sesgada por todas la limitaciones ligadas al acceso al terreno y a las restricciones impuestas por las autoridades locales.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En este esquema, los informadores de un estudio etnológico dejan de serlo y devienen 18 </a:t>
            </a:r>
            <a:r>
              <a:rPr lang="es-ES" u="sng" baseline="0" dirty="0" smtClean="0"/>
              <a:t>colaboradores</a:t>
            </a:r>
            <a:r>
              <a:rPr lang="es-ES" baseline="0" dirty="0" smtClean="0"/>
              <a:t> dentro de un proyecto que nos articula “desde arriba” a todos. </a:t>
            </a:r>
            <a:endParaRPr lang="es-ES" b="0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AE61-9254-48B5-B278-F7C29496D08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sz="1200" b="0" dirty="0" smtClean="0"/>
              <a:t>Por</a:t>
            </a:r>
            <a:r>
              <a:rPr lang="es-ES" sz="1200" b="0" baseline="0" dirty="0" smtClean="0"/>
              <a:t> suerte, a</a:t>
            </a:r>
            <a:r>
              <a:rPr lang="es-ES" sz="1200" b="0" dirty="0" smtClean="0"/>
              <a:t>l final de la Odisea</a:t>
            </a:r>
            <a:r>
              <a:rPr lang="es-ES" sz="1200" b="0" baseline="0" dirty="0" smtClean="0"/>
              <a:t>, </a:t>
            </a:r>
            <a:r>
              <a:rPr lang="es-ES" sz="1200" b="0" u="sng" baseline="0" dirty="0" smtClean="0"/>
              <a:t>pude contar con una cierta homogeneidad etnológica </a:t>
            </a:r>
            <a:r>
              <a:rPr lang="es-ES" sz="1200" b="0" baseline="0" dirty="0" smtClean="0"/>
              <a:t>en mis resultados. (Representada en el “informe </a:t>
            </a:r>
            <a:r>
              <a:rPr lang="es-ES" sz="1200" b="0" baseline="0" dirty="0" err="1" smtClean="0"/>
              <a:t>etnobotánico</a:t>
            </a:r>
            <a:r>
              <a:rPr lang="es-ES" sz="1200" b="0" baseline="0" dirty="0" smtClean="0"/>
              <a:t>”)</a:t>
            </a:r>
          </a:p>
          <a:p>
            <a:pPr>
              <a:buNone/>
            </a:pPr>
            <a:endParaRPr lang="es-ES" sz="1200" b="0" baseline="0" dirty="0" smtClean="0"/>
          </a:p>
          <a:p>
            <a:pPr>
              <a:buNone/>
            </a:pPr>
            <a:r>
              <a:rPr lang="es-ES" sz="1200" b="0" baseline="0" dirty="0" smtClean="0"/>
              <a:t>Menos mal, pero ¿es normal que hacer investigación sea una odisea?</a:t>
            </a:r>
          </a:p>
          <a:p>
            <a:pPr>
              <a:buNone/>
            </a:pPr>
            <a:endParaRPr lang="es-ES" sz="1200" b="0" baseline="0" dirty="0" smtClean="0"/>
          </a:p>
          <a:p>
            <a:pPr>
              <a:buNone/>
            </a:pPr>
            <a:r>
              <a:rPr lang="es-ES" sz="1200" b="0" dirty="0" smtClean="0"/>
              <a:t>La</a:t>
            </a:r>
            <a:r>
              <a:rPr lang="es-ES" sz="1200" b="0" baseline="0" dirty="0" smtClean="0"/>
              <a:t> posición heroica del investigador forma parte de la construcción social del científico como agente autónomo, disciplinado y crítico. Es posible que estos valores fuesen los que me motivasen a venir hasta Jujuy en 2018 y a seguir adelante hoy en día con mi tesis.</a:t>
            </a:r>
          </a:p>
          <a:p>
            <a:pPr>
              <a:buNone/>
            </a:pPr>
            <a:endParaRPr lang="es-E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baseline="0" dirty="0" smtClean="0"/>
              <a:t>No obstante, a partir de mi experiencia de terreno, constaté que mis colegas necesitan lidiar con las autoridades para sostenerse financieramente y abrirse paso en la carrera académica. No solo basta con la disciplina y el sacrificio individuales, sino que hay que negociar con intereses poderosos.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baseline="0" dirty="0" smtClean="0"/>
              <a:t>Así, aunque la reflexividad y el diálogo existiesen, no siempre son narrables.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baseline="0" dirty="0" smtClean="0"/>
              <a:t>En mi caso, uno tuvo que hacer la decisión pragmática </a:t>
            </a:r>
            <a:r>
              <a:rPr lang="es-ES" b="0" baseline="0" dirty="0" smtClean="0"/>
              <a:t>entre lo que debe contar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Las Plantas </a:t>
            </a:r>
            <a:r>
              <a:rPr lang="fr-FR" sz="1200" b="0" u="sng" dirty="0" smtClean="0"/>
              <a:t>de </a:t>
            </a:r>
            <a:r>
              <a:rPr lang="fr-FR" sz="1200" b="0" u="sng" dirty="0" err="1" smtClean="0"/>
              <a:t>origen</a:t>
            </a:r>
            <a:r>
              <a:rPr lang="fr-FR" sz="1200" b="0" u="sng" dirty="0" smtClean="0"/>
              <a:t> </a:t>
            </a:r>
            <a:r>
              <a:rPr lang="fr-FR" sz="1200" b="0" u="sng" dirty="0" err="1" smtClean="0"/>
              <a:t>europeo</a:t>
            </a:r>
            <a:r>
              <a:rPr lang="fr-FR" sz="1200" b="0" u="sng" dirty="0" smtClean="0"/>
              <a:t> </a:t>
            </a:r>
            <a:r>
              <a:rPr lang="fr-FR" sz="1200" b="0" dirty="0" err="1" smtClean="0"/>
              <a:t>incorporadas</a:t>
            </a:r>
            <a:r>
              <a:rPr lang="fr-FR" sz="1200" b="0" dirty="0" smtClean="0"/>
              <a:t> a </a:t>
            </a:r>
            <a:r>
              <a:rPr lang="fr-FR" sz="1200" b="0" dirty="0" err="1" smtClean="0"/>
              <a:t>prácticas</a:t>
            </a:r>
            <a:r>
              <a:rPr lang="fr-FR" sz="1200" b="0" dirty="0" smtClean="0"/>
              <a:t> de </a:t>
            </a:r>
            <a:r>
              <a:rPr lang="fr-FR" sz="1200" b="0" dirty="0" err="1" smtClean="0"/>
              <a:t>medicina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tradicional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andina</a:t>
            </a:r>
            <a:r>
              <a:rPr lang="fr-FR" sz="1200" b="0" dirty="0" smtClean="0"/>
              <a:t> (</a:t>
            </a:r>
            <a:r>
              <a:rPr lang="fr-FR" sz="1200" b="0" dirty="0" err="1" smtClean="0"/>
              <a:t>derecha</a:t>
            </a:r>
            <a:r>
              <a:rPr lang="fr-FR" sz="1200" b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smtClean="0"/>
              <a:t>y lo que no puede contar (y por qué)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smtClean="0"/>
              <a:t>Saberes </a:t>
            </a:r>
            <a:r>
              <a:rPr lang="es-ES" b="0" baseline="0" dirty="0" err="1" smtClean="0"/>
              <a:t>etnofarmacológicos</a:t>
            </a:r>
            <a:r>
              <a:rPr lang="es-ES" b="0" baseline="0" dirty="0" smtClean="0"/>
              <a:t> ligado a plantas nativas (para evitar denuncias de </a:t>
            </a:r>
            <a:r>
              <a:rPr lang="es-ES" b="0" baseline="0" dirty="0" err="1" smtClean="0"/>
              <a:t>extractivismo</a:t>
            </a:r>
            <a:r>
              <a:rPr lang="es-ES" b="0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smtClean="0"/>
              <a:t>Exclusión de información etnológica que escapa a los contratos de consentimiento (para evitar denuncias de biopiratería).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dirty="0" smtClean="0"/>
              <a:t>Otros conflictos entre instituciones científicas, o conflictos entre estas y las comunidades (para conservar el acceso al terreno).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AE61-9254-48B5-B278-F7C29496D08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En mi formación de etnobotánica, nos enseñan que trabajar con otras culturas pasa por aprender a comunicarse con personas que tienen distintas preocupaciones y perspectivas. Precisamente la</a:t>
            </a:r>
            <a:r>
              <a:rPr lang="es-ES" sz="1200" baseline="0" dirty="0" smtClean="0"/>
              <a:t> antropología y la </a:t>
            </a:r>
            <a:r>
              <a:rPr lang="es-ES" sz="1200" baseline="0" dirty="0" err="1" smtClean="0"/>
              <a:t>etnobiología</a:t>
            </a:r>
            <a:r>
              <a:rPr lang="es-ES" sz="1200" baseline="0" dirty="0" smtClean="0"/>
              <a:t> latinoamericanas han jugado un rol importante en la democratización de las ciencias de terreno. De ahí mi interés en investigar acá.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Ahora bien, creo que esta resistencia a una posición autoritaria de la Ciencia es más transversal de lo que parece. H</a:t>
            </a:r>
            <a:r>
              <a:rPr lang="es-ES" sz="1200" dirty="0" smtClean="0"/>
              <a:t>abiendo participado en la compleja red entre INECOA, </a:t>
            </a:r>
            <a:r>
              <a:rPr lang="es-ES" sz="1200" dirty="0" err="1" smtClean="0"/>
              <a:t>LaBoSyE</a:t>
            </a:r>
            <a:r>
              <a:rPr lang="es-ES" sz="1200" dirty="0" smtClean="0"/>
              <a:t>, INTA y comunidades </a:t>
            </a:r>
            <a:r>
              <a:rPr lang="es-ES" sz="1200" dirty="0" err="1" smtClean="0"/>
              <a:t>kollas</a:t>
            </a:r>
            <a:r>
              <a:rPr lang="es-ES" sz="1200" dirty="0" smtClean="0"/>
              <a:t>, pude constatar que esta sensibilidad social valía tanto para </a:t>
            </a:r>
            <a:r>
              <a:rPr lang="es-ES" sz="1200" dirty="0" err="1" smtClean="0"/>
              <a:t>etnobotánicos</a:t>
            </a:r>
            <a:r>
              <a:rPr lang="es-ES" sz="1200" dirty="0" smtClean="0"/>
              <a:t> como para los técnicos veterinarios y agrónomos que trabajaban con campesinos </a:t>
            </a:r>
            <a:r>
              <a:rPr lang="es-ES" sz="1200" dirty="0" err="1" smtClean="0"/>
              <a:t>kollas</a:t>
            </a:r>
            <a:r>
              <a:rPr lang="es-ES" sz="1200" dirty="0" smtClean="0"/>
              <a:t>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Si no existieran esos diálogos entre técnicos y comunidades rurales que creen en la Pachamama, sería imposible comunicarse y, por tanto, nadie podría “hacer su trabajo”. </a:t>
            </a:r>
            <a:r>
              <a:rPr lang="es-ES" dirty="0" smtClean="0"/>
              <a:t>Por</a:t>
            </a:r>
            <a:r>
              <a:rPr lang="es-ES" baseline="0" dirty="0" smtClean="0"/>
              <a:t> eso propongo que el</a:t>
            </a:r>
            <a:r>
              <a:rPr lang="es-ES" dirty="0" smtClean="0"/>
              <a:t> diálogo es en realidad un elefante en la habitación.</a:t>
            </a:r>
            <a:endParaRPr lang="es-E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Si bien ser científico implica dialogar, las exigencias formales de “hacer ciencia” a veces inducen a ocultar que ciertos diálogos existieron.</a:t>
            </a:r>
            <a:r>
              <a:rPr lang="es-ES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 decir, </a:t>
            </a:r>
            <a:r>
              <a:rPr lang="es-ES" baseline="0" dirty="0" smtClean="0"/>
              <a:t>conocer quiénes son realmente los Otros deviene toda una Odisea.  </a:t>
            </a:r>
            <a:endParaRPr lang="es-E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Como hipótesis, parece que la </a:t>
            </a:r>
            <a:r>
              <a:rPr lang="es-ES" baseline="0" dirty="0" err="1" smtClean="0"/>
              <a:t>heteronomía</a:t>
            </a:r>
            <a:r>
              <a:rPr lang="es-ES" baseline="0" dirty="0" smtClean="0"/>
              <a:t> a la que son sometidos los investigadores de terreno en Jujuy va encaminada a excluir al Otro, en particular cuando va en contra de lo que las autoridades científicas pretenden construir. Esto termina por generar una desconfianza de la sociedad civil frente a los científicos, lo que hace todavía más difícil la investigación.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Esta odisea que yo viví parece ser la tónica general, ¿pero por qué no </a:t>
            </a:r>
            <a:r>
              <a:rPr lang="es-ES" sz="1200" baseline="0" dirty="0" err="1" smtClean="0"/>
              <a:t>deconstruirla</a:t>
            </a:r>
            <a:r>
              <a:rPr lang="es-ES" sz="1200" baseline="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AE61-9254-48B5-B278-F7C29496D08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s-ES" sz="1200" dirty="0" smtClean="0"/>
              <a:t>Convencido de que expertos jujeños llevan realizando una estimulante reflexión social en torno a esta problemática, </a:t>
            </a:r>
          </a:p>
          <a:p>
            <a:pPr marL="228600" lvl="1">
              <a:spcBef>
                <a:spcPts val="1000"/>
              </a:spcBef>
            </a:pPr>
            <a:r>
              <a:rPr lang="es-ES" sz="1200" dirty="0" smtClean="0"/>
              <a:t>con mi tesis propongo un estudio etnográfico de observación participante</a:t>
            </a:r>
          </a:p>
          <a:p>
            <a:pPr marL="228600" lvl="1">
              <a:spcBef>
                <a:spcPts val="1000"/>
              </a:spcBef>
            </a:pPr>
            <a:r>
              <a:rPr lang="es-ES" sz="1200" dirty="0" smtClean="0"/>
              <a:t>para analizar y comprender en qué consiste ser un científico de terreno en Jujuy.</a:t>
            </a:r>
            <a:r>
              <a:rPr lang="es-ES" sz="1200" baseline="0" dirty="0" smtClean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es-ES" sz="1200" baseline="0" dirty="0" smtClean="0"/>
              <a:t>Me interesa</a:t>
            </a:r>
            <a:r>
              <a:rPr lang="es-ES" sz="1200" dirty="0" smtClean="0"/>
              <a:t> cuidar esta simetría con “los otros” en las diferentes formas de aprehender sus relaciones con la naturaleza. </a:t>
            </a:r>
          </a:p>
          <a:p>
            <a:pPr marL="228600" lvl="1">
              <a:spcBef>
                <a:spcPts val="1000"/>
              </a:spcBef>
            </a:pPr>
            <a:endParaRPr lang="es-ES" sz="1200" dirty="0" smtClean="0"/>
          </a:p>
          <a:p>
            <a:pPr marL="228600" lvl="1">
              <a:spcBef>
                <a:spcPts val="1000"/>
              </a:spcBef>
            </a:pPr>
            <a:r>
              <a:rPr lang="es-ES" sz="1200" dirty="0" smtClean="0"/>
              <a:t>Aportando</a:t>
            </a:r>
            <a:r>
              <a:rPr lang="es-ES" sz="1200" baseline="0" dirty="0" smtClean="0"/>
              <a:t> también</a:t>
            </a:r>
            <a:r>
              <a:rPr lang="es-ES" sz="1200" dirty="0" smtClean="0"/>
              <a:t> mis</a:t>
            </a:r>
            <a:r>
              <a:rPr lang="es-ES" sz="1200" baseline="0" dirty="0" smtClean="0"/>
              <a:t> competencias en etnobotánica y antropología del medioambiente,</a:t>
            </a:r>
            <a:r>
              <a:rPr lang="es-ES" sz="1200" dirty="0" smtClean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es-ES" sz="1200" dirty="0" smtClean="0"/>
              <a:t>me interesan sobre todo aquellas experiencias que se inscriban dentro de trayectorias </a:t>
            </a:r>
            <a:r>
              <a:rPr lang="es-ES" sz="1200" dirty="0" err="1" smtClean="0"/>
              <a:t>transdisciplinares</a:t>
            </a:r>
            <a:r>
              <a:rPr lang="es-ES" sz="1200" dirty="0" smtClean="0"/>
              <a:t>, </a:t>
            </a:r>
          </a:p>
          <a:p>
            <a:pPr marL="228600" lvl="1">
              <a:spcBef>
                <a:spcPts val="1000"/>
              </a:spcBef>
            </a:pPr>
            <a:r>
              <a:rPr lang="es-ES" sz="1200" dirty="0" smtClean="0"/>
              <a:t>como proyectos de extensión de expertos, científicos o técnicos naturalistas, que colaboran para con las comunidades rurales.</a:t>
            </a:r>
          </a:p>
          <a:p>
            <a:pPr marL="228600" lvl="1">
              <a:spcBef>
                <a:spcPts val="1000"/>
              </a:spcBef>
            </a:pPr>
            <a:endParaRPr lang="es-ES" sz="1200" dirty="0" smtClean="0"/>
          </a:p>
          <a:p>
            <a:pPr marL="228600" lvl="1">
              <a:spcBef>
                <a:spcPts val="1000"/>
              </a:spcBef>
            </a:pPr>
            <a:r>
              <a:rPr lang="es-ES" sz="1200" dirty="0" smtClean="0"/>
              <a:t>En</a:t>
            </a:r>
            <a:r>
              <a:rPr lang="es-ES" sz="1200" baseline="0" dirty="0" smtClean="0"/>
              <a:t> concreto, </a:t>
            </a:r>
            <a:r>
              <a:rPr lang="es-ES" sz="1200" dirty="0" smtClean="0"/>
              <a:t>quisiera trabajar en</a:t>
            </a:r>
            <a:r>
              <a:rPr lang="es-ES" sz="1200" baseline="0" dirty="0" smtClean="0"/>
              <a:t> proyectos</a:t>
            </a:r>
            <a:r>
              <a:rPr lang="es-ES" sz="1200" dirty="0" smtClean="0"/>
              <a:t> que se inscriban dentro de las políticas cuyo marco institucional sea del tipo “desarrollo sustentable”, de “conservación del patrimonio </a:t>
            </a:r>
            <a:r>
              <a:rPr lang="es-ES" sz="1200" dirty="0" err="1" smtClean="0"/>
              <a:t>biocultural</a:t>
            </a:r>
            <a:r>
              <a:rPr lang="es-ES" sz="1200" dirty="0" smtClean="0"/>
              <a:t>”, o afines.</a:t>
            </a:r>
            <a:r>
              <a:rPr lang="es-ES" dirty="0" smtClean="0"/>
              <a:t> </a:t>
            </a:r>
          </a:p>
          <a:p>
            <a:pPr marL="228600" lvl="1">
              <a:spcBef>
                <a:spcPts val="1000"/>
              </a:spcBef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AE61-9254-48B5-B278-F7C29496D08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Muchas</a:t>
            </a:r>
            <a:r>
              <a:rPr lang="es-ES" sz="1200" baseline="0" dirty="0" smtClean="0"/>
              <a:t> gracias…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smtClean="0"/>
              <a:t>Conversación</a:t>
            </a: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AE61-9254-48B5-B278-F7C29496D08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94FF75-A929-E1FB-E1B1-D950AD5F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BD819DA-5AB1-724E-E1B5-A74A4B19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F0CDCB4-B49A-1DAA-FE58-C1314D9E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C735958-B247-35C9-E0EA-FB0F1528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041DAF-8637-5B10-1375-A05C2D04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77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273ACE-9935-4FE3-30C0-126FB086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632C82E-D1EC-0C4E-1EA6-756EE1A5C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C6F1CF7-4BC4-B410-5CCE-7BE52FF7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09F327-2F98-4BFD-B175-93545060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D2FCDEB-DA10-3A73-8731-8C12F989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437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848C9E4-18E3-8A37-4822-102903791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746A830-70FC-4CA2-5047-453A166CA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10BE597-4F15-84D2-9E43-48390F04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C50CC7B-C623-E31D-4511-568A37EF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95FE97-F28F-CBB5-5C52-85C06592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0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2BA162-2CE1-A383-EBBF-D12876C5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5091602-C1F0-7FCE-79A2-62EEA3CD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9E9780-7439-3457-CAFE-DC947519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267ED0E-4CE6-A4E5-0E4B-3B355A4D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0A8F37A-564F-CDC9-7631-EF34EF13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988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87B0F1-1FD8-807F-9510-255F124E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547EF7-8B20-F9E6-BAD9-63743302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6C674E6-2998-FA6F-D492-5A2EF552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896018D-AECA-6320-E316-0F44C5FC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25A548-5465-9F66-B623-45FE90C7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02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4266D4-26FE-33B9-5898-1D212847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6BB1EC-761C-59CC-1DDE-2AB1FD11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77BB40-1E21-CB4F-6C85-F8B41B17B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BBBBD49-D3E2-830D-6939-51828EC5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4A323FD-73F9-77A2-4B2E-EAE4834F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9D93DD7-2600-4D8A-740A-FC0D85A5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790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BF606E-827D-F6EC-B7E2-91AAE661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86FC78C-2702-0928-9A95-72F52D56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ABF385F-64B6-57C0-A92D-F8CFF67B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5D24321-515B-B992-EF51-06A218280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BF54CAF-01F8-1ABC-A1FD-51D77DED6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EECE4F5-FFA3-292E-64E7-9F8A1A0E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479267A-7655-7BE4-AF21-7A77A339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7B085D3-C0D4-F5AF-0D84-F165D574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00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F0D504-EA16-BB76-9189-7B0650A3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9367783-86E5-47EF-85C1-B5B33219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7E305A3-64E8-5665-EFE1-1D587D4A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9D5598-7476-6CF9-E4DF-9606D4D4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90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14869CB-ED4F-9EF9-9FF3-C09CDD31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29F2E22-0A57-34B1-2A35-D8CD8BB7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C69AB77-68B6-9D1A-BEF5-DA9A9CEA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752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995ABA-22EF-F741-FFCC-9DFBAEAD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7DADB9-C179-564D-A074-26342E28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ADD8759-142C-04ED-B4A0-739EF4062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567D652-01D7-180F-D918-CDEC7434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3457354-7809-0775-DC9C-F3F0D387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FB71CD5-9735-90A8-B053-CFFC0DDC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39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F82475-006B-DDC4-3FAD-99CEAB13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D4D9C25-70F1-6C24-7ABE-5C797505A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9A12F94-A16B-02D4-9914-003C763DC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AFF6BC2-37A2-4DD3-5214-028CD114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5401CC3-2380-2C52-39D0-42FF2123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AAE3F2E-7000-6346-254F-FC446231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258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F8D2AC6-D596-A93D-6E99-15201819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57389D3-DC04-8CAB-C9E7-16F285E2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B33A85B-7842-2517-639F-7F6B3F9D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352E-17A7-45AD-9788-EF54ECF7530C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304ED81-1DE2-2F51-CC4F-74F148336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3308101-2CED-5E29-6131-5B9833454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4327-DBA1-4554-B431-B6029745E63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27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olcr2@hot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35E56E12-91D6-6107-FFCD-45049844E33B}"/>
              </a:ext>
            </a:extLst>
          </p:cNvPr>
          <p:cNvSpPr txBox="1">
            <a:spLocks/>
          </p:cNvSpPr>
          <p:nvPr/>
        </p:nvSpPr>
        <p:spPr>
          <a:xfrm>
            <a:off x="4972808" y="315364"/>
            <a:ext cx="2383956" cy="47105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Conversatorio</a:t>
            </a:r>
            <a:endParaRPr kumimoji="0" lang="fr-FR" sz="25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35E56E12-91D6-6107-FFCD-45049844E33B}"/>
              </a:ext>
            </a:extLst>
          </p:cNvPr>
          <p:cNvSpPr txBox="1">
            <a:spLocks/>
          </p:cNvSpPr>
          <p:nvPr/>
        </p:nvSpPr>
        <p:spPr>
          <a:xfrm>
            <a:off x="1139541" y="975914"/>
            <a:ext cx="9961838" cy="1777145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Proyectos de preservación biocultural y desarrollo sustentable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54FF3D-B3A2-A84E-68BB-37707882CAA3}"/>
              </a:ext>
            </a:extLst>
          </p:cNvPr>
          <p:cNvSpPr txBox="1">
            <a:spLocks/>
          </p:cNvSpPr>
          <p:nvPr/>
        </p:nvSpPr>
        <p:spPr>
          <a:xfrm>
            <a:off x="5021747" y="3118195"/>
            <a:ext cx="2197426" cy="48490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con el doctorando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450EAAE-ECED-D7E0-B675-6365367435EB}"/>
              </a:ext>
            </a:extLst>
          </p:cNvPr>
          <p:cNvSpPr txBox="1">
            <a:spLocks/>
          </p:cNvSpPr>
          <p:nvPr/>
        </p:nvSpPr>
        <p:spPr>
          <a:xfrm>
            <a:off x="2651491" y="3603104"/>
            <a:ext cx="6888996" cy="1276196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Adolfo Calvo Redondo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(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CREDA –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Université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Sorbonne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Nouvelle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, París, Francia)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FECEB30B-F453-BE5C-0E42-CC462AE306F3}"/>
              </a:ext>
            </a:extLst>
          </p:cNvPr>
          <p:cNvSpPr txBox="1">
            <a:spLocks/>
          </p:cNvSpPr>
          <p:nvPr/>
        </p:nvSpPr>
        <p:spPr>
          <a:xfrm>
            <a:off x="2931686" y="5076185"/>
            <a:ext cx="6328606" cy="127619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en la Unidad Ejecutora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en</a:t>
            </a:r>
            <a:r>
              <a:rPr kumimoji="0" lang="es-ES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Ciencias Sociales Regionales y Humanidades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(UE CISOR –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UNJu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 – CONICET)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B0604020202020204" pitchFamily="2" charset="0"/>
                <a:ea typeface="+mj-ea"/>
                <a:cs typeface="+mj-cs"/>
              </a:rPr>
              <a:t>de Jujuy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 rot="10800000" flipV="1">
            <a:off x="0" y="6488668"/>
            <a:ext cx="194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02/03/2023</a:t>
            </a:r>
          </a:p>
        </p:txBody>
      </p:sp>
    </p:spTree>
    <p:extLst>
      <p:ext uri="{BB962C8B-B14F-4D97-AF65-F5344CB8AC3E}">
        <p14:creationId xmlns:p14="http://schemas.microsoft.com/office/powerpoint/2010/main" xmlns="" val="37492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1D5CFB29-B7BC-3A6C-BC55-9F5D3D21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774873" cy="397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002060"/>
                </a:solidFill>
              </a:rPr>
              <a:t>  </a:t>
            </a:r>
            <a:r>
              <a:rPr lang="fr-FR" b="1" dirty="0">
                <a:solidFill>
                  <a:srgbClr val="002060"/>
                </a:solidFill>
              </a:rPr>
              <a:t>2018:  </a:t>
            </a:r>
            <a:r>
              <a:rPr lang="fr-FR" b="1" dirty="0" err="1">
                <a:solidFill>
                  <a:srgbClr val="002060"/>
                </a:solidFill>
              </a:rPr>
              <a:t>una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odisea</a:t>
            </a:r>
            <a:r>
              <a:rPr lang="fr-FR" b="1" dirty="0">
                <a:solidFill>
                  <a:srgbClr val="002060"/>
                </a:solidFill>
              </a:rPr>
              <a:t> en la Puna…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6AD6F568-9EAE-998C-2AC0-9B41FBEED55E}"/>
              </a:ext>
            </a:extLst>
          </p:cNvPr>
          <p:cNvSpPr/>
          <p:nvPr/>
        </p:nvSpPr>
        <p:spPr>
          <a:xfrm>
            <a:off x="1579418" y="561609"/>
            <a:ext cx="1953717" cy="1249679"/>
          </a:xfrm>
          <a:prstGeom prst="ellipse">
            <a:avLst/>
          </a:prstGeom>
          <a:blipFill dpi="0" rotWithShape="1">
            <a:blip r:embed="rId3">
              <a:alphaModFix amt="5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Formación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Etnobotánica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Aplicada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 - </a:t>
            </a:r>
            <a:r>
              <a:rPr lang="fr-FR" sz="1600" b="1" dirty="0" err="1" smtClean="0">
                <a:solidFill>
                  <a:schemeClr val="tx1"/>
                </a:solidFill>
              </a:rPr>
              <a:t>Universidad</a:t>
            </a:r>
            <a:r>
              <a:rPr lang="fr-FR" sz="1600" b="1" dirty="0" smtClean="0">
                <a:solidFill>
                  <a:schemeClr val="tx1"/>
                </a:solidFill>
              </a:rPr>
              <a:t> de Lille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58825A97-F571-D317-422D-1DA2B3F558BC}"/>
              </a:ext>
            </a:extLst>
          </p:cNvPr>
          <p:cNvSpPr/>
          <p:nvPr/>
        </p:nvSpPr>
        <p:spPr>
          <a:xfrm>
            <a:off x="5794425" y="1510087"/>
            <a:ext cx="1722120" cy="685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INECOA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02FF09D3-4E84-727F-0A45-9DD75F71E938}"/>
              </a:ext>
            </a:extLst>
          </p:cNvPr>
          <p:cNvSpPr/>
          <p:nvPr/>
        </p:nvSpPr>
        <p:spPr>
          <a:xfrm>
            <a:off x="7481455" y="3768437"/>
            <a:ext cx="1870363" cy="98597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LaBoSyE</a:t>
            </a:r>
            <a:r>
              <a:rPr lang="fr-FR" b="1" dirty="0">
                <a:solidFill>
                  <a:schemeClr val="tx1"/>
                </a:solidFill>
              </a:rPr>
              <a:t> – FCA – </a:t>
            </a:r>
            <a:r>
              <a:rPr lang="fr-FR" b="1" dirty="0" err="1" smtClean="0">
                <a:solidFill>
                  <a:schemeClr val="tx1"/>
                </a:solidFill>
              </a:rPr>
              <a:t>UNJu</a:t>
            </a:r>
            <a:r>
              <a:rPr lang="fr-FR" b="1" dirty="0" smtClean="0">
                <a:solidFill>
                  <a:schemeClr val="tx1"/>
                </a:solidFill>
              </a:rPr>
              <a:t> - </a:t>
            </a:r>
            <a:r>
              <a:rPr lang="fr-FR" b="1" dirty="0">
                <a:solidFill>
                  <a:schemeClr val="tx1"/>
                </a:solidFill>
              </a:rPr>
              <a:t>CONICET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630216AE-E7CC-7455-6331-E0B3FF86669B}"/>
              </a:ext>
            </a:extLst>
          </p:cNvPr>
          <p:cNvSpPr/>
          <p:nvPr/>
        </p:nvSpPr>
        <p:spPr>
          <a:xfrm>
            <a:off x="9458012" y="5330675"/>
            <a:ext cx="1464461" cy="67647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INTA Abra Pampa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6E8C2B7C-B916-E504-996E-AE4E173CCFD4}"/>
              </a:ext>
            </a:extLst>
          </p:cNvPr>
          <p:cNvSpPr/>
          <p:nvPr/>
        </p:nvSpPr>
        <p:spPr>
          <a:xfrm>
            <a:off x="4813070" y="5893965"/>
            <a:ext cx="1504959" cy="738665"/>
          </a:xfrm>
          <a:prstGeom prst="ellipse">
            <a:avLst/>
          </a:prstGeom>
          <a:solidFill>
            <a:srgbClr val="FD6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18 inter-</a:t>
            </a:r>
            <a:r>
              <a:rPr lang="fr-FR" b="1" dirty="0" err="1">
                <a:solidFill>
                  <a:schemeClr val="tx1"/>
                </a:solidFill>
              </a:rPr>
              <a:t>locutores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36DFE002-6E95-5C19-CEC2-287579B4AFBA}"/>
              </a:ext>
            </a:extLst>
          </p:cNvPr>
          <p:cNvSpPr/>
          <p:nvPr/>
        </p:nvSpPr>
        <p:spPr>
          <a:xfrm>
            <a:off x="9969995" y="1945249"/>
            <a:ext cx="1722119" cy="93731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Ministerio</a:t>
            </a:r>
            <a:r>
              <a:rPr lang="fr-FR" sz="1400" b="1" dirty="0">
                <a:solidFill>
                  <a:schemeClr val="tx1"/>
                </a:solidFill>
              </a:rPr>
              <a:t> de </a:t>
            </a:r>
            <a:r>
              <a:rPr lang="fr-FR" sz="1400" b="1" dirty="0" err="1">
                <a:solidFill>
                  <a:schemeClr val="tx1"/>
                </a:solidFill>
              </a:rPr>
              <a:t>Ambiente</a:t>
            </a:r>
            <a:r>
              <a:rPr lang="fr-FR" sz="1400" b="1" dirty="0">
                <a:solidFill>
                  <a:schemeClr val="tx1"/>
                </a:solidFill>
              </a:rPr>
              <a:t> de Jujuy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6EA367C-EDBE-D0A1-48E8-42A995807F80}"/>
              </a:ext>
            </a:extLst>
          </p:cNvPr>
          <p:cNvSpPr txBox="1"/>
          <p:nvPr/>
        </p:nvSpPr>
        <p:spPr>
          <a:xfrm>
            <a:off x="4080754" y="987983"/>
            <a:ext cx="1492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Convención</a:t>
            </a:r>
            <a:endParaRPr lang="fr-FR" sz="1400" b="1" dirty="0"/>
          </a:p>
          <a:p>
            <a:pPr algn="ctr"/>
            <a:r>
              <a:rPr lang="fr-FR" sz="1400" b="1" dirty="0" err="1"/>
              <a:t>Estudios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/>
              <a:t>(sin </a:t>
            </a:r>
            <a:r>
              <a:rPr lang="fr-FR" sz="1400" b="1" dirty="0" err="1"/>
              <a:t>financiación</a:t>
            </a:r>
            <a:r>
              <a:rPr lang="fr-FR" sz="1400" b="1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B598E98-CF9A-BEEC-02BF-A1263522911A}"/>
              </a:ext>
            </a:extLst>
          </p:cNvPr>
          <p:cNvSpPr txBox="1"/>
          <p:nvPr/>
        </p:nvSpPr>
        <p:spPr>
          <a:xfrm>
            <a:off x="9436484" y="3136095"/>
            <a:ext cx="1722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Permiso</a:t>
            </a:r>
            <a:r>
              <a:rPr lang="fr-FR" sz="1400" b="1" dirty="0"/>
              <a:t> de </a:t>
            </a:r>
            <a:r>
              <a:rPr lang="fr-FR" sz="1400" b="1" dirty="0" err="1"/>
              <a:t>herborización</a:t>
            </a:r>
            <a:r>
              <a:rPr lang="fr-FR" sz="1400" b="1" dirty="0"/>
              <a:t> y </a:t>
            </a:r>
            <a:r>
              <a:rPr lang="fr-FR" sz="1400" b="1" dirty="0" err="1"/>
              <a:t>registro</a:t>
            </a:r>
            <a:r>
              <a:rPr lang="fr-FR" sz="1400" b="1" dirty="0"/>
              <a:t> de </a:t>
            </a:r>
            <a:r>
              <a:rPr lang="fr-FR" sz="1400" b="1" dirty="0" err="1"/>
              <a:t>saberes</a:t>
            </a:r>
            <a:endParaRPr lang="fr-FR" sz="1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5D521CA5-E88E-3AD6-6AD7-677F07623BC8}"/>
              </a:ext>
            </a:extLst>
          </p:cNvPr>
          <p:cNvSpPr txBox="1"/>
          <p:nvPr/>
        </p:nvSpPr>
        <p:spPr>
          <a:xfrm>
            <a:off x="7792263" y="1505963"/>
            <a:ext cx="1561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Convenio</a:t>
            </a:r>
            <a:r>
              <a:rPr lang="fr-FR" sz="1400" b="1" dirty="0"/>
              <a:t> de </a:t>
            </a:r>
            <a:r>
              <a:rPr lang="fr-FR" sz="1400" b="1" dirty="0" err="1"/>
              <a:t>Pasantía</a:t>
            </a:r>
            <a:r>
              <a:rPr lang="fr-FR" sz="1400" b="1" dirty="0"/>
              <a:t>: Las Plantas </a:t>
            </a:r>
            <a:r>
              <a:rPr lang="fr-FR" sz="1400" b="1" u="sng" dirty="0"/>
              <a:t>de </a:t>
            </a:r>
            <a:r>
              <a:rPr lang="fr-FR" sz="1400" b="1" u="sng" dirty="0" err="1"/>
              <a:t>origen</a:t>
            </a:r>
            <a:r>
              <a:rPr lang="fr-FR" sz="1400" b="1" u="sng" dirty="0"/>
              <a:t> </a:t>
            </a:r>
            <a:r>
              <a:rPr lang="fr-FR" sz="1400" b="1" u="sng" dirty="0" err="1"/>
              <a:t>europeo</a:t>
            </a:r>
            <a:r>
              <a:rPr lang="fr-FR" sz="1400" b="1" u="sng" dirty="0"/>
              <a:t> </a:t>
            </a:r>
            <a:r>
              <a:rPr lang="fr-FR" sz="1400" b="1" dirty="0" err="1"/>
              <a:t>incorporadas</a:t>
            </a:r>
            <a:r>
              <a:rPr lang="fr-FR" sz="1400" b="1" dirty="0"/>
              <a:t> a </a:t>
            </a:r>
            <a:r>
              <a:rPr lang="fr-FR" sz="1400" b="1" dirty="0" err="1"/>
              <a:t>prácticas</a:t>
            </a:r>
            <a:r>
              <a:rPr lang="fr-FR" sz="1400" b="1" dirty="0"/>
              <a:t> de </a:t>
            </a:r>
            <a:r>
              <a:rPr lang="fr-FR" sz="1400" b="1" dirty="0" err="1"/>
              <a:t>medicina</a:t>
            </a:r>
            <a:r>
              <a:rPr lang="fr-FR" sz="1400" b="1" dirty="0"/>
              <a:t> </a:t>
            </a:r>
            <a:r>
              <a:rPr lang="fr-FR" sz="1400" b="1" dirty="0" err="1"/>
              <a:t>tradicional</a:t>
            </a:r>
            <a:r>
              <a:rPr lang="fr-FR" sz="1400" b="1" dirty="0"/>
              <a:t> </a:t>
            </a:r>
            <a:r>
              <a:rPr lang="fr-FR" sz="1400" b="1" dirty="0" err="1"/>
              <a:t>andina</a:t>
            </a:r>
            <a:endParaRPr lang="fr-FR" sz="14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61D5B4C-5C24-B088-4B76-63743236BAE8}"/>
              </a:ext>
            </a:extLst>
          </p:cNvPr>
          <p:cNvSpPr txBox="1"/>
          <p:nvPr/>
        </p:nvSpPr>
        <p:spPr>
          <a:xfrm>
            <a:off x="9029411" y="4714667"/>
            <a:ext cx="9217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Acceso</a:t>
            </a:r>
            <a:r>
              <a:rPr lang="fr-FR" sz="1400" b="1" dirty="0"/>
              <a:t> al </a:t>
            </a:r>
            <a:r>
              <a:rPr lang="fr-FR" sz="1400" b="1" dirty="0" err="1"/>
              <a:t>terreno</a:t>
            </a:r>
            <a:endParaRPr lang="fr-FR" sz="1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6EA9856-F2C0-ED9F-80E6-20E361B20B24}"/>
              </a:ext>
            </a:extLst>
          </p:cNvPr>
          <p:cNvSpPr txBox="1"/>
          <p:nvPr/>
        </p:nvSpPr>
        <p:spPr>
          <a:xfrm>
            <a:off x="7300854" y="5098472"/>
            <a:ext cx="1150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C3399"/>
                </a:solidFill>
              </a:rPr>
              <a:t>Red de </a:t>
            </a:r>
            <a:r>
              <a:rPr lang="fr-FR" sz="1400" b="1" dirty="0" err="1">
                <a:solidFill>
                  <a:srgbClr val="CC3399"/>
                </a:solidFill>
              </a:rPr>
              <a:t>colaboración</a:t>
            </a:r>
            <a:r>
              <a:rPr lang="fr-FR" sz="1400" b="1" dirty="0">
                <a:solidFill>
                  <a:srgbClr val="CC3399"/>
                </a:solidFill>
              </a:rPr>
              <a:t> local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D973CF79-2A36-A0C7-D923-E77FDA368E1D}"/>
              </a:ext>
            </a:extLst>
          </p:cNvPr>
          <p:cNvSpPr/>
          <p:nvPr/>
        </p:nvSpPr>
        <p:spPr>
          <a:xfrm>
            <a:off x="6847863" y="0"/>
            <a:ext cx="1722120" cy="8549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Protocolo</a:t>
            </a:r>
            <a:r>
              <a:rPr lang="fr-FR" sz="1400" b="1" dirty="0">
                <a:solidFill>
                  <a:schemeClr val="tx1"/>
                </a:solidFill>
              </a:rPr>
              <a:t> de Nagoya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D966EDE0-F2E5-464F-0300-299F8931863E}"/>
              </a:ext>
            </a:extLst>
          </p:cNvPr>
          <p:cNvSpPr txBox="1"/>
          <p:nvPr/>
        </p:nvSpPr>
        <p:spPr>
          <a:xfrm>
            <a:off x="8980614" y="897258"/>
            <a:ext cx="3033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Régimen de acceso a la Biodiversidad de la Provincia de Jujuy. Vol. Resolución Nº15/2013-SGA.</a:t>
            </a:r>
            <a:endParaRPr lang="fr-FR" sz="1400" b="1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D6CEAA6E-5208-047C-2CF9-3F50F78E5262}"/>
              </a:ext>
            </a:extLst>
          </p:cNvPr>
          <p:cNvSpPr/>
          <p:nvPr/>
        </p:nvSpPr>
        <p:spPr>
          <a:xfrm>
            <a:off x="581892" y="4973783"/>
            <a:ext cx="1832062" cy="1294016"/>
          </a:xfrm>
          <a:prstGeom prst="ellipse">
            <a:avLst/>
          </a:prstGeom>
          <a:blipFill dpi="0" rotWithShape="1">
            <a:blip r:embed="rId8" cstate="print">
              <a:alphaModFix amt="69000"/>
            </a:blip>
            <a:srcRect/>
            <a:stretch>
              <a:fillRect t="1000" r="-6000" b="-9000"/>
            </a:stretch>
          </a:blip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Más</a:t>
            </a:r>
            <a:r>
              <a:rPr lang="fr-FR" b="1" dirty="0" smtClean="0">
                <a:solidFill>
                  <a:schemeClr val="tx1"/>
                </a:solidFill>
              </a:rPr>
              <a:t> de 200 plantas con </a:t>
            </a:r>
            <a:r>
              <a:rPr lang="fr-FR" b="1" dirty="0" err="1" smtClean="0">
                <a:solidFill>
                  <a:schemeClr val="tx1"/>
                </a:solidFill>
              </a:rPr>
              <a:t>valor</a:t>
            </a:r>
            <a:r>
              <a:rPr lang="fr-FR" b="1" dirty="0" smtClean="0">
                <a:solidFill>
                  <a:schemeClr val="tx1"/>
                </a:solidFill>
              </a:rPr>
              <a:t> de </a:t>
            </a:r>
            <a:r>
              <a:rPr lang="fr-FR" b="1" dirty="0" err="1" smtClean="0">
                <a:solidFill>
                  <a:schemeClr val="tx1"/>
                </a:solidFill>
              </a:rPr>
              <a:t>uso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E29C4599-81AC-60A4-7FEF-E80EA1B996B9}"/>
              </a:ext>
            </a:extLst>
          </p:cNvPr>
          <p:cNvSpPr/>
          <p:nvPr/>
        </p:nvSpPr>
        <p:spPr>
          <a:xfrm>
            <a:off x="4545357" y="4177145"/>
            <a:ext cx="1611513" cy="1010847"/>
          </a:xfrm>
          <a:prstGeom prst="ellipse">
            <a:avLst/>
          </a:prstGeom>
          <a:blipFill>
            <a:blip r:embed="rId9" cstate="print"/>
            <a:stretch>
              <a:fillRect t="1000" r="-6000" b="-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La </a:t>
            </a:r>
            <a:r>
              <a:rPr lang="fr-FR" sz="2800" b="1" dirty="0">
                <a:solidFill>
                  <a:srgbClr val="FFFF00"/>
                </a:solidFill>
              </a:rPr>
              <a:t>Puna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405D0268-24DA-79DC-7D37-D6B513B888B6}"/>
              </a:ext>
            </a:extLst>
          </p:cNvPr>
          <p:cNvSpPr txBox="1"/>
          <p:nvPr/>
        </p:nvSpPr>
        <p:spPr>
          <a:xfrm>
            <a:off x="6236458" y="4156361"/>
            <a:ext cx="109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</a:rPr>
              <a:t>Revisión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</a:rPr>
              <a:t>geobotánica</a:t>
            </a:r>
            <a:endParaRPr lang="fr-F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4461BE84-50E4-8F56-31B4-84AFDD69C5B3}"/>
              </a:ext>
            </a:extLst>
          </p:cNvPr>
          <p:cNvSpPr txBox="1"/>
          <p:nvPr/>
        </p:nvSpPr>
        <p:spPr>
          <a:xfrm>
            <a:off x="7943801" y="5925373"/>
            <a:ext cx="1656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Contrato</a:t>
            </a:r>
            <a:r>
              <a:rPr lang="fr-FR" sz="1400" b="1" dirty="0"/>
              <a:t> de </a:t>
            </a:r>
            <a:r>
              <a:rPr lang="fr-FR" sz="1400" b="1" dirty="0" err="1"/>
              <a:t>Consentimiento</a:t>
            </a:r>
            <a:r>
              <a:rPr lang="fr-FR" sz="1400" b="1" dirty="0"/>
              <a:t> </a:t>
            </a:r>
            <a:r>
              <a:rPr lang="fr-FR" sz="1400" b="1" dirty="0" err="1"/>
              <a:t>Previo</a:t>
            </a:r>
            <a:r>
              <a:rPr lang="fr-FR" sz="1400" b="1" dirty="0"/>
              <a:t> e </a:t>
            </a:r>
            <a:r>
              <a:rPr lang="fr-FR" sz="1400" b="1" dirty="0" err="1"/>
              <a:t>informado</a:t>
            </a:r>
            <a:endParaRPr lang="fr-FR" sz="1400" b="1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5BA60301-C4EF-DA35-D7E4-3C7012832DB9}"/>
              </a:ext>
            </a:extLst>
          </p:cNvPr>
          <p:cNvSpPr/>
          <p:nvPr/>
        </p:nvSpPr>
        <p:spPr>
          <a:xfrm>
            <a:off x="112769" y="1876877"/>
            <a:ext cx="1856168" cy="1129603"/>
          </a:xfrm>
          <a:prstGeom prst="ellipse">
            <a:avLst/>
          </a:prstGeom>
          <a:blipFill dpi="0" rotWithShape="1">
            <a:blip r:embed="rId10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Máster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Estudios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Amerindios</a:t>
            </a:r>
            <a:r>
              <a:rPr lang="fr-FR" b="1" dirty="0">
                <a:solidFill>
                  <a:schemeClr val="tx1"/>
                </a:solidFill>
              </a:rPr>
              <a:t> (UNED)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000B9A38-7847-FE45-316F-B70707A608B0}"/>
              </a:ext>
            </a:extLst>
          </p:cNvPr>
          <p:cNvSpPr txBox="1"/>
          <p:nvPr/>
        </p:nvSpPr>
        <p:spPr>
          <a:xfrm>
            <a:off x="2914690" y="4908631"/>
            <a:ext cx="117992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A46D1C"/>
                </a:solidFill>
              </a:rPr>
              <a:t>Vínculo</a:t>
            </a:r>
            <a:r>
              <a:rPr lang="fr-FR" b="1" dirty="0">
                <a:solidFill>
                  <a:srgbClr val="A46D1C"/>
                </a:solidFill>
              </a:rPr>
              <a:t> </a:t>
            </a:r>
            <a:r>
              <a:rPr lang="fr-FR" b="1" dirty="0" err="1" smtClean="0">
                <a:solidFill>
                  <a:srgbClr val="A46D1C"/>
                </a:solidFill>
              </a:rPr>
              <a:t>etnológico</a:t>
            </a:r>
            <a:endParaRPr lang="fr-FR" b="1" dirty="0">
              <a:solidFill>
                <a:srgbClr val="A46D1C"/>
              </a:solidFill>
            </a:endParaRPr>
          </a:p>
        </p:txBody>
      </p:sp>
      <p:sp>
        <p:nvSpPr>
          <p:cNvPr id="58" name="Parchemin : vertical 57">
            <a:extLst>
              <a:ext uri="{FF2B5EF4-FFF2-40B4-BE49-F238E27FC236}">
                <a16:creationId xmlns:a16="http://schemas.microsoft.com/office/drawing/2014/main" xmlns="" id="{C9CA7343-7D03-F94D-8390-1B59C8F5B1AF}"/>
              </a:ext>
            </a:extLst>
          </p:cNvPr>
          <p:cNvSpPr/>
          <p:nvPr/>
        </p:nvSpPr>
        <p:spPr>
          <a:xfrm>
            <a:off x="2529171" y="2947247"/>
            <a:ext cx="1923248" cy="1129603"/>
          </a:xfrm>
          <a:prstGeom prst="verticalScroll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INFORME</a:t>
            </a:r>
          </a:p>
          <a:p>
            <a:r>
              <a:rPr lang="fr-FR" b="1" dirty="0">
                <a:solidFill>
                  <a:schemeClr val="tx1"/>
                </a:solidFill>
              </a:rPr>
              <a:t>+ </a:t>
            </a:r>
            <a:r>
              <a:rPr lang="fr-FR" b="1" dirty="0" err="1">
                <a:solidFill>
                  <a:schemeClr val="tx1"/>
                </a:solidFill>
              </a:rPr>
              <a:t>Herbario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+ </a:t>
            </a:r>
            <a:r>
              <a:rPr lang="fr-FR" b="1" dirty="0" err="1">
                <a:solidFill>
                  <a:schemeClr val="tx1"/>
                </a:solidFill>
              </a:rPr>
              <a:t>Muestroteca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82" name="Connecteur : en arc 81">
            <a:extLst>
              <a:ext uri="{FF2B5EF4-FFF2-40B4-BE49-F238E27FC236}">
                <a16:creationId xmlns:a16="http://schemas.microsoft.com/office/drawing/2014/main" xmlns="" id="{5B36A998-2641-E0EC-8DAE-B25356C6CBF6}"/>
              </a:ext>
            </a:extLst>
          </p:cNvPr>
          <p:cNvCxnSpPr>
            <a:stCxn id="43" idx="6"/>
            <a:endCxn id="56" idx="1"/>
          </p:cNvCxnSpPr>
          <p:nvPr/>
        </p:nvCxnSpPr>
        <p:spPr>
          <a:xfrm flipV="1">
            <a:off x="2413954" y="5231797"/>
            <a:ext cx="500736" cy="388994"/>
          </a:xfrm>
          <a:prstGeom prst="curvedConnector3">
            <a:avLst>
              <a:gd name="adj1" fmla="val 50000"/>
            </a:avLst>
          </a:prstGeom>
          <a:ln>
            <a:solidFill>
              <a:srgbClr val="A46D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 : en arc 83">
            <a:extLst>
              <a:ext uri="{FF2B5EF4-FFF2-40B4-BE49-F238E27FC236}">
                <a16:creationId xmlns:a16="http://schemas.microsoft.com/office/drawing/2014/main" xmlns="" id="{775ABF15-B679-566A-5595-2A1A6300F075}"/>
              </a:ext>
            </a:extLst>
          </p:cNvPr>
          <p:cNvCxnSpPr>
            <a:stCxn id="44" idx="2"/>
            <a:endCxn id="56" idx="3"/>
          </p:cNvCxnSpPr>
          <p:nvPr/>
        </p:nvCxnSpPr>
        <p:spPr>
          <a:xfrm rot="10800000" flipV="1">
            <a:off x="4094611" y="4682569"/>
            <a:ext cx="450747" cy="549228"/>
          </a:xfrm>
          <a:prstGeom prst="curvedConnector3">
            <a:avLst>
              <a:gd name="adj1" fmla="val 50000"/>
            </a:avLst>
          </a:prstGeom>
          <a:ln>
            <a:solidFill>
              <a:srgbClr val="A46D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 : en arc 85">
            <a:extLst>
              <a:ext uri="{FF2B5EF4-FFF2-40B4-BE49-F238E27FC236}">
                <a16:creationId xmlns:a16="http://schemas.microsoft.com/office/drawing/2014/main" xmlns="" id="{F5EA7D35-8840-F78F-A1B6-82B7B05AAE75}"/>
              </a:ext>
            </a:extLst>
          </p:cNvPr>
          <p:cNvCxnSpPr>
            <a:cxnSpLocks/>
            <a:stCxn id="10" idx="2"/>
            <a:endCxn id="56" idx="2"/>
          </p:cNvCxnSpPr>
          <p:nvPr/>
        </p:nvCxnSpPr>
        <p:spPr>
          <a:xfrm rot="10800000">
            <a:off x="3504650" y="5554962"/>
            <a:ext cx="1308420" cy="708336"/>
          </a:xfrm>
          <a:prstGeom prst="curvedConnector2">
            <a:avLst/>
          </a:prstGeom>
          <a:ln>
            <a:solidFill>
              <a:srgbClr val="A46D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 : en arc 103">
            <a:extLst>
              <a:ext uri="{FF2B5EF4-FFF2-40B4-BE49-F238E27FC236}">
                <a16:creationId xmlns:a16="http://schemas.microsoft.com/office/drawing/2014/main" xmlns="" id="{ED7FDE82-F2A6-4FFF-1BE7-CEF6276A925B}"/>
              </a:ext>
            </a:extLst>
          </p:cNvPr>
          <p:cNvCxnSpPr>
            <a:stCxn id="17" idx="3"/>
            <a:endCxn id="9" idx="2"/>
          </p:cNvCxnSpPr>
          <p:nvPr/>
        </p:nvCxnSpPr>
        <p:spPr>
          <a:xfrm>
            <a:off x="8451278" y="5467804"/>
            <a:ext cx="1006734" cy="201107"/>
          </a:xfrm>
          <a:prstGeom prst="curvedConnector3">
            <a:avLst>
              <a:gd name="adj1" fmla="val 50000"/>
            </a:avLst>
          </a:prstGeom>
          <a:ln>
            <a:solidFill>
              <a:srgbClr val="CC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 : en arc 105">
            <a:extLst>
              <a:ext uri="{FF2B5EF4-FFF2-40B4-BE49-F238E27FC236}">
                <a16:creationId xmlns:a16="http://schemas.microsoft.com/office/drawing/2014/main" xmlns="" id="{B64136AE-AF18-ADCA-669D-97B5204753AC}"/>
              </a:ext>
            </a:extLst>
          </p:cNvPr>
          <p:cNvCxnSpPr>
            <a:cxnSpLocks/>
            <a:stCxn id="17" idx="1"/>
            <a:endCxn id="10" idx="6"/>
          </p:cNvCxnSpPr>
          <p:nvPr/>
        </p:nvCxnSpPr>
        <p:spPr>
          <a:xfrm rot="10800000" flipV="1">
            <a:off x="6318030" y="5467804"/>
            <a:ext cx="982825" cy="795494"/>
          </a:xfrm>
          <a:prstGeom prst="curvedConnector3">
            <a:avLst>
              <a:gd name="adj1" fmla="val 50000"/>
            </a:avLst>
          </a:prstGeom>
          <a:ln>
            <a:solidFill>
              <a:srgbClr val="CC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rc 123">
            <a:extLst>
              <a:ext uri="{FF2B5EF4-FFF2-40B4-BE49-F238E27FC236}">
                <a16:creationId xmlns:a16="http://schemas.microsoft.com/office/drawing/2014/main" xmlns="" id="{61D780B7-B230-E3FC-6B4E-0A0719902172}"/>
              </a:ext>
            </a:extLst>
          </p:cNvPr>
          <p:cNvCxnSpPr>
            <a:cxnSpLocks/>
            <a:stCxn id="17" idx="0"/>
            <a:endCxn id="44" idx="5"/>
          </p:cNvCxnSpPr>
          <p:nvPr/>
        </p:nvCxnSpPr>
        <p:spPr>
          <a:xfrm rot="16200000" flipV="1">
            <a:off x="6869211" y="4091616"/>
            <a:ext cx="58515" cy="1955197"/>
          </a:xfrm>
          <a:prstGeom prst="curvedConnector5">
            <a:avLst>
              <a:gd name="adj1" fmla="val 390669"/>
              <a:gd name="adj2" fmla="val 58675"/>
              <a:gd name="adj3" fmla="val -290669"/>
            </a:avLst>
          </a:prstGeom>
          <a:ln>
            <a:solidFill>
              <a:srgbClr val="CC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lèche : droite 132">
            <a:extLst>
              <a:ext uri="{FF2B5EF4-FFF2-40B4-BE49-F238E27FC236}">
                <a16:creationId xmlns:a16="http://schemas.microsoft.com/office/drawing/2014/main" xmlns="" id="{A05AA6EE-F065-2FFB-0A48-8CE63CBE3253}"/>
              </a:ext>
            </a:extLst>
          </p:cNvPr>
          <p:cNvSpPr/>
          <p:nvPr/>
        </p:nvSpPr>
        <p:spPr>
          <a:xfrm rot="10800000">
            <a:off x="6466961" y="6267585"/>
            <a:ext cx="1591810" cy="1713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67235A55-BC76-85BD-58F8-236AEF32FD75}"/>
              </a:ext>
            </a:extLst>
          </p:cNvPr>
          <p:cNvSpPr txBox="1"/>
          <p:nvPr/>
        </p:nvSpPr>
        <p:spPr>
          <a:xfrm>
            <a:off x="2452255" y="2063750"/>
            <a:ext cx="2036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</a:rPr>
              <a:t>Métodos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sz="1400" b="1" smtClean="0">
                <a:solidFill>
                  <a:schemeClr val="accent6">
                    <a:lumMod val="50000"/>
                  </a:schemeClr>
                </a:solidFill>
              </a:rPr>
              <a:t>uantitativos</a:t>
            </a:r>
            <a:endParaRPr lang="fr-FR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(+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</a:rPr>
              <a:t>herborización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F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xmlns="" id="{886D3FA0-1281-118D-16B5-683D92EC6FBE}"/>
              </a:ext>
            </a:extLst>
          </p:cNvPr>
          <p:cNvSpPr txBox="1"/>
          <p:nvPr/>
        </p:nvSpPr>
        <p:spPr>
          <a:xfrm>
            <a:off x="789709" y="3524862"/>
            <a:ext cx="1296122" cy="99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7030A0"/>
                </a:solidFill>
              </a:rPr>
              <a:t>Métodos</a:t>
            </a:r>
            <a:r>
              <a:rPr lang="fr-FR" sz="1400" b="1" dirty="0">
                <a:solidFill>
                  <a:srgbClr val="7030A0"/>
                </a:solidFill>
              </a:rPr>
              <a:t> </a:t>
            </a:r>
            <a:r>
              <a:rPr lang="fr-FR" sz="1400" b="1" dirty="0" err="1" smtClean="0">
                <a:solidFill>
                  <a:srgbClr val="7030A0"/>
                </a:solidFill>
              </a:rPr>
              <a:t>cualitativos</a:t>
            </a:r>
            <a:r>
              <a:rPr lang="fr-FR" sz="1400" b="1" dirty="0" smtClean="0">
                <a:solidFill>
                  <a:srgbClr val="7030A0"/>
                </a:solidFill>
              </a:rPr>
              <a:t> (</a:t>
            </a:r>
            <a:r>
              <a:rPr lang="fr-FR" sz="1400" b="1" dirty="0" err="1" smtClean="0">
                <a:solidFill>
                  <a:srgbClr val="7030A0"/>
                </a:solidFill>
              </a:rPr>
              <a:t>entrevistas</a:t>
            </a:r>
            <a:r>
              <a:rPr lang="fr-FR" sz="1400" b="1" dirty="0" smtClean="0">
                <a:solidFill>
                  <a:srgbClr val="7030A0"/>
                </a:solidFill>
              </a:rPr>
              <a:t> </a:t>
            </a:r>
            <a:r>
              <a:rPr lang="fr-FR" sz="1400" b="1" dirty="0" err="1" smtClean="0">
                <a:solidFill>
                  <a:srgbClr val="7030A0"/>
                </a:solidFill>
              </a:rPr>
              <a:t>semiabiertas</a:t>
            </a:r>
            <a:r>
              <a:rPr lang="fr-FR" sz="1400" b="1" dirty="0" smtClean="0">
                <a:solidFill>
                  <a:srgbClr val="7030A0"/>
                </a:solidFill>
              </a:rPr>
              <a:t>)</a:t>
            </a:r>
            <a:endParaRPr lang="fr-FR" sz="1400" b="1" dirty="0">
              <a:solidFill>
                <a:srgbClr val="7030A0"/>
              </a:solidFill>
            </a:endParaRPr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xmlns="" id="{DAEC8251-3D51-C844-9835-274633517EC3}"/>
              </a:ext>
            </a:extLst>
          </p:cNvPr>
          <p:cNvCxnSpPr>
            <a:stCxn id="138" idx="2"/>
            <a:endCxn id="138" idx="2"/>
          </p:cNvCxnSpPr>
          <p:nvPr/>
        </p:nvCxnSpPr>
        <p:spPr>
          <a:xfrm rot="5400000">
            <a:off x="1437770" y="4516582"/>
            <a:ext cx="158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 : en arc 162">
            <a:extLst>
              <a:ext uri="{FF2B5EF4-FFF2-40B4-BE49-F238E27FC236}">
                <a16:creationId xmlns:a16="http://schemas.microsoft.com/office/drawing/2014/main" xmlns="" id="{97AF1D58-B351-EB7A-DC10-6B3B00F13DE6}"/>
              </a:ext>
            </a:extLst>
          </p:cNvPr>
          <p:cNvCxnSpPr>
            <a:stCxn id="6" idx="6"/>
            <a:endCxn id="13" idx="1"/>
          </p:cNvCxnSpPr>
          <p:nvPr/>
        </p:nvCxnSpPr>
        <p:spPr>
          <a:xfrm>
            <a:off x="3533135" y="1186449"/>
            <a:ext cx="547619" cy="17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 : en arc 164">
            <a:extLst>
              <a:ext uri="{FF2B5EF4-FFF2-40B4-BE49-F238E27FC236}">
                <a16:creationId xmlns:a16="http://schemas.microsoft.com/office/drawing/2014/main" xmlns="" id="{5F7B5334-F1A4-84A3-810D-1272E75F485F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rot="16200000" flipV="1">
            <a:off x="5683446" y="1247341"/>
            <a:ext cx="253205" cy="473153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lèche : droite 165">
            <a:extLst>
              <a:ext uri="{FF2B5EF4-FFF2-40B4-BE49-F238E27FC236}">
                <a16:creationId xmlns:a16="http://schemas.microsoft.com/office/drawing/2014/main" xmlns="" id="{4B18DF95-3E8C-10FD-5D37-DA1943F17049}"/>
              </a:ext>
            </a:extLst>
          </p:cNvPr>
          <p:cNvSpPr/>
          <p:nvPr/>
        </p:nvSpPr>
        <p:spPr>
          <a:xfrm rot="1086514">
            <a:off x="8561151" y="652607"/>
            <a:ext cx="847905" cy="227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8" name="Connecteur : en arc 167">
            <a:extLst>
              <a:ext uri="{FF2B5EF4-FFF2-40B4-BE49-F238E27FC236}">
                <a16:creationId xmlns:a16="http://schemas.microsoft.com/office/drawing/2014/main" xmlns="" id="{28D0DE9D-87CD-F8B3-5740-398C1821F6BE}"/>
              </a:ext>
            </a:extLst>
          </p:cNvPr>
          <p:cNvCxnSpPr>
            <a:cxnSpLocks/>
            <a:stCxn id="13" idx="2"/>
            <a:endCxn id="8" idx="1"/>
          </p:cNvCxnSpPr>
          <p:nvPr/>
        </p:nvCxnSpPr>
        <p:spPr>
          <a:xfrm rot="16200000" flipH="1">
            <a:off x="5198147" y="1355612"/>
            <a:ext cx="2186183" cy="292825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lèche : bas 171">
            <a:extLst>
              <a:ext uri="{FF2B5EF4-FFF2-40B4-BE49-F238E27FC236}">
                <a16:creationId xmlns:a16="http://schemas.microsoft.com/office/drawing/2014/main" xmlns="" id="{5B1DE351-C420-2764-EE6A-557D7CADBEAA}"/>
              </a:ext>
            </a:extLst>
          </p:cNvPr>
          <p:cNvSpPr/>
          <p:nvPr/>
        </p:nvSpPr>
        <p:spPr>
          <a:xfrm>
            <a:off x="10594263" y="1610521"/>
            <a:ext cx="118789" cy="33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61 Flecha derecha"/>
          <p:cNvSpPr/>
          <p:nvPr/>
        </p:nvSpPr>
        <p:spPr>
          <a:xfrm rot="7198894">
            <a:off x="10174147" y="2964811"/>
            <a:ext cx="409136" cy="1440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8576585">
            <a:off x="9329461" y="3971333"/>
            <a:ext cx="505398" cy="1871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1168976">
            <a:off x="7532883" y="1896024"/>
            <a:ext cx="430097" cy="133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Flecha abajo"/>
          <p:cNvSpPr/>
          <p:nvPr/>
        </p:nvSpPr>
        <p:spPr>
          <a:xfrm>
            <a:off x="8437423" y="3311235"/>
            <a:ext cx="207813" cy="4433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Flecha abajo"/>
          <p:cNvSpPr/>
          <p:nvPr/>
        </p:nvSpPr>
        <p:spPr>
          <a:xfrm>
            <a:off x="3352804" y="2590799"/>
            <a:ext cx="180110" cy="3463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Flecha derecha"/>
          <p:cNvSpPr/>
          <p:nvPr/>
        </p:nvSpPr>
        <p:spPr>
          <a:xfrm rot="4280520">
            <a:off x="2994446" y="1854665"/>
            <a:ext cx="377103" cy="16407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8" name="77 Flecha derecha"/>
          <p:cNvSpPr/>
          <p:nvPr/>
        </p:nvSpPr>
        <p:spPr>
          <a:xfrm rot="4699744">
            <a:off x="741605" y="3239301"/>
            <a:ext cx="542687" cy="1393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Flecha derecha"/>
          <p:cNvSpPr/>
          <p:nvPr/>
        </p:nvSpPr>
        <p:spPr>
          <a:xfrm rot="19964874">
            <a:off x="1967351" y="3754579"/>
            <a:ext cx="706581" cy="12469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Cheurón"/>
          <p:cNvSpPr/>
          <p:nvPr/>
        </p:nvSpPr>
        <p:spPr>
          <a:xfrm rot="16200000">
            <a:off x="3397836" y="4623957"/>
            <a:ext cx="339437" cy="346356"/>
          </a:xfrm>
          <a:prstGeom prst="chevron">
            <a:avLst/>
          </a:prstGeom>
          <a:solidFill>
            <a:srgbClr val="A46D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0" name="89 Cheurón"/>
          <p:cNvSpPr/>
          <p:nvPr/>
        </p:nvSpPr>
        <p:spPr>
          <a:xfrm rot="16200000">
            <a:off x="3397833" y="4360721"/>
            <a:ext cx="339437" cy="346355"/>
          </a:xfrm>
          <a:prstGeom prst="chevron">
            <a:avLst/>
          </a:prstGeom>
          <a:solidFill>
            <a:srgbClr val="A46D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2" name="91 Cheurón"/>
          <p:cNvSpPr/>
          <p:nvPr/>
        </p:nvSpPr>
        <p:spPr>
          <a:xfrm rot="12989686">
            <a:off x="6257829" y="3946289"/>
            <a:ext cx="236257" cy="24935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3" name="92 Cheurón"/>
          <p:cNvSpPr/>
          <p:nvPr/>
        </p:nvSpPr>
        <p:spPr>
          <a:xfrm rot="12989686">
            <a:off x="6105429" y="3807743"/>
            <a:ext cx="236257" cy="24935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4" name="93 Cheurón"/>
          <p:cNvSpPr/>
          <p:nvPr/>
        </p:nvSpPr>
        <p:spPr>
          <a:xfrm rot="12989686">
            <a:off x="5897611" y="3669198"/>
            <a:ext cx="236257" cy="24935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5" name="94 Cheurón"/>
          <p:cNvSpPr/>
          <p:nvPr/>
        </p:nvSpPr>
        <p:spPr>
          <a:xfrm rot="12989686">
            <a:off x="5689792" y="3530649"/>
            <a:ext cx="236257" cy="24935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6" name="95 Cheurón"/>
          <p:cNvSpPr/>
          <p:nvPr/>
        </p:nvSpPr>
        <p:spPr>
          <a:xfrm rot="11905717">
            <a:off x="5470222" y="3449420"/>
            <a:ext cx="245795" cy="273318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8" name="97 Cheurón"/>
          <p:cNvSpPr/>
          <p:nvPr/>
        </p:nvSpPr>
        <p:spPr>
          <a:xfrm rot="11905717">
            <a:off x="5276259" y="3394002"/>
            <a:ext cx="245795" cy="273318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9" name="98 Cheurón"/>
          <p:cNvSpPr/>
          <p:nvPr/>
        </p:nvSpPr>
        <p:spPr>
          <a:xfrm rot="11135946">
            <a:off x="5042234" y="3363460"/>
            <a:ext cx="269024" cy="28022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0" name="99 Cheurón"/>
          <p:cNvSpPr/>
          <p:nvPr/>
        </p:nvSpPr>
        <p:spPr>
          <a:xfrm rot="11135946">
            <a:off x="4820561" y="3335750"/>
            <a:ext cx="269024" cy="28022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1" name="100 Cheurón"/>
          <p:cNvSpPr/>
          <p:nvPr/>
        </p:nvSpPr>
        <p:spPr>
          <a:xfrm rot="11135946">
            <a:off x="4598888" y="3308041"/>
            <a:ext cx="269024" cy="28022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2" name="101 Cheurón"/>
          <p:cNvSpPr/>
          <p:nvPr/>
        </p:nvSpPr>
        <p:spPr>
          <a:xfrm rot="11135946">
            <a:off x="4404924" y="3294188"/>
            <a:ext cx="269024" cy="28022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5" name="104 Flecha derecha"/>
          <p:cNvSpPr/>
          <p:nvPr/>
        </p:nvSpPr>
        <p:spPr>
          <a:xfrm rot="10073691">
            <a:off x="7097212" y="4188978"/>
            <a:ext cx="394409" cy="8716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Flecha derecha"/>
          <p:cNvSpPr/>
          <p:nvPr/>
        </p:nvSpPr>
        <p:spPr>
          <a:xfrm rot="9257877">
            <a:off x="6099328" y="4433219"/>
            <a:ext cx="239684" cy="840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178 Flecha curvada hacia abajo"/>
          <p:cNvSpPr/>
          <p:nvPr/>
        </p:nvSpPr>
        <p:spPr>
          <a:xfrm rot="7121944">
            <a:off x="8710953" y="4346775"/>
            <a:ext cx="4739334" cy="1134605"/>
          </a:xfrm>
          <a:prstGeom prst="curvedDownArrow">
            <a:avLst>
              <a:gd name="adj1" fmla="val 25000"/>
              <a:gd name="adj2" fmla="val 52629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91" name="190 Forma"/>
          <p:cNvCxnSpPr>
            <a:stCxn id="16" idx="1"/>
            <a:endCxn id="8" idx="4"/>
          </p:cNvCxnSpPr>
          <p:nvPr/>
        </p:nvCxnSpPr>
        <p:spPr>
          <a:xfrm rot="10800000">
            <a:off x="8416637" y="4754413"/>
            <a:ext cx="612774" cy="221864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Forma"/>
          <p:cNvCxnSpPr>
            <a:stCxn id="16" idx="3"/>
            <a:endCxn id="9" idx="0"/>
          </p:cNvCxnSpPr>
          <p:nvPr/>
        </p:nvCxnSpPr>
        <p:spPr>
          <a:xfrm>
            <a:off x="9951180" y="4976277"/>
            <a:ext cx="239063" cy="354398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200 Cheurón"/>
          <p:cNvSpPr/>
          <p:nvPr/>
        </p:nvSpPr>
        <p:spPr>
          <a:xfrm rot="3958692">
            <a:off x="8004879" y="904119"/>
            <a:ext cx="134795" cy="14149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2" name="201 Cheurón"/>
          <p:cNvSpPr/>
          <p:nvPr/>
        </p:nvSpPr>
        <p:spPr>
          <a:xfrm rot="3958692">
            <a:off x="8143424" y="1098084"/>
            <a:ext cx="134795" cy="14149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3" name="202 Cheurón"/>
          <p:cNvSpPr/>
          <p:nvPr/>
        </p:nvSpPr>
        <p:spPr>
          <a:xfrm rot="3958692">
            <a:off x="8268114" y="1278194"/>
            <a:ext cx="134795" cy="14149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4" name="203 Cheurón"/>
          <p:cNvSpPr/>
          <p:nvPr/>
        </p:nvSpPr>
        <p:spPr>
          <a:xfrm rot="3958692">
            <a:off x="8420514" y="1430594"/>
            <a:ext cx="134795" cy="14149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5" name="204 Cheurón"/>
          <p:cNvSpPr/>
          <p:nvPr/>
        </p:nvSpPr>
        <p:spPr>
          <a:xfrm rot="18059270">
            <a:off x="2486385" y="4288620"/>
            <a:ext cx="238306" cy="36731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6" name="205 Cheurón"/>
          <p:cNvSpPr/>
          <p:nvPr/>
        </p:nvSpPr>
        <p:spPr>
          <a:xfrm rot="17416354">
            <a:off x="2609559" y="4091138"/>
            <a:ext cx="201994" cy="31991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7" name="206 Cheurón"/>
          <p:cNvSpPr/>
          <p:nvPr/>
        </p:nvSpPr>
        <p:spPr>
          <a:xfrm rot="18059270">
            <a:off x="2347840" y="4496438"/>
            <a:ext cx="238306" cy="36731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8" name="207 Cheurón"/>
          <p:cNvSpPr/>
          <p:nvPr/>
        </p:nvSpPr>
        <p:spPr>
          <a:xfrm rot="18059270">
            <a:off x="2237002" y="4690404"/>
            <a:ext cx="238306" cy="36731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9" name="208 Cheurón"/>
          <p:cNvSpPr/>
          <p:nvPr/>
        </p:nvSpPr>
        <p:spPr>
          <a:xfrm rot="18059270">
            <a:off x="2098458" y="4884365"/>
            <a:ext cx="238306" cy="36731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0" name="209 Cheurón"/>
          <p:cNvSpPr/>
          <p:nvPr/>
        </p:nvSpPr>
        <p:spPr>
          <a:xfrm rot="16200000">
            <a:off x="3397833" y="4111339"/>
            <a:ext cx="339437" cy="346355"/>
          </a:xfrm>
          <a:prstGeom prst="chevron">
            <a:avLst/>
          </a:prstGeom>
          <a:solidFill>
            <a:srgbClr val="A46D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6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chemin : vertical 57">
            <a:extLst>
              <a:ext uri="{FF2B5EF4-FFF2-40B4-BE49-F238E27FC236}">
                <a16:creationId xmlns:a16="http://schemas.microsoft.com/office/drawing/2014/main" xmlns="" id="{C9CA7343-7D03-F94D-8390-1B59C8F5B1AF}"/>
              </a:ext>
            </a:extLst>
          </p:cNvPr>
          <p:cNvSpPr/>
          <p:nvPr/>
        </p:nvSpPr>
        <p:spPr>
          <a:xfrm>
            <a:off x="354281" y="481138"/>
            <a:ext cx="3075710" cy="23590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INFORME ETNOBOTÁNCIO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xmlns="" id="{5D521CA5-E88E-3AD6-6AD7-677F07623BC8}"/>
              </a:ext>
            </a:extLst>
          </p:cNvPr>
          <p:cNvSpPr txBox="1"/>
          <p:nvPr/>
        </p:nvSpPr>
        <p:spPr>
          <a:xfrm>
            <a:off x="8665028" y="690747"/>
            <a:ext cx="3113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Las </a:t>
            </a:r>
            <a:r>
              <a:rPr lang="fr-FR" sz="2800" b="1" dirty="0"/>
              <a:t>Plantas </a:t>
            </a:r>
            <a:r>
              <a:rPr lang="fr-FR" sz="2800" b="1" u="sng" dirty="0"/>
              <a:t>de </a:t>
            </a:r>
            <a:r>
              <a:rPr lang="fr-FR" sz="2800" b="1" u="sng" dirty="0" err="1"/>
              <a:t>origen</a:t>
            </a:r>
            <a:r>
              <a:rPr lang="fr-FR" sz="2800" b="1" u="sng" dirty="0"/>
              <a:t> </a:t>
            </a:r>
            <a:r>
              <a:rPr lang="fr-FR" sz="2800" b="1" u="sng" dirty="0" err="1"/>
              <a:t>europeo</a:t>
            </a:r>
            <a:r>
              <a:rPr lang="fr-FR" sz="2800" b="1" u="sng" dirty="0"/>
              <a:t> </a:t>
            </a:r>
            <a:r>
              <a:rPr lang="fr-FR" sz="2800" b="1" dirty="0" err="1"/>
              <a:t>incorporadas</a:t>
            </a:r>
            <a:r>
              <a:rPr lang="fr-FR" sz="2800" b="1" dirty="0"/>
              <a:t> a </a:t>
            </a:r>
            <a:r>
              <a:rPr lang="fr-FR" sz="2800" b="1" dirty="0" err="1"/>
              <a:t>prácticas</a:t>
            </a:r>
            <a:r>
              <a:rPr lang="fr-FR" sz="2800" b="1" dirty="0"/>
              <a:t> de </a:t>
            </a:r>
            <a:r>
              <a:rPr lang="fr-FR" sz="2800" b="1" u="sng" dirty="0" err="1"/>
              <a:t>medicina</a:t>
            </a:r>
            <a:r>
              <a:rPr lang="fr-FR" sz="2800" b="1" u="sng" dirty="0"/>
              <a:t> </a:t>
            </a:r>
            <a:r>
              <a:rPr lang="fr-FR" sz="2800" b="1" u="sng" dirty="0" err="1"/>
              <a:t>tradicional</a:t>
            </a:r>
            <a:r>
              <a:rPr lang="fr-FR" sz="2800" b="1" u="sng" dirty="0"/>
              <a:t> </a:t>
            </a:r>
            <a:r>
              <a:rPr lang="fr-FR" sz="2800" b="1" dirty="0" err="1"/>
              <a:t>andina</a:t>
            </a:r>
            <a:endParaRPr lang="fr-FR" sz="2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528456" y="302819"/>
            <a:ext cx="298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¿qué puedo publicar? </a:t>
            </a:r>
          </a:p>
          <a:p>
            <a:pPr algn="ctr"/>
            <a:r>
              <a:rPr lang="es-ES" sz="2000" dirty="0" smtClean="0"/>
              <a:t>¿qué debo publicar?</a:t>
            </a:r>
            <a:endParaRPr lang="es-ES" sz="2000" dirty="0"/>
          </a:p>
        </p:txBody>
      </p:sp>
      <p:sp>
        <p:nvSpPr>
          <p:cNvPr id="20" name="19 Distinto de"/>
          <p:cNvSpPr/>
          <p:nvPr/>
        </p:nvSpPr>
        <p:spPr>
          <a:xfrm>
            <a:off x="5272645" y="1415144"/>
            <a:ext cx="1454727" cy="849086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83027" y="3320546"/>
            <a:ext cx="805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Hacer investigación científica, ¿es normal que sea una odisea?</a:t>
            </a:r>
            <a:endParaRPr lang="es-ES" dirty="0"/>
          </a:p>
        </p:txBody>
      </p:sp>
      <p:pic>
        <p:nvPicPr>
          <p:cNvPr id="22" name="Marcador de contenido 4" descr="Imagen que contiene interior, puesto, tabla, pequeño&#10;&#10;Descripción generada automáticamente">
            <a:extLst>
              <a:ext uri="{FF2B5EF4-FFF2-40B4-BE49-F238E27FC236}">
                <a16:creationId xmlns:a16="http://schemas.microsoft.com/office/drawing/2014/main" xmlns="" id="{7B006994-B94F-4FE1-9CA6-0744E1C4D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3" t="-1808" b="1"/>
          <a:stretch/>
        </p:blipFill>
        <p:spPr>
          <a:xfrm rot="5400000">
            <a:off x="3107857" y="973125"/>
            <a:ext cx="1940770" cy="1779787"/>
          </a:xfrm>
          <a:prstGeom prst="rect">
            <a:avLst/>
          </a:prstGeom>
        </p:spPr>
      </p:pic>
      <p:pic>
        <p:nvPicPr>
          <p:cNvPr id="2050" name="Picture 2" descr="F:\ESTUDIOS\DU ETHNOBOTANIQUE APLIQUÉE 2016-2017\STAGE-PASANTÍA EN JUJUY\DOCUEMNTOS ESTANCIA EN JUJUY 2018\FOTOS\SELECCIÓN\GOPR0698.JPG"/>
          <p:cNvPicPr>
            <a:picLocks noChangeAspect="1" noChangeArrowheads="1"/>
          </p:cNvPicPr>
          <p:nvPr/>
        </p:nvPicPr>
        <p:blipFill>
          <a:blip r:embed="rId5" cstate="print"/>
          <a:srcRect l="15694" t="7121" r="22435" b="9422"/>
          <a:stretch>
            <a:fillRect/>
          </a:stretch>
        </p:blipFill>
        <p:spPr bwMode="auto">
          <a:xfrm>
            <a:off x="7053943" y="983449"/>
            <a:ext cx="1785258" cy="1759752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326570" y="3511621"/>
            <a:ext cx="106897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Problemática  entre :</a:t>
            </a:r>
          </a:p>
          <a:p>
            <a:pPr>
              <a:buNone/>
            </a:pPr>
            <a:endParaRPr lang="es-ES" dirty="0" smtClean="0"/>
          </a:p>
          <a:p>
            <a:pPr marL="342900" indent="-342900">
              <a:buAutoNum type="arabicParenR"/>
            </a:pPr>
            <a:r>
              <a:rPr lang="es-ES" b="1" dirty="0" smtClean="0"/>
              <a:t>Lo que se cuenta. Importancia de los controles y acuerdos institucionales en la investigación.</a:t>
            </a:r>
          </a:p>
          <a:p>
            <a:pPr marL="342900" indent="-342900">
              <a:buAutoNum type="arabicParenR"/>
            </a:pPr>
            <a:endParaRPr lang="es-ES" b="1" dirty="0" smtClean="0"/>
          </a:p>
          <a:p>
            <a:pPr marL="342900" indent="-342900">
              <a:buFontTx/>
              <a:buAutoNum type="arabicParenR"/>
            </a:pPr>
            <a:r>
              <a:rPr lang="es-ES" b="1" dirty="0" smtClean="0"/>
              <a:t>Lo que no se cuenta. Otros materiales, otras relaciones, otras personas, necesarias para investigar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3027"/>
            <a:ext cx="7576457" cy="80554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Hipótesis : Los científicos de terreno también dialogan con el elefante.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1088572" y="1872343"/>
            <a:ext cx="1502229" cy="1066800"/>
          </a:xfrm>
          <a:prstGeom prst="wedgeRoundRectCallout">
            <a:avLst>
              <a:gd name="adj1" fmla="val 11051"/>
              <a:gd name="adj2" fmla="val 992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¡ Desarrollo sustentable 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4724399" y="1915885"/>
            <a:ext cx="1393372" cy="762001"/>
          </a:xfrm>
          <a:prstGeom prst="wedgeRoundRectCallout">
            <a:avLst>
              <a:gd name="adj1" fmla="val -5208"/>
              <a:gd name="adj2" fmla="val 105357"/>
              <a:gd name="adj3" fmla="val 16667"/>
            </a:avLst>
          </a:prstGeom>
          <a:solidFill>
            <a:srgbClr val="FD6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¡Patrimonio inmaterial 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6749143" y="2024742"/>
            <a:ext cx="1741714" cy="852134"/>
          </a:xfrm>
          <a:prstGeom prst="wedgeRectCallout">
            <a:avLst>
              <a:gd name="adj1" fmla="val 9524"/>
              <a:gd name="adj2" fmla="val 784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¡ Conservación </a:t>
            </a:r>
            <a:r>
              <a:rPr lang="es-ES" dirty="0" err="1" smtClean="0">
                <a:solidFill>
                  <a:schemeClr val="tx1"/>
                </a:solidFill>
              </a:rPr>
              <a:t>biocultural</a:t>
            </a:r>
            <a:r>
              <a:rPr lang="es-ES" dirty="0" smtClean="0">
                <a:solidFill>
                  <a:schemeClr val="tx1"/>
                </a:solidFill>
              </a:rPr>
              <a:t> !</a:t>
            </a:r>
          </a:p>
        </p:txBody>
      </p:sp>
      <p:sp>
        <p:nvSpPr>
          <p:cNvPr id="10" name="9 Llamada rectangular"/>
          <p:cNvSpPr/>
          <p:nvPr/>
        </p:nvSpPr>
        <p:spPr>
          <a:xfrm>
            <a:off x="2743199" y="2046514"/>
            <a:ext cx="1632858" cy="740230"/>
          </a:xfrm>
          <a:prstGeom prst="wedgeRectCallout">
            <a:avLst>
              <a:gd name="adj1" fmla="val 22637"/>
              <a:gd name="adj2" fmla="val 12613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¡ </a:t>
            </a:r>
            <a:r>
              <a:rPr lang="es-ES" dirty="0" err="1" smtClean="0">
                <a:solidFill>
                  <a:schemeClr val="tx1"/>
                </a:solidFill>
              </a:rPr>
              <a:t>Extractivismo</a:t>
            </a:r>
            <a:r>
              <a:rPr lang="es-ES" dirty="0" smtClean="0">
                <a:solidFill>
                  <a:schemeClr val="tx1"/>
                </a:solidFill>
              </a:rPr>
              <a:t> No 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Llamada de nube"/>
          <p:cNvSpPr/>
          <p:nvPr/>
        </p:nvSpPr>
        <p:spPr>
          <a:xfrm>
            <a:off x="7750629" y="4759036"/>
            <a:ext cx="4180114" cy="1772393"/>
          </a:xfrm>
          <a:prstGeom prst="cloudCallout">
            <a:avLst>
              <a:gd name="adj1" fmla="val -57240"/>
              <a:gd name="adj2" fmla="val -9267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Qué ganas de subir a cosechar mis </a:t>
            </a:r>
            <a:r>
              <a:rPr lang="es-ES" dirty="0" err="1" smtClean="0">
                <a:solidFill>
                  <a:schemeClr val="tx1"/>
                </a:solidFill>
              </a:rPr>
              <a:t>yuyitos</a:t>
            </a:r>
            <a:r>
              <a:rPr lang="es-ES" dirty="0" smtClean="0">
                <a:solidFill>
                  <a:schemeClr val="tx1"/>
                </a:solidFill>
              </a:rPr>
              <a:t> y de  conversar con mis vecinos mientras chayamos la tierra</a:t>
            </a:r>
          </a:p>
          <a:p>
            <a:pPr algn="ctr"/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159032" y="0"/>
            <a:ext cx="1978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LA CONTROVERSIA Y EL DIÁLOGO CON “LOS OTROS”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67000" y="0"/>
            <a:ext cx="7139152" cy="1261241"/>
          </a:xfrm>
        </p:spPr>
        <p:txBody>
          <a:bodyPr/>
          <a:lstStyle/>
          <a:p>
            <a:r>
              <a:rPr lang="es-ES" dirty="0" smtClean="0"/>
              <a:t>Método y objetivos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3075" name="Picture 3" descr="C:\Users\Adoklfo\Desktop\Reuniones y Contactos Jujuy 2023\Presentación proyecto de tesis 02-03-23 UE-CISOR\trabajo en equi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21" y="1460688"/>
            <a:ext cx="3584781" cy="1960427"/>
          </a:xfrm>
          <a:prstGeom prst="rect">
            <a:avLst/>
          </a:prstGeom>
          <a:noFill/>
        </p:spPr>
      </p:pic>
      <p:pic>
        <p:nvPicPr>
          <p:cNvPr id="3076" name="Picture 4" descr="C:\Users\Adoklfo\Desktop\Reuniones y Contactos Jujuy 2023\Presentación proyecto de tesis 02-03-23 UE-CISOR\reflexion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421916"/>
            <a:ext cx="2843048" cy="2274439"/>
          </a:xfrm>
          <a:prstGeom prst="rect">
            <a:avLst/>
          </a:prstGeom>
          <a:noFill/>
        </p:spPr>
      </p:pic>
      <p:pic>
        <p:nvPicPr>
          <p:cNvPr id="3077" name="Picture 5" descr="C:\Users\Adoklfo\Desktop\Reuniones y Contactos Jujuy 2023\Presentación proyecto de tesis 02-03-23 UE-CISOR\red soci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4435" y="1418897"/>
            <a:ext cx="5248292" cy="2381578"/>
          </a:xfrm>
          <a:prstGeom prst="rect">
            <a:avLst/>
          </a:prstGeom>
          <a:noFill/>
        </p:spPr>
      </p:pic>
      <p:pic>
        <p:nvPicPr>
          <p:cNvPr id="9" name="Imagen 16" descr="Un par de personas de pie sobre cama&#10;&#10;Descripción generada automáticamente con confianza media">
            <a:extLst>
              <a:ext uri="{FF2B5EF4-FFF2-40B4-BE49-F238E27FC236}">
                <a16:creationId xmlns:a16="http://schemas.microsoft.com/office/drawing/2014/main" xmlns="" id="{2BA67A58-5F93-835B-99E6-7016318417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1243"/>
          <a:stretch/>
        </p:blipFill>
        <p:spPr>
          <a:xfrm>
            <a:off x="4240925" y="3920507"/>
            <a:ext cx="3689131" cy="273254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8602482" y="4111436"/>
            <a:ext cx="2275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Análisis de Estudios de Ciencia y Tecnología – Sociología de las Ciencias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950828" y="4158733"/>
            <a:ext cx="2738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Antropología del medioambiente y </a:t>
            </a:r>
            <a:r>
              <a:rPr lang="es-ES" dirty="0" err="1" smtClean="0"/>
              <a:t>Etnobiología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131" y="1040524"/>
            <a:ext cx="9017877" cy="479271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700" dirty="0" smtClean="0"/>
              <a:t>¡ Muchas gracias !</a:t>
            </a:r>
            <a:br>
              <a:rPr lang="es-ES" sz="6700" dirty="0" smtClean="0"/>
            </a:br>
            <a:r>
              <a:rPr lang="es-ES" sz="6700" dirty="0" smtClean="0"/>
              <a:t/>
            </a:r>
            <a:br>
              <a:rPr lang="es-ES" sz="6700" dirty="0" smtClean="0"/>
            </a:br>
            <a:r>
              <a:rPr lang="es-ES" dirty="0" smtClean="0"/>
              <a:t>Adolfo Calvo Redondo</a:t>
            </a:r>
            <a:br>
              <a:rPr lang="es-ES" dirty="0" smtClean="0"/>
            </a:br>
            <a:r>
              <a:rPr lang="es-ES" dirty="0" smtClean="0"/>
              <a:t>(CREDA – USN – CNRS)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 smtClean="0"/>
              <a:t>Contacto:</a:t>
            </a:r>
            <a:br>
              <a:rPr lang="es-ES" sz="4000" dirty="0" smtClean="0"/>
            </a:br>
            <a:r>
              <a:rPr lang="es-ES" sz="4000" dirty="0" smtClean="0">
                <a:hlinkClick r:id="rId3"/>
              </a:rPr>
              <a:t>adolcr2@hotmail.com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0033664315793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1382</Words>
  <Application>Microsoft Office PowerPoint</Application>
  <PresentationFormat>Personalizado</PresentationFormat>
  <Paragraphs>138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Thème Office</vt:lpstr>
      <vt:lpstr>Diapositiva 1</vt:lpstr>
      <vt:lpstr>Diapositiva 2</vt:lpstr>
      <vt:lpstr>Diapositiva 3</vt:lpstr>
      <vt:lpstr>Hipótesis : Los científicos de terreno también dialogan con el elefante.</vt:lpstr>
      <vt:lpstr>Método y objetivos de trabajo</vt:lpstr>
      <vt:lpstr>¡ Muchas gracias !  Adolfo Calvo Redondo (CREDA – USN – CNRS)  Contacto: adolcr2@hotmail.com 0033664315793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Conversatorio:   Proyectos de preservación biocultural y desarrollo sustentable  con el doctorando en antropología   Adolfo Calvo Redondo   (CREDA – Université Sorbonne Nouvelle, París, Francia)   en la Unidad Ejecutora en  Ciencias Sociales Regionales y Humanidades de Jujuy  Jueves, 2 de marzo 2023</dc:title>
  <dc:creator>Usuario</dc:creator>
  <cp:lastModifiedBy>Usuario</cp:lastModifiedBy>
  <cp:revision>88</cp:revision>
  <dcterms:created xsi:type="dcterms:W3CDTF">2023-02-27T19:23:49Z</dcterms:created>
  <dcterms:modified xsi:type="dcterms:W3CDTF">2023-03-02T19:43:38Z</dcterms:modified>
</cp:coreProperties>
</file>