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3"/>
  </p:notesMasterIdLst>
  <p:sldIdLst>
    <p:sldId id="256" r:id="rId2"/>
    <p:sldId id="257" r:id="rId3"/>
    <p:sldId id="258" r:id="rId4"/>
    <p:sldId id="271" r:id="rId5"/>
    <p:sldId id="259" r:id="rId6"/>
    <p:sldId id="272" r:id="rId7"/>
    <p:sldId id="275" r:id="rId8"/>
    <p:sldId id="267" r:id="rId9"/>
    <p:sldId id="270" r:id="rId10"/>
    <p:sldId id="274" r:id="rId11"/>
    <p:sldId id="268" r:id="rId12"/>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userDrawn="1">
          <p15:clr>
            <a:srgbClr val="A4A3A4"/>
          </p15:clr>
        </p15:guide>
        <p15:guide id="2" pos="6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919"/>
    <a:srgbClr val="275662"/>
    <a:srgbClr val="D15323"/>
    <a:srgbClr val="BCD631"/>
    <a:srgbClr val="775733"/>
    <a:srgbClr val="0F6593"/>
    <a:srgbClr val="669639"/>
    <a:srgbClr val="262626"/>
    <a:srgbClr val="00A3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55" autoAdjust="0"/>
    <p:restoredTop sz="88364" autoAdjust="0"/>
  </p:normalViewPr>
  <p:slideViewPr>
    <p:cSldViewPr snapToGrid="0">
      <p:cViewPr varScale="1">
        <p:scale>
          <a:sx n="97" d="100"/>
          <a:sy n="97" d="100"/>
        </p:scale>
        <p:origin x="1632" y="96"/>
      </p:cViewPr>
      <p:guideLst>
        <p:guide orient="horz" pos="913"/>
        <p:guide pos="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BF767398-F625-4E6C-85EF-ED27B04EC41C}" type="datetimeFigureOut">
              <a:rPr lang="fr-FR" smtClean="0"/>
              <a:t>12/12/2023</a:t>
            </a:fld>
            <a:endParaRPr lang="fr-FR"/>
          </a:p>
        </p:txBody>
      </p:sp>
      <p:sp>
        <p:nvSpPr>
          <p:cNvPr id="4" name="Espace réservé de l'image des diapositives 3"/>
          <p:cNvSpPr>
            <a:spLocks noGrp="1" noRot="1" noChangeAspect="1"/>
          </p:cNvSpPr>
          <p:nvPr>
            <p:ph type="sldImg" idx="2"/>
          </p:nvPr>
        </p:nvSpPr>
        <p:spPr>
          <a:xfrm>
            <a:off x="1177925" y="1233488"/>
            <a:ext cx="4441825" cy="333216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C72989A6-5FEA-4F5B-B14A-D2A5E41BAACE}" type="slidenum">
              <a:rPr lang="fr-FR" smtClean="0"/>
              <a:t>‹N°›</a:t>
            </a:fld>
            <a:endParaRPr lang="fr-FR"/>
          </a:p>
        </p:txBody>
      </p:sp>
    </p:spTree>
    <p:extLst>
      <p:ext uri="{BB962C8B-B14F-4D97-AF65-F5344CB8AC3E}">
        <p14:creationId xmlns:p14="http://schemas.microsoft.com/office/powerpoint/2010/main" val="1353604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Déficit hydrique </a:t>
            </a:r>
            <a:r>
              <a:rPr lang="fr-FR" dirty="0" err="1"/>
              <a:t>préjudicable</a:t>
            </a:r>
            <a:r>
              <a:rPr lang="fr-FR" dirty="0"/>
              <a:t>, décalage de conditions (sortie des animaux retardées, ou obligatoires mais dans la boue, donc recherche de format d’animaux potentiellement différents)</a:t>
            </a:r>
          </a:p>
        </p:txBody>
      </p:sp>
      <p:sp>
        <p:nvSpPr>
          <p:cNvPr id="4" name="Espace réservé du numéro de diapositive 3"/>
          <p:cNvSpPr>
            <a:spLocks noGrp="1"/>
          </p:cNvSpPr>
          <p:nvPr>
            <p:ph type="sldNum" sz="quarter" idx="5"/>
          </p:nvPr>
        </p:nvSpPr>
        <p:spPr/>
        <p:txBody>
          <a:bodyPr/>
          <a:lstStyle/>
          <a:p>
            <a:fld id="{C72989A6-5FEA-4F5B-B14A-D2A5E41BAACE}" type="slidenum">
              <a:rPr lang="fr-FR" smtClean="0"/>
              <a:t>5</a:t>
            </a:fld>
            <a:endParaRPr lang="fr-FR"/>
          </a:p>
        </p:txBody>
      </p:sp>
    </p:spTree>
    <p:extLst>
      <p:ext uri="{BB962C8B-B14F-4D97-AF65-F5344CB8AC3E}">
        <p14:creationId xmlns:p14="http://schemas.microsoft.com/office/powerpoint/2010/main" val="42939855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Système fourrager entendu comme l’ensemble des ressources alimentaires qui concourent à l’alimentation animale, hors des concentrés</a:t>
            </a:r>
          </a:p>
        </p:txBody>
      </p:sp>
      <p:sp>
        <p:nvSpPr>
          <p:cNvPr id="4" name="Espace réservé du numéro de diapositive 3"/>
          <p:cNvSpPr>
            <a:spLocks noGrp="1"/>
          </p:cNvSpPr>
          <p:nvPr>
            <p:ph type="sldNum" sz="quarter" idx="5"/>
          </p:nvPr>
        </p:nvSpPr>
        <p:spPr/>
        <p:txBody>
          <a:bodyPr/>
          <a:lstStyle/>
          <a:p>
            <a:fld id="{C72989A6-5FEA-4F5B-B14A-D2A5E41BAACE}" type="slidenum">
              <a:rPr lang="fr-FR" smtClean="0"/>
              <a:t>6</a:t>
            </a:fld>
            <a:endParaRPr lang="fr-FR"/>
          </a:p>
        </p:txBody>
      </p:sp>
    </p:spTree>
    <p:extLst>
      <p:ext uri="{BB962C8B-B14F-4D97-AF65-F5344CB8AC3E}">
        <p14:creationId xmlns:p14="http://schemas.microsoft.com/office/powerpoint/2010/main" val="2720521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Changements opérationnels pour gérer l’évènement et stratégique pour rééquilibrer le système</a:t>
            </a:r>
          </a:p>
        </p:txBody>
      </p:sp>
      <p:sp>
        <p:nvSpPr>
          <p:cNvPr id="4" name="Espace réservé du numéro de diapositive 3"/>
          <p:cNvSpPr>
            <a:spLocks noGrp="1"/>
          </p:cNvSpPr>
          <p:nvPr>
            <p:ph type="sldNum" sz="quarter" idx="5"/>
          </p:nvPr>
        </p:nvSpPr>
        <p:spPr/>
        <p:txBody>
          <a:bodyPr/>
          <a:lstStyle/>
          <a:p>
            <a:fld id="{C72989A6-5FEA-4F5B-B14A-D2A5E41BAACE}" type="slidenum">
              <a:rPr lang="fr-FR" smtClean="0"/>
              <a:t>7</a:t>
            </a:fld>
            <a:endParaRPr lang="fr-FR"/>
          </a:p>
        </p:txBody>
      </p:sp>
    </p:spTree>
    <p:extLst>
      <p:ext uri="{BB962C8B-B14F-4D97-AF65-F5344CB8AC3E}">
        <p14:creationId xmlns:p14="http://schemas.microsoft.com/office/powerpoint/2010/main" val="1408723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CGAAER: conseil général de l’alimentation, l’agriculture et des espaces ruraux</a:t>
            </a:r>
          </a:p>
          <a:p>
            <a:r>
              <a:rPr lang="fr-FR" dirty="0"/>
              <a:t>Interdisciplinarité: pas spécifique mais encore plus nécessaire ici</a:t>
            </a:r>
          </a:p>
          <a:p>
            <a:r>
              <a:rPr lang="fr-FR" dirty="0"/>
              <a:t>Outils </a:t>
            </a:r>
            <a:r>
              <a:rPr lang="fr-FR" dirty="0" err="1"/>
              <a:t>CLIMATLait</a:t>
            </a:r>
            <a:r>
              <a:rPr lang="fr-FR" dirty="0"/>
              <a:t> et CLIMAVIANDE avec CNIEL, </a:t>
            </a:r>
            <a:r>
              <a:rPr lang="fr-FR" dirty="0" err="1"/>
              <a:t>Idele</a:t>
            </a:r>
            <a:r>
              <a:rPr lang="fr-FR" dirty="0"/>
              <a:t>, INRAE…</a:t>
            </a:r>
          </a:p>
          <a:p>
            <a:r>
              <a:rPr lang="fr-FR" dirty="0"/>
              <a:t>Comment lever les freins : étude pour les mieux comprendre</a:t>
            </a:r>
          </a:p>
          <a:p>
            <a:r>
              <a:rPr lang="fr-FR" dirty="0"/>
              <a:t>Après 2050: compliquée par de nombreuses incertitudes</a:t>
            </a:r>
          </a:p>
        </p:txBody>
      </p:sp>
      <p:sp>
        <p:nvSpPr>
          <p:cNvPr id="4" name="Espace réservé du numéro de diapositive 3"/>
          <p:cNvSpPr>
            <a:spLocks noGrp="1"/>
          </p:cNvSpPr>
          <p:nvPr>
            <p:ph type="sldNum" sz="quarter" idx="5"/>
          </p:nvPr>
        </p:nvSpPr>
        <p:spPr/>
        <p:txBody>
          <a:bodyPr/>
          <a:lstStyle/>
          <a:p>
            <a:fld id="{C72989A6-5FEA-4F5B-B14A-D2A5E41BAACE}" type="slidenum">
              <a:rPr lang="fr-FR" smtClean="0"/>
              <a:t>9</a:t>
            </a:fld>
            <a:endParaRPr lang="fr-FR"/>
          </a:p>
        </p:txBody>
      </p:sp>
    </p:spTree>
    <p:extLst>
      <p:ext uri="{BB962C8B-B14F-4D97-AF65-F5344CB8AC3E}">
        <p14:creationId xmlns:p14="http://schemas.microsoft.com/office/powerpoint/2010/main" val="3640846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(pâturage, compléments énergétiques et protéiques produits sur l’exploitation)</a:t>
            </a:r>
          </a:p>
          <a:p>
            <a:endParaRPr lang="fr-FR" dirty="0"/>
          </a:p>
        </p:txBody>
      </p:sp>
      <p:sp>
        <p:nvSpPr>
          <p:cNvPr id="4" name="Espace réservé du numéro de diapositive 3"/>
          <p:cNvSpPr>
            <a:spLocks noGrp="1"/>
          </p:cNvSpPr>
          <p:nvPr>
            <p:ph type="sldNum" sz="quarter" idx="5"/>
          </p:nvPr>
        </p:nvSpPr>
        <p:spPr/>
        <p:txBody>
          <a:bodyPr/>
          <a:lstStyle/>
          <a:p>
            <a:fld id="{C72989A6-5FEA-4F5B-B14A-D2A5E41BAACE}" type="slidenum">
              <a:rPr lang="fr-FR" smtClean="0"/>
              <a:t>10</a:t>
            </a:fld>
            <a:endParaRPr lang="fr-FR"/>
          </a:p>
        </p:txBody>
      </p:sp>
    </p:spTree>
    <p:extLst>
      <p:ext uri="{BB962C8B-B14F-4D97-AF65-F5344CB8AC3E}">
        <p14:creationId xmlns:p14="http://schemas.microsoft.com/office/powerpoint/2010/main" val="3308737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F90BDEEE-29F8-4CC9-ACD5-02CF8860F13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985" y="-1173697"/>
            <a:ext cx="9257970" cy="5901956"/>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2" y="3428999"/>
            <a:ext cx="9144000" cy="3426614"/>
          </a:xfrm>
          <a:prstGeom prst="rect">
            <a:avLst/>
          </a:prstGeom>
        </p:spPr>
      </p:pic>
      <p:sp>
        <p:nvSpPr>
          <p:cNvPr id="8" name="ZoneTexte 7">
            <a:extLst>
              <a:ext uri="{FF2B5EF4-FFF2-40B4-BE49-F238E27FC236}">
                <a16:creationId xmlns:a16="http://schemas.microsoft.com/office/drawing/2014/main" id="{0A4D4255-09C4-1C4D-8A2B-E152871F1636}"/>
              </a:ext>
            </a:extLst>
          </p:cNvPr>
          <p:cNvSpPr txBox="1"/>
          <p:nvPr userDrawn="1"/>
        </p:nvSpPr>
        <p:spPr>
          <a:xfrm>
            <a:off x="1221827" y="4974893"/>
            <a:ext cx="7553577" cy="830997"/>
          </a:xfrm>
          <a:prstGeom prst="rect">
            <a:avLst/>
          </a:prstGeom>
          <a:noFill/>
        </p:spPr>
        <p:txBody>
          <a:bodyPr wrap="square" rtlCol="0">
            <a:spAutoFit/>
          </a:bodyPr>
          <a:lstStyle/>
          <a:p>
            <a:r>
              <a:rPr lang="it-IT" sz="2400" b="1" dirty="0" err="1">
                <a:solidFill>
                  <a:srgbClr val="D15323"/>
                </a:solidFill>
                <a:latin typeface="Raleway" panose="020B0503030101060003" pitchFamily="34" charset="0"/>
              </a:rPr>
              <a:t>Élevage</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bovin</a:t>
            </a:r>
            <a:r>
              <a:rPr lang="it-IT" sz="2400" b="1" dirty="0">
                <a:solidFill>
                  <a:srgbClr val="D15323"/>
                </a:solidFill>
                <a:latin typeface="Raleway" panose="020B0503030101060003" pitchFamily="34" charset="0"/>
              </a:rPr>
              <a:t> : </a:t>
            </a:r>
            <a:r>
              <a:rPr lang="it-IT" sz="2400" b="1" dirty="0" err="1">
                <a:solidFill>
                  <a:srgbClr val="D15323"/>
                </a:solidFill>
                <a:latin typeface="Raleway" panose="020B0503030101060003" pitchFamily="34" charset="0"/>
              </a:rPr>
              <a:t>quelles</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voies</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d’adaptation</a:t>
            </a:r>
            <a:r>
              <a:rPr lang="it-IT" sz="2400" b="1" dirty="0">
                <a:solidFill>
                  <a:srgbClr val="D15323"/>
                </a:solidFill>
                <a:latin typeface="Raleway" panose="020B0503030101060003" pitchFamily="34" charset="0"/>
              </a:rPr>
              <a:t> </a:t>
            </a:r>
          </a:p>
          <a:p>
            <a:r>
              <a:rPr lang="it-IT" sz="2400" b="1" dirty="0">
                <a:solidFill>
                  <a:srgbClr val="D15323"/>
                </a:solidFill>
                <a:latin typeface="Raleway" panose="020B0503030101060003" pitchFamily="34" charset="0"/>
              </a:rPr>
              <a:t>pour </a:t>
            </a:r>
            <a:r>
              <a:rPr lang="it-IT" sz="2400" b="1" dirty="0" err="1">
                <a:solidFill>
                  <a:srgbClr val="D15323"/>
                </a:solidFill>
                <a:latin typeface="Raleway" panose="020B0503030101060003" pitchFamily="34" charset="0"/>
              </a:rPr>
              <a:t>faire</a:t>
            </a:r>
            <a:r>
              <a:rPr lang="it-IT" sz="2400" b="1" dirty="0">
                <a:solidFill>
                  <a:srgbClr val="D15323"/>
                </a:solidFill>
                <a:latin typeface="Raleway" panose="020B0503030101060003" pitchFamily="34" charset="0"/>
              </a:rPr>
              <a:t> face </a:t>
            </a:r>
            <a:r>
              <a:rPr lang="it-IT" sz="2400" b="1" dirty="0" err="1">
                <a:solidFill>
                  <a:srgbClr val="D15323"/>
                </a:solidFill>
                <a:latin typeface="Raleway" panose="020B0503030101060003" pitchFamily="34" charset="0"/>
              </a:rPr>
              <a:t>au</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changement</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climatique</a:t>
            </a:r>
            <a:r>
              <a:rPr lang="it-IT" sz="2400" b="1" dirty="0">
                <a:solidFill>
                  <a:srgbClr val="D15323"/>
                </a:solidFill>
                <a:latin typeface="Raleway" panose="020B0503030101060003" pitchFamily="34" charset="0"/>
              </a:rPr>
              <a:t> ?</a:t>
            </a:r>
            <a:endParaRPr lang="fr-FR" sz="2400" b="1" dirty="0">
              <a:solidFill>
                <a:srgbClr val="D15323"/>
              </a:solidFill>
              <a:latin typeface="Raleway" panose="020B0503030101060003" pitchFamily="34" charset="0"/>
            </a:endParaRPr>
          </a:p>
        </p:txBody>
      </p:sp>
      <p:sp>
        <p:nvSpPr>
          <p:cNvPr id="11" name="ZoneTexte 10">
            <a:extLst>
              <a:ext uri="{FF2B5EF4-FFF2-40B4-BE49-F238E27FC236}">
                <a16:creationId xmlns:a16="http://schemas.microsoft.com/office/drawing/2014/main" id="{C0D7B9BD-CC12-2445-9197-4E52EA1D5D57}"/>
              </a:ext>
            </a:extLst>
          </p:cNvPr>
          <p:cNvSpPr txBox="1"/>
          <p:nvPr userDrawn="1"/>
        </p:nvSpPr>
        <p:spPr>
          <a:xfrm>
            <a:off x="1221828" y="5806931"/>
            <a:ext cx="6716110" cy="276999"/>
          </a:xfrm>
          <a:prstGeom prst="rect">
            <a:avLst/>
          </a:prstGeom>
          <a:noFill/>
        </p:spPr>
        <p:txBody>
          <a:bodyPr wrap="square" rtlCol="0">
            <a:spAutoFit/>
          </a:bodyPr>
          <a:lstStyle/>
          <a:p>
            <a:r>
              <a:rPr lang="fr-FR" sz="1200" b="1" dirty="0">
                <a:solidFill>
                  <a:srgbClr val="262626"/>
                </a:solidFill>
                <a:latin typeface="Raleway" panose="020B0503030101060003" pitchFamily="34" charset="0"/>
              </a:rPr>
              <a:t>Les rendez-vous INRAE au SPACE/14 septembre 2023</a:t>
            </a:r>
          </a:p>
        </p:txBody>
      </p:sp>
      <p:pic>
        <p:nvPicPr>
          <p:cNvPr id="2" name="Image 1" descr="Une image contenant dessin, signe&#10;&#10;Description générée automatiquement">
            <a:extLst>
              <a:ext uri="{FF2B5EF4-FFF2-40B4-BE49-F238E27FC236}">
                <a16:creationId xmlns:a16="http://schemas.microsoft.com/office/drawing/2014/main" id="{112352E1-3334-9925-8F97-5565FFEA7F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28834" y="4095938"/>
            <a:ext cx="1812616" cy="711451"/>
          </a:xfrm>
          <a:prstGeom prst="rect">
            <a:avLst/>
          </a:prstGeom>
        </p:spPr>
      </p:pic>
    </p:spTree>
    <p:extLst>
      <p:ext uri="{BB962C8B-B14F-4D97-AF65-F5344CB8AC3E}">
        <p14:creationId xmlns:p14="http://schemas.microsoft.com/office/powerpoint/2010/main" val="55443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uvertu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9665" y="-1248937"/>
            <a:ext cx="9242417" cy="6110868"/>
          </a:xfrm>
          <a:prstGeom prst="rect">
            <a:avLst/>
          </a:prstGeom>
        </p:spPr>
      </p:pic>
      <p:pic>
        <p:nvPicPr>
          <p:cNvPr id="9"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42" y="3428999"/>
            <a:ext cx="9144000" cy="3426614"/>
          </a:xfrm>
          <a:prstGeom prst="rect">
            <a:avLst/>
          </a:prstGeom>
        </p:spPr>
      </p:pic>
      <p:sp>
        <p:nvSpPr>
          <p:cNvPr id="8" name="ZoneTexte 7">
            <a:extLst>
              <a:ext uri="{FF2B5EF4-FFF2-40B4-BE49-F238E27FC236}">
                <a16:creationId xmlns:a16="http://schemas.microsoft.com/office/drawing/2014/main" id="{0A4D4255-09C4-1C4D-8A2B-E152871F1636}"/>
              </a:ext>
            </a:extLst>
          </p:cNvPr>
          <p:cNvSpPr txBox="1"/>
          <p:nvPr userDrawn="1"/>
        </p:nvSpPr>
        <p:spPr>
          <a:xfrm>
            <a:off x="1221827" y="4974893"/>
            <a:ext cx="7553577" cy="830997"/>
          </a:xfrm>
          <a:prstGeom prst="rect">
            <a:avLst/>
          </a:prstGeom>
          <a:noFill/>
        </p:spPr>
        <p:txBody>
          <a:bodyPr wrap="square" rtlCol="0">
            <a:spAutoFit/>
          </a:bodyPr>
          <a:lstStyle/>
          <a:p>
            <a:r>
              <a:rPr lang="it-IT" sz="2400" b="1" dirty="0" err="1">
                <a:solidFill>
                  <a:srgbClr val="D15323"/>
                </a:solidFill>
                <a:latin typeface="Raleway" panose="020B0503030101060003" pitchFamily="34" charset="0"/>
              </a:rPr>
              <a:t>Élevage</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bovin</a:t>
            </a:r>
            <a:r>
              <a:rPr lang="it-IT" sz="2400" b="1" dirty="0">
                <a:solidFill>
                  <a:srgbClr val="D15323"/>
                </a:solidFill>
                <a:latin typeface="Raleway" panose="020B0503030101060003" pitchFamily="34" charset="0"/>
              </a:rPr>
              <a:t> : </a:t>
            </a:r>
            <a:r>
              <a:rPr lang="it-IT" sz="2400" b="1" dirty="0" err="1">
                <a:solidFill>
                  <a:srgbClr val="D15323"/>
                </a:solidFill>
                <a:latin typeface="Raleway" panose="020B0503030101060003" pitchFamily="34" charset="0"/>
              </a:rPr>
              <a:t>quelles</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voies</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d’adaptation</a:t>
            </a:r>
            <a:r>
              <a:rPr lang="it-IT" sz="2400" b="1" dirty="0">
                <a:solidFill>
                  <a:srgbClr val="D15323"/>
                </a:solidFill>
                <a:latin typeface="Raleway" panose="020B0503030101060003" pitchFamily="34" charset="0"/>
              </a:rPr>
              <a:t> </a:t>
            </a:r>
          </a:p>
          <a:p>
            <a:r>
              <a:rPr lang="it-IT" sz="2400" b="1" dirty="0">
                <a:solidFill>
                  <a:srgbClr val="D15323"/>
                </a:solidFill>
                <a:latin typeface="Raleway" panose="020B0503030101060003" pitchFamily="34" charset="0"/>
              </a:rPr>
              <a:t>pour </a:t>
            </a:r>
            <a:r>
              <a:rPr lang="it-IT" sz="2400" b="1" dirty="0" err="1">
                <a:solidFill>
                  <a:srgbClr val="D15323"/>
                </a:solidFill>
                <a:latin typeface="Raleway" panose="020B0503030101060003" pitchFamily="34" charset="0"/>
              </a:rPr>
              <a:t>faire</a:t>
            </a:r>
            <a:r>
              <a:rPr lang="it-IT" sz="2400" b="1" dirty="0">
                <a:solidFill>
                  <a:srgbClr val="D15323"/>
                </a:solidFill>
                <a:latin typeface="Raleway" panose="020B0503030101060003" pitchFamily="34" charset="0"/>
              </a:rPr>
              <a:t> face </a:t>
            </a:r>
            <a:r>
              <a:rPr lang="it-IT" sz="2400" b="1" dirty="0" err="1">
                <a:solidFill>
                  <a:srgbClr val="D15323"/>
                </a:solidFill>
                <a:latin typeface="Raleway" panose="020B0503030101060003" pitchFamily="34" charset="0"/>
              </a:rPr>
              <a:t>au</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changement</a:t>
            </a:r>
            <a:r>
              <a:rPr lang="it-IT" sz="2400" b="1" dirty="0">
                <a:solidFill>
                  <a:srgbClr val="D15323"/>
                </a:solidFill>
                <a:latin typeface="Raleway" panose="020B0503030101060003" pitchFamily="34" charset="0"/>
              </a:rPr>
              <a:t> </a:t>
            </a:r>
            <a:r>
              <a:rPr lang="it-IT" sz="2400" b="1" dirty="0" err="1">
                <a:solidFill>
                  <a:srgbClr val="D15323"/>
                </a:solidFill>
                <a:latin typeface="Raleway" panose="020B0503030101060003" pitchFamily="34" charset="0"/>
              </a:rPr>
              <a:t>climatique</a:t>
            </a:r>
            <a:r>
              <a:rPr lang="it-IT" sz="2400" b="1" dirty="0">
                <a:solidFill>
                  <a:srgbClr val="D15323"/>
                </a:solidFill>
                <a:latin typeface="Raleway" panose="020B0503030101060003" pitchFamily="34" charset="0"/>
              </a:rPr>
              <a:t> ?</a:t>
            </a:r>
            <a:endParaRPr lang="fr-FR" sz="2400" b="1" dirty="0">
              <a:solidFill>
                <a:srgbClr val="D15323"/>
              </a:solidFill>
              <a:latin typeface="Raleway" panose="020B0503030101060003" pitchFamily="34" charset="0"/>
            </a:endParaRPr>
          </a:p>
        </p:txBody>
      </p:sp>
      <p:sp>
        <p:nvSpPr>
          <p:cNvPr id="11" name="ZoneTexte 10">
            <a:extLst>
              <a:ext uri="{FF2B5EF4-FFF2-40B4-BE49-F238E27FC236}">
                <a16:creationId xmlns:a16="http://schemas.microsoft.com/office/drawing/2014/main" id="{C0D7B9BD-CC12-2445-9197-4E52EA1D5D57}"/>
              </a:ext>
            </a:extLst>
          </p:cNvPr>
          <p:cNvSpPr txBox="1"/>
          <p:nvPr userDrawn="1"/>
        </p:nvSpPr>
        <p:spPr>
          <a:xfrm>
            <a:off x="1221828" y="5806931"/>
            <a:ext cx="6716110" cy="276999"/>
          </a:xfrm>
          <a:prstGeom prst="rect">
            <a:avLst/>
          </a:prstGeom>
          <a:noFill/>
        </p:spPr>
        <p:txBody>
          <a:bodyPr wrap="square" rtlCol="0">
            <a:spAutoFit/>
          </a:bodyPr>
          <a:lstStyle/>
          <a:p>
            <a:r>
              <a:rPr lang="fr-FR" sz="1200" b="1" dirty="0">
                <a:solidFill>
                  <a:srgbClr val="262626"/>
                </a:solidFill>
                <a:latin typeface="Raleway" panose="020B0503030101060003" pitchFamily="34" charset="0"/>
              </a:rPr>
              <a:t>Les rendez-vous INRAE au SPACE/14 septembre 2023</a:t>
            </a:r>
          </a:p>
        </p:txBody>
      </p:sp>
      <p:pic>
        <p:nvPicPr>
          <p:cNvPr id="2" name="Image 1" descr="Une image contenant dessin, signe&#10;&#10;Description générée automatiquement">
            <a:extLst>
              <a:ext uri="{FF2B5EF4-FFF2-40B4-BE49-F238E27FC236}">
                <a16:creationId xmlns:a16="http://schemas.microsoft.com/office/drawing/2014/main" id="{112352E1-3334-9925-8F97-5565FFEA7FD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28834" y="4095938"/>
            <a:ext cx="1812616" cy="711451"/>
          </a:xfrm>
          <a:prstGeom prst="rect">
            <a:avLst/>
          </a:prstGeom>
        </p:spPr>
      </p:pic>
    </p:spTree>
    <p:extLst>
      <p:ext uri="{BB962C8B-B14F-4D97-AF65-F5344CB8AC3E}">
        <p14:creationId xmlns:p14="http://schemas.microsoft.com/office/powerpoint/2010/main" val="2559763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ersion 2">
    <p:bg>
      <p:bgPr>
        <a:solidFill>
          <a:srgbClr val="D15323"/>
        </a:solidFill>
        <a:effectLst/>
      </p:bgPr>
    </p:bg>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405A067-B49C-4F11-A938-80BC29FEEB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30967"/>
            <a:ext cx="4076699" cy="2790825"/>
          </a:xfrm>
          <a:prstGeom prst="rect">
            <a:avLst/>
          </a:prstGeom>
        </p:spPr>
      </p:pic>
      <p:pic>
        <p:nvPicPr>
          <p:cNvPr id="7" name="Image 6">
            <a:extLst>
              <a:ext uri="{FF2B5EF4-FFF2-40B4-BE49-F238E27FC236}">
                <a16:creationId xmlns:a16="http://schemas.microsoft.com/office/drawing/2014/main" id="{8327C99A-4F73-D945-A574-122AC702C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1979" y="2307315"/>
            <a:ext cx="235743" cy="321469"/>
          </a:xfrm>
          <a:prstGeom prst="rect">
            <a:avLst/>
          </a:prstGeom>
        </p:spPr>
      </p:pic>
      <p:pic>
        <p:nvPicPr>
          <p:cNvPr id="8" name="Image 7">
            <a:extLst>
              <a:ext uri="{FF2B5EF4-FFF2-40B4-BE49-F238E27FC236}">
                <a16:creationId xmlns:a16="http://schemas.microsoft.com/office/drawing/2014/main" id="{D35DFAB1-866F-C249-A738-A00C269E0DAF}"/>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52238" y="1104900"/>
            <a:ext cx="1569334" cy="742819"/>
          </a:xfrm>
          <a:prstGeom prst="rect">
            <a:avLst/>
          </a:prstGeom>
        </p:spPr>
      </p:pic>
    </p:spTree>
    <p:extLst>
      <p:ext uri="{BB962C8B-B14F-4D97-AF65-F5344CB8AC3E}">
        <p14:creationId xmlns:p14="http://schemas.microsoft.com/office/powerpoint/2010/main" val="399428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U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99E75B-A451-2F44-8252-58773FEDB18A}"/>
              </a:ext>
            </a:extLst>
          </p:cNvPr>
          <p:cNvSpPr/>
          <p:nvPr userDrawn="1"/>
        </p:nvSpPr>
        <p:spPr>
          <a:xfrm>
            <a:off x="0" y="5961633"/>
            <a:ext cx="9144000" cy="896367"/>
          </a:xfrm>
          <a:prstGeom prst="rect">
            <a:avLst/>
          </a:prstGeom>
          <a:solidFill>
            <a:srgbClr val="D15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solidFill>
                <a:schemeClr val="lt1"/>
              </a:solidFill>
            </a:endParaRPr>
          </a:p>
        </p:txBody>
      </p:sp>
      <p:sp>
        <p:nvSpPr>
          <p:cNvPr id="5" name="Espace réservé du numéro de diapositive 3">
            <a:extLst>
              <a:ext uri="{FF2B5EF4-FFF2-40B4-BE49-F238E27FC236}">
                <a16:creationId xmlns:a16="http://schemas.microsoft.com/office/drawing/2014/main" id="{333E217A-F707-7A48-9C46-94214F3A9BF2}"/>
              </a:ext>
            </a:extLst>
          </p:cNvPr>
          <p:cNvSpPr txBox="1">
            <a:spLocks/>
          </p:cNvSpPr>
          <p:nvPr userDrawn="1"/>
        </p:nvSpPr>
        <p:spPr>
          <a:xfrm>
            <a:off x="7896551" y="6021290"/>
            <a:ext cx="1123727" cy="332513"/>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r-BE" sz="1600" dirty="0">
                <a:solidFill>
                  <a:schemeClr val="bg1"/>
                </a:solidFill>
                <a:latin typeface="Arial" pitchFamily="34" charset="0"/>
                <a:cs typeface="Arial" pitchFamily="34" charset="0"/>
              </a:rPr>
              <a:t>.0</a:t>
            </a:r>
            <a:fld id="{CF4668DC-857F-487D-BFFA-8C0CA5037977}" type="slidenum">
              <a:rPr lang="fr-BE" sz="1600" smtClean="0">
                <a:solidFill>
                  <a:schemeClr val="bg1"/>
                </a:solidFill>
                <a:latin typeface="Arial" pitchFamily="34" charset="0"/>
                <a:cs typeface="Arial" pitchFamily="34" charset="0"/>
              </a:rPr>
              <a:pPr algn="r"/>
              <a:t>‹N°›</a:t>
            </a:fld>
            <a:endParaRPr lang="fr-BE" sz="1600" dirty="0">
              <a:solidFill>
                <a:schemeClr val="bg1"/>
              </a:solidFill>
              <a:latin typeface="Arial" pitchFamily="34" charset="0"/>
              <a:cs typeface="Arial" pitchFamily="34" charset="0"/>
            </a:endParaRPr>
          </a:p>
        </p:txBody>
      </p:sp>
      <p:pic>
        <p:nvPicPr>
          <p:cNvPr id="3" name="Image 2">
            <a:extLst>
              <a:ext uri="{FF2B5EF4-FFF2-40B4-BE49-F238E27FC236}">
                <a16:creationId xmlns:a16="http://schemas.microsoft.com/office/drawing/2014/main" id="{51CB6864-0719-B349-91B5-D4CFA1DF02D7}"/>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a:off x="-284505" y="6086019"/>
            <a:ext cx="1461552" cy="804819"/>
          </a:xfrm>
          <a:prstGeom prst="rect">
            <a:avLst/>
          </a:prstGeom>
        </p:spPr>
      </p:pic>
      <p:pic>
        <p:nvPicPr>
          <p:cNvPr id="11" name="Image 10">
            <a:extLst>
              <a:ext uri="{FF2B5EF4-FFF2-40B4-BE49-F238E27FC236}">
                <a16:creationId xmlns:a16="http://schemas.microsoft.com/office/drawing/2014/main" id="{9ABF485E-8F73-5640-82C2-71982C7D9B7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92490" y="5956648"/>
            <a:ext cx="1040858" cy="492673"/>
          </a:xfrm>
          <a:prstGeom prst="rect">
            <a:avLst/>
          </a:prstGeom>
        </p:spPr>
      </p:pic>
      <p:sp>
        <p:nvSpPr>
          <p:cNvPr id="12" name="ZoneTexte 11">
            <a:extLst>
              <a:ext uri="{FF2B5EF4-FFF2-40B4-BE49-F238E27FC236}">
                <a16:creationId xmlns:a16="http://schemas.microsoft.com/office/drawing/2014/main" id="{B322C502-EF16-864E-9F21-9C805AC1B79F}"/>
              </a:ext>
            </a:extLst>
          </p:cNvPr>
          <p:cNvSpPr txBox="1"/>
          <p:nvPr userDrawn="1"/>
        </p:nvSpPr>
        <p:spPr>
          <a:xfrm>
            <a:off x="1346199" y="6350734"/>
            <a:ext cx="6716110" cy="246221"/>
          </a:xfrm>
          <a:prstGeom prst="rect">
            <a:avLst/>
          </a:prstGeom>
          <a:noFill/>
        </p:spPr>
        <p:txBody>
          <a:bodyPr wrap="square" rtlCol="0">
            <a:spAutoFit/>
          </a:bodyPr>
          <a:lstStyle/>
          <a:p>
            <a:r>
              <a:rPr lang="it-IT" sz="1000" b="1" dirty="0" err="1">
                <a:solidFill>
                  <a:schemeClr val="bg1"/>
                </a:solidFill>
                <a:latin typeface="Raleway" panose="020B0503030101060003" pitchFamily="34" charset="0"/>
              </a:rPr>
              <a:t>Élevage</a:t>
            </a:r>
            <a:r>
              <a:rPr lang="it-IT" sz="1000" b="1" dirty="0">
                <a:solidFill>
                  <a:schemeClr val="bg1"/>
                </a:solidFill>
                <a:latin typeface="Raleway" panose="020B0503030101060003" pitchFamily="34" charset="0"/>
              </a:rPr>
              <a:t> </a:t>
            </a:r>
            <a:r>
              <a:rPr lang="it-IT" sz="1000" b="1" dirty="0" err="1">
                <a:solidFill>
                  <a:schemeClr val="bg1"/>
                </a:solidFill>
                <a:latin typeface="Raleway" panose="020B0503030101060003" pitchFamily="34" charset="0"/>
              </a:rPr>
              <a:t>bovin</a:t>
            </a:r>
            <a:r>
              <a:rPr lang="it-IT" sz="1000" b="1" dirty="0">
                <a:solidFill>
                  <a:schemeClr val="bg1"/>
                </a:solidFill>
                <a:latin typeface="Raleway" panose="020B0503030101060003" pitchFamily="34" charset="0"/>
              </a:rPr>
              <a:t> : </a:t>
            </a:r>
            <a:r>
              <a:rPr lang="it-IT" sz="1000" b="1" dirty="0" err="1">
                <a:solidFill>
                  <a:schemeClr val="bg1"/>
                </a:solidFill>
                <a:latin typeface="Raleway" panose="020B0503030101060003" pitchFamily="34" charset="0"/>
              </a:rPr>
              <a:t>quelles</a:t>
            </a:r>
            <a:r>
              <a:rPr lang="it-IT" sz="1000" b="1" dirty="0">
                <a:solidFill>
                  <a:schemeClr val="bg1"/>
                </a:solidFill>
                <a:latin typeface="Raleway" panose="020B0503030101060003" pitchFamily="34" charset="0"/>
              </a:rPr>
              <a:t> </a:t>
            </a:r>
            <a:r>
              <a:rPr lang="it-IT" sz="1000" b="1" dirty="0" err="1">
                <a:solidFill>
                  <a:schemeClr val="bg1"/>
                </a:solidFill>
                <a:latin typeface="Raleway" panose="020B0503030101060003" pitchFamily="34" charset="0"/>
              </a:rPr>
              <a:t>voies</a:t>
            </a:r>
            <a:r>
              <a:rPr lang="it-IT" sz="1000" b="1" dirty="0">
                <a:solidFill>
                  <a:schemeClr val="bg1"/>
                </a:solidFill>
                <a:latin typeface="Raleway" panose="020B0503030101060003" pitchFamily="34" charset="0"/>
              </a:rPr>
              <a:t> </a:t>
            </a:r>
            <a:r>
              <a:rPr lang="it-IT" sz="1000" b="1" dirty="0" err="1">
                <a:solidFill>
                  <a:schemeClr val="bg1"/>
                </a:solidFill>
                <a:latin typeface="Raleway" panose="020B0503030101060003" pitchFamily="34" charset="0"/>
              </a:rPr>
              <a:t>d’adaptation</a:t>
            </a:r>
            <a:r>
              <a:rPr lang="it-IT" sz="1000" b="1" dirty="0">
                <a:solidFill>
                  <a:schemeClr val="bg1"/>
                </a:solidFill>
                <a:latin typeface="Raleway" panose="020B0503030101060003" pitchFamily="34" charset="0"/>
              </a:rPr>
              <a:t> pour </a:t>
            </a:r>
            <a:r>
              <a:rPr lang="it-IT" sz="1000" b="1" dirty="0" err="1">
                <a:solidFill>
                  <a:schemeClr val="bg1"/>
                </a:solidFill>
                <a:latin typeface="Raleway" panose="020B0503030101060003" pitchFamily="34" charset="0"/>
              </a:rPr>
              <a:t>faire</a:t>
            </a:r>
            <a:r>
              <a:rPr lang="it-IT" sz="1000" b="1" dirty="0">
                <a:solidFill>
                  <a:schemeClr val="bg1"/>
                </a:solidFill>
                <a:latin typeface="Raleway" panose="020B0503030101060003" pitchFamily="34" charset="0"/>
              </a:rPr>
              <a:t> face </a:t>
            </a:r>
            <a:r>
              <a:rPr lang="it-IT" sz="1000" b="1" dirty="0" err="1">
                <a:solidFill>
                  <a:schemeClr val="bg1"/>
                </a:solidFill>
                <a:latin typeface="Raleway" panose="020B0503030101060003" pitchFamily="34" charset="0"/>
              </a:rPr>
              <a:t>au</a:t>
            </a:r>
            <a:r>
              <a:rPr lang="it-IT" sz="1000" b="1" dirty="0">
                <a:solidFill>
                  <a:schemeClr val="bg1"/>
                </a:solidFill>
                <a:latin typeface="Raleway" panose="020B0503030101060003" pitchFamily="34" charset="0"/>
              </a:rPr>
              <a:t> </a:t>
            </a:r>
            <a:r>
              <a:rPr lang="it-IT" sz="1000" b="1" dirty="0" err="1">
                <a:solidFill>
                  <a:schemeClr val="bg1"/>
                </a:solidFill>
                <a:latin typeface="Raleway" panose="020B0503030101060003" pitchFamily="34" charset="0"/>
              </a:rPr>
              <a:t>changement</a:t>
            </a:r>
            <a:r>
              <a:rPr lang="it-IT" sz="1000" b="1" dirty="0">
                <a:solidFill>
                  <a:schemeClr val="bg1"/>
                </a:solidFill>
                <a:latin typeface="Raleway" panose="020B0503030101060003" pitchFamily="34" charset="0"/>
              </a:rPr>
              <a:t> </a:t>
            </a:r>
            <a:r>
              <a:rPr lang="it-IT" sz="1000" b="1" dirty="0" err="1">
                <a:solidFill>
                  <a:schemeClr val="bg1"/>
                </a:solidFill>
                <a:latin typeface="Raleway" panose="020B0503030101060003" pitchFamily="34" charset="0"/>
              </a:rPr>
              <a:t>climatique</a:t>
            </a:r>
            <a:r>
              <a:rPr lang="it-IT" sz="1000" b="1" dirty="0">
                <a:solidFill>
                  <a:schemeClr val="bg1"/>
                </a:solidFill>
                <a:latin typeface="Raleway" panose="020B0503030101060003" pitchFamily="34" charset="0"/>
              </a:rPr>
              <a:t> ? </a:t>
            </a:r>
            <a:endParaRPr lang="fr-FR" sz="1000" b="1" dirty="0">
              <a:solidFill>
                <a:schemeClr val="bg1"/>
              </a:solidFill>
              <a:latin typeface="Raleway" panose="020B0503030101060003" pitchFamily="34" charset="0"/>
            </a:endParaRPr>
          </a:p>
        </p:txBody>
      </p:sp>
      <p:sp>
        <p:nvSpPr>
          <p:cNvPr id="13" name="ZoneTexte 12">
            <a:extLst>
              <a:ext uri="{FF2B5EF4-FFF2-40B4-BE49-F238E27FC236}">
                <a16:creationId xmlns:a16="http://schemas.microsoft.com/office/drawing/2014/main" id="{5BCE0F68-4B7B-AF41-8C0E-64A528318E45}"/>
              </a:ext>
            </a:extLst>
          </p:cNvPr>
          <p:cNvSpPr txBox="1"/>
          <p:nvPr userDrawn="1"/>
        </p:nvSpPr>
        <p:spPr>
          <a:xfrm>
            <a:off x="1346199" y="6533137"/>
            <a:ext cx="6716110" cy="253916"/>
          </a:xfrm>
          <a:prstGeom prst="rect">
            <a:avLst/>
          </a:prstGeom>
          <a:noFill/>
        </p:spPr>
        <p:txBody>
          <a:bodyPr wrap="square" rtlCol="0">
            <a:spAutoFit/>
          </a:bodyPr>
          <a:lstStyle/>
          <a:p>
            <a:r>
              <a:rPr lang="fr-FR" sz="1000" dirty="0">
                <a:solidFill>
                  <a:schemeClr val="bg1"/>
                </a:solidFill>
                <a:latin typeface="Raleway" panose="020B0503030101060003" pitchFamily="34" charset="0"/>
              </a:rPr>
              <a:t>Les rendez-vous INRAE au SPACE/14 septembre 2023 </a:t>
            </a:r>
          </a:p>
        </p:txBody>
      </p:sp>
    </p:spTree>
    <p:extLst>
      <p:ext uri="{BB962C8B-B14F-4D97-AF65-F5344CB8AC3E}">
        <p14:creationId xmlns:p14="http://schemas.microsoft.com/office/powerpoint/2010/main" val="4069413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e de titre - Version 2">
    <p:bg>
      <p:bgPr>
        <a:solidFill>
          <a:srgbClr val="D15323"/>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23016A0-6025-9D45-BE73-041C9F43D65D}"/>
              </a:ext>
            </a:extLst>
          </p:cNvPr>
          <p:cNvSpPr txBox="1">
            <a:spLocks/>
          </p:cNvSpPr>
          <p:nvPr userDrawn="1"/>
        </p:nvSpPr>
        <p:spPr>
          <a:xfrm>
            <a:off x="1652532" y="2187656"/>
            <a:ext cx="6858000" cy="3179939"/>
          </a:xfrm>
          <a:prstGeom prst="rect">
            <a:avLst/>
          </a:prstGeom>
        </p:spPr>
        <p:txBody>
          <a:bodyPr anchor="t" anchorCtr="0">
            <a:normAutofit/>
          </a:bodyPr>
          <a:lstStyle>
            <a:lvl1pPr marL="0" indent="0" algn="l" defTabSz="914400" rtl="0" eaLnBrk="1" latinLnBrk="0" hangingPunct="1">
              <a:lnSpc>
                <a:spcPct val="90000"/>
              </a:lnSpc>
              <a:spcBef>
                <a:spcPct val="0"/>
              </a:spcBef>
              <a:buFontTx/>
              <a:buNone/>
              <a:defRPr sz="3600" kern="1200">
                <a:solidFill>
                  <a:schemeClr val="bg1"/>
                </a:solidFill>
                <a:latin typeface="+mj-lt"/>
                <a:ea typeface="+mj-ea"/>
                <a:cs typeface="+mj-cs"/>
              </a:defRPr>
            </a:lvl1pPr>
          </a:lstStyle>
          <a:p>
            <a:r>
              <a:rPr lang="fr-FR" b="1" dirty="0">
                <a:latin typeface="Raleway" panose="020B0503030101060003" pitchFamily="34" charset="77"/>
                <a:cs typeface="Arial" panose="020B0604020202020204" pitchFamily="34" charset="0"/>
              </a:rPr>
              <a:t>Rendez-vous sur le stand</a:t>
            </a:r>
            <a:br>
              <a:rPr lang="fr-FR" b="1" dirty="0">
                <a:latin typeface="Raleway" panose="020B0503030101060003" pitchFamily="34" charset="77"/>
                <a:cs typeface="Arial" panose="020B0604020202020204" pitchFamily="34" charset="0"/>
              </a:rPr>
            </a:br>
            <a:r>
              <a:rPr lang="fr-FR" b="1" dirty="0">
                <a:latin typeface="Raleway" panose="020B0503030101060003" pitchFamily="34" charset="77"/>
                <a:cs typeface="Arial" panose="020B0604020202020204" pitchFamily="34" charset="0"/>
              </a:rPr>
              <a:t>INRAE/L’Institut Agro</a:t>
            </a:r>
            <a:br>
              <a:rPr lang="fr-FR" b="1" dirty="0">
                <a:latin typeface="Raleway" panose="020B0503030101060003" pitchFamily="34" charset="77"/>
                <a:cs typeface="Arial" panose="020B0604020202020204" pitchFamily="34" charset="0"/>
              </a:rPr>
            </a:br>
            <a:r>
              <a:rPr lang="fr-FR" b="1" dirty="0">
                <a:latin typeface="Raleway" panose="020B0503030101060003" pitchFamily="34" charset="77"/>
                <a:cs typeface="Arial" panose="020B0604020202020204" pitchFamily="34" charset="0"/>
              </a:rPr>
              <a:t>Hall 3-Stand C15 </a:t>
            </a:r>
            <a:endParaRPr lang="en-US" b="1" dirty="0">
              <a:latin typeface="Raleway" panose="020B0503030101060003" pitchFamily="34" charset="77"/>
              <a:cs typeface="Arial" panose="020B0604020202020204" pitchFamily="34" charset="0"/>
            </a:endParaRPr>
          </a:p>
        </p:txBody>
      </p:sp>
      <p:pic>
        <p:nvPicPr>
          <p:cNvPr id="8" name="Image 7">
            <a:extLst>
              <a:ext uri="{FF2B5EF4-FFF2-40B4-BE49-F238E27FC236}">
                <a16:creationId xmlns:a16="http://schemas.microsoft.com/office/drawing/2014/main" id="{C88B865A-7816-4D4C-8340-E617ECB00A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130967"/>
            <a:ext cx="4076699" cy="2790825"/>
          </a:xfrm>
          <a:prstGeom prst="rect">
            <a:avLst/>
          </a:prstGeom>
        </p:spPr>
      </p:pic>
      <p:pic>
        <p:nvPicPr>
          <p:cNvPr id="9" name="Image 8">
            <a:extLst>
              <a:ext uri="{FF2B5EF4-FFF2-40B4-BE49-F238E27FC236}">
                <a16:creationId xmlns:a16="http://schemas.microsoft.com/office/drawing/2014/main" id="{AFDF0457-4340-114C-874C-A9F2EDA5F9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01979" y="2307315"/>
            <a:ext cx="235743" cy="321469"/>
          </a:xfrm>
          <a:prstGeom prst="rect">
            <a:avLst/>
          </a:prstGeom>
        </p:spPr>
      </p:pic>
      <p:pic>
        <p:nvPicPr>
          <p:cNvPr id="10" name="Image 9">
            <a:extLst>
              <a:ext uri="{FF2B5EF4-FFF2-40B4-BE49-F238E27FC236}">
                <a16:creationId xmlns:a16="http://schemas.microsoft.com/office/drawing/2014/main" id="{19876ED1-6385-1347-86CB-849343C765E5}"/>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1552238" y="1104900"/>
            <a:ext cx="1569334" cy="742819"/>
          </a:xfrm>
          <a:prstGeom prst="rect">
            <a:avLst/>
          </a:prstGeom>
        </p:spPr>
      </p:pic>
    </p:spTree>
    <p:extLst>
      <p:ext uri="{BB962C8B-B14F-4D97-AF65-F5344CB8AC3E}">
        <p14:creationId xmlns:p14="http://schemas.microsoft.com/office/powerpoint/2010/main" val="21034628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450764"/>
      </p:ext>
    </p:extLst>
  </p:cSld>
  <p:clrMap bg1="lt1" tx1="dk1" bg2="lt2" tx2="dk2" accent1="accent1" accent2="accent2" accent3="accent3" accent4="accent4" accent5="accent5" accent6="accent6" hlink="hlink" folHlink="folHlink"/>
  <p:sldLayoutIdLst>
    <p:sldLayoutId id="2147483685" r:id="rId1"/>
    <p:sldLayoutId id="2147483690" r:id="rId2"/>
    <p:sldLayoutId id="2147483688"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18" Type="http://schemas.openxmlformats.org/officeDocument/2006/relationships/image" Target="../media/image26.png"/><Relationship Id="rId3" Type="http://schemas.openxmlformats.org/officeDocument/2006/relationships/image" Target="../media/image10.pn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 Type="http://schemas.openxmlformats.org/officeDocument/2006/relationships/notesSlide" Target="../notesSlides/notesSlide1.xml"/><Relationship Id="rId16"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19" Type="http://schemas.openxmlformats.org/officeDocument/2006/relationships/image" Target="../media/image27.sv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2567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2F5011C-96E3-4B4A-BD3B-A6E6626624A9}"/>
              </a:ext>
            </a:extLst>
          </p:cNvPr>
          <p:cNvSpPr txBox="1"/>
          <p:nvPr/>
        </p:nvSpPr>
        <p:spPr>
          <a:xfrm>
            <a:off x="1006884" y="293831"/>
            <a:ext cx="7743826" cy="400110"/>
          </a:xfrm>
          <a:prstGeom prst="rect">
            <a:avLst/>
          </a:prstGeom>
          <a:noFill/>
        </p:spPr>
        <p:txBody>
          <a:bodyPr wrap="square" rtlCol="0">
            <a:spAutoFit/>
          </a:bodyPr>
          <a:lstStyle/>
          <a:p>
            <a:r>
              <a:rPr lang="fr-FR" sz="2000" b="1" dirty="0">
                <a:solidFill>
                  <a:srgbClr val="D15323"/>
                </a:solidFill>
                <a:latin typeface="Raleway" panose="020B0503030101060003" pitchFamily="34" charset="0"/>
              </a:rPr>
              <a:t>Des voies d’adaptation </a:t>
            </a:r>
          </a:p>
        </p:txBody>
      </p:sp>
      <p:pic>
        <p:nvPicPr>
          <p:cNvPr id="8" name="Image 7">
            <a:extLst>
              <a:ext uri="{FF2B5EF4-FFF2-40B4-BE49-F238E27FC236}">
                <a16:creationId xmlns:a16="http://schemas.microsoft.com/office/drawing/2014/main" id="{9B1D1E0C-8B44-D64B-9479-FA1FCB75BB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19256" y="203269"/>
            <a:ext cx="521033" cy="636626"/>
          </a:xfrm>
          <a:prstGeom prst="rect">
            <a:avLst/>
          </a:prstGeom>
        </p:spPr>
      </p:pic>
      <p:sp>
        <p:nvSpPr>
          <p:cNvPr id="7" name="Rectangle 6">
            <a:extLst>
              <a:ext uri="{FF2B5EF4-FFF2-40B4-BE49-F238E27FC236}">
                <a16:creationId xmlns:a16="http://schemas.microsoft.com/office/drawing/2014/main" id="{3AE1684A-AB56-4445-8525-017004671825}"/>
              </a:ext>
            </a:extLst>
          </p:cNvPr>
          <p:cNvSpPr/>
          <p:nvPr/>
        </p:nvSpPr>
        <p:spPr>
          <a:xfrm>
            <a:off x="710326" y="3030837"/>
            <a:ext cx="7814239" cy="1077218"/>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Des évolutions techniques et de conduite recherchant </a:t>
            </a:r>
            <a:r>
              <a:rPr lang="fr-FR" sz="1600" dirty="0">
                <a:solidFill>
                  <a:srgbClr val="C00000"/>
                </a:solidFill>
                <a:latin typeface="Arial" panose="020B0604020202020204" pitchFamily="34" charset="0"/>
                <a:cs typeface="Arial" panose="020B0604020202020204" pitchFamily="34" charset="0"/>
              </a:rPr>
              <a:t>l’autonomie alimentaire, fourragère et herbagère</a:t>
            </a:r>
            <a:r>
              <a:rPr lang="fr-FR" sz="1600" dirty="0">
                <a:latin typeface="Arial" panose="020B0604020202020204" pitchFamily="34" charset="0"/>
                <a:cs typeface="Arial" panose="020B0604020202020204" pitchFamily="34" charset="0"/>
              </a:rPr>
              <a:t>, qui s’intègrent dans la démarche agroécologique, avec des effets positifs sur le stockage du carbone dans les sols, la diminution du recours aux intrants, l’amélioration de la qualité de l’eau, et la préservation de la biodiversité</a:t>
            </a:r>
          </a:p>
        </p:txBody>
      </p:sp>
      <p:sp>
        <p:nvSpPr>
          <p:cNvPr id="11" name="Rectangle 10">
            <a:extLst>
              <a:ext uri="{FF2B5EF4-FFF2-40B4-BE49-F238E27FC236}">
                <a16:creationId xmlns:a16="http://schemas.microsoft.com/office/drawing/2014/main" id="{79B7F99C-D3E2-4D2C-AEE3-5C59D4322B94}"/>
              </a:ext>
            </a:extLst>
          </p:cNvPr>
          <p:cNvSpPr/>
          <p:nvPr/>
        </p:nvSpPr>
        <p:spPr>
          <a:xfrm>
            <a:off x="1541261" y="771087"/>
            <a:ext cx="7209449" cy="584775"/>
          </a:xfrm>
          <a:prstGeom prst="rect">
            <a:avLst/>
          </a:prstGeom>
        </p:spPr>
        <p:txBody>
          <a:bodyPr wrap="square">
            <a:spAutoFit/>
          </a:bodyPr>
          <a:lstStyle/>
          <a:p>
            <a:r>
              <a:rPr lang="fr-FR" sz="1600" dirty="0">
                <a:solidFill>
                  <a:srgbClr val="C00000"/>
                </a:solidFill>
                <a:latin typeface="Arial" panose="020B0604020202020204" pitchFamily="34" charset="0"/>
              </a:rPr>
              <a:t>Les voies d’adaptation doivent être envisagées avec les obligations d’atténuation du réchauffement climatique</a:t>
            </a:r>
            <a:endParaRPr lang="fr-FR" sz="1600" dirty="0">
              <a:solidFill>
                <a:srgbClr val="C00000"/>
              </a:solidFill>
            </a:endParaRPr>
          </a:p>
        </p:txBody>
      </p:sp>
      <p:sp>
        <p:nvSpPr>
          <p:cNvPr id="12" name="Rectangle 11">
            <a:extLst>
              <a:ext uri="{FF2B5EF4-FFF2-40B4-BE49-F238E27FC236}">
                <a16:creationId xmlns:a16="http://schemas.microsoft.com/office/drawing/2014/main" id="{3BC776D2-A669-4AC3-B065-47FE48919C4A}"/>
              </a:ext>
            </a:extLst>
          </p:cNvPr>
          <p:cNvSpPr/>
          <p:nvPr/>
        </p:nvSpPr>
        <p:spPr>
          <a:xfrm>
            <a:off x="687605" y="4266231"/>
            <a:ext cx="8040384" cy="584775"/>
          </a:xfrm>
          <a:prstGeom prst="rect">
            <a:avLst/>
          </a:prstGeom>
        </p:spPr>
        <p:txBody>
          <a:bodyPr wrap="square">
            <a:spAutoFit/>
          </a:bodyPr>
          <a:lstStyle/>
          <a:p>
            <a:r>
              <a:rPr lang="fr-FR" sz="1600" dirty="0">
                <a:solidFill>
                  <a:srgbClr val="C00000"/>
                </a:solidFill>
                <a:latin typeface="Arial" panose="020B0604020202020204" pitchFamily="34" charset="0"/>
                <a:cs typeface="Arial" panose="020B0604020202020204" pitchFamily="34" charset="0"/>
              </a:rPr>
              <a:t>Une nécessité de prévenir et détecter les risques</a:t>
            </a:r>
            <a:r>
              <a:rPr lang="fr-FR" sz="1600" dirty="0">
                <a:latin typeface="Arial" panose="020B0604020202020204" pitchFamily="34" charset="0"/>
                <a:cs typeface="Arial" panose="020B0604020202020204" pitchFamily="34" charset="0"/>
              </a:rPr>
              <a:t>: quels sont les seuils d’alertes pour l’animal, le système fourrager…</a:t>
            </a:r>
            <a:r>
              <a:rPr lang="fr-FR" sz="1600" dirty="0">
                <a:latin typeface="Arial" panose="020B0604020202020204" pitchFamily="34" charset="0"/>
                <a:cs typeface="Arial" panose="020B0604020202020204" pitchFamily="34" charset="0"/>
                <a:sym typeface="Wingdings" panose="05000000000000000000" pitchFamily="2" charset="2"/>
              </a:rPr>
              <a:t>  capteurs, biomarqueurs, mesures, …</a:t>
            </a:r>
            <a:r>
              <a:rPr lang="fr-FR" sz="1600" dirty="0">
                <a:latin typeface="Arial" panose="020B0604020202020204" pitchFamily="34" charset="0"/>
                <a:cs typeface="Arial" panose="020B0604020202020204" pitchFamily="34" charset="0"/>
              </a:rPr>
              <a:t> </a:t>
            </a:r>
          </a:p>
        </p:txBody>
      </p:sp>
      <p:sp>
        <p:nvSpPr>
          <p:cNvPr id="2" name="ZoneTexte 1">
            <a:extLst>
              <a:ext uri="{FF2B5EF4-FFF2-40B4-BE49-F238E27FC236}">
                <a16:creationId xmlns:a16="http://schemas.microsoft.com/office/drawing/2014/main" id="{289D726A-8E23-4010-9D68-50F3C5AE4585}"/>
              </a:ext>
            </a:extLst>
          </p:cNvPr>
          <p:cNvSpPr txBox="1"/>
          <p:nvPr/>
        </p:nvSpPr>
        <p:spPr>
          <a:xfrm>
            <a:off x="1657530" y="5009182"/>
            <a:ext cx="6442533" cy="830997"/>
          </a:xfrm>
          <a:prstGeom prst="rect">
            <a:avLst/>
          </a:prstGeom>
          <a:noFill/>
        </p:spPr>
        <p:txBody>
          <a:bodyPr wrap="square" rtlCol="0">
            <a:spAutoFit/>
          </a:bodyPr>
          <a:lstStyle/>
          <a:p>
            <a:pPr algn="ctr"/>
            <a:r>
              <a:rPr lang="fr-FR" sz="1600" dirty="0">
                <a:latin typeface="Arial" panose="020B0604020202020204" pitchFamily="34" charset="0"/>
                <a:cs typeface="Arial" panose="020B0604020202020204" pitchFamily="34" charset="0"/>
              </a:rPr>
              <a:t>Des </a:t>
            </a:r>
            <a:r>
              <a:rPr lang="fr-FR" sz="1600" dirty="0">
                <a:solidFill>
                  <a:srgbClr val="C00000"/>
                </a:solidFill>
                <a:latin typeface="Arial" panose="020B0604020202020204" pitchFamily="34" charset="0"/>
                <a:cs typeface="Arial" panose="020B0604020202020204" pitchFamily="34" charset="0"/>
              </a:rPr>
              <a:t>variations saisonnières </a:t>
            </a:r>
            <a:r>
              <a:rPr lang="fr-FR" sz="1600" dirty="0">
                <a:latin typeface="Arial" panose="020B0604020202020204" pitchFamily="34" charset="0"/>
                <a:cs typeface="Arial" panose="020B0604020202020204" pitchFamily="34" charset="0"/>
              </a:rPr>
              <a:t>des volumes de lait, ou de leurs caractéristiques techniques et organoleptiques (viande et lait) qui sont à intégrer dans la relation avec l’aval et le consommateur</a:t>
            </a:r>
          </a:p>
        </p:txBody>
      </p:sp>
      <p:sp>
        <p:nvSpPr>
          <p:cNvPr id="14" name="Rectangle 13">
            <a:extLst>
              <a:ext uri="{FF2B5EF4-FFF2-40B4-BE49-F238E27FC236}">
                <a16:creationId xmlns:a16="http://schemas.microsoft.com/office/drawing/2014/main" id="{E61F07C7-1BBD-4A09-BF2A-7286AB78C660}"/>
              </a:ext>
            </a:extLst>
          </p:cNvPr>
          <p:cNvSpPr/>
          <p:nvPr/>
        </p:nvSpPr>
        <p:spPr>
          <a:xfrm>
            <a:off x="710326" y="1463531"/>
            <a:ext cx="8040384" cy="1400383"/>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Des gènes de </a:t>
            </a:r>
            <a:r>
              <a:rPr lang="fr-FR" sz="1600" dirty="0">
                <a:solidFill>
                  <a:srgbClr val="C00000"/>
                </a:solidFill>
                <a:latin typeface="Arial" panose="020B0604020202020204" pitchFamily="34" charset="0"/>
                <a:cs typeface="Arial" panose="020B0604020202020204" pitchFamily="34" charset="0"/>
              </a:rPr>
              <a:t>résistance et tolérance </a:t>
            </a:r>
            <a:r>
              <a:rPr lang="fr-FR" sz="1600" dirty="0">
                <a:latin typeface="Arial" panose="020B0604020202020204" pitchFamily="34" charset="0"/>
                <a:cs typeface="Arial" panose="020B0604020202020204" pitchFamily="34" charset="0"/>
              </a:rPr>
              <a:t>(température, pathogène, qualité des aliments…) des animaux à mieux connaitre pour sélectionner les semences des reproducteurs (évolutions des races, des potentiels génétiques)</a:t>
            </a:r>
          </a:p>
          <a:p>
            <a:pPr>
              <a:spcBef>
                <a:spcPts val="600"/>
              </a:spcBef>
            </a:pPr>
            <a:r>
              <a:rPr lang="fr-FR" sz="1600" dirty="0">
                <a:latin typeface="Arial" panose="020B0604020202020204" pitchFamily="34" charset="0"/>
                <a:cs typeface="Arial" panose="020B0604020202020204" pitchFamily="34" charset="0"/>
              </a:rPr>
              <a:t>Mais aussi des études des mécanismes de </a:t>
            </a:r>
            <a:r>
              <a:rPr lang="fr-FR" sz="1600" dirty="0">
                <a:solidFill>
                  <a:srgbClr val="C00000"/>
                </a:solidFill>
                <a:latin typeface="Arial" panose="020B0604020202020204" pitchFamily="34" charset="0"/>
                <a:cs typeface="Arial" panose="020B0604020202020204" pitchFamily="34" charset="0"/>
              </a:rPr>
              <a:t>transfert d’impacts </a:t>
            </a:r>
            <a:r>
              <a:rPr lang="fr-FR" sz="1600" dirty="0">
                <a:latin typeface="Arial" panose="020B0604020202020204" pitchFamily="34" charset="0"/>
                <a:cs typeface="Arial" panose="020B0604020202020204" pitchFamily="34" charset="0"/>
              </a:rPr>
              <a:t>in utero (épigénétiques) sur les veaux pour prévenir, diagnostiquer ou corriger les effets après la naissance</a:t>
            </a:r>
          </a:p>
        </p:txBody>
      </p:sp>
    </p:spTree>
    <p:extLst>
      <p:ext uri="{BB962C8B-B14F-4D97-AF65-F5344CB8AC3E}">
        <p14:creationId xmlns:p14="http://schemas.microsoft.com/office/powerpoint/2010/main" val="390687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392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937441" y="347662"/>
            <a:ext cx="7743826" cy="400110"/>
          </a:xfrm>
          <a:prstGeom prst="rect">
            <a:avLst/>
          </a:prstGeom>
          <a:noFill/>
        </p:spPr>
        <p:txBody>
          <a:bodyPr wrap="square" rtlCol="0">
            <a:spAutoFit/>
          </a:bodyPr>
          <a:lstStyle/>
          <a:p>
            <a:r>
              <a:rPr lang="fr-FR" sz="2000" b="1" dirty="0">
                <a:solidFill>
                  <a:srgbClr val="D15323"/>
                </a:solidFill>
                <a:latin typeface="Raleway" panose="020B0503030101060003" pitchFamily="34" charset="0"/>
              </a:rPr>
              <a:t>Programme</a:t>
            </a:r>
          </a:p>
        </p:txBody>
      </p:sp>
      <p:sp>
        <p:nvSpPr>
          <p:cNvPr id="22" name="ZoneTexte 21">
            <a:extLst>
              <a:ext uri="{FF2B5EF4-FFF2-40B4-BE49-F238E27FC236}">
                <a16:creationId xmlns:a16="http://schemas.microsoft.com/office/drawing/2014/main" id="{80E9D3A0-44AD-964A-8FA6-83318B628307}"/>
              </a:ext>
            </a:extLst>
          </p:cNvPr>
          <p:cNvSpPr txBox="1"/>
          <p:nvPr/>
        </p:nvSpPr>
        <p:spPr>
          <a:xfrm>
            <a:off x="937441" y="1003807"/>
            <a:ext cx="7983681" cy="4734629"/>
          </a:xfrm>
          <a:prstGeom prst="rect">
            <a:avLst/>
          </a:prstGeom>
          <a:noFill/>
        </p:spPr>
        <p:txBody>
          <a:bodyPr wrap="square" rtlCol="0">
            <a:spAutoFit/>
          </a:bodyPr>
          <a:lstStyle/>
          <a:p>
            <a:pPr>
              <a:spcBef>
                <a:spcPts val="600"/>
              </a:spcBef>
              <a:buClr>
                <a:srgbClr val="76A643"/>
              </a:buClr>
            </a:pPr>
            <a:r>
              <a:rPr lang="fr-FR" sz="1500" b="1" dirty="0">
                <a:solidFill>
                  <a:schemeClr val="tx1">
                    <a:lumMod val="65000"/>
                    <a:lumOff val="35000"/>
                  </a:schemeClr>
                </a:solidFill>
                <a:latin typeface="Arial" pitchFamily="34" charset="0"/>
                <a:cs typeface="Arial" pitchFamily="34" charset="0"/>
              </a:rPr>
              <a:t>Introduction</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Florence Gondret, INRAE département PHASE</a:t>
            </a:r>
          </a:p>
          <a:p>
            <a:pPr>
              <a:spcBef>
                <a:spcPts val="600"/>
              </a:spcBef>
              <a:buClr>
                <a:srgbClr val="76A643"/>
              </a:buClr>
            </a:pPr>
            <a:r>
              <a:rPr lang="fr-FR" sz="1500" b="1" dirty="0">
                <a:solidFill>
                  <a:schemeClr val="tx1">
                    <a:lumMod val="65000"/>
                    <a:lumOff val="35000"/>
                  </a:schemeClr>
                </a:solidFill>
                <a:latin typeface="Arial" pitchFamily="34" charset="0"/>
                <a:cs typeface="Arial" pitchFamily="34" charset="0"/>
              </a:rPr>
              <a:t>Sélectionner des animaux plus tolérants à la chaleur</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Aurélie Vinet, INRAE Ile-de-France - Jouy-en-Josas - Antony</a:t>
            </a:r>
            <a:endParaRPr lang="fr-FR" sz="1400" dirty="0">
              <a:solidFill>
                <a:srgbClr val="D15323"/>
              </a:solidFill>
              <a:latin typeface="Arial" panose="020B0604020202020204" pitchFamily="34" charset="0"/>
              <a:cs typeface="Arial" panose="020B0604020202020204" pitchFamily="34" charset="0"/>
            </a:endParaRPr>
          </a:p>
          <a:p>
            <a:pPr>
              <a:spcBef>
                <a:spcPts val="1200"/>
              </a:spcBef>
              <a:spcAft>
                <a:spcPts val="200"/>
              </a:spcAft>
              <a:buClr>
                <a:srgbClr val="76A643"/>
              </a:buClr>
            </a:pPr>
            <a:r>
              <a:rPr lang="fr-FR" sz="1500" b="1" dirty="0">
                <a:solidFill>
                  <a:schemeClr val="tx1">
                    <a:lumMod val="65000"/>
                    <a:lumOff val="35000"/>
                  </a:schemeClr>
                </a:solidFill>
                <a:latin typeface="Arial" pitchFamily="34" charset="0"/>
                <a:cs typeface="Arial" pitchFamily="34" charset="0"/>
              </a:rPr>
              <a:t>Quelles variétés semer pour des prairies adaptées au changement climatique ?</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Philippe Barre, INRAE Nouvelle-Aquitaine Poitiers</a:t>
            </a:r>
          </a:p>
          <a:p>
            <a:pPr>
              <a:spcBef>
                <a:spcPts val="1200"/>
              </a:spcBef>
              <a:spcAft>
                <a:spcPts val="200"/>
              </a:spcAft>
              <a:buClr>
                <a:srgbClr val="76A643"/>
              </a:buClr>
            </a:pPr>
            <a:r>
              <a:rPr lang="fr-FR" sz="1500" b="1" dirty="0">
                <a:solidFill>
                  <a:srgbClr val="D15323"/>
                </a:solidFill>
                <a:latin typeface="Arial" pitchFamily="34" charset="0"/>
                <a:cs typeface="Arial" pitchFamily="34" charset="0"/>
              </a:rPr>
              <a:t>Echanges avec la salle</a:t>
            </a:r>
            <a:br>
              <a:rPr lang="fr-FR" sz="1500" b="1" dirty="0">
                <a:solidFill>
                  <a:schemeClr val="tx1">
                    <a:lumMod val="65000"/>
                    <a:lumOff val="35000"/>
                  </a:schemeClr>
                </a:solidFill>
                <a:latin typeface="Arial" pitchFamily="34" charset="0"/>
                <a:cs typeface="Arial" pitchFamily="34" charset="0"/>
              </a:rPr>
            </a:br>
            <a:br>
              <a:rPr lang="fr-FR" sz="1500" b="1" dirty="0">
                <a:solidFill>
                  <a:schemeClr val="tx1">
                    <a:lumMod val="65000"/>
                    <a:lumOff val="35000"/>
                  </a:schemeClr>
                </a:solidFill>
                <a:latin typeface="Arial" pitchFamily="34" charset="0"/>
                <a:cs typeface="Arial" pitchFamily="34" charset="0"/>
              </a:rPr>
            </a:br>
            <a:r>
              <a:rPr lang="fr-FR" sz="1500" b="1" dirty="0">
                <a:solidFill>
                  <a:schemeClr val="tx1">
                    <a:lumMod val="65000"/>
                    <a:lumOff val="35000"/>
                  </a:schemeClr>
                </a:solidFill>
                <a:latin typeface="Arial" pitchFamily="34" charset="0"/>
                <a:cs typeface="Arial" pitchFamily="34" charset="0"/>
              </a:rPr>
              <a:t>Sécuriser son système fourrager et adapter la conduite du troupeau</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Luc Delaby, INRAE Bretagne-Normandie</a:t>
            </a:r>
          </a:p>
          <a:p>
            <a:pPr>
              <a:spcBef>
                <a:spcPts val="1200"/>
              </a:spcBef>
              <a:spcAft>
                <a:spcPts val="200"/>
              </a:spcAft>
              <a:buClr>
                <a:srgbClr val="76A643"/>
              </a:buClr>
            </a:pPr>
            <a:r>
              <a:rPr lang="fr-FR" sz="1500" b="1" dirty="0">
                <a:solidFill>
                  <a:schemeClr val="tx1">
                    <a:lumMod val="65000"/>
                    <a:lumOff val="35000"/>
                  </a:schemeClr>
                </a:solidFill>
                <a:latin typeface="Arial" pitchFamily="34" charset="0"/>
                <a:cs typeface="Arial" pitchFamily="34" charset="0"/>
              </a:rPr>
              <a:t>Gestion des aléas, leviers d’adaptation, comment un éleveur laitier s’adapte au changement</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Témoignage d’Erwan </a:t>
            </a:r>
            <a:r>
              <a:rPr lang="fr-FR" sz="1400" b="1" dirty="0" err="1">
                <a:solidFill>
                  <a:srgbClr val="D15323"/>
                </a:solidFill>
                <a:latin typeface="Arial" pitchFamily="34" charset="0"/>
                <a:cs typeface="Arial" pitchFamily="34" charset="0"/>
              </a:rPr>
              <a:t>Cutullic</a:t>
            </a:r>
            <a:r>
              <a:rPr lang="fr-FR" sz="1400" b="1" dirty="0">
                <a:solidFill>
                  <a:srgbClr val="D15323"/>
                </a:solidFill>
                <a:latin typeface="Arial" pitchFamily="34" charset="0"/>
                <a:cs typeface="Arial" pitchFamily="34" charset="0"/>
              </a:rPr>
              <a:t>, éleveur en Bretagne</a:t>
            </a:r>
          </a:p>
          <a:p>
            <a:pPr>
              <a:spcBef>
                <a:spcPts val="1200"/>
              </a:spcBef>
              <a:spcAft>
                <a:spcPts val="200"/>
              </a:spcAft>
              <a:buClr>
                <a:srgbClr val="76A643"/>
              </a:buClr>
            </a:pPr>
            <a:r>
              <a:rPr lang="fr-FR" sz="1500" b="1" dirty="0">
                <a:solidFill>
                  <a:srgbClr val="D15323"/>
                </a:solidFill>
                <a:latin typeface="Arial" pitchFamily="34" charset="0"/>
                <a:cs typeface="Arial" pitchFamily="34" charset="0"/>
              </a:rPr>
              <a:t>Echanges avec la salle</a:t>
            </a:r>
          </a:p>
          <a:p>
            <a:pPr>
              <a:spcBef>
                <a:spcPts val="1200"/>
              </a:spcBef>
              <a:spcAft>
                <a:spcPts val="200"/>
              </a:spcAft>
              <a:buClr>
                <a:srgbClr val="76A643"/>
              </a:buClr>
            </a:pPr>
            <a:r>
              <a:rPr lang="fr-FR" sz="1500" b="1" dirty="0">
                <a:solidFill>
                  <a:schemeClr val="tx1">
                    <a:lumMod val="65000"/>
                    <a:lumOff val="35000"/>
                  </a:schemeClr>
                </a:solidFill>
                <a:latin typeface="Arial" pitchFamily="34" charset="0"/>
                <a:cs typeface="Arial" pitchFamily="34" charset="0"/>
              </a:rPr>
              <a:t>Conclusion</a:t>
            </a:r>
            <a:br>
              <a:rPr lang="fr-FR" sz="1500" b="1" dirty="0">
                <a:solidFill>
                  <a:schemeClr val="tx1">
                    <a:lumMod val="65000"/>
                    <a:lumOff val="35000"/>
                  </a:schemeClr>
                </a:solidFill>
                <a:latin typeface="Arial" pitchFamily="34" charset="0"/>
                <a:cs typeface="Arial" pitchFamily="34" charset="0"/>
              </a:rPr>
            </a:br>
            <a:r>
              <a:rPr lang="fr-FR" sz="1400" b="1" dirty="0">
                <a:solidFill>
                  <a:srgbClr val="D15323"/>
                </a:solidFill>
                <a:latin typeface="Arial" pitchFamily="34" charset="0"/>
                <a:cs typeface="Arial" pitchFamily="34" charset="0"/>
              </a:rPr>
              <a:t>Florence Gondret, INRAE département PHASE</a:t>
            </a:r>
          </a:p>
        </p:txBody>
      </p:sp>
      <p:pic>
        <p:nvPicPr>
          <p:cNvPr id="26" name="Image 25">
            <a:extLst>
              <a:ext uri="{FF2B5EF4-FFF2-40B4-BE49-F238E27FC236}">
                <a16:creationId xmlns:a16="http://schemas.microsoft.com/office/drawing/2014/main" id="{E407E33E-FC74-A34A-9DDF-6AAC553B480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9813" y="257100"/>
            <a:ext cx="521033" cy="636626"/>
          </a:xfrm>
          <a:prstGeom prst="rect">
            <a:avLst/>
          </a:prstGeom>
        </p:spPr>
      </p:pic>
    </p:spTree>
    <p:extLst>
      <p:ext uri="{BB962C8B-B14F-4D97-AF65-F5344CB8AC3E}">
        <p14:creationId xmlns:p14="http://schemas.microsoft.com/office/powerpoint/2010/main" val="2663310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E1C157-64FA-2846-A87B-0142277D635A}"/>
              </a:ext>
            </a:extLst>
          </p:cNvPr>
          <p:cNvSpPr txBox="1">
            <a:spLocks/>
          </p:cNvSpPr>
          <p:nvPr/>
        </p:nvSpPr>
        <p:spPr>
          <a:xfrm>
            <a:off x="1652532" y="2181217"/>
            <a:ext cx="6858000" cy="668767"/>
          </a:xfrm>
          <a:prstGeom prst="rect">
            <a:avLst/>
          </a:prstGeom>
        </p:spPr>
        <p:txBody>
          <a:bodyPr anchor="t" anchorCtr="0">
            <a:normAutofit/>
          </a:bodyPr>
          <a:lstStyle>
            <a:lvl1pPr marL="0" indent="0" algn="l" defTabSz="914400" rtl="0" eaLnBrk="1" latinLnBrk="0" hangingPunct="1">
              <a:lnSpc>
                <a:spcPct val="90000"/>
              </a:lnSpc>
              <a:spcBef>
                <a:spcPct val="0"/>
              </a:spcBef>
              <a:buFontTx/>
              <a:buNone/>
              <a:defRPr sz="3600" kern="1200">
                <a:solidFill>
                  <a:schemeClr val="bg1"/>
                </a:solidFill>
                <a:latin typeface="+mj-lt"/>
                <a:ea typeface="+mj-ea"/>
                <a:cs typeface="+mj-cs"/>
              </a:defRPr>
            </a:lvl1pPr>
          </a:lstStyle>
          <a:p>
            <a:r>
              <a:rPr lang="fr-FR" b="1" dirty="0">
                <a:latin typeface="Raleway" panose="020B0503030101060003" pitchFamily="34" charset="77"/>
                <a:cs typeface="Arial" panose="020B0604020202020204" pitchFamily="34" charset="0"/>
              </a:rPr>
              <a:t>Introduction</a:t>
            </a:r>
            <a:endParaRPr lang="en-US" b="1" dirty="0">
              <a:latin typeface="Raleway" panose="020B0503030101060003" pitchFamily="34" charset="77"/>
              <a:cs typeface="Arial" panose="020B0604020202020204" pitchFamily="34" charset="0"/>
            </a:endParaRPr>
          </a:p>
        </p:txBody>
      </p:sp>
      <p:sp>
        <p:nvSpPr>
          <p:cNvPr id="5" name="Subtitle 2">
            <a:extLst>
              <a:ext uri="{FF2B5EF4-FFF2-40B4-BE49-F238E27FC236}">
                <a16:creationId xmlns:a16="http://schemas.microsoft.com/office/drawing/2014/main" id="{0D0AB7DA-7CB0-9B49-B66A-4C4AEEB2FBED}"/>
              </a:ext>
            </a:extLst>
          </p:cNvPr>
          <p:cNvSpPr txBox="1">
            <a:spLocks/>
          </p:cNvSpPr>
          <p:nvPr/>
        </p:nvSpPr>
        <p:spPr>
          <a:xfrm>
            <a:off x="1652532" y="2764926"/>
            <a:ext cx="6858000" cy="6549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7566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300" b="1" dirty="0">
                <a:solidFill>
                  <a:schemeClr val="bg1"/>
                </a:solidFill>
                <a:latin typeface="Arial" panose="020B0604020202020204" pitchFamily="34" charset="0"/>
                <a:cs typeface="Arial" panose="020B0604020202020204" pitchFamily="34" charset="0"/>
              </a:rPr>
              <a:t>Florence </a:t>
            </a:r>
            <a:r>
              <a:rPr lang="fr-FR" sz="1300" b="1" dirty="0" err="1">
                <a:solidFill>
                  <a:schemeClr val="bg1"/>
                </a:solidFill>
                <a:latin typeface="Arial" panose="020B0604020202020204" pitchFamily="34" charset="0"/>
                <a:cs typeface="Arial" panose="020B0604020202020204" pitchFamily="34" charset="0"/>
              </a:rPr>
              <a:t>Gondret</a:t>
            </a:r>
            <a:r>
              <a:rPr lang="fr-FR" sz="1300" b="1" dirty="0">
                <a:solidFill>
                  <a:schemeClr val="bg1"/>
                </a:solidFill>
                <a:latin typeface="Arial" panose="020B0604020202020204" pitchFamily="34" charset="0"/>
                <a:cs typeface="Arial" panose="020B0604020202020204" pitchFamily="34" charset="0"/>
              </a:rPr>
              <a:t>, </a:t>
            </a:r>
            <a:r>
              <a:rPr lang="fr-FR" sz="1300" dirty="0">
                <a:solidFill>
                  <a:schemeClr val="bg1"/>
                </a:solidFill>
                <a:latin typeface="Arial" panose="020B0604020202020204" pitchFamily="34" charset="0"/>
                <a:cs typeface="Arial" panose="020B0604020202020204" pitchFamily="34" charset="0"/>
              </a:rPr>
              <a:t>cheffe de département adjoint INRAE PHASE</a:t>
            </a:r>
          </a:p>
        </p:txBody>
      </p:sp>
    </p:spTree>
    <p:extLst>
      <p:ext uri="{BB962C8B-B14F-4D97-AF65-F5344CB8AC3E}">
        <p14:creationId xmlns:p14="http://schemas.microsoft.com/office/powerpoint/2010/main" val="25132309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2F5011C-96E3-4B4A-BD3B-A6E6626624A9}"/>
              </a:ext>
            </a:extLst>
          </p:cNvPr>
          <p:cNvSpPr txBox="1"/>
          <p:nvPr/>
        </p:nvSpPr>
        <p:spPr>
          <a:xfrm>
            <a:off x="937441" y="288669"/>
            <a:ext cx="7743826" cy="400110"/>
          </a:xfrm>
          <a:prstGeom prst="rect">
            <a:avLst/>
          </a:prstGeom>
          <a:noFill/>
        </p:spPr>
        <p:txBody>
          <a:bodyPr wrap="square" rtlCol="0">
            <a:spAutoFit/>
          </a:bodyPr>
          <a:lstStyle/>
          <a:p>
            <a:r>
              <a:rPr lang="fr-FR" sz="2000" b="1" dirty="0">
                <a:solidFill>
                  <a:srgbClr val="D15323"/>
                </a:solidFill>
                <a:latin typeface="Raleway" panose="020B0503030101060003" pitchFamily="34" charset="0"/>
              </a:rPr>
              <a:t>Le changement climatique</a:t>
            </a:r>
          </a:p>
        </p:txBody>
      </p:sp>
      <p:pic>
        <p:nvPicPr>
          <p:cNvPr id="8" name="Image 7">
            <a:extLst>
              <a:ext uri="{FF2B5EF4-FFF2-40B4-BE49-F238E27FC236}">
                <a16:creationId xmlns:a16="http://schemas.microsoft.com/office/drawing/2014/main" id="{9B1D1E0C-8B44-D64B-9479-FA1FCB75BB5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449813" y="198107"/>
            <a:ext cx="521033" cy="636626"/>
          </a:xfrm>
          <a:prstGeom prst="rect">
            <a:avLst/>
          </a:prstGeom>
        </p:spPr>
      </p:pic>
      <p:sp>
        <p:nvSpPr>
          <p:cNvPr id="7" name="ZoneTexte 6">
            <a:extLst>
              <a:ext uri="{FF2B5EF4-FFF2-40B4-BE49-F238E27FC236}">
                <a16:creationId xmlns:a16="http://schemas.microsoft.com/office/drawing/2014/main" id="{FA85383A-8222-4604-B90B-79B641DAD26F}"/>
              </a:ext>
            </a:extLst>
          </p:cNvPr>
          <p:cNvSpPr txBox="1"/>
          <p:nvPr/>
        </p:nvSpPr>
        <p:spPr>
          <a:xfrm>
            <a:off x="824335" y="746349"/>
            <a:ext cx="7833784" cy="846386"/>
          </a:xfrm>
          <a:prstGeom prst="rect">
            <a:avLst/>
          </a:prstGeom>
          <a:noFill/>
        </p:spPr>
        <p:txBody>
          <a:bodyPr wrap="square" rtlCol="0">
            <a:spAutoFit/>
          </a:bodyPr>
          <a:lstStyle/>
          <a:p>
            <a:pPr>
              <a:spcBef>
                <a:spcPts val="600"/>
              </a:spcBef>
              <a:buClr>
                <a:srgbClr val="76A643"/>
              </a:buClr>
            </a:pPr>
            <a:r>
              <a:rPr lang="fr-FR" sz="1600" b="1" dirty="0">
                <a:solidFill>
                  <a:schemeClr val="tx1">
                    <a:lumMod val="65000"/>
                    <a:lumOff val="35000"/>
                  </a:schemeClr>
                </a:solidFill>
                <a:latin typeface="Arial" pitchFamily="34" charset="0"/>
                <a:cs typeface="Arial" pitchFamily="34" charset="0"/>
              </a:rPr>
              <a:t>Aujourd’hui…</a:t>
            </a:r>
          </a:p>
          <a:p>
            <a:pPr>
              <a:spcBef>
                <a:spcPts val="600"/>
              </a:spcBef>
              <a:buClr>
                <a:srgbClr val="76A643"/>
              </a:buClr>
            </a:pPr>
            <a:r>
              <a:rPr lang="fr-FR" sz="1400" dirty="0">
                <a:solidFill>
                  <a:schemeClr val="tx1">
                    <a:lumMod val="65000"/>
                    <a:lumOff val="35000"/>
                  </a:schemeClr>
                </a:solidFill>
                <a:latin typeface="Arial" panose="020B0604020202020204" pitchFamily="34" charset="0"/>
                <a:cs typeface="Arial" panose="020B0604020202020204" pitchFamily="34" charset="0"/>
              </a:rPr>
              <a:t>Depuis le 20è siècle, le réchauffement planétaire a atteint + 1,1°C. Cette augmentation est inédite depuis plus de 2 000 ans</a:t>
            </a:r>
          </a:p>
        </p:txBody>
      </p:sp>
      <p:sp>
        <p:nvSpPr>
          <p:cNvPr id="9" name="ZoneTexte 8">
            <a:extLst>
              <a:ext uri="{FF2B5EF4-FFF2-40B4-BE49-F238E27FC236}">
                <a16:creationId xmlns:a16="http://schemas.microsoft.com/office/drawing/2014/main" id="{6CD7441C-5FEE-49CE-AFA2-FE3F691F187A}"/>
              </a:ext>
            </a:extLst>
          </p:cNvPr>
          <p:cNvSpPr txBox="1"/>
          <p:nvPr/>
        </p:nvSpPr>
        <p:spPr>
          <a:xfrm>
            <a:off x="824335" y="1657541"/>
            <a:ext cx="6534408" cy="338554"/>
          </a:xfrm>
          <a:prstGeom prst="rect">
            <a:avLst/>
          </a:prstGeom>
          <a:noFill/>
        </p:spPr>
        <p:txBody>
          <a:bodyPr wrap="square" rtlCol="0">
            <a:spAutoFit/>
          </a:bodyPr>
          <a:lstStyle/>
          <a:p>
            <a:pPr>
              <a:spcBef>
                <a:spcPts val="600"/>
              </a:spcBef>
              <a:buClr>
                <a:srgbClr val="76A643"/>
              </a:buClr>
            </a:pPr>
            <a:r>
              <a:rPr lang="fr-FR" sz="1600" b="1" dirty="0">
                <a:solidFill>
                  <a:schemeClr val="tx1">
                    <a:lumMod val="65000"/>
                    <a:lumOff val="35000"/>
                  </a:schemeClr>
                </a:solidFill>
                <a:latin typeface="Arial" pitchFamily="34" charset="0"/>
                <a:cs typeface="Arial" pitchFamily="34" charset="0"/>
              </a:rPr>
              <a:t>…Et demain </a:t>
            </a:r>
          </a:p>
        </p:txBody>
      </p:sp>
      <p:pic>
        <p:nvPicPr>
          <p:cNvPr id="10" name="Image 9">
            <a:extLst>
              <a:ext uri="{FF2B5EF4-FFF2-40B4-BE49-F238E27FC236}">
                <a16:creationId xmlns:a16="http://schemas.microsoft.com/office/drawing/2014/main" id="{FEE43414-504B-4048-AA82-48F34B85D0F0}"/>
              </a:ext>
            </a:extLst>
          </p:cNvPr>
          <p:cNvPicPr>
            <a:picLocks noChangeAspect="1"/>
          </p:cNvPicPr>
          <p:nvPr/>
        </p:nvPicPr>
        <p:blipFill>
          <a:blip r:embed="rId3"/>
          <a:stretch>
            <a:fillRect/>
          </a:stretch>
        </p:blipFill>
        <p:spPr>
          <a:xfrm>
            <a:off x="1769807" y="2366424"/>
            <a:ext cx="5309420" cy="2551481"/>
          </a:xfrm>
          <a:prstGeom prst="rect">
            <a:avLst/>
          </a:prstGeom>
        </p:spPr>
      </p:pic>
      <p:sp>
        <p:nvSpPr>
          <p:cNvPr id="11" name="Rectangle 10">
            <a:extLst>
              <a:ext uri="{FF2B5EF4-FFF2-40B4-BE49-F238E27FC236}">
                <a16:creationId xmlns:a16="http://schemas.microsoft.com/office/drawing/2014/main" id="{0B0CFDBF-5830-46B7-A63D-4C4574884446}"/>
              </a:ext>
            </a:extLst>
          </p:cNvPr>
          <p:cNvSpPr/>
          <p:nvPr/>
        </p:nvSpPr>
        <p:spPr>
          <a:xfrm>
            <a:off x="847482" y="2031398"/>
            <a:ext cx="8071611" cy="307777"/>
          </a:xfrm>
          <a:prstGeom prst="rect">
            <a:avLst/>
          </a:prstGeom>
          <a:solidFill>
            <a:schemeClr val="bg1"/>
          </a:solidFill>
        </p:spPr>
        <p:txBody>
          <a:bodyPr wrap="square">
            <a:spAutoFit/>
          </a:bodyPr>
          <a:lstStyle/>
          <a:p>
            <a:pPr>
              <a:spcBef>
                <a:spcPts val="600"/>
              </a:spcBef>
              <a:buClr>
                <a:srgbClr val="76A643"/>
              </a:buClr>
            </a:pPr>
            <a:r>
              <a:rPr lang="fr-FR" sz="1400" dirty="0">
                <a:solidFill>
                  <a:schemeClr val="tx1">
                    <a:lumMod val="65000"/>
                    <a:lumOff val="35000"/>
                  </a:schemeClr>
                </a:solidFill>
                <a:latin typeface="Arial" panose="020B0604020202020204" pitchFamily="34" charset="0"/>
                <a:cs typeface="Arial" panose="020B0604020202020204" pitchFamily="34" charset="0"/>
              </a:rPr>
              <a:t>La trajectoire de réchauffement global se situe autour de 3,5°C d'ici 2100 (avec une marge d’erreur)</a:t>
            </a:r>
          </a:p>
        </p:txBody>
      </p:sp>
      <p:sp>
        <p:nvSpPr>
          <p:cNvPr id="12" name="Rectangle 11">
            <a:extLst>
              <a:ext uri="{FF2B5EF4-FFF2-40B4-BE49-F238E27FC236}">
                <a16:creationId xmlns:a16="http://schemas.microsoft.com/office/drawing/2014/main" id="{A8F2C207-6E15-4E50-8248-853AB341FF56}"/>
              </a:ext>
            </a:extLst>
          </p:cNvPr>
          <p:cNvSpPr/>
          <p:nvPr/>
        </p:nvSpPr>
        <p:spPr>
          <a:xfrm>
            <a:off x="224906" y="4982711"/>
            <a:ext cx="8694187" cy="830997"/>
          </a:xfrm>
          <a:prstGeom prst="rect">
            <a:avLst/>
          </a:prstGeom>
          <a:solidFill>
            <a:schemeClr val="bg1"/>
          </a:solidFill>
          <a:ln>
            <a:solidFill>
              <a:schemeClr val="tx1"/>
            </a:solidFill>
          </a:ln>
        </p:spPr>
        <p:txBody>
          <a:bodyPr wrap="square">
            <a:spAutoFit/>
          </a:bodyPr>
          <a:lstStyle/>
          <a:p>
            <a:pPr algn="ctr">
              <a:spcBef>
                <a:spcPts val="600"/>
              </a:spcBef>
              <a:buClr>
                <a:srgbClr val="76A643"/>
              </a:buClr>
            </a:pPr>
            <a:r>
              <a:rPr lang="fr-FR" sz="1600" dirty="0">
                <a:latin typeface="Arial" panose="020B0604020202020204" pitchFamily="34" charset="0"/>
                <a:cs typeface="Arial" panose="020B0604020202020204" pitchFamily="34" charset="0"/>
              </a:rPr>
              <a:t>Au niveau local: des </a:t>
            </a:r>
            <a:r>
              <a:rPr lang="fr-FR" sz="1600" b="1" dirty="0">
                <a:latin typeface="Arial" panose="020B0604020202020204" pitchFamily="34" charset="0"/>
                <a:cs typeface="Arial" panose="020B0604020202020204" pitchFamily="34" charset="0"/>
              </a:rPr>
              <a:t>écarts</a:t>
            </a:r>
            <a:r>
              <a:rPr lang="fr-FR" sz="1600" dirty="0">
                <a:latin typeface="Arial" panose="020B0604020202020204" pitchFamily="34" charset="0"/>
                <a:cs typeface="Arial" panose="020B0604020202020204" pitchFamily="34" charset="0"/>
              </a:rPr>
              <a:t> et </a:t>
            </a:r>
            <a:r>
              <a:rPr lang="fr-FR" sz="1600" b="1" dirty="0">
                <a:latin typeface="Arial" panose="020B0604020202020204" pitchFamily="34" charset="0"/>
                <a:cs typeface="Arial" panose="020B0604020202020204" pitchFamily="34" charset="0"/>
              </a:rPr>
              <a:t>pics</a:t>
            </a:r>
            <a:r>
              <a:rPr lang="fr-FR" sz="1600" dirty="0">
                <a:latin typeface="Arial" panose="020B0604020202020204" pitchFamily="34" charset="0"/>
                <a:cs typeface="Arial" panose="020B0604020202020204" pitchFamily="34" charset="0"/>
              </a:rPr>
              <a:t> de températures, des </a:t>
            </a:r>
            <a:r>
              <a:rPr lang="fr-FR" sz="1600" b="1" dirty="0">
                <a:latin typeface="Arial" panose="020B0604020202020204" pitchFamily="34" charset="0"/>
                <a:cs typeface="Arial" panose="020B0604020202020204" pitchFamily="34" charset="0"/>
              </a:rPr>
              <a:t>vagues de chaleur</a:t>
            </a:r>
            <a:r>
              <a:rPr lang="fr-FR" sz="1600" dirty="0">
                <a:latin typeface="Arial" panose="020B0604020202020204" pitchFamily="34" charset="0"/>
                <a:cs typeface="Arial" panose="020B0604020202020204" pitchFamily="34" charset="0"/>
              </a:rPr>
              <a:t>, mais aussi des </a:t>
            </a:r>
            <a:r>
              <a:rPr lang="fr-FR" sz="1600" b="1" dirty="0">
                <a:latin typeface="Arial" panose="020B0604020202020204" pitchFamily="34" charset="0"/>
                <a:cs typeface="Arial" panose="020B0604020202020204" pitchFamily="34" charset="0"/>
              </a:rPr>
              <a:t>aléas climatiques </a:t>
            </a:r>
            <a:r>
              <a:rPr lang="fr-FR" sz="1600" dirty="0">
                <a:latin typeface="Arial" panose="020B0604020202020204" pitchFamily="34" charset="0"/>
                <a:cs typeface="Arial" panose="020B0604020202020204" pitchFamily="34" charset="0"/>
              </a:rPr>
              <a:t>(précipitations, orages violents) avec des occurrences de plus en plus fréquentes </a:t>
            </a:r>
            <a:r>
              <a:rPr lang="fr-FR" sz="1600" dirty="0">
                <a:latin typeface="Arial" panose="020B0604020202020204" pitchFamily="34" charset="0"/>
                <a:cs typeface="Arial" panose="020B0604020202020204" pitchFamily="34" charset="0"/>
                <a:sym typeface="Wingdings" panose="05000000000000000000" pitchFamily="2" charset="2"/>
              </a:rPr>
              <a:t> </a:t>
            </a:r>
            <a:r>
              <a:rPr lang="fr-FR" sz="1600" b="1" dirty="0">
                <a:latin typeface="Arial" panose="020B0604020202020204" pitchFamily="34" charset="0"/>
                <a:cs typeface="Arial" panose="020B0604020202020204" pitchFamily="34" charset="0"/>
              </a:rPr>
              <a:t>dérèglements</a:t>
            </a:r>
            <a:r>
              <a:rPr lang="fr-FR" sz="1600" dirty="0">
                <a:latin typeface="Arial" panose="020B0604020202020204" pitchFamily="34" charset="0"/>
                <a:cs typeface="Arial" panose="020B0604020202020204" pitchFamily="34" charset="0"/>
              </a:rPr>
              <a:t> sensibles dans toutes les régions d’élevage</a:t>
            </a:r>
          </a:p>
        </p:txBody>
      </p:sp>
    </p:spTree>
    <p:extLst>
      <p:ext uri="{BB962C8B-B14F-4D97-AF65-F5344CB8AC3E}">
        <p14:creationId xmlns:p14="http://schemas.microsoft.com/office/powerpoint/2010/main" val="32974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B2F5011C-96E3-4B4A-BD3B-A6E6626624A9}"/>
              </a:ext>
            </a:extLst>
          </p:cNvPr>
          <p:cNvSpPr txBox="1"/>
          <p:nvPr/>
        </p:nvSpPr>
        <p:spPr>
          <a:xfrm>
            <a:off x="937441" y="259173"/>
            <a:ext cx="7743826" cy="400110"/>
          </a:xfrm>
          <a:prstGeom prst="rect">
            <a:avLst/>
          </a:prstGeom>
          <a:noFill/>
        </p:spPr>
        <p:txBody>
          <a:bodyPr wrap="square" rtlCol="0">
            <a:spAutoFit/>
          </a:bodyPr>
          <a:lstStyle/>
          <a:p>
            <a:r>
              <a:rPr lang="fr-FR" sz="2000" b="1" dirty="0">
                <a:solidFill>
                  <a:srgbClr val="D15323"/>
                </a:solidFill>
                <a:latin typeface="Raleway" panose="020B0503030101060003" pitchFamily="34" charset="0"/>
              </a:rPr>
              <a:t>Les élevages bovins face au changement climatique</a:t>
            </a:r>
          </a:p>
        </p:txBody>
      </p:sp>
      <p:pic>
        <p:nvPicPr>
          <p:cNvPr id="8" name="Image 7">
            <a:extLst>
              <a:ext uri="{FF2B5EF4-FFF2-40B4-BE49-F238E27FC236}">
                <a16:creationId xmlns:a16="http://schemas.microsoft.com/office/drawing/2014/main" id="{9B1D1E0C-8B44-D64B-9479-FA1FCB75BB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813" y="168611"/>
            <a:ext cx="521033" cy="636626"/>
          </a:xfrm>
          <a:prstGeom prst="rect">
            <a:avLst/>
          </a:prstGeom>
        </p:spPr>
      </p:pic>
      <p:sp>
        <p:nvSpPr>
          <p:cNvPr id="7" name="ZoneTexte 6">
            <a:extLst>
              <a:ext uri="{FF2B5EF4-FFF2-40B4-BE49-F238E27FC236}">
                <a16:creationId xmlns:a16="http://schemas.microsoft.com/office/drawing/2014/main" id="{FA85383A-8222-4604-B90B-79B641DAD26F}"/>
              </a:ext>
            </a:extLst>
          </p:cNvPr>
          <p:cNvSpPr txBox="1"/>
          <p:nvPr/>
        </p:nvSpPr>
        <p:spPr>
          <a:xfrm>
            <a:off x="824335" y="775000"/>
            <a:ext cx="6534408" cy="338554"/>
          </a:xfrm>
          <a:prstGeom prst="rect">
            <a:avLst/>
          </a:prstGeom>
          <a:noFill/>
        </p:spPr>
        <p:txBody>
          <a:bodyPr wrap="square" rtlCol="0">
            <a:spAutoFit/>
          </a:bodyPr>
          <a:lstStyle/>
          <a:p>
            <a:pPr>
              <a:spcBef>
                <a:spcPts val="600"/>
              </a:spcBef>
              <a:buClr>
                <a:srgbClr val="76A643"/>
              </a:buClr>
            </a:pPr>
            <a:r>
              <a:rPr lang="fr-FR" sz="1600" b="1" dirty="0">
                <a:solidFill>
                  <a:schemeClr val="tx1">
                    <a:lumMod val="65000"/>
                    <a:lumOff val="35000"/>
                  </a:schemeClr>
                </a:solidFill>
                <a:latin typeface="Arial" pitchFamily="34" charset="0"/>
                <a:cs typeface="Arial" pitchFamily="34" charset="0"/>
              </a:rPr>
              <a:t>Un rôle dans l’atténuation du réchauffement climatique</a:t>
            </a:r>
            <a:endParaRPr lang="fr-FR"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DB8B4326-0164-42A8-B1E3-A7DE1043818F}"/>
              </a:ext>
            </a:extLst>
          </p:cNvPr>
          <p:cNvSpPr/>
          <p:nvPr/>
        </p:nvSpPr>
        <p:spPr>
          <a:xfrm>
            <a:off x="824335" y="1095747"/>
            <a:ext cx="7833785" cy="600164"/>
          </a:xfrm>
          <a:prstGeom prst="rect">
            <a:avLst/>
          </a:prstGeom>
          <a:solidFill>
            <a:schemeClr val="bg1"/>
          </a:solidFill>
        </p:spPr>
        <p:txBody>
          <a:bodyPr wrap="square">
            <a:spAutoFit/>
          </a:bodyPr>
          <a:lstStyle/>
          <a:p>
            <a:pPr>
              <a:spcBef>
                <a:spcPts val="600"/>
              </a:spcBef>
              <a:buClr>
                <a:srgbClr val="76A643"/>
              </a:buClr>
            </a:pPr>
            <a:r>
              <a:rPr lang="fr-FR" sz="1400" dirty="0">
                <a:solidFill>
                  <a:schemeClr val="tx1">
                    <a:lumMod val="65000"/>
                    <a:lumOff val="35000"/>
                  </a:schemeClr>
                </a:solidFill>
                <a:latin typeface="Arial" panose="020B0604020202020204" pitchFamily="34" charset="0"/>
                <a:cs typeface="Arial" panose="020B0604020202020204" pitchFamily="34" charset="0"/>
              </a:rPr>
              <a:t>Réduction de l’intensité des émissions de méthane</a:t>
            </a:r>
          </a:p>
          <a:p>
            <a:pPr>
              <a:spcBef>
                <a:spcPts val="600"/>
              </a:spcBef>
              <a:buClr>
                <a:srgbClr val="76A643"/>
              </a:buClr>
            </a:pPr>
            <a:r>
              <a:rPr lang="fr-FR" sz="1400" dirty="0">
                <a:solidFill>
                  <a:schemeClr val="tx1">
                    <a:lumMod val="65000"/>
                    <a:lumOff val="35000"/>
                  </a:schemeClr>
                </a:solidFill>
                <a:latin typeface="Arial" panose="020B0604020202020204" pitchFamily="34" charset="0"/>
                <a:cs typeface="Arial" panose="020B0604020202020204" pitchFamily="34" charset="0"/>
              </a:rPr>
              <a:t>Optimisation de la séquestration du carbone dans les sols (prairies)</a:t>
            </a:r>
          </a:p>
        </p:txBody>
      </p:sp>
      <p:sp>
        <p:nvSpPr>
          <p:cNvPr id="13" name="ZoneTexte 12">
            <a:extLst>
              <a:ext uri="{FF2B5EF4-FFF2-40B4-BE49-F238E27FC236}">
                <a16:creationId xmlns:a16="http://schemas.microsoft.com/office/drawing/2014/main" id="{2BC7AB17-1D52-40E7-A3CF-176BA93DC072}"/>
              </a:ext>
            </a:extLst>
          </p:cNvPr>
          <p:cNvSpPr txBox="1"/>
          <p:nvPr/>
        </p:nvSpPr>
        <p:spPr>
          <a:xfrm>
            <a:off x="824335" y="1853033"/>
            <a:ext cx="6534408" cy="338554"/>
          </a:xfrm>
          <a:prstGeom prst="rect">
            <a:avLst/>
          </a:prstGeom>
          <a:noFill/>
        </p:spPr>
        <p:txBody>
          <a:bodyPr wrap="square" rtlCol="0">
            <a:spAutoFit/>
          </a:bodyPr>
          <a:lstStyle/>
          <a:p>
            <a:pPr>
              <a:spcBef>
                <a:spcPts val="600"/>
              </a:spcBef>
              <a:buClr>
                <a:srgbClr val="76A643"/>
              </a:buClr>
            </a:pPr>
            <a:r>
              <a:rPr lang="fr-FR" sz="1600" b="1" dirty="0">
                <a:solidFill>
                  <a:schemeClr val="tx1">
                    <a:lumMod val="65000"/>
                    <a:lumOff val="35000"/>
                  </a:schemeClr>
                </a:solidFill>
                <a:latin typeface="Arial" pitchFamily="34" charset="0"/>
                <a:cs typeface="Arial" pitchFamily="34" charset="0"/>
              </a:rPr>
              <a:t>Une nécessaire adaptation au changement climatique</a:t>
            </a:r>
            <a:endParaRPr lang="fr-FR" sz="14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14" name="Rectangle 13">
            <a:extLst>
              <a:ext uri="{FF2B5EF4-FFF2-40B4-BE49-F238E27FC236}">
                <a16:creationId xmlns:a16="http://schemas.microsoft.com/office/drawing/2014/main" id="{6749391A-AED8-4709-943F-E4976A140C17}"/>
              </a:ext>
            </a:extLst>
          </p:cNvPr>
          <p:cNvSpPr/>
          <p:nvPr/>
        </p:nvSpPr>
        <p:spPr>
          <a:xfrm>
            <a:off x="843692" y="2174541"/>
            <a:ext cx="7690708" cy="738664"/>
          </a:xfrm>
          <a:prstGeom prst="rect">
            <a:avLst/>
          </a:prstGeom>
          <a:solidFill>
            <a:schemeClr val="bg1"/>
          </a:solidFill>
        </p:spPr>
        <p:txBody>
          <a:bodyPr wrap="square">
            <a:spAutoFit/>
          </a:bodyPr>
          <a:lstStyle/>
          <a:p>
            <a:pPr>
              <a:spcBef>
                <a:spcPts val="600"/>
              </a:spcBef>
              <a:buClr>
                <a:srgbClr val="76A643"/>
              </a:buClr>
            </a:pPr>
            <a:r>
              <a:rPr lang="fr-FR" sz="1400" b="1" dirty="0">
                <a:solidFill>
                  <a:srgbClr val="C00000"/>
                </a:solidFill>
                <a:latin typeface="Arial" panose="020B0604020202020204" pitchFamily="34" charset="0"/>
                <a:cs typeface="Arial" panose="020B0604020202020204" pitchFamily="34" charset="0"/>
              </a:rPr>
              <a:t>Une vision globale (systémique) nécessaire, </a:t>
            </a:r>
            <a:r>
              <a:rPr lang="fr-FR" sz="1400" dirty="0">
                <a:solidFill>
                  <a:schemeClr val="tx1">
                    <a:lumMod val="65000"/>
                    <a:lumOff val="35000"/>
                  </a:schemeClr>
                </a:solidFill>
                <a:latin typeface="Arial" panose="020B0604020202020204" pitchFamily="34" charset="0"/>
                <a:cs typeface="Arial" panose="020B0604020202020204" pitchFamily="34" charset="0"/>
              </a:rPr>
              <a:t>avec des solutions (</a:t>
            </a:r>
            <a:r>
              <a:rPr lang="fr-FR" sz="1400" b="1" dirty="0">
                <a:solidFill>
                  <a:srgbClr val="C00000"/>
                </a:solidFill>
                <a:latin typeface="Arial" panose="020B0604020202020204" pitchFamily="34" charset="0"/>
                <a:cs typeface="Arial" panose="020B0604020202020204" pitchFamily="34" charset="0"/>
              </a:rPr>
              <a:t>voies d’adaptation</a:t>
            </a:r>
            <a:r>
              <a:rPr lang="fr-FR" sz="1400" dirty="0">
                <a:solidFill>
                  <a:schemeClr val="tx1">
                    <a:lumMod val="65000"/>
                    <a:lumOff val="35000"/>
                  </a:schemeClr>
                </a:solidFill>
                <a:latin typeface="Arial" panose="020B0604020202020204" pitchFamily="34" charset="0"/>
                <a:cs typeface="Arial" panose="020B0604020202020204" pitchFamily="34" charset="0"/>
              </a:rPr>
              <a:t>) différentes selon le maillon considéré dans la chaine de production, mais dont l’efficacité doit s’analyser au regard des autres maillons</a:t>
            </a:r>
          </a:p>
        </p:txBody>
      </p:sp>
      <p:sp>
        <p:nvSpPr>
          <p:cNvPr id="5" name="Rectangle 4">
            <a:extLst>
              <a:ext uri="{FF2B5EF4-FFF2-40B4-BE49-F238E27FC236}">
                <a16:creationId xmlns:a16="http://schemas.microsoft.com/office/drawing/2014/main" id="{56390494-A1F8-4F99-A02B-CFC2EDC6B5CB}"/>
              </a:ext>
            </a:extLst>
          </p:cNvPr>
          <p:cNvSpPr/>
          <p:nvPr/>
        </p:nvSpPr>
        <p:spPr>
          <a:xfrm>
            <a:off x="2346054" y="5355297"/>
            <a:ext cx="1411539" cy="676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Consommation</a:t>
            </a:r>
          </a:p>
        </p:txBody>
      </p:sp>
      <p:sp>
        <p:nvSpPr>
          <p:cNvPr id="16" name="Rectangle 15">
            <a:extLst>
              <a:ext uri="{FF2B5EF4-FFF2-40B4-BE49-F238E27FC236}">
                <a16:creationId xmlns:a16="http://schemas.microsoft.com/office/drawing/2014/main" id="{CC5C7C0B-AF97-4E00-B46D-25559EC4638A}"/>
              </a:ext>
            </a:extLst>
          </p:cNvPr>
          <p:cNvSpPr/>
          <p:nvPr/>
        </p:nvSpPr>
        <p:spPr>
          <a:xfrm>
            <a:off x="2346054" y="4518200"/>
            <a:ext cx="1411539" cy="75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Transformation, stockage, transport…</a:t>
            </a:r>
          </a:p>
        </p:txBody>
      </p:sp>
      <p:sp>
        <p:nvSpPr>
          <p:cNvPr id="17" name="Rectangle 16">
            <a:extLst>
              <a:ext uri="{FF2B5EF4-FFF2-40B4-BE49-F238E27FC236}">
                <a16:creationId xmlns:a16="http://schemas.microsoft.com/office/drawing/2014/main" id="{8E4DE694-2393-4ECA-A3C5-3911735240D9}"/>
              </a:ext>
            </a:extLst>
          </p:cNvPr>
          <p:cNvSpPr/>
          <p:nvPr/>
        </p:nvSpPr>
        <p:spPr>
          <a:xfrm>
            <a:off x="2346054" y="3767949"/>
            <a:ext cx="1411539" cy="6764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Animal : production, santé et bien-être</a:t>
            </a:r>
          </a:p>
        </p:txBody>
      </p:sp>
      <p:sp>
        <p:nvSpPr>
          <p:cNvPr id="18" name="Rectangle 17">
            <a:extLst>
              <a:ext uri="{FF2B5EF4-FFF2-40B4-BE49-F238E27FC236}">
                <a16:creationId xmlns:a16="http://schemas.microsoft.com/office/drawing/2014/main" id="{3460B80B-0567-486E-984D-F48B9E1F7998}"/>
              </a:ext>
            </a:extLst>
          </p:cNvPr>
          <p:cNvSpPr/>
          <p:nvPr/>
        </p:nvSpPr>
        <p:spPr>
          <a:xfrm>
            <a:off x="2346053" y="2999190"/>
            <a:ext cx="1411540" cy="6764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Ressources : végétaux et eau</a:t>
            </a:r>
          </a:p>
        </p:txBody>
      </p:sp>
      <p:sp>
        <p:nvSpPr>
          <p:cNvPr id="22" name="Rectangle 21">
            <a:extLst>
              <a:ext uri="{FF2B5EF4-FFF2-40B4-BE49-F238E27FC236}">
                <a16:creationId xmlns:a16="http://schemas.microsoft.com/office/drawing/2014/main" id="{BCEA79F4-5EF0-4343-AB09-0A6E37276348}"/>
              </a:ext>
            </a:extLst>
          </p:cNvPr>
          <p:cNvSpPr/>
          <p:nvPr/>
        </p:nvSpPr>
        <p:spPr>
          <a:xfrm>
            <a:off x="4075454" y="5355297"/>
            <a:ext cx="2839468" cy="67647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Produits: quantités, qualités (nutritionnelle, sanitaire, sensorielle), Acceptabilité: regard sociétal, prix…</a:t>
            </a:r>
            <a:endParaRPr lang="fr-FR" sz="1200" dirty="0">
              <a:solidFill>
                <a:schemeClr val="tx1"/>
              </a:solidFill>
            </a:endParaRPr>
          </a:p>
        </p:txBody>
      </p:sp>
      <p:sp>
        <p:nvSpPr>
          <p:cNvPr id="23" name="Rectangle 22">
            <a:extLst>
              <a:ext uri="{FF2B5EF4-FFF2-40B4-BE49-F238E27FC236}">
                <a16:creationId xmlns:a16="http://schemas.microsoft.com/office/drawing/2014/main" id="{1C72B01F-344A-4A2F-83CB-EC5A5CCB9782}"/>
              </a:ext>
            </a:extLst>
          </p:cNvPr>
          <p:cNvSpPr/>
          <p:nvPr/>
        </p:nvSpPr>
        <p:spPr>
          <a:xfrm>
            <a:off x="4074860" y="4528633"/>
            <a:ext cx="2840062" cy="75920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Procédés, coûts, services, revenus….</a:t>
            </a:r>
          </a:p>
        </p:txBody>
      </p:sp>
      <p:sp>
        <p:nvSpPr>
          <p:cNvPr id="24" name="Rectangle 23">
            <a:extLst>
              <a:ext uri="{FF2B5EF4-FFF2-40B4-BE49-F238E27FC236}">
                <a16:creationId xmlns:a16="http://schemas.microsoft.com/office/drawing/2014/main" id="{385EC130-107A-4270-B12B-8F903063F068}"/>
              </a:ext>
            </a:extLst>
          </p:cNvPr>
          <p:cNvSpPr/>
          <p:nvPr/>
        </p:nvSpPr>
        <p:spPr>
          <a:xfrm>
            <a:off x="4075454" y="3004591"/>
            <a:ext cx="2843667" cy="676469"/>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Quantité et qualité de l’eau, disponibilité, qualité et types de cultures, pathogènes et pollinisateurs</a:t>
            </a:r>
          </a:p>
        </p:txBody>
      </p:sp>
      <p:sp>
        <p:nvSpPr>
          <p:cNvPr id="25" name="Rectangle 24">
            <a:extLst>
              <a:ext uri="{FF2B5EF4-FFF2-40B4-BE49-F238E27FC236}">
                <a16:creationId xmlns:a16="http://schemas.microsoft.com/office/drawing/2014/main" id="{3EF9E5D4-F43B-4CAD-9D36-14D495BF9715}"/>
              </a:ext>
            </a:extLst>
          </p:cNvPr>
          <p:cNvSpPr/>
          <p:nvPr/>
        </p:nvSpPr>
        <p:spPr>
          <a:xfrm>
            <a:off x="4079059" y="3784700"/>
            <a:ext cx="2840062" cy="676469"/>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Clr>
                <a:srgbClr val="76A643"/>
              </a:buClr>
            </a:pPr>
            <a:r>
              <a:rPr lang="fr-FR" sz="1200" dirty="0">
                <a:solidFill>
                  <a:schemeClr val="tx1"/>
                </a:solidFill>
                <a:latin typeface="Arial" panose="020B0604020202020204" pitchFamily="34" charset="0"/>
                <a:cs typeface="Arial" panose="020B0604020202020204" pitchFamily="34" charset="0"/>
              </a:rPr>
              <a:t>Fonctions biologiques tout au long de la carrière, relations hôte-microbiote</a:t>
            </a:r>
          </a:p>
        </p:txBody>
      </p:sp>
      <p:sp>
        <p:nvSpPr>
          <p:cNvPr id="27" name="Rectangle 26">
            <a:extLst>
              <a:ext uri="{FF2B5EF4-FFF2-40B4-BE49-F238E27FC236}">
                <a16:creationId xmlns:a16="http://schemas.microsoft.com/office/drawing/2014/main" id="{1017F0CB-A874-43E6-AD37-4011D8256A56}"/>
              </a:ext>
            </a:extLst>
          </p:cNvPr>
          <p:cNvSpPr/>
          <p:nvPr/>
        </p:nvSpPr>
        <p:spPr>
          <a:xfrm>
            <a:off x="7187943" y="2999190"/>
            <a:ext cx="1149812" cy="3032576"/>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chemeClr val="tx1"/>
                </a:solidFill>
                <a:latin typeface="Arial" panose="020B0604020202020204" pitchFamily="34" charset="0"/>
                <a:cs typeface="Arial" panose="020B0604020202020204" pitchFamily="34" charset="0"/>
              </a:rPr>
              <a:t>Impacts sur les milieux naturels et les systèmes de production, le travail, les capitaux financiers et immobiliers, les relations sociales, les chaînes de valeurs …</a:t>
            </a:r>
          </a:p>
        </p:txBody>
      </p:sp>
      <p:cxnSp>
        <p:nvCxnSpPr>
          <p:cNvPr id="29" name="Connecteur droit avec flèche 28">
            <a:extLst>
              <a:ext uri="{FF2B5EF4-FFF2-40B4-BE49-F238E27FC236}">
                <a16:creationId xmlns:a16="http://schemas.microsoft.com/office/drawing/2014/main" id="{0ECDA495-047D-4364-B7C6-5B073FD259DB}"/>
              </a:ext>
            </a:extLst>
          </p:cNvPr>
          <p:cNvCxnSpPr/>
          <p:nvPr/>
        </p:nvCxnSpPr>
        <p:spPr>
          <a:xfrm>
            <a:off x="5425441" y="3610355"/>
            <a:ext cx="0" cy="348689"/>
          </a:xfrm>
          <a:prstGeom prst="straightConnector1">
            <a:avLst/>
          </a:prstGeom>
          <a:ln w="38100">
            <a:solidFill>
              <a:srgbClr val="27566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E5F0A063-3EC9-4917-AE52-7920A8163E18}"/>
              </a:ext>
            </a:extLst>
          </p:cNvPr>
          <p:cNvCxnSpPr/>
          <p:nvPr/>
        </p:nvCxnSpPr>
        <p:spPr>
          <a:xfrm>
            <a:off x="5412377" y="4344674"/>
            <a:ext cx="0" cy="348689"/>
          </a:xfrm>
          <a:prstGeom prst="straightConnector1">
            <a:avLst/>
          </a:prstGeom>
          <a:ln w="38100">
            <a:solidFill>
              <a:srgbClr val="27566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9F909DBE-4855-4CFA-B171-147484E1B877}"/>
              </a:ext>
            </a:extLst>
          </p:cNvPr>
          <p:cNvCxnSpPr/>
          <p:nvPr/>
        </p:nvCxnSpPr>
        <p:spPr>
          <a:xfrm>
            <a:off x="5399313" y="5103055"/>
            <a:ext cx="0" cy="348689"/>
          </a:xfrm>
          <a:prstGeom prst="straightConnector1">
            <a:avLst/>
          </a:prstGeom>
          <a:ln w="38100">
            <a:solidFill>
              <a:srgbClr val="275662"/>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 name="Graphique 39" descr="Plante">
            <a:extLst>
              <a:ext uri="{FF2B5EF4-FFF2-40B4-BE49-F238E27FC236}">
                <a16:creationId xmlns:a16="http://schemas.microsoft.com/office/drawing/2014/main" id="{4EC9A91F-68AB-40AA-9BCF-FF24C0C873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02303" y="3040409"/>
            <a:ext cx="567813" cy="567813"/>
          </a:xfrm>
          <a:prstGeom prst="rect">
            <a:avLst/>
          </a:prstGeom>
        </p:spPr>
      </p:pic>
      <p:pic>
        <p:nvPicPr>
          <p:cNvPr id="42" name="Graphique 41" descr="Eau">
            <a:extLst>
              <a:ext uri="{FF2B5EF4-FFF2-40B4-BE49-F238E27FC236}">
                <a16:creationId xmlns:a16="http://schemas.microsoft.com/office/drawing/2014/main" id="{21B70394-D6EE-4654-868D-9F3A779324E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1759183" y="3258399"/>
            <a:ext cx="417260" cy="417260"/>
          </a:xfrm>
          <a:prstGeom prst="rect">
            <a:avLst/>
          </a:prstGeom>
        </p:spPr>
      </p:pic>
      <p:pic>
        <p:nvPicPr>
          <p:cNvPr id="44" name="Graphique 43" descr="Scène de colline">
            <a:extLst>
              <a:ext uri="{FF2B5EF4-FFF2-40B4-BE49-F238E27FC236}">
                <a16:creationId xmlns:a16="http://schemas.microsoft.com/office/drawing/2014/main" id="{75C94FD7-C06C-47EF-8981-990A7D6C5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94801" y="3238429"/>
            <a:ext cx="399591" cy="399591"/>
          </a:xfrm>
          <a:prstGeom prst="rect">
            <a:avLst/>
          </a:prstGeom>
        </p:spPr>
      </p:pic>
      <p:pic>
        <p:nvPicPr>
          <p:cNvPr id="46" name="Graphique 45" descr="Vache">
            <a:extLst>
              <a:ext uri="{FF2B5EF4-FFF2-40B4-BE49-F238E27FC236}">
                <a16:creationId xmlns:a16="http://schemas.microsoft.com/office/drawing/2014/main" id="{3A9CA8C2-5E96-41DB-8013-3A959A566E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64905" y="3782321"/>
            <a:ext cx="703859" cy="703859"/>
          </a:xfrm>
          <a:prstGeom prst="rect">
            <a:avLst/>
          </a:prstGeom>
        </p:spPr>
      </p:pic>
      <p:pic>
        <p:nvPicPr>
          <p:cNvPr id="48" name="Graphique 47" descr="Camion">
            <a:extLst>
              <a:ext uri="{FF2B5EF4-FFF2-40B4-BE49-F238E27FC236}">
                <a16:creationId xmlns:a16="http://schemas.microsoft.com/office/drawing/2014/main" id="{482D9317-3735-4062-A6FA-B7F7DC17B0A6}"/>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29116" y="4569577"/>
            <a:ext cx="636422" cy="636422"/>
          </a:xfrm>
          <a:prstGeom prst="rect">
            <a:avLst/>
          </a:prstGeom>
        </p:spPr>
      </p:pic>
      <p:pic>
        <p:nvPicPr>
          <p:cNvPr id="50" name="Graphique 49" descr="Usine">
            <a:extLst>
              <a:ext uri="{FF2B5EF4-FFF2-40B4-BE49-F238E27FC236}">
                <a16:creationId xmlns:a16="http://schemas.microsoft.com/office/drawing/2014/main" id="{1A398277-93D2-4E1D-926F-2ABD9A1A50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5477" y="4509317"/>
            <a:ext cx="593737" cy="593737"/>
          </a:xfrm>
          <a:prstGeom prst="rect">
            <a:avLst/>
          </a:prstGeom>
        </p:spPr>
      </p:pic>
      <p:pic>
        <p:nvPicPr>
          <p:cNvPr id="52" name="Graphique 51" descr="Assiette">
            <a:extLst>
              <a:ext uri="{FF2B5EF4-FFF2-40B4-BE49-F238E27FC236}">
                <a16:creationId xmlns:a16="http://schemas.microsoft.com/office/drawing/2014/main" id="{384D1F5F-87AD-4000-8A0D-25E5472D9708}"/>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66273" y="5327907"/>
            <a:ext cx="703859" cy="703859"/>
          </a:xfrm>
          <a:prstGeom prst="rect">
            <a:avLst/>
          </a:prstGeom>
        </p:spPr>
      </p:pic>
      <p:pic>
        <p:nvPicPr>
          <p:cNvPr id="54" name="Graphique 53" descr="Visage inquiet sans remplissage">
            <a:extLst>
              <a:ext uri="{FF2B5EF4-FFF2-40B4-BE49-F238E27FC236}">
                <a16:creationId xmlns:a16="http://schemas.microsoft.com/office/drawing/2014/main" id="{7D3A0B0F-71F6-4D2D-9E2B-9E52AF2F77D6}"/>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670132" y="5398054"/>
            <a:ext cx="529450" cy="529450"/>
          </a:xfrm>
          <a:prstGeom prst="rect">
            <a:avLst/>
          </a:prstGeom>
        </p:spPr>
      </p:pic>
    </p:spTree>
    <p:extLst>
      <p:ext uri="{BB962C8B-B14F-4D97-AF65-F5344CB8AC3E}">
        <p14:creationId xmlns:p14="http://schemas.microsoft.com/office/powerpoint/2010/main" val="420806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8"/>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0"/>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5" grpId="0" animBg="1"/>
      <p:bldP spid="16" grpId="0" animBg="1"/>
      <p:bldP spid="17" grpId="0" animBg="1"/>
      <p:bldP spid="18" grpId="0" animBg="1"/>
      <p:bldP spid="22" grpId="0" animBg="1"/>
      <p:bldP spid="23" grpId="0" animBg="1"/>
      <p:bldP spid="24" grpId="0" animBg="1"/>
      <p:bldP spid="25"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6E57CAB-23E3-4F05-8D3A-B137538370E2}"/>
              </a:ext>
            </a:extLst>
          </p:cNvPr>
          <p:cNvSpPr txBox="1"/>
          <p:nvPr/>
        </p:nvSpPr>
        <p:spPr>
          <a:xfrm>
            <a:off x="947150" y="213397"/>
            <a:ext cx="8196850" cy="707886"/>
          </a:xfrm>
          <a:prstGeom prst="rect">
            <a:avLst/>
          </a:prstGeom>
          <a:noFill/>
        </p:spPr>
        <p:txBody>
          <a:bodyPr wrap="square" rtlCol="0">
            <a:spAutoFit/>
          </a:bodyPr>
          <a:lstStyle/>
          <a:p>
            <a:r>
              <a:rPr lang="fr-FR" sz="2000" b="1" dirty="0">
                <a:solidFill>
                  <a:srgbClr val="D15323"/>
                </a:solidFill>
                <a:latin typeface="Raleway" panose="020B0503030101060003" pitchFamily="34" charset="0"/>
              </a:rPr>
              <a:t>Les voies d’adaptation des élevages bovins face aux changements</a:t>
            </a:r>
          </a:p>
        </p:txBody>
      </p:sp>
      <p:pic>
        <p:nvPicPr>
          <p:cNvPr id="5" name="Image 4">
            <a:extLst>
              <a:ext uri="{FF2B5EF4-FFF2-40B4-BE49-F238E27FC236}">
                <a16:creationId xmlns:a16="http://schemas.microsoft.com/office/drawing/2014/main" id="{36AEDF22-D75E-40AC-BD58-E084639A92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812" y="208419"/>
            <a:ext cx="521033" cy="636626"/>
          </a:xfrm>
          <a:prstGeom prst="rect">
            <a:avLst/>
          </a:prstGeom>
        </p:spPr>
      </p:pic>
      <p:sp>
        <p:nvSpPr>
          <p:cNvPr id="6" name="Rectangle 5">
            <a:extLst>
              <a:ext uri="{FF2B5EF4-FFF2-40B4-BE49-F238E27FC236}">
                <a16:creationId xmlns:a16="http://schemas.microsoft.com/office/drawing/2014/main" id="{3DB5BEB0-1C94-465C-BC31-9129B96283E7}"/>
              </a:ext>
            </a:extLst>
          </p:cNvPr>
          <p:cNvSpPr/>
          <p:nvPr/>
        </p:nvSpPr>
        <p:spPr>
          <a:xfrm>
            <a:off x="1535394" y="2437778"/>
            <a:ext cx="1496840" cy="830997"/>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Résistance</a:t>
            </a:r>
          </a:p>
          <a:p>
            <a:r>
              <a:rPr lang="fr-FR" sz="1600" dirty="0">
                <a:latin typeface="Arial" panose="020B0604020202020204" pitchFamily="34" charset="0"/>
                <a:cs typeface="Arial" panose="020B0604020202020204" pitchFamily="34" charset="0"/>
              </a:rPr>
              <a:t>Tolérance</a:t>
            </a:r>
          </a:p>
          <a:p>
            <a:r>
              <a:rPr lang="fr-FR" sz="1600" dirty="0">
                <a:latin typeface="Arial" panose="020B0604020202020204" pitchFamily="34" charset="0"/>
                <a:cs typeface="Arial" panose="020B0604020202020204" pitchFamily="34" charset="0"/>
              </a:rPr>
              <a:t>Résilience</a:t>
            </a:r>
          </a:p>
        </p:txBody>
      </p:sp>
      <p:sp>
        <p:nvSpPr>
          <p:cNvPr id="7" name="Rectangle 6">
            <a:extLst>
              <a:ext uri="{FF2B5EF4-FFF2-40B4-BE49-F238E27FC236}">
                <a16:creationId xmlns:a16="http://schemas.microsoft.com/office/drawing/2014/main" id="{5545A4E2-37CD-428E-BFB9-6570EFD9CB18}"/>
              </a:ext>
            </a:extLst>
          </p:cNvPr>
          <p:cNvSpPr/>
          <p:nvPr/>
        </p:nvSpPr>
        <p:spPr>
          <a:xfrm>
            <a:off x="6696300" y="2627514"/>
            <a:ext cx="1361346" cy="338554"/>
          </a:xfrm>
          <a:prstGeom prst="rect">
            <a:avLst/>
          </a:prstGeom>
        </p:spPr>
        <p:txBody>
          <a:bodyPr wrap="square">
            <a:spAutoFit/>
          </a:bodyPr>
          <a:lstStyle/>
          <a:p>
            <a:r>
              <a:rPr lang="fr-FR" sz="1600" dirty="0">
                <a:latin typeface="Arial" panose="020B0604020202020204" pitchFamily="34" charset="0"/>
                <a:cs typeface="Arial" panose="020B0604020202020204" pitchFamily="34" charset="0"/>
              </a:rPr>
              <a:t>Robustesse</a:t>
            </a:r>
          </a:p>
        </p:txBody>
      </p:sp>
      <p:sp>
        <p:nvSpPr>
          <p:cNvPr id="9" name="Flèche : droite 8">
            <a:extLst>
              <a:ext uri="{FF2B5EF4-FFF2-40B4-BE49-F238E27FC236}">
                <a16:creationId xmlns:a16="http://schemas.microsoft.com/office/drawing/2014/main" id="{16635428-B55B-4504-95E9-0EE0AE4218B9}"/>
              </a:ext>
            </a:extLst>
          </p:cNvPr>
          <p:cNvSpPr/>
          <p:nvPr/>
        </p:nvSpPr>
        <p:spPr>
          <a:xfrm>
            <a:off x="2967740" y="2662784"/>
            <a:ext cx="3657560" cy="29472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C6F640AF-AF0B-4CED-8365-EDD820359773}"/>
              </a:ext>
            </a:extLst>
          </p:cNvPr>
          <p:cNvPicPr>
            <a:picLocks noChangeAspect="1"/>
          </p:cNvPicPr>
          <p:nvPr/>
        </p:nvPicPr>
        <p:blipFill>
          <a:blip r:embed="rId4"/>
          <a:stretch>
            <a:fillRect/>
          </a:stretch>
        </p:blipFill>
        <p:spPr>
          <a:xfrm>
            <a:off x="3535113" y="1924059"/>
            <a:ext cx="2561589" cy="1738274"/>
          </a:xfrm>
          <a:prstGeom prst="rect">
            <a:avLst/>
          </a:prstGeom>
        </p:spPr>
      </p:pic>
      <p:sp>
        <p:nvSpPr>
          <p:cNvPr id="12" name="Rectangle 11">
            <a:extLst>
              <a:ext uri="{FF2B5EF4-FFF2-40B4-BE49-F238E27FC236}">
                <a16:creationId xmlns:a16="http://schemas.microsoft.com/office/drawing/2014/main" id="{A2302627-7AA3-41F7-B4A7-479266E667F1}"/>
              </a:ext>
            </a:extLst>
          </p:cNvPr>
          <p:cNvSpPr/>
          <p:nvPr/>
        </p:nvSpPr>
        <p:spPr>
          <a:xfrm>
            <a:off x="26661" y="1209217"/>
            <a:ext cx="3861671" cy="830997"/>
          </a:xfrm>
          <a:prstGeom prst="rect">
            <a:avLst/>
          </a:prstGeom>
        </p:spPr>
        <p:txBody>
          <a:bodyPr wrap="square">
            <a:spAutoFit/>
          </a:bodyPr>
          <a:lstStyle/>
          <a:p>
            <a:pPr algn="ctr"/>
            <a:r>
              <a:rPr lang="fr-FR" sz="1600" dirty="0">
                <a:latin typeface="Arial" panose="020B0604020202020204" pitchFamily="34" charset="0"/>
                <a:cs typeface="Arial" panose="020B0604020202020204" pitchFamily="34" charset="0"/>
              </a:rPr>
              <a:t>Un système fourrager ne peut pas s’analyser indépendamment du système de production animale associé</a:t>
            </a:r>
          </a:p>
        </p:txBody>
      </p:sp>
      <p:sp>
        <p:nvSpPr>
          <p:cNvPr id="13" name="Rectangle 12">
            <a:extLst>
              <a:ext uri="{FF2B5EF4-FFF2-40B4-BE49-F238E27FC236}">
                <a16:creationId xmlns:a16="http://schemas.microsoft.com/office/drawing/2014/main" id="{BADD2F30-3F8A-4A11-AF53-6E25946A640F}"/>
              </a:ext>
            </a:extLst>
          </p:cNvPr>
          <p:cNvSpPr/>
          <p:nvPr/>
        </p:nvSpPr>
        <p:spPr>
          <a:xfrm>
            <a:off x="6056415" y="1208781"/>
            <a:ext cx="2934641" cy="830997"/>
          </a:xfrm>
          <a:prstGeom prst="rect">
            <a:avLst/>
          </a:prstGeom>
        </p:spPr>
        <p:txBody>
          <a:bodyPr wrap="square">
            <a:spAutoFit/>
          </a:bodyPr>
          <a:lstStyle/>
          <a:p>
            <a:pPr algn="ctr"/>
            <a:r>
              <a:rPr lang="fr-FR" sz="1600" dirty="0">
                <a:latin typeface="Arial" panose="020B0604020202020204" pitchFamily="34" charset="0"/>
                <a:cs typeface="Arial" panose="020B0604020202020204" pitchFamily="34" charset="0"/>
              </a:rPr>
              <a:t>Productions bovines (ovines et caprines) sont dépendantes des productions fourragères</a:t>
            </a:r>
          </a:p>
        </p:txBody>
      </p:sp>
      <p:sp>
        <p:nvSpPr>
          <p:cNvPr id="16" name="ZoneTexte 15">
            <a:extLst>
              <a:ext uri="{FF2B5EF4-FFF2-40B4-BE49-F238E27FC236}">
                <a16:creationId xmlns:a16="http://schemas.microsoft.com/office/drawing/2014/main" id="{353E7C7B-A2B7-4265-8340-E6A14CFF3AF0}"/>
              </a:ext>
            </a:extLst>
          </p:cNvPr>
          <p:cNvSpPr txBox="1"/>
          <p:nvPr/>
        </p:nvSpPr>
        <p:spPr>
          <a:xfrm>
            <a:off x="3050774" y="4348426"/>
            <a:ext cx="3225719" cy="223438"/>
          </a:xfrm>
          <a:prstGeom prst="rect">
            <a:avLst/>
          </a:prstGeom>
          <a:noFill/>
        </p:spPr>
        <p:txBody>
          <a:bodyPr wrap="square" rtlCol="0">
            <a:spAutoFit/>
          </a:bodyPr>
          <a:lstStyle/>
          <a:p>
            <a:pPr algn="ctr"/>
            <a:r>
              <a:rPr lang="fr-FR" dirty="0"/>
              <a:t>Réchauffement climatique </a:t>
            </a:r>
          </a:p>
        </p:txBody>
      </p:sp>
      <p:sp>
        <p:nvSpPr>
          <p:cNvPr id="17" name="ZoneTexte 16">
            <a:extLst>
              <a:ext uri="{FF2B5EF4-FFF2-40B4-BE49-F238E27FC236}">
                <a16:creationId xmlns:a16="http://schemas.microsoft.com/office/drawing/2014/main" id="{F491385B-541F-4400-B6FC-724C082B3355}"/>
              </a:ext>
            </a:extLst>
          </p:cNvPr>
          <p:cNvSpPr txBox="1"/>
          <p:nvPr/>
        </p:nvSpPr>
        <p:spPr>
          <a:xfrm>
            <a:off x="3286871" y="4717607"/>
            <a:ext cx="2757695" cy="223438"/>
          </a:xfrm>
          <a:prstGeom prst="rect">
            <a:avLst/>
          </a:prstGeom>
          <a:noFill/>
        </p:spPr>
        <p:txBody>
          <a:bodyPr wrap="square" rtlCol="0">
            <a:spAutoFit/>
          </a:bodyPr>
          <a:lstStyle/>
          <a:p>
            <a:pPr algn="ctr"/>
            <a:r>
              <a:rPr lang="fr-FR" dirty="0"/>
              <a:t>Paramètres bioclimatiques </a:t>
            </a:r>
          </a:p>
        </p:txBody>
      </p:sp>
      <p:sp>
        <p:nvSpPr>
          <p:cNvPr id="18" name="ZoneTexte 17">
            <a:extLst>
              <a:ext uri="{FF2B5EF4-FFF2-40B4-BE49-F238E27FC236}">
                <a16:creationId xmlns:a16="http://schemas.microsoft.com/office/drawing/2014/main" id="{68347F4D-A269-4C7E-B148-A5024AB3B009}"/>
              </a:ext>
            </a:extLst>
          </p:cNvPr>
          <p:cNvSpPr txBox="1"/>
          <p:nvPr/>
        </p:nvSpPr>
        <p:spPr>
          <a:xfrm>
            <a:off x="1079500" y="5086787"/>
            <a:ext cx="2808832" cy="223438"/>
          </a:xfrm>
          <a:prstGeom prst="rect">
            <a:avLst/>
          </a:prstGeom>
          <a:noFill/>
        </p:spPr>
        <p:txBody>
          <a:bodyPr wrap="square" rtlCol="0">
            <a:spAutoFit/>
          </a:bodyPr>
          <a:lstStyle/>
          <a:p>
            <a:pPr algn="ctr"/>
            <a:r>
              <a:rPr lang="fr-FR" dirty="0">
                <a:sym typeface="Symbol" panose="05050102010706020507" pitchFamily="18" charset="2"/>
              </a:rPr>
              <a:t> </a:t>
            </a:r>
            <a:r>
              <a:rPr lang="fr-FR" dirty="0"/>
              <a:t>Ressources alimentaires</a:t>
            </a:r>
          </a:p>
        </p:txBody>
      </p:sp>
      <p:sp>
        <p:nvSpPr>
          <p:cNvPr id="19" name="ZoneTexte 18">
            <a:extLst>
              <a:ext uri="{FF2B5EF4-FFF2-40B4-BE49-F238E27FC236}">
                <a16:creationId xmlns:a16="http://schemas.microsoft.com/office/drawing/2014/main" id="{8F6F5DE8-86B9-49BF-9E2B-70A21679C1F3}"/>
              </a:ext>
            </a:extLst>
          </p:cNvPr>
          <p:cNvSpPr txBox="1"/>
          <p:nvPr/>
        </p:nvSpPr>
        <p:spPr>
          <a:xfrm>
            <a:off x="5622270" y="5051548"/>
            <a:ext cx="2842049" cy="369332"/>
          </a:xfrm>
          <a:prstGeom prst="rect">
            <a:avLst/>
          </a:prstGeom>
          <a:noFill/>
        </p:spPr>
        <p:txBody>
          <a:bodyPr wrap="square" rtlCol="0">
            <a:spAutoFit/>
          </a:bodyPr>
          <a:lstStyle/>
          <a:p>
            <a:pPr algn="ctr"/>
            <a:r>
              <a:rPr lang="fr-FR" dirty="0">
                <a:sym typeface="Symbol" panose="05050102010706020507" pitchFamily="18" charset="2"/>
              </a:rPr>
              <a:t> </a:t>
            </a:r>
            <a:r>
              <a:rPr lang="fr-FR" dirty="0"/>
              <a:t>Environnement sanitaire  </a:t>
            </a:r>
          </a:p>
        </p:txBody>
      </p:sp>
      <p:sp>
        <p:nvSpPr>
          <p:cNvPr id="20" name="ZoneTexte 19">
            <a:extLst>
              <a:ext uri="{FF2B5EF4-FFF2-40B4-BE49-F238E27FC236}">
                <a16:creationId xmlns:a16="http://schemas.microsoft.com/office/drawing/2014/main" id="{44BDF178-36DE-41A0-94F1-75EB0035EC22}"/>
              </a:ext>
            </a:extLst>
          </p:cNvPr>
          <p:cNvSpPr txBox="1"/>
          <p:nvPr/>
        </p:nvSpPr>
        <p:spPr>
          <a:xfrm>
            <a:off x="2873654" y="5425346"/>
            <a:ext cx="3582476" cy="369332"/>
          </a:xfrm>
          <a:prstGeom prst="rect">
            <a:avLst/>
          </a:prstGeom>
          <a:noFill/>
        </p:spPr>
        <p:txBody>
          <a:bodyPr wrap="square" rtlCol="0">
            <a:spAutoFit/>
          </a:bodyPr>
          <a:lstStyle/>
          <a:p>
            <a:pPr algn="ctr"/>
            <a:r>
              <a:rPr lang="fr-FR" dirty="0"/>
              <a:t>↘ Performances, santé  &amp; BEA</a:t>
            </a:r>
          </a:p>
        </p:txBody>
      </p:sp>
      <p:cxnSp>
        <p:nvCxnSpPr>
          <p:cNvPr id="21" name="Connecteur droit avec flèche 20">
            <a:extLst>
              <a:ext uri="{FF2B5EF4-FFF2-40B4-BE49-F238E27FC236}">
                <a16:creationId xmlns:a16="http://schemas.microsoft.com/office/drawing/2014/main" id="{D3C74F24-BC55-4C83-9865-E9BD8E05EA63}"/>
              </a:ext>
            </a:extLst>
          </p:cNvPr>
          <p:cNvCxnSpPr>
            <a:cxnSpLocks/>
          </p:cNvCxnSpPr>
          <p:nvPr/>
        </p:nvCxnSpPr>
        <p:spPr>
          <a:xfrm>
            <a:off x="4663634" y="4688827"/>
            <a:ext cx="2085" cy="103211"/>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Connecteur en angle 38">
            <a:extLst>
              <a:ext uri="{FF2B5EF4-FFF2-40B4-BE49-F238E27FC236}">
                <a16:creationId xmlns:a16="http://schemas.microsoft.com/office/drawing/2014/main" id="{8A15203C-794E-4F44-8D6B-C0717B99D28F}"/>
              </a:ext>
            </a:extLst>
          </p:cNvPr>
          <p:cNvCxnSpPr>
            <a:stCxn id="27" idx="1"/>
            <a:endCxn id="18" idx="0"/>
          </p:cNvCxnSpPr>
          <p:nvPr/>
        </p:nvCxnSpPr>
        <p:spPr>
          <a:xfrm rot="10800000" flipV="1">
            <a:off x="2483916" y="4119219"/>
            <a:ext cx="1681624" cy="967568"/>
          </a:xfrm>
          <a:prstGeom prst="bentConnector2">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Connecteur en angle 39">
            <a:extLst>
              <a:ext uri="{FF2B5EF4-FFF2-40B4-BE49-F238E27FC236}">
                <a16:creationId xmlns:a16="http://schemas.microsoft.com/office/drawing/2014/main" id="{D3C02DB3-9902-4725-A974-638E1A933115}"/>
              </a:ext>
            </a:extLst>
          </p:cNvPr>
          <p:cNvCxnSpPr>
            <a:cxnSpLocks/>
          </p:cNvCxnSpPr>
          <p:nvPr/>
        </p:nvCxnSpPr>
        <p:spPr>
          <a:xfrm>
            <a:off x="6044567" y="4882491"/>
            <a:ext cx="1079489" cy="210237"/>
          </a:xfrm>
          <a:prstGeom prst="bentConnector2">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Connecteur droit avec flèche 23">
            <a:extLst>
              <a:ext uri="{FF2B5EF4-FFF2-40B4-BE49-F238E27FC236}">
                <a16:creationId xmlns:a16="http://schemas.microsoft.com/office/drawing/2014/main" id="{65559A85-27B9-4F6A-89D8-0AB4F3F8899F}"/>
              </a:ext>
            </a:extLst>
          </p:cNvPr>
          <p:cNvCxnSpPr>
            <a:cxnSpLocks/>
          </p:cNvCxnSpPr>
          <p:nvPr/>
        </p:nvCxnSpPr>
        <p:spPr>
          <a:xfrm flipH="1">
            <a:off x="4664893" y="4994210"/>
            <a:ext cx="826" cy="484301"/>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Connecteur en angle 41">
            <a:extLst>
              <a:ext uri="{FF2B5EF4-FFF2-40B4-BE49-F238E27FC236}">
                <a16:creationId xmlns:a16="http://schemas.microsoft.com/office/drawing/2014/main" id="{62C75C5E-1050-4429-927C-E2332851CBBF}"/>
              </a:ext>
            </a:extLst>
          </p:cNvPr>
          <p:cNvCxnSpPr>
            <a:cxnSpLocks/>
          </p:cNvCxnSpPr>
          <p:nvPr/>
        </p:nvCxnSpPr>
        <p:spPr>
          <a:xfrm rot="16200000" flipH="1">
            <a:off x="2528892" y="5382212"/>
            <a:ext cx="299787" cy="389738"/>
          </a:xfrm>
          <a:prstGeom prst="bentConnector2">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ngle 42">
            <a:extLst>
              <a:ext uri="{FF2B5EF4-FFF2-40B4-BE49-F238E27FC236}">
                <a16:creationId xmlns:a16="http://schemas.microsoft.com/office/drawing/2014/main" id="{709EBBD0-FAD5-42BD-9951-DCEA86A3BAFD}"/>
              </a:ext>
            </a:extLst>
          </p:cNvPr>
          <p:cNvCxnSpPr>
            <a:cxnSpLocks/>
            <a:stCxn id="19" idx="2"/>
          </p:cNvCxnSpPr>
          <p:nvPr/>
        </p:nvCxnSpPr>
        <p:spPr>
          <a:xfrm rot="5400000">
            <a:off x="6623249" y="5253764"/>
            <a:ext cx="252931" cy="587162"/>
          </a:xfrm>
          <a:prstGeom prst="bentConnector2">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959C61D1-330B-48CD-A0F0-AAFCAE22E024}"/>
              </a:ext>
            </a:extLst>
          </p:cNvPr>
          <p:cNvSpPr txBox="1"/>
          <p:nvPr/>
        </p:nvSpPr>
        <p:spPr>
          <a:xfrm>
            <a:off x="4165540" y="4007500"/>
            <a:ext cx="996189" cy="223438"/>
          </a:xfrm>
          <a:prstGeom prst="rect">
            <a:avLst/>
          </a:prstGeom>
          <a:noFill/>
        </p:spPr>
        <p:txBody>
          <a:bodyPr wrap="square" rtlCol="0">
            <a:spAutoFit/>
          </a:bodyPr>
          <a:lstStyle/>
          <a:p>
            <a:pPr algn="ctr"/>
            <a:r>
              <a:rPr lang="fr-FR" dirty="0"/>
              <a:t>↗ GES </a:t>
            </a:r>
          </a:p>
        </p:txBody>
      </p:sp>
      <p:cxnSp>
        <p:nvCxnSpPr>
          <p:cNvPr id="28" name="Connecteur droit avec flèche 27">
            <a:extLst>
              <a:ext uri="{FF2B5EF4-FFF2-40B4-BE49-F238E27FC236}">
                <a16:creationId xmlns:a16="http://schemas.microsoft.com/office/drawing/2014/main" id="{FCA3EC29-2C16-4B9C-AF0D-90009C94C711}"/>
              </a:ext>
            </a:extLst>
          </p:cNvPr>
          <p:cNvCxnSpPr>
            <a:cxnSpLocks/>
          </p:cNvCxnSpPr>
          <p:nvPr/>
        </p:nvCxnSpPr>
        <p:spPr>
          <a:xfrm>
            <a:off x="4663634" y="4294736"/>
            <a:ext cx="0" cy="16002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en angle 50">
            <a:extLst>
              <a:ext uri="{FF2B5EF4-FFF2-40B4-BE49-F238E27FC236}">
                <a16:creationId xmlns:a16="http://schemas.microsoft.com/office/drawing/2014/main" id="{36483098-BDCD-4042-876E-F2D27E8702BB}"/>
              </a:ext>
            </a:extLst>
          </p:cNvPr>
          <p:cNvCxnSpPr>
            <a:cxnSpLocks/>
          </p:cNvCxnSpPr>
          <p:nvPr/>
        </p:nvCxnSpPr>
        <p:spPr>
          <a:xfrm rot="10800000" flipV="1">
            <a:off x="2483916" y="4903756"/>
            <a:ext cx="802955" cy="214929"/>
          </a:xfrm>
          <a:prstGeom prst="bentConnector2">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25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6E57CAB-23E3-4F05-8D3A-B137538370E2}"/>
              </a:ext>
            </a:extLst>
          </p:cNvPr>
          <p:cNvSpPr txBox="1"/>
          <p:nvPr/>
        </p:nvSpPr>
        <p:spPr>
          <a:xfrm>
            <a:off x="947150" y="403521"/>
            <a:ext cx="8196850" cy="707886"/>
          </a:xfrm>
          <a:prstGeom prst="rect">
            <a:avLst/>
          </a:prstGeom>
          <a:noFill/>
        </p:spPr>
        <p:txBody>
          <a:bodyPr wrap="square" rtlCol="0">
            <a:spAutoFit/>
          </a:bodyPr>
          <a:lstStyle/>
          <a:p>
            <a:r>
              <a:rPr lang="fr-FR" sz="2000" b="1" dirty="0">
                <a:solidFill>
                  <a:srgbClr val="D15323"/>
                </a:solidFill>
                <a:latin typeface="Raleway" panose="020B0503030101060003" pitchFamily="34" charset="0"/>
              </a:rPr>
              <a:t>Les voies d’adaptation des élevages bovins face aux changements</a:t>
            </a:r>
          </a:p>
        </p:txBody>
      </p:sp>
      <p:pic>
        <p:nvPicPr>
          <p:cNvPr id="5" name="Image 4">
            <a:extLst>
              <a:ext uri="{FF2B5EF4-FFF2-40B4-BE49-F238E27FC236}">
                <a16:creationId xmlns:a16="http://schemas.microsoft.com/office/drawing/2014/main" id="{36AEDF22-D75E-40AC-BD58-E084639A92D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813" y="325378"/>
            <a:ext cx="521033" cy="636626"/>
          </a:xfrm>
          <a:prstGeom prst="rect">
            <a:avLst/>
          </a:prstGeom>
        </p:spPr>
      </p:pic>
      <p:sp>
        <p:nvSpPr>
          <p:cNvPr id="11" name="Rectangle 10">
            <a:extLst>
              <a:ext uri="{FF2B5EF4-FFF2-40B4-BE49-F238E27FC236}">
                <a16:creationId xmlns:a16="http://schemas.microsoft.com/office/drawing/2014/main" id="{5D1B02B9-63BD-4E22-AF07-63AE1A4B04DA}"/>
              </a:ext>
            </a:extLst>
          </p:cNvPr>
          <p:cNvSpPr/>
          <p:nvPr/>
        </p:nvSpPr>
        <p:spPr>
          <a:xfrm>
            <a:off x="5231219" y="4175693"/>
            <a:ext cx="3165256" cy="1477328"/>
          </a:xfrm>
          <a:prstGeom prst="rect">
            <a:avLst/>
          </a:prstGeom>
          <a:solidFill>
            <a:schemeClr val="accent6">
              <a:lumMod val="40000"/>
              <a:lumOff val="60000"/>
            </a:schemeClr>
          </a:solidFill>
        </p:spPr>
        <p:txBody>
          <a:bodyPr wrap="square">
            <a:spAutoFit/>
          </a:bodyPr>
          <a:lstStyle/>
          <a:p>
            <a:pPr algn="ctr"/>
            <a:r>
              <a:rPr lang="fr-FR" dirty="0">
                <a:latin typeface="Arial" panose="020B0604020202020204" pitchFamily="34" charset="0"/>
                <a:cs typeface="Arial" panose="020B0604020202020204" pitchFamily="34" charset="0"/>
              </a:rPr>
              <a:t>Changements opérationnels et des changements stratégiques </a:t>
            </a:r>
          </a:p>
          <a:p>
            <a:pPr algn="ctr"/>
            <a:r>
              <a:rPr lang="fr-FR" dirty="0">
                <a:latin typeface="Arial" panose="020B0604020202020204" pitchFamily="34" charset="0"/>
                <a:cs typeface="Arial" panose="020B0604020202020204" pitchFamily="34" charset="0"/>
              </a:rPr>
              <a:t>- Reconception</a:t>
            </a:r>
          </a:p>
          <a:p>
            <a:pPr algn="ctr"/>
            <a:r>
              <a:rPr lang="fr-FR" dirty="0">
                <a:latin typeface="Arial" panose="020B0604020202020204" pitchFamily="34" charset="0"/>
                <a:cs typeface="Arial" panose="020B0604020202020204" pitchFamily="34" charset="0"/>
              </a:rPr>
              <a:t> (sols-cultures-élevages)</a:t>
            </a:r>
          </a:p>
        </p:txBody>
      </p:sp>
      <p:sp>
        <p:nvSpPr>
          <p:cNvPr id="14" name="Rectangle 13">
            <a:extLst>
              <a:ext uri="{FF2B5EF4-FFF2-40B4-BE49-F238E27FC236}">
                <a16:creationId xmlns:a16="http://schemas.microsoft.com/office/drawing/2014/main" id="{54E882D1-70F6-4CE2-BFFD-A2BC32C9B2DB}"/>
              </a:ext>
            </a:extLst>
          </p:cNvPr>
          <p:cNvSpPr/>
          <p:nvPr/>
        </p:nvSpPr>
        <p:spPr>
          <a:xfrm>
            <a:off x="970846" y="4175693"/>
            <a:ext cx="3606740" cy="1477328"/>
          </a:xfrm>
          <a:prstGeom prst="rect">
            <a:avLst/>
          </a:prstGeom>
          <a:solidFill>
            <a:schemeClr val="accent6">
              <a:lumMod val="40000"/>
              <a:lumOff val="60000"/>
            </a:schemeClr>
          </a:solidFill>
        </p:spPr>
        <p:txBody>
          <a:bodyPr wrap="square">
            <a:spAutoFit/>
          </a:bodyPr>
          <a:lstStyle/>
          <a:p>
            <a:pPr algn="ctr"/>
            <a:r>
              <a:rPr lang="fr-FR" dirty="0">
                <a:solidFill>
                  <a:srgbClr val="000000"/>
                </a:solidFill>
                <a:latin typeface="Arial" panose="020B0604020202020204" pitchFamily="34" charset="0"/>
              </a:rPr>
              <a:t>Voies d’adaptation différentes selon les échéances temporelles considérées </a:t>
            </a:r>
          </a:p>
          <a:p>
            <a:pPr algn="ctr"/>
            <a:r>
              <a:rPr lang="fr-FR" dirty="0">
                <a:solidFill>
                  <a:srgbClr val="000000"/>
                </a:solidFill>
                <a:latin typeface="Arial" panose="020B0604020202020204" pitchFamily="34" charset="0"/>
              </a:rPr>
              <a:t>et selon les bassins de production</a:t>
            </a:r>
            <a:endParaRPr lang="fr-FR" dirty="0"/>
          </a:p>
        </p:txBody>
      </p:sp>
      <p:sp>
        <p:nvSpPr>
          <p:cNvPr id="15" name="Rectangle 14">
            <a:extLst>
              <a:ext uri="{FF2B5EF4-FFF2-40B4-BE49-F238E27FC236}">
                <a16:creationId xmlns:a16="http://schemas.microsoft.com/office/drawing/2014/main" id="{BD11F5CF-C2F1-4BC4-A257-C54421892F15}"/>
              </a:ext>
            </a:extLst>
          </p:cNvPr>
          <p:cNvSpPr/>
          <p:nvPr/>
        </p:nvSpPr>
        <p:spPr>
          <a:xfrm>
            <a:off x="449813" y="1255194"/>
            <a:ext cx="8497542" cy="2585323"/>
          </a:xfrm>
          <a:prstGeom prst="rect">
            <a:avLst/>
          </a:prstGeom>
        </p:spPr>
        <p:txBody>
          <a:bodyPr wrap="square">
            <a:spAutoFit/>
          </a:bodyPr>
          <a:lstStyle/>
          <a:p>
            <a:r>
              <a:rPr lang="fr-FR" dirty="0">
                <a:solidFill>
                  <a:schemeClr val="bg2">
                    <a:lumMod val="25000"/>
                  </a:schemeClr>
                </a:solidFill>
                <a:latin typeface="Arial" panose="020B0604020202020204" pitchFamily="34" charset="0"/>
                <a:cs typeface="Arial" panose="020B0604020202020204" pitchFamily="34" charset="0"/>
              </a:rPr>
              <a:t>Choix d’espèces végétales et sélection des semences</a:t>
            </a:r>
          </a:p>
          <a:p>
            <a:r>
              <a:rPr lang="fr-FR" dirty="0">
                <a:solidFill>
                  <a:schemeClr val="bg2">
                    <a:lumMod val="25000"/>
                  </a:schemeClr>
                </a:solidFill>
                <a:latin typeface="Arial" panose="020B0604020202020204" pitchFamily="34" charset="0"/>
                <a:cs typeface="Arial" panose="020B0604020202020204" pitchFamily="34" charset="0"/>
              </a:rPr>
              <a:t>Techniques culturales</a:t>
            </a:r>
          </a:p>
          <a:p>
            <a:r>
              <a:rPr lang="fr-FR" dirty="0">
                <a:solidFill>
                  <a:schemeClr val="bg2">
                    <a:lumMod val="25000"/>
                  </a:schemeClr>
                </a:solidFill>
                <a:latin typeface="Arial" panose="020B0604020202020204" pitchFamily="34" charset="0"/>
                <a:cs typeface="Arial" panose="020B0604020202020204" pitchFamily="34" charset="0"/>
              </a:rPr>
              <a:t>Choix de races adaptées (format) et sélection d’animaux </a:t>
            </a:r>
          </a:p>
          <a:p>
            <a:r>
              <a:rPr lang="fr-FR" dirty="0">
                <a:solidFill>
                  <a:schemeClr val="bg2">
                    <a:lumMod val="25000"/>
                  </a:schemeClr>
                </a:solidFill>
                <a:latin typeface="Arial" panose="020B0604020202020204" pitchFamily="34" charset="0"/>
                <a:cs typeface="Arial" panose="020B0604020202020204" pitchFamily="34" charset="0"/>
              </a:rPr>
              <a:t>Optimisation des techniques de pâturage et de conservation des fourrages</a:t>
            </a:r>
          </a:p>
          <a:p>
            <a:r>
              <a:rPr lang="fr-FR" dirty="0">
                <a:solidFill>
                  <a:schemeClr val="bg2">
                    <a:lumMod val="25000"/>
                  </a:schemeClr>
                </a:solidFill>
                <a:latin typeface="Arial" panose="020B0604020202020204" pitchFamily="34" charset="0"/>
                <a:cs typeface="Arial" panose="020B0604020202020204" pitchFamily="34" charset="0"/>
              </a:rPr>
              <a:t>Modifications de la conduite des troupeaux (vêlages, tarissement, chargement…)</a:t>
            </a:r>
          </a:p>
          <a:p>
            <a:r>
              <a:rPr lang="fr-FR" dirty="0">
                <a:solidFill>
                  <a:schemeClr val="bg2">
                    <a:lumMod val="25000"/>
                  </a:schemeClr>
                </a:solidFill>
                <a:latin typeface="Arial" panose="020B0604020202020204" pitchFamily="34" charset="0"/>
                <a:cs typeface="Arial" panose="020B0604020202020204" pitchFamily="34" charset="0"/>
              </a:rPr>
              <a:t>Sécurisation de l’autonomie fourragère (stocks)</a:t>
            </a:r>
          </a:p>
          <a:p>
            <a:r>
              <a:rPr lang="fr-FR" dirty="0">
                <a:solidFill>
                  <a:schemeClr val="bg2">
                    <a:lumMod val="25000"/>
                  </a:schemeClr>
                </a:solidFill>
                <a:latin typeface="Arial" panose="020B0604020202020204" pitchFamily="34" charset="0"/>
                <a:cs typeface="Arial" panose="020B0604020202020204" pitchFamily="34" charset="0"/>
              </a:rPr>
              <a:t>Adaptation des bâtiments et des parcelles (haies, arbres, zones)</a:t>
            </a:r>
          </a:p>
          <a:p>
            <a:r>
              <a:rPr lang="fr-FR" dirty="0">
                <a:solidFill>
                  <a:schemeClr val="bg2">
                    <a:lumMod val="25000"/>
                  </a:schemeClr>
                </a:solidFill>
                <a:latin typeface="Arial" panose="020B0604020202020204" pitchFamily="34" charset="0"/>
                <a:cs typeface="Arial" panose="020B0604020202020204" pitchFamily="34" charset="0"/>
              </a:rPr>
              <a:t>Objectifs de production et valorisation des produits</a:t>
            </a:r>
          </a:p>
          <a:p>
            <a:r>
              <a:rPr lang="fr-FR" dirty="0">
                <a:solidFill>
                  <a:schemeClr val="bg2">
                    <a:lumMod val="25000"/>
                  </a:schemeClr>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29008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D8E9CE4-6BAB-D941-AED0-93D2A1952620}"/>
              </a:ext>
            </a:extLst>
          </p:cNvPr>
          <p:cNvSpPr txBox="1">
            <a:spLocks/>
          </p:cNvSpPr>
          <p:nvPr/>
        </p:nvSpPr>
        <p:spPr>
          <a:xfrm>
            <a:off x="1652532" y="2181217"/>
            <a:ext cx="6858000" cy="668767"/>
          </a:xfrm>
          <a:prstGeom prst="rect">
            <a:avLst/>
          </a:prstGeom>
        </p:spPr>
        <p:txBody>
          <a:bodyPr anchor="t" anchorCtr="0">
            <a:normAutofit/>
          </a:bodyPr>
          <a:lstStyle>
            <a:lvl1pPr marL="0" indent="0" algn="l" defTabSz="914400" rtl="0" eaLnBrk="1" latinLnBrk="0" hangingPunct="1">
              <a:lnSpc>
                <a:spcPct val="90000"/>
              </a:lnSpc>
              <a:spcBef>
                <a:spcPct val="0"/>
              </a:spcBef>
              <a:buFontTx/>
              <a:buNone/>
              <a:defRPr sz="3600" kern="1200">
                <a:solidFill>
                  <a:schemeClr val="bg1"/>
                </a:solidFill>
                <a:latin typeface="+mj-lt"/>
                <a:ea typeface="+mj-ea"/>
                <a:cs typeface="+mj-cs"/>
              </a:defRPr>
            </a:lvl1pPr>
          </a:lstStyle>
          <a:p>
            <a:r>
              <a:rPr lang="fr-FR" b="1" dirty="0">
                <a:latin typeface="Raleway" panose="020B0503030101060003" pitchFamily="34" charset="77"/>
                <a:cs typeface="Arial" panose="020B0604020202020204" pitchFamily="34" charset="0"/>
              </a:rPr>
              <a:t>Conclusion</a:t>
            </a:r>
            <a:endParaRPr lang="en-US" b="1" dirty="0">
              <a:latin typeface="Raleway" panose="020B0503030101060003" pitchFamily="34" charset="77"/>
              <a:cs typeface="Arial" panose="020B0604020202020204" pitchFamily="34" charset="0"/>
            </a:endParaRPr>
          </a:p>
        </p:txBody>
      </p:sp>
      <p:sp>
        <p:nvSpPr>
          <p:cNvPr id="7" name="Subtitle 2">
            <a:extLst>
              <a:ext uri="{FF2B5EF4-FFF2-40B4-BE49-F238E27FC236}">
                <a16:creationId xmlns:a16="http://schemas.microsoft.com/office/drawing/2014/main" id="{7FD722E3-04D7-8546-826D-34516DADF1D3}"/>
              </a:ext>
            </a:extLst>
          </p:cNvPr>
          <p:cNvSpPr txBox="1">
            <a:spLocks/>
          </p:cNvSpPr>
          <p:nvPr/>
        </p:nvSpPr>
        <p:spPr>
          <a:xfrm>
            <a:off x="1652532" y="2764926"/>
            <a:ext cx="6858000" cy="654923"/>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27566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1300" b="1" dirty="0">
                <a:solidFill>
                  <a:schemeClr val="bg1"/>
                </a:solidFill>
                <a:latin typeface="Arial" panose="020B0604020202020204" pitchFamily="34" charset="0"/>
                <a:cs typeface="Arial" panose="020B0604020202020204" pitchFamily="34" charset="0"/>
              </a:rPr>
              <a:t>Florence </a:t>
            </a:r>
            <a:r>
              <a:rPr lang="fr-FR" sz="1300" b="1" dirty="0" err="1">
                <a:solidFill>
                  <a:schemeClr val="bg1"/>
                </a:solidFill>
                <a:latin typeface="Arial" panose="020B0604020202020204" pitchFamily="34" charset="0"/>
                <a:cs typeface="Arial" panose="020B0604020202020204" pitchFamily="34" charset="0"/>
              </a:rPr>
              <a:t>Gondret</a:t>
            </a:r>
            <a:r>
              <a:rPr lang="fr-FR" sz="1300" b="1" dirty="0">
                <a:solidFill>
                  <a:schemeClr val="bg1"/>
                </a:solidFill>
                <a:latin typeface="Arial" panose="020B0604020202020204" pitchFamily="34" charset="0"/>
                <a:cs typeface="Arial" panose="020B0604020202020204" pitchFamily="34" charset="0"/>
              </a:rPr>
              <a:t>, </a:t>
            </a:r>
            <a:r>
              <a:rPr lang="fr-FR" sz="1300" dirty="0">
                <a:solidFill>
                  <a:schemeClr val="bg1"/>
                </a:solidFill>
                <a:latin typeface="Arial" panose="020B0604020202020204" pitchFamily="34" charset="0"/>
                <a:cs typeface="Arial" panose="020B0604020202020204" pitchFamily="34" charset="0"/>
              </a:rPr>
              <a:t>cheffe de département adjoint INRAE PHASE</a:t>
            </a:r>
          </a:p>
        </p:txBody>
      </p:sp>
    </p:spTree>
    <p:extLst>
      <p:ext uri="{BB962C8B-B14F-4D97-AF65-F5344CB8AC3E}">
        <p14:creationId xmlns:p14="http://schemas.microsoft.com/office/powerpoint/2010/main" val="1716052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72783C42-EB32-004F-821A-E062737C21DC}"/>
              </a:ext>
            </a:extLst>
          </p:cNvPr>
          <p:cNvSpPr txBox="1"/>
          <p:nvPr/>
        </p:nvSpPr>
        <p:spPr>
          <a:xfrm>
            <a:off x="1079500" y="2329513"/>
            <a:ext cx="7616848" cy="1400383"/>
          </a:xfrm>
          <a:prstGeom prst="rect">
            <a:avLst/>
          </a:prstGeom>
          <a:noFill/>
        </p:spPr>
        <p:txBody>
          <a:bodyPr wrap="square" rtlCol="0">
            <a:spAutoFit/>
          </a:bodyPr>
          <a:lstStyle/>
          <a:p>
            <a:pPr>
              <a:spcBef>
                <a:spcPts val="600"/>
              </a:spcBef>
              <a:buClr>
                <a:srgbClr val="76A643"/>
              </a:buClr>
            </a:pPr>
            <a:r>
              <a:rPr lang="fr-FR" sz="1600" dirty="0">
                <a:latin typeface="Arial" panose="020B0604020202020204" pitchFamily="34" charset="0"/>
                <a:cs typeface="Arial" panose="020B0604020202020204" pitchFamily="34" charset="0"/>
              </a:rPr>
              <a:t>R&amp;D agricole engagée et caractérisée par une diversité des intervenants : INRAE, instituts techniques agricoles, réseau des chambres d’agriculture, organismes nationaux à vocation agricole, enseignement supérieur et technique, et leurs partenariats</a:t>
            </a:r>
          </a:p>
          <a:p>
            <a:pPr>
              <a:spcBef>
                <a:spcPts val="600"/>
              </a:spcBef>
              <a:buClr>
                <a:srgbClr val="76A643"/>
              </a:buClr>
            </a:pPr>
            <a:r>
              <a:rPr lang="fr-FR" sz="1600" dirty="0">
                <a:latin typeface="Arial" panose="020B0604020202020204" pitchFamily="34" charset="0"/>
                <a:cs typeface="Arial" panose="020B0604020202020204" pitchFamily="34" charset="0"/>
                <a:sym typeface="Wingdings" panose="05000000000000000000" pitchFamily="2" charset="2"/>
              </a:rPr>
              <a:t>	 </a:t>
            </a:r>
            <a:r>
              <a:rPr lang="fr-FR" sz="1600" dirty="0">
                <a:latin typeface="Arial" panose="020B0604020202020204" pitchFamily="34" charset="0"/>
                <a:cs typeface="Arial" panose="020B0604020202020204" pitchFamily="34" charset="0"/>
              </a:rPr>
              <a:t>Des enjeux interdisciplinaires</a:t>
            </a:r>
          </a:p>
        </p:txBody>
      </p:sp>
      <p:sp>
        <p:nvSpPr>
          <p:cNvPr id="6" name="ZoneTexte 5">
            <a:extLst>
              <a:ext uri="{FF2B5EF4-FFF2-40B4-BE49-F238E27FC236}">
                <a16:creationId xmlns:a16="http://schemas.microsoft.com/office/drawing/2014/main" id="{B2F5011C-96E3-4B4A-BD3B-A6E6626624A9}"/>
              </a:ext>
            </a:extLst>
          </p:cNvPr>
          <p:cNvSpPr txBox="1"/>
          <p:nvPr/>
        </p:nvSpPr>
        <p:spPr>
          <a:xfrm>
            <a:off x="937441" y="190347"/>
            <a:ext cx="7743826" cy="707886"/>
          </a:xfrm>
          <a:prstGeom prst="rect">
            <a:avLst/>
          </a:prstGeom>
          <a:noFill/>
        </p:spPr>
        <p:txBody>
          <a:bodyPr wrap="square" rtlCol="0">
            <a:spAutoFit/>
          </a:bodyPr>
          <a:lstStyle/>
          <a:p>
            <a:r>
              <a:rPr lang="fr-FR" sz="2000" b="1" dirty="0">
                <a:solidFill>
                  <a:srgbClr val="D15323"/>
                </a:solidFill>
                <a:latin typeface="Raleway" panose="020B0503030101060003" pitchFamily="34" charset="0"/>
              </a:rPr>
              <a:t>De nombreuses initiatives et réflexions pour identifier les voies d’adaptation des élevages bovins</a:t>
            </a:r>
          </a:p>
        </p:txBody>
      </p:sp>
      <p:pic>
        <p:nvPicPr>
          <p:cNvPr id="8" name="Image 7">
            <a:extLst>
              <a:ext uri="{FF2B5EF4-FFF2-40B4-BE49-F238E27FC236}">
                <a16:creationId xmlns:a16="http://schemas.microsoft.com/office/drawing/2014/main" id="{9B1D1E0C-8B44-D64B-9479-FA1FCB75BB5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49813" y="168609"/>
            <a:ext cx="521033" cy="636626"/>
          </a:xfrm>
          <a:prstGeom prst="rect">
            <a:avLst/>
          </a:prstGeom>
        </p:spPr>
      </p:pic>
      <p:sp>
        <p:nvSpPr>
          <p:cNvPr id="10" name="Rectangle 9">
            <a:extLst>
              <a:ext uri="{FF2B5EF4-FFF2-40B4-BE49-F238E27FC236}">
                <a16:creationId xmlns:a16="http://schemas.microsoft.com/office/drawing/2014/main" id="{0377B4C5-AD61-4094-912B-EE125129E7A1}"/>
              </a:ext>
            </a:extLst>
          </p:cNvPr>
          <p:cNvSpPr/>
          <p:nvPr/>
        </p:nvSpPr>
        <p:spPr>
          <a:xfrm>
            <a:off x="1030006" y="1828864"/>
            <a:ext cx="7452542" cy="338554"/>
          </a:xfrm>
          <a:prstGeom prst="rect">
            <a:avLst/>
          </a:prstGeom>
        </p:spPr>
        <p:txBody>
          <a:bodyPr wrap="square">
            <a:spAutoFit/>
          </a:bodyPr>
          <a:lstStyle/>
          <a:p>
            <a:r>
              <a:rPr lang="fr-FR" sz="1600" dirty="0">
                <a:solidFill>
                  <a:srgbClr val="000000"/>
                </a:solidFill>
                <a:latin typeface="Arial" panose="020B0604020202020204" pitchFamily="34" charset="0"/>
              </a:rPr>
              <a:t>Varenne agricole de l’eau et de l’adaptation au changement climatique en 2022 </a:t>
            </a:r>
            <a:endParaRPr lang="fr-FR" sz="1600" dirty="0"/>
          </a:p>
        </p:txBody>
      </p:sp>
      <p:sp>
        <p:nvSpPr>
          <p:cNvPr id="12" name="Rectangle 11">
            <a:extLst>
              <a:ext uri="{FF2B5EF4-FFF2-40B4-BE49-F238E27FC236}">
                <a16:creationId xmlns:a16="http://schemas.microsoft.com/office/drawing/2014/main" id="{A9F65E79-6482-41B2-BDA1-EEE0F16A7AC2}"/>
              </a:ext>
            </a:extLst>
          </p:cNvPr>
          <p:cNvSpPr/>
          <p:nvPr/>
        </p:nvSpPr>
        <p:spPr>
          <a:xfrm>
            <a:off x="1030006" y="938530"/>
            <a:ext cx="7616848" cy="830997"/>
          </a:xfrm>
          <a:prstGeom prst="rect">
            <a:avLst/>
          </a:prstGeom>
        </p:spPr>
        <p:txBody>
          <a:bodyPr wrap="square">
            <a:spAutoFit/>
          </a:bodyPr>
          <a:lstStyle/>
          <a:p>
            <a:r>
              <a:rPr lang="fr-FR" sz="1600" dirty="0">
                <a:solidFill>
                  <a:srgbClr val="000000"/>
                </a:solidFill>
                <a:latin typeface="Arial" panose="020B0604020202020204" pitchFamily="34" charset="0"/>
              </a:rPr>
              <a:t>Rapport du CGAAER en octobre 2021 sur les leviers de l’adaptation de l’élevage des ruminants et des systèmes fourragers au changement climatique: état des lieux et propositions </a:t>
            </a:r>
            <a:endParaRPr lang="fr-FR" sz="1600" dirty="0"/>
          </a:p>
        </p:txBody>
      </p:sp>
      <p:sp>
        <p:nvSpPr>
          <p:cNvPr id="14" name="ZoneTexte 13">
            <a:extLst>
              <a:ext uri="{FF2B5EF4-FFF2-40B4-BE49-F238E27FC236}">
                <a16:creationId xmlns:a16="http://schemas.microsoft.com/office/drawing/2014/main" id="{097CE208-F50F-4FC7-8F8D-8865B40982EC}"/>
              </a:ext>
            </a:extLst>
          </p:cNvPr>
          <p:cNvSpPr txBox="1"/>
          <p:nvPr/>
        </p:nvSpPr>
        <p:spPr>
          <a:xfrm>
            <a:off x="1079500" y="3757037"/>
            <a:ext cx="7616848" cy="907941"/>
          </a:xfrm>
          <a:prstGeom prst="rect">
            <a:avLst/>
          </a:prstGeom>
          <a:noFill/>
        </p:spPr>
        <p:txBody>
          <a:bodyPr wrap="square" rtlCol="0">
            <a:spAutoFit/>
          </a:bodyPr>
          <a:lstStyle/>
          <a:p>
            <a:pPr>
              <a:spcBef>
                <a:spcPts val="600"/>
              </a:spcBef>
              <a:buClr>
                <a:srgbClr val="76A643"/>
              </a:buClr>
            </a:pPr>
            <a:r>
              <a:rPr lang="fr-FR" sz="1600" dirty="0">
                <a:latin typeface="Arial" panose="020B0604020202020204" pitchFamily="34" charset="0"/>
                <a:cs typeface="Arial" panose="020B0604020202020204" pitchFamily="34" charset="0"/>
              </a:rPr>
              <a:t>Des structures locales, coopératives, groupements, …</a:t>
            </a:r>
          </a:p>
          <a:p>
            <a:pPr>
              <a:spcBef>
                <a:spcPts val="600"/>
              </a:spcBef>
              <a:buClr>
                <a:srgbClr val="76A643"/>
              </a:buClr>
            </a:pPr>
            <a:r>
              <a:rPr lang="fr-FR" sz="1600" dirty="0">
                <a:latin typeface="Arial" panose="020B0604020202020204" pitchFamily="34" charset="0"/>
                <a:cs typeface="Arial" panose="020B0604020202020204" pitchFamily="34" charset="0"/>
                <a:sym typeface="Wingdings" panose="05000000000000000000" pitchFamily="2" charset="2"/>
              </a:rPr>
              <a:t>	 </a:t>
            </a:r>
            <a:r>
              <a:rPr lang="fr-FR" sz="1600" dirty="0">
                <a:latin typeface="Arial" panose="020B0604020202020204" pitchFamily="34" charset="0"/>
                <a:cs typeface="Arial" panose="020B0604020202020204" pitchFamily="34" charset="0"/>
              </a:rPr>
              <a:t>avec une nécessité de suivre et évaluer les évolutions en cours des élevages bovins et d’articuler les initiatives locales et nationales</a:t>
            </a:r>
            <a:endParaRPr lang="fr-FR" sz="1600" b="1" dirty="0">
              <a:solidFill>
                <a:srgbClr val="669639"/>
              </a:solidFill>
              <a:latin typeface="Arial" panose="020B0604020202020204" pitchFamily="34" charset="0"/>
              <a:cs typeface="Arial" pitchFamily="34" charset="0"/>
            </a:endParaRPr>
          </a:p>
        </p:txBody>
      </p:sp>
      <p:sp>
        <p:nvSpPr>
          <p:cNvPr id="15" name="Rectangle 14">
            <a:extLst>
              <a:ext uri="{FF2B5EF4-FFF2-40B4-BE49-F238E27FC236}">
                <a16:creationId xmlns:a16="http://schemas.microsoft.com/office/drawing/2014/main" id="{2960A3DE-0222-4C08-B91C-EAE4F04B6C2E}"/>
              </a:ext>
            </a:extLst>
          </p:cNvPr>
          <p:cNvSpPr/>
          <p:nvPr/>
        </p:nvSpPr>
        <p:spPr>
          <a:xfrm>
            <a:off x="3665315" y="4858880"/>
            <a:ext cx="2794479" cy="923330"/>
          </a:xfrm>
          <a:prstGeom prst="rect">
            <a:avLst/>
          </a:prstGeom>
          <a:ln>
            <a:solidFill>
              <a:srgbClr val="C00000"/>
            </a:solidFill>
          </a:ln>
        </p:spPr>
        <p:txBody>
          <a:bodyPr wrap="square">
            <a:spAutoFit/>
          </a:bodyPr>
          <a:lstStyle/>
          <a:p>
            <a:pPr algn="ctr"/>
            <a:r>
              <a:rPr lang="fr-FR" b="1" dirty="0">
                <a:solidFill>
                  <a:srgbClr val="C00000"/>
                </a:solidFill>
                <a:latin typeface="Arial" panose="020B0604020202020204" pitchFamily="34" charset="0"/>
              </a:rPr>
              <a:t>Transfert et à la diffusion des leviers dans les exploitations </a:t>
            </a:r>
            <a:endParaRPr lang="fr-FR" b="1" dirty="0">
              <a:solidFill>
                <a:srgbClr val="C00000"/>
              </a:solidFill>
            </a:endParaRPr>
          </a:p>
        </p:txBody>
      </p:sp>
      <p:sp>
        <p:nvSpPr>
          <p:cNvPr id="16" name="Rectangle 15">
            <a:extLst>
              <a:ext uri="{FF2B5EF4-FFF2-40B4-BE49-F238E27FC236}">
                <a16:creationId xmlns:a16="http://schemas.microsoft.com/office/drawing/2014/main" id="{EAABD647-35CF-4B81-8B49-01BA938D80EE}"/>
              </a:ext>
            </a:extLst>
          </p:cNvPr>
          <p:cNvSpPr/>
          <p:nvPr/>
        </p:nvSpPr>
        <p:spPr>
          <a:xfrm>
            <a:off x="449813" y="4747921"/>
            <a:ext cx="3043446" cy="1169551"/>
          </a:xfrm>
          <a:prstGeom prst="rect">
            <a:avLst/>
          </a:prstGeom>
        </p:spPr>
        <p:txBody>
          <a:bodyPr wrap="square">
            <a:spAutoFit/>
          </a:bodyPr>
          <a:lstStyle/>
          <a:p>
            <a:pPr algn="ctr"/>
            <a:r>
              <a:rPr lang="fr-FR" sz="1400" dirty="0">
                <a:solidFill>
                  <a:schemeClr val="accent2">
                    <a:lumMod val="75000"/>
                  </a:schemeClr>
                </a:solidFill>
                <a:latin typeface="Arial" panose="020B0604020202020204" pitchFamily="34" charset="0"/>
              </a:rPr>
              <a:t>Des facteurs socio-culturels, techniques, administratifs (rigidité des aides,…) et économiques contribuent à freiner la diffusion des leviers d’adaptation </a:t>
            </a:r>
            <a:endParaRPr lang="fr-FR" sz="1400" dirty="0">
              <a:solidFill>
                <a:schemeClr val="accent2">
                  <a:lumMod val="75000"/>
                </a:schemeClr>
              </a:solidFill>
            </a:endParaRPr>
          </a:p>
        </p:txBody>
      </p:sp>
      <p:sp>
        <p:nvSpPr>
          <p:cNvPr id="17" name="Rectangle 16">
            <a:extLst>
              <a:ext uri="{FF2B5EF4-FFF2-40B4-BE49-F238E27FC236}">
                <a16:creationId xmlns:a16="http://schemas.microsoft.com/office/drawing/2014/main" id="{1B6C3DE7-54B6-455D-B8EF-E31779C27CC6}"/>
              </a:ext>
            </a:extLst>
          </p:cNvPr>
          <p:cNvSpPr/>
          <p:nvPr/>
        </p:nvSpPr>
        <p:spPr>
          <a:xfrm>
            <a:off x="6459794" y="4735770"/>
            <a:ext cx="2403114" cy="1169551"/>
          </a:xfrm>
          <a:prstGeom prst="rect">
            <a:avLst/>
          </a:prstGeom>
        </p:spPr>
        <p:txBody>
          <a:bodyPr wrap="square">
            <a:spAutoFit/>
          </a:bodyPr>
          <a:lstStyle/>
          <a:p>
            <a:pPr algn="ctr"/>
            <a:r>
              <a:rPr lang="fr-FR" sz="1400" dirty="0">
                <a:solidFill>
                  <a:schemeClr val="accent2">
                    <a:lumMod val="75000"/>
                  </a:schemeClr>
                </a:solidFill>
                <a:latin typeface="Arial" panose="020B0604020202020204" pitchFamily="34" charset="0"/>
              </a:rPr>
              <a:t>Une adaptation en cours, de proche et moyen termes, plus que de long terme (incertitudes globales après 2050)</a:t>
            </a:r>
          </a:p>
        </p:txBody>
      </p:sp>
    </p:spTree>
    <p:extLst>
      <p:ext uri="{BB962C8B-B14F-4D97-AF65-F5344CB8AC3E}">
        <p14:creationId xmlns:p14="http://schemas.microsoft.com/office/powerpoint/2010/main" val="214305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p:bldP spid="15" grpId="0" animBg="1"/>
      <p:bldP spid="16" grpId="0"/>
      <p:bldP spid="17" grpId="0"/>
    </p:bldLst>
  </p:timing>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2421</TotalTime>
  <Words>1055</Words>
  <Application>Microsoft Office PowerPoint</Application>
  <PresentationFormat>Affichage à l'écran (4:3)</PresentationFormat>
  <Paragraphs>92</Paragraphs>
  <Slides>11</Slides>
  <Notes>5</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Raleway</vt:lpstr>
      <vt:lpstr>Symbol</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INRA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Arnaud Veldeman</dc:creator>
  <cp:lastModifiedBy>Florence Gondret</cp:lastModifiedBy>
  <cp:revision>174</cp:revision>
  <cp:lastPrinted>2023-09-06T06:13:19Z</cp:lastPrinted>
  <dcterms:created xsi:type="dcterms:W3CDTF">2019-10-22T16:10:30Z</dcterms:created>
  <dcterms:modified xsi:type="dcterms:W3CDTF">2023-12-12T08:36:13Z</dcterms:modified>
</cp:coreProperties>
</file>