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79461"/>
  </p:normalViewPr>
  <p:slideViewPr>
    <p:cSldViewPr snapToGrid="0">
      <p:cViewPr varScale="1">
        <p:scale>
          <a:sx n="137" d="100"/>
          <a:sy n="137" d="100"/>
        </p:scale>
        <p:origin x="106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400" dirty="0"/>
              <a:t>Hi </a:t>
            </a:r>
            <a:r>
              <a:rPr lang="fr" sz="1400" dirty="0" err="1"/>
              <a:t>everyone</a:t>
            </a:r>
            <a:r>
              <a:rPr lang="fr" sz="1400" dirty="0"/>
              <a:t>, </a:t>
            </a:r>
            <a:r>
              <a:rPr lang="fr" sz="1400" dirty="0" err="1"/>
              <a:t>my</a:t>
            </a:r>
            <a:r>
              <a:rPr lang="fr" sz="1400" dirty="0"/>
              <a:t> </a:t>
            </a:r>
            <a:r>
              <a:rPr lang="fr" sz="1400" dirty="0" err="1"/>
              <a:t>name</a:t>
            </a:r>
            <a:r>
              <a:rPr lang="fr" sz="1400" dirty="0"/>
              <a:t> </a:t>
            </a:r>
            <a:r>
              <a:rPr lang="fr" sz="1400" dirty="0" err="1"/>
              <a:t>is</a:t>
            </a:r>
            <a:r>
              <a:rPr lang="fr" sz="1400" dirty="0"/>
              <a:t> Elodie </a:t>
            </a:r>
            <a:r>
              <a:rPr lang="fr" sz="1400" dirty="0" err="1"/>
              <a:t>Germani</a:t>
            </a:r>
            <a:r>
              <a:rPr lang="fr" sz="1400" dirty="0"/>
              <a:t> and </a:t>
            </a:r>
            <a:r>
              <a:rPr lang="fr" sz="1400" dirty="0" err="1"/>
              <a:t>today</a:t>
            </a:r>
            <a:r>
              <a:rPr lang="fr" sz="1400" dirty="0"/>
              <a:t> </a:t>
            </a:r>
            <a:r>
              <a:rPr lang="fr" sz="1400" dirty="0" err="1"/>
              <a:t>I’ll</a:t>
            </a:r>
            <a:r>
              <a:rPr lang="fr" sz="1400" dirty="0"/>
              <a:t> </a:t>
            </a:r>
            <a:r>
              <a:rPr lang="fr" sz="1400" dirty="0" err="1"/>
              <a:t>present</a:t>
            </a:r>
            <a:r>
              <a:rPr lang="fr" sz="1400" dirty="0"/>
              <a:t> </a:t>
            </a:r>
            <a:r>
              <a:rPr lang="fr" sz="1400" dirty="0" err="1"/>
              <a:t>you</a:t>
            </a:r>
            <a:r>
              <a:rPr lang="fr" sz="1400" dirty="0"/>
              <a:t> a </a:t>
            </a:r>
            <a:r>
              <a:rPr lang="fr" sz="1400" dirty="0" err="1"/>
              <a:t>project</a:t>
            </a:r>
            <a:r>
              <a:rPr lang="fr" sz="1400" dirty="0"/>
              <a:t> </a:t>
            </a:r>
            <a:r>
              <a:rPr lang="fr" sz="1400" dirty="0" err="1"/>
              <a:t>that</a:t>
            </a:r>
            <a:r>
              <a:rPr lang="fr" sz="1400" dirty="0"/>
              <a:t> I </a:t>
            </a:r>
            <a:r>
              <a:rPr lang="fr" sz="1400" dirty="0" err="1"/>
              <a:t>did</a:t>
            </a:r>
            <a:r>
              <a:rPr lang="fr" sz="1400" dirty="0"/>
              <a:t> </a:t>
            </a:r>
            <a:r>
              <a:rPr lang="fr" sz="1400" dirty="0" err="1"/>
              <a:t>during</a:t>
            </a:r>
            <a:r>
              <a:rPr lang="fr" sz="1400" dirty="0"/>
              <a:t> </a:t>
            </a:r>
            <a:r>
              <a:rPr lang="fr" sz="1400" dirty="0" err="1"/>
              <a:t>my</a:t>
            </a:r>
            <a:r>
              <a:rPr lang="fr" sz="1400" dirty="0"/>
              <a:t> PhD and </a:t>
            </a:r>
            <a:r>
              <a:rPr lang="fr" sz="1400" dirty="0" err="1"/>
              <a:t>which</a:t>
            </a:r>
            <a:r>
              <a:rPr lang="fr" sz="1400" dirty="0"/>
              <a:t> </a:t>
            </a:r>
            <a:r>
              <a:rPr lang="fr" sz="1400" dirty="0" err="1"/>
              <a:t>is</a:t>
            </a:r>
            <a:r>
              <a:rPr lang="fr" sz="1400" dirty="0"/>
              <a:t> </a:t>
            </a:r>
            <a:r>
              <a:rPr lang="fr" sz="1400" dirty="0" err="1"/>
              <a:t>entitled</a:t>
            </a:r>
            <a:r>
              <a:rPr lang="fr" sz="1400" dirty="0"/>
              <a:t> “</a:t>
            </a:r>
            <a:r>
              <a:rPr lang="fr" sz="1400" dirty="0" err="1"/>
              <a:t>Uncovering</a:t>
            </a:r>
            <a:r>
              <a:rPr lang="fr" sz="1400" dirty="0"/>
              <a:t> </a:t>
            </a:r>
            <a:r>
              <a:rPr lang="fr" sz="1400" dirty="0" err="1"/>
              <a:t>communities</a:t>
            </a:r>
            <a:r>
              <a:rPr lang="fr" sz="1400" dirty="0"/>
              <a:t> of pipelines in the </a:t>
            </a:r>
            <a:r>
              <a:rPr lang="fr" sz="1400" dirty="0" err="1"/>
              <a:t>task</a:t>
            </a:r>
            <a:r>
              <a:rPr lang="fr" sz="1400" dirty="0"/>
              <a:t> </a:t>
            </a:r>
            <a:r>
              <a:rPr lang="fr" sz="1400" dirty="0" err="1"/>
              <a:t>fMRI</a:t>
            </a:r>
            <a:r>
              <a:rPr lang="fr" sz="1400" dirty="0"/>
              <a:t> </a:t>
            </a:r>
            <a:r>
              <a:rPr lang="fr" sz="1400" dirty="0" err="1"/>
              <a:t>analytical</a:t>
            </a:r>
            <a:r>
              <a:rPr lang="fr" sz="1400" dirty="0"/>
              <a:t> </a:t>
            </a:r>
            <a:r>
              <a:rPr lang="fr" sz="1400" dirty="0" err="1"/>
              <a:t>space</a:t>
            </a:r>
            <a:r>
              <a:rPr lang="fr" sz="1400" dirty="0"/>
              <a:t>”. </a:t>
            </a:r>
            <a:endParaRPr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0ce54dbab0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30ce54dbab0_0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sz="1300"/>
              <a:t>To answer our different questions, we used a 3 steps methodology. </a:t>
            </a:r>
            <a:endParaRPr sz="1300"/>
          </a:p>
          <a:p>
            <a:pPr marL="0" lvl="0" indent="0" algn="l" rtl="0">
              <a:lnSpc>
                <a:spcPct val="100000"/>
              </a:lnSpc>
              <a:spcBef>
                <a:spcPts val="0"/>
              </a:spcBef>
              <a:spcAft>
                <a:spcPts val="0"/>
              </a:spcAft>
              <a:buSzPts val="1100"/>
              <a:buNone/>
            </a:pPr>
            <a:r>
              <a:rPr lang="fr" sz="1300"/>
              <a:t>First, we needed to model the relationships between pipeline results in a given study context, so for a single task and group. We wanted to have more quantitative ideas on the similarity of the results. </a:t>
            </a:r>
            <a:endParaRPr sz="1300"/>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sz="1300"/>
              <a:t>Thus, we built correlation matrices where each box corresponds to the pairwise correlation between statistic maps of each pair of pipeline for the study context. </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fr" sz="1300"/>
              <a:t>Here, for instance, 0.79 corresponds to the similarity between the maps of pipeline FSL 5 0 0 and SPM 8 24 1 for the same study context.</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fr" sz="1300"/>
              <a:t>We then transformed these correlation matrices into a graph where each node corresponds to a pipeline and all nodes are connected to each other with edges weighted by the correlation computed in the initial matrice.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0ce54dbab0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30ce54dbab0_0_2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sz="1300"/>
              <a:t>These graph representations are often used to study relationships. And in our case, it allowed us to use specific techniques to answer our first questions about the factors that drives relationships between pipeline results. </a:t>
            </a:r>
            <a:endParaRPr sz="1300"/>
          </a:p>
          <a:p>
            <a:pPr marL="15875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fr" sz="1300"/>
              <a:t>Since we wanted to know which parameters were leading to close or distant results, we used community detection algorithms to identify groups of pipelines that give similar results. In graphs, communities corresponds to groups of nodes that are highly related with each other but not with the rest of the graph.</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fr" sz="1300"/>
              <a:t>In this study we used Louvain algorithm, and it allowed us to see in each study context which pipelines were leading to close results and what were the common parameters of these pipeline.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0ce54dbab0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30ce54dbab0_0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sz="1300"/>
              <a:t>However, it’s possible that these relationships and thus, the driving parameters, might be different between study contexts. </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fr" sz="1300"/>
              <a:t>We thus compared the communities identified in different study contexts to answer our second research question on the stability of relationships. </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fr" sz="1300"/>
              <a:t>First, we explored whether the communities were similar across the 1000 groups of participants, but within the same task. So we iterated step 1 and 2 for the statistic maps of each group for the same task. Then, we computed an occurrence matrix in which each value correspond to the number of groups of participants for which a pair of pipeline has been identified in the same community at step 2. </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fr" sz="1300"/>
              <a:t>If this number is high, this means that across the different groups of participants, pipelines were often giving close results, and thus that their relationship is stable across groups. </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fr" sz="1300"/>
              <a:t>And to study the stability across tasks, we built these occurrence matrices but with different tasks and compared the matrices obtained.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0ce54dbab0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30ce54dbab0_0_5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0ce54dbab0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30ce54dbab0_0_3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sz="1300"/>
              <a:t>So, here are the results we obtained for the right-hand task. Different colors corresponds to different communities. </a:t>
            </a:r>
            <a:endParaRPr sz="1300"/>
          </a:p>
          <a:p>
            <a:pPr marL="0" lvl="0" indent="0" algn="l" rtl="0">
              <a:lnSpc>
                <a:spcPct val="100000"/>
              </a:lnSpc>
              <a:spcBef>
                <a:spcPts val="0"/>
              </a:spcBef>
              <a:spcAft>
                <a:spcPts val="0"/>
              </a:spcAft>
              <a:buSzPts val="1100"/>
              <a:buNone/>
            </a:pPr>
            <a:r>
              <a:rPr lang="fr" sz="1300"/>
              <a:t>We can see that, on average, for this task, pipelines are grouped into 4 communities and pipelines seems to be grouped in the communities based on the software package and the HRF modeling used in the GLM. </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fr" sz="1300"/>
              <a:t>And the number of co-occurence of pipelines is high, meaning that relationships between pipeline results are stable across groups for this tasks.</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fr" sz="1300"/>
              <a:t>This can make us think that for this task, pipelines with the same software and same modeling of the HRF would give similar results regardless of the group of participant.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0ce54dbab0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g30ce54dbab0_0_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sz="1300" dirty="0" err="1"/>
              <a:t>However</a:t>
            </a:r>
            <a:r>
              <a:rPr lang="fr" sz="1300" dirty="0"/>
              <a:t>, </a:t>
            </a:r>
            <a:r>
              <a:rPr lang="fr" sz="1300" dirty="0" err="1"/>
              <a:t>we</a:t>
            </a:r>
            <a:r>
              <a:rPr lang="fr" sz="1300" dirty="0"/>
              <a:t> can </a:t>
            </a:r>
            <a:r>
              <a:rPr lang="fr" sz="1300" dirty="0" err="1"/>
              <a:t>see</a:t>
            </a:r>
            <a:r>
              <a:rPr lang="fr" sz="1300" dirty="0"/>
              <a:t> </a:t>
            </a:r>
            <a:r>
              <a:rPr lang="fr" sz="1300" dirty="0" err="1"/>
              <a:t>that</a:t>
            </a:r>
            <a:r>
              <a:rPr lang="fr" sz="1300" dirty="0"/>
              <a:t> for the right-foot </a:t>
            </a:r>
            <a:r>
              <a:rPr lang="fr" sz="1300" dirty="0" err="1"/>
              <a:t>task</a:t>
            </a:r>
            <a:r>
              <a:rPr lang="fr" sz="1300" dirty="0"/>
              <a:t>, </a:t>
            </a:r>
            <a:r>
              <a:rPr lang="fr" sz="1300" dirty="0" err="1"/>
              <a:t>this</a:t>
            </a:r>
            <a:r>
              <a:rPr lang="fr" sz="1300" dirty="0"/>
              <a:t> time, pipelines are on </a:t>
            </a:r>
            <a:r>
              <a:rPr lang="fr" sz="1300" dirty="0" err="1"/>
              <a:t>averaged</a:t>
            </a:r>
            <a:r>
              <a:rPr lang="fr" sz="1300" dirty="0"/>
              <a:t> </a:t>
            </a:r>
            <a:r>
              <a:rPr lang="fr" sz="1300" dirty="0" err="1"/>
              <a:t>grouped</a:t>
            </a:r>
            <a:r>
              <a:rPr lang="fr" sz="1300" dirty="0"/>
              <a:t> in </a:t>
            </a:r>
            <a:r>
              <a:rPr lang="fr" sz="1300" dirty="0" err="1"/>
              <a:t>only</a:t>
            </a:r>
            <a:r>
              <a:rPr lang="fr" sz="1300" dirty="0"/>
              <a:t> 3 </a:t>
            </a:r>
            <a:r>
              <a:rPr lang="fr" sz="1300" dirty="0" err="1"/>
              <a:t>communities</a:t>
            </a:r>
            <a:r>
              <a:rPr lang="fr" sz="1300" dirty="0"/>
              <a:t> and the </a:t>
            </a:r>
            <a:r>
              <a:rPr lang="fr" sz="1300" dirty="0" err="1"/>
              <a:t>driving</a:t>
            </a:r>
            <a:r>
              <a:rPr lang="fr" sz="1300" dirty="0"/>
              <a:t> </a:t>
            </a:r>
            <a:r>
              <a:rPr lang="fr" sz="1300" dirty="0" err="1"/>
              <a:t>parameters</a:t>
            </a:r>
            <a:r>
              <a:rPr lang="fr" sz="1300" dirty="0"/>
              <a:t> </a:t>
            </a:r>
            <a:r>
              <a:rPr lang="fr" sz="1300" dirty="0" err="1"/>
              <a:t>seems</a:t>
            </a:r>
            <a:r>
              <a:rPr lang="fr" sz="1300" dirty="0"/>
              <a:t> to </a:t>
            </a:r>
            <a:r>
              <a:rPr lang="fr" sz="1300" dirty="0" err="1"/>
              <a:t>be</a:t>
            </a:r>
            <a:r>
              <a:rPr lang="fr" sz="1300" dirty="0"/>
              <a:t> the </a:t>
            </a:r>
            <a:r>
              <a:rPr lang="fr" sz="1300" dirty="0" err="1"/>
              <a:t>number</a:t>
            </a:r>
            <a:r>
              <a:rPr lang="fr" sz="1300" dirty="0"/>
              <a:t> of motion </a:t>
            </a:r>
            <a:r>
              <a:rPr lang="fr" sz="1300" dirty="0" err="1"/>
              <a:t>regressors</a:t>
            </a:r>
            <a:r>
              <a:rPr lang="fr" sz="1300" dirty="0"/>
              <a:t>. </a:t>
            </a:r>
            <a:endParaRPr sz="1300" dirty="0"/>
          </a:p>
          <a:p>
            <a:pPr marL="0" lvl="0" indent="0" algn="l" rtl="0">
              <a:lnSpc>
                <a:spcPct val="100000"/>
              </a:lnSpc>
              <a:spcBef>
                <a:spcPts val="0"/>
              </a:spcBef>
              <a:spcAft>
                <a:spcPts val="0"/>
              </a:spcAft>
              <a:buSzPts val="1100"/>
              <a:buNone/>
            </a:pPr>
            <a:endParaRPr sz="1300" dirty="0"/>
          </a:p>
          <a:p>
            <a:pPr marL="0" lvl="0" indent="0" algn="l" rtl="0">
              <a:lnSpc>
                <a:spcPct val="100000"/>
              </a:lnSpc>
              <a:spcBef>
                <a:spcPts val="0"/>
              </a:spcBef>
              <a:spcAft>
                <a:spcPts val="0"/>
              </a:spcAft>
              <a:buSzPts val="1100"/>
              <a:buNone/>
            </a:pPr>
            <a:r>
              <a:rPr lang="fr" sz="1300" dirty="0"/>
              <a:t>This leads us to </a:t>
            </a:r>
            <a:r>
              <a:rPr lang="fr" sz="1300" dirty="0" err="1"/>
              <a:t>think</a:t>
            </a:r>
            <a:r>
              <a:rPr lang="fr" sz="1300" dirty="0"/>
              <a:t> </a:t>
            </a:r>
            <a:r>
              <a:rPr lang="fr" sz="1300" dirty="0" err="1"/>
              <a:t>that</a:t>
            </a:r>
            <a:r>
              <a:rPr lang="fr" sz="1300" dirty="0"/>
              <a:t> </a:t>
            </a:r>
            <a:r>
              <a:rPr lang="fr" sz="1300" dirty="0" err="1"/>
              <a:t>relationships</a:t>
            </a:r>
            <a:r>
              <a:rPr lang="fr" sz="1300" dirty="0"/>
              <a:t> </a:t>
            </a:r>
            <a:r>
              <a:rPr lang="fr" sz="1300" dirty="0" err="1"/>
              <a:t>between</a:t>
            </a:r>
            <a:r>
              <a:rPr lang="fr" sz="1300" dirty="0"/>
              <a:t> pipeline </a:t>
            </a:r>
            <a:r>
              <a:rPr lang="fr" sz="1300" dirty="0" err="1"/>
              <a:t>results</a:t>
            </a:r>
            <a:r>
              <a:rPr lang="fr" sz="1300" dirty="0"/>
              <a:t> are not stable </a:t>
            </a:r>
            <a:r>
              <a:rPr lang="fr" sz="1300" dirty="0" err="1"/>
              <a:t>across</a:t>
            </a:r>
            <a:r>
              <a:rPr lang="fr" sz="1300" dirty="0"/>
              <a:t> </a:t>
            </a:r>
            <a:r>
              <a:rPr lang="fr" sz="1300" dirty="0" err="1"/>
              <a:t>different</a:t>
            </a:r>
            <a:r>
              <a:rPr lang="fr" sz="1300" dirty="0"/>
              <a:t> </a:t>
            </a:r>
            <a:r>
              <a:rPr lang="fr" sz="1300" dirty="0" err="1"/>
              <a:t>tasks</a:t>
            </a:r>
            <a:r>
              <a:rPr lang="fr" sz="1300" dirty="0"/>
              <a:t>: </a:t>
            </a:r>
            <a:r>
              <a:rPr lang="fr" sz="1300" dirty="0" err="1"/>
              <a:t>two</a:t>
            </a:r>
            <a:r>
              <a:rPr lang="fr" sz="1300" dirty="0"/>
              <a:t> pipelines </a:t>
            </a:r>
            <a:r>
              <a:rPr lang="fr" sz="1300" dirty="0" err="1"/>
              <a:t>with</a:t>
            </a:r>
            <a:r>
              <a:rPr lang="fr" sz="1300" dirty="0"/>
              <a:t> the </a:t>
            </a:r>
            <a:r>
              <a:rPr lang="fr" sz="1300" dirty="0" err="1"/>
              <a:t>same</a:t>
            </a:r>
            <a:r>
              <a:rPr lang="fr" sz="1300" dirty="0"/>
              <a:t> HRF </a:t>
            </a:r>
            <a:r>
              <a:rPr lang="fr" sz="1300" dirty="0" err="1"/>
              <a:t>will</a:t>
            </a:r>
            <a:r>
              <a:rPr lang="fr" sz="1300" dirty="0"/>
              <a:t> </a:t>
            </a:r>
            <a:r>
              <a:rPr lang="fr" sz="1300" dirty="0" err="1"/>
              <a:t>give</a:t>
            </a:r>
            <a:r>
              <a:rPr lang="fr" sz="1300" dirty="0"/>
              <a:t> </a:t>
            </a:r>
            <a:r>
              <a:rPr lang="fr" sz="1300" dirty="0" err="1"/>
              <a:t>similar</a:t>
            </a:r>
            <a:r>
              <a:rPr lang="fr" sz="1300" dirty="0"/>
              <a:t> </a:t>
            </a:r>
            <a:r>
              <a:rPr lang="fr" sz="1300" dirty="0" err="1"/>
              <a:t>results</a:t>
            </a:r>
            <a:r>
              <a:rPr lang="fr" sz="1300" dirty="0"/>
              <a:t> in the right-hand </a:t>
            </a:r>
            <a:r>
              <a:rPr lang="fr" sz="1300" dirty="0" err="1"/>
              <a:t>task</a:t>
            </a:r>
            <a:r>
              <a:rPr lang="fr" sz="1300" dirty="0"/>
              <a:t>, but not for the right-foot </a:t>
            </a:r>
            <a:r>
              <a:rPr lang="fr" sz="1300" dirty="0" err="1"/>
              <a:t>task</a:t>
            </a:r>
            <a:r>
              <a:rPr lang="fr" sz="1300" dirty="0"/>
              <a:t>.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0ce54dbab0_0_5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30ce54dbab0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300"/>
              <a:t>To better understand what was making the statistic maps of the pipelines in the different communities so different, we computed mean statistic maps of pipelines across groups and compared the maps of a representative pipeline for each community.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fr" sz="1300"/>
              <a:t>We can see that some parameters seem to lead to larger activation areas than other, leading to more sensitivity.</a:t>
            </a:r>
            <a:endParaRP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0ce54dbab0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30ce54dbab0_0_5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0ce54dbab0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g30ce54dbab0_0_4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sz="1300"/>
              <a:t>To conclude on this project, we explored the relationships between pipeline results to give more insights into the properties of analytical variability. </a:t>
            </a:r>
            <a:endParaRPr sz="1300"/>
          </a:p>
          <a:p>
            <a:pPr marL="0" lvl="0" indent="0" algn="l" rtl="0">
              <a:lnSpc>
                <a:spcPct val="100000"/>
              </a:lnSpc>
              <a:spcBef>
                <a:spcPts val="0"/>
              </a:spcBef>
              <a:spcAft>
                <a:spcPts val="0"/>
              </a:spcAft>
              <a:buSzPts val="1100"/>
              <a:buNone/>
            </a:pPr>
            <a:r>
              <a:rPr lang="fr" sz="1300"/>
              <a:t>We found that pipelines parameters can have a different impact on results depending on the task, and this impact is mostly related to the sensitivity of the analysis. </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fr" sz="1300"/>
              <a:t>While this is helpful for researchers to give them guidelines on how to choose their pipeline, it also question the potential generalizability of solutions that start to be developed to mitigate analytical variability. </a:t>
            </a:r>
            <a:endParaRPr sz="13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r>
              <a:rPr lang="fr" sz="1300"/>
              <a:t>Thank you for your attention, and if you have any question, feel free to ask them, or you can also have a look at the paper ! </a:t>
            </a: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0ce54dbab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g30ce54dbab0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sz="1300"/>
              <a:t>During this project, we worked with functional MRI data.</a:t>
            </a:r>
            <a:endParaRP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0ce54dbab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30ce54dbab0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sz="1300" dirty="0" err="1"/>
              <a:t>fMRI</a:t>
            </a:r>
            <a:r>
              <a:rPr lang="fr" sz="1300" dirty="0"/>
              <a:t> </a:t>
            </a:r>
            <a:r>
              <a:rPr lang="fr" sz="1300" dirty="0" err="1"/>
              <a:t>is</a:t>
            </a:r>
            <a:r>
              <a:rPr lang="fr" sz="1300" dirty="0"/>
              <a:t> a </a:t>
            </a:r>
            <a:r>
              <a:rPr lang="fr" sz="1300" dirty="0" err="1"/>
              <a:t>neuroimaging</a:t>
            </a:r>
            <a:r>
              <a:rPr lang="fr" sz="1300" dirty="0"/>
              <a:t> technique </a:t>
            </a:r>
            <a:r>
              <a:rPr lang="fr" sz="1300" dirty="0" err="1"/>
              <a:t>that</a:t>
            </a:r>
            <a:r>
              <a:rPr lang="fr" sz="1300" dirty="0"/>
              <a:t> </a:t>
            </a:r>
            <a:r>
              <a:rPr lang="fr" sz="1300" dirty="0" err="1"/>
              <a:t>is</a:t>
            </a:r>
            <a:r>
              <a:rPr lang="fr" sz="1300" dirty="0"/>
              <a:t> </a:t>
            </a:r>
            <a:r>
              <a:rPr lang="fr" sz="1300" dirty="0" err="1"/>
              <a:t>used</a:t>
            </a:r>
            <a:r>
              <a:rPr lang="fr" sz="1300" dirty="0"/>
              <a:t> to explore </a:t>
            </a:r>
            <a:r>
              <a:rPr lang="fr" sz="1300" dirty="0" err="1"/>
              <a:t>brain</a:t>
            </a:r>
            <a:r>
              <a:rPr lang="fr" sz="1300" dirty="0"/>
              <a:t> </a:t>
            </a:r>
            <a:r>
              <a:rPr lang="fr" sz="1300" dirty="0" err="1"/>
              <a:t>activity</a:t>
            </a:r>
            <a:r>
              <a:rPr lang="fr" sz="1300" dirty="0"/>
              <a:t>, in </a:t>
            </a:r>
            <a:r>
              <a:rPr lang="fr" sz="1300" dirty="0" err="1"/>
              <a:t>particular</a:t>
            </a:r>
            <a:r>
              <a:rPr lang="fr" sz="1300" dirty="0"/>
              <a:t> by </a:t>
            </a:r>
            <a:r>
              <a:rPr lang="fr" sz="1300" dirty="0" err="1"/>
              <a:t>doing</a:t>
            </a:r>
            <a:r>
              <a:rPr lang="fr" sz="1300" dirty="0"/>
              <a:t> activation </a:t>
            </a:r>
            <a:r>
              <a:rPr lang="fr" sz="1300" dirty="0" err="1"/>
              <a:t>studies</a:t>
            </a:r>
            <a:r>
              <a:rPr lang="fr" sz="1300" dirty="0"/>
              <a:t>.</a:t>
            </a:r>
          </a:p>
          <a:p>
            <a:pPr marL="0" lvl="0" indent="0" algn="l" rtl="0">
              <a:lnSpc>
                <a:spcPct val="100000"/>
              </a:lnSpc>
              <a:spcBef>
                <a:spcPts val="0"/>
              </a:spcBef>
              <a:spcAft>
                <a:spcPts val="0"/>
              </a:spcAft>
              <a:buSzPts val="1100"/>
              <a:buNone/>
            </a:pPr>
            <a:endParaRPr lang="fr" sz="1300" dirty="0"/>
          </a:p>
          <a:p>
            <a:pPr marL="0" lvl="0" indent="0" algn="l" rtl="0">
              <a:lnSpc>
                <a:spcPct val="100000"/>
              </a:lnSpc>
              <a:spcBef>
                <a:spcPts val="0"/>
              </a:spcBef>
              <a:spcAft>
                <a:spcPts val="0"/>
              </a:spcAft>
              <a:buSzPts val="1100"/>
              <a:buNone/>
            </a:pPr>
            <a:r>
              <a:rPr lang="fr" sz="1300" dirty="0"/>
              <a:t>In </a:t>
            </a:r>
            <a:r>
              <a:rPr lang="fr" sz="1300" dirty="0" err="1"/>
              <a:t>these</a:t>
            </a:r>
            <a:r>
              <a:rPr lang="fr" sz="1300" dirty="0"/>
              <a:t> </a:t>
            </a:r>
            <a:r>
              <a:rPr lang="fr" sz="1300" dirty="0" err="1"/>
              <a:t>studies</a:t>
            </a:r>
            <a:r>
              <a:rPr lang="fr" sz="1300" dirty="0"/>
              <a:t>, </a:t>
            </a:r>
            <a:r>
              <a:rPr lang="fr" sz="1300" dirty="0" err="1"/>
              <a:t>raw</a:t>
            </a:r>
            <a:r>
              <a:rPr lang="fr" sz="1300" dirty="0"/>
              <a:t> data are </a:t>
            </a:r>
            <a:r>
              <a:rPr lang="fr" sz="1300" dirty="0" err="1"/>
              <a:t>analyzed</a:t>
            </a:r>
            <a:r>
              <a:rPr lang="fr" sz="1300" dirty="0"/>
              <a:t> </a:t>
            </a:r>
            <a:r>
              <a:rPr lang="fr" sz="1300" dirty="0" err="1"/>
              <a:t>with</a:t>
            </a:r>
            <a:r>
              <a:rPr lang="fr" sz="1300" dirty="0"/>
              <a:t> </a:t>
            </a:r>
            <a:r>
              <a:rPr lang="fr" sz="1300" dirty="0" err="1"/>
              <a:t>what</a:t>
            </a:r>
            <a:r>
              <a:rPr lang="fr" sz="1300" dirty="0"/>
              <a:t> </a:t>
            </a:r>
            <a:r>
              <a:rPr lang="fr" sz="1300" dirty="0" err="1"/>
              <a:t>we</a:t>
            </a:r>
            <a:r>
              <a:rPr lang="fr" sz="1300" dirty="0"/>
              <a:t> call a pipeline.</a:t>
            </a:r>
          </a:p>
          <a:p>
            <a:pPr marL="0" lvl="0" indent="0" algn="l" rtl="0">
              <a:lnSpc>
                <a:spcPct val="100000"/>
              </a:lnSpc>
              <a:spcBef>
                <a:spcPts val="0"/>
              </a:spcBef>
              <a:spcAft>
                <a:spcPts val="0"/>
              </a:spcAft>
              <a:buSzPts val="1100"/>
              <a:buNone/>
            </a:pPr>
            <a:endParaRPr lang="fr" sz="1300" dirty="0"/>
          </a:p>
          <a:p>
            <a:pPr marL="0" lvl="0" indent="0" algn="l" rtl="0">
              <a:lnSpc>
                <a:spcPct val="100000"/>
              </a:lnSpc>
              <a:spcBef>
                <a:spcPts val="0"/>
              </a:spcBef>
              <a:spcAft>
                <a:spcPts val="0"/>
              </a:spcAft>
              <a:buSzPts val="1100"/>
              <a:buNone/>
            </a:pPr>
            <a:r>
              <a:rPr lang="fr" sz="1300" dirty="0" err="1"/>
              <a:t>These</a:t>
            </a:r>
            <a:r>
              <a:rPr lang="fr" sz="1300" dirty="0"/>
              <a:t> pipelines are </a:t>
            </a:r>
            <a:r>
              <a:rPr lang="fr" sz="1300" dirty="0" err="1"/>
              <a:t>composed</a:t>
            </a:r>
            <a:r>
              <a:rPr lang="fr" sz="1300" dirty="0"/>
              <a:t> of 3 main </a:t>
            </a:r>
            <a:r>
              <a:rPr lang="fr" sz="1300" dirty="0" err="1"/>
              <a:t>steps</a:t>
            </a:r>
            <a:r>
              <a:rPr lang="fr" sz="1300" dirty="0"/>
              <a:t>: </a:t>
            </a:r>
            <a:endParaRPr sz="1300" dirty="0"/>
          </a:p>
          <a:p>
            <a:pPr marL="457200" lvl="0" indent="-311150" algn="l" rtl="0">
              <a:lnSpc>
                <a:spcPct val="100000"/>
              </a:lnSpc>
              <a:spcBef>
                <a:spcPts val="0"/>
              </a:spcBef>
              <a:spcAft>
                <a:spcPts val="0"/>
              </a:spcAft>
              <a:buSzPts val="1300"/>
              <a:buChar char="-"/>
            </a:pPr>
            <a:r>
              <a:rPr lang="fr" sz="1300" dirty="0"/>
              <a:t>first, </a:t>
            </a:r>
            <a:r>
              <a:rPr lang="fr" sz="1300" dirty="0" err="1"/>
              <a:t>we</a:t>
            </a:r>
            <a:r>
              <a:rPr lang="fr" sz="1300" dirty="0"/>
              <a:t> </a:t>
            </a:r>
            <a:r>
              <a:rPr lang="fr" sz="1300" dirty="0" err="1"/>
              <a:t>preprocess</a:t>
            </a:r>
            <a:r>
              <a:rPr lang="fr" sz="1300" dirty="0"/>
              <a:t> the </a:t>
            </a:r>
            <a:r>
              <a:rPr lang="fr" sz="1300" dirty="0" err="1"/>
              <a:t>raw</a:t>
            </a:r>
            <a:r>
              <a:rPr lang="fr" sz="1300" dirty="0"/>
              <a:t> data (</a:t>
            </a:r>
            <a:r>
              <a:rPr lang="fr" sz="1300" dirty="0" err="1"/>
              <a:t>which</a:t>
            </a:r>
            <a:r>
              <a:rPr lang="fr" sz="1300" dirty="0"/>
              <a:t> are the data </a:t>
            </a:r>
            <a:r>
              <a:rPr lang="fr" sz="1300" dirty="0" err="1"/>
              <a:t>obtained</a:t>
            </a:r>
            <a:r>
              <a:rPr lang="fr" sz="1300" dirty="0"/>
              <a:t> </a:t>
            </a:r>
            <a:r>
              <a:rPr lang="fr" sz="1300" dirty="0" err="1"/>
              <a:t>directly</a:t>
            </a:r>
            <a:r>
              <a:rPr lang="fr" sz="1300" dirty="0"/>
              <a:t> </a:t>
            </a:r>
            <a:r>
              <a:rPr lang="fr" sz="1300" dirty="0" err="1"/>
              <a:t>after</a:t>
            </a:r>
            <a:r>
              <a:rPr lang="fr" sz="1300" dirty="0"/>
              <a:t> the acquisition) to </a:t>
            </a:r>
            <a:r>
              <a:rPr lang="fr" sz="1300" dirty="0" err="1"/>
              <a:t>remove</a:t>
            </a:r>
            <a:r>
              <a:rPr lang="fr" sz="1300" dirty="0"/>
              <a:t> artefacts and </a:t>
            </a:r>
            <a:r>
              <a:rPr lang="fr" sz="1300" dirty="0" err="1"/>
              <a:t>standardize</a:t>
            </a:r>
            <a:r>
              <a:rPr lang="fr" sz="1300" dirty="0"/>
              <a:t> the data </a:t>
            </a:r>
            <a:r>
              <a:rPr lang="fr" sz="1300" dirty="0" err="1"/>
              <a:t>between</a:t>
            </a:r>
            <a:r>
              <a:rPr lang="fr" sz="1300" dirty="0"/>
              <a:t> participants</a:t>
            </a:r>
            <a:endParaRPr sz="1300" dirty="0"/>
          </a:p>
          <a:p>
            <a:pPr marL="457200" lvl="0" indent="-311150" algn="l" rtl="0">
              <a:lnSpc>
                <a:spcPct val="100000"/>
              </a:lnSpc>
              <a:spcBef>
                <a:spcPts val="0"/>
              </a:spcBef>
              <a:spcAft>
                <a:spcPts val="0"/>
              </a:spcAft>
              <a:buSzPts val="1300"/>
              <a:buChar char="-"/>
            </a:pPr>
            <a:r>
              <a:rPr lang="fr" sz="1300" dirty="0" err="1"/>
              <a:t>then</a:t>
            </a:r>
            <a:r>
              <a:rPr lang="fr" sz="1300" dirty="0"/>
              <a:t>, </a:t>
            </a:r>
            <a:r>
              <a:rPr lang="fr" sz="1300" dirty="0" err="1"/>
              <a:t>we</a:t>
            </a:r>
            <a:r>
              <a:rPr lang="fr" sz="1300" dirty="0"/>
              <a:t> </a:t>
            </a:r>
            <a:r>
              <a:rPr lang="fr" sz="1300" dirty="0" err="1"/>
              <a:t>perform</a:t>
            </a:r>
            <a:r>
              <a:rPr lang="fr" sz="1300" dirty="0"/>
              <a:t> a </a:t>
            </a:r>
            <a:r>
              <a:rPr lang="fr" sz="1300" dirty="0" err="1"/>
              <a:t>subject-level</a:t>
            </a:r>
            <a:r>
              <a:rPr lang="fr" sz="1300" dirty="0"/>
              <a:t> </a:t>
            </a:r>
            <a:r>
              <a:rPr lang="fr" sz="1300" dirty="0" err="1"/>
              <a:t>statistical</a:t>
            </a:r>
            <a:r>
              <a:rPr lang="fr" sz="1300" dirty="0"/>
              <a:t> </a:t>
            </a:r>
            <a:r>
              <a:rPr lang="fr" sz="1300" dirty="0" err="1"/>
              <a:t>analysis</a:t>
            </a:r>
            <a:r>
              <a:rPr lang="fr" sz="1300" dirty="0"/>
              <a:t> </a:t>
            </a:r>
            <a:r>
              <a:rPr lang="fr" sz="1300" dirty="0" err="1"/>
              <a:t>using</a:t>
            </a:r>
            <a:r>
              <a:rPr lang="fr" sz="1300" dirty="0"/>
              <a:t> a </a:t>
            </a:r>
            <a:r>
              <a:rPr lang="fr" sz="1300" dirty="0" err="1"/>
              <a:t>general</a:t>
            </a:r>
            <a:r>
              <a:rPr lang="fr" sz="1300" dirty="0"/>
              <a:t> </a:t>
            </a:r>
            <a:r>
              <a:rPr lang="fr" sz="1300" dirty="0" err="1"/>
              <a:t>linear</a:t>
            </a:r>
            <a:r>
              <a:rPr lang="fr" sz="1300" dirty="0"/>
              <a:t> model to </a:t>
            </a:r>
            <a:r>
              <a:rPr lang="fr" sz="1300" dirty="0" err="1"/>
              <a:t>compute</a:t>
            </a:r>
            <a:r>
              <a:rPr lang="fr" sz="1300" dirty="0"/>
              <a:t> the </a:t>
            </a:r>
            <a:r>
              <a:rPr lang="fr" sz="1300" dirty="0" err="1"/>
              <a:t>statistical</a:t>
            </a:r>
            <a:r>
              <a:rPr lang="fr" sz="1300" dirty="0"/>
              <a:t> </a:t>
            </a:r>
            <a:r>
              <a:rPr lang="fr" sz="1300" dirty="0" err="1"/>
              <a:t>map</a:t>
            </a:r>
            <a:r>
              <a:rPr lang="fr" sz="1300" dirty="0"/>
              <a:t> of </a:t>
            </a:r>
            <a:r>
              <a:rPr lang="fr" sz="1300" dirty="0" err="1"/>
              <a:t>individual</a:t>
            </a:r>
            <a:r>
              <a:rPr lang="fr" sz="1300" dirty="0"/>
              <a:t> </a:t>
            </a:r>
            <a:r>
              <a:rPr lang="fr" sz="1300" dirty="0" err="1"/>
              <a:t>brain</a:t>
            </a:r>
            <a:r>
              <a:rPr lang="fr" sz="1300" dirty="0"/>
              <a:t> </a:t>
            </a:r>
            <a:r>
              <a:rPr lang="fr" sz="1300" dirty="0" err="1"/>
              <a:t>activity</a:t>
            </a:r>
            <a:r>
              <a:rPr lang="fr" sz="1300" dirty="0"/>
              <a:t>. In </a:t>
            </a:r>
            <a:r>
              <a:rPr lang="fr" sz="1300" dirty="0" err="1"/>
              <a:t>these</a:t>
            </a:r>
            <a:r>
              <a:rPr lang="fr" sz="1300" dirty="0"/>
              <a:t> </a:t>
            </a:r>
            <a:r>
              <a:rPr lang="fr" sz="1300" dirty="0" err="1"/>
              <a:t>maps</a:t>
            </a:r>
            <a:r>
              <a:rPr lang="fr" sz="1300" dirty="0"/>
              <a:t>, the </a:t>
            </a:r>
            <a:r>
              <a:rPr lang="fr" sz="1300" dirty="0" err="1"/>
              <a:t>red</a:t>
            </a:r>
            <a:r>
              <a:rPr lang="fr" sz="1300" dirty="0"/>
              <a:t> parts corresponds to the areas of the </a:t>
            </a:r>
            <a:r>
              <a:rPr lang="fr" sz="1300" dirty="0" err="1"/>
              <a:t>brain</a:t>
            </a:r>
            <a:r>
              <a:rPr lang="fr" sz="1300" dirty="0"/>
              <a:t> </a:t>
            </a:r>
            <a:r>
              <a:rPr lang="fr" sz="1300" dirty="0" err="1"/>
              <a:t>detected</a:t>
            </a:r>
            <a:r>
              <a:rPr lang="fr" sz="1300" dirty="0"/>
              <a:t> as </a:t>
            </a:r>
            <a:r>
              <a:rPr lang="fr" sz="1300" dirty="0" err="1"/>
              <a:t>activated</a:t>
            </a:r>
            <a:r>
              <a:rPr lang="fr" sz="1300" dirty="0"/>
              <a:t>. </a:t>
            </a:r>
            <a:endParaRPr sz="1300" dirty="0"/>
          </a:p>
          <a:p>
            <a:pPr marL="457200" lvl="0" indent="-311150" algn="l" rtl="0">
              <a:lnSpc>
                <a:spcPct val="100000"/>
              </a:lnSpc>
              <a:spcBef>
                <a:spcPts val="0"/>
              </a:spcBef>
              <a:spcAft>
                <a:spcPts val="0"/>
              </a:spcAft>
              <a:buSzPts val="1300"/>
              <a:buChar char="-"/>
            </a:pPr>
            <a:r>
              <a:rPr lang="fr" sz="1300" dirty="0"/>
              <a:t>if </a:t>
            </a:r>
            <a:r>
              <a:rPr lang="fr" sz="1300" dirty="0" err="1"/>
              <a:t>we</a:t>
            </a:r>
            <a:r>
              <a:rPr lang="fr" sz="1300" dirty="0"/>
              <a:t> </a:t>
            </a:r>
            <a:r>
              <a:rPr lang="fr" sz="1300" dirty="0" err="1"/>
              <a:t>repeat</a:t>
            </a:r>
            <a:r>
              <a:rPr lang="fr" sz="1300" dirty="0"/>
              <a:t> </a:t>
            </a:r>
            <a:r>
              <a:rPr lang="fr" sz="1300" dirty="0" err="1"/>
              <a:t>these</a:t>
            </a:r>
            <a:r>
              <a:rPr lang="fr" sz="1300" dirty="0"/>
              <a:t> </a:t>
            </a:r>
            <a:r>
              <a:rPr lang="fr" sz="1300" dirty="0" err="1"/>
              <a:t>two</a:t>
            </a:r>
            <a:r>
              <a:rPr lang="fr" sz="1300" dirty="0"/>
              <a:t> </a:t>
            </a:r>
            <a:r>
              <a:rPr lang="fr" sz="1300" dirty="0" err="1"/>
              <a:t>processes</a:t>
            </a:r>
            <a:r>
              <a:rPr lang="fr" sz="1300" dirty="0"/>
              <a:t> for multiple participants, </a:t>
            </a:r>
            <a:r>
              <a:rPr lang="fr" sz="1300" dirty="0" err="1"/>
              <a:t>we</a:t>
            </a:r>
            <a:r>
              <a:rPr lang="fr" sz="1300" dirty="0"/>
              <a:t> can </a:t>
            </a:r>
            <a:r>
              <a:rPr lang="fr" sz="1300" dirty="0" err="1"/>
              <a:t>perform</a:t>
            </a:r>
            <a:r>
              <a:rPr lang="fr" sz="1300" dirty="0"/>
              <a:t> a second </a:t>
            </a:r>
            <a:r>
              <a:rPr lang="fr" sz="1300" dirty="0" err="1"/>
              <a:t>level</a:t>
            </a:r>
            <a:r>
              <a:rPr lang="fr" sz="1300" dirty="0"/>
              <a:t> of </a:t>
            </a:r>
            <a:r>
              <a:rPr lang="fr" sz="1300" dirty="0" err="1"/>
              <a:t>statistical</a:t>
            </a:r>
            <a:r>
              <a:rPr lang="fr" sz="1300" dirty="0"/>
              <a:t> </a:t>
            </a:r>
            <a:r>
              <a:rPr lang="fr" sz="1300" dirty="0" err="1"/>
              <a:t>analysis</a:t>
            </a:r>
            <a:r>
              <a:rPr lang="fr" sz="1300" dirty="0"/>
              <a:t>, </a:t>
            </a:r>
            <a:r>
              <a:rPr lang="fr" sz="1300" dirty="0" err="1"/>
              <a:t>called</a:t>
            </a:r>
            <a:r>
              <a:rPr lang="fr" sz="1300" dirty="0"/>
              <a:t> group-</a:t>
            </a:r>
            <a:r>
              <a:rPr lang="fr" sz="1300" dirty="0" err="1"/>
              <a:t>level</a:t>
            </a:r>
            <a:endParaRPr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0ce54dbab0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30ce54dbab0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fr" sz="1300" dirty="0"/>
              <a:t>And, at </a:t>
            </a:r>
            <a:r>
              <a:rPr lang="fr" sz="1300" dirty="0" err="1"/>
              <a:t>each</a:t>
            </a:r>
            <a:r>
              <a:rPr lang="fr" sz="1300" dirty="0"/>
              <a:t> </a:t>
            </a:r>
            <a:r>
              <a:rPr lang="fr" sz="1300" dirty="0" err="1"/>
              <a:t>step</a:t>
            </a:r>
            <a:r>
              <a:rPr lang="fr" sz="1300" dirty="0"/>
              <a:t>, </a:t>
            </a:r>
            <a:r>
              <a:rPr lang="fr" sz="1300" dirty="0" err="1"/>
              <a:t>researchers</a:t>
            </a:r>
            <a:r>
              <a:rPr lang="fr" sz="1300" dirty="0"/>
              <a:t> have to </a:t>
            </a:r>
            <a:r>
              <a:rPr lang="fr" sz="1300" dirty="0" err="1"/>
              <a:t>make</a:t>
            </a:r>
            <a:r>
              <a:rPr lang="fr" sz="1300" dirty="0"/>
              <a:t> </a:t>
            </a:r>
            <a:r>
              <a:rPr lang="fr" sz="1300" dirty="0" err="1"/>
              <a:t>choices</a:t>
            </a:r>
            <a:r>
              <a:rPr lang="fr" sz="1300" dirty="0"/>
              <a:t> </a:t>
            </a:r>
            <a:r>
              <a:rPr lang="fr" sz="1300" dirty="0" err="1"/>
              <a:t>because</a:t>
            </a:r>
            <a:r>
              <a:rPr lang="fr" sz="1300" dirty="0"/>
              <a:t> </a:t>
            </a:r>
            <a:r>
              <a:rPr lang="fr" sz="1300" dirty="0" err="1"/>
              <a:t>fMRI</a:t>
            </a:r>
            <a:r>
              <a:rPr lang="fr" sz="1300" dirty="0"/>
              <a:t> pipelines are </a:t>
            </a:r>
            <a:r>
              <a:rPr lang="fr" sz="1300" dirty="0" err="1"/>
              <a:t>highly</a:t>
            </a:r>
            <a:r>
              <a:rPr lang="fr" sz="1300" dirty="0"/>
              <a:t> flexible. </a:t>
            </a:r>
            <a:endParaRPr sz="1300" dirty="0"/>
          </a:p>
          <a:p>
            <a:pPr marL="158750" lvl="0" indent="0" algn="l" rtl="0">
              <a:lnSpc>
                <a:spcPct val="100000"/>
              </a:lnSpc>
              <a:spcBef>
                <a:spcPts val="0"/>
              </a:spcBef>
              <a:spcAft>
                <a:spcPts val="0"/>
              </a:spcAft>
              <a:buSzPts val="1100"/>
              <a:buNone/>
            </a:pPr>
            <a:endParaRPr sz="1300" dirty="0"/>
          </a:p>
          <a:p>
            <a:pPr marL="158750" lvl="0" indent="0" algn="l" rtl="0">
              <a:lnSpc>
                <a:spcPct val="100000"/>
              </a:lnSpc>
              <a:spcBef>
                <a:spcPts val="0"/>
              </a:spcBef>
              <a:spcAft>
                <a:spcPts val="0"/>
              </a:spcAft>
              <a:buSzPts val="1100"/>
              <a:buNone/>
            </a:pPr>
            <a:r>
              <a:rPr lang="fr" sz="1300" dirty="0" err="1"/>
              <a:t>Each</a:t>
            </a:r>
            <a:r>
              <a:rPr lang="fr" sz="1300" dirty="0"/>
              <a:t> </a:t>
            </a:r>
            <a:r>
              <a:rPr lang="fr" sz="1300" dirty="0" err="1"/>
              <a:t>step</a:t>
            </a:r>
            <a:r>
              <a:rPr lang="fr" sz="1300" dirty="0"/>
              <a:t> can </a:t>
            </a:r>
            <a:r>
              <a:rPr lang="fr" sz="1300" dirty="0" err="1"/>
              <a:t>be</a:t>
            </a:r>
            <a:r>
              <a:rPr lang="fr" sz="1300" dirty="0"/>
              <a:t> </a:t>
            </a:r>
            <a:r>
              <a:rPr lang="fr" sz="1300" dirty="0" err="1"/>
              <a:t>performed</a:t>
            </a:r>
            <a:r>
              <a:rPr lang="fr" sz="1300" dirty="0"/>
              <a:t> </a:t>
            </a:r>
            <a:r>
              <a:rPr lang="fr" sz="1300" dirty="0" err="1"/>
              <a:t>using</a:t>
            </a:r>
            <a:r>
              <a:rPr lang="fr" sz="1300" dirty="0"/>
              <a:t> </a:t>
            </a:r>
            <a:r>
              <a:rPr lang="fr" sz="1300" dirty="0" err="1"/>
              <a:t>different</a:t>
            </a:r>
            <a:r>
              <a:rPr lang="fr" sz="1300" dirty="0"/>
              <a:t> </a:t>
            </a:r>
            <a:r>
              <a:rPr lang="fr" sz="1300" dirty="0" err="1"/>
              <a:t>algorithms</a:t>
            </a:r>
            <a:r>
              <a:rPr lang="fr" sz="1300" dirty="0"/>
              <a:t> </a:t>
            </a:r>
            <a:r>
              <a:rPr lang="fr" sz="1300" dirty="0" err="1"/>
              <a:t>which</a:t>
            </a:r>
            <a:r>
              <a:rPr lang="fr" sz="1300" dirty="0"/>
              <a:t> </a:t>
            </a:r>
            <a:r>
              <a:rPr lang="fr" sz="1300" dirty="0" err="1"/>
              <a:t>sometimes</a:t>
            </a:r>
            <a:r>
              <a:rPr lang="fr" sz="1300" dirty="0"/>
              <a:t> </a:t>
            </a:r>
            <a:r>
              <a:rPr lang="fr" sz="1300" dirty="0" err="1"/>
              <a:t>need</a:t>
            </a:r>
            <a:r>
              <a:rPr lang="fr" sz="1300" dirty="0"/>
              <a:t> to </a:t>
            </a:r>
            <a:r>
              <a:rPr lang="fr" sz="1300" dirty="0" err="1"/>
              <a:t>be</a:t>
            </a:r>
            <a:r>
              <a:rPr lang="fr" sz="1300" dirty="0"/>
              <a:t> </a:t>
            </a:r>
            <a:r>
              <a:rPr lang="fr" sz="1300" dirty="0" err="1"/>
              <a:t>parametrized</a:t>
            </a:r>
            <a:endParaRPr sz="1300" dirty="0"/>
          </a:p>
          <a:p>
            <a:pPr marL="158750" lvl="0" indent="0" algn="l" rtl="0">
              <a:lnSpc>
                <a:spcPct val="100000"/>
              </a:lnSpc>
              <a:spcBef>
                <a:spcPts val="0"/>
              </a:spcBef>
              <a:spcAft>
                <a:spcPts val="0"/>
              </a:spcAft>
              <a:buSzPts val="1100"/>
              <a:buNone/>
            </a:pPr>
            <a:r>
              <a:rPr lang="fr" sz="1300" dirty="0" err="1"/>
              <a:t>These</a:t>
            </a:r>
            <a:r>
              <a:rPr lang="fr" sz="1300" dirty="0"/>
              <a:t> </a:t>
            </a:r>
            <a:r>
              <a:rPr lang="fr" sz="1300" dirty="0" err="1"/>
              <a:t>algorithms</a:t>
            </a:r>
            <a:r>
              <a:rPr lang="fr" sz="1300" dirty="0"/>
              <a:t> are </a:t>
            </a:r>
            <a:r>
              <a:rPr lang="fr" sz="1300" dirty="0" err="1"/>
              <a:t>implemented</a:t>
            </a:r>
            <a:r>
              <a:rPr lang="fr" sz="1300" dirty="0"/>
              <a:t> in </a:t>
            </a:r>
            <a:r>
              <a:rPr lang="fr" sz="1300" dirty="0" err="1"/>
              <a:t>several</a:t>
            </a:r>
            <a:r>
              <a:rPr lang="fr" sz="1300" dirty="0"/>
              <a:t> software packages </a:t>
            </a:r>
            <a:endParaRPr sz="1300" dirty="0"/>
          </a:p>
          <a:p>
            <a:pPr marL="158750" lvl="0" indent="0" algn="l" rtl="0">
              <a:lnSpc>
                <a:spcPct val="100000"/>
              </a:lnSpc>
              <a:spcBef>
                <a:spcPts val="0"/>
              </a:spcBef>
              <a:spcAft>
                <a:spcPts val="0"/>
              </a:spcAft>
              <a:buSzPts val="1100"/>
              <a:buNone/>
            </a:pPr>
            <a:r>
              <a:rPr lang="fr" sz="1300" dirty="0"/>
              <a:t>And pipelines can </a:t>
            </a:r>
            <a:r>
              <a:rPr lang="fr" sz="1300" dirty="0" err="1"/>
              <a:t>be</a:t>
            </a:r>
            <a:r>
              <a:rPr lang="fr" sz="1300" dirty="0"/>
              <a:t> </a:t>
            </a:r>
            <a:r>
              <a:rPr lang="fr" sz="1300" dirty="0" err="1"/>
              <a:t>executed</a:t>
            </a:r>
            <a:r>
              <a:rPr lang="fr" sz="1300" dirty="0"/>
              <a:t> in </a:t>
            </a:r>
            <a:r>
              <a:rPr lang="fr" sz="1300" dirty="0" err="1"/>
              <a:t>various</a:t>
            </a:r>
            <a:r>
              <a:rPr lang="fr" sz="1300" dirty="0"/>
              <a:t> </a:t>
            </a:r>
            <a:r>
              <a:rPr lang="fr" sz="1300" dirty="0" err="1"/>
              <a:t>computing</a:t>
            </a:r>
            <a:r>
              <a:rPr lang="fr" sz="1300" dirty="0"/>
              <a:t> </a:t>
            </a:r>
            <a:r>
              <a:rPr lang="fr" sz="1300" dirty="0" err="1"/>
              <a:t>environment</a:t>
            </a:r>
            <a:r>
              <a:rPr lang="fr" sz="1300" dirty="0"/>
              <a:t>.</a:t>
            </a:r>
            <a:endParaRPr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0ce54dbab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30ce54dbab0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sz="1300" dirty="0"/>
              <a:t>And the main </a:t>
            </a:r>
            <a:r>
              <a:rPr lang="fr" sz="1300" dirty="0" err="1"/>
              <a:t>problem</a:t>
            </a:r>
            <a:r>
              <a:rPr lang="fr" sz="1300" dirty="0"/>
              <a:t>, and </a:t>
            </a:r>
            <a:r>
              <a:rPr lang="fr" sz="1300" dirty="0" err="1"/>
              <a:t>our</a:t>
            </a:r>
            <a:r>
              <a:rPr lang="fr" sz="1300" dirty="0"/>
              <a:t> topic of </a:t>
            </a:r>
            <a:r>
              <a:rPr lang="fr" sz="1300" dirty="0" err="1"/>
              <a:t>interest</a:t>
            </a:r>
            <a:r>
              <a:rPr lang="fr" sz="1300" dirty="0"/>
              <a:t>, </a:t>
            </a:r>
            <a:r>
              <a:rPr lang="fr" sz="1300" dirty="0" err="1"/>
              <a:t>is</a:t>
            </a:r>
            <a:r>
              <a:rPr lang="fr" sz="1300" dirty="0"/>
              <a:t> </a:t>
            </a:r>
            <a:r>
              <a:rPr lang="fr" sz="1300" dirty="0" err="1"/>
              <a:t>that</a:t>
            </a:r>
            <a:r>
              <a:rPr lang="fr" sz="1300" dirty="0"/>
              <a:t> a single change in the </a:t>
            </a:r>
            <a:r>
              <a:rPr lang="fr" sz="1300" dirty="0" err="1"/>
              <a:t>way</a:t>
            </a:r>
            <a:r>
              <a:rPr lang="fr" sz="1300" dirty="0"/>
              <a:t> </a:t>
            </a:r>
            <a:r>
              <a:rPr lang="fr" sz="1300" dirty="0" err="1"/>
              <a:t>we</a:t>
            </a:r>
            <a:r>
              <a:rPr lang="fr" sz="1300" dirty="0"/>
              <a:t> analyse </a:t>
            </a:r>
            <a:r>
              <a:rPr lang="fr" sz="1300" dirty="0" err="1"/>
              <a:t>raw</a:t>
            </a:r>
            <a:r>
              <a:rPr lang="fr" sz="1300" dirty="0"/>
              <a:t> data can lead to variations in the final </a:t>
            </a:r>
            <a:r>
              <a:rPr lang="fr" sz="1300" dirty="0" err="1"/>
              <a:t>statistic</a:t>
            </a:r>
            <a:r>
              <a:rPr lang="fr" sz="1300" dirty="0"/>
              <a:t> </a:t>
            </a:r>
            <a:r>
              <a:rPr lang="fr" sz="1300" dirty="0" err="1"/>
              <a:t>maps</a:t>
            </a:r>
            <a:r>
              <a:rPr lang="fr" sz="1300" dirty="0"/>
              <a:t>. This </a:t>
            </a:r>
            <a:r>
              <a:rPr lang="fr" sz="1300" dirty="0" err="1"/>
              <a:t>is</a:t>
            </a:r>
            <a:r>
              <a:rPr lang="fr" sz="1300" dirty="0"/>
              <a:t> </a:t>
            </a:r>
            <a:r>
              <a:rPr lang="fr" sz="1300" dirty="0" err="1"/>
              <a:t>what</a:t>
            </a:r>
            <a:r>
              <a:rPr lang="fr" sz="1300" dirty="0"/>
              <a:t> </a:t>
            </a:r>
            <a:r>
              <a:rPr lang="fr" sz="1300" dirty="0" err="1"/>
              <a:t>we</a:t>
            </a:r>
            <a:r>
              <a:rPr lang="fr" sz="1300" dirty="0"/>
              <a:t> call </a:t>
            </a:r>
            <a:r>
              <a:rPr lang="fr" sz="1300" dirty="0" err="1"/>
              <a:t>analytical</a:t>
            </a:r>
            <a:r>
              <a:rPr lang="fr" sz="1300" dirty="0"/>
              <a:t> </a:t>
            </a:r>
            <a:r>
              <a:rPr lang="fr" sz="1300" dirty="0" err="1"/>
              <a:t>variability</a:t>
            </a:r>
            <a:r>
              <a:rPr lang="fr" sz="1300" dirty="0"/>
              <a:t>. </a:t>
            </a:r>
            <a:endParaRPr sz="1300" dirty="0"/>
          </a:p>
          <a:p>
            <a:pPr marL="0" lvl="0" indent="0" algn="l" rtl="0">
              <a:lnSpc>
                <a:spcPct val="100000"/>
              </a:lnSpc>
              <a:spcBef>
                <a:spcPts val="0"/>
              </a:spcBef>
              <a:spcAft>
                <a:spcPts val="0"/>
              </a:spcAft>
              <a:buSzPts val="1100"/>
              <a:buNone/>
            </a:pPr>
            <a:endParaRPr sz="1300" dirty="0"/>
          </a:p>
          <a:p>
            <a:pPr marL="0" lvl="0" indent="0" algn="l" rtl="0">
              <a:lnSpc>
                <a:spcPct val="100000"/>
              </a:lnSpc>
              <a:spcBef>
                <a:spcPts val="0"/>
              </a:spcBef>
              <a:spcAft>
                <a:spcPts val="0"/>
              </a:spcAft>
              <a:buSzPts val="1100"/>
              <a:buNone/>
            </a:pPr>
            <a:r>
              <a:rPr lang="fr" sz="1300" dirty="0" err="1"/>
              <a:t>Here</a:t>
            </a:r>
            <a:r>
              <a:rPr lang="fr" sz="1300" dirty="0"/>
              <a:t> </a:t>
            </a:r>
            <a:r>
              <a:rPr lang="fr" sz="1300" dirty="0" err="1"/>
              <a:t>we</a:t>
            </a:r>
            <a:r>
              <a:rPr lang="fr" sz="1300" dirty="0"/>
              <a:t> can </a:t>
            </a:r>
            <a:r>
              <a:rPr lang="fr" sz="1300" dirty="0" err="1"/>
              <a:t>see</a:t>
            </a:r>
            <a:r>
              <a:rPr lang="fr" sz="1300" dirty="0"/>
              <a:t> for instance </a:t>
            </a:r>
            <a:r>
              <a:rPr lang="fr" sz="1300" dirty="0" err="1"/>
              <a:t>statistic</a:t>
            </a:r>
            <a:r>
              <a:rPr lang="fr" sz="1300" dirty="0"/>
              <a:t> </a:t>
            </a:r>
            <a:r>
              <a:rPr lang="fr" sz="1300" dirty="0" err="1"/>
              <a:t>maps</a:t>
            </a:r>
            <a:r>
              <a:rPr lang="fr" sz="1300" dirty="0"/>
              <a:t> </a:t>
            </a:r>
            <a:r>
              <a:rPr lang="fr" sz="1300" dirty="0" err="1"/>
              <a:t>obtained</a:t>
            </a:r>
            <a:r>
              <a:rPr lang="fr" sz="1300" dirty="0"/>
              <a:t> </a:t>
            </a:r>
            <a:r>
              <a:rPr lang="fr" sz="1300" dirty="0" err="1"/>
              <a:t>from</a:t>
            </a:r>
            <a:r>
              <a:rPr lang="fr" sz="1300" dirty="0"/>
              <a:t> the </a:t>
            </a:r>
            <a:r>
              <a:rPr lang="fr" sz="1300" dirty="0" err="1"/>
              <a:t>same</a:t>
            </a:r>
            <a:r>
              <a:rPr lang="fr" sz="1300" dirty="0"/>
              <a:t> </a:t>
            </a:r>
            <a:r>
              <a:rPr lang="fr" sz="1300" dirty="0" err="1"/>
              <a:t>raw</a:t>
            </a:r>
            <a:r>
              <a:rPr lang="fr" sz="1300" dirty="0"/>
              <a:t> data but </a:t>
            </a:r>
            <a:r>
              <a:rPr lang="fr" sz="1300" dirty="0" err="1"/>
              <a:t>analyzed</a:t>
            </a:r>
            <a:r>
              <a:rPr lang="fr" sz="1300" dirty="0"/>
              <a:t> </a:t>
            </a:r>
            <a:r>
              <a:rPr lang="fr" sz="1300" dirty="0" err="1"/>
              <a:t>with</a:t>
            </a:r>
            <a:r>
              <a:rPr lang="fr" sz="1300" dirty="0"/>
              <a:t> 8 </a:t>
            </a:r>
            <a:r>
              <a:rPr lang="fr" sz="1300" dirty="0" err="1"/>
              <a:t>different</a:t>
            </a:r>
            <a:r>
              <a:rPr lang="fr" sz="1300" dirty="0"/>
              <a:t> pipelines. </a:t>
            </a:r>
          </a:p>
          <a:p>
            <a:pPr marL="0" lvl="0" indent="0" algn="l" rtl="0">
              <a:lnSpc>
                <a:spcPct val="100000"/>
              </a:lnSpc>
              <a:spcBef>
                <a:spcPts val="0"/>
              </a:spcBef>
              <a:spcAft>
                <a:spcPts val="0"/>
              </a:spcAft>
              <a:buSzPts val="1100"/>
              <a:buNone/>
            </a:pPr>
            <a:endParaRPr sz="1300" dirty="0"/>
          </a:p>
          <a:p>
            <a:pPr marL="0" lvl="0" indent="0" algn="l" rtl="0">
              <a:lnSpc>
                <a:spcPct val="100000"/>
              </a:lnSpc>
              <a:spcBef>
                <a:spcPts val="0"/>
              </a:spcBef>
              <a:spcAft>
                <a:spcPts val="0"/>
              </a:spcAft>
              <a:buSzPts val="1100"/>
              <a:buNone/>
            </a:pPr>
            <a:r>
              <a:rPr lang="fr" sz="1300" dirty="0" err="1"/>
              <a:t>Statistic</a:t>
            </a:r>
            <a:r>
              <a:rPr lang="fr" sz="1300" dirty="0"/>
              <a:t> </a:t>
            </a:r>
            <a:r>
              <a:rPr lang="fr" sz="1300" dirty="0" err="1"/>
              <a:t>maps</a:t>
            </a:r>
            <a:r>
              <a:rPr lang="fr" sz="1300" dirty="0"/>
              <a:t> can </a:t>
            </a:r>
            <a:r>
              <a:rPr lang="fr" sz="1300" dirty="0" err="1"/>
              <a:t>be</a:t>
            </a:r>
            <a:r>
              <a:rPr lang="fr" sz="1300" dirty="0"/>
              <a:t> </a:t>
            </a:r>
            <a:r>
              <a:rPr lang="fr" sz="1300" dirty="0" err="1"/>
              <a:t>different</a:t>
            </a:r>
            <a:r>
              <a:rPr lang="fr" sz="1300" dirty="0"/>
              <a:t> </a:t>
            </a:r>
            <a:r>
              <a:rPr lang="fr" sz="1300" dirty="0" err="1"/>
              <a:t>depending</a:t>
            </a:r>
            <a:r>
              <a:rPr lang="fr" sz="1300" dirty="0"/>
              <a:t> on the pipeline and </a:t>
            </a:r>
            <a:r>
              <a:rPr lang="fr" sz="1300" dirty="0" err="1"/>
              <a:t>we</a:t>
            </a:r>
            <a:r>
              <a:rPr lang="fr" sz="1300" dirty="0"/>
              <a:t> </a:t>
            </a:r>
            <a:r>
              <a:rPr lang="fr" sz="1300" dirty="0" err="1"/>
              <a:t>thus</a:t>
            </a:r>
            <a:r>
              <a:rPr lang="fr" sz="1300" dirty="0"/>
              <a:t> have a </a:t>
            </a:r>
            <a:r>
              <a:rPr lang="fr" sz="1300" dirty="0" err="1"/>
              <a:t>multiplicity</a:t>
            </a:r>
            <a:r>
              <a:rPr lang="fr" sz="1300" dirty="0"/>
              <a:t> of </a:t>
            </a:r>
            <a:r>
              <a:rPr lang="fr" sz="1300" dirty="0" err="1"/>
              <a:t>results</a:t>
            </a:r>
            <a:r>
              <a:rPr lang="fr" sz="1300" dirty="0"/>
              <a:t> for a single </a:t>
            </a:r>
            <a:r>
              <a:rPr lang="fr" sz="1300" dirty="0" err="1"/>
              <a:t>study</a:t>
            </a:r>
            <a:r>
              <a:rPr lang="fr" sz="1300" dirty="0"/>
              <a:t>. </a:t>
            </a:r>
            <a:endParaRPr sz="1300" dirty="0"/>
          </a:p>
          <a:p>
            <a:pPr marL="0" lvl="0" indent="0" algn="l" rtl="0">
              <a:lnSpc>
                <a:spcPct val="100000"/>
              </a:lnSpc>
              <a:spcBef>
                <a:spcPts val="0"/>
              </a:spcBef>
              <a:spcAft>
                <a:spcPts val="0"/>
              </a:spcAft>
              <a:buSzPts val="1100"/>
              <a:buNone/>
            </a:pPr>
            <a:endParaRPr sz="1300" dirty="0"/>
          </a:p>
          <a:p>
            <a:pPr marL="0" lvl="0" indent="0" algn="l" rtl="0">
              <a:lnSpc>
                <a:spcPct val="100000"/>
              </a:lnSpc>
              <a:spcBef>
                <a:spcPts val="0"/>
              </a:spcBef>
              <a:spcAft>
                <a:spcPts val="0"/>
              </a:spcAft>
              <a:buSzPts val="1100"/>
              <a:buNone/>
            </a:pPr>
            <a:r>
              <a:rPr lang="fr" sz="1300" dirty="0"/>
              <a:t>And in </a:t>
            </a:r>
            <a:r>
              <a:rPr lang="fr" sz="1300" dirty="0" err="1"/>
              <a:t>fMRI</a:t>
            </a:r>
            <a:r>
              <a:rPr lang="fr" sz="1300" dirty="0"/>
              <a:t>, </a:t>
            </a:r>
            <a:r>
              <a:rPr lang="fr" sz="1300" dirty="0" err="1"/>
              <a:t>we</a:t>
            </a:r>
            <a:r>
              <a:rPr lang="fr" sz="1300" dirty="0"/>
              <a:t> </a:t>
            </a:r>
            <a:r>
              <a:rPr lang="fr" sz="1300" dirty="0" err="1"/>
              <a:t>don’t</a:t>
            </a:r>
            <a:r>
              <a:rPr lang="fr" sz="1300" dirty="0"/>
              <a:t> have </a:t>
            </a:r>
            <a:r>
              <a:rPr lang="fr" sz="1300" dirty="0" err="1"/>
              <a:t>any</a:t>
            </a:r>
            <a:r>
              <a:rPr lang="fr" sz="1300" dirty="0"/>
              <a:t> </a:t>
            </a:r>
            <a:r>
              <a:rPr lang="fr" sz="1300" dirty="0" err="1"/>
              <a:t>ground-truth</a:t>
            </a:r>
            <a:r>
              <a:rPr lang="fr" sz="1300" dirty="0"/>
              <a:t> </a:t>
            </a:r>
            <a:r>
              <a:rPr lang="fr" sz="1300" dirty="0" err="1"/>
              <a:t>statistic</a:t>
            </a:r>
            <a:r>
              <a:rPr lang="fr" sz="1300" dirty="0"/>
              <a:t> </a:t>
            </a:r>
            <a:r>
              <a:rPr lang="fr" sz="1300" dirty="0" err="1"/>
              <a:t>maps</a:t>
            </a:r>
            <a:r>
              <a:rPr lang="fr" sz="1300" dirty="0"/>
              <a:t> </a:t>
            </a:r>
            <a:r>
              <a:rPr lang="fr" sz="1300" dirty="0" err="1"/>
              <a:t>that</a:t>
            </a:r>
            <a:r>
              <a:rPr lang="fr" sz="1300" dirty="0"/>
              <a:t> can </a:t>
            </a:r>
            <a:r>
              <a:rPr lang="fr" sz="1300" dirty="0" err="1"/>
              <a:t>be</a:t>
            </a:r>
            <a:r>
              <a:rPr lang="fr" sz="1300" dirty="0"/>
              <a:t> </a:t>
            </a:r>
            <a:r>
              <a:rPr lang="fr" sz="1300" dirty="0" err="1"/>
              <a:t>used</a:t>
            </a:r>
            <a:r>
              <a:rPr lang="fr" sz="1300" dirty="0"/>
              <a:t> to benchmark pipeline </a:t>
            </a:r>
            <a:r>
              <a:rPr lang="fr" sz="1300" dirty="0" err="1"/>
              <a:t>results</a:t>
            </a:r>
            <a:r>
              <a:rPr lang="fr" sz="1300" dirty="0"/>
              <a:t>. </a:t>
            </a:r>
            <a:endParaRPr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0ce54dbab0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30ce54dbab0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sz="1300" dirty="0" err="1"/>
              <a:t>Thus</a:t>
            </a:r>
            <a:r>
              <a:rPr lang="fr" sz="1300" dirty="0"/>
              <a:t>, </a:t>
            </a:r>
            <a:r>
              <a:rPr lang="fr" sz="1300" dirty="0" err="1"/>
              <a:t>it</a:t>
            </a:r>
            <a:r>
              <a:rPr lang="fr" sz="1300" dirty="0"/>
              <a:t> </a:t>
            </a:r>
            <a:r>
              <a:rPr lang="fr" sz="1300" dirty="0" err="1"/>
              <a:t>is</a:t>
            </a:r>
            <a:r>
              <a:rPr lang="fr" sz="1300" dirty="0"/>
              <a:t> </a:t>
            </a:r>
            <a:r>
              <a:rPr lang="fr" sz="1300" dirty="0" err="1"/>
              <a:t>necessary</a:t>
            </a:r>
            <a:r>
              <a:rPr lang="fr" sz="1300" dirty="0"/>
              <a:t> to </a:t>
            </a:r>
            <a:r>
              <a:rPr lang="fr" sz="1300" dirty="0" err="1"/>
              <a:t>better</a:t>
            </a:r>
            <a:r>
              <a:rPr lang="fr" sz="1300" dirty="0"/>
              <a:t> </a:t>
            </a:r>
            <a:r>
              <a:rPr lang="fr" sz="1300" dirty="0" err="1"/>
              <a:t>understand</a:t>
            </a:r>
            <a:r>
              <a:rPr lang="fr" sz="1300" dirty="0"/>
              <a:t> the </a:t>
            </a:r>
            <a:r>
              <a:rPr lang="fr" sz="1300" dirty="0" err="1"/>
              <a:t>properties</a:t>
            </a:r>
            <a:r>
              <a:rPr lang="fr" sz="1300" dirty="0"/>
              <a:t> of </a:t>
            </a:r>
            <a:r>
              <a:rPr lang="fr" sz="1300" dirty="0" err="1"/>
              <a:t>analytical</a:t>
            </a:r>
            <a:r>
              <a:rPr lang="fr" sz="1300" dirty="0"/>
              <a:t> </a:t>
            </a:r>
            <a:r>
              <a:rPr lang="fr" sz="1300" dirty="0" err="1"/>
              <a:t>variability</a:t>
            </a:r>
            <a:r>
              <a:rPr lang="fr" sz="1300" dirty="0"/>
              <a:t> to </a:t>
            </a:r>
            <a:r>
              <a:rPr lang="fr" sz="1300" dirty="0" err="1"/>
              <a:t>build</a:t>
            </a:r>
            <a:r>
              <a:rPr lang="fr" sz="1300" dirty="0"/>
              <a:t> solutions to </a:t>
            </a:r>
            <a:r>
              <a:rPr lang="fr" sz="1300" dirty="0" err="1"/>
              <a:t>mitigate</a:t>
            </a:r>
            <a:r>
              <a:rPr lang="fr" sz="1300" dirty="0"/>
              <a:t> </a:t>
            </a:r>
            <a:r>
              <a:rPr lang="fr" sz="1300" dirty="0" err="1"/>
              <a:t>its</a:t>
            </a:r>
            <a:r>
              <a:rPr lang="fr" sz="1300" dirty="0"/>
              <a:t> </a:t>
            </a:r>
            <a:r>
              <a:rPr lang="fr" sz="1300" dirty="0" err="1"/>
              <a:t>effect</a:t>
            </a:r>
            <a:r>
              <a:rPr lang="fr" sz="1300" dirty="0"/>
              <a:t>. </a:t>
            </a:r>
          </a:p>
          <a:p>
            <a:pPr marL="0" lvl="0" indent="0" algn="l" rtl="0">
              <a:lnSpc>
                <a:spcPct val="100000"/>
              </a:lnSpc>
              <a:spcBef>
                <a:spcPts val="0"/>
              </a:spcBef>
              <a:spcAft>
                <a:spcPts val="0"/>
              </a:spcAft>
              <a:buSzPts val="1100"/>
              <a:buNone/>
            </a:pPr>
            <a:endParaRPr lang="fr" sz="1300" dirty="0"/>
          </a:p>
          <a:p>
            <a:pPr marL="0" lvl="0" indent="0" algn="l" rtl="0">
              <a:lnSpc>
                <a:spcPct val="100000"/>
              </a:lnSpc>
              <a:spcBef>
                <a:spcPts val="0"/>
              </a:spcBef>
              <a:spcAft>
                <a:spcPts val="0"/>
              </a:spcAft>
              <a:buSzPts val="1100"/>
              <a:buNone/>
            </a:pPr>
            <a:r>
              <a:rPr lang="fr" sz="1300" dirty="0"/>
              <a:t>Indeed, </a:t>
            </a:r>
            <a:r>
              <a:rPr lang="fr" sz="1300" dirty="0" err="1"/>
              <a:t>we</a:t>
            </a:r>
            <a:r>
              <a:rPr lang="fr" sz="1300" dirty="0"/>
              <a:t> </a:t>
            </a:r>
            <a:r>
              <a:rPr lang="fr" sz="1300" dirty="0" err="1"/>
              <a:t>don’t</a:t>
            </a:r>
            <a:r>
              <a:rPr lang="fr" sz="1300" dirty="0"/>
              <a:t> </a:t>
            </a:r>
            <a:r>
              <a:rPr lang="fr" sz="1300" dirty="0" err="1"/>
              <a:t>really</a:t>
            </a:r>
            <a:r>
              <a:rPr lang="fr" sz="1300" dirty="0"/>
              <a:t> know </a:t>
            </a:r>
            <a:r>
              <a:rPr lang="fr" sz="1300" dirty="0" err="1"/>
              <a:t>which</a:t>
            </a:r>
            <a:r>
              <a:rPr lang="fr" sz="1300" dirty="0"/>
              <a:t> changes in the pipelines </a:t>
            </a:r>
            <a:r>
              <a:rPr lang="fr" sz="1300" dirty="0" err="1"/>
              <a:t>will</a:t>
            </a:r>
            <a:r>
              <a:rPr lang="fr" sz="1300" dirty="0"/>
              <a:t> </a:t>
            </a:r>
            <a:r>
              <a:rPr lang="fr" sz="1300" dirty="0" err="1"/>
              <a:t>make</a:t>
            </a:r>
            <a:r>
              <a:rPr lang="fr" sz="1300" dirty="0"/>
              <a:t> the </a:t>
            </a:r>
            <a:r>
              <a:rPr lang="fr" sz="1300" dirty="0" err="1"/>
              <a:t>results</a:t>
            </a:r>
            <a:r>
              <a:rPr lang="fr" sz="1300" dirty="0"/>
              <a:t> of a pipeline A far </a:t>
            </a:r>
            <a:r>
              <a:rPr lang="fr" sz="1300" dirty="0" err="1"/>
              <a:t>from</a:t>
            </a:r>
            <a:r>
              <a:rPr lang="fr" sz="1300" dirty="0"/>
              <a:t> </a:t>
            </a:r>
            <a:r>
              <a:rPr lang="fr" sz="1300" dirty="0" err="1"/>
              <a:t>those</a:t>
            </a:r>
            <a:r>
              <a:rPr lang="fr" sz="1300" dirty="0"/>
              <a:t> of a pipeline C, </a:t>
            </a:r>
            <a:r>
              <a:rPr lang="fr" sz="1300" dirty="0" err="1"/>
              <a:t>whereas</a:t>
            </a:r>
            <a:r>
              <a:rPr lang="fr" sz="1300" dirty="0"/>
              <a:t> pipeline B </a:t>
            </a:r>
            <a:r>
              <a:rPr lang="fr" sz="1300" dirty="0" err="1"/>
              <a:t>will</a:t>
            </a:r>
            <a:r>
              <a:rPr lang="fr" sz="1300" dirty="0"/>
              <a:t> </a:t>
            </a:r>
            <a:r>
              <a:rPr lang="fr" sz="1300" dirty="0" err="1"/>
              <a:t>give</a:t>
            </a:r>
            <a:r>
              <a:rPr lang="fr" sz="1300" dirty="0"/>
              <a:t> </a:t>
            </a:r>
            <a:r>
              <a:rPr lang="fr" sz="1300" dirty="0" err="1"/>
              <a:t>results</a:t>
            </a:r>
            <a:r>
              <a:rPr lang="fr" sz="1300" dirty="0"/>
              <a:t> </a:t>
            </a:r>
            <a:r>
              <a:rPr lang="fr" sz="1300" dirty="0" err="1"/>
              <a:t>that</a:t>
            </a:r>
            <a:r>
              <a:rPr lang="fr" sz="1300" dirty="0"/>
              <a:t> are close to </a:t>
            </a:r>
            <a:r>
              <a:rPr lang="fr" sz="1300" dirty="0" err="1"/>
              <a:t>those</a:t>
            </a:r>
            <a:r>
              <a:rPr lang="fr" sz="1300" dirty="0"/>
              <a:t> of pipeline C. This </a:t>
            </a:r>
            <a:r>
              <a:rPr lang="fr" sz="1300" dirty="0" err="1"/>
              <a:t>is</a:t>
            </a:r>
            <a:r>
              <a:rPr lang="fr" sz="1300" dirty="0"/>
              <a:t> the first question </a:t>
            </a:r>
            <a:r>
              <a:rPr lang="fr" sz="1300" dirty="0" err="1"/>
              <a:t>that</a:t>
            </a:r>
            <a:r>
              <a:rPr lang="fr" sz="1300" dirty="0"/>
              <a:t> </a:t>
            </a:r>
            <a:r>
              <a:rPr lang="fr" sz="1300" dirty="0" err="1"/>
              <a:t>we</a:t>
            </a:r>
            <a:r>
              <a:rPr lang="fr" sz="1300" dirty="0"/>
              <a:t> </a:t>
            </a:r>
            <a:r>
              <a:rPr lang="fr" sz="1300" dirty="0" err="1"/>
              <a:t>try</a:t>
            </a:r>
            <a:r>
              <a:rPr lang="fr" sz="1300" dirty="0"/>
              <a:t> to </a:t>
            </a:r>
            <a:r>
              <a:rPr lang="fr" sz="1300" dirty="0" err="1"/>
              <a:t>answer</a:t>
            </a:r>
            <a:r>
              <a:rPr lang="fr" sz="1300" dirty="0"/>
              <a:t> in </a:t>
            </a:r>
            <a:r>
              <a:rPr lang="fr" sz="1300" dirty="0" err="1"/>
              <a:t>this</a:t>
            </a:r>
            <a:r>
              <a:rPr lang="fr" sz="1300" dirty="0"/>
              <a:t> contribution. </a:t>
            </a:r>
            <a:endParaRPr sz="1300" dirty="0"/>
          </a:p>
          <a:p>
            <a:pPr marL="0" lvl="0" indent="0" algn="l" rtl="0">
              <a:lnSpc>
                <a:spcPct val="100000"/>
              </a:lnSpc>
              <a:spcBef>
                <a:spcPts val="0"/>
              </a:spcBef>
              <a:spcAft>
                <a:spcPts val="0"/>
              </a:spcAft>
              <a:buSzPts val="1100"/>
              <a:buNone/>
            </a:pPr>
            <a:endParaRPr sz="1300" dirty="0"/>
          </a:p>
          <a:p>
            <a:pPr marL="0" lvl="0" indent="0" algn="l" rtl="0">
              <a:lnSpc>
                <a:spcPct val="100000"/>
              </a:lnSpc>
              <a:spcBef>
                <a:spcPts val="0"/>
              </a:spcBef>
              <a:spcAft>
                <a:spcPts val="0"/>
              </a:spcAft>
              <a:buSzPts val="1100"/>
              <a:buNone/>
            </a:pPr>
            <a:r>
              <a:rPr lang="fr" sz="1300" dirty="0" err="1"/>
              <a:t>Also</a:t>
            </a:r>
            <a:r>
              <a:rPr lang="fr" sz="1300" dirty="0"/>
              <a:t>, </a:t>
            </a:r>
            <a:r>
              <a:rPr lang="fr" sz="1300" dirty="0" err="1"/>
              <a:t>we</a:t>
            </a:r>
            <a:r>
              <a:rPr lang="fr" sz="1300" dirty="0"/>
              <a:t> have </a:t>
            </a:r>
            <a:r>
              <a:rPr lang="fr" sz="1300" dirty="0" err="1"/>
              <a:t>very</a:t>
            </a:r>
            <a:r>
              <a:rPr lang="fr" sz="1300" dirty="0"/>
              <a:t> few </a:t>
            </a:r>
            <a:r>
              <a:rPr lang="fr" sz="1300" dirty="0" err="1"/>
              <a:t>knowledge</a:t>
            </a:r>
            <a:r>
              <a:rPr lang="fr" sz="1300" dirty="0"/>
              <a:t> on the </a:t>
            </a:r>
            <a:r>
              <a:rPr lang="fr" sz="1300" dirty="0" err="1"/>
              <a:t>stability</a:t>
            </a:r>
            <a:r>
              <a:rPr lang="fr" sz="1300" dirty="0"/>
              <a:t> of </a:t>
            </a:r>
            <a:r>
              <a:rPr lang="fr" sz="1300" dirty="0" err="1"/>
              <a:t>those</a:t>
            </a:r>
            <a:r>
              <a:rPr lang="fr" sz="1300" dirty="0"/>
              <a:t> </a:t>
            </a:r>
            <a:r>
              <a:rPr lang="fr" sz="1300" dirty="0" err="1"/>
              <a:t>relationships</a:t>
            </a:r>
            <a:r>
              <a:rPr lang="fr" sz="1300" dirty="0"/>
              <a:t>. </a:t>
            </a:r>
            <a:endParaRPr sz="1300" dirty="0"/>
          </a:p>
          <a:p>
            <a:pPr marL="0" lvl="0" indent="0" algn="l" rtl="0">
              <a:lnSpc>
                <a:spcPct val="100000"/>
              </a:lnSpc>
              <a:spcBef>
                <a:spcPts val="0"/>
              </a:spcBef>
              <a:spcAft>
                <a:spcPts val="0"/>
              </a:spcAft>
              <a:buSzPts val="1100"/>
              <a:buNone/>
            </a:pPr>
            <a:r>
              <a:rPr lang="fr" sz="1300" dirty="0"/>
              <a:t>For instance, </a:t>
            </a:r>
            <a:r>
              <a:rPr lang="fr" sz="1300" dirty="0" err="1"/>
              <a:t>relationships</a:t>
            </a:r>
            <a:r>
              <a:rPr lang="fr" sz="1300" dirty="0"/>
              <a:t> </a:t>
            </a:r>
            <a:r>
              <a:rPr lang="fr" sz="1300" dirty="0" err="1"/>
              <a:t>between</a:t>
            </a:r>
            <a:r>
              <a:rPr lang="fr" sz="1300" dirty="0"/>
              <a:t> pipeline </a:t>
            </a:r>
            <a:r>
              <a:rPr lang="fr" sz="1300" dirty="0" err="1"/>
              <a:t>results</a:t>
            </a:r>
            <a:r>
              <a:rPr lang="fr" sz="1300" dirty="0"/>
              <a:t> </a:t>
            </a:r>
            <a:r>
              <a:rPr lang="fr" sz="1300" dirty="0" err="1"/>
              <a:t>might</a:t>
            </a:r>
            <a:r>
              <a:rPr lang="fr" sz="1300" dirty="0"/>
              <a:t> </a:t>
            </a:r>
            <a:r>
              <a:rPr lang="fr" sz="1300" dirty="0" err="1"/>
              <a:t>be</a:t>
            </a:r>
            <a:r>
              <a:rPr lang="fr" sz="1300" dirty="0"/>
              <a:t> like </a:t>
            </a:r>
            <a:r>
              <a:rPr lang="fr" sz="1300" dirty="0" err="1"/>
              <a:t>this</a:t>
            </a:r>
            <a:r>
              <a:rPr lang="fr" sz="1300" dirty="0"/>
              <a:t> graph for one </a:t>
            </a:r>
            <a:r>
              <a:rPr lang="fr" sz="1300" dirty="0" err="1"/>
              <a:t>study</a:t>
            </a:r>
            <a:r>
              <a:rPr lang="fr" sz="1300" dirty="0"/>
              <a:t> </a:t>
            </a:r>
            <a:r>
              <a:rPr lang="fr" sz="1300" dirty="0" err="1"/>
              <a:t>context</a:t>
            </a:r>
            <a:r>
              <a:rPr lang="fr" sz="1300" dirty="0"/>
              <a:t>, </a:t>
            </a:r>
            <a:r>
              <a:rPr lang="fr" sz="1300" dirty="0" err="1"/>
              <a:t>so</a:t>
            </a:r>
            <a:r>
              <a:rPr lang="fr" sz="1300" dirty="0"/>
              <a:t> for a </a:t>
            </a:r>
            <a:r>
              <a:rPr lang="fr" sz="1300" dirty="0" err="1"/>
              <a:t>specific</a:t>
            </a:r>
            <a:r>
              <a:rPr lang="fr" sz="1300" dirty="0"/>
              <a:t> </a:t>
            </a:r>
            <a:r>
              <a:rPr lang="fr" sz="1300" dirty="0" err="1"/>
              <a:t>task</a:t>
            </a:r>
            <a:r>
              <a:rPr lang="fr" sz="1300" dirty="0"/>
              <a:t> and group of participants. </a:t>
            </a:r>
            <a:endParaRPr sz="1300" dirty="0"/>
          </a:p>
          <a:p>
            <a:pPr marL="0" lvl="0" indent="0" algn="l" rtl="0">
              <a:lnSpc>
                <a:spcPct val="100000"/>
              </a:lnSpc>
              <a:spcBef>
                <a:spcPts val="0"/>
              </a:spcBef>
              <a:spcAft>
                <a:spcPts val="0"/>
              </a:spcAft>
              <a:buSzPts val="1100"/>
              <a:buNone/>
            </a:pPr>
            <a:r>
              <a:rPr lang="fr" sz="1300" dirty="0"/>
              <a:t>But </a:t>
            </a:r>
            <a:r>
              <a:rPr lang="fr" sz="1300" dirty="0" err="1"/>
              <a:t>we</a:t>
            </a:r>
            <a:r>
              <a:rPr lang="fr" sz="1300" dirty="0"/>
              <a:t> </a:t>
            </a:r>
            <a:r>
              <a:rPr lang="fr" sz="1300" dirty="0" err="1"/>
              <a:t>don’t</a:t>
            </a:r>
            <a:r>
              <a:rPr lang="fr" sz="1300" dirty="0"/>
              <a:t> know if </a:t>
            </a:r>
            <a:r>
              <a:rPr lang="fr" sz="1300" dirty="0" err="1"/>
              <a:t>these</a:t>
            </a:r>
            <a:r>
              <a:rPr lang="fr" sz="1300" dirty="0"/>
              <a:t> </a:t>
            </a:r>
            <a:r>
              <a:rPr lang="fr" sz="1300" dirty="0" err="1"/>
              <a:t>relationships</a:t>
            </a:r>
            <a:r>
              <a:rPr lang="fr" sz="1300" dirty="0"/>
              <a:t> </a:t>
            </a:r>
            <a:r>
              <a:rPr lang="fr" sz="1300" dirty="0" err="1"/>
              <a:t>will</a:t>
            </a:r>
            <a:r>
              <a:rPr lang="fr" sz="1300" dirty="0"/>
              <a:t> </a:t>
            </a:r>
            <a:r>
              <a:rPr lang="fr" sz="1300" dirty="0" err="1"/>
              <a:t>remain</a:t>
            </a:r>
            <a:r>
              <a:rPr lang="fr" sz="1300" dirty="0"/>
              <a:t> the </a:t>
            </a:r>
            <a:r>
              <a:rPr lang="fr" sz="1300" dirty="0" err="1"/>
              <a:t>same</a:t>
            </a:r>
            <a:r>
              <a:rPr lang="fr" sz="1300" dirty="0"/>
              <a:t> if </a:t>
            </a:r>
            <a:r>
              <a:rPr lang="fr" sz="1300" dirty="0" err="1"/>
              <a:t>we</a:t>
            </a:r>
            <a:r>
              <a:rPr lang="fr" sz="1300" dirty="0"/>
              <a:t> explore </a:t>
            </a:r>
            <a:r>
              <a:rPr lang="fr" sz="1300" dirty="0" err="1"/>
              <a:t>statistic</a:t>
            </a:r>
            <a:r>
              <a:rPr lang="fr" sz="1300" dirty="0"/>
              <a:t> </a:t>
            </a:r>
            <a:r>
              <a:rPr lang="fr" sz="1300" dirty="0" err="1"/>
              <a:t>maps</a:t>
            </a:r>
            <a:r>
              <a:rPr lang="fr" sz="1300" dirty="0"/>
              <a:t> </a:t>
            </a:r>
            <a:r>
              <a:rPr lang="fr" sz="1300" dirty="0" err="1"/>
              <a:t>from</a:t>
            </a:r>
            <a:r>
              <a:rPr lang="fr" sz="1300" dirty="0"/>
              <a:t> </a:t>
            </a:r>
            <a:r>
              <a:rPr lang="fr" sz="1300" dirty="0" err="1"/>
              <a:t>another</a:t>
            </a:r>
            <a:r>
              <a:rPr lang="fr" sz="1300" dirty="0"/>
              <a:t> </a:t>
            </a:r>
            <a:r>
              <a:rPr lang="fr" sz="1300" dirty="0" err="1"/>
              <a:t>task</a:t>
            </a:r>
            <a:r>
              <a:rPr lang="fr" sz="1300" dirty="0"/>
              <a:t>, or </a:t>
            </a:r>
            <a:r>
              <a:rPr lang="fr" sz="1300" dirty="0" err="1"/>
              <a:t>another</a:t>
            </a:r>
            <a:r>
              <a:rPr lang="fr" sz="1300" dirty="0"/>
              <a:t> group of participants. And </a:t>
            </a:r>
            <a:r>
              <a:rPr lang="fr" sz="1300" dirty="0" err="1"/>
              <a:t>this</a:t>
            </a:r>
            <a:r>
              <a:rPr lang="fr" sz="1300" dirty="0"/>
              <a:t> </a:t>
            </a:r>
            <a:r>
              <a:rPr lang="fr" sz="1300" dirty="0" err="1"/>
              <a:t>is</a:t>
            </a:r>
            <a:r>
              <a:rPr lang="fr" sz="1300" dirty="0"/>
              <a:t> the second question </a:t>
            </a:r>
            <a:r>
              <a:rPr lang="fr" sz="1300" dirty="0" err="1"/>
              <a:t>that</a:t>
            </a:r>
            <a:r>
              <a:rPr lang="fr" sz="1300" dirty="0"/>
              <a:t> </a:t>
            </a:r>
            <a:r>
              <a:rPr lang="fr" sz="1300" dirty="0" err="1"/>
              <a:t>we’re</a:t>
            </a:r>
            <a:r>
              <a:rPr lang="fr" sz="1300" dirty="0"/>
              <a:t> </a:t>
            </a:r>
            <a:r>
              <a:rPr lang="fr" sz="1300" dirty="0" err="1"/>
              <a:t>going</a:t>
            </a:r>
            <a:r>
              <a:rPr lang="fr" sz="1300" dirty="0"/>
              <a:t> to explore in </a:t>
            </a:r>
            <a:r>
              <a:rPr lang="fr" sz="1300" dirty="0" err="1"/>
              <a:t>this</a:t>
            </a:r>
            <a:r>
              <a:rPr lang="fr" sz="1300" dirty="0"/>
              <a:t> </a:t>
            </a:r>
            <a:r>
              <a:rPr lang="fr" sz="1300" dirty="0" err="1"/>
              <a:t>project</a:t>
            </a:r>
            <a:r>
              <a:rPr lang="fr" sz="1300" dirty="0"/>
              <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0ce54dbab0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30ce54dbab0_0_5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sz="1300"/>
              <a:t>To answer these two questions, we used a multi-pipeline dataset that we built ourselves. </a:t>
            </a:r>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0ce54dbab0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30ce54dbab0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dirty="0"/>
              <a:t>In particular, we used the raw fMRI data from the Human Connectome Project to have access to large number of tasks and participants.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0edfcb30a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0edfcb30a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300"/>
              <a:t>Based on the previous litterature, we chose to apply 24 pipelines on these data and these pipelines vary on different aspects:</a:t>
            </a:r>
            <a:endParaRPr sz="1300"/>
          </a:p>
          <a:p>
            <a:pPr marL="0" lvl="0" indent="0" algn="l" rtl="0">
              <a:lnSpc>
                <a:spcPct val="115000"/>
              </a:lnSpc>
              <a:spcBef>
                <a:spcPts val="0"/>
              </a:spcBef>
              <a:spcAft>
                <a:spcPts val="0"/>
              </a:spcAft>
              <a:buNone/>
            </a:pPr>
            <a:r>
              <a:rPr lang="fr" sz="1300"/>
              <a:t>- Different software packages</a:t>
            </a:r>
            <a:endParaRPr sz="1300"/>
          </a:p>
          <a:p>
            <a:pPr marL="0" lvl="0" indent="0" algn="l" rtl="0">
              <a:lnSpc>
                <a:spcPct val="115000"/>
              </a:lnSpc>
              <a:spcBef>
                <a:spcPts val="0"/>
              </a:spcBef>
              <a:spcAft>
                <a:spcPts val="0"/>
              </a:spcAft>
              <a:buNone/>
            </a:pPr>
            <a:r>
              <a:rPr lang="fr" sz="1300"/>
              <a:t>- Different smoothing kernel which is a parameter related to the preprocessing </a:t>
            </a:r>
            <a:endParaRPr sz="1300"/>
          </a:p>
          <a:p>
            <a:pPr marL="0" lvl="0" indent="0" algn="l" rtl="0">
              <a:lnSpc>
                <a:spcPct val="115000"/>
              </a:lnSpc>
              <a:spcBef>
                <a:spcPts val="0"/>
              </a:spcBef>
              <a:spcAft>
                <a:spcPts val="0"/>
              </a:spcAft>
              <a:buClr>
                <a:schemeClr val="dk1"/>
              </a:buClr>
              <a:buSzPts val="1100"/>
              <a:buFont typeface="Arial"/>
              <a:buNone/>
            </a:pPr>
            <a:r>
              <a:rPr lang="fr" sz="1300"/>
              <a:t>- And two parameters related to the general linear model used for the first-level statistical analysis. </a:t>
            </a:r>
            <a:endParaRPr sz="1300"/>
          </a:p>
          <a:p>
            <a:pPr marL="0" lvl="0" indent="0" algn="l" rtl="0">
              <a:spcBef>
                <a:spcPts val="0"/>
              </a:spcBef>
              <a:spcAft>
                <a:spcPts val="0"/>
              </a:spcAft>
              <a:buNone/>
            </a:pPr>
            <a:endParaRPr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6.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r" sz="3400" b="1"/>
              <a:t>Uncovering communities of pipelines </a:t>
            </a:r>
            <a:endParaRPr sz="3400" b="1"/>
          </a:p>
          <a:p>
            <a:pPr marL="0" lvl="0" indent="0" algn="ctr" rtl="0">
              <a:spcBef>
                <a:spcPts val="0"/>
              </a:spcBef>
              <a:spcAft>
                <a:spcPts val="0"/>
              </a:spcAft>
              <a:buNone/>
            </a:pPr>
            <a:r>
              <a:rPr lang="fr" sz="3400" b="1"/>
              <a:t>in the task fMRI analytical space</a:t>
            </a:r>
            <a:endParaRPr sz="3400" b="1"/>
          </a:p>
        </p:txBody>
      </p:sp>
      <p:sp>
        <p:nvSpPr>
          <p:cNvPr id="55" name="Google Shape;55;p13"/>
          <p:cNvSpPr txBox="1">
            <a:spLocks noGrp="1"/>
          </p:cNvSpPr>
          <p:nvPr>
            <p:ph type="subTitle" idx="1"/>
          </p:nvPr>
        </p:nvSpPr>
        <p:spPr>
          <a:xfrm>
            <a:off x="311700" y="2529325"/>
            <a:ext cx="8520600" cy="19551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852"/>
              <a:buNone/>
            </a:pPr>
            <a:r>
              <a:rPr lang="fr" sz="1800" b="1"/>
              <a:t>👤 </a:t>
            </a:r>
            <a:r>
              <a:rPr lang="fr" sz="1800" b="1" u="sng"/>
              <a:t>Elodie Germani</a:t>
            </a:r>
            <a:r>
              <a:rPr lang="fr" sz="1800"/>
              <a:t>, Elisa Fromont*, Camille Maumet*</a:t>
            </a:r>
            <a:endParaRPr sz="1800"/>
          </a:p>
          <a:p>
            <a:pPr marL="0" lvl="0" indent="0" algn="ctr" rtl="0">
              <a:lnSpc>
                <a:spcPct val="80000"/>
              </a:lnSpc>
              <a:spcBef>
                <a:spcPts val="1000"/>
              </a:spcBef>
              <a:spcAft>
                <a:spcPts val="0"/>
              </a:spcAft>
              <a:buSzPts val="852"/>
              <a:buNone/>
            </a:pPr>
            <a:r>
              <a:rPr lang="fr" sz="1600" i="1"/>
              <a:t>Univ Rennes, Inria, CNRS, Inserm</a:t>
            </a:r>
            <a:endParaRPr sz="1600" i="1"/>
          </a:p>
          <a:p>
            <a:pPr marL="0" lvl="0" indent="0" algn="l" rtl="0">
              <a:lnSpc>
                <a:spcPct val="80000"/>
              </a:lnSpc>
              <a:spcBef>
                <a:spcPts val="0"/>
              </a:spcBef>
              <a:spcAft>
                <a:spcPts val="0"/>
              </a:spcAft>
              <a:buSzPts val="852"/>
              <a:buNone/>
            </a:pPr>
            <a:endParaRPr sz="1800"/>
          </a:p>
          <a:p>
            <a:pPr marL="0" lvl="0" indent="0" algn="ctr" rtl="0">
              <a:lnSpc>
                <a:spcPct val="80000"/>
              </a:lnSpc>
              <a:spcBef>
                <a:spcPts val="0"/>
              </a:spcBef>
              <a:spcAft>
                <a:spcPts val="0"/>
              </a:spcAft>
              <a:buSzPts val="852"/>
              <a:buNone/>
            </a:pPr>
            <a:endParaRPr sz="1800"/>
          </a:p>
          <a:p>
            <a:pPr marL="0" lvl="0" indent="0" algn="ctr" rtl="0">
              <a:lnSpc>
                <a:spcPct val="80000"/>
              </a:lnSpc>
              <a:spcBef>
                <a:spcPts val="0"/>
              </a:spcBef>
              <a:spcAft>
                <a:spcPts val="0"/>
              </a:spcAft>
              <a:buSzPts val="852"/>
              <a:buNone/>
            </a:pPr>
            <a:endParaRPr sz="1800"/>
          </a:p>
          <a:p>
            <a:pPr marL="0" lvl="0" indent="0" algn="ctr" rtl="0">
              <a:lnSpc>
                <a:spcPct val="80000"/>
              </a:lnSpc>
              <a:spcBef>
                <a:spcPts val="0"/>
              </a:spcBef>
              <a:spcAft>
                <a:spcPts val="0"/>
              </a:spcAft>
              <a:buSzPts val="852"/>
              <a:buNone/>
            </a:pPr>
            <a:r>
              <a:rPr lang="fr" sz="1800"/>
              <a:t>🌟 IEEE International Conference on Image Processing 2024</a:t>
            </a:r>
            <a:endParaRPr sz="1800"/>
          </a:p>
          <a:p>
            <a:pPr marL="0" lvl="0" indent="0" algn="ctr" rtl="0">
              <a:lnSpc>
                <a:spcPct val="80000"/>
              </a:lnSpc>
              <a:spcBef>
                <a:spcPts val="1000"/>
              </a:spcBef>
              <a:spcAft>
                <a:spcPts val="0"/>
              </a:spcAft>
              <a:buSzPts val="852"/>
              <a:buNone/>
            </a:pPr>
            <a:r>
              <a:rPr lang="fr" sz="1800"/>
              <a:t>📍Abu Dhabi, Emirates</a:t>
            </a:r>
            <a:endParaRPr sz="1800"/>
          </a:p>
        </p:txBody>
      </p:sp>
      <p:pic>
        <p:nvPicPr>
          <p:cNvPr id="56" name="Google Shape;56;p13"/>
          <p:cNvPicPr preferRelativeResize="0"/>
          <p:nvPr/>
        </p:nvPicPr>
        <p:blipFill rotWithShape="1">
          <a:blip r:embed="rId3">
            <a:alphaModFix/>
          </a:blip>
          <a:srcRect l="9469"/>
          <a:stretch/>
        </p:blipFill>
        <p:spPr>
          <a:xfrm>
            <a:off x="1722600" y="4348400"/>
            <a:ext cx="5698798" cy="795104"/>
          </a:xfrm>
          <a:prstGeom prst="rect">
            <a:avLst/>
          </a:prstGeom>
          <a:noFill/>
          <a:ln>
            <a:noFill/>
          </a:ln>
        </p:spPr>
      </p:pic>
      <p:pic>
        <p:nvPicPr>
          <p:cNvPr id="57" name="Google Shape;57;p13"/>
          <p:cNvPicPr preferRelativeResize="0"/>
          <p:nvPr/>
        </p:nvPicPr>
        <p:blipFill>
          <a:blip r:embed="rId4">
            <a:alphaModFix/>
          </a:blip>
          <a:stretch>
            <a:fillRect/>
          </a:stretch>
        </p:blipFill>
        <p:spPr>
          <a:xfrm>
            <a:off x="4741350" y="-58034"/>
            <a:ext cx="4402642" cy="86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3"/>
          <p:cNvGrpSpPr/>
          <p:nvPr/>
        </p:nvGrpSpPr>
        <p:grpSpPr>
          <a:xfrm>
            <a:off x="49587" y="1655315"/>
            <a:ext cx="4827085" cy="3190615"/>
            <a:chOff x="1389121" y="805542"/>
            <a:chExt cx="6103281" cy="4120645"/>
          </a:xfrm>
        </p:grpSpPr>
        <p:pic>
          <p:nvPicPr>
            <p:cNvPr id="221" name="Google Shape;221;p23"/>
            <p:cNvPicPr preferRelativeResize="0"/>
            <p:nvPr/>
          </p:nvPicPr>
          <p:blipFill rotWithShape="1">
            <a:blip r:embed="rId3">
              <a:alphaModFix/>
            </a:blip>
            <a:srcRect l="9687" t="8649" r="9380" b="8814"/>
            <a:stretch/>
          </p:blipFill>
          <p:spPr>
            <a:xfrm>
              <a:off x="1534883" y="805542"/>
              <a:ext cx="5957519" cy="4120645"/>
            </a:xfrm>
            <a:prstGeom prst="rect">
              <a:avLst/>
            </a:prstGeom>
            <a:noFill/>
            <a:ln>
              <a:noFill/>
            </a:ln>
          </p:spPr>
        </p:pic>
        <p:sp>
          <p:nvSpPr>
            <p:cNvPr id="222" name="Google Shape;222;p23"/>
            <p:cNvSpPr txBox="1"/>
            <p:nvPr/>
          </p:nvSpPr>
          <p:spPr>
            <a:xfrm>
              <a:off x="1408270" y="894128"/>
              <a:ext cx="6933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FSL,5,0,0</a:t>
              </a:r>
              <a:endParaRPr/>
            </a:p>
          </p:txBody>
        </p:sp>
        <p:sp>
          <p:nvSpPr>
            <p:cNvPr id="223" name="Google Shape;223;p23"/>
            <p:cNvSpPr txBox="1"/>
            <p:nvPr/>
          </p:nvSpPr>
          <p:spPr>
            <a:xfrm>
              <a:off x="1408270" y="1899148"/>
              <a:ext cx="6933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FSL,8,0,0</a:t>
              </a:r>
              <a:endParaRPr/>
            </a:p>
          </p:txBody>
        </p:sp>
        <p:sp>
          <p:nvSpPr>
            <p:cNvPr id="224" name="Google Shape;224;p23"/>
            <p:cNvSpPr txBox="1"/>
            <p:nvPr/>
          </p:nvSpPr>
          <p:spPr>
            <a:xfrm>
              <a:off x="1392736" y="2899048"/>
              <a:ext cx="7200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SPM,5,0,0</a:t>
              </a:r>
              <a:endParaRPr/>
            </a:p>
          </p:txBody>
        </p:sp>
        <p:sp>
          <p:nvSpPr>
            <p:cNvPr id="225" name="Google Shape;225;p23"/>
            <p:cNvSpPr txBox="1"/>
            <p:nvPr/>
          </p:nvSpPr>
          <p:spPr>
            <a:xfrm>
              <a:off x="1389121" y="3904068"/>
              <a:ext cx="7269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SPM,8,0,0</a:t>
              </a:r>
              <a:endParaRPr/>
            </a:p>
          </p:txBody>
        </p:sp>
        <p:sp>
          <p:nvSpPr>
            <p:cNvPr id="226" name="Google Shape;226;p23"/>
            <p:cNvSpPr txBox="1"/>
            <p:nvPr/>
          </p:nvSpPr>
          <p:spPr>
            <a:xfrm>
              <a:off x="2385590" y="894128"/>
              <a:ext cx="6933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FSL,5,0,1</a:t>
              </a:r>
              <a:endParaRPr/>
            </a:p>
          </p:txBody>
        </p:sp>
        <p:sp>
          <p:nvSpPr>
            <p:cNvPr id="227" name="Google Shape;227;p23"/>
            <p:cNvSpPr txBox="1"/>
            <p:nvPr/>
          </p:nvSpPr>
          <p:spPr>
            <a:xfrm>
              <a:off x="2385590" y="1899148"/>
              <a:ext cx="6933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FSL,8,0,1</a:t>
              </a:r>
              <a:endParaRPr/>
            </a:p>
          </p:txBody>
        </p:sp>
        <p:sp>
          <p:nvSpPr>
            <p:cNvPr id="228" name="Google Shape;228;p23"/>
            <p:cNvSpPr txBox="1"/>
            <p:nvPr/>
          </p:nvSpPr>
          <p:spPr>
            <a:xfrm>
              <a:off x="2369903" y="2899993"/>
              <a:ext cx="7200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SPM,5,0,1</a:t>
              </a:r>
              <a:endParaRPr/>
            </a:p>
          </p:txBody>
        </p:sp>
        <p:sp>
          <p:nvSpPr>
            <p:cNvPr id="229" name="Google Shape;229;p23"/>
            <p:cNvSpPr txBox="1"/>
            <p:nvPr/>
          </p:nvSpPr>
          <p:spPr>
            <a:xfrm>
              <a:off x="2366440" y="3900838"/>
              <a:ext cx="7269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SPM,8,0,1</a:t>
              </a:r>
              <a:endParaRPr/>
            </a:p>
          </p:txBody>
        </p:sp>
        <p:sp>
          <p:nvSpPr>
            <p:cNvPr id="230" name="Google Shape;230;p23"/>
            <p:cNvSpPr txBox="1"/>
            <p:nvPr/>
          </p:nvSpPr>
          <p:spPr>
            <a:xfrm>
              <a:off x="3408296" y="894128"/>
              <a:ext cx="7560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FSL,5,24,0</a:t>
              </a:r>
              <a:endParaRPr/>
            </a:p>
          </p:txBody>
        </p:sp>
        <p:sp>
          <p:nvSpPr>
            <p:cNvPr id="231" name="Google Shape;231;p23"/>
            <p:cNvSpPr txBox="1"/>
            <p:nvPr/>
          </p:nvSpPr>
          <p:spPr>
            <a:xfrm>
              <a:off x="3408296" y="1899148"/>
              <a:ext cx="7560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FSL,8,24,0</a:t>
              </a:r>
              <a:endParaRPr/>
            </a:p>
          </p:txBody>
        </p:sp>
        <p:sp>
          <p:nvSpPr>
            <p:cNvPr id="232" name="Google Shape;232;p23"/>
            <p:cNvSpPr txBox="1"/>
            <p:nvPr/>
          </p:nvSpPr>
          <p:spPr>
            <a:xfrm>
              <a:off x="3392762" y="2899048"/>
              <a:ext cx="7920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SPM,5,24,0</a:t>
              </a:r>
              <a:endParaRPr/>
            </a:p>
          </p:txBody>
        </p:sp>
        <p:sp>
          <p:nvSpPr>
            <p:cNvPr id="233" name="Google Shape;233;p23"/>
            <p:cNvSpPr txBox="1"/>
            <p:nvPr/>
          </p:nvSpPr>
          <p:spPr>
            <a:xfrm>
              <a:off x="3389146" y="3904068"/>
              <a:ext cx="7920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SPM,8,24,0</a:t>
              </a:r>
              <a:endParaRPr/>
            </a:p>
          </p:txBody>
        </p:sp>
        <p:sp>
          <p:nvSpPr>
            <p:cNvPr id="234" name="Google Shape;234;p23"/>
            <p:cNvSpPr txBox="1"/>
            <p:nvPr/>
          </p:nvSpPr>
          <p:spPr>
            <a:xfrm>
              <a:off x="4378175" y="890898"/>
              <a:ext cx="7560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FSL,5,24,1</a:t>
              </a:r>
              <a:endParaRPr/>
            </a:p>
          </p:txBody>
        </p:sp>
        <p:sp>
          <p:nvSpPr>
            <p:cNvPr id="235" name="Google Shape;235;p23"/>
            <p:cNvSpPr txBox="1"/>
            <p:nvPr/>
          </p:nvSpPr>
          <p:spPr>
            <a:xfrm>
              <a:off x="4378175" y="1895918"/>
              <a:ext cx="7560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FSL,8,24,1</a:t>
              </a:r>
              <a:endParaRPr/>
            </a:p>
          </p:txBody>
        </p:sp>
        <p:sp>
          <p:nvSpPr>
            <p:cNvPr id="236" name="Google Shape;236;p23"/>
            <p:cNvSpPr txBox="1"/>
            <p:nvPr/>
          </p:nvSpPr>
          <p:spPr>
            <a:xfrm>
              <a:off x="4362642" y="2895818"/>
              <a:ext cx="7920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SPM,5,24,1</a:t>
              </a:r>
              <a:endParaRPr/>
            </a:p>
          </p:txBody>
        </p:sp>
        <p:sp>
          <p:nvSpPr>
            <p:cNvPr id="237" name="Google Shape;237;p23"/>
            <p:cNvSpPr txBox="1"/>
            <p:nvPr/>
          </p:nvSpPr>
          <p:spPr>
            <a:xfrm>
              <a:off x="4359025" y="3900838"/>
              <a:ext cx="7920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SPM,8,24,1</a:t>
              </a:r>
              <a:endParaRPr/>
            </a:p>
          </p:txBody>
        </p:sp>
        <p:sp>
          <p:nvSpPr>
            <p:cNvPr id="238" name="Google Shape;238;p23"/>
            <p:cNvSpPr txBox="1"/>
            <p:nvPr/>
          </p:nvSpPr>
          <p:spPr>
            <a:xfrm>
              <a:off x="5339809" y="892121"/>
              <a:ext cx="6933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FSL,5,6,0</a:t>
              </a:r>
              <a:endParaRPr/>
            </a:p>
          </p:txBody>
        </p:sp>
        <p:sp>
          <p:nvSpPr>
            <p:cNvPr id="239" name="Google Shape;239;p23"/>
            <p:cNvSpPr txBox="1"/>
            <p:nvPr/>
          </p:nvSpPr>
          <p:spPr>
            <a:xfrm>
              <a:off x="5339809" y="1897141"/>
              <a:ext cx="6933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FSL,8,6,0</a:t>
              </a:r>
              <a:endParaRPr/>
            </a:p>
          </p:txBody>
        </p:sp>
        <p:sp>
          <p:nvSpPr>
            <p:cNvPr id="240" name="Google Shape;240;p23"/>
            <p:cNvSpPr txBox="1"/>
            <p:nvPr/>
          </p:nvSpPr>
          <p:spPr>
            <a:xfrm>
              <a:off x="5324275" y="2897041"/>
              <a:ext cx="7200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SPM,5,6,0</a:t>
              </a:r>
              <a:endParaRPr/>
            </a:p>
          </p:txBody>
        </p:sp>
        <p:sp>
          <p:nvSpPr>
            <p:cNvPr id="241" name="Google Shape;241;p23"/>
            <p:cNvSpPr txBox="1"/>
            <p:nvPr/>
          </p:nvSpPr>
          <p:spPr>
            <a:xfrm>
              <a:off x="5320660" y="3902061"/>
              <a:ext cx="7269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SPM,8,6,0</a:t>
              </a:r>
              <a:endParaRPr/>
            </a:p>
          </p:txBody>
        </p:sp>
        <p:sp>
          <p:nvSpPr>
            <p:cNvPr id="242" name="Google Shape;242;p23"/>
            <p:cNvSpPr txBox="1"/>
            <p:nvPr/>
          </p:nvSpPr>
          <p:spPr>
            <a:xfrm>
              <a:off x="6310766" y="892121"/>
              <a:ext cx="6933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FSL,5,6,1</a:t>
              </a:r>
              <a:endParaRPr/>
            </a:p>
          </p:txBody>
        </p:sp>
        <p:sp>
          <p:nvSpPr>
            <p:cNvPr id="243" name="Google Shape;243;p23"/>
            <p:cNvSpPr txBox="1"/>
            <p:nvPr/>
          </p:nvSpPr>
          <p:spPr>
            <a:xfrm>
              <a:off x="6310766" y="1897141"/>
              <a:ext cx="6933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FSL,8,6,1</a:t>
              </a:r>
              <a:endParaRPr/>
            </a:p>
          </p:txBody>
        </p:sp>
        <p:sp>
          <p:nvSpPr>
            <p:cNvPr id="244" name="Google Shape;244;p23"/>
            <p:cNvSpPr txBox="1"/>
            <p:nvPr/>
          </p:nvSpPr>
          <p:spPr>
            <a:xfrm>
              <a:off x="6295232" y="2897041"/>
              <a:ext cx="7200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SPM,5,6,1</a:t>
              </a:r>
              <a:endParaRPr/>
            </a:p>
          </p:txBody>
        </p:sp>
        <p:sp>
          <p:nvSpPr>
            <p:cNvPr id="245" name="Google Shape;245;p23"/>
            <p:cNvSpPr txBox="1"/>
            <p:nvPr/>
          </p:nvSpPr>
          <p:spPr>
            <a:xfrm>
              <a:off x="6291616" y="3902061"/>
              <a:ext cx="726900" cy="2385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600" b="1" i="0" u="none" strike="noStrike" cap="none">
                  <a:solidFill>
                    <a:schemeClr val="lt1"/>
                  </a:solidFill>
                  <a:latin typeface="Arial"/>
                  <a:ea typeface="Arial"/>
                  <a:cs typeface="Arial"/>
                  <a:sym typeface="Arial"/>
                </a:rPr>
                <a:t>SPM,8,6,1</a:t>
              </a:r>
              <a:endParaRPr/>
            </a:p>
          </p:txBody>
        </p:sp>
      </p:grpSp>
      <p:grpSp>
        <p:nvGrpSpPr>
          <p:cNvPr id="246" name="Google Shape;246;p23"/>
          <p:cNvGrpSpPr/>
          <p:nvPr/>
        </p:nvGrpSpPr>
        <p:grpSpPr>
          <a:xfrm>
            <a:off x="3684521" y="1799592"/>
            <a:ext cx="2163238" cy="972254"/>
            <a:chOff x="3684521" y="1799592"/>
            <a:chExt cx="2163238" cy="972254"/>
          </a:xfrm>
        </p:grpSpPr>
        <p:pic>
          <p:nvPicPr>
            <p:cNvPr id="247" name="Google Shape;247;p23" descr="Une image contenant Graphique, Caractère coloré, cercle, art&#10;&#10;Description générée automatiquement"/>
            <p:cNvPicPr preferRelativeResize="0"/>
            <p:nvPr/>
          </p:nvPicPr>
          <p:blipFill rotWithShape="1">
            <a:blip r:embed="rId4">
              <a:alphaModFix/>
            </a:blip>
            <a:srcRect/>
            <a:stretch/>
          </p:blipFill>
          <p:spPr>
            <a:xfrm>
              <a:off x="3684521" y="1799592"/>
              <a:ext cx="899566" cy="962916"/>
            </a:xfrm>
            <a:prstGeom prst="rect">
              <a:avLst/>
            </a:prstGeom>
            <a:noFill/>
            <a:ln>
              <a:noFill/>
            </a:ln>
          </p:spPr>
        </p:pic>
        <p:pic>
          <p:nvPicPr>
            <p:cNvPr id="248" name="Google Shape;248;p23" descr="Une image contenant Graphique, Caractère coloré, art, graphisme&#10;&#10;Description générée automatiquement"/>
            <p:cNvPicPr preferRelativeResize="0"/>
            <p:nvPr/>
          </p:nvPicPr>
          <p:blipFill rotWithShape="1">
            <a:blip r:embed="rId5">
              <a:alphaModFix/>
            </a:blip>
            <a:srcRect/>
            <a:stretch/>
          </p:blipFill>
          <p:spPr>
            <a:xfrm>
              <a:off x="4935523" y="1853275"/>
              <a:ext cx="912236" cy="918571"/>
            </a:xfrm>
            <a:prstGeom prst="rect">
              <a:avLst/>
            </a:prstGeom>
            <a:noFill/>
            <a:ln>
              <a:noFill/>
            </a:ln>
          </p:spPr>
        </p:pic>
        <p:sp>
          <p:nvSpPr>
            <p:cNvPr id="249" name="Google Shape;249;p23"/>
            <p:cNvSpPr txBox="1"/>
            <p:nvPr/>
          </p:nvSpPr>
          <p:spPr>
            <a:xfrm>
              <a:off x="3749125" y="1871193"/>
              <a:ext cx="693300" cy="2307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900" b="1" i="0" u="none" strike="noStrike" cap="none">
                  <a:solidFill>
                    <a:schemeClr val="lt1"/>
                  </a:solidFill>
                  <a:latin typeface="Arial"/>
                  <a:ea typeface="Arial"/>
                  <a:cs typeface="Arial"/>
                  <a:sym typeface="Arial"/>
                </a:rPr>
                <a:t>FSL,5,0,0</a:t>
              </a:r>
              <a:endParaRPr/>
            </a:p>
          </p:txBody>
        </p:sp>
        <p:sp>
          <p:nvSpPr>
            <p:cNvPr id="250" name="Google Shape;250;p23"/>
            <p:cNvSpPr txBox="1"/>
            <p:nvPr/>
          </p:nvSpPr>
          <p:spPr>
            <a:xfrm>
              <a:off x="4952618" y="1871193"/>
              <a:ext cx="792000" cy="230700"/>
            </a:xfrm>
            <a:prstGeom prst="rect">
              <a:avLst/>
            </a:prstGeom>
            <a:solidFill>
              <a:schemeClr val="dk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fr" sz="900" b="1" i="0" u="none" strike="noStrike" cap="none">
                  <a:solidFill>
                    <a:schemeClr val="lt1"/>
                  </a:solidFill>
                  <a:latin typeface="Arial"/>
                  <a:ea typeface="Arial"/>
                  <a:cs typeface="Arial"/>
                  <a:sym typeface="Arial"/>
                </a:rPr>
                <a:t>SPM,8,24,1</a:t>
              </a:r>
              <a:endParaRPr/>
            </a:p>
          </p:txBody>
        </p:sp>
      </p:grpSp>
      <p:pic>
        <p:nvPicPr>
          <p:cNvPr id="251" name="Google Shape;251;p23" descr="Une image contenant texte, motif, capture d’écran, Rectangle&#10;&#10;Description générée automatiquement"/>
          <p:cNvPicPr preferRelativeResize="0"/>
          <p:nvPr/>
        </p:nvPicPr>
        <p:blipFill rotWithShape="1">
          <a:blip r:embed="rId6">
            <a:alphaModFix/>
          </a:blip>
          <a:srcRect t="8650" r="7885"/>
          <a:stretch/>
        </p:blipFill>
        <p:spPr>
          <a:xfrm>
            <a:off x="549571" y="1576355"/>
            <a:ext cx="3210110" cy="3183326"/>
          </a:xfrm>
          <a:prstGeom prst="rect">
            <a:avLst/>
          </a:prstGeom>
          <a:noFill/>
          <a:ln>
            <a:noFill/>
          </a:ln>
        </p:spPr>
      </p:pic>
      <p:sp>
        <p:nvSpPr>
          <p:cNvPr id="252" name="Google Shape;252;p23"/>
          <p:cNvSpPr txBox="1">
            <a:spLocks noGrp="1"/>
          </p:cNvSpPr>
          <p:nvPr>
            <p:ph type="body" idx="1"/>
          </p:nvPr>
        </p:nvSpPr>
        <p:spPr>
          <a:xfrm>
            <a:off x="740228" y="1152475"/>
            <a:ext cx="8092200" cy="34164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fr" b="1">
                <a:solidFill>
                  <a:srgbClr val="3B85C5"/>
                </a:solidFill>
              </a:rPr>
              <a:t>Modelling relationships between pipeline results</a:t>
            </a:r>
            <a:endParaRPr b="1">
              <a:solidFill>
                <a:srgbClr val="3B85C5"/>
              </a:solidFill>
            </a:endParaRPr>
          </a:p>
        </p:txBody>
      </p:sp>
      <p:sp>
        <p:nvSpPr>
          <p:cNvPr id="253" name="Google Shape;25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10</a:t>
            </a:fld>
            <a:endParaRPr/>
          </a:p>
        </p:txBody>
      </p:sp>
      <p:sp>
        <p:nvSpPr>
          <p:cNvPr id="254" name="Google Shape;254;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53863"/>
              <a:buNone/>
            </a:pPr>
            <a:r>
              <a:rPr lang="fr" b="1"/>
              <a:t>Methods | </a:t>
            </a:r>
            <a:r>
              <a:rPr lang="fr" sz="2244"/>
              <a:t>Pipeline communities </a:t>
            </a:r>
            <a:endParaRPr sz="2021" i="1"/>
          </a:p>
        </p:txBody>
      </p:sp>
      <p:sp>
        <p:nvSpPr>
          <p:cNvPr id="255" name="Google Shape;255;p23"/>
          <p:cNvSpPr/>
          <p:nvPr/>
        </p:nvSpPr>
        <p:spPr>
          <a:xfrm>
            <a:off x="327403" y="1185133"/>
            <a:ext cx="486000" cy="486000"/>
          </a:xfrm>
          <a:prstGeom prst="ellipse">
            <a:avLst/>
          </a:prstGeom>
          <a:solidFill>
            <a:srgbClr val="3D85C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FFFFFF"/>
                </a:solidFill>
                <a:latin typeface="Arial"/>
                <a:ea typeface="Arial"/>
                <a:cs typeface="Arial"/>
                <a:sym typeface="Arial"/>
              </a:rPr>
              <a:t>1</a:t>
            </a:r>
            <a:endParaRPr sz="1400" b="1" i="0" u="none" strike="noStrike" cap="none">
              <a:solidFill>
                <a:srgbClr val="FFFFFF"/>
              </a:solidFill>
              <a:latin typeface="Arial"/>
              <a:ea typeface="Arial"/>
              <a:cs typeface="Arial"/>
              <a:sym typeface="Arial"/>
            </a:endParaRPr>
          </a:p>
        </p:txBody>
      </p:sp>
      <p:pic>
        <p:nvPicPr>
          <p:cNvPr id="256" name="Google Shape;256;p23"/>
          <p:cNvPicPr preferRelativeResize="0"/>
          <p:nvPr/>
        </p:nvPicPr>
        <p:blipFill rotWithShape="1">
          <a:blip r:embed="rId7">
            <a:alphaModFix/>
          </a:blip>
          <a:srcRect/>
          <a:stretch/>
        </p:blipFill>
        <p:spPr>
          <a:xfrm>
            <a:off x="1201179" y="4778805"/>
            <a:ext cx="324000" cy="324000"/>
          </a:xfrm>
          <a:prstGeom prst="rect">
            <a:avLst/>
          </a:prstGeom>
          <a:noFill/>
          <a:ln>
            <a:noFill/>
          </a:ln>
        </p:spPr>
      </p:pic>
      <p:pic>
        <p:nvPicPr>
          <p:cNvPr id="257" name="Google Shape;257;p23"/>
          <p:cNvPicPr preferRelativeResize="0"/>
          <p:nvPr/>
        </p:nvPicPr>
        <p:blipFill rotWithShape="1">
          <a:blip r:embed="rId8">
            <a:alphaModFix/>
          </a:blip>
          <a:srcRect/>
          <a:stretch/>
        </p:blipFill>
        <p:spPr>
          <a:xfrm>
            <a:off x="2270785" y="4767110"/>
            <a:ext cx="324000" cy="324000"/>
          </a:xfrm>
          <a:prstGeom prst="rect">
            <a:avLst/>
          </a:prstGeom>
          <a:noFill/>
          <a:ln>
            <a:noFill/>
          </a:ln>
        </p:spPr>
      </p:pic>
      <p:sp>
        <p:nvSpPr>
          <p:cNvPr id="258" name="Google Shape;258;p23"/>
          <p:cNvSpPr txBox="1"/>
          <p:nvPr/>
        </p:nvSpPr>
        <p:spPr>
          <a:xfrm>
            <a:off x="1491339" y="4811485"/>
            <a:ext cx="739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 sz="1200" b="0" i="0" u="none" strike="noStrike" cap="none">
                <a:solidFill>
                  <a:srgbClr val="000000"/>
                </a:solidFill>
                <a:latin typeface="Arial"/>
                <a:ea typeface="Arial"/>
                <a:cs typeface="Arial"/>
                <a:sym typeface="Arial"/>
              </a:rPr>
              <a:t>Group 1</a:t>
            </a:r>
            <a:endParaRPr/>
          </a:p>
        </p:txBody>
      </p:sp>
      <p:sp>
        <p:nvSpPr>
          <p:cNvPr id="259" name="Google Shape;259;p23"/>
          <p:cNvSpPr txBox="1"/>
          <p:nvPr/>
        </p:nvSpPr>
        <p:spPr>
          <a:xfrm>
            <a:off x="2578473" y="4811485"/>
            <a:ext cx="663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 sz="1200" b="0" i="0" u="none" strike="noStrike" cap="none">
                <a:solidFill>
                  <a:srgbClr val="000000"/>
                </a:solidFill>
                <a:latin typeface="Arial"/>
                <a:ea typeface="Arial"/>
                <a:cs typeface="Arial"/>
                <a:sym typeface="Arial"/>
              </a:rPr>
              <a:t>Task A</a:t>
            </a:r>
            <a:endParaRPr/>
          </a:p>
        </p:txBody>
      </p:sp>
      <p:cxnSp>
        <p:nvCxnSpPr>
          <p:cNvPr id="260" name="Google Shape;260;p23"/>
          <p:cNvCxnSpPr/>
          <p:nvPr/>
        </p:nvCxnSpPr>
        <p:spPr>
          <a:xfrm>
            <a:off x="4599374" y="2342424"/>
            <a:ext cx="440400" cy="0"/>
          </a:xfrm>
          <a:prstGeom prst="straightConnector1">
            <a:avLst/>
          </a:prstGeom>
          <a:noFill/>
          <a:ln w="9525" cap="flat" cmpd="sng">
            <a:solidFill>
              <a:schemeClr val="dk1"/>
            </a:solidFill>
            <a:prstDash val="solid"/>
            <a:round/>
            <a:headEnd type="triangle" w="med" len="med"/>
            <a:tailEnd type="triangle" w="med" len="med"/>
          </a:ln>
        </p:spPr>
      </p:cxnSp>
      <p:sp>
        <p:nvSpPr>
          <p:cNvPr id="261" name="Google Shape;261;p23"/>
          <p:cNvSpPr txBox="1"/>
          <p:nvPr/>
        </p:nvSpPr>
        <p:spPr>
          <a:xfrm>
            <a:off x="4454685" y="2384842"/>
            <a:ext cx="729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900" b="0" i="0" u="none" strike="noStrike" cap="none">
                <a:solidFill>
                  <a:srgbClr val="000000"/>
                </a:solidFill>
                <a:latin typeface="Arial"/>
                <a:ea typeface="Arial"/>
                <a:cs typeface="Arial"/>
                <a:sym typeface="Arial"/>
              </a:rPr>
              <a:t>Pearson’s </a:t>
            </a:r>
            <a:endParaRPr/>
          </a:p>
          <a:p>
            <a:pPr marL="0" marR="0" lvl="0" indent="0" algn="ctr" rtl="0">
              <a:lnSpc>
                <a:spcPct val="100000"/>
              </a:lnSpc>
              <a:spcBef>
                <a:spcPts val="0"/>
              </a:spcBef>
              <a:spcAft>
                <a:spcPts val="0"/>
              </a:spcAft>
              <a:buNone/>
            </a:pPr>
            <a:r>
              <a:rPr lang="fr" sz="900" b="0" i="0" u="none" strike="noStrike" cap="none">
                <a:solidFill>
                  <a:srgbClr val="000000"/>
                </a:solidFill>
                <a:latin typeface="Arial"/>
                <a:ea typeface="Arial"/>
                <a:cs typeface="Arial"/>
                <a:sym typeface="Arial"/>
              </a:rPr>
              <a:t>correlation</a:t>
            </a:r>
            <a:endParaRPr sz="900" b="0" i="0" u="none" strike="noStrike" cap="none">
              <a:solidFill>
                <a:srgbClr val="000000"/>
              </a:solidFill>
              <a:latin typeface="Arial"/>
              <a:ea typeface="Arial"/>
              <a:cs typeface="Arial"/>
              <a:sym typeface="Arial"/>
            </a:endParaRPr>
          </a:p>
        </p:txBody>
      </p:sp>
      <p:sp>
        <p:nvSpPr>
          <p:cNvPr id="262" name="Google Shape;262;p23"/>
          <p:cNvSpPr txBox="1"/>
          <p:nvPr/>
        </p:nvSpPr>
        <p:spPr>
          <a:xfrm>
            <a:off x="4614984" y="2050218"/>
            <a:ext cx="4092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900" b="0" i="0" u="none" strike="noStrike" cap="none">
                <a:solidFill>
                  <a:srgbClr val="000000"/>
                </a:solidFill>
                <a:latin typeface="Arial"/>
                <a:ea typeface="Arial"/>
                <a:cs typeface="Arial"/>
                <a:sym typeface="Arial"/>
              </a:rPr>
              <a:t>0.79</a:t>
            </a:r>
            <a:endParaRPr/>
          </a:p>
        </p:txBody>
      </p:sp>
      <p:cxnSp>
        <p:nvCxnSpPr>
          <p:cNvPr id="263" name="Google Shape;263;p23"/>
          <p:cNvCxnSpPr>
            <a:endCxn id="262" idx="0"/>
          </p:cNvCxnSpPr>
          <p:nvPr/>
        </p:nvCxnSpPr>
        <p:spPr>
          <a:xfrm>
            <a:off x="3625584" y="1735518"/>
            <a:ext cx="1194000" cy="314700"/>
          </a:xfrm>
          <a:prstGeom prst="curvedConnector2">
            <a:avLst/>
          </a:prstGeom>
          <a:noFill/>
          <a:ln w="9525" cap="flat" cmpd="sng">
            <a:solidFill>
              <a:schemeClr val="dk1"/>
            </a:solidFill>
            <a:prstDash val="solid"/>
            <a:round/>
            <a:headEnd type="none" w="sm" len="sm"/>
            <a:tailEnd type="triangle" w="med" len="med"/>
          </a:ln>
        </p:spPr>
      </p:cxnSp>
      <p:pic>
        <p:nvPicPr>
          <p:cNvPr id="264" name="Google Shape;264;p23"/>
          <p:cNvPicPr preferRelativeResize="0"/>
          <p:nvPr/>
        </p:nvPicPr>
        <p:blipFill rotWithShape="1">
          <a:blip r:embed="rId9">
            <a:alphaModFix/>
          </a:blip>
          <a:srcRect l="9284" t="8648" r="7145" b="6727"/>
          <a:stretch/>
        </p:blipFill>
        <p:spPr>
          <a:xfrm>
            <a:off x="5568774" y="1587241"/>
            <a:ext cx="3184056" cy="3224232"/>
          </a:xfrm>
          <a:prstGeom prst="rect">
            <a:avLst/>
          </a:prstGeom>
          <a:noFill/>
          <a:ln>
            <a:noFill/>
          </a:ln>
        </p:spPr>
      </p:pic>
      <p:sp>
        <p:nvSpPr>
          <p:cNvPr id="265" name="Google Shape;265;p23"/>
          <p:cNvSpPr/>
          <p:nvPr/>
        </p:nvSpPr>
        <p:spPr>
          <a:xfrm>
            <a:off x="3928995" y="3015704"/>
            <a:ext cx="1463400" cy="266700"/>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6" name="Google Shape;266;p23"/>
          <p:cNvSpPr txBox="1"/>
          <p:nvPr/>
        </p:nvSpPr>
        <p:spPr>
          <a:xfrm>
            <a:off x="3663257" y="3282309"/>
            <a:ext cx="20538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 sz="1400" b="1" i="0" u="none" strike="noStrike" cap="none">
                <a:solidFill>
                  <a:srgbClr val="000000"/>
                </a:solidFill>
                <a:latin typeface="Arial"/>
                <a:ea typeface="Arial"/>
                <a:cs typeface="Arial"/>
                <a:sym typeface="Arial"/>
              </a:rPr>
              <a:t>Graph representation</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5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fr" sz="1200" b="1" i="0" u="none" strike="noStrike" cap="none">
                <a:solidFill>
                  <a:srgbClr val="000000"/>
                </a:solidFill>
                <a:latin typeface="Arial"/>
                <a:ea typeface="Arial"/>
                <a:cs typeface="Arial"/>
                <a:sym typeface="Arial"/>
              </a:rPr>
              <a:t>Nodes</a:t>
            </a:r>
            <a:r>
              <a:rPr lang="fr" sz="1200" b="0" i="0" u="none" strike="noStrike" cap="none">
                <a:solidFill>
                  <a:srgbClr val="000000"/>
                </a:solidFill>
                <a:latin typeface="Arial"/>
                <a:ea typeface="Arial"/>
                <a:cs typeface="Arial"/>
                <a:sym typeface="Arial"/>
              </a:rPr>
              <a:t>: all pipelines </a:t>
            </a:r>
            <a:endParaRPr/>
          </a:p>
          <a:p>
            <a:pPr marL="0" marR="0" lvl="0" indent="0" algn="l" rtl="0">
              <a:lnSpc>
                <a:spcPct val="100000"/>
              </a:lnSpc>
              <a:spcBef>
                <a:spcPts val="0"/>
              </a:spcBef>
              <a:spcAft>
                <a:spcPts val="0"/>
              </a:spcAft>
              <a:buNone/>
            </a:pPr>
            <a:r>
              <a:rPr lang="fr" sz="1200" b="1" i="0" u="none" strike="noStrike" cap="none">
                <a:solidFill>
                  <a:srgbClr val="000000"/>
                </a:solidFill>
                <a:latin typeface="Arial"/>
                <a:ea typeface="Arial"/>
                <a:cs typeface="Arial"/>
                <a:sym typeface="Arial"/>
              </a:rPr>
              <a:t>Edges</a:t>
            </a:r>
            <a:r>
              <a:rPr lang="fr" sz="1200" b="0" i="0" u="none" strike="noStrike" cap="none">
                <a:solidFill>
                  <a:srgbClr val="000000"/>
                </a:solidFill>
                <a:latin typeface="Arial"/>
                <a:ea typeface="Arial"/>
                <a:cs typeface="Arial"/>
                <a:sym typeface="Arial"/>
              </a:rPr>
              <a:t>: between all nodes, </a:t>
            </a:r>
            <a:endParaRPr/>
          </a:p>
          <a:p>
            <a:pPr marL="0" marR="0" lvl="0" indent="0" algn="l" rtl="0">
              <a:lnSpc>
                <a:spcPct val="100000"/>
              </a:lnSpc>
              <a:spcBef>
                <a:spcPts val="0"/>
              </a:spcBef>
              <a:spcAft>
                <a:spcPts val="0"/>
              </a:spcAft>
              <a:buNone/>
            </a:pPr>
            <a:r>
              <a:rPr lang="fr" sz="1200" b="0" i="0" u="none" strike="noStrike" cap="none">
                <a:solidFill>
                  <a:srgbClr val="000000"/>
                </a:solidFill>
                <a:latin typeface="Arial"/>
                <a:ea typeface="Arial"/>
                <a:cs typeface="Arial"/>
                <a:sym typeface="Arial"/>
              </a:rPr>
              <a:t>weighted by correlations</a:t>
            </a:r>
            <a:endParaRPr sz="12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1"/>
                                          </p:stCondLst>
                                        </p:cTn>
                                        <p:tgtEl>
                                          <p:spTgt spid="22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1"/>
                                          </p:stCondLst>
                                        </p:cTn>
                                        <p:tgtEl>
                                          <p:spTgt spid="26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1"/>
                                          </p:stCondLst>
                                        </p:cTn>
                                        <p:tgtEl>
                                          <p:spTgt spid="26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1"/>
                                          </p:stCondLst>
                                        </p:cTn>
                                        <p:tgtEl>
                                          <p:spTgt spid="26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26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1"/>
                                          </p:stCondLst>
                                        </p:cTn>
                                        <p:tgtEl>
                                          <p:spTgt spid="24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24"/>
          <p:cNvPicPr preferRelativeResize="0"/>
          <p:nvPr/>
        </p:nvPicPr>
        <p:blipFill rotWithShape="1">
          <a:blip r:embed="rId3">
            <a:alphaModFix/>
          </a:blip>
          <a:srcRect l="9284" t="8648" r="7145" b="6727"/>
          <a:stretch/>
        </p:blipFill>
        <p:spPr>
          <a:xfrm>
            <a:off x="768624" y="1534881"/>
            <a:ext cx="2919116" cy="3276604"/>
          </a:xfrm>
          <a:prstGeom prst="rect">
            <a:avLst/>
          </a:prstGeom>
          <a:noFill/>
          <a:ln>
            <a:noFill/>
          </a:ln>
        </p:spPr>
      </p:pic>
      <p:grpSp>
        <p:nvGrpSpPr>
          <p:cNvPr id="272" name="Google Shape;272;p24"/>
          <p:cNvGrpSpPr/>
          <p:nvPr/>
        </p:nvGrpSpPr>
        <p:grpSpPr>
          <a:xfrm>
            <a:off x="5550354" y="1534881"/>
            <a:ext cx="3135628" cy="3276604"/>
            <a:chOff x="6000928" y="1534881"/>
            <a:chExt cx="3135628" cy="3276604"/>
          </a:xfrm>
        </p:grpSpPr>
        <p:pic>
          <p:nvPicPr>
            <p:cNvPr id="273" name="Google Shape;273;p24"/>
            <p:cNvPicPr preferRelativeResize="0"/>
            <p:nvPr/>
          </p:nvPicPr>
          <p:blipFill rotWithShape="1">
            <a:blip r:embed="rId3">
              <a:alphaModFix/>
            </a:blip>
            <a:srcRect l="9284" t="8648" r="7145" b="6727"/>
            <a:stretch/>
          </p:blipFill>
          <p:spPr>
            <a:xfrm>
              <a:off x="6019490" y="1534881"/>
              <a:ext cx="2919116" cy="3276604"/>
            </a:xfrm>
            <a:prstGeom prst="rect">
              <a:avLst/>
            </a:prstGeom>
            <a:noFill/>
            <a:ln>
              <a:noFill/>
            </a:ln>
          </p:spPr>
        </p:pic>
        <p:sp>
          <p:nvSpPr>
            <p:cNvPr id="274" name="Google Shape;274;p24"/>
            <p:cNvSpPr/>
            <p:nvPr/>
          </p:nvSpPr>
          <p:spPr>
            <a:xfrm>
              <a:off x="7542743" y="1638902"/>
              <a:ext cx="1414500" cy="183120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5" name="Google Shape;275;p24"/>
            <p:cNvSpPr/>
            <p:nvPr/>
          </p:nvSpPr>
          <p:spPr>
            <a:xfrm>
              <a:off x="6000928" y="3312957"/>
              <a:ext cx="1494900" cy="14688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6" name="Google Shape;276;p24"/>
            <p:cNvSpPr/>
            <p:nvPr/>
          </p:nvSpPr>
          <p:spPr>
            <a:xfrm>
              <a:off x="6019490" y="1534881"/>
              <a:ext cx="1644300" cy="1861200"/>
            </a:xfrm>
            <a:prstGeom prst="ellipse">
              <a:avLst/>
            </a:prstGeom>
            <a:no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7" name="Google Shape;277;p24"/>
            <p:cNvSpPr/>
            <p:nvPr/>
          </p:nvSpPr>
          <p:spPr>
            <a:xfrm>
              <a:off x="7385756" y="3327747"/>
              <a:ext cx="1750800" cy="1468800"/>
            </a:xfrm>
            <a:prstGeom prst="ellipse">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278" name="Google Shape;27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11</a:t>
            </a:fld>
            <a:endParaRPr/>
          </a:p>
        </p:txBody>
      </p:sp>
      <p:sp>
        <p:nvSpPr>
          <p:cNvPr id="279" name="Google Shape;279;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53863"/>
              <a:buFont typeface="Arial"/>
              <a:buNone/>
            </a:pPr>
            <a:r>
              <a:rPr lang="fr" b="1"/>
              <a:t>Methods | </a:t>
            </a:r>
            <a:r>
              <a:rPr lang="fr" sz="2244"/>
              <a:t>Pipeline communities </a:t>
            </a:r>
            <a:endParaRPr sz="2021" i="1"/>
          </a:p>
          <a:p>
            <a:pPr marL="0" lvl="0" indent="0" algn="l" rtl="0">
              <a:lnSpc>
                <a:spcPct val="100000"/>
              </a:lnSpc>
              <a:spcBef>
                <a:spcPts val="0"/>
              </a:spcBef>
              <a:spcAft>
                <a:spcPts val="0"/>
              </a:spcAft>
              <a:buSzPct val="111111"/>
              <a:buNone/>
            </a:pPr>
            <a:endParaRPr b="1"/>
          </a:p>
        </p:txBody>
      </p:sp>
      <p:sp>
        <p:nvSpPr>
          <p:cNvPr id="280" name="Google Shape;280;p24"/>
          <p:cNvSpPr txBox="1"/>
          <p:nvPr/>
        </p:nvSpPr>
        <p:spPr>
          <a:xfrm>
            <a:off x="740228" y="1152475"/>
            <a:ext cx="8092200" cy="798000"/>
          </a:xfrm>
          <a:prstGeom prst="rect">
            <a:avLst/>
          </a:prstGeom>
          <a:noFill/>
          <a:ln>
            <a:noFill/>
          </a:ln>
        </p:spPr>
        <p:txBody>
          <a:bodyPr spcFirstLastPara="1" wrap="square" lIns="91425" tIns="91425" rIns="91425" bIns="91425" anchor="t" anchorCtr="0">
            <a:normAutofit/>
          </a:bodyPr>
          <a:lstStyle/>
          <a:p>
            <a:pPr marL="114300" marR="0" lvl="0" indent="0" algn="l" rtl="0">
              <a:lnSpc>
                <a:spcPct val="115000"/>
              </a:lnSpc>
              <a:spcBef>
                <a:spcPts val="0"/>
              </a:spcBef>
              <a:spcAft>
                <a:spcPts val="0"/>
              </a:spcAft>
              <a:buClr>
                <a:schemeClr val="dk2"/>
              </a:buClr>
              <a:buSzPts val="1800"/>
              <a:buFont typeface="Arial"/>
              <a:buNone/>
            </a:pPr>
            <a:r>
              <a:rPr lang="fr" sz="1800" b="1" i="0" u="none" strike="noStrike" cap="none">
                <a:solidFill>
                  <a:srgbClr val="3B85C5"/>
                </a:solidFill>
                <a:latin typeface="Arial"/>
                <a:ea typeface="Arial"/>
                <a:cs typeface="Arial"/>
                <a:sym typeface="Arial"/>
              </a:rPr>
              <a:t>Finding groups of pipelines giving similar results </a:t>
            </a:r>
            <a:endParaRPr/>
          </a:p>
        </p:txBody>
      </p:sp>
      <p:sp>
        <p:nvSpPr>
          <p:cNvPr id="281" name="Google Shape;281;p24"/>
          <p:cNvSpPr/>
          <p:nvPr/>
        </p:nvSpPr>
        <p:spPr>
          <a:xfrm>
            <a:off x="327403" y="1185133"/>
            <a:ext cx="486000" cy="486000"/>
          </a:xfrm>
          <a:prstGeom prst="ellipse">
            <a:avLst/>
          </a:prstGeom>
          <a:solidFill>
            <a:srgbClr val="3D85C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FFFFFF"/>
                </a:solidFill>
                <a:latin typeface="Arial"/>
                <a:ea typeface="Arial"/>
                <a:cs typeface="Arial"/>
                <a:sym typeface="Arial"/>
              </a:rPr>
              <a:t>2</a:t>
            </a:r>
            <a:endParaRPr sz="1400" b="1" i="0" u="none" strike="noStrike" cap="none">
              <a:solidFill>
                <a:srgbClr val="FFFFFF"/>
              </a:solidFill>
              <a:latin typeface="Arial"/>
              <a:ea typeface="Arial"/>
              <a:cs typeface="Arial"/>
              <a:sym typeface="Arial"/>
            </a:endParaRPr>
          </a:p>
        </p:txBody>
      </p:sp>
      <p:sp>
        <p:nvSpPr>
          <p:cNvPr id="282" name="Google Shape;282;p24"/>
          <p:cNvSpPr/>
          <p:nvPr/>
        </p:nvSpPr>
        <p:spPr>
          <a:xfrm>
            <a:off x="3905803" y="3015704"/>
            <a:ext cx="1463400" cy="266700"/>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3" name="Google Shape;283;p24"/>
          <p:cNvSpPr txBox="1"/>
          <p:nvPr/>
        </p:nvSpPr>
        <p:spPr>
          <a:xfrm>
            <a:off x="3606081" y="3298904"/>
            <a:ext cx="1885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400" b="0" i="0" u="none" strike="noStrike" cap="none">
                <a:solidFill>
                  <a:srgbClr val="000000"/>
                </a:solidFill>
                <a:latin typeface="Arial"/>
                <a:ea typeface="Arial"/>
                <a:cs typeface="Arial"/>
                <a:sym typeface="Arial"/>
              </a:rPr>
              <a:t>Louvain algorithm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fr" sz="1400" b="0" i="1" u="none" strike="noStrike" cap="none">
                <a:solidFill>
                  <a:srgbClr val="000000"/>
                </a:solidFill>
                <a:latin typeface="Arial"/>
                <a:ea typeface="Arial"/>
                <a:cs typeface="Arial"/>
                <a:sym typeface="Arial"/>
              </a:rPr>
              <a:t>(Blondel et al., 2008)</a:t>
            </a:r>
            <a:r>
              <a:rPr lang="fr" sz="1400" b="0" i="0" u="none" strike="noStrike" cap="none">
                <a:solidFill>
                  <a:srgbClr val="000000"/>
                </a:solidFill>
                <a:latin typeface="Arial"/>
                <a:ea typeface="Arial"/>
                <a:cs typeface="Arial"/>
                <a:sym typeface="Arial"/>
              </a:rPr>
              <a:t> </a:t>
            </a:r>
            <a:endParaRPr/>
          </a:p>
        </p:txBody>
      </p:sp>
      <p:pic>
        <p:nvPicPr>
          <p:cNvPr id="284" name="Google Shape;284;p24"/>
          <p:cNvPicPr preferRelativeResize="0"/>
          <p:nvPr/>
        </p:nvPicPr>
        <p:blipFill rotWithShape="1">
          <a:blip r:embed="rId4">
            <a:alphaModFix/>
          </a:blip>
          <a:srcRect/>
          <a:stretch/>
        </p:blipFill>
        <p:spPr>
          <a:xfrm>
            <a:off x="1201179" y="4778805"/>
            <a:ext cx="324000" cy="324000"/>
          </a:xfrm>
          <a:prstGeom prst="rect">
            <a:avLst/>
          </a:prstGeom>
          <a:noFill/>
          <a:ln>
            <a:noFill/>
          </a:ln>
        </p:spPr>
      </p:pic>
      <p:pic>
        <p:nvPicPr>
          <p:cNvPr id="285" name="Google Shape;285;p24"/>
          <p:cNvPicPr preferRelativeResize="0"/>
          <p:nvPr/>
        </p:nvPicPr>
        <p:blipFill rotWithShape="1">
          <a:blip r:embed="rId5">
            <a:alphaModFix/>
          </a:blip>
          <a:srcRect/>
          <a:stretch/>
        </p:blipFill>
        <p:spPr>
          <a:xfrm>
            <a:off x="2270785" y="4767110"/>
            <a:ext cx="324000" cy="324000"/>
          </a:xfrm>
          <a:prstGeom prst="rect">
            <a:avLst/>
          </a:prstGeom>
          <a:noFill/>
          <a:ln>
            <a:noFill/>
          </a:ln>
        </p:spPr>
      </p:pic>
      <p:sp>
        <p:nvSpPr>
          <p:cNvPr id="286" name="Google Shape;286;p24"/>
          <p:cNvSpPr txBox="1"/>
          <p:nvPr/>
        </p:nvSpPr>
        <p:spPr>
          <a:xfrm>
            <a:off x="1491339" y="4811485"/>
            <a:ext cx="739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 sz="1200" b="0" i="0" u="none" strike="noStrike" cap="none">
                <a:solidFill>
                  <a:srgbClr val="000000"/>
                </a:solidFill>
                <a:latin typeface="Arial"/>
                <a:ea typeface="Arial"/>
                <a:cs typeface="Arial"/>
                <a:sym typeface="Arial"/>
              </a:rPr>
              <a:t>Group 1</a:t>
            </a:r>
            <a:endParaRPr/>
          </a:p>
        </p:txBody>
      </p:sp>
      <p:sp>
        <p:nvSpPr>
          <p:cNvPr id="287" name="Google Shape;287;p24"/>
          <p:cNvSpPr txBox="1"/>
          <p:nvPr/>
        </p:nvSpPr>
        <p:spPr>
          <a:xfrm>
            <a:off x="2578473" y="4811485"/>
            <a:ext cx="663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 sz="1200" b="0" i="0" u="none" strike="noStrike" cap="none">
                <a:solidFill>
                  <a:srgbClr val="000000"/>
                </a:solidFill>
                <a:latin typeface="Arial"/>
                <a:ea typeface="Arial"/>
                <a:cs typeface="Arial"/>
                <a:sym typeface="Arial"/>
              </a:rPr>
              <a:t>Task 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12</a:t>
            </a:fld>
            <a:endParaRPr/>
          </a:p>
        </p:txBody>
      </p:sp>
      <p:sp>
        <p:nvSpPr>
          <p:cNvPr id="293" name="Google Shape;293;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53863"/>
              <a:buFont typeface="Arial"/>
              <a:buNone/>
            </a:pPr>
            <a:r>
              <a:rPr lang="fr" b="1"/>
              <a:t>Methods | </a:t>
            </a:r>
            <a:r>
              <a:rPr lang="fr" sz="2244"/>
              <a:t>Pipeline communities </a:t>
            </a:r>
            <a:endParaRPr sz="2021" i="1"/>
          </a:p>
          <a:p>
            <a:pPr marL="0" lvl="0" indent="0" algn="l" rtl="0">
              <a:lnSpc>
                <a:spcPct val="100000"/>
              </a:lnSpc>
              <a:spcBef>
                <a:spcPts val="0"/>
              </a:spcBef>
              <a:spcAft>
                <a:spcPts val="0"/>
              </a:spcAft>
              <a:buSzPct val="111111"/>
              <a:buNone/>
            </a:pPr>
            <a:endParaRPr b="1"/>
          </a:p>
        </p:txBody>
      </p:sp>
      <p:sp>
        <p:nvSpPr>
          <p:cNvPr id="294" name="Google Shape;294;p25"/>
          <p:cNvSpPr txBox="1"/>
          <p:nvPr/>
        </p:nvSpPr>
        <p:spPr>
          <a:xfrm>
            <a:off x="740228" y="1152475"/>
            <a:ext cx="8092200" cy="3416400"/>
          </a:xfrm>
          <a:prstGeom prst="rect">
            <a:avLst/>
          </a:prstGeom>
          <a:noFill/>
          <a:ln>
            <a:noFill/>
          </a:ln>
        </p:spPr>
        <p:txBody>
          <a:bodyPr spcFirstLastPara="1" wrap="square" lIns="91425" tIns="91425" rIns="91425" bIns="91425" anchor="t" anchorCtr="0">
            <a:normAutofit/>
          </a:bodyPr>
          <a:lstStyle/>
          <a:p>
            <a:pPr marL="114300" marR="0" lvl="0" indent="0" algn="l" rtl="0">
              <a:lnSpc>
                <a:spcPct val="115000"/>
              </a:lnSpc>
              <a:spcBef>
                <a:spcPts val="0"/>
              </a:spcBef>
              <a:spcAft>
                <a:spcPts val="0"/>
              </a:spcAft>
              <a:buClr>
                <a:schemeClr val="dk2"/>
              </a:buClr>
              <a:buSzPts val="1800"/>
              <a:buFont typeface="Arial"/>
              <a:buNone/>
            </a:pPr>
            <a:r>
              <a:rPr lang="fr" sz="1800" b="1" i="0" u="none" strike="noStrike" cap="none">
                <a:solidFill>
                  <a:srgbClr val="3B85C5"/>
                </a:solidFill>
                <a:latin typeface="Arial"/>
                <a:ea typeface="Arial"/>
                <a:cs typeface="Arial"/>
                <a:sym typeface="Arial"/>
              </a:rPr>
              <a:t>Comparing these groups in different contexts</a:t>
            </a:r>
            <a:endParaRPr sz="1800" b="1" i="0" u="none" strike="noStrike" cap="none">
              <a:solidFill>
                <a:srgbClr val="3B85C5"/>
              </a:solidFill>
              <a:latin typeface="Arial"/>
              <a:ea typeface="Arial"/>
              <a:cs typeface="Arial"/>
              <a:sym typeface="Arial"/>
            </a:endParaRPr>
          </a:p>
        </p:txBody>
      </p:sp>
      <p:sp>
        <p:nvSpPr>
          <p:cNvPr id="295" name="Google Shape;295;p25"/>
          <p:cNvSpPr/>
          <p:nvPr/>
        </p:nvSpPr>
        <p:spPr>
          <a:xfrm>
            <a:off x="327403" y="1185133"/>
            <a:ext cx="486000" cy="486000"/>
          </a:xfrm>
          <a:prstGeom prst="ellipse">
            <a:avLst/>
          </a:prstGeom>
          <a:solidFill>
            <a:srgbClr val="3D85C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a:solidFill>
                  <a:srgbClr val="FFFFFF"/>
                </a:solidFill>
                <a:latin typeface="Arial"/>
                <a:ea typeface="Arial"/>
                <a:cs typeface="Arial"/>
                <a:sym typeface="Arial"/>
              </a:rPr>
              <a:t>3</a:t>
            </a:r>
            <a:endParaRPr sz="1400" b="1" i="0" u="none" strike="noStrike" cap="none">
              <a:solidFill>
                <a:srgbClr val="FFFFFF"/>
              </a:solidFill>
              <a:latin typeface="Arial"/>
              <a:ea typeface="Arial"/>
              <a:cs typeface="Arial"/>
              <a:sym typeface="Arial"/>
            </a:endParaRPr>
          </a:p>
        </p:txBody>
      </p:sp>
      <p:grpSp>
        <p:nvGrpSpPr>
          <p:cNvPr id="296" name="Google Shape;296;p25"/>
          <p:cNvGrpSpPr/>
          <p:nvPr/>
        </p:nvGrpSpPr>
        <p:grpSpPr>
          <a:xfrm>
            <a:off x="285060" y="1984043"/>
            <a:ext cx="1496344" cy="1448192"/>
            <a:chOff x="865947" y="1804662"/>
            <a:chExt cx="2790645" cy="2630684"/>
          </a:xfrm>
        </p:grpSpPr>
        <p:pic>
          <p:nvPicPr>
            <p:cNvPr id="297" name="Google Shape;297;p25"/>
            <p:cNvPicPr preferRelativeResize="0"/>
            <p:nvPr/>
          </p:nvPicPr>
          <p:blipFill rotWithShape="1">
            <a:blip r:embed="rId3">
              <a:alphaModFix/>
            </a:blip>
            <a:srcRect l="9284" t="8648" r="7145" b="6727"/>
            <a:stretch/>
          </p:blipFill>
          <p:spPr>
            <a:xfrm>
              <a:off x="882467" y="1804662"/>
              <a:ext cx="2597900" cy="2630684"/>
            </a:xfrm>
            <a:prstGeom prst="rect">
              <a:avLst/>
            </a:prstGeom>
            <a:noFill/>
            <a:ln>
              <a:noFill/>
            </a:ln>
          </p:spPr>
        </p:pic>
        <p:sp>
          <p:nvSpPr>
            <p:cNvPr id="298" name="Google Shape;298;p25"/>
            <p:cNvSpPr/>
            <p:nvPr/>
          </p:nvSpPr>
          <p:spPr>
            <a:xfrm>
              <a:off x="2238105" y="1888177"/>
              <a:ext cx="1258800" cy="147000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9" name="Google Shape;299;p25"/>
            <p:cNvSpPr/>
            <p:nvPr/>
          </p:nvSpPr>
          <p:spPr>
            <a:xfrm>
              <a:off x="865947" y="3232224"/>
              <a:ext cx="1330500" cy="11793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0" name="Google Shape;300;p25"/>
            <p:cNvSpPr/>
            <p:nvPr/>
          </p:nvSpPr>
          <p:spPr>
            <a:xfrm>
              <a:off x="882467" y="1804662"/>
              <a:ext cx="1463400" cy="1494300"/>
            </a:xfrm>
            <a:prstGeom prst="ellipse">
              <a:avLst/>
            </a:prstGeom>
            <a:no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1" name="Google Shape;301;p25"/>
            <p:cNvSpPr/>
            <p:nvPr/>
          </p:nvSpPr>
          <p:spPr>
            <a:xfrm>
              <a:off x="2098392" y="3244099"/>
              <a:ext cx="1558200" cy="1179300"/>
            </a:xfrm>
            <a:prstGeom prst="ellipse">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02" name="Google Shape;302;p25"/>
          <p:cNvGrpSpPr/>
          <p:nvPr/>
        </p:nvGrpSpPr>
        <p:grpSpPr>
          <a:xfrm>
            <a:off x="2270094" y="1963839"/>
            <a:ext cx="1496344" cy="1448192"/>
            <a:chOff x="865947" y="1804662"/>
            <a:chExt cx="2790645" cy="2630684"/>
          </a:xfrm>
        </p:grpSpPr>
        <p:pic>
          <p:nvPicPr>
            <p:cNvPr id="303" name="Google Shape;303;p25"/>
            <p:cNvPicPr preferRelativeResize="0"/>
            <p:nvPr/>
          </p:nvPicPr>
          <p:blipFill rotWithShape="1">
            <a:blip r:embed="rId3">
              <a:alphaModFix/>
            </a:blip>
            <a:srcRect l="9284" t="8648" r="7145" b="6727"/>
            <a:stretch/>
          </p:blipFill>
          <p:spPr>
            <a:xfrm>
              <a:off x="882467" y="1804662"/>
              <a:ext cx="2597900" cy="2630684"/>
            </a:xfrm>
            <a:prstGeom prst="rect">
              <a:avLst/>
            </a:prstGeom>
            <a:noFill/>
            <a:ln>
              <a:noFill/>
            </a:ln>
          </p:spPr>
        </p:pic>
        <p:sp>
          <p:nvSpPr>
            <p:cNvPr id="304" name="Google Shape;304;p25"/>
            <p:cNvSpPr/>
            <p:nvPr/>
          </p:nvSpPr>
          <p:spPr>
            <a:xfrm>
              <a:off x="2238105" y="1888177"/>
              <a:ext cx="1258800" cy="147000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5" name="Google Shape;305;p25"/>
            <p:cNvSpPr/>
            <p:nvPr/>
          </p:nvSpPr>
          <p:spPr>
            <a:xfrm>
              <a:off x="865947" y="3232224"/>
              <a:ext cx="1330500" cy="11793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6" name="Google Shape;306;p25"/>
            <p:cNvSpPr/>
            <p:nvPr/>
          </p:nvSpPr>
          <p:spPr>
            <a:xfrm>
              <a:off x="882467" y="1804662"/>
              <a:ext cx="1463400" cy="1494300"/>
            </a:xfrm>
            <a:prstGeom prst="ellipse">
              <a:avLst/>
            </a:prstGeom>
            <a:no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7" name="Google Shape;307;p25"/>
            <p:cNvSpPr/>
            <p:nvPr/>
          </p:nvSpPr>
          <p:spPr>
            <a:xfrm>
              <a:off x="2098392" y="3244099"/>
              <a:ext cx="1558200" cy="1179300"/>
            </a:xfrm>
            <a:prstGeom prst="ellipse">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08" name="Google Shape;308;p25"/>
          <p:cNvSpPr txBox="1"/>
          <p:nvPr/>
        </p:nvSpPr>
        <p:spPr>
          <a:xfrm>
            <a:off x="1762458" y="2398511"/>
            <a:ext cx="543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 sz="2800" b="1" i="0" u="none" strike="noStrike" cap="none">
                <a:solidFill>
                  <a:srgbClr val="000000"/>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pic>
        <p:nvPicPr>
          <p:cNvPr id="309" name="Google Shape;309;p25"/>
          <p:cNvPicPr preferRelativeResize="0"/>
          <p:nvPr/>
        </p:nvPicPr>
        <p:blipFill rotWithShape="1">
          <a:blip r:embed="rId4">
            <a:alphaModFix/>
          </a:blip>
          <a:srcRect/>
          <a:stretch/>
        </p:blipFill>
        <p:spPr>
          <a:xfrm>
            <a:off x="439179" y="3502997"/>
            <a:ext cx="393601" cy="393601"/>
          </a:xfrm>
          <a:prstGeom prst="rect">
            <a:avLst/>
          </a:prstGeom>
          <a:noFill/>
          <a:ln>
            <a:noFill/>
          </a:ln>
        </p:spPr>
      </p:pic>
      <p:pic>
        <p:nvPicPr>
          <p:cNvPr id="310" name="Google Shape;310;p25"/>
          <p:cNvPicPr preferRelativeResize="0"/>
          <p:nvPr/>
        </p:nvPicPr>
        <p:blipFill rotWithShape="1">
          <a:blip r:embed="rId5">
            <a:alphaModFix/>
          </a:blip>
          <a:srcRect/>
          <a:stretch/>
        </p:blipFill>
        <p:spPr>
          <a:xfrm>
            <a:off x="1556949" y="1674071"/>
            <a:ext cx="300276" cy="316461"/>
          </a:xfrm>
          <a:prstGeom prst="rect">
            <a:avLst/>
          </a:prstGeom>
          <a:noFill/>
          <a:ln>
            <a:noFill/>
          </a:ln>
        </p:spPr>
      </p:pic>
      <p:sp>
        <p:nvSpPr>
          <p:cNvPr id="311" name="Google Shape;311;p25"/>
          <p:cNvSpPr txBox="1"/>
          <p:nvPr/>
        </p:nvSpPr>
        <p:spPr>
          <a:xfrm>
            <a:off x="849085" y="3590107"/>
            <a:ext cx="739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 sz="1200" b="0" i="0" u="none" strike="noStrike" cap="none">
                <a:solidFill>
                  <a:srgbClr val="000000"/>
                </a:solidFill>
                <a:latin typeface="Arial"/>
                <a:ea typeface="Arial"/>
                <a:cs typeface="Arial"/>
                <a:sym typeface="Arial"/>
              </a:rPr>
              <a:t>Group 1</a:t>
            </a:r>
            <a:endParaRPr/>
          </a:p>
        </p:txBody>
      </p:sp>
      <p:sp>
        <p:nvSpPr>
          <p:cNvPr id="312" name="Google Shape;312;p25"/>
          <p:cNvSpPr txBox="1"/>
          <p:nvPr/>
        </p:nvSpPr>
        <p:spPr>
          <a:xfrm>
            <a:off x="1845924" y="1707521"/>
            <a:ext cx="663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 sz="1200" b="0" i="0" u="none" strike="noStrike" cap="none">
                <a:solidFill>
                  <a:srgbClr val="000000"/>
                </a:solidFill>
                <a:latin typeface="Arial"/>
                <a:ea typeface="Arial"/>
                <a:cs typeface="Arial"/>
                <a:sym typeface="Arial"/>
              </a:rPr>
              <a:t>Task A</a:t>
            </a:r>
            <a:endParaRPr/>
          </a:p>
        </p:txBody>
      </p:sp>
      <p:pic>
        <p:nvPicPr>
          <p:cNvPr id="313" name="Google Shape;313;p25"/>
          <p:cNvPicPr preferRelativeResize="0"/>
          <p:nvPr/>
        </p:nvPicPr>
        <p:blipFill rotWithShape="1">
          <a:blip r:embed="rId4">
            <a:alphaModFix/>
          </a:blip>
          <a:srcRect/>
          <a:stretch/>
        </p:blipFill>
        <p:spPr>
          <a:xfrm>
            <a:off x="2248553" y="3502997"/>
            <a:ext cx="393601" cy="393601"/>
          </a:xfrm>
          <a:prstGeom prst="rect">
            <a:avLst/>
          </a:prstGeom>
          <a:noFill/>
          <a:ln>
            <a:noFill/>
          </a:ln>
        </p:spPr>
      </p:pic>
      <p:sp>
        <p:nvSpPr>
          <p:cNvPr id="314" name="Google Shape;314;p25"/>
          <p:cNvSpPr txBox="1"/>
          <p:nvPr/>
        </p:nvSpPr>
        <p:spPr>
          <a:xfrm>
            <a:off x="2658459" y="3590107"/>
            <a:ext cx="1037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 sz="1200" b="0" i="0" u="none" strike="noStrike" cap="none">
                <a:solidFill>
                  <a:srgbClr val="000000"/>
                </a:solidFill>
                <a:latin typeface="Arial"/>
                <a:ea typeface="Arial"/>
                <a:cs typeface="Arial"/>
                <a:sym typeface="Arial"/>
              </a:rPr>
              <a:t>Group 1,000</a:t>
            </a:r>
            <a:endParaRPr/>
          </a:p>
        </p:txBody>
      </p:sp>
      <p:sp>
        <p:nvSpPr>
          <p:cNvPr id="315" name="Google Shape;315;p25"/>
          <p:cNvSpPr txBox="1"/>
          <p:nvPr/>
        </p:nvSpPr>
        <p:spPr>
          <a:xfrm>
            <a:off x="5571330" y="476198"/>
            <a:ext cx="2965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200" b="0" i="0" u="none" strike="noStrike" cap="none">
                <a:solidFill>
                  <a:srgbClr val="000000"/>
                </a:solidFill>
                <a:latin typeface="Arial"/>
                <a:ea typeface="Arial"/>
                <a:cs typeface="Arial"/>
                <a:sym typeface="Arial"/>
              </a:rPr>
              <a:t>N. of groups in which the two pipelines were identified in the same community</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fr" sz="1200" b="1" i="0" u="none" strike="noStrike" cap="none">
                <a:solidFill>
                  <a:srgbClr val="000000"/>
                </a:solidFill>
                <a:latin typeface="Arial"/>
                <a:ea typeface="Arial"/>
                <a:cs typeface="Arial"/>
                <a:sym typeface="Arial"/>
              </a:rPr>
              <a:t>High number </a:t>
            </a:r>
            <a:r>
              <a:rPr lang="fr" sz="1200" b="1"/>
              <a:t>→</a:t>
            </a:r>
            <a:r>
              <a:rPr lang="fr" sz="1200" b="1" i="0" u="none" strike="noStrike" cap="none">
                <a:solidFill>
                  <a:srgbClr val="000000"/>
                </a:solidFill>
                <a:latin typeface="Arial"/>
                <a:ea typeface="Arial"/>
                <a:cs typeface="Arial"/>
                <a:sym typeface="Arial"/>
              </a:rPr>
              <a:t> High stability </a:t>
            </a:r>
            <a:endParaRPr/>
          </a:p>
        </p:txBody>
      </p:sp>
      <p:cxnSp>
        <p:nvCxnSpPr>
          <p:cNvPr id="316" name="Google Shape;316;p25"/>
          <p:cNvCxnSpPr>
            <a:endCxn id="315" idx="2"/>
          </p:cNvCxnSpPr>
          <p:nvPr/>
        </p:nvCxnSpPr>
        <p:spPr>
          <a:xfrm rot="10800000" flipH="1">
            <a:off x="4628280" y="1122698"/>
            <a:ext cx="2425800" cy="714300"/>
          </a:xfrm>
          <a:prstGeom prst="curvedConnector2">
            <a:avLst/>
          </a:prstGeom>
          <a:noFill/>
          <a:ln w="9525" cap="flat" cmpd="sng">
            <a:solidFill>
              <a:schemeClr val="dk1"/>
            </a:solidFill>
            <a:prstDash val="solid"/>
            <a:round/>
            <a:headEnd type="none" w="sm" len="sm"/>
            <a:tailEnd type="triangle" w="med" len="med"/>
          </a:ln>
        </p:spPr>
      </p:cxnSp>
      <p:sp>
        <p:nvSpPr>
          <p:cNvPr id="317" name="Google Shape;317;p25"/>
          <p:cNvSpPr txBox="1"/>
          <p:nvPr/>
        </p:nvSpPr>
        <p:spPr>
          <a:xfrm>
            <a:off x="3929038" y="4162125"/>
            <a:ext cx="32040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 sz="1200" b="1">
                <a:solidFill>
                  <a:srgbClr val="3B85C5"/>
                </a:solidFill>
              </a:rPr>
              <a:t>→</a:t>
            </a:r>
            <a:r>
              <a:rPr lang="fr" sz="1200" b="1" i="0" u="none" strike="noStrike" cap="none">
                <a:solidFill>
                  <a:srgbClr val="3B85C5"/>
                </a:solidFill>
                <a:latin typeface="Arial"/>
                <a:ea typeface="Arial"/>
                <a:cs typeface="Arial"/>
                <a:sym typeface="Arial"/>
              </a:rPr>
              <a:t> Stability bw. groups</a:t>
            </a:r>
            <a:endParaRPr sz="1200" b="1" i="0" u="none" strike="noStrike" cap="none">
              <a:solidFill>
                <a:srgbClr val="3B85C5"/>
              </a:solidFill>
              <a:latin typeface="Arial"/>
              <a:ea typeface="Arial"/>
              <a:cs typeface="Arial"/>
              <a:sym typeface="Arial"/>
            </a:endParaRPr>
          </a:p>
        </p:txBody>
      </p:sp>
      <p:pic>
        <p:nvPicPr>
          <p:cNvPr id="318" name="Google Shape;318;p25"/>
          <p:cNvPicPr preferRelativeResize="0"/>
          <p:nvPr/>
        </p:nvPicPr>
        <p:blipFill rotWithShape="1">
          <a:blip r:embed="rId6">
            <a:alphaModFix/>
          </a:blip>
          <a:srcRect/>
          <a:stretch/>
        </p:blipFill>
        <p:spPr>
          <a:xfrm>
            <a:off x="8464348" y="2442015"/>
            <a:ext cx="393602" cy="393602"/>
          </a:xfrm>
          <a:prstGeom prst="rect">
            <a:avLst/>
          </a:prstGeom>
          <a:noFill/>
          <a:ln>
            <a:noFill/>
          </a:ln>
        </p:spPr>
      </p:pic>
      <p:pic>
        <p:nvPicPr>
          <p:cNvPr id="319" name="Google Shape;319;p25"/>
          <p:cNvPicPr preferRelativeResize="0"/>
          <p:nvPr/>
        </p:nvPicPr>
        <p:blipFill rotWithShape="1">
          <a:blip r:embed="rId7">
            <a:alphaModFix/>
          </a:blip>
          <a:srcRect/>
          <a:stretch/>
        </p:blipFill>
        <p:spPr>
          <a:xfrm>
            <a:off x="7609180" y="2481323"/>
            <a:ext cx="375444" cy="375443"/>
          </a:xfrm>
          <a:prstGeom prst="rect">
            <a:avLst/>
          </a:prstGeom>
          <a:noFill/>
          <a:ln>
            <a:noFill/>
          </a:ln>
        </p:spPr>
      </p:pic>
      <p:sp>
        <p:nvSpPr>
          <p:cNvPr id="320" name="Google Shape;320;p25"/>
          <p:cNvSpPr txBox="1"/>
          <p:nvPr/>
        </p:nvSpPr>
        <p:spPr>
          <a:xfrm>
            <a:off x="7275536" y="2868481"/>
            <a:ext cx="17745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 sz="1200" b="1">
                <a:solidFill>
                  <a:srgbClr val="3B85C5"/>
                </a:solidFill>
              </a:rPr>
              <a:t>→</a:t>
            </a:r>
            <a:r>
              <a:rPr lang="fr" sz="1200" b="1" i="0" u="none" strike="noStrike" cap="none">
                <a:solidFill>
                  <a:srgbClr val="3B85C5"/>
                </a:solidFill>
                <a:latin typeface="Arial"/>
                <a:ea typeface="Arial"/>
                <a:cs typeface="Arial"/>
                <a:sym typeface="Arial"/>
              </a:rPr>
              <a:t> Stability bw. tasks</a:t>
            </a:r>
            <a:endParaRPr sz="1200" b="1" i="0" u="none" strike="noStrike" cap="none">
              <a:solidFill>
                <a:srgbClr val="3B85C5"/>
              </a:solidFill>
              <a:latin typeface="Arial"/>
              <a:ea typeface="Arial"/>
              <a:cs typeface="Arial"/>
              <a:sym typeface="Arial"/>
            </a:endParaRPr>
          </a:p>
        </p:txBody>
      </p:sp>
      <p:sp>
        <p:nvSpPr>
          <p:cNvPr id="321" name="Google Shape;321;p25"/>
          <p:cNvSpPr/>
          <p:nvPr/>
        </p:nvSpPr>
        <p:spPr>
          <a:xfrm>
            <a:off x="6889625" y="2573865"/>
            <a:ext cx="543900" cy="266700"/>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2" name="Google Shape;322;p25"/>
          <p:cNvSpPr txBox="1"/>
          <p:nvPr/>
        </p:nvSpPr>
        <p:spPr>
          <a:xfrm>
            <a:off x="7992993" y="2340927"/>
            <a:ext cx="543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 sz="2800" b="1" i="0" u="none" strike="noStrike" cap="none">
                <a:solidFill>
                  <a:srgbClr val="000000"/>
                </a:solidFill>
                <a:latin typeface="Arial"/>
                <a:ea typeface="Arial"/>
                <a:cs typeface="Arial"/>
                <a:sym typeface="Arial"/>
              </a:rPr>
              <a:t>…</a:t>
            </a:r>
            <a:endParaRPr sz="1400" b="1" i="0" u="none" strike="noStrike" cap="none">
              <a:solidFill>
                <a:srgbClr val="000000"/>
              </a:solidFill>
              <a:latin typeface="Arial"/>
              <a:ea typeface="Arial"/>
              <a:cs typeface="Arial"/>
              <a:sym typeface="Arial"/>
            </a:endParaRPr>
          </a:p>
        </p:txBody>
      </p:sp>
      <p:grpSp>
        <p:nvGrpSpPr>
          <p:cNvPr id="323" name="Google Shape;323;p25"/>
          <p:cNvGrpSpPr/>
          <p:nvPr/>
        </p:nvGrpSpPr>
        <p:grpSpPr>
          <a:xfrm>
            <a:off x="4285474" y="1701469"/>
            <a:ext cx="2564091" cy="2518690"/>
            <a:chOff x="4285474" y="1701469"/>
            <a:chExt cx="2564091" cy="2518690"/>
          </a:xfrm>
        </p:grpSpPr>
        <p:pic>
          <p:nvPicPr>
            <p:cNvPr id="324" name="Google Shape;324;p25"/>
            <p:cNvPicPr preferRelativeResize="0"/>
            <p:nvPr/>
          </p:nvPicPr>
          <p:blipFill rotWithShape="1">
            <a:blip r:embed="rId8">
              <a:alphaModFix/>
            </a:blip>
            <a:srcRect/>
            <a:stretch/>
          </p:blipFill>
          <p:spPr>
            <a:xfrm>
              <a:off x="4285474" y="1701469"/>
              <a:ext cx="2564091" cy="2518690"/>
            </a:xfrm>
            <a:prstGeom prst="rect">
              <a:avLst/>
            </a:prstGeom>
            <a:noFill/>
            <a:ln>
              <a:noFill/>
            </a:ln>
          </p:spPr>
        </p:pic>
        <p:sp>
          <p:nvSpPr>
            <p:cNvPr id="325" name="Google Shape;325;p25"/>
            <p:cNvSpPr/>
            <p:nvPr/>
          </p:nvSpPr>
          <p:spPr>
            <a:xfrm>
              <a:off x="4504521" y="1776888"/>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6" name="Google Shape;326;p25"/>
            <p:cNvSpPr/>
            <p:nvPr/>
          </p:nvSpPr>
          <p:spPr>
            <a:xfrm>
              <a:off x="4667152" y="1951513"/>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7" name="Google Shape;327;p25"/>
            <p:cNvSpPr/>
            <p:nvPr/>
          </p:nvSpPr>
          <p:spPr>
            <a:xfrm>
              <a:off x="4587915" y="1866202"/>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8" name="Google Shape;328;p25"/>
            <p:cNvSpPr/>
            <p:nvPr/>
          </p:nvSpPr>
          <p:spPr>
            <a:xfrm>
              <a:off x="4751451" y="2034063"/>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9" name="Google Shape;329;p25"/>
            <p:cNvSpPr/>
            <p:nvPr/>
          </p:nvSpPr>
          <p:spPr>
            <a:xfrm>
              <a:off x="4925370" y="2208688"/>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0" name="Google Shape;330;p25"/>
            <p:cNvSpPr/>
            <p:nvPr/>
          </p:nvSpPr>
          <p:spPr>
            <a:xfrm>
              <a:off x="4840489" y="2123377"/>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1" name="Google Shape;331;p25"/>
            <p:cNvSpPr/>
            <p:nvPr/>
          </p:nvSpPr>
          <p:spPr>
            <a:xfrm>
              <a:off x="5007076" y="2297588"/>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2" name="Google Shape;332;p25"/>
            <p:cNvSpPr/>
            <p:nvPr/>
          </p:nvSpPr>
          <p:spPr>
            <a:xfrm>
              <a:off x="5175351" y="2469038"/>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3" name="Google Shape;333;p25"/>
            <p:cNvSpPr/>
            <p:nvPr/>
          </p:nvSpPr>
          <p:spPr>
            <a:xfrm>
              <a:off x="5090470" y="2383727"/>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4" name="Google Shape;334;p25"/>
            <p:cNvSpPr/>
            <p:nvPr/>
          </p:nvSpPr>
          <p:spPr>
            <a:xfrm>
              <a:off x="5259650" y="2554763"/>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5" name="Google Shape;335;p25"/>
            <p:cNvSpPr/>
            <p:nvPr/>
          </p:nvSpPr>
          <p:spPr>
            <a:xfrm>
              <a:off x="5427925" y="2726213"/>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6" name="Google Shape;336;p25"/>
            <p:cNvSpPr/>
            <p:nvPr/>
          </p:nvSpPr>
          <p:spPr>
            <a:xfrm>
              <a:off x="5341692" y="2640902"/>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7" name="Google Shape;337;p25"/>
            <p:cNvSpPr/>
            <p:nvPr/>
          </p:nvSpPr>
          <p:spPr>
            <a:xfrm>
              <a:off x="5514128" y="2815695"/>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8" name="Google Shape;338;p25"/>
            <p:cNvSpPr/>
            <p:nvPr/>
          </p:nvSpPr>
          <p:spPr>
            <a:xfrm>
              <a:off x="5677876" y="2990320"/>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9" name="Google Shape;339;p25"/>
            <p:cNvSpPr/>
            <p:nvPr/>
          </p:nvSpPr>
          <p:spPr>
            <a:xfrm>
              <a:off x="5597522" y="2901834"/>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0" name="Google Shape;340;p25"/>
            <p:cNvSpPr/>
            <p:nvPr/>
          </p:nvSpPr>
          <p:spPr>
            <a:xfrm>
              <a:off x="5761058" y="3072870"/>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1" name="Google Shape;341;p25"/>
            <p:cNvSpPr/>
            <p:nvPr/>
          </p:nvSpPr>
          <p:spPr>
            <a:xfrm>
              <a:off x="5929333" y="3247495"/>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2" name="Google Shape;342;p25"/>
            <p:cNvSpPr/>
            <p:nvPr/>
          </p:nvSpPr>
          <p:spPr>
            <a:xfrm>
              <a:off x="5844452" y="3162184"/>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3" name="Google Shape;343;p25"/>
            <p:cNvSpPr/>
            <p:nvPr/>
          </p:nvSpPr>
          <p:spPr>
            <a:xfrm>
              <a:off x="6017981" y="3333220"/>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25"/>
            <p:cNvSpPr/>
            <p:nvPr/>
          </p:nvSpPr>
          <p:spPr>
            <a:xfrm>
              <a:off x="6182992" y="3507845"/>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5" name="Google Shape;345;p25"/>
            <p:cNvSpPr/>
            <p:nvPr/>
          </p:nvSpPr>
          <p:spPr>
            <a:xfrm>
              <a:off x="6101375" y="3419359"/>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6" name="Google Shape;346;p25"/>
            <p:cNvSpPr/>
            <p:nvPr/>
          </p:nvSpPr>
          <p:spPr>
            <a:xfrm>
              <a:off x="6264911" y="3593570"/>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7" name="Google Shape;347;p25"/>
            <p:cNvSpPr/>
            <p:nvPr/>
          </p:nvSpPr>
          <p:spPr>
            <a:xfrm>
              <a:off x="6433186" y="3759376"/>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8" name="Google Shape;348;p25"/>
            <p:cNvSpPr/>
            <p:nvPr/>
          </p:nvSpPr>
          <p:spPr>
            <a:xfrm>
              <a:off x="6353949" y="3679709"/>
              <a:ext cx="87600" cy="94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49" name="Google Shape;349;p25"/>
          <p:cNvSpPr/>
          <p:nvPr/>
        </p:nvSpPr>
        <p:spPr>
          <a:xfrm>
            <a:off x="3846977" y="2596155"/>
            <a:ext cx="543900" cy="266700"/>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1"/>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1"/>
                                          </p:stCondLst>
                                        </p:cTn>
                                        <p:tgtEl>
                                          <p:spTgt spid="31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31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fr" b="1"/>
              <a:t>Results</a:t>
            </a:r>
            <a:endParaRPr b="1"/>
          </a:p>
        </p:txBody>
      </p:sp>
      <p:pic>
        <p:nvPicPr>
          <p:cNvPr id="355" name="Google Shape;355;p26"/>
          <p:cNvPicPr preferRelativeResize="0"/>
          <p:nvPr/>
        </p:nvPicPr>
        <p:blipFill rotWithShape="1">
          <a:blip r:embed="rId3">
            <a:alphaModFix/>
          </a:blip>
          <a:srcRect/>
          <a:stretch/>
        </p:blipFill>
        <p:spPr>
          <a:xfrm>
            <a:off x="4095738" y="1198350"/>
            <a:ext cx="952500" cy="95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53863"/>
              <a:buNone/>
            </a:pPr>
            <a:r>
              <a:rPr lang="fr" b="1"/>
              <a:t>Results | </a:t>
            </a:r>
            <a:r>
              <a:rPr lang="fr" sz="2244"/>
              <a:t>Right-hand communities </a:t>
            </a:r>
            <a:endParaRPr sz="2021" i="1"/>
          </a:p>
        </p:txBody>
      </p:sp>
      <p:sp>
        <p:nvSpPr>
          <p:cNvPr id="361" name="Google Shape;361;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14</a:t>
            </a:fld>
            <a:endParaRPr/>
          </a:p>
        </p:txBody>
      </p:sp>
      <p:pic>
        <p:nvPicPr>
          <p:cNvPr id="362" name="Google Shape;362;p27" descr="Une image contenant motif, Rectangle, Arts créatifs, carré&#10;&#10;Description générée automatiquement"/>
          <p:cNvPicPr preferRelativeResize="0"/>
          <p:nvPr/>
        </p:nvPicPr>
        <p:blipFill rotWithShape="1">
          <a:blip r:embed="rId3">
            <a:alphaModFix/>
          </a:blip>
          <a:srcRect/>
          <a:stretch/>
        </p:blipFill>
        <p:spPr>
          <a:xfrm>
            <a:off x="4351284" y="889947"/>
            <a:ext cx="4269614" cy="4208685"/>
          </a:xfrm>
          <a:prstGeom prst="rect">
            <a:avLst/>
          </a:prstGeom>
          <a:noFill/>
          <a:ln>
            <a:noFill/>
          </a:ln>
        </p:spPr>
      </p:pic>
      <p:sp>
        <p:nvSpPr>
          <p:cNvPr id="363" name="Google Shape;363;p27"/>
          <p:cNvSpPr txBox="1"/>
          <p:nvPr/>
        </p:nvSpPr>
        <p:spPr>
          <a:xfrm>
            <a:off x="6923315" y="961196"/>
            <a:ext cx="1194900" cy="3078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400" b="0" i="1" u="none" strike="noStrike" cap="none">
                <a:solidFill>
                  <a:schemeClr val="lt1"/>
                </a:solidFill>
                <a:latin typeface="Arial"/>
                <a:ea typeface="Arial"/>
                <a:cs typeface="Arial"/>
                <a:sym typeface="Arial"/>
              </a:rPr>
              <a:t>Right-hand</a:t>
            </a:r>
            <a:endParaRPr/>
          </a:p>
        </p:txBody>
      </p:sp>
      <p:pic>
        <p:nvPicPr>
          <p:cNvPr id="364" name="Google Shape;364;p27"/>
          <p:cNvPicPr preferRelativeResize="0"/>
          <p:nvPr/>
        </p:nvPicPr>
        <p:blipFill rotWithShape="1">
          <a:blip r:embed="rId4">
            <a:alphaModFix/>
          </a:blip>
          <a:srcRect/>
          <a:stretch/>
        </p:blipFill>
        <p:spPr>
          <a:xfrm>
            <a:off x="8172182" y="934510"/>
            <a:ext cx="300276" cy="316461"/>
          </a:xfrm>
          <a:prstGeom prst="rect">
            <a:avLst/>
          </a:prstGeom>
          <a:noFill/>
          <a:ln>
            <a:noFill/>
          </a:ln>
        </p:spPr>
      </p:pic>
      <p:sp>
        <p:nvSpPr>
          <p:cNvPr id="365" name="Google Shape;365;p27"/>
          <p:cNvSpPr/>
          <p:nvPr/>
        </p:nvSpPr>
        <p:spPr>
          <a:xfrm>
            <a:off x="4556125" y="967547"/>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6" name="Google Shape;366;p27"/>
          <p:cNvSpPr/>
          <p:nvPr/>
        </p:nvSpPr>
        <p:spPr>
          <a:xfrm>
            <a:off x="4701633" y="1110204"/>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7" name="Google Shape;367;p27"/>
          <p:cNvSpPr/>
          <p:nvPr/>
        </p:nvSpPr>
        <p:spPr>
          <a:xfrm>
            <a:off x="4850858" y="1259429"/>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8" name="Google Shape;368;p27"/>
          <p:cNvSpPr/>
          <p:nvPr/>
        </p:nvSpPr>
        <p:spPr>
          <a:xfrm>
            <a:off x="5000625" y="1407700"/>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9" name="Google Shape;369;p27"/>
          <p:cNvSpPr/>
          <p:nvPr/>
        </p:nvSpPr>
        <p:spPr>
          <a:xfrm>
            <a:off x="5146133" y="1554704"/>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0" name="Google Shape;370;p27"/>
          <p:cNvSpPr/>
          <p:nvPr/>
        </p:nvSpPr>
        <p:spPr>
          <a:xfrm>
            <a:off x="5295358" y="1703804"/>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1" name="Google Shape;371;p27"/>
          <p:cNvSpPr/>
          <p:nvPr/>
        </p:nvSpPr>
        <p:spPr>
          <a:xfrm>
            <a:off x="5444583" y="1852399"/>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2" name="Google Shape;372;p27"/>
          <p:cNvSpPr/>
          <p:nvPr/>
        </p:nvSpPr>
        <p:spPr>
          <a:xfrm>
            <a:off x="5594350" y="2001624"/>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3" name="Google Shape;373;p27"/>
          <p:cNvSpPr/>
          <p:nvPr/>
        </p:nvSpPr>
        <p:spPr>
          <a:xfrm>
            <a:off x="5739858" y="2148628"/>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4" name="Google Shape;374;p27"/>
          <p:cNvSpPr/>
          <p:nvPr/>
        </p:nvSpPr>
        <p:spPr>
          <a:xfrm>
            <a:off x="5889083" y="2297853"/>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5" name="Google Shape;375;p27"/>
          <p:cNvSpPr/>
          <p:nvPr/>
        </p:nvSpPr>
        <p:spPr>
          <a:xfrm>
            <a:off x="6038805" y="2445898"/>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6" name="Google Shape;376;p27"/>
          <p:cNvSpPr/>
          <p:nvPr/>
        </p:nvSpPr>
        <p:spPr>
          <a:xfrm>
            <a:off x="6182092" y="2590776"/>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7" name="Google Shape;377;p27"/>
          <p:cNvSpPr/>
          <p:nvPr/>
        </p:nvSpPr>
        <p:spPr>
          <a:xfrm>
            <a:off x="6340972" y="2749656"/>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8" name="Google Shape;378;p27"/>
          <p:cNvSpPr/>
          <p:nvPr/>
        </p:nvSpPr>
        <p:spPr>
          <a:xfrm>
            <a:off x="6483305" y="2891989"/>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9" name="Google Shape;379;p27"/>
          <p:cNvSpPr/>
          <p:nvPr/>
        </p:nvSpPr>
        <p:spPr>
          <a:xfrm>
            <a:off x="6632530" y="3038993"/>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0" name="Google Shape;380;p27"/>
          <p:cNvSpPr/>
          <p:nvPr/>
        </p:nvSpPr>
        <p:spPr>
          <a:xfrm>
            <a:off x="6779534" y="3191810"/>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1" name="Google Shape;381;p27"/>
          <p:cNvSpPr/>
          <p:nvPr/>
        </p:nvSpPr>
        <p:spPr>
          <a:xfrm>
            <a:off x="6928759" y="3340405"/>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2" name="Google Shape;382;p27"/>
          <p:cNvSpPr/>
          <p:nvPr/>
        </p:nvSpPr>
        <p:spPr>
          <a:xfrm>
            <a:off x="7077030" y="3485913"/>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3" name="Google Shape;383;p27"/>
          <p:cNvSpPr/>
          <p:nvPr/>
        </p:nvSpPr>
        <p:spPr>
          <a:xfrm>
            <a:off x="7226255" y="3632917"/>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4" name="Google Shape;384;p27"/>
          <p:cNvSpPr/>
          <p:nvPr/>
        </p:nvSpPr>
        <p:spPr>
          <a:xfrm>
            <a:off x="7373259" y="3782142"/>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5" name="Google Shape;385;p27"/>
          <p:cNvSpPr/>
          <p:nvPr/>
        </p:nvSpPr>
        <p:spPr>
          <a:xfrm>
            <a:off x="7528919" y="3929518"/>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6" name="Google Shape;386;p27"/>
          <p:cNvSpPr/>
          <p:nvPr/>
        </p:nvSpPr>
        <p:spPr>
          <a:xfrm>
            <a:off x="7671252" y="4078743"/>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7" name="Google Shape;387;p27"/>
          <p:cNvSpPr/>
          <p:nvPr/>
        </p:nvSpPr>
        <p:spPr>
          <a:xfrm>
            <a:off x="7820522" y="4227968"/>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8" name="Google Shape;388;p27"/>
          <p:cNvSpPr/>
          <p:nvPr/>
        </p:nvSpPr>
        <p:spPr>
          <a:xfrm>
            <a:off x="7969747" y="4379459"/>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9" name="Google Shape;389;p27"/>
          <p:cNvSpPr/>
          <p:nvPr/>
        </p:nvSpPr>
        <p:spPr>
          <a:xfrm>
            <a:off x="4556125" y="961196"/>
            <a:ext cx="888600" cy="891300"/>
          </a:xfrm>
          <a:prstGeom prst="rect">
            <a:avLst/>
          </a:prstGeom>
          <a:noFill/>
          <a:ln w="38100"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0" name="Google Shape;390;p27"/>
          <p:cNvSpPr/>
          <p:nvPr/>
        </p:nvSpPr>
        <p:spPr>
          <a:xfrm rot="10800000">
            <a:off x="5448290" y="1852475"/>
            <a:ext cx="888600" cy="893100"/>
          </a:xfrm>
          <a:prstGeom prst="rect">
            <a:avLst/>
          </a:prstGeom>
          <a:noFill/>
          <a:ln w="38100" cap="flat" cmpd="sng">
            <a:solidFill>
              <a:srgbClr val="FFA3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1" name="Google Shape;391;p27"/>
          <p:cNvSpPr/>
          <p:nvPr/>
        </p:nvSpPr>
        <p:spPr>
          <a:xfrm>
            <a:off x="6340739" y="2745576"/>
            <a:ext cx="1187400" cy="1191300"/>
          </a:xfrm>
          <a:prstGeom prst="rect">
            <a:avLst/>
          </a:prstGeom>
          <a:noFill/>
          <a:ln w="38100" cap="flat" cmpd="sng">
            <a:solidFill>
              <a:srgbClr val="017B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2" name="Google Shape;392;p27"/>
          <p:cNvSpPr/>
          <p:nvPr/>
        </p:nvSpPr>
        <p:spPr>
          <a:xfrm rot="10800000">
            <a:off x="7528109" y="3929540"/>
            <a:ext cx="590100" cy="5997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15</a:t>
            </a:fld>
            <a:endParaRPr/>
          </a:p>
        </p:txBody>
      </p:sp>
      <p:pic>
        <p:nvPicPr>
          <p:cNvPr id="398" name="Google Shape;398;p28" descr="Une image contenant motif, Rectangle, carré, capture d’écran&#10;&#10;Description générée automatiquement"/>
          <p:cNvPicPr preferRelativeResize="0"/>
          <p:nvPr/>
        </p:nvPicPr>
        <p:blipFill rotWithShape="1">
          <a:blip r:embed="rId3">
            <a:alphaModFix/>
          </a:blip>
          <a:srcRect r="9893"/>
          <a:stretch/>
        </p:blipFill>
        <p:spPr>
          <a:xfrm>
            <a:off x="143538" y="889947"/>
            <a:ext cx="3820287" cy="4167724"/>
          </a:xfrm>
          <a:prstGeom prst="rect">
            <a:avLst/>
          </a:prstGeom>
          <a:noFill/>
          <a:ln>
            <a:noFill/>
          </a:ln>
        </p:spPr>
      </p:pic>
      <p:pic>
        <p:nvPicPr>
          <p:cNvPr id="399" name="Google Shape;399;p28" descr="Une image contenant motif, Rectangle, Arts créatifs, carré&#10;&#10;Description générée automatiquement"/>
          <p:cNvPicPr preferRelativeResize="0"/>
          <p:nvPr/>
        </p:nvPicPr>
        <p:blipFill rotWithShape="1">
          <a:blip r:embed="rId4">
            <a:alphaModFix/>
          </a:blip>
          <a:srcRect/>
          <a:stretch/>
        </p:blipFill>
        <p:spPr>
          <a:xfrm>
            <a:off x="4351284" y="889947"/>
            <a:ext cx="4269614" cy="4208685"/>
          </a:xfrm>
          <a:prstGeom prst="rect">
            <a:avLst/>
          </a:prstGeom>
          <a:noFill/>
          <a:ln>
            <a:noFill/>
          </a:ln>
        </p:spPr>
      </p:pic>
      <p:sp>
        <p:nvSpPr>
          <p:cNvPr id="400" name="Google Shape;400;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53863"/>
              <a:buNone/>
            </a:pPr>
            <a:r>
              <a:rPr lang="fr" b="1"/>
              <a:t>Results | </a:t>
            </a:r>
            <a:r>
              <a:rPr lang="fr" sz="2244"/>
              <a:t>Right-foot communities </a:t>
            </a:r>
            <a:endParaRPr sz="2021" i="1"/>
          </a:p>
        </p:txBody>
      </p:sp>
      <p:sp>
        <p:nvSpPr>
          <p:cNvPr id="401" name="Google Shape;401;p28"/>
          <p:cNvSpPr txBox="1"/>
          <p:nvPr/>
        </p:nvSpPr>
        <p:spPr>
          <a:xfrm>
            <a:off x="2861955" y="961197"/>
            <a:ext cx="1030500" cy="3078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400" b="0" i="1" u="none" strike="noStrike" cap="none">
                <a:solidFill>
                  <a:schemeClr val="lt1"/>
                </a:solidFill>
                <a:latin typeface="Arial"/>
                <a:ea typeface="Arial"/>
                <a:cs typeface="Arial"/>
                <a:sym typeface="Arial"/>
              </a:rPr>
              <a:t>Right-foot</a:t>
            </a:r>
            <a:endParaRPr/>
          </a:p>
        </p:txBody>
      </p:sp>
      <p:sp>
        <p:nvSpPr>
          <p:cNvPr id="402" name="Google Shape;402;p28"/>
          <p:cNvSpPr txBox="1"/>
          <p:nvPr/>
        </p:nvSpPr>
        <p:spPr>
          <a:xfrm>
            <a:off x="6923315" y="961196"/>
            <a:ext cx="1194900" cy="3078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400" b="0" i="1" u="none" strike="noStrike" cap="none">
                <a:solidFill>
                  <a:schemeClr val="lt1"/>
                </a:solidFill>
                <a:latin typeface="Arial"/>
                <a:ea typeface="Arial"/>
                <a:cs typeface="Arial"/>
                <a:sym typeface="Arial"/>
              </a:rPr>
              <a:t>Right-hand</a:t>
            </a:r>
            <a:endParaRPr/>
          </a:p>
        </p:txBody>
      </p:sp>
      <p:sp>
        <p:nvSpPr>
          <p:cNvPr id="403" name="Google Shape;403;p28"/>
          <p:cNvSpPr txBox="1"/>
          <p:nvPr/>
        </p:nvSpPr>
        <p:spPr>
          <a:xfrm>
            <a:off x="4036364" y="2696759"/>
            <a:ext cx="3933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 sz="2400" b="0" i="0" u="none" strike="noStrike" cap="none">
                <a:solidFill>
                  <a:srgbClr val="212121"/>
                </a:solidFill>
                <a:latin typeface="Arial"/>
                <a:ea typeface="Arial"/>
                <a:cs typeface="Arial"/>
                <a:sym typeface="Arial"/>
              </a:rPr>
              <a:t>≠</a:t>
            </a:r>
            <a:endParaRPr sz="2400" b="0" i="0" u="none" strike="noStrike" cap="none">
              <a:solidFill>
                <a:srgbClr val="212121"/>
              </a:solidFill>
              <a:latin typeface="Arial"/>
              <a:ea typeface="Arial"/>
              <a:cs typeface="Arial"/>
              <a:sym typeface="Arial"/>
            </a:endParaRPr>
          </a:p>
        </p:txBody>
      </p:sp>
      <p:pic>
        <p:nvPicPr>
          <p:cNvPr id="404" name="Google Shape;404;p28"/>
          <p:cNvPicPr preferRelativeResize="0"/>
          <p:nvPr/>
        </p:nvPicPr>
        <p:blipFill rotWithShape="1">
          <a:blip r:embed="rId5">
            <a:alphaModFix/>
          </a:blip>
          <a:srcRect/>
          <a:stretch/>
        </p:blipFill>
        <p:spPr>
          <a:xfrm>
            <a:off x="8172182" y="934510"/>
            <a:ext cx="300276" cy="316461"/>
          </a:xfrm>
          <a:prstGeom prst="rect">
            <a:avLst/>
          </a:prstGeom>
          <a:noFill/>
          <a:ln>
            <a:noFill/>
          </a:ln>
        </p:spPr>
      </p:pic>
      <p:pic>
        <p:nvPicPr>
          <p:cNvPr id="405" name="Google Shape;405;p28"/>
          <p:cNvPicPr preferRelativeResize="0"/>
          <p:nvPr/>
        </p:nvPicPr>
        <p:blipFill rotWithShape="1">
          <a:blip r:embed="rId6">
            <a:alphaModFix/>
          </a:blip>
          <a:srcRect/>
          <a:stretch/>
        </p:blipFill>
        <p:spPr>
          <a:xfrm>
            <a:off x="3923358" y="934510"/>
            <a:ext cx="334463" cy="334463"/>
          </a:xfrm>
          <a:prstGeom prst="rect">
            <a:avLst/>
          </a:prstGeom>
          <a:noFill/>
          <a:ln>
            <a:noFill/>
          </a:ln>
        </p:spPr>
      </p:pic>
      <p:sp>
        <p:nvSpPr>
          <p:cNvPr id="406" name="Google Shape;406;p28"/>
          <p:cNvSpPr/>
          <p:nvPr/>
        </p:nvSpPr>
        <p:spPr>
          <a:xfrm>
            <a:off x="4556125" y="967547"/>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7" name="Google Shape;407;p28"/>
          <p:cNvSpPr/>
          <p:nvPr/>
        </p:nvSpPr>
        <p:spPr>
          <a:xfrm>
            <a:off x="4701633" y="1110204"/>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8" name="Google Shape;408;p28"/>
          <p:cNvSpPr/>
          <p:nvPr/>
        </p:nvSpPr>
        <p:spPr>
          <a:xfrm>
            <a:off x="4850858" y="1259429"/>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9" name="Google Shape;409;p28"/>
          <p:cNvSpPr/>
          <p:nvPr/>
        </p:nvSpPr>
        <p:spPr>
          <a:xfrm>
            <a:off x="5000625" y="1407700"/>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0" name="Google Shape;410;p28"/>
          <p:cNvSpPr/>
          <p:nvPr/>
        </p:nvSpPr>
        <p:spPr>
          <a:xfrm>
            <a:off x="5146133" y="1554704"/>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1" name="Google Shape;411;p28"/>
          <p:cNvSpPr/>
          <p:nvPr/>
        </p:nvSpPr>
        <p:spPr>
          <a:xfrm>
            <a:off x="5295358" y="1703804"/>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2" name="Google Shape;412;p28"/>
          <p:cNvSpPr/>
          <p:nvPr/>
        </p:nvSpPr>
        <p:spPr>
          <a:xfrm>
            <a:off x="5444583" y="1852399"/>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3" name="Google Shape;413;p28"/>
          <p:cNvSpPr/>
          <p:nvPr/>
        </p:nvSpPr>
        <p:spPr>
          <a:xfrm>
            <a:off x="5594350" y="2001624"/>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4" name="Google Shape;414;p28"/>
          <p:cNvSpPr/>
          <p:nvPr/>
        </p:nvSpPr>
        <p:spPr>
          <a:xfrm>
            <a:off x="5739858" y="2148628"/>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5" name="Google Shape;415;p28"/>
          <p:cNvSpPr/>
          <p:nvPr/>
        </p:nvSpPr>
        <p:spPr>
          <a:xfrm>
            <a:off x="5889083" y="2297853"/>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6" name="Google Shape;416;p28"/>
          <p:cNvSpPr/>
          <p:nvPr/>
        </p:nvSpPr>
        <p:spPr>
          <a:xfrm>
            <a:off x="6038805" y="2445898"/>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7" name="Google Shape;417;p28"/>
          <p:cNvSpPr/>
          <p:nvPr/>
        </p:nvSpPr>
        <p:spPr>
          <a:xfrm>
            <a:off x="6182092" y="2590776"/>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8" name="Google Shape;418;p28"/>
          <p:cNvSpPr/>
          <p:nvPr/>
        </p:nvSpPr>
        <p:spPr>
          <a:xfrm>
            <a:off x="6340972" y="2749656"/>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9" name="Google Shape;419;p28"/>
          <p:cNvSpPr/>
          <p:nvPr/>
        </p:nvSpPr>
        <p:spPr>
          <a:xfrm>
            <a:off x="6483305" y="2891989"/>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0" name="Google Shape;420;p28"/>
          <p:cNvSpPr/>
          <p:nvPr/>
        </p:nvSpPr>
        <p:spPr>
          <a:xfrm>
            <a:off x="6632530" y="3038993"/>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1" name="Google Shape;421;p28"/>
          <p:cNvSpPr/>
          <p:nvPr/>
        </p:nvSpPr>
        <p:spPr>
          <a:xfrm>
            <a:off x="6779534" y="3191810"/>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2" name="Google Shape;422;p28"/>
          <p:cNvSpPr/>
          <p:nvPr/>
        </p:nvSpPr>
        <p:spPr>
          <a:xfrm>
            <a:off x="6928759" y="3340405"/>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3" name="Google Shape;423;p28"/>
          <p:cNvSpPr/>
          <p:nvPr/>
        </p:nvSpPr>
        <p:spPr>
          <a:xfrm>
            <a:off x="7077030" y="3485913"/>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4" name="Google Shape;424;p28"/>
          <p:cNvSpPr/>
          <p:nvPr/>
        </p:nvSpPr>
        <p:spPr>
          <a:xfrm>
            <a:off x="7226255" y="3632917"/>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5" name="Google Shape;425;p28"/>
          <p:cNvSpPr/>
          <p:nvPr/>
        </p:nvSpPr>
        <p:spPr>
          <a:xfrm>
            <a:off x="7373259" y="3782142"/>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6" name="Google Shape;426;p28"/>
          <p:cNvSpPr/>
          <p:nvPr/>
        </p:nvSpPr>
        <p:spPr>
          <a:xfrm>
            <a:off x="7528919" y="3929518"/>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7" name="Google Shape;427;p28"/>
          <p:cNvSpPr/>
          <p:nvPr/>
        </p:nvSpPr>
        <p:spPr>
          <a:xfrm>
            <a:off x="7671252" y="4078743"/>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8" name="Google Shape;428;p28"/>
          <p:cNvSpPr/>
          <p:nvPr/>
        </p:nvSpPr>
        <p:spPr>
          <a:xfrm>
            <a:off x="7820522" y="4227968"/>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9" name="Google Shape;429;p28"/>
          <p:cNvSpPr/>
          <p:nvPr/>
        </p:nvSpPr>
        <p:spPr>
          <a:xfrm>
            <a:off x="7969747" y="4379459"/>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0" name="Google Shape;430;p28"/>
          <p:cNvSpPr/>
          <p:nvPr/>
        </p:nvSpPr>
        <p:spPr>
          <a:xfrm>
            <a:off x="319149" y="957939"/>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1" name="Google Shape;431;p28"/>
          <p:cNvSpPr/>
          <p:nvPr/>
        </p:nvSpPr>
        <p:spPr>
          <a:xfrm>
            <a:off x="463892" y="1102052"/>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2" name="Google Shape;432;p28"/>
          <p:cNvSpPr/>
          <p:nvPr/>
        </p:nvSpPr>
        <p:spPr>
          <a:xfrm>
            <a:off x="613117" y="1251277"/>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3" name="Google Shape;433;p28"/>
          <p:cNvSpPr/>
          <p:nvPr/>
        </p:nvSpPr>
        <p:spPr>
          <a:xfrm>
            <a:off x="763980" y="1401809"/>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4" name="Google Shape;434;p28"/>
          <p:cNvSpPr/>
          <p:nvPr/>
        </p:nvSpPr>
        <p:spPr>
          <a:xfrm>
            <a:off x="913205" y="1551034"/>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5" name="Google Shape;435;p28"/>
          <p:cNvSpPr/>
          <p:nvPr/>
        </p:nvSpPr>
        <p:spPr>
          <a:xfrm>
            <a:off x="1062430" y="1697913"/>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6" name="Google Shape;436;p28"/>
          <p:cNvSpPr/>
          <p:nvPr/>
        </p:nvSpPr>
        <p:spPr>
          <a:xfrm>
            <a:off x="1211999" y="1850646"/>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7" name="Google Shape;437;p28"/>
          <p:cNvSpPr/>
          <p:nvPr/>
        </p:nvSpPr>
        <p:spPr>
          <a:xfrm>
            <a:off x="1357374" y="1995733"/>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8" name="Google Shape;438;p28"/>
          <p:cNvSpPr/>
          <p:nvPr/>
        </p:nvSpPr>
        <p:spPr>
          <a:xfrm>
            <a:off x="1511412" y="2149771"/>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9" name="Google Shape;439;p28"/>
          <p:cNvSpPr/>
          <p:nvPr/>
        </p:nvSpPr>
        <p:spPr>
          <a:xfrm>
            <a:off x="1656155" y="2293474"/>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0" name="Google Shape;440;p28"/>
          <p:cNvSpPr/>
          <p:nvPr/>
        </p:nvSpPr>
        <p:spPr>
          <a:xfrm>
            <a:off x="1805877" y="2443384"/>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1" name="Google Shape;441;p28"/>
          <p:cNvSpPr/>
          <p:nvPr/>
        </p:nvSpPr>
        <p:spPr>
          <a:xfrm>
            <a:off x="1955102" y="2594961"/>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2" name="Google Shape;442;p28"/>
          <p:cNvSpPr/>
          <p:nvPr/>
        </p:nvSpPr>
        <p:spPr>
          <a:xfrm>
            <a:off x="2103996" y="2744186"/>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8"/>
          <p:cNvSpPr/>
          <p:nvPr/>
        </p:nvSpPr>
        <p:spPr>
          <a:xfrm>
            <a:off x="2254859" y="2890911"/>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4" name="Google Shape;444;p28"/>
          <p:cNvSpPr/>
          <p:nvPr/>
        </p:nvSpPr>
        <p:spPr>
          <a:xfrm>
            <a:off x="2399602" y="3039792"/>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5" name="Google Shape;445;p28"/>
          <p:cNvSpPr/>
          <p:nvPr/>
        </p:nvSpPr>
        <p:spPr>
          <a:xfrm>
            <a:off x="2553309" y="3190478"/>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6" name="Google Shape;446;p28"/>
          <p:cNvSpPr/>
          <p:nvPr/>
        </p:nvSpPr>
        <p:spPr>
          <a:xfrm>
            <a:off x="2702534" y="3339073"/>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7" name="Google Shape;447;p28"/>
          <p:cNvSpPr/>
          <p:nvPr/>
        </p:nvSpPr>
        <p:spPr>
          <a:xfrm>
            <a:off x="2847909" y="3488298"/>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8" name="Google Shape;448;p28"/>
          <p:cNvSpPr/>
          <p:nvPr/>
        </p:nvSpPr>
        <p:spPr>
          <a:xfrm>
            <a:off x="2997809" y="3637523"/>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9" name="Google Shape;449;p28"/>
          <p:cNvSpPr/>
          <p:nvPr/>
        </p:nvSpPr>
        <p:spPr>
          <a:xfrm>
            <a:off x="3147034" y="3786748"/>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0" name="Google Shape;450;p28"/>
          <p:cNvSpPr/>
          <p:nvPr/>
        </p:nvSpPr>
        <p:spPr>
          <a:xfrm>
            <a:off x="3296081" y="3934455"/>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1" name="Google Shape;451;p28"/>
          <p:cNvSpPr/>
          <p:nvPr/>
        </p:nvSpPr>
        <p:spPr>
          <a:xfrm>
            <a:off x="3442462" y="4083680"/>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2" name="Google Shape;452;p28"/>
          <p:cNvSpPr/>
          <p:nvPr/>
        </p:nvSpPr>
        <p:spPr>
          <a:xfrm>
            <a:off x="3592153" y="4232905"/>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3" name="Google Shape;453;p28"/>
          <p:cNvSpPr/>
          <p:nvPr/>
        </p:nvSpPr>
        <p:spPr>
          <a:xfrm>
            <a:off x="3741378" y="4382940"/>
            <a:ext cx="154800" cy="15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4" name="Google Shape;454;p28"/>
          <p:cNvSpPr/>
          <p:nvPr/>
        </p:nvSpPr>
        <p:spPr>
          <a:xfrm>
            <a:off x="4556125" y="961196"/>
            <a:ext cx="888600" cy="891300"/>
          </a:xfrm>
          <a:prstGeom prst="rect">
            <a:avLst/>
          </a:prstGeom>
          <a:noFill/>
          <a:ln w="38100"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8"/>
          <p:cNvSpPr/>
          <p:nvPr/>
        </p:nvSpPr>
        <p:spPr>
          <a:xfrm rot="10800000">
            <a:off x="5448290" y="1852475"/>
            <a:ext cx="888600" cy="893100"/>
          </a:xfrm>
          <a:prstGeom prst="rect">
            <a:avLst/>
          </a:prstGeom>
          <a:noFill/>
          <a:ln w="38100" cap="flat" cmpd="sng">
            <a:solidFill>
              <a:srgbClr val="FFA3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6" name="Google Shape;456;p28"/>
          <p:cNvSpPr/>
          <p:nvPr/>
        </p:nvSpPr>
        <p:spPr>
          <a:xfrm>
            <a:off x="6340739" y="2745576"/>
            <a:ext cx="1187400" cy="1191300"/>
          </a:xfrm>
          <a:prstGeom prst="rect">
            <a:avLst/>
          </a:prstGeom>
          <a:noFill/>
          <a:ln w="38100" cap="flat" cmpd="sng">
            <a:solidFill>
              <a:srgbClr val="017B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7" name="Google Shape;457;p28"/>
          <p:cNvSpPr/>
          <p:nvPr/>
        </p:nvSpPr>
        <p:spPr>
          <a:xfrm rot="10800000">
            <a:off x="7528109" y="3929540"/>
            <a:ext cx="590100" cy="599700"/>
          </a:xfrm>
          <a:prstGeom prst="rect">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8" name="Google Shape;458;p28"/>
          <p:cNvSpPr/>
          <p:nvPr/>
        </p:nvSpPr>
        <p:spPr>
          <a:xfrm>
            <a:off x="2404257" y="3047114"/>
            <a:ext cx="1489200" cy="1490700"/>
          </a:xfrm>
          <a:prstGeom prst="rect">
            <a:avLst/>
          </a:prstGeom>
          <a:noFill/>
          <a:ln w="38100" cap="flat" cmpd="sng">
            <a:solidFill>
              <a:srgbClr val="017B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9" name="Google Shape;459;p28"/>
          <p:cNvSpPr/>
          <p:nvPr/>
        </p:nvSpPr>
        <p:spPr>
          <a:xfrm>
            <a:off x="1511413" y="2148628"/>
            <a:ext cx="884100" cy="897000"/>
          </a:xfrm>
          <a:prstGeom prst="rect">
            <a:avLst/>
          </a:prstGeom>
          <a:noFill/>
          <a:ln w="38100" cap="flat" cmpd="sng">
            <a:solidFill>
              <a:srgbClr val="FFA3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0" name="Google Shape;460;p28"/>
          <p:cNvSpPr/>
          <p:nvPr/>
        </p:nvSpPr>
        <p:spPr>
          <a:xfrm>
            <a:off x="311700" y="967548"/>
            <a:ext cx="1194000" cy="1188900"/>
          </a:xfrm>
          <a:prstGeom prst="rect">
            <a:avLst/>
          </a:prstGeom>
          <a:noFill/>
          <a:ln w="38100"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1111"/>
              <a:buFont typeface="Arial"/>
              <a:buNone/>
            </a:pPr>
            <a:r>
              <a:rPr lang="fr" b="1"/>
              <a:t>Results | </a:t>
            </a:r>
            <a:r>
              <a:rPr lang="fr" sz="2244"/>
              <a:t>Activation patterns in communities</a:t>
            </a:r>
            <a:endParaRPr/>
          </a:p>
        </p:txBody>
      </p:sp>
      <p:pic>
        <p:nvPicPr>
          <p:cNvPr id="466" name="Google Shape;466;p29"/>
          <p:cNvPicPr preferRelativeResize="0"/>
          <p:nvPr/>
        </p:nvPicPr>
        <p:blipFill>
          <a:blip r:embed="rId3">
            <a:alphaModFix/>
          </a:blip>
          <a:stretch>
            <a:fillRect/>
          </a:stretch>
        </p:blipFill>
        <p:spPr>
          <a:xfrm>
            <a:off x="616288" y="1017725"/>
            <a:ext cx="7911424" cy="3496024"/>
          </a:xfrm>
          <a:prstGeom prst="rect">
            <a:avLst/>
          </a:prstGeom>
          <a:noFill/>
          <a:ln>
            <a:noFill/>
          </a:ln>
        </p:spPr>
      </p:pic>
      <p:sp>
        <p:nvSpPr>
          <p:cNvPr id="467" name="Google Shape;467;p29"/>
          <p:cNvSpPr txBox="1"/>
          <p:nvPr/>
        </p:nvSpPr>
        <p:spPr>
          <a:xfrm>
            <a:off x="3797428" y="4677971"/>
            <a:ext cx="1194900" cy="3078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400" b="0" i="1" u="none" strike="noStrike" cap="none">
                <a:solidFill>
                  <a:schemeClr val="lt1"/>
                </a:solidFill>
                <a:latin typeface="Arial"/>
                <a:ea typeface="Arial"/>
                <a:cs typeface="Arial"/>
                <a:sym typeface="Arial"/>
              </a:rPr>
              <a:t>Right-hand</a:t>
            </a:r>
            <a:endParaRPr/>
          </a:p>
        </p:txBody>
      </p:sp>
      <p:pic>
        <p:nvPicPr>
          <p:cNvPr id="468" name="Google Shape;468;p29"/>
          <p:cNvPicPr preferRelativeResize="0"/>
          <p:nvPr/>
        </p:nvPicPr>
        <p:blipFill rotWithShape="1">
          <a:blip r:embed="rId4">
            <a:alphaModFix/>
          </a:blip>
          <a:srcRect/>
          <a:stretch/>
        </p:blipFill>
        <p:spPr>
          <a:xfrm>
            <a:off x="5046294" y="4651285"/>
            <a:ext cx="300276" cy="316461"/>
          </a:xfrm>
          <a:prstGeom prst="rect">
            <a:avLst/>
          </a:prstGeom>
          <a:noFill/>
          <a:ln>
            <a:noFill/>
          </a:ln>
        </p:spPr>
      </p:pic>
      <p:sp>
        <p:nvSpPr>
          <p:cNvPr id="469" name="Google Shape;469;p29"/>
          <p:cNvSpPr/>
          <p:nvPr/>
        </p:nvSpPr>
        <p:spPr>
          <a:xfrm>
            <a:off x="2635350" y="2966000"/>
            <a:ext cx="1317600" cy="15630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0" name="Google Shape;470;p29"/>
          <p:cNvSpPr/>
          <p:nvPr/>
        </p:nvSpPr>
        <p:spPr>
          <a:xfrm>
            <a:off x="6649925" y="2966000"/>
            <a:ext cx="1317600" cy="1563000"/>
          </a:xfrm>
          <a:prstGeom prst="rect">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1" name="Google Shape;471;p29"/>
          <p:cNvSpPr/>
          <p:nvPr/>
        </p:nvSpPr>
        <p:spPr>
          <a:xfrm>
            <a:off x="630512" y="2966000"/>
            <a:ext cx="1317600" cy="15630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2" name="Google Shape;472;p29"/>
          <p:cNvSpPr/>
          <p:nvPr/>
        </p:nvSpPr>
        <p:spPr>
          <a:xfrm>
            <a:off x="4645087" y="2966000"/>
            <a:ext cx="1317600" cy="15630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3" name="Google Shape;473;p29"/>
          <p:cNvSpPr txBox="1"/>
          <p:nvPr/>
        </p:nvSpPr>
        <p:spPr>
          <a:xfrm>
            <a:off x="276050" y="4647225"/>
            <a:ext cx="2026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200" b="1">
                <a:solidFill>
                  <a:srgbClr val="6AA84F"/>
                </a:solidFill>
              </a:rPr>
              <a:t>Large activation areas</a:t>
            </a:r>
            <a:endParaRPr sz="1200" b="1">
              <a:solidFill>
                <a:srgbClr val="6AA84F"/>
              </a:solidFill>
            </a:endParaRPr>
          </a:p>
        </p:txBody>
      </p:sp>
      <p:sp>
        <p:nvSpPr>
          <p:cNvPr id="474" name="Google Shape;474;p29"/>
          <p:cNvSpPr txBox="1"/>
          <p:nvPr/>
        </p:nvSpPr>
        <p:spPr>
          <a:xfrm>
            <a:off x="6295475" y="4624863"/>
            <a:ext cx="2026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200" b="1">
                <a:solidFill>
                  <a:srgbClr val="3C78D8"/>
                </a:solidFill>
              </a:rPr>
              <a:t>Small activation areas</a:t>
            </a:r>
            <a:endParaRPr sz="1200" b="1">
              <a:solidFill>
                <a:srgbClr val="3C78D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fr" b="1"/>
              <a:t>Conclusions</a:t>
            </a:r>
            <a:endParaRPr b="1"/>
          </a:p>
        </p:txBody>
      </p:sp>
      <p:pic>
        <p:nvPicPr>
          <p:cNvPr id="480" name="Google Shape;480;p30"/>
          <p:cNvPicPr preferRelativeResize="0"/>
          <p:nvPr/>
        </p:nvPicPr>
        <p:blipFill rotWithShape="1">
          <a:blip r:embed="rId3">
            <a:alphaModFix/>
          </a:blip>
          <a:srcRect/>
          <a:stretch/>
        </p:blipFill>
        <p:spPr>
          <a:xfrm>
            <a:off x="4095750" y="1198350"/>
            <a:ext cx="952500" cy="952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53863"/>
              <a:buNone/>
            </a:pPr>
            <a:r>
              <a:rPr lang="fr" b="1"/>
              <a:t>Conclusions </a:t>
            </a:r>
            <a:endParaRPr sz="2021" i="1"/>
          </a:p>
        </p:txBody>
      </p:sp>
      <p:sp>
        <p:nvSpPr>
          <p:cNvPr id="486" name="Google Shape;48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18</a:t>
            </a:fld>
            <a:endParaRPr/>
          </a:p>
        </p:txBody>
      </p:sp>
      <p:sp>
        <p:nvSpPr>
          <p:cNvPr id="487" name="Google Shape;487;p31"/>
          <p:cNvSpPr txBox="1"/>
          <p:nvPr/>
        </p:nvSpPr>
        <p:spPr>
          <a:xfrm>
            <a:off x="311700" y="1152474"/>
            <a:ext cx="8709600" cy="2078400"/>
          </a:xfrm>
          <a:prstGeom prst="rect">
            <a:avLst/>
          </a:prstGeom>
          <a:noFill/>
          <a:ln>
            <a:noFill/>
          </a:ln>
        </p:spPr>
        <p:txBody>
          <a:bodyPr spcFirstLastPara="1" wrap="square" lIns="91425" tIns="91425" rIns="91425" bIns="91425" anchor="t" anchorCtr="0">
            <a:normAutofit/>
          </a:bodyPr>
          <a:lstStyle/>
          <a:p>
            <a:pPr marL="127000" marR="0" lvl="0" indent="0" algn="l" rtl="0">
              <a:lnSpc>
                <a:spcPct val="100000"/>
              </a:lnSpc>
              <a:spcBef>
                <a:spcPts val="0"/>
              </a:spcBef>
              <a:spcAft>
                <a:spcPts val="0"/>
              </a:spcAft>
              <a:buNone/>
            </a:pPr>
            <a:r>
              <a:rPr lang="fr" sz="2000" b="1" i="0" u="none" strike="noStrike" cap="none">
                <a:solidFill>
                  <a:srgbClr val="6AA84F"/>
                </a:solidFill>
                <a:latin typeface="Arial"/>
                <a:ea typeface="Arial"/>
                <a:cs typeface="Arial"/>
                <a:sym typeface="Arial"/>
              </a:rPr>
              <a:t>✓</a:t>
            </a:r>
            <a:r>
              <a:rPr lang="fr" sz="1600" b="0" i="0" u="none" strike="noStrike" cap="none">
                <a:solidFill>
                  <a:srgbClr val="515151"/>
                </a:solidFill>
                <a:latin typeface="Arial"/>
                <a:ea typeface="Arial"/>
                <a:cs typeface="Arial"/>
                <a:sym typeface="Arial"/>
              </a:rPr>
              <a:t> Pipeline relationships can be </a:t>
            </a:r>
            <a:r>
              <a:rPr lang="fr" sz="1600" b="1" i="0" u="none" strike="noStrike" cap="none">
                <a:solidFill>
                  <a:srgbClr val="515151"/>
                </a:solidFill>
                <a:latin typeface="Arial"/>
                <a:ea typeface="Arial"/>
                <a:cs typeface="Arial"/>
                <a:sym typeface="Arial"/>
              </a:rPr>
              <a:t>variable across tasks</a:t>
            </a:r>
            <a:endParaRPr sz="1600" b="1" i="0" u="none" strike="noStrike" cap="none">
              <a:solidFill>
                <a:srgbClr val="515151"/>
              </a:solidFill>
              <a:latin typeface="Arial"/>
              <a:ea typeface="Arial"/>
              <a:cs typeface="Arial"/>
              <a:sym typeface="Arial"/>
            </a:endParaRPr>
          </a:p>
          <a:p>
            <a:pPr marL="127000" marR="0" lvl="0" indent="0" algn="l" rtl="0">
              <a:lnSpc>
                <a:spcPct val="100000"/>
              </a:lnSpc>
              <a:spcBef>
                <a:spcPts val="600"/>
              </a:spcBef>
              <a:spcAft>
                <a:spcPts val="1800"/>
              </a:spcAft>
              <a:buNone/>
            </a:pPr>
            <a:r>
              <a:rPr lang="fr" sz="2000" b="1" i="0" u="none" strike="noStrike" cap="none">
                <a:solidFill>
                  <a:srgbClr val="6AA84F"/>
                </a:solidFill>
                <a:latin typeface="Arial"/>
                <a:ea typeface="Arial"/>
                <a:cs typeface="Arial"/>
                <a:sym typeface="Arial"/>
              </a:rPr>
              <a:t>✓</a:t>
            </a:r>
            <a:r>
              <a:rPr lang="fr" sz="1600" b="0" i="0" u="none" strike="noStrike" cap="none">
                <a:solidFill>
                  <a:srgbClr val="515151"/>
                </a:solidFill>
                <a:latin typeface="Arial"/>
                <a:ea typeface="Arial"/>
                <a:cs typeface="Arial"/>
                <a:sym typeface="Arial"/>
              </a:rPr>
              <a:t> Pipeline parameters can have a </a:t>
            </a:r>
            <a:r>
              <a:rPr lang="fr" sz="1600" b="1" i="0" u="none" strike="noStrike" cap="none">
                <a:solidFill>
                  <a:srgbClr val="515151"/>
                </a:solidFill>
                <a:latin typeface="Arial"/>
                <a:ea typeface="Arial"/>
                <a:cs typeface="Arial"/>
                <a:sym typeface="Arial"/>
              </a:rPr>
              <a:t>different impact on results</a:t>
            </a:r>
            <a:r>
              <a:rPr lang="fr" sz="1600" b="0" i="0" u="none" strike="noStrike" cap="none">
                <a:solidFill>
                  <a:srgbClr val="515151"/>
                </a:solidFill>
                <a:latin typeface="Arial"/>
                <a:ea typeface="Arial"/>
                <a:cs typeface="Arial"/>
                <a:sym typeface="Arial"/>
              </a:rPr>
              <a:t> depending on the task </a:t>
            </a:r>
            <a:endParaRPr sz="1600" b="1" i="0" u="none" strike="noStrike" cap="none">
              <a:solidFill>
                <a:srgbClr val="515151"/>
              </a:solidFill>
              <a:latin typeface="Arial"/>
              <a:ea typeface="Arial"/>
              <a:cs typeface="Arial"/>
              <a:sym typeface="Arial"/>
            </a:endParaRPr>
          </a:p>
        </p:txBody>
      </p:sp>
      <p:sp>
        <p:nvSpPr>
          <p:cNvPr id="488" name="Google Shape;488;p31"/>
          <p:cNvSpPr txBox="1"/>
          <p:nvPr/>
        </p:nvSpPr>
        <p:spPr>
          <a:xfrm>
            <a:off x="300825" y="2074279"/>
            <a:ext cx="8709600" cy="861000"/>
          </a:xfrm>
          <a:prstGeom prst="rect">
            <a:avLst/>
          </a:prstGeom>
          <a:noFill/>
          <a:ln>
            <a:noFill/>
          </a:ln>
        </p:spPr>
        <p:txBody>
          <a:bodyPr spcFirstLastPara="1" wrap="square" lIns="91425" tIns="91425" rIns="91425" bIns="91425" anchor="t" anchorCtr="0">
            <a:normAutofit/>
          </a:bodyPr>
          <a:lstStyle/>
          <a:p>
            <a:pPr marL="127000" marR="0" lvl="0" indent="0" algn="l" rtl="0">
              <a:lnSpc>
                <a:spcPct val="100000"/>
              </a:lnSpc>
              <a:spcBef>
                <a:spcPts val="0"/>
              </a:spcBef>
              <a:spcAft>
                <a:spcPts val="600"/>
              </a:spcAft>
              <a:buNone/>
            </a:pPr>
            <a:r>
              <a:rPr lang="fr" sz="2000" b="1" i="0" u="none" strike="noStrike" cap="none">
                <a:solidFill>
                  <a:srgbClr val="C00000"/>
                </a:solidFill>
                <a:latin typeface="Arial"/>
                <a:ea typeface="Arial"/>
                <a:cs typeface="Arial"/>
                <a:sym typeface="Arial"/>
              </a:rPr>
              <a:t>?</a:t>
            </a:r>
            <a:r>
              <a:rPr lang="fr" sz="1600" b="0" i="0" u="none" strike="noStrike" cap="none">
                <a:solidFill>
                  <a:srgbClr val="515151"/>
                </a:solidFill>
                <a:latin typeface="Arial"/>
                <a:ea typeface="Arial"/>
                <a:cs typeface="Arial"/>
                <a:sym typeface="Arial"/>
              </a:rPr>
              <a:t>  </a:t>
            </a:r>
            <a:r>
              <a:rPr lang="fr" sz="1600" b="1" i="0" u="none" strike="noStrike" cap="none">
                <a:solidFill>
                  <a:srgbClr val="515151"/>
                </a:solidFill>
                <a:latin typeface="Arial"/>
                <a:ea typeface="Arial"/>
                <a:cs typeface="Arial"/>
                <a:sym typeface="Arial"/>
              </a:rPr>
              <a:t>Robustness to dataset shift </a:t>
            </a:r>
            <a:r>
              <a:rPr lang="fr" sz="1600" b="0" i="0" u="none" strike="noStrike" cap="none">
                <a:solidFill>
                  <a:srgbClr val="515151"/>
                </a:solidFill>
                <a:latin typeface="Arial"/>
                <a:ea typeface="Arial"/>
                <a:cs typeface="Arial"/>
                <a:sym typeface="Arial"/>
              </a:rPr>
              <a:t>of potential solutions to mitigate analytical variability</a:t>
            </a:r>
            <a:endParaRPr sz="1600" b="0" i="0" u="none" strike="noStrike" cap="none">
              <a:solidFill>
                <a:srgbClr val="515151"/>
              </a:solidFill>
              <a:latin typeface="Arial"/>
              <a:ea typeface="Arial"/>
              <a:cs typeface="Arial"/>
              <a:sym typeface="Arial"/>
            </a:endParaRPr>
          </a:p>
        </p:txBody>
      </p:sp>
      <p:sp>
        <p:nvSpPr>
          <p:cNvPr id="489" name="Google Shape;489;p31"/>
          <p:cNvSpPr/>
          <p:nvPr/>
        </p:nvSpPr>
        <p:spPr>
          <a:xfrm>
            <a:off x="0" y="2795525"/>
            <a:ext cx="9231000" cy="1549500"/>
          </a:xfrm>
          <a:prstGeom prst="rect">
            <a:avLst/>
          </a:prstGeom>
          <a:solidFill>
            <a:srgbClr val="3B85C5"/>
          </a:solidFill>
          <a:ln w="25400" cap="flat" cmpd="sng">
            <a:solidFill>
              <a:srgbClr val="3B85C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490" name="Google Shape;490;p31"/>
          <p:cNvGrpSpPr/>
          <p:nvPr/>
        </p:nvGrpSpPr>
        <p:grpSpPr>
          <a:xfrm>
            <a:off x="466708" y="2832300"/>
            <a:ext cx="8628042" cy="1708500"/>
            <a:chOff x="434519" y="3188109"/>
            <a:chExt cx="8628042" cy="1708500"/>
          </a:xfrm>
        </p:grpSpPr>
        <p:sp>
          <p:nvSpPr>
            <p:cNvPr id="491" name="Google Shape;491;p31"/>
            <p:cNvSpPr txBox="1"/>
            <p:nvPr/>
          </p:nvSpPr>
          <p:spPr>
            <a:xfrm>
              <a:off x="1247261" y="3188109"/>
              <a:ext cx="7815300" cy="17085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fr" sz="1600" b="1" i="0" u="none" strike="noStrike" cap="none">
                  <a:solidFill>
                    <a:srgbClr val="FFFFFF"/>
                  </a:solidFill>
                </a:rPr>
                <a:t>Uncovering communities of pipelines in the task fMRI analytical space.</a:t>
              </a:r>
              <a:endParaRPr b="1"/>
            </a:p>
            <a:p>
              <a:pPr marL="0" lvl="0" indent="0" algn="just" rtl="0">
                <a:spcBef>
                  <a:spcPts val="0"/>
                </a:spcBef>
                <a:spcAft>
                  <a:spcPts val="0"/>
                </a:spcAft>
                <a:buClr>
                  <a:schemeClr val="dk1"/>
                </a:buClr>
                <a:buSzPts val="1100"/>
                <a:buFont typeface="Arial"/>
                <a:buNone/>
              </a:pPr>
              <a:r>
                <a:rPr lang="fr" sz="1600" b="1" u="sng">
                  <a:solidFill>
                    <a:srgbClr val="FFFFFF"/>
                  </a:solidFill>
                </a:rPr>
                <a:t>Elodie Germani</a:t>
              </a:r>
              <a:r>
                <a:rPr lang="fr" sz="1600">
                  <a:solidFill>
                    <a:srgbClr val="FFFFFF"/>
                  </a:solidFill>
                </a:rPr>
                <a:t>, Elisa Fromont, Camille Maumet</a:t>
              </a:r>
              <a:endParaRPr sz="1600">
                <a:solidFill>
                  <a:srgbClr val="FFFFFF"/>
                </a:solidFill>
              </a:endParaRPr>
            </a:p>
            <a:p>
              <a:pPr marL="0" lvl="0" indent="0" algn="just" rtl="0">
                <a:spcBef>
                  <a:spcPts val="0"/>
                </a:spcBef>
                <a:spcAft>
                  <a:spcPts val="0"/>
                </a:spcAft>
                <a:buClr>
                  <a:schemeClr val="dk1"/>
                </a:buClr>
                <a:buSzPts val="1100"/>
                <a:buFont typeface="Arial"/>
                <a:buNone/>
              </a:pPr>
              <a:endParaRPr sz="900" b="1">
                <a:solidFill>
                  <a:srgbClr val="FFFFFF"/>
                </a:solidFill>
              </a:endParaRPr>
            </a:p>
            <a:p>
              <a:pPr marL="0" lvl="0" indent="0" algn="just" rtl="0">
                <a:spcBef>
                  <a:spcPts val="0"/>
                </a:spcBef>
                <a:spcAft>
                  <a:spcPts val="0"/>
                </a:spcAft>
                <a:buClr>
                  <a:schemeClr val="dk1"/>
                </a:buClr>
                <a:buSzPts val="1100"/>
                <a:buFont typeface="Arial"/>
                <a:buNone/>
              </a:pPr>
              <a:r>
                <a:rPr lang="fr" i="1">
                  <a:solidFill>
                    <a:srgbClr val="FFFFFF"/>
                  </a:solidFill>
                </a:rPr>
                <a:t>2024 IEEE International Conference on Image Processing (ICIP)</a:t>
              </a:r>
              <a:r>
                <a:rPr lang="fr">
                  <a:solidFill>
                    <a:srgbClr val="FFFFFF"/>
                  </a:solidFill>
                </a:rPr>
                <a:t>, Abu Dhabi, United Arab Emirates, 2024, pp. 3044-3050. </a:t>
              </a:r>
              <a:endParaRPr>
                <a:solidFill>
                  <a:srgbClr val="FFFFFF"/>
                </a:solidFill>
              </a:endParaRPr>
            </a:p>
            <a:p>
              <a:pPr marL="0" lvl="0" indent="0" algn="just" rtl="0">
                <a:spcBef>
                  <a:spcPts val="0"/>
                </a:spcBef>
                <a:spcAft>
                  <a:spcPts val="0"/>
                </a:spcAft>
                <a:buClr>
                  <a:schemeClr val="dk1"/>
                </a:buClr>
                <a:buSzPts val="1100"/>
                <a:buFont typeface="Arial"/>
                <a:buNone/>
              </a:pPr>
              <a:r>
                <a:rPr lang="fr">
                  <a:solidFill>
                    <a:srgbClr val="FFFFFF"/>
                  </a:solidFill>
                </a:rPr>
                <a:t>⟨10.1109/ICIP51287.2024.10647701⟩</a:t>
              </a:r>
              <a:endParaRPr>
                <a:solidFill>
                  <a:srgbClr val="FFFFFF"/>
                </a:solidFill>
              </a:endParaRPr>
            </a:p>
            <a:p>
              <a:pPr marL="0" marR="0" lvl="0" indent="0" algn="just" rtl="0">
                <a:lnSpc>
                  <a:spcPct val="100000"/>
                </a:lnSpc>
                <a:spcBef>
                  <a:spcPts val="0"/>
                </a:spcBef>
                <a:spcAft>
                  <a:spcPts val="0"/>
                </a:spcAft>
                <a:buClr>
                  <a:srgbClr val="000000"/>
                </a:buClr>
                <a:buSzPts val="1100"/>
                <a:buFont typeface="Arial"/>
                <a:buNone/>
              </a:pPr>
              <a:endParaRPr sz="1600" b="1">
                <a:solidFill>
                  <a:srgbClr val="FFFFFF"/>
                </a:solidFill>
              </a:endParaRPr>
            </a:p>
          </p:txBody>
        </p:sp>
        <p:pic>
          <p:nvPicPr>
            <p:cNvPr id="492" name="Google Shape;492;p31" descr="Une image contenant noir, obscurité&#10;&#10;Description générée automatiquement"/>
            <p:cNvPicPr preferRelativeResize="0"/>
            <p:nvPr/>
          </p:nvPicPr>
          <p:blipFill rotWithShape="1">
            <a:blip r:embed="rId3">
              <a:alphaModFix/>
            </a:blip>
            <a:srcRect/>
            <a:stretch/>
          </p:blipFill>
          <p:spPr>
            <a:xfrm>
              <a:off x="434519" y="3474397"/>
              <a:ext cx="782066" cy="78206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fr" b="1"/>
              <a:t>Context</a:t>
            </a:r>
            <a:endParaRPr b="1"/>
          </a:p>
        </p:txBody>
      </p:sp>
      <p:pic>
        <p:nvPicPr>
          <p:cNvPr id="63" name="Google Shape;63;p14"/>
          <p:cNvPicPr preferRelativeResize="0"/>
          <p:nvPr/>
        </p:nvPicPr>
        <p:blipFill rotWithShape="1">
          <a:blip r:embed="rId3">
            <a:alphaModFix/>
          </a:blip>
          <a:srcRect/>
          <a:stretch/>
        </p:blipFill>
        <p:spPr>
          <a:xfrm>
            <a:off x="4095750" y="1198350"/>
            <a:ext cx="952500" cy="95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38641"/>
              <a:buNone/>
            </a:pPr>
            <a:r>
              <a:rPr lang="fr" b="1"/>
              <a:t>Context | </a:t>
            </a:r>
            <a:r>
              <a:rPr lang="fr" sz="2244"/>
              <a:t>How to analyze fMRI data?</a:t>
            </a:r>
            <a:endParaRPr sz="2244"/>
          </a:p>
        </p:txBody>
      </p:sp>
      <p:pic>
        <p:nvPicPr>
          <p:cNvPr id="85" name="Google Shape;85;p16"/>
          <p:cNvPicPr preferRelativeResize="0"/>
          <p:nvPr/>
        </p:nvPicPr>
        <p:blipFill rotWithShape="1">
          <a:blip r:embed="rId3">
            <a:alphaModFix/>
          </a:blip>
          <a:srcRect/>
          <a:stretch/>
        </p:blipFill>
        <p:spPr>
          <a:xfrm>
            <a:off x="5364844" y="1969751"/>
            <a:ext cx="1136278" cy="1458759"/>
          </a:xfrm>
          <a:prstGeom prst="rect">
            <a:avLst/>
          </a:prstGeom>
          <a:noFill/>
          <a:ln>
            <a:noFill/>
          </a:ln>
        </p:spPr>
      </p:pic>
      <p:pic>
        <p:nvPicPr>
          <p:cNvPr id="86" name="Google Shape;86;p16"/>
          <p:cNvPicPr preferRelativeResize="0"/>
          <p:nvPr/>
        </p:nvPicPr>
        <p:blipFill rotWithShape="1">
          <a:blip r:embed="rId4">
            <a:alphaModFix/>
          </a:blip>
          <a:srcRect/>
          <a:stretch/>
        </p:blipFill>
        <p:spPr>
          <a:xfrm>
            <a:off x="8005731" y="2014036"/>
            <a:ext cx="992487" cy="1327068"/>
          </a:xfrm>
          <a:prstGeom prst="rect">
            <a:avLst/>
          </a:prstGeom>
          <a:noFill/>
          <a:ln>
            <a:noFill/>
          </a:ln>
        </p:spPr>
      </p:pic>
      <p:sp>
        <p:nvSpPr>
          <p:cNvPr id="87" name="Google Shape;87;p16"/>
          <p:cNvSpPr/>
          <p:nvPr/>
        </p:nvSpPr>
        <p:spPr>
          <a:xfrm>
            <a:off x="1456647" y="2395045"/>
            <a:ext cx="1066800" cy="639000"/>
          </a:xfrm>
          <a:prstGeom prst="rect">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Preprocessing</a:t>
            </a:r>
            <a:endParaRPr sz="1000" b="0" i="0" u="none" strike="noStrike" cap="none">
              <a:solidFill>
                <a:srgbClr val="000000"/>
              </a:solidFill>
              <a:latin typeface="Arial"/>
              <a:ea typeface="Arial"/>
              <a:cs typeface="Arial"/>
              <a:sym typeface="Arial"/>
            </a:endParaRPr>
          </a:p>
        </p:txBody>
      </p:sp>
      <p:sp>
        <p:nvSpPr>
          <p:cNvPr id="88" name="Google Shape;88;p16"/>
          <p:cNvSpPr/>
          <p:nvPr/>
        </p:nvSpPr>
        <p:spPr>
          <a:xfrm>
            <a:off x="4117976" y="2397946"/>
            <a:ext cx="1066800" cy="639000"/>
          </a:xfrm>
          <a:prstGeom prst="rect">
            <a:avLst/>
          </a:prstGeom>
          <a:solidFill>
            <a:srgbClr val="D9EAD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Subject-level statistical analysis</a:t>
            </a:r>
            <a:endParaRPr sz="1000" b="0" i="0" u="none" strike="noStrike" cap="none">
              <a:solidFill>
                <a:srgbClr val="000000"/>
              </a:solidFill>
              <a:latin typeface="Arial"/>
              <a:ea typeface="Arial"/>
              <a:cs typeface="Arial"/>
              <a:sym typeface="Arial"/>
            </a:endParaRPr>
          </a:p>
        </p:txBody>
      </p:sp>
      <p:sp>
        <p:nvSpPr>
          <p:cNvPr id="89" name="Google Shape;89;p16"/>
          <p:cNvSpPr/>
          <p:nvPr/>
        </p:nvSpPr>
        <p:spPr>
          <a:xfrm>
            <a:off x="6693103" y="2397946"/>
            <a:ext cx="1066800" cy="639000"/>
          </a:xfrm>
          <a:prstGeom prst="rect">
            <a:avLst/>
          </a:prstGeom>
          <a:solidFill>
            <a:srgbClr val="F4CC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 sz="1000" b="0" i="0" u="none" strike="noStrike" cap="none">
                <a:solidFill>
                  <a:srgbClr val="000000"/>
                </a:solidFill>
                <a:latin typeface="Arial"/>
                <a:ea typeface="Arial"/>
                <a:cs typeface="Arial"/>
                <a:sym typeface="Arial"/>
              </a:rPr>
              <a:t>Group-level statistical analysis</a:t>
            </a:r>
            <a:endParaRPr sz="1000" b="0" i="0" u="none" strike="noStrike" cap="none">
              <a:solidFill>
                <a:srgbClr val="000000"/>
              </a:solidFill>
              <a:latin typeface="Arial"/>
              <a:ea typeface="Arial"/>
              <a:cs typeface="Arial"/>
              <a:sym typeface="Arial"/>
            </a:endParaRPr>
          </a:p>
        </p:txBody>
      </p:sp>
      <p:cxnSp>
        <p:nvCxnSpPr>
          <p:cNvPr id="90" name="Google Shape;90;p16"/>
          <p:cNvCxnSpPr/>
          <p:nvPr/>
        </p:nvCxnSpPr>
        <p:spPr>
          <a:xfrm rot="10800000" flipH="1">
            <a:off x="1138268" y="2713949"/>
            <a:ext cx="294900" cy="1200"/>
          </a:xfrm>
          <a:prstGeom prst="straightConnector1">
            <a:avLst/>
          </a:prstGeom>
          <a:noFill/>
          <a:ln w="19050" cap="flat" cmpd="sng">
            <a:solidFill>
              <a:srgbClr val="B7B7B7"/>
            </a:solidFill>
            <a:prstDash val="solid"/>
            <a:round/>
            <a:headEnd type="none" w="sm" len="sm"/>
            <a:tailEnd type="triangle" w="med" len="med"/>
          </a:ln>
        </p:spPr>
      </p:cxnSp>
      <p:cxnSp>
        <p:nvCxnSpPr>
          <p:cNvPr id="91" name="Google Shape;91;p16"/>
          <p:cNvCxnSpPr/>
          <p:nvPr/>
        </p:nvCxnSpPr>
        <p:spPr>
          <a:xfrm rot="10800000" flipH="1">
            <a:off x="2533505" y="2713948"/>
            <a:ext cx="294900" cy="1200"/>
          </a:xfrm>
          <a:prstGeom prst="straightConnector1">
            <a:avLst/>
          </a:prstGeom>
          <a:noFill/>
          <a:ln w="19050" cap="flat" cmpd="sng">
            <a:solidFill>
              <a:srgbClr val="B7B7B7"/>
            </a:solidFill>
            <a:prstDash val="solid"/>
            <a:round/>
            <a:headEnd type="none" w="sm" len="sm"/>
            <a:tailEnd type="triangle" w="med" len="med"/>
          </a:ln>
        </p:spPr>
      </p:cxnSp>
      <p:cxnSp>
        <p:nvCxnSpPr>
          <p:cNvPr id="92" name="Google Shape;92;p16"/>
          <p:cNvCxnSpPr/>
          <p:nvPr/>
        </p:nvCxnSpPr>
        <p:spPr>
          <a:xfrm rot="10800000" flipH="1">
            <a:off x="3806505" y="2713956"/>
            <a:ext cx="294900" cy="1200"/>
          </a:xfrm>
          <a:prstGeom prst="straightConnector1">
            <a:avLst/>
          </a:prstGeom>
          <a:noFill/>
          <a:ln w="19050" cap="flat" cmpd="sng">
            <a:solidFill>
              <a:srgbClr val="B7B7B7"/>
            </a:solidFill>
            <a:prstDash val="solid"/>
            <a:round/>
            <a:headEnd type="none" w="sm" len="sm"/>
            <a:tailEnd type="triangle" w="med" len="med"/>
          </a:ln>
        </p:spPr>
      </p:cxnSp>
      <p:cxnSp>
        <p:nvCxnSpPr>
          <p:cNvPr id="93" name="Google Shape;93;p16"/>
          <p:cNvCxnSpPr/>
          <p:nvPr/>
        </p:nvCxnSpPr>
        <p:spPr>
          <a:xfrm rot="10800000" flipH="1">
            <a:off x="5184658" y="2713961"/>
            <a:ext cx="294900" cy="1200"/>
          </a:xfrm>
          <a:prstGeom prst="straightConnector1">
            <a:avLst/>
          </a:prstGeom>
          <a:noFill/>
          <a:ln w="19050" cap="flat" cmpd="sng">
            <a:solidFill>
              <a:srgbClr val="B7B7B7"/>
            </a:solidFill>
            <a:prstDash val="solid"/>
            <a:round/>
            <a:headEnd type="none" w="sm" len="sm"/>
            <a:tailEnd type="triangle" w="med" len="med"/>
          </a:ln>
        </p:spPr>
      </p:cxnSp>
      <p:cxnSp>
        <p:nvCxnSpPr>
          <p:cNvPr id="94" name="Google Shape;94;p16"/>
          <p:cNvCxnSpPr/>
          <p:nvPr/>
        </p:nvCxnSpPr>
        <p:spPr>
          <a:xfrm rot="10800000" flipH="1">
            <a:off x="6398052" y="2713961"/>
            <a:ext cx="294900" cy="1200"/>
          </a:xfrm>
          <a:prstGeom prst="straightConnector1">
            <a:avLst/>
          </a:prstGeom>
          <a:noFill/>
          <a:ln w="19050" cap="flat" cmpd="sng">
            <a:solidFill>
              <a:srgbClr val="B7B7B7"/>
            </a:solidFill>
            <a:prstDash val="solid"/>
            <a:round/>
            <a:headEnd type="none" w="sm" len="sm"/>
            <a:tailEnd type="triangle" w="med" len="med"/>
          </a:ln>
        </p:spPr>
      </p:cxnSp>
      <p:cxnSp>
        <p:nvCxnSpPr>
          <p:cNvPr id="95" name="Google Shape;95;p16"/>
          <p:cNvCxnSpPr/>
          <p:nvPr/>
        </p:nvCxnSpPr>
        <p:spPr>
          <a:xfrm rot="10800000" flipH="1">
            <a:off x="7764431" y="2713961"/>
            <a:ext cx="294900" cy="1200"/>
          </a:xfrm>
          <a:prstGeom prst="straightConnector1">
            <a:avLst/>
          </a:prstGeom>
          <a:noFill/>
          <a:ln w="19050" cap="flat" cmpd="sng">
            <a:solidFill>
              <a:srgbClr val="B7B7B7"/>
            </a:solidFill>
            <a:prstDash val="solid"/>
            <a:round/>
            <a:headEnd type="none" w="sm" len="sm"/>
            <a:tailEnd type="triangle" w="med" len="med"/>
          </a:ln>
        </p:spPr>
      </p:cxnSp>
      <p:pic>
        <p:nvPicPr>
          <p:cNvPr id="96" name="Google Shape;96;p16"/>
          <p:cNvPicPr preferRelativeResize="0"/>
          <p:nvPr/>
        </p:nvPicPr>
        <p:blipFill rotWithShape="1">
          <a:blip r:embed="rId5">
            <a:alphaModFix/>
          </a:blip>
          <a:srcRect l="702" r="316"/>
          <a:stretch/>
        </p:blipFill>
        <p:spPr>
          <a:xfrm>
            <a:off x="2856872" y="2152813"/>
            <a:ext cx="930300" cy="1118400"/>
          </a:xfrm>
          <a:prstGeom prst="ellipse">
            <a:avLst/>
          </a:prstGeom>
          <a:noFill/>
          <a:ln>
            <a:noFill/>
          </a:ln>
        </p:spPr>
      </p:pic>
      <p:pic>
        <p:nvPicPr>
          <p:cNvPr id="97" name="Google Shape;97;p16"/>
          <p:cNvPicPr preferRelativeResize="0"/>
          <p:nvPr/>
        </p:nvPicPr>
        <p:blipFill rotWithShape="1">
          <a:blip r:embed="rId6">
            <a:alphaModFix/>
          </a:blip>
          <a:srcRect/>
          <a:stretch/>
        </p:blipFill>
        <p:spPr>
          <a:xfrm>
            <a:off x="145788" y="2135782"/>
            <a:ext cx="992475" cy="1141973"/>
          </a:xfrm>
          <a:prstGeom prst="rect">
            <a:avLst/>
          </a:prstGeom>
          <a:noFill/>
          <a:ln>
            <a:noFill/>
          </a:ln>
        </p:spPr>
      </p:pic>
      <p:sp>
        <p:nvSpPr>
          <p:cNvPr id="98" name="Google Shape;98;p16"/>
          <p:cNvSpPr txBox="1"/>
          <p:nvPr/>
        </p:nvSpPr>
        <p:spPr>
          <a:xfrm>
            <a:off x="145800" y="3317674"/>
            <a:ext cx="9633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 sz="1200" b="0" i="0" u="none" strike="noStrike" cap="none">
                <a:solidFill>
                  <a:schemeClr val="dk2"/>
                </a:solidFill>
                <a:latin typeface="Arial"/>
                <a:ea typeface="Arial"/>
                <a:cs typeface="Arial"/>
                <a:sym typeface="Arial"/>
              </a:rPr>
              <a:t>Raw data</a:t>
            </a:r>
            <a:endParaRPr sz="1200" b="0" i="0" u="none" strike="noStrike" cap="none">
              <a:solidFill>
                <a:schemeClr val="dk2"/>
              </a:solidFill>
              <a:latin typeface="Arial"/>
              <a:ea typeface="Arial"/>
              <a:cs typeface="Arial"/>
              <a:sym typeface="Arial"/>
            </a:endParaRPr>
          </a:p>
        </p:txBody>
      </p:sp>
      <p:sp>
        <p:nvSpPr>
          <p:cNvPr id="99" name="Google Shape;99;p16"/>
          <p:cNvSpPr txBox="1"/>
          <p:nvPr/>
        </p:nvSpPr>
        <p:spPr>
          <a:xfrm>
            <a:off x="2769857" y="3249199"/>
            <a:ext cx="11244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 sz="1200" b="0" i="0" u="none" strike="noStrike" cap="none">
                <a:solidFill>
                  <a:schemeClr val="dk2"/>
                </a:solidFill>
                <a:latin typeface="Arial"/>
                <a:ea typeface="Arial"/>
                <a:cs typeface="Arial"/>
                <a:sym typeface="Arial"/>
              </a:rPr>
              <a:t>Preprocessed data</a:t>
            </a:r>
            <a:endParaRPr sz="1200" b="0" i="0" u="none" strike="noStrike" cap="none">
              <a:solidFill>
                <a:schemeClr val="dk2"/>
              </a:solidFill>
              <a:latin typeface="Arial"/>
              <a:ea typeface="Arial"/>
              <a:cs typeface="Arial"/>
              <a:sym typeface="Arial"/>
            </a:endParaRPr>
          </a:p>
        </p:txBody>
      </p:sp>
      <p:sp>
        <p:nvSpPr>
          <p:cNvPr id="100" name="Google Shape;100;p16"/>
          <p:cNvSpPr txBox="1"/>
          <p:nvPr/>
        </p:nvSpPr>
        <p:spPr>
          <a:xfrm>
            <a:off x="5333657" y="3225274"/>
            <a:ext cx="11244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 sz="1200" b="0" i="0" u="none" strike="noStrike" cap="none">
                <a:solidFill>
                  <a:schemeClr val="dk2"/>
                </a:solidFill>
                <a:latin typeface="Arial"/>
                <a:ea typeface="Arial"/>
                <a:cs typeface="Arial"/>
                <a:sym typeface="Arial"/>
              </a:rPr>
              <a:t>Subject-level statistic maps</a:t>
            </a:r>
            <a:endParaRPr sz="1200" b="0" i="0" u="none" strike="noStrike" cap="none">
              <a:solidFill>
                <a:schemeClr val="dk2"/>
              </a:solidFill>
              <a:latin typeface="Arial"/>
              <a:ea typeface="Arial"/>
              <a:cs typeface="Arial"/>
              <a:sym typeface="Arial"/>
            </a:endParaRPr>
          </a:p>
        </p:txBody>
      </p:sp>
      <p:sp>
        <p:nvSpPr>
          <p:cNvPr id="101" name="Google Shape;101;p16"/>
          <p:cNvSpPr txBox="1"/>
          <p:nvPr/>
        </p:nvSpPr>
        <p:spPr>
          <a:xfrm>
            <a:off x="7897457" y="3225274"/>
            <a:ext cx="11244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 sz="1200" b="0" i="0" u="none" strike="noStrike" cap="none">
                <a:solidFill>
                  <a:schemeClr val="dk2"/>
                </a:solidFill>
                <a:latin typeface="Arial"/>
                <a:ea typeface="Arial"/>
                <a:cs typeface="Arial"/>
                <a:sym typeface="Arial"/>
              </a:rPr>
              <a:t>Group-level statistic maps</a:t>
            </a:r>
            <a:endParaRPr sz="1200" b="0" i="0" u="none" strike="noStrike" cap="none">
              <a:solidFill>
                <a:schemeClr val="dk2"/>
              </a:solidFill>
              <a:latin typeface="Arial"/>
              <a:ea typeface="Arial"/>
              <a:cs typeface="Arial"/>
              <a:sym typeface="Arial"/>
            </a:endParaRPr>
          </a:p>
        </p:txBody>
      </p:sp>
      <p:sp>
        <p:nvSpPr>
          <p:cNvPr id="103" name="Google Shape;10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3</a:t>
            </a:fld>
            <a:endParaRPr/>
          </a:p>
        </p:txBody>
      </p:sp>
      <p:sp>
        <p:nvSpPr>
          <p:cNvPr id="2" name="Google Shape;78;p15">
            <a:extLst>
              <a:ext uri="{FF2B5EF4-FFF2-40B4-BE49-F238E27FC236}">
                <a16:creationId xmlns:a16="http://schemas.microsoft.com/office/drawing/2014/main" id="{9583D320-9402-CA3F-6825-5431DAAC9209}"/>
              </a:ext>
            </a:extLst>
          </p:cNvPr>
          <p:cNvSpPr txBox="1"/>
          <p:nvPr/>
        </p:nvSpPr>
        <p:spPr>
          <a:xfrm>
            <a:off x="311700" y="1137485"/>
            <a:ext cx="8520600" cy="783600"/>
          </a:xfrm>
          <a:prstGeom prst="rect">
            <a:avLst/>
          </a:prstGeom>
          <a:noFill/>
          <a:ln>
            <a:noFill/>
          </a:ln>
        </p:spPr>
        <p:txBody>
          <a:bodyPr spcFirstLastPara="1" wrap="square" lIns="91425" tIns="90000" rIns="91425" bIns="91425" anchor="t" anchorCtr="0">
            <a:normAutofit/>
          </a:bodyPr>
          <a:lstStyle/>
          <a:p>
            <a:pPr marL="457200" marR="0" lvl="0" indent="-330200" algn="l" rtl="0">
              <a:lnSpc>
                <a:spcPct val="200000"/>
              </a:lnSpc>
              <a:spcBef>
                <a:spcPts val="0"/>
              </a:spcBef>
              <a:spcAft>
                <a:spcPts val="0"/>
              </a:spcAft>
              <a:buClr>
                <a:srgbClr val="595959"/>
              </a:buClr>
              <a:buSzPts val="1600"/>
              <a:buFont typeface="Arial"/>
              <a:buChar char="●"/>
            </a:pPr>
            <a:r>
              <a:rPr lang="fr" sz="1600" b="0" i="0" u="none" strike="noStrike" cap="none" dirty="0">
                <a:solidFill>
                  <a:srgbClr val="595959"/>
                </a:solidFill>
                <a:latin typeface="Arial"/>
                <a:ea typeface="Arial"/>
                <a:cs typeface="Arial"/>
                <a:sym typeface="Arial"/>
              </a:rPr>
              <a:t>Non invasive </a:t>
            </a:r>
            <a:r>
              <a:rPr lang="fr" sz="1600" b="0" i="0" u="none" strike="noStrike" cap="none" dirty="0" err="1">
                <a:solidFill>
                  <a:srgbClr val="595959"/>
                </a:solidFill>
                <a:latin typeface="Arial"/>
                <a:ea typeface="Arial"/>
                <a:cs typeface="Arial"/>
                <a:sym typeface="Arial"/>
              </a:rPr>
              <a:t>neuroimaging</a:t>
            </a:r>
            <a:r>
              <a:rPr lang="fr" sz="1600" b="0" i="0" u="none" strike="noStrike" cap="none" dirty="0">
                <a:solidFill>
                  <a:srgbClr val="595959"/>
                </a:solidFill>
                <a:latin typeface="Arial"/>
                <a:ea typeface="Arial"/>
                <a:cs typeface="Arial"/>
                <a:sym typeface="Arial"/>
              </a:rPr>
              <a:t> technique </a:t>
            </a:r>
            <a:r>
              <a:rPr lang="fr" sz="1600" b="0" i="0" u="none" strike="noStrike" cap="none" dirty="0" err="1">
                <a:solidFill>
                  <a:srgbClr val="595959"/>
                </a:solidFill>
                <a:latin typeface="Arial"/>
                <a:ea typeface="Arial"/>
                <a:cs typeface="Arial"/>
                <a:sym typeface="Arial"/>
              </a:rPr>
              <a:t>that</a:t>
            </a:r>
            <a:r>
              <a:rPr lang="fr" sz="1600" b="0" i="0" u="none" strike="noStrike" cap="none" dirty="0">
                <a:solidFill>
                  <a:srgbClr val="595959"/>
                </a:solidFill>
                <a:latin typeface="Arial"/>
                <a:ea typeface="Arial"/>
                <a:cs typeface="Arial"/>
                <a:sym typeface="Arial"/>
              </a:rPr>
              <a:t> </a:t>
            </a:r>
            <a:r>
              <a:rPr lang="fr" sz="1600" b="0" i="0" u="none" strike="noStrike" cap="none" dirty="0" err="1">
                <a:solidFill>
                  <a:srgbClr val="595959"/>
                </a:solidFill>
                <a:latin typeface="Arial"/>
                <a:ea typeface="Arial"/>
                <a:cs typeface="Arial"/>
                <a:sym typeface="Arial"/>
              </a:rPr>
              <a:t>studies</a:t>
            </a:r>
            <a:r>
              <a:rPr lang="fr" sz="1600" b="0" i="0" u="none" strike="noStrike" cap="none" dirty="0">
                <a:solidFill>
                  <a:srgbClr val="595959"/>
                </a:solidFill>
                <a:latin typeface="Arial"/>
                <a:ea typeface="Arial"/>
                <a:cs typeface="Arial"/>
                <a:sym typeface="Arial"/>
              </a:rPr>
              <a:t> </a:t>
            </a:r>
            <a:r>
              <a:rPr lang="fr" sz="1600" b="1" i="0" u="none" strike="noStrike" cap="none" dirty="0" err="1">
                <a:solidFill>
                  <a:srgbClr val="595959"/>
                </a:solidFill>
                <a:latin typeface="Arial"/>
                <a:ea typeface="Arial"/>
                <a:cs typeface="Arial"/>
                <a:sym typeface="Arial"/>
              </a:rPr>
              <a:t>brain</a:t>
            </a:r>
            <a:r>
              <a:rPr lang="fr" sz="1600" b="1" i="0" u="none" strike="noStrike" cap="none" dirty="0">
                <a:solidFill>
                  <a:srgbClr val="595959"/>
                </a:solidFill>
                <a:latin typeface="Arial"/>
                <a:ea typeface="Arial"/>
                <a:cs typeface="Arial"/>
                <a:sym typeface="Arial"/>
              </a:rPr>
              <a:t> </a:t>
            </a:r>
            <a:r>
              <a:rPr lang="fr" sz="1600" b="1" i="0" u="none" strike="noStrike" cap="none" dirty="0" err="1">
                <a:solidFill>
                  <a:srgbClr val="595959"/>
                </a:solidFill>
                <a:latin typeface="Arial"/>
                <a:ea typeface="Arial"/>
                <a:cs typeface="Arial"/>
                <a:sym typeface="Arial"/>
              </a:rPr>
              <a:t>activity</a:t>
            </a:r>
            <a:endParaRPr sz="1600" b="1" i="0" u="none" strike="noStrike" cap="none" dirty="0">
              <a:solidFill>
                <a:srgbClr val="59595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p:nvPr/>
        </p:nvSpPr>
        <p:spPr>
          <a:xfrm>
            <a:off x="328200" y="2846075"/>
            <a:ext cx="2869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strike="noStrike" cap="none">
                <a:solidFill>
                  <a:schemeClr val="dk2"/>
                </a:solidFill>
                <a:latin typeface="Arial"/>
                <a:ea typeface="Arial"/>
                <a:cs typeface="Arial"/>
                <a:sym typeface="Arial"/>
              </a:rPr>
              <a:t>Different </a:t>
            </a:r>
            <a:endParaRPr sz="18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fr" sz="1800" b="0" i="0" u="none" strike="noStrike" cap="none">
                <a:solidFill>
                  <a:schemeClr val="dk2"/>
                </a:solidFill>
                <a:latin typeface="Arial"/>
                <a:ea typeface="Arial"/>
                <a:cs typeface="Arial"/>
                <a:sym typeface="Arial"/>
              </a:rPr>
              <a:t>algorithms</a:t>
            </a:r>
            <a:endParaRPr sz="1800" b="0" i="0" u="none" strike="noStrike" cap="none">
              <a:solidFill>
                <a:schemeClr val="dk2"/>
              </a:solidFill>
              <a:latin typeface="Arial"/>
              <a:ea typeface="Arial"/>
              <a:cs typeface="Arial"/>
              <a:sym typeface="Arial"/>
            </a:endParaRPr>
          </a:p>
        </p:txBody>
      </p:sp>
      <p:sp>
        <p:nvSpPr>
          <p:cNvPr id="109" name="Google Shape;109;p17"/>
          <p:cNvSpPr txBox="1"/>
          <p:nvPr/>
        </p:nvSpPr>
        <p:spPr>
          <a:xfrm>
            <a:off x="3141388" y="2846075"/>
            <a:ext cx="2869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strike="noStrike" cap="none">
                <a:solidFill>
                  <a:schemeClr val="dk2"/>
                </a:solidFill>
                <a:latin typeface="Arial"/>
                <a:ea typeface="Arial"/>
                <a:cs typeface="Arial"/>
                <a:sym typeface="Arial"/>
              </a:rPr>
              <a:t>Different </a:t>
            </a:r>
            <a:endParaRPr sz="18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fr" sz="1800" b="0" i="0" u="none" strike="noStrike" cap="none">
                <a:solidFill>
                  <a:schemeClr val="dk2"/>
                </a:solidFill>
                <a:latin typeface="Arial"/>
                <a:ea typeface="Arial"/>
                <a:cs typeface="Arial"/>
                <a:sym typeface="Arial"/>
              </a:rPr>
              <a:t>software packages</a:t>
            </a:r>
            <a:endParaRPr sz="1800" b="0" i="0" u="none" strike="noStrike" cap="none">
              <a:solidFill>
                <a:schemeClr val="dk2"/>
              </a:solidFill>
              <a:latin typeface="Arial"/>
              <a:ea typeface="Arial"/>
              <a:cs typeface="Arial"/>
              <a:sym typeface="Arial"/>
            </a:endParaRPr>
          </a:p>
        </p:txBody>
      </p:sp>
      <p:sp>
        <p:nvSpPr>
          <p:cNvPr id="110" name="Google Shape;110;p17"/>
          <p:cNvSpPr txBox="1"/>
          <p:nvPr/>
        </p:nvSpPr>
        <p:spPr>
          <a:xfrm>
            <a:off x="5954550" y="2846075"/>
            <a:ext cx="2869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 sz="1800" b="0" i="0" u="none" strike="noStrike" cap="none">
                <a:solidFill>
                  <a:schemeClr val="dk2"/>
                </a:solidFill>
                <a:latin typeface="Arial"/>
                <a:ea typeface="Arial"/>
                <a:cs typeface="Arial"/>
                <a:sym typeface="Arial"/>
              </a:rPr>
              <a:t>Different </a:t>
            </a:r>
            <a:endParaRPr sz="18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fr" sz="1800" b="0" i="0" u="none" strike="noStrike" cap="none">
                <a:solidFill>
                  <a:schemeClr val="dk2"/>
                </a:solidFill>
                <a:latin typeface="Arial"/>
                <a:ea typeface="Arial"/>
                <a:cs typeface="Arial"/>
                <a:sym typeface="Arial"/>
              </a:rPr>
              <a:t>computing environment</a:t>
            </a:r>
            <a:endParaRPr sz="1800" b="0" i="0" u="none" strike="noStrike" cap="none">
              <a:solidFill>
                <a:schemeClr val="dk2"/>
              </a:solidFill>
              <a:latin typeface="Arial"/>
              <a:ea typeface="Arial"/>
              <a:cs typeface="Arial"/>
              <a:sym typeface="Arial"/>
            </a:endParaRPr>
          </a:p>
        </p:txBody>
      </p:sp>
      <p:pic>
        <p:nvPicPr>
          <p:cNvPr id="111" name="Google Shape;111;p17"/>
          <p:cNvPicPr preferRelativeResize="0"/>
          <p:nvPr/>
        </p:nvPicPr>
        <p:blipFill rotWithShape="1">
          <a:blip r:embed="rId3">
            <a:alphaModFix/>
          </a:blip>
          <a:srcRect/>
          <a:stretch/>
        </p:blipFill>
        <p:spPr>
          <a:xfrm>
            <a:off x="1286700" y="1621900"/>
            <a:ext cx="952500" cy="952500"/>
          </a:xfrm>
          <a:prstGeom prst="rect">
            <a:avLst/>
          </a:prstGeom>
          <a:noFill/>
          <a:ln>
            <a:noFill/>
          </a:ln>
        </p:spPr>
      </p:pic>
      <p:pic>
        <p:nvPicPr>
          <p:cNvPr id="112" name="Google Shape;112;p17"/>
          <p:cNvPicPr preferRelativeResize="0"/>
          <p:nvPr/>
        </p:nvPicPr>
        <p:blipFill rotWithShape="1">
          <a:blip r:embed="rId4">
            <a:alphaModFix/>
          </a:blip>
          <a:srcRect/>
          <a:stretch/>
        </p:blipFill>
        <p:spPr>
          <a:xfrm>
            <a:off x="6913050" y="1621900"/>
            <a:ext cx="952500" cy="952500"/>
          </a:xfrm>
          <a:prstGeom prst="rect">
            <a:avLst/>
          </a:prstGeom>
          <a:noFill/>
          <a:ln>
            <a:noFill/>
          </a:ln>
        </p:spPr>
      </p:pic>
      <p:pic>
        <p:nvPicPr>
          <p:cNvPr id="113" name="Google Shape;113;p17"/>
          <p:cNvPicPr preferRelativeResize="0"/>
          <p:nvPr/>
        </p:nvPicPr>
        <p:blipFill rotWithShape="1">
          <a:blip r:embed="rId5">
            <a:alphaModFix/>
          </a:blip>
          <a:srcRect/>
          <a:stretch/>
        </p:blipFill>
        <p:spPr>
          <a:xfrm>
            <a:off x="4101663" y="1623688"/>
            <a:ext cx="948925" cy="948925"/>
          </a:xfrm>
          <a:prstGeom prst="rect">
            <a:avLst/>
          </a:prstGeom>
          <a:noFill/>
          <a:ln>
            <a:noFill/>
          </a:ln>
        </p:spPr>
      </p:pic>
      <p:sp>
        <p:nvSpPr>
          <p:cNvPr id="114" name="Google Shape;114;p17"/>
          <p:cNvSpPr txBox="1"/>
          <p:nvPr/>
        </p:nvSpPr>
        <p:spPr>
          <a:xfrm>
            <a:off x="328200" y="3782025"/>
            <a:ext cx="28131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0" i="1" u="none" strike="noStrike" cap="none">
                <a:solidFill>
                  <a:schemeClr val="dk2"/>
                </a:solidFill>
                <a:latin typeface="Arial"/>
                <a:ea typeface="Arial"/>
                <a:cs typeface="Arial"/>
                <a:sym typeface="Arial"/>
              </a:rPr>
              <a:t>Order of steps, parameters value, etc.</a:t>
            </a:r>
            <a:endParaRPr sz="1400" b="0" i="1" u="none" strike="noStrike" cap="none">
              <a:solidFill>
                <a:schemeClr val="dk2"/>
              </a:solidFill>
              <a:latin typeface="Arial"/>
              <a:ea typeface="Arial"/>
              <a:cs typeface="Arial"/>
              <a:sym typeface="Arial"/>
            </a:endParaRPr>
          </a:p>
        </p:txBody>
      </p:sp>
      <p:sp>
        <p:nvSpPr>
          <p:cNvPr id="115" name="Google Shape;115;p17"/>
          <p:cNvSpPr txBox="1"/>
          <p:nvPr/>
        </p:nvSpPr>
        <p:spPr>
          <a:xfrm>
            <a:off x="3165450" y="3782025"/>
            <a:ext cx="2813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0" i="1" u="none" strike="noStrike" cap="none">
                <a:solidFill>
                  <a:schemeClr val="dk2"/>
                </a:solidFill>
                <a:latin typeface="Arial"/>
                <a:ea typeface="Arial"/>
                <a:cs typeface="Arial"/>
                <a:sym typeface="Arial"/>
              </a:rPr>
              <a:t>FSL, SPM, AFNI, etc.</a:t>
            </a:r>
            <a:endParaRPr sz="1400" b="0" i="1" u="none" strike="noStrike" cap="none">
              <a:solidFill>
                <a:schemeClr val="dk2"/>
              </a:solidFill>
              <a:latin typeface="Arial"/>
              <a:ea typeface="Arial"/>
              <a:cs typeface="Arial"/>
              <a:sym typeface="Arial"/>
            </a:endParaRPr>
          </a:p>
        </p:txBody>
      </p:sp>
      <p:sp>
        <p:nvSpPr>
          <p:cNvPr id="116" name="Google Shape;116;p17"/>
          <p:cNvSpPr txBox="1"/>
          <p:nvPr/>
        </p:nvSpPr>
        <p:spPr>
          <a:xfrm>
            <a:off x="6002700" y="3782025"/>
            <a:ext cx="28131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0" i="1" u="none" strike="noStrike" cap="none">
                <a:solidFill>
                  <a:schemeClr val="dk2"/>
                </a:solidFill>
                <a:latin typeface="Arial"/>
                <a:ea typeface="Arial"/>
                <a:cs typeface="Arial"/>
                <a:sym typeface="Arial"/>
              </a:rPr>
              <a:t>Software version, Operating system, etc.</a:t>
            </a:r>
            <a:endParaRPr sz="1400" b="0" i="1" u="none" strike="noStrike" cap="none">
              <a:solidFill>
                <a:schemeClr val="dk2"/>
              </a:solidFill>
              <a:latin typeface="Arial"/>
              <a:ea typeface="Arial"/>
              <a:cs typeface="Arial"/>
              <a:sym typeface="Arial"/>
            </a:endParaRPr>
          </a:p>
        </p:txBody>
      </p:sp>
      <p:sp>
        <p:nvSpPr>
          <p:cNvPr id="117" name="Google Shape;117;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41414"/>
              <a:buNone/>
            </a:pPr>
            <a:r>
              <a:rPr lang="fr" b="1"/>
              <a:t>Context | </a:t>
            </a:r>
            <a:r>
              <a:rPr lang="fr" sz="2200"/>
              <a:t>High flexibility of analysis pipelines</a:t>
            </a:r>
            <a:endParaRPr sz="2200"/>
          </a:p>
        </p:txBody>
      </p:sp>
      <p:sp>
        <p:nvSpPr>
          <p:cNvPr id="118" name="Google Shape;11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Clr>
                <a:srgbClr val="595959"/>
              </a:buClr>
              <a:buSzPts val="1600"/>
              <a:buChar char="●"/>
            </a:pPr>
            <a:r>
              <a:rPr lang="fr" sz="1600"/>
              <a:t>Variations in the results </a:t>
            </a:r>
            <a:r>
              <a:rPr lang="fr" sz="1600" b="1"/>
              <a:t>with different protocols and methods</a:t>
            </a:r>
            <a:endParaRPr sz="1600" b="1"/>
          </a:p>
        </p:txBody>
      </p:sp>
      <p:grpSp>
        <p:nvGrpSpPr>
          <p:cNvPr id="124" name="Google Shape;124;p18"/>
          <p:cNvGrpSpPr/>
          <p:nvPr/>
        </p:nvGrpSpPr>
        <p:grpSpPr>
          <a:xfrm>
            <a:off x="2381994" y="1897272"/>
            <a:ext cx="4380219" cy="2256708"/>
            <a:chOff x="2058100" y="1950225"/>
            <a:chExt cx="5027800" cy="2692326"/>
          </a:xfrm>
        </p:grpSpPr>
        <p:pic>
          <p:nvPicPr>
            <p:cNvPr id="125" name="Google Shape;125;p18"/>
            <p:cNvPicPr preferRelativeResize="0"/>
            <p:nvPr/>
          </p:nvPicPr>
          <p:blipFill rotWithShape="1">
            <a:blip r:embed="rId3">
              <a:alphaModFix/>
            </a:blip>
            <a:srcRect b="49766"/>
            <a:stretch/>
          </p:blipFill>
          <p:spPr>
            <a:xfrm>
              <a:off x="2058100" y="1950225"/>
              <a:ext cx="2513900" cy="2583801"/>
            </a:xfrm>
            <a:prstGeom prst="rect">
              <a:avLst/>
            </a:prstGeom>
            <a:noFill/>
            <a:ln>
              <a:noFill/>
            </a:ln>
          </p:spPr>
        </p:pic>
        <p:pic>
          <p:nvPicPr>
            <p:cNvPr id="126" name="Google Shape;126;p18"/>
            <p:cNvPicPr preferRelativeResize="0"/>
            <p:nvPr/>
          </p:nvPicPr>
          <p:blipFill rotWithShape="1">
            <a:blip r:embed="rId3">
              <a:alphaModFix/>
            </a:blip>
            <a:srcRect t="49766"/>
            <a:stretch/>
          </p:blipFill>
          <p:spPr>
            <a:xfrm>
              <a:off x="4572000" y="2058750"/>
              <a:ext cx="2513900" cy="2583801"/>
            </a:xfrm>
            <a:prstGeom prst="rect">
              <a:avLst/>
            </a:prstGeom>
            <a:noFill/>
            <a:ln>
              <a:noFill/>
            </a:ln>
          </p:spPr>
        </p:pic>
      </p:grpSp>
      <p:sp>
        <p:nvSpPr>
          <p:cNvPr id="127" name="Google Shape;127;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41414"/>
              <a:buNone/>
            </a:pPr>
            <a:r>
              <a:rPr lang="fr" b="1"/>
              <a:t>Context | </a:t>
            </a:r>
            <a:r>
              <a:rPr lang="fr" sz="2200"/>
              <a:t>Analytical variability</a:t>
            </a:r>
            <a:endParaRPr sz="2200"/>
          </a:p>
        </p:txBody>
      </p:sp>
      <p:sp>
        <p:nvSpPr>
          <p:cNvPr id="128" name="Google Shape;12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5</a:t>
            </a:fld>
            <a:endParaRPr/>
          </a:p>
        </p:txBody>
      </p:sp>
      <p:sp>
        <p:nvSpPr>
          <p:cNvPr id="129" name="Google Shape;129;p18"/>
          <p:cNvSpPr txBox="1"/>
          <p:nvPr/>
        </p:nvSpPr>
        <p:spPr>
          <a:xfrm>
            <a:off x="2233574" y="1988238"/>
            <a:ext cx="774600" cy="2538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050" b="1" i="0" u="none" strike="noStrike" cap="none">
                <a:solidFill>
                  <a:schemeClr val="lt1"/>
                </a:solidFill>
                <a:latin typeface="Arial"/>
                <a:ea typeface="Arial"/>
                <a:cs typeface="Arial"/>
                <a:sym typeface="Arial"/>
              </a:rPr>
              <a:t>FSL,5,0,0</a:t>
            </a:r>
            <a:endParaRPr/>
          </a:p>
        </p:txBody>
      </p:sp>
      <p:sp>
        <p:nvSpPr>
          <p:cNvPr id="130" name="Google Shape;130;p18"/>
          <p:cNvSpPr txBox="1"/>
          <p:nvPr/>
        </p:nvSpPr>
        <p:spPr>
          <a:xfrm>
            <a:off x="3286796" y="1988238"/>
            <a:ext cx="774600" cy="2538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050" b="1" i="0" u="none" strike="noStrike" cap="none">
                <a:solidFill>
                  <a:schemeClr val="lt1"/>
                </a:solidFill>
                <a:latin typeface="Arial"/>
                <a:ea typeface="Arial"/>
                <a:cs typeface="Arial"/>
                <a:sym typeface="Arial"/>
              </a:rPr>
              <a:t>FSL,5,0,1</a:t>
            </a:r>
            <a:endParaRPr/>
          </a:p>
        </p:txBody>
      </p:sp>
      <p:sp>
        <p:nvSpPr>
          <p:cNvPr id="131" name="Google Shape;131;p18"/>
          <p:cNvSpPr txBox="1"/>
          <p:nvPr/>
        </p:nvSpPr>
        <p:spPr>
          <a:xfrm>
            <a:off x="4372460" y="1982662"/>
            <a:ext cx="828000" cy="2538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050" b="1" i="0" u="none" strike="noStrike" cap="none">
                <a:solidFill>
                  <a:schemeClr val="lt1"/>
                </a:solidFill>
                <a:latin typeface="Arial"/>
                <a:ea typeface="Arial"/>
                <a:cs typeface="Arial"/>
                <a:sym typeface="Arial"/>
              </a:rPr>
              <a:t>SPM,5,0,0</a:t>
            </a:r>
            <a:endParaRPr/>
          </a:p>
        </p:txBody>
      </p:sp>
      <p:sp>
        <p:nvSpPr>
          <p:cNvPr id="132" name="Google Shape;132;p18"/>
          <p:cNvSpPr txBox="1"/>
          <p:nvPr/>
        </p:nvSpPr>
        <p:spPr>
          <a:xfrm>
            <a:off x="5423779" y="1970428"/>
            <a:ext cx="828000" cy="2538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050" b="1" i="0" u="none" strike="noStrike" cap="none">
                <a:solidFill>
                  <a:schemeClr val="lt1"/>
                </a:solidFill>
                <a:latin typeface="Arial"/>
                <a:ea typeface="Arial"/>
                <a:cs typeface="Arial"/>
                <a:sym typeface="Arial"/>
              </a:rPr>
              <a:t>SPM,5,0,1</a:t>
            </a:r>
            <a:endParaRPr/>
          </a:p>
        </p:txBody>
      </p:sp>
      <p:sp>
        <p:nvSpPr>
          <p:cNvPr id="133" name="Google Shape;133;p18"/>
          <p:cNvSpPr txBox="1"/>
          <p:nvPr/>
        </p:nvSpPr>
        <p:spPr>
          <a:xfrm>
            <a:off x="2231864" y="3003665"/>
            <a:ext cx="774600" cy="2538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050" b="1" i="0" u="none" strike="noStrike" cap="none">
                <a:solidFill>
                  <a:schemeClr val="lt1"/>
                </a:solidFill>
                <a:latin typeface="Arial"/>
                <a:ea typeface="Arial"/>
                <a:cs typeface="Arial"/>
                <a:sym typeface="Arial"/>
              </a:rPr>
              <a:t>FSL,8,0,0</a:t>
            </a:r>
            <a:endParaRPr/>
          </a:p>
        </p:txBody>
      </p:sp>
      <p:sp>
        <p:nvSpPr>
          <p:cNvPr id="134" name="Google Shape;134;p18"/>
          <p:cNvSpPr txBox="1"/>
          <p:nvPr/>
        </p:nvSpPr>
        <p:spPr>
          <a:xfrm>
            <a:off x="3285086" y="3003665"/>
            <a:ext cx="774600" cy="2538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050" b="1" i="0" u="none" strike="noStrike" cap="none">
                <a:solidFill>
                  <a:schemeClr val="lt1"/>
                </a:solidFill>
                <a:latin typeface="Arial"/>
                <a:ea typeface="Arial"/>
                <a:cs typeface="Arial"/>
                <a:sym typeface="Arial"/>
              </a:rPr>
              <a:t>FSL,8,0,1</a:t>
            </a:r>
            <a:endParaRPr/>
          </a:p>
        </p:txBody>
      </p:sp>
      <p:sp>
        <p:nvSpPr>
          <p:cNvPr id="135" name="Google Shape;135;p18"/>
          <p:cNvSpPr txBox="1"/>
          <p:nvPr/>
        </p:nvSpPr>
        <p:spPr>
          <a:xfrm>
            <a:off x="4370750" y="2998089"/>
            <a:ext cx="828000" cy="2538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050" b="1" i="0" u="none" strike="noStrike" cap="none">
                <a:solidFill>
                  <a:schemeClr val="lt1"/>
                </a:solidFill>
                <a:latin typeface="Arial"/>
                <a:ea typeface="Arial"/>
                <a:cs typeface="Arial"/>
                <a:sym typeface="Arial"/>
              </a:rPr>
              <a:t>SPM,8,0,0</a:t>
            </a:r>
            <a:endParaRPr/>
          </a:p>
        </p:txBody>
      </p:sp>
      <p:sp>
        <p:nvSpPr>
          <p:cNvPr id="136" name="Google Shape;136;p18"/>
          <p:cNvSpPr txBox="1"/>
          <p:nvPr/>
        </p:nvSpPr>
        <p:spPr>
          <a:xfrm>
            <a:off x="5422069" y="2985855"/>
            <a:ext cx="828000" cy="2538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050" b="1" i="0" u="none" strike="noStrike" cap="none">
                <a:solidFill>
                  <a:schemeClr val="lt1"/>
                </a:solidFill>
                <a:latin typeface="Arial"/>
                <a:ea typeface="Arial"/>
                <a:cs typeface="Arial"/>
                <a:sym typeface="Arial"/>
              </a:rPr>
              <a:t>SPM,8,0,1</a:t>
            </a:r>
            <a:endParaRPr/>
          </a:p>
        </p:txBody>
      </p:sp>
      <p:sp>
        <p:nvSpPr>
          <p:cNvPr id="137" name="Google Shape;137;p18"/>
          <p:cNvSpPr txBox="1"/>
          <p:nvPr/>
        </p:nvSpPr>
        <p:spPr>
          <a:xfrm>
            <a:off x="285563" y="4201525"/>
            <a:ext cx="8573100" cy="7188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fr" sz="1800" b="1" i="0" u="none" strike="noStrike" cap="none">
                <a:solidFill>
                  <a:srgbClr val="980000"/>
                </a:solidFill>
                <a:latin typeface="Arial"/>
                <a:ea typeface="Arial"/>
                <a:cs typeface="Arial"/>
                <a:sym typeface="Arial"/>
              </a:rPr>
              <a:t>There is no ground-truth that can be used to validate pipeline results</a:t>
            </a:r>
            <a:endParaRPr sz="1800" b="1">
              <a:solidFill>
                <a:srgbClr val="980000"/>
              </a:solidFill>
            </a:endParaRPr>
          </a:p>
          <a:p>
            <a:pPr marL="0" marR="0" lvl="0" indent="0" algn="ctr" rtl="0">
              <a:lnSpc>
                <a:spcPct val="100000"/>
              </a:lnSpc>
              <a:spcBef>
                <a:spcPts val="0"/>
              </a:spcBef>
              <a:spcAft>
                <a:spcPts val="0"/>
              </a:spcAft>
              <a:buClr>
                <a:srgbClr val="000000"/>
              </a:buClr>
              <a:buSzPts val="1800"/>
              <a:buFont typeface="Arial"/>
              <a:buNone/>
            </a:pPr>
            <a:r>
              <a:rPr lang="fr" i="1">
                <a:solidFill>
                  <a:schemeClr val="dk2"/>
                </a:solidFill>
              </a:rPr>
              <a:t>(Botvinik-Nezer et al., 2020)</a:t>
            </a:r>
            <a:endParaRPr sz="1800" b="1">
              <a:solidFill>
                <a:srgbClr val="98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body" idx="1"/>
          </p:nvPr>
        </p:nvSpPr>
        <p:spPr>
          <a:xfrm>
            <a:off x="311700" y="1152475"/>
            <a:ext cx="8520600" cy="7386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fr" sz="1600"/>
              <a:t>What are the </a:t>
            </a:r>
            <a:r>
              <a:rPr lang="fr" sz="1600" b="1"/>
              <a:t>factors that drives relationships</a:t>
            </a:r>
            <a:r>
              <a:rPr lang="fr" sz="1600"/>
              <a:t> between pipelines results?</a:t>
            </a:r>
            <a:endParaRPr sz="1600" b="1"/>
          </a:p>
        </p:txBody>
      </p:sp>
      <p:sp>
        <p:nvSpPr>
          <p:cNvPr id="143" name="Google Shape;143;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fr" b="1"/>
              <a:t>Context | </a:t>
            </a:r>
            <a:r>
              <a:rPr lang="fr" sz="2244"/>
              <a:t>Challenge</a:t>
            </a:r>
            <a:endParaRPr/>
          </a:p>
        </p:txBody>
      </p:sp>
      <p:sp>
        <p:nvSpPr>
          <p:cNvPr id="144" name="Google Shape;14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6</a:t>
            </a:fld>
            <a:endParaRPr/>
          </a:p>
        </p:txBody>
      </p:sp>
      <p:sp>
        <p:nvSpPr>
          <p:cNvPr id="145" name="Google Shape;145;p19"/>
          <p:cNvSpPr/>
          <p:nvPr/>
        </p:nvSpPr>
        <p:spPr>
          <a:xfrm>
            <a:off x="2484043" y="2368494"/>
            <a:ext cx="1219200" cy="391800"/>
          </a:xfrm>
          <a:prstGeom prst="roundRect">
            <a:avLst>
              <a:gd name="adj" fmla="val 16667"/>
            </a:avLst>
          </a:prstGeom>
          <a:solidFill>
            <a:srgbClr val="3B85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 sz="1400" b="0" i="0" u="none" strike="noStrike" cap="none">
                <a:solidFill>
                  <a:schemeClr val="lt1"/>
                </a:solidFill>
                <a:latin typeface="Arial"/>
                <a:ea typeface="Arial"/>
                <a:cs typeface="Arial"/>
                <a:sym typeface="Arial"/>
              </a:rPr>
              <a:t>Pipeline A</a:t>
            </a:r>
            <a:endParaRPr/>
          </a:p>
        </p:txBody>
      </p:sp>
      <p:sp>
        <p:nvSpPr>
          <p:cNvPr id="146" name="Google Shape;146;p19"/>
          <p:cNvSpPr/>
          <p:nvPr/>
        </p:nvSpPr>
        <p:spPr>
          <a:xfrm>
            <a:off x="4868015" y="2368494"/>
            <a:ext cx="1219200" cy="391800"/>
          </a:xfrm>
          <a:prstGeom prst="roundRect">
            <a:avLst>
              <a:gd name="adj" fmla="val 16667"/>
            </a:avLst>
          </a:prstGeom>
          <a:solidFill>
            <a:srgbClr val="6AA8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 sz="1400" b="0" i="0" u="none" strike="noStrike" cap="none">
                <a:solidFill>
                  <a:schemeClr val="lt1"/>
                </a:solidFill>
                <a:latin typeface="Arial"/>
                <a:ea typeface="Arial"/>
                <a:cs typeface="Arial"/>
                <a:sym typeface="Arial"/>
              </a:rPr>
              <a:t>Pipeline B</a:t>
            </a:r>
            <a:endParaRPr/>
          </a:p>
        </p:txBody>
      </p:sp>
      <p:sp>
        <p:nvSpPr>
          <p:cNvPr id="147" name="Google Shape;147;p19"/>
          <p:cNvSpPr/>
          <p:nvPr/>
        </p:nvSpPr>
        <p:spPr>
          <a:xfrm>
            <a:off x="4868015" y="3165005"/>
            <a:ext cx="1219200" cy="391800"/>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 sz="1400" b="0" i="0" u="none" strike="noStrike" cap="none">
                <a:solidFill>
                  <a:schemeClr val="lt1"/>
                </a:solidFill>
                <a:latin typeface="Arial"/>
                <a:ea typeface="Arial"/>
                <a:cs typeface="Arial"/>
                <a:sym typeface="Arial"/>
              </a:rPr>
              <a:t>Pipeline C</a:t>
            </a:r>
            <a:endParaRPr/>
          </a:p>
        </p:txBody>
      </p:sp>
      <p:cxnSp>
        <p:nvCxnSpPr>
          <p:cNvPr id="148" name="Google Shape;148;p19"/>
          <p:cNvCxnSpPr>
            <a:stCxn id="145" idx="3"/>
            <a:endCxn id="146" idx="1"/>
          </p:cNvCxnSpPr>
          <p:nvPr/>
        </p:nvCxnSpPr>
        <p:spPr>
          <a:xfrm>
            <a:off x="3703243" y="2564394"/>
            <a:ext cx="1164900" cy="0"/>
          </a:xfrm>
          <a:prstGeom prst="straightConnector1">
            <a:avLst/>
          </a:prstGeom>
          <a:noFill/>
          <a:ln w="9525" cap="flat" cmpd="sng">
            <a:solidFill>
              <a:schemeClr val="dk1"/>
            </a:solidFill>
            <a:prstDash val="solid"/>
            <a:round/>
            <a:headEnd type="triangle" w="med" len="med"/>
            <a:tailEnd type="triangle" w="med" len="med"/>
          </a:ln>
        </p:spPr>
      </p:cxnSp>
      <p:cxnSp>
        <p:nvCxnSpPr>
          <p:cNvPr id="149" name="Google Shape;149;p19"/>
          <p:cNvCxnSpPr>
            <a:stCxn id="147" idx="0"/>
            <a:endCxn id="146" idx="2"/>
          </p:cNvCxnSpPr>
          <p:nvPr/>
        </p:nvCxnSpPr>
        <p:spPr>
          <a:xfrm rot="10800000">
            <a:off x="5477615" y="2760305"/>
            <a:ext cx="0" cy="404700"/>
          </a:xfrm>
          <a:prstGeom prst="straightConnector1">
            <a:avLst/>
          </a:prstGeom>
          <a:noFill/>
          <a:ln w="9525" cap="flat" cmpd="sng">
            <a:solidFill>
              <a:schemeClr val="dk1"/>
            </a:solidFill>
            <a:prstDash val="solid"/>
            <a:round/>
            <a:headEnd type="triangle" w="med" len="med"/>
            <a:tailEnd type="triangle" w="med" len="med"/>
          </a:ln>
        </p:spPr>
      </p:cxnSp>
      <p:cxnSp>
        <p:nvCxnSpPr>
          <p:cNvPr id="150" name="Google Shape;150;p19"/>
          <p:cNvCxnSpPr>
            <a:stCxn id="147" idx="1"/>
          </p:cNvCxnSpPr>
          <p:nvPr/>
        </p:nvCxnSpPr>
        <p:spPr>
          <a:xfrm rot="10800000">
            <a:off x="3093515" y="2760305"/>
            <a:ext cx="1774500" cy="600600"/>
          </a:xfrm>
          <a:prstGeom prst="straightConnector1">
            <a:avLst/>
          </a:prstGeom>
          <a:noFill/>
          <a:ln w="9525" cap="flat" cmpd="sng">
            <a:solidFill>
              <a:schemeClr val="dk1"/>
            </a:solidFill>
            <a:prstDash val="solid"/>
            <a:round/>
            <a:headEnd type="triangle" w="med" len="med"/>
            <a:tailEnd type="triangle" w="med" len="med"/>
          </a:ln>
        </p:spPr>
      </p:cxnSp>
      <p:sp>
        <p:nvSpPr>
          <p:cNvPr id="151" name="Google Shape;151;p19"/>
          <p:cNvSpPr txBox="1"/>
          <p:nvPr/>
        </p:nvSpPr>
        <p:spPr>
          <a:xfrm>
            <a:off x="311700" y="1730421"/>
            <a:ext cx="7851900" cy="591000"/>
          </a:xfrm>
          <a:prstGeom prst="rect">
            <a:avLst/>
          </a:prstGeom>
          <a:noFill/>
          <a:ln>
            <a:noFill/>
          </a:ln>
        </p:spPr>
        <p:txBody>
          <a:bodyPr spcFirstLastPara="1" wrap="square" lIns="91425" tIns="45700" rIns="91425" bIns="45700" anchor="t" anchorCtr="0">
            <a:spAutoFit/>
          </a:bodyPr>
          <a:lstStyle/>
          <a:p>
            <a:pPr marL="457200" marR="0" lvl="0" indent="-330200" algn="l" rtl="0">
              <a:lnSpc>
                <a:spcPct val="115000"/>
              </a:lnSpc>
              <a:spcBef>
                <a:spcPts val="0"/>
              </a:spcBef>
              <a:spcAft>
                <a:spcPts val="0"/>
              </a:spcAft>
              <a:buClr>
                <a:srgbClr val="595959"/>
              </a:buClr>
              <a:buSzPts val="1600"/>
              <a:buFont typeface="Arial"/>
              <a:buChar char="●"/>
            </a:pPr>
            <a:r>
              <a:rPr lang="fr" sz="1600" b="0" i="0" u="none" strike="noStrike" cap="none">
                <a:solidFill>
                  <a:srgbClr val="595959"/>
                </a:solidFill>
                <a:latin typeface="Arial"/>
                <a:ea typeface="Arial"/>
                <a:cs typeface="Arial"/>
                <a:sym typeface="Arial"/>
              </a:rPr>
              <a:t>Are relationships between pipelines results </a:t>
            </a:r>
            <a:r>
              <a:rPr lang="fr" sz="1600" b="1" i="0" u="none" strike="noStrike" cap="none">
                <a:solidFill>
                  <a:srgbClr val="595959"/>
                </a:solidFill>
                <a:latin typeface="Arial"/>
                <a:ea typeface="Arial"/>
                <a:cs typeface="Arial"/>
                <a:sym typeface="Arial"/>
              </a:rPr>
              <a:t>stable across different contexts</a:t>
            </a:r>
            <a:r>
              <a:rPr lang="fr" sz="1600" b="0" i="0" u="none" strike="noStrike" cap="none">
                <a:solidFill>
                  <a:srgbClr val="595959"/>
                </a:solidFill>
                <a:latin typeface="Arial"/>
                <a:ea typeface="Arial"/>
                <a:cs typeface="Arial"/>
                <a:sym typeface="Arial"/>
              </a:rPr>
              <a: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2" name="Google Shape;152;p19"/>
          <p:cNvPicPr preferRelativeResize="0"/>
          <p:nvPr/>
        </p:nvPicPr>
        <p:blipFill rotWithShape="1">
          <a:blip r:embed="rId3">
            <a:alphaModFix/>
          </a:blip>
          <a:srcRect/>
          <a:stretch/>
        </p:blipFill>
        <p:spPr>
          <a:xfrm>
            <a:off x="1258412" y="4182698"/>
            <a:ext cx="485402" cy="485435"/>
          </a:xfrm>
          <a:prstGeom prst="rect">
            <a:avLst/>
          </a:prstGeom>
          <a:noFill/>
          <a:ln>
            <a:noFill/>
          </a:ln>
        </p:spPr>
      </p:pic>
      <p:pic>
        <p:nvPicPr>
          <p:cNvPr id="153" name="Google Shape;153;p19"/>
          <p:cNvPicPr preferRelativeResize="0"/>
          <p:nvPr/>
        </p:nvPicPr>
        <p:blipFill rotWithShape="1">
          <a:blip r:embed="rId4">
            <a:alphaModFix/>
          </a:blip>
          <a:srcRect/>
          <a:stretch/>
        </p:blipFill>
        <p:spPr>
          <a:xfrm>
            <a:off x="2321351" y="4172650"/>
            <a:ext cx="548700" cy="548700"/>
          </a:xfrm>
          <a:prstGeom prst="rect">
            <a:avLst/>
          </a:prstGeom>
          <a:noFill/>
          <a:ln>
            <a:noFill/>
          </a:ln>
        </p:spPr>
      </p:pic>
      <p:sp>
        <p:nvSpPr>
          <p:cNvPr id="154" name="Google Shape;154;p19"/>
          <p:cNvSpPr txBox="1"/>
          <p:nvPr/>
        </p:nvSpPr>
        <p:spPr>
          <a:xfrm>
            <a:off x="3342427" y="3068437"/>
            <a:ext cx="6624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200" b="0" i="0" u="none" strike="noStrike" cap="none">
                <a:solidFill>
                  <a:srgbClr val="000000"/>
                </a:solidFill>
                <a:latin typeface="Arial"/>
                <a:ea typeface="Arial"/>
                <a:cs typeface="Arial"/>
                <a:sym typeface="Arial"/>
              </a:rPr>
              <a:t>Distant</a:t>
            </a:r>
            <a:endParaRPr/>
          </a:p>
        </p:txBody>
      </p:sp>
      <p:sp>
        <p:nvSpPr>
          <p:cNvPr id="155" name="Google Shape;155;p19"/>
          <p:cNvSpPr txBox="1"/>
          <p:nvPr/>
        </p:nvSpPr>
        <p:spPr>
          <a:xfrm>
            <a:off x="3952026" y="2567758"/>
            <a:ext cx="6624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200" b="0" i="0" u="none" strike="noStrike" cap="none">
                <a:solidFill>
                  <a:srgbClr val="000000"/>
                </a:solidFill>
                <a:latin typeface="Arial"/>
                <a:ea typeface="Arial"/>
                <a:cs typeface="Arial"/>
                <a:sym typeface="Arial"/>
              </a:rPr>
              <a:t>Distant</a:t>
            </a:r>
            <a:endParaRPr/>
          </a:p>
        </p:txBody>
      </p:sp>
      <p:sp>
        <p:nvSpPr>
          <p:cNvPr id="156" name="Google Shape;156;p19"/>
          <p:cNvSpPr txBox="1"/>
          <p:nvPr/>
        </p:nvSpPr>
        <p:spPr>
          <a:xfrm>
            <a:off x="5509563" y="2807973"/>
            <a:ext cx="5757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200" b="0" i="0" u="none" strike="noStrike" cap="none">
                <a:solidFill>
                  <a:srgbClr val="000000"/>
                </a:solidFill>
                <a:latin typeface="Arial"/>
                <a:ea typeface="Arial"/>
                <a:cs typeface="Arial"/>
                <a:sym typeface="Arial"/>
              </a:rPr>
              <a:t>Close</a:t>
            </a:r>
            <a:endParaRPr/>
          </a:p>
        </p:txBody>
      </p:sp>
      <p:pic>
        <p:nvPicPr>
          <p:cNvPr id="157" name="Google Shape;157;p19"/>
          <p:cNvPicPr preferRelativeResize="0"/>
          <p:nvPr/>
        </p:nvPicPr>
        <p:blipFill rotWithShape="1">
          <a:blip r:embed="rId5">
            <a:alphaModFix/>
          </a:blip>
          <a:srcRect/>
          <a:stretch/>
        </p:blipFill>
        <p:spPr>
          <a:xfrm>
            <a:off x="6165518" y="4188993"/>
            <a:ext cx="577850" cy="577850"/>
          </a:xfrm>
          <a:prstGeom prst="rect">
            <a:avLst/>
          </a:prstGeom>
          <a:noFill/>
          <a:ln>
            <a:noFill/>
          </a:ln>
        </p:spPr>
      </p:pic>
      <p:pic>
        <p:nvPicPr>
          <p:cNvPr id="158" name="Google Shape;158;p19"/>
          <p:cNvPicPr preferRelativeResize="0"/>
          <p:nvPr/>
        </p:nvPicPr>
        <p:blipFill rotWithShape="1">
          <a:blip r:embed="rId5">
            <a:alphaModFix/>
          </a:blip>
          <a:srcRect/>
          <a:stretch/>
        </p:blipFill>
        <p:spPr>
          <a:xfrm>
            <a:off x="7307738" y="4188993"/>
            <a:ext cx="577850" cy="577850"/>
          </a:xfrm>
          <a:prstGeom prst="rect">
            <a:avLst/>
          </a:prstGeom>
          <a:noFill/>
          <a:ln>
            <a:noFill/>
          </a:ln>
        </p:spPr>
      </p:pic>
      <p:sp>
        <p:nvSpPr>
          <p:cNvPr id="159" name="Google Shape;159;p19"/>
          <p:cNvSpPr txBox="1"/>
          <p:nvPr/>
        </p:nvSpPr>
        <p:spPr>
          <a:xfrm>
            <a:off x="1387912" y="3789967"/>
            <a:ext cx="1252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200" b="0" i="0" u="none" strike="noStrike" cap="none">
                <a:solidFill>
                  <a:srgbClr val="000000"/>
                </a:solidFill>
                <a:latin typeface="Arial"/>
                <a:ea typeface="Arial"/>
                <a:cs typeface="Arial"/>
                <a:sym typeface="Arial"/>
              </a:rPr>
              <a:t>Different tasks?</a:t>
            </a:r>
            <a:endParaRPr/>
          </a:p>
        </p:txBody>
      </p:sp>
      <p:sp>
        <p:nvSpPr>
          <p:cNvPr id="160" name="Google Shape;160;p19"/>
          <p:cNvSpPr txBox="1"/>
          <p:nvPr/>
        </p:nvSpPr>
        <p:spPr>
          <a:xfrm>
            <a:off x="6357309" y="3789967"/>
            <a:ext cx="13614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 sz="1200" b="0" i="0" u="none" strike="noStrike" cap="none">
                <a:solidFill>
                  <a:srgbClr val="000000"/>
                </a:solidFill>
                <a:latin typeface="Arial"/>
                <a:ea typeface="Arial"/>
                <a:cs typeface="Arial"/>
                <a:sym typeface="Arial"/>
              </a:rPr>
              <a:t>Different groups?</a:t>
            </a:r>
            <a:endParaRPr/>
          </a:p>
        </p:txBody>
      </p:sp>
      <p:pic>
        <p:nvPicPr>
          <p:cNvPr id="161" name="Google Shape;161;p19"/>
          <p:cNvPicPr preferRelativeResize="0"/>
          <p:nvPr/>
        </p:nvPicPr>
        <p:blipFill rotWithShape="1">
          <a:blip r:embed="rId6">
            <a:alphaModFix/>
          </a:blip>
          <a:srcRect/>
          <a:stretch/>
        </p:blipFill>
        <p:spPr>
          <a:xfrm>
            <a:off x="4046465" y="2513974"/>
            <a:ext cx="672814" cy="672814"/>
          </a:xfrm>
          <a:prstGeom prst="rect">
            <a:avLst/>
          </a:prstGeom>
          <a:noFill/>
          <a:ln>
            <a:noFill/>
          </a:ln>
        </p:spPr>
      </p:pic>
      <p:pic>
        <p:nvPicPr>
          <p:cNvPr id="162" name="Google Shape;162;p19" descr="Une image contenant cercle, Graphique, Caractère coloré, Bleu électrique&#10;&#10;Description générée automatiquement"/>
          <p:cNvPicPr preferRelativeResize="0"/>
          <p:nvPr/>
        </p:nvPicPr>
        <p:blipFill rotWithShape="1">
          <a:blip r:embed="rId7">
            <a:alphaModFix/>
          </a:blip>
          <a:srcRect/>
          <a:stretch/>
        </p:blipFill>
        <p:spPr>
          <a:xfrm>
            <a:off x="1658893" y="1996638"/>
            <a:ext cx="727750" cy="810921"/>
          </a:xfrm>
          <a:prstGeom prst="rect">
            <a:avLst/>
          </a:prstGeom>
          <a:noFill/>
          <a:ln>
            <a:noFill/>
          </a:ln>
        </p:spPr>
      </p:pic>
      <p:pic>
        <p:nvPicPr>
          <p:cNvPr id="163" name="Google Shape;163;p19" descr="Une image contenant cercle, Graphique, Caractère coloré, Bleu électrique&#10;&#10;Description générée automatiquement"/>
          <p:cNvPicPr preferRelativeResize="0"/>
          <p:nvPr/>
        </p:nvPicPr>
        <p:blipFill rotWithShape="1">
          <a:blip r:embed="rId8">
            <a:alphaModFix/>
          </a:blip>
          <a:srcRect/>
          <a:stretch/>
        </p:blipFill>
        <p:spPr>
          <a:xfrm>
            <a:off x="6233727" y="2096083"/>
            <a:ext cx="727751" cy="774920"/>
          </a:xfrm>
          <a:prstGeom prst="rect">
            <a:avLst/>
          </a:prstGeom>
          <a:noFill/>
          <a:ln>
            <a:noFill/>
          </a:ln>
        </p:spPr>
      </p:pic>
      <p:pic>
        <p:nvPicPr>
          <p:cNvPr id="164" name="Google Shape;164;p19" descr="Une image contenant cercle, Caractère coloré, Graphique, Bleu électrique&#10;&#10;Description générée automatiquement"/>
          <p:cNvPicPr preferRelativeResize="0"/>
          <p:nvPr/>
        </p:nvPicPr>
        <p:blipFill rotWithShape="1">
          <a:blip r:embed="rId9">
            <a:alphaModFix/>
          </a:blip>
          <a:srcRect/>
          <a:stretch/>
        </p:blipFill>
        <p:spPr>
          <a:xfrm>
            <a:off x="6247583" y="2969949"/>
            <a:ext cx="716713" cy="8361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1"/>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1"/>
                                          </p:stCondLst>
                                        </p:cTn>
                                        <p:tgtEl>
                                          <p:spTgt spid="15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1"/>
                                          </p:stCondLst>
                                        </p:cTn>
                                        <p:tgtEl>
                                          <p:spTgt spid="15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1"/>
                                          </p:stCondLst>
                                        </p:cTn>
                                        <p:tgtEl>
                                          <p:spTgt spid="15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1"/>
                                          </p:stCondLst>
                                        </p:cTn>
                                        <p:tgtEl>
                                          <p:spTgt spid="15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1"/>
                                          </p:stCondLst>
                                        </p:cTn>
                                        <p:tgtEl>
                                          <p:spTgt spid="14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1"/>
                                          </p:stCondLst>
                                        </p:cTn>
                                        <p:tgtEl>
                                          <p:spTgt spid="149"/>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1"/>
                                          </p:stCondLst>
                                        </p:cTn>
                                        <p:tgtEl>
                                          <p:spTgt spid="163"/>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1"/>
                                          </p:stCondLst>
                                        </p:cTn>
                                        <p:tgtEl>
                                          <p:spTgt spid="16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1"/>
                                          </p:stCondLst>
                                        </p:cTn>
                                        <p:tgtEl>
                                          <p:spTgt spid="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fr" b="1"/>
              <a:t>Materials &amp; Methods</a:t>
            </a:r>
            <a:endParaRPr b="1"/>
          </a:p>
        </p:txBody>
      </p:sp>
      <p:pic>
        <p:nvPicPr>
          <p:cNvPr id="170" name="Google Shape;170;p20"/>
          <p:cNvPicPr preferRelativeResize="0"/>
          <p:nvPr/>
        </p:nvPicPr>
        <p:blipFill rotWithShape="1">
          <a:blip r:embed="rId3">
            <a:alphaModFix/>
          </a:blip>
          <a:srcRect/>
          <a:stretch/>
        </p:blipFill>
        <p:spPr>
          <a:xfrm>
            <a:off x="4095750" y="1198350"/>
            <a:ext cx="952500" cy="952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fr" sz="1600" b="1"/>
              <a:t>Human Connectome Project Young Adult </a:t>
            </a:r>
            <a:r>
              <a:rPr lang="fr" sz="1600" i="1"/>
              <a:t>(Van Essen et al., 2013)</a:t>
            </a:r>
            <a:endParaRPr sz="1600"/>
          </a:p>
        </p:txBody>
      </p:sp>
      <p:pic>
        <p:nvPicPr>
          <p:cNvPr id="176" name="Google Shape;176;p21"/>
          <p:cNvPicPr preferRelativeResize="0"/>
          <p:nvPr/>
        </p:nvPicPr>
        <p:blipFill rotWithShape="1">
          <a:blip r:embed="rId3">
            <a:alphaModFix/>
          </a:blip>
          <a:srcRect/>
          <a:stretch/>
        </p:blipFill>
        <p:spPr>
          <a:xfrm>
            <a:off x="6333844" y="563900"/>
            <a:ext cx="1964775" cy="702075"/>
          </a:xfrm>
          <a:prstGeom prst="rect">
            <a:avLst/>
          </a:prstGeom>
          <a:noFill/>
          <a:ln>
            <a:noFill/>
          </a:ln>
        </p:spPr>
      </p:pic>
      <p:sp>
        <p:nvSpPr>
          <p:cNvPr id="177" name="Google Shape;17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53863"/>
              <a:buNone/>
            </a:pPr>
            <a:r>
              <a:rPr lang="fr" b="1"/>
              <a:t>Materials | </a:t>
            </a:r>
            <a:r>
              <a:rPr lang="fr" sz="2244"/>
              <a:t>HCP multi-pipelines </a:t>
            </a:r>
            <a:endParaRPr sz="2021" i="1"/>
          </a:p>
        </p:txBody>
      </p:sp>
      <p:sp>
        <p:nvSpPr>
          <p:cNvPr id="178" name="Google Shape;17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fr"/>
              <a:t>8</a:t>
            </a:fld>
            <a:endParaRPr/>
          </a:p>
        </p:txBody>
      </p:sp>
      <p:sp>
        <p:nvSpPr>
          <p:cNvPr id="179" name="Google Shape;179;p21"/>
          <p:cNvSpPr/>
          <p:nvPr/>
        </p:nvSpPr>
        <p:spPr>
          <a:xfrm>
            <a:off x="4733020" y="1658459"/>
            <a:ext cx="4099200" cy="717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 sz="1600" b="1" i="0" u="none" strike="noStrike" cap="none">
                <a:solidFill>
                  <a:srgbClr val="0B5394"/>
                </a:solidFill>
                <a:latin typeface="Arial"/>
                <a:ea typeface="Arial"/>
                <a:cs typeface="Arial"/>
                <a:sym typeface="Arial"/>
              </a:rPr>
              <a:t>1,000 groups </a:t>
            </a:r>
            <a:endParaRPr/>
          </a:p>
          <a:p>
            <a:pPr marL="0" marR="0" lvl="0" indent="0" algn="ctr" rtl="0">
              <a:lnSpc>
                <a:spcPct val="100000"/>
              </a:lnSpc>
              <a:spcBef>
                <a:spcPts val="0"/>
              </a:spcBef>
              <a:spcAft>
                <a:spcPts val="0"/>
              </a:spcAft>
              <a:buClr>
                <a:srgbClr val="000000"/>
              </a:buClr>
              <a:buSzPts val="1600"/>
              <a:buFont typeface="Arial"/>
              <a:buNone/>
            </a:pPr>
            <a:r>
              <a:rPr lang="fr" sz="1600" b="1" i="0" u="none" strike="noStrike" cap="none">
                <a:solidFill>
                  <a:srgbClr val="0B5394"/>
                </a:solidFill>
                <a:latin typeface="Arial"/>
                <a:ea typeface="Arial"/>
                <a:cs typeface="Arial"/>
                <a:sym typeface="Arial"/>
              </a:rPr>
              <a:t>of 50 randomly sampled participants </a:t>
            </a:r>
            <a:endParaRPr sz="1200" b="1" i="0" u="none" strike="noStrike" cap="none">
              <a:solidFill>
                <a:srgbClr val="0B5394"/>
              </a:solidFill>
              <a:latin typeface="Arial"/>
              <a:ea typeface="Arial"/>
              <a:cs typeface="Arial"/>
              <a:sym typeface="Arial"/>
            </a:endParaRPr>
          </a:p>
        </p:txBody>
      </p:sp>
      <p:sp>
        <p:nvSpPr>
          <p:cNvPr id="180" name="Google Shape;180;p21"/>
          <p:cNvSpPr/>
          <p:nvPr/>
        </p:nvSpPr>
        <p:spPr>
          <a:xfrm>
            <a:off x="1191176" y="2950606"/>
            <a:ext cx="6761700" cy="717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 sz="1600" b="1" i="0" u="none" strike="noStrike" cap="none">
                <a:solidFill>
                  <a:srgbClr val="0B5394"/>
                </a:solidFill>
                <a:latin typeface="Arial"/>
                <a:ea typeface="Arial"/>
                <a:cs typeface="Arial"/>
                <a:sym typeface="Arial"/>
              </a:rPr>
              <a:t>5 paradigms of the motor task</a:t>
            </a:r>
            <a:endParaRPr sz="1200" b="1" i="0" u="none" strike="noStrike" cap="none">
              <a:solidFill>
                <a:srgbClr val="0B5394"/>
              </a:solidFill>
              <a:latin typeface="Arial"/>
              <a:ea typeface="Arial"/>
              <a:cs typeface="Arial"/>
              <a:sym typeface="Arial"/>
            </a:endParaRPr>
          </a:p>
        </p:txBody>
      </p:sp>
      <p:pic>
        <p:nvPicPr>
          <p:cNvPr id="181" name="Google Shape;181;p21"/>
          <p:cNvPicPr preferRelativeResize="0"/>
          <p:nvPr/>
        </p:nvPicPr>
        <p:blipFill rotWithShape="1">
          <a:blip r:embed="rId4">
            <a:alphaModFix/>
          </a:blip>
          <a:srcRect/>
          <a:stretch/>
        </p:blipFill>
        <p:spPr>
          <a:xfrm>
            <a:off x="1874827" y="3563533"/>
            <a:ext cx="667975" cy="667975"/>
          </a:xfrm>
          <a:prstGeom prst="rect">
            <a:avLst/>
          </a:prstGeom>
          <a:noFill/>
          <a:ln>
            <a:noFill/>
          </a:ln>
        </p:spPr>
      </p:pic>
      <p:pic>
        <p:nvPicPr>
          <p:cNvPr id="182" name="Google Shape;182;p21"/>
          <p:cNvPicPr preferRelativeResize="0"/>
          <p:nvPr/>
        </p:nvPicPr>
        <p:blipFill rotWithShape="1">
          <a:blip r:embed="rId5">
            <a:alphaModFix/>
          </a:blip>
          <a:srcRect/>
          <a:stretch/>
        </p:blipFill>
        <p:spPr>
          <a:xfrm>
            <a:off x="4213348" y="3563533"/>
            <a:ext cx="717300" cy="717300"/>
          </a:xfrm>
          <a:prstGeom prst="rect">
            <a:avLst/>
          </a:prstGeom>
          <a:noFill/>
          <a:ln>
            <a:noFill/>
          </a:ln>
        </p:spPr>
      </p:pic>
      <p:pic>
        <p:nvPicPr>
          <p:cNvPr id="183" name="Google Shape;183;p21"/>
          <p:cNvPicPr preferRelativeResize="0"/>
          <p:nvPr/>
        </p:nvPicPr>
        <p:blipFill rotWithShape="1">
          <a:blip r:embed="rId6">
            <a:alphaModFix/>
          </a:blip>
          <a:srcRect/>
          <a:stretch/>
        </p:blipFill>
        <p:spPr>
          <a:xfrm>
            <a:off x="6456373" y="3525815"/>
            <a:ext cx="812800" cy="812800"/>
          </a:xfrm>
          <a:prstGeom prst="rect">
            <a:avLst/>
          </a:prstGeom>
          <a:noFill/>
          <a:ln>
            <a:noFill/>
          </a:ln>
        </p:spPr>
      </p:pic>
      <p:sp>
        <p:nvSpPr>
          <p:cNvPr id="184" name="Google Shape;184;p21"/>
          <p:cNvSpPr txBox="1"/>
          <p:nvPr/>
        </p:nvSpPr>
        <p:spPr>
          <a:xfrm>
            <a:off x="1273114" y="4347945"/>
            <a:ext cx="18714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chemeClr val="dk2"/>
                </a:solidFill>
                <a:latin typeface="Arial"/>
                <a:ea typeface="Arial"/>
                <a:cs typeface="Arial"/>
                <a:sym typeface="Arial"/>
              </a:rPr>
              <a:t>Right-hand</a:t>
            </a:r>
            <a:endParaRPr/>
          </a:p>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chemeClr val="dk2"/>
                </a:solidFill>
                <a:latin typeface="Arial"/>
                <a:ea typeface="Arial"/>
                <a:cs typeface="Arial"/>
                <a:sym typeface="Arial"/>
              </a:rPr>
              <a:t>Left-hand</a:t>
            </a:r>
            <a:endParaRPr sz="1400" b="0" i="0" u="none" strike="noStrike" cap="none">
              <a:solidFill>
                <a:schemeClr val="dk2"/>
              </a:solidFill>
              <a:latin typeface="Arial"/>
              <a:ea typeface="Arial"/>
              <a:cs typeface="Arial"/>
              <a:sym typeface="Arial"/>
            </a:endParaRPr>
          </a:p>
        </p:txBody>
      </p:sp>
      <p:sp>
        <p:nvSpPr>
          <p:cNvPr id="185" name="Google Shape;185;p21"/>
          <p:cNvSpPr txBox="1"/>
          <p:nvPr/>
        </p:nvSpPr>
        <p:spPr>
          <a:xfrm>
            <a:off x="3636298" y="4338615"/>
            <a:ext cx="18714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chemeClr val="dk2"/>
                </a:solidFill>
                <a:latin typeface="Arial"/>
                <a:ea typeface="Arial"/>
                <a:cs typeface="Arial"/>
                <a:sym typeface="Arial"/>
              </a:rPr>
              <a:t>Right-foot</a:t>
            </a:r>
            <a:endParaRPr/>
          </a:p>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chemeClr val="dk2"/>
                </a:solidFill>
                <a:latin typeface="Arial"/>
                <a:ea typeface="Arial"/>
                <a:cs typeface="Arial"/>
                <a:sym typeface="Arial"/>
              </a:rPr>
              <a:t>Left-foot</a:t>
            </a:r>
            <a:endParaRPr sz="1400" b="0" i="0" u="none" strike="noStrike" cap="none">
              <a:solidFill>
                <a:schemeClr val="dk2"/>
              </a:solidFill>
              <a:latin typeface="Arial"/>
              <a:ea typeface="Arial"/>
              <a:cs typeface="Arial"/>
              <a:sym typeface="Arial"/>
            </a:endParaRPr>
          </a:p>
        </p:txBody>
      </p:sp>
      <p:sp>
        <p:nvSpPr>
          <p:cNvPr id="186" name="Google Shape;186;p21"/>
          <p:cNvSpPr txBox="1"/>
          <p:nvPr/>
        </p:nvSpPr>
        <p:spPr>
          <a:xfrm>
            <a:off x="5927073" y="4347945"/>
            <a:ext cx="1871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0" i="0" u="none" strike="noStrike" cap="none">
                <a:solidFill>
                  <a:schemeClr val="dk2"/>
                </a:solidFill>
                <a:latin typeface="Arial"/>
                <a:ea typeface="Arial"/>
                <a:cs typeface="Arial"/>
                <a:sym typeface="Arial"/>
              </a:rPr>
              <a:t>Tongue</a:t>
            </a:r>
            <a:endParaRPr sz="1400" b="0" i="0" u="none" strike="noStrike" cap="none">
              <a:solidFill>
                <a:schemeClr val="dk2"/>
              </a:solidFill>
              <a:latin typeface="Arial"/>
              <a:ea typeface="Arial"/>
              <a:cs typeface="Arial"/>
              <a:sym typeface="Arial"/>
            </a:endParaRPr>
          </a:p>
        </p:txBody>
      </p:sp>
      <p:sp>
        <p:nvSpPr>
          <p:cNvPr id="187" name="Google Shape;187;p21"/>
          <p:cNvSpPr/>
          <p:nvPr/>
        </p:nvSpPr>
        <p:spPr>
          <a:xfrm>
            <a:off x="311700" y="1658459"/>
            <a:ext cx="3181200" cy="7173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 sz="1600" b="1" i="0" u="none" strike="noStrike" cap="none">
                <a:solidFill>
                  <a:srgbClr val="0B5394"/>
                </a:solidFill>
                <a:latin typeface="Arial"/>
                <a:ea typeface="Arial"/>
                <a:cs typeface="Arial"/>
                <a:sym typeface="Arial"/>
              </a:rPr>
              <a:t>1,080 individual participants </a:t>
            </a:r>
            <a:endParaRPr/>
          </a:p>
        </p:txBody>
      </p:sp>
      <p:pic>
        <p:nvPicPr>
          <p:cNvPr id="188" name="Google Shape;188;p21"/>
          <p:cNvPicPr preferRelativeResize="0"/>
          <p:nvPr/>
        </p:nvPicPr>
        <p:blipFill rotWithShape="1">
          <a:blip r:embed="rId7">
            <a:alphaModFix/>
          </a:blip>
          <a:srcRect/>
          <a:stretch/>
        </p:blipFill>
        <p:spPr>
          <a:xfrm>
            <a:off x="1012114" y="2408890"/>
            <a:ext cx="572700" cy="572700"/>
          </a:xfrm>
          <a:prstGeom prst="rect">
            <a:avLst/>
          </a:prstGeom>
          <a:noFill/>
          <a:ln>
            <a:noFill/>
          </a:ln>
        </p:spPr>
      </p:pic>
      <p:pic>
        <p:nvPicPr>
          <p:cNvPr id="189" name="Google Shape;189;p21"/>
          <p:cNvPicPr preferRelativeResize="0"/>
          <p:nvPr/>
        </p:nvPicPr>
        <p:blipFill rotWithShape="1">
          <a:blip r:embed="rId7">
            <a:alphaModFix/>
          </a:blip>
          <a:srcRect/>
          <a:stretch/>
        </p:blipFill>
        <p:spPr>
          <a:xfrm>
            <a:off x="1584814" y="2408890"/>
            <a:ext cx="572700" cy="572700"/>
          </a:xfrm>
          <a:prstGeom prst="rect">
            <a:avLst/>
          </a:prstGeom>
          <a:noFill/>
          <a:ln>
            <a:noFill/>
          </a:ln>
        </p:spPr>
      </p:pic>
      <p:pic>
        <p:nvPicPr>
          <p:cNvPr id="190" name="Google Shape;190;p21"/>
          <p:cNvPicPr preferRelativeResize="0"/>
          <p:nvPr/>
        </p:nvPicPr>
        <p:blipFill rotWithShape="1">
          <a:blip r:embed="rId7">
            <a:alphaModFix/>
          </a:blip>
          <a:srcRect/>
          <a:stretch/>
        </p:blipFill>
        <p:spPr>
          <a:xfrm>
            <a:off x="2157514" y="2408890"/>
            <a:ext cx="572700" cy="572700"/>
          </a:xfrm>
          <a:prstGeom prst="rect">
            <a:avLst/>
          </a:prstGeom>
          <a:noFill/>
          <a:ln>
            <a:noFill/>
          </a:ln>
        </p:spPr>
      </p:pic>
      <p:pic>
        <p:nvPicPr>
          <p:cNvPr id="191" name="Google Shape;191;p21"/>
          <p:cNvPicPr preferRelativeResize="0"/>
          <p:nvPr/>
        </p:nvPicPr>
        <p:blipFill rotWithShape="1">
          <a:blip r:embed="rId8">
            <a:alphaModFix/>
          </a:blip>
          <a:srcRect/>
          <a:stretch/>
        </p:blipFill>
        <p:spPr>
          <a:xfrm>
            <a:off x="5730090" y="2375759"/>
            <a:ext cx="577850" cy="577850"/>
          </a:xfrm>
          <a:prstGeom prst="rect">
            <a:avLst/>
          </a:prstGeom>
          <a:noFill/>
          <a:ln>
            <a:noFill/>
          </a:ln>
        </p:spPr>
      </p:pic>
      <p:pic>
        <p:nvPicPr>
          <p:cNvPr id="192" name="Google Shape;192;p21"/>
          <p:cNvPicPr preferRelativeResize="0"/>
          <p:nvPr/>
        </p:nvPicPr>
        <p:blipFill rotWithShape="1">
          <a:blip r:embed="rId8">
            <a:alphaModFix/>
          </a:blip>
          <a:srcRect/>
          <a:stretch/>
        </p:blipFill>
        <p:spPr>
          <a:xfrm>
            <a:off x="6413738" y="2375759"/>
            <a:ext cx="577850" cy="577850"/>
          </a:xfrm>
          <a:prstGeom prst="rect">
            <a:avLst/>
          </a:prstGeom>
          <a:noFill/>
          <a:ln>
            <a:noFill/>
          </a:ln>
        </p:spPr>
      </p:pic>
      <p:pic>
        <p:nvPicPr>
          <p:cNvPr id="193" name="Google Shape;193;p21"/>
          <p:cNvPicPr preferRelativeResize="0"/>
          <p:nvPr/>
        </p:nvPicPr>
        <p:blipFill rotWithShape="1">
          <a:blip r:embed="rId8">
            <a:alphaModFix/>
          </a:blip>
          <a:srcRect/>
          <a:stretch/>
        </p:blipFill>
        <p:spPr>
          <a:xfrm>
            <a:off x="7097386" y="2375759"/>
            <a:ext cx="577850" cy="57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2"/>
          <p:cNvPicPr preferRelativeResize="0"/>
          <p:nvPr/>
        </p:nvPicPr>
        <p:blipFill>
          <a:blip r:embed="rId3">
            <a:alphaModFix/>
          </a:blip>
          <a:stretch>
            <a:fillRect/>
          </a:stretch>
        </p:blipFill>
        <p:spPr>
          <a:xfrm>
            <a:off x="721375" y="1207675"/>
            <a:ext cx="1250081" cy="1220939"/>
          </a:xfrm>
          <a:prstGeom prst="rect">
            <a:avLst/>
          </a:prstGeom>
          <a:noFill/>
          <a:ln>
            <a:noFill/>
          </a:ln>
        </p:spPr>
      </p:pic>
      <p:pic>
        <p:nvPicPr>
          <p:cNvPr id="199" name="Google Shape;199;p22"/>
          <p:cNvPicPr preferRelativeResize="0"/>
          <p:nvPr/>
        </p:nvPicPr>
        <p:blipFill>
          <a:blip r:embed="rId4">
            <a:alphaModFix/>
          </a:blip>
          <a:stretch>
            <a:fillRect/>
          </a:stretch>
        </p:blipFill>
        <p:spPr>
          <a:xfrm>
            <a:off x="2833589" y="1207675"/>
            <a:ext cx="1233633" cy="1220939"/>
          </a:xfrm>
          <a:prstGeom prst="rect">
            <a:avLst/>
          </a:prstGeom>
          <a:noFill/>
          <a:ln>
            <a:noFill/>
          </a:ln>
        </p:spPr>
      </p:pic>
      <p:pic>
        <p:nvPicPr>
          <p:cNvPr id="200" name="Google Shape;200;p22"/>
          <p:cNvPicPr preferRelativeResize="0"/>
          <p:nvPr/>
        </p:nvPicPr>
        <p:blipFill>
          <a:blip r:embed="rId5">
            <a:alphaModFix/>
          </a:blip>
          <a:stretch>
            <a:fillRect/>
          </a:stretch>
        </p:blipFill>
        <p:spPr>
          <a:xfrm>
            <a:off x="4929367" y="1207675"/>
            <a:ext cx="1233633" cy="1220939"/>
          </a:xfrm>
          <a:prstGeom prst="rect">
            <a:avLst/>
          </a:prstGeom>
          <a:noFill/>
          <a:ln>
            <a:noFill/>
          </a:ln>
        </p:spPr>
      </p:pic>
      <p:pic>
        <p:nvPicPr>
          <p:cNvPr id="201" name="Google Shape;201;p22"/>
          <p:cNvPicPr preferRelativeResize="0"/>
          <p:nvPr/>
        </p:nvPicPr>
        <p:blipFill>
          <a:blip r:embed="rId6">
            <a:alphaModFix/>
          </a:blip>
          <a:stretch>
            <a:fillRect/>
          </a:stretch>
        </p:blipFill>
        <p:spPr>
          <a:xfrm>
            <a:off x="7025144" y="1207675"/>
            <a:ext cx="1250081" cy="1220939"/>
          </a:xfrm>
          <a:prstGeom prst="rect">
            <a:avLst/>
          </a:prstGeom>
          <a:noFill/>
          <a:ln>
            <a:noFill/>
          </a:ln>
        </p:spPr>
      </p:pic>
      <p:sp>
        <p:nvSpPr>
          <p:cNvPr id="202" name="Google Shape;202;p22"/>
          <p:cNvSpPr txBox="1"/>
          <p:nvPr/>
        </p:nvSpPr>
        <p:spPr>
          <a:xfrm>
            <a:off x="403925" y="2428625"/>
            <a:ext cx="203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800">
                <a:solidFill>
                  <a:srgbClr val="000000"/>
                </a:solidFill>
              </a:rPr>
              <a:t>Software package</a:t>
            </a:r>
            <a:endParaRPr sz="1800">
              <a:solidFill>
                <a:srgbClr val="000000"/>
              </a:solidFill>
            </a:endParaRPr>
          </a:p>
        </p:txBody>
      </p:sp>
      <p:sp>
        <p:nvSpPr>
          <p:cNvPr id="203" name="Google Shape;203;p22"/>
          <p:cNvSpPr txBox="1"/>
          <p:nvPr/>
        </p:nvSpPr>
        <p:spPr>
          <a:xfrm>
            <a:off x="2465650" y="2428625"/>
            <a:ext cx="203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800">
                <a:solidFill>
                  <a:srgbClr val="000000"/>
                </a:solidFill>
              </a:rPr>
              <a:t>Smoothing</a:t>
            </a:r>
            <a:endParaRPr sz="1800">
              <a:solidFill>
                <a:srgbClr val="000000"/>
              </a:solidFill>
            </a:endParaRPr>
          </a:p>
        </p:txBody>
      </p:sp>
      <p:sp>
        <p:nvSpPr>
          <p:cNvPr id="204" name="Google Shape;204;p22"/>
          <p:cNvSpPr txBox="1"/>
          <p:nvPr/>
        </p:nvSpPr>
        <p:spPr>
          <a:xfrm>
            <a:off x="4527375" y="2428625"/>
            <a:ext cx="203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800">
                <a:solidFill>
                  <a:srgbClr val="000000"/>
                </a:solidFill>
              </a:rPr>
              <a:t>HRF derivatives</a:t>
            </a:r>
            <a:endParaRPr sz="1800">
              <a:solidFill>
                <a:srgbClr val="000000"/>
              </a:solidFill>
            </a:endParaRPr>
          </a:p>
        </p:txBody>
      </p:sp>
      <p:sp>
        <p:nvSpPr>
          <p:cNvPr id="205" name="Google Shape;205;p22"/>
          <p:cNvSpPr txBox="1"/>
          <p:nvPr/>
        </p:nvSpPr>
        <p:spPr>
          <a:xfrm>
            <a:off x="6589100" y="2428625"/>
            <a:ext cx="203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800">
                <a:solidFill>
                  <a:srgbClr val="000000"/>
                </a:solidFill>
              </a:rPr>
              <a:t>Motion regressors</a:t>
            </a:r>
            <a:endParaRPr sz="1800">
              <a:solidFill>
                <a:srgbClr val="000000"/>
              </a:solidFill>
            </a:endParaRPr>
          </a:p>
        </p:txBody>
      </p:sp>
      <p:sp>
        <p:nvSpPr>
          <p:cNvPr id="206" name="Google Shape;206;p22"/>
          <p:cNvSpPr txBox="1"/>
          <p:nvPr/>
        </p:nvSpPr>
        <p:spPr>
          <a:xfrm>
            <a:off x="982625" y="2817475"/>
            <a:ext cx="8802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600">
                <a:solidFill>
                  <a:srgbClr val="595959"/>
                </a:solidFill>
              </a:rPr>
              <a:t>FSL</a:t>
            </a:r>
            <a:endParaRPr sz="1600">
              <a:solidFill>
                <a:srgbClr val="595959"/>
              </a:solidFill>
            </a:endParaRPr>
          </a:p>
          <a:p>
            <a:pPr marL="0" lvl="0" indent="0" algn="ctr" rtl="0">
              <a:spcBef>
                <a:spcPts val="0"/>
              </a:spcBef>
              <a:spcAft>
                <a:spcPts val="0"/>
              </a:spcAft>
              <a:buNone/>
            </a:pPr>
            <a:r>
              <a:rPr lang="fr" sz="1600">
                <a:solidFill>
                  <a:srgbClr val="595959"/>
                </a:solidFill>
              </a:rPr>
              <a:t>SPM</a:t>
            </a:r>
            <a:endParaRPr sz="1600">
              <a:solidFill>
                <a:srgbClr val="595959"/>
              </a:solidFill>
            </a:endParaRPr>
          </a:p>
        </p:txBody>
      </p:sp>
      <p:sp>
        <p:nvSpPr>
          <p:cNvPr id="207" name="Google Shape;207;p22"/>
          <p:cNvSpPr txBox="1"/>
          <p:nvPr/>
        </p:nvSpPr>
        <p:spPr>
          <a:xfrm>
            <a:off x="2548750" y="2817475"/>
            <a:ext cx="1871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600">
                <a:solidFill>
                  <a:srgbClr val="595959"/>
                </a:solidFill>
              </a:rPr>
              <a:t>FWHM </a:t>
            </a:r>
            <a:endParaRPr sz="1600">
              <a:solidFill>
                <a:srgbClr val="595959"/>
              </a:solidFill>
            </a:endParaRPr>
          </a:p>
          <a:p>
            <a:pPr marL="0" lvl="0" indent="0" algn="ctr" rtl="0">
              <a:spcBef>
                <a:spcPts val="0"/>
              </a:spcBef>
              <a:spcAft>
                <a:spcPts val="0"/>
              </a:spcAft>
              <a:buNone/>
            </a:pPr>
            <a:r>
              <a:rPr lang="fr" sz="1600">
                <a:solidFill>
                  <a:srgbClr val="595959"/>
                </a:solidFill>
              </a:rPr>
              <a:t>5mm or 8mm</a:t>
            </a:r>
            <a:endParaRPr sz="1600">
              <a:solidFill>
                <a:srgbClr val="595959"/>
              </a:solidFill>
            </a:endParaRPr>
          </a:p>
        </p:txBody>
      </p:sp>
      <p:sp>
        <p:nvSpPr>
          <p:cNvPr id="208" name="Google Shape;208;p22"/>
          <p:cNvSpPr txBox="1"/>
          <p:nvPr/>
        </p:nvSpPr>
        <p:spPr>
          <a:xfrm>
            <a:off x="4610475" y="2893675"/>
            <a:ext cx="18714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600">
                <a:solidFill>
                  <a:srgbClr val="595959"/>
                </a:solidFill>
              </a:rPr>
              <a:t>Use or not</a:t>
            </a:r>
            <a:endParaRPr sz="1600">
              <a:solidFill>
                <a:srgbClr val="595959"/>
              </a:solidFill>
            </a:endParaRPr>
          </a:p>
        </p:txBody>
      </p:sp>
      <p:sp>
        <p:nvSpPr>
          <p:cNvPr id="209" name="Google Shape;209;p22"/>
          <p:cNvSpPr txBox="1"/>
          <p:nvPr/>
        </p:nvSpPr>
        <p:spPr>
          <a:xfrm>
            <a:off x="6672200" y="2893675"/>
            <a:ext cx="18714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600">
                <a:solidFill>
                  <a:srgbClr val="595959"/>
                </a:solidFill>
              </a:rPr>
              <a:t>0, 6 or 24</a:t>
            </a:r>
            <a:endParaRPr sz="1600">
              <a:solidFill>
                <a:srgbClr val="595959"/>
              </a:solidFill>
            </a:endParaRPr>
          </a:p>
        </p:txBody>
      </p:sp>
      <p:sp>
        <p:nvSpPr>
          <p:cNvPr id="210" name="Google Shape;210;p22"/>
          <p:cNvSpPr/>
          <p:nvPr/>
        </p:nvSpPr>
        <p:spPr>
          <a:xfrm>
            <a:off x="3147900" y="4235625"/>
            <a:ext cx="2848200" cy="7173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800" b="1">
                <a:solidFill>
                  <a:srgbClr val="0B5394"/>
                </a:solidFill>
              </a:rPr>
              <a:t>24 different pipelines</a:t>
            </a:r>
            <a:endParaRPr>
              <a:solidFill>
                <a:srgbClr val="0B5394"/>
              </a:solidFill>
            </a:endParaRPr>
          </a:p>
        </p:txBody>
      </p:sp>
      <p:sp>
        <p:nvSpPr>
          <p:cNvPr id="211" name="Google Shape;211;p22"/>
          <p:cNvSpPr/>
          <p:nvPr/>
        </p:nvSpPr>
        <p:spPr>
          <a:xfrm>
            <a:off x="2060350" y="3585325"/>
            <a:ext cx="2848200" cy="7173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i="1">
                <a:solidFill>
                  <a:srgbClr val="0B5394"/>
                </a:solidFill>
              </a:rPr>
              <a:t>Preprocessing</a:t>
            </a:r>
            <a:endParaRPr i="1">
              <a:solidFill>
                <a:srgbClr val="0B5394"/>
              </a:solidFill>
            </a:endParaRPr>
          </a:p>
        </p:txBody>
      </p:sp>
      <p:sp>
        <p:nvSpPr>
          <p:cNvPr id="212" name="Google Shape;212;p22"/>
          <p:cNvSpPr/>
          <p:nvPr/>
        </p:nvSpPr>
        <p:spPr>
          <a:xfrm>
            <a:off x="5192225" y="3585325"/>
            <a:ext cx="2848200" cy="7173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i="1">
                <a:solidFill>
                  <a:srgbClr val="0B5394"/>
                </a:solidFill>
              </a:rPr>
              <a:t>Subject-level analysis</a:t>
            </a:r>
            <a:endParaRPr i="1">
              <a:solidFill>
                <a:srgbClr val="0B5394"/>
              </a:solidFill>
            </a:endParaRPr>
          </a:p>
        </p:txBody>
      </p:sp>
      <p:sp>
        <p:nvSpPr>
          <p:cNvPr id="213" name="Google Shape;213;p22"/>
          <p:cNvSpPr/>
          <p:nvPr/>
        </p:nvSpPr>
        <p:spPr>
          <a:xfrm rot="5400000">
            <a:off x="3398800" y="3017875"/>
            <a:ext cx="171300" cy="1306200"/>
          </a:xfrm>
          <a:prstGeom prst="rightBrace">
            <a:avLst>
              <a:gd name="adj1" fmla="val 50000"/>
              <a:gd name="adj2" fmla="val 50000"/>
            </a:avLst>
          </a:prstGeom>
          <a:no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4" name="Google Shape;214;p22"/>
          <p:cNvSpPr/>
          <p:nvPr/>
        </p:nvSpPr>
        <p:spPr>
          <a:xfrm rot="5400000">
            <a:off x="6558150" y="1984525"/>
            <a:ext cx="171300" cy="3372900"/>
          </a:xfrm>
          <a:prstGeom prst="rightBrace">
            <a:avLst>
              <a:gd name="adj1" fmla="val 50000"/>
              <a:gd name="adj2" fmla="val 50000"/>
            </a:avLst>
          </a:prstGeom>
          <a:no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5" name="Google Shape;215;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53863"/>
              <a:buNone/>
            </a:pPr>
            <a:r>
              <a:rPr lang="fr" b="1"/>
              <a:t>Materials | </a:t>
            </a:r>
            <a:r>
              <a:rPr lang="fr" sz="2244"/>
              <a:t>HCP multi-pipelines </a:t>
            </a:r>
            <a:endParaRPr sz="202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1998</Words>
  <Application>Microsoft Macintosh PowerPoint</Application>
  <PresentationFormat>Affichage à l'écran (16:9)</PresentationFormat>
  <Paragraphs>243</Paragraphs>
  <Slides>18</Slides>
  <Notes>18</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18</vt:i4>
      </vt:variant>
    </vt:vector>
  </HeadingPairs>
  <TitlesOfParts>
    <vt:vector size="20" baseType="lpstr">
      <vt:lpstr>Arial</vt:lpstr>
      <vt:lpstr>Simple Light</vt:lpstr>
      <vt:lpstr>Uncovering communities of pipelines  in the task fMRI analytical space</vt:lpstr>
      <vt:lpstr>Context</vt:lpstr>
      <vt:lpstr>Context | How to analyze fMRI data?</vt:lpstr>
      <vt:lpstr>Context | High flexibility of analysis pipelines</vt:lpstr>
      <vt:lpstr>Context | Analytical variability</vt:lpstr>
      <vt:lpstr>Context | Challenge</vt:lpstr>
      <vt:lpstr>Materials &amp; Methods</vt:lpstr>
      <vt:lpstr>Materials | HCP multi-pipelines </vt:lpstr>
      <vt:lpstr>Materials | HCP multi-pipelines </vt:lpstr>
      <vt:lpstr>Methods | Pipeline communities </vt:lpstr>
      <vt:lpstr>Methods | Pipeline communities  </vt:lpstr>
      <vt:lpstr>Methods | Pipeline communities  </vt:lpstr>
      <vt:lpstr>Results</vt:lpstr>
      <vt:lpstr>Results | Right-hand communities </vt:lpstr>
      <vt:lpstr>Results | Right-foot communities </vt:lpstr>
      <vt:lpstr>Results | Activation patterns in communities</vt:lpstr>
      <vt:lpstr>Conclusions</vt:lpstr>
      <vt:lpstr>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Elodie Germani</cp:lastModifiedBy>
  <cp:revision>4</cp:revision>
  <dcterms:modified xsi:type="dcterms:W3CDTF">2024-10-30T10:24:20Z</dcterms:modified>
</cp:coreProperties>
</file>