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1" name="Isabelle Rigoni"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56502" autoAdjust="0"/>
  </p:normalViewPr>
  <p:slideViewPr>
    <p:cSldViewPr snapToGrid="0">
      <p:cViewPr varScale="1">
        <p:scale>
          <a:sx n="63" d="100"/>
          <a:sy n="63" d="100"/>
        </p:scale>
        <p:origin x="1334"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6-10T13:10:20.315" idx="1">
    <p:pos x="6000" y="0"/>
    <p:text>décrire l'image
-Mélissa Arneton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101" name="Google Shape;1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lvl="0" indent="0" algn="l" rtl="0">
              <a:lnSpc>
                <a:spcPct val="100000"/>
              </a:lnSpc>
              <a:spcBef>
                <a:spcPts val="0"/>
              </a:spcBef>
              <a:spcAft>
                <a:spcPts val="0"/>
              </a:spcAft>
              <a:buSzPts val="1100"/>
              <a:buNone/>
            </a:pPr>
            <a:endParaRPr dirty="0"/>
          </a:p>
        </p:txBody>
      </p:sp>
      <p:sp>
        <p:nvSpPr>
          <p:cNvPr id="183" name="Google Shape;183;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1" name="Google Shape;2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228" name="Google Shape;228;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51ec4d35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51ec4d35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51ec4d356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51ec4d356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
        <p:nvSpPr>
          <p:cNvPr id="276" name="Google Shape;27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110" name="Google Shape;1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0a6bb7f8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0a6bb7f8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89" name="Google Shape;289;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96" name="Google Shape;296;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51dbca50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51dbca50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b="0" dirty="0"/>
          </a:p>
        </p:txBody>
      </p:sp>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a:spLocks noGrp="1"/>
          </p:cNvSpPr>
          <p:nvPr>
            <p:ph type="pic" idx="2"/>
          </p:nvPr>
        </p:nvSpPr>
        <p:spPr>
          <a:xfrm>
            <a:off x="0" y="0"/>
            <a:ext cx="9142200" cy="1020600"/>
          </a:xfrm>
          <a:prstGeom prst="rect">
            <a:avLst/>
          </a:prstGeom>
          <a:noFill/>
          <a:ln>
            <a:noFill/>
          </a:ln>
        </p:spPr>
      </p:sp>
      <p:sp>
        <p:nvSpPr>
          <p:cNvPr id="13" name="Google Shape;13;p2"/>
          <p:cNvSpPr txBox="1">
            <a:spLocks noGrp="1"/>
          </p:cNvSpPr>
          <p:nvPr>
            <p:ph type="ctrTitle"/>
          </p:nvPr>
        </p:nvSpPr>
        <p:spPr>
          <a:xfrm>
            <a:off x="288235" y="1109973"/>
            <a:ext cx="6748669" cy="178904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57517B"/>
              </a:buClr>
              <a:buSzPts val="3600"/>
              <a:buFont typeface="Roboto"/>
              <a:buNone/>
              <a:defRPr sz="3600">
                <a:solidFill>
                  <a:srgbClr val="57517B"/>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288234" y="2991678"/>
            <a:ext cx="6748670" cy="1371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rgbClr val="57517B"/>
              </a:buClr>
              <a:buSzPts val="1800"/>
              <a:buFont typeface="Roboto"/>
              <a:buNone/>
              <a:defRPr sz="1800">
                <a:solidFill>
                  <a:srgbClr val="57517B"/>
                </a:solidFill>
              </a:defRPr>
            </a:lvl1pPr>
            <a:lvl2pPr lvl="1" algn="ctr">
              <a:lnSpc>
                <a:spcPct val="90000"/>
              </a:lnSpc>
              <a:spcBef>
                <a:spcPts val="400"/>
              </a:spcBef>
              <a:spcAft>
                <a:spcPts val="0"/>
              </a:spcAft>
              <a:buClr>
                <a:schemeClr val="dk1"/>
              </a:buClr>
              <a:buSzPts val="1500"/>
              <a:buFont typeface="Roboto"/>
              <a:buNone/>
              <a:defRPr sz="1500"/>
            </a:lvl2pPr>
            <a:lvl3pPr lvl="2" algn="ctr">
              <a:lnSpc>
                <a:spcPct val="90000"/>
              </a:lnSpc>
              <a:spcBef>
                <a:spcPts val="400"/>
              </a:spcBef>
              <a:spcAft>
                <a:spcPts val="0"/>
              </a:spcAft>
              <a:buClr>
                <a:schemeClr val="dk1"/>
              </a:buClr>
              <a:buSzPts val="1400"/>
              <a:buFont typeface="Roboto"/>
              <a:buNone/>
              <a:defRPr sz="1400"/>
            </a:lvl3pPr>
            <a:lvl4pPr lvl="3" algn="ctr">
              <a:lnSpc>
                <a:spcPct val="90000"/>
              </a:lnSpc>
              <a:spcBef>
                <a:spcPts val="400"/>
              </a:spcBef>
              <a:spcAft>
                <a:spcPts val="0"/>
              </a:spcAft>
              <a:buClr>
                <a:schemeClr val="dk1"/>
              </a:buClr>
              <a:buSzPts val="1200"/>
              <a:buFont typeface="Roboto"/>
              <a:buNone/>
              <a:defRPr sz="1200"/>
            </a:lvl4pPr>
            <a:lvl5pPr lvl="4" algn="ctr">
              <a:lnSpc>
                <a:spcPct val="90000"/>
              </a:lnSpc>
              <a:spcBef>
                <a:spcPts val="400"/>
              </a:spcBef>
              <a:spcAft>
                <a:spcPts val="0"/>
              </a:spcAft>
              <a:buClr>
                <a:schemeClr val="dk1"/>
              </a:buClr>
              <a:buSzPts val="1200"/>
              <a:buFont typeface="Roboto"/>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dt" idx="10"/>
          </p:nvPr>
        </p:nvSpPr>
        <p:spPr>
          <a:xfrm>
            <a:off x="288235"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57517B"/>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ftr" idx="11"/>
          </p:nvPr>
        </p:nvSpPr>
        <p:spPr>
          <a:xfrm>
            <a:off x="2688535" y="4767263"/>
            <a:ext cx="30861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57517B"/>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8458200" y="278130"/>
            <a:ext cx="46863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de">
  <p:cSld name="Vide">
    <p:spTree>
      <p:nvGrpSpPr>
        <p:cNvPr id="1" name="Shape 79"/>
        <p:cNvGrpSpPr/>
        <p:nvPr/>
      </p:nvGrpSpPr>
      <p:grpSpPr>
        <a:xfrm>
          <a:off x="0" y="0"/>
          <a:ext cx="0" cy="0"/>
          <a:chOff x="0" y="0"/>
          <a:chExt cx="0" cy="0"/>
        </a:xfrm>
      </p:grpSpPr>
      <p:sp>
        <p:nvSpPr>
          <p:cNvPr id="80" name="Google Shape;80;p1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1"/>
          <p:cNvSpPr txBox="1">
            <a:spLocks noGrp="1"/>
          </p:cNvSpPr>
          <p:nvPr>
            <p:ph type="ftr" idx="11"/>
          </p:nvPr>
        </p:nvSpPr>
        <p:spPr>
          <a:xfrm>
            <a:off x="629100" y="4522500"/>
            <a:ext cx="2397365" cy="273844"/>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1"/>
          <p:cNvSpPr txBox="1">
            <a:spLocks noGrp="1"/>
          </p:cNvSpPr>
          <p:nvPr>
            <p:ph type="body" idx="1"/>
          </p:nvPr>
        </p:nvSpPr>
        <p:spPr>
          <a:xfrm>
            <a:off x="3076161" y="4623704"/>
            <a:ext cx="4874833" cy="417403"/>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rgbClr val="57517B"/>
              </a:buClr>
              <a:buSzPts val="1100"/>
              <a:buFont typeface="Roboto"/>
              <a:buNone/>
              <a:defRPr sz="1100">
                <a:solidFill>
                  <a:srgbClr val="57517B"/>
                </a:solidFill>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1"/>
          <p:cNvSpPr txBox="1">
            <a:spLocks noGrp="1"/>
          </p:cNvSpPr>
          <p:nvPr>
            <p:ph type="sldNum" idx="12"/>
          </p:nvPr>
        </p:nvSpPr>
        <p:spPr>
          <a:xfrm>
            <a:off x="8459100" y="278100"/>
            <a:ext cx="467100" cy="275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p:cSld name="Titre et texte vertical">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2"/>
          <p:cNvSpPr txBox="1">
            <a:spLocks noGrp="1"/>
          </p:cNvSpPr>
          <p:nvPr>
            <p:ph type="body" idx="1"/>
          </p:nvPr>
        </p:nvSpPr>
        <p:spPr>
          <a:xfrm rot="5400000">
            <a:off x="2995359" y="-997491"/>
            <a:ext cx="3153281" cy="7886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400"/>
              <a:buNone/>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2"/>
          <p:cNvSpPr txBox="1">
            <a:spLocks noGrp="1"/>
          </p:cNvSpPr>
          <p:nvPr>
            <p:ph type="ftr" idx="11"/>
          </p:nvPr>
        </p:nvSpPr>
        <p:spPr>
          <a:xfrm>
            <a:off x="629100" y="4522500"/>
            <a:ext cx="2397365" cy="273844"/>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2"/>
          <p:cNvSpPr txBox="1">
            <a:spLocks noGrp="1"/>
          </p:cNvSpPr>
          <p:nvPr>
            <p:ph type="body" idx="2"/>
          </p:nvPr>
        </p:nvSpPr>
        <p:spPr>
          <a:xfrm>
            <a:off x="3076161" y="4623704"/>
            <a:ext cx="4874833" cy="417403"/>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rgbClr val="57517B"/>
              </a:buClr>
              <a:buSzPts val="1100"/>
              <a:buFont typeface="Roboto"/>
              <a:buNone/>
              <a:defRPr sz="1100">
                <a:solidFill>
                  <a:srgbClr val="57517B"/>
                </a:solidFill>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2"/>
          <p:cNvSpPr txBox="1">
            <a:spLocks noGrp="1"/>
          </p:cNvSpPr>
          <p:nvPr>
            <p:ph type="sldNum" idx="12"/>
          </p:nvPr>
        </p:nvSpPr>
        <p:spPr>
          <a:xfrm>
            <a:off x="8459100" y="278100"/>
            <a:ext cx="467100" cy="275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p:cSld name="Titre vertical et texte">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rot="5400000">
            <a:off x="5405184" y="1412334"/>
            <a:ext cx="4248656"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3"/>
          <p:cNvSpPr txBox="1">
            <a:spLocks noGrp="1"/>
          </p:cNvSpPr>
          <p:nvPr>
            <p:ph type="body" idx="1"/>
          </p:nvPr>
        </p:nvSpPr>
        <p:spPr>
          <a:xfrm rot="5400000">
            <a:off x="1404684" y="-502191"/>
            <a:ext cx="4248656" cy="580072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400"/>
              <a:buNone/>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13"/>
          <p:cNvSpPr txBox="1">
            <a:spLocks noGrp="1"/>
          </p:cNvSpPr>
          <p:nvPr>
            <p:ph type="ftr" idx="11"/>
          </p:nvPr>
        </p:nvSpPr>
        <p:spPr>
          <a:xfrm>
            <a:off x="629100" y="4522500"/>
            <a:ext cx="2397365" cy="273844"/>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13"/>
          <p:cNvSpPr txBox="1">
            <a:spLocks noGrp="1"/>
          </p:cNvSpPr>
          <p:nvPr>
            <p:ph type="body" idx="2"/>
          </p:nvPr>
        </p:nvSpPr>
        <p:spPr>
          <a:xfrm>
            <a:off x="3076161" y="4623704"/>
            <a:ext cx="4874833" cy="417403"/>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rgbClr val="57517B"/>
              </a:buClr>
              <a:buSzPts val="1100"/>
              <a:buFont typeface="Roboto"/>
              <a:buNone/>
              <a:defRPr sz="1100">
                <a:solidFill>
                  <a:srgbClr val="57517B"/>
                </a:solidFill>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 name="Google Shape;97;p13"/>
          <p:cNvSpPr txBox="1">
            <a:spLocks noGrp="1"/>
          </p:cNvSpPr>
          <p:nvPr>
            <p:ph type="sldNum" idx="12"/>
          </p:nvPr>
        </p:nvSpPr>
        <p:spPr>
          <a:xfrm>
            <a:off x="8459100" y="278100"/>
            <a:ext cx="467100" cy="275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3"/>
          <p:cNvSpPr txBox="1">
            <a:spLocks noGrp="1"/>
          </p:cNvSpPr>
          <p:nvPr>
            <p:ph type="body" idx="1"/>
          </p:nvPr>
        </p:nvSpPr>
        <p:spPr>
          <a:xfrm>
            <a:off x="628650" y="1369219"/>
            <a:ext cx="7886700" cy="315328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400"/>
              <a:buNone/>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3"/>
          <p:cNvSpPr txBox="1">
            <a:spLocks noGrp="1"/>
          </p:cNvSpPr>
          <p:nvPr>
            <p:ph type="ftr" idx="11"/>
          </p:nvPr>
        </p:nvSpPr>
        <p:spPr>
          <a:xfrm>
            <a:off x="629099" y="4522500"/>
            <a:ext cx="2397365" cy="273844"/>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3"/>
          <p:cNvSpPr txBox="1">
            <a:spLocks noGrp="1"/>
          </p:cNvSpPr>
          <p:nvPr>
            <p:ph type="body" idx="2"/>
          </p:nvPr>
        </p:nvSpPr>
        <p:spPr>
          <a:xfrm>
            <a:off x="3076161" y="4623704"/>
            <a:ext cx="4874833" cy="417403"/>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rgbClr val="57517B"/>
              </a:buClr>
              <a:buSzPts val="1100"/>
              <a:buFont typeface="Roboto"/>
              <a:buNone/>
              <a:defRPr sz="1100">
                <a:solidFill>
                  <a:srgbClr val="57517B"/>
                </a:solidFill>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 name="Google Shape;24;p3"/>
          <p:cNvSpPr txBox="1">
            <a:spLocks noGrp="1"/>
          </p:cNvSpPr>
          <p:nvPr>
            <p:ph type="sldNum" idx="12"/>
          </p:nvPr>
        </p:nvSpPr>
        <p:spPr>
          <a:xfrm>
            <a:off x="8459100" y="278100"/>
            <a:ext cx="467100" cy="275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57517B"/>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Roboto"/>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4"/>
          <p:cNvSpPr txBox="1">
            <a:spLocks noGrp="1"/>
          </p:cNvSpPr>
          <p:nvPr>
            <p:ph type="body" idx="1"/>
          </p:nvPr>
        </p:nvSpPr>
        <p:spPr>
          <a:xfrm>
            <a:off x="623888" y="3442097"/>
            <a:ext cx="7886700" cy="1080403"/>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800"/>
              <a:buFont typeface="Roboto"/>
              <a:buNone/>
              <a:defRPr sz="1800">
                <a:solidFill>
                  <a:schemeClr val="dk1"/>
                </a:solidFill>
              </a:defRPr>
            </a:lvl1pPr>
            <a:lvl2pPr marL="914400" lvl="1" indent="-228600" algn="l">
              <a:lnSpc>
                <a:spcPct val="90000"/>
              </a:lnSpc>
              <a:spcBef>
                <a:spcPts val="400"/>
              </a:spcBef>
              <a:spcAft>
                <a:spcPts val="0"/>
              </a:spcAft>
              <a:buClr>
                <a:srgbClr val="888888"/>
              </a:buClr>
              <a:buSzPts val="1500"/>
              <a:buFont typeface="Roboto"/>
              <a:buNone/>
              <a:defRPr sz="1500">
                <a:solidFill>
                  <a:srgbClr val="888888"/>
                </a:solidFill>
              </a:defRPr>
            </a:lvl2pPr>
            <a:lvl3pPr marL="1371600" lvl="2" indent="-228600" algn="l">
              <a:lnSpc>
                <a:spcPct val="90000"/>
              </a:lnSpc>
              <a:spcBef>
                <a:spcPts val="400"/>
              </a:spcBef>
              <a:spcAft>
                <a:spcPts val="0"/>
              </a:spcAft>
              <a:buClr>
                <a:srgbClr val="888888"/>
              </a:buClr>
              <a:buSzPts val="1400"/>
              <a:buFont typeface="Roboto"/>
              <a:buNone/>
              <a:defRPr sz="1400">
                <a:solidFill>
                  <a:srgbClr val="888888"/>
                </a:solidFill>
              </a:defRPr>
            </a:lvl3pPr>
            <a:lvl4pPr marL="1828800" lvl="3" indent="-228600" algn="l">
              <a:lnSpc>
                <a:spcPct val="90000"/>
              </a:lnSpc>
              <a:spcBef>
                <a:spcPts val="400"/>
              </a:spcBef>
              <a:spcAft>
                <a:spcPts val="0"/>
              </a:spcAft>
              <a:buClr>
                <a:srgbClr val="888888"/>
              </a:buClr>
              <a:buSzPts val="1200"/>
              <a:buFont typeface="Roboto"/>
              <a:buNone/>
              <a:defRPr sz="1200">
                <a:solidFill>
                  <a:srgbClr val="888888"/>
                </a:solidFill>
              </a:defRPr>
            </a:lvl4pPr>
            <a:lvl5pPr marL="2286000" lvl="4" indent="-228600" algn="l">
              <a:lnSpc>
                <a:spcPct val="90000"/>
              </a:lnSpc>
              <a:spcBef>
                <a:spcPts val="400"/>
              </a:spcBef>
              <a:spcAft>
                <a:spcPts val="0"/>
              </a:spcAft>
              <a:buClr>
                <a:srgbClr val="888888"/>
              </a:buClr>
              <a:buSzPts val="1200"/>
              <a:buFont typeface="Roboto"/>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8" name="Google Shape;28;p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
          <p:cNvSpPr txBox="1">
            <a:spLocks noGrp="1"/>
          </p:cNvSpPr>
          <p:nvPr>
            <p:ph type="ftr" idx="11"/>
          </p:nvPr>
        </p:nvSpPr>
        <p:spPr>
          <a:xfrm>
            <a:off x="629100" y="4522500"/>
            <a:ext cx="2397365" cy="273844"/>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4"/>
          <p:cNvSpPr txBox="1">
            <a:spLocks noGrp="1"/>
          </p:cNvSpPr>
          <p:nvPr>
            <p:ph type="body" idx="2"/>
          </p:nvPr>
        </p:nvSpPr>
        <p:spPr>
          <a:xfrm>
            <a:off x="3076161" y="4623704"/>
            <a:ext cx="4874833" cy="417403"/>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rgbClr val="57517B"/>
              </a:buClr>
              <a:buSzPts val="1100"/>
              <a:buFont typeface="Roboto"/>
              <a:buNone/>
              <a:defRPr sz="1100">
                <a:solidFill>
                  <a:srgbClr val="57517B"/>
                </a:solidFill>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 name="Google Shape;31;p4"/>
          <p:cNvSpPr txBox="1">
            <a:spLocks noGrp="1"/>
          </p:cNvSpPr>
          <p:nvPr>
            <p:ph type="sldNum" idx="12"/>
          </p:nvPr>
        </p:nvSpPr>
        <p:spPr>
          <a:xfrm>
            <a:off x="8459100" y="278100"/>
            <a:ext cx="467100" cy="275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p:cSld name="Comparaison">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5"/>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Font typeface="Roboto"/>
              <a:buNone/>
              <a:defRPr sz="1800" b="1"/>
            </a:lvl1pPr>
            <a:lvl2pPr marL="914400" lvl="1" indent="-228600" algn="l">
              <a:lnSpc>
                <a:spcPct val="90000"/>
              </a:lnSpc>
              <a:spcBef>
                <a:spcPts val="400"/>
              </a:spcBef>
              <a:spcAft>
                <a:spcPts val="0"/>
              </a:spcAft>
              <a:buClr>
                <a:schemeClr val="dk1"/>
              </a:buClr>
              <a:buSzPts val="1500"/>
              <a:buFont typeface="Roboto"/>
              <a:buNone/>
              <a:defRPr sz="1500" b="1"/>
            </a:lvl2pPr>
            <a:lvl3pPr marL="1371600" lvl="2" indent="-228600" algn="l">
              <a:lnSpc>
                <a:spcPct val="90000"/>
              </a:lnSpc>
              <a:spcBef>
                <a:spcPts val="400"/>
              </a:spcBef>
              <a:spcAft>
                <a:spcPts val="0"/>
              </a:spcAft>
              <a:buClr>
                <a:schemeClr val="dk1"/>
              </a:buClr>
              <a:buSzPts val="1400"/>
              <a:buFont typeface="Roboto"/>
              <a:buNone/>
              <a:defRPr sz="1400" b="1"/>
            </a:lvl3pPr>
            <a:lvl4pPr marL="1828800" lvl="3" indent="-228600" algn="l">
              <a:lnSpc>
                <a:spcPct val="90000"/>
              </a:lnSpc>
              <a:spcBef>
                <a:spcPts val="400"/>
              </a:spcBef>
              <a:spcAft>
                <a:spcPts val="0"/>
              </a:spcAft>
              <a:buClr>
                <a:schemeClr val="dk1"/>
              </a:buClr>
              <a:buSzPts val="1200"/>
              <a:buFont typeface="Roboto"/>
              <a:buNone/>
              <a:defRPr sz="1200" b="1"/>
            </a:lvl4pPr>
            <a:lvl5pPr marL="2286000" lvl="4" indent="-228600" algn="l">
              <a:lnSpc>
                <a:spcPct val="90000"/>
              </a:lnSpc>
              <a:spcBef>
                <a:spcPts val="400"/>
              </a:spcBef>
              <a:spcAft>
                <a:spcPts val="0"/>
              </a:spcAft>
              <a:buClr>
                <a:schemeClr val="dk1"/>
              </a:buClr>
              <a:buSzPts val="1200"/>
              <a:buFont typeface="Roboto"/>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5" name="Google Shape;35;p5"/>
          <p:cNvSpPr txBox="1">
            <a:spLocks noGrp="1"/>
          </p:cNvSpPr>
          <p:nvPr>
            <p:ph type="body" idx="2"/>
          </p:nvPr>
        </p:nvSpPr>
        <p:spPr>
          <a:xfrm>
            <a:off x="629841" y="1878806"/>
            <a:ext cx="3868340" cy="264369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400"/>
              <a:buNone/>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 name="Google Shape;36;p5"/>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Font typeface="Roboto"/>
              <a:buNone/>
              <a:defRPr sz="1800" b="1"/>
            </a:lvl1pPr>
            <a:lvl2pPr marL="914400" lvl="1" indent="-228600" algn="l">
              <a:lnSpc>
                <a:spcPct val="90000"/>
              </a:lnSpc>
              <a:spcBef>
                <a:spcPts val="400"/>
              </a:spcBef>
              <a:spcAft>
                <a:spcPts val="0"/>
              </a:spcAft>
              <a:buClr>
                <a:schemeClr val="dk1"/>
              </a:buClr>
              <a:buSzPts val="1500"/>
              <a:buFont typeface="Roboto"/>
              <a:buNone/>
              <a:defRPr sz="1500" b="1"/>
            </a:lvl2pPr>
            <a:lvl3pPr marL="1371600" lvl="2" indent="-228600" algn="l">
              <a:lnSpc>
                <a:spcPct val="90000"/>
              </a:lnSpc>
              <a:spcBef>
                <a:spcPts val="400"/>
              </a:spcBef>
              <a:spcAft>
                <a:spcPts val="0"/>
              </a:spcAft>
              <a:buClr>
                <a:schemeClr val="dk1"/>
              </a:buClr>
              <a:buSzPts val="1400"/>
              <a:buFont typeface="Roboto"/>
              <a:buNone/>
              <a:defRPr sz="1400" b="1"/>
            </a:lvl3pPr>
            <a:lvl4pPr marL="1828800" lvl="3" indent="-228600" algn="l">
              <a:lnSpc>
                <a:spcPct val="90000"/>
              </a:lnSpc>
              <a:spcBef>
                <a:spcPts val="400"/>
              </a:spcBef>
              <a:spcAft>
                <a:spcPts val="0"/>
              </a:spcAft>
              <a:buClr>
                <a:schemeClr val="dk1"/>
              </a:buClr>
              <a:buSzPts val="1200"/>
              <a:buFont typeface="Roboto"/>
              <a:buNone/>
              <a:defRPr sz="1200" b="1"/>
            </a:lvl4pPr>
            <a:lvl5pPr marL="2286000" lvl="4" indent="-228600" algn="l">
              <a:lnSpc>
                <a:spcPct val="90000"/>
              </a:lnSpc>
              <a:spcBef>
                <a:spcPts val="400"/>
              </a:spcBef>
              <a:spcAft>
                <a:spcPts val="0"/>
              </a:spcAft>
              <a:buClr>
                <a:schemeClr val="dk1"/>
              </a:buClr>
              <a:buSzPts val="1200"/>
              <a:buFont typeface="Roboto"/>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7" name="Google Shape;37;p5"/>
          <p:cNvSpPr txBox="1">
            <a:spLocks noGrp="1"/>
          </p:cNvSpPr>
          <p:nvPr>
            <p:ph type="body" idx="4"/>
          </p:nvPr>
        </p:nvSpPr>
        <p:spPr>
          <a:xfrm>
            <a:off x="4629150" y="1878806"/>
            <a:ext cx="3887391" cy="264369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400"/>
              <a:buNone/>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 name="Google Shape;38;p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5"/>
          <p:cNvSpPr txBox="1">
            <a:spLocks noGrp="1"/>
          </p:cNvSpPr>
          <p:nvPr>
            <p:ph type="ftr" idx="11"/>
          </p:nvPr>
        </p:nvSpPr>
        <p:spPr>
          <a:xfrm>
            <a:off x="629100" y="4522500"/>
            <a:ext cx="2397365" cy="273844"/>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5"/>
          <p:cNvSpPr txBox="1">
            <a:spLocks noGrp="1"/>
          </p:cNvSpPr>
          <p:nvPr>
            <p:ph type="body" idx="5"/>
          </p:nvPr>
        </p:nvSpPr>
        <p:spPr>
          <a:xfrm>
            <a:off x="3076161" y="4623704"/>
            <a:ext cx="4874833" cy="417403"/>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rgbClr val="57517B"/>
              </a:buClr>
              <a:buSzPts val="1100"/>
              <a:buFont typeface="Roboto"/>
              <a:buNone/>
              <a:defRPr sz="1100">
                <a:solidFill>
                  <a:srgbClr val="57517B"/>
                </a:solidFill>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5"/>
          <p:cNvSpPr txBox="1">
            <a:spLocks noGrp="1"/>
          </p:cNvSpPr>
          <p:nvPr>
            <p:ph type="sldNum" idx="12"/>
          </p:nvPr>
        </p:nvSpPr>
        <p:spPr>
          <a:xfrm>
            <a:off x="8459100" y="278100"/>
            <a:ext cx="467100" cy="275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avec légende">
  <p:cSld name="Image avec légende">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Roboto"/>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6"/>
          <p:cNvSpPr>
            <a:spLocks noGrp="1"/>
          </p:cNvSpPr>
          <p:nvPr>
            <p:ph type="pic" idx="2"/>
          </p:nvPr>
        </p:nvSpPr>
        <p:spPr>
          <a:xfrm>
            <a:off x="3887391" y="740569"/>
            <a:ext cx="4629150" cy="3655219"/>
          </a:xfrm>
          <a:prstGeom prst="rect">
            <a:avLst/>
          </a:prstGeom>
          <a:noFill/>
          <a:ln>
            <a:noFill/>
          </a:ln>
        </p:spPr>
      </p:sp>
      <p:sp>
        <p:nvSpPr>
          <p:cNvPr id="45" name="Google Shape;45;p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Font typeface="Roboto"/>
              <a:buNone/>
              <a:defRPr sz="1200"/>
            </a:lvl1pPr>
            <a:lvl2pPr marL="914400" lvl="1" indent="-228600" algn="l">
              <a:lnSpc>
                <a:spcPct val="90000"/>
              </a:lnSpc>
              <a:spcBef>
                <a:spcPts val="400"/>
              </a:spcBef>
              <a:spcAft>
                <a:spcPts val="0"/>
              </a:spcAft>
              <a:buClr>
                <a:schemeClr val="dk1"/>
              </a:buClr>
              <a:buSzPts val="1100"/>
              <a:buFont typeface="Roboto"/>
              <a:buNone/>
              <a:defRPr sz="1100"/>
            </a:lvl2pPr>
            <a:lvl3pPr marL="1371600" lvl="2" indent="-228600" algn="l">
              <a:lnSpc>
                <a:spcPct val="90000"/>
              </a:lnSpc>
              <a:spcBef>
                <a:spcPts val="400"/>
              </a:spcBef>
              <a:spcAft>
                <a:spcPts val="0"/>
              </a:spcAft>
              <a:buClr>
                <a:schemeClr val="dk1"/>
              </a:buClr>
              <a:buSzPts val="900"/>
              <a:buFont typeface="Roboto"/>
              <a:buNone/>
              <a:defRPr sz="900"/>
            </a:lvl3pPr>
            <a:lvl4pPr marL="1828800" lvl="3" indent="-228600" algn="l">
              <a:lnSpc>
                <a:spcPct val="90000"/>
              </a:lnSpc>
              <a:spcBef>
                <a:spcPts val="400"/>
              </a:spcBef>
              <a:spcAft>
                <a:spcPts val="0"/>
              </a:spcAft>
              <a:buClr>
                <a:schemeClr val="dk1"/>
              </a:buClr>
              <a:buSzPts val="800"/>
              <a:buFont typeface="Roboto"/>
              <a:buNone/>
              <a:defRPr sz="800"/>
            </a:lvl4pPr>
            <a:lvl5pPr marL="2286000" lvl="4" indent="-228600" algn="l">
              <a:lnSpc>
                <a:spcPct val="90000"/>
              </a:lnSpc>
              <a:spcBef>
                <a:spcPts val="400"/>
              </a:spcBef>
              <a:spcAft>
                <a:spcPts val="0"/>
              </a:spcAft>
              <a:buClr>
                <a:schemeClr val="dk1"/>
              </a:buClr>
              <a:buSzPts val="800"/>
              <a:buFont typeface="Roboto"/>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46" name="Google Shape;46;p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6"/>
          <p:cNvSpPr txBox="1">
            <a:spLocks noGrp="1"/>
          </p:cNvSpPr>
          <p:nvPr>
            <p:ph type="ftr" idx="11"/>
          </p:nvPr>
        </p:nvSpPr>
        <p:spPr>
          <a:xfrm>
            <a:off x="629100" y="4522500"/>
            <a:ext cx="2397365" cy="273844"/>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6"/>
          <p:cNvSpPr txBox="1">
            <a:spLocks noGrp="1"/>
          </p:cNvSpPr>
          <p:nvPr>
            <p:ph type="body" idx="3"/>
          </p:nvPr>
        </p:nvSpPr>
        <p:spPr>
          <a:xfrm>
            <a:off x="3076161" y="4623704"/>
            <a:ext cx="4874833" cy="417403"/>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rgbClr val="57517B"/>
              </a:buClr>
              <a:buSzPts val="1100"/>
              <a:buFont typeface="Roboto"/>
              <a:buNone/>
              <a:defRPr sz="1100">
                <a:solidFill>
                  <a:srgbClr val="57517B"/>
                </a:solidFill>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 name="Google Shape;49;p6"/>
          <p:cNvSpPr txBox="1">
            <a:spLocks noGrp="1"/>
          </p:cNvSpPr>
          <p:nvPr>
            <p:ph type="sldNum" idx="12"/>
          </p:nvPr>
        </p:nvSpPr>
        <p:spPr>
          <a:xfrm>
            <a:off x="8459100" y="278100"/>
            <a:ext cx="467100" cy="275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avec légende">
  <p:cSld name="Contenu avec légende">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Roboto"/>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7"/>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2400"/>
              <a:buFont typeface="Roboto"/>
              <a:buNone/>
              <a:defRPr sz="2400"/>
            </a:lvl1pPr>
            <a:lvl2pPr marL="914400" lvl="1" indent="-228600" algn="l">
              <a:lnSpc>
                <a:spcPct val="90000"/>
              </a:lnSpc>
              <a:spcBef>
                <a:spcPts val="400"/>
              </a:spcBef>
              <a:spcAft>
                <a:spcPts val="0"/>
              </a:spcAft>
              <a:buClr>
                <a:schemeClr val="dk1"/>
              </a:buClr>
              <a:buSzPts val="2100"/>
              <a:buFont typeface="Roboto"/>
              <a:buNone/>
              <a:defRPr sz="2100"/>
            </a:lvl2pPr>
            <a:lvl3pPr marL="1371600" lvl="2" indent="-228600" algn="l">
              <a:lnSpc>
                <a:spcPct val="90000"/>
              </a:lnSpc>
              <a:spcBef>
                <a:spcPts val="400"/>
              </a:spcBef>
              <a:spcAft>
                <a:spcPts val="0"/>
              </a:spcAft>
              <a:buClr>
                <a:schemeClr val="dk1"/>
              </a:buClr>
              <a:buSzPts val="1800"/>
              <a:buFont typeface="Roboto"/>
              <a:buNone/>
              <a:defRPr sz="1800"/>
            </a:lvl3pPr>
            <a:lvl4pPr marL="1828800" lvl="3" indent="-228600" algn="l">
              <a:lnSpc>
                <a:spcPct val="90000"/>
              </a:lnSpc>
              <a:spcBef>
                <a:spcPts val="400"/>
              </a:spcBef>
              <a:spcAft>
                <a:spcPts val="0"/>
              </a:spcAft>
              <a:buClr>
                <a:schemeClr val="dk1"/>
              </a:buClr>
              <a:buSzPts val="1500"/>
              <a:buFont typeface="Roboto"/>
              <a:buNone/>
              <a:defRPr sz="1500"/>
            </a:lvl4pPr>
            <a:lvl5pPr marL="2286000" lvl="4" indent="-228600" algn="l">
              <a:lnSpc>
                <a:spcPct val="90000"/>
              </a:lnSpc>
              <a:spcBef>
                <a:spcPts val="400"/>
              </a:spcBef>
              <a:spcAft>
                <a:spcPts val="0"/>
              </a:spcAft>
              <a:buClr>
                <a:schemeClr val="dk1"/>
              </a:buClr>
              <a:buSzPts val="1500"/>
              <a:buFont typeface="Roboto"/>
              <a:buNone/>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3" name="Google Shape;53;p7"/>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Font typeface="Roboto"/>
              <a:buNone/>
              <a:defRPr sz="1200"/>
            </a:lvl1pPr>
            <a:lvl2pPr marL="914400" lvl="1" indent="-228600" algn="l">
              <a:lnSpc>
                <a:spcPct val="90000"/>
              </a:lnSpc>
              <a:spcBef>
                <a:spcPts val="400"/>
              </a:spcBef>
              <a:spcAft>
                <a:spcPts val="0"/>
              </a:spcAft>
              <a:buClr>
                <a:schemeClr val="dk1"/>
              </a:buClr>
              <a:buSzPts val="1100"/>
              <a:buFont typeface="Roboto"/>
              <a:buNone/>
              <a:defRPr sz="1100"/>
            </a:lvl2pPr>
            <a:lvl3pPr marL="1371600" lvl="2" indent="-228600" algn="l">
              <a:lnSpc>
                <a:spcPct val="90000"/>
              </a:lnSpc>
              <a:spcBef>
                <a:spcPts val="400"/>
              </a:spcBef>
              <a:spcAft>
                <a:spcPts val="0"/>
              </a:spcAft>
              <a:buClr>
                <a:schemeClr val="dk1"/>
              </a:buClr>
              <a:buSzPts val="900"/>
              <a:buFont typeface="Roboto"/>
              <a:buNone/>
              <a:defRPr sz="900"/>
            </a:lvl3pPr>
            <a:lvl4pPr marL="1828800" lvl="3" indent="-228600" algn="l">
              <a:lnSpc>
                <a:spcPct val="90000"/>
              </a:lnSpc>
              <a:spcBef>
                <a:spcPts val="400"/>
              </a:spcBef>
              <a:spcAft>
                <a:spcPts val="0"/>
              </a:spcAft>
              <a:buClr>
                <a:schemeClr val="dk1"/>
              </a:buClr>
              <a:buSzPts val="800"/>
              <a:buFont typeface="Roboto"/>
              <a:buNone/>
              <a:defRPr sz="800"/>
            </a:lvl4pPr>
            <a:lvl5pPr marL="2286000" lvl="4" indent="-228600" algn="l">
              <a:lnSpc>
                <a:spcPct val="90000"/>
              </a:lnSpc>
              <a:spcBef>
                <a:spcPts val="400"/>
              </a:spcBef>
              <a:spcAft>
                <a:spcPts val="0"/>
              </a:spcAft>
              <a:buClr>
                <a:schemeClr val="dk1"/>
              </a:buClr>
              <a:buSzPts val="800"/>
              <a:buFont typeface="Roboto"/>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4" name="Google Shape;54;p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7"/>
          <p:cNvSpPr txBox="1">
            <a:spLocks noGrp="1"/>
          </p:cNvSpPr>
          <p:nvPr>
            <p:ph type="ftr" idx="11"/>
          </p:nvPr>
        </p:nvSpPr>
        <p:spPr>
          <a:xfrm>
            <a:off x="629100" y="4522500"/>
            <a:ext cx="2397365" cy="273844"/>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7"/>
          <p:cNvSpPr txBox="1">
            <a:spLocks noGrp="1"/>
          </p:cNvSpPr>
          <p:nvPr>
            <p:ph type="body" idx="3"/>
          </p:nvPr>
        </p:nvSpPr>
        <p:spPr>
          <a:xfrm>
            <a:off x="3076161" y="4623704"/>
            <a:ext cx="4874833" cy="417403"/>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rgbClr val="57517B"/>
              </a:buClr>
              <a:buSzPts val="1100"/>
              <a:buFont typeface="Roboto"/>
              <a:buNone/>
              <a:defRPr sz="1100">
                <a:solidFill>
                  <a:srgbClr val="57517B"/>
                </a:solidFill>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 name="Google Shape;57;p7"/>
          <p:cNvSpPr txBox="1">
            <a:spLocks noGrp="1"/>
          </p:cNvSpPr>
          <p:nvPr>
            <p:ph type="sldNum" idx="12"/>
          </p:nvPr>
        </p:nvSpPr>
        <p:spPr>
          <a:xfrm>
            <a:off x="8459100" y="278100"/>
            <a:ext cx="467100" cy="275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ux contenus">
  <p:cSld name="Deux contenus">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8"/>
          <p:cNvSpPr txBox="1">
            <a:spLocks noGrp="1"/>
          </p:cNvSpPr>
          <p:nvPr>
            <p:ph type="body" idx="1"/>
          </p:nvPr>
        </p:nvSpPr>
        <p:spPr>
          <a:xfrm>
            <a:off x="628650" y="1369219"/>
            <a:ext cx="3886200" cy="315328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400"/>
              <a:buNone/>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 name="Google Shape;61;p8"/>
          <p:cNvSpPr txBox="1">
            <a:spLocks noGrp="1"/>
          </p:cNvSpPr>
          <p:nvPr>
            <p:ph type="body" idx="2"/>
          </p:nvPr>
        </p:nvSpPr>
        <p:spPr>
          <a:xfrm>
            <a:off x="4629150" y="1369219"/>
            <a:ext cx="3886200" cy="315328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400"/>
              <a:buNone/>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 name="Google Shape;62;p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8"/>
          <p:cNvSpPr txBox="1">
            <a:spLocks noGrp="1"/>
          </p:cNvSpPr>
          <p:nvPr>
            <p:ph type="ftr" idx="11"/>
          </p:nvPr>
        </p:nvSpPr>
        <p:spPr>
          <a:xfrm>
            <a:off x="629100" y="4522500"/>
            <a:ext cx="2397365" cy="273844"/>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8"/>
          <p:cNvSpPr txBox="1">
            <a:spLocks noGrp="1"/>
          </p:cNvSpPr>
          <p:nvPr>
            <p:ph type="body" idx="3"/>
          </p:nvPr>
        </p:nvSpPr>
        <p:spPr>
          <a:xfrm>
            <a:off x="3076161" y="4623704"/>
            <a:ext cx="4874833" cy="417403"/>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rgbClr val="57517B"/>
              </a:buClr>
              <a:buSzPts val="1100"/>
              <a:buFont typeface="Roboto"/>
              <a:buNone/>
              <a:defRPr sz="1100">
                <a:solidFill>
                  <a:srgbClr val="57517B"/>
                </a:solidFill>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8"/>
          <p:cNvSpPr txBox="1">
            <a:spLocks noGrp="1"/>
          </p:cNvSpPr>
          <p:nvPr>
            <p:ph type="sldNum" idx="12"/>
          </p:nvPr>
        </p:nvSpPr>
        <p:spPr>
          <a:xfrm>
            <a:off x="8459100" y="278100"/>
            <a:ext cx="467100" cy="275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act">
  <p:cSld name="Contac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9"/>
          <p:cNvSpPr txBox="1">
            <a:spLocks noGrp="1"/>
          </p:cNvSpPr>
          <p:nvPr>
            <p:ph type="body" idx="1"/>
          </p:nvPr>
        </p:nvSpPr>
        <p:spPr>
          <a:xfrm>
            <a:off x="628650" y="1369219"/>
            <a:ext cx="7886700" cy="315328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2100"/>
              <a:buFont typeface="Roboto"/>
              <a:buNone/>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9"/>
          <p:cNvSpPr txBox="1">
            <a:spLocks noGrp="1"/>
          </p:cNvSpPr>
          <p:nvPr>
            <p:ph type="ftr" idx="11"/>
          </p:nvPr>
        </p:nvSpPr>
        <p:spPr>
          <a:xfrm>
            <a:off x="629100" y="4522500"/>
            <a:ext cx="2397365" cy="273844"/>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9"/>
          <p:cNvSpPr txBox="1">
            <a:spLocks noGrp="1"/>
          </p:cNvSpPr>
          <p:nvPr>
            <p:ph type="body" idx="2"/>
          </p:nvPr>
        </p:nvSpPr>
        <p:spPr>
          <a:xfrm>
            <a:off x="3076161" y="4623704"/>
            <a:ext cx="4874833" cy="417403"/>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rgbClr val="57517B"/>
              </a:buClr>
              <a:buSzPts val="1100"/>
              <a:buFont typeface="Roboto"/>
              <a:buNone/>
              <a:defRPr sz="1100">
                <a:solidFill>
                  <a:srgbClr val="57517B"/>
                </a:solidFill>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 name="Google Shape;72;p9"/>
          <p:cNvSpPr txBox="1">
            <a:spLocks noGrp="1"/>
          </p:cNvSpPr>
          <p:nvPr>
            <p:ph type="sldNum" idx="12"/>
          </p:nvPr>
        </p:nvSpPr>
        <p:spPr>
          <a:xfrm>
            <a:off x="8459100" y="278100"/>
            <a:ext cx="467100" cy="275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1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0"/>
          <p:cNvSpPr txBox="1">
            <a:spLocks noGrp="1"/>
          </p:cNvSpPr>
          <p:nvPr>
            <p:ph type="ftr" idx="11"/>
          </p:nvPr>
        </p:nvSpPr>
        <p:spPr>
          <a:xfrm>
            <a:off x="629100" y="4522500"/>
            <a:ext cx="2397365" cy="273844"/>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0"/>
          <p:cNvSpPr txBox="1">
            <a:spLocks noGrp="1"/>
          </p:cNvSpPr>
          <p:nvPr>
            <p:ph type="body" idx="1"/>
          </p:nvPr>
        </p:nvSpPr>
        <p:spPr>
          <a:xfrm>
            <a:off x="3076161" y="4623704"/>
            <a:ext cx="4874833" cy="417403"/>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rgbClr val="57517B"/>
              </a:buClr>
              <a:buSzPts val="1100"/>
              <a:buFont typeface="Roboto"/>
              <a:buNone/>
              <a:defRPr sz="1100">
                <a:solidFill>
                  <a:srgbClr val="57517B"/>
                </a:solidFill>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0"/>
          <p:cNvSpPr txBox="1">
            <a:spLocks noGrp="1"/>
          </p:cNvSpPr>
          <p:nvPr>
            <p:ph type="sldNum" idx="12"/>
          </p:nvPr>
        </p:nvSpPr>
        <p:spPr>
          <a:xfrm>
            <a:off x="8459100" y="278100"/>
            <a:ext cx="467100" cy="2754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Roboto"/>
              <a:buNone/>
              <a:defRPr sz="33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8"/>
            <a:ext cx="7886700" cy="3153281"/>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40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28600" algn="l" rtl="0">
              <a:lnSpc>
                <a:spcPct val="90000"/>
              </a:lnSpc>
              <a:spcBef>
                <a:spcPts val="400"/>
              </a:spcBef>
              <a:spcAft>
                <a:spcPts val="0"/>
              </a:spcAft>
              <a:buClr>
                <a:schemeClr val="dk1"/>
              </a:buClr>
              <a:buSzPts val="1500"/>
              <a:buFont typeface="Roboto"/>
              <a:buNone/>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4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4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57517B"/>
                </a:solidFill>
                <a:latin typeface="Roboto"/>
                <a:ea typeface="Roboto"/>
                <a:cs typeface="Roboto"/>
                <a:sym typeface="Roboto"/>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628650" y="4523948"/>
            <a:ext cx="2397815" cy="273844"/>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57517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459100" y="278100"/>
            <a:ext cx="467100" cy="275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doi.org/10.4000/formationemploi.2804" TargetMode="External"/><Relationship Id="rId3" Type="http://schemas.openxmlformats.org/officeDocument/2006/relationships/hyperlink" Target="https://www.education.gouv.fr/sites/default/files/imported_files/document/IGEN-Rapport-2018-076-Bilan-sections-enseignement-general-professionnel-adapte-SEGPA_1002147.pdf" TargetMode="External"/><Relationship Id="rId7" Type="http://schemas.openxmlformats.org/officeDocument/2006/relationships/hyperlink" Target="https://doi.org/10.3917/chaso.bordi.2020.01.014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i.org/10.3917/nras.044.0223" TargetMode="External"/><Relationship Id="rId5" Type="http://schemas.openxmlformats.org/officeDocument/2006/relationships/hyperlink" Target="https://doi.org/10.3917/nras.039.0207" TargetMode="External"/><Relationship Id="rId4" Type="http://schemas.openxmlformats.org/officeDocument/2006/relationships/hyperlink" Target="https://doi.org/10.3917/nresi.093.012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4"/>
          <p:cNvSpPr txBox="1">
            <a:spLocks noGrp="1"/>
          </p:cNvSpPr>
          <p:nvPr>
            <p:ph type="ctrTitle"/>
          </p:nvPr>
        </p:nvSpPr>
        <p:spPr>
          <a:xfrm>
            <a:off x="288222" y="1109975"/>
            <a:ext cx="8638500" cy="17889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rgbClr val="57517B"/>
              </a:buClr>
              <a:buSzPct val="100000"/>
              <a:buFont typeface="Roboto"/>
              <a:buNone/>
            </a:pPr>
            <a:r>
              <a:rPr lang="fr-FR"/>
              <a:t>Élèves </a:t>
            </a:r>
            <a:r>
              <a:rPr lang="fr-FR" dirty="0"/>
              <a:t>à besoins particuliers et interculturalité : que disent les directeurs de dispositifs d'éducation adaptée et spécialisée en France ?</a:t>
            </a:r>
            <a:endParaRPr dirty="0"/>
          </a:p>
        </p:txBody>
      </p:sp>
      <p:sp>
        <p:nvSpPr>
          <p:cNvPr id="104" name="Google Shape;104;p14"/>
          <p:cNvSpPr txBox="1">
            <a:spLocks noGrp="1"/>
          </p:cNvSpPr>
          <p:nvPr>
            <p:ph type="subTitle" idx="1"/>
          </p:nvPr>
        </p:nvSpPr>
        <p:spPr>
          <a:xfrm>
            <a:off x="288234" y="2991678"/>
            <a:ext cx="6748670" cy="1371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57517B"/>
              </a:buClr>
              <a:buSzPts val="1800"/>
              <a:buFont typeface="Roboto"/>
              <a:buNone/>
            </a:pPr>
            <a:r>
              <a:rPr lang="fr-FR"/>
              <a:t>Mélissa Arneton, MCF psychologie, INSEI/Grhapes</a:t>
            </a:r>
            <a:endParaRPr/>
          </a:p>
          <a:p>
            <a:pPr marL="0" lvl="0" indent="0" algn="l" rtl="0">
              <a:lnSpc>
                <a:spcPct val="90000"/>
              </a:lnSpc>
              <a:spcBef>
                <a:spcPts val="0"/>
              </a:spcBef>
              <a:spcAft>
                <a:spcPts val="0"/>
              </a:spcAft>
              <a:buClr>
                <a:srgbClr val="57517B"/>
              </a:buClr>
              <a:buSzPts val="1800"/>
              <a:buFont typeface="Roboto"/>
              <a:buNone/>
            </a:pPr>
            <a:r>
              <a:rPr lang="fr-FR"/>
              <a:t>Isabelle Rigoni, MCF sociologie, INSEI/Grhapes </a:t>
            </a:r>
            <a:endParaRPr/>
          </a:p>
        </p:txBody>
      </p:sp>
      <p:sp>
        <p:nvSpPr>
          <p:cNvPr id="105" name="Google Shape;105;p14"/>
          <p:cNvSpPr txBox="1">
            <a:spLocks noGrp="1"/>
          </p:cNvSpPr>
          <p:nvPr>
            <p:ph type="sldNum" idx="12"/>
          </p:nvPr>
        </p:nvSpPr>
        <p:spPr>
          <a:xfrm>
            <a:off x="8458200" y="278130"/>
            <a:ext cx="468630" cy="273844"/>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200"/>
              <a:buNone/>
            </a:pPr>
            <a:fld id="{00000000-1234-1234-1234-123412341234}" type="slidenum">
              <a:rPr lang="fr-FR"/>
              <a:t>1</a:t>
            </a:fld>
            <a:endParaRPr/>
          </a:p>
        </p:txBody>
      </p:sp>
      <p:pic>
        <p:nvPicPr>
          <p:cNvPr id="106" name="Google Shape;106;p14"/>
          <p:cNvPicPr preferRelativeResize="0">
            <a:picLocks noGrp="1"/>
          </p:cNvPicPr>
          <p:nvPr>
            <p:ph type="pic" idx="2"/>
          </p:nvPr>
        </p:nvPicPr>
        <p:blipFill rotWithShape="1">
          <a:blip r:embed="rId4">
            <a:alphaModFix/>
          </a:blip>
          <a:srcRect/>
          <a:stretch/>
        </p:blipFill>
        <p:spPr>
          <a:xfrm>
            <a:off x="0" y="0"/>
            <a:ext cx="9142200" cy="102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216200" y="273850"/>
            <a:ext cx="8663400" cy="618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0000"/>
              </a:buClr>
              <a:buSzPts val="3300"/>
              <a:buFont typeface="Roboto"/>
              <a:buNone/>
            </a:pPr>
            <a:r>
              <a:rPr lang="fr-FR" sz="2600">
                <a:solidFill>
                  <a:schemeClr val="dk1"/>
                </a:solidFill>
              </a:rPr>
              <a:t>Un corpus sélectionné en fonction des publics scolaires </a:t>
            </a:r>
            <a:endParaRPr sz="2600">
              <a:solidFill>
                <a:schemeClr val="dk1"/>
              </a:solidFill>
            </a:endParaRPr>
          </a:p>
        </p:txBody>
      </p:sp>
      <p:grpSp>
        <p:nvGrpSpPr>
          <p:cNvPr id="186" name="Google Shape;186;p23"/>
          <p:cNvGrpSpPr/>
          <p:nvPr/>
        </p:nvGrpSpPr>
        <p:grpSpPr>
          <a:xfrm>
            <a:off x="131196" y="1374277"/>
            <a:ext cx="8805407" cy="3766545"/>
            <a:chOff x="4196" y="2677"/>
            <a:chExt cx="8805407" cy="3766545"/>
          </a:xfrm>
        </p:grpSpPr>
        <p:sp>
          <p:nvSpPr>
            <p:cNvPr id="187" name="Google Shape;187;p23"/>
            <p:cNvSpPr/>
            <p:nvPr/>
          </p:nvSpPr>
          <p:spPr>
            <a:xfrm>
              <a:off x="4196" y="2677"/>
              <a:ext cx="1624614" cy="1154776"/>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txBox="1"/>
            <p:nvPr/>
          </p:nvSpPr>
          <p:spPr>
            <a:xfrm>
              <a:off x="38018" y="36499"/>
              <a:ext cx="1556970" cy="108713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fr-FR" sz="1400" b="0" i="0" u="none" strike="noStrike" cap="none">
                  <a:solidFill>
                    <a:schemeClr val="lt1"/>
                  </a:solidFill>
                  <a:latin typeface="Roboto"/>
                  <a:ea typeface="Roboto"/>
                  <a:cs typeface="Roboto"/>
                  <a:sym typeface="Roboto"/>
                </a:rPr>
                <a:t>Avant 1992</a:t>
              </a:r>
              <a:endParaRPr i="1">
                <a:solidFill>
                  <a:schemeClr val="lt1"/>
                </a:solidFill>
                <a:latin typeface="Roboto"/>
                <a:ea typeface="Roboto"/>
                <a:cs typeface="Roboto"/>
                <a:sym typeface="Roboto"/>
              </a:endParaRPr>
            </a:p>
          </p:txBody>
        </p:sp>
        <p:sp>
          <p:nvSpPr>
            <p:cNvPr id="189" name="Google Shape;189;p23"/>
            <p:cNvSpPr/>
            <p:nvPr/>
          </p:nvSpPr>
          <p:spPr>
            <a:xfrm>
              <a:off x="4196" y="1308561"/>
              <a:ext cx="1624614" cy="1154776"/>
            </a:xfrm>
            <a:prstGeom prst="roundRect">
              <a:avLst>
                <a:gd name="adj" fmla="val 1000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txBox="1"/>
            <p:nvPr/>
          </p:nvSpPr>
          <p:spPr>
            <a:xfrm>
              <a:off x="38018" y="1342383"/>
              <a:ext cx="1556970" cy="108713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fr-FR" sz="1400" b="0" i="0" u="none" strike="noStrike" cap="none">
                  <a:solidFill>
                    <a:schemeClr val="lt1"/>
                  </a:solidFill>
                  <a:latin typeface="Roboto"/>
                  <a:ea typeface="Roboto"/>
                  <a:cs typeface="Roboto"/>
                  <a:sym typeface="Roboto"/>
                </a:rPr>
                <a:t>1 mémoire de 1989 sur les EFIV</a:t>
              </a:r>
              <a:endParaRPr/>
            </a:p>
          </p:txBody>
        </p:sp>
        <p:sp>
          <p:nvSpPr>
            <p:cNvPr id="191" name="Google Shape;191;p23"/>
            <p:cNvSpPr/>
            <p:nvPr/>
          </p:nvSpPr>
          <p:spPr>
            <a:xfrm>
              <a:off x="4196" y="2614446"/>
              <a:ext cx="1624614" cy="1154776"/>
            </a:xfrm>
            <a:prstGeom prst="roundRect">
              <a:avLst>
                <a:gd name="adj" fmla="val 1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txBox="1"/>
            <p:nvPr/>
          </p:nvSpPr>
          <p:spPr>
            <a:xfrm>
              <a:off x="38018" y="2648268"/>
              <a:ext cx="1556970" cy="108713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fr-FR">
                  <a:solidFill>
                    <a:schemeClr val="lt1"/>
                  </a:solidFill>
                  <a:latin typeface="Roboto"/>
                  <a:ea typeface="Roboto"/>
                  <a:cs typeface="Roboto"/>
                  <a:sym typeface="Roboto"/>
                </a:rPr>
                <a:t>7400</a:t>
              </a:r>
              <a:r>
                <a:rPr lang="fr-FR" sz="1400" b="0" i="0" u="none" strike="noStrike" cap="none">
                  <a:solidFill>
                    <a:schemeClr val="lt1"/>
                  </a:solidFill>
                  <a:latin typeface="Roboto"/>
                  <a:ea typeface="Roboto"/>
                  <a:cs typeface="Roboto"/>
                  <a:sym typeface="Roboto"/>
                </a:rPr>
                <a:t> </a:t>
              </a:r>
              <a:r>
                <a:rPr lang="fr-FR" sz="1400" b="0" i="0" u="none" strike="noStrike" cap="none" dirty="0">
                  <a:solidFill>
                    <a:schemeClr val="lt1"/>
                  </a:solidFill>
                  <a:latin typeface="Roboto"/>
                  <a:ea typeface="Roboto"/>
                  <a:cs typeface="Roboto"/>
                  <a:sym typeface="Roboto"/>
                </a:rPr>
                <a:t>mémoires non pris en compte </a:t>
              </a:r>
              <a:endParaRPr dirty="0">
                <a:solidFill>
                  <a:schemeClr val="lt1"/>
                </a:solidFill>
              </a:endParaRPr>
            </a:p>
          </p:txBody>
        </p:sp>
        <p:sp>
          <p:nvSpPr>
            <p:cNvPr id="193" name="Google Shape;193;p23"/>
            <p:cNvSpPr/>
            <p:nvPr/>
          </p:nvSpPr>
          <p:spPr>
            <a:xfrm>
              <a:off x="1901745" y="2677"/>
              <a:ext cx="6907858" cy="1154776"/>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txBox="1"/>
            <p:nvPr/>
          </p:nvSpPr>
          <p:spPr>
            <a:xfrm>
              <a:off x="1935567" y="36499"/>
              <a:ext cx="6840214" cy="108713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fr-FR" sz="1400" b="0" i="0" u="none" strike="noStrike" cap="none">
                  <a:solidFill>
                    <a:schemeClr val="lt1"/>
                  </a:solidFill>
                  <a:latin typeface="Roboto"/>
                  <a:ea typeface="Roboto"/>
                  <a:cs typeface="Roboto"/>
                  <a:sym typeface="Roboto"/>
                </a:rPr>
                <a:t>Base documentaire</a:t>
              </a:r>
              <a:r>
                <a:rPr lang="fr-FR" sz="1400" b="0" i="0" u="none" strike="noStrike" cap="none">
                  <a:solidFill>
                    <a:srgbClr val="FF0000"/>
                  </a:solidFill>
                  <a:latin typeface="Roboto"/>
                  <a:ea typeface="Roboto"/>
                  <a:cs typeface="Roboto"/>
                  <a:sym typeface="Roboto"/>
                </a:rPr>
                <a:t> </a:t>
              </a:r>
              <a:endParaRPr sz="1400" b="0" i="0" u="none" strike="noStrike" cap="none">
                <a:solidFill>
                  <a:srgbClr val="FF0000"/>
                </a:solidFill>
                <a:latin typeface="Roboto"/>
                <a:ea typeface="Roboto"/>
                <a:cs typeface="Roboto"/>
                <a:sym typeface="Roboto"/>
              </a:endParaRPr>
            </a:p>
            <a:p>
              <a:pPr marL="0" marR="0" lvl="0" indent="0" algn="ctr" rtl="0">
                <a:lnSpc>
                  <a:spcPct val="90000"/>
                </a:lnSpc>
                <a:spcBef>
                  <a:spcPts val="0"/>
                </a:spcBef>
                <a:spcAft>
                  <a:spcPts val="0"/>
                </a:spcAft>
                <a:buNone/>
              </a:pPr>
              <a:r>
                <a:rPr lang="fr-FR" sz="1400" b="0" i="0" u="none" strike="noStrike" cap="none">
                  <a:solidFill>
                    <a:schemeClr val="lt1"/>
                  </a:solidFill>
                  <a:latin typeface="Roboto"/>
                  <a:ea typeface="Roboto"/>
                  <a:cs typeface="Roboto"/>
                  <a:sym typeface="Roboto"/>
                </a:rPr>
                <a:t>2637 mémoires</a:t>
              </a:r>
              <a:endParaRPr sz="1400" b="0" i="0" u="none" strike="noStrike" cap="none">
                <a:solidFill>
                  <a:schemeClr val="lt1"/>
                </a:solidFill>
                <a:latin typeface="Roboto"/>
                <a:ea typeface="Roboto"/>
                <a:cs typeface="Roboto"/>
                <a:sym typeface="Roboto"/>
              </a:endParaRPr>
            </a:p>
          </p:txBody>
        </p:sp>
        <p:sp>
          <p:nvSpPr>
            <p:cNvPr id="195" name="Google Shape;195;p23"/>
            <p:cNvSpPr/>
            <p:nvPr/>
          </p:nvSpPr>
          <p:spPr>
            <a:xfrm>
              <a:off x="1901745" y="1308561"/>
              <a:ext cx="1624614" cy="1154776"/>
            </a:xfrm>
            <a:prstGeom prst="roundRect">
              <a:avLst>
                <a:gd name="adj" fmla="val 1000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txBox="1"/>
            <p:nvPr/>
          </p:nvSpPr>
          <p:spPr>
            <a:xfrm>
              <a:off x="1935567" y="1342383"/>
              <a:ext cx="1556970" cy="108713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fr-FR" sz="1400" b="0" i="0" u="none" strike="noStrike" cap="none">
                  <a:solidFill>
                    <a:schemeClr val="lt1"/>
                  </a:solidFill>
                  <a:latin typeface="Roboto"/>
                  <a:ea typeface="Roboto"/>
                  <a:cs typeface="Roboto"/>
                  <a:sym typeface="Roboto"/>
                </a:rPr>
                <a:t>Culture/ interculturel</a:t>
              </a:r>
              <a:endParaRPr sz="1400" b="0" i="0" u="none" strike="noStrike" cap="none">
                <a:solidFill>
                  <a:schemeClr val="lt1"/>
                </a:solidFill>
                <a:latin typeface="Roboto"/>
                <a:ea typeface="Roboto"/>
                <a:cs typeface="Roboto"/>
                <a:sym typeface="Roboto"/>
              </a:endParaRPr>
            </a:p>
          </p:txBody>
        </p:sp>
        <p:sp>
          <p:nvSpPr>
            <p:cNvPr id="197" name="Google Shape;197;p23"/>
            <p:cNvSpPr/>
            <p:nvPr/>
          </p:nvSpPr>
          <p:spPr>
            <a:xfrm>
              <a:off x="1901745" y="2614446"/>
              <a:ext cx="1624614" cy="1154776"/>
            </a:xfrm>
            <a:prstGeom prst="roundRect">
              <a:avLst>
                <a:gd name="adj" fmla="val 10000"/>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txBox="1"/>
            <p:nvPr/>
          </p:nvSpPr>
          <p:spPr>
            <a:xfrm>
              <a:off x="1935567" y="2648268"/>
              <a:ext cx="1556970" cy="108713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fr-FR" sz="1400" b="0" i="0" u="none" strike="noStrike" cap="none">
                  <a:solidFill>
                    <a:schemeClr val="lt1"/>
                  </a:solidFill>
                  <a:latin typeface="Roboto"/>
                  <a:ea typeface="Roboto"/>
                  <a:cs typeface="Roboto"/>
                  <a:sym typeface="Roboto"/>
                </a:rPr>
                <a:t>N=</a:t>
              </a:r>
              <a:r>
                <a:rPr lang="fr-FR">
                  <a:solidFill>
                    <a:schemeClr val="lt1"/>
                  </a:solidFill>
                  <a:latin typeface="Roboto"/>
                  <a:ea typeface="Roboto"/>
                  <a:cs typeface="Roboto"/>
                  <a:sym typeface="Roboto"/>
                </a:rPr>
                <a:t>113</a:t>
              </a:r>
              <a:endParaRPr sz="1400" b="0" i="0" u="none" strike="noStrike" cap="none">
                <a:solidFill>
                  <a:schemeClr val="lt1"/>
                </a:solidFill>
                <a:latin typeface="Roboto"/>
                <a:ea typeface="Roboto"/>
                <a:cs typeface="Roboto"/>
                <a:sym typeface="Roboto"/>
              </a:endParaRPr>
            </a:p>
          </p:txBody>
        </p:sp>
        <p:sp>
          <p:nvSpPr>
            <p:cNvPr id="199" name="Google Shape;199;p23"/>
            <p:cNvSpPr/>
            <p:nvPr/>
          </p:nvSpPr>
          <p:spPr>
            <a:xfrm>
              <a:off x="3662826" y="1308561"/>
              <a:ext cx="1624614" cy="1154776"/>
            </a:xfrm>
            <a:prstGeom prst="roundRect">
              <a:avLst>
                <a:gd name="adj" fmla="val 1000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txBox="1"/>
            <p:nvPr/>
          </p:nvSpPr>
          <p:spPr>
            <a:xfrm>
              <a:off x="3696648" y="1342383"/>
              <a:ext cx="1556970" cy="108713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fr-FR" sz="1400" b="0" i="0" u="none" strike="noStrike" cap="none">
                  <a:solidFill>
                    <a:schemeClr val="lt1"/>
                  </a:solidFill>
                  <a:latin typeface="Roboto"/>
                  <a:ea typeface="Roboto"/>
                  <a:cs typeface="Roboto"/>
                  <a:sym typeface="Roboto"/>
                </a:rPr>
                <a:t>migration</a:t>
              </a:r>
              <a:endParaRPr sz="1400" b="0" i="0" u="none" strike="noStrike" cap="none">
                <a:solidFill>
                  <a:schemeClr val="lt1"/>
                </a:solidFill>
                <a:latin typeface="Roboto"/>
                <a:ea typeface="Roboto"/>
                <a:cs typeface="Roboto"/>
                <a:sym typeface="Roboto"/>
              </a:endParaRPr>
            </a:p>
          </p:txBody>
        </p:sp>
        <p:sp>
          <p:nvSpPr>
            <p:cNvPr id="201" name="Google Shape;201;p23"/>
            <p:cNvSpPr/>
            <p:nvPr/>
          </p:nvSpPr>
          <p:spPr>
            <a:xfrm>
              <a:off x="3662826" y="2614446"/>
              <a:ext cx="1624614" cy="1154776"/>
            </a:xfrm>
            <a:prstGeom prst="roundRect">
              <a:avLst>
                <a:gd name="adj" fmla="val 10000"/>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txBox="1"/>
            <p:nvPr/>
          </p:nvSpPr>
          <p:spPr>
            <a:xfrm>
              <a:off x="3696648" y="2648268"/>
              <a:ext cx="1556970" cy="108713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fr-FR" sz="1400" b="0" i="0" u="none" strike="noStrike" cap="none">
                  <a:solidFill>
                    <a:schemeClr val="lt1"/>
                  </a:solidFill>
                  <a:latin typeface="Roboto"/>
                  <a:ea typeface="Roboto"/>
                  <a:cs typeface="Roboto"/>
                  <a:sym typeface="Roboto"/>
                </a:rPr>
                <a:t>E</a:t>
              </a:r>
              <a:r>
                <a:rPr lang="fr-FR">
                  <a:solidFill>
                    <a:schemeClr val="lt1"/>
                  </a:solidFill>
                  <a:latin typeface="Roboto"/>
                  <a:ea typeface="Roboto"/>
                  <a:cs typeface="Roboto"/>
                  <a:sym typeface="Roboto"/>
                </a:rPr>
                <a:t>ANA = 5</a:t>
              </a:r>
              <a:endParaRPr sz="1400" b="0" i="0" u="none" strike="noStrike" cap="none">
                <a:solidFill>
                  <a:schemeClr val="lt1"/>
                </a:solidFill>
                <a:latin typeface="Roboto"/>
                <a:ea typeface="Roboto"/>
                <a:cs typeface="Roboto"/>
                <a:sym typeface="Roboto"/>
              </a:endParaRPr>
            </a:p>
          </p:txBody>
        </p:sp>
        <p:sp>
          <p:nvSpPr>
            <p:cNvPr id="203" name="Google Shape;203;p23"/>
            <p:cNvSpPr/>
            <p:nvPr/>
          </p:nvSpPr>
          <p:spPr>
            <a:xfrm>
              <a:off x="5423908" y="1308561"/>
              <a:ext cx="1624614" cy="1154776"/>
            </a:xfrm>
            <a:prstGeom prst="roundRect">
              <a:avLst>
                <a:gd name="adj" fmla="val 1000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txBox="1"/>
            <p:nvPr/>
          </p:nvSpPr>
          <p:spPr>
            <a:xfrm>
              <a:off x="5457730" y="1342383"/>
              <a:ext cx="1556970" cy="108713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fr-FR" sz="1400" b="0" i="0" u="none" strike="noStrike" cap="none">
                  <a:solidFill>
                    <a:schemeClr val="lt1"/>
                  </a:solidFill>
                  <a:latin typeface="Roboto"/>
                  <a:ea typeface="Roboto"/>
                  <a:cs typeface="Roboto"/>
                  <a:sym typeface="Roboto"/>
                </a:rPr>
                <a:t>Gens du voyage</a:t>
              </a:r>
              <a:endParaRPr sz="1400" b="0" i="0" u="none" strike="noStrike" cap="none">
                <a:solidFill>
                  <a:schemeClr val="lt1"/>
                </a:solidFill>
                <a:latin typeface="Roboto"/>
                <a:ea typeface="Roboto"/>
                <a:cs typeface="Roboto"/>
                <a:sym typeface="Roboto"/>
              </a:endParaRPr>
            </a:p>
          </p:txBody>
        </p:sp>
        <p:sp>
          <p:nvSpPr>
            <p:cNvPr id="205" name="Google Shape;205;p23"/>
            <p:cNvSpPr/>
            <p:nvPr/>
          </p:nvSpPr>
          <p:spPr>
            <a:xfrm>
              <a:off x="5423908" y="2614446"/>
              <a:ext cx="1624614" cy="1154776"/>
            </a:xfrm>
            <a:prstGeom prst="roundRect">
              <a:avLst>
                <a:gd name="adj" fmla="val 10000"/>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txBox="1"/>
            <p:nvPr/>
          </p:nvSpPr>
          <p:spPr>
            <a:xfrm>
              <a:off x="5457730" y="2648268"/>
              <a:ext cx="1556970" cy="108713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fr-FR" sz="1400" b="0" i="0" u="none" strike="noStrike" cap="none">
                  <a:solidFill>
                    <a:schemeClr val="lt1"/>
                  </a:solidFill>
                  <a:latin typeface="Roboto"/>
                  <a:ea typeface="Roboto"/>
                  <a:cs typeface="Roboto"/>
                  <a:sym typeface="Roboto"/>
                </a:rPr>
                <a:t>EFIV = 16</a:t>
              </a:r>
              <a:endParaRPr sz="1400" b="0" i="0" u="none" strike="noStrike" cap="none">
                <a:solidFill>
                  <a:schemeClr val="lt1"/>
                </a:solidFill>
                <a:latin typeface="Roboto"/>
                <a:ea typeface="Roboto"/>
                <a:cs typeface="Roboto"/>
                <a:sym typeface="Roboto"/>
              </a:endParaRPr>
            </a:p>
          </p:txBody>
        </p:sp>
        <p:sp>
          <p:nvSpPr>
            <p:cNvPr id="207" name="Google Shape;207;p23"/>
            <p:cNvSpPr/>
            <p:nvPr/>
          </p:nvSpPr>
          <p:spPr>
            <a:xfrm>
              <a:off x="7184989" y="1308561"/>
              <a:ext cx="1624614" cy="1154776"/>
            </a:xfrm>
            <a:prstGeom prst="roundRect">
              <a:avLst>
                <a:gd name="adj" fmla="val 1000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txBox="1"/>
            <p:nvPr/>
          </p:nvSpPr>
          <p:spPr>
            <a:xfrm>
              <a:off x="7218811" y="1342383"/>
              <a:ext cx="1556970" cy="108713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fr-FR" sz="1400" b="0" i="0" u="none" strike="noStrike" cap="none">
                  <a:solidFill>
                    <a:schemeClr val="lt1"/>
                  </a:solidFill>
                  <a:latin typeface="Roboto"/>
                  <a:ea typeface="Roboto"/>
                  <a:cs typeface="Roboto"/>
                  <a:sym typeface="Roboto"/>
                </a:rPr>
                <a:t>Académies Ultramarines</a:t>
              </a:r>
              <a:endParaRPr sz="1400" b="0" i="0" u="none" strike="noStrike" cap="none">
                <a:solidFill>
                  <a:schemeClr val="lt1"/>
                </a:solidFill>
                <a:latin typeface="Roboto"/>
                <a:ea typeface="Roboto"/>
                <a:cs typeface="Roboto"/>
                <a:sym typeface="Roboto"/>
              </a:endParaRPr>
            </a:p>
          </p:txBody>
        </p:sp>
        <p:sp>
          <p:nvSpPr>
            <p:cNvPr id="209" name="Google Shape;209;p23"/>
            <p:cNvSpPr/>
            <p:nvPr/>
          </p:nvSpPr>
          <p:spPr>
            <a:xfrm>
              <a:off x="7184989" y="2614446"/>
              <a:ext cx="1624614" cy="1154776"/>
            </a:xfrm>
            <a:prstGeom prst="roundRect">
              <a:avLst>
                <a:gd name="adj" fmla="val 10000"/>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txBox="1"/>
            <p:nvPr/>
          </p:nvSpPr>
          <p:spPr>
            <a:xfrm>
              <a:off x="7218811" y="2648268"/>
              <a:ext cx="1556970" cy="108713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fr-FR" sz="1400" b="0" i="0" u="none" strike="noStrike" cap="none">
                  <a:solidFill>
                    <a:schemeClr val="lt1"/>
                  </a:solidFill>
                  <a:latin typeface="Roboto"/>
                  <a:ea typeface="Roboto"/>
                  <a:cs typeface="Roboto"/>
                  <a:sym typeface="Roboto"/>
                </a:rPr>
                <a:t>Guadeloupe, Guyane, La Réunion</a:t>
              </a:r>
              <a:r>
                <a:rPr lang="fr-FR">
                  <a:solidFill>
                    <a:schemeClr val="lt1"/>
                  </a:solidFill>
                  <a:latin typeface="Roboto"/>
                  <a:ea typeface="Roboto"/>
                  <a:cs typeface="Roboto"/>
                  <a:sym typeface="Roboto"/>
                </a:rPr>
                <a:t>, </a:t>
              </a:r>
              <a:r>
                <a:rPr lang="fr-FR" sz="1400" b="0" i="0" u="none" strike="noStrike" cap="none">
                  <a:solidFill>
                    <a:schemeClr val="lt1"/>
                  </a:solidFill>
                  <a:latin typeface="Roboto"/>
                  <a:ea typeface="Roboto"/>
                  <a:cs typeface="Roboto"/>
                  <a:sym typeface="Roboto"/>
                </a:rPr>
                <a:t>Martinique</a:t>
              </a:r>
              <a:r>
                <a:rPr lang="fr-FR">
                  <a:solidFill>
                    <a:schemeClr val="lt1"/>
                  </a:solidFill>
                  <a:latin typeface="Roboto"/>
                  <a:ea typeface="Roboto"/>
                  <a:cs typeface="Roboto"/>
                  <a:sym typeface="Roboto"/>
                </a:rPr>
                <a:t>, </a:t>
              </a:r>
              <a:r>
                <a:rPr lang="fr-FR" sz="1400" b="0" i="0" u="none" strike="noStrike" cap="none">
                  <a:solidFill>
                    <a:schemeClr val="lt1"/>
                  </a:solidFill>
                  <a:latin typeface="Roboto"/>
                  <a:ea typeface="Roboto"/>
                  <a:cs typeface="Roboto"/>
                  <a:sym typeface="Roboto"/>
                </a:rPr>
                <a:t>Mayotte = 94</a:t>
              </a:r>
              <a:endParaRPr sz="1400" b="0" i="0" u="none" strike="noStrike" cap="none">
                <a:solidFill>
                  <a:schemeClr val="lt1"/>
                </a:solidFill>
                <a:latin typeface="Roboto"/>
                <a:ea typeface="Roboto"/>
                <a:cs typeface="Roboto"/>
                <a:sym typeface="Robot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500"/>
              <a:buFont typeface="Roboto"/>
              <a:buNone/>
            </a:pPr>
            <a:r>
              <a:rPr lang="fr-FR"/>
              <a:t>Résultats de l’analyse compréhensive croisée</a:t>
            </a:r>
            <a:endParaRPr/>
          </a:p>
        </p:txBody>
      </p:sp>
      <p:sp>
        <p:nvSpPr>
          <p:cNvPr id="224" name="Google Shape;224;p25"/>
          <p:cNvSpPr txBox="1">
            <a:spLocks noGrp="1"/>
          </p:cNvSpPr>
          <p:nvPr>
            <p:ph type="body" idx="1"/>
          </p:nvPr>
        </p:nvSpPr>
        <p:spPr>
          <a:xfrm>
            <a:off x="623888" y="3442097"/>
            <a:ext cx="7886700" cy="1080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57517B"/>
              </a:buClr>
              <a:buSzPts val="3600"/>
              <a:buFont typeface="Roboto"/>
              <a:buNone/>
            </a:pPr>
            <a:r>
              <a:rPr lang="fr-FR" sz="3600" b="1">
                <a:solidFill>
                  <a:schemeClr val="dk1"/>
                </a:solidFill>
              </a:rPr>
              <a:t>Quatre fils</a:t>
            </a:r>
            <a:endParaRPr>
              <a:solidFill>
                <a:schemeClr val="dk1"/>
              </a:solidFill>
            </a:endParaRPr>
          </a:p>
          <a:p>
            <a:pPr marL="0" lvl="0" indent="0" algn="l" rtl="0">
              <a:lnSpc>
                <a:spcPct val="90000"/>
              </a:lnSpc>
              <a:spcBef>
                <a:spcPts val="0"/>
              </a:spcBef>
              <a:spcAft>
                <a:spcPts val="0"/>
              </a:spcAft>
              <a:buClr>
                <a:schemeClr val="dk1"/>
              </a:buClr>
              <a:buSzPts val="1800"/>
              <a:buFont typeface="Roboto"/>
              <a:buNone/>
            </a:pP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6" title="rectangle de mise en forme visuel"/>
          <p:cNvSpPr/>
          <p:nvPr/>
        </p:nvSpPr>
        <p:spPr>
          <a:xfrm>
            <a:off x="0" y="4401750"/>
            <a:ext cx="9144000" cy="9003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1" name="Google Shape;231;p26"/>
          <p:cNvSpPr txBox="1">
            <a:spLocks noGrp="1"/>
          </p:cNvSpPr>
          <p:nvPr>
            <p:ph type="title"/>
          </p:nvPr>
        </p:nvSpPr>
        <p:spPr>
          <a:xfrm>
            <a:off x="173400" y="273850"/>
            <a:ext cx="8747700" cy="5871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FF0000"/>
              </a:buClr>
              <a:buSzPts val="2970"/>
              <a:buFont typeface="Roboto"/>
              <a:buNone/>
            </a:pPr>
            <a:r>
              <a:rPr lang="fr-FR" sz="2150">
                <a:solidFill>
                  <a:schemeClr val="dk1"/>
                </a:solidFill>
              </a:rPr>
              <a:t>1a/ </a:t>
            </a:r>
            <a:r>
              <a:rPr lang="fr-FR" sz="2150"/>
              <a:t>Des difficultés à prendre en compte l’</a:t>
            </a:r>
            <a:r>
              <a:rPr lang="fr-FR" sz="2150">
                <a:solidFill>
                  <a:schemeClr val="dk1"/>
                </a:solidFill>
              </a:rPr>
              <a:t>hétérogénéité des publics</a:t>
            </a:r>
            <a:endParaRPr sz="2150">
              <a:solidFill>
                <a:schemeClr val="dk1"/>
              </a:solidFill>
            </a:endParaRPr>
          </a:p>
        </p:txBody>
      </p:sp>
      <p:sp>
        <p:nvSpPr>
          <p:cNvPr id="232" name="Google Shape;232;p26"/>
          <p:cNvSpPr txBox="1">
            <a:spLocks noGrp="1"/>
          </p:cNvSpPr>
          <p:nvPr>
            <p:ph type="body" idx="1"/>
          </p:nvPr>
        </p:nvSpPr>
        <p:spPr>
          <a:xfrm>
            <a:off x="0" y="1369218"/>
            <a:ext cx="8515350" cy="3774281"/>
          </a:xfrm>
          <a:prstGeom prst="rect">
            <a:avLst/>
          </a:prstGeom>
          <a:solidFill>
            <a:schemeClr val="lt1"/>
          </a:solidFill>
          <a:ln>
            <a:noFill/>
          </a:ln>
        </p:spPr>
        <p:txBody>
          <a:bodyPr spcFirstLastPara="1" wrap="square" lIns="68575" tIns="34275" rIns="68575" bIns="34275" anchor="t" anchorCtr="0">
            <a:normAutofit/>
          </a:bodyPr>
          <a:lstStyle/>
          <a:p>
            <a:pPr marL="457200" lvl="0" indent="-330200" algn="l" rtl="0">
              <a:lnSpc>
                <a:spcPct val="90000"/>
              </a:lnSpc>
              <a:spcBef>
                <a:spcPts val="800"/>
              </a:spcBef>
              <a:spcAft>
                <a:spcPts val="0"/>
              </a:spcAft>
              <a:buSzPts val="1600"/>
              <a:buChar char="●"/>
            </a:pPr>
            <a:r>
              <a:rPr lang="fr-FR" sz="1600"/>
              <a:t>EANA : des représentations uniformes et stigmatisantes</a:t>
            </a:r>
            <a:endParaRPr sz="1600"/>
          </a:p>
          <a:p>
            <a:pPr marL="457200" lvl="0" indent="0" algn="l" rtl="0">
              <a:lnSpc>
                <a:spcPct val="90000"/>
              </a:lnSpc>
              <a:spcBef>
                <a:spcPts val="800"/>
              </a:spcBef>
              <a:spcAft>
                <a:spcPts val="0"/>
              </a:spcAft>
              <a:buNone/>
            </a:pPr>
            <a:r>
              <a:rPr lang="fr-FR" sz="1600" i="1"/>
              <a:t>Le style éducatif en Afrique noire. On éduquera l’enfant en Afrique avant tout en fonction de la vie qu’il est destiné à mener au sein de la communauté familiale. […] La coutume prescrit comment doivent se comporter et se traiter chaque membre de la famille. […] Bien entendu il y aura des différences entre les ethnies »</a:t>
            </a:r>
            <a:r>
              <a:rPr lang="fr-FR" sz="1600"/>
              <a:t> (Breuil, 1997 : 8).</a:t>
            </a:r>
            <a:endParaRPr sz="1600"/>
          </a:p>
          <a:p>
            <a:pPr marL="457200" lvl="0" indent="0" algn="l" rtl="0">
              <a:lnSpc>
                <a:spcPct val="90000"/>
              </a:lnSpc>
              <a:spcBef>
                <a:spcPts val="800"/>
              </a:spcBef>
              <a:spcAft>
                <a:spcPts val="0"/>
              </a:spcAft>
              <a:buNone/>
            </a:pPr>
            <a:endParaRPr sz="1600"/>
          </a:p>
          <a:p>
            <a:pPr marL="457200" lvl="0" indent="-330200" algn="just" rtl="0">
              <a:lnSpc>
                <a:spcPct val="115000"/>
              </a:lnSpc>
              <a:spcBef>
                <a:spcPts val="0"/>
              </a:spcBef>
              <a:spcAft>
                <a:spcPts val="0"/>
              </a:spcAft>
              <a:buSzPts val="1600"/>
              <a:buChar char="●"/>
            </a:pPr>
            <a:r>
              <a:rPr lang="fr-FR" sz="1600"/>
              <a:t>EFIV : une méconnaissance des publics accueillis</a:t>
            </a:r>
            <a:endParaRPr sz="1600"/>
          </a:p>
          <a:p>
            <a:pPr marL="457200" lvl="0" indent="0" algn="l" rtl="0">
              <a:lnSpc>
                <a:spcPct val="90000"/>
              </a:lnSpc>
              <a:spcBef>
                <a:spcPts val="800"/>
              </a:spcBef>
              <a:spcAft>
                <a:spcPts val="0"/>
              </a:spcAft>
              <a:buNone/>
            </a:pPr>
            <a:r>
              <a:rPr lang="fr-FR" sz="1600" i="1"/>
              <a:t>« Au regard de cette étude, j’ai découvert l’histoire et la diversité des tsiganes dont j’ignorais presque tout. Je ne connaissais ni leur histoire commune et les liens qui les unissent, ni leur grande diversité »</a:t>
            </a:r>
            <a:r>
              <a:rPr lang="fr-FR" sz="1600"/>
              <a:t> (Riguet, 2017 : 41).</a:t>
            </a:r>
            <a:endParaRPr sz="1600"/>
          </a:p>
          <a:p>
            <a:pPr marL="571500" lvl="0" indent="-254000" algn="l" rtl="0">
              <a:lnSpc>
                <a:spcPct val="90000"/>
              </a:lnSpc>
              <a:spcBef>
                <a:spcPts val="800"/>
              </a:spcBef>
              <a:spcAft>
                <a:spcPts val="0"/>
              </a:spcAft>
              <a:buSzPts val="1400"/>
              <a:buFont typeface="Arial"/>
              <a:buNone/>
            </a:pPr>
            <a:endParaRPr sz="1600"/>
          </a:p>
          <a:p>
            <a:pPr marL="342900" lvl="0" indent="-254000" algn="l" rtl="0">
              <a:lnSpc>
                <a:spcPct val="90000"/>
              </a:lnSpc>
              <a:spcBef>
                <a:spcPts val="0"/>
              </a:spcBef>
              <a:spcAft>
                <a:spcPts val="0"/>
              </a:spcAft>
              <a:buSzPts val="1400"/>
              <a:buFont typeface="Arial"/>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title="rectangle de mise en forme visuel"/>
          <p:cNvSpPr/>
          <p:nvPr/>
        </p:nvSpPr>
        <p:spPr>
          <a:xfrm>
            <a:off x="0" y="4401750"/>
            <a:ext cx="9144000" cy="9003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8" name="Google Shape;238;p27"/>
          <p:cNvPicPr preferRelativeResize="0">
            <a:picLocks noGrp="1"/>
          </p:cNvPicPr>
          <p:nvPr>
            <p:ph type="pic" idx="2"/>
          </p:nvPr>
        </p:nvPicPr>
        <p:blipFill rotWithShape="1">
          <a:blip r:embed="rId3">
            <a:alphaModFix/>
          </a:blip>
          <a:srcRect l="2498" r="2498"/>
          <a:stretch/>
        </p:blipFill>
        <p:spPr>
          <a:xfrm rot="-5400000">
            <a:off x="4512683" y="600287"/>
            <a:ext cx="4962894" cy="3918746"/>
          </a:xfrm>
          <a:prstGeom prst="rect">
            <a:avLst/>
          </a:prstGeom>
          <a:noFill/>
          <a:ln>
            <a:noFill/>
          </a:ln>
        </p:spPr>
      </p:pic>
      <p:sp>
        <p:nvSpPr>
          <p:cNvPr id="239" name="Google Shape;239;p27"/>
          <p:cNvSpPr txBox="1">
            <a:spLocks noGrp="1"/>
          </p:cNvSpPr>
          <p:nvPr>
            <p:ph type="body" idx="1"/>
          </p:nvPr>
        </p:nvSpPr>
        <p:spPr>
          <a:xfrm>
            <a:off x="629841" y="2387600"/>
            <a:ext cx="2949178" cy="2014141"/>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1200"/>
              <a:buNone/>
            </a:pPr>
            <a:r>
              <a:rPr lang="fr-FR"/>
              <a:t>Bessah, C. (2008). La construction du projet d’orientation professionnels des adolescents handicapés (troubles importants des fonctions cognitives : le rôle du directeur adjoint chargé de Segpa dans la mise en place et la conduite des partenariats. Étude menée en Martinique auprès de deux collèges et d’un établissement spécialisé.</a:t>
            </a:r>
            <a:endParaRPr/>
          </a:p>
        </p:txBody>
      </p:sp>
      <p:pic>
        <p:nvPicPr>
          <p:cNvPr id="240" name="Google Shape;240;p27"/>
          <p:cNvPicPr preferRelativeResize="0"/>
          <p:nvPr/>
        </p:nvPicPr>
        <p:blipFill rotWithShape="1">
          <a:blip r:embed="rId3">
            <a:alphaModFix/>
          </a:blip>
          <a:srcRect/>
          <a:stretch/>
        </p:blipFill>
        <p:spPr>
          <a:xfrm rot="-5400000">
            <a:off x="4965450" y="34758150"/>
            <a:ext cx="4320000" cy="3240000"/>
          </a:xfrm>
          <a:prstGeom prst="rect">
            <a:avLst/>
          </a:prstGeom>
          <a:noFill/>
          <a:ln>
            <a:noFill/>
          </a:ln>
        </p:spPr>
      </p:pic>
      <p:sp>
        <p:nvSpPr>
          <p:cNvPr id="241" name="Google Shape;241;p27"/>
          <p:cNvSpPr txBox="1"/>
          <p:nvPr/>
        </p:nvSpPr>
        <p:spPr>
          <a:xfrm>
            <a:off x="0" y="137025"/>
            <a:ext cx="4942800" cy="766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fr-FR" sz="2100" b="1">
                <a:solidFill>
                  <a:schemeClr val="dk1"/>
                </a:solidFill>
                <a:latin typeface="Roboto"/>
                <a:ea typeface="Roboto"/>
                <a:cs typeface="Roboto"/>
                <a:sym typeface="Roboto"/>
              </a:rPr>
              <a:t>1b/ Des difficultés à prendre en compte l’hétérogénéité des publics</a:t>
            </a:r>
            <a:endParaRPr sz="2100" b="1">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title"/>
          </p:nvPr>
        </p:nvSpPr>
        <p:spPr>
          <a:xfrm>
            <a:off x="628650" y="120875"/>
            <a:ext cx="7886700" cy="4836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63636"/>
              <a:buNone/>
            </a:pPr>
            <a:r>
              <a:rPr lang="fr-FR" sz="2200"/>
              <a:t>2a/  IntercuIturalité : </a:t>
            </a:r>
            <a:endParaRPr sz="2200"/>
          </a:p>
          <a:p>
            <a:pPr marL="0" lvl="0" indent="0" algn="ctr" rtl="0">
              <a:lnSpc>
                <a:spcPct val="90000"/>
              </a:lnSpc>
              <a:spcBef>
                <a:spcPts val="0"/>
              </a:spcBef>
              <a:spcAft>
                <a:spcPts val="0"/>
              </a:spcAft>
              <a:buClr>
                <a:schemeClr val="dk1"/>
              </a:buClr>
              <a:buSzPct val="63636"/>
              <a:buNone/>
            </a:pPr>
            <a:r>
              <a:rPr lang="fr-FR" sz="2200"/>
              <a:t>entre définition institutionnelle et approche historico-culturelle</a:t>
            </a:r>
            <a:endParaRPr sz="2200"/>
          </a:p>
        </p:txBody>
      </p:sp>
      <p:sp>
        <p:nvSpPr>
          <p:cNvPr id="247" name="Google Shape;247;p28"/>
          <p:cNvSpPr txBox="1">
            <a:spLocks noGrp="1"/>
          </p:cNvSpPr>
          <p:nvPr>
            <p:ph type="body" idx="1"/>
          </p:nvPr>
        </p:nvSpPr>
        <p:spPr>
          <a:xfrm>
            <a:off x="364625" y="774300"/>
            <a:ext cx="8441700" cy="3711900"/>
          </a:xfrm>
          <a:prstGeom prst="rect">
            <a:avLst/>
          </a:prstGeom>
          <a:noFill/>
          <a:ln>
            <a:noFill/>
          </a:ln>
        </p:spPr>
        <p:txBody>
          <a:bodyPr spcFirstLastPara="1" wrap="square" lIns="68575" tIns="34275" rIns="68575" bIns="34275" anchor="t" anchorCtr="0">
            <a:noAutofit/>
          </a:bodyPr>
          <a:lstStyle/>
          <a:p>
            <a:pPr marL="457200" lvl="0" indent="-317500" algn="l" rtl="0">
              <a:lnSpc>
                <a:spcPct val="90000"/>
              </a:lnSpc>
              <a:spcBef>
                <a:spcPts val="800"/>
              </a:spcBef>
              <a:spcAft>
                <a:spcPts val="0"/>
              </a:spcAft>
              <a:buSzPts val="1400"/>
              <a:buChar char="●"/>
            </a:pPr>
            <a:r>
              <a:rPr lang="fr-FR" sz="1400" b="1"/>
              <a:t>EANA</a:t>
            </a:r>
            <a:r>
              <a:rPr lang="fr-FR" sz="1400"/>
              <a:t> </a:t>
            </a:r>
            <a:endParaRPr sz="1400"/>
          </a:p>
          <a:p>
            <a:pPr marL="914400" lvl="1" indent="-317500" algn="l" rtl="0">
              <a:lnSpc>
                <a:spcPct val="100000"/>
              </a:lnSpc>
              <a:spcBef>
                <a:spcPts val="0"/>
              </a:spcBef>
              <a:spcAft>
                <a:spcPts val="0"/>
              </a:spcAft>
              <a:buSzPts val="1400"/>
              <a:buChar char="○"/>
            </a:pPr>
            <a:r>
              <a:rPr lang="fr-FR" sz="1400"/>
              <a:t>Ethnopsychiatrie comme clé de lecture (Tobie Nathan, Marie Rose Moro, Georges Devereux) (Breuil, 1997 ; Brembor, 2017)</a:t>
            </a:r>
            <a:endParaRPr sz="1400"/>
          </a:p>
          <a:p>
            <a:pPr marL="914400" lvl="1" indent="-317500" algn="just" rtl="0">
              <a:lnSpc>
                <a:spcPct val="100000"/>
              </a:lnSpc>
              <a:spcBef>
                <a:spcPts val="0"/>
              </a:spcBef>
              <a:spcAft>
                <a:spcPts val="0"/>
              </a:spcAft>
              <a:buSzPts val="1400"/>
              <a:buChar char="○"/>
            </a:pPr>
            <a:r>
              <a:rPr lang="fr-FR" sz="1400"/>
              <a:t>À partir des années 2010, les préoccupations portent davantage sur les moyens de lutter contre les stigmatisations (Martigne, 2011 : 39-40). Forte critique de l’institution scolaire, décrite comme </a:t>
            </a:r>
            <a:r>
              <a:rPr lang="fr-FR" sz="1400" i="1"/>
              <a:t>« incapable de répondre aux difficultés multiples auxquelles sont confrontés ces élèves mahorais non francophones »</a:t>
            </a:r>
            <a:r>
              <a:rPr lang="fr-FR" sz="1400"/>
              <a:t> (Martigne, 2011 : 23, 29, 30). Idée d’une opacité de l’école pour les familles qui n’ont pas les codes sociaux (Dormoy, 2004 : 28).</a:t>
            </a:r>
            <a:endParaRPr sz="1400"/>
          </a:p>
          <a:p>
            <a:pPr marL="457200" lvl="0" indent="-317500" algn="l" rtl="0">
              <a:lnSpc>
                <a:spcPct val="90000"/>
              </a:lnSpc>
              <a:spcBef>
                <a:spcPts val="1000"/>
              </a:spcBef>
              <a:spcAft>
                <a:spcPts val="0"/>
              </a:spcAft>
              <a:buSzPts val="1400"/>
              <a:buChar char="●"/>
            </a:pPr>
            <a:r>
              <a:rPr lang="fr-FR" sz="1400" b="1"/>
              <a:t>EFIV</a:t>
            </a:r>
            <a:r>
              <a:rPr lang="fr-FR" sz="1400"/>
              <a:t> </a:t>
            </a:r>
            <a:endParaRPr sz="1400"/>
          </a:p>
          <a:p>
            <a:pPr marL="914400" lvl="1" indent="-317500" algn="l" rtl="0">
              <a:lnSpc>
                <a:spcPct val="90000"/>
              </a:lnSpc>
              <a:spcBef>
                <a:spcPts val="0"/>
              </a:spcBef>
              <a:spcAft>
                <a:spcPts val="0"/>
              </a:spcAft>
              <a:buSzPts val="1400"/>
              <a:buChar char="○"/>
            </a:pPr>
            <a:r>
              <a:rPr lang="fr-FR" sz="1400"/>
              <a:t>Des populations longtemps décrites comme repliées sur elles-mêmes, ancrées dans le communautarisme, porteuses d’une culture différente (Adamek, 2005 ; Mathieu, 2008) voire de pas de culture du tout (Aguilera, 1989)</a:t>
            </a:r>
            <a:endParaRPr sz="1400"/>
          </a:p>
          <a:p>
            <a:pPr marL="914400" lvl="1" indent="-317500" algn="l" rtl="0">
              <a:lnSpc>
                <a:spcPct val="90000"/>
              </a:lnSpc>
              <a:spcBef>
                <a:spcPts val="0"/>
              </a:spcBef>
              <a:spcAft>
                <a:spcPts val="0"/>
              </a:spcAft>
              <a:buSzPts val="1400"/>
              <a:buChar char="○"/>
            </a:pPr>
            <a:r>
              <a:rPr lang="fr-FR" sz="1400"/>
              <a:t>Les années 2010 sont même le moment où s’opère une prise de conscience (Moreau, 2010 ; Soumet, 2010), avec une volonté de  « déconstruire les stéréotypes » (Cochereau, 2012 : 6), « sans discriminer davantage » (Adamek, 2005 : 29).</a:t>
            </a:r>
            <a:endParaRPr sz="1400"/>
          </a:p>
          <a:p>
            <a:pPr marL="914400" lvl="1" indent="-317500" algn="just" rtl="0">
              <a:lnSpc>
                <a:spcPct val="115000"/>
              </a:lnSpc>
              <a:spcBef>
                <a:spcPts val="0"/>
              </a:spcBef>
              <a:spcAft>
                <a:spcPts val="0"/>
              </a:spcAft>
              <a:buSzPts val="1400"/>
              <a:buChar char="○"/>
            </a:pPr>
            <a:r>
              <a:rPr lang="fr-FR" sz="1400"/>
              <a:t>Un mémoire pose une question fondamentale : </a:t>
            </a:r>
            <a:r>
              <a:rPr lang="fr-FR" sz="1400" i="1"/>
              <a:t>« Pour enseigner à des élèves d’une autre culture, il faut être ethnologue ou pédagogue ? »</a:t>
            </a:r>
            <a:r>
              <a:rPr lang="fr-FR" sz="1400"/>
              <a:t> (Soumet, 2010 : 37).</a:t>
            </a:r>
            <a:endParaRPr sz="1400"/>
          </a:p>
          <a:p>
            <a:pPr marL="228600" lvl="0" indent="0" algn="l" rtl="0">
              <a:lnSpc>
                <a:spcPct val="90000"/>
              </a:lnSpc>
              <a:spcBef>
                <a:spcPts val="800"/>
              </a:spcBef>
              <a:spcAft>
                <a:spcPts val="0"/>
              </a:spcAft>
              <a:buSzPts val="1400"/>
              <a:buNone/>
            </a:pP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Clr>
                <a:schemeClr val="dk1"/>
              </a:buClr>
              <a:buSzPts val="1400"/>
              <a:buFont typeface="Arial"/>
              <a:buNone/>
            </a:pPr>
            <a:r>
              <a:rPr lang="fr-FR" sz="2200"/>
              <a:t>2b/  IntercuIturalité : entre définition institutionnelle et approche historico-culturelle</a:t>
            </a:r>
            <a:endParaRPr/>
          </a:p>
        </p:txBody>
      </p:sp>
      <p:sp>
        <p:nvSpPr>
          <p:cNvPr id="253" name="Google Shape;253;p29"/>
          <p:cNvSpPr txBox="1">
            <a:spLocks noGrp="1"/>
          </p:cNvSpPr>
          <p:nvPr>
            <p:ph type="body" idx="1"/>
          </p:nvPr>
        </p:nvSpPr>
        <p:spPr>
          <a:xfrm>
            <a:off x="628650" y="1710574"/>
            <a:ext cx="7886700" cy="2811900"/>
          </a:xfrm>
          <a:prstGeom prst="rect">
            <a:avLst/>
          </a:prstGeom>
        </p:spPr>
        <p:txBody>
          <a:bodyPr spcFirstLastPara="1" wrap="square" lIns="68575" tIns="34275" rIns="68575" bIns="34275" anchor="t" anchorCtr="0">
            <a:normAutofit/>
          </a:bodyPr>
          <a:lstStyle/>
          <a:p>
            <a:pPr marL="571500" lvl="0" indent="-336550" algn="l" rtl="0">
              <a:spcBef>
                <a:spcPts val="800"/>
              </a:spcBef>
              <a:spcAft>
                <a:spcPts val="0"/>
              </a:spcAft>
              <a:buSzPts val="1300"/>
              <a:buFont typeface="Arial"/>
              <a:buChar char="•"/>
            </a:pPr>
            <a:r>
              <a:rPr lang="fr-FR" sz="2000"/>
              <a:t>DOM peu de mention de la dimension historico-culturelle ou du plurilinguisme</a:t>
            </a:r>
            <a:endParaRPr sz="2000"/>
          </a:p>
          <a:p>
            <a:pPr marL="228600" lvl="0" indent="0" algn="l" rtl="0">
              <a:spcBef>
                <a:spcPts val="800"/>
              </a:spcBef>
              <a:spcAft>
                <a:spcPts val="0"/>
              </a:spcAft>
              <a:buClr>
                <a:schemeClr val="dk1"/>
              </a:buClr>
              <a:buSzPts val="1400"/>
              <a:buFont typeface="Arial"/>
              <a:buNone/>
            </a:pPr>
            <a:r>
              <a:rPr lang="fr-FR" sz="2000"/>
              <a:t>=&gt; une centration sur les explications en termes socio-économiques</a:t>
            </a:r>
            <a:endParaRPr sz="2000"/>
          </a:p>
        </p:txBody>
      </p:sp>
      <p:sp>
        <p:nvSpPr>
          <p:cNvPr id="254" name="Google Shape;254;p29"/>
          <p:cNvSpPr txBox="1">
            <a:spLocks noGrp="1"/>
          </p:cNvSpPr>
          <p:nvPr>
            <p:ph type="body" idx="2"/>
          </p:nvPr>
        </p:nvSpPr>
        <p:spPr>
          <a:xfrm>
            <a:off x="3076161" y="4623704"/>
            <a:ext cx="4874700" cy="4173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0"/>
          <p:cNvSpPr txBox="1">
            <a:spLocks noGrp="1"/>
          </p:cNvSpPr>
          <p:nvPr>
            <p:ph type="title"/>
          </p:nvPr>
        </p:nvSpPr>
        <p:spPr>
          <a:xfrm>
            <a:off x="628650" y="187797"/>
            <a:ext cx="7886700" cy="531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1400"/>
              <a:buNone/>
            </a:pPr>
            <a:r>
              <a:rPr lang="fr-FR" sz="2200"/>
              <a:t>3/ Un intérêt différencié pour l’accès aux droits des élèves </a:t>
            </a:r>
            <a:endParaRPr sz="2200"/>
          </a:p>
        </p:txBody>
      </p:sp>
      <p:sp>
        <p:nvSpPr>
          <p:cNvPr id="260" name="Google Shape;260;p30"/>
          <p:cNvSpPr txBox="1">
            <a:spLocks noGrp="1"/>
          </p:cNvSpPr>
          <p:nvPr>
            <p:ph type="body" idx="1"/>
          </p:nvPr>
        </p:nvSpPr>
        <p:spPr>
          <a:xfrm>
            <a:off x="326350" y="1082575"/>
            <a:ext cx="8556600" cy="3432300"/>
          </a:xfrm>
          <a:prstGeom prst="rect">
            <a:avLst/>
          </a:prstGeom>
          <a:noFill/>
          <a:ln>
            <a:noFill/>
          </a:ln>
        </p:spPr>
        <p:txBody>
          <a:bodyPr spcFirstLastPara="1" wrap="square" lIns="68575" tIns="34275" rIns="68575" bIns="34275" anchor="t" anchorCtr="0">
            <a:normAutofit/>
          </a:bodyPr>
          <a:lstStyle/>
          <a:p>
            <a:pPr marL="457200" lvl="0" indent="-323850" algn="just" rtl="0">
              <a:lnSpc>
                <a:spcPct val="115000"/>
              </a:lnSpc>
              <a:spcBef>
                <a:spcPts val="0"/>
              </a:spcBef>
              <a:spcAft>
                <a:spcPts val="0"/>
              </a:spcAft>
              <a:buSzPts val="1500"/>
              <a:buChar char="●"/>
            </a:pPr>
            <a:r>
              <a:rPr lang="fr-FR" sz="1500" b="1"/>
              <a:t>Les conditions sociales de vie et l’accès aux droits sociaux</a:t>
            </a:r>
            <a:r>
              <a:rPr lang="fr-FR" sz="1500"/>
              <a:t> </a:t>
            </a:r>
            <a:r>
              <a:rPr lang="fr-FR" sz="1500" b="1"/>
              <a:t>sont abordés</a:t>
            </a:r>
            <a:r>
              <a:rPr lang="fr-FR" sz="1500"/>
              <a:t> dans les mémoires relatifs aux EANA. Il est fait mention de la précarité administrative, dans le logement et en matière de  santé, et de leurs effets sur la scolarité des élèves.</a:t>
            </a:r>
            <a:endParaRPr sz="1500"/>
          </a:p>
          <a:p>
            <a:pPr marL="0" lvl="0" indent="0" algn="just" rtl="0">
              <a:lnSpc>
                <a:spcPct val="115000"/>
              </a:lnSpc>
              <a:spcBef>
                <a:spcPts val="0"/>
              </a:spcBef>
              <a:spcAft>
                <a:spcPts val="0"/>
              </a:spcAft>
              <a:buNone/>
            </a:pPr>
            <a:endParaRPr sz="1500"/>
          </a:p>
          <a:p>
            <a:pPr marL="457200" lvl="0" indent="-323850" algn="just" rtl="0">
              <a:lnSpc>
                <a:spcPct val="115000"/>
              </a:lnSpc>
              <a:spcBef>
                <a:spcPts val="0"/>
              </a:spcBef>
              <a:spcAft>
                <a:spcPts val="0"/>
              </a:spcAft>
              <a:buSzPts val="1500"/>
              <a:buChar char="●"/>
            </a:pPr>
            <a:r>
              <a:rPr lang="fr-FR" sz="1500" b="1"/>
              <a:t>En revanche, des droits sont absents ou méconnus :</a:t>
            </a:r>
            <a:r>
              <a:rPr lang="fr-FR" sz="1500"/>
              <a:t> </a:t>
            </a:r>
            <a:endParaRPr sz="1500"/>
          </a:p>
          <a:p>
            <a:pPr marL="914400" lvl="1" indent="-323850" algn="just" rtl="0">
              <a:lnSpc>
                <a:spcPct val="115000"/>
              </a:lnSpc>
              <a:spcBef>
                <a:spcPts val="0"/>
              </a:spcBef>
              <a:spcAft>
                <a:spcPts val="0"/>
              </a:spcAft>
              <a:buSzPts val="1500"/>
              <a:buChar char="○"/>
            </a:pPr>
            <a:r>
              <a:rPr lang="fr-FR" sz="1500" b="1"/>
              <a:t>le droit inconditionnel à la scolarisation</a:t>
            </a:r>
            <a:r>
              <a:rPr lang="fr-FR" sz="1500"/>
              <a:t> (EANA/séjour ; EFIV/aire d’accueil)</a:t>
            </a:r>
            <a:endParaRPr sz="1500"/>
          </a:p>
          <a:p>
            <a:pPr marL="914400" lvl="1" indent="-323850" algn="just" rtl="0">
              <a:lnSpc>
                <a:spcPct val="115000"/>
              </a:lnSpc>
              <a:spcBef>
                <a:spcPts val="0"/>
              </a:spcBef>
              <a:spcAft>
                <a:spcPts val="0"/>
              </a:spcAft>
              <a:buSzPts val="1500"/>
              <a:buChar char="○"/>
            </a:pPr>
            <a:r>
              <a:rPr lang="fr-FR" sz="1500" b="1"/>
              <a:t>l’accès aux droits linguistiques et la question du plurilinguisme</a:t>
            </a:r>
            <a:r>
              <a:rPr lang="fr-FR" sz="1500"/>
              <a:t> sont très peu posés s’agissant des élèves migrants en France métropolitaine, et sont même absents des mémoires portant sur les territoires ultramarins. </a:t>
            </a:r>
            <a:endParaRPr sz="1500"/>
          </a:p>
          <a:p>
            <a:pPr marL="914400" lvl="1" indent="-323850" algn="just" rtl="0">
              <a:lnSpc>
                <a:spcPct val="115000"/>
              </a:lnSpc>
              <a:spcBef>
                <a:spcPts val="0"/>
              </a:spcBef>
              <a:spcAft>
                <a:spcPts val="0"/>
              </a:spcAft>
              <a:buSzPts val="1500"/>
              <a:buChar char="○"/>
            </a:pPr>
            <a:r>
              <a:rPr lang="fr-FR" sz="1500"/>
              <a:t>l’absence de réflexion sur les </a:t>
            </a:r>
            <a:r>
              <a:rPr lang="fr-FR" sz="1500" b="1"/>
              <a:t>liens entre langues de la maison et langue de l’école</a:t>
            </a:r>
            <a:r>
              <a:rPr lang="fr-FR" sz="1500"/>
              <a:t>.</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1"/>
          <p:cNvSpPr txBox="1">
            <a:spLocks noGrp="1"/>
          </p:cNvSpPr>
          <p:nvPr>
            <p:ph type="title"/>
          </p:nvPr>
        </p:nvSpPr>
        <p:spPr>
          <a:xfrm>
            <a:off x="628650" y="159124"/>
            <a:ext cx="7886700" cy="748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1556"/>
              <a:buNone/>
            </a:pPr>
            <a:r>
              <a:rPr lang="fr-FR" sz="2200"/>
              <a:t>4a/ Des relations difficiles avec les familles tout en étant au centre des préoccupations</a:t>
            </a:r>
            <a:endParaRPr sz="2200"/>
          </a:p>
        </p:txBody>
      </p:sp>
      <p:sp>
        <p:nvSpPr>
          <p:cNvPr id="266" name="Google Shape;266;p31"/>
          <p:cNvSpPr txBox="1">
            <a:spLocks noGrp="1"/>
          </p:cNvSpPr>
          <p:nvPr>
            <p:ph type="body" idx="1"/>
          </p:nvPr>
        </p:nvSpPr>
        <p:spPr>
          <a:xfrm>
            <a:off x="259450" y="1072850"/>
            <a:ext cx="8680800" cy="3467400"/>
          </a:xfrm>
          <a:prstGeom prst="rect">
            <a:avLst/>
          </a:prstGeom>
          <a:noFill/>
          <a:ln>
            <a:noFill/>
          </a:ln>
        </p:spPr>
        <p:txBody>
          <a:bodyPr spcFirstLastPara="1" wrap="square" lIns="68575" tIns="34275" rIns="68575" bIns="34275" anchor="t" anchorCtr="0">
            <a:noAutofit/>
          </a:bodyPr>
          <a:lstStyle/>
          <a:p>
            <a:pPr marL="457200" lvl="0" indent="-330200" algn="l" rtl="0">
              <a:lnSpc>
                <a:spcPct val="90000"/>
              </a:lnSpc>
              <a:spcBef>
                <a:spcPts val="800"/>
              </a:spcBef>
              <a:spcAft>
                <a:spcPts val="0"/>
              </a:spcAft>
              <a:buSzPts val="1600"/>
              <a:buChar char="●"/>
            </a:pPr>
            <a:r>
              <a:rPr lang="fr-FR" sz="1600" b="1"/>
              <a:t>EANA : projet migratoire et projet scolaire sont liés</a:t>
            </a:r>
            <a:endParaRPr sz="1600" b="1"/>
          </a:p>
          <a:p>
            <a:pPr marL="457200" lvl="0" indent="0" algn="l" rtl="0">
              <a:lnSpc>
                <a:spcPct val="90000"/>
              </a:lnSpc>
              <a:spcBef>
                <a:spcPts val="800"/>
              </a:spcBef>
              <a:spcAft>
                <a:spcPts val="0"/>
              </a:spcAft>
              <a:buNone/>
            </a:pPr>
            <a:r>
              <a:rPr lang="fr-FR" sz="1600"/>
              <a:t>Description de parents qui migrent ou envoient leurs enfants en migration, pour qu’ils accèdent à une scolarisation (Martigne, 2011 : 2, 7, 28) ; </a:t>
            </a:r>
            <a:endParaRPr sz="1600"/>
          </a:p>
          <a:p>
            <a:pPr marL="457200" lvl="0" indent="0" algn="l" rtl="0">
              <a:lnSpc>
                <a:spcPct val="90000"/>
              </a:lnSpc>
              <a:spcBef>
                <a:spcPts val="800"/>
              </a:spcBef>
              <a:spcAft>
                <a:spcPts val="0"/>
              </a:spcAft>
              <a:buNone/>
            </a:pPr>
            <a:r>
              <a:rPr lang="fr-FR" sz="1600"/>
              <a:t>des parents soucieux du devenir scolaire de leur enfant (Brembor, 2017) ; </a:t>
            </a:r>
            <a:endParaRPr sz="1600"/>
          </a:p>
          <a:p>
            <a:pPr marL="457200" lvl="0" indent="0" algn="l" rtl="0">
              <a:lnSpc>
                <a:spcPct val="90000"/>
              </a:lnSpc>
              <a:spcBef>
                <a:spcPts val="800"/>
              </a:spcBef>
              <a:spcAft>
                <a:spcPts val="0"/>
              </a:spcAft>
              <a:buNone/>
            </a:pPr>
            <a:r>
              <a:rPr lang="fr-FR" sz="1600"/>
              <a:t>et même : </a:t>
            </a:r>
            <a:r>
              <a:rPr lang="fr-FR" sz="1600" i="1"/>
              <a:t>« L’idée de réussite scolaire est au fondement de l’acte d’immigrer. Projet scolaire et projet migratoire forment un tout. L’échec de l’un entraîne l’échec de l’autre. Il y a donc un grand investissement des familles »</a:t>
            </a:r>
            <a:r>
              <a:rPr lang="fr-FR" sz="1600"/>
              <a:t> (Dormoy, 2004 : 23).</a:t>
            </a:r>
            <a:endParaRPr sz="1600"/>
          </a:p>
          <a:p>
            <a:pPr marL="0" lvl="0" indent="0" algn="l" rtl="0">
              <a:lnSpc>
                <a:spcPct val="90000"/>
              </a:lnSpc>
              <a:spcBef>
                <a:spcPts val="800"/>
              </a:spcBef>
              <a:spcAft>
                <a:spcPts val="0"/>
              </a:spcAft>
              <a:buNone/>
            </a:pPr>
            <a:endParaRPr sz="900"/>
          </a:p>
          <a:p>
            <a:pPr marL="457200" lvl="0" indent="-330200" algn="l" rtl="0">
              <a:lnSpc>
                <a:spcPct val="90000"/>
              </a:lnSpc>
              <a:spcBef>
                <a:spcPts val="800"/>
              </a:spcBef>
              <a:spcAft>
                <a:spcPts val="0"/>
              </a:spcAft>
              <a:buSzPts val="1600"/>
              <a:buChar char="●"/>
            </a:pPr>
            <a:r>
              <a:rPr lang="fr-FR" sz="1600" b="1"/>
              <a:t>EFIV : le rapport aux familles est une question fondamentale</a:t>
            </a:r>
            <a:endParaRPr sz="1600" b="1"/>
          </a:p>
          <a:p>
            <a:pPr marL="457200" lvl="0" indent="0" algn="l" rtl="0">
              <a:lnSpc>
                <a:spcPct val="90000"/>
              </a:lnSpc>
              <a:spcBef>
                <a:spcPts val="800"/>
              </a:spcBef>
              <a:spcAft>
                <a:spcPts val="0"/>
              </a:spcAft>
              <a:buNone/>
            </a:pPr>
            <a:r>
              <a:rPr lang="fr-FR" sz="1600"/>
              <a:t>La famille est décrite tantôt comme absente dans l’éducation des enfants ou porteuse de normes éducatives très différentes voire opposées à celles de l’école française, tantôt comme jouant un rôle central au point de contribuer à la déscolarisation précoce de leurs enfants selon un schéma communautariste et genré.</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Clr>
                <a:schemeClr val="dk1"/>
              </a:buClr>
              <a:buSzPts val="1556"/>
              <a:buFont typeface="Arial"/>
              <a:buNone/>
            </a:pPr>
            <a:r>
              <a:rPr lang="fr-FR" sz="2200"/>
              <a:t>4b/ Des relations impensées avec les familles </a:t>
            </a:r>
            <a:endParaRPr/>
          </a:p>
        </p:txBody>
      </p:sp>
      <p:sp>
        <p:nvSpPr>
          <p:cNvPr id="272" name="Google Shape;272;p32"/>
          <p:cNvSpPr txBox="1">
            <a:spLocks noGrp="1"/>
          </p:cNvSpPr>
          <p:nvPr>
            <p:ph type="body" idx="1"/>
          </p:nvPr>
        </p:nvSpPr>
        <p:spPr>
          <a:xfrm>
            <a:off x="454800" y="1582675"/>
            <a:ext cx="8234400" cy="2939700"/>
          </a:xfrm>
          <a:prstGeom prst="rect">
            <a:avLst/>
          </a:prstGeom>
        </p:spPr>
        <p:txBody>
          <a:bodyPr spcFirstLastPara="1" wrap="square" lIns="68575" tIns="34275" rIns="68575" bIns="34275" anchor="t" anchorCtr="0">
            <a:normAutofit/>
          </a:bodyPr>
          <a:lstStyle/>
          <a:p>
            <a:pPr marL="457200" lvl="0" indent="-228600" algn="l" rtl="0">
              <a:spcBef>
                <a:spcPts val="800"/>
              </a:spcBef>
              <a:spcAft>
                <a:spcPts val="0"/>
              </a:spcAft>
              <a:buClr>
                <a:schemeClr val="dk1"/>
              </a:buClr>
              <a:buSzPts val="1400"/>
              <a:buFont typeface="Arial"/>
              <a:buNone/>
            </a:pPr>
            <a:r>
              <a:rPr lang="fr-FR" sz="1900"/>
              <a:t>Rapport à l’école des parents influence le rapport aux savoirs des élèves</a:t>
            </a:r>
            <a:endParaRPr sz="1900"/>
          </a:p>
          <a:p>
            <a:pPr marL="457200" lvl="0" indent="-228600" algn="l" rtl="0">
              <a:spcBef>
                <a:spcPts val="800"/>
              </a:spcBef>
              <a:spcAft>
                <a:spcPts val="0"/>
              </a:spcAft>
              <a:buClr>
                <a:schemeClr val="dk1"/>
              </a:buClr>
              <a:buSzPts val="1400"/>
              <a:buFont typeface="Arial"/>
              <a:buNone/>
            </a:pPr>
            <a:r>
              <a:rPr lang="fr-FR" sz="1900"/>
              <a:t>Absence relative de comment communiquer avec les familles quand le français n’est pas leur langue dominante ou que les codes de l’école ne sont pas la norme des familles</a:t>
            </a:r>
            <a:endParaRPr sz="1900"/>
          </a:p>
        </p:txBody>
      </p:sp>
      <p:sp>
        <p:nvSpPr>
          <p:cNvPr id="273" name="Google Shape;273;p32"/>
          <p:cNvSpPr txBox="1">
            <a:spLocks noGrp="1"/>
          </p:cNvSpPr>
          <p:nvPr>
            <p:ph type="body" idx="2"/>
          </p:nvPr>
        </p:nvSpPr>
        <p:spPr>
          <a:xfrm>
            <a:off x="3076161" y="4623704"/>
            <a:ext cx="4874700" cy="417300"/>
          </a:xfrm>
          <a:prstGeom prst="rect">
            <a:avLst/>
          </a:prstGeom>
        </p:spPr>
        <p:txBody>
          <a:bodyPr spcFirstLastPara="1" wrap="square" lIns="68575" tIns="34275" rIns="68575" bIns="34275" anchor="t" anchorCtr="0">
            <a:noAutofit/>
          </a:bodyPr>
          <a:lstStyle/>
          <a:p>
            <a:pPr marL="0" lvl="0" indent="0" algn="r" rtl="0">
              <a:spcBef>
                <a:spcPts val="8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3"/>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500"/>
              <a:buFont typeface="Roboto"/>
              <a:buNone/>
            </a:pPr>
            <a:r>
              <a:rPr lang="fr-FR"/>
              <a:t>Pour conclure</a:t>
            </a:r>
            <a:endParaRPr/>
          </a:p>
        </p:txBody>
      </p:sp>
      <p:sp>
        <p:nvSpPr>
          <p:cNvPr id="279" name="Google Shape;279;p33"/>
          <p:cNvSpPr txBox="1">
            <a:spLocks noGrp="1"/>
          </p:cNvSpPr>
          <p:nvPr>
            <p:ph type="body" idx="1"/>
          </p:nvPr>
        </p:nvSpPr>
        <p:spPr>
          <a:xfrm>
            <a:off x="623888" y="3442097"/>
            <a:ext cx="7886700" cy="1080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57517B"/>
              </a:buClr>
              <a:buSzPts val="3600"/>
              <a:buFont typeface="Roboto"/>
              <a:buNone/>
            </a:pPr>
            <a:r>
              <a:rPr lang="fr-FR"/>
              <a:t>À propos des préconisations que tirent les candidats de leurs mémoires</a:t>
            </a:r>
            <a:endParaRPr/>
          </a:p>
          <a:p>
            <a:pPr marL="0" lvl="0" indent="0" algn="l" rtl="0">
              <a:lnSpc>
                <a:spcPct val="90000"/>
              </a:lnSpc>
              <a:spcBef>
                <a:spcPts val="0"/>
              </a:spcBef>
              <a:spcAft>
                <a:spcPts val="0"/>
              </a:spcAft>
              <a:buClr>
                <a:schemeClr val="dk1"/>
              </a:buClr>
              <a:buSzPts val="1800"/>
              <a:buFont typeface="Roboto"/>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628650" y="888569"/>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0000"/>
              </a:buClr>
              <a:buSzPts val="3300"/>
              <a:buFont typeface="Roboto"/>
              <a:buNone/>
            </a:pPr>
            <a:r>
              <a:rPr lang="fr-FR">
                <a:solidFill>
                  <a:schemeClr val="dk1"/>
                </a:solidFill>
              </a:rPr>
              <a:t>Plan de la présentation </a:t>
            </a:r>
            <a:endParaRPr>
              <a:solidFill>
                <a:schemeClr val="dk1"/>
              </a:solidFill>
            </a:endParaRPr>
          </a:p>
        </p:txBody>
      </p:sp>
      <p:sp>
        <p:nvSpPr>
          <p:cNvPr id="113" name="Google Shape;113;p15"/>
          <p:cNvSpPr txBox="1">
            <a:spLocks noGrp="1"/>
          </p:cNvSpPr>
          <p:nvPr>
            <p:ph type="body" idx="1"/>
          </p:nvPr>
        </p:nvSpPr>
        <p:spPr>
          <a:xfrm>
            <a:off x="628650" y="2371025"/>
            <a:ext cx="7886700" cy="2151600"/>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0"/>
              </a:spcBef>
              <a:spcAft>
                <a:spcPts val="0"/>
              </a:spcAft>
              <a:buSzPts val="2400"/>
              <a:buAutoNum type="arabicPeriod"/>
            </a:pPr>
            <a:r>
              <a:rPr lang="fr-FR" sz="2400">
                <a:latin typeface="Calibri"/>
                <a:ea typeface="Calibri"/>
                <a:cs typeface="Calibri"/>
                <a:sym typeface="Calibri"/>
              </a:rPr>
              <a:t>É</a:t>
            </a:r>
            <a:r>
              <a:rPr lang="fr-FR" sz="2400"/>
              <a:t>ducation inclusive à la française</a:t>
            </a:r>
            <a:endParaRPr/>
          </a:p>
          <a:p>
            <a:pPr marL="457200" lvl="0" indent="-317500" algn="l" rtl="0">
              <a:lnSpc>
                <a:spcPct val="90000"/>
              </a:lnSpc>
              <a:spcBef>
                <a:spcPts val="0"/>
              </a:spcBef>
              <a:spcAft>
                <a:spcPts val="0"/>
              </a:spcAft>
              <a:buSzPts val="2400"/>
              <a:buAutoNum type="arabicPeriod"/>
            </a:pPr>
            <a:r>
              <a:rPr lang="fr-FR" sz="2400"/>
              <a:t>Présentation du corpus de mémoires professionnels</a:t>
            </a:r>
            <a:endParaRPr sz="2400"/>
          </a:p>
          <a:p>
            <a:pPr marL="457200" lvl="0" indent="-317500" algn="l" rtl="0">
              <a:lnSpc>
                <a:spcPct val="90000"/>
              </a:lnSpc>
              <a:spcBef>
                <a:spcPts val="0"/>
              </a:spcBef>
              <a:spcAft>
                <a:spcPts val="0"/>
              </a:spcAft>
              <a:buSzPts val="2400"/>
              <a:buAutoNum type="arabicPeriod"/>
            </a:pPr>
            <a:r>
              <a:rPr lang="fr-FR" sz="2400"/>
              <a:t>Résultats de l’analyse compréhensive croisée</a:t>
            </a:r>
            <a:endParaRPr sz="2400"/>
          </a:p>
          <a:p>
            <a:pPr marL="457200" lvl="0" indent="-317500" algn="l" rtl="0">
              <a:lnSpc>
                <a:spcPct val="90000"/>
              </a:lnSpc>
              <a:spcBef>
                <a:spcPts val="0"/>
              </a:spcBef>
              <a:spcAft>
                <a:spcPts val="0"/>
              </a:spcAft>
              <a:buSzPts val="2400"/>
              <a:buAutoNum type="arabicPeriod"/>
            </a:pPr>
            <a:r>
              <a:rPr lang="fr-FR" sz="2400"/>
              <a:t>Pour conclure</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4"/>
          <p:cNvSpPr txBox="1">
            <a:spLocks noGrp="1"/>
          </p:cNvSpPr>
          <p:nvPr>
            <p:ph type="title"/>
          </p:nvPr>
        </p:nvSpPr>
        <p:spPr>
          <a:xfrm>
            <a:off x="287800" y="273850"/>
            <a:ext cx="8581500" cy="700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2400"/>
              <a:buFont typeface="Arial"/>
              <a:buNone/>
            </a:pPr>
            <a:r>
              <a:rPr lang="fr-FR" sz="2400"/>
              <a:t>Un référentiel considérant la coordination de manière limitée</a:t>
            </a:r>
            <a:endParaRPr/>
          </a:p>
        </p:txBody>
      </p:sp>
      <p:sp>
        <p:nvSpPr>
          <p:cNvPr id="285" name="Google Shape;285;p34"/>
          <p:cNvSpPr txBox="1">
            <a:spLocks noGrp="1"/>
          </p:cNvSpPr>
          <p:nvPr>
            <p:ph type="body" idx="1"/>
          </p:nvPr>
        </p:nvSpPr>
        <p:spPr>
          <a:xfrm>
            <a:off x="451650" y="1512425"/>
            <a:ext cx="8240700" cy="2775600"/>
          </a:xfrm>
          <a:prstGeom prst="rect">
            <a:avLst/>
          </a:prstGeom>
        </p:spPr>
        <p:txBody>
          <a:bodyPr spcFirstLastPara="1" wrap="square" lIns="68575" tIns="34275" rIns="68575" bIns="34275" anchor="t" anchorCtr="0">
            <a:normAutofit/>
          </a:bodyPr>
          <a:lstStyle/>
          <a:p>
            <a:pPr marL="457200" lvl="0" indent="-349250" algn="l" rtl="0">
              <a:lnSpc>
                <a:spcPct val="115000"/>
              </a:lnSpc>
              <a:spcBef>
                <a:spcPts val="800"/>
              </a:spcBef>
              <a:spcAft>
                <a:spcPts val="0"/>
              </a:spcAft>
              <a:buSzPts val="1900"/>
              <a:buChar char="●"/>
            </a:pPr>
            <a:r>
              <a:rPr lang="fr-FR" sz="1900"/>
              <a:t>Une vision du contexte et des partenariats limités à l’intra-établissement dans lequel se trouve le dispositif</a:t>
            </a:r>
            <a:endParaRPr sz="1900"/>
          </a:p>
          <a:p>
            <a:pPr marL="457200" lvl="0" indent="-349250" algn="l" rtl="0">
              <a:lnSpc>
                <a:spcPct val="115000"/>
              </a:lnSpc>
              <a:spcBef>
                <a:spcPts val="0"/>
              </a:spcBef>
              <a:spcAft>
                <a:spcPts val="0"/>
              </a:spcAft>
              <a:buSzPts val="1900"/>
              <a:buChar char="●"/>
            </a:pPr>
            <a:r>
              <a:rPr lang="fr-FR" sz="1900">
                <a:solidFill>
                  <a:srgbClr val="444746"/>
                </a:solidFill>
                <a:highlight>
                  <a:srgbClr val="FFFFFF"/>
                </a:highlight>
              </a:rPr>
              <a:t>Inclusion des EBEP au sein du collège</a:t>
            </a:r>
            <a:endParaRPr sz="1900">
              <a:solidFill>
                <a:srgbClr val="444746"/>
              </a:solidFill>
              <a:highlight>
                <a:srgbClr val="FFFFFF"/>
              </a:highlight>
            </a:endParaRPr>
          </a:p>
          <a:p>
            <a:pPr marL="457200" lvl="0" indent="-349250" algn="l" rtl="0">
              <a:lnSpc>
                <a:spcPct val="115000"/>
              </a:lnSpc>
              <a:spcBef>
                <a:spcPts val="0"/>
              </a:spcBef>
              <a:spcAft>
                <a:spcPts val="0"/>
              </a:spcAft>
              <a:buSzPts val="1900"/>
              <a:buChar char="●"/>
            </a:pPr>
            <a:r>
              <a:rPr lang="fr-FR" sz="1900">
                <a:solidFill>
                  <a:srgbClr val="444746"/>
                </a:solidFill>
                <a:highlight>
                  <a:srgbClr val="FFFFFF"/>
                </a:highlight>
              </a:rPr>
              <a:t>Accompagnement des équipes de la Segpa et plus généralement du collège sur l’inclusion</a:t>
            </a:r>
            <a:endParaRPr sz="1900">
              <a:solidFill>
                <a:srgbClr val="444746"/>
              </a:solidFill>
              <a:highlight>
                <a:srgbClr val="FFFFFF"/>
              </a:highlight>
            </a:endParaRPr>
          </a:p>
          <a:p>
            <a:pPr marL="457200" lvl="0" indent="-349250" algn="l" rtl="0">
              <a:lnSpc>
                <a:spcPct val="115000"/>
              </a:lnSpc>
              <a:spcBef>
                <a:spcPts val="0"/>
              </a:spcBef>
              <a:spcAft>
                <a:spcPts val="0"/>
              </a:spcAft>
              <a:buSzPts val="1900"/>
              <a:buChar char="●"/>
            </a:pPr>
            <a:r>
              <a:rPr lang="fr-FR" sz="1900">
                <a:solidFill>
                  <a:srgbClr val="444746"/>
                </a:solidFill>
                <a:highlight>
                  <a:srgbClr val="FFFFFF"/>
                </a:highlight>
              </a:rPr>
              <a:t>Un partenariat école-famille revendiqué mais paradoxal</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628650" y="191624"/>
            <a:ext cx="7886700" cy="4044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rgbClr val="FF0000"/>
              </a:buClr>
              <a:buSzPct val="126923"/>
              <a:buFont typeface="Roboto"/>
              <a:buNone/>
            </a:pPr>
            <a:r>
              <a:rPr lang="fr-FR" sz="2600">
                <a:solidFill>
                  <a:schemeClr val="dk1"/>
                </a:solidFill>
              </a:rPr>
              <a:t>Références bibliographiques </a:t>
            </a:r>
            <a:endParaRPr sz="2600">
              <a:solidFill>
                <a:schemeClr val="dk1"/>
              </a:solidFill>
            </a:endParaRPr>
          </a:p>
        </p:txBody>
      </p:sp>
      <p:sp>
        <p:nvSpPr>
          <p:cNvPr id="292" name="Google Shape;292;p35"/>
          <p:cNvSpPr txBox="1">
            <a:spLocks noGrp="1"/>
          </p:cNvSpPr>
          <p:nvPr>
            <p:ph type="body" idx="1"/>
          </p:nvPr>
        </p:nvSpPr>
        <p:spPr>
          <a:xfrm>
            <a:off x="0" y="812800"/>
            <a:ext cx="9144000" cy="4330700"/>
          </a:xfrm>
          <a:prstGeom prst="rect">
            <a:avLst/>
          </a:prstGeom>
          <a:solidFill>
            <a:schemeClr val="lt1"/>
          </a:solidFill>
          <a:ln>
            <a:noFill/>
          </a:ln>
        </p:spPr>
        <p:txBody>
          <a:bodyPr spcFirstLastPara="1" wrap="square" lIns="68575" tIns="34275" rIns="68575" bIns="34275" anchor="t" anchorCtr="0">
            <a:noAutofit/>
          </a:bodyPr>
          <a:lstStyle/>
          <a:p>
            <a:pPr marL="0" lvl="0" indent="0" algn="l" rtl="0">
              <a:lnSpc>
                <a:spcPct val="100000"/>
              </a:lnSpc>
              <a:spcBef>
                <a:spcPts val="400"/>
              </a:spcBef>
              <a:spcAft>
                <a:spcPts val="0"/>
              </a:spcAft>
              <a:buSzPts val="1400"/>
              <a:buNone/>
            </a:pPr>
            <a:r>
              <a:rPr lang="fr-FR" sz="1200"/>
              <a:t>Arneton, M. (2016). Représentations de la diversité intranationale chez des chercheurs en éducation, analyse de productions scientifiques, Revista de Psihologia sociala, 38 (2), 35-44.</a:t>
            </a:r>
            <a:endParaRPr sz="1200"/>
          </a:p>
          <a:p>
            <a:pPr marL="0" lvl="0" indent="0" algn="l" rtl="0">
              <a:lnSpc>
                <a:spcPct val="100000"/>
              </a:lnSpc>
              <a:spcBef>
                <a:spcPts val="400"/>
              </a:spcBef>
              <a:spcAft>
                <a:spcPts val="0"/>
              </a:spcAft>
              <a:buSzPts val="1400"/>
              <a:buNone/>
            </a:pPr>
            <a:r>
              <a:rPr lang="fr-FR" sz="1200"/>
              <a:t>Brinbaum, Y. &amp; Kieffer, A. (2009). Les scolarités des enfants d'immigrés de la sixième au baccalauréat : différenciation et polarisation des parcours, </a:t>
            </a:r>
            <a:r>
              <a:rPr lang="fr-FR" sz="1200" i="1"/>
              <a:t>Population, 64</a:t>
            </a:r>
            <a:r>
              <a:rPr lang="fr-FR" sz="1200"/>
              <a:t>, 561-610. </a:t>
            </a:r>
            <a:endParaRPr sz="1200"/>
          </a:p>
          <a:p>
            <a:pPr marL="0" lvl="0" indent="0" algn="l" rtl="0">
              <a:lnSpc>
                <a:spcPct val="100000"/>
              </a:lnSpc>
              <a:spcBef>
                <a:spcPts val="400"/>
              </a:spcBef>
              <a:spcAft>
                <a:spcPts val="0"/>
              </a:spcAft>
              <a:buSzPts val="1400"/>
              <a:buNone/>
            </a:pPr>
            <a:r>
              <a:rPr lang="fr-FR" sz="1200"/>
              <a:t>Desprez, J.-M., Abraham, B. (2018). </a:t>
            </a:r>
            <a:r>
              <a:rPr lang="fr-FR" sz="1200" i="1"/>
              <a:t>Bilan des Segpa. Rapport à Monsieur le Ministre de l’Éducation nationale. Rapport 2018-076.</a:t>
            </a:r>
            <a:r>
              <a:rPr lang="fr-FR" sz="1200"/>
              <a:t> Paris : Inspection générale de l’Éducation nationale.</a:t>
            </a:r>
            <a:r>
              <a:rPr lang="fr-FR" sz="1200" u="sng">
                <a:solidFill>
                  <a:schemeClr val="hlink"/>
                </a:solidFill>
                <a:hlinkClick r:id="rId3"/>
              </a:rPr>
              <a:t> https://www.education.gouv.fr/sites/default/files/imported_files/document/IGEN-Rapport-2018-076-Bilan-sections-enseignement-general-professionnel-adapte-SEGPA_1002147.pdf</a:t>
            </a:r>
            <a:endParaRPr sz="1200"/>
          </a:p>
          <a:p>
            <a:pPr marL="0" lvl="0" indent="0" algn="l" rtl="0">
              <a:lnSpc>
                <a:spcPct val="100000"/>
              </a:lnSpc>
              <a:spcBef>
                <a:spcPts val="400"/>
              </a:spcBef>
              <a:spcAft>
                <a:spcPts val="0"/>
              </a:spcAft>
              <a:buSzPts val="1400"/>
              <a:buNone/>
            </a:pPr>
            <a:r>
              <a:rPr lang="fr-FR" sz="1200"/>
              <a:t>Gout-Kravtchenko, C. (2022). Directeur de Segpa : une fonction en transformation. Quelles postures et leviers pour un établissement inclusif ?. </a:t>
            </a:r>
            <a:r>
              <a:rPr lang="fr-FR" sz="1200" i="1"/>
              <a:t>La nouvelle revue - Éducation et société inclusives, 93</a:t>
            </a:r>
            <a:r>
              <a:rPr lang="fr-FR" sz="1200"/>
              <a:t>, 121-135.</a:t>
            </a:r>
            <a:r>
              <a:rPr lang="fr-FR" sz="1200" u="sng">
                <a:solidFill>
                  <a:schemeClr val="hlink"/>
                </a:solidFill>
                <a:hlinkClick r:id="rId4"/>
              </a:rPr>
              <a:t> https://doi.org/10.3917/nresi.093.0121</a:t>
            </a:r>
            <a:endParaRPr sz="1200"/>
          </a:p>
          <a:p>
            <a:pPr marL="0" lvl="0" indent="0" algn="l" rtl="0">
              <a:lnSpc>
                <a:spcPct val="100000"/>
              </a:lnSpc>
              <a:spcBef>
                <a:spcPts val="400"/>
              </a:spcBef>
              <a:spcAft>
                <a:spcPts val="0"/>
              </a:spcAft>
              <a:buSzPts val="1400"/>
              <a:buNone/>
            </a:pPr>
            <a:r>
              <a:rPr lang="fr-FR" sz="1200"/>
              <a:t>Lesain-Delabarre J.-M. et Lesain-Pons M.-H. (2007). Les mémoires soutenus par les candidats au diplôme de DDEEAS lors de la session de juin 2007 : éléments d’analyse et de présentation. </a:t>
            </a:r>
            <a:r>
              <a:rPr lang="fr-FR" sz="1200" i="1"/>
              <a:t>La nouvelle revue de l’adaptation et de la scolarisation, 39</a:t>
            </a:r>
            <a:r>
              <a:rPr lang="fr-FR" sz="1200"/>
              <a:t>, 207-222.</a:t>
            </a:r>
            <a:r>
              <a:rPr lang="fr-FR" sz="1200" u="sng">
                <a:solidFill>
                  <a:schemeClr val="hlink"/>
                </a:solidFill>
                <a:hlinkClick r:id="rId5"/>
              </a:rPr>
              <a:t> https://doi.org/10.3917/nras.039.0207</a:t>
            </a:r>
            <a:endParaRPr sz="1200" u="sng"/>
          </a:p>
          <a:p>
            <a:pPr marL="0" lvl="0" indent="0" algn="l" rtl="0">
              <a:lnSpc>
                <a:spcPct val="100000"/>
              </a:lnSpc>
              <a:spcBef>
                <a:spcPts val="400"/>
              </a:spcBef>
              <a:spcAft>
                <a:spcPts val="0"/>
              </a:spcAft>
              <a:buSzPts val="1400"/>
              <a:buNone/>
            </a:pPr>
            <a:r>
              <a:rPr lang="fr-FR" sz="1200"/>
              <a:t>Puyalet, J. &amp; Guyot, J. (2008). Élèves en difficulté : un collège prend le relais: Un bilan de trois ans de coopération entre l'INS HEA et un collège </a:t>
            </a:r>
            <a:r>
              <a:rPr lang="fr-FR" sz="1200" i="1"/>
              <a:t>« pas comme les autres »</a:t>
            </a:r>
            <a:r>
              <a:rPr lang="fr-FR" sz="1200"/>
              <a:t>. </a:t>
            </a:r>
            <a:r>
              <a:rPr lang="fr-FR" sz="1200" i="1"/>
              <a:t>La nouvelle revue de l'adaptation et de la scolarisation</a:t>
            </a:r>
            <a:r>
              <a:rPr lang="fr-FR" sz="1200"/>
              <a:t>, 44, 223-240. </a:t>
            </a:r>
            <a:r>
              <a:rPr lang="fr-FR" sz="1200" u="sng">
                <a:solidFill>
                  <a:schemeClr val="hlink"/>
                </a:solidFill>
                <a:hlinkClick r:id="rId6"/>
              </a:rPr>
              <a:t>https://doi.org/10.3917/nras.044.0223</a:t>
            </a:r>
            <a:endParaRPr sz="1200"/>
          </a:p>
          <a:p>
            <a:pPr marL="0" lvl="0" indent="0" algn="l" rtl="0">
              <a:lnSpc>
                <a:spcPct val="100000"/>
              </a:lnSpc>
              <a:spcBef>
                <a:spcPts val="400"/>
              </a:spcBef>
              <a:spcAft>
                <a:spcPts val="0"/>
              </a:spcAft>
              <a:buSzPts val="1400"/>
              <a:buNone/>
            </a:pPr>
            <a:r>
              <a:rPr lang="fr-FR" sz="1200"/>
              <a:t>Rigoni, I. (2020). Scolarisation et migration. Les relations d’alliance entre les acteurs de l’éducation auprès d’élèves migrants allophones. Dans : Sylvain Bordiec éd., </a:t>
            </a:r>
            <a:r>
              <a:rPr lang="fr-FR" sz="1200" i="1"/>
              <a:t>Action publique et partenariat(s): Enquêtes dans les territoires de l’éducation, de la santé et du social</a:t>
            </a:r>
            <a:r>
              <a:rPr lang="fr-FR" sz="1200"/>
              <a:t> (pp. 143-156). Nîmes: Champ social. </a:t>
            </a:r>
            <a:r>
              <a:rPr lang="fr-FR" sz="1200" u="sng">
                <a:solidFill>
                  <a:schemeClr val="hlink"/>
                </a:solidFill>
                <a:hlinkClick r:id="rId7"/>
              </a:rPr>
              <a:t>https://doi.org/10.3917/chaso.bordi.2020.01.0143</a:t>
            </a:r>
            <a:endParaRPr sz="1200"/>
          </a:p>
          <a:p>
            <a:pPr marL="0" lvl="0" indent="0" algn="l" rtl="0">
              <a:lnSpc>
                <a:spcPct val="100000"/>
              </a:lnSpc>
              <a:spcBef>
                <a:spcPts val="400"/>
              </a:spcBef>
              <a:spcAft>
                <a:spcPts val="0"/>
              </a:spcAft>
              <a:buSzPts val="1400"/>
              <a:buNone/>
            </a:pPr>
            <a:r>
              <a:rPr lang="fr-FR" sz="1200"/>
              <a:t>Soyez, V. (2018). Des professeurs des écoles en SEGPA : pour qui ? pourquoi ? </a:t>
            </a:r>
            <a:r>
              <a:rPr lang="fr-FR" sz="1200" i="1"/>
              <a:t>Administration &amp; éducation, 158</a:t>
            </a:r>
            <a:r>
              <a:rPr lang="fr-FR" sz="1200"/>
              <a:t>(2), 83-88.</a:t>
            </a:r>
            <a:endParaRPr sz="1200"/>
          </a:p>
          <a:p>
            <a:pPr marL="0" lvl="0" indent="0" algn="l" rtl="0">
              <a:lnSpc>
                <a:spcPct val="100000"/>
              </a:lnSpc>
              <a:spcBef>
                <a:spcPts val="400"/>
              </a:spcBef>
              <a:spcAft>
                <a:spcPts val="0"/>
              </a:spcAft>
              <a:buSzPts val="1400"/>
              <a:buNone/>
            </a:pPr>
            <a:r>
              <a:rPr lang="fr-FR" sz="1200"/>
              <a:t>Zaffran, J. (2010). Entrer en segpa et en sortir ou la question des inégalités transposées. </a:t>
            </a:r>
            <a:r>
              <a:rPr lang="fr-FR" sz="1200" i="1"/>
              <a:t>Formation emploi</a:t>
            </a:r>
            <a:r>
              <a:rPr lang="fr-FR" sz="1200"/>
              <a:t>, 109, 85-97.</a:t>
            </a:r>
            <a:r>
              <a:rPr lang="fr-FR" sz="1200" u="sng">
                <a:solidFill>
                  <a:schemeClr val="hlink"/>
                </a:solidFill>
                <a:hlinkClick r:id="rId8"/>
              </a:rPr>
              <a:t> https://doi.org/10.4000/formationemploi.2804</a:t>
            </a:r>
            <a:endParaRPr sz="1200"/>
          </a:p>
          <a:p>
            <a:pPr marL="0" lvl="0" indent="0" algn="l" rtl="0">
              <a:lnSpc>
                <a:spcPct val="100000"/>
              </a:lnSpc>
              <a:spcBef>
                <a:spcPts val="400"/>
              </a:spcBef>
              <a:spcAft>
                <a:spcPts val="0"/>
              </a:spcAft>
              <a:buSzPts val="1400"/>
              <a:buNone/>
            </a:pPr>
            <a:br>
              <a:rPr lang="fr-FR" sz="1200"/>
            </a:b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0000"/>
              </a:buClr>
              <a:buSzPts val="3300"/>
              <a:buFont typeface="Roboto"/>
              <a:buNone/>
            </a:pPr>
            <a:r>
              <a:rPr lang="fr-FR" sz="2600"/>
              <a:t>Remerciements</a:t>
            </a:r>
            <a:r>
              <a:rPr lang="fr-FR"/>
              <a:t> </a:t>
            </a:r>
            <a:endParaRPr/>
          </a:p>
        </p:txBody>
      </p:sp>
      <p:sp>
        <p:nvSpPr>
          <p:cNvPr id="299" name="Google Shape;299;p36"/>
          <p:cNvSpPr txBox="1">
            <a:spLocks noGrp="1"/>
          </p:cNvSpPr>
          <p:nvPr>
            <p:ph type="body" idx="1"/>
          </p:nvPr>
        </p:nvSpPr>
        <p:spPr>
          <a:xfrm>
            <a:off x="628650" y="1369219"/>
            <a:ext cx="7886700" cy="3153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fr-FR" sz="1800"/>
              <a:t>Ce travail a bénéficié du travail de patrimonialisation entrepris dans le cadre du projet Gingko de sauvegarde des traces de l’activité enseignante en éducation spécialisée de 1948 à aujourd’hui entrepris par le pôle ressources de l’INSEI.</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500"/>
              <a:buFont typeface="Roboto"/>
              <a:buNone/>
            </a:pPr>
            <a:r>
              <a:rPr lang="fr-FR">
                <a:latin typeface="Calibri"/>
                <a:ea typeface="Calibri"/>
                <a:cs typeface="Calibri"/>
                <a:sym typeface="Calibri"/>
              </a:rPr>
              <a:t>É</a:t>
            </a:r>
            <a:r>
              <a:rPr lang="fr-FR"/>
              <a:t>ducation inclusive à la française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title="rectangle de mise en forme visuel"/>
          <p:cNvSpPr/>
          <p:nvPr/>
        </p:nvSpPr>
        <p:spPr>
          <a:xfrm>
            <a:off x="0" y="4401750"/>
            <a:ext cx="9144000" cy="9003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 name="Google Shape;124;p17"/>
          <p:cNvSpPr txBox="1">
            <a:spLocks noGrp="1"/>
          </p:cNvSpPr>
          <p:nvPr>
            <p:ph type="title"/>
          </p:nvPr>
        </p:nvSpPr>
        <p:spPr>
          <a:xfrm>
            <a:off x="451350" y="273825"/>
            <a:ext cx="8241300" cy="618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fr-FR" sz="2600"/>
              <a:t>Cultures, migration dans le système scolaire français</a:t>
            </a:r>
            <a:endParaRPr sz="2600"/>
          </a:p>
        </p:txBody>
      </p:sp>
      <p:sp>
        <p:nvSpPr>
          <p:cNvPr id="125" name="Google Shape;125;p17"/>
          <p:cNvSpPr txBox="1">
            <a:spLocks noGrp="1"/>
          </p:cNvSpPr>
          <p:nvPr>
            <p:ph type="body" idx="1"/>
          </p:nvPr>
        </p:nvSpPr>
        <p:spPr>
          <a:xfrm>
            <a:off x="375500" y="1034375"/>
            <a:ext cx="3887400" cy="618000"/>
          </a:xfrm>
          <a:prstGeom prst="rect">
            <a:avLst/>
          </a:prstGeom>
          <a:noFill/>
          <a:ln>
            <a:noFill/>
          </a:ln>
        </p:spPr>
        <p:txBody>
          <a:bodyPr spcFirstLastPara="1" wrap="square" lIns="68575" tIns="34275" rIns="68575" bIns="34275" anchor="b" anchorCtr="0">
            <a:normAutofit fontScale="92500" lnSpcReduction="10000"/>
          </a:bodyPr>
          <a:lstStyle/>
          <a:p>
            <a:pPr marL="228600" lvl="0" indent="0" algn="l" rtl="0">
              <a:lnSpc>
                <a:spcPct val="115000"/>
              </a:lnSpc>
              <a:spcBef>
                <a:spcPts val="800"/>
              </a:spcBef>
              <a:spcAft>
                <a:spcPts val="0"/>
              </a:spcAft>
              <a:buClr>
                <a:schemeClr val="dk1"/>
              </a:buClr>
              <a:buSzPts val="2323"/>
              <a:buFont typeface="Roboto"/>
              <a:buNone/>
            </a:pPr>
            <a:r>
              <a:rPr lang="fr-FR" sz="1400"/>
              <a:t>Les élèves désignés institutionnellement comme différents de la norme française</a:t>
            </a:r>
            <a:endParaRPr sz="1400"/>
          </a:p>
        </p:txBody>
      </p:sp>
      <p:sp>
        <p:nvSpPr>
          <p:cNvPr id="126" name="Google Shape;126;p17"/>
          <p:cNvSpPr txBox="1">
            <a:spLocks noGrp="1"/>
          </p:cNvSpPr>
          <p:nvPr>
            <p:ph type="body" idx="2"/>
          </p:nvPr>
        </p:nvSpPr>
        <p:spPr>
          <a:xfrm>
            <a:off x="215900" y="1878800"/>
            <a:ext cx="4413300" cy="3264600"/>
          </a:xfrm>
          <a:prstGeom prst="rect">
            <a:avLst/>
          </a:prstGeom>
          <a:solidFill>
            <a:schemeClr val="lt1"/>
          </a:solidFill>
          <a:ln>
            <a:noFill/>
          </a:ln>
        </p:spPr>
        <p:txBody>
          <a:bodyPr spcFirstLastPara="1" wrap="square" lIns="68575" tIns="34275" rIns="68575" bIns="34275" anchor="t" anchorCtr="0">
            <a:normAutofit/>
          </a:bodyPr>
          <a:lstStyle/>
          <a:p>
            <a:pPr marL="571500" lvl="0" indent="-342900" algn="l" rtl="0">
              <a:lnSpc>
                <a:spcPct val="90000"/>
              </a:lnSpc>
              <a:spcBef>
                <a:spcPts val="800"/>
              </a:spcBef>
              <a:spcAft>
                <a:spcPts val="0"/>
              </a:spcAft>
              <a:buSzPts val="1400"/>
              <a:buFont typeface="Arial"/>
              <a:buChar char="•"/>
            </a:pPr>
            <a:r>
              <a:rPr lang="fr-FR"/>
              <a:t>EANA (élèves allophones nouvellement arrivés)</a:t>
            </a:r>
            <a:endParaRPr/>
          </a:p>
          <a:p>
            <a:pPr marL="1028700" lvl="1" indent="-342900" algn="l" rtl="0">
              <a:lnSpc>
                <a:spcPct val="90000"/>
              </a:lnSpc>
              <a:spcBef>
                <a:spcPts val="400"/>
              </a:spcBef>
              <a:spcAft>
                <a:spcPts val="0"/>
              </a:spcAft>
              <a:buSzPts val="1400"/>
              <a:buFont typeface="Arial"/>
              <a:buChar char="•"/>
            </a:pPr>
            <a:r>
              <a:rPr lang="fr-FR"/>
              <a:t>Circulaire 2012-141 du 12 octobre 2012 sur leur scolarisation </a:t>
            </a:r>
            <a:endParaRPr/>
          </a:p>
          <a:p>
            <a:pPr marL="571500" lvl="1" indent="-342900" algn="l" rtl="0">
              <a:lnSpc>
                <a:spcPct val="90000"/>
              </a:lnSpc>
              <a:spcBef>
                <a:spcPts val="800"/>
              </a:spcBef>
              <a:spcAft>
                <a:spcPts val="0"/>
              </a:spcAft>
              <a:buSzPts val="1400"/>
              <a:buFont typeface="Arial"/>
              <a:buChar char="•"/>
            </a:pPr>
            <a:r>
              <a:rPr lang="fr-FR" sz="2100"/>
              <a:t>EFIV (enfants issus de familles itinérantes et de voyageurs)</a:t>
            </a:r>
            <a:endParaRPr/>
          </a:p>
          <a:p>
            <a:pPr marL="1028700" lvl="2" indent="-342900" algn="l" rtl="0">
              <a:lnSpc>
                <a:spcPct val="90000"/>
              </a:lnSpc>
              <a:spcBef>
                <a:spcPts val="800"/>
              </a:spcBef>
              <a:spcAft>
                <a:spcPts val="0"/>
              </a:spcAft>
              <a:buSzPts val="1400"/>
              <a:buFont typeface="Arial"/>
              <a:buChar char="•"/>
            </a:pPr>
            <a:r>
              <a:rPr lang="fr-FR" sz="1800"/>
              <a:t>Circulaire 2012-142  du 12 octobre 2012 sur leur scolarisation</a:t>
            </a:r>
            <a:endParaRPr sz="1800"/>
          </a:p>
        </p:txBody>
      </p:sp>
      <p:sp>
        <p:nvSpPr>
          <p:cNvPr id="127" name="Google Shape;127;p17"/>
          <p:cNvSpPr txBox="1">
            <a:spLocks noGrp="1"/>
          </p:cNvSpPr>
          <p:nvPr>
            <p:ph type="body" idx="3"/>
          </p:nvPr>
        </p:nvSpPr>
        <p:spPr>
          <a:xfrm>
            <a:off x="5012850" y="1147624"/>
            <a:ext cx="3887400" cy="391500"/>
          </a:xfrm>
          <a:prstGeom prst="rect">
            <a:avLst/>
          </a:prstGeom>
          <a:noFill/>
          <a:ln>
            <a:noFill/>
          </a:ln>
        </p:spPr>
        <p:txBody>
          <a:bodyPr spcFirstLastPara="1" wrap="square" lIns="68575" tIns="34275" rIns="68575" bIns="34275" anchor="b" anchorCtr="0">
            <a:normAutofit/>
          </a:bodyPr>
          <a:lstStyle/>
          <a:p>
            <a:pPr marL="457200" lvl="0" indent="-228600" algn="l" rtl="0">
              <a:lnSpc>
                <a:spcPct val="90000"/>
              </a:lnSpc>
              <a:spcBef>
                <a:spcPts val="800"/>
              </a:spcBef>
              <a:spcAft>
                <a:spcPts val="0"/>
              </a:spcAft>
              <a:buClr>
                <a:schemeClr val="dk1"/>
              </a:buClr>
              <a:buSzPts val="1800"/>
              <a:buFont typeface="Roboto"/>
              <a:buNone/>
            </a:pPr>
            <a:r>
              <a:rPr lang="fr-FR" sz="1400"/>
              <a:t>Les académies ultramarines</a:t>
            </a:r>
            <a:endParaRPr sz="1400"/>
          </a:p>
        </p:txBody>
      </p:sp>
      <p:sp>
        <p:nvSpPr>
          <p:cNvPr id="128" name="Google Shape;128;p17"/>
          <p:cNvSpPr txBox="1">
            <a:spLocks noGrp="1"/>
          </p:cNvSpPr>
          <p:nvPr>
            <p:ph type="body" idx="4"/>
          </p:nvPr>
        </p:nvSpPr>
        <p:spPr>
          <a:xfrm>
            <a:off x="4629150" y="1878805"/>
            <a:ext cx="4222750" cy="3162301"/>
          </a:xfrm>
          <a:prstGeom prst="rect">
            <a:avLst/>
          </a:prstGeom>
          <a:solidFill>
            <a:schemeClr val="lt1"/>
          </a:solidFill>
          <a:ln>
            <a:noFill/>
          </a:ln>
        </p:spPr>
        <p:txBody>
          <a:bodyPr spcFirstLastPara="1" wrap="square" lIns="68575" tIns="34275" rIns="68575" bIns="34275" anchor="t" anchorCtr="0">
            <a:normAutofit/>
          </a:bodyPr>
          <a:lstStyle/>
          <a:p>
            <a:pPr marL="571500" lvl="0" indent="-342900" algn="l" rtl="0">
              <a:lnSpc>
                <a:spcPct val="90000"/>
              </a:lnSpc>
              <a:spcBef>
                <a:spcPts val="800"/>
              </a:spcBef>
              <a:spcAft>
                <a:spcPts val="0"/>
              </a:spcAft>
              <a:buSzPts val="1400"/>
              <a:buFont typeface="Arial"/>
              <a:buChar char="•"/>
            </a:pPr>
            <a:r>
              <a:rPr lang="fr-FR"/>
              <a:t>Guadeloupe, Guyane, Martinique, Réunion / Mayotte</a:t>
            </a:r>
            <a:endParaRPr/>
          </a:p>
          <a:p>
            <a:pPr marL="1028700" lvl="1" indent="-342900" algn="l" rtl="0">
              <a:lnSpc>
                <a:spcPct val="90000"/>
              </a:lnSpc>
              <a:spcBef>
                <a:spcPts val="400"/>
              </a:spcBef>
              <a:spcAft>
                <a:spcPts val="0"/>
              </a:spcAft>
              <a:buSzPts val="1400"/>
              <a:buFont typeface="Arial"/>
              <a:buChar char="•"/>
            </a:pPr>
            <a:r>
              <a:rPr lang="fr-FR"/>
              <a:t>Passé colonial de la France,</a:t>
            </a:r>
            <a:endParaRPr/>
          </a:p>
          <a:p>
            <a:pPr marL="1028700" lvl="1" indent="-342900" algn="l" rtl="0">
              <a:lnSpc>
                <a:spcPct val="90000"/>
              </a:lnSpc>
              <a:spcBef>
                <a:spcPts val="400"/>
              </a:spcBef>
              <a:spcAft>
                <a:spcPts val="0"/>
              </a:spcAft>
              <a:buSzPts val="1400"/>
              <a:buFont typeface="Arial"/>
              <a:buChar char="•"/>
            </a:pPr>
            <a:r>
              <a:rPr lang="fr-FR"/>
              <a:t>Plurilinguisme reconnu récemment par le MEN, </a:t>
            </a:r>
            <a:endParaRPr/>
          </a:p>
          <a:p>
            <a:pPr marL="1028700" lvl="1" indent="-342900" algn="l" rtl="0">
              <a:lnSpc>
                <a:spcPct val="90000"/>
              </a:lnSpc>
              <a:spcBef>
                <a:spcPts val="400"/>
              </a:spcBef>
              <a:spcAft>
                <a:spcPts val="0"/>
              </a:spcAft>
              <a:buSzPts val="1400"/>
              <a:buFont typeface="Arial"/>
              <a:buChar char="•"/>
            </a:pPr>
            <a:r>
              <a:rPr lang="fr-FR"/>
              <a:t>Autres modèles familiaux, </a:t>
            </a:r>
            <a:endParaRPr/>
          </a:p>
          <a:p>
            <a:pPr marL="1028700" lvl="1" indent="-342900" algn="l" rtl="0">
              <a:lnSpc>
                <a:spcPct val="90000"/>
              </a:lnSpc>
              <a:spcBef>
                <a:spcPts val="400"/>
              </a:spcBef>
              <a:spcAft>
                <a:spcPts val="0"/>
              </a:spcAft>
              <a:buSzPts val="1400"/>
              <a:buFont typeface="Arial"/>
              <a:buChar char="•"/>
            </a:pPr>
            <a:r>
              <a:rPr lang="fr-FR"/>
              <a:t>Des adaptations scolaires aux curricula nationaux d’histoire et de géographie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8"/>
          <p:cNvPicPr preferRelativeResize="0"/>
          <p:nvPr/>
        </p:nvPicPr>
        <p:blipFill>
          <a:blip r:embed="rId3">
            <a:alphaModFix/>
          </a:blip>
          <a:stretch>
            <a:fillRect/>
          </a:stretch>
        </p:blipFill>
        <p:spPr>
          <a:xfrm>
            <a:off x="4383800" y="0"/>
            <a:ext cx="4524975" cy="4516601"/>
          </a:xfrm>
          <a:prstGeom prst="rect">
            <a:avLst/>
          </a:prstGeom>
          <a:noFill/>
          <a:ln>
            <a:noFill/>
          </a:ln>
        </p:spPr>
      </p:pic>
      <p:sp>
        <p:nvSpPr>
          <p:cNvPr id="134" name="Google Shape;134;p18"/>
          <p:cNvSpPr txBox="1"/>
          <p:nvPr/>
        </p:nvSpPr>
        <p:spPr>
          <a:xfrm>
            <a:off x="503975" y="576900"/>
            <a:ext cx="3460500" cy="398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sz="2000" b="1">
                <a:solidFill>
                  <a:schemeClr val="dk1"/>
                </a:solidFill>
                <a:latin typeface="Calibri"/>
                <a:ea typeface="Calibri"/>
                <a:cs typeface="Calibri"/>
                <a:sym typeface="Calibri"/>
              </a:rPr>
              <a:t>Les EANA : de fortes variations           selon les territoires (2020-21)</a:t>
            </a:r>
            <a:endParaRPr sz="20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fr-FR" sz="1600">
                <a:solidFill>
                  <a:schemeClr val="dk1"/>
                </a:solidFill>
                <a:latin typeface="Calibri"/>
                <a:ea typeface="Calibri"/>
                <a:cs typeface="Calibri"/>
                <a:sym typeface="Calibri"/>
              </a:rPr>
              <a:t>• National : 6,5‰</a:t>
            </a:r>
            <a:endParaRPr sz="16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r-FR" sz="1600">
                <a:solidFill>
                  <a:schemeClr val="dk1"/>
                </a:solidFill>
                <a:latin typeface="Calibri"/>
                <a:ea typeface="Calibri"/>
                <a:cs typeface="Calibri"/>
                <a:sym typeface="Calibri"/>
              </a:rPr>
              <a:t>• Mayotte et la Guyane : 24‰</a:t>
            </a:r>
            <a:endParaRPr sz="16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r-FR" sz="1600">
                <a:solidFill>
                  <a:schemeClr val="dk1"/>
                </a:solidFill>
                <a:latin typeface="Calibri"/>
                <a:ea typeface="Calibri"/>
                <a:cs typeface="Calibri"/>
                <a:sym typeface="Calibri"/>
              </a:rPr>
              <a:t>• Guadeloupe, Lot-et-Garonne, Essonne, Vaucluse, Creuse, Seine-Saint-Denis : 11 à 12‰</a:t>
            </a:r>
            <a:endParaRPr sz="16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r-FR" sz="1600">
                <a:solidFill>
                  <a:schemeClr val="dk1"/>
                </a:solidFill>
                <a:latin typeface="Calibri"/>
                <a:ea typeface="Calibri"/>
                <a:cs typeface="Calibri"/>
                <a:sym typeface="Calibri"/>
              </a:rPr>
              <a:t>• Alpes-de-Haute-Provence, Haute-Saône, Finistère, Cher : - de 2‰</a:t>
            </a:r>
            <a:endParaRPr sz="1600">
              <a:solidFill>
                <a:schemeClr val="dk1"/>
              </a:solidFill>
              <a:latin typeface="Calibri"/>
              <a:ea typeface="Calibri"/>
              <a:cs typeface="Calibri"/>
              <a:sym typeface="Calibri"/>
            </a:endParaRPr>
          </a:p>
          <a:p>
            <a:pPr marL="0" lvl="0" indent="0" algn="l" rtl="0">
              <a:spcBef>
                <a:spcPts val="1200"/>
              </a:spcBef>
              <a:spcAft>
                <a:spcPts val="0"/>
              </a:spcAft>
              <a:buNone/>
            </a:pP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title="rectangle de mise en forme visuel"/>
          <p:cNvSpPr/>
          <p:nvPr/>
        </p:nvSpPr>
        <p:spPr>
          <a:xfrm>
            <a:off x="0" y="4401750"/>
            <a:ext cx="9144000" cy="9003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 name="Google Shape;140;p19"/>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dk1"/>
              </a:buClr>
              <a:buSzPct val="111111"/>
              <a:buFont typeface="Roboto"/>
              <a:buNone/>
            </a:pPr>
            <a:r>
              <a:rPr lang="fr-FR"/>
              <a:t>Les élèves à besoins éducatifs particuliers en France selon le MEN</a:t>
            </a:r>
            <a:endParaRPr/>
          </a:p>
        </p:txBody>
      </p:sp>
      <p:sp>
        <p:nvSpPr>
          <p:cNvPr id="141" name="Google Shape;141;p19"/>
          <p:cNvSpPr txBox="1">
            <a:spLocks noGrp="1"/>
          </p:cNvSpPr>
          <p:nvPr>
            <p:ph type="body" idx="1"/>
          </p:nvPr>
        </p:nvSpPr>
        <p:spPr>
          <a:xfrm>
            <a:off x="629841" y="1543050"/>
            <a:ext cx="2113359" cy="2858691"/>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1200"/>
              <a:buNone/>
            </a:pPr>
            <a:r>
              <a:rPr lang="fr-FR"/>
              <a:t>Saisie d’écran du 10/06/2023 du site ministériel éduscol du MEN</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endParaRPr/>
          </a:p>
        </p:txBody>
      </p:sp>
      <p:pic>
        <p:nvPicPr>
          <p:cNvPr id="142" name="Google Shape;142;p19"/>
          <p:cNvPicPr preferRelativeResize="0">
            <a:picLocks noGrp="1"/>
          </p:cNvPicPr>
          <p:nvPr>
            <p:ph type="pic" idx="2"/>
          </p:nvPr>
        </p:nvPicPr>
        <p:blipFill rotWithShape="1">
          <a:blip r:embed="rId3">
            <a:alphaModFix/>
          </a:blip>
          <a:srcRect l="21001" t="11356" r="24849" b="8034"/>
          <a:stretch/>
        </p:blipFill>
        <p:spPr>
          <a:xfrm>
            <a:off x="3347543" y="288708"/>
            <a:ext cx="5796457" cy="48547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628650" y="273848"/>
            <a:ext cx="7886700" cy="73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1400"/>
              <a:buNone/>
            </a:pPr>
            <a:r>
              <a:rPr lang="fr-FR" sz="2500"/>
              <a:t>Les Segpa = des classes spécialisées</a:t>
            </a:r>
            <a:endParaRPr sz="2500"/>
          </a:p>
        </p:txBody>
      </p:sp>
      <p:sp>
        <p:nvSpPr>
          <p:cNvPr id="148" name="Google Shape;148;p20"/>
          <p:cNvSpPr txBox="1">
            <a:spLocks noGrp="1"/>
          </p:cNvSpPr>
          <p:nvPr>
            <p:ph type="body" idx="1"/>
          </p:nvPr>
        </p:nvSpPr>
        <p:spPr>
          <a:xfrm>
            <a:off x="448950" y="1369225"/>
            <a:ext cx="8176500" cy="2763600"/>
          </a:xfrm>
          <a:prstGeom prst="rect">
            <a:avLst/>
          </a:prstGeom>
          <a:noFill/>
          <a:ln>
            <a:noFill/>
          </a:ln>
        </p:spPr>
        <p:txBody>
          <a:bodyPr spcFirstLastPara="1" wrap="square" lIns="68575" tIns="34275" rIns="68575" bIns="34275" anchor="t" anchorCtr="0">
            <a:normAutofit fontScale="70000" lnSpcReduction="10000"/>
          </a:bodyPr>
          <a:lstStyle/>
          <a:p>
            <a:pPr marL="571500" lvl="0" indent="-330206" algn="l" rtl="0">
              <a:lnSpc>
                <a:spcPct val="115000"/>
              </a:lnSpc>
              <a:spcBef>
                <a:spcPts val="800"/>
              </a:spcBef>
              <a:spcAft>
                <a:spcPts val="0"/>
              </a:spcAft>
              <a:buSzPct val="74510"/>
              <a:buFont typeface="Arial"/>
              <a:buChar char="•"/>
            </a:pPr>
            <a:r>
              <a:rPr lang="fr-FR" sz="2300"/>
              <a:t>La section d’enseignement général et professionnel adapté</a:t>
            </a:r>
            <a:endParaRPr sz="2300"/>
          </a:p>
          <a:p>
            <a:pPr marL="571500" lvl="0" indent="-330206" algn="l" rtl="0">
              <a:lnSpc>
                <a:spcPct val="115000"/>
              </a:lnSpc>
              <a:spcBef>
                <a:spcPts val="800"/>
              </a:spcBef>
              <a:spcAft>
                <a:spcPts val="0"/>
              </a:spcAft>
              <a:buSzPct val="74510"/>
              <a:buFont typeface="Arial"/>
              <a:buChar char="•"/>
            </a:pPr>
            <a:r>
              <a:rPr lang="fr-FR" sz="2300"/>
              <a:t>Un dispositif proposé au collège (soit de la neuvième année à la douzième année de scolarisation obligatoire) qui accueille des élèves évalués par l’école comme étant en grande difficulté scolaire à l’issue de l’enseignement primaire. </a:t>
            </a:r>
            <a:endParaRPr sz="2300"/>
          </a:p>
          <a:p>
            <a:pPr marL="571500" lvl="0" indent="-330206" algn="l" rtl="0">
              <a:lnSpc>
                <a:spcPct val="115000"/>
              </a:lnSpc>
              <a:spcBef>
                <a:spcPts val="800"/>
              </a:spcBef>
              <a:spcAft>
                <a:spcPts val="0"/>
              </a:spcAft>
              <a:buSzPct val="74510"/>
              <a:buFont typeface="Arial"/>
              <a:buChar char="•"/>
            </a:pPr>
            <a:r>
              <a:rPr lang="fr-FR" sz="2300"/>
              <a:t>Un accompagnement scolaire renforcé ainsi que l’acquisition de compétences et de connaissances adossées à des pratiques professionnelles qui vise à mobiliser les élèves en vue de l’acquisition d’un diplôme de niveau V.</a:t>
            </a:r>
            <a:endParaRPr sz="2300"/>
          </a:p>
          <a:p>
            <a:pPr marL="457200" lvl="0" indent="-228600" algn="l" rtl="0">
              <a:lnSpc>
                <a:spcPct val="90000"/>
              </a:lnSpc>
              <a:spcBef>
                <a:spcPts val="800"/>
              </a:spcBef>
              <a:spcAft>
                <a:spcPts val="0"/>
              </a:spcAft>
              <a:buClr>
                <a:schemeClr val="dk1"/>
              </a:buClr>
              <a:buSzPct val="72072"/>
              <a:buNone/>
            </a:pPr>
            <a:br>
              <a:rPr lang="fr-FR"/>
            </a:br>
            <a:endParaRPr/>
          </a:p>
        </p:txBody>
      </p:sp>
      <p:sp>
        <p:nvSpPr>
          <p:cNvPr id="149" name="Google Shape;149;p20"/>
          <p:cNvSpPr txBox="1"/>
          <p:nvPr/>
        </p:nvSpPr>
        <p:spPr>
          <a:xfrm>
            <a:off x="0" y="4208199"/>
            <a:ext cx="9144000" cy="1015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200" b="0" i="0" u="none" strike="noStrike" cap="none">
                <a:solidFill>
                  <a:schemeClr val="dk1"/>
                </a:solidFill>
                <a:latin typeface="Roboto"/>
                <a:ea typeface="Roboto"/>
                <a:cs typeface="Roboto"/>
                <a:sym typeface="Roboto"/>
              </a:rPr>
              <a:t>Références </a:t>
            </a:r>
            <a:endParaRPr/>
          </a:p>
          <a:p>
            <a:pPr marL="0" marR="0" lvl="0" indent="0" algn="l" rtl="0">
              <a:lnSpc>
                <a:spcPct val="100000"/>
              </a:lnSpc>
              <a:spcBef>
                <a:spcPts val="0"/>
              </a:spcBef>
              <a:spcAft>
                <a:spcPts val="0"/>
              </a:spcAft>
              <a:buNone/>
            </a:pPr>
            <a:r>
              <a:rPr lang="fr-FR" sz="1200" b="0" i="0" u="none" strike="noStrike" cap="none">
                <a:solidFill>
                  <a:schemeClr val="dk1"/>
                </a:solidFill>
                <a:latin typeface="Arial"/>
                <a:ea typeface="Arial"/>
                <a:cs typeface="Arial"/>
                <a:sym typeface="Arial"/>
              </a:rPr>
              <a:t>Desprez et Abraham (2018). </a:t>
            </a:r>
            <a:r>
              <a:rPr lang="fr-FR" sz="1200" b="0" i="1" u="none" strike="noStrike" cap="none">
                <a:solidFill>
                  <a:schemeClr val="dk1"/>
                </a:solidFill>
                <a:latin typeface="Arial"/>
                <a:ea typeface="Arial"/>
                <a:cs typeface="Arial"/>
                <a:sym typeface="Arial"/>
              </a:rPr>
              <a:t>Bilan des Segpa. Rapport à Monsieur le Ministre de l’Éducation nationale. Rapport 2018-076.</a:t>
            </a:r>
            <a:r>
              <a:rPr lang="fr-FR" sz="1200" b="0" i="0" u="none" strike="noStrike" cap="none">
                <a:solidFill>
                  <a:schemeClr val="dk1"/>
                </a:solidFill>
                <a:latin typeface="Arial"/>
                <a:ea typeface="Arial"/>
                <a:cs typeface="Arial"/>
                <a:sym typeface="Arial"/>
              </a:rPr>
              <a:t> Paris : Inspection générale de l’Éducation nationale.</a:t>
            </a:r>
            <a:endParaRPr/>
          </a:p>
          <a:p>
            <a:pPr marL="0" marR="0" lvl="0" indent="0" algn="l" rtl="0">
              <a:lnSpc>
                <a:spcPct val="100000"/>
              </a:lnSpc>
              <a:spcBef>
                <a:spcPts val="0"/>
              </a:spcBef>
              <a:spcAft>
                <a:spcPts val="0"/>
              </a:spcAft>
              <a:buNone/>
            </a:pPr>
            <a:r>
              <a:rPr lang="fr-FR" sz="1200" b="0" i="0" u="none" strike="noStrike" cap="none">
                <a:solidFill>
                  <a:schemeClr val="dk1"/>
                </a:solidFill>
                <a:latin typeface="Arial"/>
                <a:ea typeface="Arial"/>
                <a:cs typeface="Arial"/>
                <a:sym typeface="Arial"/>
              </a:rPr>
              <a:t>Lesain-Delabarre et Lesain-Pons (2007) ; Puyalet et Guyot (2008) ; </a:t>
            </a:r>
            <a:r>
              <a:rPr lang="fr-FR" sz="1200" b="0" i="0" u="none" strike="noStrike" cap="none">
                <a:solidFill>
                  <a:schemeClr val="dk1"/>
                </a:solidFill>
                <a:latin typeface="Roboto"/>
                <a:ea typeface="Roboto"/>
                <a:cs typeface="Roboto"/>
                <a:sym typeface="Roboto"/>
              </a:rPr>
              <a:t>Soyez (2018)</a:t>
            </a: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12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p:nvPr/>
        </p:nvSpPr>
        <p:spPr>
          <a:xfrm>
            <a:off x="0" y="4401750"/>
            <a:ext cx="9144000" cy="9003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21"/>
          <p:cNvSpPr txBox="1">
            <a:spLocks noGrp="1"/>
          </p:cNvSpPr>
          <p:nvPr>
            <p:ph type="title"/>
          </p:nvPr>
        </p:nvSpPr>
        <p:spPr>
          <a:xfrm>
            <a:off x="126861" y="236575"/>
            <a:ext cx="2949300" cy="12003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2400"/>
              <a:buNone/>
            </a:pPr>
            <a:r>
              <a:rPr lang="fr-FR"/>
              <a:t>Un référentiel</a:t>
            </a:r>
            <a:endParaRPr/>
          </a:p>
        </p:txBody>
      </p:sp>
      <p:sp>
        <p:nvSpPr>
          <p:cNvPr id="156" name="Google Shape;156;p21"/>
          <p:cNvSpPr txBox="1">
            <a:spLocks noGrp="1"/>
          </p:cNvSpPr>
          <p:nvPr>
            <p:ph type="body" idx="2"/>
          </p:nvPr>
        </p:nvSpPr>
        <p:spPr>
          <a:xfrm>
            <a:off x="126861" y="1543050"/>
            <a:ext cx="2360428" cy="28587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200"/>
              <a:buNone/>
            </a:pPr>
            <a:r>
              <a:rPr lang="fr-FR"/>
              <a:t>Centré sur 3 responsabilités : </a:t>
            </a:r>
            <a:endParaRPr/>
          </a:p>
        </p:txBody>
      </p:sp>
      <p:sp>
        <p:nvSpPr>
          <p:cNvPr id="157" name="Google Shape;157;p21"/>
          <p:cNvSpPr txBox="1">
            <a:spLocks noGrp="1"/>
          </p:cNvSpPr>
          <p:nvPr>
            <p:ph type="body" idx="3"/>
          </p:nvPr>
        </p:nvSpPr>
        <p:spPr>
          <a:xfrm>
            <a:off x="3076161" y="4623704"/>
            <a:ext cx="4874700" cy="4173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800"/>
              </a:spcBef>
              <a:spcAft>
                <a:spcPts val="0"/>
              </a:spcAft>
              <a:buSzPts val="1100"/>
              <a:buNone/>
            </a:pPr>
            <a:endParaRPr/>
          </a:p>
        </p:txBody>
      </p:sp>
      <p:grpSp>
        <p:nvGrpSpPr>
          <p:cNvPr id="158" name="Google Shape;158;p21"/>
          <p:cNvGrpSpPr/>
          <p:nvPr/>
        </p:nvGrpSpPr>
        <p:grpSpPr>
          <a:xfrm>
            <a:off x="2395870" y="0"/>
            <a:ext cx="6700891" cy="5200403"/>
            <a:chOff x="0" y="0"/>
            <a:chExt cx="6700891" cy="5200403"/>
          </a:xfrm>
        </p:grpSpPr>
        <p:sp>
          <p:nvSpPr>
            <p:cNvPr id="159" name="Google Shape;159;p21"/>
            <p:cNvSpPr/>
            <p:nvPr/>
          </p:nvSpPr>
          <p:spPr>
            <a:xfrm rot="-5400000">
              <a:off x="-1865061" y="2462279"/>
              <a:ext cx="4135639" cy="3110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1"/>
            <p:cNvSpPr txBox="1"/>
            <p:nvPr/>
          </p:nvSpPr>
          <p:spPr>
            <a:xfrm rot="-5400000">
              <a:off x="-1865061" y="2462279"/>
              <a:ext cx="4135639" cy="311041"/>
            </a:xfrm>
            <a:prstGeom prst="rect">
              <a:avLst/>
            </a:prstGeom>
            <a:noFill/>
            <a:ln>
              <a:noFill/>
            </a:ln>
          </p:spPr>
          <p:txBody>
            <a:bodyPr spcFirstLastPara="1" wrap="square" lIns="0" tIns="0" rIns="274300" bIns="0" anchor="t" anchorCtr="0">
              <a:noAutofit/>
            </a:bodyPr>
            <a:lstStyle/>
            <a:p>
              <a:pPr marL="0" marR="0" lvl="0" indent="0" algn="r" rtl="0">
                <a:lnSpc>
                  <a:spcPct val="90000"/>
                </a:lnSpc>
                <a:spcBef>
                  <a:spcPts val="0"/>
                </a:spcBef>
                <a:spcAft>
                  <a:spcPts val="0"/>
                </a:spcAft>
                <a:buNone/>
              </a:pPr>
              <a:r>
                <a:rPr lang="fr-FR" sz="1100" b="0" i="0" u="none" strike="noStrike" cap="none">
                  <a:solidFill>
                    <a:srgbClr val="000000"/>
                  </a:solidFill>
                  <a:latin typeface="Roboto"/>
                  <a:ea typeface="Roboto"/>
                  <a:cs typeface="Roboto"/>
                  <a:sym typeface="Roboto"/>
                </a:rPr>
                <a:t>Direction technique et animation pédagogique </a:t>
              </a:r>
              <a:endParaRPr sz="1100" b="0" i="0" u="none" strike="noStrike" cap="none">
                <a:solidFill>
                  <a:srgbClr val="000000"/>
                </a:solidFill>
                <a:latin typeface="Roboto"/>
                <a:ea typeface="Roboto"/>
                <a:cs typeface="Roboto"/>
                <a:sym typeface="Roboto"/>
              </a:endParaRPr>
            </a:p>
          </p:txBody>
        </p:sp>
        <p:sp>
          <p:nvSpPr>
            <p:cNvPr id="161" name="Google Shape;161;p21"/>
            <p:cNvSpPr/>
            <p:nvPr/>
          </p:nvSpPr>
          <p:spPr>
            <a:xfrm>
              <a:off x="292107" y="101698"/>
              <a:ext cx="1681658" cy="5032204"/>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txBox="1"/>
            <p:nvPr/>
          </p:nvSpPr>
          <p:spPr>
            <a:xfrm>
              <a:off x="292107" y="101698"/>
              <a:ext cx="1681658" cy="5032204"/>
            </a:xfrm>
            <a:prstGeom prst="rect">
              <a:avLst/>
            </a:prstGeom>
            <a:noFill/>
            <a:ln>
              <a:noFill/>
            </a:ln>
          </p:spPr>
          <p:txBody>
            <a:bodyPr spcFirstLastPara="1" wrap="square" lIns="78225" tIns="274300" rIns="78225" bIns="78225"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fr-FR" sz="1100" b="0" i="0" u="none" strike="noStrike" cap="none">
                  <a:solidFill>
                    <a:schemeClr val="lt1"/>
                  </a:solidFill>
                  <a:latin typeface="Roboto"/>
                  <a:ea typeface="Roboto"/>
                  <a:cs typeface="Roboto"/>
                  <a:sym typeface="Roboto"/>
                </a:rPr>
                <a:t>1.2. met en œuvre les actions d'éducation et de formation en vue de l'intégration scolaire, professionnelle et sociale,</a:t>
              </a:r>
              <a:endParaRPr sz="1100" b="0" i="0" u="none" strike="noStrike" cap="none">
                <a:solidFill>
                  <a:schemeClr val="lt1"/>
                </a:solidFill>
                <a:latin typeface="Roboto"/>
                <a:ea typeface="Roboto"/>
                <a:cs typeface="Roboto"/>
                <a:sym typeface="Roboto"/>
              </a:endParaRPr>
            </a:p>
            <a:p>
              <a:pPr marL="57150" marR="0" lvl="1" indent="-69850" algn="l" rtl="0">
                <a:lnSpc>
                  <a:spcPct val="90000"/>
                </a:lnSpc>
                <a:spcBef>
                  <a:spcPts val="165"/>
                </a:spcBef>
                <a:spcAft>
                  <a:spcPts val="0"/>
                </a:spcAft>
                <a:buClr>
                  <a:srgbClr val="000000"/>
                </a:buClr>
                <a:buSzPts val="1100"/>
                <a:buFont typeface="Arial"/>
                <a:buChar char="••"/>
              </a:pPr>
              <a:r>
                <a:rPr lang="fr-FR" sz="1100" b="0" i="0" u="none" strike="noStrike" cap="none">
                  <a:solidFill>
                    <a:schemeClr val="lt1"/>
                  </a:solidFill>
                  <a:latin typeface="Roboto"/>
                  <a:ea typeface="Roboto"/>
                  <a:cs typeface="Roboto"/>
                  <a:sym typeface="Roboto"/>
                </a:rPr>
                <a:t>1.3. insère le projet de l'établissement, du service ou de la section dans la cohérence des actions conduites dans un cadre départemental, académique, national.</a:t>
              </a:r>
              <a:endParaRPr sz="1100" b="0" i="0" u="none" strike="noStrike" cap="none">
                <a:solidFill>
                  <a:schemeClr val="lt1"/>
                </a:solidFill>
                <a:latin typeface="Roboto"/>
                <a:ea typeface="Roboto"/>
                <a:cs typeface="Roboto"/>
                <a:sym typeface="Roboto"/>
              </a:endParaRPr>
            </a:p>
            <a:p>
              <a:pPr marL="57150" marR="0" lvl="1" indent="-69850" algn="l" rtl="0">
                <a:lnSpc>
                  <a:spcPct val="90000"/>
                </a:lnSpc>
                <a:spcBef>
                  <a:spcPts val="165"/>
                </a:spcBef>
                <a:spcAft>
                  <a:spcPts val="0"/>
                </a:spcAft>
                <a:buClr>
                  <a:srgbClr val="000000"/>
                </a:buClr>
                <a:buSzPts val="1100"/>
                <a:buFont typeface="Arial"/>
                <a:buChar char="••"/>
              </a:pPr>
              <a:r>
                <a:rPr lang="fr-FR" sz="1100" b="0" i="0" u="none" strike="noStrike" cap="none">
                  <a:solidFill>
                    <a:schemeClr val="lt1"/>
                  </a:solidFill>
                  <a:latin typeface="Roboto"/>
                  <a:ea typeface="Roboto"/>
                  <a:cs typeface="Roboto"/>
                  <a:sym typeface="Roboto"/>
                </a:rPr>
                <a:t>2.1. élabore des projets individuels pour tous les enfants ou adolescents avec toutes les personnes concernées</a:t>
              </a:r>
              <a:endParaRPr sz="1100" b="0" i="0" u="none" strike="noStrike" cap="none">
                <a:solidFill>
                  <a:schemeClr val="lt1"/>
                </a:solidFill>
                <a:latin typeface="Roboto"/>
                <a:ea typeface="Roboto"/>
                <a:cs typeface="Roboto"/>
                <a:sym typeface="Roboto"/>
              </a:endParaRPr>
            </a:p>
            <a:p>
              <a:pPr marL="57150" marR="0" lvl="1" indent="-69850" algn="l" rtl="0">
                <a:lnSpc>
                  <a:spcPct val="90000"/>
                </a:lnSpc>
                <a:spcBef>
                  <a:spcPts val="165"/>
                </a:spcBef>
                <a:spcAft>
                  <a:spcPts val="0"/>
                </a:spcAft>
                <a:buClr>
                  <a:srgbClr val="000000"/>
                </a:buClr>
                <a:buSzPts val="1100"/>
                <a:buFont typeface="Arial"/>
                <a:buChar char="••"/>
              </a:pPr>
              <a:r>
                <a:rPr lang="fr-FR" sz="1100" b="0" i="0" u="none" strike="noStrike" cap="none">
                  <a:solidFill>
                    <a:schemeClr val="lt1"/>
                  </a:solidFill>
                  <a:latin typeface="Roboto"/>
                  <a:ea typeface="Roboto"/>
                  <a:cs typeface="Roboto"/>
                  <a:sym typeface="Roboto"/>
                </a:rPr>
                <a:t>... </a:t>
              </a:r>
              <a:endParaRPr sz="1100" b="0" i="0" u="none" strike="noStrike" cap="none">
                <a:solidFill>
                  <a:schemeClr val="lt1"/>
                </a:solidFill>
                <a:latin typeface="Roboto"/>
                <a:ea typeface="Roboto"/>
                <a:cs typeface="Roboto"/>
                <a:sym typeface="Roboto"/>
              </a:endParaRPr>
            </a:p>
          </p:txBody>
        </p:sp>
        <p:sp>
          <p:nvSpPr>
            <p:cNvPr id="163" name="Google Shape;163;p21"/>
            <p:cNvSpPr/>
            <p:nvPr/>
          </p:nvSpPr>
          <p:spPr>
            <a:xfrm>
              <a:off x="0" y="0"/>
              <a:ext cx="622082" cy="622082"/>
            </a:xfrm>
            <a:prstGeom prst="rect">
              <a:avLst/>
            </a:prstGeom>
            <a:solidFill>
              <a:srgbClr val="FFE2B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1"/>
            <p:cNvSpPr/>
            <p:nvPr/>
          </p:nvSpPr>
          <p:spPr>
            <a:xfrm rot="-5400000">
              <a:off x="446320" y="2462279"/>
              <a:ext cx="4135639" cy="3110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1"/>
            <p:cNvSpPr txBox="1"/>
            <p:nvPr/>
          </p:nvSpPr>
          <p:spPr>
            <a:xfrm rot="-5400000">
              <a:off x="446320" y="2462279"/>
              <a:ext cx="4135639" cy="311041"/>
            </a:xfrm>
            <a:prstGeom prst="rect">
              <a:avLst/>
            </a:prstGeom>
            <a:noFill/>
            <a:ln>
              <a:noFill/>
            </a:ln>
          </p:spPr>
          <p:txBody>
            <a:bodyPr spcFirstLastPara="1" wrap="square" lIns="0" tIns="0" rIns="274300" bIns="0" anchor="t" anchorCtr="0">
              <a:noAutofit/>
            </a:bodyPr>
            <a:lstStyle/>
            <a:p>
              <a:pPr marL="0" marR="0" lvl="0" indent="0" algn="r" rtl="0">
                <a:lnSpc>
                  <a:spcPct val="90000"/>
                </a:lnSpc>
                <a:spcBef>
                  <a:spcPts val="0"/>
                </a:spcBef>
                <a:spcAft>
                  <a:spcPts val="0"/>
                </a:spcAft>
                <a:buNone/>
              </a:pPr>
              <a:r>
                <a:rPr lang="fr-FR" sz="1100" b="0" i="0" u="none" strike="noStrike" cap="none">
                  <a:solidFill>
                    <a:srgbClr val="000000"/>
                  </a:solidFill>
                  <a:latin typeface="Roboto"/>
                  <a:ea typeface="Roboto"/>
                  <a:cs typeface="Roboto"/>
                  <a:sym typeface="Roboto"/>
                </a:rPr>
                <a:t>Management et conduite de partenariat </a:t>
              </a:r>
              <a:endParaRPr sz="1100" b="0" i="0" u="none" strike="noStrike" cap="none">
                <a:solidFill>
                  <a:srgbClr val="000000"/>
                </a:solidFill>
                <a:latin typeface="Roboto"/>
                <a:ea typeface="Roboto"/>
                <a:cs typeface="Roboto"/>
                <a:sym typeface="Roboto"/>
              </a:endParaRPr>
            </a:p>
          </p:txBody>
        </p:sp>
        <p:sp>
          <p:nvSpPr>
            <p:cNvPr id="166" name="Google Shape;166;p21"/>
            <p:cNvSpPr/>
            <p:nvPr/>
          </p:nvSpPr>
          <p:spPr>
            <a:xfrm>
              <a:off x="2495355" y="101698"/>
              <a:ext cx="1897927" cy="5032204"/>
            </a:xfrm>
            <a:prstGeom prst="rect">
              <a:avLst/>
            </a:prstGeom>
            <a:solidFill>
              <a:srgbClr val="2EE8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txBox="1"/>
            <p:nvPr/>
          </p:nvSpPr>
          <p:spPr>
            <a:xfrm>
              <a:off x="2495355" y="101698"/>
              <a:ext cx="1897927" cy="5032204"/>
            </a:xfrm>
            <a:prstGeom prst="rect">
              <a:avLst/>
            </a:prstGeom>
            <a:noFill/>
            <a:ln>
              <a:noFill/>
            </a:ln>
          </p:spPr>
          <p:txBody>
            <a:bodyPr spcFirstLastPara="1" wrap="square" lIns="78225" tIns="274300" rIns="78225" bIns="78225"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fr-FR" sz="1100" b="0" i="0" u="none" strike="noStrike" cap="none">
                  <a:solidFill>
                    <a:schemeClr val="lt1"/>
                  </a:solidFill>
                  <a:latin typeface="Roboto"/>
                  <a:ea typeface="Roboto"/>
                  <a:cs typeface="Roboto"/>
                  <a:sym typeface="Roboto"/>
                </a:rPr>
                <a:t>facilite l'élaboration de projets cohérents de prise en charge par les équipes pluridisciplinaires.</a:t>
              </a:r>
              <a:endParaRPr sz="1100" b="0" i="0" u="none" strike="noStrike" cap="none">
                <a:solidFill>
                  <a:schemeClr val="lt1"/>
                </a:solidFill>
                <a:latin typeface="Roboto"/>
                <a:ea typeface="Roboto"/>
                <a:cs typeface="Roboto"/>
                <a:sym typeface="Roboto"/>
              </a:endParaRPr>
            </a:p>
            <a:p>
              <a:pPr marL="57150" marR="0" lvl="1" indent="-69850" algn="l" rtl="0">
                <a:lnSpc>
                  <a:spcPct val="90000"/>
                </a:lnSpc>
                <a:spcBef>
                  <a:spcPts val="165"/>
                </a:spcBef>
                <a:spcAft>
                  <a:spcPts val="0"/>
                </a:spcAft>
                <a:buClr>
                  <a:srgbClr val="000000"/>
                </a:buClr>
                <a:buSzPts val="1100"/>
                <a:buFont typeface="Arial"/>
                <a:buChar char="••"/>
              </a:pPr>
              <a:r>
                <a:rPr lang="fr-FR" sz="1100" b="0" i="0" u="none" strike="noStrike" cap="none">
                  <a:solidFill>
                    <a:schemeClr val="lt1"/>
                  </a:solidFill>
                  <a:latin typeface="Roboto"/>
                  <a:ea typeface="Roboto"/>
                  <a:cs typeface="Roboto"/>
                  <a:sym typeface="Roboto"/>
                </a:rPr>
                <a:t>gère les rapports avec les familles, les associe à l'élaboration des projets individuels et prend en compte les droits des personnes.</a:t>
              </a:r>
              <a:endParaRPr sz="1100" b="0" i="0" u="none" strike="noStrike" cap="none">
                <a:solidFill>
                  <a:schemeClr val="lt1"/>
                </a:solidFill>
                <a:latin typeface="Roboto"/>
                <a:ea typeface="Roboto"/>
                <a:cs typeface="Roboto"/>
                <a:sym typeface="Roboto"/>
              </a:endParaRPr>
            </a:p>
            <a:p>
              <a:pPr marL="57150" marR="0" lvl="1" indent="-69850" algn="l" rtl="0">
                <a:lnSpc>
                  <a:spcPct val="90000"/>
                </a:lnSpc>
                <a:spcBef>
                  <a:spcPts val="165"/>
                </a:spcBef>
                <a:spcAft>
                  <a:spcPts val="0"/>
                </a:spcAft>
                <a:buClr>
                  <a:srgbClr val="000000"/>
                </a:buClr>
                <a:buSzPts val="1100"/>
                <a:buFont typeface="Arial"/>
                <a:buChar char="••"/>
              </a:pPr>
              <a:r>
                <a:rPr lang="fr-FR" sz="1100" b="0" i="0" u="none" strike="noStrike" cap="none">
                  <a:solidFill>
                    <a:schemeClr val="lt1"/>
                  </a:solidFill>
                  <a:latin typeface="Roboto"/>
                  <a:ea typeface="Roboto"/>
                  <a:cs typeface="Roboto"/>
                  <a:sym typeface="Roboto"/>
                </a:rPr>
                <a:t>4.3. instaure un partenariat avec les institutions, établissements et professionnels chargés de la prévention des inadaptations, de la formation et de l'insertion sociale et professionnelle des jeunes, les associations, les entreprises, les collectivités territoriales.</a:t>
              </a:r>
              <a:endParaRPr sz="1100" b="0" i="0" u="none" strike="noStrike" cap="none">
                <a:solidFill>
                  <a:schemeClr val="lt1"/>
                </a:solidFill>
                <a:latin typeface="Roboto"/>
                <a:ea typeface="Roboto"/>
                <a:cs typeface="Roboto"/>
                <a:sym typeface="Roboto"/>
              </a:endParaRPr>
            </a:p>
            <a:p>
              <a:pPr marL="57150" marR="0" lvl="1" indent="-69850" algn="l" rtl="0">
                <a:lnSpc>
                  <a:spcPct val="90000"/>
                </a:lnSpc>
                <a:spcBef>
                  <a:spcPts val="165"/>
                </a:spcBef>
                <a:spcAft>
                  <a:spcPts val="0"/>
                </a:spcAft>
                <a:buClr>
                  <a:srgbClr val="000000"/>
                </a:buClr>
                <a:buSzPts val="1100"/>
                <a:buFont typeface="Arial"/>
                <a:buChar char="••"/>
              </a:pPr>
              <a:r>
                <a:rPr lang="fr-FR" sz="1100" b="0" i="0" u="none" strike="noStrike" cap="none">
                  <a:solidFill>
                    <a:schemeClr val="lt1"/>
                  </a:solidFill>
                  <a:latin typeface="Roboto"/>
                  <a:ea typeface="Roboto"/>
                  <a:cs typeface="Roboto"/>
                  <a:sym typeface="Roboto"/>
                </a:rPr>
                <a:t>.4. établit, avec les différentes tutelles, les relations appropriées à l'exercice des missions qui lui sont confiées.</a:t>
              </a:r>
              <a:endParaRPr sz="1100" b="0" i="0" u="none" strike="noStrike" cap="none">
                <a:solidFill>
                  <a:schemeClr val="lt1"/>
                </a:solidFill>
                <a:latin typeface="Roboto"/>
                <a:ea typeface="Roboto"/>
                <a:cs typeface="Roboto"/>
                <a:sym typeface="Roboto"/>
              </a:endParaRPr>
            </a:p>
            <a:p>
              <a:pPr marL="57150" marR="0" lvl="1" indent="-69850" algn="l" rtl="0">
                <a:lnSpc>
                  <a:spcPct val="90000"/>
                </a:lnSpc>
                <a:spcBef>
                  <a:spcPts val="165"/>
                </a:spcBef>
                <a:spcAft>
                  <a:spcPts val="0"/>
                </a:spcAft>
                <a:buClr>
                  <a:srgbClr val="000000"/>
                </a:buClr>
                <a:buSzPts val="1100"/>
                <a:buFont typeface="Arial"/>
                <a:buChar char="••"/>
              </a:pPr>
              <a:r>
                <a:rPr lang="fr-FR" sz="1100" b="0" i="0" u="none" strike="noStrike" cap="none">
                  <a:solidFill>
                    <a:schemeClr val="lt1"/>
                  </a:solidFill>
                  <a:latin typeface="Roboto"/>
                  <a:ea typeface="Roboto"/>
                  <a:cs typeface="Roboto"/>
                  <a:sym typeface="Roboto"/>
                </a:rPr>
                <a:t>…</a:t>
              </a:r>
              <a:endParaRPr sz="1100" b="0" i="0" u="none" strike="noStrike" cap="none">
                <a:solidFill>
                  <a:schemeClr val="lt1"/>
                </a:solidFill>
                <a:latin typeface="Roboto"/>
                <a:ea typeface="Roboto"/>
                <a:cs typeface="Roboto"/>
                <a:sym typeface="Roboto"/>
              </a:endParaRPr>
            </a:p>
          </p:txBody>
        </p:sp>
        <p:sp>
          <p:nvSpPr>
            <p:cNvPr id="168" name="Google Shape;168;p21"/>
            <p:cNvSpPr/>
            <p:nvPr/>
          </p:nvSpPr>
          <p:spPr>
            <a:xfrm>
              <a:off x="2110956" y="37104"/>
              <a:ext cx="622082" cy="622082"/>
            </a:xfrm>
            <a:prstGeom prst="rect">
              <a:avLst/>
            </a:prstGeom>
            <a:solidFill>
              <a:srgbClr val="BDF5C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p:nvPr/>
          </p:nvSpPr>
          <p:spPr>
            <a:xfrm rot="-5400000">
              <a:off x="2865837" y="2495530"/>
              <a:ext cx="4135639" cy="3110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txBox="1"/>
            <p:nvPr/>
          </p:nvSpPr>
          <p:spPr>
            <a:xfrm rot="-5400000">
              <a:off x="2865837" y="2495530"/>
              <a:ext cx="4135639" cy="311041"/>
            </a:xfrm>
            <a:prstGeom prst="rect">
              <a:avLst/>
            </a:prstGeom>
            <a:noFill/>
            <a:ln>
              <a:noFill/>
            </a:ln>
          </p:spPr>
          <p:txBody>
            <a:bodyPr spcFirstLastPara="1" wrap="square" lIns="0" tIns="0" rIns="274300" bIns="0" anchor="t" anchorCtr="0">
              <a:noAutofit/>
            </a:bodyPr>
            <a:lstStyle/>
            <a:p>
              <a:pPr marL="0" marR="0" lvl="0" indent="0" algn="r" rtl="0">
                <a:lnSpc>
                  <a:spcPct val="90000"/>
                </a:lnSpc>
                <a:spcBef>
                  <a:spcPts val="0"/>
                </a:spcBef>
                <a:spcAft>
                  <a:spcPts val="0"/>
                </a:spcAft>
                <a:buNone/>
              </a:pPr>
              <a:r>
                <a:rPr lang="fr-FR" sz="1100" b="0" i="0" u="none" strike="noStrike" cap="none">
                  <a:solidFill>
                    <a:srgbClr val="000000"/>
                  </a:solidFill>
                  <a:latin typeface="Roboto"/>
                  <a:ea typeface="Roboto"/>
                  <a:cs typeface="Roboto"/>
                  <a:sym typeface="Roboto"/>
                </a:rPr>
                <a:t>Administration et gestion</a:t>
              </a:r>
              <a:endParaRPr sz="1100" b="0" i="0" u="none" strike="noStrike" cap="none">
                <a:solidFill>
                  <a:srgbClr val="000000"/>
                </a:solidFill>
                <a:latin typeface="Roboto"/>
                <a:ea typeface="Roboto"/>
                <a:cs typeface="Roboto"/>
                <a:sym typeface="Roboto"/>
              </a:endParaRPr>
            </a:p>
          </p:txBody>
        </p:sp>
        <p:sp>
          <p:nvSpPr>
            <p:cNvPr id="171" name="Google Shape;171;p21"/>
            <p:cNvSpPr/>
            <p:nvPr/>
          </p:nvSpPr>
          <p:spPr>
            <a:xfrm>
              <a:off x="5026779" y="101698"/>
              <a:ext cx="1674112" cy="5098705"/>
            </a:xfrm>
            <a:prstGeom prst="rect">
              <a:avLst/>
            </a:prstGeom>
            <a:solidFill>
              <a:srgbClr val="5999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1"/>
            <p:cNvSpPr txBox="1"/>
            <p:nvPr/>
          </p:nvSpPr>
          <p:spPr>
            <a:xfrm>
              <a:off x="5026779" y="101698"/>
              <a:ext cx="1674112" cy="5098705"/>
            </a:xfrm>
            <a:prstGeom prst="rect">
              <a:avLst/>
            </a:prstGeom>
            <a:noFill/>
            <a:ln>
              <a:noFill/>
            </a:ln>
          </p:spPr>
          <p:txBody>
            <a:bodyPr spcFirstLastPara="1" wrap="square" lIns="78225" tIns="274300" rIns="78225" bIns="78225"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fr-FR" sz="1100" b="0" i="0" u="none" strike="noStrike" cap="none">
                  <a:solidFill>
                    <a:schemeClr val="lt1"/>
                  </a:solidFill>
                  <a:latin typeface="Arial"/>
                  <a:ea typeface="Arial"/>
                  <a:cs typeface="Arial"/>
                  <a:sym typeface="Arial"/>
                </a:rPr>
                <a:t>7.1. organise une gestion rigoureuse en cohérence avec les objectifs de l'établissement sur tous les plans (pédagogiques, éducatifs, thérapeutiques et sociaux). </a:t>
              </a:r>
              <a:endParaRPr sz="1100" b="0" i="0" u="none" strike="noStrike" cap="none">
                <a:solidFill>
                  <a:schemeClr val="lt1"/>
                </a:solidFill>
                <a:latin typeface="Roboto"/>
                <a:ea typeface="Roboto"/>
                <a:cs typeface="Roboto"/>
                <a:sym typeface="Roboto"/>
              </a:endParaRPr>
            </a:p>
            <a:p>
              <a:pPr marL="57150" marR="0" lvl="1" indent="-69850" algn="l" rtl="0">
                <a:lnSpc>
                  <a:spcPct val="90000"/>
                </a:lnSpc>
                <a:spcBef>
                  <a:spcPts val="165"/>
                </a:spcBef>
                <a:spcAft>
                  <a:spcPts val="0"/>
                </a:spcAft>
                <a:buClr>
                  <a:srgbClr val="000000"/>
                </a:buClr>
                <a:buSzPts val="1100"/>
                <a:buFont typeface="Arial"/>
                <a:buChar char="••"/>
              </a:pPr>
              <a:r>
                <a:rPr lang="fr-FR" sz="1100" b="0" i="0" u="none" strike="noStrike" cap="none">
                  <a:solidFill>
                    <a:schemeClr val="lt1"/>
                  </a:solidFill>
                  <a:latin typeface="Arial"/>
                  <a:ea typeface="Arial"/>
                  <a:cs typeface="Arial"/>
                  <a:sym typeface="Arial"/>
                </a:rPr>
                <a:t>5.4. établit les délégations en fonction des qualifications des personnels. </a:t>
              </a:r>
              <a:endParaRPr sz="1100" b="0" i="0" u="none" strike="noStrike" cap="none">
                <a:solidFill>
                  <a:schemeClr val="lt1"/>
                </a:solidFill>
                <a:latin typeface="Roboto"/>
                <a:ea typeface="Roboto"/>
                <a:cs typeface="Roboto"/>
                <a:sym typeface="Roboto"/>
              </a:endParaRPr>
            </a:p>
            <a:p>
              <a:pPr marL="57150" marR="0" lvl="1" indent="-69850" algn="l" rtl="0">
                <a:lnSpc>
                  <a:spcPct val="90000"/>
                </a:lnSpc>
                <a:spcBef>
                  <a:spcPts val="165"/>
                </a:spcBef>
                <a:spcAft>
                  <a:spcPts val="0"/>
                </a:spcAft>
                <a:buClr>
                  <a:srgbClr val="000000"/>
                </a:buClr>
                <a:buSzPts val="1100"/>
                <a:buFont typeface="Arial"/>
                <a:buChar char="••"/>
              </a:pPr>
              <a:r>
                <a:rPr lang="fr-FR" sz="1100" b="0" i="0" u="none" strike="noStrike" cap="none">
                  <a:solidFill>
                    <a:schemeClr val="lt1"/>
                  </a:solidFill>
                  <a:latin typeface="Arial"/>
                  <a:ea typeface="Arial"/>
                  <a:cs typeface="Arial"/>
                  <a:sym typeface="Arial"/>
                </a:rPr>
                <a:t>5.2. prépare les évolutions éventuellement nécessaires. </a:t>
              </a:r>
              <a:endParaRPr sz="1100" b="0" i="0" u="none" strike="noStrike" cap="none">
                <a:solidFill>
                  <a:schemeClr val="lt1"/>
                </a:solidFill>
                <a:latin typeface="Roboto"/>
                <a:ea typeface="Roboto"/>
                <a:cs typeface="Roboto"/>
                <a:sym typeface="Roboto"/>
              </a:endParaRPr>
            </a:p>
            <a:p>
              <a:pPr marL="57150" marR="0" lvl="1" indent="-69850" algn="l" rtl="0">
                <a:lnSpc>
                  <a:spcPct val="90000"/>
                </a:lnSpc>
                <a:spcBef>
                  <a:spcPts val="165"/>
                </a:spcBef>
                <a:spcAft>
                  <a:spcPts val="0"/>
                </a:spcAft>
                <a:buClr>
                  <a:srgbClr val="000000"/>
                </a:buClr>
                <a:buSzPts val="1100"/>
                <a:buFont typeface="Arial"/>
                <a:buChar char="••"/>
              </a:pPr>
              <a:r>
                <a:rPr lang="fr-FR" sz="1100" b="0" i="0" u="none" strike="noStrike" cap="none">
                  <a:solidFill>
                    <a:schemeClr val="lt1"/>
                  </a:solidFill>
                  <a:latin typeface="Arial"/>
                  <a:ea typeface="Arial"/>
                  <a:cs typeface="Arial"/>
                  <a:sym typeface="Arial"/>
                </a:rPr>
                <a:t>5.3. élabore de façon concertée le projet annuel de fonctionnement. 6.2. aide à la résolution des conflits en les arbitrant si nécessaire.</a:t>
              </a:r>
              <a:endParaRPr sz="1100" b="0" i="0" u="none" strike="noStrike" cap="none">
                <a:solidFill>
                  <a:schemeClr val="lt1"/>
                </a:solidFill>
                <a:latin typeface="Roboto"/>
                <a:ea typeface="Roboto"/>
                <a:cs typeface="Roboto"/>
                <a:sym typeface="Roboto"/>
              </a:endParaRPr>
            </a:p>
          </p:txBody>
        </p:sp>
        <p:sp>
          <p:nvSpPr>
            <p:cNvPr id="173" name="Google Shape;173;p21"/>
            <p:cNvSpPr/>
            <p:nvPr/>
          </p:nvSpPr>
          <p:spPr>
            <a:xfrm>
              <a:off x="4778136" y="172656"/>
              <a:ext cx="622082" cy="622082"/>
            </a:xfrm>
            <a:prstGeom prst="rect">
              <a:avLst/>
            </a:prstGeom>
            <a:solidFill>
              <a:srgbClr val="C2D2E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500"/>
              <a:buFont typeface="Roboto"/>
              <a:buNone/>
            </a:pPr>
            <a:r>
              <a:rPr lang="fr-FR"/>
              <a:t>Présentation du corpus de mémoires professionnels</a:t>
            </a:r>
            <a:endParaRPr/>
          </a:p>
        </p:txBody>
      </p:sp>
      <p:sp>
        <p:nvSpPr>
          <p:cNvPr id="179" name="Google Shape;179;p22"/>
          <p:cNvSpPr txBox="1">
            <a:spLocks noGrp="1"/>
          </p:cNvSpPr>
          <p:nvPr>
            <p:ph type="body" idx="1"/>
          </p:nvPr>
        </p:nvSpPr>
        <p:spPr>
          <a:xfrm>
            <a:off x="623888" y="3442097"/>
            <a:ext cx="7886700" cy="1080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57517B"/>
              </a:buClr>
              <a:buSzPts val="3600"/>
              <a:buFont typeface="Roboto"/>
              <a:buNone/>
            </a:pPr>
            <a:endParaRPr>
              <a:solidFill>
                <a:srgbClr val="FF0000"/>
              </a:solidFill>
            </a:endParaRPr>
          </a:p>
          <a:p>
            <a:pPr marL="0" lvl="0" indent="0" algn="l" rtl="0">
              <a:lnSpc>
                <a:spcPct val="90000"/>
              </a:lnSpc>
              <a:spcBef>
                <a:spcPts val="0"/>
              </a:spcBef>
              <a:spcAft>
                <a:spcPts val="0"/>
              </a:spcAft>
              <a:buClr>
                <a:schemeClr val="dk1"/>
              </a:buClr>
              <a:buSzPts val="1800"/>
              <a:buFont typeface="Roboto"/>
              <a:buNone/>
            </a:pPr>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2092</Words>
  <Application>Microsoft Office PowerPoint</Application>
  <PresentationFormat>Affichage à l'écran (16:9)</PresentationFormat>
  <Paragraphs>138</Paragraphs>
  <Slides>22</Slides>
  <Notes>22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Calibri</vt:lpstr>
      <vt:lpstr>Roboto</vt:lpstr>
      <vt:lpstr>Arial</vt:lpstr>
      <vt:lpstr>Thème Office</vt:lpstr>
      <vt:lpstr>Élèves à besoins particuliers et interculturalité : que disent les directeurs de dispositifs d'éducation adaptée et spécialisée en France ?</vt:lpstr>
      <vt:lpstr>Plan de la présentation </vt:lpstr>
      <vt:lpstr>Éducation inclusive à la française</vt:lpstr>
      <vt:lpstr>Cultures, migration dans le système scolaire français</vt:lpstr>
      <vt:lpstr>Présentation PowerPoint</vt:lpstr>
      <vt:lpstr>Les élèves à besoins éducatifs particuliers en France selon le MEN</vt:lpstr>
      <vt:lpstr>Les Segpa = des classes spécialisées</vt:lpstr>
      <vt:lpstr>Un référentiel</vt:lpstr>
      <vt:lpstr>Présentation du corpus de mémoires professionnels</vt:lpstr>
      <vt:lpstr>Un corpus sélectionné en fonction des publics scolaires </vt:lpstr>
      <vt:lpstr>Résultats de l’analyse compréhensive croisée</vt:lpstr>
      <vt:lpstr>1a/ Des difficultés à prendre en compte l’hétérogénéité des publics</vt:lpstr>
      <vt:lpstr>Présentation PowerPoint</vt:lpstr>
      <vt:lpstr>2a/  IntercuIturalité :  entre définition institutionnelle et approche historico-culturelle</vt:lpstr>
      <vt:lpstr>2b/  IntercuIturalité : entre définition institutionnelle et approche historico-culturelle</vt:lpstr>
      <vt:lpstr>3/ Un intérêt différencié pour l’accès aux droits des élèves </vt:lpstr>
      <vt:lpstr>4a/ Des relations difficiles avec les familles tout en étant au centre des préoccupations</vt:lpstr>
      <vt:lpstr>4b/ Des relations impensées avec les familles </vt:lpstr>
      <vt:lpstr>Pour conclure</vt:lpstr>
      <vt:lpstr>Un référentiel considérant la coordination de manière limitée</vt:lpstr>
      <vt:lpstr>Références bibliographiques </vt:lpstr>
      <vt:lpstr>Remerciements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Élèves à besoins particuliers et interculturalité : que disent les directeurs de dispositifs d'éducation adaptée et spécialisée en France ?</dc:title>
  <dc:creator>MELISSA ARNETON</dc:creator>
  <cp:lastModifiedBy>Mélissa Arneton</cp:lastModifiedBy>
  <cp:revision>2</cp:revision>
  <dcterms:modified xsi:type="dcterms:W3CDTF">2023-12-04T14:50:51Z</dcterms:modified>
</cp:coreProperties>
</file>