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  <p:sldMasterId id="2147483690" r:id="rId4"/>
    <p:sldMasterId id="2147483717" r:id="rId5"/>
  </p:sldMasterIdLst>
  <p:notesMasterIdLst>
    <p:notesMasterId r:id="rId51"/>
  </p:notesMasterIdLst>
  <p:sldIdLst>
    <p:sldId id="256" r:id="rId6"/>
    <p:sldId id="339" r:id="rId7"/>
    <p:sldId id="374" r:id="rId8"/>
    <p:sldId id="1054" r:id="rId9"/>
    <p:sldId id="1055" r:id="rId10"/>
    <p:sldId id="341" r:id="rId11"/>
    <p:sldId id="1070" r:id="rId12"/>
    <p:sldId id="372" r:id="rId13"/>
    <p:sldId id="1056" r:id="rId14"/>
    <p:sldId id="1058" r:id="rId15"/>
    <p:sldId id="1071" r:id="rId16"/>
    <p:sldId id="375" r:id="rId17"/>
    <p:sldId id="1061" r:id="rId18"/>
    <p:sldId id="1062" r:id="rId19"/>
    <p:sldId id="1064" r:id="rId20"/>
    <p:sldId id="1065" r:id="rId21"/>
    <p:sldId id="1075" r:id="rId22"/>
    <p:sldId id="1074" r:id="rId23"/>
    <p:sldId id="498" r:id="rId24"/>
    <p:sldId id="499" r:id="rId25"/>
    <p:sldId id="300" r:id="rId26"/>
    <p:sldId id="496" r:id="rId27"/>
    <p:sldId id="1080" r:id="rId28"/>
    <p:sldId id="1081" r:id="rId29"/>
    <p:sldId id="1086" r:id="rId30"/>
    <p:sldId id="1085" r:id="rId31"/>
    <p:sldId id="1083" r:id="rId32"/>
    <p:sldId id="1082" r:id="rId33"/>
    <p:sldId id="1067" r:id="rId34"/>
    <p:sldId id="1084" r:id="rId35"/>
    <p:sldId id="493" r:id="rId36"/>
    <p:sldId id="503" r:id="rId37"/>
    <p:sldId id="355" r:id="rId38"/>
    <p:sldId id="1077" r:id="rId39"/>
    <p:sldId id="502" r:id="rId40"/>
    <p:sldId id="383" r:id="rId41"/>
    <p:sldId id="382" r:id="rId42"/>
    <p:sldId id="480" r:id="rId43"/>
    <p:sldId id="500" r:id="rId44"/>
    <p:sldId id="481" r:id="rId45"/>
    <p:sldId id="501" r:id="rId46"/>
    <p:sldId id="1047" r:id="rId47"/>
    <p:sldId id="1078" r:id="rId48"/>
    <p:sldId id="1073" r:id="rId49"/>
    <p:sldId id="1079" r:id="rId5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7"/>
    <p:restoredTop sz="86259"/>
  </p:normalViewPr>
  <p:slideViewPr>
    <p:cSldViewPr snapToGrid="0" snapToObjects="1">
      <p:cViewPr varScale="1">
        <p:scale>
          <a:sx n="106" d="100"/>
          <a:sy n="106" d="100"/>
        </p:scale>
        <p:origin x="19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euille_de_calcul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nnickperez:Desktop:SEMECOTER:SEMECOTER%20planning%20annuel%202018-2019-V201809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ofPieChart>
        <c:ofPieType val="bar"/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1D-48D6-8197-8DD7848CCF82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1D-48D6-8197-8DD7848CCF82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41D-48D6-8197-8DD7848CCF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41D-48D6-8197-8DD7848CCF8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41D-48D6-8197-8DD7848CCF8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41D-48D6-8197-8DD7848CCF8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41D-48D6-8197-8DD7848CCF8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41D-48D6-8197-8DD7848CCF82}"/>
              </c:ext>
            </c:extLst>
          </c:dPt>
          <c:dPt>
            <c:idx val="8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41D-48D6-8197-8DD7848CCF82}"/>
              </c:ext>
            </c:extLst>
          </c:dPt>
          <c:dLbls>
            <c:dLbl>
              <c:idx val="0"/>
              <c:layout>
                <c:manualLayout>
                  <c:x val="0.1268264571084258"/>
                  <c:y val="-0.20833320611316339"/>
                </c:manualLayout>
              </c:layout>
              <c:tx>
                <c:rich>
                  <a:bodyPr/>
                  <a:lstStyle/>
                  <a:p>
                    <a:fld id="{C461398D-E7CD-4E61-8D41-FD2F7C0A2F4F}" type="CATEGORYNAME">
                      <a:rPr lang="en-US" b="1"/>
                      <a:pPr/>
                      <a:t>[NOM DE CATÉGORIE]</a:t>
                    </a:fld>
                    <a:r>
                      <a:rPr lang="en-US" b="1" baseline="0"/>
                      <a:t> </a:t>
                    </a:r>
                    <a:fld id="{270D7D8D-0CBB-4302-8EB1-DBD95A6A3972}" type="VALUE">
                      <a:rPr lang="en-US" b="1" baseline="0"/>
                      <a:pPr/>
                      <a:t>[VALEUR]</a:t>
                    </a:fld>
                    <a:endParaRPr lang="en-US" b="1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41D-48D6-8197-8DD7848CCF82}"/>
                </c:ext>
              </c:extLst>
            </c:dLbl>
            <c:dLbl>
              <c:idx val="1"/>
              <c:layout>
                <c:manualLayout>
                  <c:x val="0.1388888888888889"/>
                  <c:y val="0.14351851851851857"/>
                </c:manualLayout>
              </c:layout>
              <c:tx>
                <c:rich>
                  <a:bodyPr/>
                  <a:lstStyle/>
                  <a:p>
                    <a:fld id="{F7A935FE-781B-4DF0-85AC-A71BCF6E873B}" type="CATEGORYNAME">
                      <a:rPr lang="en-US" b="1"/>
                      <a:pPr/>
                      <a:t>[NOM DE CATÉGORIE]</a:t>
                    </a:fld>
                    <a:r>
                      <a:rPr lang="en-US" baseline="0"/>
                      <a:t> </a:t>
                    </a:r>
                    <a:fld id="{4665CB19-9D53-47D4-9E24-66C1FCB5D8FF}" type="VALUE">
                      <a:rPr lang="en-US" b="1" baseline="0"/>
                      <a:pPr/>
                      <a:t>[VALEUR]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41D-48D6-8197-8DD7848CCF82}"/>
                </c:ext>
              </c:extLst>
            </c:dLbl>
            <c:dLbl>
              <c:idx val="2"/>
              <c:layout>
                <c:manualLayout>
                  <c:x val="-2.5000000000000001E-2"/>
                  <c:y val="0.1515306940799066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0B1BF17-3592-4247-A5DA-DCE7925D21AE}" type="CATEGORYNAME">
                      <a:rPr lang="en-US" b="1"/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[NOM DE CATÉGORIE]</a:t>
                    </a:fld>
                    <a:endParaRPr lang="en-US" b="1"/>
                  </a:p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b="1" baseline="0"/>
                      <a:t> </a:t>
                    </a:r>
                    <a:fld id="{3E3B1AEA-AD4B-4587-9440-F091E3011845}" type="VALUE">
                      <a:rPr lang="en-US" b="1" baseline="0"/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[VALEUR]</a:t>
                    </a:fld>
                    <a:endParaRPr lang="en-US" b="1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41D-48D6-8197-8DD7848CCF82}"/>
                </c:ext>
              </c:extLst>
            </c:dLbl>
            <c:dLbl>
              <c:idx val="3"/>
              <c:layout>
                <c:manualLayout>
                  <c:x val="-8.3333333333333332E-3"/>
                  <c:y val="4.629629629629629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C4A28EA-1162-4BE4-82C5-AC3B52179D38}" type="CATEGORYNAME">
                      <a:rPr lang="en-US" b="1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[NOM DE CATÉGORIE]</a:t>
                    </a:fld>
                    <a:r>
                      <a:rPr lang="en-US" baseline="0" dirty="0"/>
                      <a:t> </a:t>
                    </a:r>
                    <a:fld id="{88E31424-54BB-4159-9988-A3ACBE4603E0}" type="VALUE">
                      <a:rPr lang="en-US" b="1" baseline="0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[VALEUR]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41D-48D6-8197-8DD7848CCF82}"/>
                </c:ext>
              </c:extLst>
            </c:dLbl>
            <c:dLbl>
              <c:idx val="4"/>
              <c:layout>
                <c:manualLayout>
                  <c:x val="-0.1251141312733674"/>
                  <c:y val="-2.77187815442411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9F599A7-200C-4CE2-A9B3-ECBF3345AC5D}" type="CATEGORYNAME">
                      <a:rPr lang="en-US" b="1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[NOM DE CATÉGORIE]</a:t>
                    </a:fld>
                    <a:r>
                      <a:rPr lang="en-US" b="1" baseline="0"/>
                      <a:t> </a:t>
                    </a:r>
                    <a:fld id="{AB0AC0F3-607B-4CCE-8C2F-5D911AB093AC}" type="VALUE">
                      <a:rPr lang="en-US" b="1" baseline="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[VALEUR]</a:t>
                    </a:fld>
                    <a:endParaRPr lang="en-US" b="1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069444444444445"/>
                      <c:h val="0.203564814814814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41D-48D6-8197-8DD7848CCF82}"/>
                </c:ext>
              </c:extLst>
            </c:dLbl>
            <c:dLbl>
              <c:idx val="5"/>
              <c:layout>
                <c:manualLayout>
                  <c:x val="-0.13611111111111121"/>
                  <c:y val="4.6296296296296294E-3"/>
                </c:manualLayout>
              </c:layout>
              <c:tx>
                <c:rich>
                  <a:bodyPr/>
                  <a:lstStyle/>
                  <a:p>
                    <a:fld id="{F8192CBE-EE08-449A-9191-4447B1C4D4D5}" type="CATEGORYNAME">
                      <a:rPr lang="en-US" b="1">
                        <a:solidFill>
                          <a:schemeClr val="bg1"/>
                        </a:solidFill>
                      </a:rPr>
                      <a:pPr/>
                      <a:t>[NOM DE CATÉGORIE]</a:t>
                    </a:fld>
                    <a:r>
                      <a:rPr lang="en-US" b="1" baseline="0">
                        <a:solidFill>
                          <a:schemeClr val="bg1"/>
                        </a:solidFill>
                      </a:rPr>
                      <a:t> </a:t>
                    </a:r>
                    <a:fld id="{441D665D-B6E7-4FFC-A5BD-064B5ADCA2F2}" type="VALUE">
                      <a:rPr lang="en-US" b="1" baseline="0">
                        <a:solidFill>
                          <a:schemeClr val="bg1"/>
                        </a:solidFill>
                      </a:rPr>
                      <a:pPr/>
                      <a:t>[VALEUR]</a:t>
                    </a:fld>
                    <a:endParaRPr lang="en-US" b="1" baseline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41D-48D6-8197-8DD7848CCF82}"/>
                </c:ext>
              </c:extLst>
            </c:dLbl>
            <c:dLbl>
              <c:idx val="6"/>
              <c:layout>
                <c:manualLayout>
                  <c:x val="-0.12708486439195102"/>
                  <c:y val="3.6453776619744481E-7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Navigation</a:t>
                    </a:r>
                    <a:r>
                      <a:rPr lang="en-US" b="1" baseline="0"/>
                      <a:t> </a:t>
                    </a:r>
                    <a:fld id="{578E5FFA-EFA7-46CC-8880-2E1B1ECAE87D}" type="VALUE">
                      <a:rPr lang="en-US" b="1" baseline="0"/>
                      <a:pPr/>
                      <a:t>[VALEUR]</a:t>
                    </a:fld>
                    <a:endParaRPr lang="en-US" b="1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941D-48D6-8197-8DD7848CCF8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DD4EE7DF-C37A-429E-9ECE-FF68ED75EA0B}" type="CATEGORYNAME">
                      <a:rPr lang="en-US" b="1" i="0">
                        <a:solidFill>
                          <a:schemeClr val="tx1"/>
                        </a:solidFill>
                      </a:rPr>
                      <a:pPr/>
                      <a:t>[NOM DE CATÉGORIE]</a:t>
                    </a:fld>
                    <a:r>
                      <a:rPr lang="en-US" b="1" i="0" baseline="0" dirty="0"/>
                      <a:t> </a:t>
                    </a:r>
                    <a:fld id="{89EF3197-2196-4F3D-8E8E-C37F1993490F}" type="VALUE">
                      <a:rPr lang="en-US" b="1" i="0" baseline="0">
                        <a:solidFill>
                          <a:schemeClr val="tx1"/>
                        </a:solidFill>
                      </a:rPr>
                      <a:pPr/>
                      <a:t>[VALEUR]</a:t>
                    </a:fld>
                    <a:endParaRPr lang="en-US" b="1" i="0" baseline="0" dirty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941D-48D6-8197-8DD7848CCF82}"/>
                </c:ext>
              </c:extLst>
            </c:dLbl>
            <c:dLbl>
              <c:idx val="8"/>
              <c:layout>
                <c:manualLayout>
                  <c:x val="-0.16666666666666666"/>
                  <c:y val="-1.8518518518518517E-2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/>
                      <a:t>Transport </a:t>
                    </a:r>
                  </a:p>
                  <a:p>
                    <a:fld id="{8575CE6D-828E-4851-A300-E34CE19B09D7}" type="VALUE">
                      <a:rPr lang="en-US" b="1" baseline="0"/>
                      <a:pPr/>
                      <a:t>[VALEUR]</a:t>
                    </a:fld>
                    <a:endParaRPr lang="fr-FR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941D-48D6-8197-8DD7848CCF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Feuil1!$E$2:$E$9</c:f>
              <c:strCache>
                <c:ptCount val="8"/>
                <c:pt idx="0">
                  <c:v>Electricity &amp; heating</c:v>
                </c:pt>
                <c:pt idx="1">
                  <c:v>Industry &amp; construction</c:v>
                </c:pt>
                <c:pt idx="2">
                  <c:v>Agriculture</c:v>
                </c:pt>
                <c:pt idx="3">
                  <c:v>Other</c:v>
                </c:pt>
                <c:pt idx="4">
                  <c:v>Road transport</c:v>
                </c:pt>
                <c:pt idx="5">
                  <c:v>Aviation</c:v>
                </c:pt>
                <c:pt idx="6">
                  <c:v>Navigation</c:v>
                </c:pt>
                <c:pt idx="7">
                  <c:v>Other</c:v>
                </c:pt>
              </c:strCache>
            </c:strRef>
          </c:cat>
          <c:val>
            <c:numRef>
              <c:f>Data!$X$81:$X$88</c:f>
              <c:numCache>
                <c:formatCode>0%</c:formatCode>
                <c:ptCount val="8"/>
                <c:pt idx="0">
                  <c:v>0.30899465974936197</c:v>
                </c:pt>
                <c:pt idx="1">
                  <c:v>0.2520907605732618</c:v>
                </c:pt>
                <c:pt idx="2">
                  <c:v>9.7674604648156499E-2</c:v>
                </c:pt>
                <c:pt idx="3">
                  <c:v>3.0748163982612042E-2</c:v>
                </c:pt>
                <c:pt idx="4">
                  <c:v>0.20631251109655985</c:v>
                </c:pt>
                <c:pt idx="5">
                  <c:v>4.2598450479267455E-2</c:v>
                </c:pt>
                <c:pt idx="6">
                  <c:v>3.9201241940299274E-2</c:v>
                </c:pt>
                <c:pt idx="7">
                  <c:v>1.1763263746610186E-2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41D-48D6-8197-8DD7848CC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plitType val="pos"/>
        <c:splitPos val="4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fr-FR" sz="2400" dirty="0"/>
              <a:t>Evolution of the </a:t>
            </a:r>
            <a:r>
              <a:rPr lang="fr-FR" sz="2400" dirty="0" err="1"/>
              <a:t>battery</a:t>
            </a:r>
            <a:r>
              <a:rPr lang="fr-FR" sz="2400" dirty="0"/>
              <a:t> size in kWh</a:t>
            </a:r>
            <a:r>
              <a:rPr lang="fr-FR" sz="2400" baseline="0" dirty="0"/>
              <a:t> per car</a:t>
            </a:r>
            <a:endParaRPr lang="fr-FR" sz="2400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Feuil2!$A$5</c:f>
              <c:strCache>
                <c:ptCount val="1"/>
                <c:pt idx="0">
                  <c:v>average</c:v>
                </c:pt>
              </c:strCache>
            </c:strRef>
          </c:tx>
          <c:marker>
            <c:symbol val="none"/>
          </c:marker>
          <c:cat>
            <c:numRef>
              <c:f>Feuil2!$B$4:$G$4</c:f>
              <c:numCache>
                <c:formatCode>General</c:formatCode>
                <c:ptCount val="6"/>
                <c:pt idx="0">
                  <c:v>2010</c:v>
                </c:pt>
                <c:pt idx="1">
                  <c:v>2014</c:v>
                </c:pt>
                <c:pt idx="2">
                  <c:v>2015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Feuil2!$B$5:$G$5</c:f>
              <c:numCache>
                <c:formatCode>General</c:formatCode>
                <c:ptCount val="6"/>
                <c:pt idx="0">
                  <c:v>16</c:v>
                </c:pt>
                <c:pt idx="1">
                  <c:v>20</c:v>
                </c:pt>
                <c:pt idx="2">
                  <c:v>24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9B-AA48-BF43-4F27D2ACA277}"/>
            </c:ext>
          </c:extLst>
        </c:ser>
        <c:ser>
          <c:idx val="1"/>
          <c:order val="1"/>
          <c:tx>
            <c:strRef>
              <c:f>Feuil2!$A$6</c:f>
              <c:strCache>
                <c:ptCount val="1"/>
                <c:pt idx="0">
                  <c:v>Tesla</c:v>
                </c:pt>
              </c:strCache>
            </c:strRef>
          </c:tx>
          <c:marker>
            <c:symbol val="none"/>
          </c:marker>
          <c:cat>
            <c:numRef>
              <c:f>Feuil2!$B$4:$G$4</c:f>
              <c:numCache>
                <c:formatCode>General</c:formatCode>
                <c:ptCount val="6"/>
                <c:pt idx="0">
                  <c:v>2010</c:v>
                </c:pt>
                <c:pt idx="1">
                  <c:v>2014</c:v>
                </c:pt>
                <c:pt idx="2">
                  <c:v>2015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Feuil2!$B$6:$G$6</c:f>
              <c:numCache>
                <c:formatCode>General</c:formatCode>
                <c:ptCount val="6"/>
                <c:pt idx="0">
                  <c:v>60</c:v>
                </c:pt>
                <c:pt idx="1">
                  <c:v>70</c:v>
                </c:pt>
                <c:pt idx="2">
                  <c:v>80</c:v>
                </c:pt>
                <c:pt idx="3">
                  <c:v>100</c:v>
                </c:pt>
                <c:pt idx="4">
                  <c:v>120</c:v>
                </c:pt>
                <c:pt idx="5">
                  <c:v>130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9B-AA48-BF43-4F27D2ACA2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8442184"/>
        <c:axId val="2108445192"/>
      </c:lineChart>
      <c:catAx>
        <c:axId val="2108442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2108445192"/>
        <c:crosses val="autoZero"/>
        <c:auto val="1"/>
        <c:lblAlgn val="ctr"/>
        <c:lblOffset val="100"/>
        <c:noMultiLvlLbl val="0"/>
      </c:catAx>
      <c:valAx>
        <c:axId val="2108445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fr-FR"/>
          </a:p>
        </c:txPr>
        <c:crossAx val="210844218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20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55F0D2-D3A5-4A4F-9178-BF24D04A1C00}" type="doc">
      <dgm:prSet loTypeId="urn:microsoft.com/office/officeart/2005/8/layout/vList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FA72B99D-2371-473A-8045-C3D45C160530}">
      <dgm:prSet/>
      <dgm:spPr/>
      <dgm:t>
        <a:bodyPr/>
        <a:lstStyle/>
        <a:p>
          <a:r>
            <a:rPr lang="fr-FR"/>
            <a:t>1. Cost of the battery is going down</a:t>
          </a:r>
          <a:endParaRPr lang="en-US"/>
        </a:p>
      </dgm:t>
    </dgm:pt>
    <dgm:pt modelId="{ECBBA2D7-60E7-43CF-814C-E061A45FF8D1}" type="parTrans" cxnId="{A3D97759-963F-4D62-8DC8-CB8113C80EA3}">
      <dgm:prSet/>
      <dgm:spPr/>
      <dgm:t>
        <a:bodyPr/>
        <a:lstStyle/>
        <a:p>
          <a:endParaRPr lang="en-US"/>
        </a:p>
      </dgm:t>
    </dgm:pt>
    <dgm:pt modelId="{7595A6FD-D2DE-43E8-8FD6-7649ED56C354}" type="sibTrans" cxnId="{A3D97759-963F-4D62-8DC8-CB8113C80EA3}">
      <dgm:prSet/>
      <dgm:spPr/>
      <dgm:t>
        <a:bodyPr/>
        <a:lstStyle/>
        <a:p>
          <a:endParaRPr lang="en-US"/>
        </a:p>
      </dgm:t>
    </dgm:pt>
    <dgm:pt modelId="{DD9A2312-D46D-4BAD-93EA-760AFA2625DB}">
      <dgm:prSet/>
      <dgm:spPr/>
      <dgm:t>
        <a:bodyPr/>
        <a:lstStyle/>
        <a:p>
          <a:r>
            <a:rPr lang="fr-FR"/>
            <a:t>2. Industrial strategies of car manufacturers</a:t>
          </a:r>
          <a:endParaRPr lang="en-US"/>
        </a:p>
      </dgm:t>
    </dgm:pt>
    <dgm:pt modelId="{963C8DC7-0C23-4E20-ACFA-B41245147507}" type="parTrans" cxnId="{8F328D81-3559-4266-823A-626BBCDE01BA}">
      <dgm:prSet/>
      <dgm:spPr/>
      <dgm:t>
        <a:bodyPr/>
        <a:lstStyle/>
        <a:p>
          <a:endParaRPr lang="en-US"/>
        </a:p>
      </dgm:t>
    </dgm:pt>
    <dgm:pt modelId="{47F877DD-E37D-426C-B5E3-0C6150FAA7C9}" type="sibTrans" cxnId="{8F328D81-3559-4266-823A-626BBCDE01BA}">
      <dgm:prSet/>
      <dgm:spPr/>
      <dgm:t>
        <a:bodyPr/>
        <a:lstStyle/>
        <a:p>
          <a:endParaRPr lang="en-US"/>
        </a:p>
      </dgm:t>
    </dgm:pt>
    <dgm:pt modelId="{0657C4AA-6F33-467C-BFBD-70026E19B94E}">
      <dgm:prSet/>
      <dgm:spPr/>
      <dgm:t>
        <a:bodyPr/>
        <a:lstStyle/>
        <a:p>
          <a:r>
            <a:rPr lang="fr-FR" dirty="0"/>
            <a:t>3. </a:t>
          </a:r>
          <a:r>
            <a:rPr lang="fr-FR" dirty="0" err="1"/>
            <a:t>Charging</a:t>
          </a:r>
          <a:r>
            <a:rPr lang="fr-FR" dirty="0"/>
            <a:t> infrastructures are the </a:t>
          </a:r>
          <a:r>
            <a:rPr lang="fr-FR" dirty="0" err="1"/>
            <a:t>week</a:t>
          </a:r>
          <a:r>
            <a:rPr lang="fr-FR" dirty="0"/>
            <a:t> point</a:t>
          </a:r>
          <a:endParaRPr lang="en-US" dirty="0"/>
        </a:p>
      </dgm:t>
    </dgm:pt>
    <dgm:pt modelId="{28A57FA7-B4FE-479D-A473-57E4FB9C95F9}" type="parTrans" cxnId="{6F0C5660-5250-4AFF-8792-924B1CA28207}">
      <dgm:prSet/>
      <dgm:spPr/>
      <dgm:t>
        <a:bodyPr/>
        <a:lstStyle/>
        <a:p>
          <a:endParaRPr lang="en-US"/>
        </a:p>
      </dgm:t>
    </dgm:pt>
    <dgm:pt modelId="{ABA7084D-027F-4190-B7EE-BA5D10FC87E8}" type="sibTrans" cxnId="{6F0C5660-5250-4AFF-8792-924B1CA28207}">
      <dgm:prSet/>
      <dgm:spPr/>
      <dgm:t>
        <a:bodyPr/>
        <a:lstStyle/>
        <a:p>
          <a:endParaRPr lang="en-US"/>
        </a:p>
      </dgm:t>
    </dgm:pt>
    <dgm:pt modelId="{0B2F2B00-9D40-45D0-8B80-BF6DCF0B16E7}">
      <dgm:prSet/>
      <dgm:spPr/>
      <dgm:t>
        <a:bodyPr/>
        <a:lstStyle/>
        <a:p>
          <a:r>
            <a:rPr lang="fr-FR" dirty="0"/>
            <a:t>4. Innovations are about to come and challenges utilities </a:t>
          </a:r>
          <a:r>
            <a:rPr lang="fr-FR" dirty="0" err="1"/>
            <a:t>around</a:t>
          </a:r>
          <a:r>
            <a:rPr lang="fr-FR" dirty="0"/>
            <a:t> the world</a:t>
          </a:r>
          <a:endParaRPr lang="en-US" dirty="0"/>
        </a:p>
      </dgm:t>
    </dgm:pt>
    <dgm:pt modelId="{30BF8A31-0EA7-43E0-B5B8-5EA247D13FC7}" type="parTrans" cxnId="{DD285C21-16D0-404A-911F-F81D2D5511E2}">
      <dgm:prSet/>
      <dgm:spPr/>
      <dgm:t>
        <a:bodyPr/>
        <a:lstStyle/>
        <a:p>
          <a:endParaRPr lang="en-US"/>
        </a:p>
      </dgm:t>
    </dgm:pt>
    <dgm:pt modelId="{EE680466-022A-4235-A2AE-6F97D46969D5}" type="sibTrans" cxnId="{DD285C21-16D0-404A-911F-F81D2D5511E2}">
      <dgm:prSet/>
      <dgm:spPr/>
      <dgm:t>
        <a:bodyPr/>
        <a:lstStyle/>
        <a:p>
          <a:endParaRPr lang="en-US"/>
        </a:p>
      </dgm:t>
    </dgm:pt>
    <dgm:pt modelId="{7C6646B5-F786-3345-872F-67298E43EED1}" type="pres">
      <dgm:prSet presAssocID="{DE55F0D2-D3A5-4A4F-9178-BF24D04A1C00}" presName="linear" presStyleCnt="0">
        <dgm:presLayoutVars>
          <dgm:animLvl val="lvl"/>
          <dgm:resizeHandles val="exact"/>
        </dgm:presLayoutVars>
      </dgm:prSet>
      <dgm:spPr/>
    </dgm:pt>
    <dgm:pt modelId="{23E6EBC7-F463-B943-9058-2A924EF5394A}" type="pres">
      <dgm:prSet presAssocID="{FA72B99D-2371-473A-8045-C3D45C16053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DE5ACC8-96D6-0447-AE21-4BE3FBAF22B9}" type="pres">
      <dgm:prSet presAssocID="{7595A6FD-D2DE-43E8-8FD6-7649ED56C354}" presName="spacer" presStyleCnt="0"/>
      <dgm:spPr/>
    </dgm:pt>
    <dgm:pt modelId="{ED34FDF7-C05B-2544-AE56-FBCE505CEF1C}" type="pres">
      <dgm:prSet presAssocID="{DD9A2312-D46D-4BAD-93EA-760AFA2625D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874E383-778D-9643-B467-DFC8C67DDFA8}" type="pres">
      <dgm:prSet presAssocID="{47F877DD-E37D-426C-B5E3-0C6150FAA7C9}" presName="spacer" presStyleCnt="0"/>
      <dgm:spPr/>
    </dgm:pt>
    <dgm:pt modelId="{72D211C6-A94C-CE4D-9F02-5FB71CD3C546}" type="pres">
      <dgm:prSet presAssocID="{0657C4AA-6F33-467C-BFBD-70026E19B94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44246C3-4F99-414E-BC84-5A75B78E54B5}" type="pres">
      <dgm:prSet presAssocID="{ABA7084D-027F-4190-B7EE-BA5D10FC87E8}" presName="spacer" presStyleCnt="0"/>
      <dgm:spPr/>
    </dgm:pt>
    <dgm:pt modelId="{1C898BA1-3CF8-BA4B-9C0D-E9CA1C947053}" type="pres">
      <dgm:prSet presAssocID="{0B2F2B00-9D40-45D0-8B80-BF6DCF0B16E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744A70B-CD8F-884A-A50B-1323C383E060}" type="presOf" srcId="{0B2F2B00-9D40-45D0-8B80-BF6DCF0B16E7}" destId="{1C898BA1-3CF8-BA4B-9C0D-E9CA1C947053}" srcOrd="0" destOrd="0" presId="urn:microsoft.com/office/officeart/2005/8/layout/vList2"/>
    <dgm:cxn modelId="{DD285C21-16D0-404A-911F-F81D2D5511E2}" srcId="{DE55F0D2-D3A5-4A4F-9178-BF24D04A1C00}" destId="{0B2F2B00-9D40-45D0-8B80-BF6DCF0B16E7}" srcOrd="3" destOrd="0" parTransId="{30BF8A31-0EA7-43E0-B5B8-5EA247D13FC7}" sibTransId="{EE680466-022A-4235-A2AE-6F97D46969D5}"/>
    <dgm:cxn modelId="{A3D97759-963F-4D62-8DC8-CB8113C80EA3}" srcId="{DE55F0D2-D3A5-4A4F-9178-BF24D04A1C00}" destId="{FA72B99D-2371-473A-8045-C3D45C160530}" srcOrd="0" destOrd="0" parTransId="{ECBBA2D7-60E7-43CF-814C-E061A45FF8D1}" sibTransId="{7595A6FD-D2DE-43E8-8FD6-7649ED56C354}"/>
    <dgm:cxn modelId="{5891175C-16DD-624B-ABC2-0707B23C7431}" type="presOf" srcId="{0657C4AA-6F33-467C-BFBD-70026E19B94E}" destId="{72D211C6-A94C-CE4D-9F02-5FB71CD3C546}" srcOrd="0" destOrd="0" presId="urn:microsoft.com/office/officeart/2005/8/layout/vList2"/>
    <dgm:cxn modelId="{6F0C5660-5250-4AFF-8792-924B1CA28207}" srcId="{DE55F0D2-D3A5-4A4F-9178-BF24D04A1C00}" destId="{0657C4AA-6F33-467C-BFBD-70026E19B94E}" srcOrd="2" destOrd="0" parTransId="{28A57FA7-B4FE-479D-A473-57E4FB9C95F9}" sibTransId="{ABA7084D-027F-4190-B7EE-BA5D10FC87E8}"/>
    <dgm:cxn modelId="{385B3268-F39D-F748-B04C-C073454783D3}" type="presOf" srcId="{DD9A2312-D46D-4BAD-93EA-760AFA2625DB}" destId="{ED34FDF7-C05B-2544-AE56-FBCE505CEF1C}" srcOrd="0" destOrd="0" presId="urn:microsoft.com/office/officeart/2005/8/layout/vList2"/>
    <dgm:cxn modelId="{8F328D81-3559-4266-823A-626BBCDE01BA}" srcId="{DE55F0D2-D3A5-4A4F-9178-BF24D04A1C00}" destId="{DD9A2312-D46D-4BAD-93EA-760AFA2625DB}" srcOrd="1" destOrd="0" parTransId="{963C8DC7-0C23-4E20-ACFA-B41245147507}" sibTransId="{47F877DD-E37D-426C-B5E3-0C6150FAA7C9}"/>
    <dgm:cxn modelId="{626AC483-A25B-D64A-9D73-E9E0615E1329}" type="presOf" srcId="{DE55F0D2-D3A5-4A4F-9178-BF24D04A1C00}" destId="{7C6646B5-F786-3345-872F-67298E43EED1}" srcOrd="0" destOrd="0" presId="urn:microsoft.com/office/officeart/2005/8/layout/vList2"/>
    <dgm:cxn modelId="{3C17AF97-394E-F841-BFC1-7CC3464D83D2}" type="presOf" srcId="{FA72B99D-2371-473A-8045-C3D45C160530}" destId="{23E6EBC7-F463-B943-9058-2A924EF5394A}" srcOrd="0" destOrd="0" presId="urn:microsoft.com/office/officeart/2005/8/layout/vList2"/>
    <dgm:cxn modelId="{1E2268EB-2091-7740-8E82-7EF94C50B7F9}" type="presParOf" srcId="{7C6646B5-F786-3345-872F-67298E43EED1}" destId="{23E6EBC7-F463-B943-9058-2A924EF5394A}" srcOrd="0" destOrd="0" presId="urn:microsoft.com/office/officeart/2005/8/layout/vList2"/>
    <dgm:cxn modelId="{D01071D4-57B5-BC4B-A497-575E622EFA26}" type="presParOf" srcId="{7C6646B5-F786-3345-872F-67298E43EED1}" destId="{EDE5ACC8-96D6-0447-AE21-4BE3FBAF22B9}" srcOrd="1" destOrd="0" presId="urn:microsoft.com/office/officeart/2005/8/layout/vList2"/>
    <dgm:cxn modelId="{B4647829-05AB-384F-9955-F463C6EAC22E}" type="presParOf" srcId="{7C6646B5-F786-3345-872F-67298E43EED1}" destId="{ED34FDF7-C05B-2544-AE56-FBCE505CEF1C}" srcOrd="2" destOrd="0" presId="urn:microsoft.com/office/officeart/2005/8/layout/vList2"/>
    <dgm:cxn modelId="{5EFF208A-B658-544A-8949-86174CAB0A7A}" type="presParOf" srcId="{7C6646B5-F786-3345-872F-67298E43EED1}" destId="{6874E383-778D-9643-B467-DFC8C67DDFA8}" srcOrd="3" destOrd="0" presId="urn:microsoft.com/office/officeart/2005/8/layout/vList2"/>
    <dgm:cxn modelId="{59D003BC-7E2F-DC4A-B47A-7D23EBCDB95F}" type="presParOf" srcId="{7C6646B5-F786-3345-872F-67298E43EED1}" destId="{72D211C6-A94C-CE4D-9F02-5FB71CD3C546}" srcOrd="4" destOrd="0" presId="urn:microsoft.com/office/officeart/2005/8/layout/vList2"/>
    <dgm:cxn modelId="{799F511A-5C79-A443-891C-37E1D8EC3DAE}" type="presParOf" srcId="{7C6646B5-F786-3345-872F-67298E43EED1}" destId="{B44246C3-4F99-414E-BC84-5A75B78E54B5}" srcOrd="5" destOrd="0" presId="urn:microsoft.com/office/officeart/2005/8/layout/vList2"/>
    <dgm:cxn modelId="{6656671F-0792-6648-BEBC-139415AA7031}" type="presParOf" srcId="{7C6646B5-F786-3345-872F-67298E43EED1}" destId="{1C898BA1-3CF8-BA4B-9C0D-E9CA1C94705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55F0D2-D3A5-4A4F-9178-BF24D04A1C00}" type="doc">
      <dgm:prSet loTypeId="urn:microsoft.com/office/officeart/2005/8/layout/vList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FA72B99D-2371-473A-8045-C3D45C160530}">
      <dgm:prSet/>
      <dgm:spPr/>
      <dgm:t>
        <a:bodyPr/>
        <a:lstStyle/>
        <a:p>
          <a:r>
            <a:rPr lang="fr-FR"/>
            <a:t>1. Cost of the battery is going down</a:t>
          </a:r>
          <a:endParaRPr lang="en-US"/>
        </a:p>
      </dgm:t>
    </dgm:pt>
    <dgm:pt modelId="{ECBBA2D7-60E7-43CF-814C-E061A45FF8D1}" type="parTrans" cxnId="{A3D97759-963F-4D62-8DC8-CB8113C80EA3}">
      <dgm:prSet/>
      <dgm:spPr/>
      <dgm:t>
        <a:bodyPr/>
        <a:lstStyle/>
        <a:p>
          <a:endParaRPr lang="en-US"/>
        </a:p>
      </dgm:t>
    </dgm:pt>
    <dgm:pt modelId="{7595A6FD-D2DE-43E8-8FD6-7649ED56C354}" type="sibTrans" cxnId="{A3D97759-963F-4D62-8DC8-CB8113C80EA3}">
      <dgm:prSet/>
      <dgm:spPr/>
      <dgm:t>
        <a:bodyPr/>
        <a:lstStyle/>
        <a:p>
          <a:endParaRPr lang="en-US"/>
        </a:p>
      </dgm:t>
    </dgm:pt>
    <dgm:pt modelId="{DD9A2312-D46D-4BAD-93EA-760AFA2625DB}">
      <dgm:prSet/>
      <dgm:spPr/>
      <dgm:t>
        <a:bodyPr/>
        <a:lstStyle/>
        <a:p>
          <a:r>
            <a:rPr lang="fr-FR"/>
            <a:t>2. Industrial strategies of car manufacturers</a:t>
          </a:r>
          <a:endParaRPr lang="en-US"/>
        </a:p>
      </dgm:t>
    </dgm:pt>
    <dgm:pt modelId="{963C8DC7-0C23-4E20-ACFA-B41245147507}" type="parTrans" cxnId="{8F328D81-3559-4266-823A-626BBCDE01BA}">
      <dgm:prSet/>
      <dgm:spPr/>
      <dgm:t>
        <a:bodyPr/>
        <a:lstStyle/>
        <a:p>
          <a:endParaRPr lang="en-US"/>
        </a:p>
      </dgm:t>
    </dgm:pt>
    <dgm:pt modelId="{47F877DD-E37D-426C-B5E3-0C6150FAA7C9}" type="sibTrans" cxnId="{8F328D81-3559-4266-823A-626BBCDE01BA}">
      <dgm:prSet/>
      <dgm:spPr/>
      <dgm:t>
        <a:bodyPr/>
        <a:lstStyle/>
        <a:p>
          <a:endParaRPr lang="en-US"/>
        </a:p>
      </dgm:t>
    </dgm:pt>
    <dgm:pt modelId="{0657C4AA-6F33-467C-BFBD-70026E19B94E}">
      <dgm:prSet/>
      <dgm:spPr/>
      <dgm:t>
        <a:bodyPr/>
        <a:lstStyle/>
        <a:p>
          <a:r>
            <a:rPr lang="fr-FR" dirty="0"/>
            <a:t>3. </a:t>
          </a:r>
          <a:r>
            <a:rPr lang="fr-FR" dirty="0" err="1"/>
            <a:t>Charging</a:t>
          </a:r>
          <a:r>
            <a:rPr lang="fr-FR" dirty="0"/>
            <a:t> infrastructures are the </a:t>
          </a:r>
          <a:r>
            <a:rPr lang="fr-FR" dirty="0" err="1"/>
            <a:t>week</a:t>
          </a:r>
          <a:r>
            <a:rPr lang="fr-FR" dirty="0"/>
            <a:t> point</a:t>
          </a:r>
          <a:endParaRPr lang="en-US" dirty="0"/>
        </a:p>
      </dgm:t>
    </dgm:pt>
    <dgm:pt modelId="{28A57FA7-B4FE-479D-A473-57E4FB9C95F9}" type="parTrans" cxnId="{6F0C5660-5250-4AFF-8792-924B1CA28207}">
      <dgm:prSet/>
      <dgm:spPr/>
      <dgm:t>
        <a:bodyPr/>
        <a:lstStyle/>
        <a:p>
          <a:endParaRPr lang="en-US"/>
        </a:p>
      </dgm:t>
    </dgm:pt>
    <dgm:pt modelId="{ABA7084D-027F-4190-B7EE-BA5D10FC87E8}" type="sibTrans" cxnId="{6F0C5660-5250-4AFF-8792-924B1CA28207}">
      <dgm:prSet/>
      <dgm:spPr/>
      <dgm:t>
        <a:bodyPr/>
        <a:lstStyle/>
        <a:p>
          <a:endParaRPr lang="en-US"/>
        </a:p>
      </dgm:t>
    </dgm:pt>
    <dgm:pt modelId="{0B2F2B00-9D40-45D0-8B80-BF6DCF0B16E7}">
      <dgm:prSet/>
      <dgm:spPr/>
      <dgm:t>
        <a:bodyPr/>
        <a:lstStyle/>
        <a:p>
          <a:r>
            <a:rPr lang="fr-FR" dirty="0"/>
            <a:t>4. Innovations are about to come and challenges utilities </a:t>
          </a:r>
          <a:r>
            <a:rPr lang="fr-FR" dirty="0" err="1"/>
            <a:t>around</a:t>
          </a:r>
          <a:r>
            <a:rPr lang="fr-FR" dirty="0"/>
            <a:t> the world</a:t>
          </a:r>
          <a:endParaRPr lang="en-US" dirty="0"/>
        </a:p>
      </dgm:t>
    </dgm:pt>
    <dgm:pt modelId="{30BF8A31-0EA7-43E0-B5B8-5EA247D13FC7}" type="parTrans" cxnId="{DD285C21-16D0-404A-911F-F81D2D5511E2}">
      <dgm:prSet/>
      <dgm:spPr/>
      <dgm:t>
        <a:bodyPr/>
        <a:lstStyle/>
        <a:p>
          <a:endParaRPr lang="en-US"/>
        </a:p>
      </dgm:t>
    </dgm:pt>
    <dgm:pt modelId="{EE680466-022A-4235-A2AE-6F97D46969D5}" type="sibTrans" cxnId="{DD285C21-16D0-404A-911F-F81D2D5511E2}">
      <dgm:prSet/>
      <dgm:spPr/>
      <dgm:t>
        <a:bodyPr/>
        <a:lstStyle/>
        <a:p>
          <a:endParaRPr lang="en-US"/>
        </a:p>
      </dgm:t>
    </dgm:pt>
    <dgm:pt modelId="{7C6646B5-F786-3345-872F-67298E43EED1}" type="pres">
      <dgm:prSet presAssocID="{DE55F0D2-D3A5-4A4F-9178-BF24D04A1C00}" presName="linear" presStyleCnt="0">
        <dgm:presLayoutVars>
          <dgm:animLvl val="lvl"/>
          <dgm:resizeHandles val="exact"/>
        </dgm:presLayoutVars>
      </dgm:prSet>
      <dgm:spPr/>
    </dgm:pt>
    <dgm:pt modelId="{23E6EBC7-F463-B943-9058-2A924EF5394A}" type="pres">
      <dgm:prSet presAssocID="{FA72B99D-2371-473A-8045-C3D45C16053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DE5ACC8-96D6-0447-AE21-4BE3FBAF22B9}" type="pres">
      <dgm:prSet presAssocID="{7595A6FD-D2DE-43E8-8FD6-7649ED56C354}" presName="spacer" presStyleCnt="0"/>
      <dgm:spPr/>
    </dgm:pt>
    <dgm:pt modelId="{ED34FDF7-C05B-2544-AE56-FBCE505CEF1C}" type="pres">
      <dgm:prSet presAssocID="{DD9A2312-D46D-4BAD-93EA-760AFA2625D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874E383-778D-9643-B467-DFC8C67DDFA8}" type="pres">
      <dgm:prSet presAssocID="{47F877DD-E37D-426C-B5E3-0C6150FAA7C9}" presName="spacer" presStyleCnt="0"/>
      <dgm:spPr/>
    </dgm:pt>
    <dgm:pt modelId="{72D211C6-A94C-CE4D-9F02-5FB71CD3C546}" type="pres">
      <dgm:prSet presAssocID="{0657C4AA-6F33-467C-BFBD-70026E19B94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44246C3-4F99-414E-BC84-5A75B78E54B5}" type="pres">
      <dgm:prSet presAssocID="{ABA7084D-027F-4190-B7EE-BA5D10FC87E8}" presName="spacer" presStyleCnt="0"/>
      <dgm:spPr/>
    </dgm:pt>
    <dgm:pt modelId="{1C898BA1-3CF8-BA4B-9C0D-E9CA1C947053}" type="pres">
      <dgm:prSet presAssocID="{0B2F2B00-9D40-45D0-8B80-BF6DCF0B16E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744A70B-CD8F-884A-A50B-1323C383E060}" type="presOf" srcId="{0B2F2B00-9D40-45D0-8B80-BF6DCF0B16E7}" destId="{1C898BA1-3CF8-BA4B-9C0D-E9CA1C947053}" srcOrd="0" destOrd="0" presId="urn:microsoft.com/office/officeart/2005/8/layout/vList2"/>
    <dgm:cxn modelId="{DD285C21-16D0-404A-911F-F81D2D5511E2}" srcId="{DE55F0D2-D3A5-4A4F-9178-BF24D04A1C00}" destId="{0B2F2B00-9D40-45D0-8B80-BF6DCF0B16E7}" srcOrd="3" destOrd="0" parTransId="{30BF8A31-0EA7-43E0-B5B8-5EA247D13FC7}" sibTransId="{EE680466-022A-4235-A2AE-6F97D46969D5}"/>
    <dgm:cxn modelId="{A3D97759-963F-4D62-8DC8-CB8113C80EA3}" srcId="{DE55F0D2-D3A5-4A4F-9178-BF24D04A1C00}" destId="{FA72B99D-2371-473A-8045-C3D45C160530}" srcOrd="0" destOrd="0" parTransId="{ECBBA2D7-60E7-43CF-814C-E061A45FF8D1}" sibTransId="{7595A6FD-D2DE-43E8-8FD6-7649ED56C354}"/>
    <dgm:cxn modelId="{5891175C-16DD-624B-ABC2-0707B23C7431}" type="presOf" srcId="{0657C4AA-6F33-467C-BFBD-70026E19B94E}" destId="{72D211C6-A94C-CE4D-9F02-5FB71CD3C546}" srcOrd="0" destOrd="0" presId="urn:microsoft.com/office/officeart/2005/8/layout/vList2"/>
    <dgm:cxn modelId="{6F0C5660-5250-4AFF-8792-924B1CA28207}" srcId="{DE55F0D2-D3A5-4A4F-9178-BF24D04A1C00}" destId="{0657C4AA-6F33-467C-BFBD-70026E19B94E}" srcOrd="2" destOrd="0" parTransId="{28A57FA7-B4FE-479D-A473-57E4FB9C95F9}" sibTransId="{ABA7084D-027F-4190-B7EE-BA5D10FC87E8}"/>
    <dgm:cxn modelId="{385B3268-F39D-F748-B04C-C073454783D3}" type="presOf" srcId="{DD9A2312-D46D-4BAD-93EA-760AFA2625DB}" destId="{ED34FDF7-C05B-2544-AE56-FBCE505CEF1C}" srcOrd="0" destOrd="0" presId="urn:microsoft.com/office/officeart/2005/8/layout/vList2"/>
    <dgm:cxn modelId="{8F328D81-3559-4266-823A-626BBCDE01BA}" srcId="{DE55F0D2-D3A5-4A4F-9178-BF24D04A1C00}" destId="{DD9A2312-D46D-4BAD-93EA-760AFA2625DB}" srcOrd="1" destOrd="0" parTransId="{963C8DC7-0C23-4E20-ACFA-B41245147507}" sibTransId="{47F877DD-E37D-426C-B5E3-0C6150FAA7C9}"/>
    <dgm:cxn modelId="{626AC483-A25B-D64A-9D73-E9E0615E1329}" type="presOf" srcId="{DE55F0D2-D3A5-4A4F-9178-BF24D04A1C00}" destId="{7C6646B5-F786-3345-872F-67298E43EED1}" srcOrd="0" destOrd="0" presId="urn:microsoft.com/office/officeart/2005/8/layout/vList2"/>
    <dgm:cxn modelId="{3C17AF97-394E-F841-BFC1-7CC3464D83D2}" type="presOf" srcId="{FA72B99D-2371-473A-8045-C3D45C160530}" destId="{23E6EBC7-F463-B943-9058-2A924EF5394A}" srcOrd="0" destOrd="0" presId="urn:microsoft.com/office/officeart/2005/8/layout/vList2"/>
    <dgm:cxn modelId="{1E2268EB-2091-7740-8E82-7EF94C50B7F9}" type="presParOf" srcId="{7C6646B5-F786-3345-872F-67298E43EED1}" destId="{23E6EBC7-F463-B943-9058-2A924EF5394A}" srcOrd="0" destOrd="0" presId="urn:microsoft.com/office/officeart/2005/8/layout/vList2"/>
    <dgm:cxn modelId="{D01071D4-57B5-BC4B-A497-575E622EFA26}" type="presParOf" srcId="{7C6646B5-F786-3345-872F-67298E43EED1}" destId="{EDE5ACC8-96D6-0447-AE21-4BE3FBAF22B9}" srcOrd="1" destOrd="0" presId="urn:microsoft.com/office/officeart/2005/8/layout/vList2"/>
    <dgm:cxn modelId="{B4647829-05AB-384F-9955-F463C6EAC22E}" type="presParOf" srcId="{7C6646B5-F786-3345-872F-67298E43EED1}" destId="{ED34FDF7-C05B-2544-AE56-FBCE505CEF1C}" srcOrd="2" destOrd="0" presId="urn:microsoft.com/office/officeart/2005/8/layout/vList2"/>
    <dgm:cxn modelId="{5EFF208A-B658-544A-8949-86174CAB0A7A}" type="presParOf" srcId="{7C6646B5-F786-3345-872F-67298E43EED1}" destId="{6874E383-778D-9643-B467-DFC8C67DDFA8}" srcOrd="3" destOrd="0" presId="urn:microsoft.com/office/officeart/2005/8/layout/vList2"/>
    <dgm:cxn modelId="{59D003BC-7E2F-DC4A-B47A-7D23EBCDB95F}" type="presParOf" srcId="{7C6646B5-F786-3345-872F-67298E43EED1}" destId="{72D211C6-A94C-CE4D-9F02-5FB71CD3C546}" srcOrd="4" destOrd="0" presId="urn:microsoft.com/office/officeart/2005/8/layout/vList2"/>
    <dgm:cxn modelId="{799F511A-5C79-A443-891C-37E1D8EC3DAE}" type="presParOf" srcId="{7C6646B5-F786-3345-872F-67298E43EED1}" destId="{B44246C3-4F99-414E-BC84-5A75B78E54B5}" srcOrd="5" destOrd="0" presId="urn:microsoft.com/office/officeart/2005/8/layout/vList2"/>
    <dgm:cxn modelId="{6656671F-0792-6648-BEBC-139415AA7031}" type="presParOf" srcId="{7C6646B5-F786-3345-872F-67298E43EED1}" destId="{1C898BA1-3CF8-BA4B-9C0D-E9CA1C94705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55F0D2-D3A5-4A4F-9178-BF24D04A1C00}" type="doc">
      <dgm:prSet loTypeId="urn:microsoft.com/office/officeart/2005/8/layout/vList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FA72B99D-2371-473A-8045-C3D45C160530}">
      <dgm:prSet/>
      <dgm:spPr/>
      <dgm:t>
        <a:bodyPr/>
        <a:lstStyle/>
        <a:p>
          <a:r>
            <a:rPr lang="fr-FR"/>
            <a:t>1. Cost of the battery is going down</a:t>
          </a:r>
          <a:endParaRPr lang="en-US"/>
        </a:p>
      </dgm:t>
    </dgm:pt>
    <dgm:pt modelId="{ECBBA2D7-60E7-43CF-814C-E061A45FF8D1}" type="parTrans" cxnId="{A3D97759-963F-4D62-8DC8-CB8113C80EA3}">
      <dgm:prSet/>
      <dgm:spPr/>
      <dgm:t>
        <a:bodyPr/>
        <a:lstStyle/>
        <a:p>
          <a:endParaRPr lang="en-US"/>
        </a:p>
      </dgm:t>
    </dgm:pt>
    <dgm:pt modelId="{7595A6FD-D2DE-43E8-8FD6-7649ED56C354}" type="sibTrans" cxnId="{A3D97759-963F-4D62-8DC8-CB8113C80EA3}">
      <dgm:prSet/>
      <dgm:spPr/>
      <dgm:t>
        <a:bodyPr/>
        <a:lstStyle/>
        <a:p>
          <a:endParaRPr lang="en-US"/>
        </a:p>
      </dgm:t>
    </dgm:pt>
    <dgm:pt modelId="{DD9A2312-D46D-4BAD-93EA-760AFA2625DB}">
      <dgm:prSet/>
      <dgm:spPr/>
      <dgm:t>
        <a:bodyPr/>
        <a:lstStyle/>
        <a:p>
          <a:r>
            <a:rPr lang="fr-FR"/>
            <a:t>2. Industrial strategies of car manufacturers</a:t>
          </a:r>
          <a:endParaRPr lang="en-US"/>
        </a:p>
      </dgm:t>
    </dgm:pt>
    <dgm:pt modelId="{963C8DC7-0C23-4E20-ACFA-B41245147507}" type="parTrans" cxnId="{8F328D81-3559-4266-823A-626BBCDE01BA}">
      <dgm:prSet/>
      <dgm:spPr/>
      <dgm:t>
        <a:bodyPr/>
        <a:lstStyle/>
        <a:p>
          <a:endParaRPr lang="en-US"/>
        </a:p>
      </dgm:t>
    </dgm:pt>
    <dgm:pt modelId="{47F877DD-E37D-426C-B5E3-0C6150FAA7C9}" type="sibTrans" cxnId="{8F328D81-3559-4266-823A-626BBCDE01BA}">
      <dgm:prSet/>
      <dgm:spPr/>
      <dgm:t>
        <a:bodyPr/>
        <a:lstStyle/>
        <a:p>
          <a:endParaRPr lang="en-US"/>
        </a:p>
      </dgm:t>
    </dgm:pt>
    <dgm:pt modelId="{0657C4AA-6F33-467C-BFBD-70026E19B94E}">
      <dgm:prSet/>
      <dgm:spPr/>
      <dgm:t>
        <a:bodyPr/>
        <a:lstStyle/>
        <a:p>
          <a:r>
            <a:rPr lang="fr-FR" dirty="0"/>
            <a:t>3. </a:t>
          </a:r>
          <a:r>
            <a:rPr lang="fr-FR" dirty="0" err="1"/>
            <a:t>Charging</a:t>
          </a:r>
          <a:r>
            <a:rPr lang="fr-FR" dirty="0"/>
            <a:t> infrastructures are the </a:t>
          </a:r>
          <a:r>
            <a:rPr lang="fr-FR" dirty="0" err="1"/>
            <a:t>week</a:t>
          </a:r>
          <a:r>
            <a:rPr lang="fr-FR" dirty="0"/>
            <a:t> point</a:t>
          </a:r>
          <a:endParaRPr lang="en-US" dirty="0"/>
        </a:p>
      </dgm:t>
    </dgm:pt>
    <dgm:pt modelId="{28A57FA7-B4FE-479D-A473-57E4FB9C95F9}" type="parTrans" cxnId="{6F0C5660-5250-4AFF-8792-924B1CA28207}">
      <dgm:prSet/>
      <dgm:spPr/>
      <dgm:t>
        <a:bodyPr/>
        <a:lstStyle/>
        <a:p>
          <a:endParaRPr lang="en-US"/>
        </a:p>
      </dgm:t>
    </dgm:pt>
    <dgm:pt modelId="{ABA7084D-027F-4190-B7EE-BA5D10FC87E8}" type="sibTrans" cxnId="{6F0C5660-5250-4AFF-8792-924B1CA28207}">
      <dgm:prSet/>
      <dgm:spPr/>
      <dgm:t>
        <a:bodyPr/>
        <a:lstStyle/>
        <a:p>
          <a:endParaRPr lang="en-US"/>
        </a:p>
      </dgm:t>
    </dgm:pt>
    <dgm:pt modelId="{0B2F2B00-9D40-45D0-8B80-BF6DCF0B16E7}">
      <dgm:prSet/>
      <dgm:spPr/>
      <dgm:t>
        <a:bodyPr/>
        <a:lstStyle/>
        <a:p>
          <a:r>
            <a:rPr lang="fr-FR" dirty="0"/>
            <a:t>4. Innovations are about to come and challenges utilities </a:t>
          </a:r>
          <a:r>
            <a:rPr lang="fr-FR" dirty="0" err="1"/>
            <a:t>around</a:t>
          </a:r>
          <a:r>
            <a:rPr lang="fr-FR" dirty="0"/>
            <a:t> the world</a:t>
          </a:r>
          <a:endParaRPr lang="en-US" dirty="0"/>
        </a:p>
      </dgm:t>
    </dgm:pt>
    <dgm:pt modelId="{30BF8A31-0EA7-43E0-B5B8-5EA247D13FC7}" type="parTrans" cxnId="{DD285C21-16D0-404A-911F-F81D2D5511E2}">
      <dgm:prSet/>
      <dgm:spPr/>
      <dgm:t>
        <a:bodyPr/>
        <a:lstStyle/>
        <a:p>
          <a:endParaRPr lang="en-US"/>
        </a:p>
      </dgm:t>
    </dgm:pt>
    <dgm:pt modelId="{EE680466-022A-4235-A2AE-6F97D46969D5}" type="sibTrans" cxnId="{DD285C21-16D0-404A-911F-F81D2D5511E2}">
      <dgm:prSet/>
      <dgm:spPr/>
      <dgm:t>
        <a:bodyPr/>
        <a:lstStyle/>
        <a:p>
          <a:endParaRPr lang="en-US"/>
        </a:p>
      </dgm:t>
    </dgm:pt>
    <dgm:pt modelId="{7C6646B5-F786-3345-872F-67298E43EED1}" type="pres">
      <dgm:prSet presAssocID="{DE55F0D2-D3A5-4A4F-9178-BF24D04A1C00}" presName="linear" presStyleCnt="0">
        <dgm:presLayoutVars>
          <dgm:animLvl val="lvl"/>
          <dgm:resizeHandles val="exact"/>
        </dgm:presLayoutVars>
      </dgm:prSet>
      <dgm:spPr/>
    </dgm:pt>
    <dgm:pt modelId="{23E6EBC7-F463-B943-9058-2A924EF5394A}" type="pres">
      <dgm:prSet presAssocID="{FA72B99D-2371-473A-8045-C3D45C16053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DE5ACC8-96D6-0447-AE21-4BE3FBAF22B9}" type="pres">
      <dgm:prSet presAssocID="{7595A6FD-D2DE-43E8-8FD6-7649ED56C354}" presName="spacer" presStyleCnt="0"/>
      <dgm:spPr/>
    </dgm:pt>
    <dgm:pt modelId="{ED34FDF7-C05B-2544-AE56-FBCE505CEF1C}" type="pres">
      <dgm:prSet presAssocID="{DD9A2312-D46D-4BAD-93EA-760AFA2625D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874E383-778D-9643-B467-DFC8C67DDFA8}" type="pres">
      <dgm:prSet presAssocID="{47F877DD-E37D-426C-B5E3-0C6150FAA7C9}" presName="spacer" presStyleCnt="0"/>
      <dgm:spPr/>
    </dgm:pt>
    <dgm:pt modelId="{72D211C6-A94C-CE4D-9F02-5FB71CD3C546}" type="pres">
      <dgm:prSet presAssocID="{0657C4AA-6F33-467C-BFBD-70026E19B94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44246C3-4F99-414E-BC84-5A75B78E54B5}" type="pres">
      <dgm:prSet presAssocID="{ABA7084D-027F-4190-B7EE-BA5D10FC87E8}" presName="spacer" presStyleCnt="0"/>
      <dgm:spPr/>
    </dgm:pt>
    <dgm:pt modelId="{1C898BA1-3CF8-BA4B-9C0D-E9CA1C947053}" type="pres">
      <dgm:prSet presAssocID="{0B2F2B00-9D40-45D0-8B80-BF6DCF0B16E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744A70B-CD8F-884A-A50B-1323C383E060}" type="presOf" srcId="{0B2F2B00-9D40-45D0-8B80-BF6DCF0B16E7}" destId="{1C898BA1-3CF8-BA4B-9C0D-E9CA1C947053}" srcOrd="0" destOrd="0" presId="urn:microsoft.com/office/officeart/2005/8/layout/vList2"/>
    <dgm:cxn modelId="{DD285C21-16D0-404A-911F-F81D2D5511E2}" srcId="{DE55F0D2-D3A5-4A4F-9178-BF24D04A1C00}" destId="{0B2F2B00-9D40-45D0-8B80-BF6DCF0B16E7}" srcOrd="3" destOrd="0" parTransId="{30BF8A31-0EA7-43E0-B5B8-5EA247D13FC7}" sibTransId="{EE680466-022A-4235-A2AE-6F97D46969D5}"/>
    <dgm:cxn modelId="{A3D97759-963F-4D62-8DC8-CB8113C80EA3}" srcId="{DE55F0D2-D3A5-4A4F-9178-BF24D04A1C00}" destId="{FA72B99D-2371-473A-8045-C3D45C160530}" srcOrd="0" destOrd="0" parTransId="{ECBBA2D7-60E7-43CF-814C-E061A45FF8D1}" sibTransId="{7595A6FD-D2DE-43E8-8FD6-7649ED56C354}"/>
    <dgm:cxn modelId="{5891175C-16DD-624B-ABC2-0707B23C7431}" type="presOf" srcId="{0657C4AA-6F33-467C-BFBD-70026E19B94E}" destId="{72D211C6-A94C-CE4D-9F02-5FB71CD3C546}" srcOrd="0" destOrd="0" presId="urn:microsoft.com/office/officeart/2005/8/layout/vList2"/>
    <dgm:cxn modelId="{6F0C5660-5250-4AFF-8792-924B1CA28207}" srcId="{DE55F0D2-D3A5-4A4F-9178-BF24D04A1C00}" destId="{0657C4AA-6F33-467C-BFBD-70026E19B94E}" srcOrd="2" destOrd="0" parTransId="{28A57FA7-B4FE-479D-A473-57E4FB9C95F9}" sibTransId="{ABA7084D-027F-4190-B7EE-BA5D10FC87E8}"/>
    <dgm:cxn modelId="{385B3268-F39D-F748-B04C-C073454783D3}" type="presOf" srcId="{DD9A2312-D46D-4BAD-93EA-760AFA2625DB}" destId="{ED34FDF7-C05B-2544-AE56-FBCE505CEF1C}" srcOrd="0" destOrd="0" presId="urn:microsoft.com/office/officeart/2005/8/layout/vList2"/>
    <dgm:cxn modelId="{8F328D81-3559-4266-823A-626BBCDE01BA}" srcId="{DE55F0D2-D3A5-4A4F-9178-BF24D04A1C00}" destId="{DD9A2312-D46D-4BAD-93EA-760AFA2625DB}" srcOrd="1" destOrd="0" parTransId="{963C8DC7-0C23-4E20-ACFA-B41245147507}" sibTransId="{47F877DD-E37D-426C-B5E3-0C6150FAA7C9}"/>
    <dgm:cxn modelId="{626AC483-A25B-D64A-9D73-E9E0615E1329}" type="presOf" srcId="{DE55F0D2-D3A5-4A4F-9178-BF24D04A1C00}" destId="{7C6646B5-F786-3345-872F-67298E43EED1}" srcOrd="0" destOrd="0" presId="urn:microsoft.com/office/officeart/2005/8/layout/vList2"/>
    <dgm:cxn modelId="{3C17AF97-394E-F841-BFC1-7CC3464D83D2}" type="presOf" srcId="{FA72B99D-2371-473A-8045-C3D45C160530}" destId="{23E6EBC7-F463-B943-9058-2A924EF5394A}" srcOrd="0" destOrd="0" presId="urn:microsoft.com/office/officeart/2005/8/layout/vList2"/>
    <dgm:cxn modelId="{1E2268EB-2091-7740-8E82-7EF94C50B7F9}" type="presParOf" srcId="{7C6646B5-F786-3345-872F-67298E43EED1}" destId="{23E6EBC7-F463-B943-9058-2A924EF5394A}" srcOrd="0" destOrd="0" presId="urn:microsoft.com/office/officeart/2005/8/layout/vList2"/>
    <dgm:cxn modelId="{D01071D4-57B5-BC4B-A497-575E622EFA26}" type="presParOf" srcId="{7C6646B5-F786-3345-872F-67298E43EED1}" destId="{EDE5ACC8-96D6-0447-AE21-4BE3FBAF22B9}" srcOrd="1" destOrd="0" presId="urn:microsoft.com/office/officeart/2005/8/layout/vList2"/>
    <dgm:cxn modelId="{B4647829-05AB-384F-9955-F463C6EAC22E}" type="presParOf" srcId="{7C6646B5-F786-3345-872F-67298E43EED1}" destId="{ED34FDF7-C05B-2544-AE56-FBCE505CEF1C}" srcOrd="2" destOrd="0" presId="urn:microsoft.com/office/officeart/2005/8/layout/vList2"/>
    <dgm:cxn modelId="{5EFF208A-B658-544A-8949-86174CAB0A7A}" type="presParOf" srcId="{7C6646B5-F786-3345-872F-67298E43EED1}" destId="{6874E383-778D-9643-B467-DFC8C67DDFA8}" srcOrd="3" destOrd="0" presId="urn:microsoft.com/office/officeart/2005/8/layout/vList2"/>
    <dgm:cxn modelId="{59D003BC-7E2F-DC4A-B47A-7D23EBCDB95F}" type="presParOf" srcId="{7C6646B5-F786-3345-872F-67298E43EED1}" destId="{72D211C6-A94C-CE4D-9F02-5FB71CD3C546}" srcOrd="4" destOrd="0" presId="urn:microsoft.com/office/officeart/2005/8/layout/vList2"/>
    <dgm:cxn modelId="{799F511A-5C79-A443-891C-37E1D8EC3DAE}" type="presParOf" srcId="{7C6646B5-F786-3345-872F-67298E43EED1}" destId="{B44246C3-4F99-414E-BC84-5A75B78E54B5}" srcOrd="5" destOrd="0" presId="urn:microsoft.com/office/officeart/2005/8/layout/vList2"/>
    <dgm:cxn modelId="{6656671F-0792-6648-BEBC-139415AA7031}" type="presParOf" srcId="{7C6646B5-F786-3345-872F-67298E43EED1}" destId="{1C898BA1-3CF8-BA4B-9C0D-E9CA1C94705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55F0D2-D3A5-4A4F-9178-BF24D04A1C00}" type="doc">
      <dgm:prSet loTypeId="urn:microsoft.com/office/officeart/2005/8/layout/vList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FA72B99D-2371-473A-8045-C3D45C160530}">
      <dgm:prSet/>
      <dgm:spPr/>
      <dgm:t>
        <a:bodyPr/>
        <a:lstStyle/>
        <a:p>
          <a:r>
            <a:rPr lang="fr-FR"/>
            <a:t>1. Cost of the battery is going down</a:t>
          </a:r>
          <a:endParaRPr lang="en-US"/>
        </a:p>
      </dgm:t>
    </dgm:pt>
    <dgm:pt modelId="{ECBBA2D7-60E7-43CF-814C-E061A45FF8D1}" type="parTrans" cxnId="{A3D97759-963F-4D62-8DC8-CB8113C80EA3}">
      <dgm:prSet/>
      <dgm:spPr/>
      <dgm:t>
        <a:bodyPr/>
        <a:lstStyle/>
        <a:p>
          <a:endParaRPr lang="en-US"/>
        </a:p>
      </dgm:t>
    </dgm:pt>
    <dgm:pt modelId="{7595A6FD-D2DE-43E8-8FD6-7649ED56C354}" type="sibTrans" cxnId="{A3D97759-963F-4D62-8DC8-CB8113C80EA3}">
      <dgm:prSet/>
      <dgm:spPr/>
      <dgm:t>
        <a:bodyPr/>
        <a:lstStyle/>
        <a:p>
          <a:endParaRPr lang="en-US"/>
        </a:p>
      </dgm:t>
    </dgm:pt>
    <dgm:pt modelId="{DD9A2312-D46D-4BAD-93EA-760AFA2625DB}">
      <dgm:prSet/>
      <dgm:spPr/>
      <dgm:t>
        <a:bodyPr/>
        <a:lstStyle/>
        <a:p>
          <a:r>
            <a:rPr lang="fr-FR"/>
            <a:t>2. Industrial strategies of car manufacturers</a:t>
          </a:r>
          <a:endParaRPr lang="en-US"/>
        </a:p>
      </dgm:t>
    </dgm:pt>
    <dgm:pt modelId="{963C8DC7-0C23-4E20-ACFA-B41245147507}" type="parTrans" cxnId="{8F328D81-3559-4266-823A-626BBCDE01BA}">
      <dgm:prSet/>
      <dgm:spPr/>
      <dgm:t>
        <a:bodyPr/>
        <a:lstStyle/>
        <a:p>
          <a:endParaRPr lang="en-US"/>
        </a:p>
      </dgm:t>
    </dgm:pt>
    <dgm:pt modelId="{47F877DD-E37D-426C-B5E3-0C6150FAA7C9}" type="sibTrans" cxnId="{8F328D81-3559-4266-823A-626BBCDE01BA}">
      <dgm:prSet/>
      <dgm:spPr/>
      <dgm:t>
        <a:bodyPr/>
        <a:lstStyle/>
        <a:p>
          <a:endParaRPr lang="en-US"/>
        </a:p>
      </dgm:t>
    </dgm:pt>
    <dgm:pt modelId="{0657C4AA-6F33-467C-BFBD-70026E19B94E}">
      <dgm:prSet/>
      <dgm:spPr/>
      <dgm:t>
        <a:bodyPr/>
        <a:lstStyle/>
        <a:p>
          <a:r>
            <a:rPr lang="fr-FR" dirty="0"/>
            <a:t>3. </a:t>
          </a:r>
          <a:r>
            <a:rPr lang="fr-FR" dirty="0" err="1"/>
            <a:t>Charging</a:t>
          </a:r>
          <a:r>
            <a:rPr lang="fr-FR" dirty="0"/>
            <a:t> infrastructures are the </a:t>
          </a:r>
          <a:r>
            <a:rPr lang="fr-FR" dirty="0" err="1"/>
            <a:t>week</a:t>
          </a:r>
          <a:r>
            <a:rPr lang="fr-FR" dirty="0"/>
            <a:t> point</a:t>
          </a:r>
          <a:endParaRPr lang="en-US" dirty="0"/>
        </a:p>
      </dgm:t>
    </dgm:pt>
    <dgm:pt modelId="{28A57FA7-B4FE-479D-A473-57E4FB9C95F9}" type="parTrans" cxnId="{6F0C5660-5250-4AFF-8792-924B1CA28207}">
      <dgm:prSet/>
      <dgm:spPr/>
      <dgm:t>
        <a:bodyPr/>
        <a:lstStyle/>
        <a:p>
          <a:endParaRPr lang="en-US"/>
        </a:p>
      </dgm:t>
    </dgm:pt>
    <dgm:pt modelId="{ABA7084D-027F-4190-B7EE-BA5D10FC87E8}" type="sibTrans" cxnId="{6F0C5660-5250-4AFF-8792-924B1CA28207}">
      <dgm:prSet/>
      <dgm:spPr/>
      <dgm:t>
        <a:bodyPr/>
        <a:lstStyle/>
        <a:p>
          <a:endParaRPr lang="en-US"/>
        </a:p>
      </dgm:t>
    </dgm:pt>
    <dgm:pt modelId="{0B2F2B00-9D40-45D0-8B80-BF6DCF0B16E7}">
      <dgm:prSet/>
      <dgm:spPr/>
      <dgm:t>
        <a:bodyPr/>
        <a:lstStyle/>
        <a:p>
          <a:r>
            <a:rPr lang="fr-FR" dirty="0"/>
            <a:t>4. Innovations are about to come and challenges utilities </a:t>
          </a:r>
          <a:r>
            <a:rPr lang="fr-FR" dirty="0" err="1"/>
            <a:t>around</a:t>
          </a:r>
          <a:r>
            <a:rPr lang="fr-FR" dirty="0"/>
            <a:t> the world</a:t>
          </a:r>
          <a:endParaRPr lang="en-US" dirty="0"/>
        </a:p>
      </dgm:t>
    </dgm:pt>
    <dgm:pt modelId="{30BF8A31-0EA7-43E0-B5B8-5EA247D13FC7}" type="parTrans" cxnId="{DD285C21-16D0-404A-911F-F81D2D5511E2}">
      <dgm:prSet/>
      <dgm:spPr/>
      <dgm:t>
        <a:bodyPr/>
        <a:lstStyle/>
        <a:p>
          <a:endParaRPr lang="en-US"/>
        </a:p>
      </dgm:t>
    </dgm:pt>
    <dgm:pt modelId="{EE680466-022A-4235-A2AE-6F97D46969D5}" type="sibTrans" cxnId="{DD285C21-16D0-404A-911F-F81D2D5511E2}">
      <dgm:prSet/>
      <dgm:spPr/>
      <dgm:t>
        <a:bodyPr/>
        <a:lstStyle/>
        <a:p>
          <a:endParaRPr lang="en-US"/>
        </a:p>
      </dgm:t>
    </dgm:pt>
    <dgm:pt modelId="{7C6646B5-F786-3345-872F-67298E43EED1}" type="pres">
      <dgm:prSet presAssocID="{DE55F0D2-D3A5-4A4F-9178-BF24D04A1C00}" presName="linear" presStyleCnt="0">
        <dgm:presLayoutVars>
          <dgm:animLvl val="lvl"/>
          <dgm:resizeHandles val="exact"/>
        </dgm:presLayoutVars>
      </dgm:prSet>
      <dgm:spPr/>
    </dgm:pt>
    <dgm:pt modelId="{23E6EBC7-F463-B943-9058-2A924EF5394A}" type="pres">
      <dgm:prSet presAssocID="{FA72B99D-2371-473A-8045-C3D45C16053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DE5ACC8-96D6-0447-AE21-4BE3FBAF22B9}" type="pres">
      <dgm:prSet presAssocID="{7595A6FD-D2DE-43E8-8FD6-7649ED56C354}" presName="spacer" presStyleCnt="0"/>
      <dgm:spPr/>
    </dgm:pt>
    <dgm:pt modelId="{ED34FDF7-C05B-2544-AE56-FBCE505CEF1C}" type="pres">
      <dgm:prSet presAssocID="{DD9A2312-D46D-4BAD-93EA-760AFA2625D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874E383-778D-9643-B467-DFC8C67DDFA8}" type="pres">
      <dgm:prSet presAssocID="{47F877DD-E37D-426C-B5E3-0C6150FAA7C9}" presName="spacer" presStyleCnt="0"/>
      <dgm:spPr/>
    </dgm:pt>
    <dgm:pt modelId="{72D211C6-A94C-CE4D-9F02-5FB71CD3C546}" type="pres">
      <dgm:prSet presAssocID="{0657C4AA-6F33-467C-BFBD-70026E19B94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44246C3-4F99-414E-BC84-5A75B78E54B5}" type="pres">
      <dgm:prSet presAssocID="{ABA7084D-027F-4190-B7EE-BA5D10FC87E8}" presName="spacer" presStyleCnt="0"/>
      <dgm:spPr/>
    </dgm:pt>
    <dgm:pt modelId="{1C898BA1-3CF8-BA4B-9C0D-E9CA1C947053}" type="pres">
      <dgm:prSet presAssocID="{0B2F2B00-9D40-45D0-8B80-BF6DCF0B16E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744A70B-CD8F-884A-A50B-1323C383E060}" type="presOf" srcId="{0B2F2B00-9D40-45D0-8B80-BF6DCF0B16E7}" destId="{1C898BA1-3CF8-BA4B-9C0D-E9CA1C947053}" srcOrd="0" destOrd="0" presId="urn:microsoft.com/office/officeart/2005/8/layout/vList2"/>
    <dgm:cxn modelId="{DD285C21-16D0-404A-911F-F81D2D5511E2}" srcId="{DE55F0D2-D3A5-4A4F-9178-BF24D04A1C00}" destId="{0B2F2B00-9D40-45D0-8B80-BF6DCF0B16E7}" srcOrd="3" destOrd="0" parTransId="{30BF8A31-0EA7-43E0-B5B8-5EA247D13FC7}" sibTransId="{EE680466-022A-4235-A2AE-6F97D46969D5}"/>
    <dgm:cxn modelId="{A3D97759-963F-4D62-8DC8-CB8113C80EA3}" srcId="{DE55F0D2-D3A5-4A4F-9178-BF24D04A1C00}" destId="{FA72B99D-2371-473A-8045-C3D45C160530}" srcOrd="0" destOrd="0" parTransId="{ECBBA2D7-60E7-43CF-814C-E061A45FF8D1}" sibTransId="{7595A6FD-D2DE-43E8-8FD6-7649ED56C354}"/>
    <dgm:cxn modelId="{5891175C-16DD-624B-ABC2-0707B23C7431}" type="presOf" srcId="{0657C4AA-6F33-467C-BFBD-70026E19B94E}" destId="{72D211C6-A94C-CE4D-9F02-5FB71CD3C546}" srcOrd="0" destOrd="0" presId="urn:microsoft.com/office/officeart/2005/8/layout/vList2"/>
    <dgm:cxn modelId="{6F0C5660-5250-4AFF-8792-924B1CA28207}" srcId="{DE55F0D2-D3A5-4A4F-9178-BF24D04A1C00}" destId="{0657C4AA-6F33-467C-BFBD-70026E19B94E}" srcOrd="2" destOrd="0" parTransId="{28A57FA7-B4FE-479D-A473-57E4FB9C95F9}" sibTransId="{ABA7084D-027F-4190-B7EE-BA5D10FC87E8}"/>
    <dgm:cxn modelId="{385B3268-F39D-F748-B04C-C073454783D3}" type="presOf" srcId="{DD9A2312-D46D-4BAD-93EA-760AFA2625DB}" destId="{ED34FDF7-C05B-2544-AE56-FBCE505CEF1C}" srcOrd="0" destOrd="0" presId="urn:microsoft.com/office/officeart/2005/8/layout/vList2"/>
    <dgm:cxn modelId="{8F328D81-3559-4266-823A-626BBCDE01BA}" srcId="{DE55F0D2-D3A5-4A4F-9178-BF24D04A1C00}" destId="{DD9A2312-D46D-4BAD-93EA-760AFA2625DB}" srcOrd="1" destOrd="0" parTransId="{963C8DC7-0C23-4E20-ACFA-B41245147507}" sibTransId="{47F877DD-E37D-426C-B5E3-0C6150FAA7C9}"/>
    <dgm:cxn modelId="{626AC483-A25B-D64A-9D73-E9E0615E1329}" type="presOf" srcId="{DE55F0D2-D3A5-4A4F-9178-BF24D04A1C00}" destId="{7C6646B5-F786-3345-872F-67298E43EED1}" srcOrd="0" destOrd="0" presId="urn:microsoft.com/office/officeart/2005/8/layout/vList2"/>
    <dgm:cxn modelId="{3C17AF97-394E-F841-BFC1-7CC3464D83D2}" type="presOf" srcId="{FA72B99D-2371-473A-8045-C3D45C160530}" destId="{23E6EBC7-F463-B943-9058-2A924EF5394A}" srcOrd="0" destOrd="0" presId="urn:microsoft.com/office/officeart/2005/8/layout/vList2"/>
    <dgm:cxn modelId="{1E2268EB-2091-7740-8E82-7EF94C50B7F9}" type="presParOf" srcId="{7C6646B5-F786-3345-872F-67298E43EED1}" destId="{23E6EBC7-F463-B943-9058-2A924EF5394A}" srcOrd="0" destOrd="0" presId="urn:microsoft.com/office/officeart/2005/8/layout/vList2"/>
    <dgm:cxn modelId="{D01071D4-57B5-BC4B-A497-575E622EFA26}" type="presParOf" srcId="{7C6646B5-F786-3345-872F-67298E43EED1}" destId="{EDE5ACC8-96D6-0447-AE21-4BE3FBAF22B9}" srcOrd="1" destOrd="0" presId="urn:microsoft.com/office/officeart/2005/8/layout/vList2"/>
    <dgm:cxn modelId="{B4647829-05AB-384F-9955-F463C6EAC22E}" type="presParOf" srcId="{7C6646B5-F786-3345-872F-67298E43EED1}" destId="{ED34FDF7-C05B-2544-AE56-FBCE505CEF1C}" srcOrd="2" destOrd="0" presId="urn:microsoft.com/office/officeart/2005/8/layout/vList2"/>
    <dgm:cxn modelId="{5EFF208A-B658-544A-8949-86174CAB0A7A}" type="presParOf" srcId="{7C6646B5-F786-3345-872F-67298E43EED1}" destId="{6874E383-778D-9643-B467-DFC8C67DDFA8}" srcOrd="3" destOrd="0" presId="urn:microsoft.com/office/officeart/2005/8/layout/vList2"/>
    <dgm:cxn modelId="{59D003BC-7E2F-DC4A-B47A-7D23EBCDB95F}" type="presParOf" srcId="{7C6646B5-F786-3345-872F-67298E43EED1}" destId="{72D211C6-A94C-CE4D-9F02-5FB71CD3C546}" srcOrd="4" destOrd="0" presId="urn:microsoft.com/office/officeart/2005/8/layout/vList2"/>
    <dgm:cxn modelId="{799F511A-5C79-A443-891C-37E1D8EC3DAE}" type="presParOf" srcId="{7C6646B5-F786-3345-872F-67298E43EED1}" destId="{B44246C3-4F99-414E-BC84-5A75B78E54B5}" srcOrd="5" destOrd="0" presId="urn:microsoft.com/office/officeart/2005/8/layout/vList2"/>
    <dgm:cxn modelId="{6656671F-0792-6648-BEBC-139415AA7031}" type="presParOf" srcId="{7C6646B5-F786-3345-872F-67298E43EED1}" destId="{1C898BA1-3CF8-BA4B-9C0D-E9CA1C94705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FDB4A3-44FA-C041-923D-F182D1A2897F}" type="doc">
      <dgm:prSet loTypeId="urn:microsoft.com/office/officeart/2008/layout/NameandTitleOrganizationalChart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FA551910-DA60-A04F-86C6-FF99C222C30C}">
      <dgm:prSet phldrT="[Texte]"/>
      <dgm:spPr/>
      <dgm:t>
        <a:bodyPr/>
        <a:lstStyle/>
        <a:p>
          <a:r>
            <a:rPr lang="fr-FR" dirty="0" err="1"/>
            <a:t>VtoX</a:t>
          </a:r>
          <a:endParaRPr lang="fr-FR" dirty="0"/>
        </a:p>
        <a:p>
          <a:r>
            <a:rPr lang="fr-FR" dirty="0"/>
            <a:t>innovations</a:t>
          </a:r>
        </a:p>
      </dgm:t>
    </dgm:pt>
    <dgm:pt modelId="{B039E92B-8AAA-D74B-B154-84D723A8B458}" type="parTrans" cxnId="{71AB5AE6-20F7-2349-90F5-2285C3AF39D1}">
      <dgm:prSet/>
      <dgm:spPr/>
      <dgm:t>
        <a:bodyPr/>
        <a:lstStyle/>
        <a:p>
          <a:endParaRPr lang="fr-FR"/>
        </a:p>
      </dgm:t>
    </dgm:pt>
    <dgm:pt modelId="{8342681B-4047-0144-8637-CE0FC770DC25}" type="sibTrans" cxnId="{71AB5AE6-20F7-2349-90F5-2285C3AF39D1}">
      <dgm:prSet/>
      <dgm:spPr/>
      <dgm:t>
        <a:bodyPr/>
        <a:lstStyle/>
        <a:p>
          <a:endParaRPr lang="fr-FR"/>
        </a:p>
      </dgm:t>
    </dgm:pt>
    <dgm:pt modelId="{2CFCAB69-0C9E-5E4F-8DF2-063A22A935EC}" type="asst">
      <dgm:prSet phldrT="[Texte]"/>
      <dgm:spPr/>
      <dgm:t>
        <a:bodyPr/>
        <a:lstStyle/>
        <a:p>
          <a:r>
            <a:rPr lang="fr-FR" dirty="0" err="1"/>
            <a:t>Wholesale</a:t>
          </a:r>
          <a:r>
            <a:rPr lang="fr-FR" dirty="0"/>
            <a:t> </a:t>
          </a:r>
          <a:r>
            <a:rPr lang="fr-FR" dirty="0" err="1"/>
            <a:t>Market</a:t>
          </a:r>
          <a:r>
            <a:rPr lang="fr-FR" dirty="0"/>
            <a:t> </a:t>
          </a:r>
          <a:r>
            <a:rPr lang="fr-FR" dirty="0" err="1"/>
            <a:t>rules</a:t>
          </a:r>
          <a:endParaRPr lang="fr-FR" dirty="0"/>
        </a:p>
      </dgm:t>
    </dgm:pt>
    <dgm:pt modelId="{255E135E-19CE-8A4C-A756-DBBBBB44275F}" type="parTrans" cxnId="{5C911940-886E-9344-B201-E81140867D70}">
      <dgm:prSet/>
      <dgm:spPr/>
      <dgm:t>
        <a:bodyPr/>
        <a:lstStyle/>
        <a:p>
          <a:endParaRPr lang="fr-FR"/>
        </a:p>
      </dgm:t>
    </dgm:pt>
    <dgm:pt modelId="{DD46432C-465A-D04D-9BB3-D671CE29B05D}" type="sibTrans" cxnId="{5C911940-886E-9344-B201-E81140867D70}">
      <dgm:prSet/>
      <dgm:spPr/>
      <dgm:t>
        <a:bodyPr/>
        <a:lstStyle/>
        <a:p>
          <a:endParaRPr lang="fr-FR"/>
        </a:p>
      </dgm:t>
    </dgm:pt>
    <dgm:pt modelId="{B7F92AB0-4C5F-B849-B3D5-D5A1A403EB48}">
      <dgm:prSet phldrT="[Texte]"/>
      <dgm:spPr/>
      <dgm:t>
        <a:bodyPr/>
        <a:lstStyle/>
        <a:p>
          <a:r>
            <a:rPr lang="fr-FR" dirty="0"/>
            <a:t>Utilities Networks </a:t>
          </a:r>
          <a:r>
            <a:rPr lang="fr-FR" dirty="0" err="1"/>
            <a:t>rules</a:t>
          </a:r>
          <a:r>
            <a:rPr lang="fr-FR" dirty="0"/>
            <a:t> and </a:t>
          </a:r>
          <a:r>
            <a:rPr lang="fr-FR" dirty="0" err="1"/>
            <a:t>tariffs</a:t>
          </a:r>
          <a:endParaRPr lang="fr-FR" dirty="0"/>
        </a:p>
      </dgm:t>
    </dgm:pt>
    <dgm:pt modelId="{9361ECD7-D0E6-1C41-B531-2B7E9AF8322A}" type="parTrans" cxnId="{4CFCF47E-9BD0-9045-86CF-D51642B71F52}">
      <dgm:prSet/>
      <dgm:spPr/>
      <dgm:t>
        <a:bodyPr/>
        <a:lstStyle/>
        <a:p>
          <a:endParaRPr lang="fr-FR"/>
        </a:p>
      </dgm:t>
    </dgm:pt>
    <dgm:pt modelId="{357520F5-0EF6-8A49-9D45-134491B95BEE}" type="sibTrans" cxnId="{4CFCF47E-9BD0-9045-86CF-D51642B71F52}">
      <dgm:prSet/>
      <dgm:spPr/>
      <dgm:t>
        <a:bodyPr/>
        <a:lstStyle/>
        <a:p>
          <a:endParaRPr lang="fr-FR"/>
        </a:p>
      </dgm:t>
    </dgm:pt>
    <dgm:pt modelId="{F3349D88-D9C3-824B-AD1E-BB2BD34E3143}">
      <dgm:prSet phldrT="[Texte]"/>
      <dgm:spPr/>
      <dgm:t>
        <a:bodyPr/>
        <a:lstStyle/>
        <a:p>
          <a:r>
            <a:rPr lang="fr-FR" dirty="0" err="1"/>
            <a:t>Behind</a:t>
          </a:r>
          <a:r>
            <a:rPr lang="fr-FR" dirty="0"/>
            <a:t> the </a:t>
          </a:r>
          <a:r>
            <a:rPr lang="fr-FR" dirty="0" err="1"/>
            <a:t>meter</a:t>
          </a:r>
          <a:r>
            <a:rPr lang="fr-FR" dirty="0"/>
            <a:t> services</a:t>
          </a:r>
        </a:p>
      </dgm:t>
    </dgm:pt>
    <dgm:pt modelId="{68B303FD-BF53-9B4F-AB75-0CFC5012BAB5}" type="parTrans" cxnId="{234DBD77-93D3-B541-A48D-717A6A6DE0FD}">
      <dgm:prSet/>
      <dgm:spPr/>
      <dgm:t>
        <a:bodyPr/>
        <a:lstStyle/>
        <a:p>
          <a:endParaRPr lang="fr-FR"/>
        </a:p>
      </dgm:t>
    </dgm:pt>
    <dgm:pt modelId="{8AC1C9AB-358F-9841-906E-C2D9FA8D8E1F}" type="sibTrans" cxnId="{234DBD77-93D3-B541-A48D-717A6A6DE0FD}">
      <dgm:prSet/>
      <dgm:spPr/>
      <dgm:t>
        <a:bodyPr/>
        <a:lstStyle/>
        <a:p>
          <a:endParaRPr lang="fr-FR"/>
        </a:p>
      </dgm:t>
    </dgm:pt>
    <dgm:pt modelId="{38EB9226-272A-6744-B46D-101DFC60886B}" type="pres">
      <dgm:prSet presAssocID="{1AFDB4A3-44FA-C041-923D-F182D1A289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54653D0-400F-014B-8244-9313CE65468F}" type="pres">
      <dgm:prSet presAssocID="{FA551910-DA60-A04F-86C6-FF99C222C30C}" presName="hierRoot1" presStyleCnt="0">
        <dgm:presLayoutVars>
          <dgm:hierBranch val="init"/>
        </dgm:presLayoutVars>
      </dgm:prSet>
      <dgm:spPr/>
    </dgm:pt>
    <dgm:pt modelId="{BC5C96BC-922B-5142-987D-FBF6569824DE}" type="pres">
      <dgm:prSet presAssocID="{FA551910-DA60-A04F-86C6-FF99C222C30C}" presName="rootComposite1" presStyleCnt="0"/>
      <dgm:spPr/>
    </dgm:pt>
    <dgm:pt modelId="{818C654B-BAED-6944-83E8-7505C400EA55}" type="pres">
      <dgm:prSet presAssocID="{FA551910-DA60-A04F-86C6-FF99C222C30C}" presName="rootText1" presStyleLbl="node0" presStyleIdx="0" presStyleCnt="1">
        <dgm:presLayoutVars>
          <dgm:chMax/>
          <dgm:chPref val="3"/>
        </dgm:presLayoutVars>
      </dgm:prSet>
      <dgm:spPr/>
    </dgm:pt>
    <dgm:pt modelId="{6C18AD1C-3006-2344-99E4-BB9952AF1E6A}" type="pres">
      <dgm:prSet presAssocID="{FA551910-DA60-A04F-86C6-FF99C222C30C}" presName="titleText1" presStyleLbl="fgAcc0" presStyleIdx="0" presStyleCnt="1" custLinFactX="-60741" custLinFactY="313809" custLinFactNeighborX="-100000" custLinFactNeighborY="400000">
        <dgm:presLayoutVars>
          <dgm:chMax val="0"/>
          <dgm:chPref val="0"/>
        </dgm:presLayoutVars>
      </dgm:prSet>
      <dgm:spPr/>
    </dgm:pt>
    <dgm:pt modelId="{EB37FCF3-5786-EB46-9648-0A6B50E7A0FD}" type="pres">
      <dgm:prSet presAssocID="{FA551910-DA60-A04F-86C6-FF99C222C30C}" presName="rootConnector1" presStyleLbl="node1" presStyleIdx="0" presStyleCnt="2"/>
      <dgm:spPr/>
    </dgm:pt>
    <dgm:pt modelId="{4F5E3444-D7F8-AE4A-8C89-AB385F014C92}" type="pres">
      <dgm:prSet presAssocID="{FA551910-DA60-A04F-86C6-FF99C222C30C}" presName="hierChild2" presStyleCnt="0"/>
      <dgm:spPr/>
    </dgm:pt>
    <dgm:pt modelId="{7B798C99-82EA-B144-8091-75705DF36E4A}" type="pres">
      <dgm:prSet presAssocID="{9361ECD7-D0E6-1C41-B531-2B7E9AF8322A}" presName="Name37" presStyleLbl="parChTrans1D2" presStyleIdx="0" presStyleCnt="3"/>
      <dgm:spPr/>
    </dgm:pt>
    <dgm:pt modelId="{22EE63C3-4D93-CB49-8A67-E0376858A4F6}" type="pres">
      <dgm:prSet presAssocID="{B7F92AB0-4C5F-B849-B3D5-D5A1A403EB48}" presName="hierRoot2" presStyleCnt="0">
        <dgm:presLayoutVars>
          <dgm:hierBranch val="init"/>
        </dgm:presLayoutVars>
      </dgm:prSet>
      <dgm:spPr/>
    </dgm:pt>
    <dgm:pt modelId="{0E8292BE-3F00-3547-90BB-DE7F68AA7700}" type="pres">
      <dgm:prSet presAssocID="{B7F92AB0-4C5F-B849-B3D5-D5A1A403EB48}" presName="rootComposite" presStyleCnt="0"/>
      <dgm:spPr/>
    </dgm:pt>
    <dgm:pt modelId="{9BA395D7-6FE4-784D-9B73-517F5CACC01E}" type="pres">
      <dgm:prSet presAssocID="{B7F92AB0-4C5F-B849-B3D5-D5A1A403EB48}" presName="rootText" presStyleLbl="node1" presStyleIdx="0" presStyleCnt="2" custLinFactY="-16204" custLinFactNeighborX="50325" custLinFactNeighborY="-100000">
        <dgm:presLayoutVars>
          <dgm:chMax/>
          <dgm:chPref val="3"/>
        </dgm:presLayoutVars>
      </dgm:prSet>
      <dgm:spPr/>
    </dgm:pt>
    <dgm:pt modelId="{95C0143C-3739-0147-953D-B8023C36261A}" type="pres">
      <dgm:prSet presAssocID="{B7F92AB0-4C5F-B849-B3D5-D5A1A403EB48}" presName="titleText2" presStyleLbl="fgAcc1" presStyleIdx="0" presStyleCnt="2" custLinFactY="-100000" custLinFactNeighborX="34534" custLinFactNeighborY="-135753">
        <dgm:presLayoutVars>
          <dgm:chMax val="0"/>
          <dgm:chPref val="0"/>
        </dgm:presLayoutVars>
      </dgm:prSet>
      <dgm:spPr/>
    </dgm:pt>
    <dgm:pt modelId="{11EE956B-D93A-724D-9FF6-9A91923BF64C}" type="pres">
      <dgm:prSet presAssocID="{B7F92AB0-4C5F-B849-B3D5-D5A1A403EB48}" presName="rootConnector" presStyleLbl="node2" presStyleIdx="0" presStyleCnt="0"/>
      <dgm:spPr/>
    </dgm:pt>
    <dgm:pt modelId="{0F2B77A8-E2C2-E24E-AC63-B3FC7207A3D2}" type="pres">
      <dgm:prSet presAssocID="{B7F92AB0-4C5F-B849-B3D5-D5A1A403EB48}" presName="hierChild4" presStyleCnt="0"/>
      <dgm:spPr/>
    </dgm:pt>
    <dgm:pt modelId="{0C446969-8191-D84E-9BD8-196185E9C811}" type="pres">
      <dgm:prSet presAssocID="{B7F92AB0-4C5F-B849-B3D5-D5A1A403EB48}" presName="hierChild5" presStyleCnt="0"/>
      <dgm:spPr/>
    </dgm:pt>
    <dgm:pt modelId="{F99152B6-43B9-FC45-9E75-788677B539EC}" type="pres">
      <dgm:prSet presAssocID="{68B303FD-BF53-9B4F-AB75-0CFC5012BAB5}" presName="Name37" presStyleLbl="parChTrans1D2" presStyleIdx="1" presStyleCnt="3"/>
      <dgm:spPr/>
    </dgm:pt>
    <dgm:pt modelId="{232F7442-0200-F945-A0D3-9E5D3266296C}" type="pres">
      <dgm:prSet presAssocID="{F3349D88-D9C3-824B-AD1E-BB2BD34E3143}" presName="hierRoot2" presStyleCnt="0">
        <dgm:presLayoutVars>
          <dgm:hierBranch val="init"/>
        </dgm:presLayoutVars>
      </dgm:prSet>
      <dgm:spPr/>
    </dgm:pt>
    <dgm:pt modelId="{2C93AADB-6C41-1341-84F2-47C43CAE805A}" type="pres">
      <dgm:prSet presAssocID="{F3349D88-D9C3-824B-AD1E-BB2BD34E3143}" presName="rootComposite" presStyleCnt="0"/>
      <dgm:spPr/>
    </dgm:pt>
    <dgm:pt modelId="{E1DB9BEF-9EB7-F74A-82EA-DC486498914B}" type="pres">
      <dgm:prSet presAssocID="{F3349D88-D9C3-824B-AD1E-BB2BD34E3143}" presName="rootText" presStyleLbl="node1" presStyleIdx="1" presStyleCnt="2" custLinFactY="-16204" custLinFactNeighborX="69638" custLinFactNeighborY="-100000">
        <dgm:presLayoutVars>
          <dgm:chMax/>
          <dgm:chPref val="3"/>
        </dgm:presLayoutVars>
      </dgm:prSet>
      <dgm:spPr/>
    </dgm:pt>
    <dgm:pt modelId="{E87E10B4-600F-8449-85F9-734176B67A92}" type="pres">
      <dgm:prSet presAssocID="{F3349D88-D9C3-824B-AD1E-BB2BD34E3143}" presName="titleText2" presStyleLbl="fgAcc1" presStyleIdx="1" presStyleCnt="2" custLinFactY="-100000" custLinFactNeighborX="62789" custLinFactNeighborY="-129205">
        <dgm:presLayoutVars>
          <dgm:chMax val="0"/>
          <dgm:chPref val="0"/>
        </dgm:presLayoutVars>
      </dgm:prSet>
      <dgm:spPr/>
    </dgm:pt>
    <dgm:pt modelId="{64C35B6F-BC4F-6145-9FF5-C906ACD320B0}" type="pres">
      <dgm:prSet presAssocID="{F3349D88-D9C3-824B-AD1E-BB2BD34E3143}" presName="rootConnector" presStyleLbl="node2" presStyleIdx="0" presStyleCnt="0"/>
      <dgm:spPr/>
    </dgm:pt>
    <dgm:pt modelId="{F9DB4D4B-0768-BC4D-8213-3BB395E90651}" type="pres">
      <dgm:prSet presAssocID="{F3349D88-D9C3-824B-AD1E-BB2BD34E3143}" presName="hierChild4" presStyleCnt="0"/>
      <dgm:spPr/>
    </dgm:pt>
    <dgm:pt modelId="{80C106AE-A50A-3342-B5C3-2DA0182B93C5}" type="pres">
      <dgm:prSet presAssocID="{F3349D88-D9C3-824B-AD1E-BB2BD34E3143}" presName="hierChild5" presStyleCnt="0"/>
      <dgm:spPr/>
    </dgm:pt>
    <dgm:pt modelId="{24045AC9-EE47-8648-8D3F-14B5A578D036}" type="pres">
      <dgm:prSet presAssocID="{FA551910-DA60-A04F-86C6-FF99C222C30C}" presName="hierChild3" presStyleCnt="0"/>
      <dgm:spPr/>
    </dgm:pt>
    <dgm:pt modelId="{E7B293CB-4894-C640-B595-EF06404E9E1E}" type="pres">
      <dgm:prSet presAssocID="{255E135E-19CE-8A4C-A756-DBBBBB44275F}" presName="Name96" presStyleLbl="parChTrans1D2" presStyleIdx="2" presStyleCnt="3"/>
      <dgm:spPr/>
    </dgm:pt>
    <dgm:pt modelId="{F03BCFB7-4938-6842-8BCB-7505E795D33C}" type="pres">
      <dgm:prSet presAssocID="{2CFCAB69-0C9E-5E4F-8DF2-063A22A935EC}" presName="hierRoot3" presStyleCnt="0">
        <dgm:presLayoutVars>
          <dgm:hierBranch val="init"/>
        </dgm:presLayoutVars>
      </dgm:prSet>
      <dgm:spPr/>
    </dgm:pt>
    <dgm:pt modelId="{FEFB2821-92BA-A84D-B24F-A32EC1616106}" type="pres">
      <dgm:prSet presAssocID="{2CFCAB69-0C9E-5E4F-8DF2-063A22A935EC}" presName="rootComposite3" presStyleCnt="0"/>
      <dgm:spPr/>
    </dgm:pt>
    <dgm:pt modelId="{69CD935D-13BA-BF43-B7B6-9DA97389386C}" type="pres">
      <dgm:prSet presAssocID="{2CFCAB69-0C9E-5E4F-8DF2-063A22A935EC}" presName="rootText3" presStyleLbl="asst1" presStyleIdx="0" presStyleCnt="1" custLinFactNeighborX="-62727" custLinFactNeighborY="44749">
        <dgm:presLayoutVars>
          <dgm:chPref val="3"/>
        </dgm:presLayoutVars>
      </dgm:prSet>
      <dgm:spPr/>
    </dgm:pt>
    <dgm:pt modelId="{8D26A5D7-CED5-C945-BA8D-D241D5B2E7F5}" type="pres">
      <dgm:prSet presAssocID="{2CFCAB69-0C9E-5E4F-8DF2-063A22A935EC}" presName="titleText3" presStyleLbl="fgAcc2" presStyleIdx="0" presStyleCnt="1" custLinFactY="-186374" custLinFactNeighborX="57138" custLinFactNeighborY="-200000">
        <dgm:presLayoutVars>
          <dgm:chMax val="0"/>
          <dgm:chPref val="0"/>
        </dgm:presLayoutVars>
      </dgm:prSet>
      <dgm:spPr/>
    </dgm:pt>
    <dgm:pt modelId="{16761A35-8F35-6843-9FB7-483C6340F4ED}" type="pres">
      <dgm:prSet presAssocID="{2CFCAB69-0C9E-5E4F-8DF2-063A22A935EC}" presName="rootConnector3" presStyleLbl="asst1" presStyleIdx="0" presStyleCnt="1"/>
      <dgm:spPr/>
    </dgm:pt>
    <dgm:pt modelId="{D75EB572-D904-ED47-BFFC-9F7F0FA214CF}" type="pres">
      <dgm:prSet presAssocID="{2CFCAB69-0C9E-5E4F-8DF2-063A22A935EC}" presName="hierChild6" presStyleCnt="0"/>
      <dgm:spPr/>
    </dgm:pt>
    <dgm:pt modelId="{868EE3BE-294E-FB42-8736-A194F346BD44}" type="pres">
      <dgm:prSet presAssocID="{2CFCAB69-0C9E-5E4F-8DF2-063A22A935EC}" presName="hierChild7" presStyleCnt="0"/>
      <dgm:spPr/>
    </dgm:pt>
  </dgm:ptLst>
  <dgm:cxnLst>
    <dgm:cxn modelId="{9CDF4B03-AA99-2943-B269-ED3AF3678535}" type="presOf" srcId="{FA551910-DA60-A04F-86C6-FF99C222C30C}" destId="{EB37FCF3-5786-EB46-9648-0A6B50E7A0FD}" srcOrd="1" destOrd="0" presId="urn:microsoft.com/office/officeart/2008/layout/NameandTitleOrganizationalChart"/>
    <dgm:cxn modelId="{0E68EC0B-4F2E-274D-986B-C6DD79C5C15B}" type="presOf" srcId="{68B303FD-BF53-9B4F-AB75-0CFC5012BAB5}" destId="{F99152B6-43B9-FC45-9E75-788677B539EC}" srcOrd="0" destOrd="0" presId="urn:microsoft.com/office/officeart/2008/layout/NameandTitleOrganizationalChart"/>
    <dgm:cxn modelId="{5C911940-886E-9344-B201-E81140867D70}" srcId="{FA551910-DA60-A04F-86C6-FF99C222C30C}" destId="{2CFCAB69-0C9E-5E4F-8DF2-063A22A935EC}" srcOrd="0" destOrd="0" parTransId="{255E135E-19CE-8A4C-A756-DBBBBB44275F}" sibTransId="{DD46432C-465A-D04D-9BB3-D671CE29B05D}"/>
    <dgm:cxn modelId="{B9168140-6B95-5E4C-925D-784D2E1A7FD7}" type="presOf" srcId="{8342681B-4047-0144-8637-CE0FC770DC25}" destId="{6C18AD1C-3006-2344-99E4-BB9952AF1E6A}" srcOrd="0" destOrd="0" presId="urn:microsoft.com/office/officeart/2008/layout/NameandTitleOrganizationalChart"/>
    <dgm:cxn modelId="{648A1B4B-5C1D-B14B-AE20-02ADCB9FAC1D}" type="presOf" srcId="{8AC1C9AB-358F-9841-906E-C2D9FA8D8E1F}" destId="{E87E10B4-600F-8449-85F9-734176B67A92}" srcOrd="0" destOrd="0" presId="urn:microsoft.com/office/officeart/2008/layout/NameandTitleOrganizationalChart"/>
    <dgm:cxn modelId="{C0C9985F-01E0-4844-A9EB-C895B48CA29C}" type="presOf" srcId="{B7F92AB0-4C5F-B849-B3D5-D5A1A403EB48}" destId="{9BA395D7-6FE4-784D-9B73-517F5CACC01E}" srcOrd="0" destOrd="0" presId="urn:microsoft.com/office/officeart/2008/layout/NameandTitleOrganizationalChart"/>
    <dgm:cxn modelId="{09210162-3887-1646-B4FA-4AEBD3A8B4AA}" type="presOf" srcId="{FA551910-DA60-A04F-86C6-FF99C222C30C}" destId="{818C654B-BAED-6944-83E8-7505C400EA55}" srcOrd="0" destOrd="0" presId="urn:microsoft.com/office/officeart/2008/layout/NameandTitleOrganizationalChart"/>
    <dgm:cxn modelId="{2605506A-779E-DE4E-81C5-4587C01B49C4}" type="presOf" srcId="{357520F5-0EF6-8A49-9D45-134491B95BEE}" destId="{95C0143C-3739-0147-953D-B8023C36261A}" srcOrd="0" destOrd="0" presId="urn:microsoft.com/office/officeart/2008/layout/NameandTitleOrganizationalChart"/>
    <dgm:cxn modelId="{234DBD77-93D3-B541-A48D-717A6A6DE0FD}" srcId="{FA551910-DA60-A04F-86C6-FF99C222C30C}" destId="{F3349D88-D9C3-824B-AD1E-BB2BD34E3143}" srcOrd="2" destOrd="0" parTransId="{68B303FD-BF53-9B4F-AB75-0CFC5012BAB5}" sibTransId="{8AC1C9AB-358F-9841-906E-C2D9FA8D8E1F}"/>
    <dgm:cxn modelId="{4CFCF47E-9BD0-9045-86CF-D51642B71F52}" srcId="{FA551910-DA60-A04F-86C6-FF99C222C30C}" destId="{B7F92AB0-4C5F-B849-B3D5-D5A1A403EB48}" srcOrd="1" destOrd="0" parTransId="{9361ECD7-D0E6-1C41-B531-2B7E9AF8322A}" sibTransId="{357520F5-0EF6-8A49-9D45-134491B95BEE}"/>
    <dgm:cxn modelId="{93A7A682-9A52-E04E-B33C-9A751DFE3CC9}" type="presOf" srcId="{B7F92AB0-4C5F-B849-B3D5-D5A1A403EB48}" destId="{11EE956B-D93A-724D-9FF6-9A91923BF64C}" srcOrd="1" destOrd="0" presId="urn:microsoft.com/office/officeart/2008/layout/NameandTitleOrganizationalChart"/>
    <dgm:cxn modelId="{E64735A6-0B17-E34C-AB6A-1863F21A838A}" type="presOf" srcId="{F3349D88-D9C3-824B-AD1E-BB2BD34E3143}" destId="{64C35B6F-BC4F-6145-9FF5-C906ACD320B0}" srcOrd="1" destOrd="0" presId="urn:microsoft.com/office/officeart/2008/layout/NameandTitleOrganizationalChart"/>
    <dgm:cxn modelId="{514AE6B8-682A-9941-8240-9FE7D3CA7B48}" type="presOf" srcId="{DD46432C-465A-D04D-9BB3-D671CE29B05D}" destId="{8D26A5D7-CED5-C945-BA8D-D241D5B2E7F5}" srcOrd="0" destOrd="0" presId="urn:microsoft.com/office/officeart/2008/layout/NameandTitleOrganizationalChart"/>
    <dgm:cxn modelId="{751240BB-F6AB-734E-8422-58442C9D43E1}" type="presOf" srcId="{255E135E-19CE-8A4C-A756-DBBBBB44275F}" destId="{E7B293CB-4894-C640-B595-EF06404E9E1E}" srcOrd="0" destOrd="0" presId="urn:microsoft.com/office/officeart/2008/layout/NameandTitleOrganizationalChart"/>
    <dgm:cxn modelId="{2EDBE0BD-5992-0E47-862A-E491566A5FDD}" type="presOf" srcId="{2CFCAB69-0C9E-5E4F-8DF2-063A22A935EC}" destId="{16761A35-8F35-6843-9FB7-483C6340F4ED}" srcOrd="1" destOrd="0" presId="urn:microsoft.com/office/officeart/2008/layout/NameandTitleOrganizationalChart"/>
    <dgm:cxn modelId="{6FAF80C3-0852-3B45-86F4-C4B04B776966}" type="presOf" srcId="{2CFCAB69-0C9E-5E4F-8DF2-063A22A935EC}" destId="{69CD935D-13BA-BF43-B7B6-9DA97389386C}" srcOrd="0" destOrd="0" presId="urn:microsoft.com/office/officeart/2008/layout/NameandTitleOrganizationalChart"/>
    <dgm:cxn modelId="{24B5BDE4-FFB4-DD41-B41F-9DE02A1417C0}" type="presOf" srcId="{9361ECD7-D0E6-1C41-B531-2B7E9AF8322A}" destId="{7B798C99-82EA-B144-8091-75705DF36E4A}" srcOrd="0" destOrd="0" presId="urn:microsoft.com/office/officeart/2008/layout/NameandTitleOrganizationalChart"/>
    <dgm:cxn modelId="{71AB5AE6-20F7-2349-90F5-2285C3AF39D1}" srcId="{1AFDB4A3-44FA-C041-923D-F182D1A2897F}" destId="{FA551910-DA60-A04F-86C6-FF99C222C30C}" srcOrd="0" destOrd="0" parTransId="{B039E92B-8AAA-D74B-B154-84D723A8B458}" sibTransId="{8342681B-4047-0144-8637-CE0FC770DC25}"/>
    <dgm:cxn modelId="{386E45E7-8B9F-9F45-BFE9-EAED11B1313B}" type="presOf" srcId="{1AFDB4A3-44FA-C041-923D-F182D1A2897F}" destId="{38EB9226-272A-6744-B46D-101DFC60886B}" srcOrd="0" destOrd="0" presId="urn:microsoft.com/office/officeart/2008/layout/NameandTitleOrganizationalChart"/>
    <dgm:cxn modelId="{4944C0EA-AF36-2A4D-B128-04C798540B0D}" type="presOf" srcId="{F3349D88-D9C3-824B-AD1E-BB2BD34E3143}" destId="{E1DB9BEF-9EB7-F74A-82EA-DC486498914B}" srcOrd="0" destOrd="0" presId="urn:microsoft.com/office/officeart/2008/layout/NameandTitleOrganizationalChart"/>
    <dgm:cxn modelId="{9E0E90CD-58B2-7540-92EE-81949394CC49}" type="presParOf" srcId="{38EB9226-272A-6744-B46D-101DFC60886B}" destId="{E54653D0-400F-014B-8244-9313CE65468F}" srcOrd="0" destOrd="0" presId="urn:microsoft.com/office/officeart/2008/layout/NameandTitleOrganizationalChart"/>
    <dgm:cxn modelId="{7125FD37-BAF2-2043-9032-B9B04DBCEFE3}" type="presParOf" srcId="{E54653D0-400F-014B-8244-9313CE65468F}" destId="{BC5C96BC-922B-5142-987D-FBF6569824DE}" srcOrd="0" destOrd="0" presId="urn:microsoft.com/office/officeart/2008/layout/NameandTitleOrganizationalChart"/>
    <dgm:cxn modelId="{1105CE3E-69E1-D447-B598-537B6AA14BF4}" type="presParOf" srcId="{BC5C96BC-922B-5142-987D-FBF6569824DE}" destId="{818C654B-BAED-6944-83E8-7505C400EA55}" srcOrd="0" destOrd="0" presId="urn:microsoft.com/office/officeart/2008/layout/NameandTitleOrganizationalChart"/>
    <dgm:cxn modelId="{08A68BAA-D508-0A44-B030-7950F2F62DCC}" type="presParOf" srcId="{BC5C96BC-922B-5142-987D-FBF6569824DE}" destId="{6C18AD1C-3006-2344-99E4-BB9952AF1E6A}" srcOrd="1" destOrd="0" presId="urn:microsoft.com/office/officeart/2008/layout/NameandTitleOrganizationalChart"/>
    <dgm:cxn modelId="{78B92170-A399-1448-BA1E-8D7BB78D18D5}" type="presParOf" srcId="{BC5C96BC-922B-5142-987D-FBF6569824DE}" destId="{EB37FCF3-5786-EB46-9648-0A6B50E7A0FD}" srcOrd="2" destOrd="0" presId="urn:microsoft.com/office/officeart/2008/layout/NameandTitleOrganizationalChart"/>
    <dgm:cxn modelId="{FA7A31B1-9073-A246-B9AE-1A529AB81C8C}" type="presParOf" srcId="{E54653D0-400F-014B-8244-9313CE65468F}" destId="{4F5E3444-D7F8-AE4A-8C89-AB385F014C92}" srcOrd="1" destOrd="0" presId="urn:microsoft.com/office/officeart/2008/layout/NameandTitleOrganizationalChart"/>
    <dgm:cxn modelId="{AFB91348-7F2A-CD48-A023-89C7102BEE78}" type="presParOf" srcId="{4F5E3444-D7F8-AE4A-8C89-AB385F014C92}" destId="{7B798C99-82EA-B144-8091-75705DF36E4A}" srcOrd="0" destOrd="0" presId="urn:microsoft.com/office/officeart/2008/layout/NameandTitleOrganizationalChart"/>
    <dgm:cxn modelId="{047FEFB1-EF9A-334A-81FC-DE462548CDE1}" type="presParOf" srcId="{4F5E3444-D7F8-AE4A-8C89-AB385F014C92}" destId="{22EE63C3-4D93-CB49-8A67-E0376858A4F6}" srcOrd="1" destOrd="0" presId="urn:microsoft.com/office/officeart/2008/layout/NameandTitleOrganizationalChart"/>
    <dgm:cxn modelId="{230FFC73-C3E2-2D44-BFB9-D1D6331D4A06}" type="presParOf" srcId="{22EE63C3-4D93-CB49-8A67-E0376858A4F6}" destId="{0E8292BE-3F00-3547-90BB-DE7F68AA7700}" srcOrd="0" destOrd="0" presId="urn:microsoft.com/office/officeart/2008/layout/NameandTitleOrganizationalChart"/>
    <dgm:cxn modelId="{79943E46-A421-0D4B-851D-0F3ABD627B94}" type="presParOf" srcId="{0E8292BE-3F00-3547-90BB-DE7F68AA7700}" destId="{9BA395D7-6FE4-784D-9B73-517F5CACC01E}" srcOrd="0" destOrd="0" presId="urn:microsoft.com/office/officeart/2008/layout/NameandTitleOrganizationalChart"/>
    <dgm:cxn modelId="{009B6B6E-34E0-B046-81F0-0EE1B19A4EE1}" type="presParOf" srcId="{0E8292BE-3F00-3547-90BB-DE7F68AA7700}" destId="{95C0143C-3739-0147-953D-B8023C36261A}" srcOrd="1" destOrd="0" presId="urn:microsoft.com/office/officeart/2008/layout/NameandTitleOrganizationalChart"/>
    <dgm:cxn modelId="{9EB90F83-DC40-A344-95F5-75E001EF4B99}" type="presParOf" srcId="{0E8292BE-3F00-3547-90BB-DE7F68AA7700}" destId="{11EE956B-D93A-724D-9FF6-9A91923BF64C}" srcOrd="2" destOrd="0" presId="urn:microsoft.com/office/officeart/2008/layout/NameandTitleOrganizationalChart"/>
    <dgm:cxn modelId="{914AC8A0-94C1-8548-BAA3-DC0E05351176}" type="presParOf" srcId="{22EE63C3-4D93-CB49-8A67-E0376858A4F6}" destId="{0F2B77A8-E2C2-E24E-AC63-B3FC7207A3D2}" srcOrd="1" destOrd="0" presId="urn:microsoft.com/office/officeart/2008/layout/NameandTitleOrganizationalChart"/>
    <dgm:cxn modelId="{2C5BC5CB-02EA-F645-9963-4D2943C55F85}" type="presParOf" srcId="{22EE63C3-4D93-CB49-8A67-E0376858A4F6}" destId="{0C446969-8191-D84E-9BD8-196185E9C811}" srcOrd="2" destOrd="0" presId="urn:microsoft.com/office/officeart/2008/layout/NameandTitleOrganizationalChart"/>
    <dgm:cxn modelId="{E1F70207-3FAF-0A49-8DB7-20C493047BBC}" type="presParOf" srcId="{4F5E3444-D7F8-AE4A-8C89-AB385F014C92}" destId="{F99152B6-43B9-FC45-9E75-788677B539EC}" srcOrd="2" destOrd="0" presId="urn:microsoft.com/office/officeart/2008/layout/NameandTitleOrganizationalChart"/>
    <dgm:cxn modelId="{329FE245-534E-0A41-AEC8-101F2FE6DC02}" type="presParOf" srcId="{4F5E3444-D7F8-AE4A-8C89-AB385F014C92}" destId="{232F7442-0200-F945-A0D3-9E5D3266296C}" srcOrd="3" destOrd="0" presId="urn:microsoft.com/office/officeart/2008/layout/NameandTitleOrganizationalChart"/>
    <dgm:cxn modelId="{D9BA7D91-2473-B94A-B1F6-3B65E96EB07D}" type="presParOf" srcId="{232F7442-0200-F945-A0D3-9E5D3266296C}" destId="{2C93AADB-6C41-1341-84F2-47C43CAE805A}" srcOrd="0" destOrd="0" presId="urn:microsoft.com/office/officeart/2008/layout/NameandTitleOrganizationalChart"/>
    <dgm:cxn modelId="{7418293B-4D0D-AC4D-B414-D4847ECD5357}" type="presParOf" srcId="{2C93AADB-6C41-1341-84F2-47C43CAE805A}" destId="{E1DB9BEF-9EB7-F74A-82EA-DC486498914B}" srcOrd="0" destOrd="0" presId="urn:microsoft.com/office/officeart/2008/layout/NameandTitleOrganizationalChart"/>
    <dgm:cxn modelId="{BD1F8CB2-484D-5248-8311-38F14077BEA2}" type="presParOf" srcId="{2C93AADB-6C41-1341-84F2-47C43CAE805A}" destId="{E87E10B4-600F-8449-85F9-734176B67A92}" srcOrd="1" destOrd="0" presId="urn:microsoft.com/office/officeart/2008/layout/NameandTitleOrganizationalChart"/>
    <dgm:cxn modelId="{A9B1D02E-3768-F646-B972-B7B05EED8D2F}" type="presParOf" srcId="{2C93AADB-6C41-1341-84F2-47C43CAE805A}" destId="{64C35B6F-BC4F-6145-9FF5-C906ACD320B0}" srcOrd="2" destOrd="0" presId="urn:microsoft.com/office/officeart/2008/layout/NameandTitleOrganizationalChart"/>
    <dgm:cxn modelId="{092F6CC4-6908-6642-A1FD-6479E2E9E059}" type="presParOf" srcId="{232F7442-0200-F945-A0D3-9E5D3266296C}" destId="{F9DB4D4B-0768-BC4D-8213-3BB395E90651}" srcOrd="1" destOrd="0" presId="urn:microsoft.com/office/officeart/2008/layout/NameandTitleOrganizationalChart"/>
    <dgm:cxn modelId="{49AE03EF-17C0-8F4B-A24C-5B7390B27A5C}" type="presParOf" srcId="{232F7442-0200-F945-A0D3-9E5D3266296C}" destId="{80C106AE-A50A-3342-B5C3-2DA0182B93C5}" srcOrd="2" destOrd="0" presId="urn:microsoft.com/office/officeart/2008/layout/NameandTitleOrganizationalChart"/>
    <dgm:cxn modelId="{A95CFF37-ED9B-5245-A047-5466389BCE5B}" type="presParOf" srcId="{E54653D0-400F-014B-8244-9313CE65468F}" destId="{24045AC9-EE47-8648-8D3F-14B5A578D036}" srcOrd="2" destOrd="0" presId="urn:microsoft.com/office/officeart/2008/layout/NameandTitleOrganizationalChart"/>
    <dgm:cxn modelId="{8184B271-558B-5849-BC65-5F685FCEE63F}" type="presParOf" srcId="{24045AC9-EE47-8648-8D3F-14B5A578D036}" destId="{E7B293CB-4894-C640-B595-EF06404E9E1E}" srcOrd="0" destOrd="0" presId="urn:microsoft.com/office/officeart/2008/layout/NameandTitleOrganizationalChart"/>
    <dgm:cxn modelId="{9658DC39-25A8-7E49-AFAB-9BE9671F048B}" type="presParOf" srcId="{24045AC9-EE47-8648-8D3F-14B5A578D036}" destId="{F03BCFB7-4938-6842-8BCB-7505E795D33C}" srcOrd="1" destOrd="0" presId="urn:microsoft.com/office/officeart/2008/layout/NameandTitleOrganizationalChart"/>
    <dgm:cxn modelId="{449F4D00-2DD1-8D48-B40C-33DA6F579171}" type="presParOf" srcId="{F03BCFB7-4938-6842-8BCB-7505E795D33C}" destId="{FEFB2821-92BA-A84D-B24F-A32EC1616106}" srcOrd="0" destOrd="0" presId="urn:microsoft.com/office/officeart/2008/layout/NameandTitleOrganizationalChart"/>
    <dgm:cxn modelId="{67189708-5298-614E-AE8F-A009C7176DA2}" type="presParOf" srcId="{FEFB2821-92BA-A84D-B24F-A32EC1616106}" destId="{69CD935D-13BA-BF43-B7B6-9DA97389386C}" srcOrd="0" destOrd="0" presId="urn:microsoft.com/office/officeart/2008/layout/NameandTitleOrganizationalChart"/>
    <dgm:cxn modelId="{19DE67E4-08E8-4E41-B456-776FF2FB3D00}" type="presParOf" srcId="{FEFB2821-92BA-A84D-B24F-A32EC1616106}" destId="{8D26A5D7-CED5-C945-BA8D-D241D5B2E7F5}" srcOrd="1" destOrd="0" presId="urn:microsoft.com/office/officeart/2008/layout/NameandTitleOrganizationalChart"/>
    <dgm:cxn modelId="{A496714C-28C1-E244-98BF-B3A2B821EF3B}" type="presParOf" srcId="{FEFB2821-92BA-A84D-B24F-A32EC1616106}" destId="{16761A35-8F35-6843-9FB7-483C6340F4ED}" srcOrd="2" destOrd="0" presId="urn:microsoft.com/office/officeart/2008/layout/NameandTitleOrganizationalChart"/>
    <dgm:cxn modelId="{5FD54BA1-C29E-FA4C-81EA-5395B3CB84C3}" type="presParOf" srcId="{F03BCFB7-4938-6842-8BCB-7505E795D33C}" destId="{D75EB572-D904-ED47-BFFC-9F7F0FA214CF}" srcOrd="1" destOrd="0" presId="urn:microsoft.com/office/officeart/2008/layout/NameandTitleOrganizationalChart"/>
    <dgm:cxn modelId="{D10724CC-AF63-0C43-BA58-AD05A4C67793}" type="presParOf" srcId="{F03BCFB7-4938-6842-8BCB-7505E795D33C}" destId="{868EE3BE-294E-FB42-8736-A194F346BD44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E6EBC7-F463-B943-9058-2A924EF5394A}">
      <dsp:nvSpPr>
        <dsp:cNvPr id="0" name=""/>
        <dsp:cNvSpPr/>
      </dsp:nvSpPr>
      <dsp:spPr>
        <a:xfrm>
          <a:off x="0" y="17569"/>
          <a:ext cx="5744684" cy="111230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1. Cost of the battery is going down</a:t>
          </a:r>
          <a:endParaRPr lang="en-US" sz="2800" kern="1200"/>
        </a:p>
      </dsp:txBody>
      <dsp:txXfrm>
        <a:off x="54298" y="71867"/>
        <a:ext cx="5636088" cy="1003708"/>
      </dsp:txXfrm>
    </dsp:sp>
    <dsp:sp modelId="{ED34FDF7-C05B-2544-AE56-FBCE505CEF1C}">
      <dsp:nvSpPr>
        <dsp:cNvPr id="0" name=""/>
        <dsp:cNvSpPr/>
      </dsp:nvSpPr>
      <dsp:spPr>
        <a:xfrm>
          <a:off x="0" y="1210513"/>
          <a:ext cx="5744684" cy="111230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2. Industrial strategies of car manufacturers</a:t>
          </a:r>
          <a:endParaRPr lang="en-US" sz="2800" kern="1200"/>
        </a:p>
      </dsp:txBody>
      <dsp:txXfrm>
        <a:off x="54298" y="1264811"/>
        <a:ext cx="5636088" cy="1003708"/>
      </dsp:txXfrm>
    </dsp:sp>
    <dsp:sp modelId="{72D211C6-A94C-CE4D-9F02-5FB71CD3C546}">
      <dsp:nvSpPr>
        <dsp:cNvPr id="0" name=""/>
        <dsp:cNvSpPr/>
      </dsp:nvSpPr>
      <dsp:spPr>
        <a:xfrm>
          <a:off x="0" y="2403458"/>
          <a:ext cx="5744684" cy="111230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3. </a:t>
          </a:r>
          <a:r>
            <a:rPr lang="fr-FR" sz="2800" kern="1200" dirty="0" err="1"/>
            <a:t>Charging</a:t>
          </a:r>
          <a:r>
            <a:rPr lang="fr-FR" sz="2800" kern="1200" dirty="0"/>
            <a:t> infrastructures are the </a:t>
          </a:r>
          <a:r>
            <a:rPr lang="fr-FR" sz="2800" kern="1200" dirty="0" err="1"/>
            <a:t>week</a:t>
          </a:r>
          <a:r>
            <a:rPr lang="fr-FR" sz="2800" kern="1200" dirty="0"/>
            <a:t> point</a:t>
          </a:r>
          <a:endParaRPr lang="en-US" sz="2800" kern="1200" dirty="0"/>
        </a:p>
      </dsp:txBody>
      <dsp:txXfrm>
        <a:off x="54298" y="2457756"/>
        <a:ext cx="5636088" cy="1003708"/>
      </dsp:txXfrm>
    </dsp:sp>
    <dsp:sp modelId="{1C898BA1-3CF8-BA4B-9C0D-E9CA1C947053}">
      <dsp:nvSpPr>
        <dsp:cNvPr id="0" name=""/>
        <dsp:cNvSpPr/>
      </dsp:nvSpPr>
      <dsp:spPr>
        <a:xfrm>
          <a:off x="0" y="3596402"/>
          <a:ext cx="5744684" cy="111230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4. Innovations are about to come and challenges utilities </a:t>
          </a:r>
          <a:r>
            <a:rPr lang="fr-FR" sz="2800" kern="1200" dirty="0" err="1"/>
            <a:t>around</a:t>
          </a:r>
          <a:r>
            <a:rPr lang="fr-FR" sz="2800" kern="1200" dirty="0"/>
            <a:t> the world</a:t>
          </a:r>
          <a:endParaRPr lang="en-US" sz="2800" kern="1200" dirty="0"/>
        </a:p>
      </dsp:txBody>
      <dsp:txXfrm>
        <a:off x="54298" y="3650700"/>
        <a:ext cx="5636088" cy="10037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E6EBC7-F463-B943-9058-2A924EF5394A}">
      <dsp:nvSpPr>
        <dsp:cNvPr id="0" name=""/>
        <dsp:cNvSpPr/>
      </dsp:nvSpPr>
      <dsp:spPr>
        <a:xfrm>
          <a:off x="0" y="17569"/>
          <a:ext cx="5744684" cy="111230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1. Cost of the battery is going down</a:t>
          </a:r>
          <a:endParaRPr lang="en-US" sz="2800" kern="1200"/>
        </a:p>
      </dsp:txBody>
      <dsp:txXfrm>
        <a:off x="54298" y="71867"/>
        <a:ext cx="5636088" cy="1003708"/>
      </dsp:txXfrm>
    </dsp:sp>
    <dsp:sp modelId="{ED34FDF7-C05B-2544-AE56-FBCE505CEF1C}">
      <dsp:nvSpPr>
        <dsp:cNvPr id="0" name=""/>
        <dsp:cNvSpPr/>
      </dsp:nvSpPr>
      <dsp:spPr>
        <a:xfrm>
          <a:off x="0" y="1210513"/>
          <a:ext cx="5744684" cy="111230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2. Industrial strategies of car manufacturers</a:t>
          </a:r>
          <a:endParaRPr lang="en-US" sz="2800" kern="1200"/>
        </a:p>
      </dsp:txBody>
      <dsp:txXfrm>
        <a:off x="54298" y="1264811"/>
        <a:ext cx="5636088" cy="1003708"/>
      </dsp:txXfrm>
    </dsp:sp>
    <dsp:sp modelId="{72D211C6-A94C-CE4D-9F02-5FB71CD3C546}">
      <dsp:nvSpPr>
        <dsp:cNvPr id="0" name=""/>
        <dsp:cNvSpPr/>
      </dsp:nvSpPr>
      <dsp:spPr>
        <a:xfrm>
          <a:off x="0" y="2403458"/>
          <a:ext cx="5744684" cy="111230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3. </a:t>
          </a:r>
          <a:r>
            <a:rPr lang="fr-FR" sz="2800" kern="1200" dirty="0" err="1"/>
            <a:t>Charging</a:t>
          </a:r>
          <a:r>
            <a:rPr lang="fr-FR" sz="2800" kern="1200" dirty="0"/>
            <a:t> infrastructures are the </a:t>
          </a:r>
          <a:r>
            <a:rPr lang="fr-FR" sz="2800" kern="1200" dirty="0" err="1"/>
            <a:t>week</a:t>
          </a:r>
          <a:r>
            <a:rPr lang="fr-FR" sz="2800" kern="1200" dirty="0"/>
            <a:t> point</a:t>
          </a:r>
          <a:endParaRPr lang="en-US" sz="2800" kern="1200" dirty="0"/>
        </a:p>
      </dsp:txBody>
      <dsp:txXfrm>
        <a:off x="54298" y="2457756"/>
        <a:ext cx="5636088" cy="1003708"/>
      </dsp:txXfrm>
    </dsp:sp>
    <dsp:sp modelId="{1C898BA1-3CF8-BA4B-9C0D-E9CA1C947053}">
      <dsp:nvSpPr>
        <dsp:cNvPr id="0" name=""/>
        <dsp:cNvSpPr/>
      </dsp:nvSpPr>
      <dsp:spPr>
        <a:xfrm>
          <a:off x="0" y="3596402"/>
          <a:ext cx="5744684" cy="111230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4. Innovations are about to come and challenges utilities </a:t>
          </a:r>
          <a:r>
            <a:rPr lang="fr-FR" sz="2800" kern="1200" dirty="0" err="1"/>
            <a:t>around</a:t>
          </a:r>
          <a:r>
            <a:rPr lang="fr-FR" sz="2800" kern="1200" dirty="0"/>
            <a:t> the world</a:t>
          </a:r>
          <a:endParaRPr lang="en-US" sz="2800" kern="1200" dirty="0"/>
        </a:p>
      </dsp:txBody>
      <dsp:txXfrm>
        <a:off x="54298" y="3650700"/>
        <a:ext cx="5636088" cy="10037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E6EBC7-F463-B943-9058-2A924EF5394A}">
      <dsp:nvSpPr>
        <dsp:cNvPr id="0" name=""/>
        <dsp:cNvSpPr/>
      </dsp:nvSpPr>
      <dsp:spPr>
        <a:xfrm>
          <a:off x="0" y="17569"/>
          <a:ext cx="5744684" cy="111230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1. Cost of the battery is going down</a:t>
          </a:r>
          <a:endParaRPr lang="en-US" sz="2800" kern="1200"/>
        </a:p>
      </dsp:txBody>
      <dsp:txXfrm>
        <a:off x="54298" y="71867"/>
        <a:ext cx="5636088" cy="1003708"/>
      </dsp:txXfrm>
    </dsp:sp>
    <dsp:sp modelId="{ED34FDF7-C05B-2544-AE56-FBCE505CEF1C}">
      <dsp:nvSpPr>
        <dsp:cNvPr id="0" name=""/>
        <dsp:cNvSpPr/>
      </dsp:nvSpPr>
      <dsp:spPr>
        <a:xfrm>
          <a:off x="0" y="1210513"/>
          <a:ext cx="5744684" cy="111230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2. Industrial strategies of car manufacturers</a:t>
          </a:r>
          <a:endParaRPr lang="en-US" sz="2800" kern="1200"/>
        </a:p>
      </dsp:txBody>
      <dsp:txXfrm>
        <a:off x="54298" y="1264811"/>
        <a:ext cx="5636088" cy="1003708"/>
      </dsp:txXfrm>
    </dsp:sp>
    <dsp:sp modelId="{72D211C6-A94C-CE4D-9F02-5FB71CD3C546}">
      <dsp:nvSpPr>
        <dsp:cNvPr id="0" name=""/>
        <dsp:cNvSpPr/>
      </dsp:nvSpPr>
      <dsp:spPr>
        <a:xfrm>
          <a:off x="0" y="2403458"/>
          <a:ext cx="5744684" cy="111230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3. </a:t>
          </a:r>
          <a:r>
            <a:rPr lang="fr-FR" sz="2800" kern="1200" dirty="0" err="1"/>
            <a:t>Charging</a:t>
          </a:r>
          <a:r>
            <a:rPr lang="fr-FR" sz="2800" kern="1200" dirty="0"/>
            <a:t> infrastructures are the </a:t>
          </a:r>
          <a:r>
            <a:rPr lang="fr-FR" sz="2800" kern="1200" dirty="0" err="1"/>
            <a:t>week</a:t>
          </a:r>
          <a:r>
            <a:rPr lang="fr-FR" sz="2800" kern="1200" dirty="0"/>
            <a:t> point</a:t>
          </a:r>
          <a:endParaRPr lang="en-US" sz="2800" kern="1200" dirty="0"/>
        </a:p>
      </dsp:txBody>
      <dsp:txXfrm>
        <a:off x="54298" y="2457756"/>
        <a:ext cx="5636088" cy="1003708"/>
      </dsp:txXfrm>
    </dsp:sp>
    <dsp:sp modelId="{1C898BA1-3CF8-BA4B-9C0D-E9CA1C947053}">
      <dsp:nvSpPr>
        <dsp:cNvPr id="0" name=""/>
        <dsp:cNvSpPr/>
      </dsp:nvSpPr>
      <dsp:spPr>
        <a:xfrm>
          <a:off x="0" y="3596402"/>
          <a:ext cx="5744684" cy="111230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4. Innovations are about to come and challenges utilities </a:t>
          </a:r>
          <a:r>
            <a:rPr lang="fr-FR" sz="2800" kern="1200" dirty="0" err="1"/>
            <a:t>around</a:t>
          </a:r>
          <a:r>
            <a:rPr lang="fr-FR" sz="2800" kern="1200" dirty="0"/>
            <a:t> the world</a:t>
          </a:r>
          <a:endParaRPr lang="en-US" sz="2800" kern="1200" dirty="0"/>
        </a:p>
      </dsp:txBody>
      <dsp:txXfrm>
        <a:off x="54298" y="3650700"/>
        <a:ext cx="5636088" cy="10037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E6EBC7-F463-B943-9058-2A924EF5394A}">
      <dsp:nvSpPr>
        <dsp:cNvPr id="0" name=""/>
        <dsp:cNvSpPr/>
      </dsp:nvSpPr>
      <dsp:spPr>
        <a:xfrm>
          <a:off x="0" y="17569"/>
          <a:ext cx="5744684" cy="111230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1. Cost of the battery is going down</a:t>
          </a:r>
          <a:endParaRPr lang="en-US" sz="2800" kern="1200"/>
        </a:p>
      </dsp:txBody>
      <dsp:txXfrm>
        <a:off x="54298" y="71867"/>
        <a:ext cx="5636088" cy="1003708"/>
      </dsp:txXfrm>
    </dsp:sp>
    <dsp:sp modelId="{ED34FDF7-C05B-2544-AE56-FBCE505CEF1C}">
      <dsp:nvSpPr>
        <dsp:cNvPr id="0" name=""/>
        <dsp:cNvSpPr/>
      </dsp:nvSpPr>
      <dsp:spPr>
        <a:xfrm>
          <a:off x="0" y="1210513"/>
          <a:ext cx="5744684" cy="111230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2. Industrial strategies of car manufacturers</a:t>
          </a:r>
          <a:endParaRPr lang="en-US" sz="2800" kern="1200"/>
        </a:p>
      </dsp:txBody>
      <dsp:txXfrm>
        <a:off x="54298" y="1264811"/>
        <a:ext cx="5636088" cy="1003708"/>
      </dsp:txXfrm>
    </dsp:sp>
    <dsp:sp modelId="{72D211C6-A94C-CE4D-9F02-5FB71CD3C546}">
      <dsp:nvSpPr>
        <dsp:cNvPr id="0" name=""/>
        <dsp:cNvSpPr/>
      </dsp:nvSpPr>
      <dsp:spPr>
        <a:xfrm>
          <a:off x="0" y="2403458"/>
          <a:ext cx="5744684" cy="111230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3. </a:t>
          </a:r>
          <a:r>
            <a:rPr lang="fr-FR" sz="2800" kern="1200" dirty="0" err="1"/>
            <a:t>Charging</a:t>
          </a:r>
          <a:r>
            <a:rPr lang="fr-FR" sz="2800" kern="1200" dirty="0"/>
            <a:t> infrastructures are the </a:t>
          </a:r>
          <a:r>
            <a:rPr lang="fr-FR" sz="2800" kern="1200" dirty="0" err="1"/>
            <a:t>week</a:t>
          </a:r>
          <a:r>
            <a:rPr lang="fr-FR" sz="2800" kern="1200" dirty="0"/>
            <a:t> point</a:t>
          </a:r>
          <a:endParaRPr lang="en-US" sz="2800" kern="1200" dirty="0"/>
        </a:p>
      </dsp:txBody>
      <dsp:txXfrm>
        <a:off x="54298" y="2457756"/>
        <a:ext cx="5636088" cy="1003708"/>
      </dsp:txXfrm>
    </dsp:sp>
    <dsp:sp modelId="{1C898BA1-3CF8-BA4B-9C0D-E9CA1C947053}">
      <dsp:nvSpPr>
        <dsp:cNvPr id="0" name=""/>
        <dsp:cNvSpPr/>
      </dsp:nvSpPr>
      <dsp:spPr>
        <a:xfrm>
          <a:off x="0" y="3596402"/>
          <a:ext cx="5744684" cy="111230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4. Innovations are about to come and challenges utilities </a:t>
          </a:r>
          <a:r>
            <a:rPr lang="fr-FR" sz="2800" kern="1200" dirty="0" err="1"/>
            <a:t>around</a:t>
          </a:r>
          <a:r>
            <a:rPr lang="fr-FR" sz="2800" kern="1200" dirty="0"/>
            <a:t> the world</a:t>
          </a:r>
          <a:endParaRPr lang="en-US" sz="2800" kern="1200" dirty="0"/>
        </a:p>
      </dsp:txBody>
      <dsp:txXfrm>
        <a:off x="54298" y="3650700"/>
        <a:ext cx="5636088" cy="10037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293CB-4894-C640-B595-EF06404E9E1E}">
      <dsp:nvSpPr>
        <dsp:cNvPr id="0" name=""/>
        <dsp:cNvSpPr/>
      </dsp:nvSpPr>
      <dsp:spPr>
        <a:xfrm>
          <a:off x="3455673" y="1270714"/>
          <a:ext cx="1956633" cy="1936128"/>
        </a:xfrm>
        <a:custGeom>
          <a:avLst/>
          <a:gdLst/>
          <a:ahLst/>
          <a:cxnLst/>
          <a:rect l="0" t="0" r="0" b="0"/>
          <a:pathLst>
            <a:path>
              <a:moveTo>
                <a:pt x="1956633" y="0"/>
              </a:moveTo>
              <a:lnTo>
                <a:pt x="1956633" y="1936128"/>
              </a:lnTo>
              <a:lnTo>
                <a:pt x="0" y="193612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9152B6-43B9-FC45-9E75-788677B539EC}">
      <dsp:nvSpPr>
        <dsp:cNvPr id="0" name=""/>
        <dsp:cNvSpPr/>
      </dsp:nvSpPr>
      <dsp:spPr>
        <a:xfrm>
          <a:off x="5412307" y="1270714"/>
          <a:ext cx="3351907" cy="12611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4952"/>
              </a:lnTo>
              <a:lnTo>
                <a:pt x="3351907" y="964952"/>
              </a:lnTo>
              <a:lnTo>
                <a:pt x="3351907" y="126113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798C99-82EA-B144-8091-75705DF36E4A}">
      <dsp:nvSpPr>
        <dsp:cNvPr id="0" name=""/>
        <dsp:cNvSpPr/>
      </dsp:nvSpPr>
      <dsp:spPr>
        <a:xfrm>
          <a:off x="5001504" y="1270714"/>
          <a:ext cx="410802" cy="1261138"/>
        </a:xfrm>
        <a:custGeom>
          <a:avLst/>
          <a:gdLst/>
          <a:ahLst/>
          <a:cxnLst/>
          <a:rect l="0" t="0" r="0" b="0"/>
          <a:pathLst>
            <a:path>
              <a:moveTo>
                <a:pt x="410802" y="0"/>
              </a:moveTo>
              <a:lnTo>
                <a:pt x="410802" y="964952"/>
              </a:lnTo>
              <a:lnTo>
                <a:pt x="0" y="964952"/>
              </a:lnTo>
              <a:lnTo>
                <a:pt x="0" y="126113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8C654B-BAED-6944-83E8-7505C400EA55}">
      <dsp:nvSpPr>
        <dsp:cNvPr id="0" name=""/>
        <dsp:cNvSpPr/>
      </dsp:nvSpPr>
      <dsp:spPr>
        <a:xfrm>
          <a:off x="4186468" y="1344"/>
          <a:ext cx="2451676" cy="12693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7912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 err="1"/>
            <a:t>VtoX</a:t>
          </a:r>
          <a:endParaRPr lang="fr-FR" sz="2600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innovations</a:t>
          </a:r>
        </a:p>
      </dsp:txBody>
      <dsp:txXfrm>
        <a:off x="4186468" y="1344"/>
        <a:ext cx="2451676" cy="1269369"/>
      </dsp:txXfrm>
    </dsp:sp>
    <dsp:sp modelId="{6C18AD1C-3006-2344-99E4-BB9952AF1E6A}">
      <dsp:nvSpPr>
        <dsp:cNvPr id="0" name=""/>
        <dsp:cNvSpPr/>
      </dsp:nvSpPr>
      <dsp:spPr>
        <a:xfrm>
          <a:off x="1130038" y="4008924"/>
          <a:ext cx="2206509" cy="4231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17145" rIns="68580" bIns="17145" numCol="1" spcCol="1270" anchor="ctr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700" kern="1200"/>
        </a:p>
      </dsp:txBody>
      <dsp:txXfrm>
        <a:off x="1130038" y="4008924"/>
        <a:ext cx="2206509" cy="423123"/>
      </dsp:txXfrm>
    </dsp:sp>
    <dsp:sp modelId="{9BA395D7-6FE4-784D-9B73-517F5CACC01E}">
      <dsp:nvSpPr>
        <dsp:cNvPr id="0" name=""/>
        <dsp:cNvSpPr/>
      </dsp:nvSpPr>
      <dsp:spPr>
        <a:xfrm>
          <a:off x="3775666" y="2531853"/>
          <a:ext cx="2451676" cy="12693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7912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Utilities Networks </a:t>
          </a:r>
          <a:r>
            <a:rPr lang="fr-FR" sz="2600" kern="1200" dirty="0" err="1"/>
            <a:t>rules</a:t>
          </a:r>
          <a:r>
            <a:rPr lang="fr-FR" sz="2600" kern="1200" dirty="0"/>
            <a:t> and </a:t>
          </a:r>
          <a:r>
            <a:rPr lang="fr-FR" sz="2600" kern="1200" dirty="0" err="1"/>
            <a:t>tariffs</a:t>
          </a:r>
          <a:endParaRPr lang="fr-FR" sz="2600" kern="1200" dirty="0"/>
        </a:p>
      </dsp:txBody>
      <dsp:txXfrm>
        <a:off x="3775666" y="2531853"/>
        <a:ext cx="2451676" cy="1269369"/>
      </dsp:txXfrm>
    </dsp:sp>
    <dsp:sp modelId="{95C0143C-3739-0147-953D-B8023C36261A}">
      <dsp:nvSpPr>
        <dsp:cNvPr id="0" name=""/>
        <dsp:cNvSpPr/>
      </dsp:nvSpPr>
      <dsp:spPr>
        <a:xfrm>
          <a:off x="3794191" y="3996673"/>
          <a:ext cx="2206509" cy="4231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17145" rIns="68580" bIns="17145" numCol="1" spcCol="1270" anchor="ctr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700" kern="1200"/>
        </a:p>
      </dsp:txBody>
      <dsp:txXfrm>
        <a:off x="3794191" y="3996673"/>
        <a:ext cx="2206509" cy="423123"/>
      </dsp:txXfrm>
    </dsp:sp>
    <dsp:sp modelId="{E1DB9BEF-9EB7-F74A-82EA-DC486498914B}">
      <dsp:nvSpPr>
        <dsp:cNvPr id="0" name=""/>
        <dsp:cNvSpPr/>
      </dsp:nvSpPr>
      <dsp:spPr>
        <a:xfrm>
          <a:off x="7538376" y="2531853"/>
          <a:ext cx="2451676" cy="126936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7912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 err="1"/>
            <a:t>Behind</a:t>
          </a:r>
          <a:r>
            <a:rPr lang="fr-FR" sz="2600" kern="1200" dirty="0"/>
            <a:t> the </a:t>
          </a:r>
          <a:r>
            <a:rPr lang="fr-FR" sz="2600" kern="1200" dirty="0" err="1"/>
            <a:t>meter</a:t>
          </a:r>
          <a:r>
            <a:rPr lang="fr-FR" sz="2600" kern="1200" dirty="0"/>
            <a:t> services</a:t>
          </a:r>
        </a:p>
      </dsp:txBody>
      <dsp:txXfrm>
        <a:off x="7538376" y="2531853"/>
        <a:ext cx="2451676" cy="1269369"/>
      </dsp:txXfrm>
    </dsp:sp>
    <dsp:sp modelId="{E87E10B4-600F-8449-85F9-734176B67A92}">
      <dsp:nvSpPr>
        <dsp:cNvPr id="0" name=""/>
        <dsp:cNvSpPr/>
      </dsp:nvSpPr>
      <dsp:spPr>
        <a:xfrm>
          <a:off x="7706857" y="4024379"/>
          <a:ext cx="2206509" cy="4231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17145" rIns="68580" bIns="17145" numCol="1" spcCol="1270" anchor="ctr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700" kern="1200"/>
        </a:p>
      </dsp:txBody>
      <dsp:txXfrm>
        <a:off x="7706857" y="4024379"/>
        <a:ext cx="2206509" cy="423123"/>
      </dsp:txXfrm>
    </dsp:sp>
    <dsp:sp modelId="{69CD935D-13BA-BF43-B7B6-9DA97389386C}">
      <dsp:nvSpPr>
        <dsp:cNvPr id="0" name=""/>
        <dsp:cNvSpPr/>
      </dsp:nvSpPr>
      <dsp:spPr>
        <a:xfrm>
          <a:off x="1003996" y="2572158"/>
          <a:ext cx="2451676" cy="12693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7912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 err="1"/>
            <a:t>Wholesale</a:t>
          </a:r>
          <a:r>
            <a:rPr lang="fr-FR" sz="2600" kern="1200" dirty="0"/>
            <a:t> </a:t>
          </a:r>
          <a:r>
            <a:rPr lang="fr-FR" sz="2600" kern="1200" dirty="0" err="1"/>
            <a:t>Market</a:t>
          </a:r>
          <a:r>
            <a:rPr lang="fr-FR" sz="2600" kern="1200" dirty="0"/>
            <a:t> </a:t>
          </a:r>
          <a:r>
            <a:rPr lang="fr-FR" sz="2600" kern="1200" dirty="0" err="1"/>
            <a:t>rules</a:t>
          </a:r>
          <a:endParaRPr lang="fr-FR" sz="2600" kern="1200" dirty="0"/>
        </a:p>
      </dsp:txBody>
      <dsp:txXfrm>
        <a:off x="1003996" y="2572158"/>
        <a:ext cx="2451676" cy="1269369"/>
      </dsp:txXfrm>
    </dsp:sp>
    <dsp:sp modelId="{8D26A5D7-CED5-C945-BA8D-D241D5B2E7F5}">
      <dsp:nvSpPr>
        <dsp:cNvPr id="0" name=""/>
        <dsp:cNvSpPr/>
      </dsp:nvSpPr>
      <dsp:spPr>
        <a:xfrm>
          <a:off x="4292950" y="1356577"/>
          <a:ext cx="2206509" cy="4231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17145" rIns="68580" bIns="17145" numCol="1" spcCol="1270" anchor="ctr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700" kern="1200"/>
        </a:p>
      </dsp:txBody>
      <dsp:txXfrm>
        <a:off x="4292950" y="1356577"/>
        <a:ext cx="2206509" cy="423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96BC2-A8C4-7A49-9788-48F82C2B6C8D}" type="datetimeFigureOut">
              <a:rPr lang="fr-FR" smtClean="0"/>
              <a:t>04/07/2022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99845-06C7-C043-AD16-A9F6CFD016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5478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Battery costs dropped from 1000$/kWh in 2008 to 268$/kWh in 2015</a:t>
            </a:r>
          </a:p>
          <a:p>
            <a:r>
              <a:rPr lang="en-US" dirty="0"/>
              <a:t>DOE target: 125$/kWh in 2022</a:t>
            </a:r>
          </a:p>
          <a:p>
            <a:r>
              <a:rPr lang="en-US" dirty="0"/>
              <a:t>GM: 145$/kWh in 2016 (Chevrolet Bolt)</a:t>
            </a:r>
            <a:r>
              <a:rPr lang="fr-FR" dirty="0"/>
              <a:t>,</a:t>
            </a:r>
            <a:r>
              <a:rPr lang="fr-FR" baseline="0" dirty="0"/>
              <a:t> 100$/kWh by 2022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Tesla: 100$/kWh by 2020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DA511-CC1B-4C01-A34F-522DDC4E14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862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Each</a:t>
            </a:r>
            <a:r>
              <a:rPr lang="fr-FR" dirty="0"/>
              <a:t> (segment / service) </a:t>
            </a:r>
            <a:r>
              <a:rPr lang="fr-FR" dirty="0" err="1"/>
              <a:t>need</a:t>
            </a:r>
            <a:r>
              <a:rPr lang="fr-FR" dirty="0"/>
              <a:t> a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…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9845-06C7-C043-AD16-A9F6CFD016C6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05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3 main sources of revenues for </a:t>
            </a:r>
            <a:r>
              <a:rPr lang="fr-FR" dirty="0" err="1"/>
              <a:t>Decentralized</a:t>
            </a:r>
            <a:r>
              <a:rPr lang="fr-FR" dirty="0"/>
              <a:t> </a:t>
            </a:r>
            <a:r>
              <a:rPr lang="fr-FR" dirty="0" err="1"/>
              <a:t>storage</a:t>
            </a:r>
            <a:r>
              <a:rPr lang="fr-FR" dirty="0"/>
              <a:t> solutions : </a:t>
            </a:r>
            <a:r>
              <a:rPr lang="fr-FR" dirty="0" err="1"/>
              <a:t>Wholesale</a:t>
            </a:r>
            <a:r>
              <a:rPr lang="fr-FR" dirty="0"/>
              <a:t> </a:t>
            </a:r>
            <a:r>
              <a:rPr lang="fr-FR" dirty="0" err="1"/>
              <a:t>market</a:t>
            </a:r>
            <a:r>
              <a:rPr lang="fr-FR" dirty="0"/>
              <a:t> / </a:t>
            </a:r>
            <a:r>
              <a:rPr lang="fr-FR" dirty="0" err="1"/>
              <a:t>Grid</a:t>
            </a:r>
            <a:r>
              <a:rPr lang="fr-FR" dirty="0"/>
              <a:t> </a:t>
            </a:r>
            <a:r>
              <a:rPr lang="fr-FR" dirty="0" err="1"/>
              <a:t>related</a:t>
            </a:r>
            <a:r>
              <a:rPr lang="fr-FR" dirty="0"/>
              <a:t> services / </a:t>
            </a:r>
            <a:r>
              <a:rPr lang="fr-FR" dirty="0" err="1"/>
              <a:t>customers</a:t>
            </a:r>
            <a:r>
              <a:rPr lang="fr-FR" dirty="0"/>
              <a:t> in buildings or house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9845-06C7-C043-AD16-A9F6CFD016C6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465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9845-06C7-C043-AD16-A9F6CFD016C6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179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9845-06C7-C043-AD16-A9F6CFD016C6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023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9845-06C7-C043-AD16-A9F6CFD016C6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206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9845-06C7-C043-AD16-A9F6CFD016C6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791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9845-06C7-C043-AD16-A9F6CFD016C6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55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967AF-8FDA-DA45-8EA5-C0F83C102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F5B6824-6746-C84A-AC4B-E76995852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26811E-06F6-9A46-B6EA-6F5BD7EB7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04/07/2022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AAF5E4-5DD4-B748-83DC-AE568216D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60EB35-F70B-6948-93AF-1F95B3B0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17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E7BB17-96FB-F64E-A98D-FC6C1A243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AC990-A700-9B48-920F-C5DC60309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E24EBA-4C41-264C-9C3D-0E69B10BB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04/07/2022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209726-EE77-2B44-ACED-F951581E1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B6DE67-2FE3-F348-A650-25EE13182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817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B76BE75-49F9-6540-B9CD-00F491179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46B9274-504E-6546-90D2-B12D58DDF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B9FA47-47C3-7D45-998C-D510B927D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04/07/2022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C70BC1-09F5-B54F-B3D4-6D2BFE17C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A0F9F7-E2EF-5745-8C3A-6367A93C8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601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0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75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34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50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54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66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9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14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2F6A7F-0ECF-E843-9B64-125B2F621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5140E0-E63A-9F42-8E32-00EB19CEC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06B913-2EF2-4B4B-97FA-0CF8F7594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04/07/2022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515782-D2C5-BD41-8FE1-735F813B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8CB9E3-3D74-4D44-B7B4-4A926795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60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80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94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84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8B5B3371-D86E-4697-92CD-5B21ECF77A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4BDBFD0-F6E2-49A9-91D4-C8811F988A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913950"/>
            <a:ext cx="10800000" cy="431045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6099" y="6489701"/>
            <a:ext cx="1329353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July 9th, 2021</a:t>
            </a:r>
            <a:endParaRPr lang="en-US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602099" y="6489701"/>
            <a:ext cx="4687607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PhD Defense</a:t>
            </a:r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100"/>
            </a:lvl1pPr>
          </a:lstStyle>
          <a:p>
            <a:fld id="{975A587B-5814-4D9B-9598-FE9CB954CB0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049950"/>
            <a:ext cx="10800000" cy="86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8944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889" y="2090899"/>
            <a:ext cx="10440000" cy="1548000"/>
          </a:xfrm>
        </p:spPr>
        <p:txBody>
          <a:bodyPr anchor="b"/>
          <a:lstStyle>
            <a:lvl1pPr>
              <a:defRPr sz="5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1889" y="3709352"/>
            <a:ext cx="10440000" cy="792000"/>
          </a:xfrm>
        </p:spPr>
        <p:txBody>
          <a:bodyPr/>
          <a:lstStyle>
            <a:lvl1pPr>
              <a:defRPr sz="2900" b="0">
                <a:solidFill>
                  <a:schemeClr val="bg1"/>
                </a:solidFill>
                <a:latin typeface="+mn-lt"/>
              </a:defRPr>
            </a:lvl1pPr>
            <a:lvl2pPr>
              <a:defRPr sz="2500">
                <a:latin typeface="Encode Sans ExpandedLight" pitchFamily="2" charset="0"/>
              </a:defRPr>
            </a:lvl2pPr>
            <a:lvl3pPr>
              <a:defRPr sz="2500">
                <a:latin typeface="Encode Sans ExpandedLight" pitchFamily="2" charset="0"/>
              </a:defRPr>
            </a:lvl3pPr>
            <a:lvl4pPr>
              <a:defRPr sz="2500">
                <a:latin typeface="Encode Sans ExpandedLight" pitchFamily="2" charset="0"/>
              </a:defRPr>
            </a:lvl4pPr>
            <a:lvl5pPr>
              <a:defRPr sz="2500">
                <a:latin typeface="Encode Sans ExpandedLight" pitchFamily="2" charset="0"/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062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D95ABC65-7545-4D76-A9D5-7E791F4A6E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09BBE65-6381-42AD-B178-9D33A02F4D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56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C616F341-424E-4ECC-B11D-0008CB10FA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2805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Espace réservé pour une image  33">
            <a:extLst>
              <a:ext uri="{FF2B5EF4-FFF2-40B4-BE49-F238E27FC236}">
                <a16:creationId xmlns:a16="http://schemas.microsoft.com/office/drawing/2014/main" id="{4DCA1355-34B5-49FC-BA6B-273A843D534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2938" y="3425825"/>
            <a:ext cx="10906128" cy="2916609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831812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8B5B3371-D86E-4697-92CD-5B21ECF77A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4BDBFD0-F6E2-49A9-91D4-C8811F988A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913950"/>
            <a:ext cx="10800000" cy="431045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6099" y="6489701"/>
            <a:ext cx="1329353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July 9th, 2021</a:t>
            </a:r>
            <a:endParaRPr lang="en-US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602099" y="6489701"/>
            <a:ext cx="4687607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PhD Defense</a:t>
            </a:r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100"/>
            </a:lvl1pPr>
          </a:lstStyle>
          <a:p>
            <a:fld id="{975A587B-5814-4D9B-9598-FE9CB954CB0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049950"/>
            <a:ext cx="10800000" cy="86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5606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BB7BB60E-9AFC-494F-94F5-DEA56540C7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896F76F-E7C8-4E2B-B39D-B9DA17725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2927612"/>
            <a:ext cx="5328000" cy="3240000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635098"/>
            <a:ext cx="53280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5177475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hite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02693427-0064-4C20-BB8A-3162AB9CD1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234AADB-645B-4C3C-BFE7-89D1937EB4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8038BA85-2084-4869-B223-D5D52B6CE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890" y="1128410"/>
            <a:ext cx="5452110" cy="5039202"/>
          </a:xfrm>
          <a:custGeom>
            <a:avLst/>
            <a:gdLst>
              <a:gd name="connsiteX0" fmla="*/ 0 w 5452110"/>
              <a:gd name="connsiteY0" fmla="*/ 0 h 5039202"/>
              <a:gd name="connsiteX1" fmla="*/ 5452110 w 5452110"/>
              <a:gd name="connsiteY1" fmla="*/ 0 h 5039202"/>
              <a:gd name="connsiteX2" fmla="*/ 5452110 w 5452110"/>
              <a:gd name="connsiteY2" fmla="*/ 5039202 h 5039202"/>
              <a:gd name="connsiteX3" fmla="*/ 0 w 545211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2110" h="5039202">
                <a:moveTo>
                  <a:pt x="0" y="0"/>
                </a:moveTo>
                <a:lnTo>
                  <a:pt x="5452110" y="0"/>
                </a:lnTo>
                <a:lnTo>
                  <a:pt x="545211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540000" rIns="360000" bIns="36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536" y="2927612"/>
            <a:ext cx="4932000" cy="2880000"/>
          </a:xfrm>
        </p:spPr>
        <p:txBody>
          <a:bodyPr/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0693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highligh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F581A243-5732-484F-875D-AE7E17E76B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F92FB9F-55B8-45CD-A54D-ADF6B87587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3890" y="1128410"/>
            <a:ext cx="545400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135F8181-64D0-4B6F-93D7-8C10D48D5C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4800" y="1128410"/>
            <a:ext cx="5500800" cy="5039202"/>
          </a:xfrm>
          <a:custGeom>
            <a:avLst/>
            <a:gdLst>
              <a:gd name="connsiteX0" fmla="*/ 0 w 5500800"/>
              <a:gd name="connsiteY0" fmla="*/ 0 h 5039202"/>
              <a:gd name="connsiteX1" fmla="*/ 5500800 w 5500800"/>
              <a:gd name="connsiteY1" fmla="*/ 0 h 5039202"/>
              <a:gd name="connsiteX2" fmla="*/ 5500800 w 5500800"/>
              <a:gd name="connsiteY2" fmla="*/ 5039202 h 5039202"/>
              <a:gd name="connsiteX3" fmla="*/ 0 w 550080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0800" h="5039202">
                <a:moveTo>
                  <a:pt x="0" y="0"/>
                </a:moveTo>
                <a:lnTo>
                  <a:pt x="5500800" y="0"/>
                </a:lnTo>
                <a:lnTo>
                  <a:pt x="550080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648000" tIns="360000" rIns="360000" bIns="360000" anchor="ctr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111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34361-90A6-D146-BF11-102821DEA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77E209-49FC-C14E-B878-2B8E7E6D2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41B88D-D5F4-9145-ACA2-439C5BDC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04/07/2022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291101-9AA3-1446-BD43-251158108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12FA16-21E5-744D-A969-96BD70F1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1166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frames with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6">
            <a:extLst>
              <a:ext uri="{FF2B5EF4-FFF2-40B4-BE49-F238E27FC236}">
                <a16:creationId xmlns:a16="http://schemas.microsoft.com/office/drawing/2014/main" id="{3FF29340-6353-4919-B09B-763E71D84A2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349215C8-FED4-4FF6-8778-0DB432A4C6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230AACEC-8150-4E58-B999-2C8E63E1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890" y="1128409"/>
            <a:ext cx="5292090" cy="5039202"/>
          </a:xfrm>
          <a:custGeom>
            <a:avLst/>
            <a:gdLst>
              <a:gd name="connsiteX0" fmla="*/ 0 w 5292090"/>
              <a:gd name="connsiteY0" fmla="*/ 0 h 5039202"/>
              <a:gd name="connsiteX1" fmla="*/ 5292090 w 5292090"/>
              <a:gd name="connsiteY1" fmla="*/ 0 h 5039202"/>
              <a:gd name="connsiteX2" fmla="*/ 5292090 w 5292090"/>
              <a:gd name="connsiteY2" fmla="*/ 5039202 h 5039202"/>
              <a:gd name="connsiteX3" fmla="*/ 0 w 529209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2090" h="5039202">
                <a:moveTo>
                  <a:pt x="0" y="0"/>
                </a:moveTo>
                <a:lnTo>
                  <a:pt x="5292090" y="0"/>
                </a:lnTo>
                <a:lnTo>
                  <a:pt x="529209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60000" tIns="216000" rIns="360000" bIns="360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0" name="Espace réservé pour une image  33">
            <a:extLst>
              <a:ext uri="{FF2B5EF4-FFF2-40B4-BE49-F238E27FC236}">
                <a16:creationId xmlns:a16="http://schemas.microsoft.com/office/drawing/2014/main" id="{EB38C0A6-0F71-4D15-A062-D159A2D723C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96868" y="2838450"/>
            <a:ext cx="4986135" cy="31602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F34C298-6747-4F09-827E-E3C9685ACC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6022" y="1128409"/>
            <a:ext cx="5292090" cy="5039202"/>
          </a:xfrm>
          <a:custGeom>
            <a:avLst/>
            <a:gdLst>
              <a:gd name="connsiteX0" fmla="*/ 0 w 5292090"/>
              <a:gd name="connsiteY0" fmla="*/ 0 h 5039202"/>
              <a:gd name="connsiteX1" fmla="*/ 5292090 w 5292090"/>
              <a:gd name="connsiteY1" fmla="*/ 0 h 5039202"/>
              <a:gd name="connsiteX2" fmla="*/ 5292090 w 5292090"/>
              <a:gd name="connsiteY2" fmla="*/ 5039202 h 5039202"/>
              <a:gd name="connsiteX3" fmla="*/ 0 w 529209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2090" h="5039202">
                <a:moveTo>
                  <a:pt x="0" y="0"/>
                </a:moveTo>
                <a:lnTo>
                  <a:pt x="5292090" y="0"/>
                </a:lnTo>
                <a:lnTo>
                  <a:pt x="529209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216000" rIns="360000" bIns="360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8" name="Espace réservé pour une image  33">
            <a:extLst>
              <a:ext uri="{FF2B5EF4-FFF2-40B4-BE49-F238E27FC236}">
                <a16:creationId xmlns:a16="http://schemas.microsoft.com/office/drawing/2014/main" id="{F597D9F1-2155-4D83-9236-EC04A593F8AA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409000" y="2838450"/>
            <a:ext cx="4986135" cy="31602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003108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BECA0681-26F7-47F5-AD97-B4C87FB6BF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FE785CE9-2C61-492B-B8BE-C47336DFBA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E81FFD1A-90DF-48A1-9716-E41ABD4376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26319" y="1128407"/>
            <a:ext cx="5462565" cy="5256000"/>
          </a:xfrm>
          <a:custGeom>
            <a:avLst/>
            <a:gdLst>
              <a:gd name="connsiteX0" fmla="*/ 0 w 5462565"/>
              <a:gd name="connsiteY0" fmla="*/ 0 h 5256000"/>
              <a:gd name="connsiteX1" fmla="*/ 5462565 w 5462565"/>
              <a:gd name="connsiteY1" fmla="*/ 0 h 5256000"/>
              <a:gd name="connsiteX2" fmla="*/ 5462565 w 5462565"/>
              <a:gd name="connsiteY2" fmla="*/ 5256000 h 5256000"/>
              <a:gd name="connsiteX3" fmla="*/ 0 w 5462565"/>
              <a:gd name="connsiteY3" fmla="*/ 5256000 h 52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2565" h="5256000">
                <a:moveTo>
                  <a:pt x="0" y="0"/>
                </a:moveTo>
                <a:lnTo>
                  <a:pt x="5462565" y="0"/>
                </a:lnTo>
                <a:lnTo>
                  <a:pt x="5462565" y="5256000"/>
                </a:lnTo>
                <a:lnTo>
                  <a:pt x="0" y="52560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lIns="216000" tIns="216000" rIns="216000" bIns="216000"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5076000" cy="3636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21" name="Espace réservé du graphique 2">
            <a:extLst>
              <a:ext uri="{FF2B5EF4-FFF2-40B4-BE49-F238E27FC236}">
                <a16:creationId xmlns:a16="http://schemas.microsoft.com/office/drawing/2014/main" id="{EBA46C1A-FD0D-44CC-9BA2-F8724E59CBE7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321428" y="2556822"/>
            <a:ext cx="5076000" cy="3636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04733"/>
            <a:ext cx="5076000" cy="1707159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6640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11A7119E-AD18-48FE-93BD-D50643CE15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84B39AC-5021-4815-9D57-75DA1F8531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11052484" cy="3744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11052484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295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graph and a fram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C72A938C-CF83-4364-AB76-81C54CE4AC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377B65B-2247-484E-86D1-6557F54EB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7019999" cy="3600138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99" y="1337159"/>
            <a:ext cx="7020000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18BF0D1-2051-4CDC-8776-6ACE284695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17908" y="1288067"/>
            <a:ext cx="3656872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8315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with 2 texts in 2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16FBFFE1-F2E2-408B-B0F4-E23BEA279E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80A0589-BF71-48F1-8E32-A6A7AB0BD8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1" y="1337159"/>
            <a:ext cx="5400000" cy="4819801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F20727D-5E83-4E0E-9FB9-68D69A7B5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728" y="1288067"/>
            <a:ext cx="5470432" cy="2300953"/>
          </a:xfrm>
          <a:custGeom>
            <a:avLst/>
            <a:gdLst>
              <a:gd name="connsiteX0" fmla="*/ 0 w 5470432"/>
              <a:gd name="connsiteY0" fmla="*/ 0 h 2300953"/>
              <a:gd name="connsiteX1" fmla="*/ 5470432 w 5470432"/>
              <a:gd name="connsiteY1" fmla="*/ 0 h 2300953"/>
              <a:gd name="connsiteX2" fmla="*/ 5470432 w 5470432"/>
              <a:gd name="connsiteY2" fmla="*/ 2300953 h 2300953"/>
              <a:gd name="connsiteX3" fmla="*/ 0 w 5470432"/>
              <a:gd name="connsiteY3" fmla="*/ 2300953 h 23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432" h="2300953">
                <a:moveTo>
                  <a:pt x="0" y="0"/>
                </a:moveTo>
                <a:lnTo>
                  <a:pt x="5470432" y="0"/>
                </a:lnTo>
                <a:lnTo>
                  <a:pt x="5470432" y="2300953"/>
                </a:lnTo>
                <a:lnTo>
                  <a:pt x="0" y="230095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52000" tIns="252000" rIns="252000" bIns="252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196165-27AE-443C-AF47-7B6B0DC596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728" y="3856007"/>
            <a:ext cx="5470432" cy="2300953"/>
          </a:xfrm>
          <a:custGeom>
            <a:avLst/>
            <a:gdLst>
              <a:gd name="connsiteX0" fmla="*/ 0 w 5470432"/>
              <a:gd name="connsiteY0" fmla="*/ 0 h 2300953"/>
              <a:gd name="connsiteX1" fmla="*/ 5470432 w 5470432"/>
              <a:gd name="connsiteY1" fmla="*/ 0 h 2300953"/>
              <a:gd name="connsiteX2" fmla="*/ 5470432 w 5470432"/>
              <a:gd name="connsiteY2" fmla="*/ 2300953 h 2300953"/>
              <a:gd name="connsiteX3" fmla="*/ 0 w 5470432"/>
              <a:gd name="connsiteY3" fmla="*/ 2300953 h 23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432" h="2300953">
                <a:moveTo>
                  <a:pt x="0" y="0"/>
                </a:moveTo>
                <a:lnTo>
                  <a:pt x="5470432" y="0"/>
                </a:lnTo>
                <a:lnTo>
                  <a:pt x="5470432" y="2300953"/>
                </a:lnTo>
                <a:lnTo>
                  <a:pt x="0" y="230095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52000" tIns="252000" rIns="252000" bIns="252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4412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highlighting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16">
            <a:extLst>
              <a:ext uri="{FF2B5EF4-FFF2-40B4-BE49-F238E27FC236}">
                <a16:creationId xmlns:a16="http://schemas.microsoft.com/office/drawing/2014/main" id="{2A92F09F-D317-42E3-B74C-7A0237243BA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BA74A572-1DCD-45C6-A512-5352EE257E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11052484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429BDA1B-2BC8-40BC-AA30-CF42B5D03C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556" y="3023085"/>
            <a:ext cx="3384000" cy="684000"/>
          </a:xfrm>
          <a:solidFill>
            <a:schemeClr val="accent2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72106505-DB5F-4F49-8822-4826BDEC7B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639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73C17576-3818-4DAF-8697-2FBB1139D9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9106" y="3023085"/>
            <a:ext cx="3384000" cy="684000"/>
          </a:xfrm>
          <a:solidFill>
            <a:schemeClr val="accent3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06D58CD4-C66A-40AB-98B4-535A07E2DB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194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buClr>
                <a:schemeClr val="accent3"/>
              </a:buClr>
              <a:defRPr sz="1600"/>
            </a:lvl2pPr>
            <a:lvl3pPr>
              <a:defRPr sz="1400"/>
            </a:lvl3pPr>
            <a:lvl4pPr>
              <a:defRPr sz="1400"/>
            </a:lvl4pPr>
            <a:lvl5pPr>
              <a:buClr>
                <a:schemeClr val="accent3"/>
              </a:buCl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929A8655-1F53-480F-8591-3D24D79A7B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74656" y="3023085"/>
            <a:ext cx="3384000" cy="684000"/>
          </a:xfrm>
          <a:solidFill>
            <a:schemeClr val="accent4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2B9BEC67-6961-47E7-8313-1489F4F11B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749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buClr>
                <a:schemeClr val="accent4"/>
              </a:buClr>
              <a:defRPr sz="1600"/>
            </a:lvl2pPr>
            <a:lvl3pPr>
              <a:defRPr sz="1400"/>
            </a:lvl3pPr>
            <a:lvl4pP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0BC04882-24E3-4CCC-AC62-C47FEDFFBC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0800000">
            <a:off x="178734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23" name="Espace réservé du texte 12">
            <a:extLst>
              <a:ext uri="{FF2B5EF4-FFF2-40B4-BE49-F238E27FC236}">
                <a16:creationId xmlns:a16="http://schemas.microsoft.com/office/drawing/2014/main" id="{EEA9E792-73EA-43CF-9829-05E9EA8449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0800000">
            <a:off x="555289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accent6"/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 dirty="0"/>
              <a:t> </a:t>
            </a:r>
          </a:p>
        </p:txBody>
      </p:sp>
      <p:sp>
        <p:nvSpPr>
          <p:cNvPr id="24" name="Espace réservé du texte 12">
            <a:extLst>
              <a:ext uri="{FF2B5EF4-FFF2-40B4-BE49-F238E27FC236}">
                <a16:creationId xmlns:a16="http://schemas.microsoft.com/office/drawing/2014/main" id="{19ACC696-1D7F-4274-BA5B-846A87D3DF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0800000">
            <a:off x="931844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6310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with a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1A32803F-C0DA-48E6-897D-09C236F3DE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268E3EA-58D2-4683-99EA-36E0C836CA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7127143" cy="1296000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Espace réservé du texte 10">
            <a:extLst>
              <a:ext uri="{FF2B5EF4-FFF2-40B4-BE49-F238E27FC236}">
                <a16:creationId xmlns:a16="http://schemas.microsoft.com/office/drawing/2014/main" id="{66ED2081-D062-47AE-9D57-77E330A954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6400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A24175A2-B90D-4CD9-8997-CD3D3F9914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35543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EDC22B2-698E-4E5B-A0AD-BAE9A52C79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7908" y="1288067"/>
            <a:ext cx="3656872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037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889" y="2090899"/>
            <a:ext cx="10440000" cy="1548000"/>
          </a:xfrm>
        </p:spPr>
        <p:txBody>
          <a:bodyPr anchor="b"/>
          <a:lstStyle>
            <a:lvl1pPr>
              <a:defRPr sz="5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1889" y="3709352"/>
            <a:ext cx="10440000" cy="792000"/>
          </a:xfrm>
        </p:spPr>
        <p:txBody>
          <a:bodyPr/>
          <a:lstStyle>
            <a:lvl1pPr>
              <a:defRPr sz="2900" b="0">
                <a:solidFill>
                  <a:schemeClr val="bg1"/>
                </a:solidFill>
                <a:latin typeface="+mn-lt"/>
              </a:defRPr>
            </a:lvl1pPr>
            <a:lvl2pPr>
              <a:defRPr sz="2500">
                <a:latin typeface="Encode Sans ExpandedLight" pitchFamily="2" charset="0"/>
              </a:defRPr>
            </a:lvl2pPr>
            <a:lvl3pPr>
              <a:defRPr sz="2500">
                <a:latin typeface="Encode Sans ExpandedLight" pitchFamily="2" charset="0"/>
              </a:defRPr>
            </a:lvl3pPr>
            <a:lvl4pPr>
              <a:defRPr sz="2500">
                <a:latin typeface="Encode Sans ExpandedLight" pitchFamily="2" charset="0"/>
              </a:defRPr>
            </a:lvl4pPr>
            <a:lvl5pPr>
              <a:defRPr sz="2500">
                <a:latin typeface="Encode Sans ExpandedLight" pitchFamily="2" charset="0"/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11267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D95ABC65-7545-4D76-A9D5-7E791F4A6E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09BBE65-6381-42AD-B178-9D33A02F4D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56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C616F341-424E-4ECC-B11D-0008CB10FA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2805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Espace réservé pour une image  33">
            <a:extLst>
              <a:ext uri="{FF2B5EF4-FFF2-40B4-BE49-F238E27FC236}">
                <a16:creationId xmlns:a16="http://schemas.microsoft.com/office/drawing/2014/main" id="{4DCA1355-34B5-49FC-BA6B-273A843D534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2938" y="3425825"/>
            <a:ext cx="10906128" cy="2916609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6626567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8B5B3371-D86E-4697-92CD-5B21ECF77A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4BDBFD0-F6E2-49A9-91D4-C8811F988A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913950"/>
            <a:ext cx="10800000" cy="431045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6099" y="6489701"/>
            <a:ext cx="1329353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fr-FR"/>
              <a:t>July 9th, 2021</a:t>
            </a:r>
            <a:endParaRPr lang="en-US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602099" y="6489701"/>
            <a:ext cx="4687607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GONZALEZ VENEGAS - Electric Road 2021</a:t>
            </a:r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100"/>
            </a:lvl1pPr>
          </a:lstStyle>
          <a:p>
            <a:fld id="{975A587B-5814-4D9B-9598-FE9CB954CB0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049950"/>
            <a:ext cx="10800000" cy="86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3916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1A6F2-F3D5-0748-B440-27372E725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1E1FAB-D966-9A45-AFA1-3861ADBFA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DBCA68-678B-5343-B122-E84D7288A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227820-45BC-9648-8097-D4585D94D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04/07/2022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961665-EAD9-C74F-8DDE-5FDA264C3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07F45F-2BF2-864F-9D9C-BABF93113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9725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BB7BB60E-9AFC-494F-94F5-DEA56540C7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896F76F-E7C8-4E2B-B39D-B9DA17725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2927612"/>
            <a:ext cx="5328000" cy="3240000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635098"/>
            <a:ext cx="53280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4459728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hite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02693427-0064-4C20-BB8A-3162AB9CD1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234AADB-645B-4C3C-BFE7-89D1937EB4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8038BA85-2084-4869-B223-D5D52B6CE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890" y="1128410"/>
            <a:ext cx="5452110" cy="5039202"/>
          </a:xfrm>
          <a:custGeom>
            <a:avLst/>
            <a:gdLst>
              <a:gd name="connsiteX0" fmla="*/ 0 w 5452110"/>
              <a:gd name="connsiteY0" fmla="*/ 0 h 5039202"/>
              <a:gd name="connsiteX1" fmla="*/ 5452110 w 5452110"/>
              <a:gd name="connsiteY1" fmla="*/ 0 h 5039202"/>
              <a:gd name="connsiteX2" fmla="*/ 5452110 w 5452110"/>
              <a:gd name="connsiteY2" fmla="*/ 5039202 h 5039202"/>
              <a:gd name="connsiteX3" fmla="*/ 0 w 545211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2110" h="5039202">
                <a:moveTo>
                  <a:pt x="0" y="0"/>
                </a:moveTo>
                <a:lnTo>
                  <a:pt x="5452110" y="0"/>
                </a:lnTo>
                <a:lnTo>
                  <a:pt x="545211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540000" rIns="360000" bIns="36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536" y="2927612"/>
            <a:ext cx="4932000" cy="2880000"/>
          </a:xfrm>
        </p:spPr>
        <p:txBody>
          <a:bodyPr/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9424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highligh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F581A243-5732-484F-875D-AE7E17E76B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F92FB9F-55B8-45CD-A54D-ADF6B87587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3890" y="1128410"/>
            <a:ext cx="545400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135F8181-64D0-4B6F-93D7-8C10D48D5C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4800" y="1128410"/>
            <a:ext cx="5500800" cy="5039202"/>
          </a:xfrm>
          <a:custGeom>
            <a:avLst/>
            <a:gdLst>
              <a:gd name="connsiteX0" fmla="*/ 0 w 5500800"/>
              <a:gd name="connsiteY0" fmla="*/ 0 h 5039202"/>
              <a:gd name="connsiteX1" fmla="*/ 5500800 w 5500800"/>
              <a:gd name="connsiteY1" fmla="*/ 0 h 5039202"/>
              <a:gd name="connsiteX2" fmla="*/ 5500800 w 5500800"/>
              <a:gd name="connsiteY2" fmla="*/ 5039202 h 5039202"/>
              <a:gd name="connsiteX3" fmla="*/ 0 w 550080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0800" h="5039202">
                <a:moveTo>
                  <a:pt x="0" y="0"/>
                </a:moveTo>
                <a:lnTo>
                  <a:pt x="5500800" y="0"/>
                </a:lnTo>
                <a:lnTo>
                  <a:pt x="550080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648000" tIns="360000" rIns="360000" bIns="360000" anchor="ctr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4660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frames with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6">
            <a:extLst>
              <a:ext uri="{FF2B5EF4-FFF2-40B4-BE49-F238E27FC236}">
                <a16:creationId xmlns:a16="http://schemas.microsoft.com/office/drawing/2014/main" id="{3FF29340-6353-4919-B09B-763E71D84A2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349215C8-FED4-4FF6-8778-0DB432A4C6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230AACEC-8150-4E58-B999-2C8E63E1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890" y="1128409"/>
            <a:ext cx="5292090" cy="5039202"/>
          </a:xfrm>
          <a:custGeom>
            <a:avLst/>
            <a:gdLst>
              <a:gd name="connsiteX0" fmla="*/ 0 w 5292090"/>
              <a:gd name="connsiteY0" fmla="*/ 0 h 5039202"/>
              <a:gd name="connsiteX1" fmla="*/ 5292090 w 5292090"/>
              <a:gd name="connsiteY1" fmla="*/ 0 h 5039202"/>
              <a:gd name="connsiteX2" fmla="*/ 5292090 w 5292090"/>
              <a:gd name="connsiteY2" fmla="*/ 5039202 h 5039202"/>
              <a:gd name="connsiteX3" fmla="*/ 0 w 529209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2090" h="5039202">
                <a:moveTo>
                  <a:pt x="0" y="0"/>
                </a:moveTo>
                <a:lnTo>
                  <a:pt x="5292090" y="0"/>
                </a:lnTo>
                <a:lnTo>
                  <a:pt x="529209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60000" tIns="216000" rIns="360000" bIns="360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0" name="Espace réservé pour une image  33">
            <a:extLst>
              <a:ext uri="{FF2B5EF4-FFF2-40B4-BE49-F238E27FC236}">
                <a16:creationId xmlns:a16="http://schemas.microsoft.com/office/drawing/2014/main" id="{EB38C0A6-0F71-4D15-A062-D159A2D723C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96868" y="2838450"/>
            <a:ext cx="4986135" cy="31602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F34C298-6747-4F09-827E-E3C9685ACC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6022" y="1128409"/>
            <a:ext cx="5292090" cy="5039202"/>
          </a:xfrm>
          <a:custGeom>
            <a:avLst/>
            <a:gdLst>
              <a:gd name="connsiteX0" fmla="*/ 0 w 5292090"/>
              <a:gd name="connsiteY0" fmla="*/ 0 h 5039202"/>
              <a:gd name="connsiteX1" fmla="*/ 5292090 w 5292090"/>
              <a:gd name="connsiteY1" fmla="*/ 0 h 5039202"/>
              <a:gd name="connsiteX2" fmla="*/ 5292090 w 5292090"/>
              <a:gd name="connsiteY2" fmla="*/ 5039202 h 5039202"/>
              <a:gd name="connsiteX3" fmla="*/ 0 w 529209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2090" h="5039202">
                <a:moveTo>
                  <a:pt x="0" y="0"/>
                </a:moveTo>
                <a:lnTo>
                  <a:pt x="5292090" y="0"/>
                </a:lnTo>
                <a:lnTo>
                  <a:pt x="529209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216000" rIns="360000" bIns="360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8" name="Espace réservé pour une image  33">
            <a:extLst>
              <a:ext uri="{FF2B5EF4-FFF2-40B4-BE49-F238E27FC236}">
                <a16:creationId xmlns:a16="http://schemas.microsoft.com/office/drawing/2014/main" id="{F597D9F1-2155-4D83-9236-EC04A593F8AA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409000" y="2838450"/>
            <a:ext cx="4986135" cy="31602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533495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BECA0681-26F7-47F5-AD97-B4C87FB6BF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FE785CE9-2C61-492B-B8BE-C47336DFBA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E81FFD1A-90DF-48A1-9716-E41ABD4376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26319" y="1128407"/>
            <a:ext cx="5462565" cy="5256000"/>
          </a:xfrm>
          <a:custGeom>
            <a:avLst/>
            <a:gdLst>
              <a:gd name="connsiteX0" fmla="*/ 0 w 5462565"/>
              <a:gd name="connsiteY0" fmla="*/ 0 h 5256000"/>
              <a:gd name="connsiteX1" fmla="*/ 5462565 w 5462565"/>
              <a:gd name="connsiteY1" fmla="*/ 0 h 5256000"/>
              <a:gd name="connsiteX2" fmla="*/ 5462565 w 5462565"/>
              <a:gd name="connsiteY2" fmla="*/ 5256000 h 5256000"/>
              <a:gd name="connsiteX3" fmla="*/ 0 w 5462565"/>
              <a:gd name="connsiteY3" fmla="*/ 5256000 h 52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2565" h="5256000">
                <a:moveTo>
                  <a:pt x="0" y="0"/>
                </a:moveTo>
                <a:lnTo>
                  <a:pt x="5462565" y="0"/>
                </a:lnTo>
                <a:lnTo>
                  <a:pt x="5462565" y="5256000"/>
                </a:lnTo>
                <a:lnTo>
                  <a:pt x="0" y="52560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lIns="216000" tIns="216000" rIns="216000" bIns="216000"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5076000" cy="3636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21" name="Espace réservé du graphique 2">
            <a:extLst>
              <a:ext uri="{FF2B5EF4-FFF2-40B4-BE49-F238E27FC236}">
                <a16:creationId xmlns:a16="http://schemas.microsoft.com/office/drawing/2014/main" id="{EBA46C1A-FD0D-44CC-9BA2-F8724E59CBE7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321428" y="2556822"/>
            <a:ext cx="5076000" cy="3636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04733"/>
            <a:ext cx="5076000" cy="1707159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714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11A7119E-AD18-48FE-93BD-D50643CE15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84B39AC-5021-4815-9D57-75DA1F8531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11052484" cy="3744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11052484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2144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graph and a fram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C72A938C-CF83-4364-AB76-81C54CE4AC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377B65B-2247-484E-86D1-6557F54EB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7019999" cy="3600138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99" y="1337159"/>
            <a:ext cx="7020000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18BF0D1-2051-4CDC-8776-6ACE284695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17908" y="1288067"/>
            <a:ext cx="3656872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0064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with 2 texts in 2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16FBFFE1-F2E2-408B-B0F4-E23BEA279E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80A0589-BF71-48F1-8E32-A6A7AB0BD8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1" y="1337159"/>
            <a:ext cx="5400000" cy="4819801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F20727D-5E83-4E0E-9FB9-68D69A7B5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728" y="1288067"/>
            <a:ext cx="5470432" cy="2300953"/>
          </a:xfrm>
          <a:custGeom>
            <a:avLst/>
            <a:gdLst>
              <a:gd name="connsiteX0" fmla="*/ 0 w 5470432"/>
              <a:gd name="connsiteY0" fmla="*/ 0 h 2300953"/>
              <a:gd name="connsiteX1" fmla="*/ 5470432 w 5470432"/>
              <a:gd name="connsiteY1" fmla="*/ 0 h 2300953"/>
              <a:gd name="connsiteX2" fmla="*/ 5470432 w 5470432"/>
              <a:gd name="connsiteY2" fmla="*/ 2300953 h 2300953"/>
              <a:gd name="connsiteX3" fmla="*/ 0 w 5470432"/>
              <a:gd name="connsiteY3" fmla="*/ 2300953 h 23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432" h="2300953">
                <a:moveTo>
                  <a:pt x="0" y="0"/>
                </a:moveTo>
                <a:lnTo>
                  <a:pt x="5470432" y="0"/>
                </a:lnTo>
                <a:lnTo>
                  <a:pt x="5470432" y="2300953"/>
                </a:lnTo>
                <a:lnTo>
                  <a:pt x="0" y="230095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52000" tIns="252000" rIns="252000" bIns="252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196165-27AE-443C-AF47-7B6B0DC596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728" y="3856007"/>
            <a:ext cx="5470432" cy="2300953"/>
          </a:xfrm>
          <a:custGeom>
            <a:avLst/>
            <a:gdLst>
              <a:gd name="connsiteX0" fmla="*/ 0 w 5470432"/>
              <a:gd name="connsiteY0" fmla="*/ 0 h 2300953"/>
              <a:gd name="connsiteX1" fmla="*/ 5470432 w 5470432"/>
              <a:gd name="connsiteY1" fmla="*/ 0 h 2300953"/>
              <a:gd name="connsiteX2" fmla="*/ 5470432 w 5470432"/>
              <a:gd name="connsiteY2" fmla="*/ 2300953 h 2300953"/>
              <a:gd name="connsiteX3" fmla="*/ 0 w 5470432"/>
              <a:gd name="connsiteY3" fmla="*/ 2300953 h 23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432" h="2300953">
                <a:moveTo>
                  <a:pt x="0" y="0"/>
                </a:moveTo>
                <a:lnTo>
                  <a:pt x="5470432" y="0"/>
                </a:lnTo>
                <a:lnTo>
                  <a:pt x="5470432" y="2300953"/>
                </a:lnTo>
                <a:lnTo>
                  <a:pt x="0" y="230095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52000" tIns="252000" rIns="252000" bIns="252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6756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highlighting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16">
            <a:extLst>
              <a:ext uri="{FF2B5EF4-FFF2-40B4-BE49-F238E27FC236}">
                <a16:creationId xmlns:a16="http://schemas.microsoft.com/office/drawing/2014/main" id="{2A92F09F-D317-42E3-B74C-7A0237243BA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BA74A572-1DCD-45C6-A512-5352EE257E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11052484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429BDA1B-2BC8-40BC-AA30-CF42B5D03C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556" y="3023085"/>
            <a:ext cx="3384000" cy="684000"/>
          </a:xfrm>
          <a:solidFill>
            <a:schemeClr val="accent2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72106505-DB5F-4F49-8822-4826BDEC7B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639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73C17576-3818-4DAF-8697-2FBB1139D9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9106" y="3023085"/>
            <a:ext cx="3384000" cy="684000"/>
          </a:xfrm>
          <a:solidFill>
            <a:schemeClr val="accent3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06D58CD4-C66A-40AB-98B4-535A07E2DB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194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buClr>
                <a:schemeClr val="accent3"/>
              </a:buClr>
              <a:defRPr sz="1600"/>
            </a:lvl2pPr>
            <a:lvl3pPr>
              <a:defRPr sz="1400"/>
            </a:lvl3pPr>
            <a:lvl4pPr>
              <a:defRPr sz="1400"/>
            </a:lvl4pPr>
            <a:lvl5pPr>
              <a:buClr>
                <a:schemeClr val="accent3"/>
              </a:buCl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929A8655-1F53-480F-8591-3D24D79A7B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74656" y="3023085"/>
            <a:ext cx="3384000" cy="684000"/>
          </a:xfrm>
          <a:solidFill>
            <a:schemeClr val="accent4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2B9BEC67-6961-47E7-8313-1489F4F11B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749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buClr>
                <a:schemeClr val="accent4"/>
              </a:buClr>
              <a:defRPr sz="1600"/>
            </a:lvl2pPr>
            <a:lvl3pPr>
              <a:defRPr sz="1400"/>
            </a:lvl3pPr>
            <a:lvl4pP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0BC04882-24E3-4CCC-AC62-C47FEDFFBC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0800000">
            <a:off x="178734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23" name="Espace réservé du texte 12">
            <a:extLst>
              <a:ext uri="{FF2B5EF4-FFF2-40B4-BE49-F238E27FC236}">
                <a16:creationId xmlns:a16="http://schemas.microsoft.com/office/drawing/2014/main" id="{EEA9E792-73EA-43CF-9829-05E9EA8449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0800000">
            <a:off x="555289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accent6"/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 dirty="0"/>
              <a:t> </a:t>
            </a:r>
          </a:p>
        </p:txBody>
      </p:sp>
      <p:sp>
        <p:nvSpPr>
          <p:cNvPr id="24" name="Espace réservé du texte 12">
            <a:extLst>
              <a:ext uri="{FF2B5EF4-FFF2-40B4-BE49-F238E27FC236}">
                <a16:creationId xmlns:a16="http://schemas.microsoft.com/office/drawing/2014/main" id="{19ACC696-1D7F-4274-BA5B-846A87D3DF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0800000">
            <a:off x="931844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3259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with a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1A32803F-C0DA-48E6-897D-09C236F3DE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268E3EA-58D2-4683-99EA-36E0C836CA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7127143" cy="1296000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Espace réservé du texte 10">
            <a:extLst>
              <a:ext uri="{FF2B5EF4-FFF2-40B4-BE49-F238E27FC236}">
                <a16:creationId xmlns:a16="http://schemas.microsoft.com/office/drawing/2014/main" id="{66ED2081-D062-47AE-9D57-77E330A954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6400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A24175A2-B90D-4CD9-8997-CD3D3F9914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35543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EDC22B2-698E-4E5B-A0AD-BAE9A52C79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7908" y="1288067"/>
            <a:ext cx="3656872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8217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9D0447-9C69-F740-B419-F70C16292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7FC869-DB5F-E945-89E0-8B07DFB8F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B0201E1-B201-4E4E-AB8E-800DB2B63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BB9C74A-6CF8-9743-8EB5-A60E276566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A071A07-933E-EF44-AAA9-88EE2194F1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A2BF122-908E-4342-AC4C-09C93D6FC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04/07/2022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CC8488-1CAB-CF48-98A1-3CE119A53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B0AC1-40B5-EC41-AE90-4712A2641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77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397223" y="3180448"/>
            <a:ext cx="7251172" cy="1498283"/>
          </a:xfrm>
        </p:spPr>
        <p:txBody>
          <a:bodyPr anchor="t"/>
          <a:lstStyle>
            <a:lvl1pPr algn="l">
              <a:defRPr sz="2133" b="0" cap="all" baseline="0"/>
            </a:lvl1pPr>
          </a:lstStyle>
          <a:p>
            <a:r>
              <a:rPr lang="en-US" noProof="0" dirty="0"/>
              <a:t>Modify the chapter 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351584" y="1604797"/>
            <a:ext cx="7296811" cy="1479640"/>
          </a:xfrm>
        </p:spPr>
        <p:txBody>
          <a:bodyPr anchor="b">
            <a:normAutofit/>
          </a:bodyPr>
          <a:lstStyle>
            <a:lvl1pPr marL="0" indent="0">
              <a:buNone/>
              <a:defRPr sz="4267" b="0" baseline="0">
                <a:solidFill>
                  <a:srgbClr val="83786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01 N° Chapter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2543606" y="3087048"/>
            <a:ext cx="7104789" cy="0"/>
          </a:xfrm>
          <a:prstGeom prst="line">
            <a:avLst/>
          </a:prstGeom>
          <a:ln w="9525">
            <a:solidFill>
              <a:srgbClr val="83786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5" name="Espace réservé du numéro de diapositive 1"/>
          <p:cNvSpPr>
            <a:spLocks noGrp="1"/>
          </p:cNvSpPr>
          <p:nvPr>
            <p:ph type="sldNum" sz="quarter" idx="14"/>
          </p:nvPr>
        </p:nvSpPr>
        <p:spPr>
          <a:xfrm>
            <a:off x="9393662" y="6309320"/>
            <a:ext cx="2558989" cy="384043"/>
          </a:xfrm>
        </p:spPr>
        <p:txBody>
          <a:bodyPr/>
          <a:lstStyle/>
          <a:p>
            <a:fld id="{7E98F04D-D4B9-4F24-807B-C7C9C15489B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88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04/07/2022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47247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04/07/2022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6998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04/07/2022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89419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04/07/2022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66627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04/07/2022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516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04/07/2022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44547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04/07/2022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48662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04/07/2022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8010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04/07/2022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104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A0EEF2-2A50-F14B-8939-461A13699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46179EE-8F03-4641-A60B-0431A088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04/07/2022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E19A248-3519-1340-8694-4B570CF3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A438BF-FC35-3746-A17F-159B69B5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8489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04/07/2022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24420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04/07/2022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5302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399EA7A-F1D3-E145-A52C-BD316A4F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04/07/2022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7936B57-D85D-E740-B4EE-6C664E16A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A4EE54-A428-1C4C-A615-452882D3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234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91AE1A-D625-594C-8456-32D5F5B3F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E849B2-5AE4-B044-9D50-3B84370FB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FB14C3-C7CE-2442-B82A-58BDCEA53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BD28F3-A0AD-D842-B6BA-69907EDE0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04/07/2022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ABF74F4-E68E-084E-899B-23CA478C3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4F48AC-803C-724D-B9EE-D1909C6B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79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FE0890-2AAD-9049-A0B4-4BC34D989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FC24064-3961-C74C-88E4-35ED3D7FE9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39495D3-4BDE-094C-9A8A-89CFA362A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0BF4D8-42CA-2940-877F-AEAE0BA61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04/07/2022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20611C2-F961-A24A-A0CC-820B59BE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F09DF2-32E9-194C-9E3E-B3C29132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3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A6CC737-166D-AA43-B904-D5208C96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B98707-688E-124D-8651-51E951345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BD75F8-578C-AA4E-9171-A0B6DBE6BE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501A2-DD91-714B-9261-7297454AD825}" type="datetimeFigureOut">
              <a:rPr lang="fr-FR" smtClean="0"/>
              <a:t>04/07/2022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64EFC9-F3CE-5A41-9DC2-7053EE199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E81591-434B-8247-9D74-A0ECCC9B7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82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866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81" y="1535088"/>
            <a:ext cx="10800000" cy="86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81" y="2624771"/>
            <a:ext cx="10800000" cy="360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6100" y="6489701"/>
            <a:ext cx="1217386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July 9th, 2021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4989" y="6489701"/>
            <a:ext cx="480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PhD Defense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9874" y="6489701"/>
            <a:ext cx="72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fld id="{975A587B-5814-4D9B-9598-FE9CB954CB01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15C50B6-A1A5-448D-9A28-4D004F3E4FF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6940" y="350044"/>
            <a:ext cx="1904048" cy="55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8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26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6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5000"/>
        </a:lnSpc>
        <a:spcBef>
          <a:spcPts val="7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16000" indent="0" algn="l" defTabSz="685800" rtl="0" eaLnBrk="1" latinLnBrk="0" hangingPunct="1">
        <a:lnSpc>
          <a:spcPct val="105000"/>
        </a:lnSpc>
        <a:spcBef>
          <a:spcPts val="700"/>
        </a:spcBef>
        <a:buSzPct val="120000"/>
        <a:buFont typeface="Encode Sans" pitchFamily="2" charset="0"/>
        <a:buNone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16000" indent="0" algn="l" defTabSz="685800" rtl="0" eaLnBrk="1" latinLnBrk="0" hangingPunct="1">
        <a:lnSpc>
          <a:spcPct val="105000"/>
        </a:lnSpc>
        <a:spcBef>
          <a:spcPts val="400"/>
        </a:spcBef>
        <a:buFont typeface="Encode Sans" pitchFamily="2" charset="0"/>
        <a:buNone/>
        <a:defRPr sz="1400" b="0" kern="1200">
          <a:solidFill>
            <a:schemeClr val="accent1"/>
          </a:solidFill>
          <a:latin typeface="+mj-lt"/>
          <a:ea typeface="+mn-ea"/>
          <a:cs typeface="+mn-cs"/>
        </a:defRPr>
      </a:lvl4pPr>
      <a:lvl5pPr marL="360000" indent="-144000" algn="l" defTabSz="685800" rtl="0" eaLnBrk="1" latinLnBrk="0" hangingPunct="1">
        <a:lnSpc>
          <a:spcPct val="105000"/>
        </a:lnSpc>
        <a:spcBef>
          <a:spcPts val="4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81" y="1535088"/>
            <a:ext cx="10800000" cy="86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81" y="2624771"/>
            <a:ext cx="10800000" cy="360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6100" y="6489701"/>
            <a:ext cx="1217386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r-FR"/>
              <a:t>July 9th, 2021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4989" y="6489701"/>
            <a:ext cx="480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GONZALEZ VENEGAS - Electric Road 2021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9874" y="6489701"/>
            <a:ext cx="72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fld id="{975A587B-5814-4D9B-9598-FE9CB954CB01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15C50B6-A1A5-448D-9A28-4D004F3E4FF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6940" y="350044"/>
            <a:ext cx="1904048" cy="55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3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hf hdr="0" dt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26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6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5000"/>
        </a:lnSpc>
        <a:spcBef>
          <a:spcPts val="7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16000" indent="0" algn="l" defTabSz="685800" rtl="0" eaLnBrk="1" latinLnBrk="0" hangingPunct="1">
        <a:lnSpc>
          <a:spcPct val="105000"/>
        </a:lnSpc>
        <a:spcBef>
          <a:spcPts val="700"/>
        </a:spcBef>
        <a:buSzPct val="120000"/>
        <a:buFont typeface="Encode Sans" pitchFamily="2" charset="0"/>
        <a:buNone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16000" indent="0" algn="l" defTabSz="685800" rtl="0" eaLnBrk="1" latinLnBrk="0" hangingPunct="1">
        <a:lnSpc>
          <a:spcPct val="105000"/>
        </a:lnSpc>
        <a:spcBef>
          <a:spcPts val="400"/>
        </a:spcBef>
        <a:buFont typeface="Encode Sans" pitchFamily="2" charset="0"/>
        <a:buNone/>
        <a:defRPr sz="1400" b="0" kern="1200">
          <a:solidFill>
            <a:schemeClr val="accent1"/>
          </a:solidFill>
          <a:latin typeface="+mj-lt"/>
          <a:ea typeface="+mn-ea"/>
          <a:cs typeface="+mn-cs"/>
        </a:defRPr>
      </a:lvl4pPr>
      <a:lvl5pPr marL="360000" indent="-144000" algn="l" defTabSz="685800" rtl="0" eaLnBrk="1" latinLnBrk="0" hangingPunct="1">
        <a:lnSpc>
          <a:spcPct val="105000"/>
        </a:lnSpc>
        <a:spcBef>
          <a:spcPts val="4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04/07/2022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4693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urzaamnieuws.nl/zin-en-onzin-van-de-huis-accu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Yannick.perez@centralesupelec.f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urzaamnieuws.nl/zin-en-onzin-van-de-huis-accu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Yannick.perez@centralesupelec.f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11B1E0D-4EEB-F540-8FD4-04A6C1D2D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955" r="2784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E89DD2-3BF2-444A-AC39-A1F39C588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260274" cy="3204134"/>
          </a:xfrm>
        </p:spPr>
        <p:txBody>
          <a:bodyPr anchor="b">
            <a:noAutofit/>
          </a:bodyPr>
          <a:lstStyle/>
          <a:p>
            <a:pPr algn="l"/>
            <a:r>
              <a:rPr lang="en-GB" sz="4800" dirty="0"/>
              <a:t>Economics of Electric Mobility: Utilities and Electric mobility</a:t>
            </a:r>
            <a:r>
              <a:rPr lang="fr-FR" sz="4000" dirty="0"/>
              <a:t>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3896DC9-39DA-DF4B-98F1-93C413B51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260275" cy="1208141"/>
          </a:xfrm>
        </p:spPr>
        <p:txBody>
          <a:bodyPr>
            <a:normAutofit fontScale="92500"/>
          </a:bodyPr>
          <a:lstStyle/>
          <a:p>
            <a:pPr algn="l"/>
            <a:r>
              <a:rPr lang="fr-FR" sz="2000" b="1" dirty="0"/>
              <a:t>Yannick Perez </a:t>
            </a:r>
          </a:p>
          <a:p>
            <a:pPr algn="l"/>
            <a:r>
              <a:rPr lang="fr-FR" sz="2000" dirty="0" err="1"/>
              <a:t>CentraleSupélec</a:t>
            </a:r>
            <a:r>
              <a:rPr lang="fr-FR" sz="2000" dirty="0"/>
              <a:t> – </a:t>
            </a:r>
            <a:r>
              <a:rPr lang="fr-FR" sz="2000" dirty="0" err="1"/>
              <a:t>University</a:t>
            </a:r>
            <a:r>
              <a:rPr lang="fr-FR" sz="2000" dirty="0"/>
              <a:t> Paris-Saclay</a:t>
            </a:r>
          </a:p>
          <a:p>
            <a:pPr algn="l"/>
            <a:r>
              <a:rPr lang="fr-FR" sz="2000" dirty="0">
                <a:hlinkClick r:id="rId4"/>
              </a:rPr>
              <a:t>Yannick.perez@centralesupelec.fr</a:t>
            </a:r>
            <a:r>
              <a:rPr lang="fr-FR" sz="2000" dirty="0"/>
              <a:t>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289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24C09C-0B77-3A4B-BF04-3471ACE47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Real good cars</a:t>
            </a:r>
          </a:p>
        </p:txBody>
      </p:sp>
      <p:pic>
        <p:nvPicPr>
          <p:cNvPr id="1028" name="Picture 4" descr="Nouvelle Peugeot 208 - Pour ceux en avance sur leur temps - YouTube">
            <a:extLst>
              <a:ext uri="{FF2B5EF4-FFF2-40B4-BE49-F238E27FC236}">
                <a16:creationId xmlns:a16="http://schemas.microsoft.com/office/drawing/2014/main" id="{8D552635-DB2A-EC40-AC79-5CF67F413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109" y="1101437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301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AB5C4A7-9B4E-B043-B3E4-53EBAD356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fr-FR" sz="4000" dirty="0" err="1">
                <a:solidFill>
                  <a:srgbClr val="FFFFFF"/>
                </a:solidFill>
              </a:rPr>
              <a:t>Why</a:t>
            </a:r>
            <a:r>
              <a:rPr lang="fr-FR" sz="4000" dirty="0">
                <a:solidFill>
                  <a:srgbClr val="FFFFFF"/>
                </a:solidFill>
              </a:rPr>
              <a:t> the sales are </a:t>
            </a:r>
            <a:r>
              <a:rPr lang="fr-FR" sz="4000" dirty="0" err="1">
                <a:solidFill>
                  <a:srgbClr val="FFFFFF"/>
                </a:solidFill>
              </a:rPr>
              <a:t>booming</a:t>
            </a:r>
            <a:r>
              <a:rPr lang="fr-FR" sz="4000" dirty="0">
                <a:solidFill>
                  <a:srgbClr val="FFFFFF"/>
                </a:solidFill>
              </a:rPr>
              <a:t>? 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Espace réservé du contenu 2">
            <a:extLst>
              <a:ext uri="{FF2B5EF4-FFF2-40B4-BE49-F238E27FC236}">
                <a16:creationId xmlns:a16="http://schemas.microsoft.com/office/drawing/2014/main" id="{DC0BC4AF-055C-A52A-FB20-0A84C9A018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1478971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2317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37895" y="274638"/>
            <a:ext cx="8783052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Minimum charging infrastructures allows to start equipment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7076" t="15607" r="10380" b="52202"/>
          <a:stretch/>
        </p:blipFill>
        <p:spPr>
          <a:xfrm>
            <a:off x="3293141" y="1812842"/>
            <a:ext cx="6528547" cy="370175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83616" y="5717981"/>
            <a:ext cx="8822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7 logical options to charge but 95% of the charging is made at home </a:t>
            </a:r>
          </a:p>
          <a:p>
            <a:r>
              <a:rPr lang="en-US" sz="2400" b="1" dirty="0"/>
              <a:t>but a lot seems to be needed elsewhere to secure the EV buyer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756401" y="1866900"/>
            <a:ext cx="96519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House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458200" y="2946400"/>
            <a:ext cx="71080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Work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775304" y="4724401"/>
            <a:ext cx="927496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Public </a:t>
            </a:r>
            <a:r>
              <a:rPr lang="fr-FR" b="1" dirty="0" err="1">
                <a:solidFill>
                  <a:schemeClr val="bg1"/>
                </a:solidFill>
              </a:rPr>
              <a:t>domain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65800" y="5146294"/>
            <a:ext cx="181862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</a:rPr>
              <a:t>Shopping time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013200" y="5119862"/>
            <a:ext cx="143643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During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travel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47382" y="3684763"/>
            <a:ext cx="140021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Charging</a:t>
            </a:r>
            <a:r>
              <a:rPr lang="fr-FR" sz="1400" b="1" dirty="0">
                <a:solidFill>
                  <a:schemeClr val="bg1"/>
                </a:solidFill>
              </a:rPr>
              <a:t> station</a:t>
            </a:r>
          </a:p>
        </p:txBody>
      </p:sp>
    </p:spTree>
    <p:extLst>
      <p:ext uri="{BB962C8B-B14F-4D97-AF65-F5344CB8AC3E}">
        <p14:creationId xmlns:p14="http://schemas.microsoft.com/office/powerpoint/2010/main" val="3640089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89A52D-6374-6344-B61F-8B5A707A4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The world leader </a:t>
            </a:r>
            <a:r>
              <a:rPr lang="fr-FR" dirty="0" err="1">
                <a:solidFill>
                  <a:srgbClr val="FFFF00"/>
                </a:solidFill>
              </a:rPr>
              <a:t>is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private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931429-9954-B24A-B373-47162045B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38075"/>
            <a:ext cx="8577545" cy="552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29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7D5588-EDDD-F543-BD0E-B55ECA1E3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The </a:t>
            </a:r>
            <a:r>
              <a:rPr lang="fr-FR" dirty="0" err="1">
                <a:solidFill>
                  <a:srgbClr val="FFFF00"/>
                </a:solidFill>
              </a:rPr>
              <a:t>followers</a:t>
            </a:r>
            <a:r>
              <a:rPr lang="fr-FR" dirty="0">
                <a:solidFill>
                  <a:srgbClr val="FFFF00"/>
                </a:solidFill>
              </a:rPr>
              <a:t> are </a:t>
            </a:r>
            <a:r>
              <a:rPr lang="fr-FR" dirty="0" err="1">
                <a:solidFill>
                  <a:srgbClr val="FFFF00"/>
                </a:solidFill>
              </a:rPr>
              <a:t>private</a:t>
            </a:r>
            <a:r>
              <a:rPr lang="fr-FR" dirty="0">
                <a:solidFill>
                  <a:srgbClr val="FFFF00"/>
                </a:solidFill>
              </a:rPr>
              <a:t> and </a:t>
            </a:r>
            <a:r>
              <a:rPr lang="fr-FR" dirty="0" err="1">
                <a:solidFill>
                  <a:srgbClr val="FFFF00"/>
                </a:solidFill>
              </a:rPr>
              <a:t>locals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EC812C-1A43-A54E-8BD0-0A1583278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3921"/>
            <a:ext cx="7311583" cy="515944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12B77B3-F96D-424F-80DC-3D90D7537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308" y="3376885"/>
            <a:ext cx="6220691" cy="25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54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90632C-2A11-C24E-ADBA-7024798CE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And Public </a:t>
            </a:r>
            <a:r>
              <a:rPr lang="fr-FR" dirty="0" err="1">
                <a:solidFill>
                  <a:srgbClr val="FFFF00"/>
                </a:solidFill>
              </a:rPr>
              <a:t>Investments</a:t>
            </a:r>
            <a:r>
              <a:rPr lang="fr-FR" dirty="0">
                <a:solidFill>
                  <a:srgbClr val="FFFF00"/>
                </a:solidFill>
              </a:rPr>
              <a:t> are </a:t>
            </a:r>
            <a:r>
              <a:rPr lang="fr-FR" dirty="0" err="1">
                <a:solidFill>
                  <a:srgbClr val="FFFF00"/>
                </a:solidFill>
              </a:rPr>
              <a:t>also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displayed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5" name="Picture 4" descr="Digital numbers and graphs">
            <a:extLst>
              <a:ext uri="{FF2B5EF4-FFF2-40B4-BE49-F238E27FC236}">
                <a16:creationId xmlns:a16="http://schemas.microsoft.com/office/drawing/2014/main" id="{C368EDC7-F554-F859-C665-E7FC9FC7A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58" b="148"/>
          <a:stretch/>
        </p:blipFill>
        <p:spPr>
          <a:xfrm>
            <a:off x="609600" y="1600201"/>
            <a:ext cx="109728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30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2A6DEF-34EC-1D4E-A522-FE5614947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But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5D18BB-D9ED-AC48-AA29-B9FDA9561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2273"/>
            <a:ext cx="12192000" cy="555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29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65E3E-D6DC-B342-888D-0D3CE50E6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Infographie: Le développement des infrastructures dédiées à la mobilité électrique | Statista">
            <a:extLst>
              <a:ext uri="{FF2B5EF4-FFF2-40B4-BE49-F238E27FC236}">
                <a16:creationId xmlns:a16="http://schemas.microsoft.com/office/drawing/2014/main" id="{D4650548-D2DB-1847-9B36-29ED58DF0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7D6A298-024A-DF42-8203-3ACB0981AF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263"/>
          <a:stretch/>
        </p:blipFill>
        <p:spPr>
          <a:xfrm>
            <a:off x="4718728" y="1934645"/>
            <a:ext cx="7473272" cy="440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4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AB5C4A7-9B4E-B043-B3E4-53EBAD356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fr-FR" sz="4000" dirty="0" err="1">
                <a:solidFill>
                  <a:srgbClr val="FFFFFF"/>
                </a:solidFill>
              </a:rPr>
              <a:t>Why</a:t>
            </a:r>
            <a:r>
              <a:rPr lang="fr-FR" sz="4000" dirty="0">
                <a:solidFill>
                  <a:srgbClr val="FFFFFF"/>
                </a:solidFill>
              </a:rPr>
              <a:t> the sales are </a:t>
            </a:r>
            <a:r>
              <a:rPr lang="fr-FR" sz="4000" dirty="0" err="1">
                <a:solidFill>
                  <a:srgbClr val="FFFFFF"/>
                </a:solidFill>
              </a:rPr>
              <a:t>booming</a:t>
            </a:r>
            <a:r>
              <a:rPr lang="fr-FR" sz="4000" dirty="0">
                <a:solidFill>
                  <a:srgbClr val="FFFFFF"/>
                </a:solidFill>
              </a:rPr>
              <a:t>? 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Espace réservé du contenu 2">
            <a:extLst>
              <a:ext uri="{FF2B5EF4-FFF2-40B4-BE49-F238E27FC236}">
                <a16:creationId xmlns:a16="http://schemas.microsoft.com/office/drawing/2014/main" id="{DC0BC4AF-055C-A52A-FB20-0A84C9A018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6316381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35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A329EB-7640-1741-A411-1E8AA9781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Electric cars Store more </a:t>
            </a:r>
            <a:r>
              <a:rPr lang="fr-FR" b="1" dirty="0" err="1">
                <a:solidFill>
                  <a:srgbClr val="FFFF00"/>
                </a:solidFill>
              </a:rPr>
              <a:t>energy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than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they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daily</a:t>
            </a:r>
            <a:r>
              <a:rPr lang="fr-FR" b="1" dirty="0">
                <a:solidFill>
                  <a:srgbClr val="FFFF00"/>
                </a:solidFill>
              </a:rPr>
              <a:t> use 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1AB5557-5D58-7244-96A9-9F14E2D36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082" y="1600201"/>
            <a:ext cx="11349318" cy="4525963"/>
          </a:xfrm>
        </p:spPr>
        <p:txBody>
          <a:bodyPr>
            <a:normAutofit/>
          </a:bodyPr>
          <a:lstStyle/>
          <a:p>
            <a:pPr lvl="2"/>
            <a:r>
              <a:rPr lang="en-GB" sz="3600" dirty="0"/>
              <a:t>Size of the battery goes from 24 to 100 kWh </a:t>
            </a:r>
          </a:p>
          <a:p>
            <a:pPr lvl="2"/>
            <a:r>
              <a:rPr lang="en-GB" sz="3600" dirty="0"/>
              <a:t>EV consumes 15-20 kWh per 100 km</a:t>
            </a:r>
          </a:p>
          <a:p>
            <a:pPr lvl="2"/>
            <a:r>
              <a:rPr lang="en-GB" sz="3600" dirty="0"/>
              <a:t>EU- USA Mean Drivers Daily trips/day is between 24 km -40 km</a:t>
            </a:r>
          </a:p>
        </p:txBody>
      </p:sp>
    </p:spTree>
    <p:extLst>
      <p:ext uri="{BB962C8B-B14F-4D97-AF65-F5344CB8AC3E}">
        <p14:creationId xmlns:p14="http://schemas.microsoft.com/office/powerpoint/2010/main" val="295415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The need for </a:t>
            </a:r>
            <a:r>
              <a:rPr lang="en-US" dirty="0" err="1">
                <a:solidFill>
                  <a:srgbClr val="FFFF00"/>
                </a:solidFill>
              </a:rPr>
              <a:t>decarbonization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Espace réservé du texte 1"/>
          <p:cNvSpPr>
            <a:spLocks noGrp="1"/>
          </p:cNvSpPr>
          <p:nvPr>
            <p:ph idx="1"/>
          </p:nvPr>
        </p:nvSpPr>
        <p:spPr>
          <a:xfrm>
            <a:off x="630084" y="1422763"/>
            <a:ext cx="10972800" cy="4525963"/>
          </a:xfrm>
        </p:spPr>
        <p:txBody>
          <a:bodyPr/>
          <a:lstStyle/>
          <a:p>
            <a:r>
              <a:rPr lang="en-US" dirty="0"/>
              <a:t>The need for electric vehicles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A587B-5814-4D9B-9598-FE9CB954CB01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43782"/>
                </a:solidFill>
                <a:effectLst/>
                <a:uLnTx/>
                <a:uFillTx/>
                <a:latin typeface="Encode Sans Expanded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43782"/>
              </a:solidFill>
              <a:effectLst/>
              <a:uLnTx/>
              <a:uFillTx/>
              <a:latin typeface="Encode Sans ExpandedLigh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4294967295"/>
          </p:nvPr>
        </p:nvSpPr>
        <p:spPr>
          <a:xfrm>
            <a:off x="0" y="1914525"/>
            <a:ext cx="10799763" cy="4310063"/>
          </a:xfrm>
        </p:spPr>
        <p:txBody>
          <a:bodyPr/>
          <a:lstStyle/>
          <a:p>
            <a:r>
              <a:rPr lang="en-US" dirty="0"/>
              <a:t>Carbon neutrality needed by 2050 to limit global warming by 1,5°C*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72858" y="6161968"/>
            <a:ext cx="6236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 ExpandedLight"/>
                <a:ea typeface="+mn-ea"/>
                <a:cs typeface="+mn-cs"/>
              </a:rPr>
              <a:t>IPCC 2018, Summary for policy makers.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 ExpandedLight"/>
                <a:ea typeface="+mn-ea"/>
                <a:cs typeface="+mn-cs"/>
              </a:rPr>
              <a:t>In: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 ExpandedLight"/>
                <a:ea typeface="+mn-ea"/>
                <a:cs typeface="+mn-cs"/>
              </a:rPr>
              <a:t>Global Warming of 1.5°C[…]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408" y="3181713"/>
            <a:ext cx="4057088" cy="3401649"/>
          </a:xfrm>
          <a:prstGeom prst="rect">
            <a:avLst/>
          </a:prstGeom>
        </p:spPr>
      </p:pic>
      <p:graphicFrame>
        <p:nvGraphicFramePr>
          <p:cNvPr id="12" name="Graphique 11"/>
          <p:cNvGraphicFramePr>
            <a:graphicFrameLocks/>
          </p:cNvGraphicFramePr>
          <p:nvPr/>
        </p:nvGraphicFramePr>
        <p:xfrm>
          <a:off x="6443865" y="2621505"/>
          <a:ext cx="5256009" cy="327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1216566" y="2462964"/>
            <a:ext cx="453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 ExpandedLight"/>
                <a:ea typeface="+mn-ea"/>
                <a:cs typeface="+mn-cs"/>
              </a:rPr>
              <a:t>Stylized pathway of global CO2 emissions compatible with 1,5°C scenario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864028" y="2457639"/>
            <a:ext cx="4531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 ExpandedLight"/>
                <a:ea typeface="+mn-ea"/>
                <a:cs typeface="+mn-cs"/>
              </a:rPr>
              <a:t>GHG emissions in EU-28, 2019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305171" y="6080489"/>
            <a:ext cx="3276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 ExpandedLight"/>
                <a:ea typeface="+mn-ea"/>
                <a:cs typeface="+mn-cs"/>
              </a:rPr>
              <a:t>Own elaboration, data from Eurostat, EEA </a:t>
            </a:r>
          </a:p>
        </p:txBody>
      </p:sp>
    </p:spTree>
    <p:extLst>
      <p:ext uri="{BB962C8B-B14F-4D97-AF65-F5344CB8AC3E}">
        <p14:creationId xmlns:p14="http://schemas.microsoft.com/office/powerpoint/2010/main" val="392514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A329EB-7640-1741-A411-1E8AA9781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Electric cars store more </a:t>
            </a:r>
            <a:r>
              <a:rPr lang="fr-FR" b="1" dirty="0" err="1">
                <a:solidFill>
                  <a:srgbClr val="FFFF00"/>
                </a:solidFill>
              </a:rPr>
              <a:t>energy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than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they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daily</a:t>
            </a:r>
            <a:r>
              <a:rPr lang="fr-FR" b="1" dirty="0">
                <a:solidFill>
                  <a:srgbClr val="FFFF00"/>
                </a:solidFill>
              </a:rPr>
              <a:t> use 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1AB5557-5D58-7244-96A9-9F14E2D36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082" y="1600201"/>
            <a:ext cx="11349318" cy="4525963"/>
          </a:xfrm>
        </p:spPr>
        <p:txBody>
          <a:bodyPr>
            <a:normAutofit/>
          </a:bodyPr>
          <a:lstStyle/>
          <a:p>
            <a:pPr lvl="2"/>
            <a:r>
              <a:rPr lang="en-GB" sz="3600" dirty="0"/>
              <a:t>Size of the battery goes from 24 to 100 kWh </a:t>
            </a:r>
          </a:p>
          <a:p>
            <a:pPr lvl="2"/>
            <a:r>
              <a:rPr lang="en-GB" sz="3600" dirty="0"/>
              <a:t>EV consumes 15-20 kWh per 100 km</a:t>
            </a:r>
          </a:p>
          <a:p>
            <a:pPr lvl="2"/>
            <a:r>
              <a:rPr lang="en-GB" sz="3600" dirty="0"/>
              <a:t>EU- USA Mean Drivers Daily trips/day is between 24 km -40 km</a:t>
            </a:r>
          </a:p>
          <a:p>
            <a:pPr lvl="3"/>
            <a:r>
              <a:rPr lang="en-GB" sz="3200" dirty="0"/>
              <a:t>EVs are very flexible resources (to store or deliver electricity) if needed = </a:t>
            </a:r>
            <a:r>
              <a:rPr lang="en-GB" sz="3200" b="1" dirty="0">
                <a:solidFill>
                  <a:srgbClr val="FFFF00"/>
                </a:solidFill>
              </a:rPr>
              <a:t>Distributed Storage Services (DSS)</a:t>
            </a:r>
          </a:p>
        </p:txBody>
      </p:sp>
    </p:spTree>
    <p:extLst>
      <p:ext uri="{BB962C8B-B14F-4D97-AF65-F5344CB8AC3E}">
        <p14:creationId xmlns:p14="http://schemas.microsoft.com/office/powerpoint/2010/main" val="275653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536399" y="1747776"/>
            <a:ext cx="11184545" cy="4973699"/>
          </a:xfrm>
        </p:spPr>
        <p:txBody>
          <a:bodyPr>
            <a:normAutofit fontScale="47500" lnSpcReduction="20000"/>
          </a:bodyPr>
          <a:lstStyle/>
          <a:p>
            <a:r>
              <a:rPr lang="en-US" sz="5100" dirty="0"/>
              <a:t>Ability to adapt the (dis)charging pattern of the EV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200" dirty="0"/>
              <a:t>Many uses, for different stakeholders:</a:t>
            </a:r>
          </a:p>
          <a:p>
            <a:pPr lvl="1"/>
            <a:r>
              <a:rPr lang="en-US" sz="3800" dirty="0"/>
              <a:t>For end-users: optimizing electricity bill, self-consumption</a:t>
            </a:r>
          </a:p>
          <a:p>
            <a:pPr lvl="1"/>
            <a:r>
              <a:rPr lang="en-US" sz="3800" dirty="0"/>
              <a:t>For the whole system: frequency response, energy arbitrage</a:t>
            </a:r>
          </a:p>
          <a:p>
            <a:pPr lvl="1"/>
            <a:r>
              <a:rPr lang="en-US" sz="3800" b="1" dirty="0"/>
              <a:t>For distribution systems: congestion management, voltage regulation, fault-restoration, investment deferral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46099" y="377591"/>
            <a:ext cx="10800000" cy="864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What is flexibility from EVs?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21</a:t>
            </a:fld>
            <a:endParaRPr lang="en-US" b="0" noProof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r="33385"/>
          <a:stretch/>
        </p:blipFill>
        <p:spPr>
          <a:xfrm>
            <a:off x="2361235" y="2295938"/>
            <a:ext cx="5139160" cy="2806955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7477245" y="2122048"/>
            <a:ext cx="2605311" cy="2981375"/>
            <a:chOff x="7477245" y="2122048"/>
            <a:chExt cx="2605311" cy="2981375"/>
          </a:xfrm>
        </p:grpSpPr>
        <p:grpSp>
          <p:nvGrpSpPr>
            <p:cNvPr id="19" name="Groupe 18"/>
            <p:cNvGrpSpPr/>
            <p:nvPr/>
          </p:nvGrpSpPr>
          <p:grpSpPr>
            <a:xfrm>
              <a:off x="7477245" y="2122048"/>
              <a:ext cx="2605311" cy="2981375"/>
              <a:chOff x="7477245" y="2122048"/>
              <a:chExt cx="2605311" cy="2981375"/>
            </a:xfrm>
          </p:grpSpPr>
          <p:sp>
            <p:nvSpPr>
              <p:cNvPr id="14" name="ZoneTexte 13"/>
              <p:cNvSpPr txBox="1"/>
              <p:nvPr/>
            </p:nvSpPr>
            <p:spPr>
              <a:xfrm>
                <a:off x="8456736" y="2122048"/>
                <a:ext cx="5998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V2G</a:t>
                </a:r>
              </a:p>
            </p:txBody>
          </p:sp>
          <p:pic>
            <p:nvPicPr>
              <p:cNvPr id="18" name="Image 17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 r="1719"/>
              <a:stretch/>
            </p:blipFill>
            <p:spPr>
              <a:xfrm>
                <a:off x="7477245" y="2296468"/>
                <a:ext cx="2605311" cy="2806955"/>
              </a:xfrm>
              <a:prstGeom prst="rect">
                <a:avLst/>
              </a:prstGeom>
            </p:spPr>
          </p:pic>
        </p:grpSp>
        <p:cxnSp>
          <p:nvCxnSpPr>
            <p:cNvPr id="11" name="Connecteur droit avec flèche 10"/>
            <p:cNvCxnSpPr/>
            <p:nvPr/>
          </p:nvCxnSpPr>
          <p:spPr>
            <a:xfrm flipH="1">
              <a:off x="9364680" y="2891698"/>
              <a:ext cx="0" cy="201548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/>
          <p:cNvSpPr txBox="1"/>
          <p:nvPr/>
        </p:nvSpPr>
        <p:spPr>
          <a:xfrm>
            <a:off x="2836575" y="2126661"/>
            <a:ext cx="1483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Uncontrolled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403573" y="2117344"/>
            <a:ext cx="1713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Smart charging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487456" y="2718473"/>
            <a:ext cx="116089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Grid capacity</a:t>
            </a:r>
            <a:endParaRPr lang="en-US" sz="1600" dirty="0"/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1883540" y="3193168"/>
            <a:ext cx="6783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Power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5251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A329EB-7640-1741-A411-1E8AA9781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Electric cars </a:t>
            </a:r>
            <a:r>
              <a:rPr lang="fr-FR" b="1" dirty="0" err="1">
                <a:solidFill>
                  <a:srgbClr val="FFFF00"/>
                </a:solidFill>
              </a:rPr>
              <a:t>save</a:t>
            </a:r>
            <a:r>
              <a:rPr lang="fr-FR" b="1" dirty="0">
                <a:solidFill>
                  <a:srgbClr val="FFFF00"/>
                </a:solidFill>
              </a:rPr>
              <a:t> more </a:t>
            </a:r>
            <a:r>
              <a:rPr lang="fr-FR" b="1" dirty="0" err="1">
                <a:solidFill>
                  <a:srgbClr val="FFFF00"/>
                </a:solidFill>
              </a:rPr>
              <a:t>energy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than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they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daily</a:t>
            </a:r>
            <a:r>
              <a:rPr lang="fr-FR" b="1" dirty="0">
                <a:solidFill>
                  <a:srgbClr val="FFFF00"/>
                </a:solidFill>
              </a:rPr>
              <a:t> use 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1AB5557-5D58-7244-96A9-9F14E2D36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082" y="1600201"/>
            <a:ext cx="11349318" cy="4525963"/>
          </a:xfrm>
        </p:spPr>
        <p:txBody>
          <a:bodyPr>
            <a:normAutofit lnSpcReduction="10000"/>
          </a:bodyPr>
          <a:lstStyle/>
          <a:p>
            <a:pPr lvl="2"/>
            <a:r>
              <a:rPr lang="en-GB" sz="3600" dirty="0"/>
              <a:t>Size of the battery goes from 24 to 100 kWh </a:t>
            </a:r>
          </a:p>
          <a:p>
            <a:pPr lvl="2"/>
            <a:r>
              <a:rPr lang="en-GB" sz="3600" dirty="0"/>
              <a:t>EV consumes 15-20 kWh per 100 km</a:t>
            </a:r>
          </a:p>
          <a:p>
            <a:pPr lvl="2"/>
            <a:r>
              <a:rPr lang="en-GB" sz="3600" dirty="0"/>
              <a:t>EU- USA Mean Drivers Daily trips/day is between 24 km -40 km</a:t>
            </a:r>
          </a:p>
          <a:p>
            <a:pPr lvl="3"/>
            <a:r>
              <a:rPr lang="en-GB" sz="3200" dirty="0"/>
              <a:t>EVs are very flexible resources (to store or deliver electricity) if needed = </a:t>
            </a:r>
            <a:r>
              <a:rPr lang="en-GB" sz="3200" b="1" dirty="0">
                <a:solidFill>
                  <a:srgbClr val="FFFF00"/>
                </a:solidFill>
              </a:rPr>
              <a:t>Distributed Storage Services (DSS)</a:t>
            </a:r>
          </a:p>
          <a:p>
            <a:pPr lvl="3"/>
            <a:r>
              <a:rPr lang="en-GB" sz="3200" dirty="0">
                <a:solidFill>
                  <a:srgbClr val="FFFF00"/>
                </a:solidFill>
              </a:rPr>
              <a:t>Arbitrage</a:t>
            </a:r>
            <a:r>
              <a:rPr lang="en-GB" sz="3200" dirty="0"/>
              <a:t> between private use (house-building) or other flexibility  buyers of DSS (Energy markets / grids)</a:t>
            </a:r>
          </a:p>
        </p:txBody>
      </p:sp>
    </p:spTree>
    <p:extLst>
      <p:ext uri="{BB962C8B-B14F-4D97-AF65-F5344CB8AC3E}">
        <p14:creationId xmlns:p14="http://schemas.microsoft.com/office/powerpoint/2010/main" val="151403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F0C8A9-27D9-9146-B37D-0DE29A1F9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And </a:t>
            </a:r>
            <a:r>
              <a:rPr lang="fr-FR" dirty="0" err="1">
                <a:solidFill>
                  <a:srgbClr val="FFFF00"/>
                </a:solidFill>
              </a:rPr>
              <a:t>after</a:t>
            </a:r>
            <a:r>
              <a:rPr lang="fr-FR" dirty="0">
                <a:solidFill>
                  <a:srgbClr val="FFFF00"/>
                </a:solidFill>
              </a:rPr>
              <a:t> first life for </a:t>
            </a:r>
            <a:r>
              <a:rPr lang="fr-FR" dirty="0" err="1">
                <a:solidFill>
                  <a:srgbClr val="FFFF00"/>
                </a:solidFill>
              </a:rPr>
              <a:t>mobility</a:t>
            </a:r>
            <a:r>
              <a:rPr lang="fr-FR" dirty="0">
                <a:solidFill>
                  <a:srgbClr val="FFFF00"/>
                </a:solidFill>
              </a:rPr>
              <a:t> 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A866BB-2608-CE4E-8D4F-68926D68C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Options are :</a:t>
            </a:r>
          </a:p>
          <a:p>
            <a:pPr lvl="1"/>
            <a:r>
              <a:rPr lang="fr-FR" dirty="0" err="1"/>
              <a:t>With</a:t>
            </a:r>
            <a:r>
              <a:rPr lang="fr-FR" dirty="0"/>
              <a:t> 80% </a:t>
            </a:r>
            <a:r>
              <a:rPr lang="fr-FR" dirty="0" err="1"/>
              <a:t>capacity</a:t>
            </a:r>
            <a:r>
              <a:rPr lang="fr-FR" dirty="0"/>
              <a:t> : </a:t>
            </a:r>
            <a:r>
              <a:rPr lang="fr-FR" dirty="0" err="1"/>
              <a:t>re-use</a:t>
            </a:r>
            <a:r>
              <a:rPr lang="fr-FR" dirty="0"/>
              <a:t> for </a:t>
            </a:r>
            <a:r>
              <a:rPr lang="fr-FR" dirty="0" err="1"/>
              <a:t>another</a:t>
            </a:r>
            <a:r>
              <a:rPr lang="fr-FR" dirty="0"/>
              <a:t> usage </a:t>
            </a:r>
            <a:r>
              <a:rPr lang="fr-FR" dirty="0" err="1"/>
              <a:t>like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service provision = Ajax Amsterdam ARENA</a:t>
            </a:r>
          </a:p>
        </p:txBody>
      </p:sp>
      <p:pic>
        <p:nvPicPr>
          <p:cNvPr id="1026" name="Picture 2" descr="Amsterdam ArenA en Johan Cruyff ArenA ? • OStadium.com">
            <a:extLst>
              <a:ext uri="{FF2B5EF4-FFF2-40B4-BE49-F238E27FC236}">
                <a16:creationId xmlns:a16="http://schemas.microsoft.com/office/drawing/2014/main" id="{23C5C9E7-E4C8-5A4F-9328-D59313D11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463" y="3345092"/>
            <a:ext cx="5160211" cy="296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338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F0C8A9-27D9-9146-B37D-0DE29A1F9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And </a:t>
            </a:r>
            <a:r>
              <a:rPr lang="fr-FR" dirty="0" err="1">
                <a:solidFill>
                  <a:srgbClr val="FFFF00"/>
                </a:solidFill>
              </a:rPr>
              <a:t>after</a:t>
            </a:r>
            <a:r>
              <a:rPr lang="fr-FR" dirty="0">
                <a:solidFill>
                  <a:srgbClr val="FFFF00"/>
                </a:solidFill>
              </a:rPr>
              <a:t> first life for </a:t>
            </a:r>
            <a:r>
              <a:rPr lang="fr-FR" dirty="0" err="1">
                <a:solidFill>
                  <a:srgbClr val="FFFF00"/>
                </a:solidFill>
              </a:rPr>
              <a:t>mobility</a:t>
            </a:r>
            <a:r>
              <a:rPr lang="fr-FR" dirty="0">
                <a:solidFill>
                  <a:srgbClr val="FFFF00"/>
                </a:solidFill>
              </a:rPr>
              <a:t> 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A866BB-2608-CE4E-8D4F-68926D68C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Options are :</a:t>
            </a:r>
          </a:p>
          <a:p>
            <a:pPr lvl="1"/>
            <a:r>
              <a:rPr lang="fr-FR" dirty="0" err="1"/>
              <a:t>With</a:t>
            </a:r>
            <a:r>
              <a:rPr lang="fr-FR" dirty="0"/>
              <a:t> 80% </a:t>
            </a:r>
            <a:r>
              <a:rPr lang="fr-FR" dirty="0" err="1"/>
              <a:t>capacity</a:t>
            </a:r>
            <a:r>
              <a:rPr lang="fr-FR" dirty="0"/>
              <a:t> : </a:t>
            </a:r>
            <a:r>
              <a:rPr lang="fr-FR" dirty="0" err="1"/>
              <a:t>re-use</a:t>
            </a:r>
            <a:r>
              <a:rPr lang="fr-FR" dirty="0"/>
              <a:t> for </a:t>
            </a:r>
            <a:r>
              <a:rPr lang="fr-FR" dirty="0" err="1"/>
              <a:t>another</a:t>
            </a:r>
            <a:r>
              <a:rPr lang="fr-FR" dirty="0"/>
              <a:t> usage </a:t>
            </a:r>
            <a:r>
              <a:rPr lang="fr-FR" dirty="0" err="1"/>
              <a:t>like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service provision = Ajax Amsterdam ARENA</a:t>
            </a:r>
          </a:p>
          <a:p>
            <a:pPr lvl="1"/>
            <a:r>
              <a:rPr lang="fr-FR" dirty="0"/>
              <a:t>Or </a:t>
            </a:r>
            <a:r>
              <a:rPr lang="fr-FR" dirty="0" err="1"/>
              <a:t>battery</a:t>
            </a:r>
            <a:r>
              <a:rPr lang="fr-FR" dirty="0"/>
              <a:t> </a:t>
            </a:r>
            <a:r>
              <a:rPr lang="fr-FR" dirty="0" err="1"/>
              <a:t>material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directly</a:t>
            </a:r>
            <a:r>
              <a:rPr lang="fr-FR" dirty="0"/>
              <a:t> </a:t>
            </a:r>
            <a:r>
              <a:rPr lang="fr-FR" dirty="0" err="1"/>
              <a:t>recycled</a:t>
            </a:r>
            <a:r>
              <a:rPr lang="fr-FR" dirty="0"/>
              <a:t> for car Use. </a:t>
            </a:r>
            <a:r>
              <a:rPr lang="fr-FR" dirty="0" err="1"/>
              <a:t>Each</a:t>
            </a:r>
            <a:r>
              <a:rPr lang="fr-FR" dirty="0"/>
              <a:t> car manufacturer </a:t>
            </a:r>
            <a:r>
              <a:rPr lang="fr-FR" dirty="0" err="1"/>
              <a:t>want</a:t>
            </a:r>
            <a:r>
              <a:rPr lang="fr-FR" dirty="0"/>
              <a:t> </a:t>
            </a:r>
            <a:r>
              <a:rPr lang="fr-FR" dirty="0" err="1"/>
              <a:t>it’s</a:t>
            </a:r>
            <a:r>
              <a:rPr lang="fr-FR" dirty="0"/>
              <a:t> </a:t>
            </a:r>
            <a:r>
              <a:rPr lang="fr-FR" dirty="0" err="1"/>
              <a:t>own</a:t>
            </a:r>
            <a:r>
              <a:rPr lang="fr-FR" dirty="0"/>
              <a:t> </a:t>
            </a:r>
            <a:r>
              <a:rPr lang="fr-FR" dirty="0" err="1"/>
              <a:t>supply</a:t>
            </a:r>
            <a:r>
              <a:rPr lang="fr-FR" dirty="0"/>
              <a:t> </a:t>
            </a:r>
            <a:r>
              <a:rPr lang="fr-FR" dirty="0" err="1"/>
              <a:t>chain</a:t>
            </a:r>
            <a:endParaRPr lang="fr-FR" dirty="0"/>
          </a:p>
          <a:p>
            <a:pPr lvl="1"/>
            <a:endParaRPr lang="fr-FR" dirty="0"/>
          </a:p>
        </p:txBody>
      </p:sp>
      <p:pic>
        <p:nvPicPr>
          <p:cNvPr id="2050" name="Picture 2" descr="Model X | Tesla France">
            <a:extLst>
              <a:ext uri="{FF2B5EF4-FFF2-40B4-BE49-F238E27FC236}">
                <a16:creationId xmlns:a16="http://schemas.microsoft.com/office/drawing/2014/main" id="{D015F16A-6569-044C-A14A-F321DBAFB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3875214"/>
            <a:ext cx="4365123" cy="227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971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283BF6-8352-EA4D-A3F2-514DCB224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New OEM </a:t>
            </a:r>
            <a:r>
              <a:rPr lang="fr-FR" dirty="0" err="1">
                <a:solidFill>
                  <a:srgbClr val="FFFF00"/>
                </a:solidFill>
              </a:rPr>
              <a:t>constraints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790AB3-8C42-6A4C-96F5-B9E926502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231" y="1417638"/>
            <a:ext cx="9677400" cy="535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0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76E346-FF9D-C34E-9402-70FD2B88B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BMW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C52AEF4-F0A6-904F-B010-FF0F675FD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4592" r="20298" b="4543"/>
          <a:stretch/>
        </p:blipFill>
        <p:spPr bwMode="auto">
          <a:xfrm>
            <a:off x="794084" y="2370220"/>
            <a:ext cx="4596063" cy="385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821E94D-E050-F84C-A3C4-E2814732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r="7428"/>
          <a:stretch/>
        </p:blipFill>
        <p:spPr bwMode="auto">
          <a:xfrm>
            <a:off x="6003758" y="2370220"/>
            <a:ext cx="5690938" cy="376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355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EED61A-8374-6B43-90A6-0CEF9DC0F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And EU </a:t>
            </a:r>
            <a:r>
              <a:rPr lang="fr-FR" dirty="0" err="1">
                <a:solidFill>
                  <a:srgbClr val="FFFF00"/>
                </a:solidFill>
              </a:rPr>
              <a:t>Regulations</a:t>
            </a:r>
            <a:r>
              <a:rPr lang="fr-FR" dirty="0">
                <a:solidFill>
                  <a:srgbClr val="FFFF00"/>
                </a:solidFill>
              </a:rPr>
              <a:t> ?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2AF1747-A77A-694F-BFBA-17E40AE69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12192000" cy="534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2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D3A616-B28E-FE4E-B2ED-BE170FB3A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And EU </a:t>
            </a:r>
            <a:r>
              <a:rPr lang="fr-FR" dirty="0" err="1">
                <a:solidFill>
                  <a:srgbClr val="FFFF00"/>
                </a:solidFill>
              </a:rPr>
              <a:t>Regulations</a:t>
            </a:r>
            <a:r>
              <a:rPr lang="fr-FR" dirty="0">
                <a:solidFill>
                  <a:srgbClr val="FFFF00"/>
                </a:solidFill>
              </a:rPr>
              <a:t> ?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6068E28-54D4-8249-8DD5-ED317732C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520" y="1417638"/>
            <a:ext cx="10792959" cy="20670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4D953C-6A38-A84A-A55F-0873C5BAF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040938"/>
            <a:ext cx="9645317" cy="22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4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1B56F88-0FC5-BD44-AB22-E661F7E9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Conclusions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D34ECA74-016B-F14E-AB35-C776955B3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 to work on many issues and many different directions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Car's technologies</a:t>
            </a:r>
            <a:r>
              <a:rPr lang="en-US" dirty="0"/>
              <a:t> need to be improved in many ways 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Infrastructures providers</a:t>
            </a:r>
            <a:r>
              <a:rPr lang="en-US" dirty="0"/>
              <a:t> need to by displayed at the right place, with the good power level for the needed use, in a timely manner…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Governments regulations</a:t>
            </a:r>
            <a:r>
              <a:rPr lang="en-US" dirty="0"/>
              <a:t> need to accommodate EV innovations in power system, and mobility systems…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Academics</a:t>
            </a:r>
            <a:r>
              <a:rPr lang="en-US" dirty="0"/>
              <a:t> must provide models and analytical tools to help this eco-system to perform better in every dimensions and directions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Citizens</a:t>
            </a:r>
            <a:r>
              <a:rPr lang="en-US" dirty="0"/>
              <a:t> should move forward and invest in EU-PV combo…</a:t>
            </a:r>
          </a:p>
        </p:txBody>
      </p:sp>
    </p:spTree>
    <p:extLst>
      <p:ext uri="{BB962C8B-B14F-4D97-AF65-F5344CB8AC3E}">
        <p14:creationId xmlns:p14="http://schemas.microsoft.com/office/powerpoint/2010/main" val="39530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F8C1CC-6AAC-4B5B-90E4-1952D155D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384000" cy="384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>
                    <a:alpha val="60000"/>
                  </a:schemeClr>
                </a:solidFill>
              </a:rPr>
              <a:t>EV sales are starting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CEE495-7EA5-1E48-8CF5-5903A9E45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874" y="200515"/>
            <a:ext cx="6442362" cy="637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78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B937A8-1DD3-554A-BAC7-D638949A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0A3433-78C0-0B48-BB01-716FAB0C6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330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FFC056C-077A-1D49-9E66-9BA1DDD494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Who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need</a:t>
            </a:r>
            <a:r>
              <a:rPr lang="fr-FR" dirty="0">
                <a:solidFill>
                  <a:srgbClr val="FFFF00"/>
                </a:solidFill>
              </a:rPr>
              <a:t> flexible </a:t>
            </a:r>
            <a:r>
              <a:rPr lang="fr-FR" dirty="0" err="1">
                <a:solidFill>
                  <a:srgbClr val="FFFF00"/>
                </a:solidFill>
              </a:rPr>
              <a:t>electricity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storage</a:t>
            </a:r>
            <a:r>
              <a:rPr lang="fr-FR" dirty="0">
                <a:solidFill>
                  <a:srgbClr val="FFFF00"/>
                </a:solidFill>
              </a:rPr>
              <a:t>? </a:t>
            </a:r>
            <a:br>
              <a:rPr lang="fr-FR" dirty="0">
                <a:solidFill>
                  <a:srgbClr val="FFFF00"/>
                </a:solidFill>
              </a:rPr>
            </a:br>
            <a:r>
              <a:rPr lang="fr-FR" dirty="0" err="1">
                <a:solidFill>
                  <a:srgbClr val="FFFF00"/>
                </a:solidFill>
              </a:rPr>
              <a:t>Who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would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buy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flexibility</a:t>
            </a:r>
            <a:r>
              <a:rPr lang="fr-FR" dirty="0">
                <a:solidFill>
                  <a:srgbClr val="FFFF00"/>
                </a:solidFill>
              </a:rPr>
              <a:t> provision?</a:t>
            </a:r>
          </a:p>
        </p:txBody>
      </p:sp>
    </p:spTree>
    <p:extLst>
      <p:ext uri="{BB962C8B-B14F-4D97-AF65-F5344CB8AC3E}">
        <p14:creationId xmlns:p14="http://schemas.microsoft.com/office/powerpoint/2010/main" val="3389335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316D6-6037-DB4B-B70B-5DCA84EBB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Where</a:t>
            </a:r>
            <a:r>
              <a:rPr lang="fr-FR" dirty="0">
                <a:solidFill>
                  <a:srgbClr val="FFFF00"/>
                </a:solidFill>
              </a:rPr>
              <a:t> are </a:t>
            </a:r>
            <a:r>
              <a:rPr lang="fr-FR" dirty="0" err="1">
                <a:solidFill>
                  <a:srgbClr val="FFFF00"/>
                </a:solidFill>
              </a:rPr>
              <a:t>connected</a:t>
            </a:r>
            <a:r>
              <a:rPr lang="fr-FR" dirty="0">
                <a:solidFill>
                  <a:srgbClr val="FFFF00"/>
                </a:solidFill>
              </a:rPr>
              <a:t> the </a:t>
            </a:r>
            <a:r>
              <a:rPr lang="fr-FR" dirty="0" err="1">
                <a:solidFill>
                  <a:srgbClr val="FFFF00"/>
                </a:solidFill>
              </a:rPr>
              <a:t>Evs</a:t>
            </a:r>
            <a:r>
              <a:rPr lang="fr-FR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899F55-46E1-2046-9959-AF1DB662C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699" y="1610591"/>
            <a:ext cx="9742264" cy="44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6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C4239A03-A315-1847-B090-4E1B1CA09D3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t="10101" r="47221"/>
          <a:stretch/>
        </p:blipFill>
        <p:spPr>
          <a:xfrm>
            <a:off x="3532909" y="1"/>
            <a:ext cx="8659091" cy="68579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0002594-D591-7A46-BBFB-7DBDD5D9B290}"/>
              </a:ext>
            </a:extLst>
          </p:cNvPr>
          <p:cNvSpPr txBox="1"/>
          <p:nvPr/>
        </p:nvSpPr>
        <p:spPr>
          <a:xfrm>
            <a:off x="235528" y="2505670"/>
            <a:ext cx="29094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3 main sources</a:t>
            </a:r>
          </a:p>
          <a:p>
            <a:endParaRPr lang="fr-FR" sz="2800" dirty="0">
              <a:solidFill>
                <a:srgbClr val="FFFF00"/>
              </a:solidFill>
            </a:endParaRPr>
          </a:p>
          <a:p>
            <a:r>
              <a:rPr lang="fr-FR" sz="2800" dirty="0">
                <a:solidFill>
                  <a:srgbClr val="FFFF00"/>
                </a:solidFill>
              </a:rPr>
              <a:t>And Up to 16 services are </a:t>
            </a:r>
            <a:r>
              <a:rPr lang="fr-FR" sz="2800" dirty="0" err="1">
                <a:solidFill>
                  <a:srgbClr val="FFFF00"/>
                </a:solidFill>
              </a:rPr>
              <a:t>tested</a:t>
            </a:r>
            <a:r>
              <a:rPr lang="fr-FR" sz="2800" dirty="0">
                <a:solidFill>
                  <a:srgbClr val="FFFF00"/>
                </a:solidFill>
              </a:rPr>
              <a:t> </a:t>
            </a:r>
            <a:r>
              <a:rPr lang="fr-FR" sz="2800" dirty="0" err="1">
                <a:solidFill>
                  <a:srgbClr val="FFFF00"/>
                </a:solidFill>
              </a:rPr>
              <a:t>around</a:t>
            </a:r>
            <a:r>
              <a:rPr lang="fr-FR" sz="2800" dirty="0">
                <a:solidFill>
                  <a:srgbClr val="FFFF00"/>
                </a:solidFill>
              </a:rPr>
              <a:t> the world… and more to come</a:t>
            </a:r>
          </a:p>
        </p:txBody>
      </p:sp>
    </p:spTree>
    <p:extLst>
      <p:ext uri="{BB962C8B-B14F-4D97-AF65-F5344CB8AC3E}">
        <p14:creationId xmlns:p14="http://schemas.microsoft.com/office/powerpoint/2010/main" val="2914067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116D8B-B438-8D48-8532-E81845641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FF00"/>
                </a:solidFill>
              </a:rPr>
              <a:t>Values are </a:t>
            </a:r>
            <a:r>
              <a:rPr lang="fr-FR" dirty="0" err="1">
                <a:solidFill>
                  <a:srgbClr val="FFFF00"/>
                </a:solidFill>
              </a:rPr>
              <a:t>limited</a:t>
            </a:r>
            <a:r>
              <a:rPr lang="fr-FR" dirty="0">
                <a:solidFill>
                  <a:srgbClr val="FFFF00"/>
                </a:solidFill>
              </a:rPr>
              <a:t> by </a:t>
            </a:r>
            <a:r>
              <a:rPr lang="fr-FR" dirty="0" err="1">
                <a:solidFill>
                  <a:srgbClr val="FFFF00"/>
                </a:solidFill>
              </a:rPr>
              <a:t>old</a:t>
            </a:r>
            <a:r>
              <a:rPr lang="fr-FR" dirty="0">
                <a:solidFill>
                  <a:srgbClr val="FFFF00"/>
                </a:solidFill>
              </a:rPr>
              <a:t> – </a:t>
            </a:r>
            <a:r>
              <a:rPr lang="fr-FR" dirty="0" err="1">
                <a:solidFill>
                  <a:srgbClr val="FFFF00"/>
                </a:solidFill>
              </a:rPr>
              <a:t>unadapted</a:t>
            </a:r>
            <a:r>
              <a:rPr lang="fr-FR" dirty="0">
                <a:solidFill>
                  <a:srgbClr val="FFFF00"/>
                </a:solidFill>
              </a:rPr>
              <a:t>- inefficient </a:t>
            </a:r>
            <a:r>
              <a:rPr lang="fr-FR" dirty="0" err="1">
                <a:solidFill>
                  <a:srgbClr val="FFFF00"/>
                </a:solidFill>
              </a:rPr>
              <a:t>regulations</a:t>
            </a:r>
            <a:r>
              <a:rPr lang="fr-FR" dirty="0">
                <a:solidFill>
                  <a:srgbClr val="FFFF00"/>
                </a:solidFill>
              </a:rPr>
              <a:t> 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2C21D388-7E83-0648-9161-1BADA9961F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4024246"/>
              </p:ext>
            </p:extLst>
          </p:nvPr>
        </p:nvGraphicFramePr>
        <p:xfrm>
          <a:off x="561109" y="1674860"/>
          <a:ext cx="1106978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1976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22AF83-41C9-8346-9BAB-644552BB0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>
                <a:solidFill>
                  <a:srgbClr val="FFFF00"/>
                </a:solidFill>
              </a:rPr>
              <a:t>Wholesale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Market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rules</a:t>
            </a:r>
            <a:r>
              <a:rPr lang="fr-FR" dirty="0">
                <a:solidFill>
                  <a:srgbClr val="FFFF00"/>
                </a:solidFill>
              </a:rPr>
              <a:t> are not </a:t>
            </a:r>
            <a:r>
              <a:rPr lang="fr-FR" dirty="0" err="1">
                <a:solidFill>
                  <a:srgbClr val="FFFF00"/>
                </a:solidFill>
              </a:rPr>
              <a:t>ready</a:t>
            </a:r>
            <a:r>
              <a:rPr lang="fr-FR" dirty="0">
                <a:solidFill>
                  <a:srgbClr val="FFFF00"/>
                </a:solidFill>
              </a:rPr>
              <a:t> for </a:t>
            </a:r>
            <a:r>
              <a:rPr lang="fr-FR" dirty="0" err="1">
                <a:solidFill>
                  <a:srgbClr val="FFFF00"/>
                </a:solidFill>
              </a:rPr>
              <a:t>EVs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92986E-86B3-3C49-A358-BBB525667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416"/>
            <a:ext cx="12192000" cy="42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23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0000"/>
                </a:solidFill>
              </a:rPr>
              <a:t>Problem</a:t>
            </a:r>
            <a:r>
              <a:rPr lang="is-IS" dirty="0">
                <a:solidFill>
                  <a:srgbClr val="FF0000"/>
                </a:solidFill>
              </a:rPr>
              <a:t>… Rules are inadapted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5" y="1797780"/>
            <a:ext cx="12111962" cy="506022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E2A352E-4EE5-8F4A-A650-F8AE6FE32DDE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rgbClr val="FFFF00"/>
                </a:solidFill>
              </a:rPr>
              <a:t>Wholesale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market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rules</a:t>
            </a:r>
            <a:r>
              <a:rPr lang="fr-FR" dirty="0">
                <a:solidFill>
                  <a:srgbClr val="FFFF00"/>
                </a:solidFill>
              </a:rPr>
              <a:t>: </a:t>
            </a:r>
          </a:p>
          <a:p>
            <a:r>
              <a:rPr lang="fr-FR" dirty="0">
                <a:solidFill>
                  <a:srgbClr val="FFFF00"/>
                </a:solidFill>
              </a:rPr>
              <a:t>Size of the </a:t>
            </a:r>
            <a:r>
              <a:rPr lang="fr-FR" dirty="0" err="1">
                <a:solidFill>
                  <a:srgbClr val="FFFF00"/>
                </a:solidFill>
              </a:rPr>
              <a:t>market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bid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is</a:t>
            </a:r>
            <a:r>
              <a:rPr lang="fr-FR" dirty="0">
                <a:solidFill>
                  <a:srgbClr val="FFFF00"/>
                </a:solidFill>
              </a:rPr>
              <a:t> crucial </a:t>
            </a:r>
          </a:p>
        </p:txBody>
      </p:sp>
    </p:spTree>
    <p:extLst>
      <p:ext uri="{BB962C8B-B14F-4D97-AF65-F5344CB8AC3E}">
        <p14:creationId xmlns:p14="http://schemas.microsoft.com/office/powerpoint/2010/main" val="3411040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0000"/>
                </a:solidFill>
              </a:rPr>
              <a:t>Problem</a:t>
            </a:r>
            <a:r>
              <a:rPr lang="is-IS" dirty="0">
                <a:solidFill>
                  <a:srgbClr val="FF0000"/>
                </a:solidFill>
              </a:rPr>
              <a:t>… Rules are inadapted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" y="2011071"/>
            <a:ext cx="12182181" cy="478498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8437CD1-DB31-FF41-B71F-98B4023AFCC8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FFFF00"/>
                </a:solidFill>
              </a:rPr>
              <a:t>Utilities networks </a:t>
            </a:r>
            <a:r>
              <a:rPr lang="fr-FR" dirty="0" err="1">
                <a:solidFill>
                  <a:srgbClr val="FFFF00"/>
                </a:solidFill>
              </a:rPr>
              <a:t>rules</a:t>
            </a:r>
            <a:r>
              <a:rPr lang="fr-FR" dirty="0">
                <a:solidFill>
                  <a:srgbClr val="FFFF00"/>
                </a:solidFill>
              </a:rPr>
              <a:t> : TSO </a:t>
            </a:r>
          </a:p>
        </p:txBody>
      </p:sp>
    </p:spTree>
    <p:extLst>
      <p:ext uri="{BB962C8B-B14F-4D97-AF65-F5344CB8AC3E}">
        <p14:creationId xmlns:p14="http://schemas.microsoft.com/office/powerpoint/2010/main" val="2966386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CC3E2-CAF7-3D44-9C4B-B552EBB11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Utilities networks </a:t>
            </a:r>
            <a:r>
              <a:rPr lang="fr-FR" dirty="0" err="1">
                <a:solidFill>
                  <a:srgbClr val="FFFF00"/>
                </a:solidFill>
              </a:rPr>
              <a:t>rules</a:t>
            </a:r>
            <a:r>
              <a:rPr lang="fr-FR" dirty="0">
                <a:solidFill>
                  <a:srgbClr val="FFFF00"/>
                </a:solidFill>
              </a:rPr>
              <a:t> : TSO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DD867F-0C85-3541-B182-582A67809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2943"/>
            <a:ext cx="12086882" cy="523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35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3D2AC8-51D2-8145-B871-3AFC8A047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Utilities networks </a:t>
            </a:r>
            <a:r>
              <a:rPr lang="fr-FR" dirty="0" err="1">
                <a:solidFill>
                  <a:srgbClr val="FFFF00"/>
                </a:solidFill>
              </a:rPr>
              <a:t>rules</a:t>
            </a:r>
            <a:r>
              <a:rPr lang="fr-FR" dirty="0">
                <a:solidFill>
                  <a:srgbClr val="FFFF00"/>
                </a:solidFill>
              </a:rPr>
              <a:t> : DSO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C47C3B1-065C-FF4B-882A-409674529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5476"/>
            <a:ext cx="12192000" cy="477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79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Wood human figure">
            <a:extLst>
              <a:ext uri="{FF2B5EF4-FFF2-40B4-BE49-F238E27FC236}">
                <a16:creationId xmlns:a16="http://schemas.microsoft.com/office/drawing/2014/main" id="{315EA05A-A84B-52F9-D340-EFEDF7279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D1EF66-52F2-8743-95CE-C864280D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Why?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804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CAD107-25FB-8E46-8653-69F43B3A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Utilities networks </a:t>
            </a:r>
            <a:r>
              <a:rPr lang="fr-FR" dirty="0" err="1">
                <a:solidFill>
                  <a:srgbClr val="FFFF00"/>
                </a:solidFill>
              </a:rPr>
              <a:t>rules</a:t>
            </a:r>
            <a:r>
              <a:rPr lang="fr-FR" dirty="0">
                <a:solidFill>
                  <a:srgbClr val="FFFF00"/>
                </a:solidFill>
              </a:rPr>
              <a:t> : DSO new </a:t>
            </a:r>
            <a:r>
              <a:rPr lang="fr-FR" dirty="0" err="1">
                <a:solidFill>
                  <a:srgbClr val="FFFF00"/>
                </a:solidFill>
              </a:rPr>
              <a:t>tariff</a:t>
            </a:r>
            <a:r>
              <a:rPr lang="fr-FR" dirty="0">
                <a:solidFill>
                  <a:srgbClr val="FFFF00"/>
                </a:solidFill>
              </a:rPr>
              <a:t> design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3D7D07-F0C2-CB4D-8A9C-4407B940A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3" y="1417638"/>
            <a:ext cx="12095017" cy="51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1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A2A52D-D96C-7D43-8C98-CC57E1DD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Utilities networks </a:t>
            </a:r>
            <a:r>
              <a:rPr lang="fr-FR" dirty="0" err="1">
                <a:solidFill>
                  <a:srgbClr val="FFFF00"/>
                </a:solidFill>
              </a:rPr>
              <a:t>rules</a:t>
            </a:r>
            <a:r>
              <a:rPr lang="fr-FR" dirty="0">
                <a:solidFill>
                  <a:srgbClr val="FFFF00"/>
                </a:solidFill>
              </a:rPr>
              <a:t> : DSO EV-PV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8FA8BE-6A23-6B4E-9577-452010015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CB673BA-9AAF-ED44-83EC-88A9D8E23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1"/>
            <a:ext cx="12192000" cy="487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962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718FA4-CBA8-E246-BD6E-8032CB534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Some</a:t>
            </a:r>
            <a:r>
              <a:rPr lang="fr-FR" dirty="0">
                <a:solidFill>
                  <a:srgbClr val="FFFF00"/>
                </a:solidFill>
              </a:rPr>
              <a:t> possibles </a:t>
            </a:r>
            <a:r>
              <a:rPr lang="en-US" dirty="0">
                <a:solidFill>
                  <a:srgbClr val="FFFF00"/>
                </a:solidFill>
              </a:rPr>
              <a:t>improvements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B284F0-1349-CC44-AE31-199C9EFBC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3196"/>
            <a:ext cx="12192000" cy="517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549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984342-DB2E-ED48-9C9B-2BC65F58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Planning </a:t>
            </a:r>
            <a:r>
              <a:rPr lang="fr-FR" dirty="0" err="1">
                <a:solidFill>
                  <a:srgbClr val="FFFF00"/>
                </a:solidFill>
              </a:rPr>
              <a:t>Charging</a:t>
            </a:r>
            <a:r>
              <a:rPr lang="fr-FR" dirty="0">
                <a:solidFill>
                  <a:srgbClr val="FFFF00"/>
                </a:solidFill>
              </a:rPr>
              <a:t> infrastructure </a:t>
            </a:r>
            <a:r>
              <a:rPr lang="fr-FR" dirty="0" err="1">
                <a:solidFill>
                  <a:srgbClr val="FFFF00"/>
                </a:solidFill>
              </a:rPr>
              <a:t>tool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is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missing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3FD98E-36C5-B74D-B911-AE2FA51B4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3665"/>
            <a:ext cx="12192000" cy="505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864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EF6CBF-EB41-8F40-A2FB-9BB83D275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References</a:t>
            </a:r>
            <a:r>
              <a:rPr lang="fr-FR" dirty="0">
                <a:solidFill>
                  <a:srgbClr val="FFFF00"/>
                </a:solidFill>
              </a:rPr>
              <a:t> on </a:t>
            </a:r>
            <a:r>
              <a:rPr lang="fr-FR" dirty="0" err="1">
                <a:solidFill>
                  <a:srgbClr val="FFFF00"/>
                </a:solidFill>
              </a:rPr>
              <a:t>demand</a:t>
            </a:r>
            <a:r>
              <a:rPr lang="fr-FR" dirty="0"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78113F-29DA-AC41-BE7A-B8FE85C0F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1600200"/>
            <a:ext cx="11688418" cy="5078895"/>
          </a:xfrm>
        </p:spPr>
        <p:txBody>
          <a:bodyPr>
            <a:normAutofit fontScale="92500"/>
          </a:bodyPr>
          <a:lstStyle/>
          <a:p>
            <a:pPr lvl="0">
              <a:buFont typeface="+mj-lt"/>
              <a:buAutoNum type="arabicPeriod"/>
            </a:pPr>
            <a:r>
              <a:rPr lang="en-US" sz="1100" dirty="0"/>
              <a:t>Marc-Olivier </a:t>
            </a:r>
            <a:r>
              <a:rPr lang="en-US" sz="1100" dirty="0" err="1"/>
              <a:t>Metais</a:t>
            </a:r>
            <a:r>
              <a:rPr lang="en-US" sz="1100" dirty="0"/>
              <a:t>, Jaafar </a:t>
            </a:r>
            <a:r>
              <a:rPr lang="en-US" sz="1100" dirty="0" err="1"/>
              <a:t>Berrada</a:t>
            </a:r>
            <a:r>
              <a:rPr lang="en-US" sz="1100" dirty="0"/>
              <a:t> </a:t>
            </a:r>
            <a:r>
              <a:rPr lang="en-US" sz="1100" dirty="0" err="1"/>
              <a:t>Oualid</a:t>
            </a:r>
            <a:r>
              <a:rPr lang="en-US" sz="1100" dirty="0"/>
              <a:t> </a:t>
            </a:r>
            <a:r>
              <a:rPr lang="en-US" sz="1100" dirty="0" err="1"/>
              <a:t>Jouini</a:t>
            </a:r>
            <a:r>
              <a:rPr lang="en-US" sz="1100" dirty="0"/>
              <a:t> Yannick Perez and Emilia </a:t>
            </a:r>
            <a:r>
              <a:rPr lang="en-US" sz="1100" dirty="0" err="1"/>
              <a:t>Suomalainen</a:t>
            </a:r>
            <a:r>
              <a:rPr lang="en-US" sz="1100" dirty="0"/>
              <a:t> 2022. </a:t>
            </a:r>
            <a:r>
              <a:rPr lang="en-US" sz="1100" i="1" dirty="0"/>
              <a:t>Too much or not enough? Planning electric vehicle charging infrastructure: a review of modeling options</a:t>
            </a:r>
            <a:r>
              <a:rPr lang="en-US" sz="1100" dirty="0"/>
              <a:t>. </a:t>
            </a:r>
            <a:r>
              <a:rPr lang="en-US" sz="1100" b="1" dirty="0"/>
              <a:t>Renewable and Sustainable Energy Review 153 (2022) 111719.</a:t>
            </a:r>
            <a:endParaRPr lang="fr-FR" sz="1100" dirty="0"/>
          </a:p>
          <a:p>
            <a:pPr lvl="0">
              <a:buFont typeface="+mj-lt"/>
              <a:buAutoNum type="arabicPeriod"/>
            </a:pPr>
            <a:r>
              <a:rPr lang="en-US" sz="1100" dirty="0" err="1"/>
              <a:t>Icaro</a:t>
            </a:r>
            <a:r>
              <a:rPr lang="en-US" sz="1100" dirty="0"/>
              <a:t> Silvestre Freitas Gomes, Yannick Perez, Emilia </a:t>
            </a:r>
            <a:r>
              <a:rPr lang="en-US" sz="1100" dirty="0" err="1"/>
              <a:t>Suomalainen</a:t>
            </a:r>
            <a:r>
              <a:rPr lang="en-US" sz="1100" dirty="0"/>
              <a:t> 2021. </a:t>
            </a:r>
            <a:r>
              <a:rPr lang="en-US" sz="1100" i="1" dirty="0"/>
              <a:t>Rate design with distributed energy resources and electric vehicles: A Californian case study</a:t>
            </a:r>
            <a:r>
              <a:rPr lang="en-US" sz="1100" dirty="0"/>
              <a:t>. </a:t>
            </a:r>
            <a:r>
              <a:rPr lang="en-US" sz="1100" b="1" dirty="0"/>
              <a:t>Energy Economics 102 (2021) 105501.</a:t>
            </a:r>
            <a:endParaRPr lang="fr-FR" sz="1100" dirty="0"/>
          </a:p>
          <a:p>
            <a:pPr lvl="0">
              <a:buFont typeface="+mj-lt"/>
              <a:buAutoNum type="arabicPeriod"/>
            </a:pPr>
            <a:r>
              <a:rPr lang="en-US" sz="1100" dirty="0"/>
              <a:t>Felipe Gonzalez Venegas, Marc Petit, Yannick Perez 2021. </a:t>
            </a:r>
            <a:r>
              <a:rPr lang="en-US" sz="1100" i="1" dirty="0"/>
              <a:t>Barriers for the participation of distributed energy resources on local flexibility markets: an electric vehicle fleet case study</a:t>
            </a:r>
            <a:r>
              <a:rPr lang="en-US" sz="1100" dirty="0"/>
              <a:t>. </a:t>
            </a:r>
            <a:r>
              <a:rPr lang="en-US" sz="1100" b="1" dirty="0" err="1"/>
              <a:t>eTransportation</a:t>
            </a:r>
            <a:r>
              <a:rPr lang="en-US" sz="1100" b="1" dirty="0"/>
              <a:t> 10 (2021) 100131.</a:t>
            </a:r>
            <a:r>
              <a:rPr lang="en-US" sz="1100" dirty="0"/>
              <a:t> </a:t>
            </a:r>
            <a:endParaRPr lang="fr-FR" sz="1100" dirty="0"/>
          </a:p>
          <a:p>
            <a:pPr lvl="0">
              <a:buFont typeface="+mj-lt"/>
              <a:buAutoNum type="arabicPeriod"/>
            </a:pPr>
            <a:r>
              <a:rPr lang="en-US" sz="1100" dirty="0"/>
              <a:t>Felipe Gonzalez Venegas, Marc Petit, Yannick Perez 2021. </a:t>
            </a:r>
            <a:r>
              <a:rPr lang="en-US" sz="1100" i="1" dirty="0"/>
              <a:t>Active integration of electric vehicles into distribution grids: barriers and frameworks to use flexibility.</a:t>
            </a:r>
            <a:r>
              <a:rPr lang="en-US" sz="1100" dirty="0"/>
              <a:t> </a:t>
            </a:r>
            <a:r>
              <a:rPr lang="en-US" sz="1100" b="1" dirty="0"/>
              <a:t>Renewable and Sustainable Energy Review, Volume 145, July 2021, 111060.</a:t>
            </a:r>
            <a:endParaRPr lang="fr-FR" sz="1100" dirty="0"/>
          </a:p>
          <a:p>
            <a:pPr lvl="0">
              <a:buFont typeface="+mj-lt"/>
              <a:buAutoNum type="arabicPeriod"/>
            </a:pPr>
            <a:r>
              <a:rPr lang="en-US" sz="1100" dirty="0" err="1"/>
              <a:t>Icaro</a:t>
            </a:r>
            <a:r>
              <a:rPr lang="en-US" sz="1100" dirty="0"/>
              <a:t> Silvestre Freitas Gomes, Yannick Perez, Emilia </a:t>
            </a:r>
            <a:r>
              <a:rPr lang="en-US" sz="1100" dirty="0" err="1"/>
              <a:t>Suomalainen</a:t>
            </a:r>
            <a:r>
              <a:rPr lang="en-US" sz="1100" dirty="0"/>
              <a:t> 2020 </a:t>
            </a:r>
            <a:r>
              <a:rPr lang="en-US" sz="1100" i="1" dirty="0"/>
              <a:t>Coupling small batteries and PV generation: A review</a:t>
            </a:r>
            <a:r>
              <a:rPr lang="en-US" sz="1100" dirty="0"/>
              <a:t>, </a:t>
            </a:r>
            <a:r>
              <a:rPr lang="en-US" sz="1100" b="1" dirty="0"/>
              <a:t>Renewable and Sustainable Energy Reviews</a:t>
            </a:r>
            <a:r>
              <a:rPr lang="en-US" sz="1100" dirty="0"/>
              <a:t> </a:t>
            </a:r>
            <a:r>
              <a:rPr lang="en-US" sz="1100" b="1" dirty="0"/>
              <a:t>126 (2020) 109835</a:t>
            </a:r>
            <a:r>
              <a:rPr lang="en-US" sz="1100" dirty="0"/>
              <a:t>.</a:t>
            </a:r>
            <a:endParaRPr lang="fr-FR" sz="1100" dirty="0"/>
          </a:p>
          <a:p>
            <a:pPr lvl="0">
              <a:buFont typeface="+mj-lt"/>
              <a:buAutoNum type="arabicPeriod"/>
            </a:pPr>
            <a:r>
              <a:rPr lang="en-US" sz="1100" dirty="0"/>
              <a:t>Andrew Thompson and Yannick Perez 2020, </a:t>
            </a:r>
            <a:r>
              <a:rPr lang="en-US" sz="1100" i="1" dirty="0"/>
              <a:t>Vehicle-to-Anything (V2X) Energy Services, Value Streams, and Regulatory Policy Implications</a:t>
            </a:r>
            <a:r>
              <a:rPr lang="en-US" sz="1100" dirty="0"/>
              <a:t>, </a:t>
            </a:r>
            <a:r>
              <a:rPr lang="en-US" sz="1100" b="1" dirty="0"/>
              <a:t>Energy Policy 137 (2020) 111136.</a:t>
            </a:r>
            <a:endParaRPr lang="fr-FR" sz="1100" dirty="0"/>
          </a:p>
          <a:p>
            <a:pPr lvl="0">
              <a:buFont typeface="+mj-lt"/>
              <a:buAutoNum type="arabicPeriod"/>
            </a:pPr>
            <a:r>
              <a:rPr lang="en-US" sz="1100" dirty="0"/>
              <a:t>Quentin </a:t>
            </a:r>
            <a:r>
              <a:rPr lang="en-US" sz="1100" dirty="0" err="1"/>
              <a:t>Hoarau</a:t>
            </a:r>
            <a:r>
              <a:rPr lang="en-US" sz="1100" dirty="0"/>
              <a:t> &amp; Yannick Perez, 2019, </a:t>
            </a:r>
            <a:r>
              <a:rPr lang="en-US" sz="1100" i="1" dirty="0"/>
              <a:t>Network tariff design with distributed energy resources and electric vehicles, </a:t>
            </a:r>
            <a:r>
              <a:rPr lang="en-US" sz="1100" b="1" dirty="0"/>
              <a:t>Energy Economics, Volume 83, September, Pages 26-39. </a:t>
            </a:r>
            <a:endParaRPr lang="fr-FR" sz="1100" dirty="0"/>
          </a:p>
          <a:p>
            <a:pPr lvl="0">
              <a:buFont typeface="+mj-lt"/>
              <a:buAutoNum type="arabicPeriod"/>
            </a:pPr>
            <a:r>
              <a:rPr lang="en-US" sz="1100" dirty="0"/>
              <a:t>Ramírez Díaz Alfredo, Marrero Gustavo, Ramos-Real Francisco, Perez Yannick, 2018</a:t>
            </a:r>
            <a:r>
              <a:rPr lang="en-US" sz="1100" i="1" dirty="0"/>
              <a:t> Willingness to pay for the</a:t>
            </a:r>
            <a:r>
              <a:rPr lang="en-US" sz="1100" dirty="0"/>
              <a:t> </a:t>
            </a:r>
            <a:r>
              <a:rPr lang="en-US" sz="1100" i="1" dirty="0"/>
              <a:t>electric vehicle and their attributes in Canary Islands, </a:t>
            </a:r>
            <a:r>
              <a:rPr lang="en-US" sz="1100" b="1" dirty="0"/>
              <a:t>Renewable and Sustainable Energy Reviews</a:t>
            </a:r>
            <a:r>
              <a:rPr lang="en-US" sz="1100" dirty="0"/>
              <a:t> </a:t>
            </a:r>
            <a:r>
              <a:rPr lang="en-US" sz="1100" b="1" dirty="0"/>
              <a:t>Volume 98, December 2018, Pages 140-149</a:t>
            </a:r>
            <a:r>
              <a:rPr lang="en-US" sz="1100" i="1" dirty="0"/>
              <a:t>. </a:t>
            </a:r>
            <a:endParaRPr lang="fr-FR" sz="1100" dirty="0"/>
          </a:p>
          <a:p>
            <a:pPr lvl="0">
              <a:buFont typeface="+mj-lt"/>
              <a:buAutoNum type="arabicPeriod"/>
            </a:pPr>
            <a:r>
              <a:rPr lang="en-US" sz="1100" dirty="0"/>
              <a:t>Ramírez Díaz Alfredo, Ramos-Real Francisco Javier, Perez Yannick, Barrera Santana Josue</a:t>
            </a:r>
            <a:r>
              <a:rPr lang="en-US" sz="1100" i="1" dirty="0"/>
              <a:t>, </a:t>
            </a:r>
            <a:r>
              <a:rPr lang="en-US" sz="1100" dirty="0"/>
              <a:t>2018</a:t>
            </a:r>
            <a:r>
              <a:rPr lang="en-US" sz="1100" i="1" dirty="0"/>
              <a:t>, Interconnecting isolated electrical systems. What is the best strategy for the Canary Islands? </a:t>
            </a:r>
            <a:r>
              <a:rPr lang="en-US" sz="1100" b="1" dirty="0"/>
              <a:t>Energy Studies Review- Vol. 22 (2018) pp. 37–46.</a:t>
            </a:r>
            <a:endParaRPr lang="fr-FR" sz="1100" dirty="0"/>
          </a:p>
          <a:p>
            <a:pPr lvl="0">
              <a:buFont typeface="+mj-lt"/>
              <a:buAutoNum type="arabicPeriod"/>
            </a:pPr>
            <a:r>
              <a:rPr lang="en-US" sz="1100" dirty="0" err="1"/>
              <a:t>Hoarau</a:t>
            </a:r>
            <a:r>
              <a:rPr lang="en-US" sz="1100" dirty="0"/>
              <a:t> Quentin and Perez Yannick, 2018, </a:t>
            </a:r>
            <a:r>
              <a:rPr lang="en-US" sz="1100" i="1" dirty="0"/>
              <a:t>Interactions Between Electric Mobility And Photovoltaic Generation: A Review</a:t>
            </a:r>
            <a:r>
              <a:rPr lang="en-US" sz="1100" dirty="0"/>
              <a:t>,</a:t>
            </a:r>
            <a:r>
              <a:rPr lang="en-US" sz="1100" b="1" dirty="0"/>
              <a:t> Renewable and Sustainable Energy Reviews 94 (2018) 510–522</a:t>
            </a:r>
            <a:r>
              <a:rPr lang="en-US" sz="1100" dirty="0"/>
              <a:t>. </a:t>
            </a:r>
            <a:endParaRPr lang="fr-FR" sz="1100" dirty="0"/>
          </a:p>
          <a:p>
            <a:pPr lvl="0">
              <a:buFont typeface="+mj-lt"/>
              <a:buAutoNum type="arabicPeriod"/>
            </a:pPr>
            <a:r>
              <a:rPr lang="en-US" sz="1100" dirty="0"/>
              <a:t>Rodríguez Brito Maria </a:t>
            </a:r>
            <a:r>
              <a:rPr lang="en-US" sz="1100" dirty="0" err="1"/>
              <a:t>Gracia</a:t>
            </a:r>
            <a:r>
              <a:rPr lang="en-US" sz="1100" dirty="0"/>
              <a:t>, Ramírez-Díaz Alfredo Jesús, Ramos-Real Francisco J., Perez Yannick, 2018, </a:t>
            </a:r>
            <a:r>
              <a:rPr lang="en-US" sz="1100" i="1" dirty="0"/>
              <a:t>Psychosocial traits characterizing EV adopters' profiles: The case of Tenerife (Canary Islands),</a:t>
            </a:r>
            <a:r>
              <a:rPr lang="en-US" sz="1100" dirty="0"/>
              <a:t> </a:t>
            </a:r>
            <a:r>
              <a:rPr lang="en-US" sz="1100" b="1" dirty="0"/>
              <a:t>Sustainability</a:t>
            </a:r>
            <a:r>
              <a:rPr lang="en-US" sz="1100" dirty="0"/>
              <a:t> </a:t>
            </a:r>
            <a:r>
              <a:rPr lang="en-US" sz="1100" b="1" dirty="0"/>
              <a:t>2018, 10, 2053</a:t>
            </a:r>
            <a:r>
              <a:rPr lang="en-US" sz="1100" dirty="0"/>
              <a:t>. </a:t>
            </a:r>
            <a:endParaRPr lang="fr-FR" sz="1100" dirty="0"/>
          </a:p>
          <a:p>
            <a:pPr lvl="0">
              <a:buFont typeface="+mj-lt"/>
              <a:buAutoNum type="arabicPeriod"/>
            </a:pPr>
            <a:r>
              <a:rPr lang="en-US" sz="1100" dirty="0"/>
              <a:t>Borne Olivier, Yannick Perez and Marc Petit 2018</a:t>
            </a:r>
            <a:r>
              <a:rPr lang="en-US" sz="1100" i="1" dirty="0"/>
              <a:t>, Market integration or bids granularity to enhance flexibility provision by batteries of Electric Vehicles, </a:t>
            </a:r>
            <a:r>
              <a:rPr lang="en-US" sz="1100" b="1" dirty="0"/>
              <a:t>Energy Policy, </a:t>
            </a:r>
            <a:r>
              <a:rPr lang="en-US" sz="1100" dirty="0"/>
              <a:t>Volume 119, August 2018, Pages 140–148.</a:t>
            </a:r>
            <a:r>
              <a:rPr lang="en-US" sz="1100" b="1" dirty="0"/>
              <a:t> </a:t>
            </a:r>
            <a:endParaRPr lang="fr-FR" sz="1100" dirty="0"/>
          </a:p>
          <a:p>
            <a:pPr lvl="0">
              <a:buFont typeface="+mj-lt"/>
              <a:buAutoNum type="arabicPeriod"/>
            </a:pPr>
            <a:r>
              <a:rPr lang="en-US" sz="1100" dirty="0"/>
              <a:t>Borne Olivier, Korte </a:t>
            </a:r>
            <a:r>
              <a:rPr lang="en-US" sz="1100" dirty="0" err="1"/>
              <a:t>Klaas</a:t>
            </a:r>
            <a:r>
              <a:rPr lang="en-US" sz="1100" dirty="0"/>
              <a:t>, Perez Yannick, Petit Marc and </a:t>
            </a:r>
            <a:r>
              <a:rPr lang="en-US" sz="1100" dirty="0" err="1"/>
              <a:t>Purkus</a:t>
            </a:r>
            <a:r>
              <a:rPr lang="en-US" sz="1100" dirty="0"/>
              <a:t> Alexandra 2018, </a:t>
            </a:r>
            <a:r>
              <a:rPr lang="en-US" sz="1100" i="1" dirty="0"/>
              <a:t>Barriers to entry in Frequency-Regulation Services Markets: Review of the status quo and options for improvements, </a:t>
            </a:r>
            <a:r>
              <a:rPr lang="en-US" sz="1100" b="1" dirty="0"/>
              <a:t>Renewable and Sustainable Energy Reviews</a:t>
            </a:r>
            <a:r>
              <a:rPr lang="en-US" sz="1100" dirty="0"/>
              <a:t>. Volume 81, Part 1, January 2018, Pages 605–614. </a:t>
            </a:r>
            <a:endParaRPr lang="fr-FR" sz="1100" dirty="0"/>
          </a:p>
          <a:p>
            <a:pPr lvl="0">
              <a:buFont typeface="+mj-lt"/>
              <a:buAutoNum type="arabicPeriod"/>
            </a:pPr>
            <a:r>
              <a:rPr lang="en-US" sz="1100" dirty="0" err="1"/>
              <a:t>Codani</a:t>
            </a:r>
            <a:r>
              <a:rPr lang="en-US" sz="1100" dirty="0"/>
              <a:t> Paul, Perez Yannick and Petit Marc 2016, </a:t>
            </a:r>
            <a:r>
              <a:rPr lang="en-US" sz="1100" i="1" dirty="0"/>
              <a:t>Financial Shortfall for Electric Vehicles: economic impacts of Transmission System Operators market designs</a:t>
            </a:r>
            <a:r>
              <a:rPr lang="en-US" sz="1100" dirty="0"/>
              <a:t>, </a:t>
            </a:r>
            <a:r>
              <a:rPr lang="en-US" sz="1100" b="1" dirty="0"/>
              <a:t>Energy,</a:t>
            </a:r>
            <a:r>
              <a:rPr lang="en-US" sz="1100" dirty="0"/>
              <a:t> Volume 113, pp 422-431. </a:t>
            </a:r>
            <a:endParaRPr lang="fr-FR" sz="1100" dirty="0"/>
          </a:p>
          <a:p>
            <a:pPr lvl="0">
              <a:buFont typeface="+mj-lt"/>
              <a:buAutoNum type="arabicPeriod"/>
            </a:pPr>
            <a:r>
              <a:rPr lang="en-US" sz="1100" dirty="0"/>
              <a:t>Eid </a:t>
            </a:r>
            <a:r>
              <a:rPr lang="en-US" sz="1100" dirty="0" err="1"/>
              <a:t>Cherrelle</a:t>
            </a:r>
            <a:r>
              <a:rPr lang="en-US" sz="1100" dirty="0"/>
              <a:t>, </a:t>
            </a:r>
            <a:r>
              <a:rPr lang="en-US" sz="1100" dirty="0" err="1"/>
              <a:t>Codani</a:t>
            </a:r>
            <a:r>
              <a:rPr lang="en-US" sz="1100" dirty="0"/>
              <a:t> Paul, Perez Yannick, </a:t>
            </a:r>
            <a:r>
              <a:rPr lang="en-US" sz="1100" dirty="0" err="1"/>
              <a:t>Reneses</a:t>
            </a:r>
            <a:r>
              <a:rPr lang="en-US" sz="1100" dirty="0"/>
              <a:t> Javier, </a:t>
            </a:r>
            <a:r>
              <a:rPr lang="en-US" sz="1100" dirty="0" err="1"/>
              <a:t>Hakvoort</a:t>
            </a:r>
            <a:r>
              <a:rPr lang="en-US" sz="1100" dirty="0"/>
              <a:t> Rudi, 2016, </a:t>
            </a:r>
            <a:r>
              <a:rPr lang="en-US" sz="1100" i="1" dirty="0"/>
              <a:t>Managing electric flexibility from Distributed Energy Resources: A review of incentives for market design</a:t>
            </a:r>
            <a:r>
              <a:rPr lang="en-US" sz="1100" dirty="0"/>
              <a:t>, </a:t>
            </a:r>
            <a:r>
              <a:rPr lang="en-US" sz="1100" b="1" dirty="0"/>
              <a:t>Renewable and Sustainable Energy Reviews, </a:t>
            </a:r>
            <a:r>
              <a:rPr lang="en-US" sz="1100" dirty="0"/>
              <a:t>Volume 64, pp 237–247. </a:t>
            </a:r>
            <a:endParaRPr lang="fr-FR" sz="1100" dirty="0"/>
          </a:p>
          <a:p>
            <a:pPr lvl="0">
              <a:buFont typeface="+mj-lt"/>
              <a:buAutoNum type="arabicPeriod"/>
            </a:pPr>
            <a:r>
              <a:rPr lang="en-US" sz="1100" dirty="0"/>
              <a:t>Ramírez Alfredo, Ramos-Real Francisco, Marrero Gustavo &amp; Perez Yannick, 2015, </a:t>
            </a:r>
            <a:r>
              <a:rPr lang="en-US" sz="1100" i="1" dirty="0"/>
              <a:t>Impact of Electric Vehicles as Distributed Energy Storage in Isolated Systems: The Case of Canary Islands</a:t>
            </a:r>
            <a:r>
              <a:rPr lang="en-US" sz="1100" dirty="0"/>
              <a:t>, </a:t>
            </a:r>
            <a:r>
              <a:rPr lang="en-US" sz="1100" b="1" dirty="0"/>
              <a:t>Sustainability</a:t>
            </a:r>
            <a:r>
              <a:rPr lang="en-US" sz="1100" dirty="0"/>
              <a:t>, 7(11):15152-15178 November. </a:t>
            </a:r>
            <a:endParaRPr lang="fr-FR" sz="1100" dirty="0"/>
          </a:p>
          <a:p>
            <a:pPr lvl="0">
              <a:buFont typeface="+mj-lt"/>
              <a:buAutoNum type="arabicPeriod"/>
            </a:pPr>
            <a:r>
              <a:rPr lang="en-US" sz="1100" dirty="0"/>
              <a:t>Marrero Gustavo, Perez Yannick, Petit Marc &amp; Ramos-Real Francisco 2015, </a:t>
            </a:r>
            <a:r>
              <a:rPr lang="en-US" sz="1100" i="1" dirty="0"/>
              <a:t>Electric Vehicle Fleet contributions for Isolated Systems. The case of the Canary Islands</a:t>
            </a:r>
            <a:r>
              <a:rPr lang="en-US" sz="1100" dirty="0"/>
              <a:t>. </a:t>
            </a:r>
            <a:r>
              <a:rPr lang="en-US" sz="1100" b="1" dirty="0"/>
              <a:t>International Journal of Automotive Technology and Management</a:t>
            </a:r>
            <a:r>
              <a:rPr lang="en-US" sz="1100" dirty="0"/>
              <a:t>. </a:t>
            </a:r>
            <a:r>
              <a:rPr lang="fr-FR" sz="1100" dirty="0"/>
              <a:t>Vol.15, No.2, pp.171 - 193.</a:t>
            </a:r>
          </a:p>
          <a:p>
            <a:pPr lvl="0">
              <a:buFont typeface="+mj-lt"/>
              <a:buAutoNum type="arabicPeriod"/>
            </a:pPr>
            <a:r>
              <a:rPr lang="en-US" sz="1100" dirty="0"/>
              <a:t>Kempton</a:t>
            </a:r>
            <a:r>
              <a:rPr lang="en-US" sz="1100" b="1" dirty="0"/>
              <a:t> </a:t>
            </a:r>
            <a:r>
              <a:rPr lang="en-US" sz="1100" dirty="0"/>
              <a:t>Willett, Perez Yannick, and Petit Marc, 2014,</a:t>
            </a:r>
            <a:r>
              <a:rPr lang="en-US" sz="1100" b="1" dirty="0"/>
              <a:t> </a:t>
            </a:r>
            <a:r>
              <a:rPr lang="en-US" sz="1100" i="1" dirty="0"/>
              <a:t>Public Policy Strategies for Electric Vehicles and for Vehicle to Grid Power</a:t>
            </a:r>
            <a:r>
              <a:rPr lang="en-US" sz="1100" b="1" dirty="0"/>
              <a:t>. Revue </a:t>
            </a:r>
            <a:r>
              <a:rPr lang="en-US" sz="1100" b="1" dirty="0" err="1"/>
              <a:t>d’Economie</a:t>
            </a:r>
            <a:r>
              <a:rPr lang="en-US" sz="1100" b="1" dirty="0"/>
              <a:t> </a:t>
            </a:r>
            <a:r>
              <a:rPr lang="en-US" sz="1100" b="1" dirty="0" err="1"/>
              <a:t>Industrielle</a:t>
            </a:r>
            <a:r>
              <a:rPr lang="en-US" sz="1100" b="1" dirty="0"/>
              <a:t>. </a:t>
            </a:r>
            <a:r>
              <a:rPr lang="en-US" sz="1100" dirty="0"/>
              <a:t>N° 148, pp 263-291.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7959463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11B1E0D-4EEB-F540-8FD4-04A6C1D2D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955" r="2784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E89DD2-3BF2-444A-AC39-A1F39C588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260274" cy="3204134"/>
          </a:xfrm>
        </p:spPr>
        <p:txBody>
          <a:bodyPr anchor="b">
            <a:noAutofit/>
          </a:bodyPr>
          <a:lstStyle/>
          <a:p>
            <a:pPr algn="l"/>
            <a:r>
              <a:rPr lang="en-GB" sz="4800" dirty="0"/>
              <a:t>Economics of Electric Mobility: Utilities and Electric mobility</a:t>
            </a:r>
            <a:r>
              <a:rPr lang="fr-FR" sz="4000" dirty="0"/>
              <a:t>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3896DC9-39DA-DF4B-98F1-93C413B51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260275" cy="1208141"/>
          </a:xfrm>
        </p:spPr>
        <p:txBody>
          <a:bodyPr>
            <a:normAutofit fontScale="92500"/>
          </a:bodyPr>
          <a:lstStyle/>
          <a:p>
            <a:pPr algn="l"/>
            <a:r>
              <a:rPr lang="fr-FR" sz="2000" b="1" dirty="0"/>
              <a:t>Yannick Perez </a:t>
            </a:r>
          </a:p>
          <a:p>
            <a:pPr algn="l"/>
            <a:r>
              <a:rPr lang="fr-FR" sz="2000" dirty="0" err="1"/>
              <a:t>CentraleSupélec</a:t>
            </a:r>
            <a:r>
              <a:rPr lang="fr-FR" sz="2000" dirty="0"/>
              <a:t> – </a:t>
            </a:r>
            <a:r>
              <a:rPr lang="fr-FR" sz="2000" dirty="0" err="1"/>
              <a:t>University</a:t>
            </a:r>
            <a:r>
              <a:rPr lang="fr-FR" sz="2000" dirty="0"/>
              <a:t> Paris-Saclay</a:t>
            </a:r>
          </a:p>
          <a:p>
            <a:pPr algn="l"/>
            <a:r>
              <a:rPr lang="fr-FR" sz="2000" dirty="0">
                <a:hlinkClick r:id="rId4"/>
              </a:rPr>
              <a:t>Yannick.perez@centralesupelec.fr</a:t>
            </a:r>
            <a:r>
              <a:rPr lang="fr-FR" sz="2000" dirty="0"/>
              <a:t>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510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AB5C4A7-9B4E-B043-B3E4-53EBAD356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fr-FR" sz="4000" dirty="0" err="1">
                <a:solidFill>
                  <a:srgbClr val="FFFFFF"/>
                </a:solidFill>
              </a:rPr>
              <a:t>Why</a:t>
            </a:r>
            <a:r>
              <a:rPr lang="fr-FR" sz="4000" dirty="0">
                <a:solidFill>
                  <a:srgbClr val="FFFFFF"/>
                </a:solidFill>
              </a:rPr>
              <a:t> the sales are </a:t>
            </a:r>
            <a:r>
              <a:rPr lang="fr-FR" sz="4000" dirty="0" err="1">
                <a:solidFill>
                  <a:srgbClr val="FFFFFF"/>
                </a:solidFill>
              </a:rPr>
              <a:t>booming</a:t>
            </a:r>
            <a:r>
              <a:rPr lang="fr-FR" sz="4000" dirty="0">
                <a:solidFill>
                  <a:srgbClr val="FFFFFF"/>
                </a:solidFill>
              </a:rPr>
              <a:t>? 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Espace réservé du contenu 2">
            <a:extLst>
              <a:ext uri="{FF2B5EF4-FFF2-40B4-BE49-F238E27FC236}">
                <a16:creationId xmlns:a16="http://schemas.microsoft.com/office/drawing/2014/main" id="{DC0BC4AF-055C-A52A-FB20-0A84C9A018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7172042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2928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035" y="132915"/>
            <a:ext cx="11012556" cy="1407355"/>
          </a:xfrm>
        </p:spPr>
        <p:txBody>
          <a:bodyPr>
            <a:no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1. </a:t>
            </a:r>
            <a:r>
              <a:rPr lang="fr-FR" sz="3200" dirty="0" err="1">
                <a:solidFill>
                  <a:srgbClr val="FFFF00"/>
                </a:solidFill>
              </a:rPr>
              <a:t>Evs</a:t>
            </a:r>
            <a:r>
              <a:rPr lang="fr-FR" sz="3200" dirty="0">
                <a:solidFill>
                  <a:srgbClr val="FFFF00"/>
                </a:solidFill>
              </a:rPr>
              <a:t> </a:t>
            </a:r>
            <a:r>
              <a:rPr lang="fr-FR" sz="3200" dirty="0" err="1">
                <a:solidFill>
                  <a:srgbClr val="FFFF00"/>
                </a:solidFill>
              </a:rPr>
              <a:t>enjoy</a:t>
            </a:r>
            <a:r>
              <a:rPr lang="fr-FR" sz="3200" dirty="0">
                <a:solidFill>
                  <a:srgbClr val="FFFF00"/>
                </a:solidFill>
              </a:rPr>
              <a:t> a Double </a:t>
            </a:r>
            <a:r>
              <a:rPr lang="fr-FR" sz="3200" dirty="0" err="1">
                <a:solidFill>
                  <a:srgbClr val="FFFF00"/>
                </a:solidFill>
              </a:rPr>
              <a:t>dynamic</a:t>
            </a:r>
            <a:r>
              <a:rPr lang="fr-FR" sz="3200" dirty="0">
                <a:solidFill>
                  <a:srgbClr val="FFFF00"/>
                </a:solidFill>
              </a:rPr>
              <a:t>:  </a:t>
            </a:r>
            <a:r>
              <a:rPr lang="fr-FR" sz="3200" dirty="0" err="1">
                <a:solidFill>
                  <a:srgbClr val="FFFF00"/>
                </a:solidFill>
              </a:rPr>
              <a:t>Increase</a:t>
            </a:r>
            <a:r>
              <a:rPr lang="fr-FR" sz="3200" dirty="0">
                <a:solidFill>
                  <a:srgbClr val="FFFF00"/>
                </a:solidFill>
              </a:rPr>
              <a:t> in ENERGY DENSITY &amp; </a:t>
            </a:r>
            <a:r>
              <a:rPr lang="fr-FR" sz="3200" dirty="0" err="1">
                <a:solidFill>
                  <a:srgbClr val="FFFF00"/>
                </a:solidFill>
              </a:rPr>
              <a:t>decrease</a:t>
            </a:r>
            <a:r>
              <a:rPr lang="fr-FR" sz="3200" dirty="0">
                <a:solidFill>
                  <a:srgbClr val="FFFF00"/>
                </a:solidFill>
              </a:rPr>
              <a:t> of COST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3316288" y="6079897"/>
            <a:ext cx="5486400" cy="804862"/>
          </a:xfrm>
        </p:spPr>
        <p:txBody>
          <a:bodyPr/>
          <a:lstStyle/>
          <a:p>
            <a:r>
              <a:rPr lang="fr-FR" dirty="0"/>
              <a:t>Source: IEA Global EV Outlook 2016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8569246" y="6309321"/>
            <a:ext cx="1919242" cy="384043"/>
          </a:xfrm>
          <a:prstGeom prst="rect">
            <a:avLst/>
          </a:prstGeom>
        </p:spPr>
        <p:txBody>
          <a:bodyPr/>
          <a:lstStyle/>
          <a:p>
            <a:pPr defTabSz="457200"/>
            <a:fld id="{0F93E2AF-52FA-49AE-99E6-1B1ECCFCFE2D}" type="slidenum">
              <a:rPr lang="fr-FR">
                <a:solidFill>
                  <a:prstClr val="white">
                    <a:tint val="75000"/>
                  </a:prstClr>
                </a:solidFill>
                <a:latin typeface="Calibri"/>
              </a:rPr>
              <a:pPr defTabSz="457200"/>
              <a:t>6</a:t>
            </a:fld>
            <a:endParaRPr lang="fr-FR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9" t="38332" r="2709" b="22364"/>
          <a:stretch/>
        </p:blipFill>
        <p:spPr bwMode="auto">
          <a:xfrm>
            <a:off x="1833737" y="1660181"/>
            <a:ext cx="8582745" cy="433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706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AB5C4A7-9B4E-B043-B3E4-53EBAD356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79717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fr-FR" sz="4000" dirty="0" err="1">
                <a:solidFill>
                  <a:srgbClr val="FFFFFF"/>
                </a:solidFill>
              </a:rPr>
              <a:t>Why</a:t>
            </a:r>
            <a:r>
              <a:rPr lang="fr-FR" sz="4000" dirty="0">
                <a:solidFill>
                  <a:srgbClr val="FFFFFF"/>
                </a:solidFill>
              </a:rPr>
              <a:t> the sales are </a:t>
            </a:r>
            <a:r>
              <a:rPr lang="fr-FR" sz="4000" dirty="0" err="1">
                <a:solidFill>
                  <a:srgbClr val="FFFFFF"/>
                </a:solidFill>
              </a:rPr>
              <a:t>booming</a:t>
            </a:r>
            <a:r>
              <a:rPr lang="fr-FR" sz="4000" dirty="0">
                <a:solidFill>
                  <a:srgbClr val="FFFFFF"/>
                </a:solidFill>
              </a:rPr>
              <a:t>? 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Espace réservé du contenu 2">
            <a:extLst>
              <a:ext uri="{FF2B5EF4-FFF2-40B4-BE49-F238E27FC236}">
                <a16:creationId xmlns:a16="http://schemas.microsoft.com/office/drawing/2014/main" id="{DC0BC4AF-055C-A52A-FB20-0A84C9A018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4903266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9934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2509" y="274638"/>
            <a:ext cx="11249891" cy="11430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Less cost =&gt; more stored energy / car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6972063"/>
              </p:ext>
            </p:extLst>
          </p:nvPr>
        </p:nvGraphicFramePr>
        <p:xfrm>
          <a:off x="1108363" y="1751980"/>
          <a:ext cx="9878291" cy="4731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Connecteur droit avec flèche 5"/>
          <p:cNvCxnSpPr/>
          <p:nvPr/>
        </p:nvCxnSpPr>
        <p:spPr>
          <a:xfrm>
            <a:off x="9372600" y="2794000"/>
            <a:ext cx="0" cy="1143000"/>
          </a:xfrm>
          <a:prstGeom prst="straightConnector1">
            <a:avLst/>
          </a:prstGeom>
          <a:ln w="76200" cmpd="sng">
            <a:solidFill>
              <a:schemeClr val="accent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821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4FEC81-D477-5D42-AB1F-EAC3C6BAA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More « good cars » </a:t>
            </a:r>
            <a:r>
              <a:rPr lang="fr-FR" dirty="0" err="1">
                <a:solidFill>
                  <a:srgbClr val="FFFF00"/>
                </a:solidFill>
              </a:rPr>
              <a:t>offers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C0AA6C6-FE47-774F-90C2-B8FFEE4D5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891" y="1241193"/>
            <a:ext cx="9809017" cy="535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880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 Noir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ellantis - Chapter tangerine">
  <a:themeElements>
    <a:clrScheme name="Stellantis">
      <a:dk1>
        <a:srgbClr val="272B35"/>
      </a:dk1>
      <a:lt1>
        <a:sysClr val="window" lastClr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00DDCD"/>
      </a:accent6>
      <a:hlink>
        <a:srgbClr val="243782"/>
      </a:hlink>
      <a:folHlink>
        <a:srgbClr val="272B35"/>
      </a:folHlink>
    </a:clrScheme>
    <a:fontScheme name="Stellantis PowerPoint">
      <a:majorFont>
        <a:latin typeface="Encode Sans ExpandedSemiBold"/>
        <a:ea typeface=""/>
        <a:cs typeface=""/>
      </a:majorFont>
      <a:minorFont>
        <a:latin typeface="Encode Sans Expanded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llantis MAJ Template PowerPoint 16-9 v6.potx" id="{6D4861F8-6CFD-4766-879B-EB53A8634C9E}" vid="{51BA2376-F3A7-48C6-9865-8B7963437DF6}"/>
    </a:ext>
  </a:extLst>
</a:theme>
</file>

<file path=ppt/theme/theme4.xml><?xml version="1.0" encoding="utf-8"?>
<a:theme xmlns:a="http://schemas.openxmlformats.org/drawingml/2006/main" name="1_Stellantis - Chapter tangerine">
  <a:themeElements>
    <a:clrScheme name="Stellantis">
      <a:dk1>
        <a:srgbClr val="272B35"/>
      </a:dk1>
      <a:lt1>
        <a:sysClr val="window" lastClr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00DDCD"/>
      </a:accent6>
      <a:hlink>
        <a:srgbClr val="243782"/>
      </a:hlink>
      <a:folHlink>
        <a:srgbClr val="272B35"/>
      </a:folHlink>
    </a:clrScheme>
    <a:fontScheme name="Stellantis PowerPoint">
      <a:majorFont>
        <a:latin typeface="Encode Sans ExpandedSemiBold"/>
        <a:ea typeface=""/>
        <a:cs typeface=""/>
      </a:majorFont>
      <a:minorFont>
        <a:latin typeface="Encode Sans Expanded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llantis MAJ Template PowerPoint 16-9 v6.potx" id="{6D4861F8-6CFD-4766-879B-EB53A8634C9E}" vid="{51BA2376-F3A7-48C6-9865-8B7963437DF6}"/>
    </a:ext>
  </a:extLst>
</a:theme>
</file>

<file path=ppt/theme/theme5.xml><?xml version="1.0" encoding="utf-8"?>
<a:theme xmlns:a="http://schemas.openxmlformats.org/drawingml/2006/main" name="Noir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1765</Words>
  <Application>Microsoft Macintosh PowerPoint</Application>
  <PresentationFormat>Grand écran</PresentationFormat>
  <Paragraphs>182</Paragraphs>
  <Slides>45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45</vt:i4>
      </vt:variant>
    </vt:vector>
  </HeadingPairs>
  <TitlesOfParts>
    <vt:vector size="56" baseType="lpstr">
      <vt:lpstr>Arial</vt:lpstr>
      <vt:lpstr>Calibri</vt:lpstr>
      <vt:lpstr>Calibri Light</vt:lpstr>
      <vt:lpstr>Encode Sans</vt:lpstr>
      <vt:lpstr>Encode Sans ExpandedLight</vt:lpstr>
      <vt:lpstr>Encode Sans ExpandedSemiBold</vt:lpstr>
      <vt:lpstr>Thème Office</vt:lpstr>
      <vt:lpstr> Noir </vt:lpstr>
      <vt:lpstr>Stellantis - Chapter tangerine</vt:lpstr>
      <vt:lpstr>1_Stellantis - Chapter tangerine</vt:lpstr>
      <vt:lpstr>Noir</vt:lpstr>
      <vt:lpstr>Economics of Electric Mobility: Utilities and Electric mobility </vt:lpstr>
      <vt:lpstr>The need for decarbonization</vt:lpstr>
      <vt:lpstr>Présentation PowerPoint</vt:lpstr>
      <vt:lpstr>Why?</vt:lpstr>
      <vt:lpstr>Why the sales are booming? </vt:lpstr>
      <vt:lpstr>1. Evs enjoy a Double dynamic:  Increase in ENERGY DENSITY &amp; decrease of COST</vt:lpstr>
      <vt:lpstr>Why the sales are booming? </vt:lpstr>
      <vt:lpstr>Less cost =&gt; more stored energy / car</vt:lpstr>
      <vt:lpstr>More « good cars » offers</vt:lpstr>
      <vt:lpstr>Real good cars</vt:lpstr>
      <vt:lpstr>Why the sales are booming? </vt:lpstr>
      <vt:lpstr>Minimum charging infrastructures allows to start equipment</vt:lpstr>
      <vt:lpstr>The world leader is private</vt:lpstr>
      <vt:lpstr>The followers are private and locals</vt:lpstr>
      <vt:lpstr>And Public Investments are also displayed</vt:lpstr>
      <vt:lpstr>But </vt:lpstr>
      <vt:lpstr>Présentation PowerPoint</vt:lpstr>
      <vt:lpstr>Why the sales are booming? </vt:lpstr>
      <vt:lpstr>Electric cars Store more energy than they daily use </vt:lpstr>
      <vt:lpstr>Electric cars store more energy than they daily use </vt:lpstr>
      <vt:lpstr>What is flexibility from EVs?</vt:lpstr>
      <vt:lpstr>Electric cars save more energy than they daily use </vt:lpstr>
      <vt:lpstr>And after first life for mobility ? </vt:lpstr>
      <vt:lpstr>And after first life for mobility ? </vt:lpstr>
      <vt:lpstr>New OEM constraints</vt:lpstr>
      <vt:lpstr>BMW</vt:lpstr>
      <vt:lpstr>And EU Regulations ?</vt:lpstr>
      <vt:lpstr>And EU Regulations ?</vt:lpstr>
      <vt:lpstr>Conclusions</vt:lpstr>
      <vt:lpstr>Présentation PowerPoint</vt:lpstr>
      <vt:lpstr>Who need flexible electricity storage?  Who would buy flexibility provision?</vt:lpstr>
      <vt:lpstr>Where are connected the Evs?</vt:lpstr>
      <vt:lpstr>Présentation PowerPoint</vt:lpstr>
      <vt:lpstr>Values are limited by old – unadapted- inefficient regulations </vt:lpstr>
      <vt:lpstr>Wholesale Market rules are not ready for EVs</vt:lpstr>
      <vt:lpstr>Problem… Rules are inadapted</vt:lpstr>
      <vt:lpstr>Problem… Rules are inadapted</vt:lpstr>
      <vt:lpstr>Utilities networks rules : TSO </vt:lpstr>
      <vt:lpstr>Utilities networks rules : DSO</vt:lpstr>
      <vt:lpstr>Utilities networks rules : DSO new tariff design</vt:lpstr>
      <vt:lpstr>Utilities networks rules : DSO EV-PV</vt:lpstr>
      <vt:lpstr>Some possibles improvements</vt:lpstr>
      <vt:lpstr>Planning Charging infrastructure tool is missing</vt:lpstr>
      <vt:lpstr>References on demand  </vt:lpstr>
      <vt:lpstr>Economics of Electric Mobility: Utilities and Electric mobility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EVs to Provide Grid electric Services: Regulatory challenges</dc:title>
  <dc:creator>Yannick PEREZ</dc:creator>
  <cp:lastModifiedBy>Yannick PEREZ</cp:lastModifiedBy>
  <cp:revision>55</cp:revision>
  <dcterms:created xsi:type="dcterms:W3CDTF">2019-12-09T15:54:52Z</dcterms:created>
  <dcterms:modified xsi:type="dcterms:W3CDTF">2022-07-04T13:44:10Z</dcterms:modified>
</cp:coreProperties>
</file>