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690" r:id="rId4"/>
  </p:sldMasterIdLst>
  <p:notesMasterIdLst>
    <p:notesMasterId r:id="rId29"/>
  </p:notesMasterIdLst>
  <p:sldIdLst>
    <p:sldId id="256" r:id="rId5"/>
    <p:sldId id="496" r:id="rId6"/>
    <p:sldId id="355" r:id="rId7"/>
    <p:sldId id="493" r:id="rId8"/>
    <p:sldId id="1043" r:id="rId9"/>
    <p:sldId id="1042" r:id="rId10"/>
    <p:sldId id="262" r:id="rId11"/>
    <p:sldId id="495" r:id="rId12"/>
    <p:sldId id="502" r:id="rId13"/>
    <p:sldId id="494" r:id="rId14"/>
    <p:sldId id="484" r:id="rId15"/>
    <p:sldId id="488" r:id="rId16"/>
    <p:sldId id="382" r:id="rId17"/>
    <p:sldId id="489" r:id="rId18"/>
    <p:sldId id="500" r:id="rId19"/>
    <p:sldId id="505" r:id="rId20"/>
    <p:sldId id="503" r:id="rId21"/>
    <p:sldId id="376" r:id="rId22"/>
    <p:sldId id="1062" r:id="rId23"/>
    <p:sldId id="295" r:id="rId24"/>
    <p:sldId id="1061" r:id="rId25"/>
    <p:sldId id="398" r:id="rId26"/>
    <p:sldId id="399" r:id="rId27"/>
    <p:sldId id="490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4"/>
    <p:restoredTop sz="86395"/>
  </p:normalViewPr>
  <p:slideViewPr>
    <p:cSldViewPr snapToGrid="0" snapToObjects="1">
      <p:cViewPr varScale="1">
        <p:scale>
          <a:sx n="110" d="100"/>
          <a:sy n="110" d="100"/>
        </p:scale>
        <p:origin x="13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8D51BC-E84C-480A-86BF-09E4B941AC8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2CB094-9C46-4B2B-86A3-FDCF997E4698}">
      <dgm:prSet/>
      <dgm:spPr/>
      <dgm:t>
        <a:bodyPr/>
        <a:lstStyle/>
        <a:p>
          <a:r>
            <a:rPr lang="fr-FR" b="1" dirty="0"/>
            <a:t>Net </a:t>
          </a:r>
          <a:r>
            <a:rPr lang="fr-FR" b="1" dirty="0" err="1"/>
            <a:t>zero</a:t>
          </a:r>
          <a:r>
            <a:rPr lang="fr-FR" b="1" dirty="0"/>
            <a:t> </a:t>
          </a:r>
          <a:r>
            <a:rPr lang="fr-FR" b="1" dirty="0" err="1"/>
            <a:t>emission</a:t>
          </a:r>
          <a:r>
            <a:rPr lang="fr-FR" b="1" dirty="0"/>
            <a:t> : </a:t>
          </a:r>
          <a:r>
            <a:rPr lang="fr-FR" b="1" dirty="0" err="1"/>
            <a:t>Stellantis</a:t>
          </a:r>
          <a:r>
            <a:rPr lang="fr-FR" b="1" dirty="0"/>
            <a:t> </a:t>
          </a:r>
          <a:r>
            <a:rPr lang="fr-FR" b="1" dirty="0" err="1"/>
            <a:t>example</a:t>
          </a:r>
          <a:endParaRPr lang="en-US" dirty="0"/>
        </a:p>
      </dgm:t>
    </dgm:pt>
    <dgm:pt modelId="{0D9A70A9-7FEF-448B-9F7A-D0DA50877E25}" type="parTrans" cxnId="{130D7D4F-A4D8-436C-A768-A341B9DD1D76}">
      <dgm:prSet/>
      <dgm:spPr/>
      <dgm:t>
        <a:bodyPr/>
        <a:lstStyle/>
        <a:p>
          <a:endParaRPr lang="en-US"/>
        </a:p>
      </dgm:t>
    </dgm:pt>
    <dgm:pt modelId="{81C238A7-55A3-4275-AAF5-54B4F2661744}" type="sibTrans" cxnId="{130D7D4F-A4D8-436C-A768-A341B9DD1D76}">
      <dgm:prSet/>
      <dgm:spPr/>
      <dgm:t>
        <a:bodyPr/>
        <a:lstStyle/>
        <a:p>
          <a:endParaRPr lang="en-US"/>
        </a:p>
      </dgm:t>
    </dgm:pt>
    <dgm:pt modelId="{D73F8313-2C25-4075-8254-B6F0AC9FCAB8}">
      <dgm:prSet/>
      <dgm:spPr/>
      <dgm:t>
        <a:bodyPr/>
        <a:lstStyle/>
        <a:p>
          <a:r>
            <a:rPr lang="fr-FR" dirty="0"/>
            <a:t>2022 </a:t>
          </a:r>
          <a:r>
            <a:rPr lang="fr-FR" dirty="0">
              <a:sym typeface="Wingdings" panose="05000000000000000000" pitchFamily="2" charset="2"/>
            </a:rPr>
            <a:t></a:t>
          </a:r>
          <a:r>
            <a:rPr lang="fr-FR" dirty="0"/>
            <a:t> </a:t>
          </a:r>
          <a:r>
            <a:rPr lang="fr-FR" dirty="0" err="1"/>
            <a:t>actual</a:t>
          </a:r>
          <a:r>
            <a:rPr lang="fr-FR" dirty="0"/>
            <a:t> 450 millions tonne of CO</a:t>
          </a:r>
          <a:r>
            <a:rPr lang="fr-FR" baseline="-25000" dirty="0"/>
            <a:t>2</a:t>
          </a:r>
          <a:r>
            <a:rPr lang="fr-FR" dirty="0"/>
            <a:t> per </a:t>
          </a:r>
          <a:r>
            <a:rPr lang="fr-FR" dirty="0" err="1"/>
            <a:t>year</a:t>
          </a:r>
          <a:endParaRPr lang="en-US" dirty="0"/>
        </a:p>
      </dgm:t>
    </dgm:pt>
    <dgm:pt modelId="{7A1E8250-372B-4A32-9124-A67563D91FF7}" type="parTrans" cxnId="{123DE89D-5EFE-4234-938C-2345E4E36771}">
      <dgm:prSet/>
      <dgm:spPr/>
      <dgm:t>
        <a:bodyPr/>
        <a:lstStyle/>
        <a:p>
          <a:endParaRPr lang="en-US"/>
        </a:p>
      </dgm:t>
    </dgm:pt>
    <dgm:pt modelId="{D57B853B-BB28-42A6-8496-03C254FDF53D}" type="sibTrans" cxnId="{123DE89D-5EFE-4234-938C-2345E4E36771}">
      <dgm:prSet/>
      <dgm:spPr/>
      <dgm:t>
        <a:bodyPr/>
        <a:lstStyle/>
        <a:p>
          <a:endParaRPr lang="en-US"/>
        </a:p>
      </dgm:t>
    </dgm:pt>
    <dgm:pt modelId="{5794EC38-AACB-47EE-8653-A5B4789FF702}">
      <dgm:prSet/>
      <dgm:spPr/>
      <dgm:t>
        <a:bodyPr/>
        <a:lstStyle/>
        <a:p>
          <a:r>
            <a:rPr lang="fr-FR" dirty="0"/>
            <a:t>Scope 1 </a:t>
          </a:r>
          <a:r>
            <a:rPr lang="fr-FR" dirty="0">
              <a:sym typeface="Wingdings" panose="05000000000000000000" pitchFamily="2" charset="2"/>
            </a:rPr>
            <a:t></a:t>
          </a:r>
          <a:r>
            <a:rPr lang="fr-FR" dirty="0"/>
            <a:t> direct </a:t>
          </a:r>
          <a:r>
            <a:rPr lang="fr-FR" dirty="0" err="1"/>
            <a:t>activity</a:t>
          </a:r>
          <a:r>
            <a:rPr lang="fr-FR" dirty="0"/>
            <a:t> </a:t>
          </a:r>
          <a:r>
            <a:rPr lang="fr-FR" dirty="0" err="1"/>
            <a:t>emision</a:t>
          </a:r>
          <a:r>
            <a:rPr lang="fr-FR" dirty="0"/>
            <a:t> (5%)</a:t>
          </a:r>
          <a:endParaRPr lang="en-US" dirty="0"/>
        </a:p>
      </dgm:t>
    </dgm:pt>
    <dgm:pt modelId="{E284051E-1DEC-4912-B40F-2938C95AD49B}" type="parTrans" cxnId="{AE9918EC-1973-443E-AE42-32B56981027D}">
      <dgm:prSet/>
      <dgm:spPr/>
      <dgm:t>
        <a:bodyPr/>
        <a:lstStyle/>
        <a:p>
          <a:endParaRPr lang="en-US"/>
        </a:p>
      </dgm:t>
    </dgm:pt>
    <dgm:pt modelId="{7CECCF4A-F125-4BEA-8EAD-004EEE9735BE}" type="sibTrans" cxnId="{AE9918EC-1973-443E-AE42-32B56981027D}">
      <dgm:prSet/>
      <dgm:spPr/>
      <dgm:t>
        <a:bodyPr/>
        <a:lstStyle/>
        <a:p>
          <a:endParaRPr lang="en-US"/>
        </a:p>
      </dgm:t>
    </dgm:pt>
    <dgm:pt modelId="{328A5F3D-D555-45C3-808B-3D0AE43A1661}">
      <dgm:prSet/>
      <dgm:spPr/>
      <dgm:t>
        <a:bodyPr/>
        <a:lstStyle/>
        <a:p>
          <a:r>
            <a:rPr lang="fr-FR" dirty="0"/>
            <a:t>Scope 2 </a:t>
          </a:r>
          <a:r>
            <a:rPr lang="fr-FR" dirty="0">
              <a:sym typeface="Wingdings" panose="05000000000000000000" pitchFamily="2" charset="2"/>
            </a:rPr>
            <a:t></a:t>
          </a:r>
          <a:r>
            <a:rPr lang="fr-FR" dirty="0"/>
            <a:t> OEM </a:t>
          </a:r>
          <a:r>
            <a:rPr lang="fr-FR" dirty="0" err="1"/>
            <a:t>energy</a:t>
          </a:r>
          <a:r>
            <a:rPr lang="fr-FR" dirty="0"/>
            <a:t> use in the </a:t>
          </a:r>
          <a:r>
            <a:rPr lang="fr-FR" dirty="0" err="1"/>
            <a:t>making</a:t>
          </a:r>
          <a:r>
            <a:rPr lang="fr-FR" dirty="0"/>
            <a:t> of the cars (15%)</a:t>
          </a:r>
          <a:endParaRPr lang="en-US" dirty="0"/>
        </a:p>
      </dgm:t>
    </dgm:pt>
    <dgm:pt modelId="{BD6A6C2C-546C-411B-BDD5-6065AE0634AD}" type="parTrans" cxnId="{C3FF7098-ABD7-43E4-9EE4-2F939E4AE7C2}">
      <dgm:prSet/>
      <dgm:spPr/>
      <dgm:t>
        <a:bodyPr/>
        <a:lstStyle/>
        <a:p>
          <a:endParaRPr lang="en-US"/>
        </a:p>
      </dgm:t>
    </dgm:pt>
    <dgm:pt modelId="{278EE36C-7608-46B9-811F-A5D9D09FF89F}" type="sibTrans" cxnId="{C3FF7098-ABD7-43E4-9EE4-2F939E4AE7C2}">
      <dgm:prSet/>
      <dgm:spPr/>
      <dgm:t>
        <a:bodyPr/>
        <a:lstStyle/>
        <a:p>
          <a:endParaRPr lang="en-US"/>
        </a:p>
      </dgm:t>
    </dgm:pt>
    <dgm:pt modelId="{68F2E254-B93C-4983-BF9F-E60F00D9DFFF}">
      <dgm:prSet/>
      <dgm:spPr/>
      <dgm:t>
        <a:bodyPr/>
        <a:lstStyle/>
        <a:p>
          <a:r>
            <a:rPr lang="fr-FR" dirty="0"/>
            <a:t>Scope 3 </a:t>
          </a:r>
          <a:r>
            <a:rPr lang="fr-FR" dirty="0">
              <a:sym typeface="Wingdings" panose="05000000000000000000" pitchFamily="2" charset="2"/>
            </a:rPr>
            <a:t></a:t>
          </a:r>
          <a:r>
            <a:rPr lang="fr-FR" dirty="0" err="1">
              <a:sym typeface="Wingdings" panose="05000000000000000000" pitchFamily="2" charset="2"/>
            </a:rPr>
            <a:t>emissions</a:t>
          </a:r>
          <a:r>
            <a:rPr lang="fr-FR" dirty="0">
              <a:sym typeface="Wingdings" panose="05000000000000000000" pitchFamily="2" charset="2"/>
            </a:rPr>
            <a:t> </a:t>
          </a:r>
          <a:r>
            <a:rPr lang="fr-FR" dirty="0" err="1">
              <a:sym typeface="Wingdings" panose="05000000000000000000" pitchFamily="2" charset="2"/>
            </a:rPr>
            <a:t>related</a:t>
          </a:r>
          <a:r>
            <a:rPr lang="fr-FR" dirty="0">
              <a:sym typeface="Wingdings" panose="05000000000000000000" pitchFamily="2" charset="2"/>
            </a:rPr>
            <a:t> to usage and </a:t>
          </a:r>
          <a:r>
            <a:rPr lang="fr-FR" dirty="0" err="1">
              <a:sym typeface="Wingdings" panose="05000000000000000000" pitchFamily="2" charset="2"/>
            </a:rPr>
            <a:t>suppliers</a:t>
          </a:r>
          <a:r>
            <a:rPr lang="fr-FR" dirty="0">
              <a:sym typeface="Wingdings" panose="05000000000000000000" pitchFamily="2" charset="2"/>
            </a:rPr>
            <a:t> (80%)</a:t>
          </a:r>
          <a:endParaRPr lang="en-US" dirty="0"/>
        </a:p>
      </dgm:t>
    </dgm:pt>
    <dgm:pt modelId="{B3924947-62CB-4D5E-A693-50A65B5E856A}" type="parTrans" cxnId="{7F334CEC-86AE-4BF5-95B6-A27922DC5584}">
      <dgm:prSet/>
      <dgm:spPr/>
      <dgm:t>
        <a:bodyPr/>
        <a:lstStyle/>
        <a:p>
          <a:endParaRPr lang="en-US"/>
        </a:p>
      </dgm:t>
    </dgm:pt>
    <dgm:pt modelId="{6B45D055-1131-4E2D-8542-6CBD07F6ECAE}" type="sibTrans" cxnId="{7F334CEC-86AE-4BF5-95B6-A27922DC5584}">
      <dgm:prSet/>
      <dgm:spPr/>
      <dgm:t>
        <a:bodyPr/>
        <a:lstStyle/>
        <a:p>
          <a:endParaRPr lang="en-US"/>
        </a:p>
      </dgm:t>
    </dgm:pt>
    <dgm:pt modelId="{2AF5A0D7-7F8D-E649-91BA-A33233A9AF16}" type="pres">
      <dgm:prSet presAssocID="{228D51BC-E84C-480A-86BF-09E4B941AC84}" presName="outerComposite" presStyleCnt="0">
        <dgm:presLayoutVars>
          <dgm:chMax val="5"/>
          <dgm:dir/>
          <dgm:resizeHandles val="exact"/>
        </dgm:presLayoutVars>
      </dgm:prSet>
      <dgm:spPr/>
    </dgm:pt>
    <dgm:pt modelId="{8ED2E6A6-0ECC-7648-805F-CE4213878BAB}" type="pres">
      <dgm:prSet presAssocID="{228D51BC-E84C-480A-86BF-09E4B941AC84}" presName="dummyMaxCanvas" presStyleCnt="0">
        <dgm:presLayoutVars/>
      </dgm:prSet>
      <dgm:spPr/>
    </dgm:pt>
    <dgm:pt modelId="{3060199F-4A7E-6141-A5A4-363425D55EE5}" type="pres">
      <dgm:prSet presAssocID="{228D51BC-E84C-480A-86BF-09E4B941AC84}" presName="FiveNodes_1" presStyleLbl="node1" presStyleIdx="0" presStyleCnt="5">
        <dgm:presLayoutVars>
          <dgm:bulletEnabled val="1"/>
        </dgm:presLayoutVars>
      </dgm:prSet>
      <dgm:spPr/>
    </dgm:pt>
    <dgm:pt modelId="{56E090E3-9DDC-4440-9C18-20EFA4EF2881}" type="pres">
      <dgm:prSet presAssocID="{228D51BC-E84C-480A-86BF-09E4B941AC84}" presName="FiveNodes_2" presStyleLbl="node1" presStyleIdx="1" presStyleCnt="5">
        <dgm:presLayoutVars>
          <dgm:bulletEnabled val="1"/>
        </dgm:presLayoutVars>
      </dgm:prSet>
      <dgm:spPr/>
    </dgm:pt>
    <dgm:pt modelId="{A94A9E3E-8B6C-2A44-96B7-F4BA0107BB84}" type="pres">
      <dgm:prSet presAssocID="{228D51BC-E84C-480A-86BF-09E4B941AC84}" presName="FiveNodes_3" presStyleLbl="node1" presStyleIdx="2" presStyleCnt="5">
        <dgm:presLayoutVars>
          <dgm:bulletEnabled val="1"/>
        </dgm:presLayoutVars>
      </dgm:prSet>
      <dgm:spPr/>
    </dgm:pt>
    <dgm:pt modelId="{EED8744C-C7FD-C24E-A0EA-BE01B6188706}" type="pres">
      <dgm:prSet presAssocID="{228D51BC-E84C-480A-86BF-09E4B941AC84}" presName="FiveNodes_4" presStyleLbl="node1" presStyleIdx="3" presStyleCnt="5">
        <dgm:presLayoutVars>
          <dgm:bulletEnabled val="1"/>
        </dgm:presLayoutVars>
      </dgm:prSet>
      <dgm:spPr/>
    </dgm:pt>
    <dgm:pt modelId="{576FFF4A-4A10-6042-AE20-E2D2F3F5486A}" type="pres">
      <dgm:prSet presAssocID="{228D51BC-E84C-480A-86BF-09E4B941AC84}" presName="FiveNodes_5" presStyleLbl="node1" presStyleIdx="4" presStyleCnt="5">
        <dgm:presLayoutVars>
          <dgm:bulletEnabled val="1"/>
        </dgm:presLayoutVars>
      </dgm:prSet>
      <dgm:spPr/>
    </dgm:pt>
    <dgm:pt modelId="{810AE964-A0F4-4241-B3B1-9062723D0831}" type="pres">
      <dgm:prSet presAssocID="{228D51BC-E84C-480A-86BF-09E4B941AC84}" presName="FiveConn_1-2" presStyleLbl="fgAccFollowNode1" presStyleIdx="0" presStyleCnt="4">
        <dgm:presLayoutVars>
          <dgm:bulletEnabled val="1"/>
        </dgm:presLayoutVars>
      </dgm:prSet>
      <dgm:spPr/>
    </dgm:pt>
    <dgm:pt modelId="{E710AD3D-E524-834E-BDA8-48DD651B162A}" type="pres">
      <dgm:prSet presAssocID="{228D51BC-E84C-480A-86BF-09E4B941AC84}" presName="FiveConn_2-3" presStyleLbl="fgAccFollowNode1" presStyleIdx="1" presStyleCnt="4">
        <dgm:presLayoutVars>
          <dgm:bulletEnabled val="1"/>
        </dgm:presLayoutVars>
      </dgm:prSet>
      <dgm:spPr/>
    </dgm:pt>
    <dgm:pt modelId="{30AD1BF0-16D7-5E40-A7ED-87E18C130400}" type="pres">
      <dgm:prSet presAssocID="{228D51BC-E84C-480A-86BF-09E4B941AC84}" presName="FiveConn_3-4" presStyleLbl="fgAccFollowNode1" presStyleIdx="2" presStyleCnt="4">
        <dgm:presLayoutVars>
          <dgm:bulletEnabled val="1"/>
        </dgm:presLayoutVars>
      </dgm:prSet>
      <dgm:spPr/>
    </dgm:pt>
    <dgm:pt modelId="{EE8E7A2F-20C2-1D40-BBFC-AC9624809E73}" type="pres">
      <dgm:prSet presAssocID="{228D51BC-E84C-480A-86BF-09E4B941AC84}" presName="FiveConn_4-5" presStyleLbl="fgAccFollowNode1" presStyleIdx="3" presStyleCnt="4">
        <dgm:presLayoutVars>
          <dgm:bulletEnabled val="1"/>
        </dgm:presLayoutVars>
      </dgm:prSet>
      <dgm:spPr/>
    </dgm:pt>
    <dgm:pt modelId="{1E2ADE24-F74C-164B-B3C0-A9B675F32B01}" type="pres">
      <dgm:prSet presAssocID="{228D51BC-E84C-480A-86BF-09E4B941AC84}" presName="FiveNodes_1_text" presStyleLbl="node1" presStyleIdx="4" presStyleCnt="5">
        <dgm:presLayoutVars>
          <dgm:bulletEnabled val="1"/>
        </dgm:presLayoutVars>
      </dgm:prSet>
      <dgm:spPr/>
    </dgm:pt>
    <dgm:pt modelId="{546770DF-5397-1E44-B6CF-9826EDD66799}" type="pres">
      <dgm:prSet presAssocID="{228D51BC-E84C-480A-86BF-09E4B941AC84}" presName="FiveNodes_2_text" presStyleLbl="node1" presStyleIdx="4" presStyleCnt="5">
        <dgm:presLayoutVars>
          <dgm:bulletEnabled val="1"/>
        </dgm:presLayoutVars>
      </dgm:prSet>
      <dgm:spPr/>
    </dgm:pt>
    <dgm:pt modelId="{E149F4B9-0B54-D843-B327-9DFE7BDE8CF2}" type="pres">
      <dgm:prSet presAssocID="{228D51BC-E84C-480A-86BF-09E4B941AC84}" presName="FiveNodes_3_text" presStyleLbl="node1" presStyleIdx="4" presStyleCnt="5">
        <dgm:presLayoutVars>
          <dgm:bulletEnabled val="1"/>
        </dgm:presLayoutVars>
      </dgm:prSet>
      <dgm:spPr/>
    </dgm:pt>
    <dgm:pt modelId="{B7302333-4B26-8244-BFFA-3EFB8CB4D662}" type="pres">
      <dgm:prSet presAssocID="{228D51BC-E84C-480A-86BF-09E4B941AC84}" presName="FiveNodes_4_text" presStyleLbl="node1" presStyleIdx="4" presStyleCnt="5">
        <dgm:presLayoutVars>
          <dgm:bulletEnabled val="1"/>
        </dgm:presLayoutVars>
      </dgm:prSet>
      <dgm:spPr/>
    </dgm:pt>
    <dgm:pt modelId="{2C475808-5B04-4E48-97D9-6C85F5168787}" type="pres">
      <dgm:prSet presAssocID="{228D51BC-E84C-480A-86BF-09E4B941AC8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841BF3A-872E-9947-B29B-1D11FBADE620}" type="presOf" srcId="{228D51BC-E84C-480A-86BF-09E4B941AC84}" destId="{2AF5A0D7-7F8D-E649-91BA-A33233A9AF16}" srcOrd="0" destOrd="0" presId="urn:microsoft.com/office/officeart/2005/8/layout/vProcess5"/>
    <dgm:cxn modelId="{130D7D4F-A4D8-436C-A768-A341B9DD1D76}" srcId="{228D51BC-E84C-480A-86BF-09E4B941AC84}" destId="{2F2CB094-9C46-4B2B-86A3-FDCF997E4698}" srcOrd="0" destOrd="0" parTransId="{0D9A70A9-7FEF-448B-9F7A-D0DA50877E25}" sibTransId="{81C238A7-55A3-4275-AAF5-54B4F2661744}"/>
    <dgm:cxn modelId="{196EB055-3FDF-1147-B421-CB483ADE2E29}" type="presOf" srcId="{2F2CB094-9C46-4B2B-86A3-FDCF997E4698}" destId="{3060199F-4A7E-6141-A5A4-363425D55EE5}" srcOrd="0" destOrd="0" presId="urn:microsoft.com/office/officeart/2005/8/layout/vProcess5"/>
    <dgm:cxn modelId="{A70FB058-96B8-6A41-A770-30B9ED7A5A2D}" type="presOf" srcId="{7CECCF4A-F125-4BEA-8EAD-004EEE9735BE}" destId="{30AD1BF0-16D7-5E40-A7ED-87E18C130400}" srcOrd="0" destOrd="0" presId="urn:microsoft.com/office/officeart/2005/8/layout/vProcess5"/>
    <dgm:cxn modelId="{9E631674-5229-0640-9DE9-396075CC2AF9}" type="presOf" srcId="{5794EC38-AACB-47EE-8653-A5B4789FF702}" destId="{A94A9E3E-8B6C-2A44-96B7-F4BA0107BB84}" srcOrd="0" destOrd="0" presId="urn:microsoft.com/office/officeart/2005/8/layout/vProcess5"/>
    <dgm:cxn modelId="{C3FF7098-ABD7-43E4-9EE4-2F939E4AE7C2}" srcId="{228D51BC-E84C-480A-86BF-09E4B941AC84}" destId="{328A5F3D-D555-45C3-808B-3D0AE43A1661}" srcOrd="3" destOrd="0" parTransId="{BD6A6C2C-546C-411B-BDD5-6065AE0634AD}" sibTransId="{278EE36C-7608-46B9-811F-A5D9D09FF89F}"/>
    <dgm:cxn modelId="{123DE89D-5EFE-4234-938C-2345E4E36771}" srcId="{228D51BC-E84C-480A-86BF-09E4B941AC84}" destId="{D73F8313-2C25-4075-8254-B6F0AC9FCAB8}" srcOrd="1" destOrd="0" parTransId="{7A1E8250-372B-4A32-9124-A67563D91FF7}" sibTransId="{D57B853B-BB28-42A6-8496-03C254FDF53D}"/>
    <dgm:cxn modelId="{631DDEA3-180B-CC4C-9CB7-8622AA356B4E}" type="presOf" srcId="{81C238A7-55A3-4275-AAF5-54B4F2661744}" destId="{810AE964-A0F4-4241-B3B1-9062723D0831}" srcOrd="0" destOrd="0" presId="urn:microsoft.com/office/officeart/2005/8/layout/vProcess5"/>
    <dgm:cxn modelId="{A1ACB0B0-8B24-344D-BA62-262D3E03ABD2}" type="presOf" srcId="{5794EC38-AACB-47EE-8653-A5B4789FF702}" destId="{E149F4B9-0B54-D843-B327-9DFE7BDE8CF2}" srcOrd="1" destOrd="0" presId="urn:microsoft.com/office/officeart/2005/8/layout/vProcess5"/>
    <dgm:cxn modelId="{38BA2BB4-16EA-144F-8238-433ADC2D5104}" type="presOf" srcId="{328A5F3D-D555-45C3-808B-3D0AE43A1661}" destId="{EED8744C-C7FD-C24E-A0EA-BE01B6188706}" srcOrd="0" destOrd="0" presId="urn:microsoft.com/office/officeart/2005/8/layout/vProcess5"/>
    <dgm:cxn modelId="{2AD25DC5-009C-8F49-BF03-8BB326E7AF51}" type="presOf" srcId="{D57B853B-BB28-42A6-8496-03C254FDF53D}" destId="{E710AD3D-E524-834E-BDA8-48DD651B162A}" srcOrd="0" destOrd="0" presId="urn:microsoft.com/office/officeart/2005/8/layout/vProcess5"/>
    <dgm:cxn modelId="{18516FC9-CF97-F845-AE35-2F77F223083B}" type="presOf" srcId="{278EE36C-7608-46B9-811F-A5D9D09FF89F}" destId="{EE8E7A2F-20C2-1D40-BBFC-AC9624809E73}" srcOrd="0" destOrd="0" presId="urn:microsoft.com/office/officeart/2005/8/layout/vProcess5"/>
    <dgm:cxn modelId="{42A56DCD-6572-CF4D-920D-4512A1FA7B3C}" type="presOf" srcId="{D73F8313-2C25-4075-8254-B6F0AC9FCAB8}" destId="{56E090E3-9DDC-4440-9C18-20EFA4EF2881}" srcOrd="0" destOrd="0" presId="urn:microsoft.com/office/officeart/2005/8/layout/vProcess5"/>
    <dgm:cxn modelId="{1FCA60D6-1C7D-A74F-8C7B-753FFFCE5DD4}" type="presOf" srcId="{68F2E254-B93C-4983-BF9F-E60F00D9DFFF}" destId="{2C475808-5B04-4E48-97D9-6C85F5168787}" srcOrd="1" destOrd="0" presId="urn:microsoft.com/office/officeart/2005/8/layout/vProcess5"/>
    <dgm:cxn modelId="{F8C6CDE1-D2FB-704C-B273-92894B627A74}" type="presOf" srcId="{68F2E254-B93C-4983-BF9F-E60F00D9DFFF}" destId="{576FFF4A-4A10-6042-AE20-E2D2F3F5486A}" srcOrd="0" destOrd="0" presId="urn:microsoft.com/office/officeart/2005/8/layout/vProcess5"/>
    <dgm:cxn modelId="{A741ABEA-42DC-7F40-B559-26FBDE7B7A0D}" type="presOf" srcId="{328A5F3D-D555-45C3-808B-3D0AE43A1661}" destId="{B7302333-4B26-8244-BFFA-3EFB8CB4D662}" srcOrd="1" destOrd="0" presId="urn:microsoft.com/office/officeart/2005/8/layout/vProcess5"/>
    <dgm:cxn modelId="{AE9918EC-1973-443E-AE42-32B56981027D}" srcId="{228D51BC-E84C-480A-86BF-09E4B941AC84}" destId="{5794EC38-AACB-47EE-8653-A5B4789FF702}" srcOrd="2" destOrd="0" parTransId="{E284051E-1DEC-4912-B40F-2938C95AD49B}" sibTransId="{7CECCF4A-F125-4BEA-8EAD-004EEE9735BE}"/>
    <dgm:cxn modelId="{7F334CEC-86AE-4BF5-95B6-A27922DC5584}" srcId="{228D51BC-E84C-480A-86BF-09E4B941AC84}" destId="{68F2E254-B93C-4983-BF9F-E60F00D9DFFF}" srcOrd="4" destOrd="0" parTransId="{B3924947-62CB-4D5E-A693-50A65B5E856A}" sibTransId="{6B45D055-1131-4E2D-8542-6CBD07F6ECAE}"/>
    <dgm:cxn modelId="{220EB2F8-1731-A541-9988-22350A73ECAA}" type="presOf" srcId="{2F2CB094-9C46-4B2B-86A3-FDCF997E4698}" destId="{1E2ADE24-F74C-164B-B3C0-A9B675F32B01}" srcOrd="1" destOrd="0" presId="urn:microsoft.com/office/officeart/2005/8/layout/vProcess5"/>
    <dgm:cxn modelId="{8A9BA8FB-D5F2-3F42-B532-174E7773A414}" type="presOf" srcId="{D73F8313-2C25-4075-8254-B6F0AC9FCAB8}" destId="{546770DF-5397-1E44-B6CF-9826EDD66799}" srcOrd="1" destOrd="0" presId="urn:microsoft.com/office/officeart/2005/8/layout/vProcess5"/>
    <dgm:cxn modelId="{28D0C1B8-881E-F948-975C-DE068215CB0A}" type="presParOf" srcId="{2AF5A0D7-7F8D-E649-91BA-A33233A9AF16}" destId="{8ED2E6A6-0ECC-7648-805F-CE4213878BAB}" srcOrd="0" destOrd="0" presId="urn:microsoft.com/office/officeart/2005/8/layout/vProcess5"/>
    <dgm:cxn modelId="{C7D574A0-119D-1F46-89CC-10278F61D085}" type="presParOf" srcId="{2AF5A0D7-7F8D-E649-91BA-A33233A9AF16}" destId="{3060199F-4A7E-6141-A5A4-363425D55EE5}" srcOrd="1" destOrd="0" presId="urn:microsoft.com/office/officeart/2005/8/layout/vProcess5"/>
    <dgm:cxn modelId="{DBDAE702-33A9-2042-85D8-B25E47E8A9EC}" type="presParOf" srcId="{2AF5A0D7-7F8D-E649-91BA-A33233A9AF16}" destId="{56E090E3-9DDC-4440-9C18-20EFA4EF2881}" srcOrd="2" destOrd="0" presId="urn:microsoft.com/office/officeart/2005/8/layout/vProcess5"/>
    <dgm:cxn modelId="{FDD910DD-C017-BA48-A812-406A3144AF96}" type="presParOf" srcId="{2AF5A0D7-7F8D-E649-91BA-A33233A9AF16}" destId="{A94A9E3E-8B6C-2A44-96B7-F4BA0107BB84}" srcOrd="3" destOrd="0" presId="urn:microsoft.com/office/officeart/2005/8/layout/vProcess5"/>
    <dgm:cxn modelId="{F038391E-530B-3A4F-946F-17E4AE5EF75A}" type="presParOf" srcId="{2AF5A0D7-7F8D-E649-91BA-A33233A9AF16}" destId="{EED8744C-C7FD-C24E-A0EA-BE01B6188706}" srcOrd="4" destOrd="0" presId="urn:microsoft.com/office/officeart/2005/8/layout/vProcess5"/>
    <dgm:cxn modelId="{74F4605B-0910-4E4A-865E-DB9F881B63A4}" type="presParOf" srcId="{2AF5A0D7-7F8D-E649-91BA-A33233A9AF16}" destId="{576FFF4A-4A10-6042-AE20-E2D2F3F5486A}" srcOrd="5" destOrd="0" presId="urn:microsoft.com/office/officeart/2005/8/layout/vProcess5"/>
    <dgm:cxn modelId="{7CE9129D-2413-EF4A-B7C3-424D0D225D59}" type="presParOf" srcId="{2AF5A0D7-7F8D-E649-91BA-A33233A9AF16}" destId="{810AE964-A0F4-4241-B3B1-9062723D0831}" srcOrd="6" destOrd="0" presId="urn:microsoft.com/office/officeart/2005/8/layout/vProcess5"/>
    <dgm:cxn modelId="{027555F4-1A4D-2A40-A043-A4AC11899D8F}" type="presParOf" srcId="{2AF5A0D7-7F8D-E649-91BA-A33233A9AF16}" destId="{E710AD3D-E524-834E-BDA8-48DD651B162A}" srcOrd="7" destOrd="0" presId="urn:microsoft.com/office/officeart/2005/8/layout/vProcess5"/>
    <dgm:cxn modelId="{079878BE-7C80-444E-A849-15A45ABA6349}" type="presParOf" srcId="{2AF5A0D7-7F8D-E649-91BA-A33233A9AF16}" destId="{30AD1BF0-16D7-5E40-A7ED-87E18C130400}" srcOrd="8" destOrd="0" presId="urn:microsoft.com/office/officeart/2005/8/layout/vProcess5"/>
    <dgm:cxn modelId="{04D99FDA-402E-D644-BCDD-DACAB705A288}" type="presParOf" srcId="{2AF5A0D7-7F8D-E649-91BA-A33233A9AF16}" destId="{EE8E7A2F-20C2-1D40-BBFC-AC9624809E73}" srcOrd="9" destOrd="0" presId="urn:microsoft.com/office/officeart/2005/8/layout/vProcess5"/>
    <dgm:cxn modelId="{215B1F0F-A055-424C-AF65-9CA0591EB5DB}" type="presParOf" srcId="{2AF5A0D7-7F8D-E649-91BA-A33233A9AF16}" destId="{1E2ADE24-F74C-164B-B3C0-A9B675F32B01}" srcOrd="10" destOrd="0" presId="urn:microsoft.com/office/officeart/2005/8/layout/vProcess5"/>
    <dgm:cxn modelId="{0EDF2B0D-01A1-5F44-9E5D-029A13DC9BAD}" type="presParOf" srcId="{2AF5A0D7-7F8D-E649-91BA-A33233A9AF16}" destId="{546770DF-5397-1E44-B6CF-9826EDD66799}" srcOrd="11" destOrd="0" presId="urn:microsoft.com/office/officeart/2005/8/layout/vProcess5"/>
    <dgm:cxn modelId="{5056344E-C46C-5342-BE72-751312E226BD}" type="presParOf" srcId="{2AF5A0D7-7F8D-E649-91BA-A33233A9AF16}" destId="{E149F4B9-0B54-D843-B327-9DFE7BDE8CF2}" srcOrd="12" destOrd="0" presId="urn:microsoft.com/office/officeart/2005/8/layout/vProcess5"/>
    <dgm:cxn modelId="{2B5B04FD-7B22-7F47-8CD8-ECBD04658FD2}" type="presParOf" srcId="{2AF5A0D7-7F8D-E649-91BA-A33233A9AF16}" destId="{B7302333-4B26-8244-BFFA-3EFB8CB4D662}" srcOrd="13" destOrd="0" presId="urn:microsoft.com/office/officeart/2005/8/layout/vProcess5"/>
    <dgm:cxn modelId="{021F24D2-7D34-E247-A5A1-0C938A5A8E8B}" type="presParOf" srcId="{2AF5A0D7-7F8D-E649-91BA-A33233A9AF16}" destId="{2C475808-5B04-4E48-97D9-6C85F516878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0199F-4A7E-6141-A5A4-363425D55EE5}">
      <dsp:nvSpPr>
        <dsp:cNvPr id="0" name=""/>
        <dsp:cNvSpPr/>
      </dsp:nvSpPr>
      <dsp:spPr>
        <a:xfrm>
          <a:off x="0" y="0"/>
          <a:ext cx="8414428" cy="7547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 dirty="0"/>
            <a:t>Net </a:t>
          </a:r>
          <a:r>
            <a:rPr lang="fr-FR" sz="2300" b="1" kern="1200" dirty="0" err="1"/>
            <a:t>zero</a:t>
          </a:r>
          <a:r>
            <a:rPr lang="fr-FR" sz="2300" b="1" kern="1200" dirty="0"/>
            <a:t> </a:t>
          </a:r>
          <a:r>
            <a:rPr lang="fr-FR" sz="2300" b="1" kern="1200" dirty="0" err="1"/>
            <a:t>emission</a:t>
          </a:r>
          <a:r>
            <a:rPr lang="fr-FR" sz="2300" b="1" kern="1200" dirty="0"/>
            <a:t> : </a:t>
          </a:r>
          <a:r>
            <a:rPr lang="fr-FR" sz="2300" b="1" kern="1200" dirty="0" err="1"/>
            <a:t>Stellantis</a:t>
          </a:r>
          <a:r>
            <a:rPr lang="fr-FR" sz="2300" b="1" kern="1200" dirty="0"/>
            <a:t> </a:t>
          </a:r>
          <a:r>
            <a:rPr lang="fr-FR" sz="2300" b="1" kern="1200" dirty="0" err="1"/>
            <a:t>example</a:t>
          </a:r>
          <a:endParaRPr lang="en-US" sz="2300" kern="1200" dirty="0"/>
        </a:p>
      </dsp:txBody>
      <dsp:txXfrm>
        <a:off x="22105" y="22105"/>
        <a:ext cx="7511741" cy="710494"/>
      </dsp:txXfrm>
    </dsp:sp>
    <dsp:sp modelId="{56E090E3-9DDC-4440-9C18-20EFA4EF2881}">
      <dsp:nvSpPr>
        <dsp:cNvPr id="0" name=""/>
        <dsp:cNvSpPr/>
      </dsp:nvSpPr>
      <dsp:spPr>
        <a:xfrm>
          <a:off x="628350" y="859525"/>
          <a:ext cx="8414428" cy="7547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2022 </a:t>
          </a:r>
          <a:r>
            <a:rPr lang="fr-FR" sz="2300" kern="1200" dirty="0">
              <a:sym typeface="Wingdings" panose="05000000000000000000" pitchFamily="2" charset="2"/>
            </a:rPr>
            <a:t></a:t>
          </a:r>
          <a:r>
            <a:rPr lang="fr-FR" sz="2300" kern="1200" dirty="0"/>
            <a:t> </a:t>
          </a:r>
          <a:r>
            <a:rPr lang="fr-FR" sz="2300" kern="1200" dirty="0" err="1"/>
            <a:t>actual</a:t>
          </a:r>
          <a:r>
            <a:rPr lang="fr-FR" sz="2300" kern="1200" dirty="0"/>
            <a:t> 450 millions tonne of CO</a:t>
          </a:r>
          <a:r>
            <a:rPr lang="fr-FR" sz="2300" kern="1200" baseline="-25000" dirty="0"/>
            <a:t>2</a:t>
          </a:r>
          <a:r>
            <a:rPr lang="fr-FR" sz="2300" kern="1200" dirty="0"/>
            <a:t> per </a:t>
          </a:r>
          <a:r>
            <a:rPr lang="fr-FR" sz="2300" kern="1200" dirty="0" err="1"/>
            <a:t>year</a:t>
          </a:r>
          <a:endParaRPr lang="en-US" sz="2300" kern="1200" dirty="0"/>
        </a:p>
      </dsp:txBody>
      <dsp:txXfrm>
        <a:off x="650455" y="881630"/>
        <a:ext cx="7251309" cy="710494"/>
      </dsp:txXfrm>
    </dsp:sp>
    <dsp:sp modelId="{A94A9E3E-8B6C-2A44-96B7-F4BA0107BB84}">
      <dsp:nvSpPr>
        <dsp:cNvPr id="0" name=""/>
        <dsp:cNvSpPr/>
      </dsp:nvSpPr>
      <dsp:spPr>
        <a:xfrm>
          <a:off x="1256700" y="1719050"/>
          <a:ext cx="8414428" cy="7547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Scope 1 </a:t>
          </a:r>
          <a:r>
            <a:rPr lang="fr-FR" sz="2300" kern="1200" dirty="0">
              <a:sym typeface="Wingdings" panose="05000000000000000000" pitchFamily="2" charset="2"/>
            </a:rPr>
            <a:t></a:t>
          </a:r>
          <a:r>
            <a:rPr lang="fr-FR" sz="2300" kern="1200" dirty="0"/>
            <a:t> direct </a:t>
          </a:r>
          <a:r>
            <a:rPr lang="fr-FR" sz="2300" kern="1200" dirty="0" err="1"/>
            <a:t>activity</a:t>
          </a:r>
          <a:r>
            <a:rPr lang="fr-FR" sz="2300" kern="1200" dirty="0"/>
            <a:t> </a:t>
          </a:r>
          <a:r>
            <a:rPr lang="fr-FR" sz="2300" kern="1200" dirty="0" err="1"/>
            <a:t>emision</a:t>
          </a:r>
          <a:r>
            <a:rPr lang="fr-FR" sz="2300" kern="1200" dirty="0"/>
            <a:t> (5%)</a:t>
          </a:r>
          <a:endParaRPr lang="en-US" sz="2300" kern="1200" dirty="0"/>
        </a:p>
      </dsp:txBody>
      <dsp:txXfrm>
        <a:off x="1278805" y="1741155"/>
        <a:ext cx="7251309" cy="710494"/>
      </dsp:txXfrm>
    </dsp:sp>
    <dsp:sp modelId="{EED8744C-C7FD-C24E-A0EA-BE01B6188706}">
      <dsp:nvSpPr>
        <dsp:cNvPr id="0" name=""/>
        <dsp:cNvSpPr/>
      </dsp:nvSpPr>
      <dsp:spPr>
        <a:xfrm>
          <a:off x="1885050" y="2578575"/>
          <a:ext cx="8414428" cy="7547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Scope 2 </a:t>
          </a:r>
          <a:r>
            <a:rPr lang="fr-FR" sz="2300" kern="1200" dirty="0">
              <a:sym typeface="Wingdings" panose="05000000000000000000" pitchFamily="2" charset="2"/>
            </a:rPr>
            <a:t></a:t>
          </a:r>
          <a:r>
            <a:rPr lang="fr-FR" sz="2300" kern="1200" dirty="0"/>
            <a:t> OEM </a:t>
          </a:r>
          <a:r>
            <a:rPr lang="fr-FR" sz="2300" kern="1200" dirty="0" err="1"/>
            <a:t>energy</a:t>
          </a:r>
          <a:r>
            <a:rPr lang="fr-FR" sz="2300" kern="1200" dirty="0"/>
            <a:t> use in the </a:t>
          </a:r>
          <a:r>
            <a:rPr lang="fr-FR" sz="2300" kern="1200" dirty="0" err="1"/>
            <a:t>making</a:t>
          </a:r>
          <a:r>
            <a:rPr lang="fr-FR" sz="2300" kern="1200" dirty="0"/>
            <a:t> of the cars (15%)</a:t>
          </a:r>
          <a:endParaRPr lang="en-US" sz="2300" kern="1200" dirty="0"/>
        </a:p>
      </dsp:txBody>
      <dsp:txXfrm>
        <a:off x="1907155" y="2600680"/>
        <a:ext cx="7251309" cy="710494"/>
      </dsp:txXfrm>
    </dsp:sp>
    <dsp:sp modelId="{576FFF4A-4A10-6042-AE20-E2D2F3F5486A}">
      <dsp:nvSpPr>
        <dsp:cNvPr id="0" name=""/>
        <dsp:cNvSpPr/>
      </dsp:nvSpPr>
      <dsp:spPr>
        <a:xfrm>
          <a:off x="2513400" y="3438100"/>
          <a:ext cx="8414428" cy="7547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Scope 3 </a:t>
          </a:r>
          <a:r>
            <a:rPr lang="fr-FR" sz="2300" kern="1200" dirty="0">
              <a:sym typeface="Wingdings" panose="05000000000000000000" pitchFamily="2" charset="2"/>
            </a:rPr>
            <a:t></a:t>
          </a:r>
          <a:r>
            <a:rPr lang="fr-FR" sz="2300" kern="1200" dirty="0" err="1">
              <a:sym typeface="Wingdings" panose="05000000000000000000" pitchFamily="2" charset="2"/>
            </a:rPr>
            <a:t>emissions</a:t>
          </a:r>
          <a:r>
            <a:rPr lang="fr-FR" sz="2300" kern="1200" dirty="0">
              <a:sym typeface="Wingdings" panose="05000000000000000000" pitchFamily="2" charset="2"/>
            </a:rPr>
            <a:t> </a:t>
          </a:r>
          <a:r>
            <a:rPr lang="fr-FR" sz="2300" kern="1200" dirty="0" err="1">
              <a:sym typeface="Wingdings" panose="05000000000000000000" pitchFamily="2" charset="2"/>
            </a:rPr>
            <a:t>related</a:t>
          </a:r>
          <a:r>
            <a:rPr lang="fr-FR" sz="2300" kern="1200" dirty="0">
              <a:sym typeface="Wingdings" panose="05000000000000000000" pitchFamily="2" charset="2"/>
            </a:rPr>
            <a:t> to usage and </a:t>
          </a:r>
          <a:r>
            <a:rPr lang="fr-FR" sz="2300" kern="1200" dirty="0" err="1">
              <a:sym typeface="Wingdings" panose="05000000000000000000" pitchFamily="2" charset="2"/>
            </a:rPr>
            <a:t>suppliers</a:t>
          </a:r>
          <a:r>
            <a:rPr lang="fr-FR" sz="2300" kern="1200" dirty="0">
              <a:sym typeface="Wingdings" panose="05000000000000000000" pitchFamily="2" charset="2"/>
            </a:rPr>
            <a:t> (80%)</a:t>
          </a:r>
          <a:endParaRPr lang="en-US" sz="2300" kern="1200" dirty="0"/>
        </a:p>
      </dsp:txBody>
      <dsp:txXfrm>
        <a:off x="2535505" y="3460205"/>
        <a:ext cx="7251309" cy="710494"/>
      </dsp:txXfrm>
    </dsp:sp>
    <dsp:sp modelId="{810AE964-A0F4-4241-B3B1-9062723D0831}">
      <dsp:nvSpPr>
        <dsp:cNvPr id="0" name=""/>
        <dsp:cNvSpPr/>
      </dsp:nvSpPr>
      <dsp:spPr>
        <a:xfrm>
          <a:off x="7923870" y="551353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034246" y="551353"/>
        <a:ext cx="269806" cy="369145"/>
      </dsp:txXfrm>
    </dsp:sp>
    <dsp:sp modelId="{E710AD3D-E524-834E-BDA8-48DD651B162A}">
      <dsp:nvSpPr>
        <dsp:cNvPr id="0" name=""/>
        <dsp:cNvSpPr/>
      </dsp:nvSpPr>
      <dsp:spPr>
        <a:xfrm>
          <a:off x="8552220" y="1410878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662596" y="1410878"/>
        <a:ext cx="269806" cy="369145"/>
      </dsp:txXfrm>
    </dsp:sp>
    <dsp:sp modelId="{30AD1BF0-16D7-5E40-A7ED-87E18C130400}">
      <dsp:nvSpPr>
        <dsp:cNvPr id="0" name=""/>
        <dsp:cNvSpPr/>
      </dsp:nvSpPr>
      <dsp:spPr>
        <a:xfrm>
          <a:off x="9180570" y="2257825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290946" y="2257825"/>
        <a:ext cx="269806" cy="369145"/>
      </dsp:txXfrm>
    </dsp:sp>
    <dsp:sp modelId="{EE8E7A2F-20C2-1D40-BBFC-AC9624809E73}">
      <dsp:nvSpPr>
        <dsp:cNvPr id="0" name=""/>
        <dsp:cNvSpPr/>
      </dsp:nvSpPr>
      <dsp:spPr>
        <a:xfrm>
          <a:off x="9808920" y="3125736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919296" y="3125736"/>
        <a:ext cx="269806" cy="369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96BC2-A8C4-7A49-9788-48F82C2B6C8D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99845-06C7-C043-AD16-A9F6CFD01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47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 main sources of revenues for </a:t>
            </a:r>
            <a:r>
              <a:rPr lang="fr-FR" dirty="0" err="1"/>
              <a:t>Decentralized</a:t>
            </a:r>
            <a:r>
              <a:rPr lang="fr-FR" dirty="0"/>
              <a:t> </a:t>
            </a:r>
            <a:r>
              <a:rPr lang="fr-FR" dirty="0" err="1"/>
              <a:t>storage</a:t>
            </a:r>
            <a:r>
              <a:rPr lang="fr-FR" dirty="0"/>
              <a:t> solutions : </a:t>
            </a:r>
            <a:r>
              <a:rPr lang="fr-FR" dirty="0" err="1"/>
              <a:t>Wholesale</a:t>
            </a:r>
            <a:r>
              <a:rPr lang="fr-FR" dirty="0"/>
              <a:t> </a:t>
            </a:r>
            <a:r>
              <a:rPr lang="fr-FR" dirty="0" err="1"/>
              <a:t>market</a:t>
            </a:r>
            <a:r>
              <a:rPr lang="fr-FR" dirty="0"/>
              <a:t> / </a:t>
            </a:r>
            <a:r>
              <a:rPr lang="fr-FR" dirty="0" err="1"/>
              <a:t>Grid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services / </a:t>
            </a:r>
            <a:r>
              <a:rPr lang="fr-FR" dirty="0" err="1"/>
              <a:t>customers</a:t>
            </a:r>
            <a:r>
              <a:rPr lang="fr-FR" dirty="0"/>
              <a:t> in buildings or house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465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Each</a:t>
            </a:r>
            <a:r>
              <a:rPr lang="fr-FR" dirty="0"/>
              <a:t> (segment / service) </a:t>
            </a:r>
            <a:r>
              <a:rPr lang="fr-FR" dirty="0" err="1"/>
              <a:t>need</a:t>
            </a:r>
            <a:r>
              <a:rPr lang="fr-FR" dirty="0"/>
              <a:t> a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05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20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967AF-8FDA-DA45-8EA5-C0F83C102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5B6824-6746-C84A-AC4B-E76995852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26811E-06F6-9A46-B6EA-6F5BD7EB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AAF5E4-5DD4-B748-83DC-AE568216D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60EB35-F70B-6948-93AF-1F95B3B0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17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E7BB17-96FB-F64E-A98D-FC6C1A243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AC990-A700-9B48-920F-C5DC60309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E24EBA-4C41-264C-9C3D-0E69B10BB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209726-EE77-2B44-ACED-F951581E1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B6DE67-2FE3-F348-A650-25EE1318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81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B76BE75-49F9-6540-B9CD-00F491179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6B9274-504E-6546-90D2-B12D58DDF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B9FA47-47C3-7D45-998C-D510B927D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C70BC1-09F5-B54F-B3D4-6D2BFE17C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A0F9F7-E2EF-5745-8C3A-6367A93C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601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75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34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50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54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66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9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1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F6A7F-0ECF-E843-9B64-125B2F62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5140E0-E63A-9F42-8E32-00EB19CEC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06B913-2EF2-4B4B-97FA-0CF8F7594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515782-D2C5-BD41-8FE1-735F813B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8CB9E3-3D74-4D44-B7B4-4A92679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60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80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94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84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+mn-lt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062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D95ABC65-7545-4D76-A9D5-7E791F4A6E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09BBE65-6381-42AD-B178-9D33A02F4D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56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C616F341-424E-4ECC-B11D-0008CB10FA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805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pour une image  33">
            <a:extLst>
              <a:ext uri="{FF2B5EF4-FFF2-40B4-BE49-F238E27FC236}">
                <a16:creationId xmlns:a16="http://schemas.microsoft.com/office/drawing/2014/main" id="{4DCA1355-34B5-49FC-BA6B-273A843D534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2938" y="3425825"/>
            <a:ext cx="10906128" cy="2916609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831812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913950"/>
            <a:ext cx="10800000" cy="431045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6099" y="6489701"/>
            <a:ext cx="1329353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July 9th, 2021</a:t>
            </a:r>
            <a:endParaRPr lang="en-US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602099" y="6489701"/>
            <a:ext cx="4687607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PhD Defense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100"/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049950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606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BB7BB60E-9AFC-494F-94F5-DEA56540C7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896F76F-E7C8-4E2B-B39D-B9DA17725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927612"/>
            <a:ext cx="5328000" cy="3240000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635098"/>
            <a:ext cx="53280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517747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02693427-0064-4C20-BB8A-3162AB9CD1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234AADB-645B-4C3C-BFE7-89D1937EB4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0693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highligh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F581A243-5732-484F-875D-AE7E17E76B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F92FB9F-55B8-45CD-A54D-ADF6B87587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3890" y="1128410"/>
            <a:ext cx="545400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135F8181-64D0-4B6F-93D7-8C10D48D5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800" y="1128410"/>
            <a:ext cx="5500800" cy="5039202"/>
          </a:xfrm>
          <a:custGeom>
            <a:avLst/>
            <a:gdLst>
              <a:gd name="connsiteX0" fmla="*/ 0 w 5500800"/>
              <a:gd name="connsiteY0" fmla="*/ 0 h 5039202"/>
              <a:gd name="connsiteX1" fmla="*/ 5500800 w 5500800"/>
              <a:gd name="connsiteY1" fmla="*/ 0 h 5039202"/>
              <a:gd name="connsiteX2" fmla="*/ 5500800 w 5500800"/>
              <a:gd name="connsiteY2" fmla="*/ 5039202 h 5039202"/>
              <a:gd name="connsiteX3" fmla="*/ 0 w 550080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800" h="5039202">
                <a:moveTo>
                  <a:pt x="0" y="0"/>
                </a:moveTo>
                <a:lnTo>
                  <a:pt x="5500800" y="0"/>
                </a:lnTo>
                <a:lnTo>
                  <a:pt x="550080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648000" tIns="360000" rIns="360000" bIns="360000" anchor="ctr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117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frames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6">
            <a:extLst>
              <a:ext uri="{FF2B5EF4-FFF2-40B4-BE49-F238E27FC236}">
                <a16:creationId xmlns:a16="http://schemas.microsoft.com/office/drawing/2014/main" id="{3FF29340-6353-4919-B09B-763E71D84A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49215C8-FED4-4FF6-8778-0DB432A4C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230AACEC-8150-4E58-B999-2C8E63E1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890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Espace réservé pour une image  33">
            <a:extLst>
              <a:ext uri="{FF2B5EF4-FFF2-40B4-BE49-F238E27FC236}">
                <a16:creationId xmlns:a16="http://schemas.microsoft.com/office/drawing/2014/main" id="{EB38C0A6-0F71-4D15-A062-D159A2D723C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96868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F34C298-6747-4F09-827E-E3C9685ACC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6022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pour une image  33">
            <a:extLst>
              <a:ext uri="{FF2B5EF4-FFF2-40B4-BE49-F238E27FC236}">
                <a16:creationId xmlns:a16="http://schemas.microsoft.com/office/drawing/2014/main" id="{F597D9F1-2155-4D83-9236-EC04A593F8A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409000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003108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34361-90A6-D146-BF11-102821DE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77E209-49FC-C14E-B878-2B8E7E6D2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41B88D-D5F4-9145-ACA2-439C5BDC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291101-9AA3-1446-BD43-25115810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12FA16-21E5-744D-A969-96BD70F1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166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BECA0681-26F7-47F5-AD97-B4C87FB6BF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FE785CE9-2C61-492B-B8BE-C47336DFBA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81FFD1A-90DF-48A1-9716-E41ABD4376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6319" y="1128407"/>
            <a:ext cx="5462565" cy="5256000"/>
          </a:xfrm>
          <a:custGeom>
            <a:avLst/>
            <a:gdLst>
              <a:gd name="connsiteX0" fmla="*/ 0 w 5462565"/>
              <a:gd name="connsiteY0" fmla="*/ 0 h 5256000"/>
              <a:gd name="connsiteX1" fmla="*/ 5462565 w 5462565"/>
              <a:gd name="connsiteY1" fmla="*/ 0 h 5256000"/>
              <a:gd name="connsiteX2" fmla="*/ 5462565 w 5462565"/>
              <a:gd name="connsiteY2" fmla="*/ 5256000 h 5256000"/>
              <a:gd name="connsiteX3" fmla="*/ 0 w 5462565"/>
              <a:gd name="connsiteY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2565" h="5256000">
                <a:moveTo>
                  <a:pt x="0" y="0"/>
                </a:moveTo>
                <a:lnTo>
                  <a:pt x="5462565" y="0"/>
                </a:lnTo>
                <a:lnTo>
                  <a:pt x="5462565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lIns="216000" tIns="216000" rIns="216000" bIns="216000"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21" name="Espace réservé du graphique 2">
            <a:extLst>
              <a:ext uri="{FF2B5EF4-FFF2-40B4-BE49-F238E27FC236}">
                <a16:creationId xmlns:a16="http://schemas.microsoft.com/office/drawing/2014/main" id="{EBA46C1A-FD0D-44CC-9BA2-F8724E59CBE7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21428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04733"/>
            <a:ext cx="5076000" cy="1707159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6640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1A7119E-AD18-48FE-93BD-D50643CE15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84B39AC-5021-4815-9D57-75DA1F8531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11052484" cy="3744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295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 and a fra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C72A938C-CF83-4364-AB76-81C54CE4AC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377B65B-2247-484E-86D1-6557F54EB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7019999" cy="3600138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99" y="1337159"/>
            <a:ext cx="7020000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18BF0D1-2051-4CDC-8776-6ACE284695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831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with 2 texts in 2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6FBFFE1-F2E2-408B-B0F4-E23BEA279E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80A0589-BF71-48F1-8E32-A6A7AB0BD8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1" y="1337159"/>
            <a:ext cx="5400000" cy="4819801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F20727D-5E83-4E0E-9FB9-68D69A7B5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728" y="128806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196165-27AE-443C-AF47-7B6B0DC596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728" y="385600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441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highlighting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2A92F09F-D317-42E3-B74C-7A0237243B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BA74A572-1DCD-45C6-A512-5352EE257E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429BDA1B-2BC8-40BC-AA30-CF42B5D03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556" y="3023085"/>
            <a:ext cx="3384000" cy="684000"/>
          </a:xfrm>
          <a:solidFill>
            <a:schemeClr val="accent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2106505-DB5F-4F49-8822-4826BDEC7B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3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73C17576-3818-4DAF-8697-2FBB1139D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9106" y="3023085"/>
            <a:ext cx="3384000" cy="684000"/>
          </a:xfrm>
          <a:solidFill>
            <a:schemeClr val="accent3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06D58CD4-C66A-40AB-98B4-535A07E2D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194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3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929A8655-1F53-480F-8591-3D24D79A7B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4656" y="3023085"/>
            <a:ext cx="3384000" cy="684000"/>
          </a:xfrm>
          <a:solidFill>
            <a:schemeClr val="accent4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2B9BEC67-6961-47E7-8313-1489F4F11B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74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4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0BC04882-24E3-4CCC-AC62-C47FEDFFB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0800000">
            <a:off x="17873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EEA9E792-73EA-43CF-9829-05E9EA8449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0800000">
            <a:off x="555289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 dirty="0"/>
              <a:t> 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19ACC696-1D7F-4274-BA5B-846A87D3DF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0800000">
            <a:off x="93184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310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with a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1A32803F-C0DA-48E6-897D-09C236F3DE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268E3EA-58D2-4683-99EA-36E0C836CA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7127143" cy="1296000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66ED2081-D062-47AE-9D57-77E330A954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00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A24175A2-B90D-4CD9-8997-CD3D3F9914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543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EDC22B2-698E-4E5B-A0AD-BAE9A52C7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37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+mn-lt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126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D95ABC65-7545-4D76-A9D5-7E791F4A6E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09BBE65-6381-42AD-B178-9D33A02F4D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56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C616F341-424E-4ECC-B11D-0008CB10FA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805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pour une image  33">
            <a:extLst>
              <a:ext uri="{FF2B5EF4-FFF2-40B4-BE49-F238E27FC236}">
                <a16:creationId xmlns:a16="http://schemas.microsoft.com/office/drawing/2014/main" id="{4DCA1355-34B5-49FC-BA6B-273A843D534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2938" y="3425825"/>
            <a:ext cx="10906128" cy="2916609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662656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913950"/>
            <a:ext cx="10800000" cy="431045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6099" y="6489701"/>
            <a:ext cx="1329353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fr-FR"/>
              <a:t>July 9th, 2021</a:t>
            </a:r>
            <a:endParaRPr lang="en-US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602099" y="6489701"/>
            <a:ext cx="4687607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GONZALEZ VENEGAS - Electric Road 2021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100"/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049950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3916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BB7BB60E-9AFC-494F-94F5-DEA56540C7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896F76F-E7C8-4E2B-B39D-B9DA17725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927612"/>
            <a:ext cx="5328000" cy="3240000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635098"/>
            <a:ext cx="53280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4459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1A6F2-F3D5-0748-B440-27372E725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1E1FAB-D966-9A45-AFA1-3861ADBFA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DBCA68-678B-5343-B122-E84D7288A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227820-45BC-9648-8097-D4585D94D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961665-EAD9-C74F-8DDE-5FDA264C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07F45F-2BF2-864F-9D9C-BABF9311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972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02693427-0064-4C20-BB8A-3162AB9CD1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234AADB-645B-4C3C-BFE7-89D1937EB4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942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highligh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F581A243-5732-484F-875D-AE7E17E76B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F92FB9F-55B8-45CD-A54D-ADF6B87587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3890" y="1128410"/>
            <a:ext cx="545400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135F8181-64D0-4B6F-93D7-8C10D48D5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800" y="1128410"/>
            <a:ext cx="5500800" cy="5039202"/>
          </a:xfrm>
          <a:custGeom>
            <a:avLst/>
            <a:gdLst>
              <a:gd name="connsiteX0" fmla="*/ 0 w 5500800"/>
              <a:gd name="connsiteY0" fmla="*/ 0 h 5039202"/>
              <a:gd name="connsiteX1" fmla="*/ 5500800 w 5500800"/>
              <a:gd name="connsiteY1" fmla="*/ 0 h 5039202"/>
              <a:gd name="connsiteX2" fmla="*/ 5500800 w 5500800"/>
              <a:gd name="connsiteY2" fmla="*/ 5039202 h 5039202"/>
              <a:gd name="connsiteX3" fmla="*/ 0 w 550080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800" h="5039202">
                <a:moveTo>
                  <a:pt x="0" y="0"/>
                </a:moveTo>
                <a:lnTo>
                  <a:pt x="5500800" y="0"/>
                </a:lnTo>
                <a:lnTo>
                  <a:pt x="550080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648000" tIns="360000" rIns="360000" bIns="360000" anchor="ctr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660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frames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6">
            <a:extLst>
              <a:ext uri="{FF2B5EF4-FFF2-40B4-BE49-F238E27FC236}">
                <a16:creationId xmlns:a16="http://schemas.microsoft.com/office/drawing/2014/main" id="{3FF29340-6353-4919-B09B-763E71D84A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49215C8-FED4-4FF6-8778-0DB432A4C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230AACEC-8150-4E58-B999-2C8E63E1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890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Espace réservé pour une image  33">
            <a:extLst>
              <a:ext uri="{FF2B5EF4-FFF2-40B4-BE49-F238E27FC236}">
                <a16:creationId xmlns:a16="http://schemas.microsoft.com/office/drawing/2014/main" id="{EB38C0A6-0F71-4D15-A062-D159A2D723C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96868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F34C298-6747-4F09-827E-E3C9685ACC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6022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pour une image  33">
            <a:extLst>
              <a:ext uri="{FF2B5EF4-FFF2-40B4-BE49-F238E27FC236}">
                <a16:creationId xmlns:a16="http://schemas.microsoft.com/office/drawing/2014/main" id="{F597D9F1-2155-4D83-9236-EC04A593F8A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409000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533495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BECA0681-26F7-47F5-AD97-B4C87FB6BF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FE785CE9-2C61-492B-B8BE-C47336DFBA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81FFD1A-90DF-48A1-9716-E41ABD4376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6319" y="1128407"/>
            <a:ext cx="5462565" cy="5256000"/>
          </a:xfrm>
          <a:custGeom>
            <a:avLst/>
            <a:gdLst>
              <a:gd name="connsiteX0" fmla="*/ 0 w 5462565"/>
              <a:gd name="connsiteY0" fmla="*/ 0 h 5256000"/>
              <a:gd name="connsiteX1" fmla="*/ 5462565 w 5462565"/>
              <a:gd name="connsiteY1" fmla="*/ 0 h 5256000"/>
              <a:gd name="connsiteX2" fmla="*/ 5462565 w 5462565"/>
              <a:gd name="connsiteY2" fmla="*/ 5256000 h 5256000"/>
              <a:gd name="connsiteX3" fmla="*/ 0 w 5462565"/>
              <a:gd name="connsiteY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2565" h="5256000">
                <a:moveTo>
                  <a:pt x="0" y="0"/>
                </a:moveTo>
                <a:lnTo>
                  <a:pt x="5462565" y="0"/>
                </a:lnTo>
                <a:lnTo>
                  <a:pt x="5462565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lIns="216000" tIns="216000" rIns="216000" bIns="216000"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21" name="Espace réservé du graphique 2">
            <a:extLst>
              <a:ext uri="{FF2B5EF4-FFF2-40B4-BE49-F238E27FC236}">
                <a16:creationId xmlns:a16="http://schemas.microsoft.com/office/drawing/2014/main" id="{EBA46C1A-FD0D-44CC-9BA2-F8724E59CBE7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21428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04733"/>
            <a:ext cx="5076000" cy="1707159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14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1A7119E-AD18-48FE-93BD-D50643CE15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84B39AC-5021-4815-9D57-75DA1F8531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11052484" cy="3744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2144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 and a fra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C72A938C-CF83-4364-AB76-81C54CE4AC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377B65B-2247-484E-86D1-6557F54EB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7019999" cy="3600138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99" y="1337159"/>
            <a:ext cx="7020000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18BF0D1-2051-4CDC-8776-6ACE284695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064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with 2 texts in 2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6FBFFE1-F2E2-408B-B0F4-E23BEA279E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80A0589-BF71-48F1-8E32-A6A7AB0BD8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1" y="1337159"/>
            <a:ext cx="5400000" cy="4819801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F20727D-5E83-4E0E-9FB9-68D69A7B5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728" y="128806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196165-27AE-443C-AF47-7B6B0DC596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728" y="385600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756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highlighting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2A92F09F-D317-42E3-B74C-7A0237243B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BA74A572-1DCD-45C6-A512-5352EE257E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429BDA1B-2BC8-40BC-AA30-CF42B5D03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556" y="3023085"/>
            <a:ext cx="3384000" cy="684000"/>
          </a:xfrm>
          <a:solidFill>
            <a:schemeClr val="accent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2106505-DB5F-4F49-8822-4826BDEC7B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3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73C17576-3818-4DAF-8697-2FBB1139D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9106" y="3023085"/>
            <a:ext cx="3384000" cy="684000"/>
          </a:xfrm>
          <a:solidFill>
            <a:schemeClr val="accent3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06D58CD4-C66A-40AB-98B4-535A07E2D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194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3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929A8655-1F53-480F-8591-3D24D79A7B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4656" y="3023085"/>
            <a:ext cx="3384000" cy="684000"/>
          </a:xfrm>
          <a:solidFill>
            <a:schemeClr val="accent4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2B9BEC67-6961-47E7-8313-1489F4F11B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74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4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0BC04882-24E3-4CCC-AC62-C47FEDFFB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0800000">
            <a:off x="17873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EEA9E792-73EA-43CF-9829-05E9EA8449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0800000">
            <a:off x="555289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 dirty="0"/>
              <a:t> 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19ACC696-1D7F-4274-BA5B-846A87D3DF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0800000">
            <a:off x="93184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259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with a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1A32803F-C0DA-48E6-897D-09C236F3DE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268E3EA-58D2-4683-99EA-36E0C836CA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7127143" cy="1296000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66ED2081-D062-47AE-9D57-77E330A954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00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A24175A2-B90D-4CD9-8997-CD3D3F9914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543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EDC22B2-698E-4E5B-A0AD-BAE9A52C7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8217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97223" y="3180448"/>
            <a:ext cx="7251172" cy="1498283"/>
          </a:xfrm>
        </p:spPr>
        <p:txBody>
          <a:bodyPr anchor="t"/>
          <a:lstStyle>
            <a:lvl1pPr algn="l">
              <a:defRPr sz="2133" b="0" cap="all" baseline="0"/>
            </a:lvl1pPr>
          </a:lstStyle>
          <a:p>
            <a:r>
              <a:rPr lang="en-US" noProof="0" dirty="0"/>
              <a:t>Modify the chapter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351584" y="1604797"/>
            <a:ext cx="7296811" cy="1479640"/>
          </a:xfrm>
        </p:spPr>
        <p:txBody>
          <a:bodyPr anchor="b">
            <a:normAutofit/>
          </a:bodyPr>
          <a:lstStyle>
            <a:lvl1pPr marL="0" indent="0">
              <a:buNone/>
              <a:defRPr sz="4267" b="0" baseline="0">
                <a:solidFill>
                  <a:srgbClr val="83786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01 N° Chapter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2543606" y="3087048"/>
            <a:ext cx="7104789" cy="0"/>
          </a:xfrm>
          <a:prstGeom prst="line">
            <a:avLst/>
          </a:prstGeom>
          <a:ln w="9525">
            <a:solidFill>
              <a:srgbClr val="83786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5" name="Espace réservé du numéro de diapositive 1"/>
          <p:cNvSpPr>
            <a:spLocks noGrp="1"/>
          </p:cNvSpPr>
          <p:nvPr>
            <p:ph type="sldNum" sz="quarter" idx="14"/>
          </p:nvPr>
        </p:nvSpPr>
        <p:spPr>
          <a:xfrm>
            <a:off x="9393662" y="6309320"/>
            <a:ext cx="2558989" cy="384043"/>
          </a:xfrm>
        </p:spPr>
        <p:txBody>
          <a:bodyPr/>
          <a:lstStyle/>
          <a:p>
            <a:fld id="{7E98F04D-D4B9-4F24-807B-C7C9C15489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8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D0447-9C69-F740-B419-F70C16292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7FC869-DB5F-E945-89E0-8B07DFB8F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0201E1-B201-4E4E-AB8E-800DB2B63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B9C74A-6CF8-9743-8EB5-A60E276566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071A07-933E-EF44-AAA9-88EE2194F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2BF122-908E-4342-AC4C-09C93D6F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CC8488-1CAB-CF48-98A1-3CE119A5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B0AC1-40B5-EC41-AE90-4712A264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0EEF2-2A50-F14B-8939-461A13699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6179EE-8F03-4641-A60B-0431A08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19A248-3519-1340-8694-4B570CF3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A438BF-FC35-3746-A17F-159B69B5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848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99EA7A-F1D3-E145-A52C-BD316A4F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936B57-D85D-E740-B4EE-6C664E16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A4EE54-A428-1C4C-A615-452882D3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23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1AE1A-D625-594C-8456-32D5F5B3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E849B2-5AE4-B044-9D50-3B84370FB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FB14C3-C7CE-2442-B82A-58BDCEA53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BD28F3-A0AD-D842-B6BA-69907EDE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BF74F4-E68E-084E-899B-23CA478C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4F48AC-803C-724D-B9EE-D1909C6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79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E0890-2AAD-9049-A0B4-4BC34D98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C24064-3961-C74C-88E4-35ED3D7FE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9495D3-4BDE-094C-9A8A-89CFA362A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0BF4D8-42CA-2940-877F-AEAE0BA6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0611C2-F961-A24A-A0CC-820B59BE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F09DF2-32E9-194C-9E3E-B3C29132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3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6CC737-166D-AA43-B904-D5208C96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B98707-688E-124D-8651-51E951345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BD75F8-578C-AA4E-9171-A0B6DBE6B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501A2-DD91-714B-9261-7297454AD825}" type="datetimeFigureOut">
              <a:rPr lang="fr-FR" smtClean="0"/>
              <a:t>31/05/2023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64EFC9-F3CE-5A41-9DC2-7053EE199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E81591-434B-8247-9D74-A0ECCC9B7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82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86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217386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July 9th, 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4989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PhD Defense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5C50B6-A1A5-448D-9A28-4D004F3E4F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6940" y="350044"/>
            <a:ext cx="1904048" cy="5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8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217386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/>
              <a:t>July 9th, 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4989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GONZALEZ VENEGAS - Electric Road 2021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5C50B6-A1A5-448D-9A28-4D004F3E4FF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6940" y="350044"/>
            <a:ext cx="1904048" cy="5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3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Yannick.perez@centralesupelec.fr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uurzaamnieuws.nl/zin-en-onzin-van-de-huis-accu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Yannick.perez@centralesupelec.fr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duurzaamnieuws.nl/zin-en-onzin-van-de-huis-acc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E89DD2-3BF2-444A-AC39-A1F39C588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fr-FR" sz="4200" b="1" dirty="0" err="1"/>
              <a:t>Using</a:t>
            </a:r>
            <a:r>
              <a:rPr lang="fr-FR" sz="4200" b="1" dirty="0"/>
              <a:t> </a:t>
            </a:r>
            <a:r>
              <a:rPr lang="fr-FR" sz="4200" b="1" dirty="0" err="1"/>
              <a:t>EVs</a:t>
            </a:r>
            <a:r>
              <a:rPr lang="fr-FR" sz="4200" b="1" dirty="0"/>
              <a:t>… to do </a:t>
            </a:r>
            <a:r>
              <a:rPr lang="fr-FR" sz="4200" b="1" dirty="0" err="1"/>
              <a:t>what</a:t>
            </a:r>
            <a:r>
              <a:rPr lang="fr-FR" sz="4200" b="1" dirty="0"/>
              <a:t>?</a:t>
            </a:r>
            <a:endParaRPr lang="fr-FR" sz="42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896DC9-39DA-DF4B-98F1-93C413B51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3573620" cy="1454811"/>
          </a:xfrm>
        </p:spPr>
        <p:txBody>
          <a:bodyPr anchor="ctr">
            <a:normAutofit/>
          </a:bodyPr>
          <a:lstStyle/>
          <a:p>
            <a:pPr algn="l"/>
            <a:r>
              <a:rPr lang="fr-FR" sz="3000" b="1" dirty="0"/>
              <a:t>Yannick Perez </a:t>
            </a:r>
          </a:p>
          <a:p>
            <a:pPr algn="l"/>
            <a:r>
              <a:rPr lang="fr-FR" sz="1700" dirty="0" err="1"/>
              <a:t>CentraleSupélec</a:t>
            </a:r>
            <a:r>
              <a:rPr lang="fr-FR" sz="1700" dirty="0"/>
              <a:t> – Paris</a:t>
            </a:r>
          </a:p>
          <a:p>
            <a:pPr algn="l"/>
            <a:r>
              <a:rPr lang="fr-FR" sz="1700" dirty="0">
                <a:hlinkClick r:id="rId2"/>
              </a:rPr>
              <a:t>Yannick.perez@centralesupelec.fr</a:t>
            </a:r>
            <a:r>
              <a:rPr lang="fr-FR" sz="1700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1B1E0D-4EEB-F540-8FD4-04A6C1D2D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366" b="4634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31" name="Straight Connector 2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28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1E8635D-2BC6-184D-BECA-5992811B3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2. For </a:t>
            </a:r>
            <a:r>
              <a:rPr lang="fr-FR" dirty="0" err="1">
                <a:solidFill>
                  <a:srgbClr val="FFFF00"/>
                </a:solidFill>
              </a:rPr>
              <a:t>Electricity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grids</a:t>
            </a:r>
            <a:r>
              <a:rPr lang="fr-FR" dirty="0">
                <a:solidFill>
                  <a:srgbClr val="FFFF00"/>
                </a:solidFill>
              </a:rPr>
              <a:t> (TSO-DSO)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7BEA262A-2BF9-8246-A1D4-DA73349E5C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570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9B6AE-7A69-A340-8B6C-2C183035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00"/>
                </a:solidFill>
              </a:rPr>
              <a:t>Example: TSO potential need for EV flexibility is large (manage Renewables)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024C02-0075-1945-B7D5-B420E7A9C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3715"/>
            <a:ext cx="12192000" cy="40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3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090890A-8EBD-C147-BD32-6F1A523102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BUT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CD63CEB7-BE62-1F48-B4A9-19F5616184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Need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regulatory</a:t>
            </a:r>
            <a:r>
              <a:rPr lang="fr-FR" dirty="0">
                <a:solidFill>
                  <a:srgbClr val="FFFF00"/>
                </a:solidFill>
              </a:rPr>
              <a:t> adaptations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448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0000"/>
                </a:solidFill>
              </a:rPr>
              <a:t>Problem</a:t>
            </a:r>
            <a:r>
              <a:rPr lang="is-IS" dirty="0">
                <a:solidFill>
                  <a:srgbClr val="FF0000"/>
                </a:solidFill>
              </a:rPr>
              <a:t>… Rules are inadapted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" y="2011071"/>
            <a:ext cx="12182181" cy="478498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8437CD1-DB31-FF41-B71F-98B4023AFCC8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FFFF00"/>
                </a:solidFill>
              </a:rPr>
              <a:t>TSO and </a:t>
            </a:r>
            <a:r>
              <a:rPr lang="fr-FR" dirty="0" err="1">
                <a:solidFill>
                  <a:srgbClr val="FFFF00"/>
                </a:solidFill>
              </a:rPr>
              <a:t>EVs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86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F1EEFF-5E74-2A4E-A4F0-4C851F7460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Same</a:t>
            </a:r>
            <a:r>
              <a:rPr lang="fr-FR" dirty="0">
                <a:solidFill>
                  <a:srgbClr val="FFFF00"/>
                </a:solidFill>
              </a:rPr>
              <a:t> issues Distribution </a:t>
            </a:r>
            <a:r>
              <a:rPr lang="fr-FR" dirty="0" err="1">
                <a:solidFill>
                  <a:srgbClr val="FFFF00"/>
                </a:solidFill>
              </a:rPr>
              <a:t>grids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D6603370-9E8C-C246-A4D2-E1B80B5CA4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DSS are </a:t>
            </a:r>
            <a:r>
              <a:rPr lang="fr-FR" dirty="0" err="1"/>
              <a:t>potential</a:t>
            </a:r>
            <a:r>
              <a:rPr lang="fr-FR" dirty="0"/>
              <a:t> local provision of </a:t>
            </a:r>
            <a:r>
              <a:rPr lang="fr-FR" dirty="0" err="1"/>
              <a:t>flexibility</a:t>
            </a:r>
            <a:r>
              <a:rPr lang="fr-FR" dirty="0"/>
              <a:t> </a:t>
            </a:r>
            <a:r>
              <a:rPr lang="fr-FR" dirty="0" err="1">
                <a:solidFill>
                  <a:srgbClr val="FFFF00"/>
                </a:solidFill>
              </a:rPr>
              <a:t>where</a:t>
            </a:r>
            <a:r>
              <a:rPr lang="fr-FR" dirty="0">
                <a:solidFill>
                  <a:srgbClr val="FFFF00"/>
                </a:solidFill>
              </a:rPr>
              <a:t> and </a:t>
            </a:r>
            <a:r>
              <a:rPr lang="fr-FR" dirty="0" err="1">
                <a:solidFill>
                  <a:srgbClr val="FFFF00"/>
                </a:solidFill>
              </a:rPr>
              <a:t>when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needed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3505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D2AC8-51D2-8145-B871-3AFC8A047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Evs</a:t>
            </a:r>
            <a:r>
              <a:rPr lang="fr-FR" dirty="0">
                <a:solidFill>
                  <a:srgbClr val="FFFF00"/>
                </a:solidFill>
              </a:rPr>
              <a:t> and DSO: </a:t>
            </a:r>
            <a:r>
              <a:rPr lang="fr-FR" dirty="0" err="1">
                <a:solidFill>
                  <a:srgbClr val="FFFF00"/>
                </a:solidFill>
              </a:rPr>
              <a:t>technical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barriers</a:t>
            </a:r>
            <a:r>
              <a:rPr lang="fr-FR" dirty="0">
                <a:solidFill>
                  <a:srgbClr val="FFFF00"/>
                </a:solidFill>
              </a:rPr>
              <a:t> to entry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A5DD0D-844B-DA4C-90D8-0566F984D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47C3B1-065C-FF4B-882A-40967452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476"/>
            <a:ext cx="12192000" cy="47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79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1E8635D-2BC6-184D-BECA-5992811B3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3. For </a:t>
            </a:r>
            <a:r>
              <a:rPr lang="fr-FR" dirty="0" err="1">
                <a:solidFill>
                  <a:srgbClr val="FFFF00"/>
                </a:solidFill>
              </a:rPr>
              <a:t>behind</a:t>
            </a:r>
            <a:r>
              <a:rPr lang="fr-FR" dirty="0">
                <a:solidFill>
                  <a:srgbClr val="FFFF00"/>
                </a:solidFill>
              </a:rPr>
              <a:t> the </a:t>
            </a:r>
            <a:r>
              <a:rPr lang="fr-FR" dirty="0" err="1">
                <a:solidFill>
                  <a:srgbClr val="FFFF00"/>
                </a:solidFill>
              </a:rPr>
              <a:t>meter</a:t>
            </a:r>
            <a:r>
              <a:rPr lang="fr-FR" dirty="0">
                <a:solidFill>
                  <a:srgbClr val="FFFF00"/>
                </a:solidFill>
              </a:rPr>
              <a:t> services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7BEA262A-2BF9-8246-A1D4-DA73349E5C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148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316D6-6037-DB4B-B70B-5DCA84EBB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Behind</a:t>
            </a:r>
            <a:r>
              <a:rPr lang="fr-FR" dirty="0">
                <a:solidFill>
                  <a:srgbClr val="FFFF00"/>
                </a:solidFill>
              </a:rPr>
              <a:t> the </a:t>
            </a:r>
            <a:r>
              <a:rPr lang="fr-FR" dirty="0" err="1">
                <a:solidFill>
                  <a:srgbClr val="FFFF00"/>
                </a:solidFill>
              </a:rPr>
              <a:t>meter</a:t>
            </a:r>
            <a:r>
              <a:rPr lang="fr-FR" dirty="0">
                <a:solidFill>
                  <a:srgbClr val="FFFF00"/>
                </a:solidFill>
              </a:rPr>
              <a:t> and </a:t>
            </a:r>
            <a:r>
              <a:rPr lang="fr-FR" dirty="0" err="1">
                <a:solidFill>
                  <a:srgbClr val="FFFF00"/>
                </a:solidFill>
              </a:rPr>
              <a:t>EVs</a:t>
            </a:r>
            <a:r>
              <a:rPr lang="fr-FR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899F55-46E1-2046-9959-AF1DB662C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99" y="1610591"/>
            <a:ext cx="9742264" cy="44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23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And the off-</a:t>
            </a:r>
            <a:r>
              <a:rPr lang="fr-FR" dirty="0" err="1">
                <a:solidFill>
                  <a:srgbClr val="FFFF00"/>
                </a:solidFill>
              </a:rPr>
              <a:t>grid</a:t>
            </a:r>
            <a:r>
              <a:rPr lang="fr-FR" dirty="0">
                <a:solidFill>
                  <a:srgbClr val="FFFF00"/>
                </a:solidFill>
              </a:rPr>
              <a:t> « solution » </a:t>
            </a:r>
            <a:r>
              <a:rPr lang="fr-FR" dirty="0" err="1">
                <a:solidFill>
                  <a:srgbClr val="FFFF00"/>
                </a:solidFill>
              </a:rPr>
              <a:t>VtoL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6836" y="1600202"/>
            <a:ext cx="11065564" cy="4525963"/>
          </a:xfrm>
        </p:spPr>
        <p:txBody>
          <a:bodyPr/>
          <a:lstStyle/>
          <a:p>
            <a:r>
              <a:rPr lang="en-US" dirty="0"/>
              <a:t>New companies propose “off grid green” solution</a:t>
            </a:r>
          </a:p>
          <a:p>
            <a:pPr lvl="1"/>
            <a:r>
              <a:rPr lang="en-US" dirty="0"/>
              <a:t>Home Storage + Solar Roof + EV (100kWh) &lt; Energy + networks + taxes + </a:t>
            </a:r>
            <a:r>
              <a:rPr lang="en-US" dirty="0" err="1"/>
              <a:t>sunkcosts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24383" r="2915"/>
          <a:stretch/>
        </p:blipFill>
        <p:spPr>
          <a:xfrm>
            <a:off x="2087077" y="3182619"/>
            <a:ext cx="8123724" cy="39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19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1E8635D-2BC6-184D-BECA-5992811B3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4. And Net </a:t>
            </a:r>
            <a:r>
              <a:rPr lang="fr-FR" dirty="0" err="1">
                <a:solidFill>
                  <a:srgbClr val="FFFF00"/>
                </a:solidFill>
              </a:rPr>
              <a:t>zero</a:t>
            </a:r>
            <a:r>
              <a:rPr lang="fr-FR" dirty="0">
                <a:solidFill>
                  <a:srgbClr val="FFFF00"/>
                </a:solidFill>
              </a:rPr>
              <a:t> for </a:t>
            </a:r>
            <a:r>
              <a:rPr lang="fr-FR" dirty="0" err="1">
                <a:solidFill>
                  <a:srgbClr val="FFFF00"/>
                </a:solidFill>
              </a:rPr>
              <a:t>OEMs</a:t>
            </a:r>
            <a:r>
              <a:rPr lang="fr-FR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7BEA262A-2BF9-8246-A1D4-DA73349E5C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962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329EB-7640-1741-A411-1E8AA978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Electric cars </a:t>
            </a:r>
            <a:r>
              <a:rPr lang="fr-FR" b="1" dirty="0" err="1">
                <a:solidFill>
                  <a:srgbClr val="FFFF00"/>
                </a:solidFill>
              </a:rPr>
              <a:t>save</a:t>
            </a:r>
            <a:r>
              <a:rPr lang="fr-FR" b="1" dirty="0">
                <a:solidFill>
                  <a:srgbClr val="FFFF00"/>
                </a:solidFill>
              </a:rPr>
              <a:t> more </a:t>
            </a:r>
            <a:r>
              <a:rPr lang="fr-FR" b="1" dirty="0" err="1">
                <a:solidFill>
                  <a:srgbClr val="FFFF00"/>
                </a:solidFill>
              </a:rPr>
              <a:t>energy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than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they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daily</a:t>
            </a:r>
            <a:r>
              <a:rPr lang="fr-FR" b="1" dirty="0">
                <a:solidFill>
                  <a:srgbClr val="FFFF00"/>
                </a:solidFill>
              </a:rPr>
              <a:t> use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1AB5557-5D58-7244-96A9-9F14E2D36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82" y="1600201"/>
            <a:ext cx="11349318" cy="4525963"/>
          </a:xfrm>
        </p:spPr>
        <p:txBody>
          <a:bodyPr>
            <a:normAutofit/>
          </a:bodyPr>
          <a:lstStyle/>
          <a:p>
            <a:pPr lvl="2"/>
            <a:r>
              <a:rPr lang="en-GB" sz="3600" dirty="0"/>
              <a:t>Size of the battery goes from 24 to 100 kWh </a:t>
            </a:r>
          </a:p>
          <a:p>
            <a:pPr lvl="2"/>
            <a:r>
              <a:rPr lang="en-GB" sz="3600" dirty="0"/>
              <a:t>EV consumes 15-20 kWh per 100 km</a:t>
            </a:r>
          </a:p>
          <a:p>
            <a:pPr lvl="2"/>
            <a:r>
              <a:rPr lang="en-GB" sz="3600" dirty="0"/>
              <a:t>Mean Drivers Daily trips/day is between 24 km -40 km</a:t>
            </a:r>
          </a:p>
          <a:p>
            <a:pPr lvl="3"/>
            <a:r>
              <a:rPr lang="en-GB" sz="3200" dirty="0"/>
              <a:t>EVs are very flexible resources (to store or deliver electricity) if needed = </a:t>
            </a:r>
            <a:r>
              <a:rPr lang="en-GB" sz="3200" b="1" dirty="0">
                <a:solidFill>
                  <a:srgbClr val="FFFF00"/>
                </a:solidFill>
              </a:rPr>
              <a:t>Distributed Storage Services (DSS)</a:t>
            </a:r>
          </a:p>
          <a:p>
            <a:pPr lvl="3"/>
            <a:r>
              <a:rPr lang="en-GB" sz="3200" dirty="0">
                <a:solidFill>
                  <a:srgbClr val="FFFF00"/>
                </a:solidFill>
              </a:rPr>
              <a:t>Arbitrage</a:t>
            </a:r>
            <a:r>
              <a:rPr lang="en-GB" sz="3200" dirty="0"/>
              <a:t> between private use (house-building) or other flexibility  buyers of DSS (Energy markets / grids)</a:t>
            </a:r>
          </a:p>
        </p:txBody>
      </p:sp>
    </p:spTree>
    <p:extLst>
      <p:ext uri="{BB962C8B-B14F-4D97-AF65-F5344CB8AC3E}">
        <p14:creationId xmlns:p14="http://schemas.microsoft.com/office/powerpoint/2010/main" val="15140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F3D91-1FA0-B34A-A769-AFAC8D5A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fr-FR" sz="4000" dirty="0" err="1">
                <a:solidFill>
                  <a:srgbClr val="FFFF00"/>
                </a:solidFill>
              </a:rPr>
              <a:t>OEMs</a:t>
            </a:r>
            <a:r>
              <a:rPr lang="fr-FR" sz="4000" dirty="0">
                <a:solidFill>
                  <a:srgbClr val="FFFF00"/>
                </a:solidFill>
              </a:rPr>
              <a:t> </a:t>
            </a:r>
            <a:r>
              <a:rPr lang="fr-FR" sz="4000" dirty="0" err="1">
                <a:solidFill>
                  <a:srgbClr val="FFFF00"/>
                </a:solidFill>
              </a:rPr>
              <a:t>Deep</a:t>
            </a:r>
            <a:r>
              <a:rPr lang="fr-FR" sz="4000" dirty="0">
                <a:solidFill>
                  <a:srgbClr val="FFFF00"/>
                </a:solidFill>
              </a:rPr>
              <a:t> </a:t>
            </a:r>
            <a:r>
              <a:rPr lang="fr-FR" sz="4000" dirty="0" err="1">
                <a:solidFill>
                  <a:srgbClr val="FFFF00"/>
                </a:solidFill>
              </a:rPr>
              <a:t>decarbonization</a:t>
            </a:r>
            <a:r>
              <a:rPr lang="fr-FR" sz="4000" dirty="0">
                <a:solidFill>
                  <a:srgbClr val="FFFF00"/>
                </a:solidFill>
              </a:rPr>
              <a:t> = </a:t>
            </a:r>
            <a:r>
              <a:rPr lang="fr-FR" sz="4000" dirty="0" err="1">
                <a:solidFill>
                  <a:srgbClr val="FFFF00"/>
                </a:solidFill>
              </a:rPr>
              <a:t>huge</a:t>
            </a:r>
            <a:r>
              <a:rPr lang="fr-FR" sz="4000" dirty="0">
                <a:solidFill>
                  <a:srgbClr val="FFFF00"/>
                </a:solidFill>
              </a:rPr>
              <a:t> challenges</a:t>
            </a:r>
          </a:p>
        </p:txBody>
      </p:sp>
      <p:graphicFrame>
        <p:nvGraphicFramePr>
          <p:cNvPr id="33" name="Espace réservé du contenu 2">
            <a:extLst>
              <a:ext uri="{FF2B5EF4-FFF2-40B4-BE49-F238E27FC236}">
                <a16:creationId xmlns:a16="http://schemas.microsoft.com/office/drawing/2014/main" id="{18C71434-0DFB-58D3-1215-494ED2A10E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42938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3341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21EA3-CACD-842D-37C7-74ABD1E1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1624382"/>
            <a:ext cx="3796747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Net zero =&gt;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Only EV are to be sold + fueled only with RES during use phase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+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RES for making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+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decarb the all Suppl</a:t>
            </a:r>
            <a:r>
              <a:rPr lang="en-US" sz="3200" dirty="0">
                <a:solidFill>
                  <a:srgbClr val="FFFFFF"/>
                </a:solidFill>
              </a:rPr>
              <a:t>y chain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+ 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4. circular economy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Table of Carbon Net Zero by 2038">
            <a:extLst>
              <a:ext uri="{FF2B5EF4-FFF2-40B4-BE49-F238E27FC236}">
                <a16:creationId xmlns:a16="http://schemas.microsoft.com/office/drawing/2014/main" id="{101A41F7-DA2A-CD42-5D92-5A6F1F47B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3515" y="44191"/>
            <a:ext cx="6760285" cy="659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11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660401"/>
            <a:ext cx="7772400" cy="1470025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Who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EVs</a:t>
            </a:r>
            <a:r>
              <a:rPr lang="fr-FR" b="1" dirty="0">
                <a:solidFill>
                  <a:srgbClr val="FFFF00"/>
                </a:solidFill>
              </a:rPr>
              <a:t> are </a:t>
            </a:r>
            <a:r>
              <a:rPr lang="fr-FR" b="1" dirty="0" err="1">
                <a:solidFill>
                  <a:srgbClr val="FFFF00"/>
                </a:solidFill>
              </a:rPr>
              <a:t>going</a:t>
            </a:r>
            <a:r>
              <a:rPr lang="fr-FR" b="1" dirty="0">
                <a:solidFill>
                  <a:srgbClr val="FFFF00"/>
                </a:solidFill>
              </a:rPr>
              <a:t> to help?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745673" y="4978400"/>
            <a:ext cx="9504218" cy="1536701"/>
          </a:xfrm>
        </p:spPr>
        <p:txBody>
          <a:bodyPr>
            <a:normAutofit fontScale="77500" lnSpcReduction="20000"/>
          </a:bodyPr>
          <a:lstStyle/>
          <a:p>
            <a:endParaRPr lang="is-IS" dirty="0">
              <a:solidFill>
                <a:srgbClr val="FFFF00"/>
              </a:solidFill>
            </a:endParaRPr>
          </a:p>
          <a:p>
            <a:r>
              <a:rPr lang="fr-FR" dirty="0">
                <a:solidFill>
                  <a:srgbClr val="FFFF00"/>
                </a:solidFill>
              </a:rPr>
              <a:t>DRIVERS and </a:t>
            </a:r>
          </a:p>
          <a:p>
            <a:r>
              <a:rPr lang="fr-FR" dirty="0">
                <a:solidFill>
                  <a:srgbClr val="FFFF00"/>
                </a:solidFill>
              </a:rPr>
              <a:t>Energy </a:t>
            </a:r>
            <a:r>
              <a:rPr lang="fr-FR" dirty="0" err="1">
                <a:solidFill>
                  <a:srgbClr val="FFFF00"/>
                </a:solidFill>
              </a:rPr>
              <a:t>Markets</a:t>
            </a:r>
            <a:r>
              <a:rPr lang="fr-FR" dirty="0">
                <a:solidFill>
                  <a:srgbClr val="FFFF00"/>
                </a:solidFill>
              </a:rPr>
              <a:t> / </a:t>
            </a:r>
            <a:r>
              <a:rPr lang="fr-FR" dirty="0" err="1">
                <a:solidFill>
                  <a:srgbClr val="FFFF00"/>
                </a:solidFill>
              </a:rPr>
              <a:t>grids</a:t>
            </a:r>
            <a:r>
              <a:rPr lang="fr-FR" dirty="0">
                <a:solidFill>
                  <a:srgbClr val="FFFF00"/>
                </a:solidFill>
              </a:rPr>
              <a:t> / </a:t>
            </a:r>
            <a:r>
              <a:rPr lang="fr-FR" dirty="0" err="1">
                <a:solidFill>
                  <a:srgbClr val="FFFF00"/>
                </a:solidFill>
              </a:rPr>
              <a:t>Behind</a:t>
            </a:r>
            <a:r>
              <a:rPr lang="fr-FR" dirty="0">
                <a:solidFill>
                  <a:srgbClr val="FFFF00"/>
                </a:solidFill>
              </a:rPr>
              <a:t> the </a:t>
            </a:r>
            <a:r>
              <a:rPr lang="fr-FR" dirty="0" err="1">
                <a:solidFill>
                  <a:srgbClr val="FFFF00"/>
                </a:solidFill>
              </a:rPr>
              <a:t>meter</a:t>
            </a:r>
            <a:r>
              <a:rPr lang="fr-FR" dirty="0">
                <a:solidFill>
                  <a:srgbClr val="FFFF00"/>
                </a:solidFill>
              </a:rPr>
              <a:t> uses / car </a:t>
            </a:r>
            <a:r>
              <a:rPr lang="fr-FR" dirty="0" err="1">
                <a:solidFill>
                  <a:srgbClr val="FFFF00"/>
                </a:solidFill>
              </a:rPr>
              <a:t>manufacturers</a:t>
            </a:r>
            <a:r>
              <a:rPr lang="fr-FR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075" y="2078158"/>
            <a:ext cx="2217849" cy="29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92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9801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00"/>
                </a:solidFill>
              </a:rPr>
              <a:t>Depends on Regulatory decisions</a:t>
            </a:r>
            <a:r>
              <a:rPr lang="is-IS" dirty="0">
                <a:solidFill>
                  <a:srgbClr val="FFFF00"/>
                </a:solidFill>
              </a:rPr>
              <a:t> and Economic evaluation country / country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62136" y="2867702"/>
            <a:ext cx="8627768" cy="323737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EV and Energy market: </a:t>
            </a:r>
            <a:r>
              <a:rPr lang="en-GB" sz="2400" dirty="0">
                <a:solidFill>
                  <a:srgbClr val="FFFF00"/>
                </a:solidFill>
              </a:rPr>
              <a:t>Need to change the market rules</a:t>
            </a:r>
            <a:endParaRPr lang="en-GB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EV and Transmission grid : </a:t>
            </a:r>
            <a:r>
              <a:rPr lang="en-GB" sz="2400" dirty="0">
                <a:solidFill>
                  <a:srgbClr val="FFFF00"/>
                </a:solidFill>
              </a:rPr>
              <a:t>Need to change the transmission rules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EV and Distribution grid : </a:t>
            </a:r>
            <a:r>
              <a:rPr lang="en-GB" sz="2400" dirty="0">
                <a:solidFill>
                  <a:srgbClr val="FFFF00"/>
                </a:solidFill>
              </a:rPr>
              <a:t>Need to change the distribution rules</a:t>
            </a:r>
          </a:p>
          <a:p>
            <a:pPr marL="0" indent="0">
              <a:buNone/>
            </a:pPr>
            <a:endParaRPr lang="en-GB" sz="24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Vehicle to buildings =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VtoB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: Out of regulators scope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Vehicle to Home =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VtoH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: Out of regulators scope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Vehicle to Load (electrification) =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VtoL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: Out of regulators scope</a:t>
            </a:r>
          </a:p>
        </p:txBody>
      </p: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BAB1B126-40E6-4A71-0A6A-7C9D54D99168}"/>
              </a:ext>
            </a:extLst>
          </p:cNvPr>
          <p:cNvSpPr/>
          <p:nvPr/>
        </p:nvSpPr>
        <p:spPr>
          <a:xfrm>
            <a:off x="2733261" y="2943470"/>
            <a:ext cx="397565" cy="3085837"/>
          </a:xfrm>
          <a:prstGeom prst="leftBrac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EFABA68-2E3F-A8BB-9551-07945F8BE606}"/>
              </a:ext>
            </a:extLst>
          </p:cNvPr>
          <p:cNvSpPr txBox="1"/>
          <p:nvPr/>
        </p:nvSpPr>
        <p:spPr>
          <a:xfrm>
            <a:off x="340830" y="4163222"/>
            <a:ext cx="1517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OEM net zero </a:t>
            </a:r>
          </a:p>
          <a:p>
            <a:r>
              <a:rPr lang="en-GB" dirty="0"/>
              <a:t>compatibility</a:t>
            </a:r>
          </a:p>
        </p:txBody>
      </p:sp>
    </p:spTree>
    <p:extLst>
      <p:ext uri="{BB962C8B-B14F-4D97-AF65-F5344CB8AC3E}">
        <p14:creationId xmlns:p14="http://schemas.microsoft.com/office/powerpoint/2010/main" val="4204325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E89DD2-3BF2-444A-AC39-A1F39C588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r-FR" sz="4200" b="1" dirty="0" err="1"/>
              <a:t>Using</a:t>
            </a:r>
            <a:r>
              <a:rPr lang="fr-FR" sz="4200" b="1" dirty="0"/>
              <a:t> </a:t>
            </a:r>
            <a:r>
              <a:rPr lang="fr-FR" sz="4200" b="1" dirty="0" err="1"/>
              <a:t>EVs</a:t>
            </a:r>
            <a:r>
              <a:rPr lang="fr-FR" sz="4200" b="1" dirty="0"/>
              <a:t> to </a:t>
            </a:r>
            <a:r>
              <a:rPr lang="fr-FR" sz="4200" b="1" dirty="0" err="1"/>
              <a:t>Provide</a:t>
            </a:r>
            <a:r>
              <a:rPr lang="fr-FR" sz="4200" b="1" dirty="0"/>
              <a:t> </a:t>
            </a:r>
            <a:r>
              <a:rPr lang="fr-FR" sz="4200" b="1" dirty="0" err="1"/>
              <a:t>Grid</a:t>
            </a:r>
            <a:r>
              <a:rPr lang="fr-FR" sz="4200" b="1" dirty="0"/>
              <a:t> </a:t>
            </a:r>
            <a:r>
              <a:rPr lang="fr-FR" sz="4200" b="1" dirty="0" err="1"/>
              <a:t>electric</a:t>
            </a:r>
            <a:r>
              <a:rPr lang="fr-FR" sz="4200" b="1" dirty="0"/>
              <a:t> Services: </a:t>
            </a:r>
            <a:r>
              <a:rPr lang="fr-FR" sz="4200" b="1" dirty="0" err="1"/>
              <a:t>Regulatory</a:t>
            </a:r>
            <a:r>
              <a:rPr lang="fr-FR" sz="4200" b="1" dirty="0"/>
              <a:t> challenges</a:t>
            </a:r>
            <a:endParaRPr lang="fr-FR" sz="42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896DC9-39DA-DF4B-98F1-93C413B51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3573620" cy="1454811"/>
          </a:xfrm>
        </p:spPr>
        <p:txBody>
          <a:bodyPr anchor="ctr">
            <a:normAutofit/>
          </a:bodyPr>
          <a:lstStyle/>
          <a:p>
            <a:pPr algn="l"/>
            <a:r>
              <a:rPr lang="fr-FR" sz="3000" b="1" dirty="0"/>
              <a:t>Yannick Perez </a:t>
            </a:r>
          </a:p>
          <a:p>
            <a:pPr algn="l"/>
            <a:r>
              <a:rPr lang="fr-FR" sz="1700" dirty="0" err="1"/>
              <a:t>CentraleSupélec</a:t>
            </a:r>
            <a:r>
              <a:rPr lang="fr-FR" sz="1700" dirty="0"/>
              <a:t> – Paris</a:t>
            </a:r>
          </a:p>
          <a:p>
            <a:pPr algn="l"/>
            <a:r>
              <a:rPr lang="fr-FR" sz="1700" dirty="0">
                <a:hlinkClick r:id="rId2"/>
              </a:rPr>
              <a:t>Yannick.perez@centralesupelec.fr</a:t>
            </a:r>
            <a:r>
              <a:rPr lang="fr-FR" sz="1700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1B1E0D-4EEB-F540-8FD4-04A6C1D2D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366" b="4634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3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C4239A03-A315-1847-B090-4E1B1CA09D3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10101" r="47221"/>
          <a:stretch/>
        </p:blipFill>
        <p:spPr>
          <a:xfrm>
            <a:off x="3532909" y="1"/>
            <a:ext cx="8659091" cy="68579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002594-D591-7A46-BBFB-7DBDD5D9B290}"/>
              </a:ext>
            </a:extLst>
          </p:cNvPr>
          <p:cNvSpPr txBox="1"/>
          <p:nvPr/>
        </p:nvSpPr>
        <p:spPr>
          <a:xfrm>
            <a:off x="235528" y="2505670"/>
            <a:ext cx="29094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Arbitrage</a:t>
            </a:r>
          </a:p>
          <a:p>
            <a:endParaRPr lang="fr-FR" sz="2800" dirty="0">
              <a:solidFill>
                <a:srgbClr val="FFFF00"/>
              </a:solidFill>
            </a:endParaRPr>
          </a:p>
          <a:p>
            <a:r>
              <a:rPr lang="fr-FR" sz="2800" dirty="0" err="1">
                <a:solidFill>
                  <a:srgbClr val="FFFF00"/>
                </a:solidFill>
              </a:rPr>
              <a:t>Between</a:t>
            </a:r>
            <a:r>
              <a:rPr lang="fr-FR" sz="2800" dirty="0">
                <a:solidFill>
                  <a:srgbClr val="FFFF00"/>
                </a:solidFill>
              </a:rPr>
              <a:t>…</a:t>
            </a:r>
          </a:p>
          <a:p>
            <a:endParaRPr lang="fr-FR" sz="2800" dirty="0">
              <a:solidFill>
                <a:srgbClr val="FFFF00"/>
              </a:solidFill>
            </a:endParaRPr>
          </a:p>
          <a:p>
            <a:r>
              <a:rPr lang="fr-FR" sz="2800" dirty="0">
                <a:solidFill>
                  <a:srgbClr val="FFFF00"/>
                </a:solidFill>
              </a:rPr>
              <a:t>16 services</a:t>
            </a:r>
          </a:p>
        </p:txBody>
      </p:sp>
    </p:spTree>
    <p:extLst>
      <p:ext uri="{BB962C8B-B14F-4D97-AF65-F5344CB8AC3E}">
        <p14:creationId xmlns:p14="http://schemas.microsoft.com/office/powerpoint/2010/main" val="291406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FFC056C-077A-1D49-9E66-9BA1DDD49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01776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rgbClr val="FFFF00"/>
                </a:solidFill>
              </a:rPr>
              <a:t>Who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need</a:t>
            </a:r>
            <a:r>
              <a:rPr lang="fr-FR" dirty="0">
                <a:solidFill>
                  <a:srgbClr val="FFFF00"/>
                </a:solidFill>
              </a:rPr>
              <a:t> flexible </a:t>
            </a:r>
            <a:r>
              <a:rPr lang="fr-FR" dirty="0" err="1">
                <a:solidFill>
                  <a:srgbClr val="FFFF00"/>
                </a:solidFill>
              </a:rPr>
              <a:t>electricity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storage</a:t>
            </a:r>
            <a:r>
              <a:rPr lang="fr-FR" dirty="0">
                <a:solidFill>
                  <a:srgbClr val="FFFF00"/>
                </a:solidFill>
              </a:rPr>
              <a:t>? </a:t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 err="1">
                <a:solidFill>
                  <a:srgbClr val="FFFF00"/>
                </a:solidFill>
              </a:rPr>
              <a:t>Who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would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buy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flexibility</a:t>
            </a:r>
            <a:r>
              <a:rPr lang="fr-FR" dirty="0">
                <a:solidFill>
                  <a:srgbClr val="FFFF00"/>
                </a:solidFill>
              </a:rPr>
              <a:t> provision?</a:t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 err="1">
                <a:solidFill>
                  <a:srgbClr val="FFFF00"/>
                </a:solidFill>
              </a:rPr>
              <a:t>Who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need</a:t>
            </a:r>
            <a:r>
              <a:rPr lang="fr-FR" dirty="0">
                <a:solidFill>
                  <a:srgbClr val="FFFF00"/>
                </a:solidFill>
              </a:rPr>
              <a:t> to </a:t>
            </a:r>
            <a:r>
              <a:rPr lang="fr-FR" dirty="0" err="1">
                <a:solidFill>
                  <a:srgbClr val="FFFF00"/>
                </a:solidFill>
              </a:rPr>
              <a:t>be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decarbonized</a:t>
            </a:r>
            <a:r>
              <a:rPr lang="fr-FR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E4647B76-B1CA-B34D-9496-A9E53C1D0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886199"/>
            <a:ext cx="10363200" cy="253252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 err="1"/>
              <a:t>Electricity</a:t>
            </a:r>
            <a:r>
              <a:rPr lang="fr-FR" dirty="0"/>
              <a:t> </a:t>
            </a:r>
            <a:r>
              <a:rPr lang="fr-FR" dirty="0" err="1"/>
              <a:t>markets</a:t>
            </a:r>
            <a:r>
              <a:rPr lang="fr-FR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err="1"/>
              <a:t>Electricity</a:t>
            </a:r>
            <a:r>
              <a:rPr lang="fr-FR" dirty="0"/>
              <a:t> </a:t>
            </a:r>
            <a:r>
              <a:rPr lang="fr-FR" dirty="0" err="1"/>
              <a:t>grids</a:t>
            </a:r>
            <a:r>
              <a:rPr lang="fr-FR" dirty="0"/>
              <a:t> (TSO or DSO)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Buildings/ </a:t>
            </a:r>
            <a:r>
              <a:rPr lang="fr-FR" dirty="0" err="1"/>
              <a:t>Houses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Car </a:t>
            </a:r>
            <a:r>
              <a:rPr lang="fr-FR" dirty="0" err="1"/>
              <a:t>manufacturers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933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9F7F204-3516-E949-913E-CDD8202B5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1. </a:t>
            </a:r>
            <a:r>
              <a:rPr lang="fr-FR" dirty="0" err="1">
                <a:solidFill>
                  <a:srgbClr val="FFFF00"/>
                </a:solidFill>
              </a:rPr>
              <a:t>Electricity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Markets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1982DD8-3387-3347-833F-4D55F0C4C7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66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rme libre 31"/>
          <p:cNvSpPr/>
          <p:nvPr/>
        </p:nvSpPr>
        <p:spPr>
          <a:xfrm>
            <a:off x="4477239" y="2774002"/>
            <a:ext cx="1116807" cy="647700"/>
          </a:xfrm>
          <a:custGeom>
            <a:avLst/>
            <a:gdLst>
              <a:gd name="connsiteX0" fmla="*/ 0 w 1116807"/>
              <a:gd name="connsiteY0" fmla="*/ 483393 h 485775"/>
              <a:gd name="connsiteX1" fmla="*/ 240507 w 1116807"/>
              <a:gd name="connsiteY1" fmla="*/ 242887 h 485775"/>
              <a:gd name="connsiteX2" fmla="*/ 7144 w 1116807"/>
              <a:gd name="connsiteY2" fmla="*/ 0 h 485775"/>
              <a:gd name="connsiteX3" fmla="*/ 878682 w 1116807"/>
              <a:gd name="connsiteY3" fmla="*/ 0 h 485775"/>
              <a:gd name="connsiteX4" fmla="*/ 1116807 w 1116807"/>
              <a:gd name="connsiteY4" fmla="*/ 247650 h 485775"/>
              <a:gd name="connsiteX5" fmla="*/ 866775 w 1116807"/>
              <a:gd name="connsiteY5" fmla="*/ 485775 h 485775"/>
              <a:gd name="connsiteX6" fmla="*/ 0 w 1116807"/>
              <a:gd name="connsiteY6" fmla="*/ 483393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807" h="485775">
                <a:moveTo>
                  <a:pt x="0" y="483393"/>
                </a:moveTo>
                <a:lnTo>
                  <a:pt x="240507" y="242887"/>
                </a:lnTo>
                <a:lnTo>
                  <a:pt x="7144" y="0"/>
                </a:lnTo>
                <a:lnTo>
                  <a:pt x="878682" y="0"/>
                </a:lnTo>
                <a:lnTo>
                  <a:pt x="1116807" y="247650"/>
                </a:lnTo>
                <a:lnTo>
                  <a:pt x="866775" y="485775"/>
                </a:lnTo>
                <a:lnTo>
                  <a:pt x="0" y="48339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4694313" y="2831110"/>
            <a:ext cx="68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</a:rPr>
              <a:t>Spot </a:t>
            </a:r>
            <a:r>
              <a:rPr lang="fr-FR" sz="1000" b="1" dirty="0" err="1">
                <a:solidFill>
                  <a:schemeClr val="bg1"/>
                </a:solidFill>
              </a:rPr>
              <a:t>Market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625497" y="219302"/>
            <a:ext cx="8245867" cy="566739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ELECTRICITY MARKETS ORGANIZATION and EV Fleet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3316288" y="6163945"/>
            <a:ext cx="5486400" cy="804863"/>
          </a:xfrm>
        </p:spPr>
        <p:txBody>
          <a:bodyPr/>
          <a:lstStyle/>
          <a:p>
            <a:r>
              <a:rPr lang="fr-FR" dirty="0"/>
              <a:t>And best </a:t>
            </a:r>
            <a:r>
              <a:rPr lang="fr-FR" dirty="0" err="1"/>
              <a:t>adapted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services for </a:t>
            </a:r>
            <a:r>
              <a:rPr lang="fr-FR" dirty="0" err="1"/>
              <a:t>ev</a:t>
            </a:r>
            <a:r>
              <a:rPr lang="fr-FR" dirty="0"/>
              <a:t> </a:t>
            </a:r>
            <a:r>
              <a:rPr lang="fr-FR" dirty="0" err="1"/>
              <a:t>fleets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569246" y="7105925"/>
            <a:ext cx="1919242" cy="384043"/>
          </a:xfrm>
          <a:prstGeom prst="rect">
            <a:avLst/>
          </a:prstGeom>
        </p:spPr>
        <p:txBody>
          <a:bodyPr/>
          <a:lstStyle/>
          <a:p>
            <a:fld id="{0F93E2AF-52FA-49AE-99E6-1B1ECCFCFE2D}" type="slidenum">
              <a:rPr lang="fr-FR" smtClean="0"/>
              <a:t>6</a:t>
            </a:fld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513229" y="2737441"/>
            <a:ext cx="2952328" cy="32163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215680" y="1921350"/>
            <a:ext cx="0" cy="35523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215682" y="1921349"/>
            <a:ext cx="624987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660437" y="1921350"/>
            <a:ext cx="0" cy="36484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744072" y="1921350"/>
            <a:ext cx="0" cy="36484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9192344" y="1921350"/>
            <a:ext cx="0" cy="36484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315741" y="2209383"/>
            <a:ext cx="935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Capacity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279576" y="2855131"/>
            <a:ext cx="935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Energy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210705" y="3647804"/>
            <a:ext cx="1007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Balancing</a:t>
            </a:r>
            <a:r>
              <a:rPr lang="fr-FR" sz="1400" dirty="0"/>
              <a:t> Services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210707" y="4513637"/>
            <a:ext cx="1096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Primary</a:t>
            </a:r>
            <a:r>
              <a:rPr lang="fr-FR" sz="1400" dirty="0"/>
              <a:t> &amp; </a:t>
            </a:r>
            <a:r>
              <a:rPr lang="fr-FR" sz="1400" dirty="0" err="1"/>
              <a:t>Secondary</a:t>
            </a:r>
            <a:r>
              <a:rPr lang="fr-FR" sz="1400" dirty="0"/>
              <a:t> </a:t>
            </a:r>
            <a:r>
              <a:rPr lang="fr-FR" sz="1400" dirty="0" err="1"/>
              <a:t>Reserves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695149" y="5639440"/>
            <a:ext cx="109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Lead Time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167202" y="1208206"/>
            <a:ext cx="109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Years</a:t>
            </a:r>
            <a:r>
              <a:rPr lang="fr-FR" sz="1400" dirty="0"/>
              <a:t> </a:t>
            </a:r>
            <a:r>
              <a:rPr lang="fr-FR" sz="1400" dirty="0" err="1"/>
              <a:t>ahead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012686" y="1230481"/>
            <a:ext cx="109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Months</a:t>
            </a:r>
            <a:r>
              <a:rPr lang="fr-FR" sz="1400" dirty="0"/>
              <a:t> </a:t>
            </a:r>
            <a:r>
              <a:rPr lang="fr-FR" sz="1400" dirty="0" err="1"/>
              <a:t>ahead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071413" y="1208205"/>
            <a:ext cx="109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Day-</a:t>
            </a:r>
            <a:r>
              <a:rPr lang="fr-FR" sz="1400" dirty="0" err="1"/>
              <a:t>ahead</a:t>
            </a:r>
            <a:r>
              <a:rPr lang="fr-FR" sz="1400" dirty="0"/>
              <a:t> (h-24)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692166" y="1554380"/>
            <a:ext cx="109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intraday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6169275" y="1332768"/>
            <a:ext cx="109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h-1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688288" y="1203785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Real Time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9306328" y="164959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Time</a:t>
            </a:r>
          </a:p>
        </p:txBody>
      </p:sp>
      <p:sp>
        <p:nvSpPr>
          <p:cNvPr id="36" name="Forme libre 35"/>
          <p:cNvSpPr/>
          <p:nvPr/>
        </p:nvSpPr>
        <p:spPr>
          <a:xfrm>
            <a:off x="3307304" y="2774002"/>
            <a:ext cx="1258695" cy="647700"/>
          </a:xfrm>
          <a:custGeom>
            <a:avLst/>
            <a:gdLst>
              <a:gd name="connsiteX0" fmla="*/ 0 w 1116807"/>
              <a:gd name="connsiteY0" fmla="*/ 483393 h 485775"/>
              <a:gd name="connsiteX1" fmla="*/ 240507 w 1116807"/>
              <a:gd name="connsiteY1" fmla="*/ 242887 h 485775"/>
              <a:gd name="connsiteX2" fmla="*/ 7144 w 1116807"/>
              <a:gd name="connsiteY2" fmla="*/ 0 h 485775"/>
              <a:gd name="connsiteX3" fmla="*/ 878682 w 1116807"/>
              <a:gd name="connsiteY3" fmla="*/ 0 h 485775"/>
              <a:gd name="connsiteX4" fmla="*/ 1116807 w 1116807"/>
              <a:gd name="connsiteY4" fmla="*/ 247650 h 485775"/>
              <a:gd name="connsiteX5" fmla="*/ 866775 w 1116807"/>
              <a:gd name="connsiteY5" fmla="*/ 485775 h 485775"/>
              <a:gd name="connsiteX6" fmla="*/ 0 w 1116807"/>
              <a:gd name="connsiteY6" fmla="*/ 483393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807" h="485775">
                <a:moveTo>
                  <a:pt x="0" y="483393"/>
                </a:moveTo>
                <a:lnTo>
                  <a:pt x="240507" y="242887"/>
                </a:lnTo>
                <a:lnTo>
                  <a:pt x="7144" y="0"/>
                </a:lnTo>
                <a:lnTo>
                  <a:pt x="878682" y="0"/>
                </a:lnTo>
                <a:lnTo>
                  <a:pt x="1116807" y="247650"/>
                </a:lnTo>
                <a:lnTo>
                  <a:pt x="866775" y="485775"/>
                </a:lnTo>
                <a:lnTo>
                  <a:pt x="0" y="48339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3504601" y="283111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>
                <a:solidFill>
                  <a:schemeClr val="bg1"/>
                </a:solidFill>
              </a:rPr>
              <a:t>Forward</a:t>
            </a:r>
            <a:r>
              <a:rPr lang="fr-FR" sz="1000" b="1" dirty="0">
                <a:solidFill>
                  <a:schemeClr val="bg1"/>
                </a:solidFill>
              </a:rPr>
              <a:t> </a:t>
            </a:r>
            <a:r>
              <a:rPr lang="fr-FR" sz="1000" b="1" dirty="0" err="1">
                <a:solidFill>
                  <a:schemeClr val="bg1"/>
                </a:solidFill>
              </a:rPr>
              <a:t>Markets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39" name="Forme libre 38"/>
          <p:cNvSpPr/>
          <p:nvPr/>
        </p:nvSpPr>
        <p:spPr>
          <a:xfrm>
            <a:off x="3307304" y="2041735"/>
            <a:ext cx="1258695" cy="647700"/>
          </a:xfrm>
          <a:custGeom>
            <a:avLst/>
            <a:gdLst>
              <a:gd name="connsiteX0" fmla="*/ 0 w 1116807"/>
              <a:gd name="connsiteY0" fmla="*/ 483393 h 485775"/>
              <a:gd name="connsiteX1" fmla="*/ 240507 w 1116807"/>
              <a:gd name="connsiteY1" fmla="*/ 242887 h 485775"/>
              <a:gd name="connsiteX2" fmla="*/ 7144 w 1116807"/>
              <a:gd name="connsiteY2" fmla="*/ 0 h 485775"/>
              <a:gd name="connsiteX3" fmla="*/ 878682 w 1116807"/>
              <a:gd name="connsiteY3" fmla="*/ 0 h 485775"/>
              <a:gd name="connsiteX4" fmla="*/ 1116807 w 1116807"/>
              <a:gd name="connsiteY4" fmla="*/ 247650 h 485775"/>
              <a:gd name="connsiteX5" fmla="*/ 866775 w 1116807"/>
              <a:gd name="connsiteY5" fmla="*/ 485775 h 485775"/>
              <a:gd name="connsiteX6" fmla="*/ 0 w 1116807"/>
              <a:gd name="connsiteY6" fmla="*/ 483393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807" h="485775">
                <a:moveTo>
                  <a:pt x="0" y="483393"/>
                </a:moveTo>
                <a:lnTo>
                  <a:pt x="240507" y="242887"/>
                </a:lnTo>
                <a:lnTo>
                  <a:pt x="7144" y="0"/>
                </a:lnTo>
                <a:lnTo>
                  <a:pt x="878682" y="0"/>
                </a:lnTo>
                <a:lnTo>
                  <a:pt x="1116807" y="247650"/>
                </a:lnTo>
                <a:lnTo>
                  <a:pt x="866775" y="485775"/>
                </a:lnTo>
                <a:lnTo>
                  <a:pt x="0" y="48339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3540605" y="209884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>
                <a:solidFill>
                  <a:schemeClr val="bg1"/>
                </a:solidFill>
              </a:rPr>
              <a:t>Forward</a:t>
            </a:r>
            <a:r>
              <a:rPr lang="fr-FR" sz="1000" b="1" dirty="0">
                <a:solidFill>
                  <a:schemeClr val="bg1"/>
                </a:solidFill>
              </a:rPr>
              <a:t> </a:t>
            </a:r>
            <a:r>
              <a:rPr lang="fr-FR" sz="1000" b="1" dirty="0" err="1">
                <a:solidFill>
                  <a:schemeClr val="bg1"/>
                </a:solidFill>
              </a:rPr>
              <a:t>Markets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43" name="Forme libre 42"/>
          <p:cNvSpPr/>
          <p:nvPr/>
        </p:nvSpPr>
        <p:spPr>
          <a:xfrm>
            <a:off x="5675545" y="2773999"/>
            <a:ext cx="1043467" cy="647700"/>
          </a:xfrm>
          <a:custGeom>
            <a:avLst/>
            <a:gdLst>
              <a:gd name="connsiteX0" fmla="*/ 0 w 1116807"/>
              <a:gd name="connsiteY0" fmla="*/ 483393 h 485775"/>
              <a:gd name="connsiteX1" fmla="*/ 240507 w 1116807"/>
              <a:gd name="connsiteY1" fmla="*/ 242887 h 485775"/>
              <a:gd name="connsiteX2" fmla="*/ 7144 w 1116807"/>
              <a:gd name="connsiteY2" fmla="*/ 0 h 485775"/>
              <a:gd name="connsiteX3" fmla="*/ 878682 w 1116807"/>
              <a:gd name="connsiteY3" fmla="*/ 0 h 485775"/>
              <a:gd name="connsiteX4" fmla="*/ 1116807 w 1116807"/>
              <a:gd name="connsiteY4" fmla="*/ 247650 h 485775"/>
              <a:gd name="connsiteX5" fmla="*/ 866775 w 1116807"/>
              <a:gd name="connsiteY5" fmla="*/ 485775 h 485775"/>
              <a:gd name="connsiteX6" fmla="*/ 0 w 1116807"/>
              <a:gd name="connsiteY6" fmla="*/ 483393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807" h="485775">
                <a:moveTo>
                  <a:pt x="0" y="483393"/>
                </a:moveTo>
                <a:lnTo>
                  <a:pt x="240507" y="242887"/>
                </a:lnTo>
                <a:lnTo>
                  <a:pt x="7144" y="0"/>
                </a:lnTo>
                <a:lnTo>
                  <a:pt x="878682" y="0"/>
                </a:lnTo>
                <a:lnTo>
                  <a:pt x="1116807" y="247650"/>
                </a:lnTo>
                <a:lnTo>
                  <a:pt x="866775" y="485775"/>
                </a:lnTo>
                <a:lnTo>
                  <a:pt x="0" y="48339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5858222" y="2933703"/>
            <a:ext cx="678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>
                <a:solidFill>
                  <a:schemeClr val="bg1"/>
                </a:solidFill>
              </a:rPr>
              <a:t>Intraday</a:t>
            </a:r>
            <a:endParaRPr lang="fr-FR" sz="1000" b="1" dirty="0">
              <a:solidFill>
                <a:schemeClr val="bg1"/>
              </a:solidFill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6805613" y="3412674"/>
            <a:ext cx="1028700" cy="1211333"/>
            <a:chOff x="5281613" y="1962051"/>
            <a:chExt cx="1028700" cy="908500"/>
          </a:xfrm>
        </p:grpSpPr>
        <p:sp>
          <p:nvSpPr>
            <p:cNvPr id="48" name="Forme libre 47"/>
            <p:cNvSpPr/>
            <p:nvPr/>
          </p:nvSpPr>
          <p:spPr>
            <a:xfrm>
              <a:off x="5281613" y="1962051"/>
              <a:ext cx="1028700" cy="897731"/>
            </a:xfrm>
            <a:custGeom>
              <a:avLst/>
              <a:gdLst>
                <a:gd name="connsiteX0" fmla="*/ 0 w 1028700"/>
                <a:gd name="connsiteY0" fmla="*/ 2381 h 897731"/>
                <a:gd name="connsiteX1" fmla="*/ 583406 w 1028700"/>
                <a:gd name="connsiteY1" fmla="*/ 0 h 897731"/>
                <a:gd name="connsiteX2" fmla="*/ 1028700 w 1028700"/>
                <a:gd name="connsiteY2" fmla="*/ 447675 h 897731"/>
                <a:gd name="connsiteX3" fmla="*/ 581025 w 1028700"/>
                <a:gd name="connsiteY3" fmla="*/ 897731 h 897731"/>
                <a:gd name="connsiteX4" fmla="*/ 0 w 1028700"/>
                <a:gd name="connsiteY4" fmla="*/ 888206 h 897731"/>
                <a:gd name="connsiteX5" fmla="*/ 438150 w 1028700"/>
                <a:gd name="connsiteY5" fmla="*/ 442912 h 897731"/>
                <a:gd name="connsiteX6" fmla="*/ 0 w 1028700"/>
                <a:gd name="connsiteY6" fmla="*/ 2381 h 89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700" h="897731">
                  <a:moveTo>
                    <a:pt x="0" y="2381"/>
                  </a:moveTo>
                  <a:lnTo>
                    <a:pt x="583406" y="0"/>
                  </a:lnTo>
                  <a:lnTo>
                    <a:pt x="1028700" y="447675"/>
                  </a:lnTo>
                  <a:lnTo>
                    <a:pt x="581025" y="897731"/>
                  </a:lnTo>
                  <a:lnTo>
                    <a:pt x="0" y="888206"/>
                  </a:lnTo>
                  <a:lnTo>
                    <a:pt x="438150" y="442912"/>
                  </a:lnTo>
                  <a:lnTo>
                    <a:pt x="0" y="2381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ZoneTexte 46"/>
            <p:cNvSpPr txBox="1"/>
            <p:nvPr/>
          </p:nvSpPr>
          <p:spPr>
            <a:xfrm rot="16200000">
              <a:off x="5412625" y="2312905"/>
              <a:ext cx="8690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err="1">
                  <a:solidFill>
                    <a:schemeClr val="bg1"/>
                  </a:solidFill>
                </a:rPr>
                <a:t>Redispatch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7493769" y="3428797"/>
            <a:ext cx="1028700" cy="1196976"/>
            <a:chOff x="5281613" y="1962050"/>
            <a:chExt cx="1028700" cy="897732"/>
          </a:xfrm>
        </p:grpSpPr>
        <p:sp>
          <p:nvSpPr>
            <p:cNvPr id="51" name="Forme libre 50"/>
            <p:cNvSpPr/>
            <p:nvPr/>
          </p:nvSpPr>
          <p:spPr>
            <a:xfrm>
              <a:off x="5281613" y="1962051"/>
              <a:ext cx="1028700" cy="897731"/>
            </a:xfrm>
            <a:custGeom>
              <a:avLst/>
              <a:gdLst>
                <a:gd name="connsiteX0" fmla="*/ 0 w 1028700"/>
                <a:gd name="connsiteY0" fmla="*/ 2381 h 897731"/>
                <a:gd name="connsiteX1" fmla="*/ 583406 w 1028700"/>
                <a:gd name="connsiteY1" fmla="*/ 0 h 897731"/>
                <a:gd name="connsiteX2" fmla="*/ 1028700 w 1028700"/>
                <a:gd name="connsiteY2" fmla="*/ 447675 h 897731"/>
                <a:gd name="connsiteX3" fmla="*/ 581025 w 1028700"/>
                <a:gd name="connsiteY3" fmla="*/ 897731 h 897731"/>
                <a:gd name="connsiteX4" fmla="*/ 0 w 1028700"/>
                <a:gd name="connsiteY4" fmla="*/ 888206 h 897731"/>
                <a:gd name="connsiteX5" fmla="*/ 438150 w 1028700"/>
                <a:gd name="connsiteY5" fmla="*/ 442912 h 897731"/>
                <a:gd name="connsiteX6" fmla="*/ 0 w 1028700"/>
                <a:gd name="connsiteY6" fmla="*/ 2381 h 89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700" h="897731">
                  <a:moveTo>
                    <a:pt x="0" y="2381"/>
                  </a:moveTo>
                  <a:lnTo>
                    <a:pt x="583406" y="0"/>
                  </a:lnTo>
                  <a:lnTo>
                    <a:pt x="1028700" y="447675"/>
                  </a:lnTo>
                  <a:lnTo>
                    <a:pt x="581025" y="897731"/>
                  </a:lnTo>
                  <a:lnTo>
                    <a:pt x="0" y="888206"/>
                  </a:lnTo>
                  <a:lnTo>
                    <a:pt x="438150" y="442912"/>
                  </a:lnTo>
                  <a:lnTo>
                    <a:pt x="0" y="2381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ZoneTexte 51"/>
            <p:cNvSpPr txBox="1"/>
            <p:nvPr/>
          </p:nvSpPr>
          <p:spPr>
            <a:xfrm rot="16200000">
              <a:off x="5404343" y="2281758"/>
              <a:ext cx="885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err="1">
                  <a:solidFill>
                    <a:schemeClr val="bg1"/>
                  </a:solidFill>
                </a:rPr>
                <a:t>Imbalances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8328248" y="4513639"/>
            <a:ext cx="812676" cy="1180849"/>
            <a:chOff x="5497637" y="1938511"/>
            <a:chExt cx="812676" cy="885637"/>
          </a:xfrm>
        </p:grpSpPr>
        <p:sp>
          <p:nvSpPr>
            <p:cNvPr id="54" name="Forme libre 53"/>
            <p:cNvSpPr/>
            <p:nvPr/>
          </p:nvSpPr>
          <p:spPr>
            <a:xfrm>
              <a:off x="5497637" y="2021289"/>
              <a:ext cx="812676" cy="720080"/>
            </a:xfrm>
            <a:custGeom>
              <a:avLst/>
              <a:gdLst>
                <a:gd name="connsiteX0" fmla="*/ 0 w 1028700"/>
                <a:gd name="connsiteY0" fmla="*/ 2381 h 897731"/>
                <a:gd name="connsiteX1" fmla="*/ 583406 w 1028700"/>
                <a:gd name="connsiteY1" fmla="*/ 0 h 897731"/>
                <a:gd name="connsiteX2" fmla="*/ 1028700 w 1028700"/>
                <a:gd name="connsiteY2" fmla="*/ 447675 h 897731"/>
                <a:gd name="connsiteX3" fmla="*/ 581025 w 1028700"/>
                <a:gd name="connsiteY3" fmla="*/ 897731 h 897731"/>
                <a:gd name="connsiteX4" fmla="*/ 0 w 1028700"/>
                <a:gd name="connsiteY4" fmla="*/ 888206 h 897731"/>
                <a:gd name="connsiteX5" fmla="*/ 438150 w 1028700"/>
                <a:gd name="connsiteY5" fmla="*/ 442912 h 897731"/>
                <a:gd name="connsiteX6" fmla="*/ 0 w 1028700"/>
                <a:gd name="connsiteY6" fmla="*/ 2381 h 89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700" h="897731">
                  <a:moveTo>
                    <a:pt x="0" y="2381"/>
                  </a:moveTo>
                  <a:lnTo>
                    <a:pt x="583406" y="0"/>
                  </a:lnTo>
                  <a:lnTo>
                    <a:pt x="1028700" y="447675"/>
                  </a:lnTo>
                  <a:lnTo>
                    <a:pt x="581025" y="897731"/>
                  </a:lnTo>
                  <a:lnTo>
                    <a:pt x="0" y="888206"/>
                  </a:lnTo>
                  <a:lnTo>
                    <a:pt x="438150" y="442912"/>
                  </a:lnTo>
                  <a:lnTo>
                    <a:pt x="0" y="2381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>
            <a:xfrm rot="16200000">
              <a:off x="5465961" y="2258219"/>
              <a:ext cx="885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err="1">
                  <a:solidFill>
                    <a:schemeClr val="bg1"/>
                  </a:solidFill>
                </a:rPr>
                <a:t>Reserves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63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B3E6B-F49C-004D-9FA1-3D50FC3C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Reg</a:t>
            </a:r>
            <a:r>
              <a:rPr lang="en-US" dirty="0">
                <a:solidFill>
                  <a:srgbClr val="FFFFFF"/>
                </a:solidFill>
              </a:rPr>
              <a:t> : 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market friendly and transparent rules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DEEB45-E7F8-2648-9587-B7A1E1D3D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88" y="1684540"/>
            <a:ext cx="8896669" cy="517346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877F8F2-0F21-334F-9C45-C79DAA883C9E}"/>
              </a:ext>
            </a:extLst>
          </p:cNvPr>
          <p:cNvCxnSpPr/>
          <p:nvPr/>
        </p:nvCxnSpPr>
        <p:spPr>
          <a:xfrm flipH="1">
            <a:off x="7372317" y="5593591"/>
            <a:ext cx="471055" cy="4710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4E31E3C-E7A3-7444-A01E-C4353D169EBE}"/>
              </a:ext>
            </a:extLst>
          </p:cNvPr>
          <p:cNvCxnSpPr>
            <a:cxnSpLocks/>
          </p:cNvCxnSpPr>
          <p:nvPr/>
        </p:nvCxnSpPr>
        <p:spPr>
          <a:xfrm>
            <a:off x="6376737" y="5715000"/>
            <a:ext cx="503662" cy="4262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A4EE54CF-AE46-2B47-A3F3-59E0528F0390}"/>
              </a:ext>
            </a:extLst>
          </p:cNvPr>
          <p:cNvSpPr/>
          <p:nvPr/>
        </p:nvSpPr>
        <p:spPr>
          <a:xfrm>
            <a:off x="3552638" y="4534690"/>
            <a:ext cx="1524000" cy="1749358"/>
          </a:xfrm>
          <a:prstGeom prst="ellipse">
            <a:avLst/>
          </a:prstGeom>
          <a:noFill/>
          <a:ln w="57150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AF1DCC6-29EF-1D41-8747-B87F5B92F1C0}"/>
              </a:ext>
            </a:extLst>
          </p:cNvPr>
          <p:cNvSpPr/>
          <p:nvPr/>
        </p:nvSpPr>
        <p:spPr>
          <a:xfrm>
            <a:off x="2070203" y="3410446"/>
            <a:ext cx="1524000" cy="1749358"/>
          </a:xfrm>
          <a:prstGeom prst="ellipse">
            <a:avLst/>
          </a:prstGeom>
          <a:noFill/>
          <a:ln w="57150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F08AD2A-56C5-E64A-8907-C8555971A3AA}"/>
              </a:ext>
            </a:extLst>
          </p:cNvPr>
          <p:cNvCxnSpPr>
            <a:cxnSpLocks/>
          </p:cNvCxnSpPr>
          <p:nvPr/>
        </p:nvCxnSpPr>
        <p:spPr>
          <a:xfrm flipV="1">
            <a:off x="4932218" y="4128655"/>
            <a:ext cx="686843" cy="54160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A0A904C-D6A0-1142-B1BE-07FCA9870BCE}"/>
              </a:ext>
            </a:extLst>
          </p:cNvPr>
          <p:cNvCxnSpPr>
            <a:cxnSpLocks/>
          </p:cNvCxnSpPr>
          <p:nvPr/>
        </p:nvCxnSpPr>
        <p:spPr>
          <a:xfrm flipV="1">
            <a:off x="5084618" y="4128655"/>
            <a:ext cx="883045" cy="69400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476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D2C08C0-9702-6149-B3B7-304C550D6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FF00"/>
                </a:solidFill>
              </a:rPr>
              <a:t>But </a:t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 err="1">
                <a:solidFill>
                  <a:srgbClr val="FFFF00"/>
                </a:solidFill>
              </a:rPr>
              <a:t>Electricity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wholesale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market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rules</a:t>
            </a:r>
            <a:r>
              <a:rPr lang="fr-FR" dirty="0">
                <a:solidFill>
                  <a:srgbClr val="FFFF00"/>
                </a:solidFill>
              </a:rPr>
              <a:t> </a:t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>
                <a:solidFill>
                  <a:srgbClr val="FFFF00"/>
                </a:solidFill>
              </a:rPr>
              <a:t>are for </a:t>
            </a:r>
            <a:r>
              <a:rPr lang="fr-FR" dirty="0" err="1">
                <a:solidFill>
                  <a:srgbClr val="FFFF00"/>
                </a:solidFill>
              </a:rPr>
              <a:t>existing</a:t>
            </a:r>
            <a:r>
              <a:rPr lang="fr-FR" dirty="0">
                <a:solidFill>
                  <a:srgbClr val="FFFF00"/>
                </a:solidFill>
              </a:rPr>
              <a:t> technologies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BC925030-6806-6946-85BB-A0D6CB300F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Not for </a:t>
            </a:r>
            <a:r>
              <a:rPr lang="en-GB" b="1" dirty="0">
                <a:solidFill>
                  <a:srgbClr val="FFFF00"/>
                </a:solidFill>
              </a:rPr>
              <a:t>Distributed Storage Services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9374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22AF83-41C9-8346-9BAB-644552BB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Market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rules</a:t>
            </a:r>
            <a:r>
              <a:rPr lang="fr-FR" dirty="0">
                <a:solidFill>
                  <a:srgbClr val="FFFF00"/>
                </a:solidFill>
              </a:rPr>
              <a:t> are not </a:t>
            </a:r>
            <a:r>
              <a:rPr lang="fr-FR" dirty="0" err="1">
                <a:solidFill>
                  <a:srgbClr val="FFFF00"/>
                </a:solidFill>
              </a:rPr>
              <a:t>really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ready</a:t>
            </a:r>
            <a:r>
              <a:rPr lang="fr-FR" dirty="0">
                <a:solidFill>
                  <a:srgbClr val="FFFF00"/>
                </a:solidFill>
              </a:rPr>
              <a:t> for </a:t>
            </a:r>
            <a:r>
              <a:rPr lang="fr-FR" dirty="0" err="1">
                <a:solidFill>
                  <a:srgbClr val="FFFF00"/>
                </a:solidFill>
              </a:rPr>
              <a:t>EVs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92986E-86B3-3C49-A358-BBB525667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416"/>
            <a:ext cx="12192000" cy="42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233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 Noir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ellantis - Chapter tangerin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00DDCD"/>
      </a:accent6>
      <a:hlink>
        <a:srgbClr val="243782"/>
      </a:hlink>
      <a:folHlink>
        <a:srgbClr val="272B35"/>
      </a:folHlink>
    </a:clrScheme>
    <a:fontScheme name="Stellantis PowerPoint">
      <a:majorFont>
        <a:latin typeface="Encode Sans ExpandedSemiBold"/>
        <a:ea typeface=""/>
        <a:cs typeface=""/>
      </a:majorFont>
      <a:minorFont>
        <a:latin typeface="Encode Sans Expand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MAJ Template PowerPoint 16-9 v6.potx" id="{6D4861F8-6CFD-4766-879B-EB53A8634C9E}" vid="{51BA2376-F3A7-48C6-9865-8B7963437DF6}"/>
    </a:ext>
  </a:extLst>
</a:theme>
</file>

<file path=ppt/theme/theme4.xml><?xml version="1.0" encoding="utf-8"?>
<a:theme xmlns:a="http://schemas.openxmlformats.org/drawingml/2006/main" name="1_Stellantis - Chapter tangerin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00DDCD"/>
      </a:accent6>
      <a:hlink>
        <a:srgbClr val="243782"/>
      </a:hlink>
      <a:folHlink>
        <a:srgbClr val="272B35"/>
      </a:folHlink>
    </a:clrScheme>
    <a:fontScheme name="Stellantis PowerPoint">
      <a:majorFont>
        <a:latin typeface="Encode Sans ExpandedSemiBold"/>
        <a:ea typeface=""/>
        <a:cs typeface=""/>
      </a:majorFont>
      <a:minorFont>
        <a:latin typeface="Encode Sans Expand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MAJ Template PowerPoint 16-9 v6.potx" id="{6D4861F8-6CFD-4766-879B-EB53A8634C9E}" vid="{51BA2376-F3A7-48C6-9865-8B7963437DF6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597</Words>
  <Application>Microsoft Macintosh PowerPoint</Application>
  <PresentationFormat>Grand écran</PresentationFormat>
  <Paragraphs>92</Paragraphs>
  <Slides>24</Slides>
  <Notes>3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Encode Sans</vt:lpstr>
      <vt:lpstr>Encode Sans ExpandedLight</vt:lpstr>
      <vt:lpstr>Encode Sans ExpandedSemiBold</vt:lpstr>
      <vt:lpstr>Wingdings</vt:lpstr>
      <vt:lpstr>Thème Office</vt:lpstr>
      <vt:lpstr> Noir </vt:lpstr>
      <vt:lpstr>Stellantis - Chapter tangerine</vt:lpstr>
      <vt:lpstr>1_Stellantis - Chapter tangerine</vt:lpstr>
      <vt:lpstr>Using EVs… to do what?</vt:lpstr>
      <vt:lpstr>Electric cars save more energy than they daily use </vt:lpstr>
      <vt:lpstr>Présentation PowerPoint</vt:lpstr>
      <vt:lpstr>Who need flexible electricity storage?  Who would buy flexibility provision? Who need to be decarbonized?</vt:lpstr>
      <vt:lpstr>1. Electricity Markets</vt:lpstr>
      <vt:lpstr>ELECTRICITY MARKETS ORGANIZATION and EV Fleet</vt:lpstr>
      <vt:lpstr>Reg : market friendly and transparent rules</vt:lpstr>
      <vt:lpstr>But  Electricity wholesale market rules  are for existing technologies</vt:lpstr>
      <vt:lpstr>Market rules are not really ready for EVs</vt:lpstr>
      <vt:lpstr>2. For Electricity grids (TSO-DSO)</vt:lpstr>
      <vt:lpstr>Example: TSO potential need for EV flexibility is large (manage Renewables)</vt:lpstr>
      <vt:lpstr>BUT</vt:lpstr>
      <vt:lpstr>Problem… Rules are inadapted</vt:lpstr>
      <vt:lpstr>Same issues Distribution grids</vt:lpstr>
      <vt:lpstr>Evs and DSO: technical barriers to entry</vt:lpstr>
      <vt:lpstr>3. For behind the meter services</vt:lpstr>
      <vt:lpstr>Behind the meter and EVs </vt:lpstr>
      <vt:lpstr>And the off-grid « solution » VtoL</vt:lpstr>
      <vt:lpstr>4. And Net zero for OEMs?</vt:lpstr>
      <vt:lpstr>OEMs Deep decarbonization = huge challenges</vt:lpstr>
      <vt:lpstr>Net zero =&gt;   1. Only EV are to be sold + fueled only with RES during use phase +  2. RES for making  +  3. decarb the all Supply chain +   4. circular economy</vt:lpstr>
      <vt:lpstr>Who EVs are going to help?</vt:lpstr>
      <vt:lpstr>Depends on Regulatory decisions and Economic evaluation country / country</vt:lpstr>
      <vt:lpstr>Using EVs to Provide Grid electric Services: Regulatory challenges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EVs to Provide Grid electric Services: Regulatory challenges</dc:title>
  <dc:creator>Yannick PEREZ</dc:creator>
  <cp:lastModifiedBy>Yannick PEREZ</cp:lastModifiedBy>
  <cp:revision>45</cp:revision>
  <dcterms:created xsi:type="dcterms:W3CDTF">2019-12-09T15:54:52Z</dcterms:created>
  <dcterms:modified xsi:type="dcterms:W3CDTF">2023-05-31T15:11:50Z</dcterms:modified>
</cp:coreProperties>
</file>