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90" r:id="rId4"/>
    <p:sldMasterId id="2147483705" r:id="rId5"/>
    <p:sldMasterId id="2147483717" r:id="rId6"/>
  </p:sldMasterIdLst>
  <p:notesMasterIdLst>
    <p:notesMasterId r:id="rId76"/>
  </p:notesMasterIdLst>
  <p:sldIdLst>
    <p:sldId id="256" r:id="rId7"/>
    <p:sldId id="1056" r:id="rId8"/>
    <p:sldId id="339" r:id="rId9"/>
    <p:sldId id="340" r:id="rId10"/>
    <p:sldId id="282" r:id="rId11"/>
    <p:sldId id="374" r:id="rId12"/>
    <p:sldId id="1053" r:id="rId13"/>
    <p:sldId id="341" r:id="rId14"/>
    <p:sldId id="1052" r:id="rId15"/>
    <p:sldId id="487" r:id="rId16"/>
    <p:sldId id="372" r:id="rId17"/>
    <p:sldId id="498" r:id="rId18"/>
    <p:sldId id="497" r:id="rId19"/>
    <p:sldId id="499" r:id="rId20"/>
    <p:sldId id="300" r:id="rId21"/>
    <p:sldId id="496" r:id="rId22"/>
    <p:sldId id="369" r:id="rId23"/>
    <p:sldId id="493" r:id="rId24"/>
    <p:sldId id="257" r:id="rId25"/>
    <p:sldId id="355" r:id="rId26"/>
    <p:sldId id="1043" r:id="rId27"/>
    <p:sldId id="1042" r:id="rId28"/>
    <p:sldId id="313" r:id="rId29"/>
    <p:sldId id="262" r:id="rId30"/>
    <p:sldId id="495" r:id="rId31"/>
    <p:sldId id="502" r:id="rId32"/>
    <p:sldId id="383" r:id="rId33"/>
    <p:sldId id="494" r:id="rId34"/>
    <p:sldId id="484" r:id="rId35"/>
    <p:sldId id="488" r:id="rId36"/>
    <p:sldId id="480" r:id="rId37"/>
    <p:sldId id="319" r:id="rId38"/>
    <p:sldId id="382" r:id="rId39"/>
    <p:sldId id="389" r:id="rId40"/>
    <p:sldId id="489" r:id="rId41"/>
    <p:sldId id="500" r:id="rId42"/>
    <p:sldId id="1054" r:id="rId43"/>
    <p:sldId id="505" r:id="rId44"/>
    <p:sldId id="1048" r:id="rId45"/>
    <p:sldId id="503" r:id="rId46"/>
    <p:sldId id="324" r:id="rId47"/>
    <p:sldId id="507" r:id="rId48"/>
    <p:sldId id="376" r:id="rId49"/>
    <p:sldId id="482" r:id="rId50"/>
    <p:sldId id="258" r:id="rId51"/>
    <p:sldId id="398" r:id="rId52"/>
    <p:sldId id="399" r:id="rId53"/>
    <p:sldId id="490" r:id="rId54"/>
    <p:sldId id="1057" r:id="rId55"/>
    <p:sldId id="1055" r:id="rId56"/>
    <p:sldId id="440" r:id="rId57"/>
    <p:sldId id="441" r:id="rId58"/>
    <p:sldId id="1058" r:id="rId59"/>
    <p:sldId id="1044" r:id="rId60"/>
    <p:sldId id="508" r:id="rId61"/>
    <p:sldId id="1063" r:id="rId62"/>
    <p:sldId id="1062" r:id="rId63"/>
    <p:sldId id="501" r:id="rId64"/>
    <p:sldId id="266" r:id="rId65"/>
    <p:sldId id="272" r:id="rId66"/>
    <p:sldId id="1040" r:id="rId67"/>
    <p:sldId id="481" r:id="rId68"/>
    <p:sldId id="1047" r:id="rId69"/>
    <p:sldId id="1059" r:id="rId70"/>
    <p:sldId id="1061" r:id="rId71"/>
    <p:sldId id="1060" r:id="rId72"/>
    <p:sldId id="1049" r:id="rId73"/>
    <p:sldId id="1050" r:id="rId74"/>
    <p:sldId id="1051" r:id="rId7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1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nnickperez:Desktop:SEMECOTER:SEMECOTER%20planning%20annuel%202018-2019-V201809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1D-48D6-8197-8DD7848CCF8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1D-48D6-8197-8DD7848CCF8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1D-48D6-8197-8DD7848CCF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1D-48D6-8197-8DD7848CCF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1D-48D6-8197-8DD7848CCF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1D-48D6-8197-8DD7848CCF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41D-48D6-8197-8DD7848CCF8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41D-48D6-8197-8DD7848CCF82}"/>
              </c:ext>
            </c:extLst>
          </c:dPt>
          <c:dPt>
            <c:idx val="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41D-48D6-8197-8DD7848CCF82}"/>
              </c:ext>
            </c:extLst>
          </c:dPt>
          <c:dLbls>
            <c:dLbl>
              <c:idx val="0"/>
              <c:layout>
                <c:manualLayout>
                  <c:x val="0.1268264571084258"/>
                  <c:y val="-0.20833320611316339"/>
                </c:manualLayout>
              </c:layout>
              <c:tx>
                <c:rich>
                  <a:bodyPr/>
                  <a:lstStyle/>
                  <a:p>
                    <a:fld id="{C461398D-E7CD-4E61-8D41-FD2F7C0A2F4F}" type="CATEGORYNAME">
                      <a:rPr lang="en-US" b="1"/>
                      <a:pPr/>
                      <a:t>[NOM DE CATÉGORIE]</a:t>
                    </a:fld>
                    <a:r>
                      <a:rPr lang="en-US" b="1" baseline="0"/>
                      <a:t> </a:t>
                    </a:r>
                    <a:fld id="{270D7D8D-0CBB-4302-8EB1-DBD95A6A3972}" type="VALUE">
                      <a:rPr lang="en-US" b="1" baseline="0"/>
                      <a:pPr/>
                      <a:t>[VALEUR]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1D-48D6-8197-8DD7848CCF82}"/>
                </c:ext>
              </c:extLst>
            </c:dLbl>
            <c:dLbl>
              <c:idx val="1"/>
              <c:layout>
                <c:manualLayout>
                  <c:x val="0.1388888888888889"/>
                  <c:y val="0.14351851851851857"/>
                </c:manualLayout>
              </c:layout>
              <c:tx>
                <c:rich>
                  <a:bodyPr/>
                  <a:lstStyle/>
                  <a:p>
                    <a:fld id="{F7A935FE-781B-4DF0-85AC-A71BCF6E873B}" type="CATEGORYNAME">
                      <a:rPr lang="en-US" b="1"/>
                      <a:pPr/>
                      <a:t>[NOM DE CATÉGORIE]</a:t>
                    </a:fld>
                    <a:r>
                      <a:rPr lang="en-US" baseline="0"/>
                      <a:t> </a:t>
                    </a:r>
                    <a:fld id="{4665CB19-9D53-47D4-9E24-66C1FCB5D8FF}" type="VALUE">
                      <a:rPr lang="en-US" b="1" baseline="0"/>
                      <a:pPr/>
                      <a:t>[VALEUR]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1D-48D6-8197-8DD7848CCF82}"/>
                </c:ext>
              </c:extLst>
            </c:dLbl>
            <c:dLbl>
              <c:idx val="2"/>
              <c:layout>
                <c:manualLayout>
                  <c:x val="-2.5000000000000001E-2"/>
                  <c:y val="0.151530694079906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B1BF17-3592-4247-A5DA-DCE7925D21AE}" type="CATEGORYNAME">
                      <a:rPr lang="en-US" b="1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endParaRPr lang="en-US" b="1"/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b="1" baseline="0"/>
                      <a:t> </a:t>
                    </a:r>
                    <a:fld id="{3E3B1AEA-AD4B-4587-9440-F091E3011845}" type="VALUE">
                      <a:rPr lang="en-US" b="1" baseline="0"/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en-US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41D-48D6-8197-8DD7848CCF82}"/>
                </c:ext>
              </c:extLst>
            </c:dLbl>
            <c:dLbl>
              <c:idx val="3"/>
              <c:layout>
                <c:manualLayout>
                  <c:x val="-8.3333333333333332E-3"/>
                  <c:y val="4.62962962962962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4A28EA-1162-4BE4-82C5-AC3B52179D38}" type="CATEGORYNAME">
                      <a:rPr lang="en-US" b="1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[NOM DE CATÉGORIE]</a:t>
                    </a:fld>
                    <a:r>
                      <a:rPr lang="en-US" baseline="0" dirty="0"/>
                      <a:t> </a:t>
                    </a:r>
                    <a:fld id="{88E31424-54BB-4159-9988-A3ACBE4603E0}" type="VALUE">
                      <a:rPr lang="en-US" b="1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[VALEUR]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1D-48D6-8197-8DD7848CCF82}"/>
                </c:ext>
              </c:extLst>
            </c:dLbl>
            <c:dLbl>
              <c:idx val="4"/>
              <c:layout>
                <c:manualLayout>
                  <c:x val="-0.1251141312733674"/>
                  <c:y val="-2.77187815442411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F599A7-200C-4CE2-A9B3-ECBF3345AC5D}" type="CATEGORYNAME">
                      <a:rPr lang="en-US" b="1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[NOM DE CATÉGORIE]</a:t>
                    </a:fld>
                    <a:r>
                      <a:rPr lang="en-US" b="1" baseline="0"/>
                      <a:t> </a:t>
                    </a:r>
                    <a:fld id="{AB0AC0F3-607B-4CCE-8C2F-5D911AB093AC}" type="VALUE">
                      <a:rPr lang="en-US" b="1" baseline="0"/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en-US" b="1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069444444444445"/>
                      <c:h val="0.20356481481481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41D-48D6-8197-8DD7848CCF82}"/>
                </c:ext>
              </c:extLst>
            </c:dLbl>
            <c:dLbl>
              <c:idx val="5"/>
              <c:layout>
                <c:manualLayout>
                  <c:x val="-0.13611111111111121"/>
                  <c:y val="4.6296296296296294E-3"/>
                </c:manualLayout>
              </c:layout>
              <c:tx>
                <c:rich>
                  <a:bodyPr/>
                  <a:lstStyle/>
                  <a:p>
                    <a:fld id="{F8192CBE-EE08-449A-9191-4447B1C4D4D5}" type="CATEGORYNAME">
                      <a:rPr lang="en-US" b="1">
                        <a:solidFill>
                          <a:schemeClr val="bg1"/>
                        </a:solidFill>
                      </a:rPr>
                      <a:pPr/>
                      <a:t>[NOM DE CATÉGORIE]</a:t>
                    </a:fld>
                    <a:r>
                      <a:rPr lang="en-US" b="1" baseline="0">
                        <a:solidFill>
                          <a:schemeClr val="bg1"/>
                        </a:solidFill>
                      </a:rPr>
                      <a:t> </a:t>
                    </a:r>
                    <a:fld id="{441D665D-B6E7-4FFC-A5BD-064B5ADCA2F2}" type="VALUE">
                      <a:rPr lang="en-US" b="1" baseline="0">
                        <a:solidFill>
                          <a:schemeClr val="bg1"/>
                        </a:solidFill>
                      </a:rPr>
                      <a:pPr/>
                      <a:t>[VALEUR]</a:t>
                    </a:fld>
                    <a:endParaRPr lang="en-US" b="1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41D-48D6-8197-8DD7848CCF82}"/>
                </c:ext>
              </c:extLst>
            </c:dLbl>
            <c:dLbl>
              <c:idx val="6"/>
              <c:layout>
                <c:manualLayout>
                  <c:x val="-0.12708486439195102"/>
                  <c:y val="3.6453776619744481E-7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Navigation</a:t>
                    </a:r>
                    <a:r>
                      <a:rPr lang="en-US" b="1" baseline="0"/>
                      <a:t> </a:t>
                    </a:r>
                    <a:fld id="{578E5FFA-EFA7-46CC-8880-2E1B1ECAE87D}" type="VALUE">
                      <a:rPr lang="en-US" b="1" baseline="0"/>
                      <a:pPr/>
                      <a:t>[VALEUR]</a:t>
                    </a:fld>
                    <a:endParaRPr lang="en-US" b="1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41D-48D6-8197-8DD7848CCF8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D4EE7DF-C37A-429E-9ECE-FF68ED75EA0B}" type="CATEGORYNAME">
                      <a:rPr lang="en-US" b="1" i="0">
                        <a:solidFill>
                          <a:schemeClr val="tx1"/>
                        </a:solidFill>
                      </a:rPr>
                      <a:pPr/>
                      <a:t>[NOM DE CATÉGORIE]</a:t>
                    </a:fld>
                    <a:r>
                      <a:rPr lang="en-US" b="1" i="0" baseline="0" dirty="0"/>
                      <a:t> </a:t>
                    </a:r>
                    <a:fld id="{89EF3197-2196-4F3D-8E8E-C37F1993490F}" type="VALUE">
                      <a:rPr lang="en-US" b="1" i="0" baseline="0">
                        <a:solidFill>
                          <a:schemeClr val="tx1"/>
                        </a:solidFill>
                      </a:rPr>
                      <a:pPr/>
                      <a:t>[VALEUR]</a:t>
                    </a:fld>
                    <a:endParaRPr lang="en-US" b="1" i="0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941D-48D6-8197-8DD7848CCF82}"/>
                </c:ext>
              </c:extLst>
            </c:dLbl>
            <c:dLbl>
              <c:idx val="8"/>
              <c:layout>
                <c:manualLayout>
                  <c:x val="-0.16666666666666666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 b="1" baseline="0"/>
                      <a:t>Transport </a:t>
                    </a:r>
                  </a:p>
                  <a:p>
                    <a:fld id="{8575CE6D-828E-4851-A300-E34CE19B09D7}" type="VALUE">
                      <a:rPr lang="en-US" b="1" baseline="0"/>
                      <a:pPr/>
                      <a:t>[VALEUR]</a:t>
                    </a:fld>
                    <a:endParaRPr lang="en-GB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941D-48D6-8197-8DD7848CC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Feuil1!$E$2:$E$9</c:f>
              <c:strCache>
                <c:ptCount val="8"/>
                <c:pt idx="0">
                  <c:v>Electricity &amp; heating</c:v>
                </c:pt>
                <c:pt idx="1">
                  <c:v>Industry &amp; construction</c:v>
                </c:pt>
                <c:pt idx="2">
                  <c:v>Agriculture</c:v>
                </c:pt>
                <c:pt idx="3">
                  <c:v>Other</c:v>
                </c:pt>
                <c:pt idx="4">
                  <c:v>Road transport</c:v>
                </c:pt>
                <c:pt idx="5">
                  <c:v>Aviation</c:v>
                </c:pt>
                <c:pt idx="6">
                  <c:v>Navigation</c:v>
                </c:pt>
                <c:pt idx="7">
                  <c:v>Other</c:v>
                </c:pt>
              </c:strCache>
            </c:strRef>
          </c:cat>
          <c:val>
            <c:numRef>
              <c:f>Data!$X$81:$X$88</c:f>
              <c:numCache>
                <c:formatCode>0%</c:formatCode>
                <c:ptCount val="8"/>
                <c:pt idx="0">
                  <c:v>0.30899465974936197</c:v>
                </c:pt>
                <c:pt idx="1">
                  <c:v>0.2520907605732618</c:v>
                </c:pt>
                <c:pt idx="2">
                  <c:v>9.7674604648156499E-2</c:v>
                </c:pt>
                <c:pt idx="3">
                  <c:v>3.0748163982612042E-2</c:v>
                </c:pt>
                <c:pt idx="4">
                  <c:v>0.20631251109655985</c:v>
                </c:pt>
                <c:pt idx="5">
                  <c:v>4.2598450479267455E-2</c:v>
                </c:pt>
                <c:pt idx="6">
                  <c:v>3.9201241940299274E-2</c:v>
                </c:pt>
                <c:pt idx="7">
                  <c:v>1.1763263746610186E-2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41D-48D6-8197-8DD7848CC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4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FR" sz="2400" dirty="0"/>
              <a:t>Evolution of the </a:t>
            </a:r>
            <a:r>
              <a:rPr lang="fr-FR" sz="2400" dirty="0" err="1"/>
              <a:t>battery</a:t>
            </a:r>
            <a:r>
              <a:rPr lang="fr-FR" sz="2400" dirty="0"/>
              <a:t> size in kWh</a:t>
            </a:r>
            <a:r>
              <a:rPr lang="fr-FR" sz="2400" baseline="0" dirty="0"/>
              <a:t> per car</a:t>
            </a:r>
            <a:endParaRPr lang="fr-FR" sz="24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Feuil2!$A$5</c:f>
              <c:strCache>
                <c:ptCount val="1"/>
                <c:pt idx="0">
                  <c:v>average</c:v>
                </c:pt>
              </c:strCache>
            </c:strRef>
          </c:tx>
          <c:marker>
            <c:symbol val="none"/>
          </c:marker>
          <c:cat>
            <c:numRef>
              <c:f>Feuil2!$B$4:$G$4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Feuil2!$B$5:$G$5</c:f>
              <c:numCache>
                <c:formatCode>General</c:formatCode>
                <c:ptCount val="6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9B-AA48-BF43-4F27D2ACA277}"/>
            </c:ext>
          </c:extLst>
        </c:ser>
        <c:ser>
          <c:idx val="1"/>
          <c:order val="1"/>
          <c:tx>
            <c:strRef>
              <c:f>Feuil2!$A$6</c:f>
              <c:strCache>
                <c:ptCount val="1"/>
                <c:pt idx="0">
                  <c:v>Tesla</c:v>
                </c:pt>
              </c:strCache>
            </c:strRef>
          </c:tx>
          <c:marker>
            <c:symbol val="none"/>
          </c:marker>
          <c:cat>
            <c:numRef>
              <c:f>Feuil2!$B$4:$G$4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Feuil2!$B$6:$G$6</c:f>
              <c:numCache>
                <c:formatCode>General</c:formatCode>
                <c:ptCount val="6"/>
                <c:pt idx="0">
                  <c:v>60</c:v>
                </c:pt>
                <c:pt idx="1">
                  <c:v>70</c:v>
                </c:pt>
                <c:pt idx="2">
                  <c:v>80</c:v>
                </c:pt>
                <c:pt idx="3">
                  <c:v>100</c:v>
                </c:pt>
                <c:pt idx="4">
                  <c:v>120</c:v>
                </c:pt>
                <c:pt idx="5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9B-AA48-BF43-4F27D2ACA2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442184"/>
        <c:axId val="2108445192"/>
      </c:lineChart>
      <c:catAx>
        <c:axId val="2108442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2108445192"/>
        <c:crosses val="autoZero"/>
        <c:auto val="1"/>
        <c:lblAlgn val="ctr"/>
        <c:lblOffset val="100"/>
        <c:noMultiLvlLbl val="0"/>
      </c:catAx>
      <c:valAx>
        <c:axId val="2108445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fr-FR"/>
          </a:p>
        </c:txPr>
        <c:crossAx val="21084421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37A3D0-4549-4F4C-BB19-CE8D1EB79EB3}" type="doc">
      <dgm:prSet loTypeId="urn:microsoft.com/office/officeart/2005/8/layout/matrix2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EFBCD49-5734-41C4-B755-9F727E1D1E80}">
      <dgm:prSet/>
      <dgm:spPr/>
      <dgm:t>
        <a:bodyPr/>
        <a:lstStyle/>
        <a:p>
          <a:r>
            <a:rPr lang="en-US" sz="2200" b="1" noProof="0" dirty="0">
              <a:solidFill>
                <a:schemeClr val="accent4"/>
              </a:solidFill>
            </a:rPr>
            <a:t>Communication standards </a:t>
          </a:r>
        </a:p>
      </dgm:t>
    </dgm:pt>
    <dgm:pt modelId="{0E11F18B-38B3-4528-9E43-779D65A4E162}" type="parTrans" cxnId="{28042DAE-EF90-42E8-AB85-B625AC84D659}">
      <dgm:prSet/>
      <dgm:spPr/>
      <dgm:t>
        <a:bodyPr/>
        <a:lstStyle/>
        <a:p>
          <a:endParaRPr lang="en-US"/>
        </a:p>
      </dgm:t>
    </dgm:pt>
    <dgm:pt modelId="{8190AF81-4AF9-4E98-9120-5A81421D10B8}" type="sibTrans" cxnId="{28042DAE-EF90-42E8-AB85-B625AC84D659}">
      <dgm:prSet/>
      <dgm:spPr/>
      <dgm:t>
        <a:bodyPr/>
        <a:lstStyle/>
        <a:p>
          <a:endParaRPr lang="en-US"/>
        </a:p>
      </dgm:t>
    </dgm:pt>
    <dgm:pt modelId="{C2D38B97-9E99-4149-AC3C-6652A138BFFC}">
      <dgm:prSet/>
      <dgm:spPr/>
      <dgm:t>
        <a:bodyPr/>
        <a:lstStyle/>
        <a:p>
          <a:r>
            <a:rPr lang="en-US" sz="2100" b="1" dirty="0">
              <a:solidFill>
                <a:schemeClr val="accent4"/>
              </a:solidFill>
            </a:rPr>
            <a:t>Data collection and usages </a:t>
          </a:r>
        </a:p>
      </dgm:t>
    </dgm:pt>
    <dgm:pt modelId="{1C5B2235-B2BD-4AEE-93F9-DDFD985B4599}" type="parTrans" cxnId="{B012A375-F1F3-4259-B2DD-28875C458B17}">
      <dgm:prSet/>
      <dgm:spPr/>
      <dgm:t>
        <a:bodyPr/>
        <a:lstStyle/>
        <a:p>
          <a:endParaRPr lang="en-US"/>
        </a:p>
      </dgm:t>
    </dgm:pt>
    <dgm:pt modelId="{894BD0FB-2E8C-456F-B1A6-B6AA50846FCA}" type="sibTrans" cxnId="{B012A375-F1F3-4259-B2DD-28875C458B17}">
      <dgm:prSet/>
      <dgm:spPr/>
      <dgm:t>
        <a:bodyPr/>
        <a:lstStyle/>
        <a:p>
          <a:endParaRPr lang="en-US"/>
        </a:p>
      </dgm:t>
    </dgm:pt>
    <dgm:pt modelId="{FC2061DF-BAAB-4208-B361-B4676E613700}">
      <dgm:prSet custT="1"/>
      <dgm:spPr/>
      <dgm:t>
        <a:bodyPr/>
        <a:lstStyle/>
        <a:p>
          <a:r>
            <a:rPr lang="en-US" sz="2000" dirty="0"/>
            <a:t>Who is doing what with the data (EV / EVSE / Networks / OEMs…) ?</a:t>
          </a:r>
        </a:p>
      </dgm:t>
    </dgm:pt>
    <dgm:pt modelId="{562498CB-0257-4B1E-9448-FC00CEA4C8DF}" type="parTrans" cxnId="{15384DA3-6AE6-457F-9741-835EF9CF0891}">
      <dgm:prSet/>
      <dgm:spPr/>
      <dgm:t>
        <a:bodyPr/>
        <a:lstStyle/>
        <a:p>
          <a:endParaRPr lang="en-US"/>
        </a:p>
      </dgm:t>
    </dgm:pt>
    <dgm:pt modelId="{BF861E61-C0F1-4E43-BD22-281A85A6A60D}" type="sibTrans" cxnId="{15384DA3-6AE6-457F-9741-835EF9CF0891}">
      <dgm:prSet/>
      <dgm:spPr/>
      <dgm:t>
        <a:bodyPr/>
        <a:lstStyle/>
        <a:p>
          <a:endParaRPr lang="en-US"/>
        </a:p>
      </dgm:t>
    </dgm:pt>
    <dgm:pt modelId="{8CE94CF4-57D7-442F-B382-90D5449E9A36}">
      <dgm:prSet/>
      <dgm:spPr/>
      <dgm:t>
        <a:bodyPr/>
        <a:lstStyle/>
        <a:p>
          <a:r>
            <a:rPr lang="en-US" sz="2200" b="1" dirty="0">
              <a:solidFill>
                <a:schemeClr val="accent6"/>
              </a:solidFill>
            </a:rPr>
            <a:t>Reg</a:t>
          </a:r>
          <a:r>
            <a:rPr lang="en-US" sz="2200" b="1" dirty="0"/>
            <a:t> : </a:t>
          </a:r>
          <a:r>
            <a:rPr lang="en-US" sz="2200" b="1" dirty="0">
              <a:solidFill>
                <a:schemeClr val="accent6"/>
              </a:solidFill>
            </a:rPr>
            <a:t>Rooming rules for charging</a:t>
          </a:r>
        </a:p>
      </dgm:t>
    </dgm:pt>
    <dgm:pt modelId="{BF39CDAE-6DBD-455A-BF3E-4EC852F7A971}" type="parTrans" cxnId="{8147B358-8F51-41A1-9719-3A48BB088DB3}">
      <dgm:prSet/>
      <dgm:spPr/>
      <dgm:t>
        <a:bodyPr/>
        <a:lstStyle/>
        <a:p>
          <a:endParaRPr lang="en-US"/>
        </a:p>
      </dgm:t>
    </dgm:pt>
    <dgm:pt modelId="{6CD4AB07-DDE3-4BB9-A6A9-4395006D7F99}" type="sibTrans" cxnId="{8147B358-8F51-41A1-9719-3A48BB088DB3}">
      <dgm:prSet/>
      <dgm:spPr/>
      <dgm:t>
        <a:bodyPr/>
        <a:lstStyle/>
        <a:p>
          <a:endParaRPr lang="en-US"/>
        </a:p>
      </dgm:t>
    </dgm:pt>
    <dgm:pt modelId="{413B29DB-98F2-49F6-9CD9-8C9F34CF54F8}">
      <dgm:prSet custT="1"/>
      <dgm:spPr/>
      <dgm:t>
        <a:bodyPr/>
        <a:lstStyle/>
        <a:p>
          <a:r>
            <a:rPr lang="en-US" sz="2000" dirty="0"/>
            <a:t>Local level</a:t>
          </a:r>
        </a:p>
      </dgm:t>
    </dgm:pt>
    <dgm:pt modelId="{AC5800B1-E904-4C47-AC2D-90746B26CA42}" type="parTrans" cxnId="{722E2125-562C-45A8-831C-797335CE13E1}">
      <dgm:prSet/>
      <dgm:spPr/>
      <dgm:t>
        <a:bodyPr/>
        <a:lstStyle/>
        <a:p>
          <a:endParaRPr lang="en-US"/>
        </a:p>
      </dgm:t>
    </dgm:pt>
    <dgm:pt modelId="{6C772D1D-D07F-4CA5-B207-C65F3AF2AB07}" type="sibTrans" cxnId="{722E2125-562C-45A8-831C-797335CE13E1}">
      <dgm:prSet/>
      <dgm:spPr/>
      <dgm:t>
        <a:bodyPr/>
        <a:lstStyle/>
        <a:p>
          <a:endParaRPr lang="en-US"/>
        </a:p>
      </dgm:t>
    </dgm:pt>
    <dgm:pt modelId="{AAEAE8B8-267D-4243-8FF8-70EA77AE8DF4}">
      <dgm:prSet custT="1"/>
      <dgm:spPr/>
      <dgm:t>
        <a:bodyPr/>
        <a:lstStyle/>
        <a:p>
          <a:r>
            <a:rPr lang="en-US" sz="2000" dirty="0"/>
            <a:t>European Level</a:t>
          </a:r>
        </a:p>
      </dgm:t>
    </dgm:pt>
    <dgm:pt modelId="{86A926EE-4F8F-4B39-94E0-9564A81B2C49}" type="parTrans" cxnId="{F8294E24-BFBA-41F3-8CA6-7A7572BB7D59}">
      <dgm:prSet/>
      <dgm:spPr/>
      <dgm:t>
        <a:bodyPr/>
        <a:lstStyle/>
        <a:p>
          <a:endParaRPr lang="en-US"/>
        </a:p>
      </dgm:t>
    </dgm:pt>
    <dgm:pt modelId="{9CBFA569-E143-48B1-9BB3-ABF829B9E45F}" type="sibTrans" cxnId="{F8294E24-BFBA-41F3-8CA6-7A7572BB7D59}">
      <dgm:prSet/>
      <dgm:spPr/>
      <dgm:t>
        <a:bodyPr/>
        <a:lstStyle/>
        <a:p>
          <a:endParaRPr lang="en-US"/>
        </a:p>
      </dgm:t>
    </dgm:pt>
    <dgm:pt modelId="{CCF10113-AB49-4D01-A24D-4BBC4A4503B9}">
      <dgm:prSet custT="1"/>
      <dgm:spPr/>
      <dgm:t>
        <a:bodyPr/>
        <a:lstStyle/>
        <a:p>
          <a:pPr algn="l"/>
          <a:r>
            <a:rPr lang="en-US" sz="2000" b="1" dirty="0">
              <a:solidFill>
                <a:schemeClr val="accent6"/>
              </a:solidFill>
            </a:rPr>
            <a:t>Reg : Barriers to entry</a:t>
          </a:r>
        </a:p>
        <a:p>
          <a:pPr algn="l"/>
          <a:r>
            <a:rPr lang="en-US" sz="1800" dirty="0"/>
            <a:t>Most Flex markets are today built for large players</a:t>
          </a:r>
        </a:p>
        <a:p>
          <a:pPr algn="l"/>
          <a:r>
            <a:rPr lang="en-US" sz="1800" dirty="0"/>
            <a:t>Most revenues streams are still untapped </a:t>
          </a:r>
        </a:p>
        <a:p>
          <a:pPr algn="l"/>
          <a:r>
            <a:rPr lang="en-US" sz="1800" b="1" dirty="0"/>
            <a:t>=&gt; Network codes and market rules for Distributed Storage Solutions</a:t>
          </a:r>
        </a:p>
      </dgm:t>
    </dgm:pt>
    <dgm:pt modelId="{2E0F7A27-938D-488C-9BAF-52F5FB91E5DF}" type="parTrans" cxnId="{F571BBFF-6953-40A6-9968-CC3F8385F282}">
      <dgm:prSet/>
      <dgm:spPr/>
      <dgm:t>
        <a:bodyPr/>
        <a:lstStyle/>
        <a:p>
          <a:endParaRPr lang="en-US"/>
        </a:p>
      </dgm:t>
    </dgm:pt>
    <dgm:pt modelId="{629A3FD4-47AF-4F76-B342-E438B0745A6F}" type="sibTrans" cxnId="{F571BBFF-6953-40A6-9968-CC3F8385F282}">
      <dgm:prSet/>
      <dgm:spPr/>
      <dgm:t>
        <a:bodyPr/>
        <a:lstStyle/>
        <a:p>
          <a:endParaRPr lang="en-US"/>
        </a:p>
      </dgm:t>
    </dgm:pt>
    <dgm:pt modelId="{C11AAE4E-4231-DE45-A052-8A02B8FE4DCF}">
      <dgm:prSet custT="1"/>
      <dgm:spPr/>
      <dgm:t>
        <a:bodyPr/>
        <a:lstStyle/>
        <a:p>
          <a:r>
            <a:rPr lang="en-US" sz="2000" dirty="0"/>
            <a:t>Moving with an EV and charge it is an IT/ legal/ Economic challenge</a:t>
          </a:r>
        </a:p>
      </dgm:t>
    </dgm:pt>
    <dgm:pt modelId="{B8104719-E023-D44C-B405-3B69BE5DF8BB}" type="parTrans" cxnId="{488C9A3B-153B-904F-BDF3-CFEBA8776CD1}">
      <dgm:prSet/>
      <dgm:spPr/>
      <dgm:t>
        <a:bodyPr/>
        <a:lstStyle/>
        <a:p>
          <a:endParaRPr lang="fr-FR"/>
        </a:p>
      </dgm:t>
    </dgm:pt>
    <dgm:pt modelId="{DEED427E-6D09-1545-8030-C5A85BE2AA9E}" type="sibTrans" cxnId="{488C9A3B-153B-904F-BDF3-CFEBA8776CD1}">
      <dgm:prSet/>
      <dgm:spPr/>
      <dgm:t>
        <a:bodyPr/>
        <a:lstStyle/>
        <a:p>
          <a:endParaRPr lang="fr-FR"/>
        </a:p>
      </dgm:t>
    </dgm:pt>
    <dgm:pt modelId="{D671C92B-F1C8-3142-8507-FDF8D85858E6}">
      <dgm:prSet custT="1"/>
      <dgm:spPr/>
      <dgm:t>
        <a:bodyPr/>
        <a:lstStyle/>
        <a:p>
          <a:r>
            <a:rPr lang="en-US" sz="2000" noProof="0" dirty="0"/>
            <a:t>Goal:« Plug and play » </a:t>
          </a:r>
        </a:p>
      </dgm:t>
    </dgm:pt>
    <dgm:pt modelId="{A89A1CB4-10D3-2940-B230-70D02BC003D1}" type="parTrans" cxnId="{F646FE48-16A0-7947-A9B5-40F621BAFC71}">
      <dgm:prSet/>
      <dgm:spPr/>
      <dgm:t>
        <a:bodyPr/>
        <a:lstStyle/>
        <a:p>
          <a:endParaRPr lang="fr-FR"/>
        </a:p>
      </dgm:t>
    </dgm:pt>
    <dgm:pt modelId="{4C451D77-3759-5A42-9AE4-F19EF1C0EE8E}" type="sibTrans" cxnId="{F646FE48-16A0-7947-A9B5-40F621BAFC71}">
      <dgm:prSet/>
      <dgm:spPr/>
      <dgm:t>
        <a:bodyPr/>
        <a:lstStyle/>
        <a:p>
          <a:endParaRPr lang="fr-FR"/>
        </a:p>
      </dgm:t>
    </dgm:pt>
    <dgm:pt modelId="{3EBE7FFC-CBF1-424A-ABC2-36BB4BB91D84}">
      <dgm:prSet custT="1"/>
      <dgm:spPr/>
      <dgm:t>
        <a:bodyPr/>
        <a:lstStyle/>
        <a:p>
          <a:r>
            <a:rPr lang="en-US" sz="2000" noProof="0" dirty="0"/>
            <a:t>Standards are not adopted yet</a:t>
          </a:r>
        </a:p>
      </dgm:t>
    </dgm:pt>
    <dgm:pt modelId="{BBCA3FFA-5ACC-5342-A2F2-3B767AF771A4}" type="parTrans" cxnId="{0C47E3E7-D6BF-4348-A57C-953FC1954B96}">
      <dgm:prSet/>
      <dgm:spPr/>
      <dgm:t>
        <a:bodyPr/>
        <a:lstStyle/>
        <a:p>
          <a:endParaRPr lang="fr-FR"/>
        </a:p>
      </dgm:t>
    </dgm:pt>
    <dgm:pt modelId="{7D782BB3-E423-7146-BE30-4697DCF69DAB}" type="sibTrans" cxnId="{0C47E3E7-D6BF-4348-A57C-953FC1954B96}">
      <dgm:prSet/>
      <dgm:spPr/>
      <dgm:t>
        <a:bodyPr/>
        <a:lstStyle/>
        <a:p>
          <a:endParaRPr lang="fr-FR"/>
        </a:p>
      </dgm:t>
    </dgm:pt>
    <dgm:pt modelId="{31B8BD46-B984-994E-A9C2-9D8D3C0710F6}">
      <dgm:prSet custT="1"/>
      <dgm:spPr/>
      <dgm:t>
        <a:bodyPr/>
        <a:lstStyle/>
        <a:p>
          <a:r>
            <a:rPr lang="en-US" sz="2000" dirty="0"/>
            <a:t>EU to decide data protection / use?</a:t>
          </a:r>
        </a:p>
      </dgm:t>
    </dgm:pt>
    <dgm:pt modelId="{1307D421-9F50-6349-B0B0-44D15B61B138}" type="parTrans" cxnId="{1011340C-6603-5C4E-9DCB-9C36780D2C45}">
      <dgm:prSet/>
      <dgm:spPr/>
      <dgm:t>
        <a:bodyPr/>
        <a:lstStyle/>
        <a:p>
          <a:endParaRPr lang="fr-FR"/>
        </a:p>
      </dgm:t>
    </dgm:pt>
    <dgm:pt modelId="{26622330-2AE4-5044-9AF5-2800DA3F72B2}" type="sibTrans" cxnId="{1011340C-6603-5C4E-9DCB-9C36780D2C45}">
      <dgm:prSet/>
      <dgm:spPr/>
      <dgm:t>
        <a:bodyPr/>
        <a:lstStyle/>
        <a:p>
          <a:endParaRPr lang="fr-FR"/>
        </a:p>
      </dgm:t>
    </dgm:pt>
    <dgm:pt modelId="{B24059DF-08C7-0041-ABA0-25B5F8232083}">
      <dgm:prSet custT="1"/>
      <dgm:spPr/>
      <dgm:t>
        <a:bodyPr/>
        <a:lstStyle/>
        <a:p>
          <a:r>
            <a:rPr lang="en-US" sz="2000" dirty="0"/>
            <a:t>National level</a:t>
          </a:r>
        </a:p>
      </dgm:t>
    </dgm:pt>
    <dgm:pt modelId="{728A7A6B-39DF-524C-A8F9-22DB2A95B453}" type="parTrans" cxnId="{439EA156-10F8-CD49-89C9-7F243F2607E2}">
      <dgm:prSet/>
      <dgm:spPr/>
      <dgm:t>
        <a:bodyPr/>
        <a:lstStyle/>
        <a:p>
          <a:endParaRPr lang="fr-FR"/>
        </a:p>
      </dgm:t>
    </dgm:pt>
    <dgm:pt modelId="{5CD62649-865C-CC40-AE59-9613C58AF112}" type="sibTrans" cxnId="{439EA156-10F8-CD49-89C9-7F243F2607E2}">
      <dgm:prSet/>
      <dgm:spPr/>
      <dgm:t>
        <a:bodyPr/>
        <a:lstStyle/>
        <a:p>
          <a:endParaRPr lang="fr-FR"/>
        </a:p>
      </dgm:t>
    </dgm:pt>
    <dgm:pt modelId="{765E5B7C-73FF-9C47-901A-97D3ECC7E4CF}">
      <dgm:prSet custT="1"/>
      <dgm:spPr/>
      <dgm:t>
        <a:bodyPr/>
        <a:lstStyle/>
        <a:p>
          <a:r>
            <a:rPr lang="en-US" sz="2000" dirty="0"/>
            <a:t>“Meter war”</a:t>
          </a:r>
          <a:endParaRPr lang="en-US" sz="2000" noProof="0" dirty="0"/>
        </a:p>
      </dgm:t>
    </dgm:pt>
    <dgm:pt modelId="{8EF89ED5-12F8-2F49-B839-A5821F920A07}" type="parTrans" cxnId="{FE8F69C7-258A-FE42-95A9-D31AC94083CA}">
      <dgm:prSet/>
      <dgm:spPr/>
      <dgm:t>
        <a:bodyPr/>
        <a:lstStyle/>
        <a:p>
          <a:endParaRPr lang="fr-FR"/>
        </a:p>
      </dgm:t>
    </dgm:pt>
    <dgm:pt modelId="{58E747A4-FBCA-974B-8EE9-C439A9EECBF0}" type="sibTrans" cxnId="{FE8F69C7-258A-FE42-95A9-D31AC94083CA}">
      <dgm:prSet/>
      <dgm:spPr/>
      <dgm:t>
        <a:bodyPr/>
        <a:lstStyle/>
        <a:p>
          <a:endParaRPr lang="fr-FR"/>
        </a:p>
      </dgm:t>
    </dgm:pt>
    <dgm:pt modelId="{D3451637-B4DC-7B47-8BD9-2244B16A6681}" type="pres">
      <dgm:prSet presAssocID="{8337A3D0-4549-4F4C-BB19-CE8D1EB79EB3}" presName="matrix" presStyleCnt="0">
        <dgm:presLayoutVars>
          <dgm:chMax val="1"/>
          <dgm:dir/>
          <dgm:resizeHandles val="exact"/>
        </dgm:presLayoutVars>
      </dgm:prSet>
      <dgm:spPr/>
    </dgm:pt>
    <dgm:pt modelId="{6BE9D194-CED8-F647-9EFA-D10CD198976D}" type="pres">
      <dgm:prSet presAssocID="{8337A3D0-4549-4F4C-BB19-CE8D1EB79EB3}" presName="axisShape" presStyleLbl="bgShp" presStyleIdx="0" presStyleCnt="1"/>
      <dgm:spPr/>
    </dgm:pt>
    <dgm:pt modelId="{14BD01BD-A3AA-3D43-9468-B477C6B90B05}" type="pres">
      <dgm:prSet presAssocID="{8337A3D0-4549-4F4C-BB19-CE8D1EB79EB3}" presName="rect1" presStyleLbl="node1" presStyleIdx="0" presStyleCnt="4" custScaleY="115363">
        <dgm:presLayoutVars>
          <dgm:chMax val="0"/>
          <dgm:chPref val="0"/>
          <dgm:bulletEnabled val="1"/>
        </dgm:presLayoutVars>
      </dgm:prSet>
      <dgm:spPr/>
    </dgm:pt>
    <dgm:pt modelId="{24CA36F7-F8E3-1740-8356-532252A5A048}" type="pres">
      <dgm:prSet presAssocID="{8337A3D0-4549-4F4C-BB19-CE8D1EB79EB3}" presName="rect2" presStyleLbl="node1" presStyleIdx="1" presStyleCnt="4" custScaleX="112485" custScaleY="115363" custLinFactNeighborX="1832" custLinFactNeighborY="-3528">
        <dgm:presLayoutVars>
          <dgm:chMax val="0"/>
          <dgm:chPref val="0"/>
          <dgm:bulletEnabled val="1"/>
        </dgm:presLayoutVars>
      </dgm:prSet>
      <dgm:spPr/>
    </dgm:pt>
    <dgm:pt modelId="{24CC927D-ECB5-7C4A-8A9B-D0775D557445}" type="pres">
      <dgm:prSet presAssocID="{8337A3D0-4549-4F4C-BB19-CE8D1EB79EB3}" presName="rect3" presStyleLbl="node1" presStyleIdx="2" presStyleCnt="4" custScaleY="120403" custLinFactNeighborY="2748">
        <dgm:presLayoutVars>
          <dgm:chMax val="0"/>
          <dgm:chPref val="0"/>
          <dgm:bulletEnabled val="1"/>
        </dgm:presLayoutVars>
      </dgm:prSet>
      <dgm:spPr/>
    </dgm:pt>
    <dgm:pt modelId="{4176526B-FFCC-5A42-B8ED-AB2C7A8D20E9}" type="pres">
      <dgm:prSet presAssocID="{8337A3D0-4549-4F4C-BB19-CE8D1EB79EB3}" presName="rect4" presStyleLbl="node1" presStyleIdx="3" presStyleCnt="4" custScaleX="114315" custScaleY="119395" custLinFactNeighborX="4122" custLinFactNeighborY="4536">
        <dgm:presLayoutVars>
          <dgm:chMax val="0"/>
          <dgm:chPref val="0"/>
          <dgm:bulletEnabled val="1"/>
        </dgm:presLayoutVars>
      </dgm:prSet>
      <dgm:spPr/>
    </dgm:pt>
  </dgm:ptLst>
  <dgm:cxnLst>
    <dgm:cxn modelId="{649B2A0B-657E-0C4F-9250-64D061A4F2DC}" type="presOf" srcId="{C11AAE4E-4231-DE45-A052-8A02B8FE4DCF}" destId="{24CC927D-ECB5-7C4A-8A9B-D0775D557445}" srcOrd="0" destOrd="4" presId="urn:microsoft.com/office/officeart/2005/8/layout/matrix2"/>
    <dgm:cxn modelId="{1011340C-6603-5C4E-9DCB-9C36780D2C45}" srcId="{C2D38B97-9E99-4149-AC3C-6652A138BFFC}" destId="{31B8BD46-B984-994E-A9C2-9D8D3C0710F6}" srcOrd="1" destOrd="0" parTransId="{1307D421-9F50-6349-B0B0-44D15B61B138}" sibTransId="{26622330-2AE4-5044-9AF5-2800DA3F72B2}"/>
    <dgm:cxn modelId="{AE25C310-E512-1946-8F2C-997F99785C9C}" type="presOf" srcId="{3EBE7FFC-CBF1-424A-ABC2-36BB4BB91D84}" destId="{14BD01BD-A3AA-3D43-9468-B477C6B90B05}" srcOrd="0" destOrd="3" presId="urn:microsoft.com/office/officeart/2005/8/layout/matrix2"/>
    <dgm:cxn modelId="{94D73F11-01A8-E449-81F2-EDBFCCB36DAD}" type="presOf" srcId="{FC2061DF-BAAB-4208-B361-B4676E613700}" destId="{24CA36F7-F8E3-1740-8356-532252A5A048}" srcOrd="0" destOrd="1" presId="urn:microsoft.com/office/officeart/2005/8/layout/matrix2"/>
    <dgm:cxn modelId="{F8294E24-BFBA-41F3-8CA6-7A7572BB7D59}" srcId="{8CE94CF4-57D7-442F-B382-90D5449E9A36}" destId="{AAEAE8B8-267D-4243-8FF8-70EA77AE8DF4}" srcOrd="2" destOrd="0" parTransId="{86A926EE-4F8F-4B39-94E0-9564A81B2C49}" sibTransId="{9CBFA569-E143-48B1-9BB3-ABF829B9E45F}"/>
    <dgm:cxn modelId="{722E2125-562C-45A8-831C-797335CE13E1}" srcId="{8CE94CF4-57D7-442F-B382-90D5449E9A36}" destId="{413B29DB-98F2-49F6-9CD9-8C9F34CF54F8}" srcOrd="0" destOrd="0" parTransId="{AC5800B1-E904-4C47-AC2D-90746B26CA42}" sibTransId="{6C772D1D-D07F-4CA5-B207-C65F3AF2AB07}"/>
    <dgm:cxn modelId="{17A1E42D-E001-9742-B8AE-17F2D24F33FF}" type="presOf" srcId="{0EFBCD49-5734-41C4-B755-9F727E1D1E80}" destId="{14BD01BD-A3AA-3D43-9468-B477C6B90B05}" srcOrd="0" destOrd="0" presId="urn:microsoft.com/office/officeart/2005/8/layout/matrix2"/>
    <dgm:cxn modelId="{488C9A3B-153B-904F-BDF3-CFEBA8776CD1}" srcId="{8CE94CF4-57D7-442F-B382-90D5449E9A36}" destId="{C11AAE4E-4231-DE45-A052-8A02B8FE4DCF}" srcOrd="3" destOrd="0" parTransId="{B8104719-E023-D44C-B405-3B69BE5DF8BB}" sibTransId="{DEED427E-6D09-1545-8030-C5A85BE2AA9E}"/>
    <dgm:cxn modelId="{B3367141-4647-FC43-9E06-5D21FECC9E04}" type="presOf" srcId="{C2D38B97-9E99-4149-AC3C-6652A138BFFC}" destId="{24CA36F7-F8E3-1740-8356-532252A5A048}" srcOrd="0" destOrd="0" presId="urn:microsoft.com/office/officeart/2005/8/layout/matrix2"/>
    <dgm:cxn modelId="{7D02B846-184F-1A43-B6E4-E93CF2E36846}" type="presOf" srcId="{D671C92B-F1C8-3142-8507-FDF8D85858E6}" destId="{14BD01BD-A3AA-3D43-9468-B477C6B90B05}" srcOrd="0" destOrd="1" presId="urn:microsoft.com/office/officeart/2005/8/layout/matrix2"/>
    <dgm:cxn modelId="{F646FE48-16A0-7947-A9B5-40F621BAFC71}" srcId="{0EFBCD49-5734-41C4-B755-9F727E1D1E80}" destId="{D671C92B-F1C8-3142-8507-FDF8D85858E6}" srcOrd="0" destOrd="0" parTransId="{A89A1CB4-10D3-2940-B230-70D02BC003D1}" sibTransId="{4C451D77-3759-5A42-9AE4-F19EF1C0EE8E}"/>
    <dgm:cxn modelId="{E86D2E4A-842C-9540-B226-DBA8086F9B47}" type="presOf" srcId="{8CE94CF4-57D7-442F-B382-90D5449E9A36}" destId="{24CC927D-ECB5-7C4A-8A9B-D0775D557445}" srcOrd="0" destOrd="0" presId="urn:microsoft.com/office/officeart/2005/8/layout/matrix2"/>
    <dgm:cxn modelId="{439EA156-10F8-CD49-89C9-7F243F2607E2}" srcId="{8CE94CF4-57D7-442F-B382-90D5449E9A36}" destId="{B24059DF-08C7-0041-ABA0-25B5F8232083}" srcOrd="1" destOrd="0" parTransId="{728A7A6B-39DF-524C-A8F9-22DB2A95B453}" sibTransId="{5CD62649-865C-CC40-AE59-9613C58AF112}"/>
    <dgm:cxn modelId="{8147B358-8F51-41A1-9719-3A48BB088DB3}" srcId="{8337A3D0-4549-4F4C-BB19-CE8D1EB79EB3}" destId="{8CE94CF4-57D7-442F-B382-90D5449E9A36}" srcOrd="2" destOrd="0" parTransId="{BF39CDAE-6DBD-455A-BF3E-4EC852F7A971}" sibTransId="{6CD4AB07-DDE3-4BB9-A6A9-4395006D7F99}"/>
    <dgm:cxn modelId="{4FF92F5F-68D2-524D-AD2E-7A89D70844C3}" type="presOf" srcId="{8337A3D0-4549-4F4C-BB19-CE8D1EB79EB3}" destId="{D3451637-B4DC-7B47-8BD9-2244B16A6681}" srcOrd="0" destOrd="0" presId="urn:microsoft.com/office/officeart/2005/8/layout/matrix2"/>
    <dgm:cxn modelId="{3D9A1B6D-2C77-F84A-B9A1-D47397D37AC1}" type="presOf" srcId="{AAEAE8B8-267D-4243-8FF8-70EA77AE8DF4}" destId="{24CC927D-ECB5-7C4A-8A9B-D0775D557445}" srcOrd="0" destOrd="3" presId="urn:microsoft.com/office/officeart/2005/8/layout/matrix2"/>
    <dgm:cxn modelId="{B012A375-F1F3-4259-B2DD-28875C458B17}" srcId="{8337A3D0-4549-4F4C-BB19-CE8D1EB79EB3}" destId="{C2D38B97-9E99-4149-AC3C-6652A138BFFC}" srcOrd="1" destOrd="0" parTransId="{1C5B2235-B2BD-4AEE-93F9-DDFD985B4599}" sibTransId="{894BD0FB-2E8C-456F-B1A6-B6AA50846FCA}"/>
    <dgm:cxn modelId="{B4226586-4C37-3A43-8B3D-D04A45B5E548}" type="presOf" srcId="{31B8BD46-B984-994E-A9C2-9D8D3C0710F6}" destId="{24CA36F7-F8E3-1740-8356-532252A5A048}" srcOrd="0" destOrd="2" presId="urn:microsoft.com/office/officeart/2005/8/layout/matrix2"/>
    <dgm:cxn modelId="{D479AD86-7C67-1045-8F54-ADDD3ACBB7DE}" type="presOf" srcId="{765E5B7C-73FF-9C47-901A-97D3ECC7E4CF}" destId="{14BD01BD-A3AA-3D43-9468-B477C6B90B05}" srcOrd="0" destOrd="2" presId="urn:microsoft.com/office/officeart/2005/8/layout/matrix2"/>
    <dgm:cxn modelId="{FA40859D-2A09-354E-80DF-8864AC9ACCAB}" type="presOf" srcId="{413B29DB-98F2-49F6-9CD9-8C9F34CF54F8}" destId="{24CC927D-ECB5-7C4A-8A9B-D0775D557445}" srcOrd="0" destOrd="1" presId="urn:microsoft.com/office/officeart/2005/8/layout/matrix2"/>
    <dgm:cxn modelId="{15384DA3-6AE6-457F-9741-835EF9CF0891}" srcId="{C2D38B97-9E99-4149-AC3C-6652A138BFFC}" destId="{FC2061DF-BAAB-4208-B361-B4676E613700}" srcOrd="0" destOrd="0" parTransId="{562498CB-0257-4B1E-9448-FC00CEA4C8DF}" sibTransId="{BF861E61-C0F1-4E43-BD22-281A85A6A60D}"/>
    <dgm:cxn modelId="{28042DAE-EF90-42E8-AB85-B625AC84D659}" srcId="{8337A3D0-4549-4F4C-BB19-CE8D1EB79EB3}" destId="{0EFBCD49-5734-41C4-B755-9F727E1D1E80}" srcOrd="0" destOrd="0" parTransId="{0E11F18B-38B3-4528-9E43-779D65A4E162}" sibTransId="{8190AF81-4AF9-4E98-9120-5A81421D10B8}"/>
    <dgm:cxn modelId="{0CD8AFB6-949A-594E-AC99-1B4757EC4379}" type="presOf" srcId="{B24059DF-08C7-0041-ABA0-25B5F8232083}" destId="{24CC927D-ECB5-7C4A-8A9B-D0775D557445}" srcOrd="0" destOrd="2" presId="urn:microsoft.com/office/officeart/2005/8/layout/matrix2"/>
    <dgm:cxn modelId="{FE8F69C7-258A-FE42-95A9-D31AC94083CA}" srcId="{D671C92B-F1C8-3142-8507-FDF8D85858E6}" destId="{765E5B7C-73FF-9C47-901A-97D3ECC7E4CF}" srcOrd="0" destOrd="0" parTransId="{8EF89ED5-12F8-2F49-B839-A5821F920A07}" sibTransId="{58E747A4-FBCA-974B-8EE9-C439A9EECBF0}"/>
    <dgm:cxn modelId="{6BCE74CE-18EB-AB47-9CE0-40B0A286F52B}" type="presOf" srcId="{CCF10113-AB49-4D01-A24D-4BBC4A4503B9}" destId="{4176526B-FFCC-5A42-B8ED-AB2C7A8D20E9}" srcOrd="0" destOrd="0" presId="urn:microsoft.com/office/officeart/2005/8/layout/matrix2"/>
    <dgm:cxn modelId="{0C47E3E7-D6BF-4348-A57C-953FC1954B96}" srcId="{D671C92B-F1C8-3142-8507-FDF8D85858E6}" destId="{3EBE7FFC-CBF1-424A-ABC2-36BB4BB91D84}" srcOrd="1" destOrd="0" parTransId="{BBCA3FFA-5ACC-5342-A2F2-3B767AF771A4}" sibTransId="{7D782BB3-E423-7146-BE30-4697DCF69DAB}"/>
    <dgm:cxn modelId="{F571BBFF-6953-40A6-9968-CC3F8385F282}" srcId="{8337A3D0-4549-4F4C-BB19-CE8D1EB79EB3}" destId="{CCF10113-AB49-4D01-A24D-4BBC4A4503B9}" srcOrd="3" destOrd="0" parTransId="{2E0F7A27-938D-488C-9BAF-52F5FB91E5DF}" sibTransId="{629A3FD4-47AF-4F76-B342-E438B0745A6F}"/>
    <dgm:cxn modelId="{1FC09AA7-D670-8545-8ACE-EFBCD4597C96}" type="presParOf" srcId="{D3451637-B4DC-7B47-8BD9-2244B16A6681}" destId="{6BE9D194-CED8-F647-9EFA-D10CD198976D}" srcOrd="0" destOrd="0" presId="urn:microsoft.com/office/officeart/2005/8/layout/matrix2"/>
    <dgm:cxn modelId="{312147DA-0A34-FD41-9D4E-856B350D41AD}" type="presParOf" srcId="{D3451637-B4DC-7B47-8BD9-2244B16A6681}" destId="{14BD01BD-A3AA-3D43-9468-B477C6B90B05}" srcOrd="1" destOrd="0" presId="urn:microsoft.com/office/officeart/2005/8/layout/matrix2"/>
    <dgm:cxn modelId="{4D8E5676-FBB9-8F47-8FEE-1D8A0DF3B0C6}" type="presParOf" srcId="{D3451637-B4DC-7B47-8BD9-2244B16A6681}" destId="{24CA36F7-F8E3-1740-8356-532252A5A048}" srcOrd="2" destOrd="0" presId="urn:microsoft.com/office/officeart/2005/8/layout/matrix2"/>
    <dgm:cxn modelId="{C8BA5F92-327F-AC42-86F9-474C6323AEB1}" type="presParOf" srcId="{D3451637-B4DC-7B47-8BD9-2244B16A6681}" destId="{24CC927D-ECB5-7C4A-8A9B-D0775D557445}" srcOrd="3" destOrd="0" presId="urn:microsoft.com/office/officeart/2005/8/layout/matrix2"/>
    <dgm:cxn modelId="{D364E45E-6E55-3C42-9B4B-F224D6C7F76B}" type="presParOf" srcId="{D3451637-B4DC-7B47-8BD9-2244B16A6681}" destId="{4176526B-FFCC-5A42-B8ED-AB2C7A8D20E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367C85-9306-BC4A-941A-E8919E6ECFE7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D4848B8-F1BB-CF4A-9552-4B7BA1EBF3F4}">
      <dgm:prSet phldrT="[Texte]"/>
      <dgm:spPr/>
      <dgm:t>
        <a:bodyPr/>
        <a:lstStyle/>
        <a:p>
          <a:r>
            <a:rPr lang="fr-FR" dirty="0"/>
            <a:t>PV diffusion</a:t>
          </a:r>
        </a:p>
      </dgm:t>
    </dgm:pt>
    <dgm:pt modelId="{DE88BA3C-D13F-EE45-B6B8-B00CD63B436B}" type="parTrans" cxnId="{08B2EA39-635B-AF4E-8073-786063F5CEAB}">
      <dgm:prSet/>
      <dgm:spPr/>
      <dgm:t>
        <a:bodyPr/>
        <a:lstStyle/>
        <a:p>
          <a:endParaRPr lang="fr-FR"/>
        </a:p>
      </dgm:t>
    </dgm:pt>
    <dgm:pt modelId="{4F24078A-EDF0-2F47-8EC1-3CAA52A01CCC}" type="sibTrans" cxnId="{08B2EA39-635B-AF4E-8073-786063F5CEAB}">
      <dgm:prSet/>
      <dgm:spPr/>
      <dgm:t>
        <a:bodyPr/>
        <a:lstStyle/>
        <a:p>
          <a:endParaRPr lang="fr-FR"/>
        </a:p>
      </dgm:t>
    </dgm:pt>
    <dgm:pt modelId="{68FB4D06-8577-834D-9C1E-DEA62EBBF690}">
      <dgm:prSet phldrT="[Texte]"/>
      <dgm:spPr/>
      <dgm:t>
        <a:bodyPr/>
        <a:lstStyle/>
        <a:p>
          <a:r>
            <a:rPr lang="fr-FR" dirty="0"/>
            <a:t>Revenus énergie réseaux déclinent</a:t>
          </a:r>
        </a:p>
      </dgm:t>
    </dgm:pt>
    <dgm:pt modelId="{ADE29BE3-C089-DC49-B20E-F16755380B5F}" type="parTrans" cxnId="{0F72EB95-440E-DB43-9CA1-AAD9C98FB1E5}">
      <dgm:prSet/>
      <dgm:spPr/>
      <dgm:t>
        <a:bodyPr/>
        <a:lstStyle/>
        <a:p>
          <a:endParaRPr lang="fr-FR"/>
        </a:p>
      </dgm:t>
    </dgm:pt>
    <dgm:pt modelId="{3A15E981-BD62-E843-BE71-474BC1226872}" type="sibTrans" cxnId="{0F72EB95-440E-DB43-9CA1-AAD9C98FB1E5}">
      <dgm:prSet/>
      <dgm:spPr/>
      <dgm:t>
        <a:bodyPr/>
        <a:lstStyle/>
        <a:p>
          <a:endParaRPr lang="fr-FR"/>
        </a:p>
      </dgm:t>
    </dgm:pt>
    <dgm:pt modelId="{8AA396B8-4804-884F-879F-D20B92CE5C86}">
      <dgm:prSet phldrT="[Texte]"/>
      <dgm:spPr/>
      <dgm:t>
        <a:bodyPr/>
        <a:lstStyle/>
        <a:p>
          <a:r>
            <a:rPr lang="fr-FR" dirty="0"/>
            <a:t>Régulateur augmente les tarifs</a:t>
          </a:r>
        </a:p>
      </dgm:t>
    </dgm:pt>
    <dgm:pt modelId="{61E1B8D0-C7A8-3E46-8E50-897FAD8BF9C8}" type="parTrans" cxnId="{730A0720-D079-FC4A-BA4B-D1CD37259A23}">
      <dgm:prSet/>
      <dgm:spPr/>
      <dgm:t>
        <a:bodyPr/>
        <a:lstStyle/>
        <a:p>
          <a:endParaRPr lang="fr-FR"/>
        </a:p>
      </dgm:t>
    </dgm:pt>
    <dgm:pt modelId="{FEFF978E-340A-244C-ADBA-9DB4653E63E3}" type="sibTrans" cxnId="{730A0720-D079-FC4A-BA4B-D1CD37259A23}">
      <dgm:prSet/>
      <dgm:spPr/>
      <dgm:t>
        <a:bodyPr/>
        <a:lstStyle/>
        <a:p>
          <a:endParaRPr lang="fr-FR"/>
        </a:p>
      </dgm:t>
    </dgm:pt>
    <dgm:pt modelId="{FB626D17-CE83-A948-B0B4-54BCDC66FFB0}">
      <dgm:prSet phldrT="[Texte]"/>
      <dgm:spPr/>
      <dgm:t>
        <a:bodyPr/>
        <a:lstStyle/>
        <a:p>
          <a:r>
            <a:rPr lang="fr-FR" dirty="0"/>
            <a:t>Rentabilité PV s’accroit</a:t>
          </a:r>
        </a:p>
      </dgm:t>
    </dgm:pt>
    <dgm:pt modelId="{0B2FC3C9-F30D-384F-AA4A-B3B819329961}" type="parTrans" cxnId="{411D75F3-9B00-D74E-9F53-00DC7429F2E3}">
      <dgm:prSet/>
      <dgm:spPr/>
      <dgm:t>
        <a:bodyPr/>
        <a:lstStyle/>
        <a:p>
          <a:endParaRPr lang="fr-FR"/>
        </a:p>
      </dgm:t>
    </dgm:pt>
    <dgm:pt modelId="{AE5B0BBA-98F2-8F45-B6BF-2B33C2580588}" type="sibTrans" cxnId="{411D75F3-9B00-D74E-9F53-00DC7429F2E3}">
      <dgm:prSet/>
      <dgm:spPr/>
      <dgm:t>
        <a:bodyPr/>
        <a:lstStyle/>
        <a:p>
          <a:endParaRPr lang="fr-FR"/>
        </a:p>
      </dgm:t>
    </dgm:pt>
    <dgm:pt modelId="{05326452-F34F-6E45-8210-F142311C59C6}" type="pres">
      <dgm:prSet presAssocID="{E1367C85-9306-BC4A-941A-E8919E6ECFE7}" presName="cycle" presStyleCnt="0">
        <dgm:presLayoutVars>
          <dgm:dir/>
          <dgm:resizeHandles val="exact"/>
        </dgm:presLayoutVars>
      </dgm:prSet>
      <dgm:spPr/>
    </dgm:pt>
    <dgm:pt modelId="{1376F449-E3BA-2E45-8D55-219B8FFF0B7B}" type="pres">
      <dgm:prSet presAssocID="{2D4848B8-F1BB-CF4A-9552-4B7BA1EBF3F4}" presName="node" presStyleLbl="node1" presStyleIdx="0" presStyleCnt="4">
        <dgm:presLayoutVars>
          <dgm:bulletEnabled val="1"/>
        </dgm:presLayoutVars>
      </dgm:prSet>
      <dgm:spPr/>
    </dgm:pt>
    <dgm:pt modelId="{A59CB9F4-E837-8240-B45D-761F461A7B12}" type="pres">
      <dgm:prSet presAssocID="{4F24078A-EDF0-2F47-8EC1-3CAA52A01CCC}" presName="sibTrans" presStyleLbl="sibTrans2D1" presStyleIdx="0" presStyleCnt="4"/>
      <dgm:spPr/>
    </dgm:pt>
    <dgm:pt modelId="{A785E989-E9C0-1A4A-B27B-C449D6E8BAA3}" type="pres">
      <dgm:prSet presAssocID="{4F24078A-EDF0-2F47-8EC1-3CAA52A01CCC}" presName="connectorText" presStyleLbl="sibTrans2D1" presStyleIdx="0" presStyleCnt="4"/>
      <dgm:spPr/>
    </dgm:pt>
    <dgm:pt modelId="{79DFB544-F725-1443-BBA5-83A5B6B0EFBF}" type="pres">
      <dgm:prSet presAssocID="{68FB4D06-8577-834D-9C1E-DEA62EBBF690}" presName="node" presStyleLbl="node1" presStyleIdx="1" presStyleCnt="4">
        <dgm:presLayoutVars>
          <dgm:bulletEnabled val="1"/>
        </dgm:presLayoutVars>
      </dgm:prSet>
      <dgm:spPr/>
    </dgm:pt>
    <dgm:pt modelId="{A455C98D-D9DE-D940-B04D-06A78AA604B1}" type="pres">
      <dgm:prSet presAssocID="{3A15E981-BD62-E843-BE71-474BC1226872}" presName="sibTrans" presStyleLbl="sibTrans2D1" presStyleIdx="1" presStyleCnt="4"/>
      <dgm:spPr/>
    </dgm:pt>
    <dgm:pt modelId="{19B8D9E6-2AC0-C947-94C3-EAF368603234}" type="pres">
      <dgm:prSet presAssocID="{3A15E981-BD62-E843-BE71-474BC1226872}" presName="connectorText" presStyleLbl="sibTrans2D1" presStyleIdx="1" presStyleCnt="4"/>
      <dgm:spPr/>
    </dgm:pt>
    <dgm:pt modelId="{136D16BF-D3B2-F04E-BD2F-9EE63C58E95A}" type="pres">
      <dgm:prSet presAssocID="{8AA396B8-4804-884F-879F-D20B92CE5C86}" presName="node" presStyleLbl="node1" presStyleIdx="2" presStyleCnt="4">
        <dgm:presLayoutVars>
          <dgm:bulletEnabled val="1"/>
        </dgm:presLayoutVars>
      </dgm:prSet>
      <dgm:spPr/>
    </dgm:pt>
    <dgm:pt modelId="{6ECDBFE2-898A-4B45-9FB5-0FB12B2AB45B}" type="pres">
      <dgm:prSet presAssocID="{FEFF978E-340A-244C-ADBA-9DB4653E63E3}" presName="sibTrans" presStyleLbl="sibTrans2D1" presStyleIdx="2" presStyleCnt="4"/>
      <dgm:spPr/>
    </dgm:pt>
    <dgm:pt modelId="{6DC447DB-C685-3C45-93DA-30FD15C0BBF6}" type="pres">
      <dgm:prSet presAssocID="{FEFF978E-340A-244C-ADBA-9DB4653E63E3}" presName="connectorText" presStyleLbl="sibTrans2D1" presStyleIdx="2" presStyleCnt="4"/>
      <dgm:spPr/>
    </dgm:pt>
    <dgm:pt modelId="{54D16F7E-61DF-EA48-9CA3-CE7C32BF35AE}" type="pres">
      <dgm:prSet presAssocID="{FB626D17-CE83-A948-B0B4-54BCDC66FFB0}" presName="node" presStyleLbl="node1" presStyleIdx="3" presStyleCnt="4">
        <dgm:presLayoutVars>
          <dgm:bulletEnabled val="1"/>
        </dgm:presLayoutVars>
      </dgm:prSet>
      <dgm:spPr/>
    </dgm:pt>
    <dgm:pt modelId="{05D2FC6E-13C2-5C42-AE4F-504C57AAB6D3}" type="pres">
      <dgm:prSet presAssocID="{AE5B0BBA-98F2-8F45-B6BF-2B33C2580588}" presName="sibTrans" presStyleLbl="sibTrans2D1" presStyleIdx="3" presStyleCnt="4"/>
      <dgm:spPr/>
    </dgm:pt>
    <dgm:pt modelId="{05572173-A881-AC46-BCF3-C0F1D65D69CF}" type="pres">
      <dgm:prSet presAssocID="{AE5B0BBA-98F2-8F45-B6BF-2B33C2580588}" presName="connectorText" presStyleLbl="sibTrans2D1" presStyleIdx="3" presStyleCnt="4"/>
      <dgm:spPr/>
    </dgm:pt>
  </dgm:ptLst>
  <dgm:cxnLst>
    <dgm:cxn modelId="{730A0720-D079-FC4A-BA4B-D1CD37259A23}" srcId="{E1367C85-9306-BC4A-941A-E8919E6ECFE7}" destId="{8AA396B8-4804-884F-879F-D20B92CE5C86}" srcOrd="2" destOrd="0" parTransId="{61E1B8D0-C7A8-3E46-8E50-897FAD8BF9C8}" sibTransId="{FEFF978E-340A-244C-ADBA-9DB4653E63E3}"/>
    <dgm:cxn modelId="{E72AA521-47CE-A642-B4CF-884AD9654C56}" type="presOf" srcId="{AE5B0BBA-98F2-8F45-B6BF-2B33C2580588}" destId="{05D2FC6E-13C2-5C42-AE4F-504C57AAB6D3}" srcOrd="0" destOrd="0" presId="urn:microsoft.com/office/officeart/2005/8/layout/cycle2"/>
    <dgm:cxn modelId="{A8015430-1E74-7D4F-994C-6E3F118163B6}" type="presOf" srcId="{8AA396B8-4804-884F-879F-D20B92CE5C86}" destId="{136D16BF-D3B2-F04E-BD2F-9EE63C58E95A}" srcOrd="0" destOrd="0" presId="urn:microsoft.com/office/officeart/2005/8/layout/cycle2"/>
    <dgm:cxn modelId="{08B2EA39-635B-AF4E-8073-786063F5CEAB}" srcId="{E1367C85-9306-BC4A-941A-E8919E6ECFE7}" destId="{2D4848B8-F1BB-CF4A-9552-4B7BA1EBF3F4}" srcOrd="0" destOrd="0" parTransId="{DE88BA3C-D13F-EE45-B6B8-B00CD63B436B}" sibTransId="{4F24078A-EDF0-2F47-8EC1-3CAA52A01CCC}"/>
    <dgm:cxn modelId="{7562624B-5DCC-144D-B706-11AFF9259FEB}" type="presOf" srcId="{3A15E981-BD62-E843-BE71-474BC1226872}" destId="{19B8D9E6-2AC0-C947-94C3-EAF368603234}" srcOrd="1" destOrd="0" presId="urn:microsoft.com/office/officeart/2005/8/layout/cycle2"/>
    <dgm:cxn modelId="{6633215A-BE51-B245-8CB9-F7319A586B70}" type="presOf" srcId="{2D4848B8-F1BB-CF4A-9552-4B7BA1EBF3F4}" destId="{1376F449-E3BA-2E45-8D55-219B8FFF0B7B}" srcOrd="0" destOrd="0" presId="urn:microsoft.com/office/officeart/2005/8/layout/cycle2"/>
    <dgm:cxn modelId="{92020375-9F9A-8042-BDC2-33DEFE9D4E4A}" type="presOf" srcId="{4F24078A-EDF0-2F47-8EC1-3CAA52A01CCC}" destId="{A785E989-E9C0-1A4A-B27B-C449D6E8BAA3}" srcOrd="1" destOrd="0" presId="urn:microsoft.com/office/officeart/2005/8/layout/cycle2"/>
    <dgm:cxn modelId="{9E25307F-9131-6D40-B593-C017539C47A3}" type="presOf" srcId="{AE5B0BBA-98F2-8F45-B6BF-2B33C2580588}" destId="{05572173-A881-AC46-BCF3-C0F1D65D69CF}" srcOrd="1" destOrd="0" presId="urn:microsoft.com/office/officeart/2005/8/layout/cycle2"/>
    <dgm:cxn modelId="{0F72EB95-440E-DB43-9CA1-AAD9C98FB1E5}" srcId="{E1367C85-9306-BC4A-941A-E8919E6ECFE7}" destId="{68FB4D06-8577-834D-9C1E-DEA62EBBF690}" srcOrd="1" destOrd="0" parTransId="{ADE29BE3-C089-DC49-B20E-F16755380B5F}" sibTransId="{3A15E981-BD62-E843-BE71-474BC1226872}"/>
    <dgm:cxn modelId="{23A3319F-3F14-0646-BA2F-5B8BC07885BC}" type="presOf" srcId="{E1367C85-9306-BC4A-941A-E8919E6ECFE7}" destId="{05326452-F34F-6E45-8210-F142311C59C6}" srcOrd="0" destOrd="0" presId="urn:microsoft.com/office/officeart/2005/8/layout/cycle2"/>
    <dgm:cxn modelId="{202275AC-9C5C-3A48-88B3-76E3B9DD56F0}" type="presOf" srcId="{FEFF978E-340A-244C-ADBA-9DB4653E63E3}" destId="{6ECDBFE2-898A-4B45-9FB5-0FB12B2AB45B}" srcOrd="0" destOrd="0" presId="urn:microsoft.com/office/officeart/2005/8/layout/cycle2"/>
    <dgm:cxn modelId="{7E8C11CF-F0F0-1146-BA83-3D8936598A38}" type="presOf" srcId="{FEFF978E-340A-244C-ADBA-9DB4653E63E3}" destId="{6DC447DB-C685-3C45-93DA-30FD15C0BBF6}" srcOrd="1" destOrd="0" presId="urn:microsoft.com/office/officeart/2005/8/layout/cycle2"/>
    <dgm:cxn modelId="{C0405DD1-30A6-6B4E-8A0A-2ADCAB8996AB}" type="presOf" srcId="{4F24078A-EDF0-2F47-8EC1-3CAA52A01CCC}" destId="{A59CB9F4-E837-8240-B45D-761F461A7B12}" srcOrd="0" destOrd="0" presId="urn:microsoft.com/office/officeart/2005/8/layout/cycle2"/>
    <dgm:cxn modelId="{DC50B6D7-4C3F-974B-9E75-1CF71861D1E8}" type="presOf" srcId="{3A15E981-BD62-E843-BE71-474BC1226872}" destId="{A455C98D-D9DE-D940-B04D-06A78AA604B1}" srcOrd="0" destOrd="0" presId="urn:microsoft.com/office/officeart/2005/8/layout/cycle2"/>
    <dgm:cxn modelId="{7A3370E7-ED10-0F42-9E79-1C0A953E0D33}" type="presOf" srcId="{FB626D17-CE83-A948-B0B4-54BCDC66FFB0}" destId="{54D16F7E-61DF-EA48-9CA3-CE7C32BF35AE}" srcOrd="0" destOrd="0" presId="urn:microsoft.com/office/officeart/2005/8/layout/cycle2"/>
    <dgm:cxn modelId="{411D75F3-9B00-D74E-9F53-00DC7429F2E3}" srcId="{E1367C85-9306-BC4A-941A-E8919E6ECFE7}" destId="{FB626D17-CE83-A948-B0B4-54BCDC66FFB0}" srcOrd="3" destOrd="0" parTransId="{0B2FC3C9-F30D-384F-AA4A-B3B819329961}" sibTransId="{AE5B0BBA-98F2-8F45-B6BF-2B33C2580588}"/>
    <dgm:cxn modelId="{D6ED91F8-8B78-9E45-8D8E-64D84836080F}" type="presOf" srcId="{68FB4D06-8577-834D-9C1E-DEA62EBBF690}" destId="{79DFB544-F725-1443-BBA5-83A5B6B0EFBF}" srcOrd="0" destOrd="0" presId="urn:microsoft.com/office/officeart/2005/8/layout/cycle2"/>
    <dgm:cxn modelId="{FAC35EB7-3EAE-AD4D-99B0-23F3897522BC}" type="presParOf" srcId="{05326452-F34F-6E45-8210-F142311C59C6}" destId="{1376F449-E3BA-2E45-8D55-219B8FFF0B7B}" srcOrd="0" destOrd="0" presId="urn:microsoft.com/office/officeart/2005/8/layout/cycle2"/>
    <dgm:cxn modelId="{7327B4E7-8472-8B42-8CE0-61853203EBA2}" type="presParOf" srcId="{05326452-F34F-6E45-8210-F142311C59C6}" destId="{A59CB9F4-E837-8240-B45D-761F461A7B12}" srcOrd="1" destOrd="0" presId="urn:microsoft.com/office/officeart/2005/8/layout/cycle2"/>
    <dgm:cxn modelId="{96F82296-E9C3-EC4F-BAC4-D577191AE866}" type="presParOf" srcId="{A59CB9F4-E837-8240-B45D-761F461A7B12}" destId="{A785E989-E9C0-1A4A-B27B-C449D6E8BAA3}" srcOrd="0" destOrd="0" presId="urn:microsoft.com/office/officeart/2005/8/layout/cycle2"/>
    <dgm:cxn modelId="{F9CA7749-1CEA-E54E-892B-E8BBB8CC6E53}" type="presParOf" srcId="{05326452-F34F-6E45-8210-F142311C59C6}" destId="{79DFB544-F725-1443-BBA5-83A5B6B0EFBF}" srcOrd="2" destOrd="0" presId="urn:microsoft.com/office/officeart/2005/8/layout/cycle2"/>
    <dgm:cxn modelId="{15670760-1375-5C4C-940A-B3B71A27E441}" type="presParOf" srcId="{05326452-F34F-6E45-8210-F142311C59C6}" destId="{A455C98D-D9DE-D940-B04D-06A78AA604B1}" srcOrd="3" destOrd="0" presId="urn:microsoft.com/office/officeart/2005/8/layout/cycle2"/>
    <dgm:cxn modelId="{1D9CA78D-1C32-C640-9F77-1C17C2BF06C0}" type="presParOf" srcId="{A455C98D-D9DE-D940-B04D-06A78AA604B1}" destId="{19B8D9E6-2AC0-C947-94C3-EAF368603234}" srcOrd="0" destOrd="0" presId="urn:microsoft.com/office/officeart/2005/8/layout/cycle2"/>
    <dgm:cxn modelId="{3C1C4DCC-1644-4149-A2AB-50915C9DA65E}" type="presParOf" srcId="{05326452-F34F-6E45-8210-F142311C59C6}" destId="{136D16BF-D3B2-F04E-BD2F-9EE63C58E95A}" srcOrd="4" destOrd="0" presId="urn:microsoft.com/office/officeart/2005/8/layout/cycle2"/>
    <dgm:cxn modelId="{EA499515-A6EC-8948-A933-A4A099D426DF}" type="presParOf" srcId="{05326452-F34F-6E45-8210-F142311C59C6}" destId="{6ECDBFE2-898A-4B45-9FB5-0FB12B2AB45B}" srcOrd="5" destOrd="0" presId="urn:microsoft.com/office/officeart/2005/8/layout/cycle2"/>
    <dgm:cxn modelId="{DB3ADF67-8074-4F49-85ED-E3A441C4184E}" type="presParOf" srcId="{6ECDBFE2-898A-4B45-9FB5-0FB12B2AB45B}" destId="{6DC447DB-C685-3C45-93DA-30FD15C0BBF6}" srcOrd="0" destOrd="0" presId="urn:microsoft.com/office/officeart/2005/8/layout/cycle2"/>
    <dgm:cxn modelId="{7EC8F4A7-953F-8A46-AAD2-7FE342D6FCD8}" type="presParOf" srcId="{05326452-F34F-6E45-8210-F142311C59C6}" destId="{54D16F7E-61DF-EA48-9CA3-CE7C32BF35AE}" srcOrd="6" destOrd="0" presId="urn:microsoft.com/office/officeart/2005/8/layout/cycle2"/>
    <dgm:cxn modelId="{CDE663BB-5932-914E-AA00-30D9D6B0544C}" type="presParOf" srcId="{05326452-F34F-6E45-8210-F142311C59C6}" destId="{05D2FC6E-13C2-5C42-AE4F-504C57AAB6D3}" srcOrd="7" destOrd="0" presId="urn:microsoft.com/office/officeart/2005/8/layout/cycle2"/>
    <dgm:cxn modelId="{530AB9B6-242B-A642-B077-4B0CE9251B26}" type="presParOf" srcId="{05D2FC6E-13C2-5C42-AE4F-504C57AAB6D3}" destId="{05572173-A881-AC46-BCF3-C0F1D65D69C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C6A5C3-7C52-4404-B6FD-C28CFF2D5918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3C3309D-A4BB-424A-B0E0-31FB3B7DE071}">
      <dgm:prSet/>
      <dgm:spPr/>
      <dgm:t>
        <a:bodyPr/>
        <a:lstStyle/>
        <a:p>
          <a:r>
            <a:rPr lang="en-US" b="1" dirty="0"/>
            <a:t>Feb : Invitation of W Kempton for 2 weeks</a:t>
          </a:r>
        </a:p>
        <a:p>
          <a:r>
            <a:rPr lang="en-US" b="1" dirty="0"/>
            <a:t>Repeated game since with annual conferences to share the results of the research and applied work done</a:t>
          </a:r>
        </a:p>
      </dgm:t>
    </dgm:pt>
    <dgm:pt modelId="{820E80B2-0E39-430A-91F6-82663AA4A1E2}" type="parTrans" cxnId="{D7AEA3C0-86A5-43D7-94A8-6EBD78797CBE}">
      <dgm:prSet/>
      <dgm:spPr/>
      <dgm:t>
        <a:bodyPr/>
        <a:lstStyle/>
        <a:p>
          <a:endParaRPr lang="en-US"/>
        </a:p>
      </dgm:t>
    </dgm:pt>
    <dgm:pt modelId="{3F6EE50A-A985-49A2-8E6D-33F0D53D2898}" type="sibTrans" cxnId="{D7AEA3C0-86A5-43D7-94A8-6EBD78797CBE}">
      <dgm:prSet/>
      <dgm:spPr/>
      <dgm:t>
        <a:bodyPr/>
        <a:lstStyle/>
        <a:p>
          <a:endParaRPr lang="en-US"/>
        </a:p>
      </dgm:t>
    </dgm:pt>
    <dgm:pt modelId="{F3065966-3D94-49E2-B7A5-08585FD882EE}">
      <dgm:prSet/>
      <dgm:spPr/>
      <dgm:t>
        <a:bodyPr/>
        <a:lstStyle/>
        <a:p>
          <a:pPr>
            <a:defRPr b="1"/>
          </a:pPr>
          <a:r>
            <a:rPr lang="en-US" dirty="0"/>
            <a:t>2013-2016</a:t>
          </a:r>
        </a:p>
      </dgm:t>
    </dgm:pt>
    <dgm:pt modelId="{972A67EF-8F2E-4209-9775-9E9E9209E7A0}" type="parTrans" cxnId="{1321285E-1FCD-49CA-9A21-B37108720AF3}">
      <dgm:prSet/>
      <dgm:spPr/>
      <dgm:t>
        <a:bodyPr/>
        <a:lstStyle/>
        <a:p>
          <a:endParaRPr lang="en-US"/>
        </a:p>
      </dgm:t>
    </dgm:pt>
    <dgm:pt modelId="{0038244F-4EE1-461F-8B99-510D825D3D52}" type="sibTrans" cxnId="{1321285E-1FCD-49CA-9A21-B37108720AF3}">
      <dgm:prSet/>
      <dgm:spPr/>
      <dgm:t>
        <a:bodyPr/>
        <a:lstStyle/>
        <a:p>
          <a:endParaRPr lang="en-US"/>
        </a:p>
      </dgm:t>
    </dgm:pt>
    <dgm:pt modelId="{5E6A2473-215F-4CA8-9A22-926750065E68}">
      <dgm:prSet/>
      <dgm:spPr/>
      <dgm:t>
        <a:bodyPr/>
        <a:lstStyle/>
        <a:p>
          <a:r>
            <a:rPr lang="en-US" b="1" dirty="0"/>
            <a:t>PhD of P. </a:t>
          </a:r>
          <a:r>
            <a:rPr lang="en-US" b="1" dirty="0" err="1"/>
            <a:t>Codani</a:t>
          </a:r>
          <a:r>
            <a:rPr lang="en-US" b="1" dirty="0"/>
            <a:t> on </a:t>
          </a:r>
          <a:r>
            <a:rPr lang="en-US" b="1" dirty="0" err="1"/>
            <a:t>VtoG</a:t>
          </a:r>
          <a:r>
            <a:rPr lang="en-US" b="1" dirty="0"/>
            <a:t> To TSO</a:t>
          </a:r>
        </a:p>
        <a:p>
          <a:r>
            <a:rPr lang="en-US" b="1" dirty="0"/>
            <a:t>Grid Motion Project</a:t>
          </a:r>
        </a:p>
      </dgm:t>
    </dgm:pt>
    <dgm:pt modelId="{2F298B4F-487F-4EB8-B2B5-5D868CE6B98D}" type="parTrans" cxnId="{0CD1FB64-6DED-4F43-AD56-2FBCC2054D0A}">
      <dgm:prSet/>
      <dgm:spPr/>
      <dgm:t>
        <a:bodyPr/>
        <a:lstStyle/>
        <a:p>
          <a:endParaRPr lang="en-US"/>
        </a:p>
      </dgm:t>
    </dgm:pt>
    <dgm:pt modelId="{BA05EF6D-0B4F-41A8-B6D8-CFDE4D3534BD}" type="sibTrans" cxnId="{0CD1FB64-6DED-4F43-AD56-2FBCC2054D0A}">
      <dgm:prSet/>
      <dgm:spPr/>
      <dgm:t>
        <a:bodyPr/>
        <a:lstStyle/>
        <a:p>
          <a:endParaRPr lang="en-US"/>
        </a:p>
      </dgm:t>
    </dgm:pt>
    <dgm:pt modelId="{F534EA49-1BD6-481B-A481-03EAD7D713FA}">
      <dgm:prSet/>
      <dgm:spPr/>
      <dgm:t>
        <a:bodyPr/>
        <a:lstStyle/>
        <a:p>
          <a:pPr>
            <a:defRPr b="1"/>
          </a:pPr>
          <a:r>
            <a:rPr lang="en-US" dirty="0"/>
            <a:t>2019</a:t>
          </a:r>
        </a:p>
      </dgm:t>
    </dgm:pt>
    <dgm:pt modelId="{0AC93879-1B6D-4BD4-89FF-907F32791CD5}" type="parTrans" cxnId="{C0DF7307-4293-48CA-B5E6-1F102291426C}">
      <dgm:prSet/>
      <dgm:spPr/>
      <dgm:t>
        <a:bodyPr/>
        <a:lstStyle/>
        <a:p>
          <a:endParaRPr lang="en-US"/>
        </a:p>
      </dgm:t>
    </dgm:pt>
    <dgm:pt modelId="{B7FFA029-DD1B-42D8-9CBA-E66525560F9A}" type="sibTrans" cxnId="{C0DF7307-4293-48CA-B5E6-1F102291426C}">
      <dgm:prSet/>
      <dgm:spPr/>
      <dgm:t>
        <a:bodyPr/>
        <a:lstStyle/>
        <a:p>
          <a:endParaRPr lang="en-US"/>
        </a:p>
      </dgm:t>
    </dgm:pt>
    <dgm:pt modelId="{9C620420-761E-475A-BF2A-FC581DB55463}">
      <dgm:prSet/>
      <dgm:spPr/>
      <dgm:t>
        <a:bodyPr/>
        <a:lstStyle/>
        <a:p>
          <a:r>
            <a:rPr lang="en-US" b="1" dirty="0"/>
            <a:t>Joint Venture between </a:t>
          </a:r>
          <a:r>
            <a:rPr lang="en-US" b="1" dirty="0" err="1"/>
            <a:t>Nuvve</a:t>
          </a:r>
          <a:r>
            <a:rPr lang="en-US" b="1" dirty="0"/>
            <a:t> and EDF May </a:t>
          </a:r>
        </a:p>
        <a:p>
          <a:r>
            <a:rPr lang="en-US" b="1" dirty="0"/>
            <a:t>DREEV</a:t>
          </a:r>
        </a:p>
      </dgm:t>
    </dgm:pt>
    <dgm:pt modelId="{BA85DFAC-1062-4473-A78B-31EDD79A5197}" type="parTrans" cxnId="{A737A045-90A6-4D27-9962-D73D0DB9799E}">
      <dgm:prSet/>
      <dgm:spPr/>
      <dgm:t>
        <a:bodyPr/>
        <a:lstStyle/>
        <a:p>
          <a:endParaRPr lang="en-US"/>
        </a:p>
      </dgm:t>
    </dgm:pt>
    <dgm:pt modelId="{379EDCCD-CA08-4B23-B0E4-F9D4F08379DA}" type="sibTrans" cxnId="{A737A045-90A6-4D27-9962-D73D0DB9799E}">
      <dgm:prSet/>
      <dgm:spPr/>
      <dgm:t>
        <a:bodyPr/>
        <a:lstStyle/>
        <a:p>
          <a:endParaRPr lang="en-US"/>
        </a:p>
      </dgm:t>
    </dgm:pt>
    <dgm:pt modelId="{0DB63E66-992E-477D-BCBD-E1E315247AFA}">
      <dgm:prSet/>
      <dgm:spPr/>
      <dgm:t>
        <a:bodyPr/>
        <a:lstStyle/>
        <a:p>
          <a:pPr>
            <a:defRPr b="1"/>
          </a:pPr>
          <a:r>
            <a:rPr lang="en-US" dirty="0"/>
            <a:t>2018-2021</a:t>
          </a:r>
        </a:p>
      </dgm:t>
    </dgm:pt>
    <dgm:pt modelId="{A467845F-1655-421A-BD0F-6354FC172556}" type="parTrans" cxnId="{6D88BA14-2A90-4772-9B41-86B826EF0C65}">
      <dgm:prSet/>
      <dgm:spPr/>
      <dgm:t>
        <a:bodyPr/>
        <a:lstStyle/>
        <a:p>
          <a:endParaRPr lang="en-US"/>
        </a:p>
      </dgm:t>
    </dgm:pt>
    <dgm:pt modelId="{49723F9A-76BB-4E77-9628-1E500E1154AD}" type="sibTrans" cxnId="{6D88BA14-2A90-4772-9B41-86B826EF0C65}">
      <dgm:prSet/>
      <dgm:spPr/>
      <dgm:t>
        <a:bodyPr/>
        <a:lstStyle/>
        <a:p>
          <a:endParaRPr lang="en-US"/>
        </a:p>
      </dgm:t>
    </dgm:pt>
    <dgm:pt modelId="{078FD136-8858-4591-96BC-26B8BB67B0F8}">
      <dgm:prSet/>
      <dgm:spPr/>
      <dgm:t>
        <a:bodyPr/>
        <a:lstStyle/>
        <a:p>
          <a:r>
            <a:rPr lang="en-US" b="1" dirty="0"/>
            <a:t>PhD of Felipe Gonzalez Venegas on </a:t>
          </a:r>
          <a:r>
            <a:rPr lang="en-US" b="1" dirty="0" err="1"/>
            <a:t>VtoG</a:t>
          </a:r>
          <a:r>
            <a:rPr lang="en-US" b="1" dirty="0"/>
            <a:t> for DSO</a:t>
          </a:r>
        </a:p>
      </dgm:t>
    </dgm:pt>
    <dgm:pt modelId="{CAE9F057-F74D-4844-BA5D-49298ABE9FF3}" type="parTrans" cxnId="{F1839448-AB50-4A4F-991C-08AF2F750CEC}">
      <dgm:prSet/>
      <dgm:spPr/>
      <dgm:t>
        <a:bodyPr/>
        <a:lstStyle/>
        <a:p>
          <a:endParaRPr lang="en-US"/>
        </a:p>
      </dgm:t>
    </dgm:pt>
    <dgm:pt modelId="{E7342DA5-0FFA-4125-9CE1-14088FFFB4FB}" type="sibTrans" cxnId="{F1839448-AB50-4A4F-991C-08AF2F750CEC}">
      <dgm:prSet/>
      <dgm:spPr/>
      <dgm:t>
        <a:bodyPr/>
        <a:lstStyle/>
        <a:p>
          <a:endParaRPr lang="en-US"/>
        </a:p>
      </dgm:t>
    </dgm:pt>
    <dgm:pt modelId="{FC31E17A-00DF-A444-880B-4E61EB417A89}">
      <dgm:prSet/>
      <dgm:spPr/>
      <dgm:t>
        <a:bodyPr/>
        <a:lstStyle/>
        <a:p>
          <a:pPr>
            <a:defRPr b="1"/>
          </a:pPr>
          <a:r>
            <a:rPr lang="en-US" b="1" dirty="0"/>
            <a:t>2016-2019 </a:t>
          </a:r>
        </a:p>
      </dgm:t>
    </dgm:pt>
    <dgm:pt modelId="{5E37381E-E585-364A-BBFD-7FF8ED0FC98E}" type="parTrans" cxnId="{6A60ACBC-138F-024B-B0C8-1CAAE705B160}">
      <dgm:prSet/>
      <dgm:spPr/>
      <dgm:t>
        <a:bodyPr/>
        <a:lstStyle/>
        <a:p>
          <a:endParaRPr lang="fr-FR"/>
        </a:p>
      </dgm:t>
    </dgm:pt>
    <dgm:pt modelId="{9653E5DC-ADFD-1C45-8B2A-BE37B9C2E281}" type="sibTrans" cxnId="{6A60ACBC-138F-024B-B0C8-1CAAE705B160}">
      <dgm:prSet/>
      <dgm:spPr/>
      <dgm:t>
        <a:bodyPr/>
        <a:lstStyle/>
        <a:p>
          <a:endParaRPr lang="fr-FR"/>
        </a:p>
      </dgm:t>
    </dgm:pt>
    <dgm:pt modelId="{84EDA2E7-8FE2-FD4F-A8F5-9C112DF2F9EC}">
      <dgm:prSet/>
      <dgm:spPr/>
      <dgm:t>
        <a:bodyPr/>
        <a:lstStyle/>
        <a:p>
          <a:r>
            <a:rPr lang="en-US" b="1" dirty="0"/>
            <a:t>PhD</a:t>
          </a:r>
          <a:r>
            <a:rPr lang="en-US" b="1" baseline="0" dirty="0"/>
            <a:t> of Olivier Borne on </a:t>
          </a:r>
          <a:r>
            <a:rPr lang="en-US" b="1" baseline="0" dirty="0" err="1"/>
            <a:t>VtoG</a:t>
          </a:r>
          <a:r>
            <a:rPr lang="en-US" b="1" baseline="0" dirty="0"/>
            <a:t> To TSO</a:t>
          </a:r>
          <a:endParaRPr lang="en-US" b="1" dirty="0"/>
        </a:p>
      </dgm:t>
    </dgm:pt>
    <dgm:pt modelId="{63D8551F-8C7D-B542-A001-690EEBBAEA18}" type="parTrans" cxnId="{504EEF81-0F06-8C4D-AF91-BAC626156F96}">
      <dgm:prSet/>
      <dgm:spPr/>
      <dgm:t>
        <a:bodyPr/>
        <a:lstStyle/>
        <a:p>
          <a:endParaRPr lang="fr-FR"/>
        </a:p>
      </dgm:t>
    </dgm:pt>
    <dgm:pt modelId="{10B3F920-4A36-D24A-99BA-B0339784890E}" type="sibTrans" cxnId="{504EEF81-0F06-8C4D-AF91-BAC626156F96}">
      <dgm:prSet/>
      <dgm:spPr/>
      <dgm:t>
        <a:bodyPr/>
        <a:lstStyle/>
        <a:p>
          <a:endParaRPr lang="fr-FR"/>
        </a:p>
      </dgm:t>
    </dgm:pt>
    <dgm:pt modelId="{CBC9378B-7D3B-4235-8CC6-EEB3F246C83A}">
      <dgm:prSet/>
      <dgm:spPr/>
      <dgm:t>
        <a:bodyPr/>
        <a:lstStyle/>
        <a:p>
          <a:pPr>
            <a:defRPr b="1"/>
          </a:pPr>
          <a:r>
            <a:rPr lang="en-US" dirty="0"/>
            <a:t>2012</a:t>
          </a:r>
        </a:p>
      </dgm:t>
    </dgm:pt>
    <dgm:pt modelId="{A74DE906-C7DC-49D7-BF10-EBAB725E647A}" type="sibTrans" cxnId="{3C18EE27-6948-4CEA-950D-E4F58E760BAC}">
      <dgm:prSet/>
      <dgm:spPr/>
      <dgm:t>
        <a:bodyPr/>
        <a:lstStyle/>
        <a:p>
          <a:endParaRPr lang="en-US"/>
        </a:p>
      </dgm:t>
    </dgm:pt>
    <dgm:pt modelId="{A8567989-FDEE-4DB5-8F18-8E9B9EF3C967}" type="parTrans" cxnId="{3C18EE27-6948-4CEA-950D-E4F58E760BAC}">
      <dgm:prSet/>
      <dgm:spPr/>
      <dgm:t>
        <a:bodyPr/>
        <a:lstStyle/>
        <a:p>
          <a:endParaRPr lang="en-US"/>
        </a:p>
      </dgm:t>
    </dgm:pt>
    <dgm:pt modelId="{FA65DA31-BE82-1E42-A5CA-B435F41AC655}">
      <dgm:prSet/>
      <dgm:spPr/>
      <dgm:t>
        <a:bodyPr/>
        <a:lstStyle/>
        <a:p>
          <a:pPr>
            <a:defRPr b="1"/>
          </a:pPr>
          <a:r>
            <a:rPr lang="en-US" b="1" dirty="0"/>
            <a:t>Feb 2022: DREEV can do </a:t>
          </a:r>
          <a:r>
            <a:rPr lang="en-US" b="1" dirty="0" err="1"/>
            <a:t>VtoG</a:t>
          </a:r>
          <a:r>
            <a:rPr lang="en-US" b="1" dirty="0"/>
            <a:t> for French TSO</a:t>
          </a:r>
        </a:p>
      </dgm:t>
    </dgm:pt>
    <dgm:pt modelId="{DBBD4827-2E22-6A44-B6B9-88A54E15270C}" type="parTrans" cxnId="{54F062F2-04FF-D64A-9778-85772971344B}">
      <dgm:prSet/>
      <dgm:spPr/>
      <dgm:t>
        <a:bodyPr/>
        <a:lstStyle/>
        <a:p>
          <a:endParaRPr lang="fr-FR"/>
        </a:p>
      </dgm:t>
    </dgm:pt>
    <dgm:pt modelId="{0E214C28-BEE1-D041-983B-64ABCD75B45C}" type="sibTrans" cxnId="{54F062F2-04FF-D64A-9778-85772971344B}">
      <dgm:prSet/>
      <dgm:spPr/>
      <dgm:t>
        <a:bodyPr/>
        <a:lstStyle/>
        <a:p>
          <a:endParaRPr lang="fr-FR"/>
        </a:p>
      </dgm:t>
    </dgm:pt>
    <dgm:pt modelId="{7E63561A-2C6F-1B43-AE7A-94CDE301ECD1}">
      <dgm:prSet/>
      <dgm:spPr/>
      <dgm:t>
        <a:bodyPr/>
        <a:lstStyle/>
        <a:p>
          <a:pPr>
            <a:defRPr b="1"/>
          </a:pPr>
          <a:r>
            <a:rPr lang="en-US" dirty="0"/>
            <a:t>1997-2002</a:t>
          </a:r>
        </a:p>
      </dgm:t>
    </dgm:pt>
    <dgm:pt modelId="{8F9E8C1A-919E-BB4A-828F-5FE7509F4805}" type="parTrans" cxnId="{7830387C-5A11-3E4D-8B4F-922A01D5CB65}">
      <dgm:prSet/>
      <dgm:spPr/>
      <dgm:t>
        <a:bodyPr/>
        <a:lstStyle/>
        <a:p>
          <a:endParaRPr lang="fr-FR"/>
        </a:p>
      </dgm:t>
    </dgm:pt>
    <dgm:pt modelId="{BF56A7EF-C9F6-394B-834A-1C4FE22CB951}" type="sibTrans" cxnId="{7830387C-5A11-3E4D-8B4F-922A01D5CB65}">
      <dgm:prSet/>
      <dgm:spPr/>
      <dgm:t>
        <a:bodyPr/>
        <a:lstStyle/>
        <a:p>
          <a:endParaRPr lang="fr-FR"/>
        </a:p>
      </dgm:t>
    </dgm:pt>
    <dgm:pt modelId="{2091E778-A3AA-AC41-A436-2B2D5607C893}">
      <dgm:prSet/>
      <dgm:spPr/>
      <dgm:t>
        <a:bodyPr/>
        <a:lstStyle/>
        <a:p>
          <a:r>
            <a:rPr lang="en-US" dirty="0"/>
            <a:t>1997 :Kempton  First paper on </a:t>
          </a:r>
          <a:r>
            <a:rPr lang="en-US" dirty="0" err="1"/>
            <a:t>VtoG</a:t>
          </a:r>
          <a:r>
            <a:rPr lang="en-US" dirty="0"/>
            <a:t> idea</a:t>
          </a:r>
        </a:p>
      </dgm:t>
    </dgm:pt>
    <dgm:pt modelId="{E48E6DAC-542D-2844-B7FA-13CD3CBB3956}" type="parTrans" cxnId="{B130F7AB-D20B-0149-B761-C6DD3915F529}">
      <dgm:prSet/>
      <dgm:spPr/>
      <dgm:t>
        <a:bodyPr/>
        <a:lstStyle/>
        <a:p>
          <a:endParaRPr lang="fr-FR"/>
        </a:p>
      </dgm:t>
    </dgm:pt>
    <dgm:pt modelId="{7A3EA0A7-C6BC-2541-A088-7877D90983A7}" type="sibTrans" cxnId="{B130F7AB-D20B-0149-B761-C6DD3915F529}">
      <dgm:prSet/>
      <dgm:spPr/>
      <dgm:t>
        <a:bodyPr/>
        <a:lstStyle/>
        <a:p>
          <a:endParaRPr lang="fr-FR"/>
        </a:p>
      </dgm:t>
    </dgm:pt>
    <dgm:pt modelId="{DC89A80C-B9BC-114B-9C80-191A8AF328E5}">
      <dgm:prSet/>
      <dgm:spPr/>
      <dgm:t>
        <a:bodyPr/>
        <a:lstStyle/>
        <a:p>
          <a:r>
            <a:rPr lang="en-US" dirty="0"/>
            <a:t>2002 : Kempton and </a:t>
          </a:r>
          <a:r>
            <a:rPr lang="en-US" dirty="0" err="1"/>
            <a:t>Tomic</a:t>
          </a:r>
          <a:r>
            <a:rPr lang="en-US" dirty="0"/>
            <a:t> seminal paper</a:t>
          </a:r>
        </a:p>
      </dgm:t>
    </dgm:pt>
    <dgm:pt modelId="{7C03DF7D-4DCD-F642-8F4C-4A3630B645CF}" type="parTrans" cxnId="{0AF0DCED-0893-A84B-81E9-762692EBE48E}">
      <dgm:prSet/>
      <dgm:spPr/>
      <dgm:t>
        <a:bodyPr/>
        <a:lstStyle/>
        <a:p>
          <a:endParaRPr lang="fr-FR"/>
        </a:p>
      </dgm:t>
    </dgm:pt>
    <dgm:pt modelId="{A7F01F06-0285-3F41-AB29-D4FB18E30517}" type="sibTrans" cxnId="{0AF0DCED-0893-A84B-81E9-762692EBE48E}">
      <dgm:prSet/>
      <dgm:spPr/>
      <dgm:t>
        <a:bodyPr/>
        <a:lstStyle/>
        <a:p>
          <a:endParaRPr lang="fr-FR"/>
        </a:p>
      </dgm:t>
    </dgm:pt>
    <dgm:pt modelId="{C7FB8617-84FB-8E4F-94E3-DFB3392BAD20}" type="pres">
      <dgm:prSet presAssocID="{A0C6A5C3-7C52-4404-B6FD-C28CFF2D5918}" presName="root" presStyleCnt="0">
        <dgm:presLayoutVars>
          <dgm:chMax/>
          <dgm:chPref/>
          <dgm:animLvl val="lvl"/>
        </dgm:presLayoutVars>
      </dgm:prSet>
      <dgm:spPr/>
    </dgm:pt>
    <dgm:pt modelId="{1B47F4A2-5148-0C4C-9A39-9EC4CCB5F9E0}" type="pres">
      <dgm:prSet presAssocID="{A0C6A5C3-7C52-4404-B6FD-C28CFF2D5918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31815F5F-90BA-5D4B-AB33-3B8960227E06}" type="pres">
      <dgm:prSet presAssocID="{A0C6A5C3-7C52-4404-B6FD-C28CFF2D5918}" presName="nodes" presStyleCnt="0">
        <dgm:presLayoutVars>
          <dgm:chMax/>
          <dgm:chPref/>
          <dgm:animLvl val="lvl"/>
        </dgm:presLayoutVars>
      </dgm:prSet>
      <dgm:spPr/>
    </dgm:pt>
    <dgm:pt modelId="{338B2ED3-7F67-3E4C-B429-D108BE8FAB78}" type="pres">
      <dgm:prSet presAssocID="{7E63561A-2C6F-1B43-AE7A-94CDE301ECD1}" presName="composite" presStyleCnt="0"/>
      <dgm:spPr/>
    </dgm:pt>
    <dgm:pt modelId="{0B4960AF-9082-5B44-8E2F-656EB59EB2B1}" type="pres">
      <dgm:prSet presAssocID="{7E63561A-2C6F-1B43-AE7A-94CDE301ECD1}" presName="ConnectorPoint" presStyleLbl="lnNode1" presStyleIdx="0" presStyleCnt="7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65158AF-958B-5B41-B759-BF0AC847D910}" type="pres">
      <dgm:prSet presAssocID="{7E63561A-2C6F-1B43-AE7A-94CDE301ECD1}" presName="DropPinPlaceHolder" presStyleCnt="0"/>
      <dgm:spPr/>
    </dgm:pt>
    <dgm:pt modelId="{66A27234-E2DF-1C46-8602-33439B4A76B3}" type="pres">
      <dgm:prSet presAssocID="{7E63561A-2C6F-1B43-AE7A-94CDE301ECD1}" presName="DropPin" presStyleLbl="alignNode1" presStyleIdx="0" presStyleCnt="7"/>
      <dgm:spPr/>
    </dgm:pt>
    <dgm:pt modelId="{8A414211-E81E-B643-B147-F61E936D6907}" type="pres">
      <dgm:prSet presAssocID="{7E63561A-2C6F-1B43-AE7A-94CDE301ECD1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B84CDC3-49AB-0343-97B0-92FC15B647F1}" type="pres">
      <dgm:prSet presAssocID="{7E63561A-2C6F-1B43-AE7A-94CDE301ECD1}" presName="L2TextContainer" presStyleLbl="revTx" presStyleIdx="0" presStyleCnt="14">
        <dgm:presLayoutVars>
          <dgm:bulletEnabled val="1"/>
        </dgm:presLayoutVars>
      </dgm:prSet>
      <dgm:spPr/>
    </dgm:pt>
    <dgm:pt modelId="{86216CE8-32D7-F346-8552-1CDCBC6B6864}" type="pres">
      <dgm:prSet presAssocID="{7E63561A-2C6F-1B43-AE7A-94CDE301ECD1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2BCAF75F-B1F0-6348-B2AF-096DE80BCE34}" type="pres">
      <dgm:prSet presAssocID="{7E63561A-2C6F-1B43-AE7A-94CDE301ECD1}" presName="ConnectLine" presStyleLbl="sibTrans1D1" presStyleIdx="0" presStyleCnt="7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2CF1B4F-3996-7F45-BB53-37F96EEA4378}" type="pres">
      <dgm:prSet presAssocID="{7E63561A-2C6F-1B43-AE7A-94CDE301ECD1}" presName="EmptyPlaceHolder" presStyleCnt="0"/>
      <dgm:spPr/>
    </dgm:pt>
    <dgm:pt modelId="{411D26EB-4735-DB45-8459-E8D1BD9046ED}" type="pres">
      <dgm:prSet presAssocID="{BF56A7EF-C9F6-394B-834A-1C4FE22CB951}" presName="spaceBetweenRectangles" presStyleCnt="0"/>
      <dgm:spPr/>
    </dgm:pt>
    <dgm:pt modelId="{F10BCA31-8C3C-F54C-9625-A6B6312EB739}" type="pres">
      <dgm:prSet presAssocID="{CBC9378B-7D3B-4235-8CC6-EEB3F246C83A}" presName="composite" presStyleCnt="0"/>
      <dgm:spPr/>
    </dgm:pt>
    <dgm:pt modelId="{E4B3A460-A9E7-904C-B245-EA258E15C958}" type="pres">
      <dgm:prSet presAssocID="{CBC9378B-7D3B-4235-8CC6-EEB3F246C83A}" presName="ConnectorPoint" presStyleLbl="lnNode1" presStyleIdx="1" presStyleCnt="7"/>
      <dgm:spPr>
        <a:solidFill>
          <a:schemeClr val="accent2">
            <a:hueOff val="3089319"/>
            <a:satOff val="4714"/>
            <a:lumOff val="16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C4F678D-B4B6-6745-BC1F-8E91904A8757}" type="pres">
      <dgm:prSet presAssocID="{CBC9378B-7D3B-4235-8CC6-EEB3F246C83A}" presName="DropPinPlaceHolder" presStyleCnt="0"/>
      <dgm:spPr/>
    </dgm:pt>
    <dgm:pt modelId="{5E4204B4-AE0A-4C4B-B3FB-F310F5121829}" type="pres">
      <dgm:prSet presAssocID="{CBC9378B-7D3B-4235-8CC6-EEB3F246C83A}" presName="DropPin" presStyleLbl="alignNode1" presStyleIdx="1" presStyleCnt="7"/>
      <dgm:spPr/>
    </dgm:pt>
    <dgm:pt modelId="{1A2E74BA-36F6-5747-9BAA-1BA843944BB2}" type="pres">
      <dgm:prSet presAssocID="{CBC9378B-7D3B-4235-8CC6-EEB3F246C83A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7B38955-956B-594C-B332-58D350614B2F}" type="pres">
      <dgm:prSet presAssocID="{CBC9378B-7D3B-4235-8CC6-EEB3F246C83A}" presName="L2TextContainer" presStyleLbl="revTx" presStyleIdx="2" presStyleCnt="14">
        <dgm:presLayoutVars>
          <dgm:bulletEnabled val="1"/>
        </dgm:presLayoutVars>
      </dgm:prSet>
      <dgm:spPr/>
    </dgm:pt>
    <dgm:pt modelId="{368D9220-AD8C-CD4A-9B2D-EB16DEE5B60D}" type="pres">
      <dgm:prSet presAssocID="{CBC9378B-7D3B-4235-8CC6-EEB3F246C83A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86585B27-4D39-724D-B26B-D84EB579520E}" type="pres">
      <dgm:prSet presAssocID="{CBC9378B-7D3B-4235-8CC6-EEB3F246C83A}" presName="ConnectLine" presStyleLbl="sibTrans1D1" presStyleIdx="1" presStyleCnt="7"/>
      <dgm:spPr>
        <a:noFill/>
        <a:ln w="12700" cap="flat" cmpd="sng" algn="ctr">
          <a:solidFill>
            <a:schemeClr val="accent2">
              <a:hueOff val="3089319"/>
              <a:satOff val="4714"/>
              <a:lumOff val="168"/>
              <a:alphaOff val="0"/>
            </a:schemeClr>
          </a:solidFill>
          <a:prstDash val="dash"/>
          <a:miter lim="800000"/>
        </a:ln>
        <a:effectLst/>
      </dgm:spPr>
    </dgm:pt>
    <dgm:pt modelId="{A6FF70F2-30F8-164B-B785-0849E74416E3}" type="pres">
      <dgm:prSet presAssocID="{CBC9378B-7D3B-4235-8CC6-EEB3F246C83A}" presName="EmptyPlaceHolder" presStyleCnt="0"/>
      <dgm:spPr/>
    </dgm:pt>
    <dgm:pt modelId="{26A8E981-BAF6-CD4D-AA0B-A8F28FDD6086}" type="pres">
      <dgm:prSet presAssocID="{A74DE906-C7DC-49D7-BF10-EBAB725E647A}" presName="spaceBetweenRectangles" presStyleCnt="0"/>
      <dgm:spPr/>
    </dgm:pt>
    <dgm:pt modelId="{4C14AAC1-1D07-FC49-8946-D8AEA040986B}" type="pres">
      <dgm:prSet presAssocID="{F3065966-3D94-49E2-B7A5-08585FD882EE}" presName="composite" presStyleCnt="0"/>
      <dgm:spPr/>
    </dgm:pt>
    <dgm:pt modelId="{B593D72D-E9D9-1241-B5F7-EFC425CFBB4F}" type="pres">
      <dgm:prSet presAssocID="{F3065966-3D94-49E2-B7A5-08585FD882EE}" presName="ConnectorPoint" presStyleLbl="lnNode1" presStyleIdx="2" presStyleCnt="7"/>
      <dgm:spPr>
        <a:solidFill>
          <a:schemeClr val="accent2">
            <a:hueOff val="4505257"/>
            <a:satOff val="6874"/>
            <a:lumOff val="24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B1B610A-F481-AD4F-8CA4-642949FE4E14}" type="pres">
      <dgm:prSet presAssocID="{F3065966-3D94-49E2-B7A5-08585FD882EE}" presName="DropPinPlaceHolder" presStyleCnt="0"/>
      <dgm:spPr/>
    </dgm:pt>
    <dgm:pt modelId="{AACE5F57-C198-C046-812D-927FA3314E1B}" type="pres">
      <dgm:prSet presAssocID="{F3065966-3D94-49E2-B7A5-08585FD882EE}" presName="DropPin" presStyleLbl="alignNode1" presStyleIdx="2" presStyleCnt="7"/>
      <dgm:spPr/>
    </dgm:pt>
    <dgm:pt modelId="{D298084F-9582-FB45-84DB-2F3505E2A737}" type="pres">
      <dgm:prSet presAssocID="{F3065966-3D94-49E2-B7A5-08585FD882EE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E46A14E-034D-BE40-B56C-8413F35D5E7C}" type="pres">
      <dgm:prSet presAssocID="{F3065966-3D94-49E2-B7A5-08585FD882EE}" presName="L2TextContainer" presStyleLbl="revTx" presStyleIdx="4" presStyleCnt="14">
        <dgm:presLayoutVars>
          <dgm:bulletEnabled val="1"/>
        </dgm:presLayoutVars>
      </dgm:prSet>
      <dgm:spPr/>
    </dgm:pt>
    <dgm:pt modelId="{6BE08323-A3E5-7D44-A5F7-4E2695CDE7B0}" type="pres">
      <dgm:prSet presAssocID="{F3065966-3D94-49E2-B7A5-08585FD882EE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D5E75A89-9F71-9A4F-9733-5D9BD14AE988}" type="pres">
      <dgm:prSet presAssocID="{F3065966-3D94-49E2-B7A5-08585FD882EE}" presName="ConnectLine" presStyleLbl="sibTrans1D1" presStyleIdx="2" presStyleCnt="7"/>
      <dgm:spPr>
        <a:noFill/>
        <a:ln w="12700" cap="flat" cmpd="sng" algn="ctr">
          <a:solidFill>
            <a:schemeClr val="accent2">
              <a:hueOff val="4505257"/>
              <a:satOff val="6874"/>
              <a:lumOff val="246"/>
              <a:alphaOff val="0"/>
            </a:schemeClr>
          </a:solidFill>
          <a:prstDash val="dash"/>
          <a:miter lim="800000"/>
        </a:ln>
        <a:effectLst/>
      </dgm:spPr>
    </dgm:pt>
    <dgm:pt modelId="{8BD6972F-238A-554C-8BD5-1A9EA0A9196E}" type="pres">
      <dgm:prSet presAssocID="{F3065966-3D94-49E2-B7A5-08585FD882EE}" presName="EmptyPlaceHolder" presStyleCnt="0"/>
      <dgm:spPr/>
    </dgm:pt>
    <dgm:pt modelId="{7B32A839-4CE3-A947-85B4-213559F00E01}" type="pres">
      <dgm:prSet presAssocID="{0038244F-4EE1-461F-8B99-510D825D3D52}" presName="spaceBetweenRectangles" presStyleCnt="0"/>
      <dgm:spPr/>
    </dgm:pt>
    <dgm:pt modelId="{D907704D-094D-D74E-B8CB-C3EDD190CDC9}" type="pres">
      <dgm:prSet presAssocID="{FC31E17A-00DF-A444-880B-4E61EB417A89}" presName="composite" presStyleCnt="0"/>
      <dgm:spPr/>
    </dgm:pt>
    <dgm:pt modelId="{98320686-0DDB-9B4A-8AA9-1F4584ACB288}" type="pres">
      <dgm:prSet presAssocID="{FC31E17A-00DF-A444-880B-4E61EB417A89}" presName="ConnectorPoint" presStyleLbl="lnNode1" presStyleIdx="3" presStyleCnt="7"/>
      <dgm:spPr>
        <a:solidFill>
          <a:schemeClr val="accent2">
            <a:hueOff val="6178639"/>
            <a:satOff val="9428"/>
            <a:lumOff val="33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95B9A3C-E511-0F46-B0B2-E12106FDCA6B}" type="pres">
      <dgm:prSet presAssocID="{FC31E17A-00DF-A444-880B-4E61EB417A89}" presName="DropPinPlaceHolder" presStyleCnt="0"/>
      <dgm:spPr/>
    </dgm:pt>
    <dgm:pt modelId="{74C4AD6A-9505-DE4C-8FC2-5A4F878672E4}" type="pres">
      <dgm:prSet presAssocID="{FC31E17A-00DF-A444-880B-4E61EB417A89}" presName="DropPin" presStyleLbl="alignNode1" presStyleIdx="3" presStyleCnt="7"/>
      <dgm:spPr/>
    </dgm:pt>
    <dgm:pt modelId="{AE386606-2912-5343-833F-D3FD6C1A10F9}" type="pres">
      <dgm:prSet presAssocID="{FC31E17A-00DF-A444-880B-4E61EB417A89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99E15D2-C5AE-6748-9B74-CC79C502CDEE}" type="pres">
      <dgm:prSet presAssocID="{FC31E17A-00DF-A444-880B-4E61EB417A89}" presName="L2TextContainer" presStyleLbl="revTx" presStyleIdx="6" presStyleCnt="14">
        <dgm:presLayoutVars>
          <dgm:bulletEnabled val="1"/>
        </dgm:presLayoutVars>
      </dgm:prSet>
      <dgm:spPr/>
    </dgm:pt>
    <dgm:pt modelId="{30A6EAD9-8E65-F547-9B13-08E48C3CAC40}" type="pres">
      <dgm:prSet presAssocID="{FC31E17A-00DF-A444-880B-4E61EB417A89}" presName="L1TextContainer" presStyleLbl="revTx" presStyleIdx="7" presStyleCnt="14">
        <dgm:presLayoutVars>
          <dgm:chMax val="1"/>
          <dgm:chPref val="1"/>
          <dgm:bulletEnabled val="1"/>
        </dgm:presLayoutVars>
      </dgm:prSet>
      <dgm:spPr/>
    </dgm:pt>
    <dgm:pt modelId="{AB490E30-E4FC-A44F-90C0-CEB8B44C65F0}" type="pres">
      <dgm:prSet presAssocID="{FC31E17A-00DF-A444-880B-4E61EB417A89}" presName="ConnectLine" presStyleLbl="sibTrans1D1" presStyleIdx="3" presStyleCnt="7"/>
      <dgm:spPr>
        <a:noFill/>
        <a:ln w="12700" cap="flat" cmpd="sng" algn="ctr">
          <a:solidFill>
            <a:schemeClr val="accent2">
              <a:hueOff val="6178639"/>
              <a:satOff val="9428"/>
              <a:lumOff val="337"/>
              <a:alphaOff val="0"/>
            </a:schemeClr>
          </a:solidFill>
          <a:prstDash val="dash"/>
          <a:miter lim="800000"/>
        </a:ln>
        <a:effectLst/>
      </dgm:spPr>
    </dgm:pt>
    <dgm:pt modelId="{F898592A-C45D-1440-BC80-DA7B14E05461}" type="pres">
      <dgm:prSet presAssocID="{FC31E17A-00DF-A444-880B-4E61EB417A89}" presName="EmptyPlaceHolder" presStyleCnt="0"/>
      <dgm:spPr/>
    </dgm:pt>
    <dgm:pt modelId="{C2F04308-01BB-124E-A7F0-FE9D65A0EB9F}" type="pres">
      <dgm:prSet presAssocID="{9653E5DC-ADFD-1C45-8B2A-BE37B9C2E281}" presName="spaceBetweenRectangles" presStyleCnt="0"/>
      <dgm:spPr/>
    </dgm:pt>
    <dgm:pt modelId="{FCEF7A83-E23F-5A4D-AAF7-CE87A0FE956E}" type="pres">
      <dgm:prSet presAssocID="{0DB63E66-992E-477D-BCBD-E1E315247AFA}" presName="composite" presStyleCnt="0"/>
      <dgm:spPr/>
    </dgm:pt>
    <dgm:pt modelId="{CCC1C1FD-F15D-F94E-8F54-89829ABF4481}" type="pres">
      <dgm:prSet presAssocID="{0DB63E66-992E-477D-BCBD-E1E315247AFA}" presName="ConnectorPoint" presStyleLbl="lnNode1" presStyleIdx="4" presStyleCnt="7"/>
      <dgm:spPr>
        <a:solidFill>
          <a:schemeClr val="accent2">
            <a:hueOff val="6307360"/>
            <a:satOff val="9624"/>
            <a:lumOff val="3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297BE14-8E8D-7D41-BCBD-EC38759DB688}" type="pres">
      <dgm:prSet presAssocID="{0DB63E66-992E-477D-BCBD-E1E315247AFA}" presName="DropPinPlaceHolder" presStyleCnt="0"/>
      <dgm:spPr/>
    </dgm:pt>
    <dgm:pt modelId="{63E43A0E-C63C-E643-822E-E86B69DDE280}" type="pres">
      <dgm:prSet presAssocID="{0DB63E66-992E-477D-BCBD-E1E315247AFA}" presName="DropPin" presStyleLbl="alignNode1" presStyleIdx="4" presStyleCnt="7"/>
      <dgm:spPr/>
    </dgm:pt>
    <dgm:pt modelId="{8A1C6BB7-2BF9-3748-8644-61BBC0E43B20}" type="pres">
      <dgm:prSet presAssocID="{0DB63E66-992E-477D-BCBD-E1E315247AFA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00DD465-5AD0-7444-848A-44D6230717DB}" type="pres">
      <dgm:prSet presAssocID="{0DB63E66-992E-477D-BCBD-E1E315247AFA}" presName="L2TextContainer" presStyleLbl="revTx" presStyleIdx="8" presStyleCnt="14">
        <dgm:presLayoutVars>
          <dgm:bulletEnabled val="1"/>
        </dgm:presLayoutVars>
      </dgm:prSet>
      <dgm:spPr/>
    </dgm:pt>
    <dgm:pt modelId="{6B16853A-C710-4141-8230-6ADDC38D6B22}" type="pres">
      <dgm:prSet presAssocID="{0DB63E66-992E-477D-BCBD-E1E315247AFA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071D82E2-D018-E24C-B095-2B41256EAC9A}" type="pres">
      <dgm:prSet presAssocID="{0DB63E66-992E-477D-BCBD-E1E315247AFA}" presName="ConnectLine" presStyleLbl="sibTrans1D1" presStyleIdx="4" presStyleCnt="7"/>
      <dgm:spPr>
        <a:noFill/>
        <a:ln w="12700" cap="flat" cmpd="sng" algn="ctr">
          <a:solidFill>
            <a:schemeClr val="accent2">
              <a:hueOff val="6307360"/>
              <a:satOff val="9624"/>
              <a:lumOff val="344"/>
              <a:alphaOff val="0"/>
            </a:schemeClr>
          </a:solidFill>
          <a:prstDash val="dash"/>
          <a:miter lim="800000"/>
        </a:ln>
        <a:effectLst/>
      </dgm:spPr>
    </dgm:pt>
    <dgm:pt modelId="{11548C5D-C2DD-0C4F-BC90-79CA46AF5F96}" type="pres">
      <dgm:prSet presAssocID="{0DB63E66-992E-477D-BCBD-E1E315247AFA}" presName="EmptyPlaceHolder" presStyleCnt="0"/>
      <dgm:spPr/>
    </dgm:pt>
    <dgm:pt modelId="{7FB76D6F-5AEE-D94D-9A33-1D3A25A66113}" type="pres">
      <dgm:prSet presAssocID="{49723F9A-76BB-4E77-9628-1E500E1154AD}" presName="spaceBetweenRectangles" presStyleCnt="0"/>
      <dgm:spPr/>
    </dgm:pt>
    <dgm:pt modelId="{B21C379D-4F2A-1547-B587-CC6188B28787}" type="pres">
      <dgm:prSet presAssocID="{F534EA49-1BD6-481B-A481-03EAD7D713FA}" presName="composite" presStyleCnt="0"/>
      <dgm:spPr/>
    </dgm:pt>
    <dgm:pt modelId="{C77A1967-3669-B941-A23A-2531E01432EF}" type="pres">
      <dgm:prSet presAssocID="{F534EA49-1BD6-481B-A481-03EAD7D713FA}" presName="ConnectorPoint" presStyleLbl="lnNode1" presStyleIdx="5" presStyleCnt="7"/>
      <dgm:spPr>
        <a:solidFill>
          <a:schemeClr val="accent2">
            <a:hueOff val="5406309"/>
            <a:satOff val="8249"/>
            <a:lumOff val="29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7CE73CC-23B7-864D-A7DB-11D46099F16D}" type="pres">
      <dgm:prSet presAssocID="{F534EA49-1BD6-481B-A481-03EAD7D713FA}" presName="DropPinPlaceHolder" presStyleCnt="0"/>
      <dgm:spPr/>
    </dgm:pt>
    <dgm:pt modelId="{A55EA0B8-6E84-5D4A-BAB7-AEAD1E0E1248}" type="pres">
      <dgm:prSet presAssocID="{F534EA49-1BD6-481B-A481-03EAD7D713FA}" presName="DropPin" presStyleLbl="alignNode1" presStyleIdx="5" presStyleCnt="7"/>
      <dgm:spPr/>
    </dgm:pt>
    <dgm:pt modelId="{937916D4-16DC-174D-B5E5-AF36F8BF0786}" type="pres">
      <dgm:prSet presAssocID="{F534EA49-1BD6-481B-A481-03EAD7D713FA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2C46617-AC75-9C4F-9CE3-5EE859F5D348}" type="pres">
      <dgm:prSet presAssocID="{F534EA49-1BD6-481B-A481-03EAD7D713FA}" presName="L2TextContainer" presStyleLbl="revTx" presStyleIdx="10" presStyleCnt="14">
        <dgm:presLayoutVars>
          <dgm:bulletEnabled val="1"/>
        </dgm:presLayoutVars>
      </dgm:prSet>
      <dgm:spPr/>
    </dgm:pt>
    <dgm:pt modelId="{58044C71-D8D4-D248-95D4-BC20315D4D45}" type="pres">
      <dgm:prSet presAssocID="{F534EA49-1BD6-481B-A481-03EAD7D713FA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273DF353-7B2F-C94F-93C1-E9BD8BF78DBD}" type="pres">
      <dgm:prSet presAssocID="{F534EA49-1BD6-481B-A481-03EAD7D713FA}" presName="ConnectLine" presStyleLbl="sibTrans1D1" presStyleIdx="5" presStyleCnt="7"/>
      <dgm:spPr>
        <a:noFill/>
        <a:ln w="12700" cap="flat" cmpd="sng" algn="ctr">
          <a:solidFill>
            <a:schemeClr val="accent2">
              <a:hueOff val="5406309"/>
              <a:satOff val="8249"/>
              <a:lumOff val="295"/>
              <a:alphaOff val="0"/>
            </a:schemeClr>
          </a:solidFill>
          <a:prstDash val="dash"/>
          <a:miter lim="800000"/>
        </a:ln>
        <a:effectLst/>
      </dgm:spPr>
    </dgm:pt>
    <dgm:pt modelId="{6CF7F8F2-32B5-1E46-AD41-D47ECC0AE4A8}" type="pres">
      <dgm:prSet presAssocID="{F534EA49-1BD6-481B-A481-03EAD7D713FA}" presName="EmptyPlaceHolder" presStyleCnt="0"/>
      <dgm:spPr/>
    </dgm:pt>
    <dgm:pt modelId="{39DC0097-3217-D940-A1CE-900CA5A9C633}" type="pres">
      <dgm:prSet presAssocID="{B7FFA029-DD1B-42D8-9CBA-E66525560F9A}" presName="spaceBetweenRectangles" presStyleCnt="0"/>
      <dgm:spPr/>
    </dgm:pt>
    <dgm:pt modelId="{4BB7D23C-A99F-0B49-980E-2BC5E469A690}" type="pres">
      <dgm:prSet presAssocID="{FA65DA31-BE82-1E42-A5CA-B435F41AC655}" presName="composite" presStyleCnt="0"/>
      <dgm:spPr/>
    </dgm:pt>
    <dgm:pt modelId="{301D1BFA-137C-8B4D-A29A-A6F42D27996B}" type="pres">
      <dgm:prSet presAssocID="{FA65DA31-BE82-1E42-A5CA-B435F41AC655}" presName="ConnectorPoint" presStyleLbl="lnNode1" presStyleIdx="6" presStyleCnt="7"/>
      <dgm:spPr>
        <a:solidFill>
          <a:schemeClr val="accent2">
            <a:hueOff val="7208412"/>
            <a:satOff val="10999"/>
            <a:lumOff val="39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8BD680-CA6C-0E4D-9A18-D3C734DE66DE}" type="pres">
      <dgm:prSet presAssocID="{FA65DA31-BE82-1E42-A5CA-B435F41AC655}" presName="DropPinPlaceHolder" presStyleCnt="0"/>
      <dgm:spPr/>
    </dgm:pt>
    <dgm:pt modelId="{DC135205-913C-2545-9683-BFF55B900FC7}" type="pres">
      <dgm:prSet presAssocID="{FA65DA31-BE82-1E42-A5CA-B435F41AC655}" presName="DropPin" presStyleLbl="alignNode1" presStyleIdx="6" presStyleCnt="7"/>
      <dgm:spPr/>
    </dgm:pt>
    <dgm:pt modelId="{B75E3199-3CD4-ED45-9262-3882723F8AA0}" type="pres">
      <dgm:prSet presAssocID="{FA65DA31-BE82-1E42-A5CA-B435F41AC655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37925C4-E10B-C047-BEBF-3E311C091A7B}" type="pres">
      <dgm:prSet presAssocID="{FA65DA31-BE82-1E42-A5CA-B435F41AC655}" presName="L2TextContainer" presStyleLbl="revTx" presStyleIdx="12" presStyleCnt="14">
        <dgm:presLayoutVars>
          <dgm:bulletEnabled val="1"/>
        </dgm:presLayoutVars>
      </dgm:prSet>
      <dgm:spPr/>
    </dgm:pt>
    <dgm:pt modelId="{A92C35DD-C1D2-604D-A094-0DFC02B9EB73}" type="pres">
      <dgm:prSet presAssocID="{FA65DA31-BE82-1E42-A5CA-B435F41AC655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1D9200E-4C40-D54C-84D1-1934DDF5753A}" type="pres">
      <dgm:prSet presAssocID="{FA65DA31-BE82-1E42-A5CA-B435F41AC655}" presName="ConnectLine" presStyleLbl="sibTrans1D1" presStyleIdx="6" presStyleCnt="7"/>
      <dgm:spPr>
        <a:noFill/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dash"/>
          <a:miter lim="800000"/>
        </a:ln>
        <a:effectLst/>
      </dgm:spPr>
    </dgm:pt>
    <dgm:pt modelId="{C5C1A1F3-787A-C343-BF76-2EA4E492AA66}" type="pres">
      <dgm:prSet presAssocID="{FA65DA31-BE82-1E42-A5CA-B435F41AC655}" presName="EmptyPlaceHolder" presStyleCnt="0"/>
      <dgm:spPr/>
    </dgm:pt>
  </dgm:ptLst>
  <dgm:cxnLst>
    <dgm:cxn modelId="{9063AB01-3B14-C84F-A7CA-A80B4A0D1362}" type="presOf" srcId="{F3065966-3D94-49E2-B7A5-08585FD882EE}" destId="{6BE08323-A3E5-7D44-A5F7-4E2695CDE7B0}" srcOrd="0" destOrd="0" presId="urn:microsoft.com/office/officeart/2017/3/layout/DropPinTimeline"/>
    <dgm:cxn modelId="{0CEE5105-B4D1-C046-91F6-16D3DDE0A174}" type="presOf" srcId="{84EDA2E7-8FE2-FD4F-A8F5-9C112DF2F9EC}" destId="{E99E15D2-C5AE-6748-9B74-CC79C502CDEE}" srcOrd="0" destOrd="0" presId="urn:microsoft.com/office/officeart/2017/3/layout/DropPinTimeline"/>
    <dgm:cxn modelId="{C0DF7307-4293-48CA-B5E6-1F102291426C}" srcId="{A0C6A5C3-7C52-4404-B6FD-C28CFF2D5918}" destId="{F534EA49-1BD6-481B-A481-03EAD7D713FA}" srcOrd="5" destOrd="0" parTransId="{0AC93879-1B6D-4BD4-89FF-907F32791CD5}" sibTransId="{B7FFA029-DD1B-42D8-9CBA-E66525560F9A}"/>
    <dgm:cxn modelId="{6D88BA14-2A90-4772-9B41-86B826EF0C65}" srcId="{A0C6A5C3-7C52-4404-B6FD-C28CFF2D5918}" destId="{0DB63E66-992E-477D-BCBD-E1E315247AFA}" srcOrd="4" destOrd="0" parTransId="{A467845F-1655-421A-BD0F-6354FC172556}" sibTransId="{49723F9A-76BB-4E77-9628-1E500E1154AD}"/>
    <dgm:cxn modelId="{0356A023-70AF-2945-92CB-F70E5A4EADDE}" type="presOf" srcId="{CBC9378B-7D3B-4235-8CC6-EEB3F246C83A}" destId="{368D9220-AD8C-CD4A-9B2D-EB16DEE5B60D}" srcOrd="0" destOrd="0" presId="urn:microsoft.com/office/officeart/2017/3/layout/DropPinTimeline"/>
    <dgm:cxn modelId="{BE406225-322E-7847-B7A1-F494EC64FA50}" type="presOf" srcId="{DC89A80C-B9BC-114B-9C80-191A8AF328E5}" destId="{0B84CDC3-49AB-0343-97B0-92FC15B647F1}" srcOrd="0" destOrd="1" presId="urn:microsoft.com/office/officeart/2017/3/layout/DropPinTimeline"/>
    <dgm:cxn modelId="{3C18EE27-6948-4CEA-950D-E4F58E760BAC}" srcId="{A0C6A5C3-7C52-4404-B6FD-C28CFF2D5918}" destId="{CBC9378B-7D3B-4235-8CC6-EEB3F246C83A}" srcOrd="1" destOrd="0" parTransId="{A8567989-FDEE-4DB5-8F18-8E9B9EF3C967}" sibTransId="{A74DE906-C7DC-49D7-BF10-EBAB725E647A}"/>
    <dgm:cxn modelId="{C63A7229-B5FD-934E-932F-4BE712AE5748}" type="presOf" srcId="{FC31E17A-00DF-A444-880B-4E61EB417A89}" destId="{30A6EAD9-8E65-F547-9B13-08E48C3CAC40}" srcOrd="0" destOrd="0" presId="urn:microsoft.com/office/officeart/2017/3/layout/DropPinTimeline"/>
    <dgm:cxn modelId="{7526B234-CFCD-664E-B0FF-B40AB6AE10EB}" type="presOf" srcId="{7E63561A-2C6F-1B43-AE7A-94CDE301ECD1}" destId="{86216CE8-32D7-F346-8552-1CDCBC6B6864}" srcOrd="0" destOrd="0" presId="urn:microsoft.com/office/officeart/2017/3/layout/DropPinTimeline"/>
    <dgm:cxn modelId="{339C5840-73F3-CA41-AA00-90A527C3216E}" type="presOf" srcId="{0DB63E66-992E-477D-BCBD-E1E315247AFA}" destId="{6B16853A-C710-4141-8230-6ADDC38D6B22}" srcOrd="0" destOrd="0" presId="urn:microsoft.com/office/officeart/2017/3/layout/DropPinTimeline"/>
    <dgm:cxn modelId="{514E8140-EA3E-A14C-843D-F5C38D688530}" type="presOf" srcId="{078FD136-8858-4591-96BC-26B8BB67B0F8}" destId="{500DD465-5AD0-7444-848A-44D6230717DB}" srcOrd="0" destOrd="0" presId="urn:microsoft.com/office/officeart/2017/3/layout/DropPinTimeline"/>
    <dgm:cxn modelId="{A737A045-90A6-4D27-9962-D73D0DB9799E}" srcId="{F534EA49-1BD6-481B-A481-03EAD7D713FA}" destId="{9C620420-761E-475A-BF2A-FC581DB55463}" srcOrd="0" destOrd="0" parTransId="{BA85DFAC-1062-4473-A78B-31EDD79A5197}" sibTransId="{379EDCCD-CA08-4B23-B0E4-F9D4F08379DA}"/>
    <dgm:cxn modelId="{F1839448-AB50-4A4F-991C-08AF2F750CEC}" srcId="{0DB63E66-992E-477D-BCBD-E1E315247AFA}" destId="{078FD136-8858-4591-96BC-26B8BB67B0F8}" srcOrd="0" destOrd="0" parTransId="{CAE9F057-F74D-4844-BA5D-49298ABE9FF3}" sibTransId="{E7342DA5-0FFA-4125-9CE1-14088FFFB4FB}"/>
    <dgm:cxn modelId="{1321285E-1FCD-49CA-9A21-B37108720AF3}" srcId="{A0C6A5C3-7C52-4404-B6FD-C28CFF2D5918}" destId="{F3065966-3D94-49E2-B7A5-08585FD882EE}" srcOrd="2" destOrd="0" parTransId="{972A67EF-8F2E-4209-9775-9E9E9209E7A0}" sibTransId="{0038244F-4EE1-461F-8B99-510D825D3D52}"/>
    <dgm:cxn modelId="{0CD1FB64-6DED-4F43-AD56-2FBCC2054D0A}" srcId="{F3065966-3D94-49E2-B7A5-08585FD882EE}" destId="{5E6A2473-215F-4CA8-9A22-926750065E68}" srcOrd="0" destOrd="0" parTransId="{2F298B4F-487F-4EB8-B2B5-5D868CE6B98D}" sibTransId="{BA05EF6D-0B4F-41A8-B6D8-CFDE4D3534BD}"/>
    <dgm:cxn modelId="{08E7466D-5436-3B45-ABEE-30ACD967D32E}" type="presOf" srcId="{5E6A2473-215F-4CA8-9A22-926750065E68}" destId="{1E46A14E-034D-BE40-B56C-8413F35D5E7C}" srcOrd="0" destOrd="0" presId="urn:microsoft.com/office/officeart/2017/3/layout/DropPinTimeline"/>
    <dgm:cxn modelId="{1FD0257C-699A-8E4B-B182-4E1C44B20CBD}" type="presOf" srcId="{53C3309D-A4BB-424A-B0E0-31FB3B7DE071}" destId="{A7B38955-956B-594C-B332-58D350614B2F}" srcOrd="0" destOrd="0" presId="urn:microsoft.com/office/officeart/2017/3/layout/DropPinTimeline"/>
    <dgm:cxn modelId="{7830387C-5A11-3E4D-8B4F-922A01D5CB65}" srcId="{A0C6A5C3-7C52-4404-B6FD-C28CFF2D5918}" destId="{7E63561A-2C6F-1B43-AE7A-94CDE301ECD1}" srcOrd="0" destOrd="0" parTransId="{8F9E8C1A-919E-BB4A-828F-5FE7509F4805}" sibTransId="{BF56A7EF-C9F6-394B-834A-1C4FE22CB951}"/>
    <dgm:cxn modelId="{7219DA81-76AB-134E-8A99-F212705121BB}" type="presOf" srcId="{FA65DA31-BE82-1E42-A5CA-B435F41AC655}" destId="{A92C35DD-C1D2-604D-A094-0DFC02B9EB73}" srcOrd="0" destOrd="0" presId="urn:microsoft.com/office/officeart/2017/3/layout/DropPinTimeline"/>
    <dgm:cxn modelId="{504EEF81-0F06-8C4D-AF91-BAC626156F96}" srcId="{FC31E17A-00DF-A444-880B-4E61EB417A89}" destId="{84EDA2E7-8FE2-FD4F-A8F5-9C112DF2F9EC}" srcOrd="0" destOrd="0" parTransId="{63D8551F-8C7D-B542-A001-690EEBBAEA18}" sibTransId="{10B3F920-4A36-D24A-99BA-B0339784890E}"/>
    <dgm:cxn modelId="{B130F7AB-D20B-0149-B761-C6DD3915F529}" srcId="{7E63561A-2C6F-1B43-AE7A-94CDE301ECD1}" destId="{2091E778-A3AA-AC41-A436-2B2D5607C893}" srcOrd="0" destOrd="0" parTransId="{E48E6DAC-542D-2844-B7FA-13CD3CBB3956}" sibTransId="{7A3EA0A7-C6BC-2541-A088-7877D90983A7}"/>
    <dgm:cxn modelId="{C74AEAAD-BD88-3547-B785-AC86016079E0}" type="presOf" srcId="{F534EA49-1BD6-481B-A481-03EAD7D713FA}" destId="{58044C71-D8D4-D248-95D4-BC20315D4D45}" srcOrd="0" destOrd="0" presId="urn:microsoft.com/office/officeart/2017/3/layout/DropPinTimeline"/>
    <dgm:cxn modelId="{6A60ACBC-138F-024B-B0C8-1CAAE705B160}" srcId="{A0C6A5C3-7C52-4404-B6FD-C28CFF2D5918}" destId="{FC31E17A-00DF-A444-880B-4E61EB417A89}" srcOrd="3" destOrd="0" parTransId="{5E37381E-E585-364A-BBFD-7FF8ED0FC98E}" sibTransId="{9653E5DC-ADFD-1C45-8B2A-BE37B9C2E281}"/>
    <dgm:cxn modelId="{3C62ACBC-902C-B343-8036-81465101D3DB}" type="presOf" srcId="{2091E778-A3AA-AC41-A436-2B2D5607C893}" destId="{0B84CDC3-49AB-0343-97B0-92FC15B647F1}" srcOrd="0" destOrd="0" presId="urn:microsoft.com/office/officeart/2017/3/layout/DropPinTimeline"/>
    <dgm:cxn modelId="{690E15C0-12CA-3E44-9A90-2A2FA525B9C5}" type="presOf" srcId="{9C620420-761E-475A-BF2A-FC581DB55463}" destId="{42C46617-AC75-9C4F-9CE3-5EE859F5D348}" srcOrd="0" destOrd="0" presId="urn:microsoft.com/office/officeart/2017/3/layout/DropPinTimeline"/>
    <dgm:cxn modelId="{D7AEA3C0-86A5-43D7-94A8-6EBD78797CBE}" srcId="{CBC9378B-7D3B-4235-8CC6-EEB3F246C83A}" destId="{53C3309D-A4BB-424A-B0E0-31FB3B7DE071}" srcOrd="0" destOrd="0" parTransId="{820E80B2-0E39-430A-91F6-82663AA4A1E2}" sibTransId="{3F6EE50A-A985-49A2-8E6D-33F0D53D2898}"/>
    <dgm:cxn modelId="{7B13D6C4-AB3A-F64B-ADB9-105E281A060B}" type="presOf" srcId="{A0C6A5C3-7C52-4404-B6FD-C28CFF2D5918}" destId="{C7FB8617-84FB-8E4F-94E3-DFB3392BAD20}" srcOrd="0" destOrd="0" presId="urn:microsoft.com/office/officeart/2017/3/layout/DropPinTimeline"/>
    <dgm:cxn modelId="{0AF0DCED-0893-A84B-81E9-762692EBE48E}" srcId="{7E63561A-2C6F-1B43-AE7A-94CDE301ECD1}" destId="{DC89A80C-B9BC-114B-9C80-191A8AF328E5}" srcOrd="1" destOrd="0" parTransId="{7C03DF7D-4DCD-F642-8F4C-4A3630B645CF}" sibTransId="{A7F01F06-0285-3F41-AB29-D4FB18E30517}"/>
    <dgm:cxn modelId="{54F062F2-04FF-D64A-9778-85772971344B}" srcId="{A0C6A5C3-7C52-4404-B6FD-C28CFF2D5918}" destId="{FA65DA31-BE82-1E42-A5CA-B435F41AC655}" srcOrd="6" destOrd="0" parTransId="{DBBD4827-2E22-6A44-B6B9-88A54E15270C}" sibTransId="{0E214C28-BEE1-D041-983B-64ABCD75B45C}"/>
    <dgm:cxn modelId="{1DB81B18-285F-B94E-A3EB-2B1CB8B0268A}" type="presParOf" srcId="{C7FB8617-84FB-8E4F-94E3-DFB3392BAD20}" destId="{1B47F4A2-5148-0C4C-9A39-9EC4CCB5F9E0}" srcOrd="0" destOrd="0" presId="urn:microsoft.com/office/officeart/2017/3/layout/DropPinTimeline"/>
    <dgm:cxn modelId="{C8A7F0A8-D616-7545-9FE3-45CABD9EDAA9}" type="presParOf" srcId="{C7FB8617-84FB-8E4F-94E3-DFB3392BAD20}" destId="{31815F5F-90BA-5D4B-AB33-3B8960227E06}" srcOrd="1" destOrd="0" presId="urn:microsoft.com/office/officeart/2017/3/layout/DropPinTimeline"/>
    <dgm:cxn modelId="{F44356C7-CF6E-5540-8226-82E0FE7192E1}" type="presParOf" srcId="{31815F5F-90BA-5D4B-AB33-3B8960227E06}" destId="{338B2ED3-7F67-3E4C-B429-D108BE8FAB78}" srcOrd="0" destOrd="0" presId="urn:microsoft.com/office/officeart/2017/3/layout/DropPinTimeline"/>
    <dgm:cxn modelId="{6A97B2B7-A4D4-D043-AA34-9E1673890FF0}" type="presParOf" srcId="{338B2ED3-7F67-3E4C-B429-D108BE8FAB78}" destId="{0B4960AF-9082-5B44-8E2F-656EB59EB2B1}" srcOrd="0" destOrd="0" presId="urn:microsoft.com/office/officeart/2017/3/layout/DropPinTimeline"/>
    <dgm:cxn modelId="{99652099-6397-054F-883A-060E5F62C01D}" type="presParOf" srcId="{338B2ED3-7F67-3E4C-B429-D108BE8FAB78}" destId="{365158AF-958B-5B41-B759-BF0AC847D910}" srcOrd="1" destOrd="0" presId="urn:microsoft.com/office/officeart/2017/3/layout/DropPinTimeline"/>
    <dgm:cxn modelId="{8CB818A3-CAB0-2B40-8E51-8E44D70AF34C}" type="presParOf" srcId="{365158AF-958B-5B41-B759-BF0AC847D910}" destId="{66A27234-E2DF-1C46-8602-33439B4A76B3}" srcOrd="0" destOrd="0" presId="urn:microsoft.com/office/officeart/2017/3/layout/DropPinTimeline"/>
    <dgm:cxn modelId="{F1EF28B2-6918-9E49-A872-8BDAF74AF034}" type="presParOf" srcId="{365158AF-958B-5B41-B759-BF0AC847D910}" destId="{8A414211-E81E-B643-B147-F61E936D6907}" srcOrd="1" destOrd="0" presId="urn:microsoft.com/office/officeart/2017/3/layout/DropPinTimeline"/>
    <dgm:cxn modelId="{5A8B13C8-108E-1649-A7AA-17B6016D50EE}" type="presParOf" srcId="{338B2ED3-7F67-3E4C-B429-D108BE8FAB78}" destId="{0B84CDC3-49AB-0343-97B0-92FC15B647F1}" srcOrd="2" destOrd="0" presId="urn:microsoft.com/office/officeart/2017/3/layout/DropPinTimeline"/>
    <dgm:cxn modelId="{5924CB31-9EFA-1843-83C1-8B00223A6F0C}" type="presParOf" srcId="{338B2ED3-7F67-3E4C-B429-D108BE8FAB78}" destId="{86216CE8-32D7-F346-8552-1CDCBC6B6864}" srcOrd="3" destOrd="0" presId="urn:microsoft.com/office/officeart/2017/3/layout/DropPinTimeline"/>
    <dgm:cxn modelId="{26D690AF-EB98-F545-84F9-FE8F7D4CA81B}" type="presParOf" srcId="{338B2ED3-7F67-3E4C-B429-D108BE8FAB78}" destId="{2BCAF75F-B1F0-6348-B2AF-096DE80BCE34}" srcOrd="4" destOrd="0" presId="urn:microsoft.com/office/officeart/2017/3/layout/DropPinTimeline"/>
    <dgm:cxn modelId="{5BE67614-A12F-9143-8770-248B5ED853BB}" type="presParOf" srcId="{338B2ED3-7F67-3E4C-B429-D108BE8FAB78}" destId="{52CF1B4F-3996-7F45-BB53-37F96EEA4378}" srcOrd="5" destOrd="0" presId="urn:microsoft.com/office/officeart/2017/3/layout/DropPinTimeline"/>
    <dgm:cxn modelId="{6FDF4FFA-73A3-C645-8CD0-C7D00529FAF5}" type="presParOf" srcId="{31815F5F-90BA-5D4B-AB33-3B8960227E06}" destId="{411D26EB-4735-DB45-8459-E8D1BD9046ED}" srcOrd="1" destOrd="0" presId="urn:microsoft.com/office/officeart/2017/3/layout/DropPinTimeline"/>
    <dgm:cxn modelId="{F3E9EEF4-0A4C-134E-AEC4-9954311BD7EC}" type="presParOf" srcId="{31815F5F-90BA-5D4B-AB33-3B8960227E06}" destId="{F10BCA31-8C3C-F54C-9625-A6B6312EB739}" srcOrd="2" destOrd="0" presId="urn:microsoft.com/office/officeart/2017/3/layout/DropPinTimeline"/>
    <dgm:cxn modelId="{C01F6CBA-8C93-6440-9B6E-00FFBB574B5C}" type="presParOf" srcId="{F10BCA31-8C3C-F54C-9625-A6B6312EB739}" destId="{E4B3A460-A9E7-904C-B245-EA258E15C958}" srcOrd="0" destOrd="0" presId="urn:microsoft.com/office/officeart/2017/3/layout/DropPinTimeline"/>
    <dgm:cxn modelId="{41D4C171-92A7-3145-84CB-C693B6471A00}" type="presParOf" srcId="{F10BCA31-8C3C-F54C-9625-A6B6312EB739}" destId="{4C4F678D-B4B6-6745-BC1F-8E91904A8757}" srcOrd="1" destOrd="0" presId="urn:microsoft.com/office/officeart/2017/3/layout/DropPinTimeline"/>
    <dgm:cxn modelId="{07DDC89A-AC38-7048-B107-3959FD455CA9}" type="presParOf" srcId="{4C4F678D-B4B6-6745-BC1F-8E91904A8757}" destId="{5E4204B4-AE0A-4C4B-B3FB-F310F5121829}" srcOrd="0" destOrd="0" presId="urn:microsoft.com/office/officeart/2017/3/layout/DropPinTimeline"/>
    <dgm:cxn modelId="{0F4D6C38-5963-3D47-9866-6D6A7094E75D}" type="presParOf" srcId="{4C4F678D-B4B6-6745-BC1F-8E91904A8757}" destId="{1A2E74BA-36F6-5747-9BAA-1BA843944BB2}" srcOrd="1" destOrd="0" presId="urn:microsoft.com/office/officeart/2017/3/layout/DropPinTimeline"/>
    <dgm:cxn modelId="{95EF5B67-E524-3C4B-8CE6-5A262AF96CB4}" type="presParOf" srcId="{F10BCA31-8C3C-F54C-9625-A6B6312EB739}" destId="{A7B38955-956B-594C-B332-58D350614B2F}" srcOrd="2" destOrd="0" presId="urn:microsoft.com/office/officeart/2017/3/layout/DropPinTimeline"/>
    <dgm:cxn modelId="{3B2CA58F-B781-DC48-AC8C-963CB5E92439}" type="presParOf" srcId="{F10BCA31-8C3C-F54C-9625-A6B6312EB739}" destId="{368D9220-AD8C-CD4A-9B2D-EB16DEE5B60D}" srcOrd="3" destOrd="0" presId="urn:microsoft.com/office/officeart/2017/3/layout/DropPinTimeline"/>
    <dgm:cxn modelId="{0A3B4C66-79C5-F341-97F8-A3CAE49526B0}" type="presParOf" srcId="{F10BCA31-8C3C-F54C-9625-A6B6312EB739}" destId="{86585B27-4D39-724D-B26B-D84EB579520E}" srcOrd="4" destOrd="0" presId="urn:microsoft.com/office/officeart/2017/3/layout/DropPinTimeline"/>
    <dgm:cxn modelId="{2AC7F28D-013F-FE42-A86C-1476B8F21E6C}" type="presParOf" srcId="{F10BCA31-8C3C-F54C-9625-A6B6312EB739}" destId="{A6FF70F2-30F8-164B-B785-0849E74416E3}" srcOrd="5" destOrd="0" presId="urn:microsoft.com/office/officeart/2017/3/layout/DropPinTimeline"/>
    <dgm:cxn modelId="{218831CB-AC25-9041-9E2D-336A67E6E9D1}" type="presParOf" srcId="{31815F5F-90BA-5D4B-AB33-3B8960227E06}" destId="{26A8E981-BAF6-CD4D-AA0B-A8F28FDD6086}" srcOrd="3" destOrd="0" presId="urn:microsoft.com/office/officeart/2017/3/layout/DropPinTimeline"/>
    <dgm:cxn modelId="{9AE2131F-EAA1-2F48-A8FD-5AB03EF5A4C2}" type="presParOf" srcId="{31815F5F-90BA-5D4B-AB33-3B8960227E06}" destId="{4C14AAC1-1D07-FC49-8946-D8AEA040986B}" srcOrd="4" destOrd="0" presId="urn:microsoft.com/office/officeart/2017/3/layout/DropPinTimeline"/>
    <dgm:cxn modelId="{785673EC-FFA1-334E-9128-5154AC09F8A3}" type="presParOf" srcId="{4C14AAC1-1D07-FC49-8946-D8AEA040986B}" destId="{B593D72D-E9D9-1241-B5F7-EFC425CFBB4F}" srcOrd="0" destOrd="0" presId="urn:microsoft.com/office/officeart/2017/3/layout/DropPinTimeline"/>
    <dgm:cxn modelId="{43AC7109-4937-BA42-8741-8537ABCAF224}" type="presParOf" srcId="{4C14AAC1-1D07-FC49-8946-D8AEA040986B}" destId="{0B1B610A-F481-AD4F-8CA4-642949FE4E14}" srcOrd="1" destOrd="0" presId="urn:microsoft.com/office/officeart/2017/3/layout/DropPinTimeline"/>
    <dgm:cxn modelId="{8141551F-43F4-8841-BB28-F51AEC734A28}" type="presParOf" srcId="{0B1B610A-F481-AD4F-8CA4-642949FE4E14}" destId="{AACE5F57-C198-C046-812D-927FA3314E1B}" srcOrd="0" destOrd="0" presId="urn:microsoft.com/office/officeart/2017/3/layout/DropPinTimeline"/>
    <dgm:cxn modelId="{7760B3AD-29D0-CE45-81D1-0437AF65C213}" type="presParOf" srcId="{0B1B610A-F481-AD4F-8CA4-642949FE4E14}" destId="{D298084F-9582-FB45-84DB-2F3505E2A737}" srcOrd="1" destOrd="0" presId="urn:microsoft.com/office/officeart/2017/3/layout/DropPinTimeline"/>
    <dgm:cxn modelId="{D65ECD47-6CED-6743-95AC-ABAFC514B1B1}" type="presParOf" srcId="{4C14AAC1-1D07-FC49-8946-D8AEA040986B}" destId="{1E46A14E-034D-BE40-B56C-8413F35D5E7C}" srcOrd="2" destOrd="0" presId="urn:microsoft.com/office/officeart/2017/3/layout/DropPinTimeline"/>
    <dgm:cxn modelId="{6951ACA2-BC89-D848-B081-BF855FA96E11}" type="presParOf" srcId="{4C14AAC1-1D07-FC49-8946-D8AEA040986B}" destId="{6BE08323-A3E5-7D44-A5F7-4E2695CDE7B0}" srcOrd="3" destOrd="0" presId="urn:microsoft.com/office/officeart/2017/3/layout/DropPinTimeline"/>
    <dgm:cxn modelId="{7BA68119-92F8-0B48-859A-D36926D52E8F}" type="presParOf" srcId="{4C14AAC1-1D07-FC49-8946-D8AEA040986B}" destId="{D5E75A89-9F71-9A4F-9733-5D9BD14AE988}" srcOrd="4" destOrd="0" presId="urn:microsoft.com/office/officeart/2017/3/layout/DropPinTimeline"/>
    <dgm:cxn modelId="{77AFED7C-7D64-9B4A-9EDB-CBBCC6ABD359}" type="presParOf" srcId="{4C14AAC1-1D07-FC49-8946-D8AEA040986B}" destId="{8BD6972F-238A-554C-8BD5-1A9EA0A9196E}" srcOrd="5" destOrd="0" presId="urn:microsoft.com/office/officeart/2017/3/layout/DropPinTimeline"/>
    <dgm:cxn modelId="{9AE8D27A-8117-0441-9F9A-0F26767E7B9F}" type="presParOf" srcId="{31815F5F-90BA-5D4B-AB33-3B8960227E06}" destId="{7B32A839-4CE3-A947-85B4-213559F00E01}" srcOrd="5" destOrd="0" presId="urn:microsoft.com/office/officeart/2017/3/layout/DropPinTimeline"/>
    <dgm:cxn modelId="{CF16AAEA-EBA5-AB4B-A7B2-231FA9A80DAE}" type="presParOf" srcId="{31815F5F-90BA-5D4B-AB33-3B8960227E06}" destId="{D907704D-094D-D74E-B8CB-C3EDD190CDC9}" srcOrd="6" destOrd="0" presId="urn:microsoft.com/office/officeart/2017/3/layout/DropPinTimeline"/>
    <dgm:cxn modelId="{EE9E3022-2BA2-4B48-A823-2FB2F1CE6ABF}" type="presParOf" srcId="{D907704D-094D-D74E-B8CB-C3EDD190CDC9}" destId="{98320686-0DDB-9B4A-8AA9-1F4584ACB288}" srcOrd="0" destOrd="0" presId="urn:microsoft.com/office/officeart/2017/3/layout/DropPinTimeline"/>
    <dgm:cxn modelId="{2F5C19E8-1757-AA43-8007-939B9034486A}" type="presParOf" srcId="{D907704D-094D-D74E-B8CB-C3EDD190CDC9}" destId="{895B9A3C-E511-0F46-B0B2-E12106FDCA6B}" srcOrd="1" destOrd="0" presId="urn:microsoft.com/office/officeart/2017/3/layout/DropPinTimeline"/>
    <dgm:cxn modelId="{162ABD40-FB87-2345-A170-B7358584307E}" type="presParOf" srcId="{895B9A3C-E511-0F46-B0B2-E12106FDCA6B}" destId="{74C4AD6A-9505-DE4C-8FC2-5A4F878672E4}" srcOrd="0" destOrd="0" presId="urn:microsoft.com/office/officeart/2017/3/layout/DropPinTimeline"/>
    <dgm:cxn modelId="{C0D48300-198F-9B4B-A90C-49FB16D183B3}" type="presParOf" srcId="{895B9A3C-E511-0F46-B0B2-E12106FDCA6B}" destId="{AE386606-2912-5343-833F-D3FD6C1A10F9}" srcOrd="1" destOrd="0" presId="urn:microsoft.com/office/officeart/2017/3/layout/DropPinTimeline"/>
    <dgm:cxn modelId="{2CCC8660-38B4-AB4F-A7AC-B42E6F415C5D}" type="presParOf" srcId="{D907704D-094D-D74E-B8CB-C3EDD190CDC9}" destId="{E99E15D2-C5AE-6748-9B74-CC79C502CDEE}" srcOrd="2" destOrd="0" presId="urn:microsoft.com/office/officeart/2017/3/layout/DropPinTimeline"/>
    <dgm:cxn modelId="{B4FA5158-5DE8-744D-B512-C472A43DF012}" type="presParOf" srcId="{D907704D-094D-D74E-B8CB-C3EDD190CDC9}" destId="{30A6EAD9-8E65-F547-9B13-08E48C3CAC40}" srcOrd="3" destOrd="0" presId="urn:microsoft.com/office/officeart/2017/3/layout/DropPinTimeline"/>
    <dgm:cxn modelId="{28108EBF-6A24-084F-B027-2BE966CB6A66}" type="presParOf" srcId="{D907704D-094D-D74E-B8CB-C3EDD190CDC9}" destId="{AB490E30-E4FC-A44F-90C0-CEB8B44C65F0}" srcOrd="4" destOrd="0" presId="urn:microsoft.com/office/officeart/2017/3/layout/DropPinTimeline"/>
    <dgm:cxn modelId="{399FD4C5-BCC4-954D-883F-12350E25ED39}" type="presParOf" srcId="{D907704D-094D-D74E-B8CB-C3EDD190CDC9}" destId="{F898592A-C45D-1440-BC80-DA7B14E05461}" srcOrd="5" destOrd="0" presId="urn:microsoft.com/office/officeart/2017/3/layout/DropPinTimeline"/>
    <dgm:cxn modelId="{AA73435A-C658-C24B-AA25-D96B69A98D13}" type="presParOf" srcId="{31815F5F-90BA-5D4B-AB33-3B8960227E06}" destId="{C2F04308-01BB-124E-A7F0-FE9D65A0EB9F}" srcOrd="7" destOrd="0" presId="urn:microsoft.com/office/officeart/2017/3/layout/DropPinTimeline"/>
    <dgm:cxn modelId="{D2F21959-1CD8-2344-937C-C18B28F3CB07}" type="presParOf" srcId="{31815F5F-90BA-5D4B-AB33-3B8960227E06}" destId="{FCEF7A83-E23F-5A4D-AAF7-CE87A0FE956E}" srcOrd="8" destOrd="0" presId="urn:microsoft.com/office/officeart/2017/3/layout/DropPinTimeline"/>
    <dgm:cxn modelId="{5A27C930-9610-FB46-B206-4EF3D632895C}" type="presParOf" srcId="{FCEF7A83-E23F-5A4D-AAF7-CE87A0FE956E}" destId="{CCC1C1FD-F15D-F94E-8F54-89829ABF4481}" srcOrd="0" destOrd="0" presId="urn:microsoft.com/office/officeart/2017/3/layout/DropPinTimeline"/>
    <dgm:cxn modelId="{3A77EBCA-ED48-B74F-B325-19E069459FD1}" type="presParOf" srcId="{FCEF7A83-E23F-5A4D-AAF7-CE87A0FE956E}" destId="{D297BE14-8E8D-7D41-BCBD-EC38759DB688}" srcOrd="1" destOrd="0" presId="urn:microsoft.com/office/officeart/2017/3/layout/DropPinTimeline"/>
    <dgm:cxn modelId="{C9C4CF07-78FC-764B-86C4-5EC0FE2CB548}" type="presParOf" srcId="{D297BE14-8E8D-7D41-BCBD-EC38759DB688}" destId="{63E43A0E-C63C-E643-822E-E86B69DDE280}" srcOrd="0" destOrd="0" presId="urn:microsoft.com/office/officeart/2017/3/layout/DropPinTimeline"/>
    <dgm:cxn modelId="{113F4C27-9CEE-2648-A114-4121FDB0EBD1}" type="presParOf" srcId="{D297BE14-8E8D-7D41-BCBD-EC38759DB688}" destId="{8A1C6BB7-2BF9-3748-8644-61BBC0E43B20}" srcOrd="1" destOrd="0" presId="urn:microsoft.com/office/officeart/2017/3/layout/DropPinTimeline"/>
    <dgm:cxn modelId="{A57368BC-AAF2-4746-AFE9-9DCAF0817AB9}" type="presParOf" srcId="{FCEF7A83-E23F-5A4D-AAF7-CE87A0FE956E}" destId="{500DD465-5AD0-7444-848A-44D6230717DB}" srcOrd="2" destOrd="0" presId="urn:microsoft.com/office/officeart/2017/3/layout/DropPinTimeline"/>
    <dgm:cxn modelId="{366D3A3A-2C32-F74D-BBB4-081150DA79F5}" type="presParOf" srcId="{FCEF7A83-E23F-5A4D-AAF7-CE87A0FE956E}" destId="{6B16853A-C710-4141-8230-6ADDC38D6B22}" srcOrd="3" destOrd="0" presId="urn:microsoft.com/office/officeart/2017/3/layout/DropPinTimeline"/>
    <dgm:cxn modelId="{D63DBD26-57DD-D14B-AA6B-D260B093954E}" type="presParOf" srcId="{FCEF7A83-E23F-5A4D-AAF7-CE87A0FE956E}" destId="{071D82E2-D018-E24C-B095-2B41256EAC9A}" srcOrd="4" destOrd="0" presId="urn:microsoft.com/office/officeart/2017/3/layout/DropPinTimeline"/>
    <dgm:cxn modelId="{278DB0CD-DBA0-AB41-B664-21D75640703B}" type="presParOf" srcId="{FCEF7A83-E23F-5A4D-AAF7-CE87A0FE956E}" destId="{11548C5D-C2DD-0C4F-BC90-79CA46AF5F96}" srcOrd="5" destOrd="0" presId="urn:microsoft.com/office/officeart/2017/3/layout/DropPinTimeline"/>
    <dgm:cxn modelId="{AF8E041A-E6B8-5441-AF1D-39A23FBE3DF7}" type="presParOf" srcId="{31815F5F-90BA-5D4B-AB33-3B8960227E06}" destId="{7FB76D6F-5AEE-D94D-9A33-1D3A25A66113}" srcOrd="9" destOrd="0" presId="urn:microsoft.com/office/officeart/2017/3/layout/DropPinTimeline"/>
    <dgm:cxn modelId="{28FE4057-AF88-8345-827D-50DCFE1CC709}" type="presParOf" srcId="{31815F5F-90BA-5D4B-AB33-3B8960227E06}" destId="{B21C379D-4F2A-1547-B587-CC6188B28787}" srcOrd="10" destOrd="0" presId="urn:microsoft.com/office/officeart/2017/3/layout/DropPinTimeline"/>
    <dgm:cxn modelId="{E30D7B68-4D46-334F-92E8-365AAEA179CF}" type="presParOf" srcId="{B21C379D-4F2A-1547-B587-CC6188B28787}" destId="{C77A1967-3669-B941-A23A-2531E01432EF}" srcOrd="0" destOrd="0" presId="urn:microsoft.com/office/officeart/2017/3/layout/DropPinTimeline"/>
    <dgm:cxn modelId="{7740F19B-AEC2-8A4F-B550-6035F7470EB5}" type="presParOf" srcId="{B21C379D-4F2A-1547-B587-CC6188B28787}" destId="{47CE73CC-23B7-864D-A7DB-11D46099F16D}" srcOrd="1" destOrd="0" presId="urn:microsoft.com/office/officeart/2017/3/layout/DropPinTimeline"/>
    <dgm:cxn modelId="{C2E2A1D4-349F-2D4F-8305-2F80A0E50FFB}" type="presParOf" srcId="{47CE73CC-23B7-864D-A7DB-11D46099F16D}" destId="{A55EA0B8-6E84-5D4A-BAB7-AEAD1E0E1248}" srcOrd="0" destOrd="0" presId="urn:microsoft.com/office/officeart/2017/3/layout/DropPinTimeline"/>
    <dgm:cxn modelId="{2ACCEB4E-3227-5849-9827-1D10A24D65E4}" type="presParOf" srcId="{47CE73CC-23B7-864D-A7DB-11D46099F16D}" destId="{937916D4-16DC-174D-B5E5-AF36F8BF0786}" srcOrd="1" destOrd="0" presId="urn:microsoft.com/office/officeart/2017/3/layout/DropPinTimeline"/>
    <dgm:cxn modelId="{BA35475D-3BF4-0842-B16F-2940799F5BF1}" type="presParOf" srcId="{B21C379D-4F2A-1547-B587-CC6188B28787}" destId="{42C46617-AC75-9C4F-9CE3-5EE859F5D348}" srcOrd="2" destOrd="0" presId="urn:microsoft.com/office/officeart/2017/3/layout/DropPinTimeline"/>
    <dgm:cxn modelId="{BAFE7510-9E62-B447-B1A5-FE07DF4FE888}" type="presParOf" srcId="{B21C379D-4F2A-1547-B587-CC6188B28787}" destId="{58044C71-D8D4-D248-95D4-BC20315D4D45}" srcOrd="3" destOrd="0" presId="urn:microsoft.com/office/officeart/2017/3/layout/DropPinTimeline"/>
    <dgm:cxn modelId="{3F4DCF10-AFC4-B34A-97C8-4252B0E7E40C}" type="presParOf" srcId="{B21C379D-4F2A-1547-B587-CC6188B28787}" destId="{273DF353-7B2F-C94F-93C1-E9BD8BF78DBD}" srcOrd="4" destOrd="0" presId="urn:microsoft.com/office/officeart/2017/3/layout/DropPinTimeline"/>
    <dgm:cxn modelId="{8782A1D9-2A84-624F-A0C3-1FE383A9B816}" type="presParOf" srcId="{B21C379D-4F2A-1547-B587-CC6188B28787}" destId="{6CF7F8F2-32B5-1E46-AD41-D47ECC0AE4A8}" srcOrd="5" destOrd="0" presId="urn:microsoft.com/office/officeart/2017/3/layout/DropPinTimeline"/>
    <dgm:cxn modelId="{5D8A9FD8-F644-CD4F-912E-11B666709BC7}" type="presParOf" srcId="{31815F5F-90BA-5D4B-AB33-3B8960227E06}" destId="{39DC0097-3217-D940-A1CE-900CA5A9C633}" srcOrd="11" destOrd="0" presId="urn:microsoft.com/office/officeart/2017/3/layout/DropPinTimeline"/>
    <dgm:cxn modelId="{17395F69-C686-6A47-AD24-E4190C5320E3}" type="presParOf" srcId="{31815F5F-90BA-5D4B-AB33-3B8960227E06}" destId="{4BB7D23C-A99F-0B49-980E-2BC5E469A690}" srcOrd="12" destOrd="0" presId="urn:microsoft.com/office/officeart/2017/3/layout/DropPinTimeline"/>
    <dgm:cxn modelId="{DED0FFBD-0EF5-274F-8F36-182C988A643B}" type="presParOf" srcId="{4BB7D23C-A99F-0B49-980E-2BC5E469A690}" destId="{301D1BFA-137C-8B4D-A29A-A6F42D27996B}" srcOrd="0" destOrd="0" presId="urn:microsoft.com/office/officeart/2017/3/layout/DropPinTimeline"/>
    <dgm:cxn modelId="{2009E534-4EA7-F648-9A32-EE3D3403AAAD}" type="presParOf" srcId="{4BB7D23C-A99F-0B49-980E-2BC5E469A690}" destId="{078BD680-CA6C-0E4D-9A18-D3C734DE66DE}" srcOrd="1" destOrd="0" presId="urn:microsoft.com/office/officeart/2017/3/layout/DropPinTimeline"/>
    <dgm:cxn modelId="{71CB6849-E024-5349-B3F1-1444E6189A6B}" type="presParOf" srcId="{078BD680-CA6C-0E4D-9A18-D3C734DE66DE}" destId="{DC135205-913C-2545-9683-BFF55B900FC7}" srcOrd="0" destOrd="0" presId="urn:microsoft.com/office/officeart/2017/3/layout/DropPinTimeline"/>
    <dgm:cxn modelId="{1CEC531D-8895-7F4A-8FAD-30253122E842}" type="presParOf" srcId="{078BD680-CA6C-0E4D-9A18-D3C734DE66DE}" destId="{B75E3199-3CD4-ED45-9262-3882723F8AA0}" srcOrd="1" destOrd="0" presId="urn:microsoft.com/office/officeart/2017/3/layout/DropPinTimeline"/>
    <dgm:cxn modelId="{E608566C-980A-D546-80E5-ABFF17358034}" type="presParOf" srcId="{4BB7D23C-A99F-0B49-980E-2BC5E469A690}" destId="{937925C4-E10B-C047-BEBF-3E311C091A7B}" srcOrd="2" destOrd="0" presId="urn:microsoft.com/office/officeart/2017/3/layout/DropPinTimeline"/>
    <dgm:cxn modelId="{35BE0CCA-B752-604B-AFFB-EA2D882EFFE7}" type="presParOf" srcId="{4BB7D23C-A99F-0B49-980E-2BC5E469A690}" destId="{A92C35DD-C1D2-604D-A094-0DFC02B9EB73}" srcOrd="3" destOrd="0" presId="urn:microsoft.com/office/officeart/2017/3/layout/DropPinTimeline"/>
    <dgm:cxn modelId="{542D6BD9-0B6E-4242-8869-CB30E7453EA6}" type="presParOf" srcId="{4BB7D23C-A99F-0B49-980E-2BC5E469A690}" destId="{91D9200E-4C40-D54C-84D1-1934DDF5753A}" srcOrd="4" destOrd="0" presId="urn:microsoft.com/office/officeart/2017/3/layout/DropPinTimeline"/>
    <dgm:cxn modelId="{9C1ED0FF-A45A-1044-9FC8-EFD98210F052}" type="presParOf" srcId="{4BB7D23C-A99F-0B49-980E-2BC5E469A690}" destId="{C5C1A1F3-787A-C343-BF76-2EA4E492AA66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9D194-CED8-F647-9EFA-D10CD198976D}">
      <dsp:nvSpPr>
        <dsp:cNvPr id="0" name=""/>
        <dsp:cNvSpPr/>
      </dsp:nvSpPr>
      <dsp:spPr>
        <a:xfrm>
          <a:off x="1736034" y="0"/>
          <a:ext cx="6573079" cy="657307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D01BD-A3AA-3D43-9468-B477C6B90B05}">
      <dsp:nvSpPr>
        <dsp:cNvPr id="0" name=""/>
        <dsp:cNvSpPr/>
      </dsp:nvSpPr>
      <dsp:spPr>
        <a:xfrm>
          <a:off x="2163284" y="225285"/>
          <a:ext cx="2629231" cy="3033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noProof="0" dirty="0">
              <a:solidFill>
                <a:schemeClr val="accent4"/>
              </a:solidFill>
            </a:rPr>
            <a:t>Communication standards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Goal:« Plug and play »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“Meter war”</a:t>
          </a:r>
          <a:endParaRPr lang="en-US" sz="2000" kern="1200" noProof="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Standards are not adopted yet</a:t>
          </a:r>
        </a:p>
      </dsp:txBody>
      <dsp:txXfrm>
        <a:off x="2291632" y="353633"/>
        <a:ext cx="2372535" cy="2776464"/>
      </dsp:txXfrm>
    </dsp:sp>
    <dsp:sp modelId="{24CA36F7-F8E3-1740-8356-532252A5A048}">
      <dsp:nvSpPr>
        <dsp:cNvPr id="0" name=""/>
        <dsp:cNvSpPr/>
      </dsp:nvSpPr>
      <dsp:spPr>
        <a:xfrm>
          <a:off x="5136669" y="132526"/>
          <a:ext cx="2957491" cy="3033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accent4"/>
              </a:solidFill>
            </a:rPr>
            <a:t>Data collection and usages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Who is doing what with the data (EV / EVSE / Networks / OEMs…) 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EU to decide data protection / use?</a:t>
          </a:r>
        </a:p>
      </dsp:txBody>
      <dsp:txXfrm>
        <a:off x="5281042" y="276899"/>
        <a:ext cx="2668745" cy="2744414"/>
      </dsp:txXfrm>
    </dsp:sp>
    <dsp:sp modelId="{24CC927D-ECB5-7C4A-8A9B-D0775D557445}">
      <dsp:nvSpPr>
        <dsp:cNvPr id="0" name=""/>
        <dsp:cNvSpPr/>
      </dsp:nvSpPr>
      <dsp:spPr>
        <a:xfrm>
          <a:off x="2163284" y="3320627"/>
          <a:ext cx="2629231" cy="316567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6"/>
              </a:solidFill>
            </a:rPr>
            <a:t>Reg</a:t>
          </a:r>
          <a:r>
            <a:rPr lang="en-US" sz="2200" b="1" kern="1200" dirty="0"/>
            <a:t> : </a:t>
          </a:r>
          <a:r>
            <a:rPr lang="en-US" sz="2200" b="1" kern="1200" dirty="0">
              <a:solidFill>
                <a:schemeClr val="accent6"/>
              </a:solidFill>
            </a:rPr>
            <a:t>Rooming rules for charging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Local level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National level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European Level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Moving with an EV and charge it is an IT/ legal/ Economic challenge</a:t>
          </a:r>
        </a:p>
      </dsp:txBody>
      <dsp:txXfrm>
        <a:off x="2291632" y="3448975"/>
        <a:ext cx="2372535" cy="2908977"/>
      </dsp:txXfrm>
    </dsp:sp>
    <dsp:sp modelId="{4176526B-FFCC-5A42-B8ED-AB2C7A8D20E9}">
      <dsp:nvSpPr>
        <dsp:cNvPr id="0" name=""/>
        <dsp:cNvSpPr/>
      </dsp:nvSpPr>
      <dsp:spPr>
        <a:xfrm>
          <a:off x="5172821" y="3380889"/>
          <a:ext cx="3005606" cy="313917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6"/>
              </a:solidFill>
            </a:rPr>
            <a:t>Reg : Barriers to entry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Most Flex markets are today built for large players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Most revenues streams are still untapped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=&gt; Network codes and market rules for Distributed Storage Solutions</a:t>
          </a:r>
        </a:p>
      </dsp:txBody>
      <dsp:txXfrm>
        <a:off x="5319543" y="3527611"/>
        <a:ext cx="2712162" cy="2845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6F449-E3BA-2E45-8D55-219B8FFF0B7B}">
      <dsp:nvSpPr>
        <dsp:cNvPr id="0" name=""/>
        <dsp:cNvSpPr/>
      </dsp:nvSpPr>
      <dsp:spPr>
        <a:xfrm>
          <a:off x="3679419" y="669"/>
          <a:ext cx="1730969" cy="17309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PV diffusion</a:t>
          </a:r>
        </a:p>
      </dsp:txBody>
      <dsp:txXfrm>
        <a:off x="3932914" y="254164"/>
        <a:ext cx="1223979" cy="1223979"/>
      </dsp:txXfrm>
    </dsp:sp>
    <dsp:sp modelId="{A59CB9F4-E837-8240-B45D-761F461A7B12}">
      <dsp:nvSpPr>
        <dsp:cNvPr id="0" name=""/>
        <dsp:cNvSpPr/>
      </dsp:nvSpPr>
      <dsp:spPr>
        <a:xfrm rot="2700000">
          <a:off x="5224486" y="1483429"/>
          <a:ext cx="459589" cy="5842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5244678" y="1551522"/>
        <a:ext cx="321712" cy="350522"/>
      </dsp:txXfrm>
    </dsp:sp>
    <dsp:sp modelId="{79DFB544-F725-1443-BBA5-83A5B6B0EFBF}">
      <dsp:nvSpPr>
        <dsp:cNvPr id="0" name=""/>
        <dsp:cNvSpPr/>
      </dsp:nvSpPr>
      <dsp:spPr>
        <a:xfrm>
          <a:off x="5516567" y="1837816"/>
          <a:ext cx="1730969" cy="17309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Revenus énergie réseaux déclinent</a:t>
          </a:r>
        </a:p>
      </dsp:txBody>
      <dsp:txXfrm>
        <a:off x="5770062" y="2091311"/>
        <a:ext cx="1223979" cy="1223979"/>
      </dsp:txXfrm>
    </dsp:sp>
    <dsp:sp modelId="{A455C98D-D9DE-D940-B04D-06A78AA604B1}">
      <dsp:nvSpPr>
        <dsp:cNvPr id="0" name=""/>
        <dsp:cNvSpPr/>
      </dsp:nvSpPr>
      <dsp:spPr>
        <a:xfrm rot="8100000">
          <a:off x="5242881" y="3320576"/>
          <a:ext cx="459589" cy="5842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 rot="10800000">
        <a:off x="5360566" y="3388669"/>
        <a:ext cx="321712" cy="350522"/>
      </dsp:txXfrm>
    </dsp:sp>
    <dsp:sp modelId="{136D16BF-D3B2-F04E-BD2F-9EE63C58E95A}">
      <dsp:nvSpPr>
        <dsp:cNvPr id="0" name=""/>
        <dsp:cNvSpPr/>
      </dsp:nvSpPr>
      <dsp:spPr>
        <a:xfrm>
          <a:off x="3679419" y="3674964"/>
          <a:ext cx="1730969" cy="17309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Régulateur augmente les tarifs</a:t>
          </a:r>
        </a:p>
      </dsp:txBody>
      <dsp:txXfrm>
        <a:off x="3932914" y="3928459"/>
        <a:ext cx="1223979" cy="1223979"/>
      </dsp:txXfrm>
    </dsp:sp>
    <dsp:sp modelId="{6ECDBFE2-898A-4B45-9FB5-0FB12B2AB45B}">
      <dsp:nvSpPr>
        <dsp:cNvPr id="0" name=""/>
        <dsp:cNvSpPr/>
      </dsp:nvSpPr>
      <dsp:spPr>
        <a:xfrm rot="13500000">
          <a:off x="3405733" y="3338971"/>
          <a:ext cx="459589" cy="5842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 rot="10800000">
        <a:off x="3523418" y="3504558"/>
        <a:ext cx="321712" cy="350522"/>
      </dsp:txXfrm>
    </dsp:sp>
    <dsp:sp modelId="{54D16F7E-61DF-EA48-9CA3-CE7C32BF35AE}">
      <dsp:nvSpPr>
        <dsp:cNvPr id="0" name=""/>
        <dsp:cNvSpPr/>
      </dsp:nvSpPr>
      <dsp:spPr>
        <a:xfrm>
          <a:off x="1842272" y="1837816"/>
          <a:ext cx="1730969" cy="17309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Rentabilité PV s’accroit</a:t>
          </a:r>
        </a:p>
      </dsp:txBody>
      <dsp:txXfrm>
        <a:off x="2095767" y="2091311"/>
        <a:ext cx="1223979" cy="1223979"/>
      </dsp:txXfrm>
    </dsp:sp>
    <dsp:sp modelId="{05D2FC6E-13C2-5C42-AE4F-504C57AAB6D3}">
      <dsp:nvSpPr>
        <dsp:cNvPr id="0" name=""/>
        <dsp:cNvSpPr/>
      </dsp:nvSpPr>
      <dsp:spPr>
        <a:xfrm rot="18900000">
          <a:off x="3387338" y="1501824"/>
          <a:ext cx="459589" cy="5842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407530" y="1667411"/>
        <a:ext cx="321712" cy="350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7F4A2-5148-0C4C-9A39-9EC4CCB5F9E0}">
      <dsp:nvSpPr>
        <dsp:cNvPr id="0" name=""/>
        <dsp:cNvSpPr/>
      </dsp:nvSpPr>
      <dsp:spPr>
        <a:xfrm>
          <a:off x="0" y="2175669"/>
          <a:ext cx="11374581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27234-E2DF-1C46-8602-33439B4A76B3}">
      <dsp:nvSpPr>
        <dsp:cNvPr id="0" name=""/>
        <dsp:cNvSpPr/>
      </dsp:nvSpPr>
      <dsp:spPr>
        <a:xfrm rot="8100000">
          <a:off x="68667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14211-E81E-B643-B147-F61E936D6907}">
      <dsp:nvSpPr>
        <dsp:cNvPr id="0" name=""/>
        <dsp:cNvSpPr/>
      </dsp:nvSpPr>
      <dsp:spPr>
        <a:xfrm>
          <a:off x="104215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4CDC3-49AB-0343-97B0-92FC15B647F1}">
      <dsp:nvSpPr>
        <dsp:cNvPr id="0" name=""/>
        <dsp:cNvSpPr/>
      </dsp:nvSpPr>
      <dsp:spPr>
        <a:xfrm>
          <a:off x="454933" y="887672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1997 :Kempton  First paper on </a:t>
          </a:r>
          <a:r>
            <a:rPr lang="en-US" sz="1200" kern="1200" dirty="0" err="1"/>
            <a:t>VtoG</a:t>
          </a:r>
          <a:r>
            <a:rPr lang="en-US" sz="1200" kern="1200" dirty="0"/>
            <a:t> idea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2002 : Kempton and </a:t>
          </a:r>
          <a:r>
            <a:rPr lang="en-US" sz="1200" kern="1200" dirty="0" err="1"/>
            <a:t>Tomic</a:t>
          </a:r>
          <a:r>
            <a:rPr lang="en-US" sz="1200" kern="1200" dirty="0"/>
            <a:t> seminal paper</a:t>
          </a:r>
        </a:p>
      </dsp:txBody>
      <dsp:txXfrm>
        <a:off x="454933" y="887672"/>
        <a:ext cx="2365584" cy="1287996"/>
      </dsp:txXfrm>
    </dsp:sp>
    <dsp:sp modelId="{86216CE8-32D7-F346-8552-1CDCBC6B6864}">
      <dsp:nvSpPr>
        <dsp:cNvPr id="0" name=""/>
        <dsp:cNvSpPr/>
      </dsp:nvSpPr>
      <dsp:spPr>
        <a:xfrm>
          <a:off x="454933" y="435133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1997-2002</a:t>
          </a:r>
        </a:p>
      </dsp:txBody>
      <dsp:txXfrm>
        <a:off x="454933" y="435133"/>
        <a:ext cx="2365584" cy="452539"/>
      </dsp:txXfrm>
    </dsp:sp>
    <dsp:sp modelId="{2BCAF75F-B1F0-6348-B2AF-096DE80BCE34}">
      <dsp:nvSpPr>
        <dsp:cNvPr id="0" name=""/>
        <dsp:cNvSpPr/>
      </dsp:nvSpPr>
      <dsp:spPr>
        <a:xfrm>
          <a:off x="228663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960AF-9082-5B44-8E2F-656EB59EB2B1}">
      <dsp:nvSpPr>
        <dsp:cNvPr id="0" name=""/>
        <dsp:cNvSpPr/>
      </dsp:nvSpPr>
      <dsp:spPr>
        <a:xfrm>
          <a:off x="187935" y="2134940"/>
          <a:ext cx="81457" cy="814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204B4-AE0A-4C4B-B3FB-F310F5121829}">
      <dsp:nvSpPr>
        <dsp:cNvPr id="0" name=""/>
        <dsp:cNvSpPr/>
      </dsp:nvSpPr>
      <dsp:spPr>
        <a:xfrm rot="18900000">
          <a:off x="1488615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1201402"/>
            <a:satOff val="1833"/>
            <a:lumOff val="65"/>
            <a:alphaOff val="0"/>
          </a:schemeClr>
        </a:solidFill>
        <a:ln w="12700" cap="flat" cmpd="sng" algn="ctr">
          <a:solidFill>
            <a:schemeClr val="accent2">
              <a:hueOff val="1201402"/>
              <a:satOff val="1833"/>
              <a:lumOff val="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E74BA-36F6-5747-9BAA-1BA843944BB2}">
      <dsp:nvSpPr>
        <dsp:cNvPr id="0" name=""/>
        <dsp:cNvSpPr/>
      </dsp:nvSpPr>
      <dsp:spPr>
        <a:xfrm>
          <a:off x="1524164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38955-956B-594C-B332-58D350614B2F}">
      <dsp:nvSpPr>
        <dsp:cNvPr id="0" name=""/>
        <dsp:cNvSpPr/>
      </dsp:nvSpPr>
      <dsp:spPr>
        <a:xfrm>
          <a:off x="1874881" y="2175669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Feb : Invitation of W Kempton for 2 weeks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Repeated game since with annual conferences to share the results of the research and applied work done</a:t>
          </a:r>
        </a:p>
      </dsp:txBody>
      <dsp:txXfrm>
        <a:off x="1874881" y="2175669"/>
        <a:ext cx="2365584" cy="1287996"/>
      </dsp:txXfrm>
    </dsp:sp>
    <dsp:sp modelId="{368D9220-AD8C-CD4A-9B2D-EB16DEE5B60D}">
      <dsp:nvSpPr>
        <dsp:cNvPr id="0" name=""/>
        <dsp:cNvSpPr/>
      </dsp:nvSpPr>
      <dsp:spPr>
        <a:xfrm>
          <a:off x="1874881" y="3463665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2012</a:t>
          </a:r>
        </a:p>
      </dsp:txBody>
      <dsp:txXfrm>
        <a:off x="1874881" y="3463665"/>
        <a:ext cx="2365584" cy="452539"/>
      </dsp:txXfrm>
    </dsp:sp>
    <dsp:sp modelId="{86585B27-4D39-724D-B26B-D84EB579520E}">
      <dsp:nvSpPr>
        <dsp:cNvPr id="0" name=""/>
        <dsp:cNvSpPr/>
      </dsp:nvSpPr>
      <dsp:spPr>
        <a:xfrm>
          <a:off x="1648612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3089319"/>
              <a:satOff val="4714"/>
              <a:lumOff val="168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3A460-A9E7-904C-B245-EA258E15C958}">
      <dsp:nvSpPr>
        <dsp:cNvPr id="0" name=""/>
        <dsp:cNvSpPr/>
      </dsp:nvSpPr>
      <dsp:spPr>
        <a:xfrm>
          <a:off x="1607076" y="2134940"/>
          <a:ext cx="81457" cy="81457"/>
        </a:xfrm>
        <a:prstGeom prst="ellipse">
          <a:avLst/>
        </a:prstGeom>
        <a:solidFill>
          <a:schemeClr val="accent2">
            <a:hueOff val="3089319"/>
            <a:satOff val="4714"/>
            <a:lumOff val="168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E5F57-C198-C046-812D-927FA3314E1B}">
      <dsp:nvSpPr>
        <dsp:cNvPr id="0" name=""/>
        <dsp:cNvSpPr/>
      </dsp:nvSpPr>
      <dsp:spPr>
        <a:xfrm rot="8100000">
          <a:off x="2908563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2402804"/>
            <a:satOff val="3666"/>
            <a:lumOff val="131"/>
            <a:alphaOff val="0"/>
          </a:schemeClr>
        </a:solidFill>
        <a:ln w="12700" cap="flat" cmpd="sng" algn="ctr">
          <a:solidFill>
            <a:schemeClr val="accent2">
              <a:hueOff val="2402804"/>
              <a:satOff val="3666"/>
              <a:lumOff val="1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8084F-9582-FB45-84DB-2F3505E2A737}">
      <dsp:nvSpPr>
        <dsp:cNvPr id="0" name=""/>
        <dsp:cNvSpPr/>
      </dsp:nvSpPr>
      <dsp:spPr>
        <a:xfrm>
          <a:off x="2944112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6A14E-034D-BE40-B56C-8413F35D5E7C}">
      <dsp:nvSpPr>
        <dsp:cNvPr id="0" name=""/>
        <dsp:cNvSpPr/>
      </dsp:nvSpPr>
      <dsp:spPr>
        <a:xfrm>
          <a:off x="3294830" y="887672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PhD of P. </a:t>
          </a:r>
          <a:r>
            <a:rPr lang="en-US" sz="1200" b="1" kern="1200" dirty="0" err="1"/>
            <a:t>Codani</a:t>
          </a:r>
          <a:r>
            <a:rPr lang="en-US" sz="1200" b="1" kern="1200" dirty="0"/>
            <a:t> on </a:t>
          </a:r>
          <a:r>
            <a:rPr lang="en-US" sz="1200" b="1" kern="1200" dirty="0" err="1"/>
            <a:t>VtoG</a:t>
          </a:r>
          <a:r>
            <a:rPr lang="en-US" sz="1200" b="1" kern="1200" dirty="0"/>
            <a:t> To TSO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Grid Motion Project</a:t>
          </a:r>
        </a:p>
      </dsp:txBody>
      <dsp:txXfrm>
        <a:off x="3294830" y="887672"/>
        <a:ext cx="2365584" cy="1287996"/>
      </dsp:txXfrm>
    </dsp:sp>
    <dsp:sp modelId="{6BE08323-A3E5-7D44-A5F7-4E2695CDE7B0}">
      <dsp:nvSpPr>
        <dsp:cNvPr id="0" name=""/>
        <dsp:cNvSpPr/>
      </dsp:nvSpPr>
      <dsp:spPr>
        <a:xfrm>
          <a:off x="3294830" y="435133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2013-2016</a:t>
          </a:r>
        </a:p>
      </dsp:txBody>
      <dsp:txXfrm>
        <a:off x="3294830" y="435133"/>
        <a:ext cx="2365584" cy="452539"/>
      </dsp:txXfrm>
    </dsp:sp>
    <dsp:sp modelId="{D5E75A89-9F71-9A4F-9733-5D9BD14AE988}">
      <dsp:nvSpPr>
        <dsp:cNvPr id="0" name=""/>
        <dsp:cNvSpPr/>
      </dsp:nvSpPr>
      <dsp:spPr>
        <a:xfrm>
          <a:off x="3068560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4505257"/>
              <a:satOff val="6874"/>
              <a:lumOff val="24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3D72D-E9D9-1241-B5F7-EFC425CFBB4F}">
      <dsp:nvSpPr>
        <dsp:cNvPr id="0" name=""/>
        <dsp:cNvSpPr/>
      </dsp:nvSpPr>
      <dsp:spPr>
        <a:xfrm>
          <a:off x="3027024" y="2134940"/>
          <a:ext cx="81457" cy="81457"/>
        </a:xfrm>
        <a:prstGeom prst="ellipse">
          <a:avLst/>
        </a:prstGeom>
        <a:solidFill>
          <a:schemeClr val="accent2">
            <a:hueOff val="4505257"/>
            <a:satOff val="6874"/>
            <a:lumOff val="24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4AD6A-9505-DE4C-8FC2-5A4F878672E4}">
      <dsp:nvSpPr>
        <dsp:cNvPr id="0" name=""/>
        <dsp:cNvSpPr/>
      </dsp:nvSpPr>
      <dsp:spPr>
        <a:xfrm rot="18900000">
          <a:off x="4328512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3604206"/>
            <a:satOff val="5500"/>
            <a:lumOff val="196"/>
            <a:alphaOff val="0"/>
          </a:schemeClr>
        </a:solidFill>
        <a:ln w="12700" cap="flat" cmpd="sng" algn="ctr">
          <a:solidFill>
            <a:schemeClr val="accent2">
              <a:hueOff val="3604206"/>
              <a:satOff val="5500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86606-2912-5343-833F-D3FD6C1A10F9}">
      <dsp:nvSpPr>
        <dsp:cNvPr id="0" name=""/>
        <dsp:cNvSpPr/>
      </dsp:nvSpPr>
      <dsp:spPr>
        <a:xfrm>
          <a:off x="4364060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E15D2-C5AE-6748-9B74-CC79C502CDEE}">
      <dsp:nvSpPr>
        <dsp:cNvPr id="0" name=""/>
        <dsp:cNvSpPr/>
      </dsp:nvSpPr>
      <dsp:spPr>
        <a:xfrm>
          <a:off x="4714778" y="2175669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PhD</a:t>
          </a:r>
          <a:r>
            <a:rPr lang="en-US" sz="1200" b="1" kern="1200" baseline="0" dirty="0"/>
            <a:t> of Olivier Borne on </a:t>
          </a:r>
          <a:r>
            <a:rPr lang="en-US" sz="1200" b="1" kern="1200" baseline="0" dirty="0" err="1"/>
            <a:t>VtoG</a:t>
          </a:r>
          <a:r>
            <a:rPr lang="en-US" sz="1200" b="1" kern="1200" baseline="0" dirty="0"/>
            <a:t> To TSO</a:t>
          </a:r>
          <a:endParaRPr lang="en-US" sz="1200" b="1" kern="1200" dirty="0"/>
        </a:p>
      </dsp:txBody>
      <dsp:txXfrm>
        <a:off x="4714778" y="2175669"/>
        <a:ext cx="2365584" cy="1287996"/>
      </dsp:txXfrm>
    </dsp:sp>
    <dsp:sp modelId="{30A6EAD9-8E65-F547-9B13-08E48C3CAC40}">
      <dsp:nvSpPr>
        <dsp:cNvPr id="0" name=""/>
        <dsp:cNvSpPr/>
      </dsp:nvSpPr>
      <dsp:spPr>
        <a:xfrm>
          <a:off x="4714778" y="3463665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2016-2019 </a:t>
          </a:r>
        </a:p>
      </dsp:txBody>
      <dsp:txXfrm>
        <a:off x="4714778" y="3463665"/>
        <a:ext cx="2365584" cy="452539"/>
      </dsp:txXfrm>
    </dsp:sp>
    <dsp:sp modelId="{AB490E30-E4FC-A44F-90C0-CEB8B44C65F0}">
      <dsp:nvSpPr>
        <dsp:cNvPr id="0" name=""/>
        <dsp:cNvSpPr/>
      </dsp:nvSpPr>
      <dsp:spPr>
        <a:xfrm>
          <a:off x="4488509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6178639"/>
              <a:satOff val="9428"/>
              <a:lumOff val="33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20686-0DDB-9B4A-8AA9-1F4584ACB288}">
      <dsp:nvSpPr>
        <dsp:cNvPr id="0" name=""/>
        <dsp:cNvSpPr/>
      </dsp:nvSpPr>
      <dsp:spPr>
        <a:xfrm>
          <a:off x="4446973" y="2134940"/>
          <a:ext cx="81457" cy="81457"/>
        </a:xfrm>
        <a:prstGeom prst="ellipse">
          <a:avLst/>
        </a:prstGeom>
        <a:solidFill>
          <a:schemeClr val="accent2">
            <a:hueOff val="6178639"/>
            <a:satOff val="9428"/>
            <a:lumOff val="33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43A0E-C63C-E643-822E-E86B69DDE280}">
      <dsp:nvSpPr>
        <dsp:cNvPr id="0" name=""/>
        <dsp:cNvSpPr/>
      </dsp:nvSpPr>
      <dsp:spPr>
        <a:xfrm rot="8100000">
          <a:off x="5748460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4805608"/>
            <a:satOff val="7333"/>
            <a:lumOff val="262"/>
            <a:alphaOff val="0"/>
          </a:schemeClr>
        </a:solidFill>
        <a:ln w="12700" cap="flat" cmpd="sng" algn="ctr">
          <a:solidFill>
            <a:schemeClr val="accent2">
              <a:hueOff val="4805608"/>
              <a:satOff val="7333"/>
              <a:lumOff val="2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C6BB7-2BF9-3748-8644-61BBC0E43B20}">
      <dsp:nvSpPr>
        <dsp:cNvPr id="0" name=""/>
        <dsp:cNvSpPr/>
      </dsp:nvSpPr>
      <dsp:spPr>
        <a:xfrm>
          <a:off x="5784009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DD465-5AD0-7444-848A-44D6230717DB}">
      <dsp:nvSpPr>
        <dsp:cNvPr id="0" name=""/>
        <dsp:cNvSpPr/>
      </dsp:nvSpPr>
      <dsp:spPr>
        <a:xfrm>
          <a:off x="6134727" y="887672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11430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PhD of Felipe Gonzalez Venegas on </a:t>
          </a:r>
          <a:r>
            <a:rPr lang="en-US" sz="1200" b="1" kern="1200" dirty="0" err="1"/>
            <a:t>VtoG</a:t>
          </a:r>
          <a:r>
            <a:rPr lang="en-US" sz="1200" b="1" kern="1200" dirty="0"/>
            <a:t> for DSO</a:t>
          </a:r>
        </a:p>
      </dsp:txBody>
      <dsp:txXfrm>
        <a:off x="6134727" y="887672"/>
        <a:ext cx="2365584" cy="1287996"/>
      </dsp:txXfrm>
    </dsp:sp>
    <dsp:sp modelId="{6B16853A-C710-4141-8230-6ADDC38D6B22}">
      <dsp:nvSpPr>
        <dsp:cNvPr id="0" name=""/>
        <dsp:cNvSpPr/>
      </dsp:nvSpPr>
      <dsp:spPr>
        <a:xfrm>
          <a:off x="6134727" y="435133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2018-2021</a:t>
          </a:r>
        </a:p>
      </dsp:txBody>
      <dsp:txXfrm>
        <a:off x="6134727" y="435133"/>
        <a:ext cx="2365584" cy="452539"/>
      </dsp:txXfrm>
    </dsp:sp>
    <dsp:sp modelId="{071D82E2-D018-E24C-B095-2B41256EAC9A}">
      <dsp:nvSpPr>
        <dsp:cNvPr id="0" name=""/>
        <dsp:cNvSpPr/>
      </dsp:nvSpPr>
      <dsp:spPr>
        <a:xfrm>
          <a:off x="5908457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6307360"/>
              <a:satOff val="9624"/>
              <a:lumOff val="34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1C1FD-F15D-F94E-8F54-89829ABF4481}">
      <dsp:nvSpPr>
        <dsp:cNvPr id="0" name=""/>
        <dsp:cNvSpPr/>
      </dsp:nvSpPr>
      <dsp:spPr>
        <a:xfrm>
          <a:off x="5866921" y="2134940"/>
          <a:ext cx="81457" cy="81457"/>
        </a:xfrm>
        <a:prstGeom prst="ellipse">
          <a:avLst/>
        </a:prstGeom>
        <a:solidFill>
          <a:schemeClr val="accent2">
            <a:hueOff val="6307360"/>
            <a:satOff val="9624"/>
            <a:lumOff val="34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EA0B8-6E84-5D4A-BAB7-AEAD1E0E1248}">
      <dsp:nvSpPr>
        <dsp:cNvPr id="0" name=""/>
        <dsp:cNvSpPr/>
      </dsp:nvSpPr>
      <dsp:spPr>
        <a:xfrm rot="18900000">
          <a:off x="7168409" y="3529937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6007010"/>
            <a:satOff val="9166"/>
            <a:lumOff val="327"/>
            <a:alphaOff val="0"/>
          </a:schemeClr>
        </a:solidFill>
        <a:ln w="12700" cap="flat" cmpd="sng" algn="ctr">
          <a:solidFill>
            <a:schemeClr val="accent2">
              <a:hueOff val="6007010"/>
              <a:satOff val="9166"/>
              <a:lumOff val="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916D4-16DC-174D-B5E5-AF36F8BF0786}">
      <dsp:nvSpPr>
        <dsp:cNvPr id="0" name=""/>
        <dsp:cNvSpPr/>
      </dsp:nvSpPr>
      <dsp:spPr>
        <a:xfrm>
          <a:off x="7203957" y="3565486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46617-AC75-9C4F-9CE3-5EE859F5D348}">
      <dsp:nvSpPr>
        <dsp:cNvPr id="0" name=""/>
        <dsp:cNvSpPr/>
      </dsp:nvSpPr>
      <dsp:spPr>
        <a:xfrm>
          <a:off x="7554675" y="2175669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anchor="b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Joint Venture between </a:t>
          </a:r>
          <a:r>
            <a:rPr lang="en-US" sz="1200" b="1" kern="1200" dirty="0" err="1"/>
            <a:t>Nuvve</a:t>
          </a:r>
          <a:r>
            <a:rPr lang="en-US" sz="1200" b="1" kern="1200" dirty="0"/>
            <a:t> and EDF May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DREEV</a:t>
          </a:r>
        </a:p>
      </dsp:txBody>
      <dsp:txXfrm>
        <a:off x="7554675" y="2175669"/>
        <a:ext cx="2365584" cy="1287996"/>
      </dsp:txXfrm>
    </dsp:sp>
    <dsp:sp modelId="{58044C71-D8D4-D248-95D4-BC20315D4D45}">
      <dsp:nvSpPr>
        <dsp:cNvPr id="0" name=""/>
        <dsp:cNvSpPr/>
      </dsp:nvSpPr>
      <dsp:spPr>
        <a:xfrm>
          <a:off x="7554675" y="3463665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2019</a:t>
          </a:r>
        </a:p>
      </dsp:txBody>
      <dsp:txXfrm>
        <a:off x="7554675" y="3463665"/>
        <a:ext cx="2365584" cy="452539"/>
      </dsp:txXfrm>
    </dsp:sp>
    <dsp:sp modelId="{273DF353-7B2F-C94F-93C1-E9BD8BF78DBD}">
      <dsp:nvSpPr>
        <dsp:cNvPr id="0" name=""/>
        <dsp:cNvSpPr/>
      </dsp:nvSpPr>
      <dsp:spPr>
        <a:xfrm>
          <a:off x="7328405" y="2175669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5406309"/>
              <a:satOff val="8249"/>
              <a:lumOff val="295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7A1967-3669-B941-A23A-2531E01432EF}">
      <dsp:nvSpPr>
        <dsp:cNvPr id="0" name=""/>
        <dsp:cNvSpPr/>
      </dsp:nvSpPr>
      <dsp:spPr>
        <a:xfrm>
          <a:off x="7286869" y="2134940"/>
          <a:ext cx="81457" cy="81457"/>
        </a:xfrm>
        <a:prstGeom prst="ellipse">
          <a:avLst/>
        </a:prstGeom>
        <a:solidFill>
          <a:schemeClr val="accent2">
            <a:hueOff val="5406309"/>
            <a:satOff val="8249"/>
            <a:lumOff val="29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35205-913C-2545-9683-BFF55B900FC7}">
      <dsp:nvSpPr>
        <dsp:cNvPr id="0" name=""/>
        <dsp:cNvSpPr/>
      </dsp:nvSpPr>
      <dsp:spPr>
        <a:xfrm rot="8100000">
          <a:off x="8588357" y="501406"/>
          <a:ext cx="319993" cy="319993"/>
        </a:xfrm>
        <a:prstGeom prst="teardrop">
          <a:avLst>
            <a:gd name="adj" fmla="val 115000"/>
          </a:avLst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E3199-3CD4-ED45-9262-3882723F8AA0}">
      <dsp:nvSpPr>
        <dsp:cNvPr id="0" name=""/>
        <dsp:cNvSpPr/>
      </dsp:nvSpPr>
      <dsp:spPr>
        <a:xfrm>
          <a:off x="8623905" y="536955"/>
          <a:ext cx="248896" cy="24889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925C4-E10B-C047-BEBF-3E311C091A7B}">
      <dsp:nvSpPr>
        <dsp:cNvPr id="0" name=""/>
        <dsp:cNvSpPr/>
      </dsp:nvSpPr>
      <dsp:spPr>
        <a:xfrm>
          <a:off x="8974623" y="887672"/>
          <a:ext cx="2365584" cy="1287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C35DD-C1D2-604D-A094-0DFC02B9EB73}">
      <dsp:nvSpPr>
        <dsp:cNvPr id="0" name=""/>
        <dsp:cNvSpPr/>
      </dsp:nvSpPr>
      <dsp:spPr>
        <a:xfrm>
          <a:off x="8974623" y="435133"/>
          <a:ext cx="2365584" cy="4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Feb 2022: DREEV can do </a:t>
          </a:r>
          <a:r>
            <a:rPr lang="en-US" sz="1600" b="1" kern="1200" dirty="0" err="1"/>
            <a:t>VtoG</a:t>
          </a:r>
          <a:r>
            <a:rPr lang="en-US" sz="1600" b="1" kern="1200" dirty="0"/>
            <a:t> for French TSO</a:t>
          </a:r>
        </a:p>
      </dsp:txBody>
      <dsp:txXfrm>
        <a:off x="8974623" y="435133"/>
        <a:ext cx="2365584" cy="452539"/>
      </dsp:txXfrm>
    </dsp:sp>
    <dsp:sp modelId="{91D9200E-4C40-D54C-84D1-1934DDF5753A}">
      <dsp:nvSpPr>
        <dsp:cNvPr id="0" name=""/>
        <dsp:cNvSpPr/>
      </dsp:nvSpPr>
      <dsp:spPr>
        <a:xfrm>
          <a:off x="8748354" y="887672"/>
          <a:ext cx="0" cy="1287996"/>
        </a:xfrm>
        <a:prstGeom prst="line">
          <a:avLst/>
        </a:prstGeom>
        <a:noFill/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D1BFA-137C-8B4D-A29A-A6F42D27996B}">
      <dsp:nvSpPr>
        <dsp:cNvPr id="0" name=""/>
        <dsp:cNvSpPr/>
      </dsp:nvSpPr>
      <dsp:spPr>
        <a:xfrm>
          <a:off x="8706818" y="2134940"/>
          <a:ext cx="81457" cy="81457"/>
        </a:xfrm>
        <a:prstGeom prst="ellipse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96BC2-A8C4-7A49-9788-48F82C2B6C8D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99845-06C7-C043-AD16-A9F6CFD016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47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033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094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97DFF-99B8-254D-9209-7F3D9B6698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90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97DFF-99B8-254D-9209-7F3D9B66989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Battery costs dropped from 1000$/kWh in 2008 to 268$/kWh in 2015</a:t>
            </a:r>
          </a:p>
          <a:p>
            <a:r>
              <a:rPr lang="en-US" dirty="0"/>
              <a:t>DOE target: 125$/kWh in 2022</a:t>
            </a:r>
          </a:p>
          <a:p>
            <a:r>
              <a:rPr lang="en-US" dirty="0"/>
              <a:t>GM: 145$/kWh in 2016 (Chevrolet Bolt)</a:t>
            </a:r>
            <a:r>
              <a:rPr lang="fr-FR" dirty="0"/>
              <a:t>,</a:t>
            </a:r>
            <a:r>
              <a:rPr lang="fr-FR" baseline="0" dirty="0"/>
              <a:t> 100$/kWh by 2022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Tesla: 100$/kWh by 2020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DA511-CC1B-4C01-A34F-522DDC4E14F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6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Each</a:t>
            </a:r>
            <a:r>
              <a:rPr lang="fr-FR" dirty="0"/>
              <a:t> (segment / service) </a:t>
            </a:r>
            <a:r>
              <a:rPr lang="fr-FR" dirty="0" err="1"/>
              <a:t>need</a:t>
            </a:r>
            <a:r>
              <a:rPr lang="fr-FR" dirty="0"/>
              <a:t> a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5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main sources of revenues for </a:t>
            </a:r>
            <a:r>
              <a:rPr lang="fr-FR" dirty="0" err="1"/>
              <a:t>Decentralized</a:t>
            </a:r>
            <a:r>
              <a:rPr lang="fr-FR" dirty="0"/>
              <a:t> </a:t>
            </a:r>
            <a:r>
              <a:rPr lang="fr-FR" dirty="0" err="1"/>
              <a:t>storage</a:t>
            </a:r>
            <a:r>
              <a:rPr lang="fr-FR" dirty="0"/>
              <a:t> solutions : </a:t>
            </a:r>
            <a:r>
              <a:rPr lang="fr-FR" dirty="0" err="1"/>
              <a:t>Wholesale</a:t>
            </a:r>
            <a:r>
              <a:rPr lang="fr-FR" dirty="0"/>
              <a:t> </a:t>
            </a:r>
            <a:r>
              <a:rPr lang="fr-FR" dirty="0" err="1"/>
              <a:t>market</a:t>
            </a:r>
            <a:r>
              <a:rPr lang="fr-FR" dirty="0"/>
              <a:t> / </a:t>
            </a:r>
            <a:r>
              <a:rPr lang="fr-FR" dirty="0" err="1"/>
              <a:t>Grid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services / </a:t>
            </a:r>
            <a:r>
              <a:rPr lang="fr-FR" dirty="0" err="1"/>
              <a:t>customers</a:t>
            </a:r>
            <a:r>
              <a:rPr lang="fr-FR" dirty="0"/>
              <a:t> in buildings or house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465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Parler de la non uniformité des règles entre les GRT</a:t>
            </a:r>
          </a:p>
          <a:p>
            <a:r>
              <a:rPr lang="fr-FR" dirty="0"/>
              <a:t>Complexe</a:t>
            </a:r>
            <a:r>
              <a:rPr lang="fr-FR" baseline="0" dirty="0"/>
              <a:t> mais non incertain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9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2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79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206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99845-06C7-C043-AD16-A9F6CFD016C6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57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967AF-8FDA-DA45-8EA5-C0F83C102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5B6824-6746-C84A-AC4B-E76995852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26811E-06F6-9A46-B6EA-6F5BD7EB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AAF5E4-5DD4-B748-83DC-AE568216D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60EB35-F70B-6948-93AF-1F95B3B0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1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E7BB17-96FB-F64E-A98D-FC6C1A24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AC990-A700-9B48-920F-C5DC60309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E24EBA-4C41-264C-9C3D-0E69B10B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209726-EE77-2B44-ACED-F951581E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B6DE67-2FE3-F348-A650-25EE1318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81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76BE75-49F9-6540-B9CD-00F49117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6B9274-504E-6546-90D2-B12D58DDF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B9FA47-47C3-7D45-998C-D510B927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C70BC1-09F5-B54F-B3D4-6D2BFE17C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0F9F7-E2EF-5745-8C3A-6367A93C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601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75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50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5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6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1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F6A7F-0ECF-E843-9B64-125B2F62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140E0-E63A-9F42-8E32-00EB19CEC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06B913-2EF2-4B4B-97FA-0CF8F759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515782-D2C5-BD41-8FE1-735F813B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8CB9E3-3D74-4D44-B7B4-4A92679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60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4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4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944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395825" y="740701"/>
            <a:ext cx="11460823" cy="0"/>
          </a:xfrm>
          <a:prstGeom prst="line">
            <a:avLst/>
          </a:prstGeom>
          <a:ln w="9525">
            <a:solidFill>
              <a:srgbClr val="83786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39349" y="274643"/>
            <a:ext cx="11617291" cy="466063"/>
          </a:xfrm>
        </p:spPr>
        <p:txBody>
          <a:bodyPr/>
          <a:lstStyle>
            <a:lvl1pPr>
              <a:defRPr sz="1400" baseline="0">
                <a:solidFill>
                  <a:srgbClr val="83786F"/>
                </a:solidFill>
              </a:defRPr>
            </a:lvl1pPr>
          </a:lstStyle>
          <a:p>
            <a:r>
              <a:rPr lang="fr-FR" dirty="0"/>
              <a:t>MODIFIEZ LE TITRE DE LA PAGE</a:t>
            </a:r>
          </a:p>
        </p:txBody>
      </p:sp>
      <p:sp>
        <p:nvSpPr>
          <p:cNvPr id="10" name="Espace réservé du numéro de diapositive 1"/>
          <p:cNvSpPr>
            <a:spLocks noGrp="1"/>
          </p:cNvSpPr>
          <p:nvPr>
            <p:ph type="sldNum" sz="quarter" idx="14"/>
          </p:nvPr>
        </p:nvSpPr>
        <p:spPr>
          <a:xfrm>
            <a:off x="9393662" y="6309322"/>
            <a:ext cx="2558989" cy="384043"/>
          </a:xfrm>
        </p:spPr>
        <p:txBody>
          <a:bodyPr/>
          <a:lstStyle/>
          <a:p>
            <a:fld id="{0F93E2AF-52FA-49AE-99E6-1B1ECCFCFE2D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6864085" y="6405334"/>
            <a:ext cx="4676840" cy="298307"/>
          </a:xfrm>
        </p:spPr>
        <p:txBody>
          <a:bodyPr>
            <a:no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Titre du document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half" idx="15" hasCustomPrompt="1"/>
          </p:nvPr>
        </p:nvSpPr>
        <p:spPr>
          <a:xfrm>
            <a:off x="1103445" y="6368403"/>
            <a:ext cx="2880320" cy="221564"/>
          </a:xfrm>
        </p:spPr>
        <p:txBody>
          <a:bodyPr>
            <a:noAutofit/>
          </a:bodyPr>
          <a:lstStyle>
            <a:lvl1pPr marL="0" indent="0" algn="l">
              <a:buNone/>
              <a:defRPr sz="900" baseline="0">
                <a:solidFill>
                  <a:srgbClr val="D6D2C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du Site 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16" hasCustomPrompt="1"/>
          </p:nvPr>
        </p:nvSpPr>
        <p:spPr>
          <a:xfrm>
            <a:off x="7632171" y="394997"/>
            <a:ext cx="4320480" cy="249697"/>
          </a:xfrm>
        </p:spPr>
        <p:txBody>
          <a:bodyPr>
            <a:noAutofit/>
          </a:bodyPr>
          <a:lstStyle>
            <a:lvl1pPr marL="0" indent="0" algn="r">
              <a:buNone/>
              <a:defRPr sz="900" baseline="0">
                <a:solidFill>
                  <a:srgbClr val="29385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DU SERVICE</a:t>
            </a:r>
          </a:p>
        </p:txBody>
      </p:sp>
    </p:spTree>
    <p:extLst>
      <p:ext uri="{BB962C8B-B14F-4D97-AF65-F5344CB8AC3E}">
        <p14:creationId xmlns:p14="http://schemas.microsoft.com/office/powerpoint/2010/main" val="1424097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- GT/CP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RTE_LogoSeul_RV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24" y="5877324"/>
            <a:ext cx="980677" cy="980677"/>
          </a:xfrm>
          <a:prstGeom prst="rect">
            <a:avLst/>
          </a:prstGeom>
        </p:spPr>
      </p:pic>
      <p:sp>
        <p:nvSpPr>
          <p:cNvPr id="7" name="Espace réservé du numéro de diapositive 5"/>
          <p:cNvSpPr txBox="1">
            <a:spLocks/>
          </p:cNvSpPr>
          <p:nvPr userDrawn="1"/>
        </p:nvSpPr>
        <p:spPr>
          <a:xfrm>
            <a:off x="139864" y="6507925"/>
            <a:ext cx="2844800" cy="2000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r-FR"/>
            </a:defPPr>
            <a:lvl1pPr marL="0" algn="l" defTabSz="914400" rtl="0" eaLnBrk="1" latinLnBrk="0" hangingPunct="1">
              <a:defRPr sz="1200" b="1" kern="1200" spc="-133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894E3C-CCE6-F242-84E3-BCBDD257A1E1}" type="slidenum">
              <a:rPr lang="fr-FR" sz="1200" smtClean="0">
                <a:solidFill>
                  <a:prstClr val="black"/>
                </a:solidFill>
              </a:rPr>
              <a:pPr/>
              <a:t>‹N°›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309367"/>
            <a:ext cx="10972800" cy="41036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baseline="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4" name="Espace réservé du texte 2"/>
          <p:cNvSpPr>
            <a:spLocks noGrp="1"/>
          </p:cNvSpPr>
          <p:nvPr>
            <p:ph idx="1"/>
          </p:nvPr>
        </p:nvSpPr>
        <p:spPr>
          <a:xfrm>
            <a:off x="701208" y="1608209"/>
            <a:ext cx="10789584" cy="1720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73044" indent="-255582">
              <a:buSzPct val="100000"/>
              <a:buFont typeface="Wingdings" panose="05000000000000000000" pitchFamily="2" charset="2"/>
              <a:buChar char="§"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4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72727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0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D95ABC65-7545-4D76-A9D5-7E791F4A6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9BBE65-6381-42AD-B178-9D33A02F4D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83181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5606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BB7BB60E-9AFC-494F-94F5-DEA56540C7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896F76F-E7C8-4E2B-B39D-B9DA17725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1774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34361-90A6-D146-BF11-102821DE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7E209-49FC-C14E-B878-2B8E7E6D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41B88D-D5F4-9145-ACA2-439C5BDC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291101-9AA3-1446-BD43-25115810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12FA16-21E5-744D-A969-96BD70F1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166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693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581A243-5732-484F-875D-AE7E17E76B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F92FB9F-55B8-45CD-A54D-ADF6B87587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117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3FF29340-6353-4919-B09B-763E71D84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49215C8-FED4-4FF6-8778-0DB432A4C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00310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BECA0681-26F7-47F5-AD97-B4C87FB6B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E785CE9-2C61-492B-B8BE-C47336DFBA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640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1A7119E-AD18-48FE-93BD-D50643CE1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84B39AC-5021-4815-9D57-75DA1F8531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5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C72A938C-CF83-4364-AB76-81C54CE4AC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77B65B-2247-484E-86D1-6557F54EB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831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6FBFFE1-F2E2-408B-B0F4-E23BEA279E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80A0589-BF71-48F1-8E32-A6A7AB0BD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41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92F09F-D317-42E3-B74C-7A0237243B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A74A572-1DCD-45C6-A512-5352EE257E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accent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accent3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3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accent4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4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BC04882-24E3-4CCC-AC62-C47FEDFFB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EEA9E792-73EA-43CF-9829-05E9EA844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 dirty="0"/>
              <a:t> 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19ACC696-1D7F-4274-BA5B-846A87D3DF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310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1A32803F-C0DA-48E6-897D-09C236F3DE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268E3EA-58D2-4683-99EA-36E0C836CA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PhD Defense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37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12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1A6F2-F3D5-0748-B440-27372E72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1E1FAB-D966-9A45-AFA1-3861ADBFA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DBCA68-678B-5343-B122-E84D7288A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227820-45BC-9648-8097-D4585D94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961665-EAD9-C74F-8DDE-5FDA264C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07F45F-2BF2-864F-9D9C-BABF9311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972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D95ABC65-7545-4D76-A9D5-7E791F4A6E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09BBE65-6381-42AD-B178-9D33A02F4D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626567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913950"/>
            <a:ext cx="10800000" cy="431045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6099" y="6489701"/>
            <a:ext cx="1329353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fr-FR"/>
              <a:t>July 9th, 2021</a:t>
            </a:r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602099" y="6489701"/>
            <a:ext cx="4687607" cy="216000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GONZALEZ VENEGAS - Electric Road 2021</a:t>
            </a:r>
            <a:endParaRPr 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100"/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049950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916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BB7BB60E-9AFC-494F-94F5-DEA56540C7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896F76F-E7C8-4E2B-B39D-B9DA17725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445972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42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F581A243-5732-484F-875D-AE7E17E76B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F92FB9F-55B8-45CD-A54D-ADF6B87587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660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3FF29340-6353-4919-B09B-763E71D84A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49215C8-FED4-4FF6-8778-0DB432A4C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533495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BECA0681-26F7-47F5-AD97-B4C87FB6B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E785CE9-2C61-492B-B8BE-C47336DFBA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1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1A7119E-AD18-48FE-93BD-D50643CE15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84B39AC-5021-4815-9D57-75DA1F8531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144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C72A938C-CF83-4364-AB76-81C54CE4AC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377B65B-2247-484E-86D1-6557F54EB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06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16FBFFE1-F2E2-408B-B0F4-E23BEA279E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80A0589-BF71-48F1-8E32-A6A7AB0BD8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 dirty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6756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D0447-9C69-F740-B419-F70C1629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7FC869-DB5F-E945-89E0-8B07DFB8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0201E1-B201-4E4E-AB8E-800DB2B63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B9C74A-6CF8-9743-8EB5-A60E276566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A071A07-933E-EF44-AAA9-88EE2194F1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2BF122-908E-4342-AC4C-09C93D6F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CC8488-1CAB-CF48-98A1-3CE119A5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B0AC1-40B5-EC41-AE90-4712A264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7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2A92F09F-D317-42E3-B74C-7A0237243B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A74A572-1DCD-45C6-A512-5352EE257E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accent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accent3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3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accent4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buClr>
                <a:schemeClr val="accent4"/>
              </a:buClr>
              <a:defRPr sz="1600"/>
            </a:lvl2pPr>
            <a:lvl3pPr>
              <a:defRPr sz="1400"/>
            </a:lvl3pPr>
            <a:lvl4pP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0BC04882-24E3-4CCC-AC62-C47FEDFFB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23" name="Espace réservé du texte 12">
            <a:extLst>
              <a:ext uri="{FF2B5EF4-FFF2-40B4-BE49-F238E27FC236}">
                <a16:creationId xmlns:a16="http://schemas.microsoft.com/office/drawing/2014/main" id="{EEA9E792-73EA-43CF-9829-05E9EA844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 dirty="0"/>
              <a:t> </a:t>
            </a:r>
          </a:p>
        </p:txBody>
      </p:sp>
      <p:sp>
        <p:nvSpPr>
          <p:cNvPr id="24" name="Espace réservé du texte 12">
            <a:extLst>
              <a:ext uri="{FF2B5EF4-FFF2-40B4-BE49-F238E27FC236}">
                <a16:creationId xmlns:a16="http://schemas.microsoft.com/office/drawing/2014/main" id="{19ACC696-1D7F-4274-BA5B-846A87D3DF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25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1A32803F-C0DA-48E6-897D-09C236F3DE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268E3EA-58D2-4683-99EA-36E0C836CA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 noProof="0"/>
              <a:t>July 9th, 2021</a:t>
            </a:r>
            <a:endParaRPr lang="en-US" b="0" noProof="0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0" noProof="0"/>
              <a:t>GONZALEZ VENEGAS - Electric Road 2021</a:t>
            </a:r>
            <a:endParaRPr lang="en-US" b="0" noProof="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21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97223" y="3180448"/>
            <a:ext cx="7251172" cy="1498283"/>
          </a:xfrm>
        </p:spPr>
        <p:txBody>
          <a:bodyPr anchor="t"/>
          <a:lstStyle>
            <a:lvl1pPr algn="l">
              <a:defRPr sz="2133" b="0" cap="all" baseline="0"/>
            </a:lvl1pPr>
          </a:lstStyle>
          <a:p>
            <a:r>
              <a:rPr lang="en-US" noProof="0" dirty="0"/>
              <a:t>Modify the chapter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51584" y="1604797"/>
            <a:ext cx="7296811" cy="1479640"/>
          </a:xfrm>
        </p:spPr>
        <p:txBody>
          <a:bodyPr anchor="b">
            <a:normAutofit/>
          </a:bodyPr>
          <a:lstStyle>
            <a:lvl1pPr marL="0" indent="0">
              <a:buNone/>
              <a:defRPr sz="4267" b="0" baseline="0">
                <a:solidFill>
                  <a:srgbClr val="83786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01 N° Chapter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2543606" y="3087048"/>
            <a:ext cx="7104789" cy="0"/>
          </a:xfrm>
          <a:prstGeom prst="line">
            <a:avLst/>
          </a:prstGeom>
          <a:ln w="9525">
            <a:solidFill>
              <a:srgbClr val="83786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Espace réservé du numéro de diapositive 1"/>
          <p:cNvSpPr>
            <a:spLocks noGrp="1"/>
          </p:cNvSpPr>
          <p:nvPr>
            <p:ph type="sldNum" sz="quarter" idx="14"/>
          </p:nvPr>
        </p:nvSpPr>
        <p:spPr>
          <a:xfrm>
            <a:off x="9393662" y="6309320"/>
            <a:ext cx="2558989" cy="384043"/>
          </a:xfrm>
        </p:spPr>
        <p:txBody>
          <a:bodyPr/>
          <a:lstStyle/>
          <a:p>
            <a:fld id="{7E98F04D-D4B9-4F24-807B-C7C9C15489B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8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13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919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236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94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832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439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57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0EEF2-2A50-F14B-8939-461A1369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6179EE-8F03-4641-A60B-0431A08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19A248-3519-1340-8694-4B570CF3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A438BF-FC35-3746-A17F-159B69B5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8489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278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696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92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87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724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699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941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6627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5164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45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99EA7A-F1D3-E145-A52C-BD316A4F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936B57-D85D-E740-B4EE-6C664E16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A4EE54-A428-1C4C-A615-452882D3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234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866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01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104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4420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30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1AE1A-D625-594C-8456-32D5F5B3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E849B2-5AE4-B044-9D50-3B84370FB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FB14C3-C7CE-2442-B82A-58BDCEA53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BD28F3-A0AD-D842-B6BA-69907EDE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BF74F4-E68E-084E-899B-23CA478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4F48AC-803C-724D-B9EE-D1909C6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9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FE0890-2AAD-9049-A0B4-4BC34D98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C24064-3961-C74C-88E4-35ED3D7F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9495D3-4BDE-094C-9A8A-89CFA362A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0BF4D8-42CA-2940-877F-AEAE0BA6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0611C2-F961-A24A-A0CC-820B59BE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F09DF2-32E9-194C-9E3E-B3C29132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6CC737-166D-AA43-B904-D5208C96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B98707-688E-124D-8651-51E951345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BD75F8-578C-AA4E-9171-A0B6DBE6B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501A2-DD91-714B-9261-7297454AD82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64EFC9-F3CE-5A41-9DC2-7053EE19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81591-434B-8247-9D74-A0ECCC9B7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1419-ECE2-8449-866A-0B012D272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8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6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7" r:id="rId12"/>
    <p:sldLayoutId id="2147483688" r:id="rId13"/>
    <p:sldLayoutId id="214748372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217386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July 9th, 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4989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PhD Defense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5C50B6-A1A5-448D-9A28-4D004F3E4F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940" y="350044"/>
            <a:ext cx="1904048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8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217386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/>
              <a:t>July 9th, 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4989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GONZALEZ VENEGAS - Electric Road 2021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5C50B6-A1A5-448D-9A28-4D004F3E4FF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940" y="350044"/>
            <a:ext cx="1904048" cy="5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hd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F5E82-B68F-DA41-8022-23C8C1A0EE1E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A0A5D-7AFE-D942-8B8D-02572413C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620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FC985-F1C7-3745-8055-05A594D39DA7}" type="datetimeFigureOut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11/05/2023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02734-7A56-8642-A689-C20AAFF36653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469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Yannick.perez@centralesupelec.fr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uurzaamnieuws.nl/zin-en-onzin-van-de-huis-acc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Yannick.perez@centralesupelec.fr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duurzaamnieuws.nl/zin-en-onzin-van-de-huis-accu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89DD2-3BF2-444A-AC39-A1F39C588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fr-FR" sz="4200" b="1" dirty="0" err="1"/>
              <a:t>Using</a:t>
            </a:r>
            <a:r>
              <a:rPr lang="fr-FR" sz="4200" b="1" dirty="0"/>
              <a:t> </a:t>
            </a:r>
            <a:r>
              <a:rPr lang="fr-FR" sz="4200" b="1" dirty="0" err="1"/>
              <a:t>EVs</a:t>
            </a:r>
            <a:r>
              <a:rPr lang="fr-FR" sz="4200" b="1" dirty="0"/>
              <a:t> to </a:t>
            </a:r>
            <a:r>
              <a:rPr lang="fr-FR" sz="4200" b="1" dirty="0" err="1"/>
              <a:t>Provide</a:t>
            </a:r>
            <a:r>
              <a:rPr lang="fr-FR" sz="4200" b="1" dirty="0"/>
              <a:t> </a:t>
            </a:r>
            <a:r>
              <a:rPr lang="fr-FR" sz="4200" b="1" dirty="0" err="1"/>
              <a:t>Grid</a:t>
            </a:r>
            <a:r>
              <a:rPr lang="fr-FR" sz="4200" b="1" dirty="0"/>
              <a:t> Electric Services: </a:t>
            </a:r>
            <a:r>
              <a:rPr lang="fr-FR" sz="4200" b="1" dirty="0" err="1"/>
              <a:t>Regulatory</a:t>
            </a:r>
            <a:r>
              <a:rPr lang="fr-FR" sz="4200" b="1" dirty="0"/>
              <a:t> Challenges</a:t>
            </a:r>
            <a:endParaRPr lang="fr-FR" sz="4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96DC9-39DA-DF4B-98F1-93C413B51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3573620" cy="1454811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/>
              <a:t>Yannick Perez </a:t>
            </a:r>
          </a:p>
          <a:p>
            <a:pPr algn="l"/>
            <a:r>
              <a:rPr lang="fr-FR" sz="1700" dirty="0" err="1"/>
              <a:t>CentraleSupélec</a:t>
            </a:r>
            <a:r>
              <a:rPr lang="fr-FR" sz="1700" dirty="0"/>
              <a:t> – Paris</a:t>
            </a:r>
          </a:p>
          <a:p>
            <a:pPr algn="l"/>
            <a:r>
              <a:rPr lang="fr-FR" sz="1700" dirty="0">
                <a:hlinkClick r:id="rId2"/>
              </a:rPr>
              <a:t>Yannick.perez@centralesupelec.fr</a:t>
            </a:r>
            <a:r>
              <a:rPr lang="fr-FR" sz="1700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1B1E0D-4EEB-F540-8FD4-04A6C1D2D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366" b="463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31" name="Straight Connector 2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8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store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</p:txBody>
      </p:sp>
    </p:spTree>
    <p:extLst>
      <p:ext uri="{BB962C8B-B14F-4D97-AF65-F5344CB8AC3E}">
        <p14:creationId xmlns:p14="http://schemas.microsoft.com/office/powerpoint/2010/main" val="366002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509" y="274638"/>
            <a:ext cx="11249891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Common strategy: more stored energy / car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972063"/>
              </p:ext>
            </p:extLst>
          </p:nvPr>
        </p:nvGraphicFramePr>
        <p:xfrm>
          <a:off x="1108363" y="1751980"/>
          <a:ext cx="9878291" cy="4731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>
            <a:off x="9372600" y="2794000"/>
            <a:ext cx="0" cy="1143000"/>
          </a:xfrm>
          <a:prstGeom prst="straightConnector1">
            <a:avLst/>
          </a:prstGeom>
          <a:ln w="76200" cmpd="sng"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82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Store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Mean Drivers Daily trips/day is between 24 km -40 km</a:t>
            </a:r>
          </a:p>
        </p:txBody>
      </p:sp>
    </p:spTree>
    <p:extLst>
      <p:ext uri="{BB962C8B-B14F-4D97-AF65-F5344CB8AC3E}">
        <p14:creationId xmlns:p14="http://schemas.microsoft.com/office/powerpoint/2010/main" val="29541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E87CDA2-B43B-EB4D-A496-DB89B2CF9D3A}"/>
              </a:ext>
            </a:extLst>
          </p:cNvPr>
          <p:cNvGrpSpPr/>
          <p:nvPr/>
        </p:nvGrpSpPr>
        <p:grpSpPr>
          <a:xfrm>
            <a:off x="1343891" y="0"/>
            <a:ext cx="8175283" cy="6708054"/>
            <a:chOff x="5889094" y="2223316"/>
            <a:chExt cx="5158678" cy="4557840"/>
          </a:xfrm>
          <a:noFill/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C386BEB-B713-6449-85BA-56D093A25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094" y="2561870"/>
              <a:ext cx="5158678" cy="4219286"/>
            </a:xfrm>
            <a:prstGeom prst="rect">
              <a:avLst/>
            </a:prstGeom>
            <a:grpFill/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35FAE91-137E-6945-AE2E-18489B1B7370}"/>
                </a:ext>
              </a:extLst>
            </p:cNvPr>
            <p:cNvSpPr txBox="1"/>
            <p:nvPr/>
          </p:nvSpPr>
          <p:spPr>
            <a:xfrm>
              <a:off x="7070726" y="2223316"/>
              <a:ext cx="2771913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Daily commuting distance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66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store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Mean Drivers Daily trips/day is between 24 km -40 km</a:t>
            </a:r>
          </a:p>
          <a:p>
            <a:pPr lvl="3"/>
            <a:r>
              <a:rPr lang="en-GB" sz="3200" dirty="0"/>
              <a:t>EVs are very flexible resources (to store or deliver electricity) if needed = </a:t>
            </a:r>
            <a:r>
              <a:rPr lang="en-GB" sz="3200" b="1" dirty="0">
                <a:solidFill>
                  <a:srgbClr val="FFFF00"/>
                </a:solidFill>
              </a:rPr>
              <a:t>Distributed Storage Services (DSS)</a:t>
            </a:r>
          </a:p>
        </p:txBody>
      </p:sp>
    </p:spTree>
    <p:extLst>
      <p:ext uri="{BB962C8B-B14F-4D97-AF65-F5344CB8AC3E}">
        <p14:creationId xmlns:p14="http://schemas.microsoft.com/office/powerpoint/2010/main" val="27565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36399" y="1747776"/>
            <a:ext cx="11184545" cy="4973699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/>
              <a:t>Ability to adapt the (dis)charging pattern of the EV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200" dirty="0"/>
              <a:t>Many uses, for different stakeholders:</a:t>
            </a:r>
          </a:p>
          <a:p>
            <a:pPr lvl="1"/>
            <a:r>
              <a:rPr lang="en-US" sz="3800" dirty="0"/>
              <a:t>For end-users: optimizing electricity bill, self-consumption</a:t>
            </a:r>
          </a:p>
          <a:p>
            <a:pPr lvl="1"/>
            <a:r>
              <a:rPr lang="en-US" sz="3800" dirty="0"/>
              <a:t>For the whole system: frequency response, energy arbitrage</a:t>
            </a:r>
          </a:p>
          <a:p>
            <a:pPr lvl="1"/>
            <a:r>
              <a:rPr lang="en-US" sz="3800" b="1" dirty="0"/>
              <a:t>For distribution systems: congestion management, voltage regulation, fault-restoration, investment deferral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46099" y="377591"/>
            <a:ext cx="10800000" cy="864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flexibility from EVs?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15</a:t>
            </a:fld>
            <a:endParaRPr lang="en-US" b="0" noProof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r="33385"/>
          <a:stretch/>
        </p:blipFill>
        <p:spPr>
          <a:xfrm>
            <a:off x="2361235" y="2295938"/>
            <a:ext cx="5139160" cy="280695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7477245" y="2122048"/>
            <a:ext cx="2605311" cy="2981375"/>
            <a:chOff x="7477245" y="2122048"/>
            <a:chExt cx="2605311" cy="2981375"/>
          </a:xfrm>
        </p:grpSpPr>
        <p:grpSp>
          <p:nvGrpSpPr>
            <p:cNvPr id="19" name="Groupe 18"/>
            <p:cNvGrpSpPr/>
            <p:nvPr/>
          </p:nvGrpSpPr>
          <p:grpSpPr>
            <a:xfrm>
              <a:off x="7477245" y="2122048"/>
              <a:ext cx="2605311" cy="2981375"/>
              <a:chOff x="7477245" y="2122048"/>
              <a:chExt cx="2605311" cy="2981375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8456736" y="2122048"/>
                <a:ext cx="599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V2G</a:t>
                </a:r>
              </a:p>
            </p:txBody>
          </p:sp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 r="1719"/>
              <a:stretch/>
            </p:blipFill>
            <p:spPr>
              <a:xfrm>
                <a:off x="7477245" y="2296468"/>
                <a:ext cx="2605311" cy="2806955"/>
              </a:xfrm>
              <a:prstGeom prst="rect">
                <a:avLst/>
              </a:prstGeom>
            </p:spPr>
          </p:pic>
        </p:grpSp>
        <p:cxnSp>
          <p:nvCxnSpPr>
            <p:cNvPr id="11" name="Connecteur droit avec flèche 10"/>
            <p:cNvCxnSpPr/>
            <p:nvPr/>
          </p:nvCxnSpPr>
          <p:spPr>
            <a:xfrm flipH="1">
              <a:off x="9364680" y="2891698"/>
              <a:ext cx="0" cy="20154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2836575" y="2126661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Uncontrolled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03573" y="2117344"/>
            <a:ext cx="171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Smart charging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487456" y="2718473"/>
            <a:ext cx="11608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Grid capacity</a:t>
            </a:r>
            <a:endParaRPr lang="en-US" sz="1600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1883540" y="3193168"/>
            <a:ext cx="6783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Power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525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29EB-7640-1741-A411-1E8AA978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Electric cars </a:t>
            </a:r>
            <a:r>
              <a:rPr lang="fr-FR" b="1" dirty="0" err="1">
                <a:solidFill>
                  <a:srgbClr val="FFFF00"/>
                </a:solidFill>
              </a:rPr>
              <a:t>save</a:t>
            </a:r>
            <a:r>
              <a:rPr lang="fr-FR" b="1" dirty="0">
                <a:solidFill>
                  <a:srgbClr val="FFFF00"/>
                </a:solidFill>
              </a:rPr>
              <a:t> more </a:t>
            </a:r>
            <a:r>
              <a:rPr lang="fr-FR" b="1" dirty="0" err="1">
                <a:solidFill>
                  <a:srgbClr val="FFFF00"/>
                </a:solidFill>
              </a:rPr>
              <a:t>energy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than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they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daily</a:t>
            </a:r>
            <a:r>
              <a:rPr lang="fr-FR" b="1" dirty="0">
                <a:solidFill>
                  <a:srgbClr val="FFFF00"/>
                </a:solidFill>
              </a:rPr>
              <a:t> use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1AB5557-5D58-7244-96A9-9F14E2D36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82" y="1600201"/>
            <a:ext cx="11349318" cy="4525963"/>
          </a:xfrm>
        </p:spPr>
        <p:txBody>
          <a:bodyPr>
            <a:normAutofit/>
          </a:bodyPr>
          <a:lstStyle/>
          <a:p>
            <a:pPr lvl="2"/>
            <a:r>
              <a:rPr lang="en-GB" sz="3600" dirty="0"/>
              <a:t>Size of the battery goes from 24 to 100 kWh </a:t>
            </a:r>
          </a:p>
          <a:p>
            <a:pPr lvl="2"/>
            <a:r>
              <a:rPr lang="en-GB" sz="3600" dirty="0"/>
              <a:t>EV consumes 15-20 kWh per 100 km</a:t>
            </a:r>
          </a:p>
          <a:p>
            <a:pPr lvl="2"/>
            <a:r>
              <a:rPr lang="en-GB" sz="3600" dirty="0"/>
              <a:t>Mean Drivers Daily trips/day is between 24 km -40 km</a:t>
            </a:r>
          </a:p>
          <a:p>
            <a:pPr lvl="3"/>
            <a:r>
              <a:rPr lang="en-GB" sz="3200" dirty="0"/>
              <a:t>EVs are very flexible resources (to store or deliver electricity) if needed = </a:t>
            </a:r>
            <a:r>
              <a:rPr lang="en-GB" sz="3200" b="1" dirty="0">
                <a:solidFill>
                  <a:srgbClr val="FFFF00"/>
                </a:solidFill>
              </a:rPr>
              <a:t>Distributed Storage Services (DSS)</a:t>
            </a:r>
          </a:p>
          <a:p>
            <a:pPr lvl="3"/>
            <a:r>
              <a:rPr lang="en-GB" sz="3200" dirty="0">
                <a:solidFill>
                  <a:srgbClr val="FFFF00"/>
                </a:solidFill>
              </a:rPr>
              <a:t>Arbitrage</a:t>
            </a:r>
            <a:r>
              <a:rPr lang="en-GB" sz="3200" dirty="0"/>
              <a:t> between private use (house-building) or other flexibility  buyers of DSS (Energy markets / grids)</a:t>
            </a:r>
          </a:p>
        </p:txBody>
      </p:sp>
    </p:spTree>
    <p:extLst>
      <p:ext uri="{BB962C8B-B14F-4D97-AF65-F5344CB8AC3E}">
        <p14:creationId xmlns:p14="http://schemas.microsoft.com/office/powerpoint/2010/main" val="1514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20800"/>
            <a:ext cx="9144000" cy="5486400"/>
          </a:xfrm>
          <a:prstGeom prst="rect">
            <a:avLst/>
          </a:prstGeom>
        </p:spPr>
      </p:pic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93963" y="274638"/>
            <a:ext cx="11762509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First Goal :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as ressources to </a:t>
            </a:r>
            <a:r>
              <a:rPr lang="fr-FR" dirty="0" err="1">
                <a:solidFill>
                  <a:srgbClr val="FFFF00"/>
                </a:solidFill>
              </a:rPr>
              <a:t>make</a:t>
            </a:r>
            <a:r>
              <a:rPr lang="fr-FR" dirty="0">
                <a:solidFill>
                  <a:srgbClr val="FFFF00"/>
                </a:solidFill>
              </a:rPr>
              <a:t> EV </a:t>
            </a:r>
            <a:r>
              <a:rPr lang="fr-FR" dirty="0" err="1">
                <a:solidFill>
                  <a:srgbClr val="FFFF00"/>
                </a:solidFill>
              </a:rPr>
              <a:t>cheaper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than</a:t>
            </a:r>
            <a:r>
              <a:rPr lang="fr-FR" dirty="0">
                <a:solidFill>
                  <a:srgbClr val="FFFF00"/>
                </a:solidFill>
              </a:rPr>
              <a:t> ICE…</a:t>
            </a:r>
          </a:p>
        </p:txBody>
      </p:sp>
    </p:spTree>
    <p:extLst>
      <p:ext uri="{BB962C8B-B14F-4D97-AF65-F5344CB8AC3E}">
        <p14:creationId xmlns:p14="http://schemas.microsoft.com/office/powerpoint/2010/main" val="1956964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FFC056C-077A-1D49-9E66-9BA1DDD49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need</a:t>
            </a:r>
            <a:r>
              <a:rPr lang="fr-FR" dirty="0">
                <a:solidFill>
                  <a:srgbClr val="FFFF00"/>
                </a:solidFill>
              </a:rPr>
              <a:t> flexible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storage</a:t>
            </a:r>
            <a:r>
              <a:rPr lang="fr-FR" dirty="0">
                <a:solidFill>
                  <a:srgbClr val="FFFF00"/>
                </a:solidFill>
              </a:rPr>
              <a:t>?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err="1">
                <a:solidFill>
                  <a:srgbClr val="FFFF00"/>
                </a:solidFill>
              </a:rPr>
              <a:t>Who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would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buy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flexibility</a:t>
            </a:r>
            <a:r>
              <a:rPr lang="fr-FR" dirty="0">
                <a:solidFill>
                  <a:srgbClr val="FFFF00"/>
                </a:solidFill>
              </a:rPr>
              <a:t> provision?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4647B76-B1CA-B34D-9496-A9E53C1D0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886199"/>
            <a:ext cx="10363200" cy="253252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err="1"/>
              <a:t>Electricity</a:t>
            </a:r>
            <a:r>
              <a:rPr lang="fr-FR" dirty="0"/>
              <a:t> </a:t>
            </a:r>
            <a:r>
              <a:rPr lang="fr-FR" dirty="0" err="1"/>
              <a:t>markets</a:t>
            </a:r>
            <a:r>
              <a:rPr lang="fr-FR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err="1"/>
              <a:t>Electricity</a:t>
            </a:r>
            <a:r>
              <a:rPr lang="fr-FR" dirty="0"/>
              <a:t> </a:t>
            </a:r>
            <a:r>
              <a:rPr lang="fr-FR" dirty="0" err="1"/>
              <a:t>grids</a:t>
            </a:r>
            <a:r>
              <a:rPr lang="fr-FR" dirty="0"/>
              <a:t> (TSO or DSO)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Buildings/ </a:t>
            </a:r>
            <a:r>
              <a:rPr lang="fr-FR" dirty="0" err="1"/>
              <a:t>Houses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335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FA2CE-5A1E-9241-9B80-18747E88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The landscape of EVs for smart charging opportunities (</a:t>
            </a:r>
            <a:r>
              <a:rPr lang="en-US" sz="28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VtoX</a:t>
            </a:r>
            <a:r>
              <a:rPr lang="en-US" sz="28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) </a:t>
            </a:r>
            <a:br>
              <a:rPr lang="en-US" sz="28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with or without regulation (Behind the meter)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43F4D57-5CD3-EC4F-AFC8-584BB4C8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382" y="2239348"/>
            <a:ext cx="9153236" cy="4468657"/>
          </a:xfrm>
          <a:prstGeom prst="rect">
            <a:avLst/>
          </a:prstGeom>
        </p:spPr>
      </p:pic>
      <p:sp>
        <p:nvSpPr>
          <p:cNvPr id="3" name="Flèche vers la gauche 2">
            <a:extLst>
              <a:ext uri="{FF2B5EF4-FFF2-40B4-BE49-F238E27FC236}">
                <a16:creationId xmlns:a16="http://schemas.microsoft.com/office/drawing/2014/main" id="{A3AB0401-FD55-BC42-876D-2356D0A55619}"/>
              </a:ext>
            </a:extLst>
          </p:cNvPr>
          <p:cNvSpPr/>
          <p:nvPr/>
        </p:nvSpPr>
        <p:spPr>
          <a:xfrm>
            <a:off x="9982200" y="4531896"/>
            <a:ext cx="1094873" cy="276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>
            <a:extLst>
              <a:ext uri="{FF2B5EF4-FFF2-40B4-BE49-F238E27FC236}">
                <a16:creationId xmlns:a16="http://schemas.microsoft.com/office/drawing/2014/main" id="{5333B908-C0EB-CF4D-A2FA-CEEB281D0354}"/>
              </a:ext>
            </a:extLst>
          </p:cNvPr>
          <p:cNvSpPr/>
          <p:nvPr/>
        </p:nvSpPr>
        <p:spPr>
          <a:xfrm rot="12903978">
            <a:off x="1283369" y="3537283"/>
            <a:ext cx="1094873" cy="276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>
            <a:extLst>
              <a:ext uri="{FF2B5EF4-FFF2-40B4-BE49-F238E27FC236}">
                <a16:creationId xmlns:a16="http://schemas.microsoft.com/office/drawing/2014/main" id="{235E11D4-F824-CC41-AD3B-5ED4C0A12CEC}"/>
              </a:ext>
            </a:extLst>
          </p:cNvPr>
          <p:cNvSpPr/>
          <p:nvPr/>
        </p:nvSpPr>
        <p:spPr>
          <a:xfrm rot="12903978">
            <a:off x="2554635" y="2796698"/>
            <a:ext cx="1094873" cy="276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01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05366F-B5B9-A444-EA98-6989CD5E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The Armand Peugeot Chair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D091FE-1343-8058-7C49-C524ACB5C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sz="2000" dirty="0"/>
              <a:t>The chair is funded by </a:t>
            </a:r>
            <a:r>
              <a:rPr lang="en-GB" sz="2000" dirty="0" err="1"/>
              <a:t>Stellantis</a:t>
            </a:r>
            <a:r>
              <a:rPr lang="en-GB" sz="2000" dirty="0"/>
              <a:t> and the </a:t>
            </a:r>
            <a:r>
              <a:rPr lang="en-GB" sz="2000" dirty="0" err="1"/>
              <a:t>CentraleSupélec</a:t>
            </a:r>
            <a:r>
              <a:rPr lang="en-GB" sz="2000" dirty="0"/>
              <a:t> foundation.</a:t>
            </a:r>
          </a:p>
          <a:p>
            <a:pPr lvl="1"/>
            <a:r>
              <a:rPr lang="en-GB" sz="2000" dirty="0"/>
              <a:t>2011-2023 : 3 contracts have been signed</a:t>
            </a:r>
          </a:p>
          <a:p>
            <a:pPr lvl="1"/>
            <a:r>
              <a:rPr lang="en-GB" sz="2000" dirty="0"/>
              <a:t>2024- 2029 : 4</a:t>
            </a:r>
            <a:r>
              <a:rPr lang="en-GB" sz="2000" baseline="30000" dirty="0"/>
              <a:t>th</a:t>
            </a:r>
            <a:r>
              <a:rPr lang="en-GB" sz="2000" dirty="0"/>
              <a:t> contract is under design </a:t>
            </a:r>
            <a:r>
              <a:rPr lang="en-GB" sz="2000" dirty="0" err="1"/>
              <a:t>fro</a:t>
            </a:r>
            <a:r>
              <a:rPr lang="en-GB" sz="2000" dirty="0"/>
              <a:t> deep decarbonisation of the OEM business </a:t>
            </a:r>
          </a:p>
          <a:p>
            <a:pPr lvl="1"/>
            <a:r>
              <a:rPr lang="en-GB" sz="2000" dirty="0"/>
              <a:t>Joint work between Economists (LGI) / Engineers (</a:t>
            </a:r>
            <a:r>
              <a:rPr lang="en-GB" sz="2000" dirty="0" err="1"/>
              <a:t>Geeps</a:t>
            </a:r>
            <a:r>
              <a:rPr lang="en-GB" sz="2000" dirty="0"/>
              <a:t>) / Managers (ESSEC) from CS and ESSEC</a:t>
            </a:r>
          </a:p>
          <a:p>
            <a:pPr lvl="1"/>
            <a:r>
              <a:rPr lang="en-GB" sz="2000" dirty="0"/>
              <a:t>Objectives of the chair : define the role of EVs for Grids, Users and the society</a:t>
            </a:r>
          </a:p>
          <a:p>
            <a:pPr lvl="1"/>
            <a:r>
              <a:rPr lang="en-GB" sz="2000" dirty="0"/>
              <a:t>Means : </a:t>
            </a:r>
          </a:p>
          <a:p>
            <a:pPr lvl="2"/>
            <a:r>
              <a:rPr lang="en-GB" sz="1600" dirty="0"/>
              <a:t>3 professors / 2 PhDs students / 1 assistant : 400 k€/year</a:t>
            </a:r>
          </a:p>
          <a:p>
            <a:pPr lvl="2"/>
            <a:r>
              <a:rPr lang="en-GB" dirty="0"/>
              <a:t>Organisation of an Annual conference since 2013</a:t>
            </a:r>
          </a:p>
          <a:p>
            <a:pPr lvl="2"/>
            <a:r>
              <a:rPr lang="en-GB" dirty="0"/>
              <a:t>PhDs programs (6 completed / 2 ongoing)</a:t>
            </a:r>
          </a:p>
          <a:p>
            <a:pPr lvl="2"/>
            <a:r>
              <a:rPr lang="en-GB" dirty="0"/>
              <a:t>Participating in the public discussions / academic debates </a:t>
            </a:r>
          </a:p>
          <a:p>
            <a:pPr lvl="2"/>
            <a:r>
              <a:rPr lang="en-GB" dirty="0"/>
              <a:t>Publications in scientific reviews and communications in conferences</a:t>
            </a:r>
          </a:p>
        </p:txBody>
      </p:sp>
    </p:spTree>
    <p:extLst>
      <p:ext uri="{BB962C8B-B14F-4D97-AF65-F5344CB8AC3E}">
        <p14:creationId xmlns:p14="http://schemas.microsoft.com/office/powerpoint/2010/main" val="110211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C4239A03-A315-1847-B090-4E1B1CA09D3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10101" r="47221"/>
          <a:stretch/>
        </p:blipFill>
        <p:spPr>
          <a:xfrm>
            <a:off x="3532909" y="1"/>
            <a:ext cx="8659091" cy="68579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002594-D591-7A46-BBFB-7DBDD5D9B290}"/>
              </a:ext>
            </a:extLst>
          </p:cNvPr>
          <p:cNvSpPr txBox="1"/>
          <p:nvPr/>
        </p:nvSpPr>
        <p:spPr>
          <a:xfrm>
            <a:off x="235528" y="2505670"/>
            <a:ext cx="2909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3 main sources</a:t>
            </a:r>
          </a:p>
          <a:p>
            <a:endParaRPr lang="fr-FR" sz="2800" dirty="0">
              <a:solidFill>
                <a:srgbClr val="FFFF00"/>
              </a:solidFill>
            </a:endParaRPr>
          </a:p>
          <a:p>
            <a:r>
              <a:rPr lang="fr-FR" sz="2800" dirty="0">
                <a:solidFill>
                  <a:srgbClr val="FFFF00"/>
                </a:solidFill>
              </a:rPr>
              <a:t>And Up to 16 services</a:t>
            </a:r>
          </a:p>
        </p:txBody>
      </p:sp>
    </p:spTree>
    <p:extLst>
      <p:ext uri="{BB962C8B-B14F-4D97-AF65-F5344CB8AC3E}">
        <p14:creationId xmlns:p14="http://schemas.microsoft.com/office/powerpoint/2010/main" val="2914067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9F7F204-3516-E949-913E-CDD8202B5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1.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1982DD8-3387-3347-833F-4D55F0C4C7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6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e libre 31"/>
          <p:cNvSpPr/>
          <p:nvPr/>
        </p:nvSpPr>
        <p:spPr>
          <a:xfrm>
            <a:off x="4477239" y="2774002"/>
            <a:ext cx="1116807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4694313" y="2831110"/>
            <a:ext cx="682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bg1"/>
                </a:solidFill>
              </a:rPr>
              <a:t>Spot </a:t>
            </a:r>
            <a:r>
              <a:rPr lang="fr-FR" sz="1000" b="1" dirty="0" err="1">
                <a:solidFill>
                  <a:schemeClr val="bg1"/>
                </a:solidFill>
              </a:rPr>
              <a:t>Market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625497" y="219302"/>
            <a:ext cx="8245867" cy="566739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ELECTRICITY MARKETS ORGANIZATION and EV Fleet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3316288" y="6163945"/>
            <a:ext cx="5486400" cy="804863"/>
          </a:xfrm>
        </p:spPr>
        <p:txBody>
          <a:bodyPr/>
          <a:lstStyle/>
          <a:p>
            <a:r>
              <a:rPr lang="fr-FR" dirty="0"/>
              <a:t>And best </a:t>
            </a:r>
            <a:r>
              <a:rPr lang="fr-FR" dirty="0" err="1"/>
              <a:t>adapted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services for </a:t>
            </a:r>
            <a:r>
              <a:rPr lang="fr-FR" dirty="0" err="1"/>
              <a:t>ev</a:t>
            </a:r>
            <a:r>
              <a:rPr lang="fr-FR" dirty="0"/>
              <a:t> </a:t>
            </a:r>
            <a:r>
              <a:rPr lang="fr-FR" dirty="0" err="1"/>
              <a:t>fleets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569246" y="7105925"/>
            <a:ext cx="1919242" cy="384043"/>
          </a:xfrm>
          <a:prstGeom prst="rect">
            <a:avLst/>
          </a:prstGeom>
        </p:spPr>
        <p:txBody>
          <a:bodyPr/>
          <a:lstStyle/>
          <a:p>
            <a:fld id="{0F93E2AF-52FA-49AE-99E6-1B1ECCFCFE2D}" type="slidenum">
              <a:rPr lang="fr-FR" smtClean="0"/>
              <a:t>22</a:t>
            </a:fld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513229" y="2737441"/>
            <a:ext cx="2952328" cy="321635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215680" y="1921350"/>
            <a:ext cx="0" cy="35523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215682" y="1921349"/>
            <a:ext cx="62498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660437" y="1921350"/>
            <a:ext cx="0" cy="3648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744072" y="1921350"/>
            <a:ext cx="0" cy="3648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9192344" y="1921350"/>
            <a:ext cx="0" cy="36484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315741" y="2209383"/>
            <a:ext cx="935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Capacity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2279576" y="2855131"/>
            <a:ext cx="935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Energy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210705" y="3647804"/>
            <a:ext cx="1007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Balancing</a:t>
            </a:r>
            <a:r>
              <a:rPr lang="fr-FR" sz="1400" dirty="0"/>
              <a:t> Services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10707" y="4513637"/>
            <a:ext cx="1096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Primary</a:t>
            </a:r>
            <a:r>
              <a:rPr lang="fr-FR" sz="1400" dirty="0"/>
              <a:t> &amp; </a:t>
            </a:r>
            <a:r>
              <a:rPr lang="fr-FR" sz="1400" dirty="0" err="1"/>
              <a:t>Secondary</a:t>
            </a:r>
            <a:r>
              <a:rPr lang="fr-FR" sz="1400" dirty="0"/>
              <a:t> </a:t>
            </a:r>
            <a:r>
              <a:rPr lang="fr-FR" sz="1400" dirty="0" err="1"/>
              <a:t>Reserves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695149" y="5639440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Lead Time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167202" y="1208206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Years</a:t>
            </a:r>
            <a:r>
              <a:rPr lang="fr-FR" sz="1400" dirty="0"/>
              <a:t> </a:t>
            </a:r>
            <a:r>
              <a:rPr lang="fr-FR" sz="1400" dirty="0" err="1"/>
              <a:t>ahead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012686" y="1230481"/>
            <a:ext cx="109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Months</a:t>
            </a:r>
            <a:r>
              <a:rPr lang="fr-FR" sz="1400" dirty="0"/>
              <a:t> </a:t>
            </a:r>
            <a:r>
              <a:rPr lang="fr-FR" sz="1400" dirty="0" err="1"/>
              <a:t>ahead</a:t>
            </a:r>
            <a:endParaRPr lang="fr-FR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071413" y="1208205"/>
            <a:ext cx="109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Day-</a:t>
            </a:r>
            <a:r>
              <a:rPr lang="fr-FR" sz="1400" dirty="0" err="1"/>
              <a:t>ahead</a:t>
            </a:r>
            <a:r>
              <a:rPr lang="fr-FR" sz="1400" dirty="0"/>
              <a:t> (h-24)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692166" y="1554380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intraday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169275" y="1332768"/>
            <a:ext cx="109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h-1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688288" y="1203785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Real Time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9306328" y="164959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Time</a:t>
            </a:r>
          </a:p>
        </p:txBody>
      </p:sp>
      <p:sp>
        <p:nvSpPr>
          <p:cNvPr id="36" name="Forme libre 35"/>
          <p:cNvSpPr/>
          <p:nvPr/>
        </p:nvSpPr>
        <p:spPr>
          <a:xfrm>
            <a:off x="3307304" y="2774002"/>
            <a:ext cx="1258695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3504601" y="28311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Forward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Markets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3307304" y="2041735"/>
            <a:ext cx="1258695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3540605" y="209884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Forward</a:t>
            </a:r>
            <a:r>
              <a:rPr lang="fr-FR" sz="1000" b="1" dirty="0">
                <a:solidFill>
                  <a:schemeClr val="bg1"/>
                </a:solidFill>
              </a:rPr>
              <a:t> </a:t>
            </a:r>
            <a:r>
              <a:rPr lang="fr-FR" sz="1000" b="1" dirty="0" err="1">
                <a:solidFill>
                  <a:schemeClr val="bg1"/>
                </a:solidFill>
              </a:rPr>
              <a:t>Markets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43" name="Forme libre 42"/>
          <p:cNvSpPr/>
          <p:nvPr/>
        </p:nvSpPr>
        <p:spPr>
          <a:xfrm>
            <a:off x="5675545" y="2773999"/>
            <a:ext cx="1043467" cy="647700"/>
          </a:xfrm>
          <a:custGeom>
            <a:avLst/>
            <a:gdLst>
              <a:gd name="connsiteX0" fmla="*/ 0 w 1116807"/>
              <a:gd name="connsiteY0" fmla="*/ 483393 h 485775"/>
              <a:gd name="connsiteX1" fmla="*/ 240507 w 1116807"/>
              <a:gd name="connsiteY1" fmla="*/ 242887 h 485775"/>
              <a:gd name="connsiteX2" fmla="*/ 7144 w 1116807"/>
              <a:gd name="connsiteY2" fmla="*/ 0 h 485775"/>
              <a:gd name="connsiteX3" fmla="*/ 878682 w 1116807"/>
              <a:gd name="connsiteY3" fmla="*/ 0 h 485775"/>
              <a:gd name="connsiteX4" fmla="*/ 1116807 w 1116807"/>
              <a:gd name="connsiteY4" fmla="*/ 247650 h 485775"/>
              <a:gd name="connsiteX5" fmla="*/ 866775 w 1116807"/>
              <a:gd name="connsiteY5" fmla="*/ 485775 h 485775"/>
              <a:gd name="connsiteX6" fmla="*/ 0 w 1116807"/>
              <a:gd name="connsiteY6" fmla="*/ 483393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807" h="485775">
                <a:moveTo>
                  <a:pt x="0" y="483393"/>
                </a:moveTo>
                <a:lnTo>
                  <a:pt x="240507" y="242887"/>
                </a:lnTo>
                <a:lnTo>
                  <a:pt x="7144" y="0"/>
                </a:lnTo>
                <a:lnTo>
                  <a:pt x="878682" y="0"/>
                </a:lnTo>
                <a:lnTo>
                  <a:pt x="1116807" y="247650"/>
                </a:lnTo>
                <a:lnTo>
                  <a:pt x="866775" y="485775"/>
                </a:lnTo>
                <a:lnTo>
                  <a:pt x="0" y="4833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5858222" y="2933703"/>
            <a:ext cx="678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</a:rPr>
              <a:t>Intraday</a:t>
            </a:r>
            <a:endParaRPr lang="fr-FR" sz="1000" b="1" dirty="0">
              <a:solidFill>
                <a:schemeClr val="bg1"/>
              </a:solidFill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6805613" y="3412674"/>
            <a:ext cx="1028700" cy="1211333"/>
            <a:chOff x="5281613" y="1962051"/>
            <a:chExt cx="1028700" cy="908500"/>
          </a:xfrm>
        </p:grpSpPr>
        <p:sp>
          <p:nvSpPr>
            <p:cNvPr id="48" name="Forme libre 47"/>
            <p:cNvSpPr/>
            <p:nvPr/>
          </p:nvSpPr>
          <p:spPr>
            <a:xfrm>
              <a:off x="5281613" y="1962051"/>
              <a:ext cx="1028700" cy="897731"/>
            </a:xfrm>
            <a:custGeom>
              <a:avLst/>
              <a:gdLst>
                <a:gd name="connsiteX0" fmla="*/ 0 w 1028700"/>
                <a:gd name="connsiteY0" fmla="*/ 2381 h 897731"/>
                <a:gd name="connsiteX1" fmla="*/ 583406 w 1028700"/>
                <a:gd name="connsiteY1" fmla="*/ 0 h 897731"/>
                <a:gd name="connsiteX2" fmla="*/ 1028700 w 1028700"/>
                <a:gd name="connsiteY2" fmla="*/ 447675 h 897731"/>
                <a:gd name="connsiteX3" fmla="*/ 581025 w 1028700"/>
                <a:gd name="connsiteY3" fmla="*/ 897731 h 897731"/>
                <a:gd name="connsiteX4" fmla="*/ 0 w 1028700"/>
                <a:gd name="connsiteY4" fmla="*/ 888206 h 897731"/>
                <a:gd name="connsiteX5" fmla="*/ 438150 w 1028700"/>
                <a:gd name="connsiteY5" fmla="*/ 442912 h 897731"/>
                <a:gd name="connsiteX6" fmla="*/ 0 w 1028700"/>
                <a:gd name="connsiteY6" fmla="*/ 2381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897731">
                  <a:moveTo>
                    <a:pt x="0" y="2381"/>
                  </a:moveTo>
                  <a:lnTo>
                    <a:pt x="583406" y="0"/>
                  </a:lnTo>
                  <a:lnTo>
                    <a:pt x="1028700" y="447675"/>
                  </a:lnTo>
                  <a:lnTo>
                    <a:pt x="581025" y="897731"/>
                  </a:lnTo>
                  <a:lnTo>
                    <a:pt x="0" y="888206"/>
                  </a:lnTo>
                  <a:lnTo>
                    <a:pt x="438150" y="442912"/>
                  </a:lnTo>
                  <a:lnTo>
                    <a:pt x="0" y="238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/>
            <p:cNvSpPr txBox="1"/>
            <p:nvPr/>
          </p:nvSpPr>
          <p:spPr>
            <a:xfrm rot="16200000">
              <a:off x="5412625" y="2312905"/>
              <a:ext cx="8690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>
                  <a:solidFill>
                    <a:schemeClr val="bg1"/>
                  </a:solidFill>
                </a:rPr>
                <a:t>Redispatch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7493769" y="3428797"/>
            <a:ext cx="1028700" cy="1196976"/>
            <a:chOff x="5281613" y="1962050"/>
            <a:chExt cx="1028700" cy="897732"/>
          </a:xfrm>
        </p:grpSpPr>
        <p:sp>
          <p:nvSpPr>
            <p:cNvPr id="51" name="Forme libre 50"/>
            <p:cNvSpPr/>
            <p:nvPr/>
          </p:nvSpPr>
          <p:spPr>
            <a:xfrm>
              <a:off x="5281613" y="1962051"/>
              <a:ext cx="1028700" cy="897731"/>
            </a:xfrm>
            <a:custGeom>
              <a:avLst/>
              <a:gdLst>
                <a:gd name="connsiteX0" fmla="*/ 0 w 1028700"/>
                <a:gd name="connsiteY0" fmla="*/ 2381 h 897731"/>
                <a:gd name="connsiteX1" fmla="*/ 583406 w 1028700"/>
                <a:gd name="connsiteY1" fmla="*/ 0 h 897731"/>
                <a:gd name="connsiteX2" fmla="*/ 1028700 w 1028700"/>
                <a:gd name="connsiteY2" fmla="*/ 447675 h 897731"/>
                <a:gd name="connsiteX3" fmla="*/ 581025 w 1028700"/>
                <a:gd name="connsiteY3" fmla="*/ 897731 h 897731"/>
                <a:gd name="connsiteX4" fmla="*/ 0 w 1028700"/>
                <a:gd name="connsiteY4" fmla="*/ 888206 h 897731"/>
                <a:gd name="connsiteX5" fmla="*/ 438150 w 1028700"/>
                <a:gd name="connsiteY5" fmla="*/ 442912 h 897731"/>
                <a:gd name="connsiteX6" fmla="*/ 0 w 1028700"/>
                <a:gd name="connsiteY6" fmla="*/ 2381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897731">
                  <a:moveTo>
                    <a:pt x="0" y="2381"/>
                  </a:moveTo>
                  <a:lnTo>
                    <a:pt x="583406" y="0"/>
                  </a:lnTo>
                  <a:lnTo>
                    <a:pt x="1028700" y="447675"/>
                  </a:lnTo>
                  <a:lnTo>
                    <a:pt x="581025" y="897731"/>
                  </a:lnTo>
                  <a:lnTo>
                    <a:pt x="0" y="888206"/>
                  </a:lnTo>
                  <a:lnTo>
                    <a:pt x="438150" y="442912"/>
                  </a:lnTo>
                  <a:lnTo>
                    <a:pt x="0" y="238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ZoneTexte 51"/>
            <p:cNvSpPr txBox="1"/>
            <p:nvPr/>
          </p:nvSpPr>
          <p:spPr>
            <a:xfrm rot="16200000">
              <a:off x="5404343" y="2281758"/>
              <a:ext cx="885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>
                  <a:solidFill>
                    <a:schemeClr val="bg1"/>
                  </a:solidFill>
                </a:rPr>
                <a:t>Imbalances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8328248" y="4513639"/>
            <a:ext cx="812676" cy="1180849"/>
            <a:chOff x="5497637" y="1938511"/>
            <a:chExt cx="812676" cy="885637"/>
          </a:xfrm>
        </p:grpSpPr>
        <p:sp>
          <p:nvSpPr>
            <p:cNvPr id="54" name="Forme libre 53"/>
            <p:cNvSpPr/>
            <p:nvPr/>
          </p:nvSpPr>
          <p:spPr>
            <a:xfrm>
              <a:off x="5497637" y="2021289"/>
              <a:ext cx="812676" cy="720080"/>
            </a:xfrm>
            <a:custGeom>
              <a:avLst/>
              <a:gdLst>
                <a:gd name="connsiteX0" fmla="*/ 0 w 1028700"/>
                <a:gd name="connsiteY0" fmla="*/ 2381 h 897731"/>
                <a:gd name="connsiteX1" fmla="*/ 583406 w 1028700"/>
                <a:gd name="connsiteY1" fmla="*/ 0 h 897731"/>
                <a:gd name="connsiteX2" fmla="*/ 1028700 w 1028700"/>
                <a:gd name="connsiteY2" fmla="*/ 447675 h 897731"/>
                <a:gd name="connsiteX3" fmla="*/ 581025 w 1028700"/>
                <a:gd name="connsiteY3" fmla="*/ 897731 h 897731"/>
                <a:gd name="connsiteX4" fmla="*/ 0 w 1028700"/>
                <a:gd name="connsiteY4" fmla="*/ 888206 h 897731"/>
                <a:gd name="connsiteX5" fmla="*/ 438150 w 1028700"/>
                <a:gd name="connsiteY5" fmla="*/ 442912 h 897731"/>
                <a:gd name="connsiteX6" fmla="*/ 0 w 1028700"/>
                <a:gd name="connsiteY6" fmla="*/ 2381 h 89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8700" h="897731">
                  <a:moveTo>
                    <a:pt x="0" y="2381"/>
                  </a:moveTo>
                  <a:lnTo>
                    <a:pt x="583406" y="0"/>
                  </a:lnTo>
                  <a:lnTo>
                    <a:pt x="1028700" y="447675"/>
                  </a:lnTo>
                  <a:lnTo>
                    <a:pt x="581025" y="897731"/>
                  </a:lnTo>
                  <a:lnTo>
                    <a:pt x="0" y="888206"/>
                  </a:lnTo>
                  <a:lnTo>
                    <a:pt x="438150" y="442912"/>
                  </a:lnTo>
                  <a:lnTo>
                    <a:pt x="0" y="2381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 rot="16200000">
              <a:off x="5465961" y="2258219"/>
              <a:ext cx="885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>
                  <a:solidFill>
                    <a:schemeClr val="bg1"/>
                  </a:solidFill>
                </a:rPr>
                <a:t>Reserves</a:t>
              </a:r>
              <a:endParaRPr lang="fr-FR" sz="1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6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4120" y="458682"/>
            <a:ext cx="7540625" cy="492443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Managing data to create</a:t>
            </a:r>
            <a:br>
              <a:rPr lang="en-GB" sz="3200" dirty="0">
                <a:solidFill>
                  <a:srgbClr val="FFFF0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 “bundle of valuable flexible resources” </a:t>
            </a:r>
            <a:br>
              <a:rPr lang="en-GB" sz="3200" dirty="0">
                <a:solidFill>
                  <a:srgbClr val="FFFF0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for potential markets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1674058" y="1972843"/>
          <a:ext cx="8778852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0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fr-FR" sz="1900" dirty="0"/>
                        <a:t>Times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900" dirty="0"/>
                        <a:t>MW</a:t>
                      </a:r>
                      <a:r>
                        <a:rPr lang="fr-FR" sz="1900" baseline="0" dirty="0"/>
                        <a:t> or </a:t>
                      </a:r>
                      <a:r>
                        <a:rPr lang="fr-FR" sz="1900" baseline="0" dirty="0" err="1"/>
                        <a:t>MWh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Services</a:t>
                      </a:r>
                      <a:r>
                        <a:rPr lang="en-US" sz="1900" baseline="0" dirty="0"/>
                        <a:t> on market base if exist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fr-FR" sz="1900" b="1" dirty="0"/>
                        <a:t>Second</a:t>
                      </a:r>
                      <a:endParaRPr lang="en-US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900" dirty="0"/>
                        <a:t>MW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="1" dirty="0" err="1"/>
                        <a:t>Frequency</a:t>
                      </a:r>
                      <a:r>
                        <a:rPr lang="fr-FR" sz="1900" b="1" dirty="0"/>
                        <a:t> </a:t>
                      </a:r>
                      <a:r>
                        <a:rPr lang="fr-FR" sz="1900" b="1" dirty="0" err="1"/>
                        <a:t>regulation</a:t>
                      </a:r>
                      <a:endParaRPr lang="fr-FR" sz="1900" b="1" dirty="0"/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="0" dirty="0"/>
                        <a:t>Voltage</a:t>
                      </a:r>
                      <a:r>
                        <a:rPr lang="fr-FR" sz="1900" b="0" baseline="0" dirty="0"/>
                        <a:t> </a:t>
                      </a:r>
                      <a:r>
                        <a:rPr lang="fr-FR" sz="1900" b="0" baseline="0" dirty="0" err="1"/>
                        <a:t>regulation</a:t>
                      </a:r>
                      <a:endParaRPr lang="fr-FR" sz="1900" b="0" baseline="0" dirty="0"/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="0" baseline="0" dirty="0" err="1"/>
                        <a:t>Quality</a:t>
                      </a:r>
                      <a:r>
                        <a:rPr lang="fr-FR" sz="1900" b="0" baseline="0" dirty="0"/>
                        <a:t> of </a:t>
                      </a:r>
                      <a:r>
                        <a:rPr lang="fr-FR" sz="1900" b="0" baseline="0" dirty="0" err="1"/>
                        <a:t>delivery</a:t>
                      </a:r>
                      <a:endParaRPr lang="fr-FR" sz="1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8360">
                <a:tc>
                  <a:txBody>
                    <a:bodyPr/>
                    <a:lstStyle/>
                    <a:p>
                      <a:r>
                        <a:rPr lang="fr-FR" sz="1900" b="1" dirty="0" err="1"/>
                        <a:t>Hour</a:t>
                      </a:r>
                      <a:endParaRPr lang="en-US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900" dirty="0"/>
                        <a:t>MW</a:t>
                      </a:r>
                    </a:p>
                    <a:p>
                      <a:r>
                        <a:rPr lang="fr-FR" sz="1900" dirty="0"/>
                        <a:t>Or </a:t>
                      </a:r>
                    </a:p>
                    <a:p>
                      <a:r>
                        <a:rPr lang="fr-FR" sz="1900" dirty="0" err="1"/>
                        <a:t>MWh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dirty="0" err="1"/>
                        <a:t>Terciary</a:t>
                      </a:r>
                      <a:r>
                        <a:rPr lang="fr-FR" sz="1900" baseline="0" dirty="0"/>
                        <a:t> </a:t>
                      </a:r>
                      <a:r>
                        <a:rPr lang="fr-FR" sz="1900" baseline="0" dirty="0" err="1"/>
                        <a:t>reserve</a:t>
                      </a:r>
                      <a:r>
                        <a:rPr lang="fr-FR" sz="1900" baseline="0" dirty="0"/>
                        <a:t> </a:t>
                      </a:r>
                      <a:r>
                        <a:rPr lang="fr-FR" sz="1900" baseline="0" dirty="0" err="1"/>
                        <a:t>market</a:t>
                      </a:r>
                      <a:endParaRPr lang="fr-FR" sz="1900" baseline="0" dirty="0"/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 err="1"/>
                        <a:t>Demand</a:t>
                      </a:r>
                      <a:r>
                        <a:rPr lang="fr-FR" sz="1900" baseline="0" dirty="0"/>
                        <a:t> </a:t>
                      </a:r>
                      <a:r>
                        <a:rPr lang="fr-FR" sz="1900" baseline="0" dirty="0" err="1"/>
                        <a:t>response</a:t>
                      </a:r>
                      <a:endParaRPr lang="fr-FR" sz="1900" baseline="0" dirty="0"/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 err="1"/>
                        <a:t>Balancing</a:t>
                      </a:r>
                      <a:r>
                        <a:rPr lang="fr-FR" sz="1900" baseline="0" dirty="0"/>
                        <a:t> services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/>
                        <a:t>Congestion management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="0" baseline="0" dirty="0" err="1"/>
                        <a:t>Intraday-market</a:t>
                      </a:r>
                      <a:endParaRPr lang="fr-FR" sz="1900" b="0" baseline="0" dirty="0"/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="0" baseline="0" dirty="0" err="1"/>
                        <a:t>Coupling</a:t>
                      </a:r>
                      <a:r>
                        <a:rPr lang="fr-FR" sz="1900" b="0" baseline="0" dirty="0"/>
                        <a:t> </a:t>
                      </a:r>
                      <a:r>
                        <a:rPr lang="fr-FR" sz="1900" b="0" baseline="0" dirty="0" err="1"/>
                        <a:t>With</a:t>
                      </a:r>
                      <a:r>
                        <a:rPr lang="fr-FR" sz="1900" b="0" baseline="0" dirty="0"/>
                        <a:t> RES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r>
                        <a:rPr lang="fr-FR" sz="1900" b="1" dirty="0"/>
                        <a:t>Block </a:t>
                      </a:r>
                      <a:r>
                        <a:rPr lang="fr-FR" sz="1900" b="1" dirty="0" err="1"/>
                        <a:t>orders</a:t>
                      </a:r>
                      <a:endParaRPr lang="en-US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900" dirty="0" err="1"/>
                        <a:t>MWh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/>
                        <a:t>Day </a:t>
                      </a:r>
                      <a:r>
                        <a:rPr lang="fr-FR" sz="1900" baseline="0" dirty="0" err="1"/>
                        <a:t>head</a:t>
                      </a:r>
                      <a:r>
                        <a:rPr lang="fr-FR" sz="1900" baseline="0" dirty="0"/>
                        <a:t> </a:t>
                      </a:r>
                      <a:r>
                        <a:rPr lang="fr-FR" sz="1900" baseline="0" dirty="0" err="1"/>
                        <a:t>market</a:t>
                      </a:r>
                      <a:endParaRPr lang="fr-FR" sz="1900" baseline="0" dirty="0"/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/>
                        <a:t>Time of Use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 err="1"/>
                        <a:t>Coupling</a:t>
                      </a:r>
                      <a:r>
                        <a:rPr lang="fr-FR" sz="1900" baseline="0" dirty="0"/>
                        <a:t> </a:t>
                      </a:r>
                      <a:r>
                        <a:rPr lang="fr-FR" sz="1900" baseline="0" dirty="0" err="1"/>
                        <a:t>with</a:t>
                      </a:r>
                      <a:r>
                        <a:rPr lang="fr-FR" sz="1900" baseline="0" dirty="0"/>
                        <a:t> RES</a:t>
                      </a:r>
                    </a:p>
                    <a:p>
                      <a:pPr marL="180975" indent="-180975">
                        <a:buFontTx/>
                        <a:buChar char="-"/>
                      </a:pPr>
                      <a:r>
                        <a:rPr lang="fr-FR" sz="1900" baseline="0" dirty="0"/>
                        <a:t>...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1E961E-BE34-4403-8C56-72A3E56F4E91}" type="slidenum">
              <a:rPr lang="fr-FR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23</a:t>
            </a:fld>
            <a:endParaRPr lang="fr-FR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40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B3E6B-F49C-004D-9FA1-3D50FC3C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Reg</a:t>
            </a:r>
            <a:r>
              <a:rPr lang="en-US" dirty="0">
                <a:solidFill>
                  <a:srgbClr val="FFFFFF"/>
                </a:solidFill>
              </a:rPr>
              <a:t> : 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market friendly and transparent rules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DEEB45-E7F8-2648-9587-B7A1E1D3D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88" y="1684540"/>
            <a:ext cx="8896669" cy="517346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877F8F2-0F21-334F-9C45-C79DAA883C9E}"/>
              </a:ext>
            </a:extLst>
          </p:cNvPr>
          <p:cNvCxnSpPr/>
          <p:nvPr/>
        </p:nvCxnSpPr>
        <p:spPr>
          <a:xfrm flipH="1">
            <a:off x="7372317" y="5593591"/>
            <a:ext cx="471055" cy="4710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4E31E3C-E7A3-7444-A01E-C4353D169EBE}"/>
              </a:ext>
            </a:extLst>
          </p:cNvPr>
          <p:cNvCxnSpPr>
            <a:cxnSpLocks/>
          </p:cNvCxnSpPr>
          <p:nvPr/>
        </p:nvCxnSpPr>
        <p:spPr>
          <a:xfrm>
            <a:off x="6376737" y="5715000"/>
            <a:ext cx="503662" cy="4262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A4EE54CF-AE46-2B47-A3F3-59E0528F0390}"/>
              </a:ext>
            </a:extLst>
          </p:cNvPr>
          <p:cNvSpPr/>
          <p:nvPr/>
        </p:nvSpPr>
        <p:spPr>
          <a:xfrm>
            <a:off x="3552638" y="4534690"/>
            <a:ext cx="1524000" cy="1749358"/>
          </a:xfrm>
          <a:prstGeom prst="ellipse">
            <a:avLst/>
          </a:prstGeom>
          <a:noFill/>
          <a:ln w="571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F1DCC6-29EF-1D41-8747-B87F5B92F1C0}"/>
              </a:ext>
            </a:extLst>
          </p:cNvPr>
          <p:cNvSpPr/>
          <p:nvPr/>
        </p:nvSpPr>
        <p:spPr>
          <a:xfrm>
            <a:off x="2070203" y="3410446"/>
            <a:ext cx="1524000" cy="1749358"/>
          </a:xfrm>
          <a:prstGeom prst="ellipse">
            <a:avLst/>
          </a:prstGeom>
          <a:noFill/>
          <a:ln w="57150"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F08AD2A-56C5-E64A-8907-C8555971A3AA}"/>
              </a:ext>
            </a:extLst>
          </p:cNvPr>
          <p:cNvCxnSpPr>
            <a:cxnSpLocks/>
          </p:cNvCxnSpPr>
          <p:nvPr/>
        </p:nvCxnSpPr>
        <p:spPr>
          <a:xfrm flipV="1">
            <a:off x="4932218" y="4128655"/>
            <a:ext cx="686843" cy="54160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A0A904C-D6A0-1142-B1BE-07FCA9870BCE}"/>
              </a:ext>
            </a:extLst>
          </p:cNvPr>
          <p:cNvCxnSpPr>
            <a:cxnSpLocks/>
          </p:cNvCxnSpPr>
          <p:nvPr/>
        </p:nvCxnSpPr>
        <p:spPr>
          <a:xfrm flipV="1">
            <a:off x="5084618" y="4128655"/>
            <a:ext cx="883045" cy="6940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47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D2C08C0-9702-6149-B3B7-304C550D68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But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wholesale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</a:t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>
                <a:solidFill>
                  <a:srgbClr val="FFFF00"/>
                </a:solidFill>
              </a:rPr>
              <a:t>are for </a:t>
            </a:r>
            <a:r>
              <a:rPr lang="fr-FR" dirty="0" err="1">
                <a:solidFill>
                  <a:srgbClr val="FFFF00"/>
                </a:solidFill>
              </a:rPr>
              <a:t>existing</a:t>
            </a:r>
            <a:r>
              <a:rPr lang="fr-FR" dirty="0">
                <a:solidFill>
                  <a:srgbClr val="FFFF00"/>
                </a:solidFill>
              </a:rPr>
              <a:t> technologies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C925030-6806-6946-85BB-A0D6CB300F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Not for </a:t>
            </a:r>
            <a:r>
              <a:rPr lang="en-GB" b="1" dirty="0">
                <a:solidFill>
                  <a:srgbClr val="FFFF00"/>
                </a:solidFill>
              </a:rPr>
              <a:t>Distributed Storage Services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9374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2AF83-41C9-8346-9BAB-644552BB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rules</a:t>
            </a:r>
            <a:r>
              <a:rPr lang="fr-FR" dirty="0">
                <a:solidFill>
                  <a:srgbClr val="FFFF00"/>
                </a:solidFill>
              </a:rPr>
              <a:t> are not </a:t>
            </a:r>
            <a:r>
              <a:rPr lang="fr-FR" dirty="0" err="1">
                <a:solidFill>
                  <a:srgbClr val="FFFF00"/>
                </a:solidFill>
              </a:rPr>
              <a:t>really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ready</a:t>
            </a:r>
            <a:r>
              <a:rPr lang="fr-FR" dirty="0">
                <a:solidFill>
                  <a:srgbClr val="FFFF00"/>
                </a:solidFill>
              </a:rPr>
              <a:t> for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92986E-86B3-3C49-A358-BBB525667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416"/>
            <a:ext cx="12192000" cy="42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3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Problem</a:t>
            </a:r>
            <a:r>
              <a:rPr lang="is-IS" dirty="0">
                <a:solidFill>
                  <a:srgbClr val="FF0000"/>
                </a:solidFill>
              </a:rPr>
              <a:t>… Rules are inadapted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5" y="1797780"/>
            <a:ext cx="12111962" cy="506022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E2A352E-4EE5-8F4A-A650-F8AE6FE32DD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markets</a:t>
            </a:r>
            <a:r>
              <a:rPr lang="fr-FR" dirty="0">
                <a:solidFill>
                  <a:srgbClr val="FFFF00"/>
                </a:solidFill>
              </a:rPr>
              <a:t> and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: Size of the </a:t>
            </a:r>
            <a:r>
              <a:rPr lang="fr-FR" dirty="0" err="1">
                <a:solidFill>
                  <a:srgbClr val="FFFF00"/>
                </a:solidFill>
              </a:rPr>
              <a:t>market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bid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is</a:t>
            </a:r>
            <a:r>
              <a:rPr lang="fr-FR" dirty="0">
                <a:solidFill>
                  <a:srgbClr val="FFFF00"/>
                </a:solidFill>
              </a:rPr>
              <a:t> crucial </a:t>
            </a:r>
          </a:p>
        </p:txBody>
      </p:sp>
    </p:spTree>
    <p:extLst>
      <p:ext uri="{BB962C8B-B14F-4D97-AF65-F5344CB8AC3E}">
        <p14:creationId xmlns:p14="http://schemas.microsoft.com/office/powerpoint/2010/main" val="3411040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E8635D-2BC6-184D-BECA-5992811B3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2. For </a:t>
            </a:r>
            <a:r>
              <a:rPr lang="fr-FR" dirty="0" err="1">
                <a:solidFill>
                  <a:srgbClr val="FFFF00"/>
                </a:solidFill>
              </a:rPr>
              <a:t>Electricity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r>
              <a:rPr lang="fr-FR" dirty="0">
                <a:solidFill>
                  <a:srgbClr val="FFFF00"/>
                </a:solidFill>
              </a:rPr>
              <a:t> (TSO-DSO)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BEA262A-2BF9-8246-A1D4-DA73349E5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570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9B6AE-7A69-A340-8B6C-2C183035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Example 1: TSO potential need for EV flexibility is large (manage Renewables)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024C02-0075-1945-B7D5-B420E7A9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3715"/>
            <a:ext cx="12192000" cy="40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3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The need for </a:t>
            </a:r>
            <a:r>
              <a:rPr lang="en-US" dirty="0" err="1">
                <a:solidFill>
                  <a:srgbClr val="FFFF00"/>
                </a:solidFill>
              </a:rPr>
              <a:t>decarbonization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idx="1"/>
          </p:nvPr>
        </p:nvSpPr>
        <p:spPr>
          <a:xfrm>
            <a:off x="630084" y="1422763"/>
            <a:ext cx="10972800" cy="4525963"/>
          </a:xfrm>
        </p:spPr>
        <p:txBody>
          <a:bodyPr/>
          <a:lstStyle/>
          <a:p>
            <a:r>
              <a:rPr lang="en-US" dirty="0"/>
              <a:t>The need for electric vehicles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A587B-5814-4D9B-9598-FE9CB954CB0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43782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3782"/>
              </a:solidFill>
              <a:effectLst/>
              <a:uLnTx/>
              <a:uFillTx/>
              <a:latin typeface="Encode Sans ExpandedLigh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0" y="1914525"/>
            <a:ext cx="10799763" cy="4310063"/>
          </a:xfrm>
        </p:spPr>
        <p:txBody>
          <a:bodyPr/>
          <a:lstStyle/>
          <a:p>
            <a:r>
              <a:rPr lang="en-US" dirty="0"/>
              <a:t>Carbon neutrality needed by 2050 to limit global warming by 1,5°C*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2858" y="6161968"/>
            <a:ext cx="6236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IPCC 2018, Summary for policy makers.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In: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Global Warming of 1.5°C[…]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08" y="3181713"/>
            <a:ext cx="4057088" cy="3401649"/>
          </a:xfrm>
          <a:prstGeom prst="rect">
            <a:avLst/>
          </a:prstGeom>
        </p:spPr>
      </p:pic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6443865" y="2621505"/>
          <a:ext cx="5256009" cy="327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1216566" y="2462964"/>
            <a:ext cx="453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 ExpandedLight"/>
                <a:ea typeface="+mn-ea"/>
                <a:cs typeface="+mn-cs"/>
              </a:rPr>
              <a:t>Stylized pathway of global CO2 emissions compatible with 1,5°C scenario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64028" y="2457639"/>
            <a:ext cx="453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 ExpandedLight"/>
                <a:ea typeface="+mn-ea"/>
                <a:cs typeface="+mn-cs"/>
              </a:rPr>
              <a:t>GHG emissions in EU-28, 2019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305171" y="6080489"/>
            <a:ext cx="3276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ncode Sans ExpandedLight"/>
                <a:ea typeface="+mn-ea"/>
                <a:cs typeface="+mn-cs"/>
              </a:rPr>
              <a:t>Own elaboration, data from Eurostat, EEA </a:t>
            </a:r>
          </a:p>
        </p:txBody>
      </p:sp>
    </p:spTree>
    <p:extLst>
      <p:ext uri="{BB962C8B-B14F-4D97-AF65-F5344CB8AC3E}">
        <p14:creationId xmlns:p14="http://schemas.microsoft.com/office/powerpoint/2010/main" val="39251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090890A-8EBD-C147-BD32-6F1A523102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BUT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D63CEB7-BE62-1F48-B4A9-19F5616184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Need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regulatory</a:t>
            </a:r>
            <a:r>
              <a:rPr lang="fr-FR" dirty="0">
                <a:solidFill>
                  <a:srgbClr val="FFFF00"/>
                </a:solidFill>
              </a:rPr>
              <a:t> adaptations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4484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CC3E2-CAF7-3D44-9C4B-B552EBB1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TSO and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(1)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DD867F-0C85-3541-B182-582A67809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2103"/>
            <a:ext cx="12086882" cy="52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5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535764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Frequency remunerations for EV :</a:t>
            </a:r>
            <a:br>
              <a:rPr lang="en-GB" sz="3200" dirty="0">
                <a:solidFill>
                  <a:srgbClr val="FFFF0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 </a:t>
            </a:r>
            <a:r>
              <a:rPr lang="en-GB" sz="2400" dirty="0">
                <a:solidFill>
                  <a:srgbClr val="FFFF00"/>
                </a:solidFill>
              </a:rPr>
              <a:t>PJM real case / France exploration/ Netherlands / Denmark and France under construction</a:t>
            </a:r>
            <a:br>
              <a:rPr lang="en-GB" sz="3200" dirty="0">
                <a:solidFill>
                  <a:srgbClr val="FFFF00"/>
                </a:solidFill>
              </a:rPr>
            </a:br>
            <a:endParaRPr lang="en-GB" sz="32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306041"/>
              </p:ext>
            </p:extLst>
          </p:nvPr>
        </p:nvGraphicFramePr>
        <p:xfrm>
          <a:off x="5905071" y="1794076"/>
          <a:ext cx="4882534" cy="4370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857">
                <a:tc gridSpan="2">
                  <a:txBody>
                    <a:bodyPr/>
                    <a:lstStyle/>
                    <a:p>
                      <a:pPr algn="ctr"/>
                      <a:r>
                        <a:rPr lang="fr-FR" sz="1900" noProof="0" dirty="0" err="1"/>
                        <a:t>Charging</a:t>
                      </a:r>
                      <a:r>
                        <a:rPr lang="fr-FR" sz="1900" baseline="0" noProof="0" dirty="0"/>
                        <a:t> point </a:t>
                      </a:r>
                      <a:r>
                        <a:rPr lang="fr-FR" sz="1900" baseline="0" noProof="0" dirty="0" err="1"/>
                        <a:t>capacity</a:t>
                      </a:r>
                      <a:r>
                        <a:rPr lang="fr-FR" sz="1900" baseline="0" noProof="0" dirty="0"/>
                        <a:t> (kW)</a:t>
                      </a:r>
                      <a:endParaRPr lang="fr-FR" sz="1900" noProof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Revenus /VE/ </a:t>
                      </a:r>
                      <a:r>
                        <a:rPr lang="fr-FR" sz="1900" noProof="0" dirty="0" err="1"/>
                        <a:t>year</a:t>
                      </a:r>
                      <a:endParaRPr lang="fr-FR" sz="19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b="1" noProof="0" dirty="0" err="1"/>
                        <a:t>Primary</a:t>
                      </a:r>
                      <a:r>
                        <a:rPr lang="fr-FR" sz="1900" b="1" noProof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noProof="0" dirty="0" err="1"/>
                        <a:t>Secondary</a:t>
                      </a:r>
                      <a:endParaRPr lang="fr-FR" sz="1900" b="1" noProof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179,4 €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310,7 €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505,7 €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1346,8 €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474,5 €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543,4 €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780 €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169"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noProof="0" dirty="0"/>
                        <a:t>1448,2 €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74881" y="3429000"/>
            <a:ext cx="39573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prstClr val="white"/>
                </a:solidFill>
                <a:latin typeface="Calibri"/>
              </a:rPr>
              <a:t>1500 €/ </a:t>
            </a:r>
            <a:r>
              <a:rPr lang="fr-FR" sz="2800" b="1" dirty="0" err="1">
                <a:solidFill>
                  <a:prstClr val="white"/>
                </a:solidFill>
                <a:latin typeface="Calibri"/>
              </a:rPr>
              <a:t>year</a:t>
            </a:r>
            <a:r>
              <a:rPr lang="fr-FR" sz="2800" b="1" dirty="0">
                <a:solidFill>
                  <a:prstClr val="white"/>
                </a:solidFill>
                <a:latin typeface="Calibri"/>
              </a:rPr>
              <a:t> and per car in PJM Zone </a:t>
            </a:r>
          </a:p>
          <a:p>
            <a:r>
              <a:rPr lang="fr-FR" sz="2800" b="1" dirty="0">
                <a:solidFill>
                  <a:prstClr val="white"/>
                </a:solidFill>
                <a:latin typeface="Calibri"/>
              </a:rPr>
              <a:t>for </a:t>
            </a:r>
            <a:r>
              <a:rPr lang="fr-FR" sz="2800" b="1" dirty="0" err="1">
                <a:solidFill>
                  <a:prstClr val="white"/>
                </a:solidFill>
                <a:latin typeface="Calibri"/>
              </a:rPr>
              <a:t>only</a:t>
            </a:r>
            <a:r>
              <a:rPr lang="fr-FR" sz="2800" b="1" dirty="0">
                <a:solidFill>
                  <a:prstClr val="white"/>
                </a:solidFill>
                <a:latin typeface="Calibri"/>
              </a:rPr>
              <a:t> « </a:t>
            </a:r>
            <a:r>
              <a:rPr lang="fr-FR" sz="2800" b="1" dirty="0" err="1">
                <a:solidFill>
                  <a:prstClr val="white"/>
                </a:solidFill>
                <a:latin typeface="Calibri"/>
              </a:rPr>
              <a:t>frequency</a:t>
            </a:r>
            <a:r>
              <a:rPr lang="fr-FR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latin typeface="Calibri"/>
              </a:rPr>
              <a:t>regulation</a:t>
            </a:r>
            <a:r>
              <a:rPr lang="fr-FR" sz="28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latin typeface="Calibri"/>
              </a:rPr>
              <a:t>market</a:t>
            </a:r>
            <a:r>
              <a:rPr lang="fr-FR" sz="2800" b="1" dirty="0">
                <a:solidFill>
                  <a:prstClr val="white"/>
                </a:solidFill>
                <a:latin typeface="Calibri"/>
              </a:rPr>
              <a:t> base</a:t>
            </a:r>
          </a:p>
          <a:p>
            <a:r>
              <a:rPr lang="fr-FR" sz="2800" b="1" dirty="0">
                <a:solidFill>
                  <a:prstClr val="white"/>
                </a:solidFill>
                <a:latin typeface="Calibri"/>
              </a:rPr>
              <a:t>Provision »</a:t>
            </a:r>
          </a:p>
          <a:p>
            <a:r>
              <a:rPr lang="fr-FR" sz="2400" dirty="0" err="1">
                <a:solidFill>
                  <a:prstClr val="white"/>
                </a:solidFill>
                <a:latin typeface="Calibri"/>
              </a:rPr>
              <a:t>Kempton</a:t>
            </a:r>
            <a:r>
              <a:rPr lang="fr-FR" sz="2400" dirty="0">
                <a:solidFill>
                  <a:prstClr val="white"/>
                </a:solidFill>
                <a:latin typeface="Calibri"/>
              </a:rPr>
              <a:t> (2016)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86161" y="6297939"/>
            <a:ext cx="367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  <a:latin typeface="Calibri"/>
              </a:rPr>
              <a:t>Sources: Codani, Petit &amp; Perez (2016)</a:t>
            </a:r>
          </a:p>
        </p:txBody>
      </p:sp>
    </p:spTree>
    <p:extLst>
      <p:ext uri="{BB962C8B-B14F-4D97-AF65-F5344CB8AC3E}">
        <p14:creationId xmlns:p14="http://schemas.microsoft.com/office/powerpoint/2010/main" val="379396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Problem</a:t>
            </a:r>
            <a:r>
              <a:rPr lang="is-IS" dirty="0">
                <a:solidFill>
                  <a:srgbClr val="FF0000"/>
                </a:solidFill>
              </a:rPr>
              <a:t>… Rules are inadapted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" y="1429670"/>
            <a:ext cx="12182181" cy="478498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8437CD1-DB31-FF41-B71F-98B4023AFCC8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FFFF00"/>
                </a:solidFill>
              </a:rPr>
              <a:t>TSO and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(2)</a:t>
            </a:r>
          </a:p>
        </p:txBody>
      </p:sp>
    </p:spTree>
    <p:extLst>
      <p:ext uri="{BB962C8B-B14F-4D97-AF65-F5344CB8AC3E}">
        <p14:creationId xmlns:p14="http://schemas.microsoft.com/office/powerpoint/2010/main" val="2966386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 txBox="1">
            <a:spLocks/>
          </p:cNvSpPr>
          <p:nvPr/>
        </p:nvSpPr>
        <p:spPr>
          <a:xfrm>
            <a:off x="1733072" y="1099954"/>
            <a:ext cx="8791883" cy="2003835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50000"/>
              <a:buFont typeface="+mj-lt"/>
              <a:buAutoNum type="arabicPeriod"/>
              <a:defRPr sz="1400" kern="1200">
                <a:solidFill>
                  <a:srgbClr val="2938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+mj-lt"/>
              <a:buAutoNum type="alphaUcPeriod"/>
              <a:defRPr sz="1200" kern="1200">
                <a:solidFill>
                  <a:srgbClr val="2938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29385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ACA3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800" kern="1200">
                <a:solidFill>
                  <a:srgbClr val="ACA3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FF"/>
                </a:solidFill>
              </a:rPr>
              <a:t>We built a framework in order to understand where the barriers are, and to rank them for different countries: France, G</a:t>
            </a:r>
            <a:r>
              <a:rPr lang="fr-FR" sz="2000" dirty="0">
                <a:solidFill>
                  <a:srgbClr val="FFFFFF"/>
                </a:solidFill>
              </a:rPr>
              <a:t>e</a:t>
            </a:r>
            <a:r>
              <a:rPr lang="en-US" sz="2000" dirty="0" err="1">
                <a:solidFill>
                  <a:srgbClr val="FFFFFF"/>
                </a:solidFill>
              </a:rPr>
              <a:t>rmany</a:t>
            </a:r>
            <a:r>
              <a:rPr lang="en-US" sz="2000" dirty="0">
                <a:solidFill>
                  <a:srgbClr val="FFFFFF"/>
                </a:solidFill>
              </a:rPr>
              <a:t>, UK and Denmark.</a:t>
            </a:r>
          </a:p>
          <a:p>
            <a:pPr marL="0" indent="0" algn="just">
              <a:buNone/>
            </a:pPr>
            <a:endParaRPr lang="en-US" b="1" i="1" dirty="0">
              <a:solidFill>
                <a:srgbClr val="FFFF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F93E2AF-52FA-49AE-99E6-1B1ECCFCFE2D}" type="slidenum">
              <a:rPr lang="fr-FR" smtClean="0"/>
              <a:t>34</a:t>
            </a:fld>
            <a:endParaRPr lang="fr-FR" dirty="0"/>
          </a:p>
        </p:txBody>
      </p:sp>
      <p:sp>
        <p:nvSpPr>
          <p:cNvPr id="50" name="ZoneTexte 49"/>
          <p:cNvSpPr txBox="1"/>
          <p:nvPr/>
        </p:nvSpPr>
        <p:spPr>
          <a:xfrm>
            <a:off x="2186608" y="3732879"/>
            <a:ext cx="1620000" cy="306467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sz="1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Module A</a:t>
            </a:r>
            <a:endParaRPr lang="fr-FR" sz="12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4248944" y="3013946"/>
            <a:ext cx="1620000" cy="306467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sz="1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Module B</a:t>
            </a:r>
            <a:endParaRPr lang="fr-FR" sz="12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311905" y="2383994"/>
            <a:ext cx="1620000" cy="306467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fr-FR" sz="1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Module C</a:t>
            </a:r>
            <a:endParaRPr lang="fr-FR" sz="12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2186608" y="4193728"/>
            <a:ext cx="1620000" cy="960000"/>
            <a:chOff x="6189" y="2014977"/>
            <a:chExt cx="2218532" cy="1109266"/>
          </a:xfrm>
        </p:grpSpPr>
        <p:sp>
          <p:nvSpPr>
            <p:cNvPr id="54" name="Rectangle à coins arrondis 53"/>
            <p:cNvSpPr/>
            <p:nvPr/>
          </p:nvSpPr>
          <p:spPr>
            <a:xfrm>
              <a:off x="6189" y="2014977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sp>
        <p:sp>
          <p:nvSpPr>
            <p:cNvPr id="55" name="Rectangle 54"/>
            <p:cNvSpPr/>
            <p:nvPr/>
          </p:nvSpPr>
          <p:spPr>
            <a:xfrm>
              <a:off x="38678" y="2047466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the rules allow aggregators to provide reserve ?</a:t>
              </a: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4251581" y="3526396"/>
            <a:ext cx="1620000" cy="960000"/>
            <a:chOff x="3112134" y="1377149"/>
            <a:chExt cx="2218532" cy="1109266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3112134" y="1377149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sp>
        <p:sp>
          <p:nvSpPr>
            <p:cNvPr id="61" name="Rectangle 60"/>
            <p:cNvSpPr/>
            <p:nvPr/>
          </p:nvSpPr>
          <p:spPr>
            <a:xfrm>
              <a:off x="3144623" y="1409638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the rules allow aggregators to provide their full flexibility?</a:t>
              </a:r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6317341" y="2859947"/>
            <a:ext cx="1620000" cy="960000"/>
            <a:chOff x="6218078" y="739322"/>
            <a:chExt cx="2218532" cy="1109266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218078" y="739322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sp>
        <p:sp>
          <p:nvSpPr>
            <p:cNvPr id="67" name="Rectangle 66"/>
            <p:cNvSpPr/>
            <p:nvPr/>
          </p:nvSpPr>
          <p:spPr>
            <a:xfrm>
              <a:off x="6250567" y="771811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the rules allow aggregators to extract the full value of the service?</a:t>
              </a: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8382796" y="2192177"/>
            <a:ext cx="1620000" cy="960000"/>
            <a:chOff x="9324023" y="101494"/>
            <a:chExt cx="2218532" cy="1109266"/>
          </a:xfrm>
        </p:grpSpPr>
        <p:sp>
          <p:nvSpPr>
            <p:cNvPr id="72" name="Rectangle à coins arrondis 71"/>
            <p:cNvSpPr/>
            <p:nvPr/>
          </p:nvSpPr>
          <p:spPr>
            <a:xfrm>
              <a:off x="9324023" y="101494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/>
          </p:spPr>
        </p:sp>
        <p:sp>
          <p:nvSpPr>
            <p:cNvPr id="73" name="Rectangle 72"/>
            <p:cNvSpPr/>
            <p:nvPr/>
          </p:nvSpPr>
          <p:spPr>
            <a:xfrm>
              <a:off x="9356512" y="133983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Optimal</a:t>
              </a:r>
              <a:r>
                <a:rPr lang="en-US" sz="1200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market-design for participation of aggregators</a:t>
              </a:r>
            </a:p>
          </p:txBody>
        </p:sp>
      </p:grpSp>
      <p:grpSp>
        <p:nvGrpSpPr>
          <p:cNvPr id="77" name="Groupe 76"/>
          <p:cNvGrpSpPr/>
          <p:nvPr/>
        </p:nvGrpSpPr>
        <p:grpSpPr>
          <a:xfrm>
            <a:off x="8383112" y="3531117"/>
            <a:ext cx="1620000" cy="960000"/>
            <a:chOff x="9324023" y="1377149"/>
            <a:chExt cx="2218532" cy="1109266"/>
          </a:xfrm>
        </p:grpSpPr>
        <p:sp>
          <p:nvSpPr>
            <p:cNvPr id="78" name="Rectangle à coins arrondis 77"/>
            <p:cNvSpPr/>
            <p:nvPr/>
          </p:nvSpPr>
          <p:spPr>
            <a:xfrm>
              <a:off x="9324023" y="1377149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sp>
        <p:sp>
          <p:nvSpPr>
            <p:cNvPr id="79" name="Rectangle 78"/>
            <p:cNvSpPr/>
            <p:nvPr/>
          </p:nvSpPr>
          <p:spPr>
            <a:xfrm>
              <a:off x="9356512" y="1409638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Sub-optimal remuneration of the flexibility provided</a:t>
              </a:r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6315069" y="4195720"/>
            <a:ext cx="1620000" cy="960000"/>
            <a:chOff x="6218078" y="2014977"/>
            <a:chExt cx="2218532" cy="1109266"/>
          </a:xfrm>
        </p:grpSpPr>
        <p:sp>
          <p:nvSpPr>
            <p:cNvPr id="84" name="Rectangle à coins arrondis 83"/>
            <p:cNvSpPr/>
            <p:nvPr/>
          </p:nvSpPr>
          <p:spPr>
            <a:xfrm>
              <a:off x="6218078" y="2014977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sp>
        <p:sp>
          <p:nvSpPr>
            <p:cNvPr id="85" name="Rectangle 84"/>
            <p:cNvSpPr/>
            <p:nvPr/>
          </p:nvSpPr>
          <p:spPr>
            <a:xfrm>
              <a:off x="6250567" y="2047466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Limited provision of existing flexibility</a:t>
              </a: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4251581" y="4861511"/>
            <a:ext cx="1620000" cy="960000"/>
            <a:chOff x="3112134" y="2652805"/>
            <a:chExt cx="2218532" cy="1109266"/>
          </a:xfrm>
        </p:grpSpPr>
        <p:sp>
          <p:nvSpPr>
            <p:cNvPr id="90" name="Rectangle à coins arrondis 89"/>
            <p:cNvSpPr/>
            <p:nvPr/>
          </p:nvSpPr>
          <p:spPr>
            <a:xfrm>
              <a:off x="3112134" y="2652805"/>
              <a:ext cx="2218532" cy="1109266"/>
            </a:xfrm>
            <a:prstGeom prst="roundRect">
              <a:avLst>
                <a:gd name="adj" fmla="val 10000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sp>
        <p:sp>
          <p:nvSpPr>
            <p:cNvPr id="91" name="Rectangle 90"/>
            <p:cNvSpPr/>
            <p:nvPr/>
          </p:nvSpPr>
          <p:spPr>
            <a:xfrm>
              <a:off x="3144623" y="2685294"/>
              <a:ext cx="2153554" cy="1044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entry in the market</a:t>
              </a:r>
            </a:p>
          </p:txBody>
        </p:sp>
      </p:grpSp>
      <p:cxnSp>
        <p:nvCxnSpPr>
          <p:cNvPr id="92" name="Connecteur droit avec flèche 91"/>
          <p:cNvCxnSpPr>
            <a:stCxn id="54" idx="3"/>
            <a:endCxn id="60" idx="1"/>
          </p:cNvCxnSpPr>
          <p:nvPr/>
        </p:nvCxnSpPr>
        <p:spPr>
          <a:xfrm flipV="1">
            <a:off x="3806614" y="4006399"/>
            <a:ext cx="444973" cy="6673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/>
          <p:cNvCxnSpPr>
            <a:stCxn id="54" idx="3"/>
            <a:endCxn id="90" idx="1"/>
          </p:cNvCxnSpPr>
          <p:nvPr/>
        </p:nvCxnSpPr>
        <p:spPr>
          <a:xfrm>
            <a:off x="3806614" y="4673732"/>
            <a:ext cx="444973" cy="6677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cteur droit avec flèche 1026"/>
          <p:cNvCxnSpPr>
            <a:stCxn id="60" idx="3"/>
            <a:endCxn id="66" idx="1"/>
          </p:cNvCxnSpPr>
          <p:nvPr/>
        </p:nvCxnSpPr>
        <p:spPr>
          <a:xfrm flipV="1">
            <a:off x="5871581" y="3339951"/>
            <a:ext cx="445760" cy="66644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/>
          <p:cNvCxnSpPr>
            <a:stCxn id="60" idx="3"/>
            <a:endCxn id="84" idx="1"/>
          </p:cNvCxnSpPr>
          <p:nvPr/>
        </p:nvCxnSpPr>
        <p:spPr>
          <a:xfrm>
            <a:off x="5871581" y="4006398"/>
            <a:ext cx="443488" cy="669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eur droit avec flèche 1032"/>
          <p:cNvCxnSpPr>
            <a:stCxn id="66" idx="3"/>
            <a:endCxn id="72" idx="1"/>
          </p:cNvCxnSpPr>
          <p:nvPr/>
        </p:nvCxnSpPr>
        <p:spPr>
          <a:xfrm flipV="1">
            <a:off x="7937347" y="2672182"/>
            <a:ext cx="445455" cy="6677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necteur droit avec flèche 1034"/>
          <p:cNvCxnSpPr>
            <a:stCxn id="66" idx="3"/>
            <a:endCxn id="78" idx="1"/>
          </p:cNvCxnSpPr>
          <p:nvPr/>
        </p:nvCxnSpPr>
        <p:spPr>
          <a:xfrm>
            <a:off x="7937347" y="3339950"/>
            <a:ext cx="445771" cy="671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ZoneTexte 1036"/>
          <p:cNvSpPr txBox="1"/>
          <p:nvPr/>
        </p:nvSpPr>
        <p:spPr>
          <a:xfrm rot="2936354">
            <a:off x="3748896" y="4998651"/>
            <a:ext cx="480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No</a:t>
            </a:r>
          </a:p>
        </p:txBody>
      </p:sp>
      <p:sp>
        <p:nvSpPr>
          <p:cNvPr id="110" name="ZoneTexte 109"/>
          <p:cNvSpPr txBox="1"/>
          <p:nvPr/>
        </p:nvSpPr>
        <p:spPr>
          <a:xfrm rot="2936354">
            <a:off x="5812666" y="4343513"/>
            <a:ext cx="480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No</a:t>
            </a:r>
          </a:p>
        </p:txBody>
      </p:sp>
      <p:sp>
        <p:nvSpPr>
          <p:cNvPr id="111" name="ZoneTexte 110"/>
          <p:cNvSpPr txBox="1"/>
          <p:nvPr/>
        </p:nvSpPr>
        <p:spPr>
          <a:xfrm rot="2936354">
            <a:off x="7865186" y="3632697"/>
            <a:ext cx="480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No</a:t>
            </a:r>
          </a:p>
        </p:txBody>
      </p:sp>
      <p:sp>
        <p:nvSpPr>
          <p:cNvPr id="112" name="ZoneTexte 111"/>
          <p:cNvSpPr txBox="1"/>
          <p:nvPr/>
        </p:nvSpPr>
        <p:spPr>
          <a:xfrm rot="18814647">
            <a:off x="3697716" y="4138196"/>
            <a:ext cx="58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Yes</a:t>
            </a:r>
            <a:endParaRPr lang="fr-FR" sz="1000" dirty="0"/>
          </a:p>
        </p:txBody>
      </p:sp>
      <p:sp>
        <p:nvSpPr>
          <p:cNvPr id="113" name="ZoneTexte 112"/>
          <p:cNvSpPr txBox="1"/>
          <p:nvPr/>
        </p:nvSpPr>
        <p:spPr>
          <a:xfrm rot="18753139">
            <a:off x="5735722" y="3484066"/>
            <a:ext cx="58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Yes</a:t>
            </a:r>
            <a:endParaRPr lang="fr-FR" sz="1000" dirty="0"/>
          </a:p>
        </p:txBody>
      </p:sp>
      <p:sp>
        <p:nvSpPr>
          <p:cNvPr id="114" name="ZoneTexte 113"/>
          <p:cNvSpPr txBox="1"/>
          <p:nvPr/>
        </p:nvSpPr>
        <p:spPr>
          <a:xfrm rot="18690162">
            <a:off x="7808665" y="2834424"/>
            <a:ext cx="582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Yes</a:t>
            </a:r>
            <a:endParaRPr lang="fr-FR" sz="10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030296" y="287725"/>
            <a:ext cx="589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Borne , </a:t>
            </a:r>
            <a:r>
              <a:rPr lang="fr-FR" sz="2400" dirty="0" err="1">
                <a:solidFill>
                  <a:srgbClr val="FFFF00"/>
                </a:solidFill>
              </a:rPr>
              <a:t>Korte</a:t>
            </a:r>
            <a:r>
              <a:rPr lang="fr-FR" sz="2400" dirty="0">
                <a:solidFill>
                  <a:srgbClr val="FFFF00"/>
                </a:solidFill>
              </a:rPr>
              <a:t> , Perez, Petit  and </a:t>
            </a:r>
            <a:r>
              <a:rPr lang="fr-FR" sz="2400" dirty="0" err="1">
                <a:solidFill>
                  <a:srgbClr val="FFFF00"/>
                </a:solidFill>
              </a:rPr>
              <a:t>Purkus</a:t>
            </a:r>
            <a:r>
              <a:rPr lang="fr-FR" sz="2400" dirty="0">
                <a:solidFill>
                  <a:srgbClr val="FFFF00"/>
                </a:solidFill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26195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1037" grpId="0"/>
      <p:bldP spid="110" grpId="0"/>
      <p:bldP spid="111" grpId="0"/>
      <p:bldP spid="112" grpId="0"/>
      <p:bldP spid="113" grpId="0"/>
      <p:bldP spid="1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F1EEFF-5E74-2A4E-A4F0-4C851F7460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Same</a:t>
            </a:r>
            <a:r>
              <a:rPr lang="fr-FR" dirty="0">
                <a:solidFill>
                  <a:srgbClr val="FFFF00"/>
                </a:solidFill>
              </a:rPr>
              <a:t> issues Distribution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D6603370-9E8C-C246-A4D2-E1B80B5CA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DSS are </a:t>
            </a:r>
            <a:r>
              <a:rPr lang="fr-FR" dirty="0" err="1"/>
              <a:t>potential</a:t>
            </a:r>
            <a:r>
              <a:rPr lang="fr-FR" dirty="0"/>
              <a:t> local provision of </a:t>
            </a:r>
            <a:r>
              <a:rPr lang="fr-FR" dirty="0" err="1"/>
              <a:t>flexibility</a:t>
            </a:r>
            <a:r>
              <a:rPr lang="fr-FR" dirty="0"/>
              <a:t> </a:t>
            </a:r>
            <a:r>
              <a:rPr lang="fr-FR" dirty="0" err="1">
                <a:solidFill>
                  <a:srgbClr val="FFFF00"/>
                </a:solidFill>
              </a:rPr>
              <a:t>where</a:t>
            </a:r>
            <a:r>
              <a:rPr lang="fr-FR" dirty="0">
                <a:solidFill>
                  <a:srgbClr val="FFFF00"/>
                </a:solidFill>
              </a:rPr>
              <a:t> and </a:t>
            </a:r>
            <a:r>
              <a:rPr lang="fr-FR" dirty="0" err="1">
                <a:solidFill>
                  <a:srgbClr val="FFFF00"/>
                </a:solidFill>
              </a:rPr>
              <a:t>when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. </a:t>
            </a:r>
          </a:p>
          <a:p>
            <a:r>
              <a:rPr lang="fr-FR" dirty="0"/>
              <a:t>Value </a:t>
            </a:r>
            <a:r>
              <a:rPr lang="fr-FR" dirty="0" err="1"/>
              <a:t>depends</a:t>
            </a:r>
            <a:r>
              <a:rPr lang="fr-FR" dirty="0"/>
              <a:t> on the local </a:t>
            </a:r>
            <a:r>
              <a:rPr lang="fr-FR" dirty="0" err="1"/>
              <a:t>needs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23505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D2AC8-51D2-8145-B871-3AFC8A04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and DSO: </a:t>
            </a:r>
            <a:r>
              <a:rPr lang="fr-FR" dirty="0" err="1">
                <a:solidFill>
                  <a:srgbClr val="FFFF00"/>
                </a:solidFill>
              </a:rPr>
              <a:t>technical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barriers</a:t>
            </a:r>
            <a:r>
              <a:rPr lang="fr-FR" dirty="0">
                <a:solidFill>
                  <a:srgbClr val="FFFF00"/>
                </a:solidFill>
              </a:rPr>
              <a:t> to entry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A5DD0D-844B-DA4C-90D8-0566F984D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47C3B1-065C-FF4B-882A-40967452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233"/>
            <a:ext cx="12192000" cy="47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79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D9CDF-73AF-F8B0-2F28-D8F3DB8E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And the role of Users…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0669F9-4D55-805F-82BF-5E6C0839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85" y="1760524"/>
            <a:ext cx="10752050" cy="46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16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E8635D-2BC6-184D-BECA-5992811B34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3. For </a:t>
            </a:r>
            <a:r>
              <a:rPr lang="fr-FR" dirty="0" err="1">
                <a:solidFill>
                  <a:srgbClr val="FFFF00"/>
                </a:solidFill>
              </a:rPr>
              <a:t>behind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meter</a:t>
            </a:r>
            <a:r>
              <a:rPr lang="fr-FR" dirty="0">
                <a:solidFill>
                  <a:srgbClr val="FFFF00"/>
                </a:solidFill>
              </a:rPr>
              <a:t> services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BEA262A-2BF9-8246-A1D4-DA73349E5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1481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EFA2CE-5A1E-9241-9B80-18747E88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landscape of EVs for smart charging opportunities (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VtoX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or without regulation (Behind the meter)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43F4D57-5CD3-EC4F-AFC8-584BB4C8F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382" y="2239348"/>
            <a:ext cx="9153236" cy="4468657"/>
          </a:xfrm>
          <a:prstGeom prst="rect">
            <a:avLst/>
          </a:prstGeom>
        </p:spPr>
      </p:pic>
      <p:sp>
        <p:nvSpPr>
          <p:cNvPr id="3" name="Flèche vers la gauche 2">
            <a:extLst>
              <a:ext uri="{FF2B5EF4-FFF2-40B4-BE49-F238E27FC236}">
                <a16:creationId xmlns:a16="http://schemas.microsoft.com/office/drawing/2014/main" id="{A3AB0401-FD55-BC42-876D-2356D0A55619}"/>
              </a:ext>
            </a:extLst>
          </p:cNvPr>
          <p:cNvSpPr/>
          <p:nvPr/>
        </p:nvSpPr>
        <p:spPr>
          <a:xfrm>
            <a:off x="9982200" y="4531896"/>
            <a:ext cx="1094873" cy="276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gauche 6">
            <a:extLst>
              <a:ext uri="{FF2B5EF4-FFF2-40B4-BE49-F238E27FC236}">
                <a16:creationId xmlns:a16="http://schemas.microsoft.com/office/drawing/2014/main" id="{5333B908-C0EB-CF4D-A2FA-CEEB281D0354}"/>
              </a:ext>
            </a:extLst>
          </p:cNvPr>
          <p:cNvSpPr/>
          <p:nvPr/>
        </p:nvSpPr>
        <p:spPr>
          <a:xfrm rot="12903978">
            <a:off x="1283369" y="3537283"/>
            <a:ext cx="1094873" cy="276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a gauche 7">
            <a:extLst>
              <a:ext uri="{FF2B5EF4-FFF2-40B4-BE49-F238E27FC236}">
                <a16:creationId xmlns:a16="http://schemas.microsoft.com/office/drawing/2014/main" id="{235E11D4-F824-CC41-AD3B-5ED4C0A12CEC}"/>
              </a:ext>
            </a:extLst>
          </p:cNvPr>
          <p:cNvSpPr/>
          <p:nvPr/>
        </p:nvSpPr>
        <p:spPr>
          <a:xfrm rot="12903978">
            <a:off x="2554635" y="2796698"/>
            <a:ext cx="1094873" cy="276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26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09600" y="15741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Towards low carbon mobility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idx="1"/>
          </p:nvPr>
        </p:nvSpPr>
        <p:spPr>
          <a:xfrm>
            <a:off x="570723" y="1133909"/>
            <a:ext cx="10972800" cy="4525963"/>
          </a:xfrm>
        </p:spPr>
        <p:txBody>
          <a:bodyPr/>
          <a:lstStyle/>
          <a:p>
            <a:r>
              <a:rPr lang="en-US" dirty="0"/>
              <a:t>The need for electric vehicles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A587B-5814-4D9B-9598-FE9CB954CB0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243782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243782"/>
              </a:solidFill>
              <a:effectLst/>
              <a:uLnTx/>
              <a:uFillTx/>
              <a:latin typeface="Encode Sans ExpandedLigh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0" y="1914525"/>
            <a:ext cx="9204506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Deep </a:t>
            </a:r>
            <a:r>
              <a:rPr lang="en-US" dirty="0" err="1"/>
              <a:t>decarbonization</a:t>
            </a:r>
            <a:r>
              <a:rPr lang="en-US" dirty="0"/>
              <a:t> of electricity generation + electrification of transport to reduce externalities</a:t>
            </a:r>
          </a:p>
          <a:p>
            <a:pPr lvl="1"/>
            <a:r>
              <a:rPr lang="en-US" dirty="0"/>
              <a:t>GHG, atmospheric pollution, noise</a:t>
            </a:r>
          </a:p>
          <a:p>
            <a:pPr marL="0" lvl="1" indent="0">
              <a:buNone/>
            </a:pPr>
            <a:endParaRPr lang="en-US" dirty="0"/>
          </a:p>
          <a:p>
            <a:r>
              <a:rPr lang="en-US" dirty="0">
                <a:latin typeface="+mj-lt"/>
              </a:rPr>
              <a:t>Numerous commitments to boost electric vehicle adoption</a:t>
            </a:r>
            <a:endParaRPr lang="en-US" dirty="0"/>
          </a:p>
          <a:p>
            <a:pPr lvl="1"/>
            <a:r>
              <a:rPr lang="en-US" dirty="0"/>
              <a:t>Combustion vehicle sales bans:  UK (2030), Norway (2025), France (2040)…..</a:t>
            </a:r>
          </a:p>
          <a:p>
            <a:pPr lvl="1"/>
            <a:r>
              <a:rPr lang="en-US" dirty="0"/>
              <a:t>(Ultra)-Low emission zones in cities: Paris, London, Amsterdam…</a:t>
            </a:r>
          </a:p>
          <a:p>
            <a:pPr lvl="1"/>
            <a:r>
              <a:rPr lang="en-US" dirty="0"/>
              <a:t>Car manufacturers all-electric commitments:  Jaguar, Fiat 2030….</a:t>
            </a:r>
          </a:p>
          <a:p>
            <a:pPr marL="0" lvl="1" indent="0">
              <a:buNone/>
            </a:pPr>
            <a:endParaRPr lang="en-US" b="1" dirty="0">
              <a:latin typeface="+mj-lt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dirty="0">
                <a:latin typeface="+mj-lt"/>
              </a:rPr>
              <a:t>Fast development of battery electric vehicles, +34% increase in world-wide sales in 2020</a:t>
            </a:r>
          </a:p>
        </p:txBody>
      </p:sp>
      <p:pic>
        <p:nvPicPr>
          <p:cNvPr id="1026" name="Picture 2" descr="News from the Renewables Industry - Carver Know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178" y="3578683"/>
            <a:ext cx="2060345" cy="137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ugeot e-208. Quel chargeur, quel câble et quelle borne choisir 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75" y="1827741"/>
            <a:ext cx="2544391" cy="16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9430327" y="5327001"/>
            <a:ext cx="2501594" cy="1029350"/>
            <a:chOff x="6158125" y="3487593"/>
            <a:chExt cx="2501594" cy="1029350"/>
          </a:xfrm>
        </p:grpSpPr>
        <p:pic>
          <p:nvPicPr>
            <p:cNvPr id="1032" name="Picture 8" descr="Bandera del Reino Unid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125" y="3487593"/>
              <a:ext cx="756902" cy="75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andera de Norueg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926" y="3517680"/>
              <a:ext cx="696726" cy="696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Bandera de Francia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429" y="3743982"/>
              <a:ext cx="688497" cy="688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Bandera de los Países Bajos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4825" y="3972048"/>
              <a:ext cx="544894" cy="544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138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316D6-6037-DB4B-B70B-5DCA84EB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Behind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meter</a:t>
            </a:r>
            <a:r>
              <a:rPr lang="fr-FR" dirty="0">
                <a:solidFill>
                  <a:srgbClr val="FFFF00"/>
                </a:solidFill>
              </a:rPr>
              <a:t> and </a:t>
            </a:r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899F55-46E1-2046-9959-AF1DB662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99" y="1610591"/>
            <a:ext cx="9742264" cy="44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23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Contractual solution (s) for </a:t>
            </a:r>
            <a:r>
              <a:rPr lang="en-GB" dirty="0" err="1">
                <a:solidFill>
                  <a:srgbClr val="FFFF00"/>
                </a:solidFill>
              </a:rPr>
              <a:t>VtoB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4079" y="1851571"/>
            <a:ext cx="6655778" cy="4789796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GB" sz="2800" dirty="0">
                <a:latin typeface="Arial"/>
              </a:rPr>
              <a:t>Objectives of the site manager</a:t>
            </a:r>
          </a:p>
          <a:p>
            <a:pPr lvl="1">
              <a:buFont typeface="Arial"/>
              <a:buChar char="•"/>
            </a:pPr>
            <a:r>
              <a:rPr lang="en-GB" sz="2400" dirty="0">
                <a:latin typeface="Arial"/>
              </a:rPr>
              <a:t>Minimizing energy cost over time</a:t>
            </a:r>
          </a:p>
          <a:p>
            <a:pPr lvl="1">
              <a:buFont typeface="Arial"/>
              <a:buChar char="•"/>
            </a:pPr>
            <a:r>
              <a:rPr lang="en-GB" sz="2400" dirty="0">
                <a:latin typeface="Arial"/>
              </a:rPr>
              <a:t>Maximizing self-consumption of local renewable energies</a:t>
            </a:r>
            <a:endParaRPr lang="en-GB" sz="2400" dirty="0"/>
          </a:p>
          <a:p>
            <a:pPr lvl="1">
              <a:buFont typeface="Arial"/>
              <a:buChar char="•"/>
            </a:pPr>
            <a:r>
              <a:rPr lang="en-GB" sz="2400" dirty="0">
                <a:latin typeface="Arial"/>
              </a:rPr>
              <a:t>Minimizing the peak demand toward networks</a:t>
            </a:r>
          </a:p>
          <a:p>
            <a:pPr lvl="1">
              <a:buFont typeface="Arial"/>
              <a:buChar char="•"/>
            </a:pPr>
            <a:r>
              <a:rPr lang="fr-FR" sz="2400" dirty="0">
                <a:latin typeface="Arial"/>
              </a:rPr>
              <a:t>R</a:t>
            </a:r>
            <a:r>
              <a:rPr lang="en-GB" sz="2400" dirty="0">
                <a:latin typeface="Arial"/>
              </a:rPr>
              <a:t>educing the network connexion fee</a:t>
            </a:r>
          </a:p>
          <a:p>
            <a:pPr>
              <a:buFont typeface="Arial"/>
              <a:buChar char="•"/>
            </a:pPr>
            <a:r>
              <a:rPr lang="en-GB" sz="2800" dirty="0">
                <a:latin typeface="Arial"/>
              </a:rPr>
              <a:t>Sharing potential benefits with the consumers and / or DSO</a:t>
            </a:r>
            <a:endParaRPr lang="en-GB" sz="2800" dirty="0"/>
          </a:p>
        </p:txBody>
      </p:sp>
      <p:grpSp>
        <p:nvGrpSpPr>
          <p:cNvPr id="27" name="Groupe 14"/>
          <p:cNvGrpSpPr>
            <a:grpSpLocks/>
          </p:cNvGrpSpPr>
          <p:nvPr/>
        </p:nvGrpSpPr>
        <p:grpSpPr bwMode="auto">
          <a:xfrm>
            <a:off x="7443338" y="2745211"/>
            <a:ext cx="3104934" cy="2673295"/>
            <a:chOff x="1572962" y="4021694"/>
            <a:chExt cx="2847436" cy="2071608"/>
          </a:xfrm>
        </p:grpSpPr>
        <p:grpSp>
          <p:nvGrpSpPr>
            <p:cNvPr id="28" name="Groupe 15"/>
            <p:cNvGrpSpPr>
              <a:grpSpLocks/>
            </p:cNvGrpSpPr>
            <p:nvPr/>
          </p:nvGrpSpPr>
          <p:grpSpPr bwMode="auto">
            <a:xfrm>
              <a:off x="1572962" y="4486895"/>
              <a:ext cx="2847436" cy="1606407"/>
              <a:chOff x="2342046" y="3956640"/>
              <a:chExt cx="1966645" cy="1109500"/>
            </a:xfrm>
          </p:grpSpPr>
          <p:grpSp>
            <p:nvGrpSpPr>
              <p:cNvPr id="31" name="Groupe 18"/>
              <p:cNvGrpSpPr>
                <a:grpSpLocks/>
              </p:cNvGrpSpPr>
              <p:nvPr/>
            </p:nvGrpSpPr>
            <p:grpSpPr bwMode="auto">
              <a:xfrm>
                <a:off x="2342046" y="3956640"/>
                <a:ext cx="1966645" cy="1109500"/>
                <a:chOff x="2342046" y="3956640"/>
                <a:chExt cx="1966645" cy="1109500"/>
              </a:xfrm>
            </p:grpSpPr>
            <p:grpSp>
              <p:nvGrpSpPr>
                <p:cNvPr id="34" name="Groupe 21"/>
                <p:cNvGrpSpPr>
                  <a:grpSpLocks/>
                </p:cNvGrpSpPr>
                <p:nvPr/>
              </p:nvGrpSpPr>
              <p:grpSpPr bwMode="auto">
                <a:xfrm>
                  <a:off x="2342046" y="3956640"/>
                  <a:ext cx="1916720" cy="1109500"/>
                  <a:chOff x="3670423" y="2518441"/>
                  <a:chExt cx="2304905" cy="1311580"/>
                </a:xfrm>
              </p:grpSpPr>
              <p:pic>
                <p:nvPicPr>
                  <p:cNvPr id="36" name="Image 23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23991" y="3554286"/>
                    <a:ext cx="282670" cy="2248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7" name="Image 2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1231" y="2843618"/>
                    <a:ext cx="658352" cy="6635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Image 25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09777" y="3605220"/>
                    <a:ext cx="282670" cy="2248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" name="Image 2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4886" y="2518441"/>
                    <a:ext cx="229858" cy="4357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" name="Image 27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80112" y="3117562"/>
                    <a:ext cx="362762" cy="2128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" name="Image 28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12566" y="3144097"/>
                    <a:ext cx="362762" cy="2128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42" name="Connecteur droit 41"/>
                  <p:cNvCxnSpPr/>
                  <p:nvPr/>
                </p:nvCxnSpPr>
                <p:spPr>
                  <a:xfrm>
                    <a:off x="4211427" y="2802630"/>
                    <a:ext cx="0" cy="720925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ZoneTexte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70423" y="2798723"/>
                    <a:ext cx="611880" cy="5257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fr-FR" sz="1600" dirty="0">
                        <a:solidFill>
                          <a:prstClr val="white"/>
                        </a:solidFill>
                      </a:rPr>
                      <a:t>TSO </a:t>
                    </a:r>
                  </a:p>
                  <a:p>
                    <a:pPr algn="ctr" eaLnBrk="1" hangingPunct="1"/>
                    <a:r>
                      <a:rPr lang="fr-FR" sz="1600" dirty="0">
                        <a:solidFill>
                          <a:prstClr val="white"/>
                        </a:solidFill>
                      </a:rPr>
                      <a:t>or</a:t>
                    </a:r>
                  </a:p>
                  <a:p>
                    <a:pPr algn="ctr" eaLnBrk="1" hangingPunct="1"/>
                    <a:r>
                      <a:rPr lang="fr-FR" sz="1600" dirty="0">
                        <a:solidFill>
                          <a:prstClr val="white"/>
                        </a:solidFill>
                      </a:rPr>
                      <a:t>DSO</a:t>
                    </a:r>
                  </a:p>
                </p:txBody>
              </p:sp>
              <p:cxnSp>
                <p:nvCxnSpPr>
                  <p:cNvPr id="44" name="Connecteur droit avec flèche 43"/>
                  <p:cNvCxnSpPr/>
                  <p:nvPr/>
                </p:nvCxnSpPr>
                <p:spPr>
                  <a:xfrm>
                    <a:off x="4284148" y="3209792"/>
                    <a:ext cx="287912" cy="0"/>
                  </a:xfrm>
                  <a:prstGeom prst="straightConnector1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necteur droit avec flèche 44"/>
                  <p:cNvCxnSpPr/>
                  <p:nvPr/>
                </p:nvCxnSpPr>
                <p:spPr>
                  <a:xfrm rot="10800000" flipV="1">
                    <a:off x="4284148" y="3119311"/>
                    <a:ext cx="287912" cy="1460"/>
                  </a:xfrm>
                  <a:prstGeom prst="straightConnector1">
                    <a:avLst/>
                  </a:prstGeom>
                  <a:ln w="28575">
                    <a:solidFill>
                      <a:schemeClr val="bg2"/>
                    </a:solidFill>
                    <a:prstDash val="sys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cteur droit avec flèche 45"/>
                  <p:cNvCxnSpPr/>
                  <p:nvPr/>
                </p:nvCxnSpPr>
                <p:spPr>
                  <a:xfrm>
                    <a:off x="5315585" y="3281301"/>
                    <a:ext cx="230033" cy="0"/>
                  </a:xfrm>
                  <a:prstGeom prst="straightConnector1">
                    <a:avLst/>
                  </a:prstGeom>
                  <a:ln w="28575">
                    <a:solidFill>
                      <a:schemeClr val="accent2">
                        <a:lumMod val="75000"/>
                      </a:schemeClr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avec flèche 46"/>
                  <p:cNvCxnSpPr/>
                  <p:nvPr/>
                </p:nvCxnSpPr>
                <p:spPr>
                  <a:xfrm rot="10800000" flipV="1">
                    <a:off x="5291839" y="3202495"/>
                    <a:ext cx="231517" cy="0"/>
                  </a:xfrm>
                  <a:prstGeom prst="straightConnector1">
                    <a:avLst/>
                  </a:prstGeom>
                  <a:ln w="28575">
                    <a:solidFill>
                      <a:schemeClr val="bg2"/>
                    </a:solidFill>
                    <a:prstDash val="sys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necteur droit avec flèche 47"/>
                  <p:cNvCxnSpPr/>
                  <p:nvPr/>
                </p:nvCxnSpPr>
                <p:spPr>
                  <a:xfrm flipH="1" flipV="1">
                    <a:off x="5159757" y="3431615"/>
                    <a:ext cx="132083" cy="110912"/>
                  </a:xfrm>
                  <a:prstGeom prst="straightConnector1">
                    <a:avLst/>
                  </a:prstGeom>
                  <a:ln w="28575">
                    <a:solidFill>
                      <a:schemeClr val="bg2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necteur droit avec flèche 48"/>
                  <p:cNvCxnSpPr/>
                  <p:nvPr/>
                </p:nvCxnSpPr>
                <p:spPr>
                  <a:xfrm flipH="1">
                    <a:off x="5233961" y="2843492"/>
                    <a:ext cx="173637" cy="80264"/>
                  </a:xfrm>
                  <a:prstGeom prst="straightConnector1">
                    <a:avLst/>
                  </a:prstGeom>
                  <a:ln w="28575">
                    <a:solidFill>
                      <a:schemeClr val="bg2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5" name="Image 2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7024" y="4505410"/>
                  <a:ext cx="301667" cy="180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2" name="Image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84700">
                <a:off x="3367416" y="3999011"/>
                <a:ext cx="159206" cy="88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Imag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05673">
                <a:off x="4122439" y="4389745"/>
                <a:ext cx="159206" cy="88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Nuage 28"/>
            <p:cNvSpPr/>
            <p:nvPr/>
          </p:nvSpPr>
          <p:spPr>
            <a:xfrm>
              <a:off x="2315470" y="4021694"/>
              <a:ext cx="1220428" cy="546947"/>
            </a:xfrm>
            <a:prstGeom prst="cloud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17"/>
            <p:cNvSpPr txBox="1">
              <a:spLocks noChangeArrowheads="1"/>
            </p:cNvSpPr>
            <p:nvPr/>
          </p:nvSpPr>
          <p:spPr bwMode="auto">
            <a:xfrm>
              <a:off x="2340226" y="4137771"/>
              <a:ext cx="1260860" cy="23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sz="1400" dirty="0" err="1">
                  <a:solidFill>
                    <a:prstClr val="black"/>
                  </a:solidFill>
                </a:rPr>
                <a:t>Agregator</a:t>
              </a:r>
              <a:endParaRPr lang="fr-FR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50" name="ZoneTexte 81"/>
          <p:cNvSpPr txBox="1">
            <a:spLocks noChangeArrowheads="1"/>
          </p:cNvSpPr>
          <p:nvPr/>
        </p:nvSpPr>
        <p:spPr bwMode="auto">
          <a:xfrm>
            <a:off x="7313617" y="2059569"/>
            <a:ext cx="2814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2000" dirty="0" err="1">
                <a:solidFill>
                  <a:prstClr val="white"/>
                </a:solidFill>
              </a:rPr>
              <a:t>Vehicle</a:t>
            </a:r>
            <a:r>
              <a:rPr lang="fr-FR" sz="2000" dirty="0">
                <a:solidFill>
                  <a:prstClr val="white"/>
                </a:solidFill>
              </a:rPr>
              <a:t>-to-building</a:t>
            </a:r>
          </a:p>
        </p:txBody>
      </p:sp>
    </p:spTree>
    <p:extLst>
      <p:ext uri="{BB962C8B-B14F-4D97-AF65-F5344CB8AC3E}">
        <p14:creationId xmlns:p14="http://schemas.microsoft.com/office/powerpoint/2010/main" val="201834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Contractual solution (s) for </a:t>
            </a:r>
            <a:r>
              <a:rPr lang="en-GB" dirty="0" err="1">
                <a:solidFill>
                  <a:srgbClr val="FFFF00"/>
                </a:solidFill>
              </a:rPr>
              <a:t>VtoH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0821" y="2295414"/>
            <a:ext cx="7229602" cy="4078882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GB" dirty="0">
                <a:latin typeface="Arial"/>
              </a:rPr>
              <a:t>Objectives of the House manager</a:t>
            </a:r>
          </a:p>
          <a:p>
            <a:pPr lvl="1">
              <a:buFont typeface="Arial"/>
              <a:buChar char="•"/>
            </a:pPr>
            <a:r>
              <a:rPr lang="en-GB" dirty="0">
                <a:latin typeface="Arial"/>
              </a:rPr>
              <a:t>Minimizing energy cost over time</a:t>
            </a:r>
          </a:p>
          <a:p>
            <a:pPr lvl="1">
              <a:buFont typeface="Arial"/>
              <a:buChar char="•"/>
            </a:pPr>
            <a:r>
              <a:rPr lang="en-GB" dirty="0">
                <a:latin typeface="Arial"/>
              </a:rPr>
              <a:t>Maximizing self-consumption of local renewable energies if incentives are aligned</a:t>
            </a:r>
          </a:p>
          <a:p>
            <a:pPr lvl="1">
              <a:buFont typeface="Arial"/>
              <a:buChar char="•"/>
            </a:pPr>
            <a:r>
              <a:rPr lang="en-GB" dirty="0">
                <a:latin typeface="Arial"/>
              </a:rPr>
              <a:t>Providing Distribution grid services (optional)</a:t>
            </a:r>
            <a:endParaRPr lang="en-GB" dirty="0"/>
          </a:p>
        </p:txBody>
      </p:sp>
      <p:grpSp>
        <p:nvGrpSpPr>
          <p:cNvPr id="50" name="Groupe 4"/>
          <p:cNvGrpSpPr>
            <a:grpSpLocks/>
          </p:cNvGrpSpPr>
          <p:nvPr/>
        </p:nvGrpSpPr>
        <p:grpSpPr bwMode="auto">
          <a:xfrm>
            <a:off x="7763720" y="3530287"/>
            <a:ext cx="2608262" cy="1525588"/>
            <a:chOff x="487976" y="3337777"/>
            <a:chExt cx="2047335" cy="993061"/>
          </a:xfrm>
        </p:grpSpPr>
        <p:pic>
          <p:nvPicPr>
            <p:cNvPr id="51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363" y="4106037"/>
              <a:ext cx="282671" cy="22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549" y="3337777"/>
              <a:ext cx="362762" cy="21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Connecteur droit 52"/>
            <p:cNvCxnSpPr/>
            <p:nvPr/>
          </p:nvCxnSpPr>
          <p:spPr>
            <a:xfrm>
              <a:off x="1096071" y="3583717"/>
              <a:ext cx="0" cy="400944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8"/>
            <p:cNvSpPr txBox="1">
              <a:spLocks noChangeArrowheads="1"/>
            </p:cNvSpPr>
            <p:nvPr/>
          </p:nvSpPr>
          <p:spPr bwMode="auto">
            <a:xfrm>
              <a:off x="487976" y="3672734"/>
              <a:ext cx="694193" cy="260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sz="2000">
                  <a:solidFill>
                    <a:prstClr val="white"/>
                  </a:solidFill>
                </a:rPr>
                <a:t>DSO</a:t>
              </a:r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>
              <a:off x="1168344" y="3790389"/>
              <a:ext cx="194391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rot="20349149">
              <a:off x="1888588" y="3583717"/>
              <a:ext cx="231774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Imag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606" y="3483639"/>
              <a:ext cx="536775" cy="53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" name="Connecteur droit avec flèche 57"/>
            <p:cNvCxnSpPr/>
            <p:nvPr/>
          </p:nvCxnSpPr>
          <p:spPr>
            <a:xfrm flipH="1" flipV="1">
              <a:off x="1827529" y="3984661"/>
              <a:ext cx="157008" cy="1198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 rot="9549149" flipV="1">
              <a:off x="1869896" y="3518616"/>
              <a:ext cx="230528" cy="1033"/>
            </a:xfrm>
            <a:prstGeom prst="straightConnector1">
              <a:avLst/>
            </a:prstGeom>
            <a:ln w="28575">
              <a:solidFill>
                <a:schemeClr val="bg2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80"/>
          <p:cNvSpPr txBox="1">
            <a:spLocks noChangeArrowheads="1"/>
          </p:cNvSpPr>
          <p:nvPr/>
        </p:nvSpPr>
        <p:spPr bwMode="auto">
          <a:xfrm>
            <a:off x="7912950" y="2915920"/>
            <a:ext cx="2814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sz="2000" dirty="0" err="1">
                <a:solidFill>
                  <a:prstClr val="white"/>
                </a:solidFill>
              </a:rPr>
              <a:t>Vehicle</a:t>
            </a:r>
            <a:r>
              <a:rPr lang="fr-FR" sz="2000" dirty="0">
                <a:solidFill>
                  <a:prstClr val="white"/>
                </a:solidFill>
              </a:rPr>
              <a:t>-to-home</a:t>
            </a:r>
          </a:p>
        </p:txBody>
      </p:sp>
    </p:spTree>
    <p:extLst>
      <p:ext uri="{BB962C8B-B14F-4D97-AF65-F5344CB8AC3E}">
        <p14:creationId xmlns:p14="http://schemas.microsoft.com/office/powerpoint/2010/main" val="38690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And the off-</a:t>
            </a:r>
            <a:r>
              <a:rPr lang="fr-FR" dirty="0" err="1">
                <a:solidFill>
                  <a:srgbClr val="FFFF00"/>
                </a:solidFill>
              </a:rPr>
              <a:t>grid</a:t>
            </a:r>
            <a:r>
              <a:rPr lang="fr-FR" dirty="0">
                <a:solidFill>
                  <a:srgbClr val="FFFF00"/>
                </a:solidFill>
              </a:rPr>
              <a:t> « solution » </a:t>
            </a:r>
            <a:r>
              <a:rPr lang="fr-FR" dirty="0" err="1">
                <a:solidFill>
                  <a:srgbClr val="FFFF00"/>
                </a:solidFill>
              </a:rPr>
              <a:t>VtoL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6836" y="1600202"/>
            <a:ext cx="11065564" cy="4525963"/>
          </a:xfrm>
        </p:spPr>
        <p:txBody>
          <a:bodyPr/>
          <a:lstStyle/>
          <a:p>
            <a:r>
              <a:rPr lang="en-US" dirty="0"/>
              <a:t>New companies propose “off grid green” solution</a:t>
            </a:r>
          </a:p>
          <a:p>
            <a:pPr lvl="1"/>
            <a:r>
              <a:rPr lang="en-US" dirty="0"/>
              <a:t>Home Storage + Solar Roof + EV (100kWh) &lt; Energy + networks + taxes + </a:t>
            </a:r>
            <a:r>
              <a:rPr lang="en-US" dirty="0" err="1"/>
              <a:t>sunkcosts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4383" r="2915"/>
          <a:stretch/>
        </p:blipFill>
        <p:spPr>
          <a:xfrm>
            <a:off x="2087077" y="3182619"/>
            <a:ext cx="8123724" cy="39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9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1EC42D7-BFAE-7548-8511-7B4C87EF6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New </a:t>
            </a:r>
            <a:r>
              <a:rPr lang="fr-FR" dirty="0" err="1">
                <a:solidFill>
                  <a:srgbClr val="FFFF00"/>
                </a:solidFill>
              </a:rPr>
              <a:t>regulations</a:t>
            </a:r>
            <a:r>
              <a:rPr lang="fr-FR" dirty="0">
                <a:solidFill>
                  <a:srgbClr val="FFFF00"/>
                </a:solidFill>
              </a:rPr>
              <a:t> for DSS </a:t>
            </a:r>
            <a:r>
              <a:rPr lang="fr-FR" dirty="0" err="1">
                <a:solidFill>
                  <a:srgbClr val="FFFF00"/>
                </a:solidFill>
              </a:rPr>
              <a:t>seem</a:t>
            </a:r>
            <a:r>
              <a:rPr lang="fr-FR" dirty="0">
                <a:solidFill>
                  <a:srgbClr val="FFFF00"/>
                </a:solidFill>
              </a:rPr>
              <a:t> to </a:t>
            </a:r>
            <a:r>
              <a:rPr lang="fr-FR" dirty="0" err="1">
                <a:solidFill>
                  <a:srgbClr val="FFFF00"/>
                </a:solidFill>
              </a:rPr>
              <a:t>be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needed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9AFDAF3-D08A-514C-B75C-69C53E9A4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not </a:t>
            </a:r>
            <a:r>
              <a:rPr lang="fr-FR" dirty="0" err="1"/>
              <a:t>cover</a:t>
            </a:r>
            <a:r>
              <a:rPr lang="fr-FR" dirty="0"/>
              <a:t> all the </a:t>
            </a:r>
            <a:r>
              <a:rPr lang="fr-FR" dirty="0" err="1"/>
              <a:t>potential</a:t>
            </a:r>
            <a:r>
              <a:rPr lang="fr-FR" dirty="0"/>
              <a:t> services…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dirty="0"/>
              <a:t>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evidence</a:t>
            </a:r>
            <a:r>
              <a:rPr lang="fr-FR" dirty="0"/>
              <a:t> for </a:t>
            </a:r>
            <a:r>
              <a:rPr lang="fr-FR" dirty="0" err="1"/>
              <a:t>Economics</a:t>
            </a:r>
            <a:r>
              <a:rPr lang="fr-FR" dirty="0"/>
              <a:t> and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rules</a:t>
            </a:r>
            <a:r>
              <a:rPr lang="fr-FR" dirty="0"/>
              <a:t> adaptation on a case by case </a:t>
            </a:r>
          </a:p>
        </p:txBody>
      </p:sp>
    </p:spTree>
    <p:extLst>
      <p:ext uri="{BB962C8B-B14F-4D97-AF65-F5344CB8AC3E}">
        <p14:creationId xmlns:p14="http://schemas.microsoft.com/office/powerpoint/2010/main" val="2926605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0335D-1F9E-2343-8E38-8C6C5EC4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811161"/>
            <a:ext cx="4170217" cy="540337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Public policy for</a:t>
            </a:r>
            <a:br>
              <a:rPr lang="en-US" sz="3700" dirty="0">
                <a:solidFill>
                  <a:srgbClr val="FFFFFF"/>
                </a:solidFill>
              </a:rPr>
            </a:b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b="1" dirty="0">
                <a:solidFill>
                  <a:schemeClr val="accent4"/>
                </a:solidFill>
              </a:rPr>
              <a:t>1.Standardisation</a:t>
            </a:r>
            <a:r>
              <a:rPr lang="en-US" sz="3700" b="1" dirty="0">
                <a:solidFill>
                  <a:srgbClr val="FFFFFF"/>
                </a:solidFill>
              </a:rPr>
              <a:t> 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b="1" dirty="0">
                <a:solidFill>
                  <a:schemeClr val="accent6"/>
                </a:solidFill>
              </a:rPr>
              <a:t>2. Regulation </a:t>
            </a:r>
            <a:br>
              <a:rPr lang="en-US" sz="3700" dirty="0">
                <a:solidFill>
                  <a:srgbClr val="FFFFFF"/>
                </a:solidFill>
              </a:rPr>
            </a:br>
            <a:r>
              <a:rPr lang="en-US" sz="3700" dirty="0">
                <a:solidFill>
                  <a:srgbClr val="FFFFFF"/>
                </a:solidFill>
              </a:rPr>
              <a:t>3. DSS definition</a:t>
            </a:r>
          </a:p>
        </p:txBody>
      </p: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354C4685-D21B-448B-A9AB-95AE574BA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048283"/>
              </p:ext>
            </p:extLst>
          </p:nvPr>
        </p:nvGraphicFramePr>
        <p:xfrm>
          <a:off x="3299791" y="172278"/>
          <a:ext cx="10045148" cy="657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8888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660401"/>
            <a:ext cx="7772400" cy="1470025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Who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EVs</a:t>
            </a:r>
            <a:r>
              <a:rPr lang="fr-FR" b="1" dirty="0">
                <a:solidFill>
                  <a:srgbClr val="FFFF00"/>
                </a:solidFill>
              </a:rPr>
              <a:t> are </a:t>
            </a:r>
            <a:r>
              <a:rPr lang="fr-FR" b="1" dirty="0" err="1">
                <a:solidFill>
                  <a:srgbClr val="FFFF00"/>
                </a:solidFill>
              </a:rPr>
              <a:t>going</a:t>
            </a:r>
            <a:r>
              <a:rPr lang="fr-FR" b="1" dirty="0">
                <a:solidFill>
                  <a:srgbClr val="FFFF00"/>
                </a:solidFill>
              </a:rPr>
              <a:t> to help?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745673" y="4978400"/>
            <a:ext cx="9504218" cy="1536701"/>
          </a:xfrm>
        </p:spPr>
        <p:txBody>
          <a:bodyPr>
            <a:normAutofit/>
          </a:bodyPr>
          <a:lstStyle/>
          <a:p>
            <a:endParaRPr lang="is-IS" dirty="0">
              <a:solidFill>
                <a:srgbClr val="FFFF00"/>
              </a:solidFill>
            </a:endParaRPr>
          </a:p>
          <a:p>
            <a:r>
              <a:rPr lang="fr-FR" dirty="0">
                <a:solidFill>
                  <a:srgbClr val="FFFF00"/>
                </a:solidFill>
              </a:rPr>
              <a:t>Energy </a:t>
            </a:r>
            <a:r>
              <a:rPr lang="fr-FR" dirty="0" err="1">
                <a:solidFill>
                  <a:srgbClr val="FFFF00"/>
                </a:solidFill>
              </a:rPr>
              <a:t>Markets</a:t>
            </a:r>
            <a:r>
              <a:rPr lang="fr-FR" dirty="0">
                <a:solidFill>
                  <a:srgbClr val="FFFF00"/>
                </a:solidFill>
              </a:rPr>
              <a:t> /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r>
              <a:rPr lang="fr-FR" dirty="0">
                <a:solidFill>
                  <a:srgbClr val="FFFF00"/>
                </a:solidFill>
              </a:rPr>
              <a:t> / </a:t>
            </a:r>
            <a:r>
              <a:rPr lang="fr-FR" dirty="0" err="1">
                <a:solidFill>
                  <a:srgbClr val="FFFF00"/>
                </a:solidFill>
              </a:rPr>
              <a:t>Behind</a:t>
            </a:r>
            <a:r>
              <a:rPr lang="fr-FR" dirty="0">
                <a:solidFill>
                  <a:srgbClr val="FFFF00"/>
                </a:solidFill>
              </a:rPr>
              <a:t> the </a:t>
            </a:r>
            <a:r>
              <a:rPr lang="fr-FR" dirty="0" err="1">
                <a:solidFill>
                  <a:srgbClr val="FFFF00"/>
                </a:solidFill>
              </a:rPr>
              <a:t>meter</a:t>
            </a:r>
            <a:r>
              <a:rPr lang="fr-FR" dirty="0">
                <a:solidFill>
                  <a:srgbClr val="FFFF00"/>
                </a:solidFill>
              </a:rPr>
              <a:t> uses, </a:t>
            </a:r>
            <a:r>
              <a:rPr lang="fr-FR" dirty="0" err="1">
                <a:solidFill>
                  <a:srgbClr val="FFFF00"/>
                </a:solidFill>
              </a:rPr>
              <a:t>others</a:t>
            </a:r>
            <a:r>
              <a:rPr lang="fr-FR" dirty="0">
                <a:solidFill>
                  <a:srgbClr val="FFFF00"/>
                </a:solidFill>
              </a:rPr>
              <a:t>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075" y="2078158"/>
            <a:ext cx="2217849" cy="29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92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9801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Depends on Regulatory decisions</a:t>
            </a:r>
            <a:r>
              <a:rPr lang="is-IS" dirty="0">
                <a:solidFill>
                  <a:srgbClr val="FFFF00"/>
                </a:solidFill>
              </a:rPr>
              <a:t> and Economic evaluation country / country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8146" y="3170873"/>
            <a:ext cx="10170866" cy="32373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EV and Energy market: </a:t>
            </a:r>
            <a:r>
              <a:rPr lang="en-GB" sz="2400" dirty="0">
                <a:solidFill>
                  <a:srgbClr val="FFFF00"/>
                </a:solidFill>
              </a:rPr>
              <a:t>Need to change the rules</a:t>
            </a: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EV and Transmission grid : </a:t>
            </a:r>
            <a:r>
              <a:rPr lang="en-GB" sz="2400" dirty="0">
                <a:solidFill>
                  <a:srgbClr val="FFFF00"/>
                </a:solidFill>
              </a:rPr>
              <a:t>Need to change the rules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EV and Distribution grid : </a:t>
            </a:r>
            <a:r>
              <a:rPr lang="en-GB" sz="2400" dirty="0">
                <a:solidFill>
                  <a:srgbClr val="FFFF00"/>
                </a:solidFill>
              </a:rPr>
              <a:t>Need to change the rules</a:t>
            </a:r>
          </a:p>
          <a:p>
            <a:pPr marL="0" indent="0">
              <a:buNone/>
            </a:pPr>
            <a:endParaRPr lang="en-GB" sz="24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Vehicle to buildings =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VtoB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: Out of regulators scope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Vehicle to Home =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VtoH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: Out of regulators scope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Vehicle to Load (electrification) = </a:t>
            </a:r>
            <a:r>
              <a:rPr lang="en-GB" sz="2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VtoL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 Out of regulators scope</a:t>
            </a:r>
          </a:p>
        </p:txBody>
      </p:sp>
    </p:spTree>
    <p:extLst>
      <p:ext uri="{BB962C8B-B14F-4D97-AF65-F5344CB8AC3E}">
        <p14:creationId xmlns:p14="http://schemas.microsoft.com/office/powerpoint/2010/main" val="4204325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E89DD2-3BF2-444A-AC39-A1F39C588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 fontScale="90000"/>
          </a:bodyPr>
          <a:lstStyle/>
          <a:p>
            <a:pPr algn="r"/>
            <a:r>
              <a:rPr lang="fr-FR" sz="4200" b="1" dirty="0" err="1"/>
              <a:t>Using</a:t>
            </a:r>
            <a:r>
              <a:rPr lang="fr-FR" sz="4200" b="1" dirty="0"/>
              <a:t> </a:t>
            </a:r>
            <a:r>
              <a:rPr lang="fr-FR" sz="4200" b="1" dirty="0" err="1"/>
              <a:t>EVs</a:t>
            </a:r>
            <a:r>
              <a:rPr lang="fr-FR" sz="4200" b="1" dirty="0"/>
              <a:t> to </a:t>
            </a:r>
            <a:r>
              <a:rPr lang="fr-FR" sz="4200" b="1" dirty="0" err="1"/>
              <a:t>Provide</a:t>
            </a:r>
            <a:r>
              <a:rPr lang="fr-FR" sz="4200" b="1" dirty="0"/>
              <a:t> </a:t>
            </a:r>
            <a:r>
              <a:rPr lang="fr-FR" sz="4200" b="1" dirty="0" err="1"/>
              <a:t>Grid</a:t>
            </a:r>
            <a:r>
              <a:rPr lang="fr-FR" sz="4200" b="1" dirty="0"/>
              <a:t> </a:t>
            </a:r>
            <a:r>
              <a:rPr lang="fr-FR" sz="4200" b="1" dirty="0" err="1"/>
              <a:t>electric</a:t>
            </a:r>
            <a:r>
              <a:rPr lang="fr-FR" sz="4200" b="1" dirty="0"/>
              <a:t> Services: </a:t>
            </a:r>
            <a:r>
              <a:rPr lang="fr-FR" sz="4200" b="1" dirty="0" err="1"/>
              <a:t>Regulatory</a:t>
            </a:r>
            <a:r>
              <a:rPr lang="fr-FR" sz="4200" b="1" dirty="0"/>
              <a:t> challenges</a:t>
            </a:r>
            <a:endParaRPr lang="fr-FR" sz="4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896DC9-39DA-DF4B-98F1-93C413B51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3573620" cy="1454811"/>
          </a:xfrm>
        </p:spPr>
        <p:txBody>
          <a:bodyPr anchor="ctr">
            <a:normAutofit/>
          </a:bodyPr>
          <a:lstStyle/>
          <a:p>
            <a:pPr algn="l"/>
            <a:r>
              <a:rPr lang="fr-FR" sz="3000" b="1" dirty="0"/>
              <a:t>Yannick Perez </a:t>
            </a:r>
          </a:p>
          <a:p>
            <a:pPr algn="l"/>
            <a:r>
              <a:rPr lang="fr-FR" sz="1700" dirty="0" err="1"/>
              <a:t>CentraleSupélec</a:t>
            </a:r>
            <a:r>
              <a:rPr lang="fr-FR" sz="1700" dirty="0"/>
              <a:t> – Paris</a:t>
            </a:r>
          </a:p>
          <a:p>
            <a:pPr algn="l"/>
            <a:r>
              <a:rPr lang="fr-FR" sz="1700" dirty="0">
                <a:hlinkClick r:id="rId2"/>
              </a:rPr>
              <a:t>Yannick.perez@centralesupelec.fr</a:t>
            </a:r>
            <a:r>
              <a:rPr lang="fr-FR" sz="1700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1B1E0D-4EEB-F540-8FD4-04A6C1D2D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366" b="463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1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EC37E-E75B-4046-AC1F-36DAF6959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Cooperation with RTE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9949F91D-BDDA-64FB-4285-466B73C9C8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17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0EC63-EA89-EC3D-14F8-7782FBE9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CCE10A8-F580-3C2D-C6EC-936996E3A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007" y="-41875"/>
            <a:ext cx="7408190" cy="6941750"/>
          </a:xfrm>
        </p:spPr>
      </p:pic>
    </p:spTree>
    <p:extLst>
      <p:ext uri="{BB962C8B-B14F-4D97-AF65-F5344CB8AC3E}">
        <p14:creationId xmlns:p14="http://schemas.microsoft.com/office/powerpoint/2010/main" val="3586035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731D5E9-DFA7-3DDC-8D79-C483928E3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5" y="1842282"/>
            <a:ext cx="11224604" cy="4582956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93BAEB5E-9B12-1FAA-CE42-AC92055F3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And we try to define what will be the impact of </a:t>
            </a:r>
            <a:r>
              <a:rPr lang="en-GB" dirty="0" err="1">
                <a:solidFill>
                  <a:srgbClr val="FFFF00"/>
                </a:solidFill>
              </a:rPr>
              <a:t>VtoG</a:t>
            </a:r>
            <a:r>
              <a:rPr lang="en-GB" dirty="0">
                <a:solidFill>
                  <a:srgbClr val="FFFF00"/>
                </a:solidFill>
              </a:rPr>
              <a:t> on the French Grid</a:t>
            </a:r>
          </a:p>
        </p:txBody>
      </p:sp>
    </p:spTree>
    <p:extLst>
      <p:ext uri="{BB962C8B-B14F-4D97-AF65-F5344CB8AC3E}">
        <p14:creationId xmlns:p14="http://schemas.microsoft.com/office/powerpoint/2010/main" val="1338060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9369"/>
            <a:ext cx="10972800" cy="553998"/>
          </a:xfrm>
        </p:spPr>
        <p:txBody>
          <a:bodyPr/>
          <a:lstStyle/>
          <a:p>
            <a:r>
              <a:rPr lang="fr-FR" sz="3600" dirty="0">
                <a:solidFill>
                  <a:srgbClr val="FFFF00"/>
                </a:solidFill>
              </a:rPr>
              <a:t>Marginal production </a:t>
            </a:r>
            <a:r>
              <a:rPr lang="fr-FR" sz="3600" dirty="0" err="1">
                <a:solidFill>
                  <a:srgbClr val="FFFF00"/>
                </a:solidFill>
              </a:rPr>
              <a:t>costs</a:t>
            </a:r>
            <a:r>
              <a:rPr lang="fr-FR" sz="3600" dirty="0">
                <a:solidFill>
                  <a:srgbClr val="FFFF00"/>
                </a:solidFill>
              </a:rPr>
              <a:t> </a:t>
            </a:r>
            <a:r>
              <a:rPr lang="fr-FR" sz="3600" dirty="0" err="1">
                <a:solidFill>
                  <a:srgbClr val="FFFF00"/>
                </a:solidFill>
              </a:rPr>
              <a:t>depending</a:t>
            </a:r>
            <a:r>
              <a:rPr lang="fr-FR" sz="3600" dirty="0">
                <a:solidFill>
                  <a:srgbClr val="FFFF00"/>
                </a:solidFill>
              </a:rPr>
              <a:t> on </a:t>
            </a:r>
            <a:r>
              <a:rPr lang="fr-FR" sz="3600" dirty="0" err="1">
                <a:solidFill>
                  <a:srgbClr val="FFFF00"/>
                </a:solidFill>
              </a:rPr>
              <a:t>charging</a:t>
            </a:r>
            <a:r>
              <a:rPr lang="fr-FR" sz="3600" dirty="0">
                <a:solidFill>
                  <a:srgbClr val="FFFF00"/>
                </a:solidFill>
              </a:rPr>
              <a:t> scenario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35232" y="6058958"/>
            <a:ext cx="687525" cy="61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51" y="1022548"/>
            <a:ext cx="7010731" cy="47336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4704" y="5717664"/>
            <a:ext cx="10306985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1"/>
            <a:r>
              <a:rPr lang="fr-FR" sz="2133" dirty="0" err="1"/>
              <a:t>Higher</a:t>
            </a:r>
            <a:r>
              <a:rPr lang="fr-FR" sz="2133" dirty="0"/>
              <a:t> EV </a:t>
            </a:r>
            <a:r>
              <a:rPr lang="fr-FR" sz="2133" dirty="0" err="1"/>
              <a:t>flexibility</a:t>
            </a:r>
            <a:r>
              <a:rPr lang="fr-FR" sz="2133" dirty="0"/>
              <a:t> </a:t>
            </a:r>
            <a:r>
              <a:rPr lang="fr-FR" sz="2133" dirty="0" err="1"/>
              <a:t>reduces</a:t>
            </a:r>
            <a:r>
              <a:rPr lang="fr-FR" sz="2133" dirty="0"/>
              <a:t> the </a:t>
            </a:r>
            <a:r>
              <a:rPr lang="fr-FR" sz="2133" dirty="0" err="1"/>
              <a:t>frequency</a:t>
            </a:r>
            <a:r>
              <a:rPr lang="fr-FR" sz="2133" dirty="0"/>
              <a:t> of </a:t>
            </a:r>
            <a:r>
              <a:rPr lang="fr-FR" sz="2133" dirty="0" err="1"/>
              <a:t>zero</a:t>
            </a:r>
            <a:r>
              <a:rPr lang="fr-FR" sz="2133" dirty="0"/>
              <a:t>/</a:t>
            </a:r>
            <a:r>
              <a:rPr lang="fr-FR" sz="2133" dirty="0" err="1"/>
              <a:t>negative</a:t>
            </a:r>
            <a:r>
              <a:rPr lang="fr-FR" sz="2133" dirty="0"/>
              <a:t> </a:t>
            </a:r>
            <a:r>
              <a:rPr lang="fr-FR" sz="2133" dirty="0" err="1"/>
              <a:t>price</a:t>
            </a:r>
            <a:r>
              <a:rPr lang="fr-FR" sz="2133" dirty="0"/>
              <a:t> </a:t>
            </a:r>
            <a:r>
              <a:rPr lang="fr-FR" sz="2133" dirty="0" err="1"/>
              <a:t>hours</a:t>
            </a:r>
            <a:r>
              <a:rPr lang="fr-FR" sz="2133" dirty="0"/>
              <a:t> and </a:t>
            </a:r>
            <a:r>
              <a:rPr lang="fr-FR" sz="2133" dirty="0" err="1"/>
              <a:t>reduces</a:t>
            </a:r>
            <a:r>
              <a:rPr lang="fr-FR" sz="2133" dirty="0"/>
              <a:t> the marginal </a:t>
            </a:r>
            <a:r>
              <a:rPr lang="fr-FR" sz="2133" dirty="0" err="1"/>
              <a:t>cost</a:t>
            </a:r>
            <a:r>
              <a:rPr lang="fr-FR" sz="2133" dirty="0"/>
              <a:t> at </a:t>
            </a:r>
            <a:r>
              <a:rPr lang="fr-FR" sz="2133" dirty="0" err="1"/>
              <a:t>peak</a:t>
            </a:r>
            <a:r>
              <a:rPr lang="fr-FR" sz="2133" dirty="0"/>
              <a:t> </a:t>
            </a:r>
            <a:r>
              <a:rPr lang="fr-FR" sz="2133" dirty="0" err="1"/>
              <a:t>residual</a:t>
            </a:r>
            <a:r>
              <a:rPr lang="fr-FR" sz="2133" dirty="0"/>
              <a:t> </a:t>
            </a:r>
            <a:r>
              <a:rPr lang="fr-FR" sz="2133" dirty="0" err="1"/>
              <a:t>demand</a:t>
            </a:r>
            <a:endParaRPr lang="fr-FR" sz="2133" dirty="0"/>
          </a:p>
        </p:txBody>
      </p:sp>
    </p:spTree>
    <p:extLst>
      <p:ext uri="{BB962C8B-B14F-4D97-AF65-F5344CB8AC3E}">
        <p14:creationId xmlns:p14="http://schemas.microsoft.com/office/powerpoint/2010/main" val="1038383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09368"/>
            <a:ext cx="10972800" cy="677108"/>
          </a:xfrm>
        </p:spPr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Result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sensitivity</a:t>
            </a:r>
            <a:r>
              <a:rPr lang="fr-FR" dirty="0">
                <a:solidFill>
                  <a:srgbClr val="FFFF00"/>
                </a:solidFill>
              </a:rPr>
              <a:t> to </a:t>
            </a:r>
            <a:r>
              <a:rPr lang="fr-FR" dirty="0" err="1">
                <a:solidFill>
                  <a:srgbClr val="FFFF00"/>
                </a:solidFill>
              </a:rPr>
              <a:t>higher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gas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prices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9841" t="1651" r="9880" b="80933"/>
          <a:stretch/>
        </p:blipFill>
        <p:spPr>
          <a:xfrm>
            <a:off x="2904564" y="1020213"/>
            <a:ext cx="5429208" cy="681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35232" y="6058958"/>
            <a:ext cx="687525" cy="614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468" y="1909569"/>
            <a:ext cx="8186823" cy="39856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1554" y="5895174"/>
            <a:ext cx="10306985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1"/>
            <a:r>
              <a:rPr lang="en-US" sz="2133" dirty="0"/>
              <a:t>The results are </a:t>
            </a:r>
            <a:r>
              <a:rPr lang="en-US" sz="2133" b="1" dirty="0"/>
              <a:t>very sensitive</a:t>
            </a:r>
            <a:r>
              <a:rPr lang="en-US" sz="2133" dirty="0"/>
              <a:t> to the gas price considered in the study, and the higher the gas price, the more beneficial smart charging is for the electrical system</a:t>
            </a:r>
            <a:endParaRPr lang="fr-FR" sz="2133" dirty="0"/>
          </a:p>
        </p:txBody>
      </p:sp>
    </p:spTree>
    <p:extLst>
      <p:ext uri="{BB962C8B-B14F-4D97-AF65-F5344CB8AC3E}">
        <p14:creationId xmlns:p14="http://schemas.microsoft.com/office/powerpoint/2010/main" val="5747641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2E574AE-B8A8-50EE-282D-5BCB0A17B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Cooperation with </a:t>
            </a:r>
            <a:r>
              <a:rPr lang="en-GB" dirty="0" err="1"/>
              <a:t>Vedecom</a:t>
            </a:r>
            <a:endParaRPr lang="en-GB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E57ED0B-9444-8F4D-D42E-4948E92DFF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128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ED54077-B0A5-AB41-A4CD-19E00B053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Discussion on </a:t>
            </a:r>
            <a:r>
              <a:rPr lang="fr-FR" dirty="0" err="1">
                <a:solidFill>
                  <a:srgbClr val="FFFF00"/>
                </a:solidFill>
              </a:rPr>
              <a:t>Tariff</a:t>
            </a:r>
            <a:r>
              <a:rPr lang="fr-FR" dirty="0">
                <a:solidFill>
                  <a:srgbClr val="FFFF00"/>
                </a:solidFill>
              </a:rPr>
              <a:t> design issues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841DD393-D4F8-4E46-BE73-001BF715D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EV / PV / Home </a:t>
            </a:r>
            <a:r>
              <a:rPr lang="fr-FR" dirty="0" err="1"/>
              <a:t>storage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398097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220D3-19E6-6C4C-8C7A-DE29D10D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4F2797-B1D0-14B4-0B00-FEB7543A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91" y="0"/>
            <a:ext cx="6652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280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B27BB0A-7D9C-9D83-474C-46D902AEDA40}"/>
              </a:ext>
            </a:extLst>
          </p:cNvPr>
          <p:cNvSpPr txBox="1"/>
          <p:nvPr/>
        </p:nvSpPr>
        <p:spPr>
          <a:xfrm>
            <a:off x="3235124" y="135015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EV sales are starting</a:t>
            </a: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AA563867-27CA-F456-7E7D-003EC362D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71" y="677969"/>
            <a:ext cx="10695140" cy="5917978"/>
          </a:xfrm>
        </p:spPr>
      </p:pic>
    </p:spTree>
    <p:extLst>
      <p:ext uri="{BB962C8B-B14F-4D97-AF65-F5344CB8AC3E}">
        <p14:creationId xmlns:p14="http://schemas.microsoft.com/office/powerpoint/2010/main" val="1340994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01834-51B0-0851-3B89-8F32B139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EV-PV identification of the issues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77E8D4-63E0-74D6-C8C9-8C1AC232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1742882"/>
            <a:ext cx="11156442" cy="4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3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2A52D-D96C-7D43-8C98-CC57E1DD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EV – PV and DSO services : the roadmap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8FA8BE-6A23-6B4E-9577-452010015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B673BA-9AAF-ED44-83EC-88A9D8E23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1"/>
            <a:ext cx="12192000" cy="48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49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DSO’s</a:t>
            </a:r>
            <a:r>
              <a:rPr lang="fr-FR" dirty="0"/>
              <a:t> </a:t>
            </a:r>
            <a:r>
              <a:rPr lang="fr-FR" dirty="0" err="1"/>
              <a:t>Death</a:t>
            </a:r>
            <a:r>
              <a:rPr lang="fr-FR" dirty="0"/>
              <a:t> spiral</a:t>
            </a:r>
          </a:p>
        </p:txBody>
      </p:sp>
      <p:graphicFrame>
        <p:nvGraphicFramePr>
          <p:cNvPr id="5" name="Diagramme 4"/>
          <p:cNvGraphicFramePr/>
          <p:nvPr/>
        </p:nvGraphicFramePr>
        <p:xfrm>
          <a:off x="1578192" y="1417639"/>
          <a:ext cx="9089809" cy="540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605767" y="1904916"/>
            <a:ext cx="2727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Couts totaux du système</a:t>
            </a:r>
          </a:p>
          <a:p>
            <a:r>
              <a:rPr lang="fr-FR" dirty="0"/>
              <a:t>Augmentent </a:t>
            </a:r>
            <a:r>
              <a:rPr lang="fr-FR" dirty="0">
                <a:solidFill>
                  <a:srgbClr val="FFFF00"/>
                </a:solidFill>
              </a:rPr>
              <a:t>= PB efficacité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36058" y="5371337"/>
            <a:ext cx="267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consommateurs traditionnels voient la facture électrique monter</a:t>
            </a:r>
          </a:p>
          <a:p>
            <a:r>
              <a:rPr lang="fr-FR" dirty="0"/>
              <a:t>= </a:t>
            </a:r>
            <a:r>
              <a:rPr lang="fr-FR" dirty="0">
                <a:solidFill>
                  <a:srgbClr val="FFFF00"/>
                </a:solidFill>
              </a:rPr>
              <a:t>Problème d’équité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7105046" y="2344512"/>
            <a:ext cx="500720" cy="85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7" idx="3"/>
          </p:cNvCxnSpPr>
          <p:nvPr/>
        </p:nvCxnSpPr>
        <p:spPr>
          <a:xfrm flipH="1">
            <a:off x="4410562" y="5971501"/>
            <a:ext cx="8259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62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64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7BB0A-7D9C-9D83-474C-46D902AEDA40}"/>
              </a:ext>
            </a:extLst>
          </p:cNvPr>
          <p:cNvSpPr txBox="1"/>
          <p:nvPr/>
        </p:nvSpPr>
        <p:spPr>
          <a:xfrm>
            <a:off x="3235124" y="135015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EV sales are starting</a:t>
            </a:r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AA563867-27CA-F456-7E7D-003EC362D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71" y="504347"/>
            <a:ext cx="10695140" cy="5917978"/>
          </a:xfrm>
        </p:spPr>
      </p:pic>
    </p:spTree>
    <p:extLst>
      <p:ext uri="{BB962C8B-B14F-4D97-AF65-F5344CB8AC3E}">
        <p14:creationId xmlns:p14="http://schemas.microsoft.com/office/powerpoint/2010/main" val="32162781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4 types of consumer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927652" y="1611851"/>
          <a:ext cx="9377028" cy="49949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6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4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5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2596">
                <a:tc>
                  <a:txBody>
                    <a:bodyPr/>
                    <a:lstStyle/>
                    <a:p>
                      <a:pPr algn="r"/>
                      <a:r>
                        <a:rPr lang="fr-FR" sz="2400" dirty="0"/>
                        <a:t>PV</a:t>
                      </a:r>
                    </a:p>
                    <a:p>
                      <a:pPr algn="r"/>
                      <a:endParaRPr lang="fr-FR" sz="2400" dirty="0"/>
                    </a:p>
                    <a:p>
                      <a:pPr algn="l"/>
                      <a:r>
                        <a:rPr lang="fr-FR" sz="2400" dirty="0"/>
                        <a:t>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Active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Passive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3112">
                <a:tc>
                  <a:txBody>
                    <a:bodyPr/>
                    <a:lstStyle/>
                    <a:p>
                      <a:endParaRPr lang="fr-FR" sz="2400" dirty="0"/>
                    </a:p>
                    <a:p>
                      <a:r>
                        <a:rPr lang="fr-FR" sz="2400" dirty="0"/>
                        <a:t>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Full </a:t>
                      </a:r>
                      <a:r>
                        <a:rPr lang="fr-FR" sz="2400" dirty="0" err="1"/>
                        <a:t>innovator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Mobilité verte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3112">
                <a:tc>
                  <a:txBody>
                    <a:bodyPr/>
                    <a:lstStyle/>
                    <a:p>
                      <a:endParaRPr lang="fr-FR" sz="2400" dirty="0"/>
                    </a:p>
                    <a:p>
                      <a:r>
                        <a:rPr lang="fr-FR" sz="2400" dirty="0"/>
                        <a:t>Pas</a:t>
                      </a:r>
                      <a:r>
                        <a:rPr lang="fr-FR" sz="2400" baseline="0" dirty="0"/>
                        <a:t> de VE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 err="1"/>
                        <a:t>Prosumers</a:t>
                      </a:r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Traditionnels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0734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5B678-2115-5C41-860C-DEC3F850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From</a:t>
            </a:r>
            <a:r>
              <a:rPr lang="fr-FR" dirty="0">
                <a:solidFill>
                  <a:srgbClr val="FFFF00"/>
                </a:solidFill>
              </a:rPr>
              <a:t> quiet to smart </a:t>
            </a:r>
            <a:r>
              <a:rPr lang="fr-FR" dirty="0" err="1">
                <a:solidFill>
                  <a:srgbClr val="FFFF00"/>
                </a:solidFill>
              </a:rPr>
              <a:t>grids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07B99F-4D2D-9B49-9F36-6E6B8336E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00150"/>
            <a:ext cx="9144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6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AD107-25FB-8E46-8653-69F43B3A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EVs</a:t>
            </a:r>
            <a:r>
              <a:rPr lang="fr-FR" dirty="0">
                <a:solidFill>
                  <a:srgbClr val="FFFF00"/>
                </a:solidFill>
              </a:rPr>
              <a:t>  and DSO : </a:t>
            </a:r>
            <a:r>
              <a:rPr lang="fr-FR" dirty="0" err="1">
                <a:solidFill>
                  <a:srgbClr val="FFFF00"/>
                </a:solidFill>
              </a:rPr>
              <a:t>looking</a:t>
            </a:r>
            <a:r>
              <a:rPr lang="fr-FR" dirty="0">
                <a:solidFill>
                  <a:srgbClr val="FFFF00"/>
                </a:solidFill>
              </a:rPr>
              <a:t> for new </a:t>
            </a:r>
            <a:r>
              <a:rPr lang="fr-FR" dirty="0" err="1">
                <a:solidFill>
                  <a:srgbClr val="FFFF00"/>
                </a:solidFill>
              </a:rPr>
              <a:t>tariff</a:t>
            </a:r>
            <a:r>
              <a:rPr lang="fr-FR" dirty="0">
                <a:solidFill>
                  <a:srgbClr val="FFFF00"/>
                </a:solidFill>
              </a:rPr>
              <a:t> design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3D7D07-F0C2-CB4D-8A9C-4407B940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3" y="1417638"/>
            <a:ext cx="12095017" cy="51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18FA4-CBA8-E246-BD6E-8032CB53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case </a:t>
            </a:r>
            <a:r>
              <a:rPr lang="fr-FR" dirty="0" err="1"/>
              <a:t>study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B284F0-1349-CC44-AE31-199C9EFBC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67"/>
            <a:ext cx="12192000" cy="51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93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F302BD3-D31C-BF67-C1C2-A94DA323F7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Discussion on rational implementation of charging point infrastructures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DD894D79-E7FE-E3FB-1513-C18B98F68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82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D2C40F-5016-A69E-35A0-771AD1244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Selection of simulation / optimisation models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FB2F1A-A654-3879-F945-AE41AECC5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1" y="1546499"/>
            <a:ext cx="11936399" cy="47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042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07B8A-C697-D753-6AEA-1C4B013E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Application of </a:t>
            </a:r>
            <a:r>
              <a:rPr lang="en-GB" dirty="0" err="1">
                <a:solidFill>
                  <a:srgbClr val="FFFF00"/>
                </a:solidFill>
              </a:rPr>
              <a:t>MATsim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4F56C8-B043-4251-807A-6649DF6C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7" y="1558060"/>
            <a:ext cx="10336193" cy="49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36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ECFF4D-F673-DE43-9842-8D566462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0588" y="965199"/>
            <a:ext cx="6766078" cy="4927601"/>
          </a:xfrm>
        </p:spPr>
        <p:txBody>
          <a:bodyPr anchor="ctr">
            <a:normAutofit/>
          </a:bodyPr>
          <a:lstStyle/>
          <a:p>
            <a:pPr algn="l"/>
            <a:r>
              <a:rPr lang="fr-FR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VtoG</a:t>
            </a:r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from</a:t>
            </a:r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paper</a:t>
            </a:r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work</a:t>
            </a:r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public </a:t>
            </a:r>
            <a:r>
              <a:rPr lang="fr-FR" sz="5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company</a:t>
            </a:r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60CED8-69F5-3747-A424-00604CF0D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fr-FR" sz="2800" b="1" dirty="0">
                <a:solidFill>
                  <a:schemeClr val="accent2"/>
                </a:solidFill>
              </a:rPr>
              <a:t>Yannick Perez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2823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44BCA-BC3A-0240-B0DD-79692C71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292BF3-0A87-9146-8676-25BACAE4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575B85-69A9-8747-BC56-44F402648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507"/>
            <a:ext cx="12192000" cy="56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637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278D6-BDA8-174E-AEDA-9F25D814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From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Idea</a:t>
            </a:r>
            <a:r>
              <a:rPr lang="fr-FR" dirty="0">
                <a:solidFill>
                  <a:schemeClr val="accent2"/>
                </a:solidFill>
              </a:rPr>
              <a:t> to introduction in the French </a:t>
            </a:r>
            <a:r>
              <a:rPr lang="fr-FR" dirty="0" err="1">
                <a:solidFill>
                  <a:schemeClr val="accent2"/>
                </a:solidFill>
              </a:rPr>
              <a:t>market</a:t>
            </a:r>
            <a:endParaRPr lang="fr-FR" dirty="0">
              <a:solidFill>
                <a:schemeClr val="accent2"/>
              </a:solidFill>
            </a:endParaRPr>
          </a:p>
        </p:txBody>
      </p:sp>
      <p:graphicFrame>
        <p:nvGraphicFramePr>
          <p:cNvPr id="14" name="Espace réservé du contenu 11">
            <a:extLst>
              <a:ext uri="{FF2B5EF4-FFF2-40B4-BE49-F238E27FC236}">
                <a16:creationId xmlns:a16="http://schemas.microsoft.com/office/drawing/2014/main" id="{1468A567-963D-4CFE-80DA-F0229D0B1B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9491" y="1825625"/>
          <a:ext cx="1137458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8D6581D-155D-4541-8016-EA378AE30EC3}"/>
              </a:ext>
            </a:extLst>
          </p:cNvPr>
          <p:cNvSpPr txBox="1"/>
          <p:nvPr/>
        </p:nvSpPr>
        <p:spPr>
          <a:xfrm>
            <a:off x="13006137" y="806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9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39" name="Freeform: Shape 1034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478A4A-C9D7-858B-AD8C-93040FDA5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Sales per company</a:t>
            </a:r>
          </a:p>
        </p:txBody>
      </p:sp>
      <p:pic>
        <p:nvPicPr>
          <p:cNvPr id="1026" name="Picture 2" descr="third Global EV Sales for 2022 H1 image">
            <a:extLst>
              <a:ext uri="{FF2B5EF4-FFF2-40B4-BE49-F238E27FC236}">
                <a16:creationId xmlns:a16="http://schemas.microsoft.com/office/drawing/2014/main" id="{5F5DAABF-FC75-F0A4-46D1-D36135CD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824" y="0"/>
            <a:ext cx="5945703" cy="689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5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035" y="132915"/>
            <a:ext cx="11012556" cy="1407355"/>
          </a:xfrm>
        </p:spPr>
        <p:txBody>
          <a:bodyPr>
            <a:noAutofit/>
          </a:bodyPr>
          <a:lstStyle/>
          <a:p>
            <a:r>
              <a:rPr lang="fr-FR" sz="3200" dirty="0" err="1">
                <a:solidFill>
                  <a:srgbClr val="FFFF00"/>
                </a:solidFill>
              </a:rPr>
              <a:t>Evs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r>
              <a:rPr lang="fr-FR" sz="3200" dirty="0" err="1">
                <a:solidFill>
                  <a:srgbClr val="FFFF00"/>
                </a:solidFill>
              </a:rPr>
              <a:t>enjoy</a:t>
            </a:r>
            <a:r>
              <a:rPr lang="fr-FR" sz="3200" dirty="0">
                <a:solidFill>
                  <a:srgbClr val="FFFF00"/>
                </a:solidFill>
              </a:rPr>
              <a:t> a Double </a:t>
            </a:r>
            <a:r>
              <a:rPr lang="fr-FR" sz="3200" dirty="0" err="1">
                <a:solidFill>
                  <a:srgbClr val="FFFF00"/>
                </a:solidFill>
              </a:rPr>
              <a:t>dynamic</a:t>
            </a:r>
            <a:r>
              <a:rPr lang="fr-FR" sz="3200" dirty="0">
                <a:solidFill>
                  <a:srgbClr val="FFFF00"/>
                </a:solidFill>
              </a:rPr>
              <a:t>: 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 err="1">
                <a:solidFill>
                  <a:srgbClr val="FFFF00"/>
                </a:solidFill>
              </a:rPr>
              <a:t>Increase</a:t>
            </a:r>
            <a:r>
              <a:rPr lang="fr-FR" sz="3200" dirty="0">
                <a:solidFill>
                  <a:srgbClr val="FFFF00"/>
                </a:solidFill>
              </a:rPr>
              <a:t> in ENERGY DENSITY &amp; </a:t>
            </a:r>
            <a:r>
              <a:rPr lang="fr-FR" sz="3200" dirty="0" err="1">
                <a:solidFill>
                  <a:srgbClr val="FFFF00"/>
                </a:solidFill>
              </a:rPr>
              <a:t>decrease</a:t>
            </a:r>
            <a:r>
              <a:rPr lang="fr-FR" sz="3200" dirty="0">
                <a:solidFill>
                  <a:srgbClr val="FFFF00"/>
                </a:solidFill>
              </a:rPr>
              <a:t> of COST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3316288" y="6079897"/>
            <a:ext cx="5486400" cy="804862"/>
          </a:xfrm>
        </p:spPr>
        <p:txBody>
          <a:bodyPr/>
          <a:lstStyle/>
          <a:p>
            <a:r>
              <a:rPr lang="fr-FR" dirty="0"/>
              <a:t>Source: IEA Global EV Outlook 2016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569246" y="6309321"/>
            <a:ext cx="1919242" cy="384043"/>
          </a:xfrm>
          <a:prstGeom prst="rect">
            <a:avLst/>
          </a:prstGeom>
        </p:spPr>
        <p:txBody>
          <a:bodyPr/>
          <a:lstStyle/>
          <a:p>
            <a:pPr defTabSz="457200"/>
            <a:fld id="{0F93E2AF-52FA-49AE-99E6-1B1ECCFCFE2D}" type="slidenum">
              <a:rPr lang="fr-FR">
                <a:solidFill>
                  <a:prstClr val="white">
                    <a:tint val="75000"/>
                  </a:prstClr>
                </a:solidFill>
                <a:latin typeface="Calibri"/>
              </a:rPr>
              <a:pPr defTabSz="457200"/>
              <a:t>8</a:t>
            </a:fld>
            <a:endParaRPr lang="fr-FR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9" t="38332" r="2709" b="22364"/>
          <a:stretch/>
        </p:blipFill>
        <p:spPr bwMode="auto">
          <a:xfrm>
            <a:off x="1833737" y="1660181"/>
            <a:ext cx="8582745" cy="433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70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834BAB-1186-1C41-833D-5C9612BD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860" y="0"/>
            <a:ext cx="5316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513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4.xml><?xml version="1.0" encoding="utf-8"?>
<a:theme xmlns:a="http://schemas.openxmlformats.org/drawingml/2006/main" name="1_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5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2013</Words>
  <Application>Microsoft Macintosh PowerPoint</Application>
  <PresentationFormat>Grand écran</PresentationFormat>
  <Paragraphs>372</Paragraphs>
  <Slides>69</Slides>
  <Notes>12</Notes>
  <HiddenSlides>1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69</vt:i4>
      </vt:variant>
    </vt:vector>
  </HeadingPairs>
  <TitlesOfParts>
    <vt:vector size="84" baseType="lpstr">
      <vt:lpstr>Arial</vt:lpstr>
      <vt:lpstr>Calibri</vt:lpstr>
      <vt:lpstr>Calibri Light</vt:lpstr>
      <vt:lpstr>Encode Sans</vt:lpstr>
      <vt:lpstr>Encode Sans ExpandedLight</vt:lpstr>
      <vt:lpstr>Encode Sans ExpandedSemiBold</vt:lpstr>
      <vt:lpstr>Times New Roman</vt:lpstr>
      <vt:lpstr>Verdana</vt:lpstr>
      <vt:lpstr>Wingdings</vt:lpstr>
      <vt:lpstr>Thème Office</vt:lpstr>
      <vt:lpstr> Noir </vt:lpstr>
      <vt:lpstr>Stellantis - Chapter tangerine</vt:lpstr>
      <vt:lpstr>1_Stellantis - Chapter tangerine</vt:lpstr>
      <vt:lpstr>1_Thème Office</vt:lpstr>
      <vt:lpstr>Noir</vt:lpstr>
      <vt:lpstr>Using EVs to Provide Grid Electric Services: Regulatory Challenges</vt:lpstr>
      <vt:lpstr>The Armand Peugeot Chair</vt:lpstr>
      <vt:lpstr>The need for decarbonization</vt:lpstr>
      <vt:lpstr>Towards low carbon mobility</vt:lpstr>
      <vt:lpstr>Présentation PowerPoint</vt:lpstr>
      <vt:lpstr>Présentation PowerPoint</vt:lpstr>
      <vt:lpstr>Sales per company</vt:lpstr>
      <vt:lpstr>Evs enjoy a Double dynamic:  Increase in ENERGY DENSITY &amp; decrease of COST</vt:lpstr>
      <vt:lpstr>Présentation PowerPoint</vt:lpstr>
      <vt:lpstr>Electric cars store more energy than they daily use </vt:lpstr>
      <vt:lpstr>Common strategy: more stored energy / car</vt:lpstr>
      <vt:lpstr>Electric cars Store more energy than they daily use </vt:lpstr>
      <vt:lpstr>Présentation PowerPoint</vt:lpstr>
      <vt:lpstr>Electric cars store more energy than they daily use </vt:lpstr>
      <vt:lpstr>What is flexibility from EVs?</vt:lpstr>
      <vt:lpstr>Electric cars save more energy than they daily use </vt:lpstr>
      <vt:lpstr>First Goal : EVs as ressources to make EV cheaper than ICE…</vt:lpstr>
      <vt:lpstr>Who need flexible electricity storage?  Who would buy flexibility provision?</vt:lpstr>
      <vt:lpstr>The landscape of EVs for smart charging opportunities (VtoX)  with or without regulation (Behind the meter) </vt:lpstr>
      <vt:lpstr>Présentation PowerPoint</vt:lpstr>
      <vt:lpstr>1. Electricity Markets</vt:lpstr>
      <vt:lpstr>ELECTRICITY MARKETS ORGANIZATION and EV Fleet</vt:lpstr>
      <vt:lpstr>Managing data to create  “bundle of valuable flexible resources”  for potential markets</vt:lpstr>
      <vt:lpstr>Reg : market friendly and transparent rules</vt:lpstr>
      <vt:lpstr>But  Electricity wholesale market rules  are for existing technologies</vt:lpstr>
      <vt:lpstr>Market rules are not really ready for EVs</vt:lpstr>
      <vt:lpstr>Problem… Rules are inadapted</vt:lpstr>
      <vt:lpstr>2. For Electricity grids (TSO-DSO)</vt:lpstr>
      <vt:lpstr>Example 1: TSO potential need for EV flexibility is large (manage Renewables)</vt:lpstr>
      <vt:lpstr>BUT</vt:lpstr>
      <vt:lpstr>TSO and Evs (1)</vt:lpstr>
      <vt:lpstr>Frequency remunerations for EV :  PJM real case / France exploration/ Netherlands / Denmark and France under construction </vt:lpstr>
      <vt:lpstr>Problem… Rules are inadapted</vt:lpstr>
      <vt:lpstr>Présentation PowerPoint</vt:lpstr>
      <vt:lpstr>Same issues Distribution grids</vt:lpstr>
      <vt:lpstr>Evs and DSO: technical barriers to entry</vt:lpstr>
      <vt:lpstr>And the role of Users…</vt:lpstr>
      <vt:lpstr>3. For behind the meter services</vt:lpstr>
      <vt:lpstr>The landscape of EVs for smart charging opportunities (VtoX)  with or without regulation (Behind the meter) </vt:lpstr>
      <vt:lpstr>Behind the meter and EVs </vt:lpstr>
      <vt:lpstr>Contractual solution (s) for VtoB</vt:lpstr>
      <vt:lpstr>Contractual solution (s) for VtoH</vt:lpstr>
      <vt:lpstr>And the off-grid « solution » VtoL</vt:lpstr>
      <vt:lpstr>New regulations for DSS seem to be needed</vt:lpstr>
      <vt:lpstr>Public policy for  1.Standardisation  2. Regulation  3. DSS definition</vt:lpstr>
      <vt:lpstr>Who EVs are going to help?</vt:lpstr>
      <vt:lpstr>Depends on Regulatory decisions and Economic evaluation country / country</vt:lpstr>
      <vt:lpstr>Using EVs to Provide Grid electric Services: Regulatory challenges</vt:lpstr>
      <vt:lpstr>Cooperation with RTE</vt:lpstr>
      <vt:lpstr>And we try to define what will be the impact of VtoG on the French Grid</vt:lpstr>
      <vt:lpstr>Marginal production costs depending on charging scenario</vt:lpstr>
      <vt:lpstr>Result sensitivity to higher gas prices</vt:lpstr>
      <vt:lpstr>Cooperation with Vedecom</vt:lpstr>
      <vt:lpstr>Discussion on Tariff design issues</vt:lpstr>
      <vt:lpstr>Présentation PowerPoint</vt:lpstr>
      <vt:lpstr>Présentation PowerPoint</vt:lpstr>
      <vt:lpstr>EV-PV identification of the issues</vt:lpstr>
      <vt:lpstr>EV – PV and DSO services : the roadmap </vt:lpstr>
      <vt:lpstr>DSO’s Death spiral</vt:lpstr>
      <vt:lpstr>4 types of consumer</vt:lpstr>
      <vt:lpstr>From quiet to smart grids</vt:lpstr>
      <vt:lpstr>EVs  and DSO : looking for new tariff design</vt:lpstr>
      <vt:lpstr>A case study</vt:lpstr>
      <vt:lpstr>Discussion on rational implementation of charging point infrastructures</vt:lpstr>
      <vt:lpstr>Selection of simulation / optimisation models</vt:lpstr>
      <vt:lpstr>Application of MATsim</vt:lpstr>
      <vt:lpstr>VtoG from paper work to public company </vt:lpstr>
      <vt:lpstr>Présentation PowerPoint</vt:lpstr>
      <vt:lpstr>From Idea to introduction in the French market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EVs to Provide Grid electric Services: Regulatory challenges</dc:title>
  <dc:creator>Yannick PEREZ</dc:creator>
  <cp:lastModifiedBy>Yannick PEREZ</cp:lastModifiedBy>
  <cp:revision>43</cp:revision>
  <dcterms:created xsi:type="dcterms:W3CDTF">2019-12-09T15:54:52Z</dcterms:created>
  <dcterms:modified xsi:type="dcterms:W3CDTF">2023-05-11T05:51:29Z</dcterms:modified>
</cp:coreProperties>
</file>