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60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8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50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7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0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7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0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4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4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7C55-CDA7-4E0F-AED4-25044D20404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55B4-B450-452F-A2BE-814B40F7F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3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.tiff"/><Relationship Id="rId18" Type="http://schemas.openxmlformats.org/officeDocument/2006/relationships/image" Target="../media/image3.emf"/><Relationship Id="rId26" Type="http://schemas.openxmlformats.org/officeDocument/2006/relationships/image" Target="../media/image7.emf"/><Relationship Id="rId3" Type="http://schemas.openxmlformats.org/officeDocument/2006/relationships/image" Target="../media/image9.tiff"/><Relationship Id="rId21" Type="http://schemas.openxmlformats.org/officeDocument/2006/relationships/oleObject" Target="../embeddings/oleObject5.bin"/><Relationship Id="rId7" Type="http://schemas.openxmlformats.org/officeDocument/2006/relationships/image" Target="../media/image13.tiff"/><Relationship Id="rId12" Type="http://schemas.openxmlformats.org/officeDocument/2006/relationships/image" Target="../media/image14.tiff"/><Relationship Id="rId17" Type="http://schemas.openxmlformats.org/officeDocument/2006/relationships/oleObject" Target="../embeddings/oleObject3.bin"/><Relationship Id="rId25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tiff"/><Relationship Id="rId2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tiff"/><Relationship Id="rId11" Type="http://schemas.openxmlformats.org/officeDocument/2006/relationships/image" Target="../media/image2.emf"/><Relationship Id="rId24" Type="http://schemas.openxmlformats.org/officeDocument/2006/relationships/image" Target="../media/image6.emf"/><Relationship Id="rId5" Type="http://schemas.openxmlformats.org/officeDocument/2006/relationships/image" Target="../media/image11.tiff"/><Relationship Id="rId15" Type="http://schemas.openxmlformats.org/officeDocument/2006/relationships/image" Target="../media/image17.tiff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8.emf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4.bin"/><Relationship Id="rId4" Type="http://schemas.openxmlformats.org/officeDocument/2006/relationships/image" Target="../media/image10.tiff"/><Relationship Id="rId9" Type="http://schemas.openxmlformats.org/officeDocument/2006/relationships/image" Target="../media/image1.emf"/><Relationship Id="rId14" Type="http://schemas.openxmlformats.org/officeDocument/2006/relationships/image" Target="../media/image16.tiff"/><Relationship Id="rId22" Type="http://schemas.openxmlformats.org/officeDocument/2006/relationships/image" Target="../media/image5.emf"/><Relationship Id="rId27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tif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27.emf"/><Relationship Id="rId21" Type="http://schemas.openxmlformats.org/officeDocument/2006/relationships/image" Target="../media/image22.emf"/><Relationship Id="rId34" Type="http://schemas.openxmlformats.org/officeDocument/2006/relationships/image" Target="../media/image46.tiff"/><Relationship Id="rId7" Type="http://schemas.openxmlformats.org/officeDocument/2006/relationships/image" Target="../media/image33.tif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tiff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24.emf"/><Relationship Id="rId41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tiff"/><Relationship Id="rId11" Type="http://schemas.openxmlformats.org/officeDocument/2006/relationships/image" Target="../media/image20.emf"/><Relationship Id="rId24" Type="http://schemas.openxmlformats.org/officeDocument/2006/relationships/image" Target="../media/image42.tiff"/><Relationship Id="rId32" Type="http://schemas.openxmlformats.org/officeDocument/2006/relationships/image" Target="../media/image44.tiff"/><Relationship Id="rId37" Type="http://schemas.openxmlformats.org/officeDocument/2006/relationships/image" Target="../media/image26.emf"/><Relationship Id="rId40" Type="http://schemas.openxmlformats.org/officeDocument/2006/relationships/oleObject" Target="../embeddings/oleObject18.bin"/><Relationship Id="rId5" Type="http://schemas.openxmlformats.org/officeDocument/2006/relationships/image" Target="../media/image31.tiff"/><Relationship Id="rId15" Type="http://schemas.openxmlformats.org/officeDocument/2006/relationships/image" Target="../media/image37.tiff"/><Relationship Id="rId23" Type="http://schemas.openxmlformats.org/officeDocument/2006/relationships/image" Target="../media/image41.tif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6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1.emf"/><Relationship Id="rId31" Type="http://schemas.openxmlformats.org/officeDocument/2006/relationships/image" Target="../media/image25.emf"/><Relationship Id="rId4" Type="http://schemas.openxmlformats.org/officeDocument/2006/relationships/image" Target="../media/image30.tiff"/><Relationship Id="rId9" Type="http://schemas.openxmlformats.org/officeDocument/2006/relationships/image" Target="../media/image19.emf"/><Relationship Id="rId14" Type="http://schemas.openxmlformats.org/officeDocument/2006/relationships/image" Target="../media/image36.tiff"/><Relationship Id="rId22" Type="http://schemas.openxmlformats.org/officeDocument/2006/relationships/image" Target="../media/image40.tiff"/><Relationship Id="rId27" Type="http://schemas.openxmlformats.org/officeDocument/2006/relationships/image" Target="../media/image23.e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47.tiff"/><Relationship Id="rId8" Type="http://schemas.openxmlformats.org/officeDocument/2006/relationships/oleObject" Target="../embeddings/oleObject9.bin"/><Relationship Id="rId3" Type="http://schemas.openxmlformats.org/officeDocument/2006/relationships/image" Target="../media/image29.tiff"/><Relationship Id="rId12" Type="http://schemas.openxmlformats.org/officeDocument/2006/relationships/image" Target="../media/image34.tiff"/><Relationship Id="rId17" Type="http://schemas.openxmlformats.org/officeDocument/2006/relationships/image" Target="../media/image39.tiff"/><Relationship Id="rId25" Type="http://schemas.openxmlformats.org/officeDocument/2006/relationships/image" Target="../media/image43.tiff"/><Relationship Id="rId33" Type="http://schemas.openxmlformats.org/officeDocument/2006/relationships/image" Target="../media/image45.tiff"/><Relationship Id="rId38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9205" y="356791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5315" y="13714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Figure 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71000" y="2165945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IPF HLF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91691" y="1480330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p-ERK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33983" y="1944034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49024" y="1001375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p-PDGFR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577110" y="123074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t-PDGFR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6567" y="779137"/>
            <a:ext cx="6511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PDGF-BB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47274" y="617112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99708" y="617112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80191" y="611773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NTD (µM)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453667" y="787960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18608" y="787960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71042" y="787960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78144" y="787960"/>
            <a:ext cx="218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41130" y="787960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484440" y="787960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441960" y="617112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198650" y="617112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64504" y="620042"/>
            <a:ext cx="218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76908" y="622670"/>
            <a:ext cx="218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10051" y="1722057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t-ERK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2726699" y="1968962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2726699" y="1726002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42/44 </a:t>
            </a:r>
            <a:r>
              <a:rPr lang="fr-FR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fr-F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726699" y="1241670"/>
            <a:ext cx="47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190kDA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2726699" y="1010255"/>
            <a:ext cx="47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190kDA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2726699" y="1505324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42/44 </a:t>
            </a:r>
            <a:r>
              <a:rPr lang="fr-FR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fr-F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Image 8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19782" r="25088" b="69230"/>
          <a:stretch/>
        </p:blipFill>
        <p:spPr>
          <a:xfrm>
            <a:off x="1145670" y="1693526"/>
            <a:ext cx="1620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Image 90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t="29686" r="19380" b="62600"/>
          <a:stretch/>
        </p:blipFill>
        <p:spPr>
          <a:xfrm>
            <a:off x="1145670" y="964819"/>
            <a:ext cx="1620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Image 91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44467" r="20834" b="47234"/>
          <a:stretch/>
        </p:blipFill>
        <p:spPr>
          <a:xfrm>
            <a:off x="1145670" y="1943723"/>
            <a:ext cx="1620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Image 92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t="33460" r="24515" b="58840"/>
          <a:stretch/>
        </p:blipFill>
        <p:spPr>
          <a:xfrm>
            <a:off x="1145670" y="1203618"/>
            <a:ext cx="1620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Image 93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25157" r="23441" b="67278"/>
          <a:stretch/>
        </p:blipFill>
        <p:spPr>
          <a:xfrm>
            <a:off x="1145670" y="1451742"/>
            <a:ext cx="1620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9" name="Objet 88"/>
          <p:cNvGraphicFramePr>
            <a:graphicFrameLocks noChangeAspect="1"/>
          </p:cNvGraphicFramePr>
          <p:nvPr/>
        </p:nvGraphicFramePr>
        <p:xfrm>
          <a:off x="3119438" y="668338"/>
          <a:ext cx="1985962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ism 8" r:id="rId8" imgW="3013976" imgH="2735370" progId="Prism8.Document">
                  <p:embed/>
                </p:oleObj>
              </mc:Choice>
              <mc:Fallback>
                <p:oleObj name="Prism 8" r:id="rId8" imgW="3013976" imgH="2735370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19438" y="668338"/>
                        <a:ext cx="1985962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 94"/>
          <p:cNvGraphicFramePr>
            <a:graphicFrameLocks noChangeAspect="1"/>
          </p:cNvGraphicFramePr>
          <p:nvPr/>
        </p:nvGraphicFramePr>
        <p:xfrm>
          <a:off x="4802188" y="679450"/>
          <a:ext cx="20558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ism 5" r:id="rId10" imgW="3013976" imgH="2639209" progId="Prism5.Document">
                  <p:embed/>
                </p:oleObj>
              </mc:Choice>
              <mc:Fallback>
                <p:oleObj name="Prism 5" r:id="rId10" imgW="3013976" imgH="2639209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2188" y="679450"/>
                        <a:ext cx="2055812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ZoneTexte 97"/>
          <p:cNvSpPr txBox="1"/>
          <p:nvPr/>
        </p:nvSpPr>
        <p:spPr>
          <a:xfrm>
            <a:off x="5605006" y="551911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p-ERK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3913720" y="565541"/>
            <a:ext cx="668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p-PDGFR 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3270297" y="377581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48755" y="2407532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593575" y="4130746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Control HLF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3863" r="21072" b="56455"/>
          <a:stretch/>
        </p:blipFill>
        <p:spPr>
          <a:xfrm>
            <a:off x="1231705" y="3703001"/>
            <a:ext cx="1620000" cy="186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43514" r="18662" b="46773"/>
          <a:stretch/>
        </p:blipFill>
        <p:spPr>
          <a:xfrm>
            <a:off x="1231705" y="2992835"/>
            <a:ext cx="1620000" cy="193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50000" r="18661" b="40318"/>
          <a:stretch/>
        </p:blipFill>
        <p:spPr>
          <a:xfrm>
            <a:off x="1231705" y="3237093"/>
            <a:ext cx="1620000" cy="19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42333" r="18479" b="48403"/>
          <a:stretch/>
        </p:blipFill>
        <p:spPr>
          <a:xfrm>
            <a:off x="1231705" y="3471494"/>
            <a:ext cx="1620000" cy="182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62910" r="16251" b="27408"/>
          <a:stretch/>
        </p:blipFill>
        <p:spPr>
          <a:xfrm>
            <a:off x="1231705" y="3927598"/>
            <a:ext cx="1620000" cy="186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ZoneTexte 51"/>
          <p:cNvSpPr txBox="1"/>
          <p:nvPr/>
        </p:nvSpPr>
        <p:spPr>
          <a:xfrm>
            <a:off x="785644" y="3471841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p-ERK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27936" y="3935545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42977" y="2992886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p-PDGFR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71063" y="3222259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t-PDGFR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90520" y="2790104"/>
            <a:ext cx="6511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PDGF-BB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741227" y="2628079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93661" y="2628079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74144" y="2622740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NTD (µM)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47620" y="2798927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12561" y="2798927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064995" y="2798927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72097" y="2798927"/>
            <a:ext cx="218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335083" y="2798927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78393" y="2798927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35913" y="2628079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292603" y="2628079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558457" y="2631009"/>
            <a:ext cx="218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70861" y="2633637"/>
            <a:ext cx="218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804004" y="3713568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t-ERK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2820652" y="3960473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2820652" y="3717513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42/44 </a:t>
            </a:r>
            <a:r>
              <a:rPr lang="fr-FR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fr-F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2820652" y="3233181"/>
            <a:ext cx="47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190kDA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2820652" y="3001766"/>
            <a:ext cx="47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190kDA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2820652" y="3496835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42/44 </a:t>
            </a:r>
            <a:r>
              <a:rPr lang="fr-FR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fr-F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6" name="Objet 115"/>
          <p:cNvGraphicFramePr>
            <a:graphicFrameLocks noChangeAspect="1"/>
          </p:cNvGraphicFramePr>
          <p:nvPr/>
        </p:nvGraphicFramePr>
        <p:xfrm>
          <a:off x="4805363" y="2614613"/>
          <a:ext cx="20558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rism 5" r:id="rId17" imgW="3013976" imgH="2639209" progId="Prism5.Document">
                  <p:embed/>
                </p:oleObj>
              </mc:Choice>
              <mc:Fallback>
                <p:oleObj name="Prism 5" r:id="rId17" imgW="3013976" imgH="2639209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5363" y="2614613"/>
                        <a:ext cx="2055812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t 116"/>
          <p:cNvGraphicFramePr>
            <a:graphicFrameLocks noChangeAspect="1"/>
          </p:cNvGraphicFramePr>
          <p:nvPr/>
        </p:nvGraphicFramePr>
        <p:xfrm>
          <a:off x="3224213" y="2605088"/>
          <a:ext cx="1935162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rism 8" r:id="rId19" imgW="3013976" imgH="2808481" progId="Prism8.Document">
                  <p:embed/>
                </p:oleObj>
              </mc:Choice>
              <mc:Fallback>
                <p:oleObj name="Prism 8" r:id="rId19" imgW="3013976" imgH="280848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24213" y="2605088"/>
                        <a:ext cx="1935162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ZoneTexte 117"/>
          <p:cNvSpPr txBox="1"/>
          <p:nvPr/>
        </p:nvSpPr>
        <p:spPr>
          <a:xfrm>
            <a:off x="5645491" y="2466586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p-ERK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3954205" y="2480216"/>
            <a:ext cx="668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p-PDGFR 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3108207" y="2440322"/>
            <a:ext cx="368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07460"/>
              </p:ext>
            </p:extLst>
          </p:nvPr>
        </p:nvGraphicFramePr>
        <p:xfrm>
          <a:off x="1773238" y="4643952"/>
          <a:ext cx="193357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rism 8" r:id="rId21" imgW="3013976" imgH="2620841" progId="Prism8.Document">
                  <p:embed/>
                </p:oleObj>
              </mc:Choice>
              <mc:Fallback>
                <p:oleObj name="Prism 8" r:id="rId21" imgW="3013976" imgH="262084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73238" y="4643952"/>
                        <a:ext cx="1933575" cy="167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123398"/>
              </p:ext>
            </p:extLst>
          </p:nvPr>
        </p:nvGraphicFramePr>
        <p:xfrm>
          <a:off x="3476625" y="4602163"/>
          <a:ext cx="1904797" cy="16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rism 8" r:id="rId23" imgW="3013976" imgH="2620841" progId="Prism8.Document">
                  <p:embed/>
                </p:oleObj>
              </mc:Choice>
              <mc:Fallback>
                <p:oleObj name="Prism 8" r:id="rId23" imgW="3013976" imgH="262084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76625" y="4602163"/>
                        <a:ext cx="1904797" cy="16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ZoneTexte 122"/>
          <p:cNvSpPr txBox="1"/>
          <p:nvPr/>
        </p:nvSpPr>
        <p:spPr>
          <a:xfrm>
            <a:off x="1653973" y="4438835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3585093" y="444411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2488648" y="4420369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IPF HLF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4118978" y="4420369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IPF HLF</a:t>
            </a:r>
          </a:p>
        </p:txBody>
      </p:sp>
      <p:graphicFrame>
        <p:nvGraphicFramePr>
          <p:cNvPr id="127" name="Obje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586067"/>
              </p:ext>
            </p:extLst>
          </p:nvPr>
        </p:nvGraphicFramePr>
        <p:xfrm>
          <a:off x="1647825" y="6492025"/>
          <a:ext cx="2068513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rism 8" r:id="rId25" imgW="3013976" imgH="2717002" progId="Prism8.Document">
                  <p:embed/>
                </p:oleObj>
              </mc:Choice>
              <mc:Fallback>
                <p:oleObj name="Prism 8" r:id="rId25" imgW="3013976" imgH="271700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47825" y="6492025"/>
                        <a:ext cx="2068513" cy="186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ZoneTexte 128"/>
          <p:cNvSpPr txBox="1"/>
          <p:nvPr/>
        </p:nvSpPr>
        <p:spPr>
          <a:xfrm>
            <a:off x="1703576" y="6461080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3573740" y="6471048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2339307" y="6399524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HLF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4137965" y="6399524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HLF</a:t>
            </a:r>
          </a:p>
        </p:txBody>
      </p:sp>
      <p:graphicFrame>
        <p:nvGraphicFramePr>
          <p:cNvPr id="87" name="Obje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54169"/>
              </p:ext>
            </p:extLst>
          </p:nvPr>
        </p:nvGraphicFramePr>
        <p:xfrm>
          <a:off x="3535750" y="6704513"/>
          <a:ext cx="1905712" cy="16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rism 8" r:id="rId27" imgW="3013976" imgH="2620841" progId="Prism8.Document">
                  <p:embed/>
                </p:oleObj>
              </mc:Choice>
              <mc:Fallback>
                <p:oleObj name="Prism 8" r:id="rId27" imgW="3013976" imgH="262084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535750" y="6704513"/>
                        <a:ext cx="1905712" cy="16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31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ZoneTexte 102"/>
          <p:cNvSpPr txBox="1"/>
          <p:nvPr/>
        </p:nvSpPr>
        <p:spPr>
          <a:xfrm>
            <a:off x="2413183" y="367145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46171" y="318377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1302" y="717955"/>
            <a:ext cx="5437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TGF-</a:t>
            </a:r>
            <a:r>
              <a:rPr lang="el-G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141261" y="537097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-16356" y="519841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NTD (µM)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934694" y="704280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12595" y="704280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89197" y="704280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2087" y="704280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66503" y="704280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56349" y="537097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46281" y="537097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51317" y="537097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721055" y="537097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059696" y="694624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057529" y="537097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-27443" y="2288803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-27443" y="1756203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p-SMAD3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27443" y="2014455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t-SMAD3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-27443" y="1452434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-27443" y="903045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p-SMAD2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-27443" y="1187419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t-SMAD2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2220078" y="2339280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165" name="ZoneTexte 164"/>
          <p:cNvSpPr txBox="1"/>
          <p:nvPr/>
        </p:nvSpPr>
        <p:spPr>
          <a:xfrm>
            <a:off x="2220078" y="2051018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52kDA</a:t>
            </a:r>
          </a:p>
        </p:txBody>
      </p:sp>
      <p:sp>
        <p:nvSpPr>
          <p:cNvPr id="166" name="ZoneTexte 165"/>
          <p:cNvSpPr txBox="1"/>
          <p:nvPr/>
        </p:nvSpPr>
        <p:spPr>
          <a:xfrm>
            <a:off x="2220078" y="1731465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52kDA</a:t>
            </a:r>
          </a:p>
        </p:txBody>
      </p:sp>
      <p:sp>
        <p:nvSpPr>
          <p:cNvPr id="167" name="ZoneTexte 166"/>
          <p:cNvSpPr txBox="1"/>
          <p:nvPr/>
        </p:nvSpPr>
        <p:spPr>
          <a:xfrm>
            <a:off x="2220078" y="1446831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168" name="ZoneTexte 167"/>
          <p:cNvSpPr txBox="1"/>
          <p:nvPr/>
        </p:nvSpPr>
        <p:spPr>
          <a:xfrm>
            <a:off x="2212506" y="1177891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60kDA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2212506" y="899528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60kDA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963113" y="747161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p-SMAD3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273731" y="740430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p-SMAD2</a:t>
            </a:r>
          </a:p>
        </p:txBody>
      </p:sp>
      <p:sp>
        <p:nvSpPr>
          <p:cNvPr id="172" name="ZoneTexte 22"/>
          <p:cNvSpPr txBox="1">
            <a:spLocks noChangeArrowheads="1"/>
          </p:cNvSpPr>
          <p:nvPr/>
        </p:nvSpPr>
        <p:spPr bwMode="auto">
          <a:xfrm>
            <a:off x="1079656" y="2535850"/>
            <a:ext cx="5725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IPF HLF</a:t>
            </a:r>
          </a:p>
        </p:txBody>
      </p:sp>
      <p:pic>
        <p:nvPicPr>
          <p:cNvPr id="173" name="Image 17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6" t="5278" r="30375" b="86944"/>
          <a:stretch/>
        </p:blipFill>
        <p:spPr>
          <a:xfrm>
            <a:off x="603031" y="2285279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Image 17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9062" r="17941" b="53957"/>
          <a:stretch/>
        </p:blipFill>
        <p:spPr>
          <a:xfrm>
            <a:off x="603031" y="1721486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Image 17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5" t="38188" r="21026" b="52953"/>
          <a:stretch/>
        </p:blipFill>
        <p:spPr>
          <a:xfrm>
            <a:off x="603031" y="2003849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Image 175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26667" r="31885" b="65555"/>
          <a:stretch/>
        </p:blipFill>
        <p:spPr>
          <a:xfrm>
            <a:off x="603031" y="1440471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Image 176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32672" r="21430" b="58664"/>
          <a:stretch/>
        </p:blipFill>
        <p:spPr>
          <a:xfrm>
            <a:off x="603031" y="877093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8" name="Image 177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35067" r="20862" b="55973"/>
          <a:stretch/>
        </p:blipFill>
        <p:spPr>
          <a:xfrm>
            <a:off x="603031" y="1159407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79" name="Objet 178"/>
          <p:cNvGraphicFramePr>
            <a:graphicFrameLocks noChangeAspect="1"/>
          </p:cNvGraphicFramePr>
          <p:nvPr/>
        </p:nvGraphicFramePr>
        <p:xfrm>
          <a:off x="2597150" y="746125"/>
          <a:ext cx="20510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rism 5" r:id="rId8" imgW="3013976" imgH="2648213" progId="Prism5.Document">
                  <p:embed/>
                </p:oleObj>
              </mc:Choice>
              <mc:Fallback>
                <p:oleObj name="Prism 5" r:id="rId8" imgW="3013976" imgH="2648213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7150" y="746125"/>
                        <a:ext cx="20510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Objet 179"/>
          <p:cNvGraphicFramePr>
            <a:graphicFrameLocks noChangeAspect="1"/>
          </p:cNvGraphicFramePr>
          <p:nvPr/>
        </p:nvGraphicFramePr>
        <p:xfrm>
          <a:off x="4286250" y="763588"/>
          <a:ext cx="20510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rism 8" r:id="rId10" imgW="3013976" imgH="2648213" progId="Prism8.Document">
                  <p:embed/>
                </p:oleObj>
              </mc:Choice>
              <mc:Fallback>
                <p:oleObj name="Prism 8" r:id="rId10" imgW="3013976" imgH="264821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6250" y="763588"/>
                        <a:ext cx="2051050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ZoneTexte 105"/>
          <p:cNvSpPr txBox="1"/>
          <p:nvPr/>
        </p:nvSpPr>
        <p:spPr>
          <a:xfrm>
            <a:off x="2447728" y="4533846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6171" y="4485078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107" name="Image 106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t="1398" r="29207" b="90149"/>
          <a:stretch/>
        </p:blipFill>
        <p:spPr>
          <a:xfrm>
            <a:off x="579457" y="5592836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7" name="Image 116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28226" r="28848" b="65242"/>
          <a:stretch/>
        </p:blipFill>
        <p:spPr>
          <a:xfrm>
            <a:off x="579457" y="6456932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8" name="Image 117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31150" r="19103" b="59425"/>
          <a:stretch/>
        </p:blipFill>
        <p:spPr>
          <a:xfrm>
            <a:off x="579457" y="5021689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1" name="Image 120"/>
          <p:cNvPicPr preferRelativeResize="0"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27743" r="16524" b="62718"/>
          <a:stretch/>
        </p:blipFill>
        <p:spPr>
          <a:xfrm>
            <a:off x="579457" y="5304804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2" name="Image 121"/>
          <p:cNvPicPr preferRelativeResize="0"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33994" r="18757" b="56402"/>
          <a:stretch/>
        </p:blipFill>
        <p:spPr>
          <a:xfrm>
            <a:off x="579457" y="5880868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4" name="Image 123"/>
          <p:cNvPicPr preferRelativeResize="0"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2" t="34229" r="16658" b="56309"/>
          <a:stretch/>
        </p:blipFill>
        <p:spPr>
          <a:xfrm>
            <a:off x="579457" y="6168900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6" name="Rectangle 125"/>
          <p:cNvSpPr/>
          <p:nvPr/>
        </p:nvSpPr>
        <p:spPr>
          <a:xfrm>
            <a:off x="17071" y="4861156"/>
            <a:ext cx="5437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TGF-</a:t>
            </a:r>
            <a:r>
              <a:rPr lang="el-G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087030" y="4680298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-70587" y="4663042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NTD (µM)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880463" y="484748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158364" y="484748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434966" y="484748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97856" y="4847481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712272" y="484748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402118" y="4680298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92050" y="4680298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97086" y="4680298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666824" y="4680298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005465" y="4837825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003298" y="4680298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-81674" y="6432004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-81674" y="5899404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p-SMAD3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-81674" y="6157656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t-SMAD3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-81674" y="5595635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-81674" y="5046246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p-SMAD2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-81674" y="5330620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t-SMAD2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2165847" y="6464553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2165847" y="6176291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52kDA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2165847" y="5856738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52kDA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2165847" y="5572104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158275" y="5303164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60kDA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2158275" y="5042729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60kDA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937015" y="4858056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p-SMAD3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235967" y="4851325"/>
            <a:ext cx="695039" cy="20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p-SMAD2</a:t>
            </a:r>
          </a:p>
        </p:txBody>
      </p:sp>
      <p:graphicFrame>
        <p:nvGraphicFramePr>
          <p:cNvPr id="182" name="Objet 181"/>
          <p:cNvGraphicFramePr>
            <a:graphicFrameLocks noChangeAspect="1"/>
          </p:cNvGraphicFramePr>
          <p:nvPr/>
        </p:nvGraphicFramePr>
        <p:xfrm>
          <a:off x="2559050" y="4906963"/>
          <a:ext cx="20510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rism 8" r:id="rId18" imgW="3013976" imgH="2648213" progId="Prism8.Document">
                  <p:embed/>
                </p:oleObj>
              </mc:Choice>
              <mc:Fallback>
                <p:oleObj name="Prism 8" r:id="rId18" imgW="3013976" imgH="264821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59050" y="4906963"/>
                        <a:ext cx="2051050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t 182"/>
          <p:cNvGraphicFramePr>
            <a:graphicFrameLocks noChangeAspect="1"/>
          </p:cNvGraphicFramePr>
          <p:nvPr/>
        </p:nvGraphicFramePr>
        <p:xfrm>
          <a:off x="4259263" y="4913313"/>
          <a:ext cx="20510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rism 8" r:id="rId20" imgW="3013976" imgH="2648213" progId="Prism8.Document">
                  <p:embed/>
                </p:oleObj>
              </mc:Choice>
              <mc:Fallback>
                <p:oleObj name="Prism 8" r:id="rId20" imgW="3013976" imgH="264821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59263" y="4913313"/>
                        <a:ext cx="2051050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ZoneTexte 22"/>
          <p:cNvSpPr txBox="1">
            <a:spLocks noChangeArrowheads="1"/>
          </p:cNvSpPr>
          <p:nvPr/>
        </p:nvSpPr>
        <p:spPr bwMode="auto">
          <a:xfrm>
            <a:off x="1047093" y="6708932"/>
            <a:ext cx="776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Control HLF</a:t>
            </a:r>
          </a:p>
        </p:txBody>
      </p:sp>
      <p:sp>
        <p:nvSpPr>
          <p:cNvPr id="185" name="ZoneTexte 184"/>
          <p:cNvSpPr txBox="1"/>
          <p:nvPr/>
        </p:nvSpPr>
        <p:spPr>
          <a:xfrm>
            <a:off x="13551" y="35481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Figure 2</a:t>
            </a:r>
          </a:p>
        </p:txBody>
      </p:sp>
      <p:sp>
        <p:nvSpPr>
          <p:cNvPr id="229" name="ZoneTexte 228"/>
          <p:cNvSpPr txBox="1"/>
          <p:nvPr/>
        </p:nvSpPr>
        <p:spPr>
          <a:xfrm>
            <a:off x="2447888" y="262416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28" name="ZoneTexte 227"/>
          <p:cNvSpPr txBox="1"/>
          <p:nvPr/>
        </p:nvSpPr>
        <p:spPr>
          <a:xfrm>
            <a:off x="46171" y="2530277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230" name="Groupe 229"/>
          <p:cNvGrpSpPr/>
          <p:nvPr/>
        </p:nvGrpSpPr>
        <p:grpSpPr>
          <a:xfrm>
            <a:off x="3236356" y="2930964"/>
            <a:ext cx="3412943" cy="245181"/>
            <a:chOff x="3849714" y="702689"/>
            <a:chExt cx="3412943" cy="245181"/>
          </a:xfrm>
        </p:grpSpPr>
        <p:sp>
          <p:nvSpPr>
            <p:cNvPr id="231" name="ZoneTexte 230"/>
            <p:cNvSpPr txBox="1"/>
            <p:nvPr/>
          </p:nvSpPr>
          <p:spPr>
            <a:xfrm>
              <a:off x="3849714" y="732426"/>
              <a:ext cx="5005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FN</a:t>
              </a:r>
            </a:p>
          </p:txBody>
        </p:sp>
        <p:sp>
          <p:nvSpPr>
            <p:cNvPr id="232" name="ZoneTexte 231"/>
            <p:cNvSpPr txBox="1"/>
            <p:nvPr/>
          </p:nvSpPr>
          <p:spPr>
            <a:xfrm>
              <a:off x="5303997" y="708335"/>
              <a:ext cx="8086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COL1</a:t>
              </a:r>
            </a:p>
          </p:txBody>
        </p:sp>
        <p:sp>
          <p:nvSpPr>
            <p:cNvPr id="233" name="ZoneTexte 232"/>
            <p:cNvSpPr txBox="1"/>
            <p:nvPr/>
          </p:nvSpPr>
          <p:spPr>
            <a:xfrm flipH="1">
              <a:off x="6560420" y="702689"/>
              <a:ext cx="7022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-SMA</a:t>
              </a:r>
            </a:p>
          </p:txBody>
        </p:sp>
      </p:grpSp>
      <p:sp>
        <p:nvSpPr>
          <p:cNvPr id="234" name="Rectangle 233"/>
          <p:cNvSpPr/>
          <p:nvPr/>
        </p:nvSpPr>
        <p:spPr>
          <a:xfrm>
            <a:off x="112226" y="3007502"/>
            <a:ext cx="5437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TGF-</a:t>
            </a:r>
            <a:r>
              <a:rPr lang="el-G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ZoneTexte 234"/>
          <p:cNvSpPr txBox="1"/>
          <p:nvPr/>
        </p:nvSpPr>
        <p:spPr>
          <a:xfrm>
            <a:off x="24568" y="2809388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NTD (µM)</a:t>
            </a:r>
          </a:p>
        </p:txBody>
      </p:sp>
      <p:sp>
        <p:nvSpPr>
          <p:cNvPr id="236" name="ZoneTexte 8"/>
          <p:cNvSpPr txBox="1">
            <a:spLocks noChangeArrowheads="1"/>
          </p:cNvSpPr>
          <p:nvPr/>
        </p:nvSpPr>
        <p:spPr bwMode="auto">
          <a:xfrm>
            <a:off x="123176" y="3453289"/>
            <a:ext cx="4924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</a:rPr>
              <a:t>COL-1</a:t>
            </a:r>
          </a:p>
        </p:txBody>
      </p:sp>
      <p:sp>
        <p:nvSpPr>
          <p:cNvPr id="237" name="ZoneTexte 9"/>
          <p:cNvSpPr txBox="1">
            <a:spLocks noChangeArrowheads="1"/>
          </p:cNvSpPr>
          <p:nvPr/>
        </p:nvSpPr>
        <p:spPr bwMode="auto">
          <a:xfrm>
            <a:off x="107146" y="3777681"/>
            <a:ext cx="5084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fr-FR" sz="800" b="1" dirty="0">
                <a:latin typeface="Arial" panose="020B0604020202020204" pitchFamily="34" charset="0"/>
              </a:rPr>
              <a:t>α</a:t>
            </a:r>
            <a:r>
              <a:rPr lang="fr-FR" altLang="fr-FR" sz="800" b="1" dirty="0">
                <a:latin typeface="Arial" panose="020B0604020202020204" pitchFamily="34" charset="0"/>
              </a:rPr>
              <a:t>-SMA</a:t>
            </a:r>
          </a:p>
        </p:txBody>
      </p:sp>
      <p:sp>
        <p:nvSpPr>
          <p:cNvPr id="238" name="ZoneTexte 10"/>
          <p:cNvSpPr txBox="1">
            <a:spLocks noChangeArrowheads="1"/>
          </p:cNvSpPr>
          <p:nvPr/>
        </p:nvSpPr>
        <p:spPr bwMode="auto">
          <a:xfrm>
            <a:off x="60659" y="4046625"/>
            <a:ext cx="5549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</a:rPr>
              <a:t>GAPDH</a:t>
            </a:r>
          </a:p>
        </p:txBody>
      </p:sp>
      <p:sp>
        <p:nvSpPr>
          <p:cNvPr id="239" name="ZoneTexte 238"/>
          <p:cNvSpPr txBox="1"/>
          <p:nvPr/>
        </p:nvSpPr>
        <p:spPr>
          <a:xfrm>
            <a:off x="2149090" y="4039846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240" name="ZoneTexte 239"/>
          <p:cNvSpPr txBox="1"/>
          <p:nvPr/>
        </p:nvSpPr>
        <p:spPr>
          <a:xfrm>
            <a:off x="2149090" y="3732347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42kDA</a:t>
            </a:r>
          </a:p>
        </p:txBody>
      </p:sp>
      <p:sp>
        <p:nvSpPr>
          <p:cNvPr id="241" name="ZoneTexte 240"/>
          <p:cNvSpPr txBox="1"/>
          <p:nvPr/>
        </p:nvSpPr>
        <p:spPr>
          <a:xfrm>
            <a:off x="2149090" y="3492808"/>
            <a:ext cx="47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150kDA</a:t>
            </a:r>
          </a:p>
        </p:txBody>
      </p:sp>
      <p:sp>
        <p:nvSpPr>
          <p:cNvPr id="242" name="ZoneTexte 8"/>
          <p:cNvSpPr txBox="1">
            <a:spLocks noChangeArrowheads="1"/>
          </p:cNvSpPr>
          <p:nvPr/>
        </p:nvSpPr>
        <p:spPr bwMode="auto">
          <a:xfrm>
            <a:off x="294697" y="3167938"/>
            <a:ext cx="3209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</a:rPr>
              <a:t>FN</a:t>
            </a:r>
          </a:p>
        </p:txBody>
      </p:sp>
      <p:sp>
        <p:nvSpPr>
          <p:cNvPr id="243" name="ZoneTexte 242"/>
          <p:cNvSpPr txBox="1"/>
          <p:nvPr/>
        </p:nvSpPr>
        <p:spPr>
          <a:xfrm>
            <a:off x="2155570" y="3217188"/>
            <a:ext cx="4908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285 </a:t>
            </a:r>
            <a:r>
              <a:rPr lang="fr-FR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fr-F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ZoneTexte 22"/>
          <p:cNvSpPr txBox="1">
            <a:spLocks noChangeArrowheads="1"/>
          </p:cNvSpPr>
          <p:nvPr/>
        </p:nvSpPr>
        <p:spPr bwMode="auto">
          <a:xfrm>
            <a:off x="1041193" y="4275282"/>
            <a:ext cx="5725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IPF HLF</a:t>
            </a:r>
          </a:p>
        </p:txBody>
      </p:sp>
      <p:pic>
        <p:nvPicPr>
          <p:cNvPr id="245" name="Image 244"/>
          <p:cNvPicPr preferRelativeResize="0"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38354" r="58858" b="56655"/>
          <a:stretch/>
        </p:blipFill>
        <p:spPr>
          <a:xfrm>
            <a:off x="577296" y="3729674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6" name="Image 245"/>
          <p:cNvPicPr preferRelativeResize="0">
            <a:picLocks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6530" r="41863" b="88475"/>
          <a:stretch/>
        </p:blipFill>
        <p:spPr>
          <a:xfrm>
            <a:off x="577296" y="3447984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7" name="Image 246"/>
          <p:cNvPicPr preferRelativeResize="0">
            <a:picLocks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30776" r="59087" b="65242"/>
          <a:stretch/>
        </p:blipFill>
        <p:spPr>
          <a:xfrm>
            <a:off x="577296" y="3171339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8" name="Image 247"/>
          <p:cNvPicPr preferRelativeResize="0">
            <a:picLocks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12766" r="37145" b="81649"/>
          <a:stretch/>
        </p:blipFill>
        <p:spPr>
          <a:xfrm>
            <a:off x="577296" y="4012294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49" name="Objet 248"/>
          <p:cNvGraphicFramePr>
            <a:graphicFrameLocks noChangeAspect="1"/>
          </p:cNvGraphicFramePr>
          <p:nvPr/>
        </p:nvGraphicFramePr>
        <p:xfrm>
          <a:off x="5249863" y="3038475"/>
          <a:ext cx="18034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rism 5" r:id="rId26" imgW="3013976" imgH="2648213" progId="Prism5.Document">
                  <p:embed/>
                </p:oleObj>
              </mc:Choice>
              <mc:Fallback>
                <p:oleObj name="Prism 5" r:id="rId26" imgW="3013976" imgH="2648213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249863" y="3038475"/>
                        <a:ext cx="1803400" cy="158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Objet 249"/>
          <p:cNvGraphicFramePr>
            <a:graphicFrameLocks noChangeAspect="1"/>
          </p:cNvGraphicFramePr>
          <p:nvPr/>
        </p:nvGraphicFramePr>
        <p:xfrm>
          <a:off x="2376742" y="3048889"/>
          <a:ext cx="1802061" cy="15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rism 8" r:id="rId28" imgW="3013976" imgH="2648213" progId="Prism8.Document">
                  <p:embed/>
                </p:oleObj>
              </mc:Choice>
              <mc:Fallback>
                <p:oleObj name="Prism 8" r:id="rId28" imgW="3013976" imgH="264821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376742" y="3048889"/>
                        <a:ext cx="1802061" cy="15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" name="Objet 250"/>
          <p:cNvGraphicFramePr>
            <a:graphicFrameLocks noChangeAspect="1"/>
          </p:cNvGraphicFramePr>
          <p:nvPr/>
        </p:nvGraphicFramePr>
        <p:xfrm>
          <a:off x="3825875" y="3041650"/>
          <a:ext cx="1763713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rism 5" r:id="rId30" imgW="3013976" imgH="2707638" progId="Prism5.Document">
                  <p:embed/>
                </p:oleObj>
              </mc:Choice>
              <mc:Fallback>
                <p:oleObj name="Prism 5" r:id="rId30" imgW="3013976" imgH="2707638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25875" y="3041650"/>
                        <a:ext cx="1763713" cy="158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Rectangle 251"/>
          <p:cNvSpPr/>
          <p:nvPr/>
        </p:nvSpPr>
        <p:spPr>
          <a:xfrm>
            <a:off x="1101509" y="2821284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24823" y="2988467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1172843" y="2988467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419564" y="2988467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84051" y="2988467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666989" y="2988467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1386716" y="2821284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936410" y="2821284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83281" y="2821284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1621541" y="2821284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1926316" y="297881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24149" y="2821284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4" name="Groupe 263"/>
          <p:cNvGrpSpPr/>
          <p:nvPr/>
        </p:nvGrpSpPr>
        <p:grpSpPr>
          <a:xfrm>
            <a:off x="3350400" y="7135999"/>
            <a:ext cx="3261212" cy="245181"/>
            <a:chOff x="3866648" y="702689"/>
            <a:chExt cx="3261212" cy="245181"/>
          </a:xfrm>
        </p:grpSpPr>
        <p:sp>
          <p:nvSpPr>
            <p:cNvPr id="265" name="ZoneTexte 264"/>
            <p:cNvSpPr txBox="1"/>
            <p:nvPr/>
          </p:nvSpPr>
          <p:spPr>
            <a:xfrm>
              <a:off x="3866648" y="732426"/>
              <a:ext cx="5005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FN</a:t>
              </a:r>
            </a:p>
          </p:txBody>
        </p:sp>
        <p:sp>
          <p:nvSpPr>
            <p:cNvPr id="266" name="ZoneTexte 265"/>
            <p:cNvSpPr txBox="1"/>
            <p:nvPr/>
          </p:nvSpPr>
          <p:spPr>
            <a:xfrm>
              <a:off x="5224974" y="708335"/>
              <a:ext cx="8086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COL1</a:t>
              </a:r>
            </a:p>
          </p:txBody>
        </p:sp>
        <p:sp>
          <p:nvSpPr>
            <p:cNvPr id="267" name="ZoneTexte 266"/>
            <p:cNvSpPr txBox="1"/>
            <p:nvPr/>
          </p:nvSpPr>
          <p:spPr>
            <a:xfrm flipH="1">
              <a:off x="6425623" y="702689"/>
              <a:ext cx="7022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-SMA</a:t>
              </a:r>
            </a:p>
          </p:txBody>
        </p:sp>
      </p:grpSp>
      <p:pic>
        <p:nvPicPr>
          <p:cNvPr id="268" name="Image 267"/>
          <p:cNvPicPr preferRelativeResize="0">
            <a:picLocks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t="64096" r="22627" b="24628"/>
          <a:stretch/>
        </p:blipFill>
        <p:spPr>
          <a:xfrm>
            <a:off x="594118" y="7850249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9" name="Image 268"/>
          <p:cNvPicPr preferRelativeResize="0">
            <a:picLocks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58458" r="22627" b="33085"/>
          <a:stretch/>
        </p:blipFill>
        <p:spPr>
          <a:xfrm>
            <a:off x="594118" y="7570445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0" name="Image 269"/>
          <p:cNvPicPr preferRelativeResize="0">
            <a:picLocks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t="58458" r="20522" b="33085"/>
          <a:stretch/>
        </p:blipFill>
        <p:spPr>
          <a:xfrm>
            <a:off x="590131" y="7288628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1" name="Image 270"/>
          <p:cNvPicPr preferRelativeResize="0">
            <a:picLocks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t="72554" r="24734" b="18989"/>
          <a:stretch/>
        </p:blipFill>
        <p:spPr>
          <a:xfrm>
            <a:off x="594118" y="8132066"/>
            <a:ext cx="1620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2" name="Rectangle 271"/>
          <p:cNvSpPr/>
          <p:nvPr/>
        </p:nvSpPr>
        <p:spPr>
          <a:xfrm>
            <a:off x="95220" y="7110936"/>
            <a:ext cx="5437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TGF-</a:t>
            </a:r>
            <a:r>
              <a:rPr lang="el-G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1093463" y="6930078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ZoneTexte 273"/>
          <p:cNvSpPr txBox="1"/>
          <p:nvPr/>
        </p:nvSpPr>
        <p:spPr>
          <a:xfrm>
            <a:off x="7562" y="6912822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NTD (µM)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916777" y="709726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1164797" y="709726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1411518" y="709726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676005" y="7097261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658943" y="7097261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378670" y="6930078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928364" y="6930078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675235" y="6930078"/>
            <a:ext cx="218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1613495" y="6930078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1918270" y="7087605"/>
            <a:ext cx="243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916103" y="6930078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ZoneTexte 8"/>
          <p:cNvSpPr txBox="1">
            <a:spLocks noChangeArrowheads="1"/>
          </p:cNvSpPr>
          <p:nvPr/>
        </p:nvSpPr>
        <p:spPr bwMode="auto">
          <a:xfrm>
            <a:off x="106170" y="7556723"/>
            <a:ext cx="4924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</a:rPr>
              <a:t>COL-1</a:t>
            </a:r>
          </a:p>
        </p:txBody>
      </p:sp>
      <p:sp>
        <p:nvSpPr>
          <p:cNvPr id="287" name="ZoneTexte 9"/>
          <p:cNvSpPr txBox="1">
            <a:spLocks noChangeArrowheads="1"/>
          </p:cNvSpPr>
          <p:nvPr/>
        </p:nvSpPr>
        <p:spPr bwMode="auto">
          <a:xfrm>
            <a:off x="90140" y="7881115"/>
            <a:ext cx="5084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fr-FR" sz="800" b="1" dirty="0">
                <a:latin typeface="Arial" panose="020B0604020202020204" pitchFamily="34" charset="0"/>
              </a:rPr>
              <a:t>α</a:t>
            </a:r>
            <a:r>
              <a:rPr lang="fr-FR" altLang="fr-FR" sz="800" b="1" dirty="0">
                <a:latin typeface="Arial" panose="020B0604020202020204" pitchFamily="34" charset="0"/>
              </a:rPr>
              <a:t>-SMA</a:t>
            </a:r>
          </a:p>
        </p:txBody>
      </p:sp>
      <p:sp>
        <p:nvSpPr>
          <p:cNvPr id="288" name="ZoneTexte 10"/>
          <p:cNvSpPr txBox="1">
            <a:spLocks noChangeArrowheads="1"/>
          </p:cNvSpPr>
          <p:nvPr/>
        </p:nvSpPr>
        <p:spPr bwMode="auto">
          <a:xfrm>
            <a:off x="43653" y="8138107"/>
            <a:ext cx="5549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</a:rPr>
              <a:t>GAPDH</a:t>
            </a:r>
          </a:p>
        </p:txBody>
      </p:sp>
      <p:sp>
        <p:nvSpPr>
          <p:cNvPr id="289" name="ZoneTexte 288"/>
          <p:cNvSpPr txBox="1"/>
          <p:nvPr/>
        </p:nvSpPr>
        <p:spPr>
          <a:xfrm>
            <a:off x="2167790" y="8161145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37kDA</a:t>
            </a:r>
          </a:p>
        </p:txBody>
      </p:sp>
      <p:sp>
        <p:nvSpPr>
          <p:cNvPr id="290" name="ZoneTexte 289"/>
          <p:cNvSpPr txBox="1"/>
          <p:nvPr/>
        </p:nvSpPr>
        <p:spPr>
          <a:xfrm>
            <a:off x="2167790" y="7865598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42kDA</a:t>
            </a:r>
          </a:p>
        </p:txBody>
      </p:sp>
      <p:sp>
        <p:nvSpPr>
          <p:cNvPr id="291" name="ZoneTexte 290"/>
          <p:cNvSpPr txBox="1"/>
          <p:nvPr/>
        </p:nvSpPr>
        <p:spPr>
          <a:xfrm>
            <a:off x="2167790" y="7626059"/>
            <a:ext cx="47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150kDA</a:t>
            </a:r>
          </a:p>
        </p:txBody>
      </p:sp>
      <p:sp>
        <p:nvSpPr>
          <p:cNvPr id="292" name="ZoneTexte 8"/>
          <p:cNvSpPr txBox="1">
            <a:spLocks noChangeArrowheads="1"/>
          </p:cNvSpPr>
          <p:nvPr/>
        </p:nvSpPr>
        <p:spPr bwMode="auto">
          <a:xfrm>
            <a:off x="277691" y="7271372"/>
            <a:ext cx="3209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</a:rPr>
              <a:t>FN</a:t>
            </a:r>
          </a:p>
        </p:txBody>
      </p:sp>
      <p:sp>
        <p:nvSpPr>
          <p:cNvPr id="293" name="ZoneTexte 292"/>
          <p:cNvSpPr txBox="1"/>
          <p:nvPr/>
        </p:nvSpPr>
        <p:spPr>
          <a:xfrm>
            <a:off x="2174270" y="7350439"/>
            <a:ext cx="4908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latin typeface="Arial" panose="020B0604020202020204" pitchFamily="34" charset="0"/>
                <a:cs typeface="Arial" panose="020B0604020202020204" pitchFamily="34" charset="0"/>
              </a:rPr>
              <a:t>285 </a:t>
            </a:r>
            <a:r>
              <a:rPr lang="fr-FR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fr-F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ZoneTexte 22"/>
          <p:cNvSpPr txBox="1">
            <a:spLocks noChangeArrowheads="1"/>
          </p:cNvSpPr>
          <p:nvPr/>
        </p:nvSpPr>
        <p:spPr bwMode="auto">
          <a:xfrm>
            <a:off x="1024187" y="8384692"/>
            <a:ext cx="776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Control HLF</a:t>
            </a:r>
          </a:p>
        </p:txBody>
      </p:sp>
      <p:graphicFrame>
        <p:nvGraphicFramePr>
          <p:cNvPr id="295" name="Objet 294"/>
          <p:cNvGraphicFramePr>
            <a:graphicFrameLocks noChangeAspect="1"/>
          </p:cNvGraphicFramePr>
          <p:nvPr/>
        </p:nvGraphicFramePr>
        <p:xfrm>
          <a:off x="2647950" y="7250113"/>
          <a:ext cx="163988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rism 8" r:id="rId36" imgW="3013976" imgH="2648213" progId="Prism8.Document">
                  <p:embed/>
                </p:oleObj>
              </mc:Choice>
              <mc:Fallback>
                <p:oleObj name="Prism 8" r:id="rId36" imgW="3013976" imgH="264821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647950" y="7250113"/>
                        <a:ext cx="1639888" cy="143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" name="Objet 295"/>
          <p:cNvGraphicFramePr>
            <a:graphicFrameLocks noChangeAspect="1"/>
          </p:cNvGraphicFramePr>
          <p:nvPr/>
        </p:nvGraphicFramePr>
        <p:xfrm>
          <a:off x="5329238" y="7269163"/>
          <a:ext cx="15875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rism 5" r:id="rId38" imgW="3013976" imgH="2735370" progId="Prism5.Document">
                  <p:embed/>
                </p:oleObj>
              </mc:Choice>
              <mc:Fallback>
                <p:oleObj name="Prism 5" r:id="rId38" imgW="3013976" imgH="273537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329238" y="7269163"/>
                        <a:ext cx="1587500" cy="143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" name="Objet 296"/>
          <p:cNvGraphicFramePr>
            <a:graphicFrameLocks noChangeAspect="1"/>
          </p:cNvGraphicFramePr>
          <p:nvPr/>
        </p:nvGraphicFramePr>
        <p:xfrm>
          <a:off x="3990975" y="7273925"/>
          <a:ext cx="16414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rism 5" r:id="rId40" imgW="3013976" imgH="2648213" progId="Prism5.Document">
                  <p:embed/>
                </p:oleObj>
              </mc:Choice>
              <mc:Fallback>
                <p:oleObj name="Prism 5" r:id="rId40" imgW="3013976" imgH="2648213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990975" y="7273925"/>
                        <a:ext cx="1641475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ZoneTexte 298"/>
          <p:cNvSpPr txBox="1"/>
          <p:nvPr/>
        </p:nvSpPr>
        <p:spPr>
          <a:xfrm>
            <a:off x="2430882" y="6768691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8" name="ZoneTexte 297"/>
          <p:cNvSpPr txBox="1"/>
          <p:nvPr/>
        </p:nvSpPr>
        <p:spPr>
          <a:xfrm>
            <a:off x="46171" y="6719923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76438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236</Words>
  <Application>Microsoft Office PowerPoint</Application>
  <PresentationFormat>Affichage à l'écran (4:3)</PresentationFormat>
  <Paragraphs>186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Prism 8</vt:lpstr>
      <vt:lpstr>Prism 5</vt:lpstr>
      <vt:lpstr>GraphPad Prism 8 Project</vt:lpstr>
      <vt:lpstr>Présentation PowerPoint</vt:lpstr>
      <vt:lpstr>Présentation PowerPoint</vt:lpstr>
    </vt:vector>
  </TitlesOfParts>
  <Company>Université de Rennes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Joannes</dc:creator>
  <cp:lastModifiedBy>Audrey Joannes</cp:lastModifiedBy>
  <cp:revision>3</cp:revision>
  <dcterms:created xsi:type="dcterms:W3CDTF">2023-02-24T14:58:02Z</dcterms:created>
  <dcterms:modified xsi:type="dcterms:W3CDTF">2023-09-15T10:00:52Z</dcterms:modified>
</cp:coreProperties>
</file>