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1149" r:id="rId3"/>
    <p:sldId id="362" r:id="rId4"/>
    <p:sldId id="1150" r:id="rId5"/>
    <p:sldId id="1151" r:id="rId6"/>
    <p:sldId id="560" r:id="rId7"/>
    <p:sldId id="1152" r:id="rId8"/>
    <p:sldId id="1154" r:id="rId9"/>
    <p:sldId id="1157" r:id="rId10"/>
    <p:sldId id="1153" r:id="rId11"/>
    <p:sldId id="1155" r:id="rId12"/>
    <p:sldId id="1159" r:id="rId13"/>
    <p:sldId id="1162" r:id="rId14"/>
    <p:sldId id="1163" r:id="rId15"/>
    <p:sldId id="1156" r:id="rId16"/>
    <p:sldId id="1164" r:id="rId17"/>
    <p:sldId id="1158" r:id="rId18"/>
    <p:sldId id="1166" r:id="rId19"/>
    <p:sldId id="1160" r:id="rId20"/>
    <p:sldId id="1161" r:id="rId21"/>
    <p:sldId id="116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9D8A74AD-336C-DE4A-9040-6B0CEC753CE6}">
          <p14:sldIdLst/>
        </p14:section>
        <p14:section name="Section par défaut" id="{59499110-83DB-4782-B56B-8CE272723893}">
          <p14:sldIdLst>
            <p14:sldId id="257"/>
            <p14:sldId id="1149"/>
            <p14:sldId id="362"/>
            <p14:sldId id="1150"/>
            <p14:sldId id="1151"/>
            <p14:sldId id="560"/>
            <p14:sldId id="1152"/>
            <p14:sldId id="1154"/>
            <p14:sldId id="1157"/>
            <p14:sldId id="1153"/>
            <p14:sldId id="1155"/>
            <p14:sldId id="1159"/>
          </p14:sldIdLst>
        </p14:section>
        <p14:section name="Autres" id="{5ADA34CE-2D51-4A77-9520-1AC74B5CC285}">
          <p14:sldIdLst>
            <p14:sldId id="1162"/>
            <p14:sldId id="1163"/>
            <p14:sldId id="1156"/>
            <p14:sldId id="1164"/>
            <p14:sldId id="1158"/>
            <p14:sldId id="1166"/>
            <p14:sldId id="1160"/>
            <p14:sldId id="1161"/>
            <p14:sldId id="11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Yannick PEREZ" initials="YP" lastIdx="2" clrIdx="1">
    <p:extLst>
      <p:ext uri="{19B8F6BF-5375-455C-9EA6-DF929625EA0E}">
        <p15:presenceInfo xmlns:p15="http://schemas.microsoft.com/office/powerpoint/2012/main" userId="S::yannick.perez@centralesupelec.fr::6abea1ac-5900-48d3-aeac-2ae4ce9f54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3"/>
    <p:restoredTop sz="75986"/>
  </p:normalViewPr>
  <p:slideViewPr>
    <p:cSldViewPr snapToGrid="0">
      <p:cViewPr varScale="1">
        <p:scale>
          <a:sx n="95" d="100"/>
          <a:sy n="95" d="100"/>
        </p:scale>
        <p:origin x="1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DD689-B75F-184B-BF5E-1AE4EB6A6332}" type="doc">
      <dgm:prSet loTypeId="urn:microsoft.com/office/officeart/2005/8/layout/arrow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65CD26C1-8DFC-9146-AC96-7B0056D66750}">
      <dgm:prSet phldrT="[Texte]" custT="1"/>
      <dgm:spPr/>
      <dgm:t>
        <a:bodyPr/>
        <a:lstStyle/>
        <a:p>
          <a:r>
            <a:rPr lang="fr-FR" sz="2400" b="1" dirty="0"/>
            <a:t>Administrative solutions </a:t>
          </a:r>
          <a:r>
            <a:rPr lang="fr-FR" sz="2400" dirty="0"/>
            <a:t>like </a:t>
          </a:r>
          <a:r>
            <a:rPr lang="fr-FR" sz="2400" dirty="0" err="1"/>
            <a:t>norms</a:t>
          </a:r>
          <a:r>
            <a:rPr lang="fr-FR" sz="2400" dirty="0"/>
            <a:t>/</a:t>
          </a:r>
          <a:r>
            <a:rPr lang="fr-FR" sz="2400" dirty="0" err="1"/>
            <a:t>regulations</a:t>
          </a:r>
          <a:r>
            <a:rPr lang="fr-FR" sz="2400" dirty="0"/>
            <a:t>/ban..</a:t>
          </a:r>
        </a:p>
      </dgm:t>
    </dgm:pt>
    <dgm:pt modelId="{FE1DA728-0DE1-B44F-B7E6-5034D600F5E8}" type="parTrans" cxnId="{FEE22516-D405-3A4D-BE99-3990F61971D9}">
      <dgm:prSet/>
      <dgm:spPr/>
      <dgm:t>
        <a:bodyPr/>
        <a:lstStyle/>
        <a:p>
          <a:endParaRPr lang="fr-FR" sz="1400"/>
        </a:p>
      </dgm:t>
    </dgm:pt>
    <dgm:pt modelId="{9BE864E7-8BA7-A040-B053-99A9C659CFD8}" type="sibTrans" cxnId="{FEE22516-D405-3A4D-BE99-3990F61971D9}">
      <dgm:prSet/>
      <dgm:spPr/>
      <dgm:t>
        <a:bodyPr/>
        <a:lstStyle/>
        <a:p>
          <a:endParaRPr lang="fr-FR" sz="1400"/>
        </a:p>
      </dgm:t>
    </dgm:pt>
    <dgm:pt modelId="{45463077-0F3B-834A-8462-0251DD28EFE0}">
      <dgm:prSet phldrT="[Texte]" custT="1"/>
      <dgm:spPr/>
      <dgm:t>
        <a:bodyPr/>
        <a:lstStyle/>
        <a:p>
          <a:r>
            <a:rPr lang="fr-FR" sz="2400" b="1" dirty="0" err="1"/>
            <a:t>Economic</a:t>
          </a:r>
          <a:r>
            <a:rPr lang="fr-FR" sz="2400" b="1" dirty="0"/>
            <a:t> solutions </a:t>
          </a:r>
        </a:p>
        <a:p>
          <a:r>
            <a:rPr lang="fr-FR" sz="2400" dirty="0"/>
            <a:t>like </a:t>
          </a:r>
        </a:p>
        <a:p>
          <a:r>
            <a:rPr lang="fr-FR" sz="2400" dirty="0"/>
            <a:t>taxes and CO2 </a:t>
          </a:r>
          <a:r>
            <a:rPr lang="fr-FR" sz="2400" dirty="0" err="1"/>
            <a:t>markets</a:t>
          </a:r>
          <a:endParaRPr lang="fr-FR" sz="2400" dirty="0"/>
        </a:p>
      </dgm:t>
    </dgm:pt>
    <dgm:pt modelId="{8FEAABFA-2A6D-0749-8A9C-14A5E860F5AE}" type="parTrans" cxnId="{DA79EA0B-382C-CA4A-9058-0C5FDAE32073}">
      <dgm:prSet/>
      <dgm:spPr/>
      <dgm:t>
        <a:bodyPr/>
        <a:lstStyle/>
        <a:p>
          <a:endParaRPr lang="fr-FR" sz="1400"/>
        </a:p>
      </dgm:t>
    </dgm:pt>
    <dgm:pt modelId="{1CD74B3F-37DF-5B41-9FF4-D57D5AB7187B}" type="sibTrans" cxnId="{DA79EA0B-382C-CA4A-9058-0C5FDAE32073}">
      <dgm:prSet/>
      <dgm:spPr/>
      <dgm:t>
        <a:bodyPr/>
        <a:lstStyle/>
        <a:p>
          <a:endParaRPr lang="fr-FR" sz="1400"/>
        </a:p>
      </dgm:t>
    </dgm:pt>
    <dgm:pt modelId="{A1B67498-EC72-0745-B0C0-9DF3C09BED24}" type="pres">
      <dgm:prSet presAssocID="{C85DD689-B75F-184B-BF5E-1AE4EB6A6332}" presName="cycle" presStyleCnt="0">
        <dgm:presLayoutVars>
          <dgm:dir/>
          <dgm:resizeHandles val="exact"/>
        </dgm:presLayoutVars>
      </dgm:prSet>
      <dgm:spPr/>
    </dgm:pt>
    <dgm:pt modelId="{F7A69CEE-C205-7F4F-8339-F8E63E8E948F}" type="pres">
      <dgm:prSet presAssocID="{65CD26C1-8DFC-9146-AC96-7B0056D66750}" presName="arrow" presStyleLbl="node1" presStyleIdx="0" presStyleCnt="2">
        <dgm:presLayoutVars>
          <dgm:bulletEnabled val="1"/>
        </dgm:presLayoutVars>
      </dgm:prSet>
      <dgm:spPr/>
    </dgm:pt>
    <dgm:pt modelId="{0CB00A85-823E-B747-9DE9-948B21C786BA}" type="pres">
      <dgm:prSet presAssocID="{45463077-0F3B-834A-8462-0251DD28EFE0}" presName="arrow" presStyleLbl="node1" presStyleIdx="1" presStyleCnt="2">
        <dgm:presLayoutVars>
          <dgm:bulletEnabled val="1"/>
        </dgm:presLayoutVars>
      </dgm:prSet>
      <dgm:spPr/>
    </dgm:pt>
  </dgm:ptLst>
  <dgm:cxnLst>
    <dgm:cxn modelId="{DA79EA0B-382C-CA4A-9058-0C5FDAE32073}" srcId="{C85DD689-B75F-184B-BF5E-1AE4EB6A6332}" destId="{45463077-0F3B-834A-8462-0251DD28EFE0}" srcOrd="1" destOrd="0" parTransId="{8FEAABFA-2A6D-0749-8A9C-14A5E860F5AE}" sibTransId="{1CD74B3F-37DF-5B41-9FF4-D57D5AB7187B}"/>
    <dgm:cxn modelId="{FEE22516-D405-3A4D-BE99-3990F61971D9}" srcId="{C85DD689-B75F-184B-BF5E-1AE4EB6A6332}" destId="{65CD26C1-8DFC-9146-AC96-7B0056D66750}" srcOrd="0" destOrd="0" parTransId="{FE1DA728-0DE1-B44F-B7E6-5034D600F5E8}" sibTransId="{9BE864E7-8BA7-A040-B053-99A9C659CFD8}"/>
    <dgm:cxn modelId="{36CAFC22-DC5D-9B47-B87B-1C0C1D09FBDE}" type="presOf" srcId="{C85DD689-B75F-184B-BF5E-1AE4EB6A6332}" destId="{A1B67498-EC72-0745-B0C0-9DF3C09BED24}" srcOrd="0" destOrd="0" presId="urn:microsoft.com/office/officeart/2005/8/layout/arrow1"/>
    <dgm:cxn modelId="{47F8C9D1-3E25-9843-9B63-138F986D89FF}" type="presOf" srcId="{65CD26C1-8DFC-9146-AC96-7B0056D66750}" destId="{F7A69CEE-C205-7F4F-8339-F8E63E8E948F}" srcOrd="0" destOrd="0" presId="urn:microsoft.com/office/officeart/2005/8/layout/arrow1"/>
    <dgm:cxn modelId="{0F530DDC-811C-0741-94C8-C9040811C539}" type="presOf" srcId="{45463077-0F3B-834A-8462-0251DD28EFE0}" destId="{0CB00A85-823E-B747-9DE9-948B21C786BA}" srcOrd="0" destOrd="0" presId="urn:microsoft.com/office/officeart/2005/8/layout/arrow1"/>
    <dgm:cxn modelId="{32650471-1A1E-DD4A-B7A4-B4B4B0045DCD}" type="presParOf" srcId="{A1B67498-EC72-0745-B0C0-9DF3C09BED24}" destId="{F7A69CEE-C205-7F4F-8339-F8E63E8E948F}" srcOrd="0" destOrd="0" presId="urn:microsoft.com/office/officeart/2005/8/layout/arrow1"/>
    <dgm:cxn modelId="{FC22D4CC-09F4-EE45-BFE1-10325FD103CB}" type="presParOf" srcId="{A1B67498-EC72-0745-B0C0-9DF3C09BED24}" destId="{0CB00A85-823E-B747-9DE9-948B21C786B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69CEE-C205-7F4F-8339-F8E63E8E948F}">
      <dsp:nvSpPr>
        <dsp:cNvPr id="0" name=""/>
        <dsp:cNvSpPr/>
      </dsp:nvSpPr>
      <dsp:spPr>
        <a:xfrm rot="16200000">
          <a:off x="768" y="2003"/>
          <a:ext cx="4374278" cy="437427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/>
            <a:t>Administrative solutions </a:t>
          </a:r>
          <a:r>
            <a:rPr lang="fr-FR" sz="2400" kern="1200" dirty="0"/>
            <a:t>like </a:t>
          </a:r>
          <a:r>
            <a:rPr lang="fr-FR" sz="2400" kern="1200" dirty="0" err="1"/>
            <a:t>norms</a:t>
          </a:r>
          <a:r>
            <a:rPr lang="fr-FR" sz="2400" kern="1200" dirty="0"/>
            <a:t>/</a:t>
          </a:r>
          <a:r>
            <a:rPr lang="fr-FR" sz="2400" kern="1200" dirty="0" err="1"/>
            <a:t>regulations</a:t>
          </a:r>
          <a:r>
            <a:rPr lang="fr-FR" sz="2400" kern="1200" dirty="0"/>
            <a:t>/ban..</a:t>
          </a:r>
        </a:p>
      </dsp:txBody>
      <dsp:txXfrm rot="5400000">
        <a:off x="766267" y="1095572"/>
        <a:ext cx="3608779" cy="2187139"/>
      </dsp:txXfrm>
    </dsp:sp>
    <dsp:sp modelId="{0CB00A85-823E-B747-9DE9-948B21C786BA}">
      <dsp:nvSpPr>
        <dsp:cNvPr id="0" name=""/>
        <dsp:cNvSpPr/>
      </dsp:nvSpPr>
      <dsp:spPr>
        <a:xfrm rot="5400000">
          <a:off x="6809126" y="2003"/>
          <a:ext cx="4374278" cy="437427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/>
            <a:t>Economic</a:t>
          </a:r>
          <a:r>
            <a:rPr lang="fr-FR" sz="2400" b="1" kern="1200" dirty="0"/>
            <a:t> solutions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like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taxes and CO2 </a:t>
          </a:r>
          <a:r>
            <a:rPr lang="fr-FR" sz="2400" kern="1200" dirty="0" err="1"/>
            <a:t>markets</a:t>
          </a:r>
          <a:endParaRPr lang="fr-FR" sz="2400" kern="1200" dirty="0"/>
        </a:p>
      </dsp:txBody>
      <dsp:txXfrm rot="-5400000">
        <a:off x="6809126" y="1095573"/>
        <a:ext cx="3608779" cy="2187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333D4-4A49-FD46-869F-A98725042918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1FAAF-F061-CC41-B2D5-C2629F672A27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63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1FAAF-F061-CC41-B2D5-C2629F672A2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50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D’un point de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économique</a:t>
            </a:r>
            <a:r>
              <a:rPr lang="en-US" dirty="0"/>
              <a:t> la </a:t>
            </a:r>
            <a:r>
              <a:rPr lang="en-US" dirty="0" err="1"/>
              <a:t>responsabilité</a:t>
            </a:r>
            <a:r>
              <a:rPr lang="en-US" dirty="0"/>
              <a:t> </a:t>
            </a:r>
            <a:r>
              <a:rPr lang="en-US" dirty="0" err="1"/>
              <a:t>joue</a:t>
            </a:r>
            <a:r>
              <a:rPr lang="en-US" dirty="0"/>
              <a:t> deux </a:t>
            </a:r>
            <a:r>
              <a:rPr lang="en-US" dirty="0" err="1"/>
              <a:t>fonctions</a:t>
            </a:r>
            <a:r>
              <a:rPr lang="en-US" dirty="0"/>
              <a:t> : reparation et incitation. </a:t>
            </a:r>
            <a:r>
              <a:rPr lang="en-US" dirty="0" err="1"/>
              <a:t>L’inconvenient</a:t>
            </a:r>
            <a:r>
              <a:rPr lang="en-US" dirty="0"/>
              <a:t> de la </a:t>
            </a:r>
            <a:r>
              <a:rPr lang="en-US" dirty="0" err="1"/>
              <a:t>responsabilité</a:t>
            </a:r>
            <a:r>
              <a:rPr lang="en-US" dirty="0"/>
              <a:t> </a:t>
            </a:r>
            <a:r>
              <a:rPr lang="en-US" dirty="0" err="1"/>
              <a:t>comme</a:t>
            </a:r>
            <a:r>
              <a:rPr lang="en-US" dirty="0"/>
              <a:t> </a:t>
            </a:r>
            <a:r>
              <a:rPr lang="en-US" dirty="0" err="1"/>
              <a:t>outil</a:t>
            </a:r>
            <a:r>
              <a:rPr lang="en-US" dirty="0"/>
              <a:t> </a:t>
            </a:r>
            <a:r>
              <a:rPr lang="en-US" dirty="0" err="1"/>
              <a:t>incitatif</a:t>
            </a:r>
            <a:r>
              <a:rPr lang="en-US" dirty="0"/>
              <a:t>, </a:t>
            </a:r>
            <a:r>
              <a:rPr lang="en-US" dirty="0" err="1"/>
              <a:t>c’est</a:t>
            </a:r>
            <a:r>
              <a:rPr lang="en-US" dirty="0"/>
              <a:t> que </a:t>
            </a:r>
            <a:r>
              <a:rPr lang="en-US" dirty="0" err="1"/>
              <a:t>ça</a:t>
            </a:r>
            <a:r>
              <a:rPr lang="en-US" dirty="0"/>
              <a:t> ne </a:t>
            </a:r>
            <a:r>
              <a:rPr lang="en-US" dirty="0" err="1"/>
              <a:t>fonctionne</a:t>
            </a:r>
            <a:r>
              <a:rPr lang="en-US" dirty="0"/>
              <a:t> bien que 1) </a:t>
            </a:r>
            <a:r>
              <a:rPr lang="en-US" dirty="0" err="1"/>
              <a:t>si</a:t>
            </a:r>
            <a:r>
              <a:rPr lang="en-US" dirty="0"/>
              <a:t> on </a:t>
            </a:r>
            <a:r>
              <a:rPr lang="en-US" dirty="0" err="1"/>
              <a:t>peut</a:t>
            </a:r>
            <a:r>
              <a:rPr lang="en-US" dirty="0"/>
              <a:t> faire le lien entre </a:t>
            </a:r>
            <a:r>
              <a:rPr lang="en-US" dirty="0" err="1"/>
              <a:t>l’auteur</a:t>
            </a:r>
            <a:r>
              <a:rPr lang="en-US" dirty="0"/>
              <a:t> et le </a:t>
            </a:r>
            <a:r>
              <a:rPr lang="en-US" dirty="0" err="1"/>
              <a:t>dommage</a:t>
            </a:r>
            <a:r>
              <a:rPr lang="en-US" dirty="0"/>
              <a:t> 2)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tous</a:t>
            </a:r>
            <a:r>
              <a:rPr lang="en-US" dirty="0"/>
              <a:t> les </a:t>
            </a:r>
            <a:r>
              <a:rPr lang="en-US" dirty="0" err="1"/>
              <a:t>comportements</a:t>
            </a:r>
            <a:r>
              <a:rPr lang="en-US" dirty="0"/>
              <a:t> </a:t>
            </a:r>
            <a:r>
              <a:rPr lang="en-US" dirty="0" err="1"/>
              <a:t>négligeants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systématiquement</a:t>
            </a:r>
            <a:r>
              <a:rPr lang="en-US" dirty="0"/>
              <a:t> </a:t>
            </a:r>
            <a:r>
              <a:rPr lang="en-US" dirty="0" err="1"/>
              <a:t>sanctionnés</a:t>
            </a:r>
            <a:r>
              <a:rPr lang="en-US" dirty="0"/>
              <a:t> et 3) </a:t>
            </a:r>
            <a:r>
              <a:rPr lang="en-US" dirty="0" err="1"/>
              <a:t>si</a:t>
            </a:r>
            <a:r>
              <a:rPr lang="en-US" dirty="0"/>
              <a:t> les sanctions </a:t>
            </a:r>
            <a:r>
              <a:rPr lang="en-US" dirty="0" err="1"/>
              <a:t>monétaires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la hauteur des </a:t>
            </a:r>
            <a:r>
              <a:rPr lang="en-US" dirty="0" err="1"/>
              <a:t>dommages</a:t>
            </a:r>
            <a:r>
              <a:rPr lang="en-US" dirty="0"/>
              <a:t> </a:t>
            </a:r>
            <a:r>
              <a:rPr lang="en-US" dirty="0" err="1"/>
              <a:t>subis</a:t>
            </a:r>
            <a:r>
              <a:rPr lang="en-US" dirty="0"/>
              <a:t>… </a:t>
            </a:r>
            <a:r>
              <a:rPr lang="en-US" dirty="0" err="1"/>
              <a:t>ça</a:t>
            </a:r>
            <a:r>
              <a:rPr lang="en-US" dirty="0"/>
              <a:t> fait beaucoup de conditions qui </a:t>
            </a:r>
            <a:r>
              <a:rPr lang="en-US" dirty="0" err="1"/>
              <a:t>paraissent</a:t>
            </a:r>
            <a:r>
              <a:rPr lang="en-US" dirty="0"/>
              <a:t> </a:t>
            </a:r>
            <a:r>
              <a:rPr lang="en-US" dirty="0" err="1"/>
              <a:t>insuffisantes</a:t>
            </a:r>
            <a:r>
              <a:rPr lang="en-US" dirty="0"/>
              <a:t> pour discipliner les agents </a:t>
            </a:r>
            <a:r>
              <a:rPr lang="en-US" dirty="0" err="1"/>
              <a:t>étant</a:t>
            </a:r>
            <a:r>
              <a:rPr lang="en-US" dirty="0"/>
              <a:t> </a:t>
            </a:r>
            <a:r>
              <a:rPr lang="en-US" dirty="0" err="1"/>
              <a:t>donnée</a:t>
            </a:r>
            <a:r>
              <a:rPr lang="en-US" dirty="0"/>
              <a:t> </a:t>
            </a:r>
            <a:r>
              <a:rPr lang="en-US" dirty="0" err="1"/>
              <a:t>l’urgence</a:t>
            </a:r>
            <a:r>
              <a:rPr lang="en-US" dirty="0"/>
              <a:t> de la situation.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1FAAF-F061-CC41-B2D5-C2629F672A2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10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/>
              <a:t>Negative prices solutions are multiple but have to be work by many different actors.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552574D1-4BAC-437E-A29E-CDD8CEB990BC}" type="slidenum">
              <a:rPr lang="fr-FR" sz="1400" b="0" strike="noStrike" spc="-1" smtClean="0">
                <a:latin typeface="Times New Roman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5351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 coup du input factor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enlever</a:t>
            </a:r>
            <a:r>
              <a:rPr lang="en-US" dirty="0"/>
              <a:t>. </a:t>
            </a:r>
            <a:r>
              <a:rPr lang="en-US" dirty="0" err="1"/>
              <a:t>Ça</a:t>
            </a:r>
            <a:r>
              <a:rPr lang="en-US" dirty="0"/>
              <a:t> ne </a:t>
            </a:r>
            <a:r>
              <a:rPr lang="en-US" dirty="0" err="1"/>
              <a:t>vaut</a:t>
            </a:r>
            <a:r>
              <a:rPr lang="en-US" dirty="0"/>
              <a:t> que pour les instruments </a:t>
            </a:r>
            <a:r>
              <a:rPr lang="en-US" dirty="0" err="1"/>
              <a:t>économiques</a:t>
            </a:r>
            <a:r>
              <a:rPr lang="en-US" dirty="0"/>
              <a:t>. Pour consumers et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1FAAF-F061-CC41-B2D5-C2629F672A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886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: </a:t>
            </a:r>
          </a:p>
          <a:p>
            <a:endParaRPr lang="en-US" dirty="0"/>
          </a:p>
          <a:p>
            <a:r>
              <a:rPr lang="en-US" dirty="0"/>
              <a:t>NORM: Alternative driving scheme: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ElsevierGulliver"/>
              </a:rPr>
              <a:t>based</a:t>
            </a:r>
            <a:r>
              <a:rPr lang="fr-FR" b="0" i="0" dirty="0">
                <a:solidFill>
                  <a:srgbClr val="1F1F1F"/>
                </a:solidFill>
                <a:effectLst/>
                <a:latin typeface="ElsevierGulliver"/>
              </a:rPr>
              <a:t> on the last digit of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ElsevierGulliver"/>
              </a:rPr>
              <a:t>license</a:t>
            </a:r>
            <a:r>
              <a:rPr lang="fr-FR" b="0" i="0" dirty="0">
                <a:solidFill>
                  <a:srgbClr val="1F1F1F"/>
                </a:solidFill>
                <a:effectLst/>
                <a:latin typeface="ElsevierGulliver"/>
              </a:rPr>
              <a:t> plate </a:t>
            </a:r>
            <a:r>
              <a:rPr lang="fr-FR" b="0" i="0" dirty="0" err="1">
                <a:solidFill>
                  <a:srgbClr val="1F1F1F"/>
                </a:solidFill>
                <a:effectLst/>
                <a:latin typeface="ElsevierGulliver"/>
              </a:rPr>
              <a:t>numbers</a:t>
            </a:r>
            <a:r>
              <a:rPr lang="en-US" dirty="0"/>
              <a:t>: prohibits even plates: Mister A lives close to a metro station (low cost of depollution: 20 euros) but takes his car because he has an odd number: low cost of depollution but no effort. Mister B who lives very far from the city and has no other option has a very high cost of depollution 100 dollars but unfortunately, he has an even number: big and costly effort</a:t>
            </a:r>
          </a:p>
          <a:p>
            <a:endParaRPr lang="en-US" dirty="0"/>
          </a:p>
          <a:p>
            <a:r>
              <a:rPr lang="en-US" dirty="0"/>
              <a:t>TAX : Avec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taxe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90 euros : Mister A takes the metro et Mister B takes his car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1FAAF-F061-CC41-B2D5-C2629F672A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38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price pour </a:t>
            </a:r>
            <a:r>
              <a:rPr lang="en-US" dirty="0" err="1"/>
              <a:t>éviter</a:t>
            </a:r>
            <a:r>
              <a:rPr lang="en-US" dirty="0"/>
              <a:t> les </a:t>
            </a:r>
            <a:r>
              <a:rPr lang="en-US" dirty="0" err="1"/>
              <a:t>fuites</a:t>
            </a:r>
            <a:r>
              <a:rPr lang="en-US" dirty="0"/>
              <a:t> de </a:t>
            </a:r>
            <a:r>
              <a:rPr lang="en-US" dirty="0" err="1"/>
              <a:t>carbone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1FAAF-F061-CC41-B2D5-C2629F672A2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02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i.e. </a:t>
            </a:r>
            <a:r>
              <a:rPr lang="fr-FR" dirty="0" err="1"/>
              <a:t>companies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in the EU </a:t>
            </a:r>
            <a:r>
              <a:rPr lang="fr-FR" dirty="0" err="1"/>
              <a:t>could</a:t>
            </a:r>
            <a:r>
              <a:rPr lang="fr-FR" dirty="0"/>
              <a:t> move </a:t>
            </a:r>
            <a:r>
              <a:rPr lang="fr-FR" dirty="0" err="1"/>
              <a:t>carbon</a:t>
            </a:r>
            <a:r>
              <a:rPr lang="fr-FR" dirty="0"/>
              <a:t>-intensive production </a:t>
            </a:r>
            <a:r>
              <a:rPr lang="fr-FR" dirty="0" err="1"/>
              <a:t>abroad</a:t>
            </a:r>
            <a:r>
              <a:rPr lang="fr-FR" dirty="0"/>
              <a:t> to </a:t>
            </a:r>
            <a:r>
              <a:rPr lang="fr-FR" dirty="0" err="1"/>
              <a:t>take</a:t>
            </a:r>
            <a:r>
              <a:rPr lang="fr-FR" dirty="0"/>
              <a:t> </a:t>
            </a:r>
            <a:r>
              <a:rPr lang="fr-FR" dirty="0" err="1"/>
              <a:t>advantage</a:t>
            </a:r>
            <a:r>
              <a:rPr lang="fr-FR" dirty="0"/>
              <a:t> of </a:t>
            </a:r>
            <a:r>
              <a:rPr lang="fr-FR" dirty="0" err="1"/>
              <a:t>lax</a:t>
            </a:r>
            <a:r>
              <a:rPr lang="fr-FR" dirty="0"/>
              <a:t> standards, or EU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replaced</a:t>
            </a:r>
            <a:r>
              <a:rPr lang="fr-FR" dirty="0"/>
              <a:t> by more </a:t>
            </a:r>
            <a:r>
              <a:rPr lang="fr-FR" dirty="0" err="1"/>
              <a:t>carbon</a:t>
            </a:r>
            <a:r>
              <a:rPr lang="fr-FR" dirty="0"/>
              <a:t>-intensive imports.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41FAAF-F061-CC41-B2D5-C2629F672A2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88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00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9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59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639" y="274680"/>
            <a:ext cx="10972417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639" y="1600200"/>
            <a:ext cx="10972417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200" b="0" strike="noStrike" spc="-1">
                <a:latin typeface="Arial"/>
              </a:rPr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131052420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639" y="274680"/>
            <a:ext cx="10972417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Modifiez le style du titre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639" y="1600200"/>
            <a:ext cx="10972417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/>
            <a:r>
              <a:rPr lang="fr-FR" sz="32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4361955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60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751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6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68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8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65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3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A61-4C3A-7E42-92BA-6A85482A780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405A-A6DD-B14E-9108-43A2C40D2C0A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89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-publique.fr/rapport/38434-la-valeur-de-laction-pour-le-climat-une-valeur-tutelaire-du-carbo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penknowledge.worldbank.org/handle/10986/3380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penknowledge.worldbank.org/handle/10986/3562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2"/>
          <p:cNvSpPr/>
          <p:nvPr/>
        </p:nvSpPr>
        <p:spPr>
          <a:xfrm>
            <a:off x="1437779" y="1365450"/>
            <a:ext cx="9316440" cy="1568206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4800" b="1" spc="-1" dirty="0">
                <a:solidFill>
                  <a:srgbClr val="FFFF00"/>
                </a:solidFill>
                <a:latin typeface="Lucida Sans"/>
              </a:rPr>
              <a:t>Damages to nature: </a:t>
            </a:r>
          </a:p>
          <a:p>
            <a:pPr algn="ctr">
              <a:lnSpc>
                <a:spcPct val="100000"/>
              </a:lnSpc>
            </a:pPr>
            <a:r>
              <a:rPr lang="fr-FR" sz="4800" b="1" spc="-1" dirty="0">
                <a:solidFill>
                  <a:srgbClr val="FFFF00"/>
                </a:solidFill>
                <a:latin typeface="Lucida Sans"/>
              </a:rPr>
              <a:t> An </a:t>
            </a:r>
            <a:r>
              <a:rPr lang="fr-FR" sz="4800" b="1" spc="-1" dirty="0" err="1">
                <a:solidFill>
                  <a:srgbClr val="FFFF00"/>
                </a:solidFill>
                <a:latin typeface="Lucida Sans"/>
              </a:rPr>
              <a:t>Economic</a:t>
            </a:r>
            <a:r>
              <a:rPr lang="fr-FR" sz="4800" b="1" spc="-1" dirty="0">
                <a:solidFill>
                  <a:srgbClr val="FFFF00"/>
                </a:solidFill>
                <a:latin typeface="Lucida Sans"/>
              </a:rPr>
              <a:t> Point of </a:t>
            </a:r>
            <a:r>
              <a:rPr lang="fr-FR" sz="4800" b="1" spc="-1" dirty="0" err="1">
                <a:solidFill>
                  <a:srgbClr val="FFFF00"/>
                </a:solidFill>
                <a:latin typeface="Lucida Sans"/>
              </a:rPr>
              <a:t>View</a:t>
            </a:r>
            <a:endParaRPr lang="fr-FR" sz="4800" spc="-1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1" y="4034766"/>
            <a:ext cx="12191999" cy="2306870"/>
          </a:xfrm>
          <a:prstGeom prst="rect">
            <a:avLst/>
          </a:prstGeom>
          <a:noFill/>
          <a:ln>
            <a:noFill/>
          </a:ln>
          <a:effectLst>
            <a:outerShdw blurRad="50800" dist="37674" dir="270000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2400" spc="-1" dirty="0">
                <a:latin typeface="Lucida Sans"/>
              </a:rPr>
              <a:t>Yannick PEREZ**</a:t>
            </a:r>
          </a:p>
          <a:p>
            <a:pPr algn="ctr">
              <a:lnSpc>
                <a:spcPct val="100000"/>
              </a:lnSpc>
            </a:pPr>
            <a:endParaRPr lang="fr-FR" sz="2400" dirty="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fr-FR" sz="2400" dirty="0">
                <a:latin typeface="arial" panose="020B0604020202020204" pitchFamily="34" charset="0"/>
              </a:rPr>
              <a:t>*LIRAES, Université Paris Cité</a:t>
            </a:r>
          </a:p>
          <a:p>
            <a:pPr algn="ctr">
              <a:lnSpc>
                <a:spcPct val="100000"/>
              </a:lnSpc>
            </a:pPr>
            <a:r>
              <a:rPr lang="fr-FR" sz="2400" dirty="0">
                <a:latin typeface="arial" panose="020B0604020202020204" pitchFamily="34" charset="0"/>
              </a:rPr>
              <a:t>**</a:t>
            </a:r>
            <a:r>
              <a:rPr lang="fr-FR" sz="2400" dirty="0" err="1">
                <a:latin typeface="arial" panose="020B0604020202020204" pitchFamily="34" charset="0"/>
              </a:rPr>
              <a:t>Industrial</a:t>
            </a:r>
            <a:r>
              <a:rPr lang="fr-FR" sz="2400" dirty="0">
                <a:latin typeface="arial" panose="020B0604020202020204" pitchFamily="34" charset="0"/>
              </a:rPr>
              <a:t> Engineering </a:t>
            </a:r>
            <a:r>
              <a:rPr lang="fr-FR" sz="2400" dirty="0" err="1">
                <a:latin typeface="arial" panose="020B0604020202020204" pitchFamily="34" charset="0"/>
              </a:rPr>
              <a:t>Research</a:t>
            </a:r>
            <a:r>
              <a:rPr lang="fr-FR" sz="2400" dirty="0">
                <a:latin typeface="arial" panose="020B0604020202020204" pitchFamily="34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</a:rPr>
              <a:t>Lab</a:t>
            </a:r>
            <a:r>
              <a:rPr lang="fr-FR" sz="2400" dirty="0">
                <a:latin typeface="arial" panose="020B0604020202020204" pitchFamily="34" charset="0"/>
              </a:rPr>
              <a:t>, </a:t>
            </a:r>
          </a:p>
          <a:p>
            <a:pPr algn="ctr">
              <a:lnSpc>
                <a:spcPct val="100000"/>
              </a:lnSpc>
            </a:pPr>
            <a:r>
              <a:rPr lang="fr-FR" sz="2400" spc="-1" dirty="0">
                <a:latin typeface="Lucida Sans"/>
              </a:rPr>
              <a:t>CentraleSupélec-Université Paris Saclay</a:t>
            </a:r>
          </a:p>
          <a:p>
            <a:pPr algn="ctr">
              <a:lnSpc>
                <a:spcPct val="100000"/>
              </a:lnSpc>
            </a:pPr>
            <a:r>
              <a:rPr lang="fr-FR" sz="2400" spc="-1" dirty="0" err="1">
                <a:latin typeface="Lucida Sans"/>
              </a:rPr>
              <a:t>yannick.perez@centralesupelec.fr</a:t>
            </a:r>
            <a:endParaRPr lang="fr-FR" sz="2400" spc="-1" dirty="0">
              <a:latin typeface="Arial"/>
            </a:endParaRPr>
          </a:p>
        </p:txBody>
      </p:sp>
      <p:sp>
        <p:nvSpPr>
          <p:cNvPr id="51" name="Line 5"/>
          <p:cNvSpPr/>
          <p:nvPr/>
        </p:nvSpPr>
        <p:spPr>
          <a:xfrm>
            <a:off x="2067268" y="4611240"/>
            <a:ext cx="8119440" cy="2520"/>
          </a:xfrm>
          <a:prstGeom prst="line">
            <a:avLst/>
          </a:prstGeom>
          <a:ln w="12600">
            <a:solidFill>
              <a:srgbClr val="FFFFFF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00B758A-0F2F-D17F-B207-7772AAC1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69" y="846001"/>
            <a:ext cx="10936481" cy="599860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1CF002-4323-B437-5F23-F3E7B24D00F7}"/>
              </a:ext>
            </a:extLst>
          </p:cNvPr>
          <p:cNvSpPr txBox="1"/>
          <p:nvPr/>
        </p:nvSpPr>
        <p:spPr>
          <a:xfrm>
            <a:off x="6707189" y="1988639"/>
            <a:ext cx="33112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Carbone budget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9CA7B97-3EF4-1F7B-0CC8-83EF1AA6ED99}"/>
              </a:ext>
            </a:extLst>
          </p:cNvPr>
          <p:cNvSpPr txBox="1"/>
          <p:nvPr/>
        </p:nvSpPr>
        <p:spPr>
          <a:xfrm>
            <a:off x="2396618" y="2751960"/>
            <a:ext cx="33112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Abatement marginal cost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5BDDA7B-51EF-04F7-3D8A-A0AE9E469BFA}"/>
              </a:ext>
            </a:extLst>
          </p:cNvPr>
          <p:cNvSpPr txBox="1"/>
          <p:nvPr/>
        </p:nvSpPr>
        <p:spPr>
          <a:xfrm>
            <a:off x="8702245" y="6269408"/>
            <a:ext cx="331123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Tonnes of CO2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44D886-6219-6D1A-EF30-961BD344EFB8}"/>
              </a:ext>
            </a:extLst>
          </p:cNvPr>
          <p:cNvSpPr/>
          <p:nvPr/>
        </p:nvSpPr>
        <p:spPr>
          <a:xfrm>
            <a:off x="4462752" y="846001"/>
            <a:ext cx="3117272" cy="3593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1F1638-CA2D-4538-B6A9-3A2E27AF5D02}"/>
              </a:ext>
            </a:extLst>
          </p:cNvPr>
          <p:cNvSpPr txBox="1"/>
          <p:nvPr/>
        </p:nvSpPr>
        <p:spPr>
          <a:xfrm>
            <a:off x="1109953" y="1232654"/>
            <a:ext cx="649537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Price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642E606-3E44-87E6-787C-88EA64B73DFF}"/>
              </a:ext>
            </a:extLst>
          </p:cNvPr>
          <p:cNvCxnSpPr/>
          <p:nvPr/>
        </p:nvCxnSpPr>
        <p:spPr>
          <a:xfrm flipH="1">
            <a:off x="1220789" y="5167745"/>
            <a:ext cx="525087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DA4DD93D-EAA1-921D-213F-E688FCEF35F3}"/>
              </a:ext>
            </a:extLst>
          </p:cNvPr>
          <p:cNvCxnSpPr>
            <a:cxnSpLocks/>
          </p:cNvCxnSpPr>
          <p:nvPr/>
        </p:nvCxnSpPr>
        <p:spPr>
          <a:xfrm>
            <a:off x="2480692" y="1736982"/>
            <a:ext cx="0" cy="4397828"/>
          </a:xfrm>
          <a:prstGeom prst="line">
            <a:avLst/>
          </a:prstGeom>
          <a:ln w="412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21CCBAED-93BD-11CA-E19E-5CFA9FF21F87}"/>
              </a:ext>
            </a:extLst>
          </p:cNvPr>
          <p:cNvCxnSpPr>
            <a:cxnSpLocks/>
          </p:cNvCxnSpPr>
          <p:nvPr/>
        </p:nvCxnSpPr>
        <p:spPr>
          <a:xfrm flipH="1">
            <a:off x="1220789" y="3333266"/>
            <a:ext cx="1259903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èche vers la gauche 18">
            <a:extLst>
              <a:ext uri="{FF2B5EF4-FFF2-40B4-BE49-F238E27FC236}">
                <a16:creationId xmlns:a16="http://schemas.microsoft.com/office/drawing/2014/main" id="{0B9631B1-40BF-159D-A61F-34CE4ED845BC}"/>
              </a:ext>
            </a:extLst>
          </p:cNvPr>
          <p:cNvSpPr/>
          <p:nvPr/>
        </p:nvSpPr>
        <p:spPr>
          <a:xfrm>
            <a:off x="2564767" y="1988640"/>
            <a:ext cx="3728764" cy="301308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DE73BE9-95DD-0854-C282-82ECB3B062B7}"/>
              </a:ext>
            </a:extLst>
          </p:cNvPr>
          <p:cNvSpPr txBox="1"/>
          <p:nvPr/>
        </p:nvSpPr>
        <p:spPr>
          <a:xfrm>
            <a:off x="6122848" y="124244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D5497D2-5E91-E0F4-BC81-5A628E256293}"/>
              </a:ext>
            </a:extLst>
          </p:cNvPr>
          <p:cNvSpPr txBox="1"/>
          <p:nvPr/>
        </p:nvSpPr>
        <p:spPr>
          <a:xfrm>
            <a:off x="4462753" y="129802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2023</a:t>
            </a:r>
          </a:p>
        </p:txBody>
      </p:sp>
      <p:sp>
        <p:nvSpPr>
          <p:cNvPr id="22" name="Flèche vers la gauche 21">
            <a:extLst>
              <a:ext uri="{FF2B5EF4-FFF2-40B4-BE49-F238E27FC236}">
                <a16:creationId xmlns:a16="http://schemas.microsoft.com/office/drawing/2014/main" id="{551F015E-7CC7-C988-1FD0-0F9339763CC9}"/>
              </a:ext>
            </a:extLst>
          </p:cNvPr>
          <p:cNvSpPr/>
          <p:nvPr/>
        </p:nvSpPr>
        <p:spPr>
          <a:xfrm rot="5400000">
            <a:off x="742924" y="4151255"/>
            <a:ext cx="1738746" cy="294241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0E02590-46A8-C4ED-01E5-4DC7BAF4D2C7}"/>
              </a:ext>
            </a:extLst>
          </p:cNvPr>
          <p:cNvSpPr txBox="1"/>
          <p:nvPr/>
        </p:nvSpPr>
        <p:spPr>
          <a:xfrm>
            <a:off x="8862681" y="198863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</a:rPr>
              <a:t>1100 GtCO2 for 2 </a:t>
            </a:r>
            <a:r>
              <a:rPr lang="fr-FR" dirty="0" err="1">
                <a:solidFill>
                  <a:schemeClr val="bg1"/>
                </a:solidFill>
                <a:latin typeface="Calibri" panose="020F0502020204030204" pitchFamily="34" charset="0"/>
              </a:rPr>
              <a:t>degrees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9B6BEC6-0DC9-2A63-42B6-C87942E17989}"/>
              </a:ext>
            </a:extLst>
          </p:cNvPr>
          <p:cNvSpPr txBox="1"/>
          <p:nvPr/>
        </p:nvSpPr>
        <p:spPr>
          <a:xfrm>
            <a:off x="16071" y="498307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150 €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57A521D-206A-F565-E849-A2FBAF568A39}"/>
              </a:ext>
            </a:extLst>
          </p:cNvPr>
          <p:cNvSpPr txBox="1"/>
          <p:nvPr/>
        </p:nvSpPr>
        <p:spPr>
          <a:xfrm>
            <a:off x="6320" y="3148600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500 €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879047F-BDC3-1AA4-8CA6-2CE280A6A017}"/>
              </a:ext>
            </a:extLst>
          </p:cNvPr>
          <p:cNvSpPr txBox="1"/>
          <p:nvPr/>
        </p:nvSpPr>
        <p:spPr>
          <a:xfrm>
            <a:off x="2197705" y="132806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2050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A555C7A-59CD-06DF-52C4-6EF75C8549F6}"/>
              </a:ext>
            </a:extLst>
          </p:cNvPr>
          <p:cNvSpPr txBox="1"/>
          <p:nvPr/>
        </p:nvSpPr>
        <p:spPr>
          <a:xfrm>
            <a:off x="2197705" y="154161"/>
            <a:ext cx="74184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 err="1">
                <a:solidFill>
                  <a:srgbClr val="FFFF00"/>
                </a:solidFill>
              </a:rPr>
              <a:t>Cost-effectiveness</a:t>
            </a:r>
            <a:r>
              <a:rPr lang="fr-FR" sz="3200" dirty="0">
                <a:solidFill>
                  <a:srgbClr val="FFFF00"/>
                </a:solidFill>
              </a:rPr>
              <a:t> </a:t>
            </a:r>
            <a:r>
              <a:rPr lang="fr-FR" sz="3200" dirty="0" err="1">
                <a:solidFill>
                  <a:srgbClr val="FFFF00"/>
                </a:solidFill>
              </a:rPr>
              <a:t>analysis</a:t>
            </a:r>
            <a:r>
              <a:rPr lang="fr-FR" sz="3200" dirty="0">
                <a:solidFill>
                  <a:srgbClr val="FFFF00"/>
                </a:solidFill>
              </a:rPr>
              <a:t> (</a:t>
            </a:r>
            <a:r>
              <a:rPr lang="fr-FR" sz="3200" dirty="0" err="1">
                <a:solidFill>
                  <a:srgbClr val="FFFF00"/>
                </a:solidFill>
              </a:rPr>
              <a:t>Gollier</a:t>
            </a:r>
            <a:r>
              <a:rPr lang="fr-FR" sz="3200" dirty="0">
                <a:solidFill>
                  <a:srgbClr val="FFFF00"/>
                </a:solidFill>
              </a:rPr>
              <a:t> 2021)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49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CC1F10-60B9-E6F7-CA0C-EF0793565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What most economists agree on: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5BA810-BF96-7AC6-5A43-B11DE7C0E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need a </a:t>
            </a:r>
            <a:r>
              <a:rPr lang="en-GB" b="1" dirty="0">
                <a:solidFill>
                  <a:srgbClr val="FFFF00"/>
                </a:solidFill>
              </a:rPr>
              <a:t>globalized price for carbon </a:t>
            </a:r>
            <a:r>
              <a:rPr lang="en-GB" dirty="0"/>
              <a:t>(the social cost of the ton of carbon emitted is the same whoever and wherever the emitter is).</a:t>
            </a:r>
          </a:p>
          <a:p>
            <a:r>
              <a:rPr lang="en-GB" dirty="0">
                <a:solidFill>
                  <a:srgbClr val="FFFF00"/>
                </a:solidFill>
              </a:rPr>
              <a:t>On all </a:t>
            </a:r>
            <a:r>
              <a:rPr lang="en-GB" b="1" dirty="0">
                <a:solidFill>
                  <a:srgbClr val="FFFF00"/>
                </a:solidFill>
              </a:rPr>
              <a:t>producers and consumers</a:t>
            </a:r>
          </a:p>
          <a:p>
            <a:r>
              <a:rPr lang="en-GB" dirty="0"/>
              <a:t>But there is a problem of acceptability because giving a value to carbon is </a:t>
            </a:r>
            <a:r>
              <a:rPr lang="en-GB" dirty="0">
                <a:solidFill>
                  <a:srgbClr val="FFFF00"/>
                </a:solidFill>
              </a:rPr>
              <a:t>very anti-redistributive</a:t>
            </a:r>
            <a:r>
              <a:rPr lang="en-GB" dirty="0"/>
              <a:t>…. =&gt; same cost for poor and rich but with big revenue differences : </a:t>
            </a:r>
            <a:r>
              <a:rPr lang="en-GB" b="1" dirty="0">
                <a:solidFill>
                  <a:srgbClr val="FF0000"/>
                </a:solidFill>
              </a:rPr>
              <a:t>Clearly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Unfair</a:t>
            </a:r>
          </a:p>
          <a:p>
            <a:r>
              <a:rPr lang="en-GB" dirty="0"/>
              <a:t>On a local, national or international scale, </a:t>
            </a:r>
            <a:r>
              <a:rPr lang="en-GB" dirty="0">
                <a:solidFill>
                  <a:srgbClr val="FFFF00"/>
                </a:solidFill>
              </a:rPr>
              <a:t>carbon pricing cannot be implemented without a well-thought-out redistribution system </a:t>
            </a:r>
          </a:p>
          <a:p>
            <a:r>
              <a:rPr lang="en-GB" dirty="0"/>
              <a:t>Local / national / International Green Fund</a:t>
            </a:r>
          </a:p>
        </p:txBody>
      </p:sp>
    </p:spTree>
    <p:extLst>
      <p:ext uri="{BB962C8B-B14F-4D97-AF65-F5344CB8AC3E}">
        <p14:creationId xmlns:p14="http://schemas.microsoft.com/office/powerpoint/2010/main" val="309907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>
            <a:extLst>
              <a:ext uri="{FF2B5EF4-FFF2-40B4-BE49-F238E27FC236}">
                <a16:creationId xmlns:a16="http://schemas.microsoft.com/office/drawing/2014/main" id="{9FFA9F6A-5AE9-1094-7A2F-2749EFFF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B870C8A3-50D0-D34B-978C-3EC2F5BFE52A}" type="slidenum">
              <a:rPr smtClean="0"/>
              <a:pPr>
                <a:defRPr/>
              </a:pPr>
              <a:t>12</a:t>
            </a:fld>
            <a:endParaRPr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8EBE513-B078-8920-A6DF-6747B5EE0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969325"/>
            <a:ext cx="8909221" cy="527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C77125-7B55-8C83-8BBB-1FEE7091C26B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97338" y="338931"/>
            <a:ext cx="6383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b="1" dirty="0">
                <a:solidFill>
                  <a:srgbClr val="FFFF00"/>
                </a:solidFill>
              </a:rPr>
              <a:t>Impact of a 22 €/T carbon tax on the household revenues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27D80E-A886-032F-9EE9-BC37151C6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567488"/>
            <a:ext cx="5684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200" b="1"/>
              <a:t>Source : Mathilde Clement, CGDD-INSEE, using households surveys (2016)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771A6E-8D8B-3936-498D-8EF18EBA0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5107" y="5979157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br>
              <a:rPr lang="fr-FR" altLang="fr-FR" dirty="0"/>
            </a:br>
            <a:r>
              <a:rPr lang="fr-FR" altLang="fr-FR" dirty="0" err="1"/>
              <a:t>Deciles</a:t>
            </a:r>
            <a:r>
              <a:rPr lang="fr-FR" altLang="fr-FR" dirty="0"/>
              <a:t> of </a:t>
            </a:r>
            <a:r>
              <a:rPr lang="fr-FR" altLang="fr-FR" dirty="0" err="1"/>
              <a:t>income</a:t>
            </a:r>
            <a:endParaRPr lang="en-US" alt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2D34890-6999-DB99-E4F5-CF63130A272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219074" y="3644900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/>
              <a:t>% of disposable income</a:t>
            </a:r>
          </a:p>
        </p:txBody>
      </p:sp>
    </p:spTree>
    <p:extLst>
      <p:ext uri="{BB962C8B-B14F-4D97-AF65-F5344CB8AC3E}">
        <p14:creationId xmlns:p14="http://schemas.microsoft.com/office/powerpoint/2010/main" val="9602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DE73D-0364-B4DC-F95B-7C439812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722" y="187711"/>
            <a:ext cx="11155017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Example : </a:t>
            </a:r>
            <a:r>
              <a:rPr lang="fr-FR" sz="2800" b="1" dirty="0">
                <a:solidFill>
                  <a:srgbClr val="FFFF00"/>
                </a:solidFill>
              </a:rPr>
              <a:t>2019 carbone </a:t>
            </a:r>
            <a:r>
              <a:rPr lang="fr-FR" sz="2800" b="1" dirty="0" err="1">
                <a:solidFill>
                  <a:srgbClr val="FFFF00"/>
                </a:solidFill>
              </a:rPr>
              <a:t>neutrality</a:t>
            </a:r>
            <a:r>
              <a:rPr lang="fr-FR" sz="2800" b="1" dirty="0">
                <a:solidFill>
                  <a:srgbClr val="FFFF00"/>
                </a:solidFill>
              </a:rPr>
              <a:t> in 2050 for France</a:t>
            </a:r>
            <a:endParaRPr lang="en-GB" sz="2800" b="1" dirty="0">
              <a:solidFill>
                <a:srgbClr val="FFFF00"/>
              </a:solidFill>
            </a:endParaRP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DC32D072-AF18-A2FD-9630-CE4EAC55B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37" y="1264799"/>
            <a:ext cx="9032875" cy="515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C6E46FF-3C44-E599-C3D7-7862D3E38E73}"/>
              </a:ext>
            </a:extLst>
          </p:cNvPr>
          <p:cNvSpPr txBox="1"/>
          <p:nvPr/>
        </p:nvSpPr>
        <p:spPr>
          <a:xfrm>
            <a:off x="2782956" y="6424174"/>
            <a:ext cx="70965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fr-FR" sz="1800" b="1" dirty="0"/>
              <a:t>Source : Alain Quinet, </a:t>
            </a:r>
            <a:r>
              <a:rPr lang="en-US" altLang="fr-FR" sz="1800" b="1" dirty="0">
                <a:hlinkClick r:id="rId3"/>
              </a:rPr>
              <a:t>La valeur de l’action pour le climat</a:t>
            </a:r>
            <a:r>
              <a:rPr lang="en-US" altLang="fr-FR" sz="1800" b="1" dirty="0"/>
              <a:t>, 2019</a:t>
            </a:r>
            <a:r>
              <a:rPr lang="en-US" alt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567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6BD02-1C58-0033-C03C-A6838F23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094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Actual carbon market prices in EU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2A375D6-7F49-B2B0-61F8-DEC2D72CE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" t="3919" r="-748" b="5044"/>
          <a:stretch/>
        </p:blipFill>
        <p:spPr>
          <a:xfrm>
            <a:off x="1593707" y="1405951"/>
            <a:ext cx="9004586" cy="52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661808E-8F3E-B4DB-9BCF-B398A041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FF00"/>
                </a:solidFill>
                <a:latin typeface="Helvetica" pitchFamily="2" charset="0"/>
              </a:rPr>
              <a:t>Discussions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AC8734-8CF1-DB04-E889-260FB6346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9" y="1825625"/>
            <a:ext cx="11141765" cy="4565236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Carbon pricing </a:t>
            </a:r>
            <a:r>
              <a:rPr lang="en-GB" sz="3200" dirty="0"/>
              <a:t>makes the costs of the transition visible </a:t>
            </a:r>
            <a:r>
              <a:rPr lang="en-GB" sz="3200" dirty="0">
                <a:sym typeface="Wingdings" pitchFamily="2" charset="2"/>
              </a:rPr>
              <a:t></a:t>
            </a:r>
            <a:r>
              <a:rPr lang="en-GB" sz="3200" dirty="0"/>
              <a:t> This climate policy is difficult to support</a:t>
            </a:r>
          </a:p>
          <a:p>
            <a:pPr lvl="1"/>
            <a:r>
              <a:rPr lang="en-GB" sz="2800" dirty="0"/>
              <a:t>Should costs be hidden by using </a:t>
            </a:r>
            <a:r>
              <a:rPr lang="en-GB" sz="2800" b="1" dirty="0"/>
              <a:t>ineffective policies</a:t>
            </a:r>
            <a:r>
              <a:rPr lang="en-GB" sz="2800" dirty="0"/>
              <a:t> with less transparent costs?</a:t>
            </a:r>
          </a:p>
          <a:p>
            <a:pPr lvl="1"/>
            <a:r>
              <a:rPr lang="en-GB" sz="2800" dirty="0"/>
              <a:t>Any subsidy to X is a tax to Y</a:t>
            </a:r>
          </a:p>
          <a:p>
            <a:pPr lvl="1"/>
            <a:r>
              <a:rPr lang="en-GB" sz="2800" dirty="0"/>
              <a:t>What happens if X and Y are not from the same country?</a:t>
            </a:r>
          </a:p>
          <a:p>
            <a:pPr lvl="1"/>
            <a:r>
              <a:rPr lang="en-GB" sz="2800" dirty="0">
                <a:solidFill>
                  <a:srgbClr val="FFFF00"/>
                </a:solidFill>
              </a:rPr>
              <a:t>Avoid exemptions </a:t>
            </a:r>
            <a:r>
              <a:rPr lang="en-GB" sz="2800" dirty="0"/>
              <a:t>(taxis, road transport, aviation, farmers, etc, poor countries...).</a:t>
            </a:r>
          </a:p>
          <a:p>
            <a:pPr lvl="1"/>
            <a:r>
              <a:rPr lang="en-GB" sz="2800" dirty="0"/>
              <a:t>The French “Yellow Vests” were right to point out that some do not pay a fair contribution</a:t>
            </a:r>
          </a:p>
          <a:p>
            <a:pPr lvl="1"/>
            <a:r>
              <a:rPr lang="en-GB" sz="2800" dirty="0"/>
              <a:t>The feeling of injustice is sounded and must be resolved</a:t>
            </a:r>
          </a:p>
        </p:txBody>
      </p:sp>
    </p:spTree>
    <p:extLst>
      <p:ext uri="{BB962C8B-B14F-4D97-AF65-F5344CB8AC3E}">
        <p14:creationId xmlns:p14="http://schemas.microsoft.com/office/powerpoint/2010/main" val="99889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0AA599-A8D0-F4B8-ED2C-A53D9D9C2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Main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2148EC-781D-E45D-1465-FE9C78821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The social cost of carbon is incredibly important because it enables policymakers or private decision-makers to make sound decisions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social cost of taxes and CO2 markets are less than norms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The actual social cost of carbon is underestimated compared to most estimations</a:t>
            </a:r>
          </a:p>
          <a:p>
            <a:pPr lvl="1"/>
            <a:r>
              <a:rPr lang="en-GB" dirty="0"/>
              <a:t>Quinet 2: 75€ today, 775€ in 2050.</a:t>
            </a:r>
          </a:p>
          <a:p>
            <a:pPr lvl="1"/>
            <a:r>
              <a:rPr lang="en-GB" dirty="0"/>
              <a:t>Stern and Stiglitz : $100 per ton by 2030; </a:t>
            </a:r>
          </a:p>
          <a:p>
            <a:pPr lvl="1"/>
            <a:r>
              <a:rPr lang="en-GB" dirty="0"/>
              <a:t>Carleton = $125 per ton of carbon by 2030</a:t>
            </a:r>
          </a:p>
          <a:p>
            <a:pPr lvl="1"/>
            <a:r>
              <a:rPr lang="en-GB" dirty="0"/>
              <a:t>Frances Moore, put it at $220 per ton in 2030.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CO2 markets/taxes are a source of revenues for policymakers, they must use it to help low-income people (in all countries) face the unfair burden effects of this policy</a:t>
            </a:r>
          </a:p>
        </p:txBody>
      </p:sp>
    </p:spTree>
    <p:extLst>
      <p:ext uri="{BB962C8B-B14F-4D97-AF65-F5344CB8AC3E}">
        <p14:creationId xmlns:p14="http://schemas.microsoft.com/office/powerpoint/2010/main" val="12773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8CCAC-D805-D165-F04A-BAC7E2041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Additional material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7CC2DB12-78BF-ADC5-F475-C7DA8AF58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58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0E27B-D1E0-AA81-D9D4-10E6F566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FFFF00"/>
                </a:solidFill>
              </a:rPr>
              <a:t>Emiters</a:t>
            </a:r>
            <a:r>
              <a:rPr lang="en-GB" b="1" dirty="0">
                <a:solidFill>
                  <a:srgbClr val="FFFF00"/>
                </a:solidFill>
              </a:rPr>
              <a:t> per region and per deciles</a:t>
            </a:r>
          </a:p>
        </p:txBody>
      </p:sp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D4D00244-D54C-0F33-730F-B183C243B5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8393"/>
          <a:stretch/>
        </p:blipFill>
        <p:spPr bwMode="auto">
          <a:xfrm>
            <a:off x="0" y="1949824"/>
            <a:ext cx="5920676" cy="431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. 1">
            <a:extLst>
              <a:ext uri="{FF2B5EF4-FFF2-40B4-BE49-F238E27FC236}">
                <a16:creationId xmlns:a16="http://schemas.microsoft.com/office/drawing/2014/main" id="{CD851D98-ABAD-FA7A-3781-185C6E4B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5"/>
          <a:stretch/>
        </p:blipFill>
        <p:spPr bwMode="auto">
          <a:xfrm>
            <a:off x="6017080" y="1963271"/>
            <a:ext cx="6107688" cy="431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08B9AC7-3986-5C7F-7BC1-E4B6DF2D2BCB}"/>
              </a:ext>
            </a:extLst>
          </p:cNvPr>
          <p:cNvSpPr txBox="1"/>
          <p:nvPr/>
        </p:nvSpPr>
        <p:spPr>
          <a:xfrm>
            <a:off x="3525050" y="6478862"/>
            <a:ext cx="667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Chancel 2022: https://</a:t>
            </a:r>
            <a:r>
              <a:rPr lang="en-GB" dirty="0" err="1"/>
              <a:t>www.nature.com</a:t>
            </a:r>
            <a:r>
              <a:rPr lang="en-GB" dirty="0"/>
              <a:t>/articles/s41893-022-00955-z</a:t>
            </a:r>
          </a:p>
        </p:txBody>
      </p:sp>
    </p:spTree>
    <p:extLst>
      <p:ext uri="{BB962C8B-B14F-4D97-AF65-F5344CB8AC3E}">
        <p14:creationId xmlns:p14="http://schemas.microsoft.com/office/powerpoint/2010/main" val="115791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B0B3CB-0C47-78C2-4CF4-E6C25C74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57466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Obama VS Trump : how to manipulate the Social Cost of Carbon 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22779462-27FD-54D8-AADD-51D85ECA0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2193" y="1396588"/>
            <a:ext cx="9773508" cy="488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3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1FEC76-7C14-256B-58B5-1BB7DF5D2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235" y="1487175"/>
            <a:ext cx="3965949" cy="2643966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8BE2744-388E-9599-D04C-B59594C064C6}"/>
              </a:ext>
            </a:extLst>
          </p:cNvPr>
          <p:cNvSpPr txBox="1"/>
          <p:nvPr/>
        </p:nvSpPr>
        <p:spPr>
          <a:xfrm>
            <a:off x="329197" y="1443021"/>
            <a:ext cx="34339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The legal system intervenes </a:t>
            </a:r>
          </a:p>
          <a:p>
            <a:r>
              <a:rPr lang="en-GB" sz="2200" b="1" dirty="0"/>
              <a:t>after the damage </a:t>
            </a:r>
            <a:r>
              <a:rPr lang="en-GB" sz="2200" dirty="0"/>
              <a:t>=&gt; </a:t>
            </a:r>
          </a:p>
          <a:p>
            <a:r>
              <a:rPr lang="en-GB" sz="2200" dirty="0">
                <a:solidFill>
                  <a:srgbClr val="FFFF00"/>
                </a:solidFill>
              </a:rPr>
              <a:t>Ex-post</a:t>
            </a:r>
            <a:r>
              <a:rPr lang="en-GB" sz="2200" dirty="0"/>
              <a:t> tool to compensate victims of pollution</a:t>
            </a:r>
          </a:p>
          <a:p>
            <a:endParaRPr lang="en-GB" sz="2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DA872FB-2787-61F1-D0ED-A51D3A637305}"/>
              </a:ext>
            </a:extLst>
          </p:cNvPr>
          <p:cNvSpPr txBox="1"/>
          <p:nvPr/>
        </p:nvSpPr>
        <p:spPr>
          <a:xfrm>
            <a:off x="8234876" y="1481836"/>
            <a:ext cx="31550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Economists think of tools to make people </a:t>
            </a:r>
            <a:r>
              <a:rPr lang="en-GB" sz="2200" dirty="0"/>
              <a:t>(firms, consumers) internalize the cost of pollution </a:t>
            </a:r>
            <a:r>
              <a:rPr lang="en-GB" sz="2200" dirty="0">
                <a:solidFill>
                  <a:srgbClr val="FFFF00"/>
                </a:solidFill>
              </a:rPr>
              <a:t>ex-ante</a:t>
            </a:r>
            <a:r>
              <a:rPr lang="en-GB" sz="2200" dirty="0"/>
              <a:t> =&gt; </a:t>
            </a:r>
            <a:r>
              <a:rPr lang="en-GB" sz="2200" b="1" dirty="0"/>
              <a:t>incentive effect</a:t>
            </a:r>
          </a:p>
        </p:txBody>
      </p:sp>
      <p:pic>
        <p:nvPicPr>
          <p:cNvPr id="1030" name="Picture 6" descr="Mapped: Carbon Dioxide Emissions Around the World">
            <a:extLst>
              <a:ext uri="{FF2B5EF4-FFF2-40B4-BE49-F238E27FC236}">
                <a16:creationId xmlns:a16="http://schemas.microsoft.com/office/drawing/2014/main" id="{EB11C345-FA93-ACD2-FE20-64284C2E7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473" y="4216368"/>
            <a:ext cx="5000223" cy="26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5A17600-A3B5-CC5D-E65D-BF7D3990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1" y="274680"/>
            <a:ext cx="11244126" cy="114264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The main difference between the legal and the economic approach to damages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63EB8F-2BEA-B16D-C0B2-AB9C2EC862A3}"/>
              </a:ext>
            </a:extLst>
          </p:cNvPr>
          <p:cNvSpPr txBox="1"/>
          <p:nvPr/>
        </p:nvSpPr>
        <p:spPr>
          <a:xfrm>
            <a:off x="329197" y="4216368"/>
            <a:ext cx="31550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/>
              <a:t>Liability and compensation rules </a:t>
            </a:r>
            <a:r>
              <a:rPr lang="en-GB" sz="2200" dirty="0"/>
              <a:t>are also supposed to have this</a:t>
            </a:r>
            <a:r>
              <a:rPr lang="en-GB" sz="2200" b="1" dirty="0"/>
              <a:t> incentive effect</a:t>
            </a:r>
            <a:r>
              <a:rPr lang="en-GB" sz="2200" dirty="0"/>
              <a:t>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5038A0A-60B7-B60E-C391-E8DBF8119D85}"/>
              </a:ext>
            </a:extLst>
          </p:cNvPr>
          <p:cNvSpPr txBox="1"/>
          <p:nvPr/>
        </p:nvSpPr>
        <p:spPr>
          <a:xfrm>
            <a:off x="8799017" y="4131141"/>
            <a:ext cx="31550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… on the condition that </a:t>
            </a:r>
            <a:r>
              <a:rPr lang="fr-FR" sz="2200" dirty="0"/>
              <a:t>the compensation </a:t>
            </a:r>
            <a:r>
              <a:rPr lang="fr-FR" sz="2200" dirty="0" err="1"/>
              <a:t>is</a:t>
            </a:r>
            <a:r>
              <a:rPr lang="fr-FR" sz="2200" dirty="0"/>
              <a:t> </a:t>
            </a:r>
            <a:r>
              <a:rPr lang="fr-FR" sz="2200" dirty="0" err="1"/>
              <a:t>proportional</a:t>
            </a:r>
            <a:r>
              <a:rPr lang="fr-FR" sz="2200" dirty="0"/>
              <a:t> to the </a:t>
            </a:r>
            <a:r>
              <a:rPr lang="fr-FR" sz="2200" dirty="0" err="1"/>
              <a:t>severity</a:t>
            </a:r>
            <a:r>
              <a:rPr lang="fr-FR" sz="2200" dirty="0"/>
              <a:t> of damage and </a:t>
            </a:r>
            <a:r>
              <a:rPr lang="fr-FR" sz="2200" dirty="0" err="1"/>
              <a:t>polluters</a:t>
            </a:r>
            <a:r>
              <a:rPr lang="fr-FR" sz="2200" dirty="0"/>
              <a:t> </a:t>
            </a:r>
            <a:r>
              <a:rPr lang="fr-FR" sz="2200" dirty="0" err="1"/>
              <a:t>cannot</a:t>
            </a:r>
            <a:r>
              <a:rPr lang="fr-FR" sz="2200" dirty="0"/>
              <a:t> </a:t>
            </a:r>
            <a:r>
              <a:rPr lang="fr-FR" sz="2200" dirty="0" err="1"/>
              <a:t>avoid</a:t>
            </a:r>
            <a:r>
              <a:rPr lang="fr-FR" sz="2200" dirty="0"/>
              <a:t> </a:t>
            </a:r>
            <a:r>
              <a:rPr lang="fr-FR" sz="2200" dirty="0" err="1"/>
              <a:t>their</a:t>
            </a:r>
            <a:r>
              <a:rPr lang="fr-FR" sz="2200" dirty="0"/>
              <a:t> </a:t>
            </a:r>
            <a:r>
              <a:rPr lang="fr-FR" sz="2200" dirty="0" err="1"/>
              <a:t>responsibility</a:t>
            </a:r>
            <a:r>
              <a:rPr lang="fr-FR" sz="2200" dirty="0"/>
              <a:t>…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93817686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2BB101-4395-9A3F-E1BB-63BF2F29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Parameters of the calculation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8E016DC-48FA-2A58-48BC-09629ED85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“Discount rate debate”: 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Question: </a:t>
            </a:r>
            <a:r>
              <a:rPr lang="en-GB" dirty="0"/>
              <a:t>who will pay the cost of carbon in the next 200 years = intergenerational equity . 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Tool : </a:t>
            </a:r>
            <a:r>
              <a:rPr lang="en-GB" dirty="0"/>
              <a:t>a lower rate means valuing the harms to future generations more highly today, while a higher rate means allowing them to bear more of the burden. 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Level</a:t>
            </a:r>
            <a:r>
              <a:rPr lang="en-GB" dirty="0"/>
              <a:t>: Most scientists assume a </a:t>
            </a:r>
            <a:r>
              <a:rPr lang="en-GB" dirty="0">
                <a:solidFill>
                  <a:srgbClr val="FFFF00"/>
                </a:solidFill>
              </a:rPr>
              <a:t>rate of 2 or 3 %</a:t>
            </a:r>
            <a:r>
              <a:rPr lang="en-GB" dirty="0"/>
              <a:t>, while </a:t>
            </a:r>
            <a:r>
              <a:rPr lang="en-GB" dirty="0">
                <a:solidFill>
                  <a:srgbClr val="FFFF00"/>
                </a:solidFill>
              </a:rPr>
              <a:t>Trump administration policies used a rate as high as 7 %.</a:t>
            </a:r>
          </a:p>
          <a:p>
            <a:r>
              <a:rPr lang="en-GB" dirty="0">
                <a:solidFill>
                  <a:srgbClr val="FFFF00"/>
                </a:solidFill>
              </a:rPr>
              <a:t>“Growth rate debate”: 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Question : </a:t>
            </a:r>
            <a:r>
              <a:rPr lang="en-GB" dirty="0"/>
              <a:t>In the next 25 years what would be the growth rate? 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Setting the parameters: </a:t>
            </a:r>
            <a:r>
              <a:rPr lang="en-GB" dirty="0"/>
              <a:t>The bigger, the more we need a high price of carbon</a:t>
            </a:r>
          </a:p>
          <a:p>
            <a:r>
              <a:rPr lang="en-GB" dirty="0">
                <a:solidFill>
                  <a:srgbClr val="FFFF00"/>
                </a:solidFill>
              </a:rPr>
              <a:t>Level of uncertainty </a:t>
            </a:r>
            <a:r>
              <a:rPr lang="en-GB" dirty="0"/>
              <a:t>: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Question</a:t>
            </a:r>
            <a:r>
              <a:rPr lang="en-GB" dirty="0"/>
              <a:t> : how to consider the data we did not know? What are the risks we may face in the future? </a:t>
            </a:r>
          </a:p>
          <a:p>
            <a:pPr lvl="1"/>
            <a:r>
              <a:rPr lang="en-GB" dirty="0"/>
              <a:t>In terms of investments, do we have to make a difference according to the level of risks?</a:t>
            </a:r>
          </a:p>
          <a:p>
            <a:r>
              <a:rPr lang="fr-FR" b="1" i="0" dirty="0">
                <a:solidFill>
                  <a:srgbClr val="FFFF00"/>
                </a:solidFill>
                <a:effectLst/>
                <a:latin typeface="Calibre Web Bold"/>
              </a:rPr>
              <a:t>Nice online </a:t>
            </a:r>
            <a:r>
              <a:rPr lang="fr-FR" b="1" i="0" dirty="0" err="1">
                <a:solidFill>
                  <a:srgbClr val="FFFF00"/>
                </a:solidFill>
                <a:effectLst/>
                <a:latin typeface="Calibre Web Bold"/>
              </a:rPr>
              <a:t>tool</a:t>
            </a:r>
            <a:r>
              <a:rPr lang="fr-FR" b="1" i="0" dirty="0">
                <a:solidFill>
                  <a:srgbClr val="FFFF00"/>
                </a:solidFill>
                <a:effectLst/>
                <a:latin typeface="Calibre Web Bold"/>
              </a:rPr>
              <a:t> : Social </a:t>
            </a:r>
            <a:r>
              <a:rPr lang="fr-FR" b="1" i="0" dirty="0" err="1">
                <a:solidFill>
                  <a:srgbClr val="FFFF00"/>
                </a:solidFill>
                <a:effectLst/>
                <a:latin typeface="Calibre Web Bold"/>
              </a:rPr>
              <a:t>Cost</a:t>
            </a:r>
            <a:r>
              <a:rPr lang="fr-FR" b="1" i="0" dirty="0">
                <a:solidFill>
                  <a:srgbClr val="FFFF00"/>
                </a:solidFill>
                <a:effectLst/>
                <a:latin typeface="Calibre Web Bold"/>
              </a:rPr>
              <a:t> of Carbon Explorer</a:t>
            </a:r>
          </a:p>
          <a:p>
            <a:r>
              <a:rPr lang="en-GB" dirty="0">
                <a:solidFill>
                  <a:srgbClr val="FFFF00"/>
                </a:solidFill>
              </a:rPr>
              <a:t> https://</a:t>
            </a:r>
            <a:r>
              <a:rPr lang="en-GB" dirty="0" err="1">
                <a:solidFill>
                  <a:srgbClr val="FFFF00"/>
                </a:solidFill>
              </a:rPr>
              <a:t>www.rff.org</a:t>
            </a:r>
            <a:r>
              <a:rPr lang="en-GB" dirty="0">
                <a:solidFill>
                  <a:srgbClr val="FFFF00"/>
                </a:solidFill>
              </a:rPr>
              <a:t>/publications/data-tools/</a:t>
            </a:r>
            <a:r>
              <a:rPr lang="en-GB" dirty="0" err="1">
                <a:solidFill>
                  <a:srgbClr val="FFFF00"/>
                </a:solidFill>
              </a:rPr>
              <a:t>scc</a:t>
            </a:r>
            <a:r>
              <a:rPr lang="en-GB" dirty="0">
                <a:solidFill>
                  <a:srgbClr val="FFFF00"/>
                </a:solidFill>
              </a:rPr>
              <a:t>-explorer/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767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91A72F-A67B-9816-C2C4-E9408C7C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>
                <a:solidFill>
                  <a:srgbClr val="FFFF00"/>
                </a:solidFill>
              </a:rPr>
              <a:t>EU’s</a:t>
            </a:r>
            <a:r>
              <a:rPr lang="fr-FR" sz="3600" b="1" dirty="0">
                <a:solidFill>
                  <a:srgbClr val="FFFF00"/>
                </a:solidFill>
              </a:rPr>
              <a:t> plan for a Carbon Border </a:t>
            </a:r>
            <a:r>
              <a:rPr lang="fr-FR" sz="3600" b="1" dirty="0" err="1">
                <a:solidFill>
                  <a:srgbClr val="FFFF00"/>
                </a:solidFill>
              </a:rPr>
              <a:t>Adjustment</a:t>
            </a:r>
            <a:r>
              <a:rPr lang="fr-FR" sz="3600" b="1" dirty="0">
                <a:solidFill>
                  <a:srgbClr val="FFFF00"/>
                </a:solidFill>
              </a:rPr>
              <a:t> </a:t>
            </a:r>
            <a:r>
              <a:rPr lang="fr-FR" sz="3600" b="1" dirty="0" err="1">
                <a:solidFill>
                  <a:srgbClr val="FFFF00"/>
                </a:solidFill>
              </a:rPr>
              <a:t>Mechanism</a:t>
            </a:r>
            <a:r>
              <a:rPr lang="fr-FR" sz="3600" b="1" dirty="0">
                <a:solidFill>
                  <a:srgbClr val="FFFF00"/>
                </a:solidFill>
              </a:rPr>
              <a:t> (CBAM).</a:t>
            </a:r>
            <a:endParaRPr lang="en-GB" sz="3600" b="1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861D6-721B-1ECD-E292-B4DA08FF7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26271" cy="4667250"/>
          </a:xfrm>
        </p:spPr>
        <p:txBody>
          <a:bodyPr>
            <a:normAutofit/>
          </a:bodyPr>
          <a:lstStyle/>
          <a:p>
            <a:r>
              <a:rPr lang="en-GB" b="1" dirty="0"/>
              <a:t>Problems: </a:t>
            </a:r>
            <a:r>
              <a:rPr lang="en-GB" b="1" dirty="0">
                <a:solidFill>
                  <a:srgbClr val="FFFF00"/>
                </a:solidFill>
              </a:rPr>
              <a:t>Competition from low cost polluters and </a:t>
            </a:r>
            <a:r>
              <a:rPr lang="fr-FR" b="1" dirty="0">
                <a:solidFill>
                  <a:srgbClr val="FFFF00"/>
                </a:solidFill>
              </a:rPr>
              <a:t>‘</a:t>
            </a:r>
            <a:r>
              <a:rPr lang="fr-FR" b="1" dirty="0" err="1">
                <a:solidFill>
                  <a:srgbClr val="FFFF00"/>
                </a:solidFill>
              </a:rPr>
              <a:t>carbon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err="1">
                <a:solidFill>
                  <a:srgbClr val="FFFF00"/>
                </a:solidFill>
              </a:rPr>
              <a:t>leakage</a:t>
            </a:r>
            <a:r>
              <a:rPr lang="fr-FR" b="1" dirty="0">
                <a:solidFill>
                  <a:srgbClr val="FFFF00"/>
                </a:solidFill>
              </a:rPr>
              <a:t>’</a:t>
            </a:r>
          </a:p>
          <a:p>
            <a:r>
              <a:rPr lang="fr-FR" dirty="0"/>
              <a:t>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Parliament</a:t>
            </a:r>
            <a:r>
              <a:rPr lang="fr-FR" dirty="0"/>
              <a:t> and the Council of the </a:t>
            </a:r>
            <a:r>
              <a:rPr lang="fr-FR" dirty="0" err="1"/>
              <a:t>European</a:t>
            </a:r>
            <a:r>
              <a:rPr lang="fr-FR" dirty="0"/>
              <a:t> </a:t>
            </a:r>
            <a:r>
              <a:rPr lang="fr-FR" dirty="0" err="1"/>
              <a:t>Unionsigned</a:t>
            </a:r>
            <a:r>
              <a:rPr lang="fr-FR" dirty="0"/>
              <a:t> the CBAM </a:t>
            </a:r>
            <a:r>
              <a:rPr lang="fr-FR" dirty="0" err="1"/>
              <a:t>Regulation</a:t>
            </a:r>
            <a:r>
              <a:rPr lang="fr-FR" dirty="0"/>
              <a:t> on 10 May 2023.</a:t>
            </a:r>
          </a:p>
          <a:p>
            <a:r>
              <a:rPr lang="fr-FR" dirty="0"/>
              <a:t>the CBAM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phased</a:t>
            </a:r>
            <a:r>
              <a:rPr lang="fr-FR" dirty="0"/>
              <a:t> in </a:t>
            </a:r>
            <a:r>
              <a:rPr lang="fr-FR" dirty="0" err="1"/>
              <a:t>gradually</a:t>
            </a:r>
            <a:r>
              <a:rPr lang="fr-FR" dirty="0"/>
              <a:t> and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initially</a:t>
            </a:r>
            <a:r>
              <a:rPr lang="fr-FR" dirty="0"/>
              <a:t> </a:t>
            </a:r>
            <a:r>
              <a:rPr lang="fr-FR" dirty="0" err="1"/>
              <a:t>apply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to a </a:t>
            </a:r>
            <a:r>
              <a:rPr lang="fr-FR" dirty="0" err="1"/>
              <a:t>selected</a:t>
            </a:r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goods</a:t>
            </a:r>
            <a:r>
              <a:rPr lang="fr-FR" dirty="0"/>
              <a:t> at high </a:t>
            </a:r>
            <a:r>
              <a:rPr lang="fr-FR" dirty="0" err="1"/>
              <a:t>risk</a:t>
            </a:r>
            <a:r>
              <a:rPr lang="fr-FR" dirty="0"/>
              <a:t> of </a:t>
            </a:r>
            <a:r>
              <a:rPr lang="fr-FR" dirty="0" err="1"/>
              <a:t>carbon</a:t>
            </a:r>
            <a:r>
              <a:rPr lang="fr-FR" dirty="0"/>
              <a:t> </a:t>
            </a:r>
            <a:r>
              <a:rPr lang="fr-FR" dirty="0" err="1"/>
              <a:t>leakage</a:t>
            </a:r>
            <a:r>
              <a:rPr lang="fr-FR" dirty="0"/>
              <a:t>: </a:t>
            </a:r>
          </a:p>
          <a:p>
            <a:pPr lvl="1"/>
            <a:r>
              <a:rPr lang="fr-FR" dirty="0" err="1"/>
              <a:t>iron</a:t>
            </a:r>
            <a:r>
              <a:rPr lang="fr-FR" dirty="0"/>
              <a:t>/</a:t>
            </a:r>
            <a:r>
              <a:rPr lang="fr-FR" dirty="0" err="1"/>
              <a:t>steel</a:t>
            </a:r>
            <a:r>
              <a:rPr lang="fr-FR" dirty="0"/>
              <a:t>, </a:t>
            </a:r>
            <a:r>
              <a:rPr lang="fr-FR" dirty="0" err="1"/>
              <a:t>cement</a:t>
            </a:r>
            <a:r>
              <a:rPr lang="fr-FR" dirty="0"/>
              <a:t>, </a:t>
            </a:r>
            <a:r>
              <a:rPr lang="fr-FR" dirty="0" err="1"/>
              <a:t>fertilisers</a:t>
            </a:r>
            <a:r>
              <a:rPr lang="fr-FR" dirty="0"/>
              <a:t>, aluminium, </a:t>
            </a:r>
            <a:r>
              <a:rPr lang="fr-FR" dirty="0" err="1"/>
              <a:t>hydrogen</a:t>
            </a:r>
            <a:r>
              <a:rPr lang="fr-FR" dirty="0"/>
              <a:t> and </a:t>
            </a:r>
            <a:r>
              <a:rPr lang="fr-FR" dirty="0" err="1"/>
              <a:t>electricity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. </a:t>
            </a:r>
          </a:p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october</a:t>
            </a:r>
            <a:r>
              <a:rPr lang="fr-FR" dirty="0"/>
              <a:t> 23 a </a:t>
            </a:r>
            <a:r>
              <a:rPr lang="fr-FR" dirty="0" err="1"/>
              <a:t>reporting</a:t>
            </a:r>
            <a:r>
              <a:rPr lang="fr-FR" dirty="0"/>
              <a:t> system has </a:t>
            </a:r>
            <a:r>
              <a:rPr lang="fr-FR" dirty="0" err="1"/>
              <a:t>started</a:t>
            </a:r>
            <a:r>
              <a:rPr lang="fr-FR" dirty="0"/>
              <a:t>.</a:t>
            </a:r>
          </a:p>
          <a:p>
            <a:r>
              <a:rPr lang="fr-FR" dirty="0" err="1"/>
              <a:t>Importers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start </a:t>
            </a:r>
            <a:r>
              <a:rPr lang="fr-FR" dirty="0" err="1"/>
              <a:t>paying</a:t>
            </a:r>
            <a:r>
              <a:rPr lang="fr-FR" dirty="0"/>
              <a:t> the CBAM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adjustment</a:t>
            </a:r>
            <a:r>
              <a:rPr lang="fr-FR" dirty="0"/>
              <a:t> in 2026.</a:t>
            </a:r>
          </a:p>
          <a:p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coverage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2026 to </a:t>
            </a:r>
            <a:r>
              <a:rPr lang="fr-FR" dirty="0" err="1"/>
              <a:t>include</a:t>
            </a:r>
            <a:r>
              <a:rPr lang="fr-FR" dirty="0"/>
              <a:t> </a:t>
            </a:r>
            <a:r>
              <a:rPr lang="fr-FR" dirty="0" err="1"/>
              <a:t>chemicals</a:t>
            </a:r>
            <a:r>
              <a:rPr lang="fr-FR" dirty="0"/>
              <a:t> and </a:t>
            </a:r>
            <a:r>
              <a:rPr lang="fr-FR" dirty="0" err="1"/>
              <a:t>polymers</a:t>
            </a:r>
            <a:r>
              <a:rPr lang="fr-FR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9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2"/>
          <p:cNvSpPr/>
          <p:nvPr/>
        </p:nvSpPr>
        <p:spPr>
          <a:xfrm>
            <a:off x="11764948" y="6424200"/>
            <a:ext cx="329760" cy="329760"/>
          </a:xfrm>
          <a:prstGeom prst="ellipse">
            <a:avLst/>
          </a:prstGeom>
          <a:solidFill>
            <a:srgbClr val="847894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77" name="TextShape 6"/>
          <p:cNvSpPr txBox="1"/>
          <p:nvPr/>
        </p:nvSpPr>
        <p:spPr>
          <a:xfrm>
            <a:off x="11694028" y="6399000"/>
            <a:ext cx="48348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fld id="{CED9AB5C-B0FD-4D7D-834B-ABEDBAACBAB9}" type="slidenum">
              <a:rPr lang="fr-FR" sz="1200" spc="-1">
                <a:solidFill>
                  <a:srgbClr val="FFFFFF"/>
                </a:solidFill>
                <a:latin typeface="Lucida Sans"/>
              </a:rPr>
              <a:t>3</a:t>
            </a:fld>
            <a:endParaRPr lang="fr-FR" sz="1200" spc="-1">
              <a:latin typeface="Times New Roman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B5E0AA0-C787-4F21-A089-4FE347F4B03F}"/>
              </a:ext>
            </a:extLst>
          </p:cNvPr>
          <p:cNvSpPr txBox="1"/>
          <p:nvPr/>
        </p:nvSpPr>
        <p:spPr>
          <a:xfrm>
            <a:off x="254927" y="954093"/>
            <a:ext cx="116821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spc="-1" dirty="0">
                <a:solidFill>
                  <a:srgbClr val="FFFF00"/>
                </a:solidFill>
                <a:latin typeface="Lucida Sans"/>
              </a:rPr>
              <a:t>2 options to make people internalize the cost of pollution ex ante: </a:t>
            </a:r>
            <a:endParaRPr lang="en-US" sz="2800" dirty="0">
              <a:solidFill>
                <a:srgbClr val="FFFF00"/>
              </a:solidFill>
              <a:latin typeface="Lucida Sans"/>
              <a:cs typeface="Lucida Sans"/>
            </a:endParaRP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C08DA2A3-69C9-5C57-C7CE-ECDF7610D3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4696399"/>
              </p:ext>
            </p:extLst>
          </p:nvPr>
        </p:nvGraphicFramePr>
        <p:xfrm>
          <a:off x="427054" y="2045916"/>
          <a:ext cx="11184174" cy="4378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 3">
            <a:extLst>
              <a:ext uri="{FF2B5EF4-FFF2-40B4-BE49-F238E27FC236}">
                <a16:creationId xmlns:a16="http://schemas.microsoft.com/office/drawing/2014/main" id="{B14E129D-E0A0-D034-FAC1-94A99C9A68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0691" y="3133582"/>
            <a:ext cx="2536901" cy="1691267"/>
          </a:xfrm>
          <a:prstGeom prst="rect">
            <a:avLst/>
          </a:prstGeom>
        </p:spPr>
      </p:pic>
      <p:pic>
        <p:nvPicPr>
          <p:cNvPr id="5" name="Picture 6" descr="Mapped: Carbon Dioxide Emissions Around the World">
            <a:extLst>
              <a:ext uri="{FF2B5EF4-FFF2-40B4-BE49-F238E27FC236}">
                <a16:creationId xmlns:a16="http://schemas.microsoft.com/office/drawing/2014/main" id="{BEAFB3E2-0038-D319-4212-6CBB8DEB4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07" y="4835235"/>
            <a:ext cx="3703243" cy="19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37722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716E3-5594-F23E-2087-B5C32BEA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</a:rPr>
              <a:t>What is the goal of ex ante solutions?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8BC6FEA-E097-FEDE-FC8B-1EF5212EF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8" y="1825625"/>
            <a:ext cx="10773032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FF00"/>
                </a:solidFill>
              </a:rPr>
              <a:t>Common features between norms, taxes, and market for pollution </a:t>
            </a:r>
          </a:p>
          <a:p>
            <a:pPr marL="800100" lvl="2" indent="-342900"/>
            <a:r>
              <a:rPr lang="en-GB" sz="2400" dirty="0">
                <a:solidFill>
                  <a:srgbClr val="FFFF00"/>
                </a:solidFill>
              </a:rPr>
              <a:t>For companies</a:t>
            </a:r>
            <a:endParaRPr lang="en-GB" sz="2400" dirty="0"/>
          </a:p>
          <a:p>
            <a:pPr marL="1257300" lvl="5" indent="-342900"/>
            <a:r>
              <a:rPr lang="en-GB" sz="2400" dirty="0"/>
              <a:t>Short term: they reduce their polluting production</a:t>
            </a:r>
          </a:p>
          <a:p>
            <a:pPr marL="1257300" lvl="5" indent="-342900"/>
            <a:r>
              <a:rPr lang="en-GB" sz="2400" dirty="0"/>
              <a:t>Long term: they innovate and drive technological change</a:t>
            </a:r>
          </a:p>
          <a:p>
            <a:pPr marL="914400" lvl="2" indent="-457200"/>
            <a:r>
              <a:rPr lang="en-GB" sz="2400" dirty="0">
                <a:solidFill>
                  <a:srgbClr val="FFFF00"/>
                </a:solidFill>
              </a:rPr>
              <a:t>For consumers </a:t>
            </a:r>
          </a:p>
          <a:p>
            <a:pPr marL="1257300" lvl="4" indent="-342900"/>
            <a:r>
              <a:rPr lang="fr-FR" sz="2400" dirty="0"/>
              <a:t>Short </a:t>
            </a:r>
            <a:r>
              <a:rPr lang="fr-FR" sz="2400" dirty="0" err="1"/>
              <a:t>term</a:t>
            </a:r>
            <a:r>
              <a:rPr lang="fr-FR" sz="2400" dirty="0"/>
              <a:t>: People </a:t>
            </a:r>
            <a:r>
              <a:rPr lang="fr-FR" sz="2400" dirty="0" err="1"/>
              <a:t>adjust</a:t>
            </a:r>
            <a:r>
              <a:rPr lang="fr-FR" sz="2400" dirty="0"/>
              <a:t> </a:t>
            </a:r>
            <a:r>
              <a:rPr lang="fr-FR" sz="2400" dirty="0" err="1"/>
              <a:t>their</a:t>
            </a:r>
            <a:r>
              <a:rPr lang="fr-FR" sz="2400" dirty="0"/>
              <a:t> habits of </a:t>
            </a:r>
            <a:r>
              <a:rPr lang="fr-FR" sz="2400" dirty="0" err="1"/>
              <a:t>consumption</a:t>
            </a:r>
            <a:r>
              <a:rPr lang="fr-FR" sz="2400" dirty="0"/>
              <a:t>, transportation, </a:t>
            </a:r>
            <a:r>
              <a:rPr lang="fr-FR" sz="2400" dirty="0" err="1"/>
              <a:t>heating</a:t>
            </a:r>
            <a:r>
              <a:rPr lang="fr-FR" sz="2400" dirty="0"/>
              <a:t>… </a:t>
            </a:r>
          </a:p>
          <a:p>
            <a:pPr marL="1257300" lvl="4" indent="-342900"/>
            <a:r>
              <a:rPr lang="fr-FR" sz="2400" dirty="0"/>
              <a:t>Long </a:t>
            </a:r>
            <a:r>
              <a:rPr lang="fr-FR" sz="2400" dirty="0" err="1"/>
              <a:t>term</a:t>
            </a:r>
            <a:r>
              <a:rPr lang="fr-FR" sz="2400" dirty="0"/>
              <a:t>: </a:t>
            </a:r>
            <a:r>
              <a:rPr lang="fr-FR" sz="2400" dirty="0" err="1"/>
              <a:t>they</a:t>
            </a:r>
            <a:r>
              <a:rPr lang="fr-FR" sz="2400" dirty="0"/>
              <a:t> </a:t>
            </a:r>
            <a:r>
              <a:rPr lang="fr-FR" sz="2400" dirty="0" err="1"/>
              <a:t>invest</a:t>
            </a:r>
            <a:r>
              <a:rPr lang="fr-FR" sz="2400" dirty="0"/>
              <a:t> in </a:t>
            </a:r>
            <a:r>
              <a:rPr lang="fr-FR" sz="2400" dirty="0" err="1"/>
              <a:t>energetic</a:t>
            </a:r>
            <a:r>
              <a:rPr lang="fr-FR" sz="2400" dirty="0"/>
              <a:t> </a:t>
            </a:r>
            <a:r>
              <a:rPr lang="fr-FR" sz="2400" dirty="0" err="1"/>
              <a:t>renovation</a:t>
            </a:r>
            <a:r>
              <a:rPr lang="fr-FR" sz="2400" dirty="0"/>
              <a:t>, …</a:t>
            </a:r>
            <a:endParaRPr lang="en-GB" sz="4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498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716E3-5594-F23E-2087-B5C32BEAA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b="1" dirty="0">
                <a:solidFill>
                  <a:srgbClr val="FFFF00"/>
                </a:solidFill>
              </a:rPr>
              <a:t>Economists prefer economic to administrative tools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BAA768F-BFC0-3895-D339-63E2BDBCF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Norms = same objective for all (producers/consumers)</a:t>
            </a:r>
          </a:p>
          <a:p>
            <a:pPr lvl="1"/>
            <a:r>
              <a:rPr lang="en-GB" dirty="0"/>
              <a:t>For some actors, norms are too strict (costly) for others too easy to reach</a:t>
            </a:r>
          </a:p>
          <a:p>
            <a:pPr lvl="1"/>
            <a:r>
              <a:rPr lang="en-GB" dirty="0"/>
              <a:t>Norms have </a:t>
            </a:r>
            <a:r>
              <a:rPr lang="en-GB" b="1" dirty="0"/>
              <a:t>hidden costs </a:t>
            </a:r>
            <a:r>
              <a:rPr lang="en-GB" dirty="0"/>
              <a:t>for most users and seem more socially accepted when issued</a:t>
            </a:r>
          </a:p>
          <a:p>
            <a:r>
              <a:rPr lang="en-GB" dirty="0">
                <a:solidFill>
                  <a:srgbClr val="FFFF00"/>
                </a:solidFill>
              </a:rPr>
              <a:t>Taxes or markets for pollution</a:t>
            </a:r>
          </a:p>
          <a:p>
            <a:pPr lvl="1"/>
            <a:r>
              <a:rPr lang="en-GB" dirty="0"/>
              <a:t>Actors (public and private) must include them in their economic calculation of production and consumption (play as an input factor) </a:t>
            </a:r>
          </a:p>
          <a:p>
            <a:pPr lvl="1"/>
            <a:r>
              <a:rPr lang="en-GB" dirty="0"/>
              <a:t>They compare them with their costs of depollution</a:t>
            </a:r>
          </a:p>
          <a:p>
            <a:pPr lvl="2"/>
            <a:r>
              <a:rPr lang="en-GB" dirty="0"/>
              <a:t>Ex: if the value of a tonne of CO2 is set at 30 euros, a depollution decision of less than 30 would be undertaken by consumers and producers.</a:t>
            </a:r>
          </a:p>
          <a:p>
            <a:pPr lvl="1"/>
            <a:r>
              <a:rPr lang="en-GB" dirty="0"/>
              <a:t>The cost of depollution is minimized compared to administrative tools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82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AC06ECF-43EB-CB4C-95CF-4ACD1C7A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0E22F5-FF23-E549-AF07-91AD018D71E8}" type="slidenum">
              <a:rPr smtClean="0"/>
              <a:pPr>
                <a:defRPr/>
              </a:pPr>
              <a:t>6</a:t>
            </a:fld>
            <a:endParaRPr dirty="0"/>
          </a:p>
        </p:txBody>
      </p:sp>
      <p:sp>
        <p:nvSpPr>
          <p:cNvPr id="63491" name="ZoneTexte 4">
            <a:extLst>
              <a:ext uri="{FF2B5EF4-FFF2-40B4-BE49-F238E27FC236}">
                <a16:creationId xmlns:a16="http://schemas.microsoft.com/office/drawing/2014/main" id="{0A12DE09-38E4-6571-F017-BC186F394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214" y="5514976"/>
            <a:ext cx="491648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fr-FR" sz="1100"/>
              <a:t>Source : World Bank, </a:t>
            </a:r>
            <a:r>
              <a:rPr lang="en-US" altLang="fr-FR" sz="1100" b="1">
                <a:solidFill>
                  <a:srgbClr val="333333"/>
                </a:solidFill>
                <a:latin typeface="Open Sans" panose="020B0606030504020204" pitchFamily="34" charset="0"/>
                <a:hlinkClick r:id="rId2"/>
              </a:rPr>
              <a:t>State and Trends of Carbon Pricing 2020</a:t>
            </a:r>
            <a:endParaRPr lang="en-US" altLang="fr-FR" sz="1100" b="1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endParaRPr lang="en-US" altLang="fr-FR"/>
          </a:p>
        </p:txBody>
      </p:sp>
      <p:sp>
        <p:nvSpPr>
          <p:cNvPr id="63492" name="ZoneTexte 6">
            <a:extLst>
              <a:ext uri="{FF2B5EF4-FFF2-40B4-BE49-F238E27FC236}">
                <a16:creationId xmlns:a16="http://schemas.microsoft.com/office/drawing/2014/main" id="{5BFA45B2-0B00-4EE9-4F03-095184A3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4" y="158750"/>
            <a:ext cx="8294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fr-FR" altLang="fr-FR" sz="2800" b="1" dirty="0">
                <a:solidFill>
                  <a:srgbClr val="FFFF00"/>
                </a:solidFill>
                <a:latin typeface="Arial Nova" panose="020B0504020202020204" pitchFamily="34" charset="0"/>
              </a:rPr>
              <a:t>Carbon </a:t>
            </a:r>
            <a:r>
              <a:rPr lang="fr-FR" altLang="fr-FR" sz="2800" b="1" dirty="0" err="1">
                <a:solidFill>
                  <a:srgbClr val="FFFF00"/>
                </a:solidFill>
                <a:latin typeface="Arial Nova" panose="020B0504020202020204" pitchFamily="34" charset="0"/>
              </a:rPr>
              <a:t>tax</a:t>
            </a:r>
            <a:r>
              <a:rPr lang="fr-FR" altLang="fr-FR" sz="2800" b="1" dirty="0">
                <a:solidFill>
                  <a:srgbClr val="FFFF00"/>
                </a:solidFill>
                <a:latin typeface="Arial Nova" panose="020B0504020202020204" pitchFamily="34" charset="0"/>
              </a:rPr>
              <a:t> or CO2 </a:t>
            </a:r>
            <a:r>
              <a:rPr lang="fr-FR" altLang="fr-FR" sz="2800" b="1" dirty="0" err="1">
                <a:solidFill>
                  <a:srgbClr val="FFFF00"/>
                </a:solidFill>
                <a:latin typeface="Arial Nova" panose="020B0504020202020204" pitchFamily="34" charset="0"/>
              </a:rPr>
              <a:t>market</a:t>
            </a:r>
            <a:r>
              <a:rPr lang="fr-FR" altLang="fr-FR" sz="2800" b="1" dirty="0">
                <a:solidFill>
                  <a:srgbClr val="FFFF00"/>
                </a:solidFill>
                <a:latin typeface="Arial Nova" panose="020B0504020202020204" pitchFamily="34" charset="0"/>
              </a:rPr>
              <a:t> </a:t>
            </a:r>
            <a:r>
              <a:rPr lang="fr-FR" altLang="fr-FR" sz="2800" b="1" dirty="0" err="1">
                <a:solidFill>
                  <a:srgbClr val="FFFF00"/>
                </a:solidFill>
                <a:latin typeface="Arial Nova" panose="020B0504020202020204" pitchFamily="34" charset="0"/>
              </a:rPr>
              <a:t>price</a:t>
            </a:r>
            <a:endParaRPr lang="fr-FR" altLang="fr-FR" sz="2800" b="1" dirty="0">
              <a:solidFill>
                <a:srgbClr val="FFFF00"/>
              </a:solidFill>
              <a:latin typeface="Arial Nova" panose="020B0504020202020204" pitchFamily="34" charset="0"/>
            </a:endParaRPr>
          </a:p>
        </p:txBody>
      </p:sp>
      <p:pic>
        <p:nvPicPr>
          <p:cNvPr id="63493" name="Image 2">
            <a:extLst>
              <a:ext uri="{FF2B5EF4-FFF2-40B4-BE49-F238E27FC236}">
                <a16:creationId xmlns:a16="http://schemas.microsoft.com/office/drawing/2014/main" id="{C964EAA9-E028-8A76-33CF-75E277843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1539"/>
            <a:ext cx="9829800" cy="549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ZoneTexte 3">
            <a:extLst>
              <a:ext uri="{FF2B5EF4-FFF2-40B4-BE49-F238E27FC236}">
                <a16:creationId xmlns:a16="http://schemas.microsoft.com/office/drawing/2014/main" id="{643BD2AD-DD74-5DD6-7EB5-C4C786AEF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7551" y="6419850"/>
            <a:ext cx="4689475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fr-FR" sz="1100" b="1"/>
              <a:t>Source : World Bank, </a:t>
            </a:r>
            <a:r>
              <a:rPr lang="fr-FR" altLang="fr-FR" sz="1100" b="1">
                <a:hlinkClick r:id="rId4"/>
              </a:rPr>
              <a:t>State and Trends of Carbon Pricing</a:t>
            </a:r>
            <a:r>
              <a:rPr lang="fr-FR" altLang="fr-FR" sz="1100" b="1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25268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9F236-3EDC-C274-ED21-E4FD388C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Taxes or markets?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E0B678-E8B1-EC44-B56F-DF996653D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71" y="1825625"/>
            <a:ext cx="10999694" cy="46672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we choose taxes, how to set a price to carbon = 20 € or 100€ or 250€ or 1000€ ?</a:t>
            </a:r>
          </a:p>
          <a:p>
            <a:r>
              <a:rPr lang="en-GB" b="1" dirty="0">
                <a:solidFill>
                  <a:srgbClr val="FFFF00"/>
                </a:solidFill>
              </a:rPr>
              <a:t>How to set the tax at the “right level”?</a:t>
            </a:r>
          </a:p>
          <a:p>
            <a:r>
              <a:rPr lang="en-GB" dirty="0"/>
              <a:t>The first approach is to make a </a:t>
            </a:r>
            <a:r>
              <a:rPr lang="en-GB" dirty="0">
                <a:solidFill>
                  <a:srgbClr val="FFFF00"/>
                </a:solidFill>
              </a:rPr>
              <a:t>cost-benefit analysis (CBA)</a:t>
            </a:r>
            <a:r>
              <a:rPr lang="en-GB" dirty="0"/>
              <a:t> to compare the costs of depollution with the costs of damages </a:t>
            </a:r>
            <a:r>
              <a:rPr lang="en-GB" dirty="0">
                <a:sym typeface="Wingdings" pitchFamily="2" charset="2"/>
              </a:rPr>
              <a:t>  carbon price equalizes  marginal costs</a:t>
            </a:r>
            <a:endParaRPr lang="en-GB" dirty="0"/>
          </a:p>
          <a:p>
            <a:pPr lvl="1"/>
            <a:r>
              <a:rPr lang="en-GB" dirty="0"/>
              <a:t>Necessity to give a monetary value to all the damages </a:t>
            </a:r>
          </a:p>
          <a:p>
            <a:pPr lvl="2"/>
            <a:r>
              <a:rPr lang="en-GB" dirty="0"/>
              <a:t>It can be made via many different techniques and works well for well-defined local damage</a:t>
            </a:r>
          </a:p>
          <a:p>
            <a:pPr lvl="1"/>
            <a:r>
              <a:rPr lang="en-GB" dirty="0"/>
              <a:t>But, the CBA is not satisfying for climate change damages: boundaries are not correctly defined regarding probability, severity, and time duration…</a:t>
            </a:r>
          </a:p>
          <a:p>
            <a:pPr lvl="1"/>
            <a:r>
              <a:rPr lang="en-GB" dirty="0">
                <a:solidFill>
                  <a:srgbClr val="FFFF00"/>
                </a:solidFill>
              </a:rPr>
              <a:t>Example</a:t>
            </a:r>
            <a:r>
              <a:rPr lang="en-GB" dirty="0"/>
              <a:t>: What is the monetary value NOW of the impact of a tonne of CO2 in 200 years? Economists have tried to answer this question, but their methodology is necessarily biased</a:t>
            </a:r>
          </a:p>
        </p:txBody>
      </p:sp>
    </p:spTree>
    <p:extLst>
      <p:ext uri="{BB962C8B-B14F-4D97-AF65-F5344CB8AC3E}">
        <p14:creationId xmlns:p14="http://schemas.microsoft.com/office/powerpoint/2010/main" val="155220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F9F236-3EDC-C274-ED21-E4FD388C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Taxes or markets (2)?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6CD6C7-D2F4-03E3-17A4-F1FCA1ECE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2d approach: as CBA did not work for climate, economists have worked out another method: </a:t>
            </a:r>
            <a:r>
              <a:rPr lang="fr-FR" sz="3200" dirty="0">
                <a:solidFill>
                  <a:srgbClr val="FFFF00"/>
                </a:solidFill>
              </a:rPr>
              <a:t>A </a:t>
            </a:r>
            <a:r>
              <a:rPr lang="fr-FR" sz="3200" dirty="0" err="1">
                <a:solidFill>
                  <a:srgbClr val="FFFF00"/>
                </a:solidFill>
              </a:rPr>
              <a:t>cost-effectiveness</a:t>
            </a:r>
            <a:r>
              <a:rPr lang="fr-FR" sz="3200" dirty="0">
                <a:solidFill>
                  <a:srgbClr val="FFFF00"/>
                </a:solidFill>
              </a:rPr>
              <a:t> </a:t>
            </a:r>
            <a:r>
              <a:rPr lang="fr-FR" sz="3200" dirty="0" err="1">
                <a:solidFill>
                  <a:srgbClr val="FFFF00"/>
                </a:solidFill>
              </a:rPr>
              <a:t>analysis</a:t>
            </a:r>
            <a:r>
              <a:rPr lang="fr-FR" sz="3200" dirty="0">
                <a:solidFill>
                  <a:srgbClr val="FFFF00"/>
                </a:solidFill>
              </a:rPr>
              <a:t> </a:t>
            </a:r>
            <a:endParaRPr lang="en-GB" sz="3200" dirty="0">
              <a:solidFill>
                <a:srgbClr val="FFFF00"/>
              </a:solidFill>
            </a:endParaRPr>
          </a:p>
          <a:p>
            <a:pPr lvl="1"/>
            <a:r>
              <a:rPr lang="fr-FR" sz="2800" dirty="0"/>
              <a:t>It </a:t>
            </a:r>
            <a:r>
              <a:rPr lang="fr-FR" sz="2800" dirty="0" err="1"/>
              <a:t>comes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</a:t>
            </a:r>
            <a:r>
              <a:rPr lang="fr-FR" sz="2800" dirty="0" err="1"/>
              <a:t>operational</a:t>
            </a:r>
            <a:r>
              <a:rPr lang="fr-FR" sz="2800" dirty="0"/>
              <a:t> </a:t>
            </a:r>
            <a:r>
              <a:rPr lang="fr-FR" sz="2800" dirty="0" err="1"/>
              <a:t>research</a:t>
            </a:r>
            <a:r>
              <a:rPr lang="fr-FR" sz="2800" dirty="0"/>
              <a:t> and in </a:t>
            </a:r>
            <a:r>
              <a:rPr lang="fr-FR" sz="2800" dirty="0" err="1"/>
              <a:t>particular</a:t>
            </a:r>
            <a:r>
              <a:rPr lang="fr-FR" sz="2800" dirty="0"/>
              <a:t> </a:t>
            </a:r>
            <a:r>
              <a:rPr lang="fr-FR" sz="2800" dirty="0" err="1"/>
              <a:t>from</a:t>
            </a:r>
            <a:r>
              <a:rPr lang="fr-FR" sz="2800" dirty="0"/>
              <a:t> </a:t>
            </a:r>
            <a:r>
              <a:rPr lang="fr-FR" sz="2800" dirty="0" err="1"/>
              <a:t>constrained</a:t>
            </a:r>
            <a:r>
              <a:rPr lang="fr-FR" sz="2800" dirty="0"/>
              <a:t> </a:t>
            </a:r>
            <a:r>
              <a:rPr lang="fr-FR" sz="2800" dirty="0" err="1"/>
              <a:t>optimization</a:t>
            </a:r>
            <a:r>
              <a:rPr lang="fr-FR" sz="2800" dirty="0"/>
              <a:t> techniques</a:t>
            </a:r>
          </a:p>
          <a:p>
            <a:pPr lvl="1"/>
            <a:r>
              <a:rPr lang="fr-FR" sz="2800" dirty="0"/>
              <a:t>The </a:t>
            </a:r>
            <a:r>
              <a:rPr lang="fr-FR" sz="2800" dirty="0" err="1"/>
              <a:t>principle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to </a:t>
            </a:r>
            <a:r>
              <a:rPr lang="fr-FR" sz="2800" dirty="0" err="1"/>
              <a:t>find</a:t>
            </a:r>
            <a:r>
              <a:rPr lang="fr-FR" sz="2800" dirty="0"/>
              <a:t> the </a:t>
            </a:r>
            <a:r>
              <a:rPr lang="fr-FR" sz="2800" dirty="0" err="1"/>
              <a:t>most</a:t>
            </a:r>
            <a:r>
              <a:rPr lang="fr-FR" sz="2800" dirty="0"/>
              <a:t> effective program for a </a:t>
            </a:r>
            <a:r>
              <a:rPr lang="fr-FR" sz="2800" dirty="0" err="1"/>
              <a:t>given</a:t>
            </a:r>
            <a:r>
              <a:rPr lang="fr-FR" sz="2800" dirty="0"/>
              <a:t> </a:t>
            </a:r>
            <a:r>
              <a:rPr lang="fr-FR" sz="2800" dirty="0" err="1"/>
              <a:t>cost</a:t>
            </a:r>
            <a:r>
              <a:rPr lang="fr-FR" sz="2800" dirty="0"/>
              <a:t> of the </a:t>
            </a:r>
            <a:r>
              <a:rPr lang="fr-FR" sz="2800" dirty="0" err="1"/>
              <a:t>less</a:t>
            </a:r>
            <a:r>
              <a:rPr lang="fr-FR" sz="2800" dirty="0"/>
              <a:t> </a:t>
            </a:r>
            <a:r>
              <a:rPr lang="fr-FR" sz="2800" dirty="0" err="1"/>
              <a:t>costly</a:t>
            </a:r>
            <a:r>
              <a:rPr lang="fr-FR" sz="2800" dirty="0"/>
              <a:t> program for a </a:t>
            </a:r>
            <a:r>
              <a:rPr lang="fr-FR" sz="2800" dirty="0" err="1"/>
              <a:t>given</a:t>
            </a:r>
            <a:r>
              <a:rPr lang="fr-FR" sz="2800" dirty="0"/>
              <a:t> </a:t>
            </a:r>
            <a:r>
              <a:rPr lang="fr-FR" sz="2800" dirty="0" err="1"/>
              <a:t>benefit</a:t>
            </a:r>
            <a:endParaRPr lang="en-GB" sz="2800" dirty="0"/>
          </a:p>
          <a:p>
            <a:pPr lvl="1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307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003500-74C7-C15E-BBBE-821BF2423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Cost-effectiveness analysis applied to climate change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A83DCC-6DF2-1398-C528-ACDE81E0D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41" y="1825625"/>
            <a:ext cx="10822459" cy="466725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Climatologists</a:t>
            </a:r>
            <a:r>
              <a:rPr lang="en-GB" sz="3200" dirty="0"/>
              <a:t> define the world maximum pollution level = world carbon budget to limit to 1.5 or 2 degrees more (1100Gt)…</a:t>
            </a:r>
          </a:p>
          <a:p>
            <a:pPr lvl="1"/>
            <a:r>
              <a:rPr lang="en-GB" sz="2800" dirty="0"/>
              <a:t>Estimation of an emission trajectory in the reference scenario</a:t>
            </a:r>
          </a:p>
          <a:p>
            <a:pPr lvl="1"/>
            <a:r>
              <a:rPr lang="en-GB" sz="2800" dirty="0"/>
              <a:t>Modelling of emission trajectories enabling a target to be reached</a:t>
            </a:r>
          </a:p>
          <a:p>
            <a:pPr lvl="1"/>
            <a:r>
              <a:rPr lang="en-GB" sz="2800" dirty="0"/>
              <a:t>Calculation of discounted costs to reach the target</a:t>
            </a:r>
          </a:p>
          <a:p>
            <a:pPr lvl="1"/>
            <a:r>
              <a:rPr lang="en-GB" sz="2800" dirty="0"/>
              <a:t>The carbon price obtained is the one that allows the economy to reach the target </a:t>
            </a:r>
          </a:p>
          <a:p>
            <a:r>
              <a:rPr lang="en-GB" sz="3200" dirty="0" err="1">
                <a:solidFill>
                  <a:srgbClr val="FFFF00"/>
                </a:solidFill>
              </a:rPr>
              <a:t>Gollier</a:t>
            </a:r>
            <a:r>
              <a:rPr lang="en-GB" sz="3200" dirty="0">
                <a:solidFill>
                  <a:srgbClr val="FFFF00"/>
                </a:solidFill>
              </a:rPr>
              <a:t> 2021 : for 2degrees = 150€ today and 500 € in 2050. </a:t>
            </a:r>
          </a:p>
        </p:txBody>
      </p:sp>
    </p:spTree>
    <p:extLst>
      <p:ext uri="{BB962C8B-B14F-4D97-AF65-F5344CB8AC3E}">
        <p14:creationId xmlns:p14="http://schemas.microsoft.com/office/powerpoint/2010/main" val="345745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655</TotalTime>
  <Words>1700</Words>
  <Application>Microsoft Macintosh PowerPoint</Application>
  <PresentationFormat>Grand écran</PresentationFormat>
  <Paragraphs>145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3" baseType="lpstr">
      <vt:lpstr>Arial</vt:lpstr>
      <vt:lpstr>Arial</vt:lpstr>
      <vt:lpstr>Arial Nova</vt:lpstr>
      <vt:lpstr>Calibre Web Bold</vt:lpstr>
      <vt:lpstr>Calibri</vt:lpstr>
      <vt:lpstr>Calibri Light</vt:lpstr>
      <vt:lpstr>ElsevierGulliver</vt:lpstr>
      <vt:lpstr>Helvetica</vt:lpstr>
      <vt:lpstr>Lucida Sans</vt:lpstr>
      <vt:lpstr>Open Sans</vt:lpstr>
      <vt:lpstr>Times New Roman</vt:lpstr>
      <vt:lpstr>Thème Office</vt:lpstr>
      <vt:lpstr>Présentation PowerPoint</vt:lpstr>
      <vt:lpstr>The main difference between the legal and the economic approach to damages</vt:lpstr>
      <vt:lpstr>Présentation PowerPoint</vt:lpstr>
      <vt:lpstr>What is the goal of ex ante solutions?</vt:lpstr>
      <vt:lpstr>Economists prefer economic to administrative tools</vt:lpstr>
      <vt:lpstr>Présentation PowerPoint</vt:lpstr>
      <vt:lpstr>Taxes or markets?</vt:lpstr>
      <vt:lpstr>Taxes or markets (2)?</vt:lpstr>
      <vt:lpstr>Cost-effectiveness analysis applied to climate change</vt:lpstr>
      <vt:lpstr>Présentation PowerPoint</vt:lpstr>
      <vt:lpstr>What most economists agree on:</vt:lpstr>
      <vt:lpstr>Présentation PowerPoint</vt:lpstr>
      <vt:lpstr>Example : 2019 carbone neutrality in 2050 for France</vt:lpstr>
      <vt:lpstr>Actual carbon market prices in EU</vt:lpstr>
      <vt:lpstr>Discussions</vt:lpstr>
      <vt:lpstr>Main messages</vt:lpstr>
      <vt:lpstr>Additional material</vt:lpstr>
      <vt:lpstr>Emiters per region and per deciles</vt:lpstr>
      <vt:lpstr>Obama VS Trump : how to manipulate the Social Cost of Carbon </vt:lpstr>
      <vt:lpstr>Parameters of the calculation</vt:lpstr>
      <vt:lpstr>EU’s plan for a Carbon Border Adjustment Mechanism (CBAM).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Yannick PEREZ</dc:creator>
  <cp:lastModifiedBy>Yannick PEREZ</cp:lastModifiedBy>
  <cp:revision>27</cp:revision>
  <dcterms:created xsi:type="dcterms:W3CDTF">2023-10-30T21:15:39Z</dcterms:created>
  <dcterms:modified xsi:type="dcterms:W3CDTF">2023-11-08T05:25:42Z</dcterms:modified>
</cp:coreProperties>
</file>