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7" r:id="rId3"/>
    <p:sldId id="260" r:id="rId4"/>
    <p:sldId id="261" r:id="rId5"/>
    <p:sldId id="262" r:id="rId6"/>
    <p:sldId id="276" r:id="rId7"/>
    <p:sldId id="264" r:id="rId8"/>
    <p:sldId id="274" r:id="rId9"/>
    <p:sldId id="266" r:id="rId10"/>
    <p:sldId id="273" r:id="rId11"/>
    <p:sldId id="278" r:id="rId12"/>
    <p:sldId id="265" r:id="rId13"/>
    <p:sldId id="267" r:id="rId14"/>
    <p:sldId id="277" r:id="rId15"/>
    <p:sldId id="275" r:id="rId16"/>
    <p:sldId id="272" r:id="rId17"/>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95"/>
    <a:srgbClr val="38B4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852431-965D-414C-91CC-116B5519D87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fr-FR"/>
        </a:p>
      </dgm:t>
    </dgm:pt>
    <dgm:pt modelId="{7054F969-6863-4BDC-A302-9D995B42CCB8}">
      <dgm:prSet phldrT="[Texte]"/>
      <dgm:spPr>
        <a:solidFill>
          <a:srgbClr val="005795"/>
        </a:solidFill>
      </dgm:spPr>
      <dgm:t>
        <a:bodyPr/>
        <a:lstStyle/>
        <a:p>
          <a:r>
            <a:rPr lang="fr-FR" dirty="0"/>
            <a:t>Composante quantitative</a:t>
          </a:r>
        </a:p>
      </dgm:t>
    </dgm:pt>
    <dgm:pt modelId="{9BE93CDB-9C43-48D2-98FD-C5012EB65FD2}" type="parTrans" cxnId="{30D10665-E115-4B00-9E21-F0337D82D42C}">
      <dgm:prSet/>
      <dgm:spPr/>
      <dgm:t>
        <a:bodyPr/>
        <a:lstStyle/>
        <a:p>
          <a:endParaRPr lang="fr-FR"/>
        </a:p>
      </dgm:t>
    </dgm:pt>
    <dgm:pt modelId="{87B6780B-FB28-4E9C-9FB3-5142D11A8C92}" type="sibTrans" cxnId="{30D10665-E115-4B00-9E21-F0337D82D42C}">
      <dgm:prSet/>
      <dgm:spPr/>
      <dgm:t>
        <a:bodyPr/>
        <a:lstStyle/>
        <a:p>
          <a:endParaRPr lang="fr-FR"/>
        </a:p>
      </dgm:t>
    </dgm:pt>
    <dgm:pt modelId="{B045216C-69A8-4F4D-88D6-F9D3BC560FE7}">
      <dgm:prSet phldrT="[Texte]"/>
      <dgm:spPr>
        <a:solidFill>
          <a:srgbClr val="005795"/>
        </a:solidFill>
      </dgm:spPr>
      <dgm:t>
        <a:bodyPr/>
        <a:lstStyle/>
        <a:p>
          <a:r>
            <a:rPr lang="fr-FR" dirty="0"/>
            <a:t>Tris à plat &amp; tris croisés</a:t>
          </a:r>
        </a:p>
      </dgm:t>
    </dgm:pt>
    <dgm:pt modelId="{CE0B8532-14E5-4365-B306-433621B9A757}" type="parTrans" cxnId="{03483075-2BF2-464F-AAA2-7BC7665E323B}">
      <dgm:prSet/>
      <dgm:spPr/>
      <dgm:t>
        <a:bodyPr/>
        <a:lstStyle/>
        <a:p>
          <a:endParaRPr lang="fr-FR"/>
        </a:p>
      </dgm:t>
    </dgm:pt>
    <dgm:pt modelId="{C4F0D007-87F6-4A10-B4A9-C8D5A658F5A1}" type="sibTrans" cxnId="{03483075-2BF2-464F-AAA2-7BC7665E323B}">
      <dgm:prSet/>
      <dgm:spPr/>
      <dgm:t>
        <a:bodyPr/>
        <a:lstStyle/>
        <a:p>
          <a:endParaRPr lang="fr-FR"/>
        </a:p>
      </dgm:t>
    </dgm:pt>
    <dgm:pt modelId="{2BC1BA62-7FE6-4C7B-A3D7-9459AB7FC14A}">
      <dgm:prSet phldrT="[Texte]"/>
      <dgm:spPr>
        <a:solidFill>
          <a:srgbClr val="005795"/>
        </a:solidFill>
      </dgm:spPr>
      <dgm:t>
        <a:bodyPr/>
        <a:lstStyle/>
        <a:p>
          <a:r>
            <a:rPr lang="fr-FR" dirty="0"/>
            <a:t>ACM</a:t>
          </a:r>
        </a:p>
      </dgm:t>
    </dgm:pt>
    <dgm:pt modelId="{D0E3F29C-1A39-4881-B185-217C6FE4F740}" type="parTrans" cxnId="{44335870-6458-4D14-A7A7-15935E35E296}">
      <dgm:prSet/>
      <dgm:spPr/>
      <dgm:t>
        <a:bodyPr/>
        <a:lstStyle/>
        <a:p>
          <a:endParaRPr lang="fr-FR"/>
        </a:p>
      </dgm:t>
    </dgm:pt>
    <dgm:pt modelId="{BC60E424-AF08-4AA7-A3E3-45769C3E8E0E}" type="sibTrans" cxnId="{44335870-6458-4D14-A7A7-15935E35E296}">
      <dgm:prSet/>
      <dgm:spPr/>
      <dgm:t>
        <a:bodyPr/>
        <a:lstStyle/>
        <a:p>
          <a:endParaRPr lang="fr-FR"/>
        </a:p>
      </dgm:t>
    </dgm:pt>
    <dgm:pt modelId="{AAEE66A1-185B-45C5-B7E6-FD129C823463}">
      <dgm:prSet phldrT="[Texte]"/>
      <dgm:spPr>
        <a:solidFill>
          <a:srgbClr val="005795"/>
        </a:solidFill>
      </dgm:spPr>
      <dgm:t>
        <a:bodyPr/>
        <a:lstStyle/>
        <a:p>
          <a:r>
            <a:rPr lang="fr-FR" dirty="0"/>
            <a:t>Composante qualitative</a:t>
          </a:r>
        </a:p>
      </dgm:t>
    </dgm:pt>
    <dgm:pt modelId="{59B521C5-94C6-4841-960B-58EB4D046A20}" type="parTrans" cxnId="{C1827602-2439-4E8E-B017-F5F4FC973174}">
      <dgm:prSet/>
      <dgm:spPr/>
      <dgm:t>
        <a:bodyPr/>
        <a:lstStyle/>
        <a:p>
          <a:endParaRPr lang="fr-FR"/>
        </a:p>
      </dgm:t>
    </dgm:pt>
    <dgm:pt modelId="{D9E50AA0-1C34-4F0A-A67F-80513B0C7242}" type="sibTrans" cxnId="{C1827602-2439-4E8E-B017-F5F4FC973174}">
      <dgm:prSet/>
      <dgm:spPr/>
      <dgm:t>
        <a:bodyPr/>
        <a:lstStyle/>
        <a:p>
          <a:endParaRPr lang="fr-FR"/>
        </a:p>
      </dgm:t>
    </dgm:pt>
    <dgm:pt modelId="{27B61BEF-FC56-4D72-8A76-394E9D7EA815}">
      <dgm:prSet phldrT="[Texte]"/>
      <dgm:spPr>
        <a:solidFill>
          <a:srgbClr val="005795"/>
        </a:solidFill>
      </dgm:spPr>
      <dgm:t>
        <a:bodyPr/>
        <a:lstStyle/>
        <a:p>
          <a:r>
            <a:rPr lang="fr-FR" dirty="0"/>
            <a:t>Questions ouvertes</a:t>
          </a:r>
        </a:p>
      </dgm:t>
    </dgm:pt>
    <dgm:pt modelId="{2AB4CA12-482F-4E64-9566-572F19D9849B}" type="parTrans" cxnId="{A3C47E2C-DD60-44C8-B72E-00EEA561C5E7}">
      <dgm:prSet/>
      <dgm:spPr/>
      <dgm:t>
        <a:bodyPr/>
        <a:lstStyle/>
        <a:p>
          <a:endParaRPr lang="fr-FR"/>
        </a:p>
      </dgm:t>
    </dgm:pt>
    <dgm:pt modelId="{5924F419-DC37-4ACB-9DCE-F18C66C7700F}" type="sibTrans" cxnId="{A3C47E2C-DD60-44C8-B72E-00EEA561C5E7}">
      <dgm:prSet/>
      <dgm:spPr/>
      <dgm:t>
        <a:bodyPr/>
        <a:lstStyle/>
        <a:p>
          <a:endParaRPr lang="fr-FR"/>
        </a:p>
      </dgm:t>
    </dgm:pt>
    <dgm:pt modelId="{6B6D09A1-147B-4868-9089-F7B1494A0033}">
      <dgm:prSet phldrT="[Texte]"/>
      <dgm:spPr>
        <a:solidFill>
          <a:srgbClr val="005795"/>
        </a:solidFill>
      </dgm:spPr>
      <dgm:t>
        <a:bodyPr/>
        <a:lstStyle/>
        <a:p>
          <a:r>
            <a:rPr lang="fr-FR" dirty="0"/>
            <a:t>Composante image</a:t>
          </a:r>
        </a:p>
      </dgm:t>
    </dgm:pt>
    <dgm:pt modelId="{5C42B371-7300-4B84-825F-552223870747}" type="parTrans" cxnId="{8C89521E-2605-425C-9759-5DF4F4E7E93E}">
      <dgm:prSet/>
      <dgm:spPr/>
      <dgm:t>
        <a:bodyPr/>
        <a:lstStyle/>
        <a:p>
          <a:endParaRPr lang="fr-FR"/>
        </a:p>
      </dgm:t>
    </dgm:pt>
    <dgm:pt modelId="{DC67E6B1-D538-4579-80C0-548739005AB1}" type="sibTrans" cxnId="{8C89521E-2605-425C-9759-5DF4F4E7E93E}">
      <dgm:prSet/>
      <dgm:spPr/>
      <dgm:t>
        <a:bodyPr/>
        <a:lstStyle/>
        <a:p>
          <a:endParaRPr lang="fr-FR"/>
        </a:p>
      </dgm:t>
    </dgm:pt>
    <dgm:pt modelId="{F241356D-2535-4D9A-B43D-2AF5526337BA}">
      <dgm:prSet phldrT="[Texte]"/>
      <dgm:spPr>
        <a:solidFill>
          <a:srgbClr val="005795"/>
        </a:solidFill>
      </dgm:spPr>
      <dgm:t>
        <a:bodyPr/>
        <a:lstStyle/>
        <a:p>
          <a:r>
            <a:rPr lang="fr-FR" dirty="0"/>
            <a:t>Photographies</a:t>
          </a:r>
        </a:p>
      </dgm:t>
    </dgm:pt>
    <dgm:pt modelId="{6B6B0E35-024D-4B9E-8CA4-F0F84696C4A6}" type="parTrans" cxnId="{C353B61B-E854-4D5F-9DDD-3EFE996996D0}">
      <dgm:prSet/>
      <dgm:spPr/>
      <dgm:t>
        <a:bodyPr/>
        <a:lstStyle/>
        <a:p>
          <a:endParaRPr lang="fr-FR"/>
        </a:p>
      </dgm:t>
    </dgm:pt>
    <dgm:pt modelId="{40E082D7-B896-4537-8BC6-62B29D773C15}" type="sibTrans" cxnId="{C353B61B-E854-4D5F-9DDD-3EFE996996D0}">
      <dgm:prSet/>
      <dgm:spPr/>
      <dgm:t>
        <a:bodyPr/>
        <a:lstStyle/>
        <a:p>
          <a:endParaRPr lang="fr-FR"/>
        </a:p>
      </dgm:t>
    </dgm:pt>
    <dgm:pt modelId="{4CBBD068-C96D-48A0-80AB-3D54FBFD339F}">
      <dgm:prSet phldrT="[Texte]"/>
      <dgm:spPr>
        <a:solidFill>
          <a:srgbClr val="005795"/>
        </a:solidFill>
      </dgm:spPr>
      <dgm:t>
        <a:bodyPr/>
        <a:lstStyle/>
        <a:p>
          <a:r>
            <a:rPr lang="fr-FR" dirty="0"/>
            <a:t>Commentaires</a:t>
          </a:r>
        </a:p>
      </dgm:t>
    </dgm:pt>
    <dgm:pt modelId="{284B3239-3249-4C08-BB42-8CD7880E0541}" type="parTrans" cxnId="{6FFA31E7-5669-40F1-B762-03A66A6DFBCF}">
      <dgm:prSet/>
      <dgm:spPr/>
      <dgm:t>
        <a:bodyPr/>
        <a:lstStyle/>
        <a:p>
          <a:endParaRPr lang="fr-FR"/>
        </a:p>
      </dgm:t>
    </dgm:pt>
    <dgm:pt modelId="{C216D1A7-0C9B-451C-9445-792299D83578}" type="sibTrans" cxnId="{6FFA31E7-5669-40F1-B762-03A66A6DFBCF}">
      <dgm:prSet/>
      <dgm:spPr/>
      <dgm:t>
        <a:bodyPr/>
        <a:lstStyle/>
        <a:p>
          <a:endParaRPr lang="fr-FR"/>
        </a:p>
      </dgm:t>
    </dgm:pt>
    <dgm:pt modelId="{7A84D79C-5BFE-4BD4-A4B4-F9EFBC0DFD36}" type="pres">
      <dgm:prSet presAssocID="{B3852431-965D-414C-91CC-116B5519D879}" presName="Name0" presStyleCnt="0">
        <dgm:presLayoutVars>
          <dgm:dir/>
          <dgm:resizeHandles val="exact"/>
        </dgm:presLayoutVars>
      </dgm:prSet>
      <dgm:spPr/>
    </dgm:pt>
    <dgm:pt modelId="{132CBAF2-39D8-4A37-9495-9D4A44536561}" type="pres">
      <dgm:prSet presAssocID="{7054F969-6863-4BDC-A302-9D995B42CCB8}" presName="composite" presStyleCnt="0"/>
      <dgm:spPr/>
    </dgm:pt>
    <dgm:pt modelId="{5529B9C2-5B7A-4EAB-A9BC-9282FD04E53A}" type="pres">
      <dgm:prSet presAssocID="{7054F969-6863-4BDC-A302-9D995B42CCB8}" presName="imagSh" presStyleLbl="bgImgPlace1" presStyleIdx="0" presStyleCnt="3"/>
      <dgm:spPr>
        <a:blipFill rotWithShape="1">
          <a:blip xmlns:r="http://schemas.openxmlformats.org/officeDocument/2006/relationships" r:embed="rId1"/>
          <a:srcRect/>
          <a:stretch>
            <a:fillRect l="-41000" r="-41000"/>
          </a:stretch>
        </a:blipFill>
      </dgm:spPr>
    </dgm:pt>
    <dgm:pt modelId="{D18055F4-48EE-45F2-853D-23CB26A48E8A}" type="pres">
      <dgm:prSet presAssocID="{7054F969-6863-4BDC-A302-9D995B42CCB8}" presName="txNode" presStyleLbl="node1" presStyleIdx="0" presStyleCnt="3">
        <dgm:presLayoutVars>
          <dgm:bulletEnabled val="1"/>
        </dgm:presLayoutVars>
      </dgm:prSet>
      <dgm:spPr/>
    </dgm:pt>
    <dgm:pt modelId="{BEE60817-2A83-4A35-B06E-B494F0F91B9C}" type="pres">
      <dgm:prSet presAssocID="{87B6780B-FB28-4E9C-9FB3-5142D11A8C92}" presName="sibTrans" presStyleLbl="sibTrans2D1" presStyleIdx="0" presStyleCnt="2"/>
      <dgm:spPr/>
    </dgm:pt>
    <dgm:pt modelId="{44F1909A-820B-4F96-9A31-9911E4E33638}" type="pres">
      <dgm:prSet presAssocID="{87B6780B-FB28-4E9C-9FB3-5142D11A8C92}" presName="connTx" presStyleLbl="sibTrans2D1" presStyleIdx="0" presStyleCnt="2"/>
      <dgm:spPr/>
    </dgm:pt>
    <dgm:pt modelId="{3C7EF532-CCDA-43B3-9C6A-E88DD17DE0E0}" type="pres">
      <dgm:prSet presAssocID="{AAEE66A1-185B-45C5-B7E6-FD129C823463}" presName="composite" presStyleCnt="0"/>
      <dgm:spPr/>
    </dgm:pt>
    <dgm:pt modelId="{23457154-C3DA-4AB9-A4D2-5E95493E63F0}" type="pres">
      <dgm:prSet presAssocID="{AAEE66A1-185B-45C5-B7E6-FD129C823463}" presName="imagSh" presStyleLbl="bgImgPlace1" presStyleIdx="1" presStyleCnt="3"/>
      <dgm:spPr>
        <a:blipFill rotWithShape="1">
          <a:blip xmlns:r="http://schemas.openxmlformats.org/officeDocument/2006/relationships" r:embed="rId2"/>
          <a:srcRect/>
          <a:stretch>
            <a:fillRect l="-39000" r="-39000"/>
          </a:stretch>
        </a:blipFill>
      </dgm:spPr>
    </dgm:pt>
    <dgm:pt modelId="{3E8C7D7E-15EC-4D00-B952-49372D9FD165}" type="pres">
      <dgm:prSet presAssocID="{AAEE66A1-185B-45C5-B7E6-FD129C823463}" presName="txNode" presStyleLbl="node1" presStyleIdx="1" presStyleCnt="3">
        <dgm:presLayoutVars>
          <dgm:bulletEnabled val="1"/>
        </dgm:presLayoutVars>
      </dgm:prSet>
      <dgm:spPr/>
    </dgm:pt>
    <dgm:pt modelId="{CFE869A8-94C1-4999-98C9-6FB09FADE4BB}" type="pres">
      <dgm:prSet presAssocID="{D9E50AA0-1C34-4F0A-A67F-80513B0C7242}" presName="sibTrans" presStyleLbl="sibTrans2D1" presStyleIdx="1" presStyleCnt="2"/>
      <dgm:spPr/>
    </dgm:pt>
    <dgm:pt modelId="{61567A27-B89A-4786-9762-FCA2E49A0B9C}" type="pres">
      <dgm:prSet presAssocID="{D9E50AA0-1C34-4F0A-A67F-80513B0C7242}" presName="connTx" presStyleLbl="sibTrans2D1" presStyleIdx="1" presStyleCnt="2"/>
      <dgm:spPr/>
    </dgm:pt>
    <dgm:pt modelId="{04731781-57C8-4B95-8ABE-C09EC596CE36}" type="pres">
      <dgm:prSet presAssocID="{6B6D09A1-147B-4868-9089-F7B1494A0033}" presName="composite" presStyleCnt="0"/>
      <dgm:spPr/>
    </dgm:pt>
    <dgm:pt modelId="{089DCF64-2917-4368-9CE9-C9A3AEAC6F2F}" type="pres">
      <dgm:prSet presAssocID="{6B6D09A1-147B-4868-9089-F7B1494A0033}" presName="imagSh" presStyleLbl="bgImgPlace1" presStyleIdx="2" presStyleCnt="3"/>
      <dgm:spPr>
        <a:blipFill rotWithShape="1">
          <a:blip xmlns:r="http://schemas.openxmlformats.org/officeDocument/2006/relationships" r:embed="rId3"/>
          <a:srcRect/>
          <a:stretch>
            <a:fillRect/>
          </a:stretch>
        </a:blipFill>
      </dgm:spPr>
    </dgm:pt>
    <dgm:pt modelId="{9A72D012-B9BB-40FE-813C-ED9035C65182}" type="pres">
      <dgm:prSet presAssocID="{6B6D09A1-147B-4868-9089-F7B1494A0033}" presName="txNode" presStyleLbl="node1" presStyleIdx="2" presStyleCnt="3">
        <dgm:presLayoutVars>
          <dgm:bulletEnabled val="1"/>
        </dgm:presLayoutVars>
      </dgm:prSet>
      <dgm:spPr/>
    </dgm:pt>
  </dgm:ptLst>
  <dgm:cxnLst>
    <dgm:cxn modelId="{C1827602-2439-4E8E-B017-F5F4FC973174}" srcId="{B3852431-965D-414C-91CC-116B5519D879}" destId="{AAEE66A1-185B-45C5-B7E6-FD129C823463}" srcOrd="1" destOrd="0" parTransId="{59B521C5-94C6-4841-960B-58EB4D046A20}" sibTransId="{D9E50AA0-1C34-4F0A-A67F-80513B0C7242}"/>
    <dgm:cxn modelId="{0EFD9105-8E21-44E5-BA53-2CA315584D67}" type="presOf" srcId="{D9E50AA0-1C34-4F0A-A67F-80513B0C7242}" destId="{61567A27-B89A-4786-9762-FCA2E49A0B9C}" srcOrd="1" destOrd="0" presId="urn:microsoft.com/office/officeart/2005/8/layout/hProcess10"/>
    <dgm:cxn modelId="{E6940E0C-E670-4205-8DFB-64EEB7ECACB4}" type="presOf" srcId="{87B6780B-FB28-4E9C-9FB3-5142D11A8C92}" destId="{44F1909A-820B-4F96-9A31-9911E4E33638}" srcOrd="1" destOrd="0" presId="urn:microsoft.com/office/officeart/2005/8/layout/hProcess10"/>
    <dgm:cxn modelId="{9E973F19-E8FC-4847-980F-B9A7A60C876D}" type="presOf" srcId="{27B61BEF-FC56-4D72-8A76-394E9D7EA815}" destId="{3E8C7D7E-15EC-4D00-B952-49372D9FD165}" srcOrd="0" destOrd="1" presId="urn:microsoft.com/office/officeart/2005/8/layout/hProcess10"/>
    <dgm:cxn modelId="{C353B61B-E854-4D5F-9DDD-3EFE996996D0}" srcId="{6B6D09A1-147B-4868-9089-F7B1494A0033}" destId="{F241356D-2535-4D9A-B43D-2AF5526337BA}" srcOrd="0" destOrd="0" parTransId="{6B6B0E35-024D-4B9E-8CA4-F0F84696C4A6}" sibTransId="{40E082D7-B896-4537-8BC6-62B29D773C15}"/>
    <dgm:cxn modelId="{8C89521E-2605-425C-9759-5DF4F4E7E93E}" srcId="{B3852431-965D-414C-91CC-116B5519D879}" destId="{6B6D09A1-147B-4868-9089-F7B1494A0033}" srcOrd="2" destOrd="0" parTransId="{5C42B371-7300-4B84-825F-552223870747}" sibTransId="{DC67E6B1-D538-4579-80C0-548739005AB1}"/>
    <dgm:cxn modelId="{A3C47E2C-DD60-44C8-B72E-00EEA561C5E7}" srcId="{AAEE66A1-185B-45C5-B7E6-FD129C823463}" destId="{27B61BEF-FC56-4D72-8A76-394E9D7EA815}" srcOrd="0" destOrd="0" parTransId="{2AB4CA12-482F-4E64-9566-572F19D9849B}" sibTransId="{5924F419-DC37-4ACB-9DCE-F18C66C7700F}"/>
    <dgm:cxn modelId="{30D10665-E115-4B00-9E21-F0337D82D42C}" srcId="{B3852431-965D-414C-91CC-116B5519D879}" destId="{7054F969-6863-4BDC-A302-9D995B42CCB8}" srcOrd="0" destOrd="0" parTransId="{9BE93CDB-9C43-48D2-98FD-C5012EB65FD2}" sibTransId="{87B6780B-FB28-4E9C-9FB3-5142D11A8C92}"/>
    <dgm:cxn modelId="{E4EB6445-6BA3-4E91-8080-7F3C8E40F49F}" type="presOf" srcId="{B3852431-965D-414C-91CC-116B5519D879}" destId="{7A84D79C-5BFE-4BD4-A4B4-F9EFBC0DFD36}" srcOrd="0" destOrd="0" presId="urn:microsoft.com/office/officeart/2005/8/layout/hProcess10"/>
    <dgm:cxn modelId="{0FF57F48-0B16-47D6-9985-8FB956FEBA1D}" type="presOf" srcId="{D9E50AA0-1C34-4F0A-A67F-80513B0C7242}" destId="{CFE869A8-94C1-4999-98C9-6FB09FADE4BB}" srcOrd="0" destOrd="0" presId="urn:microsoft.com/office/officeart/2005/8/layout/hProcess10"/>
    <dgm:cxn modelId="{44335870-6458-4D14-A7A7-15935E35E296}" srcId="{7054F969-6863-4BDC-A302-9D995B42CCB8}" destId="{2BC1BA62-7FE6-4C7B-A3D7-9459AB7FC14A}" srcOrd="1" destOrd="0" parTransId="{D0E3F29C-1A39-4881-B185-217C6FE4F740}" sibTransId="{BC60E424-AF08-4AA7-A3E3-45769C3E8E0E}"/>
    <dgm:cxn modelId="{1B144771-130E-4054-9CED-84BA17A6AF23}" type="presOf" srcId="{6B6D09A1-147B-4868-9089-F7B1494A0033}" destId="{9A72D012-B9BB-40FE-813C-ED9035C65182}" srcOrd="0" destOrd="0" presId="urn:microsoft.com/office/officeart/2005/8/layout/hProcess10"/>
    <dgm:cxn modelId="{03483075-2BF2-464F-AAA2-7BC7665E323B}" srcId="{7054F969-6863-4BDC-A302-9D995B42CCB8}" destId="{B045216C-69A8-4F4D-88D6-F9D3BC560FE7}" srcOrd="0" destOrd="0" parTransId="{CE0B8532-14E5-4365-B306-433621B9A757}" sibTransId="{C4F0D007-87F6-4A10-B4A9-C8D5A658F5A1}"/>
    <dgm:cxn modelId="{B5592E78-BB25-48E3-A2D2-036932D613A7}" type="presOf" srcId="{F241356D-2535-4D9A-B43D-2AF5526337BA}" destId="{9A72D012-B9BB-40FE-813C-ED9035C65182}" srcOrd="0" destOrd="1" presId="urn:microsoft.com/office/officeart/2005/8/layout/hProcess10"/>
    <dgm:cxn modelId="{D64DC07B-1990-434C-95E8-267771D9A08D}" type="presOf" srcId="{B045216C-69A8-4F4D-88D6-F9D3BC560FE7}" destId="{D18055F4-48EE-45F2-853D-23CB26A48E8A}" srcOrd="0" destOrd="1" presId="urn:microsoft.com/office/officeart/2005/8/layout/hProcess10"/>
    <dgm:cxn modelId="{EFC36EBD-8D0C-4A17-B95E-9F93074FFA00}" type="presOf" srcId="{87B6780B-FB28-4E9C-9FB3-5142D11A8C92}" destId="{BEE60817-2A83-4A35-B06E-B494F0F91B9C}" srcOrd="0" destOrd="0" presId="urn:microsoft.com/office/officeart/2005/8/layout/hProcess10"/>
    <dgm:cxn modelId="{7107C7D6-51DE-4E3F-A6BD-0029B3596433}" type="presOf" srcId="{7054F969-6863-4BDC-A302-9D995B42CCB8}" destId="{D18055F4-48EE-45F2-853D-23CB26A48E8A}" srcOrd="0" destOrd="0" presId="urn:microsoft.com/office/officeart/2005/8/layout/hProcess10"/>
    <dgm:cxn modelId="{4FB376D8-8395-4D69-BBA6-14F0F7B6B53E}" type="presOf" srcId="{4CBBD068-C96D-48A0-80AB-3D54FBFD339F}" destId="{3E8C7D7E-15EC-4D00-B952-49372D9FD165}" srcOrd="0" destOrd="2" presId="urn:microsoft.com/office/officeart/2005/8/layout/hProcess10"/>
    <dgm:cxn modelId="{6FFA31E7-5669-40F1-B762-03A66A6DFBCF}" srcId="{AAEE66A1-185B-45C5-B7E6-FD129C823463}" destId="{4CBBD068-C96D-48A0-80AB-3D54FBFD339F}" srcOrd="1" destOrd="0" parTransId="{284B3239-3249-4C08-BB42-8CD7880E0541}" sibTransId="{C216D1A7-0C9B-451C-9445-792299D83578}"/>
    <dgm:cxn modelId="{28B943E7-B6BB-480B-AE2F-7CBD46115E01}" type="presOf" srcId="{2BC1BA62-7FE6-4C7B-A3D7-9459AB7FC14A}" destId="{D18055F4-48EE-45F2-853D-23CB26A48E8A}" srcOrd="0" destOrd="2" presId="urn:microsoft.com/office/officeart/2005/8/layout/hProcess10"/>
    <dgm:cxn modelId="{18C221F2-3D92-4DC8-A808-E9D9CDFC1742}" type="presOf" srcId="{AAEE66A1-185B-45C5-B7E6-FD129C823463}" destId="{3E8C7D7E-15EC-4D00-B952-49372D9FD165}" srcOrd="0" destOrd="0" presId="urn:microsoft.com/office/officeart/2005/8/layout/hProcess10"/>
    <dgm:cxn modelId="{93AB7DED-41E0-4B45-9D84-668FF7E063F1}" type="presParOf" srcId="{7A84D79C-5BFE-4BD4-A4B4-F9EFBC0DFD36}" destId="{132CBAF2-39D8-4A37-9495-9D4A44536561}" srcOrd="0" destOrd="0" presId="urn:microsoft.com/office/officeart/2005/8/layout/hProcess10"/>
    <dgm:cxn modelId="{0B624E86-78F0-44B3-9EC0-B42623001DFC}" type="presParOf" srcId="{132CBAF2-39D8-4A37-9495-9D4A44536561}" destId="{5529B9C2-5B7A-4EAB-A9BC-9282FD04E53A}" srcOrd="0" destOrd="0" presId="urn:microsoft.com/office/officeart/2005/8/layout/hProcess10"/>
    <dgm:cxn modelId="{50940414-5F7A-40FF-98B0-87F9C6985BC0}" type="presParOf" srcId="{132CBAF2-39D8-4A37-9495-9D4A44536561}" destId="{D18055F4-48EE-45F2-853D-23CB26A48E8A}" srcOrd="1" destOrd="0" presId="urn:microsoft.com/office/officeart/2005/8/layout/hProcess10"/>
    <dgm:cxn modelId="{E6C142FA-E8C7-406D-A85B-3F48A189AFBF}" type="presParOf" srcId="{7A84D79C-5BFE-4BD4-A4B4-F9EFBC0DFD36}" destId="{BEE60817-2A83-4A35-B06E-B494F0F91B9C}" srcOrd="1" destOrd="0" presId="urn:microsoft.com/office/officeart/2005/8/layout/hProcess10"/>
    <dgm:cxn modelId="{3C88999C-5A9F-4C01-BF61-33348E153758}" type="presParOf" srcId="{BEE60817-2A83-4A35-B06E-B494F0F91B9C}" destId="{44F1909A-820B-4F96-9A31-9911E4E33638}" srcOrd="0" destOrd="0" presId="urn:microsoft.com/office/officeart/2005/8/layout/hProcess10"/>
    <dgm:cxn modelId="{0A9DA2EF-D272-43B2-ADD8-8B0702741A96}" type="presParOf" srcId="{7A84D79C-5BFE-4BD4-A4B4-F9EFBC0DFD36}" destId="{3C7EF532-CCDA-43B3-9C6A-E88DD17DE0E0}" srcOrd="2" destOrd="0" presId="urn:microsoft.com/office/officeart/2005/8/layout/hProcess10"/>
    <dgm:cxn modelId="{EF97A63B-ACBB-4B53-990D-0F8F545FD843}" type="presParOf" srcId="{3C7EF532-CCDA-43B3-9C6A-E88DD17DE0E0}" destId="{23457154-C3DA-4AB9-A4D2-5E95493E63F0}" srcOrd="0" destOrd="0" presId="urn:microsoft.com/office/officeart/2005/8/layout/hProcess10"/>
    <dgm:cxn modelId="{BFD15ED7-ED29-45E7-A994-BB49FF0362DB}" type="presParOf" srcId="{3C7EF532-CCDA-43B3-9C6A-E88DD17DE0E0}" destId="{3E8C7D7E-15EC-4D00-B952-49372D9FD165}" srcOrd="1" destOrd="0" presId="urn:microsoft.com/office/officeart/2005/8/layout/hProcess10"/>
    <dgm:cxn modelId="{76B1ACAA-4BF9-44DD-82D2-EF178C215AFF}" type="presParOf" srcId="{7A84D79C-5BFE-4BD4-A4B4-F9EFBC0DFD36}" destId="{CFE869A8-94C1-4999-98C9-6FB09FADE4BB}" srcOrd="3" destOrd="0" presId="urn:microsoft.com/office/officeart/2005/8/layout/hProcess10"/>
    <dgm:cxn modelId="{01C32EC3-5AEE-45F4-B622-7A43731E1F07}" type="presParOf" srcId="{CFE869A8-94C1-4999-98C9-6FB09FADE4BB}" destId="{61567A27-B89A-4786-9762-FCA2E49A0B9C}" srcOrd="0" destOrd="0" presId="urn:microsoft.com/office/officeart/2005/8/layout/hProcess10"/>
    <dgm:cxn modelId="{9B830079-874B-4B0E-A155-38BEB89A4CAF}" type="presParOf" srcId="{7A84D79C-5BFE-4BD4-A4B4-F9EFBC0DFD36}" destId="{04731781-57C8-4B95-8ABE-C09EC596CE36}" srcOrd="4" destOrd="0" presId="urn:microsoft.com/office/officeart/2005/8/layout/hProcess10"/>
    <dgm:cxn modelId="{B2937BAD-A2EC-4695-8E7E-B92439D6FDE3}" type="presParOf" srcId="{04731781-57C8-4B95-8ABE-C09EC596CE36}" destId="{089DCF64-2917-4368-9CE9-C9A3AEAC6F2F}" srcOrd="0" destOrd="0" presId="urn:microsoft.com/office/officeart/2005/8/layout/hProcess10"/>
    <dgm:cxn modelId="{636245AC-EB1B-4FA2-BC8E-F65573B09C98}" type="presParOf" srcId="{04731781-57C8-4B95-8ABE-C09EC596CE36}" destId="{9A72D012-B9BB-40FE-813C-ED9035C65182}"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9B9C2-5B7A-4EAB-A9BC-9282FD04E53A}">
      <dsp:nvSpPr>
        <dsp:cNvPr id="0" name=""/>
        <dsp:cNvSpPr/>
      </dsp:nvSpPr>
      <dsp:spPr>
        <a:xfrm>
          <a:off x="2806" y="482287"/>
          <a:ext cx="1322345" cy="1322345"/>
        </a:xfrm>
        <a:prstGeom prst="roundRect">
          <a:avLst>
            <a:gd name="adj" fmla="val 10000"/>
          </a:avLst>
        </a:prstGeom>
        <a:blipFill rotWithShape="1">
          <a:blip xmlns:r="http://schemas.openxmlformats.org/officeDocument/2006/relationships" r:embed="rId1"/>
          <a:srcRect/>
          <a:stretch>
            <a:fillRect l="-41000" r="-4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8055F4-48EE-45F2-853D-23CB26A48E8A}">
      <dsp:nvSpPr>
        <dsp:cNvPr id="0" name=""/>
        <dsp:cNvSpPr/>
      </dsp:nvSpPr>
      <dsp:spPr>
        <a:xfrm>
          <a:off x="218072" y="1275694"/>
          <a:ext cx="1322345" cy="1322345"/>
        </a:xfrm>
        <a:prstGeom prst="roundRect">
          <a:avLst>
            <a:gd name="adj" fmla="val 10000"/>
          </a:avLst>
        </a:prstGeom>
        <a:solidFill>
          <a:srgbClr val="0057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Composante quantitative</a:t>
          </a:r>
        </a:p>
        <a:p>
          <a:pPr marL="114300" lvl="1" indent="-114300" algn="l" defTabSz="533400">
            <a:lnSpc>
              <a:spcPct val="90000"/>
            </a:lnSpc>
            <a:spcBef>
              <a:spcPct val="0"/>
            </a:spcBef>
            <a:spcAft>
              <a:spcPct val="15000"/>
            </a:spcAft>
            <a:buChar char="•"/>
          </a:pPr>
          <a:r>
            <a:rPr lang="fr-FR" sz="1200" kern="1200" dirty="0"/>
            <a:t>Tris à plat &amp; tris croisés</a:t>
          </a:r>
        </a:p>
        <a:p>
          <a:pPr marL="114300" lvl="1" indent="-114300" algn="l" defTabSz="533400">
            <a:lnSpc>
              <a:spcPct val="90000"/>
            </a:lnSpc>
            <a:spcBef>
              <a:spcPct val="0"/>
            </a:spcBef>
            <a:spcAft>
              <a:spcPct val="15000"/>
            </a:spcAft>
            <a:buChar char="•"/>
          </a:pPr>
          <a:r>
            <a:rPr lang="fr-FR" sz="1200" kern="1200" dirty="0"/>
            <a:t>ACM</a:t>
          </a:r>
        </a:p>
      </dsp:txBody>
      <dsp:txXfrm>
        <a:off x="256802" y="1314424"/>
        <a:ext cx="1244885" cy="1244885"/>
      </dsp:txXfrm>
    </dsp:sp>
    <dsp:sp modelId="{BEE60817-2A83-4A35-B06E-B494F0F91B9C}">
      <dsp:nvSpPr>
        <dsp:cNvPr id="0" name=""/>
        <dsp:cNvSpPr/>
      </dsp:nvSpPr>
      <dsp:spPr>
        <a:xfrm>
          <a:off x="1579864" y="984589"/>
          <a:ext cx="254712" cy="3177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a:off x="1579864" y="1048137"/>
        <a:ext cx="178298" cy="190645"/>
      </dsp:txXfrm>
    </dsp:sp>
    <dsp:sp modelId="{23457154-C3DA-4AB9-A4D2-5E95493E63F0}">
      <dsp:nvSpPr>
        <dsp:cNvPr id="0" name=""/>
        <dsp:cNvSpPr/>
      </dsp:nvSpPr>
      <dsp:spPr>
        <a:xfrm>
          <a:off x="2052903" y="482287"/>
          <a:ext cx="1322345" cy="1322345"/>
        </a:xfrm>
        <a:prstGeom prst="roundRect">
          <a:avLst>
            <a:gd name="adj" fmla="val 10000"/>
          </a:avLst>
        </a:prstGeom>
        <a:blipFill rotWithShape="1">
          <a:blip xmlns:r="http://schemas.openxmlformats.org/officeDocument/2006/relationships" r:embed="rId2"/>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8C7D7E-15EC-4D00-B952-49372D9FD165}">
      <dsp:nvSpPr>
        <dsp:cNvPr id="0" name=""/>
        <dsp:cNvSpPr/>
      </dsp:nvSpPr>
      <dsp:spPr>
        <a:xfrm>
          <a:off x="2268168" y="1275694"/>
          <a:ext cx="1322345" cy="1322345"/>
        </a:xfrm>
        <a:prstGeom prst="roundRect">
          <a:avLst>
            <a:gd name="adj" fmla="val 10000"/>
          </a:avLst>
        </a:prstGeom>
        <a:solidFill>
          <a:srgbClr val="0057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Composante qualitative</a:t>
          </a:r>
        </a:p>
        <a:p>
          <a:pPr marL="114300" lvl="1" indent="-114300" algn="l" defTabSz="533400">
            <a:lnSpc>
              <a:spcPct val="90000"/>
            </a:lnSpc>
            <a:spcBef>
              <a:spcPct val="0"/>
            </a:spcBef>
            <a:spcAft>
              <a:spcPct val="15000"/>
            </a:spcAft>
            <a:buChar char="•"/>
          </a:pPr>
          <a:r>
            <a:rPr lang="fr-FR" sz="1200" kern="1200" dirty="0"/>
            <a:t>Questions ouvertes</a:t>
          </a:r>
        </a:p>
        <a:p>
          <a:pPr marL="114300" lvl="1" indent="-114300" algn="l" defTabSz="533400">
            <a:lnSpc>
              <a:spcPct val="90000"/>
            </a:lnSpc>
            <a:spcBef>
              <a:spcPct val="0"/>
            </a:spcBef>
            <a:spcAft>
              <a:spcPct val="15000"/>
            </a:spcAft>
            <a:buChar char="•"/>
          </a:pPr>
          <a:r>
            <a:rPr lang="fr-FR" sz="1200" kern="1200" dirty="0"/>
            <a:t>Commentaires</a:t>
          </a:r>
        </a:p>
      </dsp:txBody>
      <dsp:txXfrm>
        <a:off x="2306898" y="1314424"/>
        <a:ext cx="1244885" cy="1244885"/>
      </dsp:txXfrm>
    </dsp:sp>
    <dsp:sp modelId="{CFE869A8-94C1-4999-98C9-6FB09FADE4BB}">
      <dsp:nvSpPr>
        <dsp:cNvPr id="0" name=""/>
        <dsp:cNvSpPr/>
      </dsp:nvSpPr>
      <dsp:spPr>
        <a:xfrm>
          <a:off x="3629961" y="984589"/>
          <a:ext cx="254712" cy="3177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a:off x="3629961" y="1048137"/>
        <a:ext cx="178298" cy="190645"/>
      </dsp:txXfrm>
    </dsp:sp>
    <dsp:sp modelId="{089DCF64-2917-4368-9CE9-C9A3AEAC6F2F}">
      <dsp:nvSpPr>
        <dsp:cNvPr id="0" name=""/>
        <dsp:cNvSpPr/>
      </dsp:nvSpPr>
      <dsp:spPr>
        <a:xfrm>
          <a:off x="4102999" y="482287"/>
          <a:ext cx="1322345" cy="1322345"/>
        </a:xfrm>
        <a:prstGeom prst="roundRect">
          <a:avLst>
            <a:gd name="adj" fmla="val 10000"/>
          </a:avLst>
        </a:prstGeom>
        <a:blipFill rotWithShape="1">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72D012-B9BB-40FE-813C-ED9035C65182}">
      <dsp:nvSpPr>
        <dsp:cNvPr id="0" name=""/>
        <dsp:cNvSpPr/>
      </dsp:nvSpPr>
      <dsp:spPr>
        <a:xfrm>
          <a:off x="4318264" y="1275694"/>
          <a:ext cx="1322345" cy="1322345"/>
        </a:xfrm>
        <a:prstGeom prst="roundRect">
          <a:avLst>
            <a:gd name="adj" fmla="val 10000"/>
          </a:avLst>
        </a:prstGeom>
        <a:solidFill>
          <a:srgbClr val="00579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Composante image</a:t>
          </a:r>
        </a:p>
        <a:p>
          <a:pPr marL="114300" lvl="1" indent="-114300" algn="l" defTabSz="533400">
            <a:lnSpc>
              <a:spcPct val="90000"/>
            </a:lnSpc>
            <a:spcBef>
              <a:spcPct val="0"/>
            </a:spcBef>
            <a:spcAft>
              <a:spcPct val="15000"/>
            </a:spcAft>
            <a:buChar char="•"/>
          </a:pPr>
          <a:r>
            <a:rPr lang="fr-FR" sz="1200" kern="1200" dirty="0"/>
            <a:t>Photographies</a:t>
          </a:r>
        </a:p>
      </dsp:txBody>
      <dsp:txXfrm>
        <a:off x="4356994" y="1314424"/>
        <a:ext cx="1244885" cy="12448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A85B52-4C76-4239-BB84-0E035E8347F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8BB0C1C-C384-4515-93F4-E391EE0D12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77D4D40-EDD7-44D1-9925-1DA04BA58BDB}"/>
              </a:ext>
            </a:extLst>
          </p:cNvPr>
          <p:cNvSpPr>
            <a:spLocks noGrp="1"/>
          </p:cNvSpPr>
          <p:nvPr>
            <p:ph type="dt" sz="half" idx="10"/>
          </p:nvPr>
        </p:nvSpPr>
        <p:spPr/>
        <p:txBody>
          <a:bodyPr/>
          <a:lstStyle/>
          <a:p>
            <a:fld id="{5586B75A-687E-405C-8A0B-8D00578BA2C3}" type="datetimeFigureOut">
              <a:rPr lang="en-US" smtClean="0"/>
              <a:pPr/>
              <a:t>11/21/2023</a:t>
            </a:fld>
            <a:endParaRPr lang="en-US" dirty="0"/>
          </a:p>
        </p:txBody>
      </p:sp>
      <p:sp>
        <p:nvSpPr>
          <p:cNvPr id="5" name="Espace réservé du pied de page 4">
            <a:extLst>
              <a:ext uri="{FF2B5EF4-FFF2-40B4-BE49-F238E27FC236}">
                <a16:creationId xmlns:a16="http://schemas.microsoft.com/office/drawing/2014/main" id="{7C5FEE95-B14A-49D8-8E4E-B2EA26F51275}"/>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0C129954-4646-43E4-B80B-95D55CB411FB}"/>
              </a:ext>
            </a:extLst>
          </p:cNvPr>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447190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99EE7E-987C-4570-80C3-E2307D18FEA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0AE813E-95FD-4740-A34F-AEE7B57173D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C03D019-BF25-4B5A-9397-1CFCBA5A4FA8}"/>
              </a:ext>
            </a:extLst>
          </p:cNvPr>
          <p:cNvSpPr>
            <a:spLocks noGrp="1"/>
          </p:cNvSpPr>
          <p:nvPr>
            <p:ph type="dt" sz="half" idx="10"/>
          </p:nvPr>
        </p:nvSpPr>
        <p:spPr/>
        <p:txBody>
          <a:bodyPr/>
          <a:lstStyle/>
          <a:p>
            <a:fld id="{5586B75A-687E-405C-8A0B-8D00578BA2C3}" type="datetimeFigureOut">
              <a:rPr lang="en-US" smtClean="0"/>
              <a:pPr/>
              <a:t>11/21/2023</a:t>
            </a:fld>
            <a:endParaRPr lang="en-US" dirty="0"/>
          </a:p>
        </p:txBody>
      </p:sp>
      <p:sp>
        <p:nvSpPr>
          <p:cNvPr id="5" name="Espace réservé du pied de page 4">
            <a:extLst>
              <a:ext uri="{FF2B5EF4-FFF2-40B4-BE49-F238E27FC236}">
                <a16:creationId xmlns:a16="http://schemas.microsoft.com/office/drawing/2014/main" id="{9C4AD868-9B8B-429D-A3E3-63CD95888F93}"/>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223851FC-8865-4742-AADA-45934CE7E9CF}"/>
              </a:ext>
            </a:extLst>
          </p:cNvPr>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71551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9BDFA29-9CB9-4CAB-8854-01823419433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848FE94-F70C-4D4A-B009-482CD4C009C5}"/>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798B99-C8A4-4871-8C74-5E2242DC372A}"/>
              </a:ext>
            </a:extLst>
          </p:cNvPr>
          <p:cNvSpPr>
            <a:spLocks noGrp="1"/>
          </p:cNvSpPr>
          <p:nvPr>
            <p:ph type="dt" sz="half" idx="10"/>
          </p:nvPr>
        </p:nvSpPr>
        <p:spPr/>
        <p:txBody>
          <a:bodyPr/>
          <a:lstStyle/>
          <a:p>
            <a:fld id="{5586B75A-687E-405C-8A0B-8D00578BA2C3}" type="datetimeFigureOut">
              <a:rPr lang="en-US" smtClean="0"/>
              <a:pPr/>
              <a:t>11/21/2023</a:t>
            </a:fld>
            <a:endParaRPr lang="en-US" dirty="0"/>
          </a:p>
        </p:txBody>
      </p:sp>
      <p:sp>
        <p:nvSpPr>
          <p:cNvPr id="5" name="Espace réservé du pied de page 4">
            <a:extLst>
              <a:ext uri="{FF2B5EF4-FFF2-40B4-BE49-F238E27FC236}">
                <a16:creationId xmlns:a16="http://schemas.microsoft.com/office/drawing/2014/main" id="{49EC2819-161A-4519-BEF9-FD9D04C1C8C9}"/>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38306DDE-9D25-4664-897E-71768F4CEAFB}"/>
              </a:ext>
            </a:extLst>
          </p:cNvPr>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97097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8B0F6-F4FD-4674-9869-0121FE40201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FA67F36-8AEE-49E9-955B-09F60DE684C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AA1202B-4625-4A6C-8296-F036AA744D62}"/>
              </a:ext>
            </a:extLst>
          </p:cNvPr>
          <p:cNvSpPr>
            <a:spLocks noGrp="1"/>
          </p:cNvSpPr>
          <p:nvPr>
            <p:ph type="dt" sz="half" idx="10"/>
          </p:nvPr>
        </p:nvSpPr>
        <p:spPr/>
        <p:txBody>
          <a:bodyPr/>
          <a:lstStyle/>
          <a:p>
            <a:fld id="{5586B75A-687E-405C-8A0B-8D00578BA2C3}" type="datetimeFigureOut">
              <a:rPr lang="en-US" smtClean="0"/>
              <a:pPr/>
              <a:t>11/21/2023</a:t>
            </a:fld>
            <a:endParaRPr lang="en-US" dirty="0"/>
          </a:p>
        </p:txBody>
      </p:sp>
      <p:sp>
        <p:nvSpPr>
          <p:cNvPr id="5" name="Espace réservé du pied de page 4">
            <a:extLst>
              <a:ext uri="{FF2B5EF4-FFF2-40B4-BE49-F238E27FC236}">
                <a16:creationId xmlns:a16="http://schemas.microsoft.com/office/drawing/2014/main" id="{C663AF13-C444-40BA-83A7-60150A8F84BB}"/>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76590A06-1A39-457E-B9F0-67F532DE969B}"/>
              </a:ext>
            </a:extLst>
          </p:cNvPr>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83218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06018-B45A-49AA-A6E8-563E767C1F4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A5CEEBF-EA26-4362-99F5-0987F7AC3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EB76C581-6F52-4389-9EB4-40FEB9F26A23}"/>
              </a:ext>
            </a:extLst>
          </p:cNvPr>
          <p:cNvSpPr>
            <a:spLocks noGrp="1"/>
          </p:cNvSpPr>
          <p:nvPr>
            <p:ph type="dt" sz="half" idx="10"/>
          </p:nvPr>
        </p:nvSpPr>
        <p:spPr/>
        <p:txBody>
          <a:bodyPr/>
          <a:lstStyle/>
          <a:p>
            <a:fld id="{5586B75A-687E-405C-8A0B-8D00578BA2C3}" type="datetimeFigureOut">
              <a:rPr lang="en-US" smtClean="0"/>
              <a:pPr/>
              <a:t>11/21/2023</a:t>
            </a:fld>
            <a:endParaRPr lang="en-US" dirty="0"/>
          </a:p>
        </p:txBody>
      </p:sp>
      <p:sp>
        <p:nvSpPr>
          <p:cNvPr id="5" name="Espace réservé du pied de page 4">
            <a:extLst>
              <a:ext uri="{FF2B5EF4-FFF2-40B4-BE49-F238E27FC236}">
                <a16:creationId xmlns:a16="http://schemas.microsoft.com/office/drawing/2014/main" id="{7F9E6B8F-93A1-4082-9CFF-8B0042E2E342}"/>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9EEFDD01-71E5-4CBE-8E93-E531D1C88916}"/>
              </a:ext>
            </a:extLst>
          </p:cNvPr>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02109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335BFB-0602-46FB-AC78-1FE875E0CE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4DA08F-23E2-4B36-B8E1-321AEDB2FB09}"/>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2341C41-15E5-4745-9AFF-F78C8A9E9589}"/>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E1D67D2-14B7-4B6A-B084-42757034BBC3}"/>
              </a:ext>
            </a:extLst>
          </p:cNvPr>
          <p:cNvSpPr>
            <a:spLocks noGrp="1"/>
          </p:cNvSpPr>
          <p:nvPr>
            <p:ph type="dt" sz="half" idx="10"/>
          </p:nvPr>
        </p:nvSpPr>
        <p:spPr/>
        <p:txBody>
          <a:bodyPr/>
          <a:lstStyle/>
          <a:p>
            <a:fld id="{5586B75A-687E-405C-8A0B-8D00578BA2C3}" type="datetimeFigureOut">
              <a:rPr lang="en-US" smtClean="0"/>
              <a:pPr/>
              <a:t>11/21/2023</a:t>
            </a:fld>
            <a:endParaRPr lang="en-US" dirty="0"/>
          </a:p>
        </p:txBody>
      </p:sp>
      <p:sp>
        <p:nvSpPr>
          <p:cNvPr id="6" name="Espace réservé du pied de page 5">
            <a:extLst>
              <a:ext uri="{FF2B5EF4-FFF2-40B4-BE49-F238E27FC236}">
                <a16:creationId xmlns:a16="http://schemas.microsoft.com/office/drawing/2014/main" id="{102B68B2-1B06-4D85-B475-CD393BEC9A04}"/>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7F42EF56-7F21-4F98-9843-C0CBF25B5008}"/>
              </a:ext>
            </a:extLst>
          </p:cNvPr>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637814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BA9951-56D9-45A9-8AED-5FCE4E6D31F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24719CA-76EC-4E0F-A25E-501574A018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08263827-A61A-422F-B176-C2CAD5E713DA}"/>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001400C-06DE-456F-AB0B-2514967D6D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DBE97F9B-26F4-4ABF-9C6F-F3BE9E51362C}"/>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720419F-9D6C-4BD0-A9A0-D09855F55768}"/>
              </a:ext>
            </a:extLst>
          </p:cNvPr>
          <p:cNvSpPr>
            <a:spLocks noGrp="1"/>
          </p:cNvSpPr>
          <p:nvPr>
            <p:ph type="dt" sz="half" idx="10"/>
          </p:nvPr>
        </p:nvSpPr>
        <p:spPr/>
        <p:txBody>
          <a:bodyPr/>
          <a:lstStyle/>
          <a:p>
            <a:fld id="{5586B75A-687E-405C-8A0B-8D00578BA2C3}" type="datetimeFigureOut">
              <a:rPr lang="en-US" smtClean="0"/>
              <a:pPr/>
              <a:t>11/21/2023</a:t>
            </a:fld>
            <a:endParaRPr lang="en-US" dirty="0"/>
          </a:p>
        </p:txBody>
      </p:sp>
      <p:sp>
        <p:nvSpPr>
          <p:cNvPr id="8" name="Espace réservé du pied de page 7">
            <a:extLst>
              <a:ext uri="{FF2B5EF4-FFF2-40B4-BE49-F238E27FC236}">
                <a16:creationId xmlns:a16="http://schemas.microsoft.com/office/drawing/2014/main" id="{A8344280-90EF-4C7E-8820-F00EF0571C1D}"/>
              </a:ext>
            </a:extLst>
          </p:cNvPr>
          <p:cNvSpPr>
            <a:spLocks noGrp="1"/>
          </p:cNvSpPr>
          <p:nvPr>
            <p:ph type="ftr" sz="quarter" idx="11"/>
          </p:nvPr>
        </p:nvSpPr>
        <p:spPr/>
        <p:txBody>
          <a:bodyPr/>
          <a:lstStyle/>
          <a:p>
            <a:endParaRPr lang="en-US" dirty="0"/>
          </a:p>
        </p:txBody>
      </p:sp>
      <p:sp>
        <p:nvSpPr>
          <p:cNvPr id="9" name="Espace réservé du numéro de diapositive 8">
            <a:extLst>
              <a:ext uri="{FF2B5EF4-FFF2-40B4-BE49-F238E27FC236}">
                <a16:creationId xmlns:a16="http://schemas.microsoft.com/office/drawing/2014/main" id="{4B93215D-FD15-4B53-AF90-9A313451B3DB}"/>
              </a:ext>
            </a:extLst>
          </p:cNvPr>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9466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1A285-FCD0-475F-8C38-BF85BDF5922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990E1E8-7467-4DFD-AC43-F1246399C8ED}"/>
              </a:ext>
            </a:extLst>
          </p:cNvPr>
          <p:cNvSpPr>
            <a:spLocks noGrp="1"/>
          </p:cNvSpPr>
          <p:nvPr>
            <p:ph type="dt" sz="half" idx="10"/>
          </p:nvPr>
        </p:nvSpPr>
        <p:spPr/>
        <p:txBody>
          <a:bodyPr/>
          <a:lstStyle/>
          <a:p>
            <a:fld id="{5586B75A-687E-405C-8A0B-8D00578BA2C3}" type="datetimeFigureOut">
              <a:rPr lang="en-US" smtClean="0"/>
              <a:pPr/>
              <a:t>11/21/2023</a:t>
            </a:fld>
            <a:endParaRPr lang="en-US" dirty="0"/>
          </a:p>
        </p:txBody>
      </p:sp>
      <p:sp>
        <p:nvSpPr>
          <p:cNvPr id="4" name="Espace réservé du pied de page 3">
            <a:extLst>
              <a:ext uri="{FF2B5EF4-FFF2-40B4-BE49-F238E27FC236}">
                <a16:creationId xmlns:a16="http://schemas.microsoft.com/office/drawing/2014/main" id="{7462933A-DCF0-4A72-AEB8-24106C8680D5}"/>
              </a:ext>
            </a:extLst>
          </p:cNvPr>
          <p:cNvSpPr>
            <a:spLocks noGrp="1"/>
          </p:cNvSpPr>
          <p:nvPr>
            <p:ph type="ftr" sz="quarter" idx="11"/>
          </p:nvPr>
        </p:nvSpPr>
        <p:spPr/>
        <p:txBody>
          <a:bodyPr/>
          <a:lstStyle/>
          <a:p>
            <a:endParaRPr lang="en-US" dirty="0"/>
          </a:p>
        </p:txBody>
      </p:sp>
      <p:sp>
        <p:nvSpPr>
          <p:cNvPr id="5" name="Espace réservé du numéro de diapositive 4">
            <a:extLst>
              <a:ext uri="{FF2B5EF4-FFF2-40B4-BE49-F238E27FC236}">
                <a16:creationId xmlns:a16="http://schemas.microsoft.com/office/drawing/2014/main" id="{992E424E-F6FC-43ED-88DD-CC9C5CA6ADD4}"/>
              </a:ext>
            </a:extLst>
          </p:cNvPr>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14314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DBD9CF0-442D-4F35-AB1F-03D0E6B499D4}"/>
              </a:ext>
            </a:extLst>
          </p:cNvPr>
          <p:cNvSpPr>
            <a:spLocks noGrp="1"/>
          </p:cNvSpPr>
          <p:nvPr>
            <p:ph type="dt" sz="half" idx="10"/>
          </p:nvPr>
        </p:nvSpPr>
        <p:spPr/>
        <p:txBody>
          <a:bodyPr/>
          <a:lstStyle/>
          <a:p>
            <a:fld id="{5586B75A-687E-405C-8A0B-8D00578BA2C3}" type="datetimeFigureOut">
              <a:rPr lang="en-US" smtClean="0"/>
              <a:pPr/>
              <a:t>11/21/2023</a:t>
            </a:fld>
            <a:endParaRPr lang="en-US" dirty="0"/>
          </a:p>
        </p:txBody>
      </p:sp>
      <p:sp>
        <p:nvSpPr>
          <p:cNvPr id="3" name="Espace réservé du pied de page 2">
            <a:extLst>
              <a:ext uri="{FF2B5EF4-FFF2-40B4-BE49-F238E27FC236}">
                <a16:creationId xmlns:a16="http://schemas.microsoft.com/office/drawing/2014/main" id="{532DA42F-7DA2-4186-A8EA-B4DF00F4474F}"/>
              </a:ext>
            </a:extLst>
          </p:cNvPr>
          <p:cNvSpPr>
            <a:spLocks noGrp="1"/>
          </p:cNvSpPr>
          <p:nvPr>
            <p:ph type="ftr" sz="quarter" idx="1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00DAF75A-A3E1-4255-941C-AB4E5BD607C1}"/>
              </a:ext>
            </a:extLst>
          </p:cNvPr>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57996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E45726-756C-4569-824C-D3AA9B155F3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47059C9-640B-4E58-917B-D7134797E4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A5E24FD-7A59-4793-8EB4-983F41314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00B23DE-E8DA-4D9A-8BBE-D22C14548E89}"/>
              </a:ext>
            </a:extLst>
          </p:cNvPr>
          <p:cNvSpPr>
            <a:spLocks noGrp="1"/>
          </p:cNvSpPr>
          <p:nvPr>
            <p:ph type="dt" sz="half" idx="10"/>
          </p:nvPr>
        </p:nvSpPr>
        <p:spPr/>
        <p:txBody>
          <a:bodyPr/>
          <a:lstStyle/>
          <a:p>
            <a:fld id="{5586B75A-687E-405C-8A0B-8D00578BA2C3}" type="datetimeFigureOut">
              <a:rPr lang="en-US" smtClean="0"/>
              <a:pPr/>
              <a:t>11/21/2023</a:t>
            </a:fld>
            <a:endParaRPr lang="en-US" dirty="0"/>
          </a:p>
        </p:txBody>
      </p:sp>
      <p:sp>
        <p:nvSpPr>
          <p:cNvPr id="6" name="Espace réservé du pied de page 5">
            <a:extLst>
              <a:ext uri="{FF2B5EF4-FFF2-40B4-BE49-F238E27FC236}">
                <a16:creationId xmlns:a16="http://schemas.microsoft.com/office/drawing/2014/main" id="{73FEEECC-6637-4111-9A91-29B21A348A1E}"/>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F49D48C5-469F-42A7-B3F3-9F9C8596ADBD}"/>
              </a:ext>
            </a:extLst>
          </p:cNvPr>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86690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1208CC-4337-407E-AE77-5F65C4F5DF7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F3C3F0A-B85F-4BCA-A372-F42A3D01FF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B16C713-49B2-4E93-A65F-4AC59D268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9EF19C2-26A7-47B5-BA55-EAD337F6A844}"/>
              </a:ext>
            </a:extLst>
          </p:cNvPr>
          <p:cNvSpPr>
            <a:spLocks noGrp="1"/>
          </p:cNvSpPr>
          <p:nvPr>
            <p:ph type="dt" sz="half" idx="10"/>
          </p:nvPr>
        </p:nvSpPr>
        <p:spPr/>
        <p:txBody>
          <a:bodyPr/>
          <a:lstStyle/>
          <a:p>
            <a:fld id="{5586B75A-687E-405C-8A0B-8D00578BA2C3}" type="datetimeFigureOut">
              <a:rPr lang="en-US" smtClean="0"/>
              <a:pPr/>
              <a:t>11/21/2023</a:t>
            </a:fld>
            <a:endParaRPr lang="en-US" dirty="0"/>
          </a:p>
        </p:txBody>
      </p:sp>
      <p:sp>
        <p:nvSpPr>
          <p:cNvPr id="6" name="Espace réservé du pied de page 5">
            <a:extLst>
              <a:ext uri="{FF2B5EF4-FFF2-40B4-BE49-F238E27FC236}">
                <a16:creationId xmlns:a16="http://schemas.microsoft.com/office/drawing/2014/main" id="{6175A7FD-85E8-4711-BC44-A2B8D4764780}"/>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EE75C927-B7AC-47B8-B5F7-3266E05936C6}"/>
              </a:ext>
            </a:extLst>
          </p:cNvPr>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878788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DA0820D-29BC-499E-A4C4-A7021DEAAE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23DF0A6-32DE-45D8-AC8B-4F48E4AA57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619C74-4A39-4C11-A10C-658B4ACDB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11/21/2023</a:t>
            </a:fld>
            <a:endParaRPr lang="en-US" dirty="0"/>
          </a:p>
        </p:txBody>
      </p:sp>
      <p:sp>
        <p:nvSpPr>
          <p:cNvPr id="5" name="Espace réservé du pied de page 4">
            <a:extLst>
              <a:ext uri="{FF2B5EF4-FFF2-40B4-BE49-F238E27FC236}">
                <a16:creationId xmlns:a16="http://schemas.microsoft.com/office/drawing/2014/main" id="{02D9A735-CC89-4C09-949F-464AE67DE1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a:extLst>
              <a:ext uri="{FF2B5EF4-FFF2-40B4-BE49-F238E27FC236}">
                <a16:creationId xmlns:a16="http://schemas.microsoft.com/office/drawing/2014/main" id="{DAC69A9A-F132-4E77-BE85-3F237159E1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5275820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Philippe.Chagnon@univ-littoral.fr" TargetMode="External"/><Relationship Id="rId2" Type="http://schemas.openxmlformats.org/officeDocument/2006/relationships/hyperlink" Target="mailto:Christophe.Gibout@univ-littoral.fr" TargetMode="Externa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mailto:Florian.Lebreton@univ-littoral.f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Rectangle : coins arrondis 18">
            <a:extLst>
              <a:ext uri="{FF2B5EF4-FFF2-40B4-BE49-F238E27FC236}">
                <a16:creationId xmlns:a16="http://schemas.microsoft.com/office/drawing/2014/main" id="{BF7738E5-E13B-422C-A6A7-9E0583E95A1C}"/>
              </a:ext>
            </a:extLst>
          </p:cNvPr>
          <p:cNvSpPr/>
          <p:nvPr/>
        </p:nvSpPr>
        <p:spPr>
          <a:xfrm>
            <a:off x="830727" y="1541680"/>
            <a:ext cx="7415868" cy="2937536"/>
          </a:xfrm>
          <a:prstGeom prst="roundRect">
            <a:avLst/>
          </a:prstGeom>
          <a:solidFill>
            <a:srgbClr val="0057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795"/>
              </a:solidFill>
            </a:endParaRPr>
          </a:p>
        </p:txBody>
      </p:sp>
      <p:sp>
        <p:nvSpPr>
          <p:cNvPr id="2" name="Titre 1">
            <a:extLst>
              <a:ext uri="{FF2B5EF4-FFF2-40B4-BE49-F238E27FC236}">
                <a16:creationId xmlns:a16="http://schemas.microsoft.com/office/drawing/2014/main" id="{DAC7EA9B-9BD7-4DEE-9E84-2B39546EB3AD}"/>
              </a:ext>
            </a:extLst>
          </p:cNvPr>
          <p:cNvSpPr>
            <a:spLocks noGrp="1"/>
          </p:cNvSpPr>
          <p:nvPr>
            <p:ph type="ctrTitle"/>
          </p:nvPr>
        </p:nvSpPr>
        <p:spPr>
          <a:xfrm>
            <a:off x="228598" y="1541680"/>
            <a:ext cx="8620125" cy="2585655"/>
          </a:xfrm>
        </p:spPr>
        <p:txBody>
          <a:bodyPr>
            <a:normAutofit/>
          </a:bodyPr>
          <a:lstStyle/>
          <a:p>
            <a:pPr algn="ctr"/>
            <a:r>
              <a:rPr lang="fr-FR" sz="4000" b="1" dirty="0">
                <a:solidFill>
                  <a:schemeClr val="bg1"/>
                </a:solidFill>
              </a:rPr>
              <a:t>Acceptabilité et symbolique </a:t>
            </a:r>
            <a:br>
              <a:rPr lang="fr-FR" sz="4000" b="1" dirty="0">
                <a:solidFill>
                  <a:schemeClr val="bg1"/>
                </a:solidFill>
              </a:rPr>
            </a:br>
            <a:r>
              <a:rPr lang="fr-FR" sz="4000" b="1" dirty="0">
                <a:solidFill>
                  <a:schemeClr val="bg1"/>
                </a:solidFill>
              </a:rPr>
              <a:t>du port du masque :</a:t>
            </a:r>
            <a:br>
              <a:rPr lang="fr-FR" sz="4000" b="1" dirty="0">
                <a:solidFill>
                  <a:schemeClr val="bg1"/>
                </a:solidFill>
              </a:rPr>
            </a:br>
            <a:r>
              <a:rPr lang="fr-FR" sz="4000" b="1" dirty="0">
                <a:solidFill>
                  <a:schemeClr val="bg1"/>
                </a:solidFill>
              </a:rPr>
              <a:t>contraste selon les contextes </a:t>
            </a:r>
            <a:br>
              <a:rPr lang="fr-FR" sz="4000" b="1" dirty="0">
                <a:solidFill>
                  <a:schemeClr val="bg1"/>
                </a:solidFill>
              </a:rPr>
            </a:br>
            <a:r>
              <a:rPr lang="fr-FR" sz="4000" b="1" dirty="0">
                <a:solidFill>
                  <a:schemeClr val="bg1"/>
                </a:solidFill>
              </a:rPr>
              <a:t>sociaux et culturels</a:t>
            </a:r>
            <a:endParaRPr lang="fr-FR" sz="4400" dirty="0">
              <a:solidFill>
                <a:schemeClr val="bg1"/>
              </a:solidFill>
            </a:endParaRPr>
          </a:p>
        </p:txBody>
      </p:sp>
      <p:sp>
        <p:nvSpPr>
          <p:cNvPr id="3" name="Sous-titre 2">
            <a:extLst>
              <a:ext uri="{FF2B5EF4-FFF2-40B4-BE49-F238E27FC236}">
                <a16:creationId xmlns:a16="http://schemas.microsoft.com/office/drawing/2014/main" id="{32D42810-692F-42E9-A664-DEE54AFAE47B}"/>
              </a:ext>
            </a:extLst>
          </p:cNvPr>
          <p:cNvSpPr>
            <a:spLocks noGrp="1"/>
          </p:cNvSpPr>
          <p:nvPr>
            <p:ph type="subTitle" idx="1"/>
          </p:nvPr>
        </p:nvSpPr>
        <p:spPr>
          <a:xfrm>
            <a:off x="228598" y="4670244"/>
            <a:ext cx="8524877" cy="2034859"/>
          </a:xfrm>
        </p:spPr>
        <p:txBody>
          <a:bodyPr>
            <a:normAutofit fontScale="55000" lnSpcReduction="20000"/>
          </a:bodyPr>
          <a:lstStyle/>
          <a:p>
            <a:r>
              <a:rPr lang="fr-FR" sz="2900" b="1" dirty="0"/>
              <a:t>Philippe Chagnon (IE), Christophe </a:t>
            </a:r>
            <a:r>
              <a:rPr lang="fr-FR" sz="2900" b="1" dirty="0" err="1"/>
              <a:t>Gibout</a:t>
            </a:r>
            <a:r>
              <a:rPr lang="fr-FR" sz="2900" b="1" dirty="0"/>
              <a:t> (PU), et Florian Lebreton (MC)</a:t>
            </a:r>
          </a:p>
          <a:p>
            <a:r>
              <a:rPr lang="fr-FR" b="1" dirty="0"/>
              <a:t>Laboratoire TVES (ULR 4477) Université du littoral – Côte d’Opale</a:t>
            </a:r>
          </a:p>
          <a:p>
            <a:r>
              <a:rPr lang="fr-FR" i="1" dirty="0"/>
              <a:t>En collaboration avec :</a:t>
            </a:r>
          </a:p>
          <a:p>
            <a:r>
              <a:rPr lang="fr-FR" b="1" dirty="0"/>
              <a:t>Bernard Andrieu (PU, Université Paris Cité) et Stéphane Héas (MCF-HDR, Université Rennes 2) </a:t>
            </a:r>
          </a:p>
          <a:p>
            <a:r>
              <a:rPr lang="fr-FR" dirty="0"/>
              <a:t>pour leur participation à ce projet de recherche et à l’enquête engagée. </a:t>
            </a:r>
          </a:p>
          <a:p>
            <a:r>
              <a:rPr lang="fr-FR" i="1" dirty="0"/>
              <a:t>Financements : </a:t>
            </a:r>
          </a:p>
          <a:p>
            <a:r>
              <a:rPr lang="fr-FR" dirty="0"/>
              <a:t>Maison Européenne des Sciences de l’Homme et de la Société (MESHS) et le laboratoire TVES (ULR4477, </a:t>
            </a:r>
            <a:r>
              <a:rPr lang="fr-FR" dirty="0" err="1"/>
              <a:t>Ulille</a:t>
            </a:r>
            <a:r>
              <a:rPr lang="fr-FR" dirty="0"/>
              <a:t> - ULCO).</a:t>
            </a:r>
            <a:br>
              <a:rPr lang="fr-FR" dirty="0"/>
            </a:br>
            <a:endParaRPr lang="fr-FR" dirty="0"/>
          </a:p>
        </p:txBody>
      </p:sp>
      <p:sp>
        <p:nvSpPr>
          <p:cNvPr id="6" name="ZoneTexte 5">
            <a:extLst>
              <a:ext uri="{FF2B5EF4-FFF2-40B4-BE49-F238E27FC236}">
                <a16:creationId xmlns:a16="http://schemas.microsoft.com/office/drawing/2014/main" id="{4D3892D0-49FA-475E-8170-F4F1C4CD8657}"/>
              </a:ext>
            </a:extLst>
          </p:cNvPr>
          <p:cNvSpPr txBox="1"/>
          <p:nvPr/>
        </p:nvSpPr>
        <p:spPr>
          <a:xfrm>
            <a:off x="9208083" y="152896"/>
            <a:ext cx="2819399" cy="4708981"/>
          </a:xfrm>
          <a:prstGeom prst="rect">
            <a:avLst/>
          </a:prstGeom>
          <a:gradFill flip="none" rotWithShape="1">
            <a:gsLst>
              <a:gs pos="0">
                <a:schemeClr val="accent1">
                  <a:lumMod val="5000"/>
                  <a:lumOff val="95000"/>
                  <a:alpha val="35000"/>
                </a:schemeClr>
              </a:gs>
              <a:gs pos="37000">
                <a:schemeClr val="bg1">
                  <a:lumMod val="95000"/>
                </a:schemeClr>
              </a:gs>
              <a:gs pos="83000">
                <a:schemeClr val="bg1">
                  <a:lumMod val="75000"/>
                </a:schemeClr>
              </a:gs>
              <a:gs pos="100000">
                <a:schemeClr val="accent3"/>
              </a:gs>
            </a:gsLst>
            <a:path path="circle">
              <a:fillToRect l="50000" t="50000" r="50000" b="50000"/>
            </a:path>
            <a:tileRect/>
          </a:gradFill>
          <a:effectLst>
            <a:softEdge rad="0"/>
          </a:effectLst>
        </p:spPr>
        <p:txBody>
          <a:bodyPr wrap="square" rtlCol="0">
            <a:spAutoFit/>
          </a:bodyPr>
          <a:lstStyle/>
          <a:p>
            <a:pPr algn="ctr"/>
            <a:endParaRPr lang="fr-FR" sz="2000" b="1" dirty="0"/>
          </a:p>
          <a:p>
            <a:pPr algn="ctr"/>
            <a:endParaRPr lang="fr-FR" sz="2000" b="1" dirty="0"/>
          </a:p>
          <a:p>
            <a:pPr algn="ctr"/>
            <a:endParaRPr lang="fr-FR" sz="2000" b="1" dirty="0"/>
          </a:p>
          <a:p>
            <a:pPr algn="ctr"/>
            <a:endParaRPr lang="fr-FR" sz="2000" b="1" dirty="0"/>
          </a:p>
          <a:p>
            <a:pPr algn="ctr"/>
            <a:r>
              <a:rPr lang="fr-FR" sz="2000" b="1" dirty="0"/>
              <a:t>LILLIAD</a:t>
            </a:r>
          </a:p>
          <a:p>
            <a:pPr algn="ctr"/>
            <a:r>
              <a:rPr lang="fr-FR" sz="2000" b="1" dirty="0"/>
              <a:t>Villeneuve d’Ascq</a:t>
            </a:r>
          </a:p>
          <a:p>
            <a:pPr algn="ctr"/>
            <a:endParaRPr lang="fr-FR" sz="2000" b="1" dirty="0"/>
          </a:p>
          <a:p>
            <a:pPr algn="ctr"/>
            <a:r>
              <a:rPr lang="fr-FR" sz="2000" b="1" dirty="0"/>
              <a:t>13 et 14 novembre 2023</a:t>
            </a:r>
          </a:p>
          <a:p>
            <a:pPr algn="ctr"/>
            <a:endParaRPr lang="fr-FR" sz="2000" b="1" dirty="0"/>
          </a:p>
          <a:p>
            <a:pPr algn="ctr"/>
            <a:r>
              <a:rPr lang="fr-FR" sz="2000" b="1" dirty="0"/>
              <a:t>Journées d’études</a:t>
            </a:r>
          </a:p>
          <a:p>
            <a:pPr algn="ctr"/>
            <a:r>
              <a:rPr lang="fr-FR" sz="2000" b="1" dirty="0"/>
              <a:t>« </a:t>
            </a:r>
            <a:r>
              <a:rPr lang="fr-FR" sz="2000" b="1" i="1" dirty="0"/>
              <a:t>Le masque sanitaire à l’époque du covid-19 : regards croisés en sciences humaines et sociales</a:t>
            </a:r>
            <a:r>
              <a:rPr lang="fr-FR" sz="2000" b="1" dirty="0"/>
              <a:t> »</a:t>
            </a:r>
            <a:endParaRPr lang="fr-FR" sz="2000" b="1" i="1" dirty="0"/>
          </a:p>
        </p:txBody>
      </p:sp>
      <p:pic>
        <p:nvPicPr>
          <p:cNvPr id="12" name="Image 11">
            <a:extLst>
              <a:ext uri="{FF2B5EF4-FFF2-40B4-BE49-F238E27FC236}">
                <a16:creationId xmlns:a16="http://schemas.microsoft.com/office/drawing/2014/main" id="{CFD54D9E-3161-4B42-9AD6-F9EB8E421ADD}"/>
              </a:ext>
            </a:extLst>
          </p:cNvPr>
          <p:cNvPicPr>
            <a:picLocks noChangeAspect="1"/>
          </p:cNvPicPr>
          <p:nvPr/>
        </p:nvPicPr>
        <p:blipFill>
          <a:blip r:embed="rId2"/>
          <a:stretch>
            <a:fillRect/>
          </a:stretch>
        </p:blipFill>
        <p:spPr>
          <a:xfrm>
            <a:off x="6669247" y="311494"/>
            <a:ext cx="2084227" cy="881877"/>
          </a:xfrm>
          <a:prstGeom prst="rect">
            <a:avLst/>
          </a:prstGeom>
        </p:spPr>
      </p:pic>
      <p:pic>
        <p:nvPicPr>
          <p:cNvPr id="18" name="Image 17">
            <a:extLst>
              <a:ext uri="{FF2B5EF4-FFF2-40B4-BE49-F238E27FC236}">
                <a16:creationId xmlns:a16="http://schemas.microsoft.com/office/drawing/2014/main" id="{3226EFA6-3F6A-4D18-8CCE-1E759BEEC47F}"/>
              </a:ext>
            </a:extLst>
          </p:cNvPr>
          <p:cNvPicPr>
            <a:picLocks noChangeAspect="1"/>
          </p:cNvPicPr>
          <p:nvPr/>
        </p:nvPicPr>
        <p:blipFill>
          <a:blip r:embed="rId3"/>
          <a:stretch>
            <a:fillRect/>
          </a:stretch>
        </p:blipFill>
        <p:spPr>
          <a:xfrm>
            <a:off x="9628633" y="311494"/>
            <a:ext cx="1715862" cy="975962"/>
          </a:xfrm>
          <a:prstGeom prst="rect">
            <a:avLst/>
          </a:prstGeom>
        </p:spPr>
      </p:pic>
      <p:pic>
        <p:nvPicPr>
          <p:cNvPr id="21" name="Image 20">
            <a:extLst>
              <a:ext uri="{FF2B5EF4-FFF2-40B4-BE49-F238E27FC236}">
                <a16:creationId xmlns:a16="http://schemas.microsoft.com/office/drawing/2014/main" id="{F4DE43D4-43C6-42D5-A3C1-F39D93FD5506}"/>
              </a:ext>
            </a:extLst>
          </p:cNvPr>
          <p:cNvPicPr>
            <a:picLocks noChangeAspect="1"/>
          </p:cNvPicPr>
          <p:nvPr/>
        </p:nvPicPr>
        <p:blipFill>
          <a:blip r:embed="rId4"/>
          <a:stretch>
            <a:fillRect/>
          </a:stretch>
        </p:blipFill>
        <p:spPr>
          <a:xfrm>
            <a:off x="9207173" y="5815179"/>
            <a:ext cx="1279391" cy="833908"/>
          </a:xfrm>
          <a:prstGeom prst="rect">
            <a:avLst/>
          </a:prstGeom>
        </p:spPr>
      </p:pic>
      <p:pic>
        <p:nvPicPr>
          <p:cNvPr id="4" name="Image 3">
            <a:extLst>
              <a:ext uri="{FF2B5EF4-FFF2-40B4-BE49-F238E27FC236}">
                <a16:creationId xmlns:a16="http://schemas.microsoft.com/office/drawing/2014/main" id="{259F3538-CF1B-4A81-A463-5D304229B6B1}"/>
              </a:ext>
            </a:extLst>
          </p:cNvPr>
          <p:cNvPicPr>
            <a:picLocks noChangeAspect="1"/>
          </p:cNvPicPr>
          <p:nvPr/>
        </p:nvPicPr>
        <p:blipFill>
          <a:blip r:embed="rId5"/>
          <a:stretch>
            <a:fillRect/>
          </a:stretch>
        </p:blipFill>
        <p:spPr>
          <a:xfrm>
            <a:off x="1371270" y="152896"/>
            <a:ext cx="1116548" cy="1116548"/>
          </a:xfrm>
          <a:prstGeom prst="rect">
            <a:avLst/>
          </a:prstGeom>
        </p:spPr>
      </p:pic>
    </p:spTree>
    <p:extLst>
      <p:ext uri="{BB962C8B-B14F-4D97-AF65-F5344CB8AC3E}">
        <p14:creationId xmlns:p14="http://schemas.microsoft.com/office/powerpoint/2010/main" val="2497894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4B104E-7857-4700-8BCA-0BC6E7B42EE1}"/>
              </a:ext>
            </a:extLst>
          </p:cNvPr>
          <p:cNvSpPr>
            <a:spLocks noGrp="1"/>
          </p:cNvSpPr>
          <p:nvPr>
            <p:ph type="title"/>
          </p:nvPr>
        </p:nvSpPr>
        <p:spPr>
          <a:xfrm>
            <a:off x="339159" y="5975926"/>
            <a:ext cx="11354080" cy="882073"/>
          </a:xfrm>
        </p:spPr>
        <p:txBody>
          <a:bodyPr>
            <a:noAutofit/>
          </a:bodyPr>
          <a:lstStyle/>
          <a:p>
            <a:pPr algn="ctr"/>
            <a:r>
              <a:rPr lang="fr-FR" sz="1800" dirty="0"/>
              <a:t>Zoom sur la symbolique : ellipses de distribution des répondants sur la question ouverte</a:t>
            </a:r>
            <a:br>
              <a:rPr lang="fr-FR" sz="1800" dirty="0"/>
            </a:br>
            <a:r>
              <a:rPr lang="fr-FR" sz="1800" dirty="0"/>
              <a:t> « Selon vous, qu’est-ce que symbolise le masque » ? à partir de la modalité autre </a:t>
            </a:r>
          </a:p>
        </p:txBody>
      </p:sp>
      <p:pic>
        <p:nvPicPr>
          <p:cNvPr id="3" name="Image 2">
            <a:extLst>
              <a:ext uri="{FF2B5EF4-FFF2-40B4-BE49-F238E27FC236}">
                <a16:creationId xmlns:a16="http://schemas.microsoft.com/office/drawing/2014/main" id="{E5C3C1C4-8980-41DC-A96A-87825549BA34}"/>
              </a:ext>
            </a:extLst>
          </p:cNvPr>
          <p:cNvPicPr>
            <a:picLocks noChangeAspect="1"/>
          </p:cNvPicPr>
          <p:nvPr/>
        </p:nvPicPr>
        <p:blipFill>
          <a:blip r:embed="rId2"/>
          <a:stretch>
            <a:fillRect/>
          </a:stretch>
        </p:blipFill>
        <p:spPr>
          <a:xfrm>
            <a:off x="922789" y="114347"/>
            <a:ext cx="10536572" cy="6153290"/>
          </a:xfrm>
          <a:prstGeom prst="rect">
            <a:avLst/>
          </a:prstGeom>
        </p:spPr>
      </p:pic>
      <p:grpSp>
        <p:nvGrpSpPr>
          <p:cNvPr id="5" name="Groupe 4">
            <a:extLst>
              <a:ext uri="{FF2B5EF4-FFF2-40B4-BE49-F238E27FC236}">
                <a16:creationId xmlns:a16="http://schemas.microsoft.com/office/drawing/2014/main" id="{7780C672-EF10-48F8-A2E4-A9FE8F2160FA}"/>
              </a:ext>
            </a:extLst>
          </p:cNvPr>
          <p:cNvGrpSpPr/>
          <p:nvPr/>
        </p:nvGrpSpPr>
        <p:grpSpPr>
          <a:xfrm>
            <a:off x="171380" y="114347"/>
            <a:ext cx="1322345" cy="882074"/>
            <a:chOff x="2268168" y="1275694"/>
            <a:chExt cx="1322345" cy="1322345"/>
          </a:xfrm>
        </p:grpSpPr>
        <p:sp>
          <p:nvSpPr>
            <p:cNvPr id="6" name="Rectangle : coins arrondis 5">
              <a:extLst>
                <a:ext uri="{FF2B5EF4-FFF2-40B4-BE49-F238E27FC236}">
                  <a16:creationId xmlns:a16="http://schemas.microsoft.com/office/drawing/2014/main" id="{40585340-A6ED-4D77-871D-10E75F16FFFE}"/>
                </a:ext>
              </a:extLst>
            </p:cNvPr>
            <p:cNvSpPr/>
            <p:nvPr/>
          </p:nvSpPr>
          <p:spPr>
            <a:xfrm>
              <a:off x="2268168" y="1275694"/>
              <a:ext cx="1322345" cy="1322345"/>
            </a:xfrm>
            <a:prstGeom prst="roundRect">
              <a:avLst>
                <a:gd name="adj" fmla="val 10000"/>
              </a:avLst>
            </a:prstGeom>
            <a:solidFill>
              <a:srgbClr val="00579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 coins arrondis 4">
              <a:extLst>
                <a:ext uri="{FF2B5EF4-FFF2-40B4-BE49-F238E27FC236}">
                  <a16:creationId xmlns:a16="http://schemas.microsoft.com/office/drawing/2014/main" id="{7F21E98D-4DD0-46E1-807A-32466053F043}"/>
                </a:ext>
              </a:extLst>
            </p:cNvPr>
            <p:cNvSpPr txBox="1"/>
            <p:nvPr/>
          </p:nvSpPr>
          <p:spPr>
            <a:xfrm>
              <a:off x="2306898" y="1314424"/>
              <a:ext cx="1244885" cy="12448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Composante quantitative &amp; qualitative</a:t>
              </a:r>
            </a:p>
          </p:txBody>
        </p:sp>
      </p:grpSp>
    </p:spTree>
    <p:extLst>
      <p:ext uri="{BB962C8B-B14F-4D97-AF65-F5344CB8AC3E}">
        <p14:creationId xmlns:p14="http://schemas.microsoft.com/office/powerpoint/2010/main" val="235192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D937A0F-01A7-45D2-BFB5-99146EB05C58}"/>
              </a:ext>
            </a:extLst>
          </p:cNvPr>
          <p:cNvSpPr>
            <a:spLocks noGrp="1"/>
          </p:cNvSpPr>
          <p:nvPr>
            <p:ph idx="1"/>
          </p:nvPr>
        </p:nvSpPr>
        <p:spPr>
          <a:xfrm>
            <a:off x="565277" y="858688"/>
            <a:ext cx="11301666" cy="1047575"/>
          </a:xfrm>
        </p:spPr>
        <p:txBody>
          <a:bodyPr>
            <a:noAutofit/>
          </a:bodyPr>
          <a:lstStyle/>
          <a:p>
            <a:pPr marL="0" indent="0" algn="ctr">
              <a:buNone/>
            </a:pPr>
            <a:r>
              <a:rPr lang="fr-FR" sz="2000" b="1" dirty="0">
                <a:solidFill>
                  <a:srgbClr val="005795"/>
                </a:solidFill>
              </a:rPr>
              <a:t>Quelques éléments sur verbatims issues de questions ouvertes  en rapport avec ce gradient. </a:t>
            </a:r>
          </a:p>
          <a:p>
            <a:pPr marL="0" indent="0" algn="ctr">
              <a:buNone/>
            </a:pPr>
            <a:r>
              <a:rPr lang="fr-FR" sz="2000" b="1" dirty="0">
                <a:solidFill>
                  <a:srgbClr val="005795"/>
                </a:solidFill>
              </a:rPr>
              <a:t>Exemple : « que pensez-vous quand vous voyez une personne sans masque à l’extérieur de chez-vous ? » </a:t>
            </a:r>
          </a:p>
        </p:txBody>
      </p:sp>
      <p:sp>
        <p:nvSpPr>
          <p:cNvPr id="4" name="Espace réservé du texte 3">
            <a:extLst>
              <a:ext uri="{FF2B5EF4-FFF2-40B4-BE49-F238E27FC236}">
                <a16:creationId xmlns:a16="http://schemas.microsoft.com/office/drawing/2014/main" id="{5DFE5D98-D1D7-4E32-8165-5DFC6E6C0A6D}"/>
              </a:ext>
            </a:extLst>
          </p:cNvPr>
          <p:cNvSpPr>
            <a:spLocks noGrp="1"/>
          </p:cNvSpPr>
          <p:nvPr>
            <p:ph type="body" sz="half" idx="2"/>
          </p:nvPr>
        </p:nvSpPr>
        <p:spPr>
          <a:xfrm>
            <a:off x="565277" y="1894052"/>
            <a:ext cx="10315244" cy="3741490"/>
          </a:xfrm>
        </p:spPr>
        <p:txBody>
          <a:bodyPr>
            <a:normAutofit/>
          </a:bodyPr>
          <a:lstStyle/>
          <a:p>
            <a:pPr algn="just"/>
            <a:r>
              <a:rPr lang="fr-FR" sz="1800" dirty="0"/>
              <a:t>Les personnes les plus favorables expriment une franche opposition vis-à-vis des personnes qui ne portent pas le masque. Des termes comme « irrespect », « irresponsable », « inconscience » ou encore « égoïste » ressortent avec insistance. </a:t>
            </a:r>
          </a:p>
          <a:p>
            <a:pPr algn="just"/>
            <a:r>
              <a:rPr lang="fr-FR" sz="1800" dirty="0"/>
              <a:t>Une transition s’opère ensuite vers une forme de tolérance. Ainsi apparait des expressions plus nuancées : « elle a ses raisons », « parfois je peux comprendre », « je ne porte aucun jugement », « il fait ce qu’il veut ».</a:t>
            </a:r>
          </a:p>
          <a:p>
            <a:pPr algn="just"/>
            <a:r>
              <a:rPr lang="fr-FR" sz="1800" dirty="0"/>
              <a:t>A l’opposé se retrouve l’idée de contrainte ; « trop contraignant », « ne voit pas l’utilité de le porter ». Ces idées sont relevées souvent par des personnes se disant seules. L’absence d’interrelations est plus marquées.</a:t>
            </a:r>
          </a:p>
          <a:p>
            <a:pPr algn="just"/>
            <a:r>
              <a:rPr lang="fr-FR" sz="1800" dirty="0"/>
              <a:t>Ensuite viennent des remarques sur l’inutilité des masques et des gestes de protection associés. « Je n’y trouve aucun intérêt », « ça ne sert à rien de le porter».</a:t>
            </a:r>
          </a:p>
          <a:p>
            <a:pPr algn="just"/>
            <a:r>
              <a:rPr lang="fr-FR" sz="1800" dirty="0"/>
              <a:t>Les plus opposés évoquent [le manque de]« la liberté ! » ou qualifie « d’insupportable » ce port du masque, ou déclarent « Je ne le porte que si c’est obligatoire », «chacun est libre de faire ce qu'il veux », « voilà une personne normale ! ». </a:t>
            </a:r>
          </a:p>
          <a:p>
            <a:endParaRPr lang="fr-FR" dirty="0"/>
          </a:p>
        </p:txBody>
      </p:sp>
      <p:sp>
        <p:nvSpPr>
          <p:cNvPr id="2" name="ZoneTexte 1">
            <a:extLst>
              <a:ext uri="{FF2B5EF4-FFF2-40B4-BE49-F238E27FC236}">
                <a16:creationId xmlns:a16="http://schemas.microsoft.com/office/drawing/2014/main" id="{A50ECDDF-4DCA-4AE9-8D79-E3F18880A147}"/>
              </a:ext>
            </a:extLst>
          </p:cNvPr>
          <p:cNvSpPr txBox="1"/>
          <p:nvPr/>
        </p:nvSpPr>
        <p:spPr>
          <a:xfrm>
            <a:off x="645952" y="5709184"/>
            <a:ext cx="9739619" cy="923330"/>
          </a:xfrm>
          <a:prstGeom prst="rect">
            <a:avLst/>
          </a:prstGeom>
          <a:noFill/>
        </p:spPr>
        <p:txBody>
          <a:bodyPr wrap="square" rtlCol="0">
            <a:spAutoFit/>
          </a:bodyPr>
          <a:lstStyle/>
          <a:p>
            <a:pPr algn="just"/>
            <a:r>
              <a:rPr lang="fr-FR" i="1" dirty="0"/>
              <a:t>D’autres questions peuvent être reprises telles que : « Précisez la nature de cet impact sur les contacts avec les autres dans vos activités marchandes » ; « En rapport avec le masque, comment envisagez-vous vos activités sociales dans un an ? » etc.</a:t>
            </a:r>
          </a:p>
        </p:txBody>
      </p:sp>
      <p:pic>
        <p:nvPicPr>
          <p:cNvPr id="5" name="Image 4">
            <a:extLst>
              <a:ext uri="{FF2B5EF4-FFF2-40B4-BE49-F238E27FC236}">
                <a16:creationId xmlns:a16="http://schemas.microsoft.com/office/drawing/2014/main" id="{B807BFD1-95F7-424F-9615-953F53F3DE85}"/>
              </a:ext>
            </a:extLst>
          </p:cNvPr>
          <p:cNvPicPr>
            <a:picLocks noChangeAspect="1"/>
          </p:cNvPicPr>
          <p:nvPr/>
        </p:nvPicPr>
        <p:blipFill>
          <a:blip r:embed="rId2"/>
          <a:stretch>
            <a:fillRect/>
          </a:stretch>
        </p:blipFill>
        <p:spPr>
          <a:xfrm>
            <a:off x="10968793" y="5709184"/>
            <a:ext cx="841321" cy="847417"/>
          </a:xfrm>
          <a:prstGeom prst="rect">
            <a:avLst/>
          </a:prstGeom>
        </p:spPr>
      </p:pic>
      <p:grpSp>
        <p:nvGrpSpPr>
          <p:cNvPr id="7" name="Groupe 6">
            <a:extLst>
              <a:ext uri="{FF2B5EF4-FFF2-40B4-BE49-F238E27FC236}">
                <a16:creationId xmlns:a16="http://schemas.microsoft.com/office/drawing/2014/main" id="{80F92FF2-3641-44FF-AF52-AC24A4B25346}"/>
              </a:ext>
            </a:extLst>
          </p:cNvPr>
          <p:cNvGrpSpPr/>
          <p:nvPr/>
        </p:nvGrpSpPr>
        <p:grpSpPr>
          <a:xfrm>
            <a:off x="286327" y="209725"/>
            <a:ext cx="1322345" cy="661173"/>
            <a:chOff x="2268168" y="1275694"/>
            <a:chExt cx="1322345" cy="661173"/>
          </a:xfrm>
        </p:grpSpPr>
        <p:sp>
          <p:nvSpPr>
            <p:cNvPr id="8" name="Rectangle : coins arrondis 7">
              <a:extLst>
                <a:ext uri="{FF2B5EF4-FFF2-40B4-BE49-F238E27FC236}">
                  <a16:creationId xmlns:a16="http://schemas.microsoft.com/office/drawing/2014/main" id="{ADAF31A3-8540-4FD4-A36E-CF2824236B39}"/>
                </a:ext>
              </a:extLst>
            </p:cNvPr>
            <p:cNvSpPr/>
            <p:nvPr/>
          </p:nvSpPr>
          <p:spPr>
            <a:xfrm>
              <a:off x="2268168" y="1275694"/>
              <a:ext cx="1322345" cy="661173"/>
            </a:xfrm>
            <a:prstGeom prst="roundRect">
              <a:avLst>
                <a:gd name="adj" fmla="val 10000"/>
              </a:avLst>
            </a:prstGeom>
            <a:solidFill>
              <a:srgbClr val="00579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 coins arrondis 4">
              <a:extLst>
                <a:ext uri="{FF2B5EF4-FFF2-40B4-BE49-F238E27FC236}">
                  <a16:creationId xmlns:a16="http://schemas.microsoft.com/office/drawing/2014/main" id="{5EFDFC8C-A5B5-492E-83FA-3F46602BE06C}"/>
                </a:ext>
              </a:extLst>
            </p:cNvPr>
            <p:cNvSpPr txBox="1"/>
            <p:nvPr/>
          </p:nvSpPr>
          <p:spPr>
            <a:xfrm>
              <a:off x="2306898" y="1314424"/>
              <a:ext cx="1244885" cy="622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Composante qualitative</a:t>
              </a:r>
            </a:p>
          </p:txBody>
        </p:sp>
      </p:grpSp>
    </p:spTree>
    <p:extLst>
      <p:ext uri="{BB962C8B-B14F-4D97-AF65-F5344CB8AC3E}">
        <p14:creationId xmlns:p14="http://schemas.microsoft.com/office/powerpoint/2010/main" val="4198325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CD9274E-4E1F-429B-83D5-0C3D84B8A62D}"/>
              </a:ext>
            </a:extLst>
          </p:cNvPr>
          <p:cNvSpPr>
            <a:spLocks noGrp="1"/>
          </p:cNvSpPr>
          <p:nvPr>
            <p:ph idx="1"/>
          </p:nvPr>
        </p:nvSpPr>
        <p:spPr>
          <a:xfrm>
            <a:off x="1443726" y="201593"/>
            <a:ext cx="10339778" cy="886692"/>
          </a:xfrm>
        </p:spPr>
        <p:txBody>
          <a:bodyPr>
            <a:normAutofit lnSpcReduction="10000"/>
          </a:bodyPr>
          <a:lstStyle/>
          <a:p>
            <a:pPr marL="0" indent="0" algn="just">
              <a:buNone/>
            </a:pPr>
            <a:r>
              <a:rPr lang="fr-FR" sz="2000" dirty="0"/>
              <a:t>En confrontant l’axe factoriel étudié aux photographies fournies par les personnes enquêtées, nous constatons très nettement un gradient de couleurs en rapport avec le degré d’acceptation sociale du masque.</a:t>
            </a:r>
          </a:p>
        </p:txBody>
      </p:sp>
      <p:pic>
        <p:nvPicPr>
          <p:cNvPr id="4" name="Image 3">
            <a:extLst>
              <a:ext uri="{FF2B5EF4-FFF2-40B4-BE49-F238E27FC236}">
                <a16:creationId xmlns:a16="http://schemas.microsoft.com/office/drawing/2014/main" id="{3D06CD40-A95D-4548-BC30-77C9F8303F48}"/>
              </a:ext>
            </a:extLst>
          </p:cNvPr>
          <p:cNvPicPr>
            <a:picLocks noChangeAspect="1"/>
          </p:cNvPicPr>
          <p:nvPr/>
        </p:nvPicPr>
        <p:blipFill>
          <a:blip r:embed="rId2"/>
          <a:stretch>
            <a:fillRect/>
          </a:stretch>
        </p:blipFill>
        <p:spPr>
          <a:xfrm>
            <a:off x="2292931" y="1316494"/>
            <a:ext cx="9423461" cy="5339913"/>
          </a:xfrm>
          <a:prstGeom prst="rect">
            <a:avLst/>
          </a:prstGeom>
        </p:spPr>
      </p:pic>
      <p:sp>
        <p:nvSpPr>
          <p:cNvPr id="2" name="Titre 1">
            <a:extLst>
              <a:ext uri="{FF2B5EF4-FFF2-40B4-BE49-F238E27FC236}">
                <a16:creationId xmlns:a16="http://schemas.microsoft.com/office/drawing/2014/main" id="{7613A115-6ECE-43C3-9433-D83BFD0135EA}"/>
              </a:ext>
            </a:extLst>
          </p:cNvPr>
          <p:cNvSpPr>
            <a:spLocks noGrp="1"/>
          </p:cNvSpPr>
          <p:nvPr>
            <p:ph type="title"/>
          </p:nvPr>
        </p:nvSpPr>
        <p:spPr>
          <a:xfrm>
            <a:off x="408494" y="1316494"/>
            <a:ext cx="2933188" cy="1995054"/>
          </a:xfrm>
          <a:solidFill>
            <a:srgbClr val="38B4FB"/>
          </a:solidFill>
        </p:spPr>
        <p:txBody>
          <a:bodyPr>
            <a:normAutofit/>
          </a:bodyPr>
          <a:lstStyle/>
          <a:p>
            <a:pPr algn="ctr"/>
            <a:r>
              <a:rPr lang="fr-FR" sz="2000" b="1" dirty="0">
                <a:solidFill>
                  <a:schemeClr val="bg1"/>
                </a:solidFill>
              </a:rPr>
              <a:t>Une enquête qui dévoile ce que cache la personnalisation</a:t>
            </a:r>
            <a:br>
              <a:rPr lang="fr-FR" sz="2000" b="1" dirty="0">
                <a:solidFill>
                  <a:schemeClr val="bg1"/>
                </a:solidFill>
              </a:rPr>
            </a:br>
            <a:r>
              <a:rPr lang="fr-FR" sz="2000" b="1" dirty="0">
                <a:solidFill>
                  <a:schemeClr val="bg1"/>
                </a:solidFill>
              </a:rPr>
              <a:t>du masque et les symbolismes qui </a:t>
            </a:r>
            <a:r>
              <a:rPr lang="fr-FR" sz="2000" b="1" dirty="0" err="1">
                <a:solidFill>
                  <a:schemeClr val="bg1"/>
                </a:solidFill>
              </a:rPr>
              <a:t>soustendent</a:t>
            </a:r>
            <a:r>
              <a:rPr lang="fr-FR" sz="2000" b="1" dirty="0">
                <a:solidFill>
                  <a:schemeClr val="bg1"/>
                </a:solidFill>
              </a:rPr>
              <a:t> les choix</a:t>
            </a:r>
          </a:p>
        </p:txBody>
      </p:sp>
      <p:grpSp>
        <p:nvGrpSpPr>
          <p:cNvPr id="5" name="Groupe 4">
            <a:extLst>
              <a:ext uri="{FF2B5EF4-FFF2-40B4-BE49-F238E27FC236}">
                <a16:creationId xmlns:a16="http://schemas.microsoft.com/office/drawing/2014/main" id="{14DB90B8-8A91-45AD-939B-6A911A661BDB}"/>
              </a:ext>
            </a:extLst>
          </p:cNvPr>
          <p:cNvGrpSpPr/>
          <p:nvPr/>
        </p:nvGrpSpPr>
        <p:grpSpPr>
          <a:xfrm>
            <a:off x="82651" y="117703"/>
            <a:ext cx="1322345" cy="661173"/>
            <a:chOff x="2268168" y="1275694"/>
            <a:chExt cx="1322345" cy="1322345"/>
          </a:xfrm>
        </p:grpSpPr>
        <p:sp>
          <p:nvSpPr>
            <p:cNvPr id="6" name="Rectangle : coins arrondis 5">
              <a:extLst>
                <a:ext uri="{FF2B5EF4-FFF2-40B4-BE49-F238E27FC236}">
                  <a16:creationId xmlns:a16="http://schemas.microsoft.com/office/drawing/2014/main" id="{FC814B65-AB05-4D89-8533-8532D4FF70C4}"/>
                </a:ext>
              </a:extLst>
            </p:cNvPr>
            <p:cNvSpPr/>
            <p:nvPr/>
          </p:nvSpPr>
          <p:spPr>
            <a:xfrm>
              <a:off x="2268168" y="1275694"/>
              <a:ext cx="1322345" cy="1322345"/>
            </a:xfrm>
            <a:prstGeom prst="roundRect">
              <a:avLst>
                <a:gd name="adj" fmla="val 10000"/>
              </a:avLst>
            </a:prstGeom>
            <a:solidFill>
              <a:srgbClr val="00579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 coins arrondis 4">
              <a:extLst>
                <a:ext uri="{FF2B5EF4-FFF2-40B4-BE49-F238E27FC236}">
                  <a16:creationId xmlns:a16="http://schemas.microsoft.com/office/drawing/2014/main" id="{7CE01108-5F08-4640-81D7-3E35A646FB1E}"/>
                </a:ext>
              </a:extLst>
            </p:cNvPr>
            <p:cNvSpPr txBox="1"/>
            <p:nvPr/>
          </p:nvSpPr>
          <p:spPr>
            <a:xfrm>
              <a:off x="2306898" y="1314424"/>
              <a:ext cx="1244885" cy="6224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Composante image</a:t>
              </a:r>
              <a:endParaRPr lang="fr-FR" sz="1200" kern="1200" dirty="0"/>
            </a:p>
          </p:txBody>
        </p:sp>
      </p:grpSp>
    </p:spTree>
    <p:extLst>
      <p:ext uri="{BB962C8B-B14F-4D97-AF65-F5344CB8AC3E}">
        <p14:creationId xmlns:p14="http://schemas.microsoft.com/office/powerpoint/2010/main" val="1484506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E6321-602F-49E8-8A43-88002DACA13B}"/>
              </a:ext>
            </a:extLst>
          </p:cNvPr>
          <p:cNvSpPr>
            <a:spLocks noGrp="1"/>
          </p:cNvSpPr>
          <p:nvPr>
            <p:ph type="title"/>
          </p:nvPr>
        </p:nvSpPr>
        <p:spPr>
          <a:xfrm>
            <a:off x="0" y="581891"/>
            <a:ext cx="3440783" cy="5643418"/>
          </a:xfrm>
          <a:solidFill>
            <a:srgbClr val="38B4FB"/>
          </a:solidFill>
        </p:spPr>
        <p:txBody>
          <a:bodyPr>
            <a:normAutofit/>
          </a:bodyPr>
          <a:lstStyle/>
          <a:p>
            <a:pPr algn="ctr"/>
            <a:r>
              <a:rPr lang="fr-FR" sz="2000" b="1" dirty="0">
                <a:solidFill>
                  <a:schemeClr val="bg1"/>
                </a:solidFill>
              </a:rPr>
              <a:t>Personnalisation et Symbolique</a:t>
            </a:r>
            <a:br>
              <a:rPr lang="fr-FR" sz="2000" b="1" dirty="0">
                <a:solidFill>
                  <a:schemeClr val="bg1"/>
                </a:solidFill>
              </a:rPr>
            </a:br>
            <a:r>
              <a:rPr lang="fr-FR" sz="2000" b="1" dirty="0">
                <a:solidFill>
                  <a:schemeClr val="bg1"/>
                </a:solidFill>
              </a:rPr>
              <a:t>du masque</a:t>
            </a:r>
          </a:p>
        </p:txBody>
      </p:sp>
      <p:sp>
        <p:nvSpPr>
          <p:cNvPr id="3" name="Espace réservé du contenu 2">
            <a:extLst>
              <a:ext uri="{FF2B5EF4-FFF2-40B4-BE49-F238E27FC236}">
                <a16:creationId xmlns:a16="http://schemas.microsoft.com/office/drawing/2014/main" id="{C0D0E195-DE08-4EA2-B79A-7E85156FDC57}"/>
              </a:ext>
            </a:extLst>
          </p:cNvPr>
          <p:cNvSpPr>
            <a:spLocks noGrp="1"/>
          </p:cNvSpPr>
          <p:nvPr>
            <p:ph idx="1"/>
          </p:nvPr>
        </p:nvSpPr>
        <p:spPr>
          <a:xfrm>
            <a:off x="3440781" y="238125"/>
            <a:ext cx="8399499" cy="6483185"/>
          </a:xfrm>
        </p:spPr>
        <p:txBody>
          <a:bodyPr>
            <a:normAutofit fontScale="70000" lnSpcReduction="20000"/>
          </a:bodyPr>
          <a:lstStyle/>
          <a:p>
            <a:pPr algn="just"/>
            <a:endParaRPr lang="fr-FR" dirty="0"/>
          </a:p>
          <a:p>
            <a:pPr algn="just"/>
            <a:r>
              <a:rPr lang="fr-FR" dirty="0"/>
              <a:t>En croisant les cadres théoriques proposés par G. Simmel (1991), R. Caillois (1967) et C. Lévi-Strauss (1975) et en les confrontant à l’analyse de T. </a:t>
            </a:r>
            <a:r>
              <a:rPr lang="fr-FR" dirty="0" err="1"/>
              <a:t>Rogel</a:t>
            </a:r>
            <a:r>
              <a:rPr lang="fr-FR" dirty="0"/>
              <a:t> (2012) sur l’héroïsme, nous pouvons proposer une analyse plus aboutie de la symbolique qui nous est donnée à voir.</a:t>
            </a:r>
          </a:p>
          <a:p>
            <a:pPr algn="just"/>
            <a:r>
              <a:rPr lang="fr-FR" dirty="0"/>
              <a:t> masques et mythes sont marqués de négativité dans la mesure où leur sens ne prend forme que pour autant qu’ils sont opposés à d’autres masques ou à d’autres mythologies, de telle sorte que ce qui est exclu ici est pris en charge ailleurs. Ce qui se charge de négativité symbolique au sein d’un groupe social devient, </a:t>
            </a:r>
            <a:r>
              <a:rPr lang="fr-FR" i="1" dirty="0"/>
              <a:t>a contrario</a:t>
            </a:r>
            <a:r>
              <a:rPr lang="fr-FR" dirty="0"/>
              <a:t>, porteur de positivité symbolique pour un autre groupe social. </a:t>
            </a:r>
          </a:p>
          <a:p>
            <a:pPr algn="just"/>
            <a:r>
              <a:rPr lang="fr-FR" dirty="0"/>
              <a:t>Plus le discours des individus enquêtés est en accord avec le discours médical demandant le port du masque, plus les individus portent un masque avec des coloris clairs, sans que ce soit nécessairement un masque médical ou FFP2 car ils étaient très peu disponibles au moment de l’enquête.</a:t>
            </a:r>
          </a:p>
          <a:p>
            <a:pPr algn="just"/>
            <a:r>
              <a:rPr lang="fr-FR" dirty="0"/>
              <a:t> Les personnes plus dubitatives ou perplexes quant à l’efficacité totale de la protection mais néanmoins dans une logique d’acceptation ont davantage recours à des masques de fabrication personnelle ou artisanale et privilégient les motifs végétaux, géométriques ou les références à la pop culture. Les couleurs sont moins claires et surtout les masques sont moins uniformes. </a:t>
            </a:r>
          </a:p>
          <a:p>
            <a:pPr algn="just"/>
            <a:r>
              <a:rPr lang="fr-FR" dirty="0"/>
              <a:t>Les personnes beaucoup plus insurgées contre le port du masque ou qui vivent ce port sur un mode de la contrainte sociale - politique, policière et/ou médicale - ont, pour leur part un recours presque systématique au masque sombre (noir, bleu marine, anthracite, rouge sanguin, etc.). </a:t>
            </a:r>
          </a:p>
          <a:p>
            <a:endParaRPr lang="fr-FR" dirty="0"/>
          </a:p>
        </p:txBody>
      </p:sp>
      <p:pic>
        <p:nvPicPr>
          <p:cNvPr id="4" name="Image 3">
            <a:extLst>
              <a:ext uri="{FF2B5EF4-FFF2-40B4-BE49-F238E27FC236}">
                <a16:creationId xmlns:a16="http://schemas.microsoft.com/office/drawing/2014/main" id="{1DDFE405-59BC-44E0-9F11-263B7FCDC234}"/>
              </a:ext>
            </a:extLst>
          </p:cNvPr>
          <p:cNvPicPr>
            <a:picLocks noChangeAspect="1"/>
          </p:cNvPicPr>
          <p:nvPr/>
        </p:nvPicPr>
        <p:blipFill>
          <a:blip r:embed="rId2"/>
          <a:stretch>
            <a:fillRect/>
          </a:stretch>
        </p:blipFill>
        <p:spPr>
          <a:xfrm>
            <a:off x="570451" y="4332104"/>
            <a:ext cx="2386395" cy="1339358"/>
          </a:xfrm>
          <a:prstGeom prst="rect">
            <a:avLst/>
          </a:prstGeom>
        </p:spPr>
      </p:pic>
      <p:pic>
        <p:nvPicPr>
          <p:cNvPr id="5" name="Image 4">
            <a:extLst>
              <a:ext uri="{FF2B5EF4-FFF2-40B4-BE49-F238E27FC236}">
                <a16:creationId xmlns:a16="http://schemas.microsoft.com/office/drawing/2014/main" id="{B94C07FA-D741-43C6-977F-6ED0FC45706E}"/>
              </a:ext>
            </a:extLst>
          </p:cNvPr>
          <p:cNvPicPr>
            <a:picLocks noChangeAspect="1"/>
          </p:cNvPicPr>
          <p:nvPr/>
        </p:nvPicPr>
        <p:blipFill>
          <a:blip r:embed="rId3"/>
          <a:stretch>
            <a:fillRect/>
          </a:stretch>
        </p:blipFill>
        <p:spPr>
          <a:xfrm>
            <a:off x="570451" y="1123837"/>
            <a:ext cx="2386395" cy="1588768"/>
          </a:xfrm>
          <a:prstGeom prst="rect">
            <a:avLst/>
          </a:prstGeom>
        </p:spPr>
      </p:pic>
    </p:spTree>
    <p:extLst>
      <p:ext uri="{BB962C8B-B14F-4D97-AF65-F5344CB8AC3E}">
        <p14:creationId xmlns:p14="http://schemas.microsoft.com/office/powerpoint/2010/main" val="192947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36B55C-D87D-4A48-855D-D51D8169F761}"/>
              </a:ext>
            </a:extLst>
          </p:cNvPr>
          <p:cNvSpPr>
            <a:spLocks noGrp="1"/>
          </p:cNvSpPr>
          <p:nvPr>
            <p:ph type="title"/>
          </p:nvPr>
        </p:nvSpPr>
        <p:spPr>
          <a:xfrm>
            <a:off x="271389" y="606973"/>
            <a:ext cx="2810164" cy="4895273"/>
          </a:xfrm>
          <a:solidFill>
            <a:srgbClr val="38B4FB"/>
          </a:solidFill>
        </p:spPr>
        <p:txBody>
          <a:bodyPr>
            <a:normAutofit/>
          </a:bodyPr>
          <a:lstStyle/>
          <a:p>
            <a:pPr algn="ctr"/>
            <a:r>
              <a:rPr lang="fr-FR" sz="2000" b="1" dirty="0">
                <a:solidFill>
                  <a:schemeClr val="bg1"/>
                </a:solidFill>
              </a:rPr>
              <a:t>Symbolique générale </a:t>
            </a:r>
            <a:br>
              <a:rPr lang="fr-FR" sz="2000" b="1" dirty="0">
                <a:solidFill>
                  <a:schemeClr val="bg1"/>
                </a:solidFill>
              </a:rPr>
            </a:br>
            <a:r>
              <a:rPr lang="fr-FR" sz="2000" b="1" dirty="0">
                <a:solidFill>
                  <a:schemeClr val="bg1"/>
                </a:solidFill>
              </a:rPr>
              <a:t>du masque </a:t>
            </a:r>
          </a:p>
        </p:txBody>
      </p:sp>
      <p:sp>
        <p:nvSpPr>
          <p:cNvPr id="3" name="Espace réservé du contenu 2">
            <a:extLst>
              <a:ext uri="{FF2B5EF4-FFF2-40B4-BE49-F238E27FC236}">
                <a16:creationId xmlns:a16="http://schemas.microsoft.com/office/drawing/2014/main" id="{2668C971-4D6F-481E-9D02-78D47A82B4F6}"/>
              </a:ext>
            </a:extLst>
          </p:cNvPr>
          <p:cNvSpPr>
            <a:spLocks noGrp="1"/>
          </p:cNvSpPr>
          <p:nvPr>
            <p:ph idx="1"/>
          </p:nvPr>
        </p:nvSpPr>
        <p:spPr>
          <a:xfrm>
            <a:off x="3599593" y="75500"/>
            <a:ext cx="7705436" cy="6223699"/>
          </a:xfrm>
        </p:spPr>
        <p:txBody>
          <a:bodyPr>
            <a:normAutofit fontScale="92500" lnSpcReduction="20000"/>
          </a:bodyPr>
          <a:lstStyle/>
          <a:p>
            <a:pPr algn="just"/>
            <a:r>
              <a:rPr lang="fr-FR" sz="2400" dirty="0"/>
              <a:t>Dans l’inspiration de R. Barthes (</a:t>
            </a:r>
            <a:r>
              <a:rPr lang="fr-FR" sz="2400" i="1" dirty="0"/>
              <a:t>Mythologies</a:t>
            </a:r>
            <a:r>
              <a:rPr lang="fr-FR" sz="2400" dirty="0"/>
              <a:t>, 1957), nous avons considéré le masque comme une forme de « </a:t>
            </a:r>
            <a:r>
              <a:rPr lang="fr-FR" sz="2400" i="1" dirty="0"/>
              <a:t>langage volé</a:t>
            </a:r>
            <a:r>
              <a:rPr lang="fr-FR" sz="2400" dirty="0"/>
              <a:t> » qui articule son propre « </a:t>
            </a:r>
            <a:r>
              <a:rPr lang="fr-FR" sz="2400" i="1" dirty="0"/>
              <a:t>texte</a:t>
            </a:r>
            <a:r>
              <a:rPr lang="fr-FR" sz="2400" dirty="0"/>
              <a:t> » à son environnement sociétal et le charge alors d’une valeur supplémentaire. Il devient un « </a:t>
            </a:r>
            <a:r>
              <a:rPr lang="fr-FR" sz="2400" i="1" dirty="0"/>
              <a:t>objet du monde [qui] peut passer d’une existence fermée, muette, à un état oral, ouvert à l’appropriation de la société</a:t>
            </a:r>
            <a:r>
              <a:rPr lang="fr-FR" sz="2400" dirty="0"/>
              <a:t> » (p. 216)</a:t>
            </a:r>
          </a:p>
          <a:p>
            <a:pPr algn="just"/>
            <a:r>
              <a:rPr lang="fr-FR" sz="2400" dirty="0"/>
              <a:t>Dans ce cadre, le masque apparait comme un élément largement caractéristique d’une </a:t>
            </a:r>
            <a:r>
              <a:rPr lang="fr-FR" sz="2400" b="1" dirty="0"/>
              <a:t>culture de l’ambivalence </a:t>
            </a:r>
            <a:r>
              <a:rPr lang="fr-FR" sz="2400" dirty="0"/>
              <a:t>même si cela doit être nuancé pour les individus positionnés aux 2 extrêmes de l’espace figuré par l’analyse statistique qui, de façon peu surprenante, sont tellement radicaux que leur propos est beaucoup plus rarement nuancé. Comme l’a encore démontré G. Simmel (1991) dans sa « </a:t>
            </a:r>
            <a:r>
              <a:rPr lang="fr-FR" sz="2400" i="1" dirty="0"/>
              <a:t>digression sur la parure</a:t>
            </a:r>
            <a:r>
              <a:rPr lang="fr-FR" sz="2400" dirty="0"/>
              <a:t> », cette dernière est le complément et l’équivalent fonctionnel du secret : se cacher dans un cas, se montrer dans l’autre, parfois les deux à la fois comme dans le cas du masque de carnaval (S. Mulot, 2003).</a:t>
            </a:r>
          </a:p>
          <a:p>
            <a:pPr algn="just"/>
            <a:r>
              <a:rPr lang="fr-FR" sz="2400" dirty="0"/>
              <a:t>R. Caillois (1967 : 136) développe que « l’action des masques est censée revigorer, rajeunir, ressusciter à la fois la nature et la société ». Nous retrouvons dans cette catégorie le rapport au masque chirurgical et la façon dont, tout particulièrement chez les adeptes du masque et ceux qui ont peu de réticence – voire de l’entrain – à le porter, il se pare de vertus. </a:t>
            </a:r>
          </a:p>
          <a:p>
            <a:pPr algn="just"/>
            <a:endParaRPr lang="fr-FR" sz="2400" dirty="0"/>
          </a:p>
          <a:p>
            <a:pPr algn="just"/>
            <a:endParaRPr lang="fr-FR" dirty="0"/>
          </a:p>
          <a:p>
            <a:pPr algn="just"/>
            <a:endParaRPr lang="fr-FR" dirty="0"/>
          </a:p>
        </p:txBody>
      </p:sp>
      <p:pic>
        <p:nvPicPr>
          <p:cNvPr id="4" name="Image 3">
            <a:extLst>
              <a:ext uri="{FF2B5EF4-FFF2-40B4-BE49-F238E27FC236}">
                <a16:creationId xmlns:a16="http://schemas.microsoft.com/office/drawing/2014/main" id="{5666C3B4-2C3E-4E9A-9151-6EE51540DF4D}"/>
              </a:ext>
            </a:extLst>
          </p:cNvPr>
          <p:cNvPicPr>
            <a:picLocks noChangeAspect="1"/>
          </p:cNvPicPr>
          <p:nvPr/>
        </p:nvPicPr>
        <p:blipFill>
          <a:blip r:embed="rId2"/>
          <a:stretch>
            <a:fillRect/>
          </a:stretch>
        </p:blipFill>
        <p:spPr>
          <a:xfrm>
            <a:off x="786379" y="3644741"/>
            <a:ext cx="1676545" cy="1676545"/>
          </a:xfrm>
          <a:prstGeom prst="rect">
            <a:avLst/>
          </a:prstGeom>
        </p:spPr>
      </p:pic>
      <p:pic>
        <p:nvPicPr>
          <p:cNvPr id="5" name="Image 4">
            <a:extLst>
              <a:ext uri="{FF2B5EF4-FFF2-40B4-BE49-F238E27FC236}">
                <a16:creationId xmlns:a16="http://schemas.microsoft.com/office/drawing/2014/main" id="{4AEEE536-D37F-4F5D-BEF3-DD71DB3709F7}"/>
              </a:ext>
            </a:extLst>
          </p:cNvPr>
          <p:cNvPicPr>
            <a:picLocks noChangeAspect="1"/>
          </p:cNvPicPr>
          <p:nvPr/>
        </p:nvPicPr>
        <p:blipFill>
          <a:blip r:embed="rId3"/>
          <a:stretch>
            <a:fillRect/>
          </a:stretch>
        </p:blipFill>
        <p:spPr>
          <a:xfrm rot="16200000">
            <a:off x="783130" y="866653"/>
            <a:ext cx="1683045" cy="1676546"/>
          </a:xfrm>
          <a:prstGeom prst="rect">
            <a:avLst/>
          </a:prstGeom>
        </p:spPr>
      </p:pic>
      <p:pic>
        <p:nvPicPr>
          <p:cNvPr id="6" name="Image 5">
            <a:extLst>
              <a:ext uri="{FF2B5EF4-FFF2-40B4-BE49-F238E27FC236}">
                <a16:creationId xmlns:a16="http://schemas.microsoft.com/office/drawing/2014/main" id="{99A72372-C423-44C3-859D-A784B177C213}"/>
              </a:ext>
            </a:extLst>
          </p:cNvPr>
          <p:cNvPicPr>
            <a:picLocks noChangeAspect="1"/>
          </p:cNvPicPr>
          <p:nvPr/>
        </p:nvPicPr>
        <p:blipFill>
          <a:blip r:embed="rId4"/>
          <a:stretch>
            <a:fillRect/>
          </a:stretch>
        </p:blipFill>
        <p:spPr>
          <a:xfrm>
            <a:off x="10981748" y="5622656"/>
            <a:ext cx="841321" cy="847417"/>
          </a:xfrm>
          <a:prstGeom prst="rect">
            <a:avLst/>
          </a:prstGeom>
        </p:spPr>
      </p:pic>
    </p:spTree>
    <p:extLst>
      <p:ext uri="{BB962C8B-B14F-4D97-AF65-F5344CB8AC3E}">
        <p14:creationId xmlns:p14="http://schemas.microsoft.com/office/powerpoint/2010/main" val="1399589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05E912-66D8-4963-AFA2-E3911BB24772}"/>
              </a:ext>
            </a:extLst>
          </p:cNvPr>
          <p:cNvSpPr>
            <a:spLocks noGrp="1"/>
          </p:cNvSpPr>
          <p:nvPr>
            <p:ph type="title"/>
          </p:nvPr>
        </p:nvSpPr>
        <p:spPr/>
        <p:txBody>
          <a:bodyPr>
            <a:normAutofit/>
          </a:bodyPr>
          <a:lstStyle/>
          <a:p>
            <a:pPr algn="ctr"/>
            <a:r>
              <a:rPr lang="fr-FR" sz="3200" b="1" dirty="0">
                <a:solidFill>
                  <a:srgbClr val="005795"/>
                </a:solidFill>
              </a:rPr>
              <a:t>Conclusion</a:t>
            </a:r>
          </a:p>
        </p:txBody>
      </p:sp>
      <p:sp>
        <p:nvSpPr>
          <p:cNvPr id="4" name="Espace réservé du contenu 2">
            <a:extLst>
              <a:ext uri="{FF2B5EF4-FFF2-40B4-BE49-F238E27FC236}">
                <a16:creationId xmlns:a16="http://schemas.microsoft.com/office/drawing/2014/main" id="{E03FD41B-88BC-469A-BA01-6E73C8EA5EFB}"/>
              </a:ext>
            </a:extLst>
          </p:cNvPr>
          <p:cNvSpPr>
            <a:spLocks noGrp="1"/>
          </p:cNvSpPr>
          <p:nvPr>
            <p:ph idx="1"/>
          </p:nvPr>
        </p:nvSpPr>
        <p:spPr>
          <a:xfrm>
            <a:off x="838200" y="1825625"/>
            <a:ext cx="10515600" cy="4351338"/>
          </a:xfrm>
        </p:spPr>
        <p:txBody>
          <a:bodyPr>
            <a:normAutofit fontScale="77500" lnSpcReduction="20000"/>
          </a:bodyPr>
          <a:lstStyle/>
          <a:p>
            <a:pPr algn="just"/>
            <a:endParaRPr lang="fr-FR" dirty="0"/>
          </a:p>
          <a:p>
            <a:pPr algn="just"/>
            <a:r>
              <a:rPr lang="fr-FR" dirty="0"/>
              <a:t>Des résultats qui sont aussi à interpréter au regard de la période d’enquête (05/2020 à 10/2020 : pénurie de masques chirurgicaux et dits FFP2) et seraient probablement partiellement différents aujourd’hui, notamment parce que sur </a:t>
            </a:r>
            <a:r>
              <a:rPr lang="fr-FR"/>
              <a:t>cette période, </a:t>
            </a:r>
            <a:r>
              <a:rPr lang="fr-FR" dirty="0"/>
              <a:t>de par la pénurie des masques, les personnes ont fait preuve </a:t>
            </a:r>
            <a:r>
              <a:rPr lang="fr-FR"/>
              <a:t>de créativités.</a:t>
            </a:r>
            <a:endParaRPr lang="fr-FR" dirty="0"/>
          </a:p>
          <a:p>
            <a:pPr algn="just"/>
            <a:r>
              <a:rPr lang="fr-FR" dirty="0"/>
              <a:t>Derrière son apparente banalité et son appartenance à la vie de tous les jours en situation pandémique, le port du masque met en lumière des enjeux liés à la culture, à la corporéité, à l’identité individuelle et collective, ou encore à la relation à soi et à autrui.</a:t>
            </a:r>
          </a:p>
          <a:p>
            <a:pPr algn="just"/>
            <a:r>
              <a:rPr lang="fr-FR" dirty="0"/>
              <a:t>En effet, il peut nous éclairer davantage sur la pandémie comme partie prenante de ces « </a:t>
            </a:r>
            <a:r>
              <a:rPr lang="fr-FR" i="1" dirty="0"/>
              <a:t>phénomènes sociaux « totaux » [au sein desquels] s’expriment à la fois et d’un coup toutes sortes d’institutions : religieuses, juridiques et morales – et celles-ci politiques et familiales en même temps ; économiques et celles-ci supposent des formes particulières de la production et de la consommation, ou plutôt de la prestation et de la distribution ; sans compter les phénomènes esthétiques auxquels aboutissent ces faits et les phénomènes morphologiques que manifestent ces institutions</a:t>
            </a:r>
            <a:r>
              <a:rPr lang="fr-FR" dirty="0"/>
              <a:t> » (Mauss, 1930 : 147). </a:t>
            </a:r>
          </a:p>
          <a:p>
            <a:endParaRPr lang="fr-FR" dirty="0"/>
          </a:p>
        </p:txBody>
      </p:sp>
      <p:pic>
        <p:nvPicPr>
          <p:cNvPr id="3" name="Image 2">
            <a:extLst>
              <a:ext uri="{FF2B5EF4-FFF2-40B4-BE49-F238E27FC236}">
                <a16:creationId xmlns:a16="http://schemas.microsoft.com/office/drawing/2014/main" id="{45DCB4A3-8F75-4744-8F88-431BB35AA765}"/>
              </a:ext>
            </a:extLst>
          </p:cNvPr>
          <p:cNvPicPr>
            <a:picLocks noChangeAspect="1"/>
          </p:cNvPicPr>
          <p:nvPr/>
        </p:nvPicPr>
        <p:blipFill>
          <a:blip r:embed="rId2"/>
          <a:stretch>
            <a:fillRect/>
          </a:stretch>
        </p:blipFill>
        <p:spPr>
          <a:xfrm>
            <a:off x="10933139" y="5618194"/>
            <a:ext cx="841321" cy="847417"/>
          </a:xfrm>
          <a:prstGeom prst="rect">
            <a:avLst/>
          </a:prstGeom>
        </p:spPr>
      </p:pic>
    </p:spTree>
    <p:extLst>
      <p:ext uri="{BB962C8B-B14F-4D97-AF65-F5344CB8AC3E}">
        <p14:creationId xmlns:p14="http://schemas.microsoft.com/office/powerpoint/2010/main" val="3701924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ACC50BC0-8B14-48D3-90F4-0F082E23DAD8}"/>
              </a:ext>
            </a:extLst>
          </p:cNvPr>
          <p:cNvSpPr/>
          <p:nvPr/>
        </p:nvSpPr>
        <p:spPr>
          <a:xfrm>
            <a:off x="3648364" y="4414982"/>
            <a:ext cx="3574472" cy="1468582"/>
          </a:xfrm>
          <a:prstGeom prst="roundRect">
            <a:avLst/>
          </a:prstGeom>
          <a:solidFill>
            <a:srgbClr val="38B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F5DC5050-7415-41EA-AEA7-EFBE4ADC4D28}"/>
              </a:ext>
            </a:extLst>
          </p:cNvPr>
          <p:cNvSpPr>
            <a:spLocks noGrp="1"/>
          </p:cNvSpPr>
          <p:nvPr>
            <p:ph type="ctrTitle"/>
          </p:nvPr>
        </p:nvSpPr>
        <p:spPr>
          <a:xfrm>
            <a:off x="1160030" y="2065066"/>
            <a:ext cx="8820150" cy="1574061"/>
          </a:xfrm>
          <a:solidFill>
            <a:schemeClr val="bg2"/>
          </a:solidFill>
        </p:spPr>
        <p:txBody>
          <a:bodyPr>
            <a:normAutofit/>
          </a:bodyPr>
          <a:lstStyle/>
          <a:p>
            <a:pPr algn="ctr"/>
            <a:r>
              <a:rPr lang="fr-FR" sz="3200" dirty="0"/>
              <a:t>Merci de votre attention </a:t>
            </a:r>
            <a:br>
              <a:rPr lang="fr-FR" sz="3200" dirty="0"/>
            </a:br>
            <a:r>
              <a:rPr lang="fr-FR" sz="3200" dirty="0"/>
              <a:t>et dans l’attente de vos questions ou commentaires</a:t>
            </a:r>
          </a:p>
        </p:txBody>
      </p:sp>
      <p:sp>
        <p:nvSpPr>
          <p:cNvPr id="3" name="Sous-titre 2">
            <a:extLst>
              <a:ext uri="{FF2B5EF4-FFF2-40B4-BE49-F238E27FC236}">
                <a16:creationId xmlns:a16="http://schemas.microsoft.com/office/drawing/2014/main" id="{09BB177F-056D-44EA-AE58-898811617F80}"/>
              </a:ext>
            </a:extLst>
          </p:cNvPr>
          <p:cNvSpPr>
            <a:spLocks noGrp="1"/>
          </p:cNvSpPr>
          <p:nvPr>
            <p:ph type="subTitle" idx="1"/>
          </p:nvPr>
        </p:nvSpPr>
        <p:spPr>
          <a:xfrm>
            <a:off x="2813050" y="4484031"/>
            <a:ext cx="5514109" cy="1275761"/>
          </a:xfrm>
        </p:spPr>
        <p:txBody>
          <a:bodyPr>
            <a:normAutofit fontScale="70000" lnSpcReduction="20000"/>
          </a:bodyPr>
          <a:lstStyle/>
          <a:p>
            <a:pPr algn="ctr"/>
            <a:r>
              <a:rPr lang="fr-FR" b="1" dirty="0">
                <a:solidFill>
                  <a:schemeClr val="bg1"/>
                </a:solidFill>
              </a:rPr>
              <a:t>Contacts :</a:t>
            </a:r>
            <a:r>
              <a:rPr lang="fr-FR" dirty="0">
                <a:solidFill>
                  <a:schemeClr val="bg1"/>
                </a:solidFill>
              </a:rPr>
              <a:t> </a:t>
            </a:r>
          </a:p>
          <a:p>
            <a:pPr algn="ctr"/>
            <a:r>
              <a:rPr lang="fr-FR" dirty="0">
                <a:solidFill>
                  <a:schemeClr val="bg1"/>
                </a:solidFill>
                <a:hlinkClick r:id="rId2">
                  <a:extLst>
                    <a:ext uri="{A12FA001-AC4F-418D-AE19-62706E023703}">
                      <ahyp:hlinkClr xmlns:ahyp="http://schemas.microsoft.com/office/drawing/2018/hyperlinkcolor" val="tx"/>
                    </a:ext>
                  </a:extLst>
                </a:hlinkClick>
              </a:rPr>
              <a:t>Christophe.Gibout@univ-littoral.fr</a:t>
            </a:r>
            <a:r>
              <a:rPr lang="fr-FR" dirty="0">
                <a:solidFill>
                  <a:schemeClr val="bg1"/>
                </a:solidFill>
              </a:rPr>
              <a:t> </a:t>
            </a:r>
          </a:p>
          <a:p>
            <a:pPr algn="ctr"/>
            <a:r>
              <a:rPr lang="fr-FR" dirty="0">
                <a:solidFill>
                  <a:schemeClr val="bg1"/>
                </a:solidFill>
              </a:rPr>
              <a:t> </a:t>
            </a:r>
            <a:r>
              <a:rPr lang="fr-FR" dirty="0">
                <a:solidFill>
                  <a:schemeClr val="bg1"/>
                </a:solidFill>
                <a:hlinkClick r:id="rId3">
                  <a:extLst>
                    <a:ext uri="{A12FA001-AC4F-418D-AE19-62706E023703}">
                      <ahyp:hlinkClr xmlns:ahyp="http://schemas.microsoft.com/office/drawing/2018/hyperlinkcolor" val="tx"/>
                    </a:ext>
                  </a:extLst>
                </a:hlinkClick>
              </a:rPr>
              <a:t>Philippe.Chagnon@univ-littoral.fr</a:t>
            </a:r>
            <a:r>
              <a:rPr lang="fr-FR" dirty="0">
                <a:solidFill>
                  <a:schemeClr val="bg1"/>
                </a:solidFill>
              </a:rPr>
              <a:t> </a:t>
            </a:r>
          </a:p>
          <a:p>
            <a:pPr algn="ctr"/>
            <a:r>
              <a:rPr lang="fr-FR" dirty="0">
                <a:solidFill>
                  <a:schemeClr val="bg1"/>
                </a:solidFill>
              </a:rPr>
              <a:t> </a:t>
            </a:r>
            <a:r>
              <a:rPr lang="fr-FR" dirty="0">
                <a:solidFill>
                  <a:schemeClr val="bg1"/>
                </a:solidFill>
                <a:hlinkClick r:id="rId4">
                  <a:extLst>
                    <a:ext uri="{A12FA001-AC4F-418D-AE19-62706E023703}">
                      <ahyp:hlinkClr xmlns:ahyp="http://schemas.microsoft.com/office/drawing/2018/hyperlinkcolor" val="tx"/>
                    </a:ext>
                  </a:extLst>
                </a:hlinkClick>
              </a:rPr>
              <a:t>Florian.Lebreton@univ-littoral.fr</a:t>
            </a:r>
            <a:endParaRPr lang="fr-FR" dirty="0">
              <a:solidFill>
                <a:schemeClr val="bg1"/>
              </a:solidFill>
            </a:endParaRPr>
          </a:p>
          <a:p>
            <a:pPr algn="ctr"/>
            <a:endParaRPr lang="fr-FR" dirty="0"/>
          </a:p>
        </p:txBody>
      </p:sp>
      <p:pic>
        <p:nvPicPr>
          <p:cNvPr id="6" name="Image 5">
            <a:extLst>
              <a:ext uri="{FF2B5EF4-FFF2-40B4-BE49-F238E27FC236}">
                <a16:creationId xmlns:a16="http://schemas.microsoft.com/office/drawing/2014/main" id="{93C79EFC-4F3C-491E-BC58-6269D7FBF11B}"/>
              </a:ext>
            </a:extLst>
          </p:cNvPr>
          <p:cNvPicPr>
            <a:picLocks noChangeAspect="1"/>
          </p:cNvPicPr>
          <p:nvPr/>
        </p:nvPicPr>
        <p:blipFill>
          <a:blip r:embed="rId5"/>
          <a:stretch>
            <a:fillRect/>
          </a:stretch>
        </p:blipFill>
        <p:spPr>
          <a:xfrm>
            <a:off x="264102" y="161018"/>
            <a:ext cx="1241425" cy="1234290"/>
          </a:xfrm>
          <a:prstGeom prst="rect">
            <a:avLst/>
          </a:prstGeom>
        </p:spPr>
      </p:pic>
      <p:pic>
        <p:nvPicPr>
          <p:cNvPr id="7" name="Image 6">
            <a:extLst>
              <a:ext uri="{FF2B5EF4-FFF2-40B4-BE49-F238E27FC236}">
                <a16:creationId xmlns:a16="http://schemas.microsoft.com/office/drawing/2014/main" id="{201604BC-AB18-45CE-A6AA-A8D578B2801F}"/>
              </a:ext>
            </a:extLst>
          </p:cNvPr>
          <p:cNvPicPr>
            <a:picLocks noChangeAspect="1"/>
          </p:cNvPicPr>
          <p:nvPr/>
        </p:nvPicPr>
        <p:blipFill>
          <a:blip r:embed="rId6"/>
          <a:stretch>
            <a:fillRect/>
          </a:stretch>
        </p:blipFill>
        <p:spPr>
          <a:xfrm>
            <a:off x="9680911" y="336165"/>
            <a:ext cx="2085013" cy="883997"/>
          </a:xfrm>
          <a:prstGeom prst="rect">
            <a:avLst/>
          </a:prstGeom>
        </p:spPr>
      </p:pic>
    </p:spTree>
    <p:extLst>
      <p:ext uri="{BB962C8B-B14F-4D97-AF65-F5344CB8AC3E}">
        <p14:creationId xmlns:p14="http://schemas.microsoft.com/office/powerpoint/2010/main" val="270937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973772-C195-4F66-815D-74005A8D171D}"/>
              </a:ext>
            </a:extLst>
          </p:cNvPr>
          <p:cNvSpPr>
            <a:spLocks noGrp="1"/>
          </p:cNvSpPr>
          <p:nvPr>
            <p:ph type="title"/>
          </p:nvPr>
        </p:nvSpPr>
        <p:spPr>
          <a:xfrm>
            <a:off x="838200" y="365126"/>
            <a:ext cx="10515600" cy="923856"/>
          </a:xfrm>
        </p:spPr>
        <p:txBody>
          <a:bodyPr>
            <a:normAutofit/>
          </a:bodyPr>
          <a:lstStyle/>
          <a:p>
            <a:pPr algn="ctr"/>
            <a:r>
              <a:rPr lang="fr-FR" sz="3200" b="1" dirty="0">
                <a:solidFill>
                  <a:srgbClr val="005795"/>
                </a:solidFill>
              </a:rPr>
              <a:t>Plan de la présentation</a:t>
            </a:r>
          </a:p>
        </p:txBody>
      </p:sp>
      <p:sp>
        <p:nvSpPr>
          <p:cNvPr id="3" name="Espace réservé du contenu 2">
            <a:extLst>
              <a:ext uri="{FF2B5EF4-FFF2-40B4-BE49-F238E27FC236}">
                <a16:creationId xmlns:a16="http://schemas.microsoft.com/office/drawing/2014/main" id="{634E6C14-B505-4C43-8D5D-49E1FE23AABE}"/>
              </a:ext>
            </a:extLst>
          </p:cNvPr>
          <p:cNvSpPr>
            <a:spLocks noGrp="1"/>
          </p:cNvSpPr>
          <p:nvPr>
            <p:ph idx="1"/>
          </p:nvPr>
        </p:nvSpPr>
        <p:spPr>
          <a:xfrm>
            <a:off x="1849293" y="1288981"/>
            <a:ext cx="8353425" cy="5120640"/>
          </a:xfrm>
        </p:spPr>
        <p:txBody>
          <a:bodyPr/>
          <a:lstStyle/>
          <a:p>
            <a:pPr marL="0" indent="0" algn="just">
              <a:buNone/>
            </a:pPr>
            <a:endParaRPr lang="fr-FR" sz="2400" dirty="0"/>
          </a:p>
          <a:p>
            <a:pPr algn="just"/>
            <a:r>
              <a:rPr lang="fr-FR" sz="2400" dirty="0"/>
              <a:t>Une enquête originale sur le port du masque en période de COVID-19 illustrée ici par 2 groupes de questions – le port et la symbolique - successivement présentées parmi celles abordées globalement par le collectif de chercheurs</a:t>
            </a:r>
          </a:p>
          <a:p>
            <a:pPr algn="just"/>
            <a:endParaRPr lang="fr-FR" sz="2400" dirty="0"/>
          </a:p>
          <a:p>
            <a:pPr algn="just"/>
            <a:r>
              <a:rPr lang="fr-FR" sz="2400" dirty="0"/>
              <a:t>Quelques éléments de compréhension sur la personnalisation et la symbolique générale du port du masque</a:t>
            </a:r>
            <a:endParaRPr lang="fr-FR" dirty="0"/>
          </a:p>
        </p:txBody>
      </p:sp>
      <p:pic>
        <p:nvPicPr>
          <p:cNvPr id="4" name="Image 3">
            <a:extLst>
              <a:ext uri="{FF2B5EF4-FFF2-40B4-BE49-F238E27FC236}">
                <a16:creationId xmlns:a16="http://schemas.microsoft.com/office/drawing/2014/main" id="{03533C7C-2991-4804-99BC-8CA5160F1B31}"/>
              </a:ext>
            </a:extLst>
          </p:cNvPr>
          <p:cNvPicPr>
            <a:picLocks noChangeAspect="1"/>
          </p:cNvPicPr>
          <p:nvPr/>
        </p:nvPicPr>
        <p:blipFill>
          <a:blip r:embed="rId2"/>
          <a:stretch>
            <a:fillRect/>
          </a:stretch>
        </p:blipFill>
        <p:spPr>
          <a:xfrm>
            <a:off x="11123802" y="5805880"/>
            <a:ext cx="841958" cy="841958"/>
          </a:xfrm>
          <a:prstGeom prst="rect">
            <a:avLst/>
          </a:prstGeom>
        </p:spPr>
      </p:pic>
    </p:spTree>
    <p:extLst>
      <p:ext uri="{BB962C8B-B14F-4D97-AF65-F5344CB8AC3E}">
        <p14:creationId xmlns:p14="http://schemas.microsoft.com/office/powerpoint/2010/main" val="2507092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BFB2C4-564B-451F-AF57-332C8C94564B}"/>
              </a:ext>
            </a:extLst>
          </p:cNvPr>
          <p:cNvSpPr>
            <a:spLocks noGrp="1"/>
          </p:cNvSpPr>
          <p:nvPr>
            <p:ph type="title"/>
          </p:nvPr>
        </p:nvSpPr>
        <p:spPr>
          <a:xfrm>
            <a:off x="1736520" y="365125"/>
            <a:ext cx="9617279" cy="1325563"/>
          </a:xfrm>
        </p:spPr>
        <p:txBody>
          <a:bodyPr>
            <a:normAutofit fontScale="90000"/>
          </a:bodyPr>
          <a:lstStyle/>
          <a:p>
            <a:pPr algn="ctr"/>
            <a:r>
              <a:rPr lang="fr-FR" sz="3600" b="1" dirty="0">
                <a:solidFill>
                  <a:srgbClr val="005795"/>
                </a:solidFill>
              </a:rPr>
              <a:t>Une enquête originale sur le port du masque </a:t>
            </a:r>
            <a:br>
              <a:rPr lang="fr-FR" sz="3600" b="1" dirty="0">
                <a:solidFill>
                  <a:srgbClr val="005795"/>
                </a:solidFill>
              </a:rPr>
            </a:br>
            <a:r>
              <a:rPr lang="fr-FR" sz="3600" b="1" dirty="0">
                <a:solidFill>
                  <a:srgbClr val="005795"/>
                </a:solidFill>
              </a:rPr>
              <a:t>en période de COVID-19</a:t>
            </a:r>
            <a:br>
              <a:rPr lang="fr-FR" dirty="0"/>
            </a:br>
            <a:endParaRPr lang="fr-FR" dirty="0"/>
          </a:p>
        </p:txBody>
      </p:sp>
      <p:sp>
        <p:nvSpPr>
          <p:cNvPr id="3" name="Espace réservé du contenu 2">
            <a:extLst>
              <a:ext uri="{FF2B5EF4-FFF2-40B4-BE49-F238E27FC236}">
                <a16:creationId xmlns:a16="http://schemas.microsoft.com/office/drawing/2014/main" id="{750CC33B-30EA-4D79-8140-929A9F4CD1BE}"/>
              </a:ext>
            </a:extLst>
          </p:cNvPr>
          <p:cNvSpPr>
            <a:spLocks noGrp="1"/>
          </p:cNvSpPr>
          <p:nvPr>
            <p:ph idx="1"/>
          </p:nvPr>
        </p:nvSpPr>
        <p:spPr>
          <a:xfrm>
            <a:off x="2608977" y="1342238"/>
            <a:ext cx="9211548" cy="4642509"/>
          </a:xfrm>
        </p:spPr>
        <p:txBody>
          <a:bodyPr/>
          <a:lstStyle/>
          <a:p>
            <a:pPr algn="just"/>
            <a:r>
              <a:rPr lang="fr-FR" dirty="0"/>
              <a:t>Une enquête coordonnée par Florian Lebreton et cofinancée par la MESHS (appel à projets émergents) et le laboratoire TVES</a:t>
            </a:r>
          </a:p>
          <a:p>
            <a:pPr algn="just"/>
            <a:r>
              <a:rPr lang="fr-FR" dirty="0"/>
              <a:t>Une enquête qui a mobilisé plusieurs chercheurs à l’ULCO, à Paris– Cité et à Rennes 2. </a:t>
            </a:r>
          </a:p>
          <a:p>
            <a:pPr algn="just"/>
            <a:r>
              <a:rPr lang="fr-FR" dirty="0"/>
              <a:t>Des collaborations plus ponctuelles avec des collègues de Lyon 1 et du Centre de Recherche et d’Innovation de l’entreprise Décathlon.</a:t>
            </a:r>
          </a:p>
        </p:txBody>
      </p:sp>
      <p:pic>
        <p:nvPicPr>
          <p:cNvPr id="5" name="Image 4">
            <a:extLst>
              <a:ext uri="{FF2B5EF4-FFF2-40B4-BE49-F238E27FC236}">
                <a16:creationId xmlns:a16="http://schemas.microsoft.com/office/drawing/2014/main" id="{52F3DB21-426A-4C63-95C4-45ED4B141C03}"/>
              </a:ext>
            </a:extLst>
          </p:cNvPr>
          <p:cNvPicPr>
            <a:picLocks noChangeAspect="1"/>
          </p:cNvPicPr>
          <p:nvPr/>
        </p:nvPicPr>
        <p:blipFill>
          <a:blip r:embed="rId2"/>
          <a:stretch>
            <a:fillRect/>
          </a:stretch>
        </p:blipFill>
        <p:spPr>
          <a:xfrm>
            <a:off x="667243" y="4488279"/>
            <a:ext cx="2054530" cy="2054530"/>
          </a:xfrm>
          <a:prstGeom prst="rect">
            <a:avLst/>
          </a:prstGeom>
        </p:spPr>
      </p:pic>
      <p:pic>
        <p:nvPicPr>
          <p:cNvPr id="6" name="Image 5">
            <a:extLst>
              <a:ext uri="{FF2B5EF4-FFF2-40B4-BE49-F238E27FC236}">
                <a16:creationId xmlns:a16="http://schemas.microsoft.com/office/drawing/2014/main" id="{78AC8610-792D-4BE0-97C1-8AD53F79A5B8}"/>
              </a:ext>
            </a:extLst>
          </p:cNvPr>
          <p:cNvPicPr>
            <a:picLocks noChangeAspect="1"/>
          </p:cNvPicPr>
          <p:nvPr/>
        </p:nvPicPr>
        <p:blipFill>
          <a:blip r:embed="rId3"/>
          <a:stretch>
            <a:fillRect/>
          </a:stretch>
        </p:blipFill>
        <p:spPr>
          <a:xfrm>
            <a:off x="490361" y="113506"/>
            <a:ext cx="2057306" cy="2057306"/>
          </a:xfrm>
          <a:prstGeom prst="rect">
            <a:avLst/>
          </a:prstGeom>
        </p:spPr>
      </p:pic>
      <p:pic>
        <p:nvPicPr>
          <p:cNvPr id="7" name="Image 6">
            <a:extLst>
              <a:ext uri="{FF2B5EF4-FFF2-40B4-BE49-F238E27FC236}">
                <a16:creationId xmlns:a16="http://schemas.microsoft.com/office/drawing/2014/main" id="{FA03EA82-1467-46ED-85F5-A6BCEA6A4CE5}"/>
              </a:ext>
            </a:extLst>
          </p:cNvPr>
          <p:cNvPicPr>
            <a:picLocks noChangeAspect="1"/>
          </p:cNvPicPr>
          <p:nvPr/>
        </p:nvPicPr>
        <p:blipFill>
          <a:blip r:embed="rId4"/>
          <a:stretch>
            <a:fillRect/>
          </a:stretch>
        </p:blipFill>
        <p:spPr>
          <a:xfrm>
            <a:off x="8014303" y="4488279"/>
            <a:ext cx="1723599" cy="2054530"/>
          </a:xfrm>
          <a:prstGeom prst="rect">
            <a:avLst/>
          </a:prstGeom>
        </p:spPr>
      </p:pic>
      <p:pic>
        <p:nvPicPr>
          <p:cNvPr id="4" name="Image 3">
            <a:extLst>
              <a:ext uri="{FF2B5EF4-FFF2-40B4-BE49-F238E27FC236}">
                <a16:creationId xmlns:a16="http://schemas.microsoft.com/office/drawing/2014/main" id="{66C67672-237B-4ED5-A2C4-CD04E4D905B2}"/>
              </a:ext>
            </a:extLst>
          </p:cNvPr>
          <p:cNvPicPr>
            <a:picLocks noChangeAspect="1"/>
          </p:cNvPicPr>
          <p:nvPr/>
        </p:nvPicPr>
        <p:blipFill>
          <a:blip r:embed="rId5"/>
          <a:stretch>
            <a:fillRect/>
          </a:stretch>
        </p:blipFill>
        <p:spPr>
          <a:xfrm>
            <a:off x="10979204" y="5695392"/>
            <a:ext cx="841321" cy="847417"/>
          </a:xfrm>
          <a:prstGeom prst="rect">
            <a:avLst/>
          </a:prstGeom>
        </p:spPr>
      </p:pic>
    </p:spTree>
    <p:extLst>
      <p:ext uri="{BB962C8B-B14F-4D97-AF65-F5344CB8AC3E}">
        <p14:creationId xmlns:p14="http://schemas.microsoft.com/office/powerpoint/2010/main" val="2324681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898807-4E22-45BB-B5F2-C721CFDBD8FD}"/>
              </a:ext>
            </a:extLst>
          </p:cNvPr>
          <p:cNvSpPr>
            <a:spLocks noGrp="1"/>
          </p:cNvSpPr>
          <p:nvPr>
            <p:ph type="title"/>
          </p:nvPr>
        </p:nvSpPr>
        <p:spPr>
          <a:xfrm>
            <a:off x="2944536" y="331569"/>
            <a:ext cx="9247464" cy="1325563"/>
          </a:xfrm>
        </p:spPr>
        <p:txBody>
          <a:bodyPr>
            <a:normAutofit fontScale="90000"/>
          </a:bodyPr>
          <a:lstStyle/>
          <a:p>
            <a:pPr algn="ctr"/>
            <a:r>
              <a:rPr lang="fr-FR" sz="3100" b="1" dirty="0">
                <a:solidFill>
                  <a:srgbClr val="005795"/>
                </a:solidFill>
              </a:rPr>
              <a:t>Une enquête originale et dense sur le port du masque </a:t>
            </a:r>
            <a:br>
              <a:rPr lang="fr-FR" sz="3100" b="1" dirty="0">
                <a:solidFill>
                  <a:srgbClr val="005795"/>
                </a:solidFill>
              </a:rPr>
            </a:br>
            <a:r>
              <a:rPr lang="fr-FR" sz="3100" b="1" dirty="0">
                <a:solidFill>
                  <a:srgbClr val="005795"/>
                </a:solidFill>
              </a:rPr>
              <a:t>en période de COVID-19</a:t>
            </a:r>
            <a:br>
              <a:rPr lang="fr-FR" dirty="0"/>
            </a:br>
            <a:endParaRPr lang="fr-FR" dirty="0"/>
          </a:p>
        </p:txBody>
      </p:sp>
      <p:sp>
        <p:nvSpPr>
          <p:cNvPr id="3" name="Espace réservé du contenu 2">
            <a:extLst>
              <a:ext uri="{FF2B5EF4-FFF2-40B4-BE49-F238E27FC236}">
                <a16:creationId xmlns:a16="http://schemas.microsoft.com/office/drawing/2014/main" id="{7BECD6CC-5A24-462D-9F41-39F8FD2DD0D5}"/>
              </a:ext>
            </a:extLst>
          </p:cNvPr>
          <p:cNvSpPr>
            <a:spLocks noGrp="1"/>
          </p:cNvSpPr>
          <p:nvPr>
            <p:ph idx="1"/>
          </p:nvPr>
        </p:nvSpPr>
        <p:spPr>
          <a:xfrm>
            <a:off x="3258114" y="1474469"/>
            <a:ext cx="8537716" cy="5212657"/>
          </a:xfrm>
        </p:spPr>
        <p:txBody>
          <a:bodyPr>
            <a:normAutofit fontScale="77500" lnSpcReduction="20000"/>
          </a:bodyPr>
          <a:lstStyle/>
          <a:p>
            <a:pPr marL="0" indent="0" algn="just">
              <a:buNone/>
            </a:pPr>
            <a:r>
              <a:rPr lang="fr-FR" dirty="0"/>
              <a:t>Une multitude de méthodes et d’outils mobilisés qui soulignent une volonté de mixer, non pas pour le plaisir de le faire mais au motif des avantages et intérêts </a:t>
            </a:r>
            <a:r>
              <a:rPr lang="fr-FR" i="1" dirty="0"/>
              <a:t>a priori </a:t>
            </a:r>
            <a:r>
              <a:rPr lang="fr-FR" dirty="0"/>
              <a:t>de chacun :</a:t>
            </a:r>
          </a:p>
          <a:p>
            <a:pPr marL="0" indent="0" algn="just">
              <a:buNone/>
            </a:pPr>
            <a:r>
              <a:rPr lang="fr-FR" dirty="0"/>
              <a:t>Prétests suivis d’un questionnaire en ligne (n=1271 répondants dont 666 exploités), entre le 18 juin 2020 et le 09 octobre 2020,  présenté ici mis en relation avec des : </a:t>
            </a:r>
          </a:p>
          <a:p>
            <a:pPr marL="0" indent="0" algn="just">
              <a:buNone/>
            </a:pPr>
            <a:r>
              <a:rPr lang="fr-FR" dirty="0"/>
              <a:t>Entretiens compréhensifs avec des usagers, des concepteurs et des fabricants de masques (n= 12) / autoportraits masqués (n= 50) / journaux d’entraînement de sportifs en période de COVID-19 et d’obligation de port du masque / focus group avec des sportifs utilisant ou refusant le masque / observations des usages sportifs pendant les pratiques en période pandémique / revue de littérature normative sur le cadre juridique régissant le fonctionnement théorique des masques et les obligations contractuelles (Industriels + Ministères (sport, santé, industrie) + AFNOR) / revue de littérature scientifique internationale sur les usages sociaux du masque, dont les usages récréatifs / revue de littérature Grand Public en France sur les usages du masques, les normes, les obligations, les suggestions, les mobilisations picturales du masque pendant la période, etc.</a:t>
            </a:r>
          </a:p>
        </p:txBody>
      </p:sp>
      <p:pic>
        <p:nvPicPr>
          <p:cNvPr id="4" name="Image 3">
            <a:extLst>
              <a:ext uri="{FF2B5EF4-FFF2-40B4-BE49-F238E27FC236}">
                <a16:creationId xmlns:a16="http://schemas.microsoft.com/office/drawing/2014/main" id="{CB8AE1D8-92FE-47E0-81A9-D36EE2488970}"/>
              </a:ext>
            </a:extLst>
          </p:cNvPr>
          <p:cNvPicPr>
            <a:picLocks noChangeAspect="1"/>
          </p:cNvPicPr>
          <p:nvPr/>
        </p:nvPicPr>
        <p:blipFill>
          <a:blip r:embed="rId2"/>
          <a:stretch>
            <a:fillRect/>
          </a:stretch>
        </p:blipFill>
        <p:spPr>
          <a:xfrm>
            <a:off x="240282" y="1514421"/>
            <a:ext cx="2950720" cy="1664352"/>
          </a:xfrm>
          <a:prstGeom prst="rect">
            <a:avLst/>
          </a:prstGeom>
        </p:spPr>
      </p:pic>
      <p:pic>
        <p:nvPicPr>
          <p:cNvPr id="5" name="Image 4">
            <a:extLst>
              <a:ext uri="{FF2B5EF4-FFF2-40B4-BE49-F238E27FC236}">
                <a16:creationId xmlns:a16="http://schemas.microsoft.com/office/drawing/2014/main" id="{0267047F-D64E-4128-B279-C95CCBC38D3B}"/>
              </a:ext>
            </a:extLst>
          </p:cNvPr>
          <p:cNvPicPr>
            <a:picLocks noChangeAspect="1"/>
          </p:cNvPicPr>
          <p:nvPr/>
        </p:nvPicPr>
        <p:blipFill>
          <a:blip r:embed="rId3"/>
          <a:stretch>
            <a:fillRect/>
          </a:stretch>
        </p:blipFill>
        <p:spPr>
          <a:xfrm>
            <a:off x="948809" y="4511700"/>
            <a:ext cx="1667890" cy="1667890"/>
          </a:xfrm>
          <a:prstGeom prst="rect">
            <a:avLst/>
          </a:prstGeom>
        </p:spPr>
      </p:pic>
    </p:spTree>
    <p:extLst>
      <p:ext uri="{BB962C8B-B14F-4D97-AF65-F5344CB8AC3E}">
        <p14:creationId xmlns:p14="http://schemas.microsoft.com/office/powerpoint/2010/main" val="97430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918E0A-3179-4644-97E6-2C4A2CA3FF56}"/>
              </a:ext>
            </a:extLst>
          </p:cNvPr>
          <p:cNvSpPr>
            <a:spLocks noGrp="1"/>
          </p:cNvSpPr>
          <p:nvPr>
            <p:ph type="title"/>
          </p:nvPr>
        </p:nvSpPr>
        <p:spPr>
          <a:xfrm>
            <a:off x="838200" y="198871"/>
            <a:ext cx="10515600" cy="780184"/>
          </a:xfrm>
        </p:spPr>
        <p:txBody>
          <a:bodyPr>
            <a:noAutofit/>
          </a:bodyPr>
          <a:lstStyle/>
          <a:p>
            <a:pPr algn="ctr"/>
            <a:r>
              <a:rPr lang="fr-FR" sz="2800" b="1" dirty="0">
                <a:solidFill>
                  <a:srgbClr val="005795"/>
                </a:solidFill>
              </a:rPr>
              <a:t>Une 1</a:t>
            </a:r>
            <a:r>
              <a:rPr lang="fr-FR" sz="2800" b="1" baseline="30000" dirty="0">
                <a:solidFill>
                  <a:srgbClr val="005795"/>
                </a:solidFill>
              </a:rPr>
              <a:t>ère</a:t>
            </a:r>
            <a:r>
              <a:rPr lang="fr-FR" sz="2800" b="1" dirty="0">
                <a:solidFill>
                  <a:srgbClr val="005795"/>
                </a:solidFill>
              </a:rPr>
              <a:t> enquête originale et dense sur le port du masque </a:t>
            </a:r>
            <a:br>
              <a:rPr lang="fr-FR" sz="2800" b="1" dirty="0">
                <a:solidFill>
                  <a:srgbClr val="005795"/>
                </a:solidFill>
              </a:rPr>
            </a:br>
            <a:r>
              <a:rPr lang="fr-FR" sz="2800" b="1" dirty="0">
                <a:solidFill>
                  <a:srgbClr val="005795"/>
                </a:solidFill>
              </a:rPr>
              <a:t>en période de COVID-19</a:t>
            </a:r>
          </a:p>
        </p:txBody>
      </p:sp>
      <p:sp>
        <p:nvSpPr>
          <p:cNvPr id="3" name="Espace réservé du contenu 2">
            <a:extLst>
              <a:ext uri="{FF2B5EF4-FFF2-40B4-BE49-F238E27FC236}">
                <a16:creationId xmlns:a16="http://schemas.microsoft.com/office/drawing/2014/main" id="{81EF49F0-2A03-41BA-A31E-D2C887CC98C4}"/>
              </a:ext>
            </a:extLst>
          </p:cNvPr>
          <p:cNvSpPr>
            <a:spLocks noGrp="1"/>
          </p:cNvSpPr>
          <p:nvPr>
            <p:ph idx="1"/>
          </p:nvPr>
        </p:nvSpPr>
        <p:spPr>
          <a:xfrm>
            <a:off x="838200" y="979055"/>
            <a:ext cx="10515600" cy="5680074"/>
          </a:xfrm>
        </p:spPr>
        <p:txBody>
          <a:bodyPr>
            <a:normAutofit fontScale="62500" lnSpcReduction="20000"/>
          </a:bodyPr>
          <a:lstStyle/>
          <a:p>
            <a:pPr algn="just"/>
            <a:r>
              <a:rPr lang="fr-FR" dirty="0"/>
              <a:t>Mobilisation d’une méthode mixte de recherche simultanée imbriquée où les éléments qualitatifs et photographiques sont venus s’articuler et enrichir l’analyse quantitative. Les données quantitatives sur </a:t>
            </a:r>
            <a:r>
              <a:rPr lang="fr-FR"/>
              <a:t>le port </a:t>
            </a:r>
            <a:r>
              <a:rPr lang="fr-FR" dirty="0"/>
              <a:t>du masque sont combinées à l’aide d’une analyse multivariée. Des réponses du talon et aux différentes questions (symbolique, personnalisation, valorisation etc.) sont associées. Puis une couche supplémentaire avec la surimposition des verbatims  se surajoute et, enfin, une juxtaposition des images sur le gradient, mis en évidence par une ACM, enrichit l’analyse.</a:t>
            </a:r>
          </a:p>
          <a:p>
            <a:pPr algn="just"/>
            <a:endParaRPr lang="fr-FR" dirty="0"/>
          </a:p>
          <a:p>
            <a:pPr algn="just"/>
            <a:endParaRPr lang="fr-FR" dirty="0"/>
          </a:p>
          <a:p>
            <a:pPr algn="just"/>
            <a:endParaRPr lang="fr-FR" dirty="0"/>
          </a:p>
          <a:p>
            <a:pPr algn="just"/>
            <a:endParaRPr lang="fr-FR" dirty="0"/>
          </a:p>
          <a:p>
            <a:pPr marL="0" indent="0" algn="just">
              <a:buNone/>
            </a:pPr>
            <a:endParaRPr lang="fr-FR" dirty="0"/>
          </a:p>
          <a:p>
            <a:pPr algn="just"/>
            <a:endParaRPr lang="fr-FR" dirty="0"/>
          </a:p>
          <a:p>
            <a:pPr algn="just"/>
            <a:endParaRPr lang="fr-FR" dirty="0"/>
          </a:p>
          <a:p>
            <a:pPr algn="just"/>
            <a:endParaRPr lang="fr-FR" dirty="0"/>
          </a:p>
          <a:p>
            <a:pPr algn="just"/>
            <a:r>
              <a:rPr lang="fr-FR" dirty="0"/>
              <a:t>Un croisement entre des grilles théoriques et des modèles paradigmatiques différents pour lire les résultats et envisager une lecture plus aboutie et plus complexe des représentations symboliques du masque, dont le masque sportif, en période de COVID-19.</a:t>
            </a:r>
          </a:p>
          <a:p>
            <a:pPr algn="just"/>
            <a:r>
              <a:rPr lang="fr-FR" dirty="0"/>
              <a:t>Une méthode mixte de recherche (Creswell &amp; Clark, 2017) qui ne doit cependant pas être considérée comme un nouveau panoptique car comme le disait Vygotski (1999 : 167) « </a:t>
            </a:r>
            <a:r>
              <a:rPr lang="fr-FR" i="1" dirty="0"/>
              <a:t>un œil qui verrait tout ne verrait rien </a:t>
            </a:r>
            <a:r>
              <a:rPr lang="fr-FR" dirty="0"/>
              <a:t>» mais qui consiste plus simplement en une approche plurielle qui ne se contente pas d’additionner les résultats mais qui les articule pour organiser une lecture réitérée et renouvelée de l'objet/du terrain et les entrelace pour constituer un nouvel édifice et un apport scientifique nouveau en soi.</a:t>
            </a:r>
          </a:p>
          <a:p>
            <a:pPr marL="0" indent="0">
              <a:buNone/>
            </a:pPr>
            <a:endParaRPr lang="fr-FR" dirty="0"/>
          </a:p>
        </p:txBody>
      </p:sp>
      <p:graphicFrame>
        <p:nvGraphicFramePr>
          <p:cNvPr id="4" name="Diagramme 3">
            <a:extLst>
              <a:ext uri="{FF2B5EF4-FFF2-40B4-BE49-F238E27FC236}">
                <a16:creationId xmlns:a16="http://schemas.microsoft.com/office/drawing/2014/main" id="{97A9FE7D-4E37-40E7-907D-73C79C5CED8E}"/>
              </a:ext>
            </a:extLst>
          </p:cNvPr>
          <p:cNvGraphicFramePr/>
          <p:nvPr>
            <p:extLst>
              <p:ext uri="{D42A27DB-BD31-4B8C-83A1-F6EECF244321}">
                <p14:modId xmlns:p14="http://schemas.microsoft.com/office/powerpoint/2010/main" val="464958086"/>
              </p:ext>
            </p:extLst>
          </p:nvPr>
        </p:nvGraphicFramePr>
        <p:xfrm>
          <a:off x="3274291" y="2187078"/>
          <a:ext cx="5643417" cy="3080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732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1381A6-8BF4-439D-9D18-F56957DB6B80}"/>
              </a:ext>
            </a:extLst>
          </p:cNvPr>
          <p:cNvSpPr>
            <a:spLocks noGrp="1"/>
          </p:cNvSpPr>
          <p:nvPr>
            <p:ph type="title"/>
          </p:nvPr>
        </p:nvSpPr>
        <p:spPr>
          <a:xfrm>
            <a:off x="144544" y="1123837"/>
            <a:ext cx="2645792" cy="4601183"/>
          </a:xfrm>
          <a:solidFill>
            <a:srgbClr val="38B4FB"/>
          </a:solidFill>
        </p:spPr>
        <p:txBody>
          <a:bodyPr>
            <a:normAutofit/>
          </a:bodyPr>
          <a:lstStyle/>
          <a:p>
            <a:pPr algn="ctr"/>
            <a:r>
              <a:rPr lang="fr-FR" sz="2000" b="1" dirty="0">
                <a:solidFill>
                  <a:schemeClr val="bg1"/>
                </a:solidFill>
              </a:rPr>
              <a:t>Quelques données factuelles, </a:t>
            </a:r>
            <a:br>
              <a:rPr lang="fr-FR" sz="2000" b="1" dirty="0">
                <a:solidFill>
                  <a:schemeClr val="bg1"/>
                </a:solidFill>
              </a:rPr>
            </a:br>
            <a:r>
              <a:rPr lang="fr-FR" sz="2000" b="1" dirty="0">
                <a:solidFill>
                  <a:schemeClr val="bg1"/>
                </a:solidFill>
              </a:rPr>
              <a:t>et sans doute un peu banales, issues des tris à plat et tris croisés </a:t>
            </a:r>
          </a:p>
        </p:txBody>
      </p:sp>
      <p:sp>
        <p:nvSpPr>
          <p:cNvPr id="3" name="Espace réservé du contenu 2">
            <a:extLst>
              <a:ext uri="{FF2B5EF4-FFF2-40B4-BE49-F238E27FC236}">
                <a16:creationId xmlns:a16="http://schemas.microsoft.com/office/drawing/2014/main" id="{BA61F2E1-17E9-417B-A6E6-051F40C3EA64}"/>
              </a:ext>
            </a:extLst>
          </p:cNvPr>
          <p:cNvSpPr>
            <a:spLocks noGrp="1"/>
          </p:cNvSpPr>
          <p:nvPr>
            <p:ph idx="1"/>
          </p:nvPr>
        </p:nvSpPr>
        <p:spPr>
          <a:xfrm>
            <a:off x="2790335" y="131975"/>
            <a:ext cx="9257122" cy="6726025"/>
          </a:xfrm>
        </p:spPr>
        <p:txBody>
          <a:bodyPr>
            <a:normAutofit fontScale="70000" lnSpcReduction="20000"/>
          </a:bodyPr>
          <a:lstStyle/>
          <a:p>
            <a:pPr algn="just"/>
            <a:r>
              <a:rPr lang="fr-FR" dirty="0"/>
              <a:t>Le masque est un marqueur de </a:t>
            </a:r>
            <a:r>
              <a:rPr lang="fr-FR" b="1" dirty="0"/>
              <a:t>différences sociales et culturelles</a:t>
            </a:r>
            <a:r>
              <a:rPr lang="fr-FR" dirty="0"/>
              <a:t>. Dans les catégories sociales populaires il semble que globalement on porte moins le masque. </a:t>
            </a:r>
            <a:r>
              <a:rPr lang="fr-FR" b="1" dirty="0"/>
              <a:t>D’abord parce que en acheter représente un coût non négligeable, surtout pour les familles nombreuses. Il y a aussi sans doute un scepticisme plus fort vis-à-vis de l’autorité et du discours savant.</a:t>
            </a:r>
          </a:p>
          <a:p>
            <a:pPr algn="just"/>
            <a:r>
              <a:rPr lang="fr-FR" b="1" dirty="0"/>
              <a:t>Effet de niveau d’études : </a:t>
            </a:r>
            <a:r>
              <a:rPr lang="fr-FR" dirty="0"/>
              <a:t>plus le diplôme est élevé, plus le masque apparait accepté (mais à nuancer chez une toute petite partie du personnel infirmier  - « </a:t>
            </a:r>
            <a:r>
              <a:rPr lang="fr-FR" i="1" dirty="0"/>
              <a:t>stratégie pour attraper le virus et déclencher une auto-immunité</a:t>
            </a:r>
            <a:r>
              <a:rPr lang="fr-FR" dirty="0"/>
              <a:t> » - ainsi qu’aux Antilles-Guyane)</a:t>
            </a:r>
          </a:p>
          <a:p>
            <a:pPr algn="just"/>
            <a:r>
              <a:rPr lang="fr-FR" b="1" dirty="0"/>
              <a:t>Les femmes portent davantage le masque que les hommes, mais elles ne le portent pas mieux </a:t>
            </a:r>
            <a:r>
              <a:rPr lang="fr-FR" dirty="0"/>
              <a:t>(protection bouche et nez demeure largement lacunaire)</a:t>
            </a:r>
          </a:p>
          <a:p>
            <a:pPr algn="just"/>
            <a:r>
              <a:rPr lang="fr-FR" dirty="0"/>
              <a:t>Les </a:t>
            </a:r>
            <a:r>
              <a:rPr lang="fr-FR" b="1" dirty="0"/>
              <a:t>adolescents apparaissent plus disciplinés</a:t>
            </a:r>
            <a:r>
              <a:rPr lang="fr-FR" dirty="0"/>
              <a:t>. Ils le justifient par le fait qu’ils peuvent se sentir émancipés et dire qu’ils ne sont, au moins sur ce point, plus des enfants</a:t>
            </a:r>
            <a:r>
              <a:rPr lang="fr-FR" i="1" dirty="0"/>
              <a:t>…</a:t>
            </a:r>
          </a:p>
          <a:p>
            <a:pPr algn="just"/>
            <a:r>
              <a:rPr lang="fr-FR" dirty="0"/>
              <a:t>Beaucoup de personnes âgées ne portent pas de masque sur le visage ; elles ont pourtant un discours très sécuritaires vis-à-vis de la pandémie mais elles rechignent souvent à porter un masque, au moins au début de la crise sanitaire. C’</a:t>
            </a:r>
            <a:r>
              <a:rPr lang="fr-FR" b="1" dirty="0"/>
              <a:t>est un phénomène de ras-le-bol, après avoir eu un sentiment d’exclusion, d’être des personnes à risques à qui on intimait presque l’ordre de rester confinées… Il y a ainsi un effet de compensation.</a:t>
            </a:r>
          </a:p>
          <a:p>
            <a:pPr algn="just"/>
            <a:r>
              <a:rPr lang="fr-FR" dirty="0"/>
              <a:t>Le masque est </a:t>
            </a:r>
            <a:r>
              <a:rPr lang="fr-FR" b="1" dirty="0"/>
              <a:t>mieux porté dans certaines régions </a:t>
            </a:r>
            <a:r>
              <a:rPr lang="fr-FR" dirty="0"/>
              <a:t>comme les Hauts-de-France ou le Grand-Est que dans le Grand-Ouest. Il est moins porté dans le Sud et dans les Antilles, probablement du fait de la chaleur qui y règne et à cause d’éléments circonstanciels ou sociétaux (effet « Raoult » à Marseille, rejet de la métropole et de la Capitale ici ou là, culture du scepticisme ou de la contestation vis-à-vis du médical et/ou de l’Etat, crise du chlordécone aux Antilles, importance de certains clusters en Alsace, etc.)</a:t>
            </a:r>
          </a:p>
        </p:txBody>
      </p:sp>
      <p:pic>
        <p:nvPicPr>
          <p:cNvPr id="4" name="Image 3">
            <a:extLst>
              <a:ext uri="{FF2B5EF4-FFF2-40B4-BE49-F238E27FC236}">
                <a16:creationId xmlns:a16="http://schemas.microsoft.com/office/drawing/2014/main" id="{22BE50EF-06E4-4548-9A56-E73710CC5615}"/>
              </a:ext>
            </a:extLst>
          </p:cNvPr>
          <p:cNvPicPr>
            <a:picLocks noChangeAspect="1"/>
          </p:cNvPicPr>
          <p:nvPr/>
        </p:nvPicPr>
        <p:blipFill>
          <a:blip r:embed="rId2"/>
          <a:stretch>
            <a:fillRect/>
          </a:stretch>
        </p:blipFill>
        <p:spPr>
          <a:xfrm>
            <a:off x="144543" y="131975"/>
            <a:ext cx="1353429" cy="792549"/>
          </a:xfrm>
          <a:prstGeom prst="rect">
            <a:avLst/>
          </a:prstGeom>
        </p:spPr>
      </p:pic>
    </p:spTree>
    <p:extLst>
      <p:ext uri="{BB962C8B-B14F-4D97-AF65-F5344CB8AC3E}">
        <p14:creationId xmlns:p14="http://schemas.microsoft.com/office/powerpoint/2010/main" val="3019753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CBB672C4-10E4-4E2D-BBD5-22A26FB42461}"/>
              </a:ext>
            </a:extLst>
          </p:cNvPr>
          <p:cNvSpPr txBox="1"/>
          <p:nvPr/>
        </p:nvSpPr>
        <p:spPr>
          <a:xfrm>
            <a:off x="679508" y="1305341"/>
            <a:ext cx="11031523" cy="4985980"/>
          </a:xfrm>
          <a:prstGeom prst="rect">
            <a:avLst/>
          </a:prstGeom>
          <a:noFill/>
        </p:spPr>
        <p:txBody>
          <a:bodyPr wrap="square" rtlCol="0">
            <a:spAutoFit/>
          </a:bodyPr>
          <a:lstStyle/>
          <a:p>
            <a:r>
              <a:rPr lang="fr-FR" sz="2000" dirty="0"/>
              <a:t>Cette analyse prend en compte les réponses à 6 questions complémentaires relatives au port du masque pour construire l’espace factoriel :</a:t>
            </a:r>
          </a:p>
          <a:p>
            <a:endParaRPr lang="fr-FR" sz="2000" dirty="0"/>
          </a:p>
          <a:p>
            <a:pPr marL="285750" indent="-285750" algn="just">
              <a:buFont typeface="Arial" panose="020B0604020202020204" pitchFamily="34" charset="0"/>
              <a:buChar char="•"/>
            </a:pPr>
            <a:r>
              <a:rPr lang="fr-FR" sz="2000" dirty="0"/>
              <a:t>« Etes-vous pour ou contre le port du masque dans le contexte de pandémie ? » </a:t>
            </a:r>
            <a:r>
              <a:rPr lang="fr-FR" sz="2000" i="1" dirty="0"/>
              <a:t>(échelle ordinale 1-5)</a:t>
            </a:r>
          </a:p>
          <a:p>
            <a:pPr marL="285750" indent="-285750" algn="just">
              <a:buFont typeface="Arial" panose="020B0604020202020204" pitchFamily="34" charset="0"/>
              <a:buChar char="•"/>
            </a:pPr>
            <a:r>
              <a:rPr lang="fr-FR" sz="2000" dirty="0"/>
              <a:t>« Depuis la pandémie, quelle place occupe le masque de protection ? » </a:t>
            </a:r>
            <a:r>
              <a:rPr lang="fr-FR" sz="2000" i="1" dirty="0"/>
              <a:t>(échelle ordinale 1-5)</a:t>
            </a:r>
          </a:p>
          <a:p>
            <a:pPr marL="285750" indent="-285750" algn="just">
              <a:buFont typeface="Arial" panose="020B0604020202020204" pitchFamily="34" charset="0"/>
              <a:buChar char="•"/>
            </a:pPr>
            <a:r>
              <a:rPr lang="fr-FR" sz="2000" dirty="0"/>
              <a:t>« Diriez-vous que vous êtes plus rigoureux dans le port du masque que les personnes de votre entourage ? » </a:t>
            </a:r>
            <a:r>
              <a:rPr lang="fr-FR" sz="2000" i="1" dirty="0"/>
              <a:t>(échelle ordinale 1-5)</a:t>
            </a:r>
          </a:p>
          <a:p>
            <a:pPr marL="285750" indent="-285750" algn="just">
              <a:buFont typeface="Arial" panose="020B0604020202020204" pitchFamily="34" charset="0"/>
              <a:buChar char="•"/>
            </a:pPr>
            <a:r>
              <a:rPr lang="fr-FR" sz="2000" dirty="0"/>
              <a:t>« En France le port du masque va se généraliser à l'avenir, êtes-vous d'accord avec affirmation ? » </a:t>
            </a:r>
            <a:r>
              <a:rPr lang="fr-FR" sz="2000" i="1" dirty="0"/>
              <a:t>(échelle ordinale 1-5)</a:t>
            </a:r>
          </a:p>
          <a:p>
            <a:pPr marL="285750" indent="-285750" algn="just">
              <a:buFont typeface="Arial" panose="020B0604020202020204" pitchFamily="34" charset="0"/>
              <a:buChar char="•"/>
            </a:pPr>
            <a:r>
              <a:rPr lang="fr-FR" sz="2000" dirty="0"/>
              <a:t>Je ne porte pas de masque à l’intérieur  </a:t>
            </a:r>
            <a:r>
              <a:rPr lang="fr-FR" sz="2000" i="1" dirty="0"/>
              <a:t>à partir de la question « </a:t>
            </a:r>
            <a:r>
              <a:rPr lang="fr-FR" sz="2000" dirty="0"/>
              <a:t>Pour quels raisons portez-vous le masque chez vous ?» (modalité citée en 1</a:t>
            </a:r>
            <a:r>
              <a:rPr lang="fr-FR" sz="2000" baseline="30000" dirty="0"/>
              <a:t>er</a:t>
            </a:r>
            <a:r>
              <a:rPr lang="fr-FR" sz="2000" dirty="0"/>
              <a:t>, en second, pas cité)</a:t>
            </a:r>
          </a:p>
          <a:p>
            <a:pPr marL="285750" indent="-285750" algn="just">
              <a:buFont typeface="Arial" panose="020B0604020202020204" pitchFamily="34" charset="0"/>
              <a:buChar char="•"/>
            </a:pPr>
            <a:r>
              <a:rPr lang="fr-FR" sz="2000" dirty="0"/>
              <a:t>Je ne porte pas de masque à l’extérieur à partir de la question « Pour quels raisons portez-vous le masque à l’extérieur de chez vous ? » (modalité citée en 1er, en second, pas cité)</a:t>
            </a:r>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endParaRPr lang="fr-FR" sz="2000" dirty="0"/>
          </a:p>
          <a:p>
            <a:pPr marL="285750" indent="-285750">
              <a:buFont typeface="Arial" panose="020B0604020202020204" pitchFamily="34" charset="0"/>
              <a:buChar char="•"/>
            </a:pPr>
            <a:endParaRPr lang="fr-FR" dirty="0"/>
          </a:p>
        </p:txBody>
      </p:sp>
      <p:sp>
        <p:nvSpPr>
          <p:cNvPr id="9" name="ZoneTexte 8">
            <a:extLst>
              <a:ext uri="{FF2B5EF4-FFF2-40B4-BE49-F238E27FC236}">
                <a16:creationId xmlns:a16="http://schemas.microsoft.com/office/drawing/2014/main" id="{313E0999-A23C-43B3-850F-F96BFD7683F3}"/>
              </a:ext>
            </a:extLst>
          </p:cNvPr>
          <p:cNvSpPr txBox="1"/>
          <p:nvPr/>
        </p:nvSpPr>
        <p:spPr>
          <a:xfrm>
            <a:off x="2046914" y="218114"/>
            <a:ext cx="8690994" cy="646331"/>
          </a:xfrm>
          <a:prstGeom prst="rect">
            <a:avLst/>
          </a:prstGeom>
          <a:noFill/>
        </p:spPr>
        <p:txBody>
          <a:bodyPr wrap="square" rtlCol="0">
            <a:spAutoFit/>
          </a:bodyPr>
          <a:lstStyle/>
          <a:p>
            <a:r>
              <a:rPr lang="fr-FR" sz="3600" dirty="0">
                <a:solidFill>
                  <a:srgbClr val="005795"/>
                </a:solidFill>
              </a:rPr>
              <a:t>L’analyse quantitative à partir d’une ACM</a:t>
            </a:r>
          </a:p>
        </p:txBody>
      </p:sp>
      <p:pic>
        <p:nvPicPr>
          <p:cNvPr id="2" name="Image 1">
            <a:extLst>
              <a:ext uri="{FF2B5EF4-FFF2-40B4-BE49-F238E27FC236}">
                <a16:creationId xmlns:a16="http://schemas.microsoft.com/office/drawing/2014/main" id="{AB6A0D1A-0223-47B9-80D4-D0FAFE6B7C1D}"/>
              </a:ext>
            </a:extLst>
          </p:cNvPr>
          <p:cNvPicPr>
            <a:picLocks noChangeAspect="1"/>
          </p:cNvPicPr>
          <p:nvPr/>
        </p:nvPicPr>
        <p:blipFill>
          <a:blip r:embed="rId2"/>
          <a:stretch>
            <a:fillRect/>
          </a:stretch>
        </p:blipFill>
        <p:spPr>
          <a:xfrm>
            <a:off x="10968792" y="5639434"/>
            <a:ext cx="841321" cy="847417"/>
          </a:xfrm>
          <a:prstGeom prst="rect">
            <a:avLst/>
          </a:prstGeom>
        </p:spPr>
      </p:pic>
      <p:pic>
        <p:nvPicPr>
          <p:cNvPr id="15" name="Image 14">
            <a:extLst>
              <a:ext uri="{FF2B5EF4-FFF2-40B4-BE49-F238E27FC236}">
                <a16:creationId xmlns:a16="http://schemas.microsoft.com/office/drawing/2014/main" id="{B09FC1BE-30CD-40B3-B5BE-9F3B9DAD083B}"/>
              </a:ext>
            </a:extLst>
          </p:cNvPr>
          <p:cNvPicPr>
            <a:picLocks noChangeAspect="1"/>
          </p:cNvPicPr>
          <p:nvPr/>
        </p:nvPicPr>
        <p:blipFill>
          <a:blip r:embed="rId3"/>
          <a:stretch>
            <a:fillRect/>
          </a:stretch>
        </p:blipFill>
        <p:spPr>
          <a:xfrm>
            <a:off x="144543" y="131975"/>
            <a:ext cx="1353429" cy="792549"/>
          </a:xfrm>
          <a:prstGeom prst="rect">
            <a:avLst/>
          </a:prstGeom>
        </p:spPr>
      </p:pic>
    </p:spTree>
    <p:extLst>
      <p:ext uri="{BB962C8B-B14F-4D97-AF65-F5344CB8AC3E}">
        <p14:creationId xmlns:p14="http://schemas.microsoft.com/office/powerpoint/2010/main" val="1762011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84F99E-BA3E-4A0D-B209-FBC8E6BAF298}"/>
              </a:ext>
            </a:extLst>
          </p:cNvPr>
          <p:cNvSpPr>
            <a:spLocks noGrp="1"/>
          </p:cNvSpPr>
          <p:nvPr>
            <p:ph type="title"/>
          </p:nvPr>
        </p:nvSpPr>
        <p:spPr>
          <a:xfrm>
            <a:off x="234892" y="6133065"/>
            <a:ext cx="11543251" cy="724935"/>
          </a:xfrm>
        </p:spPr>
        <p:txBody>
          <a:bodyPr>
            <a:noAutofit/>
          </a:bodyPr>
          <a:lstStyle/>
          <a:p>
            <a:pPr algn="just"/>
            <a:r>
              <a:rPr lang="fr-FR" sz="1800" dirty="0"/>
              <a:t>Les résultats de l’ACM montrent un premier axe factoriel qui met l’accent sur l’acceptation/acceptabilité du port du masque. Un grand nombre d’individus s’exprime bien sur ce facteur.  C’est un gradient opposant à sa gauche l’acceptation/acceptabilité du port du masque et sur sa droite le refus, ou rejet, de celui-ci.</a:t>
            </a:r>
          </a:p>
        </p:txBody>
      </p:sp>
      <p:pic>
        <p:nvPicPr>
          <p:cNvPr id="3" name="Image 2">
            <a:extLst>
              <a:ext uri="{FF2B5EF4-FFF2-40B4-BE49-F238E27FC236}">
                <a16:creationId xmlns:a16="http://schemas.microsoft.com/office/drawing/2014/main" id="{B04F69BD-46DE-4551-862B-712AE9F51B0D}"/>
              </a:ext>
            </a:extLst>
          </p:cNvPr>
          <p:cNvPicPr>
            <a:picLocks noChangeAspect="1"/>
          </p:cNvPicPr>
          <p:nvPr/>
        </p:nvPicPr>
        <p:blipFill>
          <a:blip r:embed="rId2"/>
          <a:stretch>
            <a:fillRect/>
          </a:stretch>
        </p:blipFill>
        <p:spPr>
          <a:xfrm>
            <a:off x="343949" y="0"/>
            <a:ext cx="11341915" cy="6040073"/>
          </a:xfrm>
          <a:prstGeom prst="rect">
            <a:avLst/>
          </a:prstGeom>
        </p:spPr>
      </p:pic>
    </p:spTree>
    <p:extLst>
      <p:ext uri="{BB962C8B-B14F-4D97-AF65-F5344CB8AC3E}">
        <p14:creationId xmlns:p14="http://schemas.microsoft.com/office/powerpoint/2010/main" val="975605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4B104E-7857-4700-8BCA-0BC6E7B42EE1}"/>
              </a:ext>
            </a:extLst>
          </p:cNvPr>
          <p:cNvSpPr>
            <a:spLocks noGrp="1"/>
          </p:cNvSpPr>
          <p:nvPr>
            <p:ph type="title"/>
          </p:nvPr>
        </p:nvSpPr>
        <p:spPr>
          <a:xfrm>
            <a:off x="339159" y="5745018"/>
            <a:ext cx="11354080" cy="1112982"/>
          </a:xfrm>
        </p:spPr>
        <p:txBody>
          <a:bodyPr>
            <a:noAutofit/>
          </a:bodyPr>
          <a:lstStyle/>
          <a:p>
            <a:pPr algn="just"/>
            <a:r>
              <a:rPr lang="fr-FR" sz="1800" dirty="0"/>
              <a:t>Les variables relatives au respect d’autrui (A), l’impact sociétal et la protection (A), </a:t>
            </a:r>
            <a:r>
              <a:rPr lang="fr-FR" sz="1800" b="1" dirty="0"/>
              <a:t>à la symbolique </a:t>
            </a:r>
            <a:r>
              <a:rPr lang="fr-FR" sz="1800" dirty="0"/>
              <a:t>(C10) et personnalisation du masque (B), la valorisation de soi (B), ont été associées en qualité de variables supplémentaires dans l’espace factoriel retenu. Elles conduisent ici à favoriser l’interprétation de l’axe factoriel étudié et relier l’acceptation/acceptabilité aux usages symboliques ou aux rapport aux autres. </a:t>
            </a:r>
          </a:p>
        </p:txBody>
      </p:sp>
      <p:pic>
        <p:nvPicPr>
          <p:cNvPr id="8" name="Image 7">
            <a:extLst>
              <a:ext uri="{FF2B5EF4-FFF2-40B4-BE49-F238E27FC236}">
                <a16:creationId xmlns:a16="http://schemas.microsoft.com/office/drawing/2014/main" id="{E3444C71-975A-42DB-B507-396B47CA077A}"/>
              </a:ext>
            </a:extLst>
          </p:cNvPr>
          <p:cNvPicPr>
            <a:picLocks noChangeAspect="1"/>
          </p:cNvPicPr>
          <p:nvPr/>
        </p:nvPicPr>
        <p:blipFill>
          <a:blip r:embed="rId2"/>
          <a:stretch>
            <a:fillRect/>
          </a:stretch>
        </p:blipFill>
        <p:spPr>
          <a:xfrm>
            <a:off x="427839" y="44238"/>
            <a:ext cx="11140579" cy="5700780"/>
          </a:xfrm>
          <a:prstGeom prst="rect">
            <a:avLst/>
          </a:prstGeom>
        </p:spPr>
      </p:pic>
    </p:spTree>
    <p:extLst>
      <p:ext uri="{BB962C8B-B14F-4D97-AF65-F5344CB8AC3E}">
        <p14:creationId xmlns:p14="http://schemas.microsoft.com/office/powerpoint/2010/main" val="23407593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1240</TotalTime>
  <Words>2720</Words>
  <Application>Microsoft Office PowerPoint</Application>
  <PresentationFormat>Grand écran</PresentationFormat>
  <Paragraphs>107</Paragraphs>
  <Slides>16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16</vt:i4>
      </vt:variant>
    </vt:vector>
  </HeadingPairs>
  <TitlesOfParts>
    <vt:vector size="20" baseType="lpstr">
      <vt:lpstr>Arial</vt:lpstr>
      <vt:lpstr>Calibri</vt:lpstr>
      <vt:lpstr>Calibri Light</vt:lpstr>
      <vt:lpstr>Thème Office</vt:lpstr>
      <vt:lpstr>Acceptabilité et symbolique  du port du masque : contraste selon les contextes  sociaux et culturels</vt:lpstr>
      <vt:lpstr>Plan de la présentation</vt:lpstr>
      <vt:lpstr>Une enquête originale sur le port du masque  en période de COVID-19 </vt:lpstr>
      <vt:lpstr>Une enquête originale et dense sur le port du masque  en période de COVID-19 </vt:lpstr>
      <vt:lpstr>Une 1ère enquête originale et dense sur le port du masque  en période de COVID-19</vt:lpstr>
      <vt:lpstr>Quelques données factuelles,  et sans doute un peu banales, issues des tris à plat et tris croisés </vt:lpstr>
      <vt:lpstr>Présentation PowerPoint</vt:lpstr>
      <vt:lpstr>Les résultats de l’ACM montrent un premier axe factoriel qui met l’accent sur l’acceptation/acceptabilité du port du masque. Un grand nombre d’individus s’exprime bien sur ce facteur.  C’est un gradient opposant à sa gauche l’acceptation/acceptabilité du port du masque et sur sa droite le refus, ou rejet, de celui-ci.</vt:lpstr>
      <vt:lpstr>Les variables relatives au respect d’autrui (A), l’impact sociétal et la protection (A), à la symbolique (C10) et personnalisation du masque (B), la valorisation de soi (B), ont été associées en qualité de variables supplémentaires dans l’espace factoriel retenu. Elles conduisent ici à favoriser l’interprétation de l’axe factoriel étudié et relier l’acceptation/acceptabilité aux usages symboliques ou aux rapport aux autres. </vt:lpstr>
      <vt:lpstr>Zoom sur la symbolique : ellipses de distribution des répondants sur la question ouverte  « Selon vous, qu’est-ce que symbolise le masque » ? à partir de la modalité autre </vt:lpstr>
      <vt:lpstr>Présentation PowerPoint</vt:lpstr>
      <vt:lpstr>Une enquête qui dévoile ce que cache la personnalisation du masque et les symbolismes qui soustendent les choix</vt:lpstr>
      <vt:lpstr>Personnalisation et Symbolique du masque</vt:lpstr>
      <vt:lpstr>Symbolique générale  du masque </vt:lpstr>
      <vt:lpstr>Conclusion</vt:lpstr>
      <vt:lpstr>Merci de votre attention  et dans l’attente de vos questions ou commentaires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Rapide généalogie de l'intérêt pour les MMR dans la recherche en sciences du sport et exemple d'un objet marginal :  le masque sportif en période COVID-19</dc:title>
  <dc:creator>Christophe GIBOUT</dc:creator>
  <cp:lastModifiedBy>Christophe GIBOUT</cp:lastModifiedBy>
  <cp:revision>139</cp:revision>
  <cp:lastPrinted>2023-11-10T08:06:50Z</cp:lastPrinted>
  <dcterms:created xsi:type="dcterms:W3CDTF">2023-06-01T09:21:24Z</dcterms:created>
  <dcterms:modified xsi:type="dcterms:W3CDTF">2023-11-21T07:53:25Z</dcterms:modified>
</cp:coreProperties>
</file>