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handoutMasterIdLst>
    <p:handoutMasterId r:id="rId22"/>
  </p:handoutMasterIdLst>
  <p:sldIdLst>
    <p:sldId id="271" r:id="rId2"/>
    <p:sldId id="258" r:id="rId3"/>
    <p:sldId id="319" r:id="rId4"/>
    <p:sldId id="312" r:id="rId5"/>
    <p:sldId id="307" r:id="rId6"/>
    <p:sldId id="327" r:id="rId7"/>
    <p:sldId id="323" r:id="rId8"/>
    <p:sldId id="325" r:id="rId9"/>
    <p:sldId id="324" r:id="rId10"/>
    <p:sldId id="326" r:id="rId11"/>
    <p:sldId id="329" r:id="rId12"/>
    <p:sldId id="328" r:id="rId13"/>
    <p:sldId id="314" r:id="rId14"/>
    <p:sldId id="330" r:id="rId15"/>
    <p:sldId id="332" r:id="rId16"/>
    <p:sldId id="320" r:id="rId17"/>
    <p:sldId id="321" r:id="rId18"/>
    <p:sldId id="322" r:id="rId19"/>
    <p:sldId id="311" r:id="rId20"/>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800080"/>
    <a:srgbClr val="FF9933"/>
    <a:srgbClr val="CC0099"/>
    <a:srgbClr val="993366"/>
    <a:srgbClr val="FFCC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00" autoAdjust="0"/>
    <p:restoredTop sz="73782"/>
  </p:normalViewPr>
  <p:slideViewPr>
    <p:cSldViewPr snapToGrid="0">
      <p:cViewPr varScale="1">
        <p:scale>
          <a:sx n="87" d="100"/>
          <a:sy n="87" d="100"/>
        </p:scale>
        <p:origin x="5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05E27A0-ED6F-4943-B029-3672577252FF}"/>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FD6438A-BC7E-974B-8FCE-B250AA8D8F23}"/>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2038516F-5D46-0541-A038-8C57E4517CD1}" type="datetimeFigureOut">
              <a:rPr lang="fr-FR" smtClean="0"/>
              <a:t>15/11/2023</a:t>
            </a:fld>
            <a:endParaRPr lang="fr-FR"/>
          </a:p>
        </p:txBody>
      </p:sp>
      <p:sp>
        <p:nvSpPr>
          <p:cNvPr id="4" name="Espace réservé du pied de page 3">
            <a:extLst>
              <a:ext uri="{FF2B5EF4-FFF2-40B4-BE49-F238E27FC236}">
                <a16:creationId xmlns:a16="http://schemas.microsoft.com/office/drawing/2014/main" id="{E07DD30F-CF5E-954C-895C-0CD46CBD1FE9}"/>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68C9222-6A0C-F642-84A2-92B6E22524BE}"/>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3723EA46-EC05-BD47-93A9-39048602B4F2}" type="slidenum">
              <a:rPr lang="fr-FR" smtClean="0"/>
              <a:t>‹N°›</a:t>
            </a:fld>
            <a:endParaRPr lang="fr-FR"/>
          </a:p>
        </p:txBody>
      </p:sp>
    </p:spTree>
    <p:extLst>
      <p:ext uri="{BB962C8B-B14F-4D97-AF65-F5344CB8AC3E}">
        <p14:creationId xmlns:p14="http://schemas.microsoft.com/office/powerpoint/2010/main" val="882235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5500" tIns="47750" rIns="95500" bIns="47750"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5500" tIns="47750" rIns="95500" bIns="47750" rtlCol="0"/>
          <a:lstStyle>
            <a:lvl1pPr algn="r">
              <a:defRPr sz="1300"/>
            </a:lvl1pPr>
          </a:lstStyle>
          <a:p>
            <a:fld id="{5C05CD1D-6AD7-4A5F-80A0-59DC494E2122}" type="datetimeFigureOut">
              <a:rPr lang="fr-FR" smtClean="0"/>
              <a:t>15/11/2023</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5500" tIns="47750" rIns="95500" bIns="47750" rtlCol="0" anchor="ctr"/>
          <a:lstStyle/>
          <a:p>
            <a:endParaRPr lang="fr-FR"/>
          </a:p>
        </p:txBody>
      </p:sp>
      <p:sp>
        <p:nvSpPr>
          <p:cNvPr id="5" name="Espace réservé des commentaires 4"/>
          <p:cNvSpPr>
            <a:spLocks noGrp="1"/>
          </p:cNvSpPr>
          <p:nvPr>
            <p:ph type="body" sz="quarter" idx="3"/>
          </p:nvPr>
        </p:nvSpPr>
        <p:spPr>
          <a:xfrm>
            <a:off x="709930" y="4925407"/>
            <a:ext cx="5679440" cy="4029879"/>
          </a:xfrm>
          <a:prstGeom prst="rect">
            <a:avLst/>
          </a:prstGeom>
        </p:spPr>
        <p:txBody>
          <a:bodyPr vert="horz" lIns="95500" tIns="47750" rIns="95500" bIns="4775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6363" cy="513507"/>
          </a:xfrm>
          <a:prstGeom prst="rect">
            <a:avLst/>
          </a:prstGeom>
        </p:spPr>
        <p:txBody>
          <a:bodyPr vert="horz" lIns="95500" tIns="47750" rIns="95500" bIns="47750"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7"/>
            <a:ext cx="3076363" cy="513507"/>
          </a:xfrm>
          <a:prstGeom prst="rect">
            <a:avLst/>
          </a:prstGeom>
        </p:spPr>
        <p:txBody>
          <a:bodyPr vert="horz" lIns="95500" tIns="47750" rIns="95500" bIns="47750" rtlCol="0" anchor="b"/>
          <a:lstStyle>
            <a:lvl1pPr algn="r">
              <a:defRPr sz="1300"/>
            </a:lvl1pPr>
          </a:lstStyle>
          <a:p>
            <a:fld id="{7EE268F7-9CBB-49A5-AA12-15820699B76D}" type="slidenum">
              <a:rPr lang="fr-FR" smtClean="0"/>
              <a:t>‹N°›</a:t>
            </a:fld>
            <a:endParaRPr lang="fr-FR"/>
          </a:p>
        </p:txBody>
      </p:sp>
    </p:spTree>
    <p:extLst>
      <p:ext uri="{BB962C8B-B14F-4D97-AF65-F5344CB8AC3E}">
        <p14:creationId xmlns:p14="http://schemas.microsoft.com/office/powerpoint/2010/main" val="2937352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EE268F7-9CBB-49A5-AA12-15820699B76D}" type="slidenum">
              <a:rPr lang="fr-FR" smtClean="0"/>
              <a:t>1</a:t>
            </a:fld>
            <a:endParaRPr lang="fr-FR"/>
          </a:p>
        </p:txBody>
      </p:sp>
    </p:spTree>
    <p:extLst>
      <p:ext uri="{BB962C8B-B14F-4D97-AF65-F5344CB8AC3E}">
        <p14:creationId xmlns:p14="http://schemas.microsoft.com/office/powerpoint/2010/main" val="77753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Forte demande d’archivage en lien avec le défi Hal actuel usage FTP</a:t>
            </a:r>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14</a:t>
            </a:fld>
            <a:endParaRPr lang="fr-FR"/>
          </a:p>
        </p:txBody>
      </p:sp>
    </p:spTree>
    <p:extLst>
      <p:ext uri="{BB962C8B-B14F-4D97-AF65-F5344CB8AC3E}">
        <p14:creationId xmlns:p14="http://schemas.microsoft.com/office/powerpoint/2010/main" val="17206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exemple modèle</a:t>
            </a:r>
          </a:p>
          <a:p>
            <a:r>
              <a:rPr lang="fr-FR" dirty="0"/>
              <a:t>Le CV </a:t>
            </a:r>
            <a:r>
              <a:rPr lang="fr-FR" dirty="0" err="1"/>
              <a:t>hal</a:t>
            </a:r>
            <a:r>
              <a:rPr lang="fr-FR" dirty="0"/>
              <a:t> puissant produit d’appel pour tout mettre dans HAL mais nous avons essayé d’investir l’entrepôt de données </a:t>
            </a:r>
            <a:r>
              <a:rPr lang="fr-FR" dirty="0" err="1"/>
              <a:t>Nakala</a:t>
            </a:r>
            <a:r>
              <a:rPr lang="fr-FR" dirty="0"/>
              <a:t> pour des collections de données et leur attribuer des DOI.</a:t>
            </a:r>
          </a:p>
          <a:p>
            <a:endParaRPr lang="fr-FR" dirty="0"/>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16</a:t>
            </a:fld>
            <a:endParaRPr lang="fr-FR"/>
          </a:p>
        </p:txBody>
      </p:sp>
    </p:spTree>
    <p:extLst>
      <p:ext uri="{BB962C8B-B14F-4D97-AF65-F5344CB8AC3E}">
        <p14:creationId xmlns:p14="http://schemas.microsoft.com/office/powerpoint/2010/main" val="3362867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19</a:t>
            </a:fld>
            <a:endParaRPr lang="fr-FR"/>
          </a:p>
        </p:txBody>
      </p:sp>
    </p:spTree>
    <p:extLst>
      <p:ext uri="{BB962C8B-B14F-4D97-AF65-F5344CB8AC3E}">
        <p14:creationId xmlns:p14="http://schemas.microsoft.com/office/powerpoint/2010/main" val="19130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Méthodes et Histoire de l’Architecture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Architecture, Environnement &amp; Cultures Constructives</a:t>
            </a:r>
          </a:p>
          <a:p>
            <a:endParaRPr lang="fr-FR" dirty="0"/>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2</a:t>
            </a:fld>
            <a:endParaRPr lang="fr-FR"/>
          </a:p>
        </p:txBody>
      </p:sp>
    </p:spTree>
    <p:extLst>
      <p:ext uri="{BB962C8B-B14F-4D97-AF65-F5344CB8AC3E}">
        <p14:creationId xmlns:p14="http://schemas.microsoft.com/office/powerpoint/2010/main" val="167361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Depuis plus de 40 ans le cresson développe des Approches sensibles des espaces vécus : en menant des enquêtes qualitatives, en faisant des prises de son de l’environnement sonore qui nous entoure, en observant les pratiques des espaces publics ou dans l’habitat, en créant des dispositifs expérimentaux pour observer leurs usages.</a:t>
            </a:r>
          </a:p>
          <a:p>
            <a:r>
              <a:rPr lang="fr-FR" sz="1200" dirty="0"/>
              <a:t>Le Cresson nourrit cette question du sensible au niveau national mais aussi international avec l’animation du réseau international sur les ambiances</a:t>
            </a:r>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3</a:t>
            </a:fld>
            <a:endParaRPr lang="fr-FR"/>
          </a:p>
        </p:txBody>
      </p:sp>
    </p:spTree>
    <p:extLst>
      <p:ext uri="{BB962C8B-B14F-4D97-AF65-F5344CB8AC3E}">
        <p14:creationId xmlns:p14="http://schemas.microsoft.com/office/powerpoint/2010/main" val="1560296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Quelle est la place de HAL au Cresson et pour AAU ?</a:t>
            </a:r>
          </a:p>
          <a:p>
            <a:endParaRPr lang="fr-FR" sz="1200" dirty="0"/>
          </a:p>
          <a:p>
            <a:r>
              <a:rPr lang="fr-FR" sz="1200" dirty="0"/>
              <a:t>HAL a une place centrale et structure la stratégie d’archivage de la vie scientifique de nos équipes.</a:t>
            </a:r>
          </a:p>
          <a:p>
            <a:endParaRPr lang="fr-FR" sz="1200" dirty="0"/>
          </a:p>
          <a:p>
            <a:r>
              <a:rPr lang="fr-FR" dirty="0"/>
              <a:t>Les premiers dépôts remontent aux années 2004-206. Les dates en rouge représentent des moteurs d’accélération et de renforcement de la légitimité de l’archive HAL auprès des chercheurs : en 2006 la création du portail HAL SHS, en 2014 le portail HAL UGA et en 2019-2020 les portails ANR et CNRS. Nous avons des collections par équipes mais aussi des collections de revue comme la revue Lieux communs qui n’existe plus et dont ma collègue à </a:t>
            </a:r>
            <a:r>
              <a:rPr lang="fr-FR" dirty="0" err="1"/>
              <a:t>nantes</a:t>
            </a:r>
            <a:r>
              <a:rPr lang="fr-FR" dirty="0"/>
              <a:t> Laurence </a:t>
            </a:r>
            <a:r>
              <a:rPr lang="fr-FR" dirty="0" err="1"/>
              <a:t>Bizien</a:t>
            </a:r>
            <a:r>
              <a:rPr lang="fr-FR" dirty="0"/>
              <a:t> a entrepris la numérisation avec l’appui de la MSH ange </a:t>
            </a:r>
            <a:r>
              <a:rPr lang="fr-FR" dirty="0" err="1"/>
              <a:t>Guepin</a:t>
            </a:r>
            <a:r>
              <a:rPr lang="fr-FR" dirty="0"/>
              <a:t>. Les articles des colloques du réseau international ambiances sont intégralement versés depuis 2008 dans HAL, et nous pensons que ces apports massifs de publications donnent aussi l’envie aux chercheurs de compléter leur présence dans l’archive.</a:t>
            </a:r>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4</a:t>
            </a:fld>
            <a:endParaRPr lang="fr-FR"/>
          </a:p>
        </p:txBody>
      </p:sp>
    </p:spTree>
    <p:extLst>
      <p:ext uri="{BB962C8B-B14F-4D97-AF65-F5344CB8AC3E}">
        <p14:creationId xmlns:p14="http://schemas.microsoft.com/office/powerpoint/2010/main" val="2004247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HAL est l’armature de l’identité numérique du chercheur et ce depuis la nouvelle version du site internet du laboratoire. </a:t>
            </a:r>
          </a:p>
          <a:p>
            <a:r>
              <a:rPr lang="fr-FR" dirty="0"/>
              <a:t>Dès l’arrivée d’un nouveau membre, il s’agit de l’accompagner dans la mise en place de ce parcours qui démarre par HAL pour montrer qu’à partir de ce savoir faire les retombées sont en chaine et nourrissent les différents identifiants chercheurs.</a:t>
            </a:r>
          </a:p>
          <a:p>
            <a:r>
              <a:rPr lang="fr-FR" dirty="0"/>
              <a:t>L’accompagnement se fait dans l’optique d’une continuité entre HAL, le CV HAL, le profil ORCID, IDREF et la page institutionnelle du chercheur sur le site du laboratoire.</a:t>
            </a:r>
          </a:p>
          <a:p>
            <a:endParaRPr lang="fr-FR" dirty="0"/>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5</a:t>
            </a:fld>
            <a:endParaRPr lang="fr-FR"/>
          </a:p>
        </p:txBody>
      </p:sp>
    </p:spTree>
    <p:extLst>
      <p:ext uri="{BB962C8B-B14F-4D97-AF65-F5344CB8AC3E}">
        <p14:creationId xmlns:p14="http://schemas.microsoft.com/office/powerpoint/2010/main" val="390754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2017, apprentie CNRS fort impact sur le rétrospectif</a:t>
            </a:r>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6</a:t>
            </a:fld>
            <a:endParaRPr lang="fr-FR"/>
          </a:p>
        </p:txBody>
      </p:sp>
    </p:spTree>
    <p:extLst>
      <p:ext uri="{BB962C8B-B14F-4D97-AF65-F5344CB8AC3E}">
        <p14:creationId xmlns:p14="http://schemas.microsoft.com/office/powerpoint/2010/main" val="259151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dirty="0"/>
              <a:t>Ces éléments confortent HAL comme un outil incontournable et nous épargnent d’argumenter sur ce choix depuis quelques années</a:t>
            </a:r>
          </a:p>
          <a:p>
            <a:endParaRPr lang="fr-FR" dirty="0"/>
          </a:p>
          <a:p>
            <a:r>
              <a:rPr lang="fr-FR" dirty="0"/>
              <a:t>Mais comment avancer sur le terrain ?</a:t>
            </a:r>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9</a:t>
            </a:fld>
            <a:endParaRPr lang="fr-FR"/>
          </a:p>
        </p:txBody>
      </p:sp>
    </p:spTree>
    <p:extLst>
      <p:ext uri="{BB962C8B-B14F-4D97-AF65-F5344CB8AC3E}">
        <p14:creationId xmlns:p14="http://schemas.microsoft.com/office/powerpoint/2010/main" val="1114616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très satisfaites, moteur d’action, mais aussi comprendre qu’il y a un temps de latence entre la publication et le dépôt</a:t>
            </a:r>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11</a:t>
            </a:fld>
            <a:endParaRPr lang="fr-FR"/>
          </a:p>
        </p:txBody>
      </p:sp>
    </p:spTree>
    <p:extLst>
      <p:ext uri="{BB962C8B-B14F-4D97-AF65-F5344CB8AC3E}">
        <p14:creationId xmlns:p14="http://schemas.microsoft.com/office/powerpoint/2010/main" val="210290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Doctorant·es</a:t>
            </a:r>
            <a:r>
              <a:rPr lang="fr-FR" dirty="0"/>
              <a:t> de première et deuxième année de l’ED Sciences de l’homme, du Politique et du Territoire travaillant dans les champs disciplinaire Architecture, Urbanisme et </a:t>
            </a:r>
            <a:r>
              <a:rPr lang="fr-FR" dirty="0" err="1"/>
              <a:t>Paysage.Organisatrices</a:t>
            </a:r>
            <a:r>
              <a:rPr lang="fr-FR" dirty="0"/>
              <a:t> : Les documentalistes et ingénieures d’appui à la recherche de l’ENSAG :</a:t>
            </a:r>
          </a:p>
          <a:p>
            <a:endParaRPr lang="fr-FR" dirty="0"/>
          </a:p>
          <a:p>
            <a:endParaRPr lang="fr-FR" dirty="0"/>
          </a:p>
          <a:p>
            <a:r>
              <a:rPr lang="fr-FR" dirty="0"/>
              <a:t>La fragilité numérique, les échecs, les pertes, nous orientent de plus en plus sur HAL ou d’autres plateformes institutionnelles</a:t>
            </a:r>
          </a:p>
        </p:txBody>
      </p:sp>
      <p:sp>
        <p:nvSpPr>
          <p:cNvPr id="4" name="Espace réservé du numéro de diapositive 3"/>
          <p:cNvSpPr>
            <a:spLocks noGrp="1"/>
          </p:cNvSpPr>
          <p:nvPr>
            <p:ph type="sldNum" sz="quarter" idx="5"/>
          </p:nvPr>
        </p:nvSpPr>
        <p:spPr/>
        <p:txBody>
          <a:bodyPr/>
          <a:lstStyle/>
          <a:p>
            <a:fld id="{7EE268F7-9CBB-49A5-AA12-15820699B76D}" type="slidenum">
              <a:rPr lang="fr-FR" smtClean="0"/>
              <a:t>13</a:t>
            </a:fld>
            <a:endParaRPr lang="fr-FR"/>
          </a:p>
        </p:txBody>
      </p:sp>
    </p:spTree>
    <p:extLst>
      <p:ext uri="{BB962C8B-B14F-4D97-AF65-F5344CB8AC3E}">
        <p14:creationId xmlns:p14="http://schemas.microsoft.com/office/powerpoint/2010/main" val="4037361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11/15/23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aau.archi.fr/laboratoire-aau/engagement-science-ouverte/" TargetMode="External"/><Relationship Id="rId2" Type="http://schemas.openxmlformats.org/officeDocument/2006/relationships/hyperlink" Target="https://aau.archi.fr/uploads/2020/09/AAU-RI-2020.pdf" TargetMode="External"/><Relationship Id="rId1" Type="http://schemas.openxmlformats.org/officeDocument/2006/relationships/slideLayout" Target="../slideLayouts/slideLayout2.xml"/><Relationship Id="rId4" Type="http://schemas.openxmlformats.org/officeDocument/2006/relationships/hyperlink" Target="https://aau.archi.fr/laboratoire-aau/science-ouvert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v.hal.science/rachel-thoma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labedoc.hypotheses.org/1441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ocdhal.univ-grenoble-alpes.f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abedoc.hypotheses.org/14587"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cv.hypotheses.org/" TargetMode="External"/><Relationship Id="rId7" Type="http://schemas.openxmlformats.org/officeDocument/2006/relationships/hyperlink" Target="https://twitter.com/DocCrena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labedoc.hypotheses.org/" TargetMode="External"/><Relationship Id="rId5" Type="http://schemas.openxmlformats.org/officeDocument/2006/relationships/hyperlink" Target="https://hal.science/CRESSON" TargetMode="External"/><Relationship Id="rId4" Type="http://schemas.openxmlformats.org/officeDocument/2006/relationships/hyperlink" Target="http://doc.cresson.grenoble.archi.f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renoble.archi.f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s://www.grenoble.archi.fr/mha/" TargetMode="External"/><Relationship Id="rId4" Type="http://schemas.openxmlformats.org/officeDocument/2006/relationships/hyperlink" Target="https://www.grenoble.archi.fr/aec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53073" y="1865495"/>
            <a:ext cx="8915399" cy="2262781"/>
          </a:xfrm>
        </p:spPr>
        <p:txBody>
          <a:bodyPr>
            <a:normAutofit/>
          </a:bodyPr>
          <a:lstStyle/>
          <a:p>
            <a:r>
              <a:rPr lang="fr-FR" dirty="0">
                <a:solidFill>
                  <a:srgbClr val="993366"/>
                </a:solidFill>
                <a:latin typeface="Neo Tech Dacia Regular" panose="020B0504030504040204" pitchFamily="34" charset="0"/>
              </a:rPr>
              <a:t>HAL comme archive de la vie scientifique</a:t>
            </a:r>
            <a:br>
              <a:rPr lang="fr-FR" dirty="0">
                <a:solidFill>
                  <a:srgbClr val="993366"/>
                </a:solidFill>
                <a:latin typeface="Neo Tech Dacia Regular" panose="020B0504030504040204" pitchFamily="34" charset="0"/>
              </a:rPr>
            </a:br>
            <a:r>
              <a:rPr lang="fr-FR" sz="3200" dirty="0">
                <a:solidFill>
                  <a:srgbClr val="993366"/>
                </a:solidFill>
                <a:latin typeface="Neo Tech Dacia Regular" panose="020B0504030504040204" pitchFamily="34" charset="0"/>
              </a:rPr>
              <a:t>Retour d’expériences de AAU-Cresson</a:t>
            </a:r>
          </a:p>
        </p:txBody>
      </p:sp>
      <p:sp>
        <p:nvSpPr>
          <p:cNvPr id="3" name="Sous-titre 2"/>
          <p:cNvSpPr>
            <a:spLocks noGrp="1"/>
          </p:cNvSpPr>
          <p:nvPr>
            <p:ph type="subTitle" idx="1"/>
          </p:nvPr>
        </p:nvSpPr>
        <p:spPr>
          <a:xfrm>
            <a:off x="2153073" y="4070583"/>
            <a:ext cx="8465397" cy="915755"/>
          </a:xfrm>
        </p:spPr>
        <p:txBody>
          <a:bodyPr>
            <a:noAutofit/>
          </a:bodyPr>
          <a:lstStyle/>
          <a:p>
            <a:endParaRPr lang="fr-FR" sz="1600" dirty="0"/>
          </a:p>
          <a:p>
            <a:r>
              <a:rPr lang="fr-FR" sz="1600" b="1" dirty="0">
                <a:latin typeface="Neo Tech Dacia Regular" panose="020B0504030504040204" pitchFamily="34" charset="0"/>
              </a:rPr>
              <a:t>Jeudi 16 novembre 2023, Open Science </a:t>
            </a:r>
            <a:r>
              <a:rPr lang="fr-FR" sz="1600" b="1" dirty="0" err="1">
                <a:latin typeface="Neo Tech Dacia Regular" panose="020B0504030504040204" pitchFamily="34" charset="0"/>
              </a:rPr>
              <a:t>Days@UGA</a:t>
            </a:r>
            <a:r>
              <a:rPr lang="fr-FR" sz="1600" b="1" dirty="0">
                <a:latin typeface="Neo Tech Dacia Regular" panose="020B0504030504040204" pitchFamily="34" charset="0"/>
              </a:rPr>
              <a:t>, table ronde : point de de vue de chercheurs sur le dépôt dans HAL </a:t>
            </a:r>
          </a:p>
        </p:txBody>
      </p:sp>
      <p:pic>
        <p:nvPicPr>
          <p:cNvPr id="16" name="Image 15">
            <a:extLst>
              <a:ext uri="{FF2B5EF4-FFF2-40B4-BE49-F238E27FC236}">
                <a16:creationId xmlns:a16="http://schemas.microsoft.com/office/drawing/2014/main" id="{04C9D516-D8D6-44A4-B827-8DCA8A8AE9D0}"/>
              </a:ext>
            </a:extLst>
          </p:cNvPr>
          <p:cNvPicPr>
            <a:picLocks noChangeAspect="1"/>
          </p:cNvPicPr>
          <p:nvPr/>
        </p:nvPicPr>
        <p:blipFill>
          <a:blip r:embed="rId3"/>
          <a:stretch>
            <a:fillRect/>
          </a:stretch>
        </p:blipFill>
        <p:spPr>
          <a:xfrm>
            <a:off x="1" y="0"/>
            <a:ext cx="4464424" cy="1916831"/>
          </a:xfrm>
          <a:prstGeom prst="rect">
            <a:avLst/>
          </a:prstGeom>
        </p:spPr>
      </p:pic>
      <p:pic>
        <p:nvPicPr>
          <p:cNvPr id="13" name="Image 12">
            <a:extLst>
              <a:ext uri="{FF2B5EF4-FFF2-40B4-BE49-F238E27FC236}">
                <a16:creationId xmlns:a16="http://schemas.microsoft.com/office/drawing/2014/main" id="{DE23FF8D-56D5-471B-B023-3537DE5B1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373" y="5849855"/>
            <a:ext cx="1164743" cy="582373"/>
          </a:xfrm>
          <a:prstGeom prst="rect">
            <a:avLst/>
          </a:prstGeom>
        </p:spPr>
      </p:pic>
      <p:pic>
        <p:nvPicPr>
          <p:cNvPr id="15" name="Image 14">
            <a:extLst>
              <a:ext uri="{FF2B5EF4-FFF2-40B4-BE49-F238E27FC236}">
                <a16:creationId xmlns:a16="http://schemas.microsoft.com/office/drawing/2014/main" id="{8C2CB307-55AF-466C-98DC-5512DE9663DE}"/>
              </a:ext>
            </a:extLst>
          </p:cNvPr>
          <p:cNvPicPr>
            <a:picLocks noChangeAspect="1"/>
          </p:cNvPicPr>
          <p:nvPr/>
        </p:nvPicPr>
        <p:blipFill>
          <a:blip r:embed="rId5"/>
          <a:stretch>
            <a:fillRect/>
          </a:stretch>
        </p:blipFill>
        <p:spPr>
          <a:xfrm>
            <a:off x="2280666" y="5799245"/>
            <a:ext cx="533179" cy="533179"/>
          </a:xfrm>
          <a:prstGeom prst="rect">
            <a:avLst/>
          </a:prstGeom>
        </p:spPr>
      </p:pic>
      <p:pic>
        <p:nvPicPr>
          <p:cNvPr id="6" name="Image 5">
            <a:extLst>
              <a:ext uri="{FF2B5EF4-FFF2-40B4-BE49-F238E27FC236}">
                <a16:creationId xmlns:a16="http://schemas.microsoft.com/office/drawing/2014/main" id="{B4144EAB-8AF6-1B4D-A638-B616F637A22D}"/>
              </a:ext>
            </a:extLst>
          </p:cNvPr>
          <p:cNvPicPr>
            <a:picLocks noChangeAspect="1"/>
          </p:cNvPicPr>
          <p:nvPr/>
        </p:nvPicPr>
        <p:blipFill>
          <a:blip r:embed="rId6"/>
          <a:stretch>
            <a:fillRect/>
          </a:stretch>
        </p:blipFill>
        <p:spPr>
          <a:xfrm>
            <a:off x="3820751" y="5833603"/>
            <a:ext cx="1596332" cy="598625"/>
          </a:xfrm>
          <a:prstGeom prst="rect">
            <a:avLst/>
          </a:prstGeom>
        </p:spPr>
      </p:pic>
      <p:pic>
        <p:nvPicPr>
          <p:cNvPr id="5" name="Image 4">
            <a:extLst>
              <a:ext uri="{FF2B5EF4-FFF2-40B4-BE49-F238E27FC236}">
                <a16:creationId xmlns:a16="http://schemas.microsoft.com/office/drawing/2014/main" id="{0F14BB57-47D7-F440-B906-56F3B9821576}"/>
              </a:ext>
            </a:extLst>
          </p:cNvPr>
          <p:cNvPicPr>
            <a:picLocks noChangeAspect="1"/>
          </p:cNvPicPr>
          <p:nvPr/>
        </p:nvPicPr>
        <p:blipFill>
          <a:blip r:embed="rId7"/>
          <a:stretch>
            <a:fillRect/>
          </a:stretch>
        </p:blipFill>
        <p:spPr>
          <a:xfrm>
            <a:off x="6385771" y="5666120"/>
            <a:ext cx="1324914" cy="933589"/>
          </a:xfrm>
          <a:prstGeom prst="rect">
            <a:avLst/>
          </a:prstGeom>
        </p:spPr>
      </p:pic>
    </p:spTree>
    <p:extLst>
      <p:ext uri="{BB962C8B-B14F-4D97-AF65-F5344CB8AC3E}">
        <p14:creationId xmlns:p14="http://schemas.microsoft.com/office/powerpoint/2010/main" val="2510238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308AE-06BB-294B-9563-6D0E3C0C0ACF}"/>
              </a:ext>
            </a:extLst>
          </p:cNvPr>
          <p:cNvSpPr>
            <a:spLocks noGrp="1"/>
          </p:cNvSpPr>
          <p:nvPr>
            <p:ph type="title"/>
          </p:nvPr>
        </p:nvSpPr>
        <p:spPr>
          <a:xfrm>
            <a:off x="2083052" y="273955"/>
            <a:ext cx="8911687" cy="1280890"/>
          </a:xfrm>
        </p:spPr>
        <p:txBody>
          <a:bodyPr/>
          <a:lstStyle/>
          <a:p>
            <a:r>
              <a:rPr lang="fr-FR" dirty="0"/>
              <a:t>2 - Effet direction</a:t>
            </a:r>
          </a:p>
        </p:txBody>
      </p:sp>
      <p:sp>
        <p:nvSpPr>
          <p:cNvPr id="3" name="Espace réservé du contenu 2">
            <a:extLst>
              <a:ext uri="{FF2B5EF4-FFF2-40B4-BE49-F238E27FC236}">
                <a16:creationId xmlns:a16="http://schemas.microsoft.com/office/drawing/2014/main" id="{4C3BAD2A-CF8A-534D-B1AE-4F2AA9A885D2}"/>
              </a:ext>
            </a:extLst>
          </p:cNvPr>
          <p:cNvSpPr>
            <a:spLocks noGrp="1"/>
          </p:cNvSpPr>
          <p:nvPr>
            <p:ph idx="1"/>
          </p:nvPr>
        </p:nvSpPr>
        <p:spPr>
          <a:xfrm>
            <a:off x="1690388" y="914400"/>
            <a:ext cx="9932987" cy="5943600"/>
          </a:xfrm>
        </p:spPr>
        <p:txBody>
          <a:bodyPr>
            <a:noAutofit/>
          </a:bodyPr>
          <a:lstStyle/>
          <a:p>
            <a:pPr marL="0" indent="0">
              <a:buNone/>
            </a:pPr>
            <a:endParaRPr lang="fr-FR" sz="2000" dirty="0"/>
          </a:p>
          <a:p>
            <a:pPr lvl="1"/>
            <a:r>
              <a:rPr lang="fr-FR" sz="2000" dirty="0"/>
              <a:t>Si la direction est convaincue, c’est un énorme appui !</a:t>
            </a:r>
          </a:p>
          <a:p>
            <a:pPr lvl="1"/>
            <a:endParaRPr lang="fr-FR" sz="2000" dirty="0"/>
          </a:p>
          <a:p>
            <a:pPr lvl="1"/>
            <a:r>
              <a:rPr lang="fr" sz="2000" dirty="0">
                <a:highlight>
                  <a:schemeClr val="lt1"/>
                </a:highlight>
                <a:ea typeface="Nunito"/>
                <a:cs typeface="Nunito"/>
                <a:sym typeface="Nunito"/>
              </a:rPr>
              <a:t>Janvier 2020, </a:t>
            </a:r>
            <a:r>
              <a:rPr lang="fr" sz="2000" u="sng" dirty="0">
                <a:solidFill>
                  <a:schemeClr val="hlink"/>
                </a:solidFill>
                <a:highlight>
                  <a:schemeClr val="lt1"/>
                </a:highlight>
                <a:ea typeface="Nunito"/>
                <a:cs typeface="Nunito"/>
                <a:sym typeface="Nunito"/>
                <a:hlinkClick r:id="rId2"/>
              </a:rPr>
              <a:t>le règlement intérieur du laboratoire </a:t>
            </a:r>
            <a:r>
              <a:rPr lang="fr" sz="2000" dirty="0">
                <a:highlight>
                  <a:schemeClr val="lt1"/>
                </a:highlight>
                <a:ea typeface="Nunito"/>
                <a:cs typeface="Nunito"/>
                <a:sym typeface="Nunito"/>
              </a:rPr>
              <a:t>mentionne l’obligation de déposer dans les collections HAL AAU toute publication issue de ses membres</a:t>
            </a:r>
          </a:p>
          <a:p>
            <a:pPr lvl="1"/>
            <a:endParaRPr lang="fr" sz="2000" dirty="0">
              <a:highlight>
                <a:schemeClr val="lt1"/>
              </a:highlight>
              <a:ea typeface="Nunito"/>
              <a:cs typeface="Nunito"/>
              <a:sym typeface="Nunito"/>
            </a:endParaRPr>
          </a:p>
          <a:p>
            <a:pPr lvl="1"/>
            <a:r>
              <a:rPr lang="fr" sz="2000" dirty="0">
                <a:highlight>
                  <a:schemeClr val="lt1"/>
                </a:highlight>
                <a:ea typeface="Nunito"/>
                <a:cs typeface="Nunito"/>
                <a:sym typeface="Nunito"/>
              </a:rPr>
              <a:t>En mars 2021, le laboratoire a publié son </a:t>
            </a:r>
            <a:r>
              <a:rPr lang="fr" sz="2000" u="sng" dirty="0">
                <a:solidFill>
                  <a:schemeClr val="hlink"/>
                </a:solidFill>
                <a:highlight>
                  <a:schemeClr val="lt1"/>
                </a:highlight>
                <a:ea typeface="Nunito"/>
                <a:cs typeface="Nunito"/>
                <a:sym typeface="Nunito"/>
                <a:hlinkClick r:id="rId3"/>
              </a:rPr>
              <a:t>engagement dans la Science ouverte</a:t>
            </a:r>
            <a:endParaRPr lang="fr" sz="2000" u="sng" dirty="0">
              <a:solidFill>
                <a:schemeClr val="hlink"/>
              </a:solidFill>
              <a:highlight>
                <a:schemeClr val="lt1"/>
              </a:highlight>
              <a:ea typeface="Nunito"/>
              <a:cs typeface="Nunito"/>
              <a:sym typeface="Nunito"/>
            </a:endParaRPr>
          </a:p>
          <a:p>
            <a:pPr lvl="2"/>
            <a:r>
              <a:rPr lang="fr" sz="2000" dirty="0">
                <a:highlight>
                  <a:schemeClr val="lt1"/>
                </a:highlight>
                <a:ea typeface="Nunito"/>
                <a:cs typeface="Nunito"/>
                <a:sym typeface="Nunito"/>
              </a:rPr>
              <a:t>100% d’articles de revues en libre accès d’ici 2025 </a:t>
            </a:r>
          </a:p>
          <a:p>
            <a:pPr lvl="3"/>
            <a:r>
              <a:rPr lang="fr" sz="2000" b="1" dirty="0">
                <a:highlight>
                  <a:schemeClr val="lt1"/>
                </a:highlight>
                <a:ea typeface="Nunito"/>
                <a:cs typeface="Nunito"/>
                <a:sym typeface="Nunito"/>
              </a:rPr>
              <a:t>En </a:t>
            </a:r>
            <a:r>
              <a:rPr lang="fr" sz="2000" b="1" dirty="0" err="1">
                <a:highlight>
                  <a:schemeClr val="lt1"/>
                </a:highlight>
                <a:ea typeface="Nunito"/>
                <a:cs typeface="Nunito"/>
                <a:sym typeface="Nunito"/>
              </a:rPr>
              <a:t>nov</a:t>
            </a:r>
            <a:r>
              <a:rPr lang="fr" sz="2000" b="1" dirty="0">
                <a:highlight>
                  <a:schemeClr val="lt1"/>
                </a:highlight>
                <a:ea typeface="Nunito"/>
                <a:cs typeface="Nunito"/>
                <a:sym typeface="Nunito"/>
              </a:rPr>
              <a:t> 2023 75% des articles de revue de la collection AAU ont un document (nb 450)</a:t>
            </a:r>
          </a:p>
          <a:p>
            <a:pPr lvl="2"/>
            <a:endParaRPr lang="fr" sz="2000" dirty="0">
              <a:highlight>
                <a:schemeClr val="lt1"/>
              </a:highlight>
              <a:ea typeface="Nunito"/>
              <a:cs typeface="Nunito"/>
              <a:sym typeface="Nunito"/>
            </a:endParaRPr>
          </a:p>
          <a:p>
            <a:pPr lvl="1"/>
            <a:r>
              <a:rPr lang="fr" sz="2000" dirty="0">
                <a:highlight>
                  <a:schemeClr val="lt1"/>
                </a:highlight>
                <a:ea typeface="Nunito"/>
                <a:cs typeface="Nunito"/>
                <a:sym typeface="Nunito"/>
              </a:rPr>
              <a:t>En janvier 2022, un </a:t>
            </a:r>
            <a:r>
              <a:rPr lang="fr" sz="2000" dirty="0">
                <a:highlight>
                  <a:schemeClr val="lt1"/>
                </a:highlight>
                <a:ea typeface="Nunito"/>
                <a:cs typeface="Nunito"/>
                <a:sym typeface="Nunito"/>
                <a:hlinkClick r:id="rId4"/>
              </a:rPr>
              <a:t>baromètre local </a:t>
            </a:r>
            <a:r>
              <a:rPr lang="fr" sz="2000" dirty="0">
                <a:highlight>
                  <a:schemeClr val="lt1"/>
                </a:highlight>
                <a:ea typeface="Nunito"/>
                <a:cs typeface="Nunito"/>
                <a:sym typeface="Nunito"/>
              </a:rPr>
              <a:t>pour mesurer le taux n-1 d’OA</a:t>
            </a:r>
          </a:p>
        </p:txBody>
      </p:sp>
    </p:spTree>
    <p:extLst>
      <p:ext uri="{BB962C8B-B14F-4D97-AF65-F5344CB8AC3E}">
        <p14:creationId xmlns:p14="http://schemas.microsoft.com/office/powerpoint/2010/main" val="1238220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017D6EB-8016-D349-817E-84972FA8BC26}"/>
              </a:ext>
            </a:extLst>
          </p:cNvPr>
          <p:cNvPicPr>
            <a:picLocks noChangeAspect="1"/>
          </p:cNvPicPr>
          <p:nvPr/>
        </p:nvPicPr>
        <p:blipFill>
          <a:blip r:embed="rId3"/>
          <a:stretch>
            <a:fillRect/>
          </a:stretch>
        </p:blipFill>
        <p:spPr>
          <a:xfrm>
            <a:off x="2662237" y="128587"/>
            <a:ext cx="6254255" cy="3214687"/>
          </a:xfrm>
          <a:prstGeom prst="rect">
            <a:avLst/>
          </a:prstGeom>
        </p:spPr>
      </p:pic>
      <p:sp>
        <p:nvSpPr>
          <p:cNvPr id="8" name="Rectangle 7">
            <a:extLst>
              <a:ext uri="{FF2B5EF4-FFF2-40B4-BE49-F238E27FC236}">
                <a16:creationId xmlns:a16="http://schemas.microsoft.com/office/drawing/2014/main" id="{5816F00A-7FB1-604A-BAFF-38B9BDE42192}"/>
              </a:ext>
            </a:extLst>
          </p:cNvPr>
          <p:cNvSpPr/>
          <p:nvPr/>
        </p:nvSpPr>
        <p:spPr>
          <a:xfrm>
            <a:off x="2662237" y="4175075"/>
            <a:ext cx="6096000" cy="2585323"/>
          </a:xfrm>
          <a:prstGeom prst="rect">
            <a:avLst/>
          </a:prstGeom>
        </p:spPr>
        <p:txBody>
          <a:bodyPr>
            <a:spAutoFit/>
          </a:bodyPr>
          <a:lstStyle/>
          <a:p>
            <a:r>
              <a:rPr lang="fr-FR" dirty="0"/>
              <a:t>En décembre 2022, 37 % des publications AAU, avec un DOI </a:t>
            </a:r>
            <a:r>
              <a:rPr lang="fr-FR" dirty="0" err="1"/>
              <a:t>Crossref</a:t>
            </a:r>
            <a:r>
              <a:rPr lang="fr-FR" dirty="0"/>
              <a:t> ou un identifiant HAL, parues en 2021 étaient en accès ouvert (texte intégral) dans l’archive ouverte HAL (34 dépôts sur 91). Ceci peut s’expliquer par le dépôt de notice seule (chapitre d’ouvrage…), la politique de publication des revues (accès fermé ou embargo), la non conservation des PDF auteurs.</a:t>
            </a:r>
          </a:p>
          <a:p>
            <a:endParaRPr lang="fr-FR" dirty="0"/>
          </a:p>
        </p:txBody>
      </p:sp>
    </p:spTree>
    <p:extLst>
      <p:ext uri="{BB962C8B-B14F-4D97-AF65-F5344CB8AC3E}">
        <p14:creationId xmlns:p14="http://schemas.microsoft.com/office/powerpoint/2010/main" val="246495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DA876-DABC-5C44-8FF9-328157ACBFC2}"/>
              </a:ext>
            </a:extLst>
          </p:cNvPr>
          <p:cNvSpPr>
            <a:spLocks noGrp="1"/>
          </p:cNvSpPr>
          <p:nvPr>
            <p:ph type="title"/>
          </p:nvPr>
        </p:nvSpPr>
        <p:spPr/>
        <p:txBody>
          <a:bodyPr/>
          <a:lstStyle/>
          <a:p>
            <a:r>
              <a:rPr lang="fr-FR" dirty="0">
                <a:highlight>
                  <a:schemeClr val="lt1"/>
                </a:highlight>
              </a:rPr>
              <a:t>3 - Effet modèle</a:t>
            </a:r>
            <a:endParaRPr lang="fr-FR" dirty="0"/>
          </a:p>
        </p:txBody>
      </p:sp>
      <p:sp>
        <p:nvSpPr>
          <p:cNvPr id="3" name="Espace réservé du contenu 2">
            <a:extLst>
              <a:ext uri="{FF2B5EF4-FFF2-40B4-BE49-F238E27FC236}">
                <a16:creationId xmlns:a16="http://schemas.microsoft.com/office/drawing/2014/main" id="{11DE4A25-2454-1A48-947D-500E57E06D20}"/>
              </a:ext>
            </a:extLst>
          </p:cNvPr>
          <p:cNvSpPr>
            <a:spLocks noGrp="1"/>
          </p:cNvSpPr>
          <p:nvPr>
            <p:ph idx="1"/>
          </p:nvPr>
        </p:nvSpPr>
        <p:spPr>
          <a:xfrm>
            <a:off x="6554634" y="1666567"/>
            <a:ext cx="5406308" cy="5071688"/>
          </a:xfrm>
        </p:spPr>
        <p:txBody>
          <a:bodyPr>
            <a:normAutofit/>
          </a:bodyPr>
          <a:lstStyle/>
          <a:p>
            <a:pPr marL="0" indent="0">
              <a:buNone/>
            </a:pPr>
            <a:endParaRPr lang="fr" sz="2000" dirty="0">
              <a:highlight>
                <a:schemeClr val="lt1"/>
              </a:highlight>
              <a:sym typeface="Nunito"/>
            </a:endParaRPr>
          </a:p>
          <a:p>
            <a:pPr lvl="1"/>
            <a:r>
              <a:rPr lang="fr-FR" sz="2000" dirty="0">
                <a:highlight>
                  <a:schemeClr val="lt1"/>
                </a:highlight>
                <a:sym typeface="Nunito"/>
              </a:rPr>
              <a:t>U</a:t>
            </a:r>
            <a:r>
              <a:rPr lang="fr" sz="2000" dirty="0">
                <a:highlight>
                  <a:schemeClr val="lt1"/>
                </a:highlight>
                <a:sym typeface="Nunito"/>
              </a:rPr>
              <a:t>n chercheur par son engagement va entrainer les autres</a:t>
            </a:r>
          </a:p>
          <a:p>
            <a:pPr lvl="1"/>
            <a:endParaRPr lang="fr" sz="2000" dirty="0">
              <a:highlight>
                <a:schemeClr val="lt1"/>
              </a:highlight>
              <a:sym typeface="Nunito"/>
            </a:endParaRPr>
          </a:p>
          <a:p>
            <a:pPr lvl="1"/>
            <a:r>
              <a:rPr lang="fr-FR" sz="2000" dirty="0">
                <a:highlight>
                  <a:schemeClr val="lt1"/>
                </a:highlight>
                <a:sym typeface="Nunito"/>
              </a:rPr>
              <a:t>U</a:t>
            </a:r>
            <a:r>
              <a:rPr lang="fr" sz="2000" dirty="0">
                <a:highlight>
                  <a:schemeClr val="lt1"/>
                </a:highlight>
                <a:sym typeface="Nunito"/>
              </a:rPr>
              <a:t>n directeur de thèse convaincu et actif va motiver ses doctorants</a:t>
            </a:r>
          </a:p>
          <a:p>
            <a:pPr lvl="1"/>
            <a:endParaRPr lang="fr" sz="2000" dirty="0">
              <a:highlight>
                <a:schemeClr val="lt1"/>
              </a:highlight>
              <a:sym typeface="Nunito"/>
            </a:endParaRPr>
          </a:p>
          <a:p>
            <a:pPr lvl="1"/>
            <a:r>
              <a:rPr lang="fr" sz="2000" dirty="0">
                <a:highlight>
                  <a:schemeClr val="lt1"/>
                </a:highlight>
                <a:sym typeface="Nunito"/>
              </a:rPr>
              <a:t>Nicolas </a:t>
            </a:r>
            <a:r>
              <a:rPr lang="fr" sz="2000" dirty="0" err="1">
                <a:highlight>
                  <a:schemeClr val="lt1"/>
                </a:highlight>
                <a:sym typeface="Nunito"/>
              </a:rPr>
              <a:t>Tixier</a:t>
            </a:r>
            <a:r>
              <a:rPr lang="fr" sz="2000" dirty="0">
                <a:highlight>
                  <a:schemeClr val="lt1"/>
                </a:highlight>
                <a:sym typeface="Nunito"/>
              </a:rPr>
              <a:t> (DE Cresson) et Rachel Thomas (DU CNRS) sont exemplaires vise 100% de TI et sont HDR</a:t>
            </a:r>
            <a:endParaRPr lang="fr-FR" sz="2000" dirty="0"/>
          </a:p>
          <a:p>
            <a:pPr lvl="1"/>
            <a:endParaRPr lang="fr-FR" sz="2000" dirty="0"/>
          </a:p>
          <a:p>
            <a:endParaRPr lang="fr-FR" dirty="0"/>
          </a:p>
        </p:txBody>
      </p:sp>
      <p:pic>
        <p:nvPicPr>
          <p:cNvPr id="5" name="Image 4">
            <a:hlinkClick r:id="rId2"/>
            <a:extLst>
              <a:ext uri="{FF2B5EF4-FFF2-40B4-BE49-F238E27FC236}">
                <a16:creationId xmlns:a16="http://schemas.microsoft.com/office/drawing/2014/main" id="{A6CA2387-9072-504A-A617-13909C9A4CE5}"/>
              </a:ext>
            </a:extLst>
          </p:cNvPr>
          <p:cNvPicPr>
            <a:picLocks noChangeAspect="1"/>
          </p:cNvPicPr>
          <p:nvPr/>
        </p:nvPicPr>
        <p:blipFill>
          <a:blip r:embed="rId3"/>
          <a:stretch>
            <a:fillRect/>
          </a:stretch>
        </p:blipFill>
        <p:spPr>
          <a:xfrm>
            <a:off x="445934" y="1264555"/>
            <a:ext cx="6108700" cy="5473700"/>
          </a:xfrm>
          <a:prstGeom prst="rect">
            <a:avLst/>
          </a:prstGeom>
        </p:spPr>
      </p:pic>
    </p:spTree>
    <p:extLst>
      <p:ext uri="{BB962C8B-B14F-4D97-AF65-F5344CB8AC3E}">
        <p14:creationId xmlns:p14="http://schemas.microsoft.com/office/powerpoint/2010/main" val="2533159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4C3410-6E10-DD49-B957-34E7B9A5B3A6}"/>
              </a:ext>
            </a:extLst>
          </p:cNvPr>
          <p:cNvSpPr>
            <a:spLocks noGrp="1"/>
          </p:cNvSpPr>
          <p:nvPr>
            <p:ph type="title"/>
          </p:nvPr>
        </p:nvSpPr>
        <p:spPr>
          <a:xfrm>
            <a:off x="1900155" y="598710"/>
            <a:ext cx="8911687" cy="1280890"/>
          </a:xfrm>
        </p:spPr>
        <p:txBody>
          <a:bodyPr/>
          <a:lstStyle/>
          <a:p>
            <a:r>
              <a:rPr lang="fr-FR" dirty="0">
                <a:highlight>
                  <a:schemeClr val="lt1"/>
                </a:highlight>
              </a:rPr>
              <a:t>4 – « Faire avec »</a:t>
            </a:r>
            <a:endParaRPr lang="fr-FR" dirty="0"/>
          </a:p>
        </p:txBody>
      </p:sp>
      <p:sp>
        <p:nvSpPr>
          <p:cNvPr id="3" name="Espace réservé du contenu 2">
            <a:extLst>
              <a:ext uri="{FF2B5EF4-FFF2-40B4-BE49-F238E27FC236}">
                <a16:creationId xmlns:a16="http://schemas.microsoft.com/office/drawing/2014/main" id="{E7F7BAFB-FEC1-6F46-B908-DF7E4E00FE99}"/>
              </a:ext>
            </a:extLst>
          </p:cNvPr>
          <p:cNvSpPr>
            <a:spLocks noGrp="1"/>
          </p:cNvSpPr>
          <p:nvPr>
            <p:ph idx="1"/>
          </p:nvPr>
        </p:nvSpPr>
        <p:spPr>
          <a:xfrm>
            <a:off x="1156585" y="1239155"/>
            <a:ext cx="10398826" cy="5361670"/>
          </a:xfrm>
        </p:spPr>
        <p:txBody>
          <a:bodyPr>
            <a:noAutofit/>
          </a:bodyPr>
          <a:lstStyle/>
          <a:p>
            <a:pPr marL="457200" lvl="1" indent="0">
              <a:buNone/>
            </a:pPr>
            <a:endParaRPr lang="fr" sz="2000" b="1" i="1" dirty="0">
              <a:highlight>
                <a:schemeClr val="lt1"/>
              </a:highlight>
              <a:ea typeface="Nunito"/>
              <a:cs typeface="Nunito"/>
              <a:sym typeface="Nunito"/>
            </a:endParaRPr>
          </a:p>
          <a:p>
            <a:r>
              <a:rPr lang="fr-FR" sz="2000" b="1" dirty="0"/>
              <a:t>Générosité dans l’accompagnement </a:t>
            </a:r>
          </a:p>
          <a:p>
            <a:pPr lvl="1"/>
            <a:r>
              <a:rPr lang="fr-FR" sz="2000" dirty="0"/>
              <a:t>Reconstruction de carrière au-delà de l’appartenance au laboratoire </a:t>
            </a:r>
          </a:p>
          <a:p>
            <a:pPr lvl="2"/>
            <a:r>
              <a:rPr lang="fr-FR" sz="1800" dirty="0"/>
              <a:t>Le </a:t>
            </a:r>
            <a:r>
              <a:rPr lang="fr-FR" sz="1800" b="1" dirty="0"/>
              <a:t>CV complet sert </a:t>
            </a:r>
            <a:r>
              <a:rPr lang="fr-FR" sz="1800" dirty="0"/>
              <a:t>pour l’enseignement (étudiants), pour les promotions, les décharges recherche : aide apprentie CNRS</a:t>
            </a:r>
          </a:p>
          <a:p>
            <a:pPr lvl="1"/>
            <a:r>
              <a:rPr lang="fr-FR" sz="2000" dirty="0"/>
              <a:t>RDV individuel ou atelier collectif UMR ou ENSAG « </a:t>
            </a:r>
            <a:r>
              <a:rPr lang="fr-FR" sz="2000" dirty="0" err="1">
                <a:hlinkClick r:id="rId3"/>
              </a:rPr>
              <a:t>Form@doc</a:t>
            </a:r>
            <a:r>
              <a:rPr lang="fr-FR" sz="2000" dirty="0"/>
              <a:t> »</a:t>
            </a:r>
          </a:p>
          <a:p>
            <a:pPr lvl="1"/>
            <a:r>
              <a:rPr lang="fr-FR" sz="2000" dirty="0"/>
              <a:t>Attention portée à la qualité des données de chaque dépôt et de la collection dans son ensemble </a:t>
            </a:r>
            <a:r>
              <a:rPr lang="fr-FR" sz="2000" dirty="0">
                <a:hlinkClick r:id="rId4"/>
              </a:rPr>
              <a:t>OCDHAL</a:t>
            </a:r>
            <a:endParaRPr lang="fr-FR" sz="2000" dirty="0"/>
          </a:p>
          <a:p>
            <a:endParaRPr lang="fr-FR" sz="2000" dirty="0"/>
          </a:p>
          <a:p>
            <a:r>
              <a:rPr lang="fr-FR" sz="2000" dirty="0"/>
              <a:t>Les animations : </a:t>
            </a:r>
            <a:r>
              <a:rPr lang="fr-FR" sz="2000" b="1" dirty="0"/>
              <a:t>défi dépôt</a:t>
            </a:r>
          </a:p>
          <a:p>
            <a:pPr lvl="1"/>
            <a:r>
              <a:rPr lang="fr-FR" sz="2000" dirty="0"/>
              <a:t>Nationaux ou UGA, très mobilisant : les équipes jouent le jeu, effet d’entraînement pour tous les membres y compris IT</a:t>
            </a:r>
          </a:p>
          <a:p>
            <a:pPr lvl="2"/>
            <a:r>
              <a:rPr lang="fr-FR" sz="1800" dirty="0"/>
              <a:t>Les ingénieurs récupèrent des publications de site web inaccessibles</a:t>
            </a:r>
          </a:p>
        </p:txBody>
      </p:sp>
    </p:spTree>
    <p:extLst>
      <p:ext uri="{BB962C8B-B14F-4D97-AF65-F5344CB8AC3E}">
        <p14:creationId xmlns:p14="http://schemas.microsoft.com/office/powerpoint/2010/main" val="1338323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6136FB-BE41-2645-A4A2-71A6B2B86137}"/>
              </a:ext>
            </a:extLst>
          </p:cNvPr>
          <p:cNvSpPr>
            <a:spLocks noGrp="1"/>
          </p:cNvSpPr>
          <p:nvPr>
            <p:ph type="title"/>
          </p:nvPr>
        </p:nvSpPr>
        <p:spPr/>
        <p:txBody>
          <a:bodyPr/>
          <a:lstStyle/>
          <a:p>
            <a:r>
              <a:rPr lang="fr-FR" dirty="0"/>
              <a:t>Evolutions récentes : de nouveaux types de documents déposés</a:t>
            </a:r>
          </a:p>
        </p:txBody>
      </p:sp>
      <p:sp>
        <p:nvSpPr>
          <p:cNvPr id="3" name="Espace réservé du contenu 2">
            <a:extLst>
              <a:ext uri="{FF2B5EF4-FFF2-40B4-BE49-F238E27FC236}">
                <a16:creationId xmlns:a16="http://schemas.microsoft.com/office/drawing/2014/main" id="{CB969BDF-F916-894A-9651-85FE857937AB}"/>
              </a:ext>
            </a:extLst>
          </p:cNvPr>
          <p:cNvSpPr>
            <a:spLocks noGrp="1"/>
          </p:cNvSpPr>
          <p:nvPr>
            <p:ph idx="1"/>
          </p:nvPr>
        </p:nvSpPr>
        <p:spPr>
          <a:xfrm>
            <a:off x="6695768" y="2288458"/>
            <a:ext cx="4808844" cy="4017502"/>
          </a:xfrm>
        </p:spPr>
        <p:txBody>
          <a:bodyPr>
            <a:normAutofit/>
          </a:bodyPr>
          <a:lstStyle/>
          <a:p>
            <a:r>
              <a:rPr lang="fr-FR" sz="2000" dirty="0">
                <a:highlight>
                  <a:schemeClr val="lt1"/>
                </a:highlight>
              </a:rPr>
              <a:t>Ouverture des dépôts HAL à </a:t>
            </a:r>
            <a:r>
              <a:rPr lang="fr-FR" sz="2000" b="1" dirty="0">
                <a:highlight>
                  <a:schemeClr val="lt1"/>
                </a:highlight>
              </a:rPr>
              <a:t>différents supports et type de document</a:t>
            </a:r>
            <a:r>
              <a:rPr lang="fr-FR" sz="2000" dirty="0">
                <a:highlight>
                  <a:schemeClr val="lt1"/>
                </a:highlight>
              </a:rPr>
              <a:t> : </a:t>
            </a:r>
          </a:p>
          <a:p>
            <a:pPr lvl="1"/>
            <a:r>
              <a:rPr lang="fr-FR" sz="2000" dirty="0">
                <a:highlight>
                  <a:schemeClr val="lt1"/>
                </a:highlight>
              </a:rPr>
              <a:t>Les résultats de la recherche sont communiqués par de nouveaux formats parfois dans le cadre de partenariat Art/science : </a:t>
            </a:r>
          </a:p>
          <a:p>
            <a:pPr lvl="1"/>
            <a:r>
              <a:rPr lang="fr-FR" sz="2000" b="1" dirty="0">
                <a:highlight>
                  <a:schemeClr val="lt1"/>
                </a:highlight>
              </a:rPr>
              <a:t>Vidéo, enregistrement sonore, photo, carte, exposition…</a:t>
            </a:r>
          </a:p>
        </p:txBody>
      </p:sp>
      <p:pic>
        <p:nvPicPr>
          <p:cNvPr id="7" name="Image 6">
            <a:extLst>
              <a:ext uri="{FF2B5EF4-FFF2-40B4-BE49-F238E27FC236}">
                <a16:creationId xmlns:a16="http://schemas.microsoft.com/office/drawing/2014/main" id="{179910B2-9657-7849-9E62-AF690DB382DC}"/>
              </a:ext>
            </a:extLst>
          </p:cNvPr>
          <p:cNvPicPr>
            <a:picLocks noChangeAspect="1"/>
          </p:cNvPicPr>
          <p:nvPr/>
        </p:nvPicPr>
        <p:blipFill>
          <a:blip r:embed="rId3"/>
          <a:stretch>
            <a:fillRect/>
          </a:stretch>
        </p:blipFill>
        <p:spPr>
          <a:xfrm>
            <a:off x="198584" y="2170471"/>
            <a:ext cx="6497184" cy="3870018"/>
          </a:xfrm>
          <a:prstGeom prst="rect">
            <a:avLst/>
          </a:prstGeom>
        </p:spPr>
      </p:pic>
    </p:spTree>
    <p:extLst>
      <p:ext uri="{BB962C8B-B14F-4D97-AF65-F5344CB8AC3E}">
        <p14:creationId xmlns:p14="http://schemas.microsoft.com/office/powerpoint/2010/main" val="2905914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A02A7-9CD0-314C-95E4-7A4640EB08D4}"/>
              </a:ext>
            </a:extLst>
          </p:cNvPr>
          <p:cNvSpPr>
            <a:spLocks noGrp="1"/>
          </p:cNvSpPr>
          <p:nvPr>
            <p:ph type="title"/>
          </p:nvPr>
        </p:nvSpPr>
        <p:spPr>
          <a:xfrm>
            <a:off x="2179970" y="306580"/>
            <a:ext cx="8911687" cy="1280890"/>
          </a:xfrm>
        </p:spPr>
        <p:txBody>
          <a:bodyPr/>
          <a:lstStyle/>
          <a:p>
            <a:r>
              <a:rPr lang="fr-FR" dirty="0"/>
              <a:t>De nouveaux types en lien avec les données de recherche</a:t>
            </a:r>
          </a:p>
        </p:txBody>
      </p:sp>
      <p:pic>
        <p:nvPicPr>
          <p:cNvPr id="4" name="Espace réservé du contenu 3">
            <a:extLst>
              <a:ext uri="{FF2B5EF4-FFF2-40B4-BE49-F238E27FC236}">
                <a16:creationId xmlns:a16="http://schemas.microsoft.com/office/drawing/2014/main" id="{4B4F7D1E-2384-0443-B1CF-2BEC3ECF7C93}"/>
              </a:ext>
            </a:extLst>
          </p:cNvPr>
          <p:cNvPicPr>
            <a:picLocks noGrp="1" noChangeAspect="1"/>
          </p:cNvPicPr>
          <p:nvPr>
            <p:ph idx="1"/>
          </p:nvPr>
        </p:nvPicPr>
        <p:blipFill>
          <a:blip r:embed="rId2"/>
          <a:stretch>
            <a:fillRect/>
          </a:stretch>
        </p:blipFill>
        <p:spPr>
          <a:xfrm>
            <a:off x="1638300" y="4860161"/>
            <a:ext cx="8915400" cy="1719162"/>
          </a:xfrm>
          <a:prstGeom prst="rect">
            <a:avLst/>
          </a:prstGeom>
        </p:spPr>
      </p:pic>
      <p:sp>
        <p:nvSpPr>
          <p:cNvPr id="5" name="Rectangle 4">
            <a:extLst>
              <a:ext uri="{FF2B5EF4-FFF2-40B4-BE49-F238E27FC236}">
                <a16:creationId xmlns:a16="http://schemas.microsoft.com/office/drawing/2014/main" id="{56E01C54-776D-E246-BAED-5684ED9331E0}"/>
              </a:ext>
            </a:extLst>
          </p:cNvPr>
          <p:cNvSpPr/>
          <p:nvPr/>
        </p:nvSpPr>
        <p:spPr>
          <a:xfrm>
            <a:off x="1638299" y="1997839"/>
            <a:ext cx="8774061" cy="2451953"/>
          </a:xfrm>
          <a:prstGeom prst="rect">
            <a:avLst/>
          </a:prstGeom>
        </p:spPr>
        <p:txBody>
          <a:bodyPr wrap="square">
            <a:spAutoFit/>
          </a:bodyPr>
          <a:lstStyle/>
          <a:p>
            <a:pPr marL="342900" indent="-342900">
              <a:spcBef>
                <a:spcPts val="1000"/>
              </a:spcBef>
              <a:buClr>
                <a:schemeClr val="accent1"/>
              </a:buClr>
              <a:buFont typeface="Wingdings 3" charset="2"/>
              <a:buChar char=""/>
            </a:pPr>
            <a:r>
              <a:rPr lang="fr-FR" sz="2000" dirty="0">
                <a:solidFill>
                  <a:schemeClr val="tx1">
                    <a:lumMod val="75000"/>
                    <a:lumOff val="25000"/>
                  </a:schemeClr>
                </a:solidFill>
                <a:highlight>
                  <a:schemeClr val="lt1"/>
                </a:highlight>
              </a:rPr>
              <a:t>En lien avec les ANR : </a:t>
            </a:r>
            <a:r>
              <a:rPr lang="fr-FR" sz="2000" b="1" dirty="0">
                <a:solidFill>
                  <a:schemeClr val="tx1">
                    <a:lumMod val="75000"/>
                    <a:lumOff val="25000"/>
                  </a:schemeClr>
                </a:solidFill>
                <a:highlight>
                  <a:schemeClr val="lt1"/>
                </a:highlight>
              </a:rPr>
              <a:t>PGD </a:t>
            </a:r>
            <a:r>
              <a:rPr lang="fr-FR" sz="2000" dirty="0">
                <a:solidFill>
                  <a:schemeClr val="tx1">
                    <a:lumMod val="75000"/>
                    <a:lumOff val="25000"/>
                  </a:schemeClr>
                </a:solidFill>
                <a:highlight>
                  <a:schemeClr val="lt1"/>
                </a:highlight>
              </a:rPr>
              <a:t>et à venir </a:t>
            </a:r>
            <a:r>
              <a:rPr lang="fr-FR" sz="2000" b="1" dirty="0">
                <a:solidFill>
                  <a:schemeClr val="tx1">
                    <a:lumMod val="75000"/>
                    <a:lumOff val="25000"/>
                  </a:schemeClr>
                </a:solidFill>
                <a:highlight>
                  <a:schemeClr val="lt1"/>
                </a:highlight>
              </a:rPr>
              <a:t>Data </a:t>
            </a:r>
            <a:r>
              <a:rPr lang="fr-FR" sz="2000" b="1" dirty="0" err="1">
                <a:solidFill>
                  <a:schemeClr val="tx1">
                    <a:lumMod val="75000"/>
                    <a:lumOff val="25000"/>
                  </a:schemeClr>
                </a:solidFill>
                <a:highlight>
                  <a:schemeClr val="lt1"/>
                </a:highlight>
              </a:rPr>
              <a:t>paper</a:t>
            </a:r>
            <a:endParaRPr lang="fr-FR" sz="2000" dirty="0">
              <a:solidFill>
                <a:schemeClr val="tx1">
                  <a:lumMod val="75000"/>
                  <a:lumOff val="25000"/>
                </a:schemeClr>
              </a:solidFill>
              <a:highlight>
                <a:schemeClr val="lt1"/>
              </a:highlight>
            </a:endParaRPr>
          </a:p>
          <a:p>
            <a:pPr marL="800100" lvl="1" indent="-342900">
              <a:spcBef>
                <a:spcPts val="1000"/>
              </a:spcBef>
              <a:buClr>
                <a:schemeClr val="accent1"/>
              </a:buClr>
              <a:buFont typeface="Wingdings 3" charset="2"/>
              <a:buChar char=""/>
            </a:pPr>
            <a:r>
              <a:rPr lang="fr-FR" sz="2000" dirty="0">
                <a:solidFill>
                  <a:schemeClr val="tx1">
                    <a:lumMod val="75000"/>
                    <a:lumOff val="25000"/>
                  </a:schemeClr>
                </a:solidFill>
                <a:highlight>
                  <a:schemeClr val="lt1"/>
                </a:highlight>
              </a:rPr>
              <a:t>Projet de création d’une nouvelle revue consacrée aux jeux de données en sciences humaines et sociales. Enquête</a:t>
            </a:r>
          </a:p>
          <a:p>
            <a:pPr marL="1257300" lvl="2" indent="-342900">
              <a:spcBef>
                <a:spcPts val="1000"/>
              </a:spcBef>
              <a:buClr>
                <a:schemeClr val="accent1"/>
              </a:buClr>
              <a:buFont typeface="Wingdings 3" charset="2"/>
              <a:buChar char=""/>
            </a:pPr>
            <a:r>
              <a:rPr lang="fr-FR" sz="2000" dirty="0">
                <a:solidFill>
                  <a:schemeClr val="tx1">
                    <a:lumMod val="75000"/>
                    <a:lumOff val="25000"/>
                  </a:schemeClr>
                </a:solidFill>
                <a:highlight>
                  <a:schemeClr val="lt1"/>
                </a:highlight>
                <a:hlinkClick r:id="rId3">
                  <a:extLst>
                    <a:ext uri="{A12FA001-AC4F-418D-AE19-62706E023703}">
                      <ahyp:hlinkClr xmlns:ahyp="http://schemas.microsoft.com/office/drawing/2018/hyperlinkcolor" val="tx"/>
                    </a:ext>
                  </a:extLst>
                </a:hlinkClick>
              </a:rPr>
              <a:t>https://labedoc.hypotheses.org/14587</a:t>
            </a:r>
            <a:r>
              <a:rPr lang="fr-FR" sz="2000" dirty="0">
                <a:solidFill>
                  <a:schemeClr val="tx1">
                    <a:lumMod val="75000"/>
                    <a:lumOff val="25000"/>
                  </a:schemeClr>
                </a:solidFill>
                <a:highlight>
                  <a:schemeClr val="lt1"/>
                </a:highlight>
              </a:rPr>
              <a:t> </a:t>
            </a:r>
          </a:p>
          <a:p>
            <a:pPr marL="1257300" lvl="2" indent="-342900">
              <a:spcBef>
                <a:spcPts val="1000"/>
              </a:spcBef>
              <a:buClr>
                <a:schemeClr val="accent1"/>
              </a:buClr>
              <a:buFont typeface="Wingdings 3" charset="2"/>
              <a:buChar char=""/>
            </a:pPr>
            <a:endParaRPr lang="fr-FR" sz="2000" dirty="0">
              <a:solidFill>
                <a:schemeClr val="tx1">
                  <a:lumMod val="75000"/>
                  <a:lumOff val="25000"/>
                </a:schemeClr>
              </a:solidFill>
              <a:highlight>
                <a:schemeClr val="lt1"/>
              </a:highlight>
            </a:endParaRPr>
          </a:p>
          <a:p>
            <a:pPr marL="342900" indent="-342900">
              <a:spcBef>
                <a:spcPts val="1000"/>
              </a:spcBef>
              <a:buClr>
                <a:schemeClr val="accent1"/>
              </a:buClr>
              <a:buFont typeface="Wingdings 3" charset="2"/>
              <a:buChar char=""/>
            </a:pPr>
            <a:r>
              <a:rPr lang="fr-FR" sz="2000" dirty="0">
                <a:solidFill>
                  <a:schemeClr val="tx1">
                    <a:lumMod val="75000"/>
                    <a:lumOff val="25000"/>
                  </a:schemeClr>
                </a:solidFill>
                <a:highlight>
                  <a:schemeClr val="lt1"/>
                </a:highlight>
              </a:rPr>
              <a:t>Cellule data UGA : accompagnement au dépôt </a:t>
            </a:r>
            <a:r>
              <a:rPr lang="fr-FR" sz="2000" b="1" dirty="0">
                <a:solidFill>
                  <a:schemeClr val="tx1">
                    <a:lumMod val="75000"/>
                    <a:lumOff val="25000"/>
                  </a:schemeClr>
                </a:solidFill>
                <a:highlight>
                  <a:schemeClr val="lt1"/>
                </a:highlight>
              </a:rPr>
              <a:t>Codes sources</a:t>
            </a:r>
          </a:p>
        </p:txBody>
      </p:sp>
    </p:spTree>
    <p:extLst>
      <p:ext uri="{BB962C8B-B14F-4D97-AF65-F5344CB8AC3E}">
        <p14:creationId xmlns:p14="http://schemas.microsoft.com/office/powerpoint/2010/main" val="1021952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110DBA-8973-FD4C-A7AD-101428878B2F}"/>
              </a:ext>
            </a:extLst>
          </p:cNvPr>
          <p:cNvSpPr>
            <a:spLocks noGrp="1"/>
          </p:cNvSpPr>
          <p:nvPr>
            <p:ph type="title"/>
          </p:nvPr>
        </p:nvSpPr>
        <p:spPr>
          <a:xfrm>
            <a:off x="1541730" y="394166"/>
            <a:ext cx="9943831" cy="1280890"/>
          </a:xfrm>
        </p:spPr>
        <p:txBody>
          <a:bodyPr/>
          <a:lstStyle/>
          <a:p>
            <a:r>
              <a:rPr lang="fr-FR" dirty="0"/>
              <a:t>Intégration entre HAL et l’entrepôt NAKALA</a:t>
            </a:r>
          </a:p>
        </p:txBody>
      </p:sp>
      <p:pic>
        <p:nvPicPr>
          <p:cNvPr id="7" name="Image 6">
            <a:extLst>
              <a:ext uri="{FF2B5EF4-FFF2-40B4-BE49-F238E27FC236}">
                <a16:creationId xmlns:a16="http://schemas.microsoft.com/office/drawing/2014/main" id="{9AA94D97-21CD-F24F-832A-FA0F10956495}"/>
              </a:ext>
            </a:extLst>
          </p:cNvPr>
          <p:cNvPicPr>
            <a:picLocks noChangeAspect="1"/>
          </p:cNvPicPr>
          <p:nvPr/>
        </p:nvPicPr>
        <p:blipFill>
          <a:blip r:embed="rId3"/>
          <a:stretch>
            <a:fillRect/>
          </a:stretch>
        </p:blipFill>
        <p:spPr>
          <a:xfrm>
            <a:off x="3785795" y="2858085"/>
            <a:ext cx="5197719" cy="3614211"/>
          </a:xfrm>
          <a:prstGeom prst="rect">
            <a:avLst/>
          </a:prstGeom>
        </p:spPr>
      </p:pic>
      <p:pic>
        <p:nvPicPr>
          <p:cNvPr id="11" name="Image 10">
            <a:extLst>
              <a:ext uri="{FF2B5EF4-FFF2-40B4-BE49-F238E27FC236}">
                <a16:creationId xmlns:a16="http://schemas.microsoft.com/office/drawing/2014/main" id="{34812569-C0B6-C048-A0C6-977CAAED79A0}"/>
              </a:ext>
            </a:extLst>
          </p:cNvPr>
          <p:cNvPicPr>
            <a:picLocks noChangeAspect="1"/>
          </p:cNvPicPr>
          <p:nvPr/>
        </p:nvPicPr>
        <p:blipFill>
          <a:blip r:embed="rId4"/>
          <a:stretch>
            <a:fillRect/>
          </a:stretch>
        </p:blipFill>
        <p:spPr>
          <a:xfrm>
            <a:off x="9088167" y="1197760"/>
            <a:ext cx="2750089" cy="3703637"/>
          </a:xfrm>
          <a:prstGeom prst="rect">
            <a:avLst/>
          </a:prstGeom>
        </p:spPr>
      </p:pic>
      <p:pic>
        <p:nvPicPr>
          <p:cNvPr id="13" name="Image 12">
            <a:extLst>
              <a:ext uri="{FF2B5EF4-FFF2-40B4-BE49-F238E27FC236}">
                <a16:creationId xmlns:a16="http://schemas.microsoft.com/office/drawing/2014/main" id="{1EB7E8D9-5587-2D47-88BD-575E601B0941}"/>
              </a:ext>
            </a:extLst>
          </p:cNvPr>
          <p:cNvPicPr>
            <a:picLocks noChangeAspect="1"/>
          </p:cNvPicPr>
          <p:nvPr/>
        </p:nvPicPr>
        <p:blipFill>
          <a:blip r:embed="rId5"/>
          <a:stretch>
            <a:fillRect/>
          </a:stretch>
        </p:blipFill>
        <p:spPr>
          <a:xfrm>
            <a:off x="466454" y="2858085"/>
            <a:ext cx="4557713" cy="1937283"/>
          </a:xfrm>
          <a:prstGeom prst="rect">
            <a:avLst/>
          </a:prstGeom>
        </p:spPr>
      </p:pic>
      <p:pic>
        <p:nvPicPr>
          <p:cNvPr id="15" name="Image 14">
            <a:extLst>
              <a:ext uri="{FF2B5EF4-FFF2-40B4-BE49-F238E27FC236}">
                <a16:creationId xmlns:a16="http://schemas.microsoft.com/office/drawing/2014/main" id="{2B63223E-0507-8840-AF71-A78D6F0AA5BA}"/>
              </a:ext>
            </a:extLst>
          </p:cNvPr>
          <p:cNvPicPr>
            <a:picLocks noChangeAspect="1"/>
          </p:cNvPicPr>
          <p:nvPr/>
        </p:nvPicPr>
        <p:blipFill>
          <a:blip r:embed="rId6"/>
          <a:stretch>
            <a:fillRect/>
          </a:stretch>
        </p:blipFill>
        <p:spPr>
          <a:xfrm>
            <a:off x="66404" y="1197760"/>
            <a:ext cx="6318251" cy="1660325"/>
          </a:xfrm>
          <a:prstGeom prst="rect">
            <a:avLst/>
          </a:prstGeom>
        </p:spPr>
      </p:pic>
      <p:pic>
        <p:nvPicPr>
          <p:cNvPr id="17" name="Image 16">
            <a:extLst>
              <a:ext uri="{FF2B5EF4-FFF2-40B4-BE49-F238E27FC236}">
                <a16:creationId xmlns:a16="http://schemas.microsoft.com/office/drawing/2014/main" id="{510F6BAE-379E-0140-89D3-C03802609C73}"/>
              </a:ext>
            </a:extLst>
          </p:cNvPr>
          <p:cNvPicPr>
            <a:picLocks noChangeAspect="1"/>
          </p:cNvPicPr>
          <p:nvPr/>
        </p:nvPicPr>
        <p:blipFill>
          <a:blip r:embed="rId7"/>
          <a:stretch>
            <a:fillRect/>
          </a:stretch>
        </p:blipFill>
        <p:spPr>
          <a:xfrm>
            <a:off x="9440861" y="5227696"/>
            <a:ext cx="2044700" cy="1244600"/>
          </a:xfrm>
          <a:prstGeom prst="rect">
            <a:avLst/>
          </a:prstGeom>
        </p:spPr>
      </p:pic>
    </p:spTree>
    <p:extLst>
      <p:ext uri="{BB962C8B-B14F-4D97-AF65-F5344CB8AC3E}">
        <p14:creationId xmlns:p14="http://schemas.microsoft.com/office/powerpoint/2010/main" val="2152478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877FC4-AE95-3348-AB16-2121A8F5AFAF}"/>
              </a:ext>
            </a:extLst>
          </p:cNvPr>
          <p:cNvSpPr>
            <a:spLocks noGrp="1"/>
          </p:cNvSpPr>
          <p:nvPr>
            <p:ph type="title"/>
          </p:nvPr>
        </p:nvSpPr>
        <p:spPr>
          <a:xfrm>
            <a:off x="1864263" y="438372"/>
            <a:ext cx="9506743" cy="1280890"/>
          </a:xfrm>
        </p:spPr>
        <p:txBody>
          <a:bodyPr/>
          <a:lstStyle/>
          <a:p>
            <a:r>
              <a:rPr lang="fr-FR" dirty="0"/>
              <a:t>Quelques « petits moins » de l’outil à améliorer ?</a:t>
            </a:r>
          </a:p>
        </p:txBody>
      </p:sp>
      <p:sp>
        <p:nvSpPr>
          <p:cNvPr id="3" name="Espace réservé du contenu 2">
            <a:extLst>
              <a:ext uri="{FF2B5EF4-FFF2-40B4-BE49-F238E27FC236}">
                <a16:creationId xmlns:a16="http://schemas.microsoft.com/office/drawing/2014/main" id="{6B66A290-7A35-6B42-B81C-C17CF39248FB}"/>
              </a:ext>
            </a:extLst>
          </p:cNvPr>
          <p:cNvSpPr>
            <a:spLocks noGrp="1"/>
          </p:cNvSpPr>
          <p:nvPr>
            <p:ph idx="1"/>
          </p:nvPr>
        </p:nvSpPr>
        <p:spPr>
          <a:xfrm>
            <a:off x="1546493" y="1719262"/>
            <a:ext cx="10069245" cy="5295900"/>
          </a:xfrm>
        </p:spPr>
        <p:txBody>
          <a:bodyPr>
            <a:normAutofit fontScale="85000" lnSpcReduction="20000"/>
          </a:bodyPr>
          <a:lstStyle/>
          <a:p>
            <a:r>
              <a:rPr lang="fr-FR" sz="2000" dirty="0"/>
              <a:t>La </a:t>
            </a:r>
            <a:r>
              <a:rPr lang="fr-FR" sz="2000" dirty="0" err="1"/>
              <a:t>citabilité</a:t>
            </a:r>
            <a:r>
              <a:rPr lang="fr-FR" sz="2000" dirty="0"/>
              <a:t> : </a:t>
            </a:r>
          </a:p>
          <a:p>
            <a:pPr lvl="1"/>
            <a:r>
              <a:rPr lang="fr-FR" sz="2000" dirty="0"/>
              <a:t>Récupération avec </a:t>
            </a:r>
            <a:r>
              <a:rPr lang="fr-FR" sz="2000" dirty="0" err="1"/>
              <a:t>Zotero</a:t>
            </a:r>
            <a:endParaRPr lang="fr-FR" sz="2000" dirty="0"/>
          </a:p>
          <a:p>
            <a:pPr lvl="1"/>
            <a:r>
              <a:rPr lang="fr-FR" sz="2000" dirty="0"/>
              <a:t>Pavé de citation : outil de vérification, usage</a:t>
            </a:r>
            <a:br>
              <a:rPr lang="fr-FR" sz="2000" dirty="0"/>
            </a:br>
            <a:endParaRPr lang="fr-FR" sz="2000" dirty="0"/>
          </a:p>
          <a:p>
            <a:r>
              <a:rPr lang="fr-FR" sz="2000" dirty="0"/>
              <a:t>L’affichage des fichiers ajoutés quelque soit le type dans le CV HAL : données complémentaires</a:t>
            </a:r>
          </a:p>
          <a:p>
            <a:endParaRPr lang="fr-FR" sz="2000" dirty="0"/>
          </a:p>
          <a:p>
            <a:r>
              <a:rPr lang="fr-FR" sz="2000" dirty="0"/>
              <a:t>Mise à jour ORCID automatisée ? Ou message push, car une sélection est souvent souhaitée</a:t>
            </a:r>
          </a:p>
          <a:p>
            <a:endParaRPr lang="fr-FR" sz="2000" dirty="0"/>
          </a:p>
          <a:p>
            <a:r>
              <a:rPr lang="fr-FR" sz="2000" dirty="0"/>
              <a:t>ANR : obligation de signalement et partenariat science/société de plus en plus fréquent : besoin d’autres types de documents, le type autre devient anarchique !</a:t>
            </a:r>
          </a:p>
          <a:p>
            <a:pPr lvl="1"/>
            <a:r>
              <a:rPr lang="fr-FR" sz="2000" dirty="0"/>
              <a:t>Organisation d’exposition</a:t>
            </a:r>
          </a:p>
          <a:p>
            <a:pPr lvl="1"/>
            <a:r>
              <a:rPr lang="fr-FR" sz="2000" dirty="0"/>
              <a:t>Emission radio</a:t>
            </a:r>
          </a:p>
          <a:p>
            <a:endParaRPr lang="fr-FR" dirty="0"/>
          </a:p>
          <a:p>
            <a:r>
              <a:rPr lang="fr-FR" sz="2400" dirty="0"/>
              <a:t>MAIS un grand merci au support HAL que je sollicite quotidiennement et dont les délais de réponse sont très rapides ! </a:t>
            </a:r>
            <a:endParaRPr lang="fr-FR" dirty="0"/>
          </a:p>
        </p:txBody>
      </p:sp>
    </p:spTree>
    <p:extLst>
      <p:ext uri="{BB962C8B-B14F-4D97-AF65-F5344CB8AC3E}">
        <p14:creationId xmlns:p14="http://schemas.microsoft.com/office/powerpoint/2010/main" val="2039464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51B91-590E-3249-90BA-E2E100E3BF10}"/>
              </a:ext>
            </a:extLst>
          </p:cNvPr>
          <p:cNvSpPr>
            <a:spLocks noGrp="1"/>
          </p:cNvSpPr>
          <p:nvPr>
            <p:ph type="title"/>
          </p:nvPr>
        </p:nvSpPr>
        <p:spPr/>
        <p:txBody>
          <a:bodyPr/>
          <a:lstStyle/>
          <a:p>
            <a:r>
              <a:rPr lang="fr-FR" dirty="0"/>
              <a:t>Conclure</a:t>
            </a:r>
          </a:p>
        </p:txBody>
      </p:sp>
      <p:sp>
        <p:nvSpPr>
          <p:cNvPr id="3" name="Espace réservé du contenu 2">
            <a:extLst>
              <a:ext uri="{FF2B5EF4-FFF2-40B4-BE49-F238E27FC236}">
                <a16:creationId xmlns:a16="http://schemas.microsoft.com/office/drawing/2014/main" id="{9C7A9982-01EE-6746-B0B2-83B2D3BC03FD}"/>
              </a:ext>
            </a:extLst>
          </p:cNvPr>
          <p:cNvSpPr>
            <a:spLocks noGrp="1"/>
          </p:cNvSpPr>
          <p:nvPr>
            <p:ph idx="1"/>
          </p:nvPr>
        </p:nvSpPr>
        <p:spPr/>
        <p:txBody>
          <a:bodyPr>
            <a:normAutofit/>
          </a:bodyPr>
          <a:lstStyle/>
          <a:p>
            <a:r>
              <a:rPr lang="fr-FR" sz="2400" dirty="0"/>
              <a:t>« Faire avec » et « faire preuve » avec des chercheurs modèles par tranche générationnelle pour essaimer</a:t>
            </a:r>
          </a:p>
          <a:p>
            <a:endParaRPr lang="fr-FR" sz="2400" dirty="0"/>
          </a:p>
          <a:p>
            <a:r>
              <a:rPr lang="fr-FR" sz="2400" dirty="0"/>
              <a:t>Chercher à « faire sens » plus qu’à être exhaustif pour maintenir une qualité des données</a:t>
            </a:r>
          </a:p>
          <a:p>
            <a:endParaRPr lang="fr-FR" sz="2400" dirty="0"/>
          </a:p>
          <a:p>
            <a:r>
              <a:rPr lang="fr-FR" sz="2400" dirty="0"/>
              <a:t>Travail de terrain / de « corps à corps » sans fin avec relâche et temps forts !</a:t>
            </a:r>
          </a:p>
        </p:txBody>
      </p:sp>
    </p:spTree>
    <p:extLst>
      <p:ext uri="{BB962C8B-B14F-4D97-AF65-F5344CB8AC3E}">
        <p14:creationId xmlns:p14="http://schemas.microsoft.com/office/powerpoint/2010/main" val="2785287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D0CF3AC-F4BC-A240-B44E-B9B775AC5DAB}"/>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p:txBody>
      </p:sp>
      <p:sp>
        <p:nvSpPr>
          <p:cNvPr id="6" name="Espace réservé du contenu 2">
            <a:extLst>
              <a:ext uri="{FF2B5EF4-FFF2-40B4-BE49-F238E27FC236}">
                <a16:creationId xmlns:a16="http://schemas.microsoft.com/office/drawing/2014/main" id="{B5B2A1A2-D906-8845-9FDC-D2C95EE26EFA}"/>
              </a:ext>
            </a:extLst>
          </p:cNvPr>
          <p:cNvSpPr txBox="1">
            <a:spLocks/>
          </p:cNvSpPr>
          <p:nvPr/>
        </p:nvSpPr>
        <p:spPr>
          <a:xfrm>
            <a:off x="2741612" y="2286000"/>
            <a:ext cx="8915400"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sz="2400" dirty="0"/>
              <a:t>Françoise </a:t>
            </a:r>
            <a:r>
              <a:rPr lang="fr-FR" sz="2400" dirty="0" err="1"/>
              <a:t>Acquier</a:t>
            </a:r>
            <a:r>
              <a:rPr lang="fr-FR" sz="2400" dirty="0"/>
              <a:t> – AAU-CRESSON</a:t>
            </a:r>
          </a:p>
          <a:p>
            <a:pPr lvl="1"/>
            <a:r>
              <a:rPr lang="fr-FR" sz="1700" dirty="0">
                <a:hlinkClick r:id="rId3"/>
              </a:rPr>
              <a:t>https://lcv.hypotheses.org/</a:t>
            </a:r>
            <a:endParaRPr lang="fr-FR" sz="1700" dirty="0"/>
          </a:p>
          <a:p>
            <a:pPr lvl="1"/>
            <a:r>
              <a:rPr lang="fr-FR" sz="1700" dirty="0">
                <a:hlinkClick r:id="rId4"/>
              </a:rPr>
              <a:t>http://doc.cresson.grenoble.archi.fr/</a:t>
            </a:r>
            <a:endParaRPr lang="fr-FR" sz="1700" dirty="0"/>
          </a:p>
          <a:p>
            <a:pPr lvl="1"/>
            <a:r>
              <a:rPr lang="fr-FR" sz="1700" dirty="0">
                <a:hlinkClick r:id="rId5"/>
              </a:rPr>
              <a:t>https://hal.science/CRESSON</a:t>
            </a:r>
            <a:endParaRPr lang="fr-FR" sz="1700" dirty="0"/>
          </a:p>
          <a:p>
            <a:pPr marL="0" indent="0">
              <a:buNone/>
            </a:pPr>
            <a:endParaRPr lang="fr-FR" sz="2400" dirty="0"/>
          </a:p>
          <a:p>
            <a:r>
              <a:rPr lang="fr-FR" sz="2400" dirty="0"/>
              <a:t>Laurence </a:t>
            </a:r>
            <a:r>
              <a:rPr lang="fr-FR" sz="2400" dirty="0" err="1"/>
              <a:t>Bizien</a:t>
            </a:r>
            <a:r>
              <a:rPr lang="fr-FR" sz="2400" dirty="0"/>
              <a:t> AAU-CRENAU</a:t>
            </a:r>
          </a:p>
          <a:p>
            <a:pPr lvl="1"/>
            <a:r>
              <a:rPr lang="fr-FR" sz="1700" dirty="0">
                <a:hlinkClick r:id="rId6"/>
              </a:rPr>
              <a:t>https://labedoc.hypotheses.org/</a:t>
            </a:r>
            <a:endParaRPr lang="fr-FR" sz="1700" dirty="0"/>
          </a:p>
          <a:p>
            <a:pPr lvl="1"/>
            <a:r>
              <a:rPr lang="fr-FR" sz="1700" dirty="0">
                <a:hlinkClick r:id="rId7"/>
              </a:rPr>
              <a:t>https://twitter.com/DocCrenau</a:t>
            </a:r>
            <a:endParaRPr lang="fr-FR" sz="1700" dirty="0"/>
          </a:p>
          <a:p>
            <a:pPr lvl="1"/>
            <a:endParaRPr lang="fr-FR" sz="2200" dirty="0"/>
          </a:p>
          <a:p>
            <a:pPr marL="0" indent="0">
              <a:buNone/>
            </a:pPr>
            <a:endParaRPr lang="fr-FR" sz="2400" dirty="0"/>
          </a:p>
          <a:p>
            <a:endParaRPr lang="fr-FR" sz="2400" dirty="0"/>
          </a:p>
        </p:txBody>
      </p:sp>
      <p:sp>
        <p:nvSpPr>
          <p:cNvPr id="7" name="Titre 1">
            <a:extLst>
              <a:ext uri="{FF2B5EF4-FFF2-40B4-BE49-F238E27FC236}">
                <a16:creationId xmlns:a16="http://schemas.microsoft.com/office/drawing/2014/main" id="{13C59C44-CF6D-9241-A8F1-C57880CA2712}"/>
              </a:ext>
            </a:extLst>
          </p:cNvPr>
          <p:cNvSpPr>
            <a:spLocks noGrp="1"/>
          </p:cNvSpPr>
          <p:nvPr>
            <p:ph type="title"/>
          </p:nvPr>
        </p:nvSpPr>
        <p:spPr>
          <a:xfrm>
            <a:off x="1885002" y="565117"/>
            <a:ext cx="8911687" cy="1280890"/>
          </a:xfrm>
        </p:spPr>
        <p:txBody>
          <a:bodyPr/>
          <a:lstStyle/>
          <a:p>
            <a:pPr algn="ctr"/>
            <a:r>
              <a:rPr lang="fr-FR" dirty="0"/>
              <a:t>MERCI</a:t>
            </a:r>
          </a:p>
        </p:txBody>
      </p:sp>
    </p:spTree>
    <p:extLst>
      <p:ext uri="{BB962C8B-B14F-4D97-AF65-F5344CB8AC3E}">
        <p14:creationId xmlns:p14="http://schemas.microsoft.com/office/powerpoint/2010/main" val="1573724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784F31-7FB7-9E4F-9BB0-326E1C461597}"/>
              </a:ext>
            </a:extLst>
          </p:cNvPr>
          <p:cNvSpPr>
            <a:spLocks noGrp="1"/>
          </p:cNvSpPr>
          <p:nvPr>
            <p:ph type="title"/>
          </p:nvPr>
        </p:nvSpPr>
        <p:spPr>
          <a:xfrm>
            <a:off x="1711040" y="581247"/>
            <a:ext cx="8911687" cy="827567"/>
          </a:xfrm>
        </p:spPr>
        <p:txBody>
          <a:bodyPr>
            <a:normAutofit fontScale="90000"/>
          </a:bodyPr>
          <a:lstStyle/>
          <a:p>
            <a:r>
              <a:rPr lang="fr-FR" dirty="0"/>
              <a:t>Ambiances Architectures Urbanités, équipe CRESSON</a:t>
            </a:r>
          </a:p>
        </p:txBody>
      </p:sp>
      <p:sp>
        <p:nvSpPr>
          <p:cNvPr id="3" name="Espace réservé du contenu 2">
            <a:extLst>
              <a:ext uri="{FF2B5EF4-FFF2-40B4-BE49-F238E27FC236}">
                <a16:creationId xmlns:a16="http://schemas.microsoft.com/office/drawing/2014/main" id="{8A96F55F-34EF-B944-B749-2C0E84304EC5}"/>
              </a:ext>
            </a:extLst>
          </p:cNvPr>
          <p:cNvSpPr>
            <a:spLocks noGrp="1"/>
          </p:cNvSpPr>
          <p:nvPr>
            <p:ph idx="1"/>
          </p:nvPr>
        </p:nvSpPr>
        <p:spPr>
          <a:xfrm>
            <a:off x="5998869" y="1200150"/>
            <a:ext cx="5769344" cy="5257800"/>
          </a:xfrm>
        </p:spPr>
        <p:txBody>
          <a:bodyPr>
            <a:noAutofit/>
          </a:bodyPr>
          <a:lstStyle/>
          <a:p>
            <a:pPr lvl="1"/>
            <a:endParaRPr lang="fr-FR" sz="2000" dirty="0"/>
          </a:p>
          <a:p>
            <a:pPr lvl="1"/>
            <a:r>
              <a:rPr lang="fr-FR" sz="2000" dirty="0"/>
              <a:t>Situé à </a:t>
            </a:r>
            <a:r>
              <a:rPr lang="fr-FR" sz="2000" dirty="0">
                <a:hlinkClick r:id="rId3"/>
              </a:rPr>
              <a:t>l’Ecole Nationale Supérieure d’Architecture de Grenoble </a:t>
            </a:r>
            <a:r>
              <a:rPr lang="fr-FR" sz="2000" dirty="0"/>
              <a:t>: </a:t>
            </a:r>
            <a:r>
              <a:rPr lang="fr-FR" sz="2000" dirty="0">
                <a:hlinkClick r:id="rId4"/>
              </a:rPr>
              <a:t>AECC</a:t>
            </a:r>
            <a:r>
              <a:rPr lang="fr-FR" sz="2000" dirty="0"/>
              <a:t>, </a:t>
            </a:r>
            <a:r>
              <a:rPr lang="fr-FR" sz="2000" dirty="0">
                <a:hlinkClick r:id="rId5"/>
              </a:rPr>
              <a:t>MHA</a:t>
            </a:r>
            <a:endParaRPr lang="fr-FR" sz="2000" dirty="0"/>
          </a:p>
          <a:p>
            <a:pPr lvl="1"/>
            <a:endParaRPr lang="fr-FR" sz="2000" dirty="0"/>
          </a:p>
          <a:p>
            <a:pPr lvl="1"/>
            <a:r>
              <a:rPr lang="fr-FR" sz="2000" dirty="0"/>
              <a:t>41 enseignants-chercheurs, 20 doctorants, stagiaires, invités, partenaires …</a:t>
            </a:r>
          </a:p>
          <a:p>
            <a:pPr lvl="1"/>
            <a:endParaRPr lang="fr-FR" sz="2000" dirty="0"/>
          </a:p>
          <a:p>
            <a:pPr lvl="1"/>
            <a:r>
              <a:rPr lang="fr-FR" sz="2000" dirty="0"/>
              <a:t>5 accompagnants : documentation, communication, informatique, analyse de données, gestion financière</a:t>
            </a:r>
          </a:p>
          <a:p>
            <a:pPr lvl="1"/>
            <a:endParaRPr lang="fr-FR" sz="2000" dirty="0"/>
          </a:p>
          <a:p>
            <a:pPr lvl="1"/>
            <a:r>
              <a:rPr lang="fr-FR" sz="2000" dirty="0"/>
              <a:t>UMR 4 tutelles : CNRS, ECN, ENSAG-UGA, ENSAN-NU</a:t>
            </a:r>
          </a:p>
        </p:txBody>
      </p:sp>
      <p:pic>
        <p:nvPicPr>
          <p:cNvPr id="5" name="Image 4">
            <a:extLst>
              <a:ext uri="{FF2B5EF4-FFF2-40B4-BE49-F238E27FC236}">
                <a16:creationId xmlns:a16="http://schemas.microsoft.com/office/drawing/2014/main" id="{F559A61D-2E10-FE40-8D3F-0D57C12E8A94}"/>
              </a:ext>
            </a:extLst>
          </p:cNvPr>
          <p:cNvPicPr>
            <a:picLocks noChangeAspect="1"/>
          </p:cNvPicPr>
          <p:nvPr/>
        </p:nvPicPr>
        <p:blipFill>
          <a:blip r:embed="rId6"/>
          <a:stretch>
            <a:fillRect/>
          </a:stretch>
        </p:blipFill>
        <p:spPr>
          <a:xfrm>
            <a:off x="392655" y="1727200"/>
            <a:ext cx="5606214" cy="4203700"/>
          </a:xfrm>
          <a:prstGeom prst="rect">
            <a:avLst/>
          </a:prstGeom>
        </p:spPr>
      </p:pic>
    </p:spTree>
    <p:extLst>
      <p:ext uri="{BB962C8B-B14F-4D97-AF65-F5344CB8AC3E}">
        <p14:creationId xmlns:p14="http://schemas.microsoft.com/office/powerpoint/2010/main" val="170532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51C21E-B2DB-3A4D-B071-F85B10C76F07}"/>
              </a:ext>
            </a:extLst>
          </p:cNvPr>
          <p:cNvSpPr>
            <a:spLocks noGrp="1"/>
          </p:cNvSpPr>
          <p:nvPr>
            <p:ph type="title"/>
          </p:nvPr>
        </p:nvSpPr>
        <p:spPr>
          <a:xfrm>
            <a:off x="1838227" y="345993"/>
            <a:ext cx="8911687" cy="1275138"/>
          </a:xfrm>
        </p:spPr>
        <p:txBody>
          <a:bodyPr>
            <a:normAutofit/>
          </a:bodyPr>
          <a:lstStyle/>
          <a:p>
            <a:r>
              <a:rPr lang="fr-FR" dirty="0"/>
              <a:t>Centre de recherche sur l’espace sonore et l’environnement urbain</a:t>
            </a:r>
          </a:p>
        </p:txBody>
      </p:sp>
      <p:pic>
        <p:nvPicPr>
          <p:cNvPr id="5" name="Espace réservé du contenu 4">
            <a:extLst>
              <a:ext uri="{FF2B5EF4-FFF2-40B4-BE49-F238E27FC236}">
                <a16:creationId xmlns:a16="http://schemas.microsoft.com/office/drawing/2014/main" id="{D7EFCECA-91C7-6E4D-BB36-2D2ED649E105}"/>
              </a:ext>
            </a:extLst>
          </p:cNvPr>
          <p:cNvPicPr>
            <a:picLocks noGrp="1" noChangeAspect="1"/>
          </p:cNvPicPr>
          <p:nvPr>
            <p:ph idx="1"/>
          </p:nvPr>
        </p:nvPicPr>
        <p:blipFill>
          <a:blip r:embed="rId3"/>
          <a:stretch>
            <a:fillRect/>
          </a:stretch>
        </p:blipFill>
        <p:spPr>
          <a:xfrm>
            <a:off x="4323101" y="1621131"/>
            <a:ext cx="3941940" cy="2944289"/>
          </a:xfrm>
        </p:spPr>
      </p:pic>
      <p:pic>
        <p:nvPicPr>
          <p:cNvPr id="7" name="Image 6">
            <a:extLst>
              <a:ext uri="{FF2B5EF4-FFF2-40B4-BE49-F238E27FC236}">
                <a16:creationId xmlns:a16="http://schemas.microsoft.com/office/drawing/2014/main" id="{C1F63B11-FA20-844B-933D-C00B6C140C25}"/>
              </a:ext>
            </a:extLst>
          </p:cNvPr>
          <p:cNvPicPr>
            <a:picLocks noChangeAspect="1"/>
          </p:cNvPicPr>
          <p:nvPr/>
        </p:nvPicPr>
        <p:blipFill>
          <a:blip r:embed="rId4"/>
          <a:stretch>
            <a:fillRect/>
          </a:stretch>
        </p:blipFill>
        <p:spPr>
          <a:xfrm>
            <a:off x="0" y="1609816"/>
            <a:ext cx="5318716" cy="2944289"/>
          </a:xfrm>
          <a:prstGeom prst="rect">
            <a:avLst/>
          </a:prstGeom>
        </p:spPr>
      </p:pic>
      <p:sp>
        <p:nvSpPr>
          <p:cNvPr id="8" name="ZoneTexte 7">
            <a:extLst>
              <a:ext uri="{FF2B5EF4-FFF2-40B4-BE49-F238E27FC236}">
                <a16:creationId xmlns:a16="http://schemas.microsoft.com/office/drawing/2014/main" id="{52C357A7-DDAC-E548-BD12-AD2606F5AB52}"/>
              </a:ext>
            </a:extLst>
          </p:cNvPr>
          <p:cNvSpPr txBox="1"/>
          <p:nvPr/>
        </p:nvSpPr>
        <p:spPr>
          <a:xfrm>
            <a:off x="260849" y="4848432"/>
            <a:ext cx="11635219" cy="1631216"/>
          </a:xfrm>
          <a:prstGeom prst="rect">
            <a:avLst/>
          </a:prstGeom>
          <a:noFill/>
        </p:spPr>
        <p:txBody>
          <a:bodyPr wrap="square" rtlCol="0">
            <a:spAutoFit/>
          </a:bodyPr>
          <a:lstStyle/>
          <a:p>
            <a:r>
              <a:rPr lang="fr-FR" sz="2000" dirty="0"/>
              <a:t>Depuis plus de 40 ans </a:t>
            </a:r>
          </a:p>
          <a:p>
            <a:endParaRPr lang="fr-FR" sz="2000" dirty="0"/>
          </a:p>
          <a:p>
            <a:r>
              <a:rPr lang="fr-FR" sz="2000" dirty="0"/>
              <a:t>Approches sensibles des espaces vécus : enquête, prise de son de l’environnement sonore, observation les pratiques des espaces publics ou de l’habitat, création de dispositifs expérimentaux pour observer les usages</a:t>
            </a:r>
          </a:p>
        </p:txBody>
      </p:sp>
      <p:pic>
        <p:nvPicPr>
          <p:cNvPr id="11" name="Espace réservé du contenu 4">
            <a:extLst>
              <a:ext uri="{FF2B5EF4-FFF2-40B4-BE49-F238E27FC236}">
                <a16:creationId xmlns:a16="http://schemas.microsoft.com/office/drawing/2014/main" id="{BB79A68E-F996-8C40-B3A3-CA5D9AF9EA8C}"/>
              </a:ext>
            </a:extLst>
          </p:cNvPr>
          <p:cNvPicPr>
            <a:picLocks noChangeAspect="1"/>
          </p:cNvPicPr>
          <p:nvPr/>
        </p:nvPicPr>
        <p:blipFill>
          <a:blip r:embed="rId5"/>
          <a:stretch>
            <a:fillRect/>
          </a:stretch>
        </p:blipFill>
        <p:spPr>
          <a:xfrm>
            <a:off x="8265040" y="1621131"/>
            <a:ext cx="3910631" cy="2932974"/>
          </a:xfrm>
          <a:prstGeom prst="rect">
            <a:avLst/>
          </a:prstGeom>
        </p:spPr>
      </p:pic>
    </p:spTree>
    <p:extLst>
      <p:ext uri="{BB962C8B-B14F-4D97-AF65-F5344CB8AC3E}">
        <p14:creationId xmlns:p14="http://schemas.microsoft.com/office/powerpoint/2010/main" val="2089638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12FDC8-3A63-634E-806F-C309D5EEAD74}"/>
              </a:ext>
            </a:extLst>
          </p:cNvPr>
          <p:cNvSpPr>
            <a:spLocks noGrp="1"/>
          </p:cNvSpPr>
          <p:nvPr>
            <p:ph type="title"/>
          </p:nvPr>
        </p:nvSpPr>
        <p:spPr>
          <a:xfrm>
            <a:off x="1857687" y="354176"/>
            <a:ext cx="9731518" cy="1280890"/>
          </a:xfrm>
        </p:spPr>
        <p:txBody>
          <a:bodyPr>
            <a:normAutofit/>
          </a:bodyPr>
          <a:lstStyle/>
          <a:p>
            <a:endParaRPr lang="fr-FR" sz="3200" dirty="0"/>
          </a:p>
        </p:txBody>
      </p:sp>
      <p:pic>
        <p:nvPicPr>
          <p:cNvPr id="7" name="Image 6">
            <a:extLst>
              <a:ext uri="{FF2B5EF4-FFF2-40B4-BE49-F238E27FC236}">
                <a16:creationId xmlns:a16="http://schemas.microsoft.com/office/drawing/2014/main" id="{4E37B4A9-103A-F344-BA3B-E84198D825C1}"/>
              </a:ext>
            </a:extLst>
          </p:cNvPr>
          <p:cNvPicPr>
            <a:picLocks noChangeAspect="1"/>
          </p:cNvPicPr>
          <p:nvPr/>
        </p:nvPicPr>
        <p:blipFill>
          <a:blip r:embed="rId3"/>
          <a:stretch>
            <a:fillRect/>
          </a:stretch>
        </p:blipFill>
        <p:spPr>
          <a:xfrm>
            <a:off x="0" y="0"/>
            <a:ext cx="11868475" cy="6704647"/>
          </a:xfrm>
          <a:prstGeom prst="rect">
            <a:avLst/>
          </a:prstGeom>
        </p:spPr>
      </p:pic>
    </p:spTree>
    <p:extLst>
      <p:ext uri="{BB962C8B-B14F-4D97-AF65-F5344CB8AC3E}">
        <p14:creationId xmlns:p14="http://schemas.microsoft.com/office/powerpoint/2010/main" val="279119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DD53D7-DC1C-694E-BD72-AA5EE6F78225}"/>
              </a:ext>
            </a:extLst>
          </p:cNvPr>
          <p:cNvSpPr>
            <a:spLocks noGrp="1"/>
          </p:cNvSpPr>
          <p:nvPr>
            <p:ph type="title"/>
          </p:nvPr>
        </p:nvSpPr>
        <p:spPr>
          <a:xfrm>
            <a:off x="1841998" y="295720"/>
            <a:ext cx="8911687" cy="1280890"/>
          </a:xfrm>
        </p:spPr>
        <p:txBody>
          <a:bodyPr/>
          <a:lstStyle/>
          <a:p>
            <a:r>
              <a:rPr lang="fr-FR" dirty="0"/>
              <a:t>HAL au service de </a:t>
            </a:r>
            <a:br>
              <a:rPr lang="fr-FR" dirty="0"/>
            </a:br>
            <a:r>
              <a:rPr lang="fr-FR" dirty="0"/>
              <a:t>l’identité numérique du chercheur</a:t>
            </a:r>
          </a:p>
        </p:txBody>
      </p:sp>
      <p:sp>
        <p:nvSpPr>
          <p:cNvPr id="3" name="Espace réservé du contenu 2">
            <a:extLst>
              <a:ext uri="{FF2B5EF4-FFF2-40B4-BE49-F238E27FC236}">
                <a16:creationId xmlns:a16="http://schemas.microsoft.com/office/drawing/2014/main" id="{855F6D43-AA71-B541-8732-D20A8AF3E6B9}"/>
              </a:ext>
            </a:extLst>
          </p:cNvPr>
          <p:cNvSpPr>
            <a:spLocks noGrp="1"/>
          </p:cNvSpPr>
          <p:nvPr>
            <p:ph idx="1"/>
          </p:nvPr>
        </p:nvSpPr>
        <p:spPr>
          <a:xfrm>
            <a:off x="6193462" y="1743518"/>
            <a:ext cx="5526554" cy="4670343"/>
          </a:xfrm>
        </p:spPr>
        <p:txBody>
          <a:bodyPr>
            <a:noAutofit/>
          </a:bodyPr>
          <a:lstStyle/>
          <a:p>
            <a:r>
              <a:rPr lang="fr-FR" sz="2400" dirty="0"/>
              <a:t>Accompagner les membres</a:t>
            </a:r>
          </a:p>
          <a:p>
            <a:pPr marL="0" indent="0">
              <a:buNone/>
            </a:pPr>
            <a:r>
              <a:rPr lang="fr-FR" sz="2400" dirty="0"/>
              <a:t>   </a:t>
            </a:r>
            <a:endParaRPr lang="fr-FR" sz="2000" dirty="0"/>
          </a:p>
          <a:p>
            <a:pPr lvl="1"/>
            <a:r>
              <a:rPr lang="fr-FR" sz="2000" dirty="0"/>
              <a:t>le dépôt de leurs publications </a:t>
            </a:r>
          </a:p>
          <a:p>
            <a:pPr lvl="1"/>
            <a:endParaRPr lang="fr-FR" sz="2000" dirty="0"/>
          </a:p>
          <a:p>
            <a:pPr lvl="1"/>
            <a:r>
              <a:rPr lang="fr-FR" sz="2000" dirty="0"/>
              <a:t>la création de CV HAL</a:t>
            </a:r>
          </a:p>
          <a:p>
            <a:pPr lvl="1"/>
            <a:endParaRPr lang="fr-FR" sz="2000" dirty="0"/>
          </a:p>
          <a:p>
            <a:pPr lvl="1"/>
            <a:r>
              <a:rPr lang="fr-FR" sz="2000" dirty="0"/>
              <a:t>l’affichage sur la page institutionnelle du chercheur site AAU</a:t>
            </a:r>
          </a:p>
          <a:p>
            <a:pPr lvl="1"/>
            <a:endParaRPr lang="fr-FR" sz="2000" dirty="0"/>
          </a:p>
          <a:p>
            <a:pPr lvl="1"/>
            <a:r>
              <a:rPr lang="fr-FR" sz="2000" dirty="0"/>
              <a:t>L’enrichissement du profil ORCID, vérification IDREF</a:t>
            </a:r>
          </a:p>
          <a:p>
            <a:endParaRPr lang="fr-FR" sz="2800" dirty="0"/>
          </a:p>
        </p:txBody>
      </p:sp>
      <p:pic>
        <p:nvPicPr>
          <p:cNvPr id="5" name="Image 4">
            <a:extLst>
              <a:ext uri="{FF2B5EF4-FFF2-40B4-BE49-F238E27FC236}">
                <a16:creationId xmlns:a16="http://schemas.microsoft.com/office/drawing/2014/main" id="{A4347183-B423-854A-8F0F-935F1EC46837}"/>
              </a:ext>
            </a:extLst>
          </p:cNvPr>
          <p:cNvPicPr>
            <a:picLocks noChangeAspect="1"/>
          </p:cNvPicPr>
          <p:nvPr/>
        </p:nvPicPr>
        <p:blipFill>
          <a:blip r:embed="rId3"/>
          <a:stretch>
            <a:fillRect/>
          </a:stretch>
        </p:blipFill>
        <p:spPr>
          <a:xfrm>
            <a:off x="326571" y="1743519"/>
            <a:ext cx="5749652" cy="4670343"/>
          </a:xfrm>
          <a:prstGeom prst="rect">
            <a:avLst/>
          </a:prstGeom>
        </p:spPr>
      </p:pic>
      <p:pic>
        <p:nvPicPr>
          <p:cNvPr id="11" name="Image 10">
            <a:extLst>
              <a:ext uri="{FF2B5EF4-FFF2-40B4-BE49-F238E27FC236}">
                <a16:creationId xmlns:a16="http://schemas.microsoft.com/office/drawing/2014/main" id="{AF619B77-119D-3A46-8922-7CFF7A3F489E}"/>
              </a:ext>
            </a:extLst>
          </p:cNvPr>
          <p:cNvPicPr>
            <a:picLocks noChangeAspect="1"/>
          </p:cNvPicPr>
          <p:nvPr/>
        </p:nvPicPr>
        <p:blipFill>
          <a:blip r:embed="rId4"/>
          <a:stretch>
            <a:fillRect/>
          </a:stretch>
        </p:blipFill>
        <p:spPr>
          <a:xfrm>
            <a:off x="9970682" y="552450"/>
            <a:ext cx="1905000" cy="977900"/>
          </a:xfrm>
          <a:prstGeom prst="rect">
            <a:avLst/>
          </a:prstGeom>
        </p:spPr>
      </p:pic>
    </p:spTree>
    <p:extLst>
      <p:ext uri="{BB962C8B-B14F-4D97-AF65-F5344CB8AC3E}">
        <p14:creationId xmlns:p14="http://schemas.microsoft.com/office/powerpoint/2010/main" val="3145049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C3A888B-E6B1-164D-A1D0-29A0C7132EA7}"/>
              </a:ext>
            </a:extLst>
          </p:cNvPr>
          <p:cNvPicPr>
            <a:picLocks noChangeAspect="1"/>
          </p:cNvPicPr>
          <p:nvPr/>
        </p:nvPicPr>
        <p:blipFill>
          <a:blip r:embed="rId3"/>
          <a:stretch>
            <a:fillRect/>
          </a:stretch>
        </p:blipFill>
        <p:spPr>
          <a:xfrm>
            <a:off x="3174" y="2870200"/>
            <a:ext cx="12014200" cy="4025900"/>
          </a:xfrm>
          <a:prstGeom prst="rect">
            <a:avLst/>
          </a:prstGeom>
        </p:spPr>
      </p:pic>
      <p:pic>
        <p:nvPicPr>
          <p:cNvPr id="5" name="Espace réservé du contenu 4">
            <a:extLst>
              <a:ext uri="{FF2B5EF4-FFF2-40B4-BE49-F238E27FC236}">
                <a16:creationId xmlns:a16="http://schemas.microsoft.com/office/drawing/2014/main" id="{27B7196B-5D34-CE49-9200-98C697722A53}"/>
              </a:ext>
            </a:extLst>
          </p:cNvPr>
          <p:cNvPicPr>
            <a:picLocks noGrp="1" noChangeAspect="1"/>
          </p:cNvPicPr>
          <p:nvPr>
            <p:ph idx="1"/>
          </p:nvPr>
        </p:nvPicPr>
        <p:blipFill>
          <a:blip r:embed="rId4"/>
          <a:stretch>
            <a:fillRect/>
          </a:stretch>
        </p:blipFill>
        <p:spPr>
          <a:xfrm>
            <a:off x="1744662" y="0"/>
            <a:ext cx="8915400" cy="2824605"/>
          </a:xfrm>
        </p:spPr>
      </p:pic>
      <p:pic>
        <p:nvPicPr>
          <p:cNvPr id="7" name="Image 6">
            <a:extLst>
              <a:ext uri="{FF2B5EF4-FFF2-40B4-BE49-F238E27FC236}">
                <a16:creationId xmlns:a16="http://schemas.microsoft.com/office/drawing/2014/main" id="{607A8418-90AD-284F-8A98-9A655CC65AC1}"/>
              </a:ext>
            </a:extLst>
          </p:cNvPr>
          <p:cNvPicPr>
            <a:picLocks noChangeAspect="1"/>
          </p:cNvPicPr>
          <p:nvPr/>
        </p:nvPicPr>
        <p:blipFill>
          <a:blip r:embed="rId5"/>
          <a:stretch>
            <a:fillRect/>
          </a:stretch>
        </p:blipFill>
        <p:spPr>
          <a:xfrm>
            <a:off x="8004174" y="2190750"/>
            <a:ext cx="4013200" cy="2514600"/>
          </a:xfrm>
          <a:prstGeom prst="rect">
            <a:avLst/>
          </a:prstGeom>
        </p:spPr>
      </p:pic>
    </p:spTree>
    <p:extLst>
      <p:ext uri="{BB962C8B-B14F-4D97-AF65-F5344CB8AC3E}">
        <p14:creationId xmlns:p14="http://schemas.microsoft.com/office/powerpoint/2010/main" val="228464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C2DDC92-7D31-0048-A965-6B70245881D5}"/>
              </a:ext>
            </a:extLst>
          </p:cNvPr>
          <p:cNvPicPr>
            <a:picLocks noChangeAspect="1"/>
          </p:cNvPicPr>
          <p:nvPr/>
        </p:nvPicPr>
        <p:blipFill>
          <a:blip r:embed="rId2"/>
          <a:stretch>
            <a:fillRect/>
          </a:stretch>
        </p:blipFill>
        <p:spPr>
          <a:xfrm>
            <a:off x="2116196" y="2968418"/>
            <a:ext cx="8025160" cy="2975182"/>
          </a:xfrm>
          <a:prstGeom prst="rect">
            <a:avLst/>
          </a:prstGeom>
        </p:spPr>
      </p:pic>
      <p:pic>
        <p:nvPicPr>
          <p:cNvPr id="9" name="Image 8">
            <a:extLst>
              <a:ext uri="{FF2B5EF4-FFF2-40B4-BE49-F238E27FC236}">
                <a16:creationId xmlns:a16="http://schemas.microsoft.com/office/drawing/2014/main" id="{67502F24-C8EF-4344-9901-38849073A8A5}"/>
              </a:ext>
            </a:extLst>
          </p:cNvPr>
          <p:cNvPicPr>
            <a:picLocks noChangeAspect="1"/>
          </p:cNvPicPr>
          <p:nvPr/>
        </p:nvPicPr>
        <p:blipFill>
          <a:blip r:embed="rId3"/>
          <a:stretch>
            <a:fillRect/>
          </a:stretch>
        </p:blipFill>
        <p:spPr>
          <a:xfrm>
            <a:off x="2210435" y="289305"/>
            <a:ext cx="8981440" cy="2479088"/>
          </a:xfrm>
          <a:prstGeom prst="rect">
            <a:avLst/>
          </a:prstGeom>
        </p:spPr>
      </p:pic>
    </p:spTree>
    <p:extLst>
      <p:ext uri="{BB962C8B-B14F-4D97-AF65-F5344CB8AC3E}">
        <p14:creationId xmlns:p14="http://schemas.microsoft.com/office/powerpoint/2010/main" val="323097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DFA3A8-693C-1D4B-A39A-DB8AA357076D}"/>
              </a:ext>
            </a:extLst>
          </p:cNvPr>
          <p:cNvSpPr>
            <a:spLocks noGrp="1"/>
          </p:cNvSpPr>
          <p:nvPr>
            <p:ph type="title"/>
          </p:nvPr>
        </p:nvSpPr>
        <p:spPr>
          <a:xfrm>
            <a:off x="1907125" y="1995710"/>
            <a:ext cx="8911687" cy="2390552"/>
          </a:xfrm>
        </p:spPr>
        <p:txBody>
          <a:bodyPr>
            <a:noAutofit/>
          </a:bodyPr>
          <a:lstStyle/>
          <a:p>
            <a:r>
              <a:rPr lang="fr-FR" sz="4400" dirty="0"/>
              <a:t>Quels sont les facteurs qui font avancer l’archivage et la mise à jour des profils HAL au quotidien ?</a:t>
            </a:r>
            <a:br>
              <a:rPr lang="fr-FR" sz="4400" dirty="0"/>
            </a:br>
            <a:endParaRPr lang="fr-FR" sz="4400" dirty="0"/>
          </a:p>
        </p:txBody>
      </p:sp>
    </p:spTree>
    <p:extLst>
      <p:ext uri="{BB962C8B-B14F-4D97-AF65-F5344CB8AC3E}">
        <p14:creationId xmlns:p14="http://schemas.microsoft.com/office/powerpoint/2010/main" val="95389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6CA44-1542-6647-A75E-DB8190AE4685}"/>
              </a:ext>
            </a:extLst>
          </p:cNvPr>
          <p:cNvSpPr>
            <a:spLocks noGrp="1"/>
          </p:cNvSpPr>
          <p:nvPr>
            <p:ph type="title"/>
          </p:nvPr>
        </p:nvSpPr>
        <p:spPr>
          <a:xfrm>
            <a:off x="1692812" y="217026"/>
            <a:ext cx="8911687" cy="1280890"/>
          </a:xfrm>
        </p:spPr>
        <p:txBody>
          <a:bodyPr/>
          <a:lstStyle/>
          <a:p>
            <a:r>
              <a:rPr lang="fr-FR" dirty="0"/>
              <a:t>1 - Les leviers institutionnels</a:t>
            </a:r>
          </a:p>
        </p:txBody>
      </p:sp>
      <p:sp>
        <p:nvSpPr>
          <p:cNvPr id="3" name="Espace réservé du contenu 2">
            <a:extLst>
              <a:ext uri="{FF2B5EF4-FFF2-40B4-BE49-F238E27FC236}">
                <a16:creationId xmlns:a16="http://schemas.microsoft.com/office/drawing/2014/main" id="{F84C7988-6BEF-B44E-9B4F-D6215251651F}"/>
              </a:ext>
            </a:extLst>
          </p:cNvPr>
          <p:cNvSpPr>
            <a:spLocks noGrp="1"/>
          </p:cNvSpPr>
          <p:nvPr>
            <p:ph idx="1"/>
          </p:nvPr>
        </p:nvSpPr>
        <p:spPr>
          <a:xfrm>
            <a:off x="1692811" y="1165124"/>
            <a:ext cx="9545460" cy="5574890"/>
          </a:xfrm>
        </p:spPr>
        <p:txBody>
          <a:bodyPr>
            <a:noAutofit/>
          </a:bodyPr>
          <a:lstStyle/>
          <a:p>
            <a:r>
              <a:rPr lang="fr-FR" sz="2000" dirty="0"/>
              <a:t>La </a:t>
            </a:r>
            <a:r>
              <a:rPr lang="fr-FR" sz="2000" b="1" dirty="0"/>
              <a:t>loi pour une République Numérique en 2016 </a:t>
            </a:r>
          </a:p>
          <a:p>
            <a:pPr lvl="1"/>
            <a:r>
              <a:rPr lang="fr-FR" sz="2000" dirty="0"/>
              <a:t>dépôt de la dernière version auteur pour les articles de revue (embargo 12 mois SHS)</a:t>
            </a:r>
          </a:p>
          <a:p>
            <a:endParaRPr lang="fr-FR" sz="2000" dirty="0"/>
          </a:p>
          <a:p>
            <a:r>
              <a:rPr lang="fr-FR" sz="2000" dirty="0"/>
              <a:t>Le </a:t>
            </a:r>
            <a:r>
              <a:rPr lang="fr-FR" sz="2000" b="1" dirty="0"/>
              <a:t>CNRS</a:t>
            </a:r>
            <a:r>
              <a:rPr lang="fr-FR" sz="2000" dirty="0"/>
              <a:t> pour les chercheurs CNRS de l’équipe</a:t>
            </a:r>
          </a:p>
          <a:p>
            <a:pPr lvl="1"/>
            <a:r>
              <a:rPr lang="fr-FR" sz="2000" b="1" dirty="0"/>
              <a:t>RIBAC</a:t>
            </a:r>
            <a:r>
              <a:rPr lang="fr-FR" sz="2000" dirty="0"/>
              <a:t> et le dépôt obligatoire des fichiers pour les articles de revue -&gt; moteurs pour les autres membres depuis </a:t>
            </a:r>
            <a:r>
              <a:rPr lang="fr-FR" sz="2000" b="1" dirty="0"/>
              <a:t>2019</a:t>
            </a:r>
          </a:p>
          <a:p>
            <a:endParaRPr lang="fr-FR" sz="2000" dirty="0"/>
          </a:p>
          <a:p>
            <a:r>
              <a:rPr lang="fr-FR" sz="2000" dirty="0"/>
              <a:t>L’</a:t>
            </a:r>
            <a:r>
              <a:rPr lang="fr-FR" sz="2000" b="1" dirty="0"/>
              <a:t>ANR</a:t>
            </a:r>
            <a:r>
              <a:rPr lang="fr-FR" sz="2000" dirty="0"/>
              <a:t> qui finance et oblige au dépôt immédiat de toutes les productions dans HAL </a:t>
            </a:r>
          </a:p>
          <a:p>
            <a:pPr lvl="1"/>
            <a:r>
              <a:rPr lang="fr-FR" sz="2000" dirty="0"/>
              <a:t>avec une licence CC BY de préférence</a:t>
            </a:r>
          </a:p>
          <a:p>
            <a:endParaRPr lang="fr-FR" sz="2000" dirty="0"/>
          </a:p>
          <a:p>
            <a:r>
              <a:rPr lang="fr-FR" sz="2000" dirty="0"/>
              <a:t>L’</a:t>
            </a:r>
            <a:r>
              <a:rPr lang="fr-FR" sz="2000" b="1" dirty="0"/>
              <a:t>HCERES </a:t>
            </a:r>
            <a:r>
              <a:rPr lang="fr-FR" sz="2000" dirty="0"/>
              <a:t>qui propose son outil récupérant les dépôts HAL pour le prochain bilan d’activités</a:t>
            </a:r>
          </a:p>
          <a:p>
            <a:endParaRPr lang="fr-FR" sz="2000" dirty="0"/>
          </a:p>
        </p:txBody>
      </p:sp>
    </p:spTree>
    <p:extLst>
      <p:ext uri="{BB962C8B-B14F-4D97-AF65-F5344CB8AC3E}">
        <p14:creationId xmlns:p14="http://schemas.microsoft.com/office/powerpoint/2010/main" val="264155619"/>
      </p:ext>
    </p:extLst>
  </p:cSld>
  <p:clrMapOvr>
    <a:masterClrMapping/>
  </p:clrMapOvr>
</p:sld>
</file>

<file path=ppt/theme/theme1.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19641</TotalTime>
  <Words>1477</Words>
  <Application>Microsoft Macintosh PowerPoint</Application>
  <PresentationFormat>Grand écran</PresentationFormat>
  <Paragraphs>148</Paragraphs>
  <Slides>19</Slides>
  <Notes>12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Neo Tech Dacia Regular</vt:lpstr>
      <vt:lpstr>Nunito</vt:lpstr>
      <vt:lpstr>Arial</vt:lpstr>
      <vt:lpstr>Calibri</vt:lpstr>
      <vt:lpstr>Century Gothic</vt:lpstr>
      <vt:lpstr>Wingdings 3</vt:lpstr>
      <vt:lpstr>Brin</vt:lpstr>
      <vt:lpstr>HAL comme archive de la vie scientifique Retour d’expériences de AAU-Cresson</vt:lpstr>
      <vt:lpstr>Ambiances Architectures Urbanités, équipe CRESSON</vt:lpstr>
      <vt:lpstr>Centre de recherche sur l’espace sonore et l’environnement urbain</vt:lpstr>
      <vt:lpstr>Présentation PowerPoint</vt:lpstr>
      <vt:lpstr>HAL au service de  l’identité numérique du chercheur</vt:lpstr>
      <vt:lpstr>Présentation PowerPoint</vt:lpstr>
      <vt:lpstr>Présentation PowerPoint</vt:lpstr>
      <vt:lpstr>Quels sont les facteurs qui font avancer l’archivage et la mise à jour des profils HAL au quotidien ? </vt:lpstr>
      <vt:lpstr>1 - Les leviers institutionnels</vt:lpstr>
      <vt:lpstr>2 - Effet direction</vt:lpstr>
      <vt:lpstr>Présentation PowerPoint</vt:lpstr>
      <vt:lpstr>3 - Effet modèle</vt:lpstr>
      <vt:lpstr>4 – « Faire avec »</vt:lpstr>
      <vt:lpstr>Evolutions récentes : de nouveaux types de documents déposés</vt:lpstr>
      <vt:lpstr>De nouveaux types en lien avec les données de recherche</vt:lpstr>
      <vt:lpstr>Intégration entre HAL et l’entrepôt NAKALA</vt:lpstr>
      <vt:lpstr>Quelques « petits moins » de l’outil à améliorer ?</vt:lpstr>
      <vt:lpstr>Conclure</vt:lpstr>
      <vt:lpstr>MERCI</vt:lpstr>
    </vt:vector>
  </TitlesOfParts>
  <Company>Microsoft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d’accueil des stagiaires du CRENAU</dc:title>
  <dc:creator>Véronique DOM</dc:creator>
  <cp:lastModifiedBy>Microsoft Office User</cp:lastModifiedBy>
  <cp:revision>233</cp:revision>
  <cp:lastPrinted>2023-09-19T13:17:36Z</cp:lastPrinted>
  <dcterms:created xsi:type="dcterms:W3CDTF">2015-04-21T13:26:36Z</dcterms:created>
  <dcterms:modified xsi:type="dcterms:W3CDTF">2023-11-15T20:47:36Z</dcterms:modified>
</cp:coreProperties>
</file>