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8" r:id="rId6"/>
    <p:sldId id="320" r:id="rId7"/>
    <p:sldId id="304" r:id="rId8"/>
    <p:sldId id="306" r:id="rId9"/>
    <p:sldId id="303" r:id="rId10"/>
    <p:sldId id="321" r:id="rId11"/>
    <p:sldId id="300" r:id="rId12"/>
    <p:sldId id="315" r:id="rId13"/>
    <p:sldId id="312" r:id="rId14"/>
    <p:sldId id="323" r:id="rId15"/>
    <p:sldId id="313" r:id="rId16"/>
    <p:sldId id="322" r:id="rId17"/>
    <p:sldId id="325" r:id="rId18"/>
    <p:sldId id="326" r:id="rId19"/>
    <p:sldId id="324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C9E334-7D27-9041-857C-FB8BD29D1880}">
          <p14:sldIdLst>
            <p14:sldId id="256"/>
            <p14:sldId id="318"/>
            <p14:sldId id="320"/>
            <p14:sldId id="304"/>
            <p14:sldId id="306"/>
            <p14:sldId id="303"/>
            <p14:sldId id="321"/>
            <p14:sldId id="300"/>
            <p14:sldId id="315"/>
            <p14:sldId id="312"/>
            <p14:sldId id="323"/>
            <p14:sldId id="313"/>
            <p14:sldId id="322"/>
            <p14:sldId id="325"/>
            <p14:sldId id="326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8" pos="952">
          <p15:clr>
            <a:srgbClr val="A4A3A4"/>
          </p15:clr>
        </p15:guide>
        <p15:guide id="12" pos="839" userDrawn="1">
          <p15:clr>
            <a:srgbClr val="A4A3A4"/>
          </p15:clr>
        </p15:guide>
        <p15:guide id="1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8BC"/>
    <a:srgbClr val="115596"/>
    <a:srgbClr val="5F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9066" autoAdjust="0"/>
  </p:normalViewPr>
  <p:slideViewPr>
    <p:cSldViewPr snapToGrid="0" showGuides="1">
      <p:cViewPr varScale="1">
        <p:scale>
          <a:sx n="103" d="100"/>
          <a:sy n="103" d="100"/>
        </p:scale>
        <p:origin x="739" y="82"/>
      </p:cViewPr>
      <p:guideLst>
        <p:guide pos="952"/>
        <p:guide pos="839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6" d="100"/>
          <a:sy n="146" d="100"/>
        </p:scale>
        <p:origin x="48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>
                <a:latin typeface="Arial" panose="020B0604020202020204" pitchFamily="34" charset="0"/>
              </a:rPr>
              <a:t>07/11/2023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0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98A9-D549-5941-BECE-442FD2BDC3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98A9-D549-5941-BECE-442FD2BDC3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298A9-D549-5941-BECE-442FD2BDC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4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6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>
            <a:extLst>
              <a:ext uri="{FF2B5EF4-FFF2-40B4-BE49-F238E27FC236}">
                <a16:creationId xmlns:a16="http://schemas.microsoft.com/office/drawing/2014/main" id="{D29807B5-6018-8D4D-A944-EDC2C213553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" y="1750741"/>
            <a:ext cx="9144000" cy="33922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2657" y="352800"/>
            <a:ext cx="756000" cy="756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</p:spTree>
    <p:extLst>
      <p:ext uri="{BB962C8B-B14F-4D97-AF65-F5344CB8AC3E}">
        <p14:creationId xmlns:p14="http://schemas.microsoft.com/office/powerpoint/2010/main" val="252702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03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D016D95-D673-D643-AFC4-7AAD3525D3B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9C640-9EE7-3545-8650-BEDF6B12C732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41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01D-BA0C-2C40-967E-F0EF1AB3C51D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7770812" cy="3420000"/>
          </a:xfrm>
          <a:prstGeom prst="rect">
            <a:avLst/>
          </a:prstGeom>
        </p:spPr>
        <p:txBody>
          <a:bodyPr lIns="0" tIns="0" rIns="0" bIns="0" numCol="2" spcCol="900000"/>
          <a:lstStyle>
            <a:lvl1pPr marL="0" indent="0"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Bit </a:t>
            </a:r>
            <a:r>
              <a:rPr lang="fr-FR" dirty="0" err="1"/>
              <a:t>volorro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quia </a:t>
            </a:r>
            <a:r>
              <a:rPr lang="fr-FR" dirty="0" err="1"/>
              <a:t>cuptatur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doleceptur</a:t>
            </a:r>
            <a:r>
              <a:rPr lang="fr-FR" dirty="0"/>
              <a:t> </a:t>
            </a:r>
            <a:r>
              <a:rPr lang="fr-FR" dirty="0" err="1"/>
              <a:t>magnimporio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earument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acea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et,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iducias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ut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as ab </a:t>
            </a:r>
            <a:r>
              <a:rPr lang="fr-FR" dirty="0" err="1"/>
              <a:t>iumet</a:t>
            </a:r>
            <a:r>
              <a:rPr lang="fr-FR" dirty="0"/>
              <a:t>, </a:t>
            </a:r>
            <a:r>
              <a:rPr lang="fr-FR" dirty="0" err="1"/>
              <a:t>idunt</a:t>
            </a:r>
            <a:r>
              <a:rPr lang="fr-FR" dirty="0"/>
              <a:t> </a:t>
            </a:r>
            <a:r>
              <a:rPr lang="fr-FR" dirty="0" err="1"/>
              <a:t>voloreptas</a:t>
            </a:r>
            <a:r>
              <a:rPr lang="fr-FR" dirty="0"/>
              <a:t> </a:t>
            </a:r>
            <a:r>
              <a:rPr lang="fr-FR" dirty="0" err="1"/>
              <a:t>plam</a:t>
            </a:r>
            <a:r>
              <a:rPr lang="fr-FR" dirty="0"/>
              <a:t> que </a:t>
            </a:r>
            <a:r>
              <a:rPr lang="fr-FR" dirty="0" err="1"/>
              <a:t>ped</a:t>
            </a:r>
            <a:r>
              <a:rPr lang="fr-FR" dirty="0"/>
              <a:t> mo tem </a:t>
            </a:r>
            <a:r>
              <a:rPr lang="fr-FR" dirty="0" err="1"/>
              <a:t>reria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tem ut et </a:t>
            </a:r>
            <a:r>
              <a:rPr lang="fr-FR" dirty="0" err="1"/>
              <a:t>quatio</a:t>
            </a:r>
            <a:r>
              <a:rPr lang="fr-FR" dirty="0"/>
              <a:t>. Et </a:t>
            </a:r>
            <a:r>
              <a:rPr lang="fr-FR" dirty="0" err="1"/>
              <a:t>venemporepta</a:t>
            </a:r>
            <a:r>
              <a:rPr lang="fr-FR" dirty="0"/>
              <a:t> nus </a:t>
            </a:r>
            <a:r>
              <a:rPr lang="fr-FR" dirty="0" err="1"/>
              <a:t>etur</a:t>
            </a:r>
            <a:r>
              <a:rPr lang="fr-FR" dirty="0"/>
              <a:t>, cum, qui </a:t>
            </a:r>
            <a:r>
              <a:rPr lang="fr-FR" dirty="0" err="1"/>
              <a:t>sendi</a:t>
            </a:r>
            <a:r>
              <a:rPr lang="fr-FR" dirty="0"/>
              <a:t> </a:t>
            </a:r>
            <a:r>
              <a:rPr lang="fr-FR" dirty="0" err="1"/>
              <a:t>sinvelendant</a:t>
            </a:r>
            <a:r>
              <a:rPr lang="fr-FR" dirty="0"/>
              <a:t> </a:t>
            </a:r>
            <a:r>
              <a:rPr lang="fr-FR" dirty="0" err="1"/>
              <a:t>molupic</a:t>
            </a:r>
            <a:r>
              <a:rPr lang="fr-FR" dirty="0"/>
              <a:t>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rentur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voluptus</a:t>
            </a:r>
            <a:r>
              <a:rPr lang="fr-FR" dirty="0"/>
              <a:t> </a:t>
            </a:r>
            <a:r>
              <a:rPr lang="fr-FR" dirty="0" err="1"/>
              <a:t>sedit</a:t>
            </a:r>
            <a:r>
              <a:rPr lang="fr-FR" dirty="0"/>
              <a:t>, </a:t>
            </a:r>
            <a:r>
              <a:rPr lang="fr-FR" dirty="0" err="1"/>
              <a:t>omniatur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160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 distin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C433-F57F-0044-A643-207EF70802C4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3801827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60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4A18BAB-9CC3-3145-BE55-BCF00B5AE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079998"/>
            <a:ext cx="3806246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63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2" name="Espace réservé pour une image  5">
            <a:extLst>
              <a:ext uri="{FF2B5EF4-FFF2-40B4-BE49-F238E27FC236}">
                <a16:creationId xmlns:a16="http://schemas.microsoft.com/office/drawing/2014/main" id="{94D938FD-F0B7-C149-B94A-D3CB837134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76078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9A4E0F3-8646-8A49-ACF7-2706D40D8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46666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2957673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199608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9" tIns="396000" rIns="144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</a:t>
            </a:r>
            <a:br>
              <a:rPr lang="fr-FR" dirty="0"/>
            </a:br>
            <a:r>
              <a:rPr lang="fr-FR" dirty="0"/>
              <a:t>pour insérer un graphique, un tableau, une image, une vidéo (merci de respecter cet encombrement maximum)</a:t>
            </a:r>
          </a:p>
        </p:txBody>
      </p:sp>
    </p:spTree>
    <p:extLst>
      <p:ext uri="{BB962C8B-B14F-4D97-AF65-F5344CB8AC3E}">
        <p14:creationId xmlns:p14="http://schemas.microsoft.com/office/powerpoint/2010/main" val="415738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6ACE7F36-B91A-954E-AF9F-3A7C1FCFB17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4738"/>
            <a:ext cx="7770812" cy="34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64000" tIns="503998" rIns="176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créer un tableau, puis définissez le nombre de colonnes et de lignes (merci de respecter cet encombrement maximum)</a:t>
            </a:r>
          </a:p>
        </p:txBody>
      </p:sp>
    </p:spTree>
    <p:extLst>
      <p:ext uri="{BB962C8B-B14F-4D97-AF65-F5344CB8AC3E}">
        <p14:creationId xmlns:p14="http://schemas.microsoft.com/office/powerpoint/2010/main" val="25886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A77F763E-E782-8E48-917E-4F09C4EC1A4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4676" y="1621816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4676" y="263146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4676" y="363491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42E2B026-F49E-E64D-B6EB-48F31F6334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Chiffres clés</a:t>
            </a:r>
          </a:p>
        </p:txBody>
      </p:sp>
    </p:spTree>
    <p:extLst>
      <p:ext uri="{BB962C8B-B14F-4D97-AF65-F5344CB8AC3E}">
        <p14:creationId xmlns:p14="http://schemas.microsoft.com/office/powerpoint/2010/main" val="368247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2657" y="352800"/>
            <a:ext cx="756000" cy="756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2206D319-F0CF-0540-825B-A4612FD03A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image, puis placez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263839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1137" y="1383032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1137" y="250897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1137" y="3634918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A63475F9-7841-AF47-A9FC-B4582ACCE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80000"/>
            <a:ext cx="4472814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596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5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43996AC-91D5-4645-8253-29FEA7768B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DCE8D01-1D51-BC4F-B119-A4D7D76E0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7D011DDD-F674-E04D-B4B9-F71E5E20A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1C6ADE64-C22C-BD4D-A36E-265EDEB31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F4E1B1C6-FE35-3F4D-8863-464C71ACE2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7ABCB8F0-653E-D141-A479-190D260E21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F66633FC-7757-8649-B030-05D927244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:a16="http://schemas.microsoft.com/office/drawing/2014/main" id="{4719A5DA-CBF9-0242-9CDA-BF64E70479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C0FC2DF1-14A5-944F-9BCA-1565C5C0A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6B5B4FBA-FA9A-7643-9DC5-B356C6A91F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</p:spTree>
    <p:extLst>
      <p:ext uri="{BB962C8B-B14F-4D97-AF65-F5344CB8AC3E}">
        <p14:creationId xmlns:p14="http://schemas.microsoft.com/office/powerpoint/2010/main" val="104992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CFE-0483-BE4B-A4DE-D46D28BD729B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0843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42251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C05291-6969-B54A-AA3B-FC9E8BC24460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05AE-1600-2F41-AF99-9538B9BB5FC9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7600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07600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8745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6800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96800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302328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87182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2163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05A0749-F139-034E-93F4-B5F210CC17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8014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N°1 sur une ligne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15AE467E-A339-C849-BB7F-6E26A79641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87F66423-B4ED-9445-90F2-50773D5B6D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7182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N°2 sur une ligne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58DAF75E-30C0-A444-9C49-6349054071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57EA442-BBA4-5D41-9762-CCACB4500B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2163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N°3 sur une ligne</a:t>
            </a:r>
          </a:p>
        </p:txBody>
      </p:sp>
      <p:sp>
        <p:nvSpPr>
          <p:cNvPr id="39" name="Espace réservé du texte 34">
            <a:extLst>
              <a:ext uri="{FF2B5EF4-FFF2-40B4-BE49-F238E27FC236}">
                <a16:creationId xmlns:a16="http://schemas.microsoft.com/office/drawing/2014/main" id="{6ECD34DE-7A29-8945-9EE6-DCEBB7BBB7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</p:spTree>
    <p:extLst>
      <p:ext uri="{BB962C8B-B14F-4D97-AF65-F5344CB8AC3E}">
        <p14:creationId xmlns:p14="http://schemas.microsoft.com/office/powerpoint/2010/main" val="53083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pour les 3 photos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FFB24C2D-6551-2749-9149-1A8FE51839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386791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844C28-6FAC-F449-BA42-77054092BDF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3393368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BF48E3A-6B80-D84E-8868-13407E2FD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183" y="3396412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8D803FD-31E6-9C46-AE31-DFACBCF20B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2164" y="3393368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87182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2163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DE56632-A62B-2D49-8CC3-BE9D1F68826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7B0E8-D46E-424F-8DD3-B0E2057AE0B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6367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97655" y="1673265"/>
            <a:ext cx="1796970" cy="179697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EFB72E4E-65C7-404A-B5FF-9F37C6C1A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3801827" cy="179697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140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40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4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Remerciements, crédits photos, contacts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DCEF96A-236F-0449-B7D1-6463D458E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3410967"/>
            <a:ext cx="3801827" cy="226646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1400" b="0" i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 err="1"/>
              <a:t>www.lienweb.fr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4E342-38BE-4143-9228-A4DD42A3122E}"/>
              </a:ext>
            </a:extLst>
          </p:cNvPr>
          <p:cNvSpPr txBox="1"/>
          <p:nvPr userDrawn="1"/>
        </p:nvSpPr>
        <p:spPr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350" b="1" spc="0" baseline="0" noProof="0" dirty="0" err="1">
                <a:solidFill>
                  <a:schemeClr val="accent6"/>
                </a:solidFill>
              </a:rPr>
              <a:t>www.cnrs.fr</a:t>
            </a:r>
            <a:endParaRPr lang="fr-FR" sz="1350" b="1" spc="0" baseline="0" noProof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0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tions techn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BFEE-AE2E-1842-AAA1-D3D4F4AA1A4A}" type="datetime3">
              <a:rPr lang="fr-FR" smtClean="0"/>
              <a:t>07.11.23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585263-4DCD-B141-9187-11265449EF56}"/>
              </a:ext>
            </a:extLst>
          </p:cNvPr>
          <p:cNvSpPr txBox="1"/>
          <p:nvPr userDrawn="1"/>
        </p:nvSpPr>
        <p:spPr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fr-FR" sz="1400" dirty="0"/>
              <a:t>Pour commencer à créer votre présentation, </a:t>
            </a:r>
          </a:p>
          <a:p>
            <a:pPr algn="ctr"/>
            <a:r>
              <a:rPr lang="fr-FR" sz="1400" dirty="0"/>
              <a:t>rendez vous dans le menu </a:t>
            </a:r>
          </a:p>
          <a:p>
            <a:pPr algn="ctr"/>
            <a:r>
              <a:rPr lang="fr-FR" sz="1400" dirty="0"/>
              <a:t>Affichage &gt; Masque &gt; Masque des diapositives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Allez sur le premier masque blanc, renseignez le </a:t>
            </a:r>
          </a:p>
          <a:p>
            <a:pPr algn="ctr"/>
            <a:r>
              <a:rPr lang="fr-FR" sz="1400" dirty="0"/>
              <a:t>TITRE DE VOTRE PRÉSENTATION </a:t>
            </a:r>
          </a:p>
          <a:p>
            <a:pPr algn="ctr"/>
            <a:r>
              <a:rPr lang="fr-FR" sz="1400" dirty="0"/>
              <a:t>en bas de page, puis fermez le mode masque.</a:t>
            </a:r>
          </a:p>
          <a:p>
            <a:pPr algn="ctr"/>
            <a:r>
              <a:rPr lang="fr-FR" sz="1400" dirty="0"/>
              <a:t>____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Si vous souhaitez ne rien inscrire dans une zone de texte réservé, </a:t>
            </a:r>
          </a:p>
          <a:p>
            <a:pPr algn="ctr"/>
            <a:r>
              <a:rPr lang="fr-FR" sz="1400" dirty="0"/>
              <a:t>tapez un espace pour faire disparaître le texte du masque.</a:t>
            </a:r>
          </a:p>
          <a:p>
            <a:pPr algn="ctr"/>
            <a:r>
              <a:rPr lang="fr-FR" sz="1400" dirty="0"/>
              <a:t>____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Les photos des diapositives « Titre de présentation photo » et « Intercalaire photo » </a:t>
            </a:r>
          </a:p>
          <a:p>
            <a:pPr algn="ctr"/>
            <a:r>
              <a:rPr lang="fr-FR" sz="1400" dirty="0"/>
              <a:t>peuvent être remplacées par les vôtres. </a:t>
            </a:r>
          </a:p>
          <a:p>
            <a:pPr algn="ctr"/>
            <a:r>
              <a:rPr lang="fr-FR" sz="1400" dirty="0"/>
              <a:t>Pour cela, utilisez le masque « Titre de présentation vierge » et « Intercalaire photo vierge », </a:t>
            </a:r>
          </a:p>
          <a:p>
            <a:pPr algn="ctr"/>
            <a:r>
              <a:rPr lang="fr-FR" sz="1400" dirty="0"/>
              <a:t>et insérez votre image dans l’emplacement gris en cliquant sur l’icône centrale.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831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0">
            <a:extLst>
              <a:ext uri="{FF2B5EF4-FFF2-40B4-BE49-F238E27FC236}">
                <a16:creationId xmlns:a16="http://schemas.microsoft.com/office/drawing/2014/main" id="{1685E184-38B9-6C46-983C-91F4B6A88FA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4536000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C8544C-C108-8149-BD1E-84793D331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F17FA9-6C32-3B46-AC3B-C884F19A4E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FB2E4D-4180-2742-811E-53D85AF875CD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00E8C-0FDC-ED49-A9CE-9A0E318D7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08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8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orient="horz" pos="21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7D0E58-B044-C54B-9331-7936DF6BE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04C43-2EBB-9349-AB08-A96394F16D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9029CF-9AC0-BA45-8C6E-1A9A923E4E2F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25316-0A93-CB4D-8EA8-0BB80E3466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914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10">
            <a:extLst>
              <a:ext uri="{FF2B5EF4-FFF2-40B4-BE49-F238E27FC236}">
                <a16:creationId xmlns:a16="http://schemas.microsoft.com/office/drawing/2014/main" id="{6927CA69-EF9E-3F4B-8774-677CC8908D5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51"/>
            <a:ext cx="9142645" cy="4536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859E-96FF-1D48-93F4-993BE9FE3962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741648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hoto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1557D14-AEB6-AB44-9445-F8650BDFFF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45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centrale pour insérer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859E-96FF-1D48-93F4-993BE9FE3962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412569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58C5-8137-1448-8FDF-E4D074CB3949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41243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CBC-68F5-7142-B411-53CA7BAC5065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827271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242481-6315-B04C-9470-F8767E583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fr-FR" sz="2250" b="1" i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Texte/Chiffre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0512" y="1960789"/>
            <a:ext cx="2303488" cy="539736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Message sur le nombre de lignes souhaité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203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3094F-C109-E64C-AA89-4F79B81A0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DFB2E4D-4180-2742-811E-53D85AF875CD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1849" y="475932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8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49" r:id="rId2"/>
    <p:sldLayoutId id="2147483908" r:id="rId3"/>
    <p:sldLayoutId id="2147483926" r:id="rId4"/>
    <p:sldLayoutId id="2147483927" r:id="rId5"/>
    <p:sldLayoutId id="2147483941" r:id="rId6"/>
    <p:sldLayoutId id="2147483931" r:id="rId7"/>
    <p:sldLayoutId id="2147483938" r:id="rId8"/>
    <p:sldLayoutId id="2147483928" r:id="rId9"/>
    <p:sldLayoutId id="2147483951" r:id="rId10"/>
    <p:sldLayoutId id="2147483952" r:id="rId11"/>
    <p:sldLayoutId id="2147483933" r:id="rId12"/>
    <p:sldLayoutId id="2147483934" r:id="rId13"/>
    <p:sldLayoutId id="2147483935" r:id="rId14"/>
    <p:sldLayoutId id="2147483946" r:id="rId15"/>
    <p:sldLayoutId id="2147483948" r:id="rId16"/>
    <p:sldLayoutId id="2147483947" r:id="rId17"/>
    <p:sldLayoutId id="2147483954" r:id="rId18"/>
    <p:sldLayoutId id="2147483944" r:id="rId19"/>
    <p:sldLayoutId id="2147483943" r:id="rId20"/>
    <p:sldLayoutId id="2147483942" r:id="rId21"/>
    <p:sldLayoutId id="2147483936" r:id="rId22"/>
    <p:sldLayoutId id="2147483939" r:id="rId23"/>
    <p:sldLayoutId id="2147483937" r:id="rId24"/>
    <p:sldLayoutId id="2147483945" r:id="rId25"/>
    <p:sldLayoutId id="2147483940" r:id="rId26"/>
    <p:sldLayoutId id="2147483950" r:id="rId27"/>
    <p:sldLayoutId id="2147483953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624" userDrawn="1">
          <p15:clr>
            <a:srgbClr val="F26B43"/>
          </p15:clr>
        </p15:guide>
        <p15:guide id="3" orient="horz" pos="3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erve.bertrand@cnrs.fr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78" y="0"/>
            <a:ext cx="7500299" cy="498763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2D8117-C5EF-9D41-B105-B4A72A54BB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41985" y="391604"/>
            <a:ext cx="7131721" cy="598366"/>
          </a:xfrm>
        </p:spPr>
        <p:txBody>
          <a:bodyPr/>
          <a:lstStyle/>
          <a:p>
            <a:pPr algn="ctr"/>
            <a:r>
              <a:rPr lang="fr-FR" sz="2800" dirty="0" smtClean="0"/>
              <a:t>Mise en œuvre des aéronefs </a:t>
            </a:r>
            <a:r>
              <a:rPr lang="fr-FR" sz="2800" dirty="0" err="1" smtClean="0"/>
              <a:t>télépilotés</a:t>
            </a:r>
            <a:r>
              <a:rPr lang="fr-FR" sz="2800" dirty="0" smtClean="0"/>
              <a:t> au CNRS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-52899" y="1156225"/>
            <a:ext cx="152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dirsu.drones@cnrs.fr</a:t>
            </a:r>
            <a:endParaRPr lang="fr-FR" sz="1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3195256"/>
            <a:ext cx="1229647" cy="17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63335" y="-4"/>
            <a:ext cx="7960327" cy="523926"/>
          </a:xfrm>
        </p:spPr>
        <p:txBody>
          <a:bodyPr/>
          <a:lstStyle/>
          <a:p>
            <a:pPr eaLnBrk="0" hangingPunct="0">
              <a:defRPr/>
            </a:pPr>
            <a:r>
              <a:rPr lang="fr-FR" sz="2000" b="1" dirty="0">
                <a:cs typeface="Arial" pitchFamily="34" charset="0"/>
              </a:rPr>
              <a:t>L</a:t>
            </a:r>
            <a:r>
              <a:rPr lang="fr-FR" sz="2000" b="1" dirty="0" smtClean="0">
                <a:cs typeface="Arial" pitchFamily="34" charset="0"/>
              </a:rPr>
              <a:t>es avantages du LUC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type="body" sz="quarter" idx="14"/>
          </p:nvPr>
        </p:nvSpPr>
        <p:spPr>
          <a:xfrm>
            <a:off x="341524" y="904494"/>
            <a:ext cx="8559588" cy="342741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fr-FR" sz="1600" b="0" dirty="0"/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Organisation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administrative et opérationnelle identique à une compagnie aérienne </a:t>
            </a:r>
          </a:p>
          <a:p>
            <a:pPr algn="just"/>
            <a:r>
              <a:rPr lang="fr-FR" sz="1600" b="0" dirty="0"/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Pas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de changement dans les procédures actuelles qui sont déjà en adéquation avec 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 l’agrément </a:t>
            </a:r>
          </a:p>
          <a:p>
            <a:pPr algn="just"/>
            <a:r>
              <a:rPr lang="fr-FR" sz="1600" b="0" dirty="0"/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Délégation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de décision dans la préparation et l’approbation de mission « hors scénario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»   (hauteur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, distance, nuit…) </a:t>
            </a:r>
          </a:p>
          <a:p>
            <a:pPr algn="just"/>
            <a:r>
              <a:rPr lang="fr-FR" sz="1600" b="0" dirty="0"/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Contrôle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de la DGAC « à postériori » des opérations et du fonctionnement du pôle « drones » du CNRS. </a:t>
            </a:r>
          </a:p>
          <a:p>
            <a:pPr algn="just">
              <a:spcBef>
                <a:spcPts val="600"/>
              </a:spcBef>
            </a:pP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5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599DF-A345-3E41-A146-9766BB8E198A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0C28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C28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63335" y="-4"/>
            <a:ext cx="7960327" cy="523926"/>
          </a:xfrm>
        </p:spPr>
        <p:txBody>
          <a:bodyPr/>
          <a:lstStyle/>
          <a:p>
            <a:pPr eaLnBrk="0" hangingPunct="0">
              <a:defRPr/>
            </a:pPr>
            <a:r>
              <a:rPr lang="fr-FR" sz="2000" b="1" dirty="0">
                <a:cs typeface="Arial" pitchFamily="34" charset="0"/>
              </a:rPr>
              <a:t>L</a:t>
            </a:r>
            <a:r>
              <a:rPr lang="fr-FR" sz="2000" b="1" dirty="0" smtClean="0">
                <a:cs typeface="Arial" pitchFamily="34" charset="0"/>
              </a:rPr>
              <a:t>es contraintes inhérentes à l’agrément LUC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type="body" sz="quarter" idx="14"/>
          </p:nvPr>
        </p:nvSpPr>
        <p:spPr>
          <a:xfrm>
            <a:off x="281068" y="952184"/>
            <a:ext cx="8559588" cy="418615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sz="1600" b="0" dirty="0" smtClean="0">
                <a:latin typeface="+mn-lt"/>
              </a:rPr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Respect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absolu des procédures publiées et approuvées par la DGAC. </a:t>
            </a:r>
            <a:endParaRPr lang="fr-FR" sz="1600" b="0" dirty="0" smtClean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fr-FR" sz="1600" b="0" dirty="0"/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Les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procédures du MAP sont reprises et complétées dans le Manuel d’Exploitation (MANEX) de l’agrément LUC. </a:t>
            </a:r>
          </a:p>
          <a:p>
            <a:pPr algn="l"/>
            <a:r>
              <a:rPr lang="fr-FR" sz="1600" b="0" dirty="0"/>
              <a:t>• </a:t>
            </a:r>
            <a:r>
              <a:rPr lang="fr-FR" sz="1600" b="0" dirty="0" smtClean="0">
                <a:solidFill>
                  <a:srgbClr val="000000"/>
                </a:solidFill>
                <a:latin typeface="+mn-lt"/>
              </a:rPr>
              <a:t>La </a:t>
            </a:r>
            <a:r>
              <a:rPr lang="fr-FR" sz="1600" b="0" dirty="0">
                <a:solidFill>
                  <a:srgbClr val="000000"/>
                </a:solidFill>
                <a:latin typeface="+mn-lt"/>
              </a:rPr>
              <a:t>surveillance de la DGAC portera sur le respect des procédures publiées et approuvées. 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/>
            <a:r>
              <a:rPr lang="fr-FR" sz="1600" b="0" dirty="0">
                <a:solidFill>
                  <a:schemeClr val="tx1"/>
                </a:solidFill>
                <a:latin typeface="+mn-lt"/>
              </a:rPr>
              <a:t>-  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 Déclaration </a:t>
            </a:r>
            <a:r>
              <a:rPr lang="fr-FR" sz="1600" b="0" dirty="0">
                <a:solidFill>
                  <a:schemeClr val="tx1"/>
                </a:solidFill>
                <a:latin typeface="+mn-lt"/>
              </a:rPr>
              <a:t>préalable des missions sur le site « CORE »</a:t>
            </a:r>
          </a:p>
          <a:p>
            <a:pPr marL="285750" indent="-285750" algn="l">
              <a:buFontTx/>
              <a:buChar char="-"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Notification </a:t>
            </a:r>
            <a:r>
              <a:rPr lang="fr-FR" sz="1600" b="0" dirty="0">
                <a:solidFill>
                  <a:schemeClr val="tx1"/>
                </a:solidFill>
                <a:latin typeface="+mn-lt"/>
              </a:rPr>
              <a:t>de la mission sur le site de préparation « clearance »</a:t>
            </a:r>
          </a:p>
          <a:p>
            <a:pPr marL="285750" indent="-285750" algn="l">
              <a:buFontTx/>
              <a:buChar char="-"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Présence </a:t>
            </a:r>
            <a:r>
              <a:rPr lang="fr-FR" sz="1600" b="0" dirty="0">
                <a:solidFill>
                  <a:schemeClr val="tx1"/>
                </a:solidFill>
                <a:latin typeface="+mn-lt"/>
              </a:rPr>
              <a:t>obligatoire d’un assistant pour toutes les 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missions</a:t>
            </a:r>
          </a:p>
          <a:p>
            <a:pPr marL="285750" indent="-285750" algn="l">
              <a:buFontTx/>
              <a:buChar char="-"/>
            </a:pPr>
            <a:r>
              <a:rPr lang="fr-FR" sz="1600" b="0" dirty="0">
                <a:solidFill>
                  <a:schemeClr val="tx1"/>
                </a:solidFill>
                <a:latin typeface="+mn-lt"/>
              </a:rPr>
              <a:t>Compte rendu sur le site CORE de la mission (dans les plus brefs délais)</a:t>
            </a:r>
          </a:p>
          <a:p>
            <a:pPr algn="l"/>
            <a:endParaRPr lang="fr-FR" sz="1600" b="0" dirty="0" smtClean="0">
              <a:solidFill>
                <a:srgbClr val="000000"/>
              </a:solidFill>
              <a:latin typeface="+mn-lt"/>
            </a:endParaRPr>
          </a:p>
          <a:p>
            <a:pPr algn="l"/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6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5369" y="11134"/>
            <a:ext cx="6027550" cy="387607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Vol Drone hors métropole : </a:t>
            </a:r>
            <a:r>
              <a:rPr lang="fr-FR" sz="2000" dirty="0">
                <a:solidFill>
                  <a:srgbClr val="FF0000"/>
                </a:solidFill>
              </a:rPr>
              <a:t>ANTICIPER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14"/>
          </p:nvPr>
        </p:nvSpPr>
        <p:spPr>
          <a:xfrm>
            <a:off x="782198" y="1074738"/>
            <a:ext cx="7987229" cy="3427413"/>
          </a:xfrm>
        </p:spPr>
        <p:txBody>
          <a:bodyPr/>
          <a:lstStyle/>
          <a:p>
            <a:pPr marL="265113" indent="-265113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400" dirty="0"/>
              <a:t>La réglementation </a:t>
            </a:r>
            <a:r>
              <a:rPr lang="fr-FR" sz="1400" dirty="0" smtClean="0"/>
              <a:t>s’applique </a:t>
            </a:r>
            <a:r>
              <a:rPr lang="fr-FR" sz="1400" dirty="0"/>
              <a:t>dans les DOM et les COM (Polynésie française, Nouvelle Calédonie, Terres australes et antarctiques, Wallis et Futuna) </a:t>
            </a:r>
          </a:p>
          <a:p>
            <a:pPr marL="265113" indent="-265113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400" dirty="0"/>
              <a:t>Il faut respecter la réglementation </a:t>
            </a:r>
            <a:r>
              <a:rPr lang="fr-FR" sz="1400" u="sng" dirty="0"/>
              <a:t>du pays étranger </a:t>
            </a:r>
            <a:r>
              <a:rPr lang="fr-FR" sz="1400" b="1" i="1" u="sng" dirty="0"/>
              <a:t>et</a:t>
            </a:r>
            <a:r>
              <a:rPr lang="fr-FR" sz="1400" u="sng" dirty="0"/>
              <a:t> la réglementation française : </a:t>
            </a:r>
          </a:p>
          <a:p>
            <a:pPr marL="265113" lvl="1" indent="-2651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FF0000"/>
                </a:solidFill>
              </a:rPr>
              <a:t>Ne pas penser que c’est plus simple à l’étranger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smtClean="0"/>
              <a:t>même en espace EASA (cas Italie)</a:t>
            </a:r>
          </a:p>
          <a:p>
            <a:pPr marL="265113" lvl="2" indent="-2651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5"/>
                </a:solidFill>
              </a:rPr>
              <a:t>Vérifier dans le pays étranger : </a:t>
            </a:r>
          </a:p>
          <a:p>
            <a:pPr marL="452438" lvl="1" indent="176213"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Si certains équipements du drone ne sont pas interdits (GPS différentiel en Chine </a:t>
            </a:r>
            <a:r>
              <a:rPr lang="fr-FR" sz="1400" dirty="0" smtClean="0"/>
              <a:t>?) </a:t>
            </a:r>
            <a:endParaRPr lang="fr-FR" sz="1400" dirty="0"/>
          </a:p>
          <a:p>
            <a:pPr marL="452438" lvl="1" indent="176213"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Les contraintes des douanes pour « importer » </a:t>
            </a:r>
            <a:r>
              <a:rPr lang="fr-FR" sz="1400" dirty="0" smtClean="0"/>
              <a:t>ou « sortir » un </a:t>
            </a:r>
            <a:r>
              <a:rPr lang="fr-FR" sz="1400" dirty="0"/>
              <a:t>drone (matériel de guerre </a:t>
            </a:r>
            <a:r>
              <a:rPr lang="fr-FR" sz="1400" dirty="0" smtClean="0"/>
              <a:t>?) </a:t>
            </a:r>
            <a:endParaRPr lang="fr-FR" sz="1400" dirty="0"/>
          </a:p>
          <a:p>
            <a:pPr marL="452438" lvl="1" indent="176213"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Les fréquences utilisables de télécommande ou de données scientifiques</a:t>
            </a:r>
          </a:p>
          <a:p>
            <a:pPr marL="452438" lvl="1" indent="176213"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Les lois de la propriété de </a:t>
            </a:r>
            <a:r>
              <a:rPr lang="fr-FR" sz="1400" dirty="0" smtClean="0"/>
              <a:t>l’image </a:t>
            </a:r>
            <a:r>
              <a:rPr lang="fr-FR" sz="1400" dirty="0"/>
              <a:t>et des données scientifiques (loi sur la biodiversité)</a:t>
            </a:r>
          </a:p>
          <a:p>
            <a:pPr marL="452438" lvl="1" indent="176213"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N</a:t>
            </a:r>
            <a:r>
              <a:rPr lang="fr-FR" sz="1400" dirty="0" smtClean="0"/>
              <a:t>écessité éventuelle d‘une </a:t>
            </a:r>
            <a:r>
              <a:rPr lang="fr-FR" sz="1400" dirty="0"/>
              <a:t>assurance particulière</a:t>
            </a:r>
          </a:p>
          <a:p>
            <a:pPr marL="265113" indent="-265113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400" dirty="0"/>
              <a:t>Penser aux contraintes du transport  du drone et de ses équipements (terre/air/mer) : cas des batteries lithium dans les avions  </a:t>
            </a:r>
          </a:p>
        </p:txBody>
      </p:sp>
    </p:spTree>
    <p:extLst>
      <p:ext uri="{BB962C8B-B14F-4D97-AF65-F5344CB8AC3E}">
        <p14:creationId xmlns:p14="http://schemas.microsoft.com/office/powerpoint/2010/main" val="27690138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29891" y="885719"/>
            <a:ext cx="8523260" cy="4111499"/>
          </a:xfrm>
        </p:spPr>
        <p:txBody>
          <a:bodyPr/>
          <a:lstStyle/>
          <a:p>
            <a:pPr algn="just"/>
            <a:r>
              <a:rPr lang="fr-FR" sz="1600" b="0" dirty="0">
                <a:solidFill>
                  <a:schemeClr val="tx1"/>
                </a:solidFill>
              </a:rPr>
              <a:t>“Les Biens à Double Usage (</a:t>
            </a:r>
            <a:r>
              <a:rPr lang="fr-FR" sz="1600" b="0" dirty="0">
                <a:solidFill>
                  <a:srgbClr val="FF0000"/>
                </a:solidFill>
              </a:rPr>
              <a:t>BDU</a:t>
            </a:r>
            <a:r>
              <a:rPr lang="fr-FR" sz="1600" b="0" dirty="0">
                <a:solidFill>
                  <a:schemeClr val="tx1"/>
                </a:solidFill>
              </a:rPr>
              <a:t>) sont des biens, équipements – y compris les technologies, logiciels, le savoir-faire immatériel ou intangible – susceptibles d’avoir une utilisation tant civile que militaire ou pouvant – entièrement ou en partie – contribuer au développement, à la production […] d’armes de destruction massive”(</a:t>
            </a:r>
            <a:r>
              <a:rPr lang="fr-FR" sz="1600" b="0" dirty="0">
                <a:solidFill>
                  <a:srgbClr val="FF0000"/>
                </a:solidFill>
              </a:rPr>
              <a:t>cf. site web du SBDU</a:t>
            </a:r>
            <a:r>
              <a:rPr lang="fr-FR" sz="1600" b="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fr-FR" sz="1600" b="0" dirty="0" smtClean="0">
                <a:solidFill>
                  <a:schemeClr val="tx1"/>
                </a:solidFill>
              </a:rPr>
              <a:t>Certains </a:t>
            </a:r>
            <a:r>
              <a:rPr lang="fr-FR" sz="1600" b="0" dirty="0">
                <a:solidFill>
                  <a:schemeClr val="tx1"/>
                </a:solidFill>
              </a:rPr>
              <a:t>matériels et technologies du CNRS peuvent être considérés comme des Biens à Double Usage (BDU). Quelques exemples parmi d’autres : certains drones, balises GPS, lasers, agents pathogènes, mais aussi des technologies de télécommunication.</a:t>
            </a:r>
          </a:p>
          <a:p>
            <a:pPr algn="just"/>
            <a:r>
              <a:rPr lang="fr-FR" sz="1600" b="0" dirty="0" err="1" smtClean="0">
                <a:solidFill>
                  <a:schemeClr val="tx1"/>
                </a:solidFill>
              </a:rPr>
              <a:t>Ulisse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>
                <a:solidFill>
                  <a:schemeClr val="tx1"/>
                </a:solidFill>
              </a:rPr>
              <a:t>accompagne les unités CNRS dans les démarches d’identification de potentiels biens à double usage, émission des licences d’exportation et formalités de douane</a:t>
            </a:r>
            <a:r>
              <a:rPr lang="fr-FR" sz="1600" b="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sz="1600" b="0" dirty="0">
              <a:solidFill>
                <a:schemeClr val="tx1"/>
              </a:solidFill>
            </a:endParaRPr>
          </a:p>
          <a:p>
            <a:pPr algn="just"/>
            <a:r>
              <a:rPr lang="fr-FR" sz="1600" b="0" dirty="0">
                <a:solidFill>
                  <a:schemeClr val="tx1"/>
                </a:solidFill>
              </a:rPr>
              <a:t>Pour plus d’informations </a:t>
            </a:r>
            <a:r>
              <a:rPr lang="fr-FR" sz="1600" b="0" dirty="0" smtClean="0">
                <a:solidFill>
                  <a:schemeClr val="tx1"/>
                </a:solidFill>
              </a:rPr>
              <a:t>: </a:t>
            </a:r>
            <a:r>
              <a:rPr lang="fr-FR" sz="1600" b="0" u="sng" dirty="0" smtClean="0">
                <a:solidFill>
                  <a:srgbClr val="FF0000"/>
                </a:solidFill>
              </a:rPr>
              <a:t>http</a:t>
            </a:r>
            <a:r>
              <a:rPr lang="fr-FR" sz="1600" b="0" u="sng" dirty="0">
                <a:solidFill>
                  <a:srgbClr val="FF0000"/>
                </a:solidFill>
              </a:rPr>
              <a:t>://</a:t>
            </a:r>
            <a:r>
              <a:rPr lang="fr-FR" sz="1600" b="0" u="sng" dirty="0" smtClean="0">
                <a:solidFill>
                  <a:srgbClr val="FF0000"/>
                </a:solidFill>
              </a:rPr>
              <a:t>www.ulisse.cnrs.fr</a:t>
            </a:r>
          </a:p>
          <a:p>
            <a:pPr algn="just"/>
            <a:endParaRPr lang="fr-FR" sz="1400" b="0" u="sng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2" y="-15114"/>
            <a:ext cx="45110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6406"/>
            <a:ext cx="6597460" cy="523926"/>
          </a:xfrm>
        </p:spPr>
        <p:txBody>
          <a:bodyPr/>
          <a:lstStyle/>
          <a:p>
            <a:r>
              <a:rPr lang="fr-FR" sz="1600" dirty="0"/>
              <a:t>Avant d’utiliser un drone dans le cadre de votre activité CNRS, il convient de remplir les conditions </a:t>
            </a:r>
            <a:r>
              <a:rPr lang="fr-FR" sz="1600" dirty="0" smtClean="0"/>
              <a:t>suivantes:</a:t>
            </a:r>
            <a:r>
              <a:rPr lang="fr-FR" sz="1600" dirty="0"/>
              <a:t> 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664949" y="996175"/>
            <a:ext cx="6357436" cy="1375318"/>
          </a:xfrm>
        </p:spPr>
        <p:txBody>
          <a:bodyPr/>
          <a:lstStyle/>
          <a:p>
            <a:pPr lvl="0" algn="l">
              <a:spcAft>
                <a:spcPts val="0"/>
              </a:spcAft>
            </a:pPr>
            <a:r>
              <a:rPr lang="fr-FR" sz="1600" b="0" u="sng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1- Pour </a:t>
            </a:r>
            <a:r>
              <a:rPr lang="fr-FR" sz="1600" b="0" u="sng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l’Unité de </a:t>
            </a:r>
            <a:r>
              <a:rPr lang="fr-FR" sz="1600" b="0" u="sng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Recherche</a:t>
            </a:r>
            <a:endParaRPr lang="fr-FR" sz="1600" b="0" u="sng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</a:pPr>
            <a:r>
              <a:rPr lang="fr-FR" sz="1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Un </a:t>
            </a:r>
            <a:r>
              <a:rPr lang="fr-FR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courrier du Directeur d’Unité à Monsieur Hervé BERTRAND, Directeur de la Sureté du CNRS, Conseiller Aéronautique, lui exposant la demande de 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rattachement:   </a:t>
            </a:r>
            <a:r>
              <a:rPr lang="fr-FR" sz="1600" b="0" u="sng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hlinkClick r:id="rId2"/>
              </a:rPr>
              <a:t>herve.bertrand@cnrs.fr</a:t>
            </a:r>
            <a:r>
              <a:rPr lang="fr-FR" sz="1600" b="0" dirty="0">
                <a:solidFill>
                  <a:srgbClr val="115596"/>
                </a:solidFill>
                <a:latin typeface="+mn-lt"/>
                <a:ea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664949" y="1962615"/>
            <a:ext cx="6357436" cy="37542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600"/>
              </a:spcBef>
              <a:buClr>
                <a:schemeClr val="tx2"/>
              </a:buClr>
              <a:buFontTx/>
              <a:buNone/>
              <a:defRPr sz="2800" b="1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0" u="sng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2- Pour les </a:t>
            </a:r>
            <a:r>
              <a:rPr lang="fr-FR" sz="1600" b="0" u="sng" dirty="0" err="1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Télépilotes</a:t>
            </a:r>
            <a:endParaRPr lang="fr-FR" sz="1600" b="0" u="sng" dirty="0" smtClean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- Avoir </a:t>
            </a:r>
            <a:r>
              <a:rPr lang="fr-FR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un lien juridique avec le CNRS</a:t>
            </a:r>
          </a:p>
          <a:p>
            <a:pPr algn="l"/>
            <a:r>
              <a:rPr lang="fr-FR" sz="1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- Être </a:t>
            </a:r>
            <a:r>
              <a:rPr lang="fr-FR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détenteur du certificat d’aptitude théorique de </a:t>
            </a:r>
            <a:r>
              <a:rPr lang="fr-FR" sz="1600" b="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télépilote</a:t>
            </a:r>
            <a:r>
              <a:rPr lang="fr-FR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(examen DGAC) délivré par la DGAC</a:t>
            </a:r>
          </a:p>
          <a:p>
            <a:pPr algn="l"/>
            <a:r>
              <a:rPr lang="fr-FR" sz="1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- Être </a:t>
            </a:r>
            <a:r>
              <a:rPr lang="fr-FR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détenteur d’une attestation de formation pratique délivrée par un Organisme de Formation préalablement approuvé par le CNRS</a:t>
            </a:r>
          </a:p>
          <a:p>
            <a:pPr algn="l"/>
            <a:r>
              <a:rPr lang="fr-FR" sz="1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- Présenter </a:t>
            </a:r>
            <a:r>
              <a:rPr lang="fr-FR" sz="16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un certificat médical d’aptitude aéronautique « classe II »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9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6406"/>
            <a:ext cx="6597460" cy="523926"/>
          </a:xfrm>
        </p:spPr>
        <p:txBody>
          <a:bodyPr/>
          <a:lstStyle/>
          <a:p>
            <a:r>
              <a:rPr lang="fr-FR" sz="1600" dirty="0"/>
              <a:t>Avant d’utiliser un drone dans le cadre de votre activité CNRS, il convient de remplir les conditions </a:t>
            </a:r>
            <a:r>
              <a:rPr lang="fr-FR" sz="1600" dirty="0" smtClean="0"/>
              <a:t>suivantes:</a:t>
            </a:r>
            <a:r>
              <a:rPr lang="fr-FR" sz="1600" dirty="0"/>
              <a:t> 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635868" y="319667"/>
            <a:ext cx="7786900" cy="3940099"/>
          </a:xfrm>
        </p:spPr>
        <p:txBody>
          <a:bodyPr/>
          <a:lstStyle/>
          <a:p>
            <a:pPr lvl="0" algn="l">
              <a:spcAft>
                <a:spcPts val="0"/>
              </a:spcAft>
            </a:pPr>
            <a:r>
              <a:rPr lang="fr-FR" sz="1600" b="0" u="sng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600" b="0" u="sng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Pour les aéronefs</a:t>
            </a:r>
          </a:p>
          <a:p>
            <a:pPr lvl="0" algn="l">
              <a:spcAft>
                <a:spcPts val="0"/>
              </a:spcAft>
            </a:pPr>
            <a:endParaRPr lang="fr-FR" sz="1600" b="0" u="sng" dirty="0" smtClean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1600" dirty="0" smtClean="0">
                <a:latin typeface="+mn-lt"/>
              </a:rPr>
              <a:t>Attestation </a:t>
            </a:r>
            <a:r>
              <a:rPr lang="fr-FR" sz="1600" dirty="0">
                <a:latin typeface="+mn-lt"/>
              </a:rPr>
              <a:t>de conception de type </a:t>
            </a:r>
            <a:r>
              <a:rPr lang="fr-FR" sz="1600" dirty="0" smtClean="0">
                <a:latin typeface="+mn-lt"/>
              </a:rPr>
              <a:t>(signée par la DGAC)</a:t>
            </a:r>
            <a:endParaRPr lang="fr-FR" sz="1600" dirty="0">
              <a:latin typeface="+mn-lt"/>
            </a:endParaRPr>
          </a:p>
          <a:p>
            <a:pPr lvl="1"/>
            <a:r>
              <a:rPr lang="fr-FR" sz="1600" dirty="0">
                <a:latin typeface="+mn-lt"/>
              </a:rPr>
              <a:t>Attestation de conformité au </a:t>
            </a:r>
            <a:r>
              <a:rPr lang="fr-FR" sz="1600" dirty="0" smtClean="0">
                <a:latin typeface="+mn-lt"/>
              </a:rPr>
              <a:t>type (signée par le vendeur)</a:t>
            </a:r>
            <a:endParaRPr lang="fr-FR" sz="1600" dirty="0">
              <a:latin typeface="+mn-lt"/>
            </a:endParaRPr>
          </a:p>
          <a:p>
            <a:pPr lvl="1"/>
            <a:r>
              <a:rPr lang="fr-FR" sz="1600" dirty="0">
                <a:latin typeface="+mn-lt"/>
              </a:rPr>
              <a:t>Manuel d’utilisation</a:t>
            </a:r>
          </a:p>
          <a:p>
            <a:pPr lvl="1"/>
            <a:r>
              <a:rPr lang="fr-FR" sz="1600" dirty="0">
                <a:latin typeface="+mn-lt"/>
              </a:rPr>
              <a:t>Manuel </a:t>
            </a:r>
            <a:r>
              <a:rPr lang="fr-FR" sz="1600" dirty="0" smtClean="0">
                <a:latin typeface="+mn-lt"/>
              </a:rPr>
              <a:t>d’entretien</a:t>
            </a:r>
          </a:p>
          <a:p>
            <a:pPr lvl="1"/>
            <a:r>
              <a:rPr lang="fr-FR" sz="1600" dirty="0"/>
              <a:t>Document issu du vendeur précisant l’identifiant électronique de l’aéronef</a:t>
            </a:r>
          </a:p>
          <a:p>
            <a:pPr lvl="1"/>
            <a:endParaRPr lang="fr-FR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3577"/>
            <a:ext cx="4591771" cy="523926"/>
          </a:xfrm>
        </p:spPr>
        <p:txBody>
          <a:bodyPr/>
          <a:lstStyle/>
          <a:p>
            <a:r>
              <a:rPr lang="fr-FR" sz="2000" dirty="0" smtClean="0"/>
              <a:t>Questions?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33" y="753978"/>
            <a:ext cx="6365233" cy="38748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654327">
            <a:off x="1655909" y="1115368"/>
            <a:ext cx="13307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FLY SAFE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1710000" y="352800"/>
            <a:ext cx="4794561" cy="845476"/>
          </a:xfrm>
        </p:spPr>
        <p:txBody>
          <a:bodyPr/>
          <a:lstStyle/>
          <a:p>
            <a:r>
              <a:rPr lang="fr-FR" sz="2800" dirty="0">
                <a:solidFill>
                  <a:srgbClr val="3978BC"/>
                </a:solidFill>
              </a:rPr>
              <a:t>Réglementation </a:t>
            </a:r>
            <a:r>
              <a:rPr lang="fr-FR" sz="2800" dirty="0" smtClean="0">
                <a:solidFill>
                  <a:srgbClr val="3978BC"/>
                </a:solidFill>
              </a:rPr>
              <a:t>française </a:t>
            </a:r>
            <a:endParaRPr lang="fr-FR" sz="2800" dirty="0">
              <a:solidFill>
                <a:srgbClr val="3978BC"/>
              </a:solidFill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2570" y="1944659"/>
            <a:ext cx="76653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« </a:t>
            </a:r>
            <a:r>
              <a:rPr lang="fr-FR" sz="2000" dirty="0" smtClean="0"/>
              <a:t>L’utilisation </a:t>
            </a:r>
            <a:r>
              <a:rPr lang="fr-FR" sz="2000" dirty="0"/>
              <a:t>en extérieur d’un </a:t>
            </a:r>
            <a:r>
              <a:rPr lang="fr-FR" sz="2000" dirty="0" smtClean="0"/>
              <a:t>drone aérien, </a:t>
            </a:r>
            <a:r>
              <a:rPr lang="fr-FR" sz="2000" dirty="0"/>
              <a:t>même </a:t>
            </a:r>
            <a:r>
              <a:rPr lang="fr-FR" sz="2000" dirty="0" smtClean="0"/>
              <a:t>de petite </a:t>
            </a:r>
            <a:r>
              <a:rPr lang="fr-FR" sz="2000" dirty="0"/>
              <a:t>taille, est considérée comme une </a:t>
            </a:r>
            <a:r>
              <a:rPr lang="fr-FR" sz="2000" dirty="0" smtClean="0"/>
              <a:t>activité aérienne </a:t>
            </a:r>
            <a:r>
              <a:rPr lang="fr-FR" sz="2000" dirty="0"/>
              <a:t>et relève donc de la </a:t>
            </a:r>
            <a:r>
              <a:rPr lang="fr-FR" sz="2000" dirty="0" smtClean="0"/>
              <a:t>réglementation </a:t>
            </a:r>
            <a:r>
              <a:rPr lang="fr-FR" sz="2000" dirty="0"/>
              <a:t>applicable à l’Aviation Civile </a:t>
            </a:r>
            <a:r>
              <a:rPr lang="fr-FR" sz="2000" dirty="0" smtClean="0"/>
              <a:t>».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Au sens de « Vigipirate »,  l’emploi d’un drone aérien comme vecteur d’attentat est évalué comme hautement probable. </a:t>
            </a:r>
            <a:endParaRPr lang="fr-FR" sz="2000" dirty="0"/>
          </a:p>
          <a:p>
            <a:endParaRPr lang="fr-FR" sz="2800" dirty="0"/>
          </a:p>
        </p:txBody>
      </p:sp>
      <p:pic>
        <p:nvPicPr>
          <p:cNvPr id="4" name="Picture 2" descr="Résultat de recherche d'images pour &quot;M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05" y="106302"/>
            <a:ext cx="848353" cy="10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82" y="406482"/>
            <a:ext cx="491613" cy="49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62884" y="3325602"/>
            <a:ext cx="3615280" cy="1593310"/>
          </a:xfrm>
          <a:prstGeom prst="rect">
            <a:avLst/>
          </a:prstGeom>
          <a:gradFill>
            <a:gsLst>
              <a:gs pos="37000">
                <a:srgbClr val="A4C6F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4A0EA7-0238-1E44-BA18-407695A9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7AE3-0B5F-B949-B061-B9FC3F25EB0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6A0A26-C02C-B04C-B5D8-E52BF049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4075656-06F0-FE46-96CD-47EAF203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69" y="11134"/>
            <a:ext cx="4591771" cy="523926"/>
          </a:xfrm>
        </p:spPr>
        <p:txBody>
          <a:bodyPr/>
          <a:lstStyle/>
          <a:p>
            <a:r>
              <a:rPr lang="fr-FR" sz="2000" dirty="0"/>
              <a:t>Utilisation des drones au CNRS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E12567-E365-8C40-A28B-8F8BA3ADFF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19" y="4028832"/>
            <a:ext cx="3376996" cy="434007"/>
          </a:xfrm>
          <a:noFill/>
        </p:spPr>
        <p:txBody>
          <a:bodyPr/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163 : Drones </a:t>
            </a:r>
            <a:r>
              <a:rPr lang="fr-FR" sz="1400" b="0" dirty="0">
                <a:solidFill>
                  <a:schemeClr val="tx1"/>
                </a:solidFill>
              </a:rPr>
              <a:t>opérationnels</a:t>
            </a:r>
          </a:p>
          <a:p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BE3C251-7CC6-894D-81C1-B59DD140B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590" y="769327"/>
            <a:ext cx="8273344" cy="2583807"/>
          </a:xfrm>
        </p:spPr>
        <p:txBody>
          <a:bodyPr/>
          <a:lstStyle/>
          <a:p>
            <a:r>
              <a:rPr lang="fr-FR" sz="1400" dirty="0"/>
              <a:t>Le drone </a:t>
            </a:r>
            <a:r>
              <a:rPr lang="fr-FR" sz="1400" dirty="0" smtClean="0"/>
              <a:t>: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Moyen indispensable à la recherche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Responsabilité portée exclusivement par l’exploitant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Conditions précises d’emploi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400" dirty="0" smtClean="0"/>
              <a:t>Spectre d’emploi </a:t>
            </a:r>
            <a:endParaRPr lang="fr-FR" sz="1400" dirty="0"/>
          </a:p>
          <a:p>
            <a:pPr marL="950913" lvl="1" indent="-2651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400" dirty="0"/>
              <a:t>Deux laboratoires travaillent sur les lois de commandes</a:t>
            </a:r>
          </a:p>
          <a:p>
            <a:pPr marL="950913" lvl="1" indent="-2651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400" dirty="0"/>
              <a:t>Les autres  utilisent les drones comme support de moyen de captation  de données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/>
          </a:p>
          <a:p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705407" y="3311187"/>
            <a:ext cx="3631707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2022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/>
          </a:p>
          <a:p>
            <a:r>
              <a:rPr lang="fr-FR" sz="1400" dirty="0" smtClean="0"/>
              <a:t>547 </a:t>
            </a:r>
            <a:r>
              <a:rPr lang="fr-FR" sz="1400" dirty="0"/>
              <a:t>missions « drone »</a:t>
            </a:r>
          </a:p>
          <a:p>
            <a:endParaRPr lang="fr-FR" sz="1400" dirty="0"/>
          </a:p>
          <a:p>
            <a:r>
              <a:rPr lang="fr-FR" sz="1400" dirty="0" smtClean="0"/>
              <a:t>2065 </a:t>
            </a:r>
            <a:r>
              <a:rPr lang="fr-FR" sz="1400" dirty="0"/>
              <a:t>vols</a:t>
            </a:r>
          </a:p>
          <a:p>
            <a:endParaRPr lang="fr-FR" sz="1400" dirty="0"/>
          </a:p>
          <a:p>
            <a:r>
              <a:rPr lang="fr-FR" sz="1400" dirty="0" smtClean="0"/>
              <a:t>578 heures de vol</a:t>
            </a:r>
            <a:endParaRPr lang="fr-FR" sz="1400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9BAABCF-76DE-7844-9841-D2775D26B9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62884" y="4410988"/>
            <a:ext cx="3806983" cy="400188"/>
          </a:xfrm>
          <a:noFill/>
        </p:spPr>
        <p:txBody>
          <a:bodyPr/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134 : </a:t>
            </a:r>
            <a:r>
              <a:rPr lang="fr-FR" sz="1400" b="0" dirty="0">
                <a:solidFill>
                  <a:schemeClr val="tx1"/>
                </a:solidFill>
              </a:rPr>
              <a:t>Télépilotes </a:t>
            </a:r>
            <a:r>
              <a:rPr lang="fr-FR" sz="1400" b="0" dirty="0" smtClean="0">
                <a:solidFill>
                  <a:schemeClr val="tx1"/>
                </a:solidFill>
              </a:rPr>
              <a:t>actifs</a:t>
            </a:r>
            <a:endParaRPr lang="fr-FR" sz="1400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9BAABCF-76DE-7844-9841-D2775D26B9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19953" y="3633458"/>
            <a:ext cx="4136999" cy="434007"/>
          </a:xfrm>
          <a:noFill/>
        </p:spPr>
        <p:txBody>
          <a:bodyPr/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  68 : Unités de recherche</a:t>
            </a:r>
          </a:p>
          <a:p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55898" y="3353402"/>
            <a:ext cx="214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au 7/11/2023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31C28C8F-D38F-B448-9556-A25314D8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69" y="11134"/>
            <a:ext cx="8101875" cy="523926"/>
          </a:xfrm>
        </p:spPr>
        <p:txBody>
          <a:bodyPr/>
          <a:lstStyle/>
          <a:p>
            <a:r>
              <a:rPr lang="fr-FR" sz="2000" dirty="0" smtClean="0"/>
              <a:t>Règlementation européenne : les scénarios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73350" y="820605"/>
            <a:ext cx="813230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rgbClr val="0070C0"/>
                </a:solidFill>
              </a:rPr>
              <a:t>Dans l’attente de la mise en application des STS (scénario standard européen), maintien des scénarios de la DGAC.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22" y="1569848"/>
            <a:ext cx="3772902" cy="35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11134"/>
            <a:ext cx="8158631" cy="523926"/>
          </a:xfrm>
        </p:spPr>
        <p:txBody>
          <a:bodyPr/>
          <a:lstStyle/>
          <a:p>
            <a:r>
              <a:rPr lang="fr-FR" sz="2000" dirty="0"/>
              <a:t>Règlementation </a:t>
            </a:r>
            <a:r>
              <a:rPr lang="fr-FR" sz="2000" dirty="0" smtClean="0"/>
              <a:t>européenne : </a:t>
            </a:r>
            <a:r>
              <a:rPr lang="fr-FR" sz="2000" dirty="0"/>
              <a:t>Autorisations d’exploitation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608013" y="1080000"/>
            <a:ext cx="8182025" cy="3420000"/>
          </a:xfrm>
        </p:spPr>
        <p:txBody>
          <a:bodyPr/>
          <a:lstStyle/>
          <a:p>
            <a:pPr marL="285750" indent="-28575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 smtClean="0"/>
              <a:t>Tout </a:t>
            </a:r>
            <a:r>
              <a:rPr lang="fr-FR" b="0" dirty="0"/>
              <a:t>vol en </a:t>
            </a:r>
            <a:r>
              <a:rPr lang="fr-FR" dirty="0"/>
              <a:t>catégorie Spécifique </a:t>
            </a:r>
            <a:r>
              <a:rPr lang="fr-FR" b="0" dirty="0"/>
              <a:t>en dehors des scénarios standard européens et des trois scénarios </a:t>
            </a:r>
            <a:r>
              <a:rPr lang="fr-FR" b="0" dirty="0" smtClean="0"/>
              <a:t>nationaux prédéfinis </a:t>
            </a:r>
            <a:r>
              <a:rPr lang="fr-FR" b="0" dirty="0"/>
              <a:t>ou en déviation aux règles applicables à ces scénarios, </a:t>
            </a:r>
            <a:r>
              <a:rPr lang="fr-FR" dirty="0"/>
              <a:t>ne peut être envisagé que dans le cadre d’une autorisation d’exploitation</a:t>
            </a:r>
            <a:r>
              <a:rPr lang="fr-FR" b="0" dirty="0"/>
              <a:t>, après étude au cas par cas d’une évaluation des risques, incluant les mesures d’atténuation appropriées. </a:t>
            </a:r>
            <a:endParaRPr lang="fr-FR" b="0" dirty="0" smtClean="0"/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Cette évaluation des risques est réalisée selon la méthodologie SORA 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 smtClean="0"/>
              <a:t>	(« </a:t>
            </a:r>
            <a:r>
              <a:rPr lang="fr-FR" b="0" i="1" dirty="0"/>
              <a:t>Specific Operations </a:t>
            </a:r>
            <a:r>
              <a:rPr lang="fr-FR" b="0" i="1" dirty="0" err="1"/>
              <a:t>Risk</a:t>
            </a:r>
            <a:r>
              <a:rPr lang="fr-FR" b="0" i="1" dirty="0"/>
              <a:t> </a:t>
            </a:r>
            <a:r>
              <a:rPr lang="fr-FR" b="0" i="1" dirty="0" err="1"/>
              <a:t>Assessment</a:t>
            </a:r>
            <a:r>
              <a:rPr lang="fr-FR" b="0" i="1" dirty="0"/>
              <a:t> </a:t>
            </a:r>
            <a:r>
              <a:rPr lang="fr-FR" b="0" dirty="0" smtClean="0"/>
              <a:t>»)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 smtClean="0"/>
              <a:t>Etudes </a:t>
            </a:r>
            <a:r>
              <a:rPr lang="fr-FR" b="0" dirty="0"/>
              <a:t>de sécurité </a:t>
            </a:r>
            <a:r>
              <a:rPr lang="fr-FR" b="0" dirty="0" err="1" smtClean="0"/>
              <a:t>pré-définies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31C28C8F-D38F-B448-9556-A25314D8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69" y="3577"/>
            <a:ext cx="7691111" cy="523926"/>
          </a:xfrm>
        </p:spPr>
        <p:txBody>
          <a:bodyPr/>
          <a:lstStyle/>
          <a:p>
            <a:r>
              <a:rPr lang="fr-FR" sz="2000" dirty="0" smtClean="0"/>
              <a:t>Règlementation européenne/ règlementation française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9" y="890795"/>
            <a:ext cx="7471321" cy="38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5369" y="-3980"/>
            <a:ext cx="7622082" cy="523926"/>
          </a:xfrm>
        </p:spPr>
        <p:txBody>
          <a:bodyPr/>
          <a:lstStyle/>
          <a:p>
            <a:r>
              <a:rPr lang="fr-FR" sz="2000" dirty="0">
                <a:solidFill>
                  <a:srgbClr val="0C284B"/>
                </a:solidFill>
              </a:rPr>
              <a:t>Règlementation européenne/ règlementation française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9" y="701314"/>
            <a:ext cx="7111159" cy="39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E79CFC-AB7D-844E-86B0-C3BD1DF9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1204-2AEA-E444-9A99-D02961C25721}" type="datetime3">
              <a:rPr lang="fr-FR" smtClean="0"/>
              <a:t>07.11.23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92E84F-1822-CB4A-9A97-A76E7EE2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C28C8F-D38F-B448-9556-A25314D8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69" y="124489"/>
            <a:ext cx="7466480" cy="523926"/>
          </a:xfrm>
        </p:spPr>
        <p:txBody>
          <a:bodyPr/>
          <a:lstStyle/>
          <a:p>
            <a:r>
              <a:rPr lang="fr-FR" sz="2000" dirty="0" smtClean="0"/>
              <a:t>Entrée en vigueur progressive de la règlementation européenne</a:t>
            </a:r>
            <a:endParaRPr lang="fr-FR" sz="20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7FB4F0-79C1-004A-BF54-94EB9EDE4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4" y="1079999"/>
            <a:ext cx="7553574" cy="3348418"/>
          </a:xfrm>
        </p:spPr>
        <p:txBody>
          <a:bodyPr/>
          <a:lstStyle/>
          <a:p>
            <a:r>
              <a:rPr lang="fr-FR" b="0" dirty="0" smtClean="0"/>
              <a:t>• </a:t>
            </a:r>
            <a:r>
              <a:rPr lang="fr-FR" sz="4000" dirty="0" smtClean="0"/>
              <a:t>STS-01</a:t>
            </a:r>
            <a:r>
              <a:rPr lang="fr-FR" sz="4000" b="0" dirty="0" smtClean="0"/>
              <a:t>:</a:t>
            </a:r>
          </a:p>
          <a:p>
            <a:r>
              <a:rPr lang="fr-FR" b="0" dirty="0" smtClean="0"/>
              <a:t> vol en </a:t>
            </a:r>
            <a:r>
              <a:rPr lang="fr-FR" b="0" dirty="0"/>
              <a:t>vue directe en espace urbain ou non urbain (similaire </a:t>
            </a:r>
            <a:r>
              <a:rPr lang="fr-FR" b="0" dirty="0" smtClean="0"/>
              <a:t>au S-3, S1)</a:t>
            </a:r>
          </a:p>
          <a:p>
            <a:endParaRPr lang="fr-FR" b="0" dirty="0"/>
          </a:p>
          <a:p>
            <a:r>
              <a:rPr lang="fr-FR" b="0" dirty="0" smtClean="0"/>
              <a:t>--------------------------------------------------------------------------------------------------------------</a:t>
            </a:r>
          </a:p>
          <a:p>
            <a:endParaRPr lang="fr-FR" b="0" dirty="0" smtClean="0"/>
          </a:p>
          <a:p>
            <a:r>
              <a:rPr lang="fr-FR" b="0" dirty="0" smtClean="0"/>
              <a:t>• </a:t>
            </a:r>
            <a:r>
              <a:rPr lang="fr-FR" sz="4000" dirty="0" smtClean="0"/>
              <a:t>STS-02</a:t>
            </a:r>
            <a:r>
              <a:rPr lang="fr-FR" sz="4000" dirty="0"/>
              <a:t>: </a:t>
            </a:r>
            <a:endParaRPr lang="fr-FR" sz="4000" dirty="0" smtClean="0"/>
          </a:p>
          <a:p>
            <a:r>
              <a:rPr lang="fr-FR" b="0" dirty="0" smtClean="0"/>
              <a:t>vol hors </a:t>
            </a:r>
            <a:r>
              <a:rPr lang="fr-FR" b="0" dirty="0"/>
              <a:t>vue possible hors zone urbaine à distance &lt; </a:t>
            </a:r>
            <a:r>
              <a:rPr lang="fr-FR" b="0" dirty="0" smtClean="0"/>
              <a:t>2km du </a:t>
            </a:r>
            <a:r>
              <a:rPr lang="fr-FR" b="0" dirty="0" err="1"/>
              <a:t>télépilote</a:t>
            </a:r>
            <a:r>
              <a:rPr lang="fr-FR" b="0" dirty="0"/>
              <a:t>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986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63335" y="-4"/>
            <a:ext cx="7960327" cy="523926"/>
          </a:xfrm>
        </p:spPr>
        <p:txBody>
          <a:bodyPr/>
          <a:lstStyle/>
          <a:p>
            <a:pPr eaLnBrk="0" hangingPunct="0">
              <a:defRPr/>
            </a:pPr>
            <a:r>
              <a:rPr lang="fr-FR" sz="2000" b="1" dirty="0">
                <a:cs typeface="Arial" pitchFamily="34" charset="0"/>
              </a:rPr>
              <a:t>Politique des drones au </a:t>
            </a:r>
            <a:r>
              <a:rPr lang="fr-FR" sz="2000" b="1" dirty="0" smtClean="0">
                <a:cs typeface="Arial" pitchFamily="34" charset="0"/>
              </a:rPr>
              <a:t>CNRS : réglementation EASA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type="body" sz="quarter" idx="14"/>
          </p:nvPr>
        </p:nvSpPr>
        <p:spPr>
          <a:xfrm>
            <a:off x="284768" y="1484212"/>
            <a:ext cx="8466268" cy="3427413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b="0" dirty="0" smtClean="0">
                <a:solidFill>
                  <a:srgbClr val="FF0000"/>
                </a:solidFill>
              </a:rPr>
              <a:t>Démarche </a:t>
            </a:r>
            <a:r>
              <a:rPr lang="fr-FR" sz="1600" b="0" dirty="0">
                <a:solidFill>
                  <a:srgbClr val="FF0000"/>
                </a:solidFill>
              </a:rPr>
              <a:t>CNRS : </a:t>
            </a:r>
            <a:r>
              <a:rPr lang="fr-FR" sz="1600" b="0" u="sng" dirty="0">
                <a:solidFill>
                  <a:schemeClr val="tx1"/>
                </a:solidFill>
              </a:rPr>
              <a:t>Acquérir le statut </a:t>
            </a:r>
            <a:r>
              <a:rPr lang="fr-FR" sz="1600" u="sng" dirty="0">
                <a:solidFill>
                  <a:schemeClr val="tx1"/>
                </a:solidFill>
              </a:rPr>
              <a:t>LUC</a:t>
            </a:r>
            <a:r>
              <a:rPr lang="fr-FR" sz="1600" b="0" u="sng" dirty="0">
                <a:solidFill>
                  <a:schemeClr val="tx1"/>
                </a:solidFill>
              </a:rPr>
              <a:t> : </a:t>
            </a:r>
            <a:r>
              <a:rPr lang="fr-FR" sz="1600" u="sng" dirty="0" smtClean="0">
                <a:solidFill>
                  <a:schemeClr val="tx1"/>
                </a:solidFill>
              </a:rPr>
              <a:t>Light User Certificate </a:t>
            </a:r>
            <a:endParaRPr lang="fr-FR" sz="1600" u="sng" dirty="0">
              <a:solidFill>
                <a:schemeClr val="tx1"/>
              </a:solidFill>
            </a:endParaRPr>
          </a:p>
          <a:p>
            <a:pPr marL="539750" indent="-274638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</a:rPr>
              <a:t>L’exploitant </a:t>
            </a:r>
            <a:r>
              <a:rPr lang="fr-FR" sz="1600" b="0" dirty="0">
                <a:solidFill>
                  <a:schemeClr val="tx1"/>
                </a:solidFill>
              </a:rPr>
              <a:t>titulaire d’un agrément « LUC » est autorisé par l’Autorité Nationale en charge de l’aviation civile (DGAC) à approuver lui-même ses opérations réalisées hors du cadre des </a:t>
            </a:r>
            <a:r>
              <a:rPr lang="fr-FR" sz="1600" b="0" dirty="0" smtClean="0">
                <a:solidFill>
                  <a:schemeClr val="tx1"/>
                </a:solidFill>
              </a:rPr>
              <a:t>scénarios standards</a:t>
            </a:r>
          </a:p>
          <a:p>
            <a:pPr marL="539750" indent="-274638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</a:rPr>
              <a:t>Ce </a:t>
            </a:r>
            <a:r>
              <a:rPr lang="fr-FR" sz="1600" b="0" dirty="0">
                <a:solidFill>
                  <a:schemeClr val="tx1"/>
                </a:solidFill>
              </a:rPr>
              <a:t>statut est conçu pour des exploitants comme le CNRS dont les missions sont variées avec de multiples acteurs et aéronefs. C’est </a:t>
            </a:r>
            <a:r>
              <a:rPr lang="fr-FR" sz="1600" b="0" dirty="0" smtClean="0">
                <a:solidFill>
                  <a:schemeClr val="tx1"/>
                </a:solidFill>
              </a:rPr>
              <a:t>un statut analogue à une compagnie aérienne, adapté </a:t>
            </a:r>
            <a:r>
              <a:rPr lang="fr-FR" sz="1600" b="0" dirty="0">
                <a:solidFill>
                  <a:schemeClr val="tx1"/>
                </a:solidFill>
              </a:rPr>
              <a:t>aux </a:t>
            </a:r>
            <a:r>
              <a:rPr lang="fr-FR" sz="1600" b="0" dirty="0" smtClean="0">
                <a:solidFill>
                  <a:schemeClr val="tx1"/>
                </a:solidFill>
              </a:rPr>
              <a:t>drones.</a:t>
            </a:r>
          </a:p>
          <a:p>
            <a:pPr marL="539750" indent="-274638" algn="l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</a:rPr>
              <a:t>l’exploitant </a:t>
            </a:r>
          </a:p>
          <a:p>
            <a:pPr marL="1225550" lvl="1" indent="-274638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/>
              <a:t>Approuve </a:t>
            </a:r>
            <a:r>
              <a:rPr lang="fr-FR" sz="1600" dirty="0"/>
              <a:t>ses propres opérations ; </a:t>
            </a:r>
          </a:p>
          <a:p>
            <a:pPr marL="1225550" lvl="1" indent="-274638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Est assujetti </a:t>
            </a:r>
            <a:r>
              <a:rPr lang="fr-FR" sz="1600" dirty="0" smtClean="0"/>
              <a:t>à la mise </a:t>
            </a:r>
            <a:r>
              <a:rPr lang="fr-FR" sz="1600" dirty="0"/>
              <a:t>en place </a:t>
            </a:r>
            <a:r>
              <a:rPr lang="fr-FR" sz="1600" dirty="0" smtClean="0"/>
              <a:t>d’un </a:t>
            </a:r>
            <a:r>
              <a:rPr lang="fr-FR" sz="1600" dirty="0"/>
              <a:t>système de gestion de la sécurité et des exigences renforcées (définis dans des textes de l’EASA) concernant </a:t>
            </a:r>
            <a:r>
              <a:rPr lang="fr-FR" sz="1600" dirty="0" smtClean="0"/>
              <a:t>les aéronefs, les télépilotes, les </a:t>
            </a:r>
            <a:r>
              <a:rPr lang="fr-FR" sz="1600" dirty="0"/>
              <a:t>restrictions d’utilisation, les conditions de préparation et de réalisation du vol.  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NRS_2019_def" id="{A22126CF-E991-6146-B806-4906C35B0DDD}" vid="{31BF5886-8832-9B49-AE2B-913C05BFB1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209BC-259C-4250-9DB8-95B1C1F5ABB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A8EDC5-F054-42D5-8564-CB06C4217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Presentation_IPGP</Template>
  <TotalTime>2020</TotalTime>
  <Words>1132</Words>
  <Application>Microsoft Office PowerPoint</Application>
  <PresentationFormat>Affichage à l'écran (16:9)</PresentationFormat>
  <Paragraphs>128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 Black</vt:lpstr>
      <vt:lpstr>Arial</vt:lpstr>
      <vt:lpstr>Calibri</vt:lpstr>
      <vt:lpstr>Wingdings</vt:lpstr>
      <vt:lpstr>Times New Roman</vt:lpstr>
      <vt:lpstr>Masque titre du document</vt:lpstr>
      <vt:lpstr>Présentation PowerPoint</vt:lpstr>
      <vt:lpstr>Présentation PowerPoint</vt:lpstr>
      <vt:lpstr>Utilisation des drones au CNRS</vt:lpstr>
      <vt:lpstr>Règlementation européenne : les scénarios</vt:lpstr>
      <vt:lpstr>Règlementation européenne : Autorisations d’exploitation </vt:lpstr>
      <vt:lpstr>Règlementation européenne/ règlementation française </vt:lpstr>
      <vt:lpstr>Règlementation européenne/ règlementation française </vt:lpstr>
      <vt:lpstr>Entrée en vigueur progressive de la règlementation européenne</vt:lpstr>
      <vt:lpstr>Politique des drones au CNRS : réglementation EASA </vt:lpstr>
      <vt:lpstr>Les avantages du LUC </vt:lpstr>
      <vt:lpstr>Les contraintes inhérentes à l’agrément LUC </vt:lpstr>
      <vt:lpstr>Vol Drone hors métropole : ANTICIPER</vt:lpstr>
      <vt:lpstr>Présentation PowerPoint</vt:lpstr>
      <vt:lpstr>Avant d’utiliser un drone dans le cadre de votre activité CNRS, il convient de remplir les conditions suivantes: </vt:lpstr>
      <vt:lpstr>Avant d’utiliser un drone dans le cadre de votre activité CNRS, il convient de remplir les conditions suivantes: </vt:lpstr>
      <vt:lpstr>Questions?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HUET Delphine</dc:creator>
  <cp:keywords/>
  <dc:description/>
  <cp:lastModifiedBy>CORNU Francois</cp:lastModifiedBy>
  <cp:revision>172</cp:revision>
  <dcterms:created xsi:type="dcterms:W3CDTF">2019-10-21T08:12:49Z</dcterms:created>
  <dcterms:modified xsi:type="dcterms:W3CDTF">2023-11-07T07:31:56Z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