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6" r:id="rId2"/>
  </p:sldMasterIdLst>
  <p:notesMasterIdLst>
    <p:notesMasterId r:id="rId36"/>
  </p:notesMasterIdLst>
  <p:sldIdLst>
    <p:sldId id="256" r:id="rId3"/>
    <p:sldId id="297" r:id="rId4"/>
    <p:sldId id="258" r:id="rId5"/>
    <p:sldId id="264" r:id="rId6"/>
    <p:sldId id="341" r:id="rId7"/>
    <p:sldId id="265" r:id="rId8"/>
    <p:sldId id="333" r:id="rId9"/>
    <p:sldId id="334" r:id="rId10"/>
    <p:sldId id="336" r:id="rId11"/>
    <p:sldId id="268" r:id="rId12"/>
    <p:sldId id="338" r:id="rId13"/>
    <p:sldId id="339" r:id="rId14"/>
    <p:sldId id="266" r:id="rId15"/>
    <p:sldId id="340" r:id="rId16"/>
    <p:sldId id="298" r:id="rId17"/>
    <p:sldId id="299" r:id="rId18"/>
    <p:sldId id="300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42" r:id="rId32"/>
    <p:sldId id="319" r:id="rId33"/>
    <p:sldId id="269" r:id="rId34"/>
    <p:sldId id="344" r:id="rId35"/>
  </p:sldIdLst>
  <p:sldSz cx="9144000" cy="5143500" type="screen16x9"/>
  <p:notesSz cx="6799263" cy="9929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31">
          <p15:clr>
            <a:srgbClr val="A4A3A4"/>
          </p15:clr>
        </p15:guide>
        <p15:guide id="2" orient="horz" pos="169">
          <p15:clr>
            <a:srgbClr val="A4A3A4"/>
          </p15:clr>
        </p15:guide>
        <p15:guide id="3" orient="horz" pos="365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orient="horz" pos="2845">
          <p15:clr>
            <a:srgbClr val="A4A3A4"/>
          </p15:clr>
        </p15:guide>
        <p15:guide id="6" orient="horz" pos="1711">
          <p15:clr>
            <a:srgbClr val="A4A3A4"/>
          </p15:clr>
        </p15:guide>
        <p15:guide id="7" orient="horz" pos="2305">
          <p15:clr>
            <a:srgbClr val="A4A3A4"/>
          </p15:clr>
        </p15:guide>
        <p15:guide id="8" pos="2880">
          <p15:clr>
            <a:srgbClr val="A4A3A4"/>
          </p15:clr>
        </p15:guide>
        <p15:guide id="9" pos="204">
          <p15:clr>
            <a:srgbClr val="A4A3A4"/>
          </p15:clr>
        </p15:guide>
        <p15:guide id="10" pos="2840">
          <p15:clr>
            <a:srgbClr val="A4A3A4"/>
          </p15:clr>
        </p15:guide>
        <p15:guide id="11" pos="3152">
          <p15:clr>
            <a:srgbClr val="A4A3A4"/>
          </p15:clr>
        </p15:guide>
        <p15:guide id="12" pos="5534">
          <p15:clr>
            <a:srgbClr val="A4A3A4"/>
          </p15:clr>
        </p15:guide>
        <p15:guide id="13" pos="567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9" roundtripDataSignature="AMtx7miiLfvYjd2llD3dBl+6ylWo5tbl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06" autoAdjust="0"/>
  </p:normalViewPr>
  <p:slideViewPr>
    <p:cSldViewPr snapToGrid="0">
      <p:cViewPr varScale="1">
        <p:scale>
          <a:sx n="127" d="100"/>
          <a:sy n="127" d="100"/>
        </p:scale>
        <p:origin x="1164" y="144"/>
      </p:cViewPr>
      <p:guideLst>
        <p:guide orient="horz" pos="531"/>
        <p:guide orient="horz" pos="169"/>
        <p:guide orient="horz" pos="365"/>
        <p:guide orient="horz" pos="1620"/>
        <p:guide orient="horz" pos="2845"/>
        <p:guide orient="horz" pos="1711"/>
        <p:guide orient="horz" pos="2305"/>
        <p:guide pos="2880"/>
        <p:guide pos="204"/>
        <p:guide pos="2840"/>
        <p:guide pos="3152"/>
        <p:guide pos="5534"/>
        <p:guide pos="5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79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82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347" cy="49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1342" y="0"/>
            <a:ext cx="2946347" cy="49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1599"/>
            <a:ext cx="2946347" cy="49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/>
          </a:p>
        </p:txBody>
      </p:sp>
      <p:sp>
        <p:nvSpPr>
          <p:cNvPr id="133" name="Google Shape;1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dirty="0"/>
          </a:p>
        </p:txBody>
      </p:sp>
      <p:sp>
        <p:nvSpPr>
          <p:cNvPr id="207" name="Google Shape;2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7771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fr-FR" dirty="0"/>
          </a:p>
        </p:txBody>
      </p:sp>
      <p:sp>
        <p:nvSpPr>
          <p:cNvPr id="207" name="Google Shape;2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1984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14250" lvl="2" indent="0" algn="l" rtl="0">
              <a:lnSpc>
                <a:spcPct val="130000"/>
              </a:lnSpc>
              <a:spcBef>
                <a:spcPts val="25"/>
              </a:spcBef>
              <a:spcAft>
                <a:spcPts val="0"/>
              </a:spcAft>
              <a:buSzPts val="1800"/>
              <a:buFont typeface="Arial"/>
              <a:buNone/>
            </a:pPr>
            <a:endParaRPr dirty="0"/>
          </a:p>
        </p:txBody>
      </p:sp>
      <p:sp>
        <p:nvSpPr>
          <p:cNvPr id="195" name="Google Shape;1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230b6881053_0_116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6" name="Google Shape;446;g230b6881053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6683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32b8fcd58d_5_0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3" name="Google Shape;453;g232b8fcd58d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32a56addfb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232a56addfb_2_54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9" name="Google Shape;459;g232a56addfb_2_54:notes"/>
          <p:cNvSpPr txBox="1">
            <a:spLocks noGrp="1"/>
          </p:cNvSpPr>
          <p:nvPr>
            <p:ph type="sldNum" idx="12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32a56addfb_2_41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4" name="Google Shape;464;g232a56addfb_2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32a56addfb_2_64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dirty="0"/>
          </a:p>
        </p:txBody>
      </p:sp>
      <p:sp>
        <p:nvSpPr>
          <p:cNvPr id="474" name="Google Shape;474;g232a56addfb_2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232a56addfb_2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232a56addfb_2_35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3" name="Google Shape;483;g232a56addfb_2_35:notes"/>
          <p:cNvSpPr txBox="1">
            <a:spLocks noGrp="1"/>
          </p:cNvSpPr>
          <p:nvPr>
            <p:ph type="sldNum" idx="12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230b6881053_0_116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6" name="Google Shape;446;g230b6881053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232a56addfb_2_0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8" name="Google Shape;488;g232a56addfb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232a56addfb_2_6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4" name="Google Shape;494;g232a56addfb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32a56addfb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232a56addfb_2_75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1" name="Google Shape;501;g232a56addfb_2_75:notes"/>
          <p:cNvSpPr txBox="1">
            <a:spLocks noGrp="1"/>
          </p:cNvSpPr>
          <p:nvPr>
            <p:ph type="sldNum" idx="12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232b8fcd58d_5_4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6" name="Google Shape;506;g232b8fcd58d_5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232a56addfb_2_87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2" name="Google Shape;512;g232a56addfb_2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32a56addfb_2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232a56addfb_2_111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3" name="Google Shape;523;g232a56addfb_2_111:notes"/>
          <p:cNvSpPr txBox="1">
            <a:spLocks noGrp="1"/>
          </p:cNvSpPr>
          <p:nvPr>
            <p:ph type="sldNum" idx="12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32a56addfb_2_117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8" name="Google Shape;528;g232a56addfb_2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232b8fcd58d_5_17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4" name="Google Shape;534;g232b8fcd58d_5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232b8fcd58d_5_37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3" name="Google Shape;543;g232b8fcd58d_5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232b8fcd58d_5_28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0" name="Google Shape;550;g232b8fcd58d_5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</p:txBody>
      </p:sp>
      <p:sp>
        <p:nvSpPr>
          <p:cNvPr id="147" name="Google Shape;1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230b6881053_0_116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6" name="Google Shape;446;g230b6881053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05362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22e34a8a84f_0_3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1" name="Google Shape;591;g22e34a8a84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1711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230b6881053_0_116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6" name="Google Shape;446;g230b6881053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7703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9" name="Google Shape;1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9" name="Google Shape;1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5553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9" name="Google Shape;1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0601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9" name="Google Shape;1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91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ans image">
  <p:cSld name="Titre sans image">
    <p:bg>
      <p:bgPr>
        <a:solidFill>
          <a:srgbClr val="E6142D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title"/>
          </p:nvPr>
        </p:nvSpPr>
        <p:spPr>
          <a:xfrm>
            <a:off x="337163" y="1851670"/>
            <a:ext cx="5652078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323528" y="2709542"/>
            <a:ext cx="5652137" cy="814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  <a:defRPr sz="3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323850" y="3654222"/>
            <a:ext cx="421158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20" descr="Sciences Po (logo). 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3528" y="271844"/>
            <a:ext cx="1831531" cy="2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0"/>
          <p:cNvSpPr txBox="1"/>
          <p:nvPr/>
        </p:nvSpPr>
        <p:spPr>
          <a:xfrm>
            <a:off x="1583668" y="-596602"/>
            <a:ext cx="5976664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DISPOSITION « PAGE TITRE POUR L’AFFICHAGE ECRAN »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Visuel et texte">
  <p:cSld name="2_Visuel et text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1"/>
          <p:cNvSpPr/>
          <p:nvPr/>
        </p:nvSpPr>
        <p:spPr>
          <a:xfrm>
            <a:off x="0" y="0"/>
            <a:ext cx="9144000" cy="594000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1"/>
          <p:cNvSpPr txBox="1">
            <a:spLocks noGrp="1"/>
          </p:cNvSpPr>
          <p:nvPr>
            <p:ph type="ftr" idx="11"/>
          </p:nvPr>
        </p:nvSpPr>
        <p:spPr>
          <a:xfrm>
            <a:off x="3124200" y="478599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1"/>
          <p:cNvSpPr txBox="1">
            <a:spLocks noGrp="1"/>
          </p:cNvSpPr>
          <p:nvPr>
            <p:ph type="sldNum" idx="12"/>
          </p:nvPr>
        </p:nvSpPr>
        <p:spPr>
          <a:xfrm>
            <a:off x="6645702" y="478599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body" idx="1"/>
          </p:nvPr>
        </p:nvSpPr>
        <p:spPr>
          <a:xfrm>
            <a:off x="2110770" y="115857"/>
            <a:ext cx="6732240" cy="241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r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r"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r"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31"/>
          <p:cNvSpPr txBox="1">
            <a:spLocks noGrp="1"/>
          </p:cNvSpPr>
          <p:nvPr>
            <p:ph type="body" idx="2"/>
          </p:nvPr>
        </p:nvSpPr>
        <p:spPr>
          <a:xfrm>
            <a:off x="2110770" y="316324"/>
            <a:ext cx="6732240" cy="183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r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r"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r"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1"/>
          <p:cNvSpPr txBox="1">
            <a:spLocks noGrp="1"/>
          </p:cNvSpPr>
          <p:nvPr>
            <p:ph type="dt" idx="10"/>
          </p:nvPr>
        </p:nvSpPr>
        <p:spPr>
          <a:xfrm>
            <a:off x="251520" y="477837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1"/>
          <p:cNvSpPr txBox="1">
            <a:spLocks noGrp="1"/>
          </p:cNvSpPr>
          <p:nvPr>
            <p:ph type="body" idx="3"/>
          </p:nvPr>
        </p:nvSpPr>
        <p:spPr>
          <a:xfrm>
            <a:off x="0" y="842962"/>
            <a:ext cx="4503420" cy="367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Arial"/>
              <a:buNone/>
              <a:defRPr sz="2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  <a:defRPr sz="16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31"/>
          <p:cNvSpPr txBox="1">
            <a:spLocks noGrp="1"/>
          </p:cNvSpPr>
          <p:nvPr>
            <p:ph type="body" idx="4"/>
          </p:nvPr>
        </p:nvSpPr>
        <p:spPr>
          <a:xfrm>
            <a:off x="5004048" y="1203598"/>
            <a:ext cx="37284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  <a:defRPr sz="1800" b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1" name="Google Shape;111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0824" y="215254"/>
            <a:ext cx="1373654" cy="2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exte et visuel">
  <p:cSld name="2_Texte et visuel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2"/>
          <p:cNvSpPr/>
          <p:nvPr/>
        </p:nvSpPr>
        <p:spPr>
          <a:xfrm>
            <a:off x="0" y="0"/>
            <a:ext cx="9144000" cy="594000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2"/>
          <p:cNvSpPr txBox="1">
            <a:spLocks noGrp="1"/>
          </p:cNvSpPr>
          <p:nvPr>
            <p:ph type="ftr" idx="11"/>
          </p:nvPr>
        </p:nvSpPr>
        <p:spPr>
          <a:xfrm>
            <a:off x="3124200" y="478599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2"/>
          <p:cNvSpPr txBox="1">
            <a:spLocks noGrp="1"/>
          </p:cNvSpPr>
          <p:nvPr>
            <p:ph type="sldNum" idx="12"/>
          </p:nvPr>
        </p:nvSpPr>
        <p:spPr>
          <a:xfrm>
            <a:off x="6645702" y="478599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116" name="Google Shape;116;p32"/>
          <p:cNvSpPr txBox="1">
            <a:spLocks noGrp="1"/>
          </p:cNvSpPr>
          <p:nvPr>
            <p:ph type="body" idx="1"/>
          </p:nvPr>
        </p:nvSpPr>
        <p:spPr>
          <a:xfrm>
            <a:off x="2110770" y="115857"/>
            <a:ext cx="6732240" cy="241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r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r"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r"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32"/>
          <p:cNvSpPr txBox="1">
            <a:spLocks noGrp="1"/>
          </p:cNvSpPr>
          <p:nvPr>
            <p:ph type="body" idx="2"/>
          </p:nvPr>
        </p:nvSpPr>
        <p:spPr>
          <a:xfrm>
            <a:off x="2110770" y="316324"/>
            <a:ext cx="6732240" cy="183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r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r"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r"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32"/>
          <p:cNvSpPr txBox="1">
            <a:spLocks noGrp="1"/>
          </p:cNvSpPr>
          <p:nvPr>
            <p:ph type="dt" idx="10"/>
          </p:nvPr>
        </p:nvSpPr>
        <p:spPr>
          <a:xfrm>
            <a:off x="251520" y="477837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2"/>
          <p:cNvSpPr txBox="1">
            <a:spLocks noGrp="1"/>
          </p:cNvSpPr>
          <p:nvPr>
            <p:ph type="body" idx="3"/>
          </p:nvPr>
        </p:nvSpPr>
        <p:spPr>
          <a:xfrm>
            <a:off x="395536" y="1203598"/>
            <a:ext cx="37284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  <a:defRPr sz="1800" b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32"/>
          <p:cNvSpPr txBox="1">
            <a:spLocks noGrp="1"/>
          </p:cNvSpPr>
          <p:nvPr>
            <p:ph type="body" idx="4"/>
          </p:nvPr>
        </p:nvSpPr>
        <p:spPr>
          <a:xfrm>
            <a:off x="4572000" y="842962"/>
            <a:ext cx="4572000" cy="367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Arial"/>
              <a:buNone/>
              <a:defRPr sz="2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  <a:defRPr sz="16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1" name="Google Shape;12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0824" y="215254"/>
            <a:ext cx="1373654" cy="2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age de fin">
  <p:cSld name="1_Page de fin"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4"/>
          <p:cNvSpPr txBox="1">
            <a:spLocks noGrp="1"/>
          </p:cNvSpPr>
          <p:nvPr>
            <p:ph type="ctrTitle"/>
          </p:nvPr>
        </p:nvSpPr>
        <p:spPr>
          <a:xfrm>
            <a:off x="360026" y="3435846"/>
            <a:ext cx="4211974" cy="58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6142D"/>
              </a:buClr>
              <a:buSzPts val="2000"/>
              <a:buFont typeface="Arial"/>
              <a:buNone/>
              <a:defRPr sz="2000" b="1" cap="none">
                <a:solidFill>
                  <a:srgbClr val="E6142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4"/>
          <p:cNvSpPr txBox="1">
            <a:spLocks noGrp="1"/>
          </p:cNvSpPr>
          <p:nvPr>
            <p:ph type="subTitle" idx="1"/>
          </p:nvPr>
        </p:nvSpPr>
        <p:spPr>
          <a:xfrm>
            <a:off x="360363" y="4125446"/>
            <a:ext cx="421592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cap="none">
                <a:solidFill>
                  <a:srgbClr val="E6142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34"/>
          <p:cNvSpPr txBox="1">
            <a:spLocks noGrp="1"/>
          </p:cNvSpPr>
          <p:nvPr>
            <p:ph type="dt" idx="10"/>
          </p:nvPr>
        </p:nvSpPr>
        <p:spPr>
          <a:xfrm>
            <a:off x="360418" y="4659313"/>
            <a:ext cx="421158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E6142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4"/>
          <p:cNvSpPr txBox="1"/>
          <p:nvPr/>
        </p:nvSpPr>
        <p:spPr>
          <a:xfrm>
            <a:off x="1583668" y="-596602"/>
            <a:ext cx="5976664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DISPOSITION « PAGE DE FIN POUR L’IMPRESSION »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avec imag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pic>
        <p:nvPicPr>
          <p:cNvPr id="24" name="Google Shape;2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90" y="632460"/>
            <a:ext cx="9144790" cy="451962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3"/>
          <p:cNvSpPr/>
          <p:nvPr/>
        </p:nvSpPr>
        <p:spPr>
          <a:xfrm>
            <a:off x="0" y="1381505"/>
            <a:ext cx="4576290" cy="2430000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3"/>
          <p:cNvSpPr/>
          <p:nvPr/>
        </p:nvSpPr>
        <p:spPr>
          <a:xfrm>
            <a:off x="0" y="-2"/>
            <a:ext cx="9144000" cy="568800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3"/>
          <p:cNvSpPr txBox="1">
            <a:spLocks noGrp="1"/>
          </p:cNvSpPr>
          <p:nvPr>
            <p:ph type="ctrTitle"/>
          </p:nvPr>
        </p:nvSpPr>
        <p:spPr>
          <a:xfrm>
            <a:off x="360026" y="1491630"/>
            <a:ext cx="4211974" cy="107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subTitle" idx="1"/>
          </p:nvPr>
        </p:nvSpPr>
        <p:spPr>
          <a:xfrm>
            <a:off x="360364" y="2596505"/>
            <a:ext cx="421592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dt" idx="10"/>
          </p:nvPr>
        </p:nvSpPr>
        <p:spPr>
          <a:xfrm>
            <a:off x="360023" y="3147814"/>
            <a:ext cx="421158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0" name="Google Shape;3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4" y="215254"/>
            <a:ext cx="1373654" cy="2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Titre et contenu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>
            <a:spLocks noGrp="1"/>
          </p:cNvSpPr>
          <p:nvPr>
            <p:ph type="dt" idx="10"/>
          </p:nvPr>
        </p:nvSpPr>
        <p:spPr>
          <a:xfrm>
            <a:off x="251520" y="477837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ftr" idx="11"/>
          </p:nvPr>
        </p:nvSpPr>
        <p:spPr>
          <a:xfrm>
            <a:off x="3124200" y="478599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sldNum" idx="12"/>
          </p:nvPr>
        </p:nvSpPr>
        <p:spPr>
          <a:xfrm>
            <a:off x="6645702" y="478599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35" name="Google Shape;35;p24"/>
          <p:cNvSpPr/>
          <p:nvPr/>
        </p:nvSpPr>
        <p:spPr>
          <a:xfrm>
            <a:off x="0" y="1324"/>
            <a:ext cx="9144000" cy="594000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1"/>
          </p:nvPr>
        </p:nvSpPr>
        <p:spPr>
          <a:xfrm>
            <a:off x="2110770" y="115857"/>
            <a:ext cx="6732240" cy="241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r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r"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r"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body" idx="2"/>
          </p:nvPr>
        </p:nvSpPr>
        <p:spPr>
          <a:xfrm>
            <a:off x="2110770" y="316324"/>
            <a:ext cx="6732240" cy="183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r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r"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r"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8" name="Google Shape;38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0824" y="215254"/>
            <a:ext cx="1373654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4"/>
          <p:cNvSpPr txBox="1">
            <a:spLocks noGrp="1"/>
          </p:cNvSpPr>
          <p:nvPr>
            <p:ph type="title"/>
          </p:nvPr>
        </p:nvSpPr>
        <p:spPr>
          <a:xfrm>
            <a:off x="323850" y="689410"/>
            <a:ext cx="8423909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6142D"/>
              </a:buClr>
              <a:buSzPts val="2200"/>
              <a:buFont typeface="Arial"/>
              <a:buNone/>
              <a:defRPr sz="2200" b="1" cap="none">
                <a:solidFill>
                  <a:srgbClr val="E6142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323850" y="1234440"/>
            <a:ext cx="8424863" cy="336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cap="none">
                <a:solidFill>
                  <a:srgbClr val="E614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0000"/>
              </a:lnSpc>
              <a:spcBef>
                <a:spcPts val="25"/>
              </a:spcBef>
              <a:spcAft>
                <a:spcPts val="0"/>
              </a:spcAft>
              <a:buSzPts val="1800"/>
              <a:buFont typeface="Arial"/>
              <a:buChar char="•"/>
              <a:defRPr sz="1800" b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‒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/>
          <p:nvPr/>
        </p:nvSpPr>
        <p:spPr>
          <a:xfrm>
            <a:off x="1583668" y="-596602"/>
            <a:ext cx="5976664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DISPOSITION « TITRE ET CONTENU »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suel et texte">
  <p:cSld name="Visuel et text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5"/>
          <p:cNvSpPr/>
          <p:nvPr/>
        </p:nvSpPr>
        <p:spPr>
          <a:xfrm>
            <a:off x="0" y="0"/>
            <a:ext cx="9144000" cy="594000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5"/>
          <p:cNvSpPr txBox="1">
            <a:spLocks noGrp="1"/>
          </p:cNvSpPr>
          <p:nvPr>
            <p:ph type="ftr" idx="11"/>
          </p:nvPr>
        </p:nvSpPr>
        <p:spPr>
          <a:xfrm>
            <a:off x="3124200" y="478599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sldNum" idx="12"/>
          </p:nvPr>
        </p:nvSpPr>
        <p:spPr>
          <a:xfrm>
            <a:off x="6645702" y="478599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body" idx="1"/>
          </p:nvPr>
        </p:nvSpPr>
        <p:spPr>
          <a:xfrm>
            <a:off x="0" y="842962"/>
            <a:ext cx="4503420" cy="367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Arial"/>
              <a:buNone/>
              <a:defRPr sz="2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  <a:defRPr sz="16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2"/>
          </p:nvPr>
        </p:nvSpPr>
        <p:spPr>
          <a:xfrm>
            <a:off x="5004048" y="1203598"/>
            <a:ext cx="37284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  <a:defRPr sz="1800" b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3"/>
          </p:nvPr>
        </p:nvSpPr>
        <p:spPr>
          <a:xfrm>
            <a:off x="2110770" y="115857"/>
            <a:ext cx="6732240" cy="241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r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r"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r"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body" idx="4"/>
          </p:nvPr>
        </p:nvSpPr>
        <p:spPr>
          <a:xfrm>
            <a:off x="2110770" y="316324"/>
            <a:ext cx="6732240" cy="183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r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r"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r"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dt" idx="10"/>
          </p:nvPr>
        </p:nvSpPr>
        <p:spPr>
          <a:xfrm>
            <a:off x="251520" y="477837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1" name="Google Shape;5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0824" y="215254"/>
            <a:ext cx="1373654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5"/>
          <p:cNvSpPr txBox="1"/>
          <p:nvPr/>
        </p:nvSpPr>
        <p:spPr>
          <a:xfrm>
            <a:off x="1583668" y="-596602"/>
            <a:ext cx="5976664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DISPOSITION « VISUEL ET TEXTE »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 et visuel">
  <p:cSld name="Texte et visuel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/>
          <p:nvPr/>
        </p:nvSpPr>
        <p:spPr>
          <a:xfrm>
            <a:off x="0" y="0"/>
            <a:ext cx="9144000" cy="594000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6"/>
          <p:cNvSpPr txBox="1">
            <a:spLocks noGrp="1"/>
          </p:cNvSpPr>
          <p:nvPr>
            <p:ph type="ftr" idx="11"/>
          </p:nvPr>
        </p:nvSpPr>
        <p:spPr>
          <a:xfrm>
            <a:off x="3124200" y="478599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sldNum" idx="12"/>
          </p:nvPr>
        </p:nvSpPr>
        <p:spPr>
          <a:xfrm>
            <a:off x="6645702" y="478599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pic>
        <p:nvPicPr>
          <p:cNvPr id="57" name="Google Shape;57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0824" y="215254"/>
            <a:ext cx="1373654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6"/>
          <p:cNvSpPr txBox="1">
            <a:spLocks noGrp="1"/>
          </p:cNvSpPr>
          <p:nvPr>
            <p:ph type="body" idx="1"/>
          </p:nvPr>
        </p:nvSpPr>
        <p:spPr>
          <a:xfrm>
            <a:off x="2110770" y="115857"/>
            <a:ext cx="6732240" cy="241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r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r"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r"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body" idx="2"/>
          </p:nvPr>
        </p:nvSpPr>
        <p:spPr>
          <a:xfrm>
            <a:off x="2110770" y="316324"/>
            <a:ext cx="6732240" cy="183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r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r"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r"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dt" idx="10"/>
          </p:nvPr>
        </p:nvSpPr>
        <p:spPr>
          <a:xfrm>
            <a:off x="251520" y="477837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3"/>
          </p:nvPr>
        </p:nvSpPr>
        <p:spPr>
          <a:xfrm>
            <a:off x="4572000" y="842962"/>
            <a:ext cx="4572000" cy="367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Arial"/>
              <a:buNone/>
              <a:defRPr sz="2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  <a:defRPr sz="16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body" idx="4"/>
          </p:nvPr>
        </p:nvSpPr>
        <p:spPr>
          <a:xfrm>
            <a:off x="395536" y="1203598"/>
            <a:ext cx="37284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  <a:defRPr sz="1800" b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/>
          <p:nvPr/>
        </p:nvSpPr>
        <p:spPr>
          <a:xfrm>
            <a:off x="1583668" y="-596602"/>
            <a:ext cx="5976664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DISPOSITION « TEXTE ET VISUEL »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positive vide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">
  <p:cSld name="Fin">
    <p:bg>
      <p:bgPr>
        <a:solidFill>
          <a:srgbClr val="E6142D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ctrTitle"/>
          </p:nvPr>
        </p:nvSpPr>
        <p:spPr>
          <a:xfrm>
            <a:off x="360026" y="3435846"/>
            <a:ext cx="4211974" cy="58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ubTitle" idx="1"/>
          </p:nvPr>
        </p:nvSpPr>
        <p:spPr>
          <a:xfrm>
            <a:off x="360363" y="4125446"/>
            <a:ext cx="421592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dt" idx="10"/>
          </p:nvPr>
        </p:nvSpPr>
        <p:spPr>
          <a:xfrm>
            <a:off x="360418" y="4659313"/>
            <a:ext cx="421158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/>
          <p:nvPr/>
        </p:nvSpPr>
        <p:spPr>
          <a:xfrm>
            <a:off x="1583668" y="-596602"/>
            <a:ext cx="5976664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DISPOSITION « PAGE DE FIN POUR AFFICHAGE ECRAN »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re et contenu">
  <p:cSld name="2_Titre et contenu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362363" y="478599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3124200" y="478599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6645702" y="478599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80" name="Google Shape;80;p22"/>
          <p:cNvSpPr/>
          <p:nvPr/>
        </p:nvSpPr>
        <p:spPr>
          <a:xfrm>
            <a:off x="0" y="0"/>
            <a:ext cx="9144000" cy="594000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22"/>
          <p:cNvSpPr txBox="1">
            <a:spLocks noGrp="1"/>
          </p:cNvSpPr>
          <p:nvPr>
            <p:ph type="body" idx="1"/>
          </p:nvPr>
        </p:nvSpPr>
        <p:spPr>
          <a:xfrm>
            <a:off x="2110770" y="115857"/>
            <a:ext cx="6732240" cy="241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r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r"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r"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body" idx="2"/>
          </p:nvPr>
        </p:nvSpPr>
        <p:spPr>
          <a:xfrm>
            <a:off x="2110770" y="316324"/>
            <a:ext cx="6732240" cy="183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r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r"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r"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3" name="Google Shape;8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0824" y="215254"/>
            <a:ext cx="1373654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2"/>
          <p:cNvSpPr txBox="1">
            <a:spLocks noGrp="1"/>
          </p:cNvSpPr>
          <p:nvPr>
            <p:ph type="title"/>
          </p:nvPr>
        </p:nvSpPr>
        <p:spPr>
          <a:xfrm>
            <a:off x="365760" y="640080"/>
            <a:ext cx="84240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6142D"/>
              </a:buClr>
              <a:buSzPts val="2200"/>
              <a:buFont typeface="Arial"/>
              <a:buNone/>
              <a:defRPr sz="2200" b="1" cap="none">
                <a:solidFill>
                  <a:srgbClr val="E6142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3"/>
          </p:nvPr>
        </p:nvSpPr>
        <p:spPr>
          <a:xfrm>
            <a:off x="323850" y="1234440"/>
            <a:ext cx="8424863" cy="336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cap="none">
                <a:solidFill>
                  <a:srgbClr val="E614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0000"/>
              </a:lnSpc>
              <a:spcBef>
                <a:spcPts val="25"/>
              </a:spcBef>
              <a:spcAft>
                <a:spcPts val="0"/>
              </a:spcAft>
              <a:buSzPts val="1800"/>
              <a:buFont typeface="Arial"/>
              <a:buChar char="•"/>
              <a:defRPr sz="1800" b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‒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re seul">
  <p:cSld name="2_Titre seul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0"/>
          <p:cNvSpPr/>
          <p:nvPr/>
        </p:nvSpPr>
        <p:spPr>
          <a:xfrm>
            <a:off x="0" y="0"/>
            <a:ext cx="9144000" cy="594000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30"/>
          <p:cNvSpPr txBox="1">
            <a:spLocks noGrp="1"/>
          </p:cNvSpPr>
          <p:nvPr>
            <p:ph type="ftr" idx="11"/>
          </p:nvPr>
        </p:nvSpPr>
        <p:spPr>
          <a:xfrm>
            <a:off x="3124200" y="478599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0"/>
          <p:cNvSpPr txBox="1">
            <a:spLocks noGrp="1"/>
          </p:cNvSpPr>
          <p:nvPr>
            <p:ph type="sldNum" idx="12"/>
          </p:nvPr>
        </p:nvSpPr>
        <p:spPr>
          <a:xfrm>
            <a:off x="6645702" y="478599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96" name="Google Shape;96;p30"/>
          <p:cNvSpPr txBox="1">
            <a:spLocks noGrp="1"/>
          </p:cNvSpPr>
          <p:nvPr>
            <p:ph type="body" idx="1"/>
          </p:nvPr>
        </p:nvSpPr>
        <p:spPr>
          <a:xfrm>
            <a:off x="2110770" y="115857"/>
            <a:ext cx="6732240" cy="241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r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r"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r"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30"/>
          <p:cNvSpPr txBox="1">
            <a:spLocks noGrp="1"/>
          </p:cNvSpPr>
          <p:nvPr>
            <p:ph type="body" idx="2"/>
          </p:nvPr>
        </p:nvSpPr>
        <p:spPr>
          <a:xfrm>
            <a:off x="2110770" y="316324"/>
            <a:ext cx="6732240" cy="183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r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r"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r"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dt" idx="10"/>
          </p:nvPr>
        </p:nvSpPr>
        <p:spPr>
          <a:xfrm>
            <a:off x="251520" y="477837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9" name="Google Shape;99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0824" y="215254"/>
            <a:ext cx="1373654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0"/>
          <p:cNvSpPr txBox="1">
            <a:spLocks noGrp="1"/>
          </p:cNvSpPr>
          <p:nvPr>
            <p:ph type="title"/>
          </p:nvPr>
        </p:nvSpPr>
        <p:spPr>
          <a:xfrm>
            <a:off x="323850" y="689410"/>
            <a:ext cx="8423909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6142D"/>
              </a:buClr>
              <a:buSzPts val="2200"/>
              <a:buFont typeface="Arial"/>
              <a:buNone/>
              <a:defRPr sz="2200" b="1" cap="none">
                <a:solidFill>
                  <a:srgbClr val="E6142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 txBox="1"/>
          <p:nvPr/>
        </p:nvSpPr>
        <p:spPr>
          <a:xfrm>
            <a:off x="1583668" y="-596602"/>
            <a:ext cx="5976664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DISPOSITION « TITRE SEUL »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6142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614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6142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E6142D"/>
              </a:buClr>
              <a:buSzPts val="1800"/>
              <a:buFont typeface="Noto Sans Symbols"/>
              <a:buChar char="✔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E6142D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E6142D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6142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614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6142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0"/>
              </a:spcBef>
              <a:spcAft>
                <a:spcPts val="0"/>
              </a:spcAft>
              <a:buClr>
                <a:srgbClr val="E6142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E6142D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E6142D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60" r:id="rId3"/>
    <p:sldLayoutId id="2147483661" r:id="rId4"/>
    <p:sldLayoutId id="214748366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"/>
          <p:cNvSpPr txBox="1">
            <a:spLocks noGrp="1"/>
          </p:cNvSpPr>
          <p:nvPr>
            <p:ph type="title"/>
          </p:nvPr>
        </p:nvSpPr>
        <p:spPr>
          <a:xfrm>
            <a:off x="467544" y="1995686"/>
            <a:ext cx="8555317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Before, During and After the Deluge:</a:t>
            </a:r>
            <a:br>
              <a:rPr lang="en-US" sz="2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Monitoring the French Resident Population’s Response to the Covid-19 Pandemic with a Probability-Based Longitudinal Survey</a:t>
            </a:r>
            <a:endParaRPr sz="2800" dirty="0"/>
          </a:p>
        </p:txBody>
      </p:sp>
      <p:sp>
        <p:nvSpPr>
          <p:cNvPr id="136" name="Google Shape;136;p1"/>
          <p:cNvSpPr txBox="1">
            <a:spLocks noGrp="1"/>
          </p:cNvSpPr>
          <p:nvPr>
            <p:ph type="dt" idx="10"/>
          </p:nvPr>
        </p:nvSpPr>
        <p:spPr>
          <a:xfrm>
            <a:off x="0" y="3823349"/>
            <a:ext cx="9144000" cy="407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Marta </a:t>
            </a:r>
            <a:r>
              <a:rPr lang="en-US" sz="2200" dirty="0" err="1">
                <a:latin typeface="Calibri"/>
                <a:ea typeface="Calibri"/>
                <a:cs typeface="Calibri"/>
                <a:sym typeface="Calibri"/>
              </a:rPr>
              <a:t>Veljkovic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, Andrew Zola, Matthieu Olivier and Ettore </a:t>
            </a:r>
            <a:r>
              <a:rPr lang="en-US" sz="2200" dirty="0" err="1">
                <a:latin typeface="Calibri"/>
                <a:ea typeface="Calibri"/>
                <a:cs typeface="Calibri"/>
                <a:sym typeface="Calibri"/>
              </a:rPr>
              <a:t>Recchi</a:t>
            </a:r>
            <a:endParaRPr sz="2200" dirty="0"/>
          </a:p>
        </p:txBody>
      </p:sp>
      <p:sp>
        <p:nvSpPr>
          <p:cNvPr id="137" name="Google Shape;137;p1"/>
          <p:cNvSpPr txBox="1"/>
          <p:nvPr/>
        </p:nvSpPr>
        <p:spPr>
          <a:xfrm>
            <a:off x="0" y="4582331"/>
            <a:ext cx="9144000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ESRA23, Milan, 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July 2023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"/>
          <p:cNvSpPr txBox="1">
            <a:spLocks noGrp="1"/>
          </p:cNvSpPr>
          <p:nvPr>
            <p:ph type="title"/>
          </p:nvPr>
        </p:nvSpPr>
        <p:spPr>
          <a:xfrm>
            <a:off x="365760" y="640080"/>
            <a:ext cx="84240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6142D"/>
              </a:buClr>
              <a:buSzPts val="22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BUILDING ON ELIPSS: THE COCO SURVEYS</a:t>
            </a:r>
            <a:endParaRPr dirty="0"/>
          </a:p>
        </p:txBody>
      </p:sp>
      <p:sp>
        <p:nvSpPr>
          <p:cNvPr id="210" name="Google Shape;210;p9"/>
          <p:cNvSpPr txBox="1">
            <a:spLocks noGrp="1"/>
          </p:cNvSpPr>
          <p:nvPr>
            <p:ph type="body" idx="3"/>
          </p:nvPr>
        </p:nvSpPr>
        <p:spPr>
          <a:xfrm>
            <a:off x="365760" y="1280160"/>
            <a:ext cx="8424900" cy="3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dirty="0">
                <a:solidFill>
                  <a:srgbClr val="E6142D"/>
                </a:solidFill>
                <a:latin typeface="Calibri"/>
                <a:cs typeface="Calibri"/>
              </a:rPr>
              <a:t>Why?</a:t>
            </a:r>
            <a:r>
              <a:rPr lang="en-US" dirty="0">
                <a:latin typeface="Calibri"/>
                <a:cs typeface="Calibri"/>
              </a:rPr>
              <a:t> Compare pre- and post-lockdown everyday life and inequality</a:t>
            </a:r>
          </a:p>
          <a:p>
            <a:pPr marL="0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dirty="0">
              <a:latin typeface="Calibri"/>
              <a:ea typeface="Calibri"/>
              <a:cs typeface="Calibri"/>
              <a:sym typeface="Calibri"/>
            </a:endParaRPr>
          </a:p>
          <a:p>
            <a:pPr marL="0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rgbClr val="E6142D"/>
                </a:solidFill>
                <a:latin typeface="Calibri"/>
                <a:cs typeface="Calibri"/>
                <a:sym typeface="Calibri"/>
              </a:rPr>
              <a:t>How?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Eight waves in total:</a:t>
            </a:r>
            <a:endParaRPr dirty="0"/>
          </a:p>
          <a:p>
            <a:pPr marL="899999" lvl="2" indent="-285749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dirty="0"/>
              <a:t>1-5</a:t>
            </a:r>
            <a:r>
              <a:rPr lang="en-US" baseline="30000" dirty="0"/>
              <a:t>th</a:t>
            </a:r>
            <a:r>
              <a:rPr lang="en-US" dirty="0"/>
              <a:t> April 1-June 5, 2020, during and just after the first lockdown</a:t>
            </a:r>
            <a:endParaRPr dirty="0"/>
          </a:p>
          <a:p>
            <a:pPr marL="899999" lvl="2" indent="-285749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at the end of October 2020, just before the start of the second lockdown</a:t>
            </a:r>
            <a:endParaRPr dirty="0"/>
          </a:p>
          <a:p>
            <a:pPr marL="899999" lvl="2" indent="-285749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in mid-November 2020, during the second lockdown</a:t>
            </a:r>
            <a:endParaRPr dirty="0"/>
          </a:p>
          <a:p>
            <a:pPr marL="899999" lvl="2" indent="-285749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in mid-April 2021, during the third (and final) lockdown</a:t>
            </a:r>
            <a:endParaRPr dirty="0"/>
          </a:p>
          <a:p>
            <a:pPr marL="465437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Each wave open to panelists for </a:t>
            </a:r>
            <a:r>
              <a:rPr lang="en-US" u="sng" dirty="0">
                <a:latin typeface="Calibri"/>
                <a:ea typeface="Calibri"/>
                <a:cs typeface="Calibri"/>
                <a:sym typeface="Calibri"/>
              </a:rPr>
              <a:t>1-week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; the first 5 waves were scheduled every other week</a:t>
            </a:r>
            <a:endParaRPr dirty="0"/>
          </a:p>
          <a:p>
            <a:pPr marL="465437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22FA9A50-3829-4BD9-AAA7-0EFF15568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642938"/>
            <a:ext cx="6689724" cy="450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94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142DEC7-A88A-43F8-8908-953199F27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26" y="3530099"/>
            <a:ext cx="7416347" cy="149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1BD58C4-0594-42F1-900B-FDD9680FC164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2279704" y="774468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2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"/>
          <p:cNvSpPr txBox="1">
            <a:spLocks noGrp="1"/>
          </p:cNvSpPr>
          <p:nvPr>
            <p:ph type="body" idx="3"/>
          </p:nvPr>
        </p:nvSpPr>
        <p:spPr>
          <a:xfrm>
            <a:off x="365760" y="1280160"/>
            <a:ext cx="8424900" cy="3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Sample under-represents the following categories: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99999" lvl="2" indent="-285749" algn="l" rtl="0">
              <a:lnSpc>
                <a:spcPct val="130000"/>
              </a:lnSpc>
              <a:spcBef>
                <a:spcPts val="25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dirty="0"/>
              <a:t>One-person households</a:t>
            </a:r>
            <a:endParaRPr dirty="0"/>
          </a:p>
          <a:p>
            <a:pPr marL="899999" lvl="2" indent="-28574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People in the Paris area</a:t>
            </a:r>
            <a:endParaRPr dirty="0"/>
          </a:p>
          <a:p>
            <a:pPr marL="899999" lvl="2" indent="-28574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Households with individuals over 60 years or under 25 years of age</a:t>
            </a:r>
            <a:endParaRPr dirty="0"/>
          </a:p>
          <a:p>
            <a:pPr marL="899999" lvl="2" indent="-28574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People with lower education</a:t>
            </a:r>
            <a:endParaRPr dirty="0"/>
          </a:p>
          <a:p>
            <a:pPr marL="899999" lvl="2" indent="-285749" algn="l" rtl="0">
              <a:lnSpc>
                <a:spcPct val="130000"/>
              </a:lnSpc>
              <a:spcBef>
                <a:spcPts val="25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dirty="0" err="1"/>
              <a:t>Ethnoracial</a:t>
            </a:r>
            <a:r>
              <a:rPr lang="en-US" dirty="0"/>
              <a:t> minorities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minority groups – like the homeless and people living in retirement homes – not included despite potentially most at risk during the pandemic</a:t>
            </a:r>
            <a:endParaRPr dirty="0"/>
          </a:p>
        </p:txBody>
      </p:sp>
      <p:sp>
        <p:nvSpPr>
          <p:cNvPr id="198" name="Google Shape;198;p10"/>
          <p:cNvSpPr txBox="1">
            <a:spLocks noGrp="1"/>
          </p:cNvSpPr>
          <p:nvPr>
            <p:ph type="title"/>
          </p:nvPr>
        </p:nvSpPr>
        <p:spPr>
          <a:xfrm>
            <a:off x="365760" y="640080"/>
            <a:ext cx="86403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6142D"/>
              </a:buClr>
              <a:buSzPts val="22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SAMPLE LIMITS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30b6881053_0_116"/>
          <p:cNvSpPr txBox="1">
            <a:spLocks noGrp="1"/>
          </p:cNvSpPr>
          <p:nvPr>
            <p:ph type="dt" idx="10"/>
          </p:nvPr>
        </p:nvSpPr>
        <p:spPr>
          <a:xfrm>
            <a:off x="-346775" y="2571750"/>
            <a:ext cx="93354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228600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       Mental health between 2019 and 2022</a:t>
            </a:r>
            <a:endParaRPr sz="1800"/>
          </a:p>
        </p:txBody>
      </p:sp>
      <p:sp>
        <p:nvSpPr>
          <p:cNvPr id="449" name="Google Shape;449;g230b6881053_0_116"/>
          <p:cNvSpPr txBox="1"/>
          <p:nvPr/>
        </p:nvSpPr>
        <p:spPr>
          <a:xfrm>
            <a:off x="0" y="4299942"/>
            <a:ext cx="914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50" name="Google Shape;450;g230b6881053_0_116"/>
          <p:cNvCxnSpPr/>
          <p:nvPr/>
        </p:nvCxnSpPr>
        <p:spPr>
          <a:xfrm rot="10800000" flipH="1">
            <a:off x="950250" y="3139850"/>
            <a:ext cx="7243500" cy="41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5238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32b8fcd58d_5_0"/>
          <p:cNvSpPr txBox="1">
            <a:spLocks noGrp="1"/>
          </p:cNvSpPr>
          <p:nvPr>
            <p:ph type="body" idx="3"/>
          </p:nvPr>
        </p:nvSpPr>
        <p:spPr>
          <a:xfrm>
            <a:off x="365760" y="914400"/>
            <a:ext cx="8331900" cy="40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57822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○"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Objective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 mental health changes across different social groups using pre- and post- pandemic measures (MHI-5)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25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7822" algn="just" rtl="0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○"/>
            </a:pPr>
            <a:r>
              <a:rPr lang="en-US" sz="2200" dirty="0">
                <a:solidFill>
                  <a:srgbClr val="E6142D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Mental Health Inventory 5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5"/>
                  </a:ext>
                </a:extLst>
              </a:rPr>
              <a:t> and individual-level predictors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6"/>
                </a:ext>
              </a:extLst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7"/>
                  </a:ext>
                </a:extLst>
              </a:rPr>
              <a:t>(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8"/>
                  </a:ext>
                </a:extLst>
              </a:rPr>
              <a:t>3.7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9"/>
                  </a:ext>
                </a:extLst>
              </a:rPr>
              <a:t>% missing in 2022)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25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7822" algn="just" rtl="0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○"/>
            </a:pPr>
            <a:r>
              <a:rPr lang="en-US" sz="2200" dirty="0">
                <a:solidFill>
                  <a:srgbClr val="E6142D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200" dirty="0">
                <a:solidFill>
                  <a:srgbClr val="E6142D"/>
                </a:solidFill>
                <a:latin typeface="Calibri"/>
                <a:ea typeface="Calibri"/>
                <a:cs typeface="Calibri"/>
                <a:sym typeface="Calibri"/>
              </a:rPr>
              <a:t>nalytical strategy</a:t>
            </a:r>
            <a:endParaRPr sz="2200" dirty="0">
              <a:solidFill>
                <a:srgbClr val="E614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Model determinants of mental health in the pre-pandemic period</a:t>
            </a:r>
            <a:endParaRPr sz="2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Model 2019-2022 changes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just" rtl="0">
              <a:lnSpc>
                <a:spcPct val="150000"/>
              </a:lnSpc>
              <a:spcBef>
                <a:spcPts val="25"/>
              </a:spcBef>
              <a:spcAft>
                <a:spcPts val="25"/>
              </a:spcAft>
              <a:buNone/>
            </a:pPr>
            <a:endParaRPr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32a56addfb_2_54"/>
          <p:cNvSpPr txBox="1">
            <a:spLocks noGrp="1"/>
          </p:cNvSpPr>
          <p:nvPr>
            <p:ph type="ctrTitle"/>
          </p:nvPr>
        </p:nvSpPr>
        <p:spPr>
          <a:xfrm>
            <a:off x="1492925" y="1870350"/>
            <a:ext cx="6556200" cy="701400"/>
          </a:xfrm>
          <a:prstGeom prst="rect">
            <a:avLst/>
          </a:prstGeom>
        </p:spPr>
        <p:txBody>
          <a:bodyPr spcFirstLastPara="1" wrap="square" lIns="0" tIns="45700" rIns="91425" bIns="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Measuring Mental Health - Background 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32a56addfb_2_41"/>
          <p:cNvSpPr txBox="1">
            <a:spLocks noGrp="1"/>
          </p:cNvSpPr>
          <p:nvPr>
            <p:ph type="body" idx="3"/>
          </p:nvPr>
        </p:nvSpPr>
        <p:spPr>
          <a:xfrm>
            <a:off x="365760" y="914400"/>
            <a:ext cx="8331900" cy="42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indent="-347345" algn="just">
              <a:lnSpc>
                <a:spcPct val="150000"/>
              </a:lnSpc>
              <a:buClr>
                <a:schemeClr val="dk1"/>
              </a:buClr>
              <a:buSzPct val="100000"/>
              <a:buFont typeface="Calibri"/>
              <a:buChar char="○"/>
            </a:pPr>
            <a:r>
              <a:rPr lang="en-US" sz="2600" dirty="0">
                <a:latin typeface="Calibri"/>
                <a:cs typeface="Calibri"/>
                <a:sym typeface="Calibri"/>
              </a:rPr>
              <a:t>Subjective well-being (</a:t>
            </a:r>
            <a:r>
              <a:rPr lang="en-US" sz="2600" dirty="0" err="1">
                <a:latin typeface="Calibri"/>
                <a:cs typeface="Calibri"/>
                <a:sym typeface="Calibri"/>
              </a:rPr>
              <a:t>Recchi</a:t>
            </a:r>
            <a:r>
              <a:rPr lang="en-US" sz="2600" dirty="0">
                <a:latin typeface="Calibri"/>
                <a:cs typeface="Calibri"/>
                <a:sym typeface="Calibri"/>
              </a:rPr>
              <a:t> et al 2020) </a:t>
            </a:r>
          </a:p>
          <a:p>
            <a:pPr marL="914400" indent="-298767" algn="just">
              <a:lnSpc>
                <a:spcPct val="100000"/>
              </a:lnSpc>
              <a:spcBef>
                <a:spcPts val="1000"/>
              </a:spcBef>
              <a:buSzPct val="59090"/>
              <a:buFont typeface="Calibri"/>
              <a:buChar char="●"/>
            </a:pP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‘Eye of the hurricane’ paradox</a:t>
            </a:r>
          </a:p>
          <a:p>
            <a:pPr marL="10985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en-US" sz="2200" dirty="0">
              <a:latin typeface="Calibri"/>
              <a:ea typeface="Calibri"/>
              <a:cs typeface="Calibri"/>
              <a:sym typeface="Calibri"/>
            </a:endParaRPr>
          </a:p>
          <a:p>
            <a:pPr lvl="0" indent="-347345" algn="just">
              <a:lnSpc>
                <a:spcPct val="150000"/>
              </a:lnSpc>
              <a:buClr>
                <a:schemeClr val="dk1"/>
              </a:buClr>
              <a:buSzPct val="100000"/>
              <a:buFont typeface="Calibri"/>
              <a:buChar char="○"/>
            </a:pPr>
            <a:r>
              <a:rPr lang="en-US" sz="2600" dirty="0">
                <a:latin typeface="Calibri"/>
                <a:cs typeface="Calibri"/>
                <a:sym typeface="Calibri"/>
              </a:rPr>
              <a:t>Mental Health Inventory 5</a:t>
            </a:r>
            <a:endParaRPr sz="2600" dirty="0">
              <a:latin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lang="en-US" sz="2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past two weeks, have there been times when you felt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767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6142D"/>
              </a:buClr>
              <a:buSzPct val="59090"/>
              <a:buFont typeface="Calibri"/>
              <a:buChar char="●"/>
            </a:pP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nervous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767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6142D"/>
              </a:buClr>
              <a:buSzPct val="59090"/>
              <a:buFont typeface="Calibri"/>
              <a:buChar char="●"/>
            </a:pP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discouraged that nothing could lift your spirits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767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6142D"/>
              </a:buClr>
              <a:buSzPct val="59090"/>
              <a:buFont typeface="Calibri"/>
              <a:buChar char="●"/>
            </a:pP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Calm and relaxed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767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6142D"/>
              </a:buClr>
              <a:buSzPct val="59090"/>
              <a:buFont typeface="Calibri"/>
              <a:buChar char="●"/>
            </a:pP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Sad and defeated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767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6142D"/>
              </a:buClr>
              <a:buSzPct val="59090"/>
              <a:buFont typeface="Calibri"/>
              <a:buChar char="●"/>
            </a:pP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Happy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always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7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often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7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sometimes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7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rarely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7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never</a:t>
            </a:r>
            <a:endParaRPr sz="17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7345" algn="just" rtl="0">
              <a:lnSpc>
                <a:spcPct val="100000"/>
              </a:lnSpc>
              <a:spcBef>
                <a:spcPts val="1000"/>
              </a:spcBef>
              <a:spcAft>
                <a:spcPts val="25"/>
              </a:spcAft>
              <a:buClr>
                <a:schemeClr val="dk1"/>
              </a:buClr>
              <a:buSzPct val="100000"/>
              <a:buFont typeface="Calibri"/>
              <a:buChar char="○"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Responses recoded from 0 to 1, so that 0 represents the lowest feeling (‘always nervous’, ‘never happy’); expressed as the </a:t>
            </a:r>
            <a:r>
              <a:rPr lang="en-US" sz="2200" dirty="0">
                <a:solidFill>
                  <a:srgbClr val="E6142D"/>
                </a:solidFill>
                <a:latin typeface="Calibri"/>
                <a:ea typeface="Calibri"/>
                <a:cs typeface="Calibri"/>
                <a:sym typeface="Calibri"/>
              </a:rPr>
              <a:t>mean score on a 0-100 point scale</a:t>
            </a:r>
            <a:endParaRPr sz="2200" dirty="0">
              <a:solidFill>
                <a:srgbClr val="E6142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32a56addfb_2_64"/>
          <p:cNvSpPr txBox="1">
            <a:spLocks noGrp="1"/>
          </p:cNvSpPr>
          <p:nvPr>
            <p:ph type="body" idx="3"/>
          </p:nvPr>
        </p:nvSpPr>
        <p:spPr>
          <a:xfrm>
            <a:off x="277325" y="623675"/>
            <a:ext cx="8331900" cy="40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8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○"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The Eye of the Hurricane</a:t>
            </a:r>
          </a:p>
          <a:p>
            <a:pPr marL="9144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142D"/>
              </a:buClr>
              <a:buSzPts val="1200"/>
              <a:buFont typeface="Calibri"/>
              <a:buChar char="●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people assess their health and stress levels?</a:t>
            </a:r>
          </a:p>
          <a:p>
            <a:pPr marL="457200" lvl="0" indent="-368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○"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25"/>
              </a:spcBef>
              <a:spcAft>
                <a:spcPts val="25"/>
              </a:spcAft>
              <a:buNone/>
            </a:pPr>
            <a:endParaRPr sz="22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D0C2774-6DAF-47F3-9CE4-D50A80B47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221" y="1531088"/>
            <a:ext cx="6491558" cy="361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232a56addfb_2_35"/>
          <p:cNvSpPr txBox="1">
            <a:spLocks noGrp="1"/>
          </p:cNvSpPr>
          <p:nvPr>
            <p:ph type="ctrTitle"/>
          </p:nvPr>
        </p:nvSpPr>
        <p:spPr>
          <a:xfrm>
            <a:off x="2158325" y="1870350"/>
            <a:ext cx="4973100" cy="701400"/>
          </a:xfrm>
          <a:prstGeom prst="rect">
            <a:avLst/>
          </a:prstGeom>
        </p:spPr>
        <p:txBody>
          <a:bodyPr spcFirstLastPara="1" wrap="square" lIns="0" tIns="45700" rIns="91425" bIns="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MHI-5 - Descriptive results (1) 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30b6881053_0_116"/>
          <p:cNvSpPr txBox="1">
            <a:spLocks noGrp="1"/>
          </p:cNvSpPr>
          <p:nvPr>
            <p:ph type="dt" idx="10"/>
          </p:nvPr>
        </p:nvSpPr>
        <p:spPr>
          <a:xfrm>
            <a:off x="-346775" y="2571750"/>
            <a:ext cx="93354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228600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       Context</a:t>
            </a:r>
            <a:endParaRPr sz="1800" dirty="0"/>
          </a:p>
        </p:txBody>
      </p:sp>
      <p:sp>
        <p:nvSpPr>
          <p:cNvPr id="449" name="Google Shape;449;g230b6881053_0_116"/>
          <p:cNvSpPr txBox="1"/>
          <p:nvPr/>
        </p:nvSpPr>
        <p:spPr>
          <a:xfrm>
            <a:off x="0" y="4299942"/>
            <a:ext cx="914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50" name="Google Shape;450;g230b6881053_0_116"/>
          <p:cNvCxnSpPr/>
          <p:nvPr/>
        </p:nvCxnSpPr>
        <p:spPr>
          <a:xfrm rot="10800000" flipH="1">
            <a:off x="950250" y="3139850"/>
            <a:ext cx="7243500" cy="41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232a56addfb_2_0"/>
          <p:cNvSpPr txBox="1">
            <a:spLocks noGrp="1"/>
          </p:cNvSpPr>
          <p:nvPr>
            <p:ph type="title"/>
          </p:nvPr>
        </p:nvSpPr>
        <p:spPr>
          <a:xfrm>
            <a:off x="360045" y="627534"/>
            <a:ext cx="84240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>
                <a:latin typeface="Calibri"/>
                <a:ea typeface="Calibri"/>
                <a:cs typeface="Calibri"/>
                <a:sym typeface="Calibri"/>
              </a:rPr>
              <a:t>Figure 9.</a:t>
            </a:r>
            <a:r>
              <a:rPr lang="en-US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MHI-5 distribution (2019 &amp; 2022) with means and ±1 SD, n=966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1" name="Google Shape;491;g232a56addfb_2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800" y="1066499"/>
            <a:ext cx="7593401" cy="407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g232a56addfb_2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463" y="1151325"/>
            <a:ext cx="8111077" cy="3839776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g232a56addfb_2_6"/>
          <p:cNvSpPr txBox="1">
            <a:spLocks noGrp="1"/>
          </p:cNvSpPr>
          <p:nvPr>
            <p:ph type="title"/>
          </p:nvPr>
        </p:nvSpPr>
        <p:spPr>
          <a:xfrm>
            <a:off x="516470" y="682884"/>
            <a:ext cx="84240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>
                <a:latin typeface="Calibri"/>
                <a:ea typeface="Calibri"/>
                <a:cs typeface="Calibri"/>
                <a:sym typeface="Calibri"/>
              </a:rPr>
              <a:t>Figure 10.</a:t>
            </a:r>
            <a:r>
              <a:rPr lang="en-US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MHI-5 difference (2019 to 2022), n=966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232a56addfb_2_75"/>
          <p:cNvSpPr txBox="1">
            <a:spLocks noGrp="1"/>
          </p:cNvSpPr>
          <p:nvPr>
            <p:ph type="ctrTitle"/>
          </p:nvPr>
        </p:nvSpPr>
        <p:spPr>
          <a:xfrm>
            <a:off x="1264150" y="1870350"/>
            <a:ext cx="6218100" cy="701400"/>
          </a:xfrm>
          <a:prstGeom prst="rect">
            <a:avLst/>
          </a:prstGeom>
        </p:spPr>
        <p:txBody>
          <a:bodyPr spcFirstLastPara="1" wrap="square" lIns="0" tIns="45700" rIns="91425" bIns="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Results - Modeling 2019 MHI-5 (2.1) 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232b8fcd58d_5_4"/>
          <p:cNvSpPr txBox="1">
            <a:spLocks noGrp="1"/>
          </p:cNvSpPr>
          <p:nvPr>
            <p:ph type="title"/>
          </p:nvPr>
        </p:nvSpPr>
        <p:spPr>
          <a:xfrm>
            <a:off x="365760" y="640080"/>
            <a:ext cx="84240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6142D"/>
              </a:buClr>
              <a:buSzPts val="22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MODELING 2019 MHI-5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g232b8fcd58d_5_4"/>
          <p:cNvSpPr txBox="1">
            <a:spLocks noGrp="1"/>
          </p:cNvSpPr>
          <p:nvPr>
            <p:ph type="body" idx="3"/>
          </p:nvPr>
        </p:nvSpPr>
        <p:spPr>
          <a:xfrm>
            <a:off x="365750" y="1280149"/>
            <a:ext cx="8655900" cy="3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226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5"/>
              <a:buFont typeface="Calibri"/>
              <a:buChar char="○"/>
            </a:pPr>
            <a:r>
              <a:rPr lang="en-US" sz="1475" dirty="0">
                <a:latin typeface="Calibri"/>
                <a:ea typeface="Calibri"/>
                <a:cs typeface="Calibri"/>
                <a:sym typeface="Calibri"/>
              </a:rPr>
              <a:t>Objective</a:t>
            </a:r>
            <a:endParaRPr sz="147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SzPts val="688"/>
              <a:buNone/>
            </a:pPr>
            <a:r>
              <a:rPr lang="en-US" sz="147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 the determinants of mental health in a baseline, pre-pandemic period</a:t>
            </a:r>
            <a:endParaRPr sz="147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SzPts val="688"/>
              <a:buNone/>
            </a:pPr>
            <a:endParaRPr sz="147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2262" algn="just" rtl="0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chemeClr val="dk1"/>
              </a:buClr>
              <a:buSzPts val="1475"/>
              <a:buFont typeface="Calibri"/>
              <a:buChar char="○"/>
            </a:pPr>
            <a:r>
              <a:rPr lang="en-US" sz="1475" dirty="0">
                <a:latin typeface="Calibri"/>
                <a:ea typeface="Calibri"/>
                <a:cs typeface="Calibri"/>
                <a:sym typeface="Calibri"/>
              </a:rPr>
              <a:t>Outcome</a:t>
            </a:r>
            <a:r>
              <a:rPr lang="en-US" sz="1475" dirty="0">
                <a:solidFill>
                  <a:srgbClr val="E6142D"/>
                </a:solidFill>
                <a:latin typeface="Calibri"/>
                <a:ea typeface="Calibri"/>
                <a:cs typeface="Calibri"/>
                <a:sym typeface="Calibri"/>
              </a:rPr>
              <a:t> variable</a:t>
            </a:r>
            <a:endParaRPr sz="147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SzPts val="688"/>
              <a:buNone/>
            </a:pPr>
            <a:r>
              <a:rPr lang="en-US" sz="147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MHI-5 2019 (0 to 100)</a:t>
            </a:r>
            <a:endParaRPr sz="147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SzPts val="688"/>
              <a:buNone/>
            </a:pPr>
            <a:endParaRPr sz="147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2262" algn="just" rtl="0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chemeClr val="dk1"/>
              </a:buClr>
              <a:buSzPts val="1475"/>
              <a:buFont typeface="Calibri"/>
              <a:buChar char="○"/>
            </a:pPr>
            <a:r>
              <a:rPr lang="en-US" sz="1475" dirty="0">
                <a:latin typeface="Calibri"/>
                <a:ea typeface="Calibri"/>
                <a:cs typeface="Calibri"/>
                <a:sym typeface="Calibri"/>
              </a:rPr>
              <a:t>Predictor</a:t>
            </a:r>
            <a:r>
              <a:rPr lang="en-US" sz="1475" dirty="0">
                <a:solidFill>
                  <a:srgbClr val="E6142D"/>
                </a:solidFill>
                <a:latin typeface="Calibri"/>
                <a:ea typeface="Calibri"/>
                <a:cs typeface="Calibri"/>
                <a:sym typeface="Calibri"/>
              </a:rPr>
              <a:t> variables</a:t>
            </a:r>
            <a:endParaRPr sz="147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SzPts val="688"/>
              <a:buNone/>
            </a:pPr>
            <a:r>
              <a:rPr lang="en-US" sz="147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Individuals’ sociodemographic profiles (</a:t>
            </a:r>
            <a:r>
              <a:rPr lang="en-US" sz="1475" dirty="0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47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47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SzPts val="688"/>
              <a:buNone/>
            </a:pPr>
            <a:r>
              <a:rPr lang="en-US" sz="147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Individuals’ economic situation (</a:t>
            </a:r>
            <a:r>
              <a:rPr lang="en-US" sz="1475" dirty="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47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47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SzPts val="688"/>
              <a:buNone/>
            </a:pPr>
            <a:r>
              <a:rPr lang="en-US" sz="147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Individuals’ health situation (</a:t>
            </a:r>
            <a:r>
              <a:rPr lang="en-US" sz="1475" dirty="0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47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47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SzPts val="688"/>
              <a:buNone/>
            </a:pPr>
            <a:endParaRPr sz="147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0278" algn="just" rtl="0">
              <a:lnSpc>
                <a:spcPct val="110000"/>
              </a:lnSpc>
              <a:spcBef>
                <a:spcPts val="25"/>
              </a:spcBef>
              <a:spcAft>
                <a:spcPts val="0"/>
              </a:spcAft>
              <a:buClr>
                <a:schemeClr val="dk1"/>
              </a:buClr>
              <a:buSzPts val="1444"/>
              <a:buFont typeface="Calibri"/>
              <a:buChar char="○"/>
            </a:pPr>
            <a:r>
              <a:rPr lang="en-US" sz="1443" dirty="0">
                <a:latin typeface="Calibri"/>
                <a:ea typeface="Calibri"/>
                <a:cs typeface="Calibri"/>
                <a:sym typeface="Calibri"/>
              </a:rPr>
              <a:t>Models</a:t>
            </a:r>
            <a:endParaRPr sz="1443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75000"/>
              </a:lnSpc>
              <a:spcBef>
                <a:spcPts val="25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n-US" sz="1443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OLS regressions</a:t>
            </a:r>
            <a:endParaRPr sz="1443" dirty="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75000"/>
              </a:lnSpc>
              <a:spcBef>
                <a:spcPts val="25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endParaRPr sz="1443" dirty="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0278" algn="just" rtl="0">
              <a:lnSpc>
                <a:spcPct val="110000"/>
              </a:lnSpc>
              <a:spcBef>
                <a:spcPts val="25"/>
              </a:spcBef>
              <a:spcAft>
                <a:spcPts val="0"/>
              </a:spcAft>
              <a:buClr>
                <a:schemeClr val="dk1"/>
              </a:buClr>
              <a:buSzPts val="1444"/>
              <a:buFont typeface="Calibri"/>
              <a:buChar char="○"/>
            </a:pPr>
            <a:r>
              <a:rPr lang="en-US" sz="1443" dirty="0">
                <a:latin typeface="Calibri"/>
                <a:ea typeface="Calibri"/>
                <a:cs typeface="Calibri"/>
                <a:sym typeface="Calibri"/>
              </a:rPr>
              <a:t>Robustness checks</a:t>
            </a:r>
            <a:endParaRPr sz="1443" dirty="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75000"/>
              </a:lnSpc>
              <a:spcBef>
                <a:spcPts val="25"/>
              </a:spcBef>
              <a:spcAft>
                <a:spcPts val="25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n-US" sz="1443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MHI-5 cutoff as binary outcome variable</a:t>
            </a:r>
            <a:endParaRPr sz="1443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g232a56addfb_2_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91125" y="752307"/>
            <a:ext cx="9144001" cy="4391187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g232a56addfb_2_87"/>
          <p:cNvSpPr/>
          <p:nvPr/>
        </p:nvSpPr>
        <p:spPr>
          <a:xfrm>
            <a:off x="468400" y="1175350"/>
            <a:ext cx="7257000" cy="2049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g232a56addfb_2_87"/>
          <p:cNvSpPr/>
          <p:nvPr/>
        </p:nvSpPr>
        <p:spPr>
          <a:xfrm>
            <a:off x="468400" y="1380250"/>
            <a:ext cx="7257000" cy="6651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g232a56addfb_2_87"/>
          <p:cNvSpPr/>
          <p:nvPr/>
        </p:nvSpPr>
        <p:spPr>
          <a:xfrm>
            <a:off x="468400" y="3513275"/>
            <a:ext cx="7257000" cy="2049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g232a56addfb_2_87"/>
          <p:cNvSpPr/>
          <p:nvPr/>
        </p:nvSpPr>
        <p:spPr>
          <a:xfrm>
            <a:off x="468400" y="4206600"/>
            <a:ext cx="7257000" cy="2049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g232a56addfb_2_87"/>
          <p:cNvSpPr txBox="1"/>
          <p:nvPr/>
        </p:nvSpPr>
        <p:spPr>
          <a:xfrm>
            <a:off x="7790200" y="1002800"/>
            <a:ext cx="1353900" cy="13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E6142D"/>
                </a:solidFill>
                <a:latin typeface="Calibri"/>
                <a:ea typeface="Calibri"/>
                <a:cs typeface="Calibri"/>
                <a:sym typeface="Calibri"/>
              </a:rPr>
              <a:t>Figure 11.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OLS model on MHI-5 2019, n=865</a:t>
            </a:r>
            <a:endParaRPr sz="2100" b="1">
              <a:solidFill>
                <a:srgbClr val="E614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232a56addfb_2_111"/>
          <p:cNvSpPr txBox="1">
            <a:spLocks noGrp="1"/>
          </p:cNvSpPr>
          <p:nvPr>
            <p:ph type="ctrTitle"/>
          </p:nvPr>
        </p:nvSpPr>
        <p:spPr>
          <a:xfrm>
            <a:off x="1264150" y="1870350"/>
            <a:ext cx="6218100" cy="701400"/>
          </a:xfrm>
          <a:prstGeom prst="rect">
            <a:avLst/>
          </a:prstGeom>
        </p:spPr>
        <p:txBody>
          <a:bodyPr spcFirstLastPara="1" wrap="square" lIns="0" tIns="45700" rIns="91425" bIns="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>
                <a:latin typeface="Calibri"/>
                <a:ea typeface="Calibri"/>
                <a:cs typeface="Calibri"/>
                <a:sym typeface="Calibri"/>
              </a:rPr>
              <a:t>Results - Modeling MHI-5 Changes </a:t>
            </a:r>
            <a:endParaRPr sz="27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232a56addfb_2_117"/>
          <p:cNvSpPr txBox="1">
            <a:spLocks noGrp="1"/>
          </p:cNvSpPr>
          <p:nvPr>
            <p:ph type="title"/>
          </p:nvPr>
        </p:nvSpPr>
        <p:spPr>
          <a:xfrm>
            <a:off x="365760" y="640080"/>
            <a:ext cx="84240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6142D"/>
              </a:buClr>
              <a:buSzPts val="22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MODELING 2019-2022 MHI-5 CHANGES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g232a56addfb_2_117"/>
          <p:cNvSpPr txBox="1">
            <a:spLocks noGrp="1"/>
          </p:cNvSpPr>
          <p:nvPr>
            <p:ph type="body" idx="3"/>
          </p:nvPr>
        </p:nvSpPr>
        <p:spPr>
          <a:xfrm>
            <a:off x="365750" y="1280149"/>
            <a:ext cx="8331900" cy="37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1785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10"/>
              <a:buFont typeface="Calibri"/>
              <a:buChar char="○"/>
            </a:pPr>
            <a:r>
              <a:rPr lang="en-US" sz="1310" dirty="0">
                <a:latin typeface="Calibri"/>
                <a:ea typeface="Calibri"/>
                <a:cs typeface="Calibri"/>
                <a:sym typeface="Calibri"/>
              </a:rPr>
              <a:t>Objective</a:t>
            </a:r>
            <a:endParaRPr sz="131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95000"/>
              </a:lnSpc>
              <a:spcBef>
                <a:spcPts val="25"/>
              </a:spcBef>
              <a:spcAft>
                <a:spcPts val="0"/>
              </a:spcAft>
              <a:buSzPts val="605"/>
              <a:buNone/>
            </a:pPr>
            <a:r>
              <a:rPr lang="en-US" sz="131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 the determinants of changes in mental health</a:t>
            </a:r>
            <a:endParaRPr sz="131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95000"/>
              </a:lnSpc>
              <a:spcBef>
                <a:spcPts val="25"/>
              </a:spcBef>
              <a:spcAft>
                <a:spcPts val="0"/>
              </a:spcAft>
              <a:buSzPts val="605"/>
              <a:buNone/>
            </a:pPr>
            <a:endParaRPr sz="131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785" algn="just" rtl="0">
              <a:lnSpc>
                <a:spcPct val="130000"/>
              </a:lnSpc>
              <a:spcBef>
                <a:spcPts val="25"/>
              </a:spcBef>
              <a:spcAft>
                <a:spcPts val="0"/>
              </a:spcAft>
              <a:buClr>
                <a:schemeClr val="dk1"/>
              </a:buClr>
              <a:buSzPts val="1310"/>
              <a:buFont typeface="Calibri"/>
              <a:buChar char="○"/>
            </a:pPr>
            <a:r>
              <a:rPr lang="en-US" sz="1310" dirty="0">
                <a:latin typeface="Calibri"/>
                <a:ea typeface="Calibri"/>
                <a:cs typeface="Calibri"/>
                <a:sym typeface="Calibri"/>
              </a:rPr>
              <a:t>Outcome</a:t>
            </a:r>
            <a:r>
              <a:rPr lang="en-US" sz="1310" dirty="0">
                <a:solidFill>
                  <a:srgbClr val="E6142D"/>
                </a:solidFill>
                <a:latin typeface="Calibri"/>
                <a:ea typeface="Calibri"/>
                <a:cs typeface="Calibri"/>
                <a:sym typeface="Calibri"/>
              </a:rPr>
              <a:t> variable</a:t>
            </a:r>
            <a:endParaRPr sz="131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95000"/>
              </a:lnSpc>
              <a:spcBef>
                <a:spcPts val="25"/>
              </a:spcBef>
              <a:spcAft>
                <a:spcPts val="0"/>
              </a:spcAft>
              <a:buSzPts val="605"/>
              <a:buNone/>
            </a:pPr>
            <a:r>
              <a:rPr lang="en-US" sz="131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MHI-5 2022</a:t>
            </a:r>
            <a:endParaRPr sz="131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95000"/>
              </a:lnSpc>
              <a:spcBef>
                <a:spcPts val="25"/>
              </a:spcBef>
              <a:spcAft>
                <a:spcPts val="0"/>
              </a:spcAft>
              <a:buSzPts val="605"/>
              <a:buNone/>
            </a:pPr>
            <a:endParaRPr sz="131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785" algn="just" rtl="0">
              <a:lnSpc>
                <a:spcPct val="130000"/>
              </a:lnSpc>
              <a:spcBef>
                <a:spcPts val="25"/>
              </a:spcBef>
              <a:spcAft>
                <a:spcPts val="0"/>
              </a:spcAft>
              <a:buClr>
                <a:schemeClr val="dk1"/>
              </a:buClr>
              <a:buSzPts val="1310"/>
              <a:buFont typeface="Calibri"/>
              <a:buChar char="○"/>
            </a:pPr>
            <a:r>
              <a:rPr lang="en-US" sz="1310" dirty="0">
                <a:latin typeface="Calibri"/>
                <a:ea typeface="Calibri"/>
                <a:cs typeface="Calibri"/>
                <a:sym typeface="Calibri"/>
              </a:rPr>
              <a:t>Predictor variables</a:t>
            </a:r>
            <a:endParaRPr sz="131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95000"/>
              </a:lnSpc>
              <a:spcBef>
                <a:spcPts val="25"/>
              </a:spcBef>
              <a:spcAft>
                <a:spcPts val="0"/>
              </a:spcAft>
              <a:buSzPts val="605"/>
              <a:buNone/>
            </a:pPr>
            <a:r>
              <a:rPr lang="en-US" sz="131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Identical to 2019 analyses (sociodemographic profile, economic, and health situations)</a:t>
            </a:r>
            <a:endParaRPr sz="131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95000"/>
              </a:lnSpc>
              <a:spcBef>
                <a:spcPts val="25"/>
              </a:spcBef>
              <a:spcAft>
                <a:spcPts val="0"/>
              </a:spcAft>
              <a:buSzPts val="605"/>
              <a:buNone/>
            </a:pPr>
            <a:r>
              <a:rPr lang="en-US" sz="131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COVID-19 factors (infection and post-COVID symptoms, knowing people who died)</a:t>
            </a:r>
            <a:endParaRPr sz="131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95000"/>
              </a:lnSpc>
              <a:spcBef>
                <a:spcPts val="25"/>
              </a:spcBef>
              <a:spcAft>
                <a:spcPts val="0"/>
              </a:spcAft>
              <a:buSzPts val="605"/>
              <a:buNone/>
            </a:pPr>
            <a:r>
              <a:rPr lang="en-US" sz="131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MHI-5 2019</a:t>
            </a:r>
            <a:endParaRPr sz="131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95000"/>
              </a:lnSpc>
              <a:spcBef>
                <a:spcPts val="25"/>
              </a:spcBef>
              <a:spcAft>
                <a:spcPts val="0"/>
              </a:spcAft>
              <a:buSzPts val="605"/>
              <a:buNone/>
            </a:pPr>
            <a:endParaRPr sz="131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785" algn="just" rtl="0">
              <a:lnSpc>
                <a:spcPct val="130000"/>
              </a:lnSpc>
              <a:spcBef>
                <a:spcPts val="25"/>
              </a:spcBef>
              <a:spcAft>
                <a:spcPts val="0"/>
              </a:spcAft>
              <a:buClr>
                <a:schemeClr val="dk1"/>
              </a:buClr>
              <a:buSzPts val="1310"/>
              <a:buFont typeface="Calibri"/>
              <a:buChar char="○"/>
            </a:pPr>
            <a:r>
              <a:rPr lang="en-US" sz="1310" dirty="0">
                <a:solidFill>
                  <a:srgbClr val="E6142D"/>
                </a:solidFill>
                <a:latin typeface="Calibri"/>
                <a:ea typeface="Calibri"/>
                <a:cs typeface="Calibri"/>
                <a:sym typeface="Calibri"/>
              </a:rPr>
              <a:t>Models</a:t>
            </a:r>
            <a:endParaRPr sz="1310" dirty="0">
              <a:solidFill>
                <a:srgbClr val="E614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95000"/>
              </a:lnSpc>
              <a:spcBef>
                <a:spcPts val="25"/>
              </a:spcBef>
              <a:spcAft>
                <a:spcPts val="0"/>
              </a:spcAft>
              <a:buSzPts val="605"/>
              <a:buNone/>
            </a:pPr>
            <a:r>
              <a:rPr lang="en-US" sz="131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OLS regressions</a:t>
            </a:r>
            <a:endParaRPr sz="1310" dirty="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95000"/>
              </a:lnSpc>
              <a:spcBef>
                <a:spcPts val="25"/>
              </a:spcBef>
              <a:spcAft>
                <a:spcPts val="0"/>
              </a:spcAft>
              <a:buSzPts val="605"/>
              <a:buNone/>
            </a:pPr>
            <a:endParaRPr sz="1310" dirty="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785" algn="just" rtl="0">
              <a:lnSpc>
                <a:spcPct val="130000"/>
              </a:lnSpc>
              <a:spcBef>
                <a:spcPts val="25"/>
              </a:spcBef>
              <a:spcAft>
                <a:spcPts val="0"/>
              </a:spcAft>
              <a:buClr>
                <a:schemeClr val="dk1"/>
              </a:buClr>
              <a:buSzPts val="1310"/>
              <a:buFont typeface="Calibri"/>
              <a:buChar char="○"/>
            </a:pPr>
            <a:r>
              <a:rPr lang="en-US" sz="1310" dirty="0">
                <a:latin typeface="Calibri"/>
                <a:ea typeface="Calibri"/>
                <a:cs typeface="Calibri"/>
                <a:sym typeface="Calibri"/>
              </a:rPr>
              <a:t>Robustness checks</a:t>
            </a:r>
            <a:endParaRPr sz="131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95000"/>
              </a:lnSpc>
              <a:spcBef>
                <a:spcPts val="25"/>
              </a:spcBef>
              <a:spcAft>
                <a:spcPts val="0"/>
              </a:spcAft>
              <a:buSzPts val="605"/>
              <a:buNone/>
            </a:pPr>
            <a:r>
              <a:rPr lang="en-US" sz="131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MHI-5 difference as outcome variable </a:t>
            </a:r>
            <a:endParaRPr sz="1310" dirty="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95000"/>
              </a:lnSpc>
              <a:spcBef>
                <a:spcPts val="25"/>
              </a:spcBef>
              <a:spcAft>
                <a:spcPts val="0"/>
              </a:spcAft>
              <a:buSzPts val="605"/>
              <a:buNone/>
            </a:pPr>
            <a:r>
              <a:rPr lang="en-US" sz="131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MHI-5 cutoff as binary outcome variable</a:t>
            </a:r>
            <a:endParaRPr sz="1310" dirty="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30000"/>
              </a:lnSpc>
              <a:spcBef>
                <a:spcPts val="25"/>
              </a:spcBef>
              <a:spcAft>
                <a:spcPts val="25"/>
              </a:spcAft>
              <a:buSzPts val="605"/>
              <a:buNone/>
            </a:pPr>
            <a:endParaRPr sz="1210" dirty="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Google Shape;536;g232b8fcd58d_5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79440"/>
            <a:ext cx="8698282" cy="4564051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g232b8fcd58d_5_17"/>
          <p:cNvSpPr/>
          <p:nvPr/>
        </p:nvSpPr>
        <p:spPr>
          <a:xfrm>
            <a:off x="968506" y="915525"/>
            <a:ext cx="6670800" cy="2049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g232b8fcd58d_5_17"/>
          <p:cNvSpPr/>
          <p:nvPr/>
        </p:nvSpPr>
        <p:spPr>
          <a:xfrm>
            <a:off x="970899" y="3659200"/>
            <a:ext cx="6670800" cy="452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g232b8fcd58d_5_17"/>
          <p:cNvSpPr/>
          <p:nvPr/>
        </p:nvSpPr>
        <p:spPr>
          <a:xfrm>
            <a:off x="966113" y="4311550"/>
            <a:ext cx="6670800" cy="2049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232b8fcd58d_5_17"/>
          <p:cNvSpPr txBox="1"/>
          <p:nvPr/>
        </p:nvSpPr>
        <p:spPr>
          <a:xfrm>
            <a:off x="7641700" y="796900"/>
            <a:ext cx="1502400" cy="2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E6142D"/>
                </a:solidFill>
                <a:latin typeface="Calibri"/>
                <a:ea typeface="Calibri"/>
                <a:cs typeface="Calibri"/>
                <a:sym typeface="Calibri"/>
              </a:rPr>
              <a:t>Figure 12.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OLS model on MHI-5 2022, controlling for 2019 characteristics, n=828</a:t>
            </a:r>
            <a:endParaRPr sz="2000" b="1">
              <a:solidFill>
                <a:srgbClr val="E614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g232b8fcd58d_5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8013" y="1151334"/>
            <a:ext cx="6820977" cy="3659429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g232b8fcd58d_5_37"/>
          <p:cNvSpPr/>
          <p:nvPr/>
        </p:nvSpPr>
        <p:spPr>
          <a:xfrm>
            <a:off x="1414400" y="1088650"/>
            <a:ext cx="938100" cy="3784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g232b8fcd58d_5_37"/>
          <p:cNvSpPr txBox="1">
            <a:spLocks noGrp="1"/>
          </p:cNvSpPr>
          <p:nvPr>
            <p:ph type="title"/>
          </p:nvPr>
        </p:nvSpPr>
        <p:spPr>
          <a:xfrm>
            <a:off x="516470" y="682884"/>
            <a:ext cx="84240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>
                <a:latin typeface="Calibri"/>
                <a:ea typeface="Calibri"/>
                <a:cs typeface="Calibri"/>
                <a:sym typeface="Calibri"/>
              </a:rPr>
              <a:t>Figure 13.</a:t>
            </a:r>
            <a:r>
              <a:rPr lang="en-US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Marginal effects on interaction between </a:t>
            </a:r>
            <a:r>
              <a:rPr lang="en-US" sz="1800" b="0">
                <a:solidFill>
                  <a:schemeClr val="dk1"/>
                </a:solidFill>
              </a:rPr>
              <a:t>gender </a:t>
            </a:r>
            <a:r>
              <a:rPr lang="en-US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household comp.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Google Shape;552;g232b8fcd58d_5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734" y="1077349"/>
            <a:ext cx="7052531" cy="3784801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g232b8fcd58d_5_28"/>
          <p:cNvSpPr/>
          <p:nvPr/>
        </p:nvSpPr>
        <p:spPr>
          <a:xfrm>
            <a:off x="2905500" y="1228250"/>
            <a:ext cx="938100" cy="3483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g232b8fcd58d_5_28"/>
          <p:cNvSpPr/>
          <p:nvPr/>
        </p:nvSpPr>
        <p:spPr>
          <a:xfrm>
            <a:off x="6172750" y="1228250"/>
            <a:ext cx="938100" cy="3483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g232b8fcd58d_5_28"/>
          <p:cNvSpPr txBox="1">
            <a:spLocks noGrp="1"/>
          </p:cNvSpPr>
          <p:nvPr>
            <p:ph type="title"/>
          </p:nvPr>
        </p:nvSpPr>
        <p:spPr>
          <a:xfrm>
            <a:off x="516470" y="682884"/>
            <a:ext cx="84240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>
                <a:latin typeface="Calibri"/>
                <a:ea typeface="Calibri"/>
                <a:cs typeface="Calibri"/>
                <a:sym typeface="Calibri"/>
              </a:rPr>
              <a:t>Figure 14.</a:t>
            </a:r>
            <a:r>
              <a:rPr lang="en-US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Marginal effects on interaction between </a:t>
            </a:r>
            <a:r>
              <a:rPr lang="en-US" sz="1800" b="0">
                <a:solidFill>
                  <a:schemeClr val="dk1"/>
                </a:solidFill>
              </a:rPr>
              <a:t>gender </a:t>
            </a:r>
            <a:r>
              <a:rPr lang="en-US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long COVID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 txBox="1">
            <a:spLocks noGrp="1"/>
          </p:cNvSpPr>
          <p:nvPr>
            <p:ph type="title"/>
          </p:nvPr>
        </p:nvSpPr>
        <p:spPr>
          <a:xfrm>
            <a:off x="36750" y="640080"/>
            <a:ext cx="87486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65760" lvl="0" indent="0" algn="l" rtl="0">
              <a:spcBef>
                <a:spcPts val="0"/>
              </a:spcBef>
              <a:spcAft>
                <a:spcPts val="0"/>
              </a:spcAft>
              <a:buClr>
                <a:srgbClr val="E6142D"/>
              </a:buClr>
              <a:buSzPts val="22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THREE YEARS LATER: TIME FOR AN ASSESSMENT</a:t>
            </a:r>
            <a:endParaRPr dirty="0"/>
          </a:p>
        </p:txBody>
      </p:sp>
      <p:sp>
        <p:nvSpPr>
          <p:cNvPr id="150" name="Google Shape;150;p3"/>
          <p:cNvSpPr txBox="1"/>
          <p:nvPr/>
        </p:nvSpPr>
        <p:spPr>
          <a:xfrm>
            <a:off x="365760" y="1280160"/>
            <a:ext cx="8570700" cy="3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France, the COVID-19 pandemic is leg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ally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over: 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17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17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loi</a:t>
            </a:r>
            <a:r>
              <a:rPr lang="en-US" sz="17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abroge</a:t>
            </a:r>
            <a:r>
              <a:rPr lang="en-US" sz="17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 </a:t>
            </a:r>
            <a:r>
              <a:rPr lang="en-US" sz="17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partir</a:t>
            </a:r>
            <a:r>
              <a:rPr lang="en-US" sz="17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du 1er </a:t>
            </a:r>
            <a:r>
              <a:rPr lang="en-US" sz="17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août</a:t>
            </a:r>
            <a:r>
              <a:rPr lang="en-US" sz="17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2022 les dispositions du code de la </a:t>
            </a:r>
            <a:r>
              <a:rPr lang="en-US" sz="17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Santé</a:t>
            </a:r>
            <a:r>
              <a:rPr lang="en-US" sz="17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publique</a:t>
            </a:r>
            <a:r>
              <a:rPr lang="en-US" sz="17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relatives à </a:t>
            </a:r>
            <a:r>
              <a:rPr lang="en-US" sz="17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l'état</a:t>
            </a:r>
            <a:r>
              <a:rPr lang="en-US" sz="17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d'urgence</a:t>
            </a:r>
            <a:r>
              <a:rPr lang="en-US" sz="17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sanitaire, </a:t>
            </a:r>
            <a:r>
              <a:rPr lang="en-US" sz="17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créé</a:t>
            </a:r>
            <a:r>
              <a:rPr lang="en-US" sz="17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au </a:t>
            </a:r>
            <a:r>
              <a:rPr lang="en-US" sz="17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printemps</a:t>
            </a:r>
            <a:r>
              <a:rPr lang="en-US" sz="17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2020, </a:t>
            </a:r>
            <a:r>
              <a:rPr lang="en-US" sz="17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ainsi</a:t>
            </a:r>
            <a:r>
              <a:rPr lang="en-US" sz="17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le régime de gestion de la crise sanitaire </a:t>
            </a:r>
            <a:r>
              <a:rPr lang="en-US" sz="17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instauré</a:t>
            </a:r>
            <a:r>
              <a:rPr lang="en-US" sz="17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 la </a:t>
            </a:r>
            <a:r>
              <a:rPr lang="en-US" sz="17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loi</a:t>
            </a:r>
            <a:r>
              <a:rPr lang="en-US" sz="17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du 31 </a:t>
            </a:r>
            <a:r>
              <a:rPr lang="en-US" sz="17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</a:t>
            </a:r>
            <a:r>
              <a:rPr lang="en-US" sz="17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2021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73050" algn="l" rtl="0">
              <a:spcBef>
                <a:spcPts val="1000"/>
              </a:spcBef>
              <a:spcAft>
                <a:spcPts val="0"/>
              </a:spcAft>
              <a:buClr>
                <a:srgbClr val="E6142D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39,866,718 COVID-19 cases (JHU 2023)</a:t>
            </a:r>
            <a:endParaRPr sz="1600" dirty="0"/>
          </a:p>
          <a:p>
            <a:pPr marL="285750" marR="0" lvl="0" indent="-273050" algn="l" rtl="0">
              <a:spcBef>
                <a:spcPts val="1000"/>
              </a:spcBef>
              <a:spcAft>
                <a:spcPts val="0"/>
              </a:spcAft>
              <a:buClr>
                <a:srgbClr val="E6142D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166,176 COVID-19 deaths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(JHU 2023)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73050" algn="l" rtl="0">
              <a:spcBef>
                <a:spcPts val="1000"/>
              </a:spcBef>
              <a:spcAft>
                <a:spcPts val="0"/>
              </a:spcAft>
              <a:buClr>
                <a:srgbClr val="E6142D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Excess mortality: 7.5% in 2020, 6.3% in 2021 (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Blanpain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2022)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73050" algn="l" rtl="0">
              <a:spcBef>
                <a:spcPts val="1000"/>
              </a:spcBef>
              <a:spcAft>
                <a:spcPts val="0"/>
              </a:spcAft>
              <a:buClr>
                <a:srgbClr val="E6142D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GDP: -7.9% in 2020 (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Baleyte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al 2021)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73050" algn="l" rtl="0">
              <a:spcBef>
                <a:spcPts val="1000"/>
              </a:spcBef>
              <a:spcAft>
                <a:spcPts val="0"/>
              </a:spcAft>
              <a:buClr>
                <a:srgbClr val="E6142D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€ 424 billion extra state expenditure 2020-2022 (Minister Olivier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Dussopt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RFI, 14 April 2021)</a:t>
            </a:r>
            <a:endParaRPr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30b6881053_0_116"/>
          <p:cNvSpPr txBox="1">
            <a:spLocks noGrp="1"/>
          </p:cNvSpPr>
          <p:nvPr>
            <p:ph type="dt" idx="10"/>
          </p:nvPr>
        </p:nvSpPr>
        <p:spPr>
          <a:xfrm>
            <a:off x="-346775" y="2571750"/>
            <a:ext cx="93354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228600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Conclusions</a:t>
            </a:r>
            <a:endParaRPr sz="1800" dirty="0"/>
          </a:p>
        </p:txBody>
      </p:sp>
      <p:sp>
        <p:nvSpPr>
          <p:cNvPr id="449" name="Google Shape;449;g230b6881053_0_116"/>
          <p:cNvSpPr txBox="1"/>
          <p:nvPr/>
        </p:nvSpPr>
        <p:spPr>
          <a:xfrm>
            <a:off x="0" y="4299942"/>
            <a:ext cx="914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50" name="Google Shape;450;g230b6881053_0_116"/>
          <p:cNvCxnSpPr/>
          <p:nvPr/>
        </p:nvCxnSpPr>
        <p:spPr>
          <a:xfrm rot="10800000" flipH="1">
            <a:off x="950250" y="3139850"/>
            <a:ext cx="7243500" cy="41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24293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22e34a8a84f_0_3"/>
          <p:cNvSpPr txBox="1">
            <a:spLocks noGrp="1"/>
          </p:cNvSpPr>
          <p:nvPr>
            <p:ph type="title"/>
          </p:nvPr>
        </p:nvSpPr>
        <p:spPr>
          <a:xfrm>
            <a:off x="365760" y="640080"/>
            <a:ext cx="84240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6142D"/>
              </a:buClr>
              <a:buSzPts val="22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RESULTS</a:t>
            </a:r>
            <a:endParaRPr dirty="0"/>
          </a:p>
        </p:txBody>
      </p:sp>
      <p:sp>
        <p:nvSpPr>
          <p:cNvPr id="594" name="Google Shape;594;g22e34a8a84f_0_3"/>
          <p:cNvSpPr txBox="1"/>
          <p:nvPr/>
        </p:nvSpPr>
        <p:spPr>
          <a:xfrm>
            <a:off x="365760" y="1280160"/>
            <a:ext cx="858120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292100" algn="l" rtl="0">
              <a:spcBef>
                <a:spcPts val="0"/>
              </a:spcBef>
              <a:spcAft>
                <a:spcPts val="0"/>
              </a:spcAft>
              <a:buClr>
                <a:srgbClr val="E6142D"/>
              </a:buClr>
              <a:buSzPts val="1000"/>
              <a:buFont typeface="Calibri"/>
              <a:buChar char="●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 disease, COVID-19 had no </a:t>
            </a:r>
            <a:r>
              <a:rPr lang="en-US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 on household income, but it did on mental health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92100" algn="l" rtl="0">
              <a:spcBef>
                <a:spcPts val="0"/>
              </a:spcBef>
              <a:spcAft>
                <a:spcPts val="0"/>
              </a:spcAft>
              <a:buClr>
                <a:srgbClr val="E6142D"/>
              </a:buClr>
              <a:buSzPts val="1000"/>
              <a:buFont typeface="Calibri"/>
              <a:buChar char="●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Psychologically, most people’s mental health did not deteriorate. Still, for about ¼ it did. Mostly women and those who were already in poor health,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3"/>
                  </a:ext>
                </a:extLst>
              </a:rPr>
              <a:t>unemployment, and blue collar work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92100" algn="l" rtl="0">
              <a:spcBef>
                <a:spcPts val="0"/>
              </a:spcBef>
              <a:spcAft>
                <a:spcPts val="0"/>
              </a:spcAft>
              <a:buClr>
                <a:srgbClr val="E6142D"/>
              </a:buClr>
              <a:buSzPts val="1000"/>
              <a:buFont typeface="Calibri"/>
              <a:buChar char="●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However, an infection with no post-COVID symptoms has a mental health ‘survivor’ effect (for men)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600;g232b8fcd58d_2_0">
            <a:extLst>
              <a:ext uri="{FF2B5EF4-FFF2-40B4-BE49-F238E27FC236}">
                <a16:creationId xmlns:a16="http://schemas.microsoft.com/office/drawing/2014/main" id="{C6E5CD75-29E9-4EDE-8627-AF10E903D2A1}"/>
              </a:ext>
            </a:extLst>
          </p:cNvPr>
          <p:cNvSpPr txBox="1"/>
          <p:nvPr/>
        </p:nvSpPr>
        <p:spPr>
          <a:xfrm>
            <a:off x="365760" y="3342223"/>
            <a:ext cx="8587500" cy="1482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E6142D"/>
              </a:buClr>
              <a:buSzPts val="2200"/>
            </a:pPr>
            <a:r>
              <a:rPr lang="en-US" sz="2200" b="1" dirty="0">
                <a:solidFill>
                  <a:srgbClr val="E6142D"/>
                </a:solidFill>
                <a:latin typeface="Calibri"/>
                <a:cs typeface="Calibri"/>
                <a:sym typeface="Calibri"/>
              </a:rPr>
              <a:t>CAVEATS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monitor changes in outcomes, but do not explore mechanisms (</a:t>
            </a:r>
            <a:r>
              <a:rPr lang="en-US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</a:t>
            </a: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telework) and confounders (</a:t>
            </a:r>
            <a:r>
              <a:rPr lang="en-US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</a:t>
            </a: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inflation)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Uniquely longitudinal and solid sample, but small and not representative of particularly at-risk groups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"/>
          <p:cNvSpPr txBox="1">
            <a:spLocks noGrp="1"/>
          </p:cNvSpPr>
          <p:nvPr>
            <p:ph type="title"/>
          </p:nvPr>
        </p:nvSpPr>
        <p:spPr>
          <a:xfrm>
            <a:off x="365760" y="640080"/>
            <a:ext cx="84240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6142D"/>
              </a:buClr>
              <a:buSzPts val="22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NEXT STEP: COCO-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WaL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SURVEYS: 9</a:t>
            </a:r>
            <a:r>
              <a:rPr lang="en-US" baseline="30000" dirty="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AND 10</a:t>
            </a:r>
            <a:r>
              <a:rPr lang="en-US" baseline="30000" dirty="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WAVES (2022)</a:t>
            </a:r>
            <a:endParaRPr dirty="0"/>
          </a:p>
        </p:txBody>
      </p:sp>
      <p:sp>
        <p:nvSpPr>
          <p:cNvPr id="216" name="Google Shape;216;p11"/>
          <p:cNvSpPr txBox="1">
            <a:spLocks noGrp="1"/>
          </p:cNvSpPr>
          <p:nvPr>
            <p:ph type="body" idx="3"/>
          </p:nvPr>
        </p:nvSpPr>
        <p:spPr>
          <a:xfrm>
            <a:off x="365749" y="1280160"/>
            <a:ext cx="8152800" cy="3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984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E6142D"/>
              </a:buClr>
              <a:buSzPts val="1100"/>
              <a:buFont typeface="Calibri"/>
              <a:buChar char="●"/>
            </a:pP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new modules fielded in October-November 2022 to take on board the ‘Winners and Losers’ project</a:t>
            </a: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E6142D"/>
              </a:buClr>
              <a:buSzPts val="1100"/>
              <a:buFont typeface="Calibri"/>
              <a:buChar char="●"/>
            </a:pP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Questions: follow-ups of </a:t>
            </a:r>
            <a:r>
              <a:rPr lang="en-US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CoCo</a:t>
            </a: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retrospective assessments </a:t>
            </a: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E6142D"/>
              </a:buClr>
              <a:buSzPts val="1100"/>
              <a:buFont typeface="Calibri"/>
              <a:buChar char="●"/>
            </a:pP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Rationale: unwrap continuity and changes from the pre-COVID period, weighing in on the effect of the COVID experience</a:t>
            </a: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buClr>
                <a:srgbClr val="E6142D"/>
              </a:buClr>
              <a:buSzPts val="1100"/>
              <a:buFont typeface="Calibri"/>
              <a:buChar char="●"/>
            </a:pP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on economic and psychological well-being</a:t>
            </a: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"/>
          <p:cNvSpPr txBox="1">
            <a:spLocks noGrp="1"/>
          </p:cNvSpPr>
          <p:nvPr>
            <p:ph type="title"/>
          </p:nvPr>
        </p:nvSpPr>
        <p:spPr>
          <a:xfrm>
            <a:off x="0" y="1995686"/>
            <a:ext cx="9144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2800" dirty="0"/>
          </a:p>
        </p:txBody>
      </p:sp>
      <p:sp>
        <p:nvSpPr>
          <p:cNvPr id="137" name="Google Shape;137;p1"/>
          <p:cNvSpPr txBox="1"/>
          <p:nvPr/>
        </p:nvSpPr>
        <p:spPr>
          <a:xfrm>
            <a:off x="0" y="4650064"/>
            <a:ext cx="9144000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athieu.olivier@sciencespo.fr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431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"/>
          <p:cNvSpPr txBox="1">
            <a:spLocks noGrp="1"/>
          </p:cNvSpPr>
          <p:nvPr>
            <p:ph type="title"/>
          </p:nvPr>
        </p:nvSpPr>
        <p:spPr>
          <a:xfrm>
            <a:off x="365760" y="777240"/>
            <a:ext cx="87486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6142D"/>
              </a:buClr>
              <a:buSzPct val="1000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AFTER COVID: AN EARLY LEGACY OF THE PANDEMIC?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6142D"/>
              </a:buClr>
              <a:buSzPct val="1000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COMPARING ECONOMIC AND PSYCHOLOGICAL WELL-BEING (2019-2022)</a:t>
            </a:r>
            <a:endParaRPr dirty="0"/>
          </a:p>
        </p:txBody>
      </p:sp>
      <p:sp>
        <p:nvSpPr>
          <p:cNvPr id="186" name="Google Shape;186;p6"/>
          <p:cNvSpPr txBox="1"/>
          <p:nvPr/>
        </p:nvSpPr>
        <p:spPr>
          <a:xfrm>
            <a:off x="365760" y="1554480"/>
            <a:ext cx="8326500" cy="2393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Inequalities exacerbated 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COVID period, but 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0" indent="-279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6142D"/>
              </a:buClr>
              <a:buSzPts val="1700"/>
              <a:buFont typeface="Calibri"/>
              <a:buChar char="─"/>
            </a:pP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social groups have ‘lost ground’ because of the pandemic? </a:t>
            </a:r>
            <a:endParaRPr sz="1700" dirty="0"/>
          </a:p>
          <a:p>
            <a:pPr marL="742950" marR="0" lvl="0" indent="-279400" algn="l" rtl="0">
              <a:spcBef>
                <a:spcPts val="1000"/>
              </a:spcBef>
              <a:spcAft>
                <a:spcPts val="0"/>
              </a:spcAft>
              <a:buClr>
                <a:srgbClr val="E6142D"/>
              </a:buClr>
              <a:buSzPts val="1700"/>
              <a:buFont typeface="Calibri"/>
              <a:buChar char="─"/>
            </a:pP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there social groups who have in fact ‘gained ground’ during the pandemic?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0" indent="-279400" algn="l" rtl="0">
              <a:spcBef>
                <a:spcPts val="1000"/>
              </a:spcBef>
              <a:spcAft>
                <a:spcPts val="0"/>
              </a:spcAft>
              <a:buClr>
                <a:srgbClr val="E6142D"/>
              </a:buClr>
              <a:buSzPts val="1700"/>
              <a:buFont typeface="Calibri"/>
              <a:buChar char="─"/>
            </a:pP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much the pandemic had a </a:t>
            </a:r>
            <a:r>
              <a:rPr lang="en-US" sz="17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effect (through COVID infections and COVID-related interventions) and an </a:t>
            </a:r>
            <a:r>
              <a:rPr lang="en-US" sz="17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indirect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(through life disruptions or categorical burdens) effect on individuals’ economic and psychological well-being?</a:t>
            </a:r>
            <a:endParaRPr sz="1700" dirty="0"/>
          </a:p>
          <a:p>
            <a:pPr marL="45720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Google Shape;156;g232b8fcd58d_3_0">
            <a:extLst>
              <a:ext uri="{FF2B5EF4-FFF2-40B4-BE49-F238E27FC236}">
                <a16:creationId xmlns:a16="http://schemas.microsoft.com/office/drawing/2014/main" id="{3C7C4FAA-DD1F-46D7-B707-A8B2CFC8ECE9}"/>
              </a:ext>
            </a:extLst>
          </p:cNvPr>
          <p:cNvSpPr txBox="1">
            <a:spLocks/>
          </p:cNvSpPr>
          <p:nvPr/>
        </p:nvSpPr>
        <p:spPr>
          <a:xfrm>
            <a:off x="353340" y="3656005"/>
            <a:ext cx="8424900" cy="1420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6142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614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25"/>
              </a:spcBef>
              <a:spcAft>
                <a:spcPts val="0"/>
              </a:spcAft>
              <a:buClr>
                <a:srgbClr val="E6142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6142D"/>
              </a:buClr>
              <a:buSzPts val="1800"/>
              <a:buFont typeface="Calibri"/>
              <a:buChar char="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6142D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6142D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1000"/>
              </a:spcBef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Research question</a:t>
            </a:r>
          </a:p>
          <a:p>
            <a:pPr marL="0" indent="0"/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economic and psychological well-being change over the pandemic, and if yes, over which social groups?</a:t>
            </a:r>
            <a:endParaRPr lang="en-US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30b6881053_0_116"/>
          <p:cNvSpPr txBox="1">
            <a:spLocks noGrp="1"/>
          </p:cNvSpPr>
          <p:nvPr>
            <p:ph type="dt" idx="10"/>
          </p:nvPr>
        </p:nvSpPr>
        <p:spPr>
          <a:xfrm>
            <a:off x="-346775" y="2571750"/>
            <a:ext cx="93354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228600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       Methods &amp; Data</a:t>
            </a:r>
            <a:endParaRPr sz="1800" dirty="0"/>
          </a:p>
        </p:txBody>
      </p:sp>
      <p:sp>
        <p:nvSpPr>
          <p:cNvPr id="449" name="Google Shape;449;g230b6881053_0_116"/>
          <p:cNvSpPr txBox="1"/>
          <p:nvPr/>
        </p:nvSpPr>
        <p:spPr>
          <a:xfrm>
            <a:off x="0" y="4299942"/>
            <a:ext cx="914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50" name="Google Shape;450;g230b6881053_0_116"/>
          <p:cNvCxnSpPr/>
          <p:nvPr/>
        </p:nvCxnSpPr>
        <p:spPr>
          <a:xfrm rot="10800000" flipH="1">
            <a:off x="950250" y="3139850"/>
            <a:ext cx="7243500" cy="41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49559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"/>
          <p:cNvSpPr txBox="1">
            <a:spLocks noGrp="1"/>
          </p:cNvSpPr>
          <p:nvPr>
            <p:ph type="title"/>
          </p:nvPr>
        </p:nvSpPr>
        <p:spPr>
          <a:xfrm>
            <a:off x="365760" y="640080"/>
            <a:ext cx="86403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6142D"/>
              </a:buClr>
              <a:buSzPts val="22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DATA: THE ELIPSS PANEL (1)</a:t>
            </a:r>
            <a:endParaRPr dirty="0"/>
          </a:p>
        </p:txBody>
      </p:sp>
      <p:sp>
        <p:nvSpPr>
          <p:cNvPr id="192" name="Google Shape;192;p7"/>
          <p:cNvSpPr txBox="1">
            <a:spLocks noGrp="1"/>
          </p:cNvSpPr>
          <p:nvPr>
            <p:ph type="body" idx="3"/>
          </p:nvPr>
        </p:nvSpPr>
        <p:spPr>
          <a:xfrm>
            <a:off x="365760" y="1280160"/>
            <a:ext cx="8467800" cy="3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2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dirty="0"/>
              <a:t>A high-quality probability online panel for the scientific community since 2012</a:t>
            </a:r>
            <a:endParaRPr dirty="0">
              <a:highlight>
                <a:srgbClr val="FFFFFF"/>
              </a:highlight>
            </a:endParaRPr>
          </a:p>
          <a:p>
            <a:pPr marL="742950" lvl="0" indent="-279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6142D"/>
              </a:buClr>
              <a:buSzPts val="1700"/>
              <a:buFont typeface="Calibri"/>
              <a:buChar char="─"/>
            </a:pP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2012: initial recruitment round (1,039 participants)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0" indent="-279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6142D"/>
              </a:buClr>
              <a:buSzPts val="1700"/>
              <a:buFont typeface="Calibri"/>
              <a:buChar char="─"/>
            </a:pP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2016: expansion recruitment round (817 first round + 2,514 additional participants)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indent="-279400">
              <a:lnSpc>
                <a:spcPct val="115000"/>
              </a:lnSpc>
              <a:spcBef>
                <a:spcPts val="1000"/>
              </a:spcBef>
              <a:buSzPts val="1700"/>
              <a:buFont typeface="Calibri"/>
              <a:buChar char="─"/>
            </a:pP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2020: expansion recruitment round (1,391 first rounds + 890 additional participants)</a:t>
            </a:r>
          </a:p>
          <a:p>
            <a:pPr marL="742950" indent="-279400">
              <a:lnSpc>
                <a:spcPct val="115000"/>
              </a:lnSpc>
              <a:spcBef>
                <a:spcPts val="1000"/>
              </a:spcBef>
              <a:buSzPts val="1700"/>
              <a:buFont typeface="Calibri"/>
              <a:buChar char="─"/>
            </a:pP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2023: expansion recruitment round (1,736 first rounds + 905 additional participants)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14250" lvl="2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dirty="0"/>
          </a:p>
          <a:p>
            <a:pPr marL="0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INSEE recruited a random sample of individuals aged over 18 with a fixed address in metropolitan France who can read French</a:t>
            </a:r>
            <a:endParaRPr sz="19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"/>
          <p:cNvSpPr txBox="1">
            <a:spLocks noGrp="1"/>
          </p:cNvSpPr>
          <p:nvPr>
            <p:ph type="title"/>
          </p:nvPr>
        </p:nvSpPr>
        <p:spPr>
          <a:xfrm>
            <a:off x="365760" y="640080"/>
            <a:ext cx="86403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6142D"/>
              </a:buClr>
              <a:buSzPts val="22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DATA: THE ELIPSS PANEL (2)</a:t>
            </a:r>
            <a:endParaRPr dirty="0"/>
          </a:p>
        </p:txBody>
      </p:sp>
      <p:sp>
        <p:nvSpPr>
          <p:cNvPr id="192" name="Google Shape;192;p7"/>
          <p:cNvSpPr txBox="1">
            <a:spLocks noGrp="1"/>
          </p:cNvSpPr>
          <p:nvPr>
            <p:ph type="body" idx="3"/>
          </p:nvPr>
        </p:nvSpPr>
        <p:spPr>
          <a:xfrm>
            <a:off x="365760" y="1280160"/>
            <a:ext cx="8467800" cy="3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2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dirty="0"/>
              <a:t>A large production…</a:t>
            </a:r>
            <a:endParaRPr dirty="0">
              <a:highlight>
                <a:srgbClr val="FFFFFF"/>
              </a:highlight>
            </a:endParaRPr>
          </a:p>
          <a:p>
            <a:pPr marL="742950" lvl="0" indent="-279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6142D"/>
              </a:buClr>
              <a:buSzPts val="1700"/>
              <a:buFont typeface="Calibri"/>
              <a:buChar char="─"/>
            </a:pPr>
            <a:r>
              <a:rPr lang="en-US" sz="1700" dirty="0">
                <a:solidFill>
                  <a:schemeClr val="dk1"/>
                </a:solidFill>
                <a:latin typeface="Calibri"/>
                <a:cs typeface="Calibri"/>
              </a:rPr>
              <a:t>Cross‐sectional or longitudinal projects with no thematic restrictions</a:t>
            </a:r>
          </a:p>
          <a:p>
            <a:pPr marL="742950" lvl="0" indent="-279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6142D"/>
              </a:buClr>
              <a:buSzPts val="1700"/>
              <a:buFont typeface="Calibri"/>
              <a:buChar char="─"/>
            </a:pPr>
            <a:r>
              <a:rPr lang="en-US" sz="1700" dirty="0">
                <a:solidFill>
                  <a:schemeClr val="dk1"/>
                </a:solidFill>
                <a:latin typeface="Calibri"/>
                <a:cs typeface="Calibri"/>
              </a:rPr>
              <a:t>Monthly survey, 10 waves per year</a:t>
            </a:r>
          </a:p>
          <a:p>
            <a:pPr marL="742950" lvl="0" indent="-279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6142D"/>
              </a:buClr>
              <a:buSzPts val="1700"/>
              <a:buFont typeface="Calibri"/>
              <a:buChar char="─"/>
            </a:pPr>
            <a:r>
              <a:rPr lang="en-US" sz="1700" dirty="0">
                <a:solidFill>
                  <a:schemeClr val="dk1"/>
                </a:solidFill>
                <a:latin typeface="Calibri"/>
                <a:cs typeface="Calibri"/>
              </a:rPr>
              <a:t>9 waves designed by research applicants; 1 wave for the ELIPSS core questionnaire</a:t>
            </a:r>
          </a:p>
          <a:p>
            <a:pPr marL="742950" lvl="0" indent="-279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6142D"/>
              </a:buClr>
              <a:buSzPts val="1700"/>
              <a:buFont typeface="Calibri"/>
              <a:buChar char="─"/>
            </a:pPr>
            <a:r>
              <a:rPr lang="en-US" sz="1700" dirty="0">
                <a:solidFill>
                  <a:schemeClr val="dk1"/>
                </a:solidFill>
                <a:latin typeface="Calibri"/>
                <a:cs typeface="Calibri"/>
              </a:rPr>
              <a:t>20 minutes duration per wave</a:t>
            </a:r>
            <a:endParaRPr sz="1700" dirty="0">
              <a:solidFill>
                <a:schemeClr val="dk1"/>
              </a:solidFill>
              <a:latin typeface="Calibri"/>
              <a:cs typeface="Calibri"/>
            </a:endParaRPr>
          </a:p>
          <a:p>
            <a:pPr marL="0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lang="en-US" dirty="0">
              <a:latin typeface="Calibri"/>
              <a:ea typeface="Calibri"/>
              <a:cs typeface="Calibri"/>
              <a:sym typeface="Calibri"/>
            </a:endParaRPr>
          </a:p>
          <a:p>
            <a:pPr marL="0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… to data dissemination for research</a:t>
            </a:r>
            <a:endParaRPr sz="1900" dirty="0"/>
          </a:p>
        </p:txBody>
      </p:sp>
    </p:spTree>
    <p:extLst>
      <p:ext uri="{BB962C8B-B14F-4D97-AF65-F5344CB8AC3E}">
        <p14:creationId xmlns:p14="http://schemas.microsoft.com/office/powerpoint/2010/main" val="343607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"/>
          <p:cNvSpPr txBox="1">
            <a:spLocks noGrp="1"/>
          </p:cNvSpPr>
          <p:nvPr>
            <p:ph type="title"/>
          </p:nvPr>
        </p:nvSpPr>
        <p:spPr>
          <a:xfrm>
            <a:off x="365760" y="640080"/>
            <a:ext cx="86403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6142D"/>
              </a:buClr>
              <a:buSzPts val="22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DATA: THE ELIPSS PANEL (3)</a:t>
            </a:r>
            <a:endParaRPr dirty="0"/>
          </a:p>
        </p:txBody>
      </p:sp>
      <p:sp>
        <p:nvSpPr>
          <p:cNvPr id="192" name="Google Shape;192;p7"/>
          <p:cNvSpPr txBox="1">
            <a:spLocks noGrp="1"/>
          </p:cNvSpPr>
          <p:nvPr>
            <p:ph type="body" idx="3"/>
          </p:nvPr>
        </p:nvSpPr>
        <p:spPr>
          <a:xfrm>
            <a:off x="365760" y="1280160"/>
            <a:ext cx="84678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2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dirty="0"/>
              <a:t>The life cycle of an ELIPSS survey</a:t>
            </a:r>
            <a:endParaRPr lang="en-US" sz="1700" dirty="0">
              <a:solidFill>
                <a:schemeClr val="dk1"/>
              </a:solidFill>
              <a:latin typeface="Calibri"/>
              <a:cs typeface="Calibri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D26AF9C-BFFE-4ACA-A175-8EA7BE7AA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4" y="2072530"/>
            <a:ext cx="9059392" cy="179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65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"/>
          <p:cNvSpPr txBox="1">
            <a:spLocks noGrp="1"/>
          </p:cNvSpPr>
          <p:nvPr>
            <p:ph type="title"/>
          </p:nvPr>
        </p:nvSpPr>
        <p:spPr>
          <a:xfrm>
            <a:off x="365760" y="640080"/>
            <a:ext cx="86403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6142D"/>
              </a:buClr>
              <a:buSzPts val="22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DATA: THE ELIPSS PANEL (4)</a:t>
            </a:r>
            <a:endParaRPr dirty="0"/>
          </a:p>
        </p:txBody>
      </p:sp>
      <p:sp>
        <p:nvSpPr>
          <p:cNvPr id="192" name="Google Shape;192;p7"/>
          <p:cNvSpPr txBox="1">
            <a:spLocks noGrp="1"/>
          </p:cNvSpPr>
          <p:nvPr>
            <p:ph type="body" idx="3"/>
          </p:nvPr>
        </p:nvSpPr>
        <p:spPr>
          <a:xfrm>
            <a:off x="365760" y="1280160"/>
            <a:ext cx="8467800" cy="3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2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fr-FR" dirty="0"/>
              <a:t>Focus on the </a:t>
            </a:r>
            <a:r>
              <a:rPr lang="fr-FR" dirty="0" err="1"/>
              <a:t>annual</a:t>
            </a:r>
            <a:r>
              <a:rPr lang="fr-FR" dirty="0"/>
              <a:t> </a:t>
            </a:r>
            <a:r>
              <a:rPr lang="fr-FR" dirty="0" err="1"/>
              <a:t>survey</a:t>
            </a:r>
            <a:endParaRPr dirty="0">
              <a:highlight>
                <a:srgbClr val="FFFFFF"/>
              </a:highlight>
            </a:endParaRPr>
          </a:p>
          <a:p>
            <a:pPr marL="742950" lvl="0" indent="-279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6142D"/>
              </a:buClr>
              <a:buSzPts val="1700"/>
              <a:buFont typeface="Calibri"/>
              <a:buChar char="─"/>
            </a:pPr>
            <a:r>
              <a:rPr lang="en-US" sz="1700" dirty="0">
                <a:solidFill>
                  <a:schemeClr val="dk1"/>
                </a:solidFill>
                <a:latin typeface="Calibri"/>
                <a:cs typeface="Calibri"/>
              </a:rPr>
              <a:t>Repeated once a year</a:t>
            </a:r>
          </a:p>
          <a:p>
            <a:pPr marL="742950" lvl="0" indent="-279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6142D"/>
              </a:buClr>
              <a:buSzPts val="1700"/>
              <a:buFont typeface="Calibri"/>
              <a:buChar char="─"/>
            </a:pPr>
            <a:r>
              <a:rPr lang="en-US" sz="1700" dirty="0">
                <a:solidFill>
                  <a:schemeClr val="dk1"/>
                </a:solidFill>
                <a:latin typeface="Calibri"/>
                <a:cs typeface="Calibri"/>
              </a:rPr>
              <a:t>Sociodemographic and general attitude module</a:t>
            </a:r>
          </a:p>
          <a:p>
            <a:pPr marL="742950" lvl="0" indent="-279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6142D"/>
              </a:buClr>
              <a:buSzPts val="1700"/>
              <a:buFont typeface="Calibri"/>
              <a:buChar char="─"/>
            </a:pPr>
            <a:r>
              <a:rPr lang="en-US" sz="1700" dirty="0">
                <a:solidFill>
                  <a:schemeClr val="dk1"/>
                </a:solidFill>
                <a:latin typeface="Calibri"/>
                <a:cs typeface="Calibri"/>
              </a:rPr>
              <a:t>Systematically matched with the data files available on the dissemination platform</a:t>
            </a:r>
          </a:p>
          <a:p>
            <a:pPr marL="742950" lvl="0" indent="-279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6142D"/>
              </a:buClr>
              <a:buSzPts val="1700"/>
              <a:buFont typeface="Calibri"/>
              <a:buChar char="─"/>
            </a:pPr>
            <a:r>
              <a:rPr lang="en-US" sz="1700" dirty="0">
                <a:solidFill>
                  <a:schemeClr val="dk1"/>
                </a:solidFill>
                <a:latin typeface="Calibri"/>
                <a:cs typeface="Calibri"/>
              </a:rPr>
              <a:t>20 minutes duration per wave</a:t>
            </a:r>
            <a:endParaRPr sz="1700" dirty="0">
              <a:solidFill>
                <a:schemeClr val="dk1"/>
              </a:solidFill>
              <a:latin typeface="Calibri"/>
              <a:cs typeface="Calibri"/>
            </a:endParaRPr>
          </a:p>
          <a:p>
            <a:pPr marL="0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lang="en-US" dirty="0">
              <a:latin typeface="Calibri"/>
              <a:ea typeface="Calibri"/>
              <a:cs typeface="Calibri"/>
              <a:sym typeface="Calibri"/>
            </a:endParaRPr>
          </a:p>
          <a:p>
            <a:pPr marL="0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Focus on the ‘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CoCo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’ Project (Coping with Covid-19)</a:t>
            </a:r>
          </a:p>
          <a:p>
            <a:pPr marL="742950" indent="-279400">
              <a:lnSpc>
                <a:spcPct val="115000"/>
              </a:lnSpc>
              <a:spcBef>
                <a:spcPts val="1000"/>
              </a:spcBef>
              <a:buSzPts val="1700"/>
              <a:buFont typeface="Calibri"/>
              <a:buChar char="─"/>
            </a:pPr>
            <a:r>
              <a:rPr lang="en-US" sz="17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ANR Flash Covid-19 call (March 2020)</a:t>
            </a:r>
          </a:p>
          <a:p>
            <a:pPr marL="742950" indent="-279400">
              <a:lnSpc>
                <a:spcPct val="115000"/>
              </a:lnSpc>
              <a:spcBef>
                <a:spcPts val="1000"/>
              </a:spcBef>
              <a:buSzPts val="1700"/>
              <a:buFont typeface="Calibri"/>
              <a:buChar char="─"/>
            </a:pPr>
            <a:r>
              <a:rPr lang="en-US" sz="1700" dirty="0">
                <a:solidFill>
                  <a:schemeClr val="dk1"/>
                </a:solidFill>
                <a:latin typeface="Calibri"/>
                <a:cs typeface="Calibri"/>
              </a:rPr>
              <a:t>Compare pre- and post-lockdown everyday life and inequality</a:t>
            </a:r>
          </a:p>
          <a:p>
            <a:pPr marL="0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1900" dirty="0"/>
          </a:p>
        </p:txBody>
      </p:sp>
    </p:spTree>
    <p:extLst>
      <p:ext uri="{BB962C8B-B14F-4D97-AF65-F5344CB8AC3E}">
        <p14:creationId xmlns:p14="http://schemas.microsoft.com/office/powerpoint/2010/main" val="194741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sque pour affichage (&quot;screen&quot;) - ne pas imprim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que pour impression (&quot;Print&quot;) - économie d'encr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3749</TotalTime>
  <Words>1255</Words>
  <Application>Microsoft Office PowerPoint</Application>
  <PresentationFormat>Affichage à l'écran (16:9)</PresentationFormat>
  <Paragraphs>160</Paragraphs>
  <Slides>33</Slides>
  <Notes>33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33</vt:i4>
      </vt:variant>
    </vt:vector>
  </HeadingPairs>
  <TitlesOfParts>
    <vt:vector size="38" baseType="lpstr">
      <vt:lpstr>Arial</vt:lpstr>
      <vt:lpstr>Calibri</vt:lpstr>
      <vt:lpstr>Noto Sans Symbols</vt:lpstr>
      <vt:lpstr>Masque pour affichage ("screen") - ne pas imprimer</vt:lpstr>
      <vt:lpstr>Masque pour impression ("Print") - économie d'encre</vt:lpstr>
      <vt:lpstr>Before, During and After the Deluge: Monitoring the French Resident Population’s Response to the Covid-19 Pandemic with a Probability-Based Longitudinal Survey</vt:lpstr>
      <vt:lpstr>Présentation PowerPoint</vt:lpstr>
      <vt:lpstr>THREE YEARS LATER: TIME FOR AN ASSESSMENT</vt:lpstr>
      <vt:lpstr>AFTER COVID: AN EARLY LEGACY OF THE PANDEMIC?  COMPARING ECONOMIC AND PSYCHOLOGICAL WELL-BEING (2019-2022)</vt:lpstr>
      <vt:lpstr>Présentation PowerPoint</vt:lpstr>
      <vt:lpstr>DATA: THE ELIPSS PANEL (1)</vt:lpstr>
      <vt:lpstr>DATA: THE ELIPSS PANEL (2)</vt:lpstr>
      <vt:lpstr>DATA: THE ELIPSS PANEL (3)</vt:lpstr>
      <vt:lpstr>DATA: THE ELIPSS PANEL (4)</vt:lpstr>
      <vt:lpstr>BUILDING ON ELIPSS: THE COCO SURVEYS</vt:lpstr>
      <vt:lpstr>Présentation PowerPoint</vt:lpstr>
      <vt:lpstr>Présentation PowerPoint</vt:lpstr>
      <vt:lpstr>SAMPLE LIMITS</vt:lpstr>
      <vt:lpstr>Présentation PowerPoint</vt:lpstr>
      <vt:lpstr>Présentation PowerPoint</vt:lpstr>
      <vt:lpstr>Measuring Mental Health - Background </vt:lpstr>
      <vt:lpstr>Présentation PowerPoint</vt:lpstr>
      <vt:lpstr>Présentation PowerPoint</vt:lpstr>
      <vt:lpstr>MHI-5 - Descriptive results (1) </vt:lpstr>
      <vt:lpstr>Figure 9. MHI-5 distribution (2019 &amp; 2022) with means and ±1 SD, n=966</vt:lpstr>
      <vt:lpstr>Figure 10. MHI-5 difference (2019 to 2022), n=966</vt:lpstr>
      <vt:lpstr>Results - Modeling 2019 MHI-5 (2.1) </vt:lpstr>
      <vt:lpstr>MODELING 2019 MHI-5</vt:lpstr>
      <vt:lpstr>Présentation PowerPoint</vt:lpstr>
      <vt:lpstr>Results - Modeling MHI-5 Changes </vt:lpstr>
      <vt:lpstr>MODELING 2019-2022 MHI-5 CHANGES</vt:lpstr>
      <vt:lpstr>Présentation PowerPoint</vt:lpstr>
      <vt:lpstr>Figure 13. Marginal effects on interaction between gender and household comp.</vt:lpstr>
      <vt:lpstr>Figure 14. Marginal effects on interaction between gender and long COVID</vt:lpstr>
      <vt:lpstr>Présentation PowerPoint</vt:lpstr>
      <vt:lpstr>RESULTS</vt:lpstr>
      <vt:lpstr>NEXT STEP: COCO-WaL SURVEYS: 9TH AND 10TH WAVES (2022)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Before, During and After the Deluge: Monitoring the French Resident Population’s Response to the Covid-19 Pandemic with a Probability-Based Longitudinal Survey</dc:title>
  <dc:creator>Sciences Po</dc:creator>
  <cp:lastModifiedBy>Matthieu OLIVIER</cp:lastModifiedBy>
  <cp:revision>50</cp:revision>
  <cp:lastPrinted>2023-07-12T17:31:20Z</cp:lastPrinted>
  <dcterms:created xsi:type="dcterms:W3CDTF">2015-03-20T14:11:59Z</dcterms:created>
  <dcterms:modified xsi:type="dcterms:W3CDTF">2023-10-31T10:57:46Z</dcterms:modified>
</cp:coreProperties>
</file>