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1"/>
  </p:notesMasterIdLst>
  <p:sldIdLst>
    <p:sldId id="256" r:id="rId2"/>
    <p:sldId id="383" r:id="rId3"/>
    <p:sldId id="384" r:id="rId4"/>
    <p:sldId id="385" r:id="rId5"/>
    <p:sldId id="277" r:id="rId6"/>
    <p:sldId id="279" r:id="rId7"/>
    <p:sldId id="268" r:id="rId8"/>
    <p:sldId id="386" r:id="rId9"/>
    <p:sldId id="387" r:id="rId10"/>
    <p:sldId id="270" r:id="rId11"/>
    <p:sldId id="388" r:id="rId12"/>
    <p:sldId id="389" r:id="rId13"/>
    <p:sldId id="390" r:id="rId14"/>
    <p:sldId id="391" r:id="rId15"/>
    <p:sldId id="275" r:id="rId16"/>
    <p:sldId id="271" r:id="rId17"/>
    <p:sldId id="272" r:id="rId18"/>
    <p:sldId id="273" r:id="rId19"/>
    <p:sldId id="285" r:id="rId20"/>
    <p:sldId id="287" r:id="rId21"/>
    <p:sldId id="274" r:id="rId22"/>
    <p:sldId id="280" r:id="rId23"/>
    <p:sldId id="281" r:id="rId24"/>
    <p:sldId id="367" r:id="rId25"/>
    <p:sldId id="295" r:id="rId26"/>
    <p:sldId id="296" r:id="rId27"/>
    <p:sldId id="392" r:id="rId28"/>
    <p:sldId id="393" r:id="rId29"/>
    <p:sldId id="297" r:id="rId30"/>
    <p:sldId id="261" r:id="rId31"/>
    <p:sldId id="262" r:id="rId32"/>
    <p:sldId id="263" r:id="rId33"/>
    <p:sldId id="371" r:id="rId34"/>
    <p:sldId id="264" r:id="rId35"/>
    <p:sldId id="364" r:id="rId36"/>
    <p:sldId id="376" r:id="rId37"/>
    <p:sldId id="369" r:id="rId38"/>
    <p:sldId id="372" r:id="rId39"/>
    <p:sldId id="370" r:id="rId40"/>
    <p:sldId id="378" r:id="rId41"/>
    <p:sldId id="365" r:id="rId42"/>
    <p:sldId id="366" r:id="rId43"/>
    <p:sldId id="377" r:id="rId44"/>
    <p:sldId id="373" r:id="rId45"/>
    <p:sldId id="382" r:id="rId46"/>
    <p:sldId id="380" r:id="rId47"/>
    <p:sldId id="379" r:id="rId48"/>
    <p:sldId id="363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282" r:id="rId75"/>
    <p:sldId id="358" r:id="rId76"/>
    <p:sldId id="359" r:id="rId77"/>
    <p:sldId id="360" r:id="rId78"/>
    <p:sldId id="361" r:id="rId79"/>
    <p:sldId id="362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217284-6B80-44A4-82A6-795D586C652B}">
          <p14:sldIdLst>
            <p14:sldId id="256"/>
            <p14:sldId id="383"/>
            <p14:sldId id="384"/>
            <p14:sldId id="385"/>
            <p14:sldId id="277"/>
            <p14:sldId id="279"/>
            <p14:sldId id="268"/>
            <p14:sldId id="386"/>
            <p14:sldId id="387"/>
            <p14:sldId id="270"/>
            <p14:sldId id="388"/>
            <p14:sldId id="389"/>
            <p14:sldId id="390"/>
            <p14:sldId id="391"/>
            <p14:sldId id="275"/>
            <p14:sldId id="271"/>
            <p14:sldId id="272"/>
            <p14:sldId id="273"/>
            <p14:sldId id="285"/>
            <p14:sldId id="287"/>
            <p14:sldId id="274"/>
            <p14:sldId id="280"/>
            <p14:sldId id="281"/>
            <p14:sldId id="367"/>
            <p14:sldId id="295"/>
            <p14:sldId id="296"/>
            <p14:sldId id="392"/>
            <p14:sldId id="393"/>
            <p14:sldId id="297"/>
            <p14:sldId id="261"/>
            <p14:sldId id="262"/>
            <p14:sldId id="263"/>
            <p14:sldId id="371"/>
            <p14:sldId id="264"/>
            <p14:sldId id="364"/>
            <p14:sldId id="376"/>
            <p14:sldId id="369"/>
            <p14:sldId id="372"/>
            <p14:sldId id="370"/>
            <p14:sldId id="378"/>
            <p14:sldId id="365"/>
            <p14:sldId id="366"/>
            <p14:sldId id="377"/>
            <p14:sldId id="373"/>
            <p14:sldId id="382"/>
            <p14:sldId id="380"/>
            <p14:sldId id="379"/>
          </p14:sldIdLst>
        </p14:section>
        <p14:section name="Annexes" id="{F43A2947-2700-44D0-99B0-D8060D2CEE12}">
          <p14:sldIdLst>
            <p14:sldId id="363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282"/>
            <p14:sldId id="358"/>
            <p14:sldId id="359"/>
            <p14:sldId id="360"/>
            <p14:sldId id="361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8FF"/>
    <a:srgbClr val="4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7" autoAdjust="0"/>
    <p:restoredTop sz="96023" autoAdjust="0"/>
  </p:normalViewPr>
  <p:slideViewPr>
    <p:cSldViewPr snapToGrid="0">
      <p:cViewPr varScale="1">
        <p:scale>
          <a:sx n="114" d="100"/>
          <a:sy n="114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9AC5-D21A-4EE4-9C5C-63D5959DDF43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712E-589C-4D79-AB97-045F3C018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3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A5773-45A3-4C9A-9A7C-05DE7C989B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2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A5773-45A3-4C9A-9A7C-05DE7C989B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6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anchor="ctr"/>
          <a:lstStyle>
            <a:lvl1pPr>
              <a:defRPr b="1" cap="none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7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4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67" y="2496039"/>
            <a:ext cx="7772400" cy="1463040"/>
          </a:xfrm>
        </p:spPr>
        <p:txBody>
          <a:bodyPr anchor="ctr">
            <a:normAutofit/>
          </a:bodyPr>
          <a:lstStyle>
            <a:lvl1pPr algn="ctr">
              <a:defRPr sz="5000" b="0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3366" y="3959079"/>
            <a:ext cx="7772395" cy="820739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4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6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7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6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0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D168311-7208-4D91-A20D-377349046B09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470E9C3-EDD3-42A4-83A0-4D36D68F578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11890F7-DCE2-46B2-BB9D-E10293E39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Février 2021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AE96CAA-B744-4197-88E7-E13D3EAD4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Etudier et réussir à distance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527F2F-8182-4F8F-80B7-2F7F2588666B}"/>
              </a:ext>
            </a:extLst>
          </p:cNvPr>
          <p:cNvSpPr/>
          <p:nvPr/>
        </p:nvSpPr>
        <p:spPr>
          <a:xfrm>
            <a:off x="0" y="0"/>
            <a:ext cx="12192000" cy="138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C67664-6951-49D7-9C9E-F498667EB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27" y="383726"/>
            <a:ext cx="1066486" cy="4959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C74B09-B3BD-4348-B08B-FC976CF7E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73" y="194786"/>
            <a:ext cx="2177875" cy="8737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C58F38-9752-4BDA-BC21-5444A1740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0" y="325034"/>
            <a:ext cx="613291" cy="6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somme…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181913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DES</a:t>
            </a:r>
            <a:r>
              <a:rPr lang="fr-FR" dirty="0"/>
              <a:t> apprenants : un passé, un objectif, un environnement d’apprentissage, </a:t>
            </a:r>
            <a:br>
              <a:rPr lang="fr-FR" dirty="0"/>
            </a:br>
            <a:r>
              <a:rPr lang="fr-FR" dirty="0"/>
              <a:t>des capacités, etc.</a:t>
            </a:r>
          </a:p>
          <a:p>
            <a:endParaRPr lang="fr-FR" b="1" dirty="0"/>
          </a:p>
          <a:p>
            <a:r>
              <a:rPr lang="fr-FR" b="1" dirty="0"/>
              <a:t>DES</a:t>
            </a:r>
            <a:r>
              <a:rPr lang="fr-FR" dirty="0"/>
              <a:t> attentes :</a:t>
            </a:r>
          </a:p>
          <a:p>
            <a:pPr lvl="1"/>
            <a:r>
              <a:rPr lang="fr-FR" dirty="0"/>
              <a:t>+/- de tutorat, </a:t>
            </a:r>
          </a:p>
          <a:p>
            <a:pPr lvl="1"/>
            <a:r>
              <a:rPr lang="fr-FR" dirty="0"/>
              <a:t>+/- d’aide de la part des proches</a:t>
            </a:r>
          </a:p>
          <a:p>
            <a:pPr lvl="1"/>
            <a:r>
              <a:rPr lang="fr-FR" dirty="0"/>
              <a:t>+/- d’aménagements dans son emploi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dirty="0"/>
              <a:t> Attentes parfois peu claires ! Les faire formuler peut être surprenant (questionnaire, entretiens…)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dirty="0"/>
              <a:t> Difficultés à se projeter sur le temps de travail nécessaire (« oh oui, j’y arriverai… »)</a:t>
            </a:r>
          </a:p>
          <a:p>
            <a:endParaRPr lang="fr-FR" b="1" dirty="0"/>
          </a:p>
          <a:p>
            <a:r>
              <a:rPr lang="fr-FR" b="1" dirty="0"/>
              <a:t>DES</a:t>
            </a:r>
            <a:r>
              <a:rPr lang="fr-FR" dirty="0"/>
              <a:t> vécus, des écarts attentes/vécu…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4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6DCA25-AF43-4DB8-8B99-901F8F7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Les fondamentaux à distance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E958C-2F3B-44E5-A5E3-18E296B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95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A3FF381-499A-4CFD-AB05-4831979A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clarté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55B3BE5-8E45-45E1-AF92-478CFA0C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Clarté des contenus dont les élèves doivent prendre connaissance</a:t>
            </a:r>
          </a:p>
          <a:p>
            <a:endParaRPr lang="fr-FR" dirty="0"/>
          </a:p>
          <a:p>
            <a:r>
              <a:rPr lang="fr-FR" dirty="0"/>
              <a:t>Clarté des consignes, des attendus, etc.</a:t>
            </a:r>
          </a:p>
          <a:p>
            <a:endParaRPr lang="fr-FR" dirty="0"/>
          </a:p>
          <a:p>
            <a:r>
              <a:rPr lang="fr-FR" dirty="0"/>
              <a:t>Clarté des échanges (e-mail ou autres).</a:t>
            </a:r>
          </a:p>
          <a:p>
            <a:endParaRPr lang="fr-FR" dirty="0"/>
          </a:p>
          <a:p>
            <a:r>
              <a:rPr lang="fr-FR" dirty="0"/>
              <a:t>Clarté de la navigation sur les contenus en ligne.</a:t>
            </a:r>
          </a:p>
        </p:txBody>
      </p:sp>
    </p:spTree>
    <p:extLst>
      <p:ext uri="{BB962C8B-B14F-4D97-AF65-F5344CB8AC3E}">
        <p14:creationId xmlns:p14="http://schemas.microsoft.com/office/powerpoint/2010/main" val="364106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A3FF381-499A-4CFD-AB05-4831979A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montrer disponible et suivre les élèves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55B3BE5-8E45-45E1-AF92-478CFA0C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/>
              <a:t>Etre</a:t>
            </a:r>
            <a:r>
              <a:rPr lang="fr-FR" dirty="0"/>
              <a:t> disponible : « n’hésitez pas à me contacter au besoin », « je reste à votre disposition », ou, plus précisément : « je suis joignable à tel moment ».</a:t>
            </a:r>
          </a:p>
          <a:p>
            <a:r>
              <a:rPr lang="fr-FR" dirty="0"/>
              <a:t>L’être relativement autant que ce qui est indiqué (si vous annoncez répondre en 48h, faites en sorte de le faire, sinon soyez plus modeste !)</a:t>
            </a:r>
          </a:p>
          <a:p>
            <a:r>
              <a:rPr lang="fr-FR" dirty="0"/>
              <a:t>Eventuellement, prévoir des temps de questions-réponses en synchrone.</a:t>
            </a:r>
          </a:p>
          <a:p>
            <a:r>
              <a:rPr lang="fr-FR" dirty="0"/>
              <a:t>Différencier les urgences des messages moins pressés.</a:t>
            </a:r>
          </a:p>
          <a:p>
            <a:r>
              <a:rPr lang="fr-FR" dirty="0"/>
              <a:t>Les traces d’activités sur la plateforme : /!\ plusieurs profils, ne pas tirer de conclusions hâtives</a:t>
            </a:r>
          </a:p>
          <a:p>
            <a:pPr lvl="1"/>
            <a:r>
              <a:rPr lang="fr-FR" dirty="0"/>
              <a:t>Ceux qui se connectent beaucoup ou comme attendu</a:t>
            </a:r>
          </a:p>
          <a:p>
            <a:pPr lvl="1"/>
            <a:r>
              <a:rPr lang="fr-FR" dirty="0"/>
              <a:t>Ceux qui se connectent une fois, récupèrent les contenus et ne se connectent plus</a:t>
            </a:r>
          </a:p>
          <a:p>
            <a:pPr lvl="1"/>
            <a:r>
              <a:rPr lang="fr-FR" dirty="0"/>
              <a:t>Ceux qui se connectent à la dernière minute (procrastinateurs actifs)</a:t>
            </a:r>
          </a:p>
          <a:p>
            <a:pPr lvl="1"/>
            <a:r>
              <a:rPr lang="fr-FR" dirty="0"/>
              <a:t>Ceux qui ne se connectent pas ou juste au début et ne font plus rien ensuite.</a:t>
            </a:r>
          </a:p>
        </p:txBody>
      </p:sp>
    </p:spTree>
    <p:extLst>
      <p:ext uri="{BB962C8B-B14F-4D97-AF65-F5344CB8AC3E}">
        <p14:creationId xmlns:p14="http://schemas.microsoft.com/office/powerpoint/2010/main" val="28617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A3FF381-499A-4CFD-AB05-4831979A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feedback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55B3BE5-8E45-45E1-AF92-478CFA0C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retour sur les travaux est essentiel, surtout s’ils sont notés.</a:t>
            </a:r>
          </a:p>
          <a:p>
            <a:endParaRPr lang="fr-FR" dirty="0"/>
          </a:p>
          <a:p>
            <a:r>
              <a:rPr lang="fr-FR" dirty="0"/>
              <a:t>Le retour sur les activités en groupe aussi !</a:t>
            </a:r>
          </a:p>
          <a:p>
            <a:endParaRPr lang="fr-FR" dirty="0"/>
          </a:p>
          <a:p>
            <a:r>
              <a:rPr lang="fr-FR" dirty="0"/>
              <a:t>Le retour sur l’évolution globale est stimulante.</a:t>
            </a:r>
          </a:p>
          <a:p>
            <a:endParaRPr lang="fr-FR" dirty="0"/>
          </a:p>
          <a:p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365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6DCA25-AF43-4DB8-8B99-901F8F7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Le vécu des apprenants à distance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E958C-2F3B-44E5-A5E3-18E296B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Qu’est-ce qui se passe… et qui fait que ça peut échouer ?</a:t>
            </a:r>
          </a:p>
        </p:txBody>
      </p:sp>
    </p:spTree>
    <p:extLst>
      <p:ext uri="{BB962C8B-B14F-4D97-AF65-F5344CB8AC3E}">
        <p14:creationId xmlns:p14="http://schemas.microsoft.com/office/powerpoint/2010/main" val="45991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systémique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comprendre le vécu d’un étudiant à distance</a:t>
            </a:r>
          </a:p>
          <a:p>
            <a:pPr lvl="1"/>
            <a:r>
              <a:rPr lang="fr-FR" dirty="0"/>
              <a:t>Rappel : un apprenant (même éloigné) a un petit cœur qui bat…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On peut le considérer comme un système psychologique (et corporel), inscrit dans environnement </a:t>
            </a:r>
            <a:r>
              <a:rPr lang="fr-FR" dirty="0" err="1"/>
              <a:t>socio-technique</a:t>
            </a:r>
            <a:endParaRPr lang="fr-FR" dirty="0"/>
          </a:p>
          <a:p>
            <a:pPr lvl="2"/>
            <a:r>
              <a:rPr lang="fr-FR" dirty="0"/>
              <a:t>Psychologique : cognitif et métacognitif, affectif, conatif</a:t>
            </a:r>
          </a:p>
          <a:p>
            <a:pPr lvl="2"/>
            <a:r>
              <a:rPr lang="fr-FR" dirty="0"/>
              <a:t>Environnement social du dispositif de formation (autres étudiants, enseignants, administratifs…) ou non (famille, amis…)</a:t>
            </a:r>
          </a:p>
          <a:p>
            <a:pPr lvl="2"/>
            <a:r>
              <a:rPr lang="fr-FR" dirty="0"/>
              <a:t>Environnement technique (LMS, …)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Focus sur les dimensions affective et conative</a:t>
            </a:r>
          </a:p>
        </p:txBody>
      </p:sp>
    </p:spTree>
    <p:extLst>
      <p:ext uri="{BB962C8B-B14F-4D97-AF65-F5344CB8AC3E}">
        <p14:creationId xmlns:p14="http://schemas.microsoft.com/office/powerpoint/2010/main" val="15076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Dimension (socio-)affective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8FEF6B-A85B-4634-AEFF-BACFDB014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00110"/>
              </p:ext>
            </p:extLst>
          </p:nvPr>
        </p:nvGraphicFramePr>
        <p:xfrm>
          <a:off x="1023938" y="1885632"/>
          <a:ext cx="9804006" cy="414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002">
                  <a:extLst>
                    <a:ext uri="{9D8B030D-6E8A-4147-A177-3AD203B41FA5}">
                      <a16:colId xmlns:a16="http://schemas.microsoft.com/office/drawing/2014/main" val="3119736749"/>
                    </a:ext>
                  </a:extLst>
                </a:gridCol>
                <a:gridCol w="3268002">
                  <a:extLst>
                    <a:ext uri="{9D8B030D-6E8A-4147-A177-3AD203B41FA5}">
                      <a16:colId xmlns:a16="http://schemas.microsoft.com/office/drawing/2014/main" val="1168444966"/>
                    </a:ext>
                  </a:extLst>
                </a:gridCol>
                <a:gridCol w="3268002">
                  <a:extLst>
                    <a:ext uri="{9D8B030D-6E8A-4147-A177-3AD203B41FA5}">
                      <a16:colId xmlns:a16="http://schemas.microsoft.com/office/drawing/2014/main" val="387158740"/>
                    </a:ext>
                  </a:extLst>
                </a:gridCol>
              </a:tblGrid>
              <a:tr h="1606901"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Confiance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Sentiment </a:t>
                      </a:r>
                      <a:b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d’auto-efficacité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Sentiment d’appartenance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09528"/>
                  </a:ext>
                </a:extLst>
              </a:tr>
              <a:tr h="930982"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Solitude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Anxiété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Valorisation de soi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21086"/>
                  </a:ext>
                </a:extLst>
              </a:tr>
              <a:tr h="1606901"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Plaisir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Sentiment d’autonomie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1" dirty="0">
                          <a:solidFill>
                            <a:srgbClr val="E8C8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Estime de soi</a:t>
                      </a:r>
                    </a:p>
                  </a:txBody>
                  <a:tcPr marL="136852" marR="136852" marT="68426" marB="684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651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07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Dimension conative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Motivation (raison de l’action) + Persévérance (continuer vers son but)</a:t>
            </a:r>
          </a:p>
          <a:p>
            <a:endParaRPr lang="fr-FR" dirty="0"/>
          </a:p>
          <a:p>
            <a:r>
              <a:rPr lang="fr-FR" dirty="0"/>
              <a:t>Différencier :</a:t>
            </a:r>
          </a:p>
          <a:p>
            <a:pPr lvl="1"/>
            <a:r>
              <a:rPr lang="fr-FR" dirty="0"/>
              <a:t>Motivation (début d’année/de cours/d’activité), intrinsèque </a:t>
            </a:r>
            <a:r>
              <a:rPr lang="fr-FR" b="1" u="sng" dirty="0"/>
              <a:t>et</a:t>
            </a:r>
            <a:r>
              <a:rPr lang="fr-FR" dirty="0"/>
              <a:t> extrinsèque</a:t>
            </a:r>
          </a:p>
          <a:p>
            <a:pPr lvl="1"/>
            <a:r>
              <a:rPr lang="fr-FR" dirty="0"/>
              <a:t>Evolution de la motivation (par ex. elle peut passer de fortement intrinsèque à fortement extrinsèque)</a:t>
            </a:r>
          </a:p>
          <a:p>
            <a:pPr lvl="1"/>
            <a:r>
              <a:rPr lang="fr-FR" dirty="0"/>
              <a:t>Persévérance (toujours fluctuante), à relier à l’abandon</a:t>
            </a:r>
          </a:p>
          <a:p>
            <a:pPr lvl="1"/>
            <a:endParaRPr lang="fr-FR" dirty="0"/>
          </a:p>
          <a:p>
            <a:pPr marL="128016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D4DCCB-C88E-4580-9766-14D8CAD1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Peut-on vraiment comprendre l’abandon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E93D85-0B26-4945-9007-9251043F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250602"/>
          </a:xfrm>
        </p:spPr>
        <p:txBody>
          <a:bodyPr>
            <a:normAutofit/>
          </a:bodyPr>
          <a:lstStyle/>
          <a:p>
            <a:r>
              <a:rPr lang="fr-FR" dirty="0"/>
              <a:t>Approche dimension socio-affective et de la motivation</a:t>
            </a:r>
            <a:r>
              <a:rPr lang="fr-FR" i="1" dirty="0"/>
              <a:t>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un ensemble de facteurs semblant explicatifs (potentielles causes)…</a:t>
            </a:r>
          </a:p>
          <a:p>
            <a:pPr lvl="1"/>
            <a:r>
              <a:rPr lang="fr-FR" dirty="0"/>
              <a:t>… sans savoir lequel joue plus qu’un autre, lequel serait la seule cause de l’abandon, etc.</a:t>
            </a:r>
          </a:p>
          <a:p>
            <a:r>
              <a:rPr lang="fr-FR" dirty="0"/>
              <a:t>Toutefois, les études sur l’abandon permettent de dégager de grandes tendances :</a:t>
            </a:r>
          </a:p>
          <a:p>
            <a:pPr lvl="1"/>
            <a:r>
              <a:rPr lang="fr-FR" dirty="0"/>
              <a:t>il y a différents publics à distance, que l’on peut globalement « profiler » selon différentes variables</a:t>
            </a:r>
          </a:p>
          <a:p>
            <a:pPr lvl="1"/>
            <a:r>
              <a:rPr lang="fr-FR" dirty="0"/>
              <a:t>les échanges apprenants – enseignants sont essentiels dans de nombreux cas</a:t>
            </a:r>
          </a:p>
          <a:p>
            <a:pPr lvl="1"/>
            <a:r>
              <a:rPr lang="fr-FR" dirty="0"/>
              <a:t>les échanges apprenants – pairs sont rarement essentiels, mais parfois importants chez les + jeunes</a:t>
            </a:r>
          </a:p>
          <a:p>
            <a:pPr lvl="1"/>
            <a:r>
              <a:rPr lang="fr-FR" dirty="0"/>
              <a:t>la projection organisationnelle / l’implication nécessaire dans la formation est importante… en adéquation avec la réalité de la formation</a:t>
            </a:r>
          </a:p>
          <a:p>
            <a:pPr lvl="1"/>
            <a:r>
              <a:rPr lang="fr-FR" dirty="0"/>
              <a:t>le projet professionnel (clarté, détermination…) est essentiel si la motivation est extrinsèque. A prendre en compte surtout pour les lycéens de BAC Pro., </a:t>
            </a:r>
            <a:r>
              <a:rPr lang="fr-FR" dirty="0" err="1"/>
              <a:t>Prepa</a:t>
            </a:r>
            <a:r>
              <a:rPr lang="fr-FR" dirty="0"/>
              <a:t>, BTS…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8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6DCA25-AF43-4DB8-8B99-901F8F77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66" y="2496039"/>
            <a:ext cx="7887253" cy="1463040"/>
          </a:xfrm>
        </p:spPr>
        <p:txBody>
          <a:bodyPr>
            <a:normAutofit/>
          </a:bodyPr>
          <a:lstStyle/>
          <a:p>
            <a:r>
              <a:rPr lang="fr-FR" sz="4800" dirty="0"/>
              <a:t>L’enseignement à distance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E958C-2F3B-44E5-A5E3-18E296B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second degré</a:t>
            </a:r>
          </a:p>
        </p:txBody>
      </p:sp>
    </p:spTree>
    <p:extLst>
      <p:ext uri="{BB962C8B-B14F-4D97-AF65-F5344CB8AC3E}">
        <p14:creationId xmlns:p14="http://schemas.microsoft.com/office/powerpoint/2010/main" val="416114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FABDB-E45F-4A07-8EDA-4BED2676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Situations Extrêmes (mais existantes)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89E82-53ED-4182-89D4-589AD931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840030" cy="4223442"/>
          </a:xfrm>
        </p:spPr>
        <p:txBody>
          <a:bodyPr/>
          <a:lstStyle/>
          <a:p>
            <a:r>
              <a:rPr lang="fr-FR" dirty="0"/>
              <a:t>Pas de cours (juste des mots clés, une bibliographie immense, un titre…)</a:t>
            </a:r>
          </a:p>
          <a:p>
            <a:endParaRPr lang="fr-FR" dirty="0"/>
          </a:p>
          <a:p>
            <a:r>
              <a:rPr lang="fr-FR" dirty="0"/>
              <a:t>Pas de devoirs maisons (donc pas d’évaluations intermédiaires pour se positionner)</a:t>
            </a:r>
          </a:p>
          <a:p>
            <a:endParaRPr lang="fr-FR" dirty="0"/>
          </a:p>
          <a:p>
            <a:r>
              <a:rPr lang="fr-FR" dirty="0"/>
              <a:t>Les proches n’approuvent pas le fait de suivre une formation</a:t>
            </a:r>
          </a:p>
        </p:txBody>
      </p:sp>
    </p:spTree>
    <p:extLst>
      <p:ext uri="{BB962C8B-B14F-4D97-AF65-F5344CB8AC3E}">
        <p14:creationId xmlns:p14="http://schemas.microsoft.com/office/powerpoint/2010/main" val="12316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REGARD socio-affective de l’abandon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F5C75-450B-4494-9F23-344DAE8C3C58}"/>
              </a:ext>
            </a:extLst>
          </p:cNvPr>
          <p:cNvSpPr/>
          <p:nvPr/>
        </p:nvSpPr>
        <p:spPr>
          <a:xfrm>
            <a:off x="5788598" y="2670786"/>
            <a:ext cx="2161562" cy="1447800"/>
          </a:xfrm>
          <a:prstGeom prst="rect">
            <a:avLst/>
          </a:prstGeom>
          <a:solidFill>
            <a:srgbClr val="94D5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Intégrés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18 % abandonnent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D21434-ADE9-447B-8B9F-B7E6793A678B}"/>
              </a:ext>
            </a:extLst>
          </p:cNvPr>
          <p:cNvSpPr txBox="1"/>
          <p:nvPr/>
        </p:nvSpPr>
        <p:spPr>
          <a:xfrm>
            <a:off x="4457945" y="2045604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ENSEIGNANTS/TUTEURS 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D9FD9F-18D1-4748-A391-670223163B08}"/>
              </a:ext>
            </a:extLst>
          </p:cNvPr>
          <p:cNvSpPr txBox="1"/>
          <p:nvPr/>
        </p:nvSpPr>
        <p:spPr>
          <a:xfrm>
            <a:off x="4443890" y="5903452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ENSEIGNANTS/TUTEURS -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09E221-CD61-4A85-A9E1-261439549643}"/>
              </a:ext>
            </a:extLst>
          </p:cNvPr>
          <p:cNvSpPr txBox="1"/>
          <p:nvPr/>
        </p:nvSpPr>
        <p:spPr>
          <a:xfrm>
            <a:off x="7979348" y="3914870"/>
            <a:ext cx="10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PAIRS 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E46149-E38E-43DB-AA50-66FF7CD38327}"/>
              </a:ext>
            </a:extLst>
          </p:cNvPr>
          <p:cNvSpPr txBox="1"/>
          <p:nvPr/>
        </p:nvSpPr>
        <p:spPr>
          <a:xfrm>
            <a:off x="2469616" y="3970948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PAIRS 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30243-F092-41A5-B03F-B7C5ABBBB677}"/>
              </a:ext>
            </a:extLst>
          </p:cNvPr>
          <p:cNvSpPr/>
          <p:nvPr/>
        </p:nvSpPr>
        <p:spPr>
          <a:xfrm>
            <a:off x="3588936" y="2670786"/>
            <a:ext cx="2161562" cy="1428750"/>
          </a:xfrm>
          <a:prstGeom prst="rect">
            <a:avLst/>
          </a:prstGeom>
          <a:solidFill>
            <a:srgbClr val="B3E1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Exclusifs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13 % abandonnent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4B925-86FE-4D23-ADD3-D29030432156}"/>
              </a:ext>
            </a:extLst>
          </p:cNvPr>
          <p:cNvSpPr/>
          <p:nvPr/>
        </p:nvSpPr>
        <p:spPr>
          <a:xfrm>
            <a:off x="5788598" y="4127039"/>
            <a:ext cx="2161562" cy="1447800"/>
          </a:xfrm>
          <a:prstGeom prst="rect">
            <a:avLst/>
          </a:prstGeom>
          <a:solidFill>
            <a:srgbClr val="F4E1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Compensateurs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20 % abandonnent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84EFF5-1C71-4B95-8769-4BFDB8AD4FD8}"/>
              </a:ext>
            </a:extLst>
          </p:cNvPr>
          <p:cNvSpPr/>
          <p:nvPr/>
        </p:nvSpPr>
        <p:spPr>
          <a:xfrm>
            <a:off x="3588936" y="4118586"/>
            <a:ext cx="2161562" cy="1447800"/>
          </a:xfrm>
          <a:prstGeom prst="rect">
            <a:avLst/>
          </a:prstGeom>
          <a:solidFill>
            <a:srgbClr val="F2AA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Isolés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45 % abandonnent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103FB50-E0C0-40DB-ABB3-B29312B140AE}"/>
              </a:ext>
            </a:extLst>
          </p:cNvPr>
          <p:cNvCxnSpPr/>
          <p:nvPr/>
        </p:nvCxnSpPr>
        <p:spPr>
          <a:xfrm flipH="1">
            <a:off x="3483548" y="4118586"/>
            <a:ext cx="4495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BF8DD40-ECB0-476F-B92D-4A0D0FE7FF6D}"/>
              </a:ext>
            </a:extLst>
          </p:cNvPr>
          <p:cNvCxnSpPr/>
          <p:nvPr/>
        </p:nvCxnSpPr>
        <p:spPr>
          <a:xfrm>
            <a:off x="5769548" y="2407777"/>
            <a:ext cx="0" cy="34956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8668FFE-2A87-4088-A9EF-E6B1044C0FC2}"/>
              </a:ext>
            </a:extLst>
          </p:cNvPr>
          <p:cNvSpPr txBox="1"/>
          <p:nvPr/>
        </p:nvSpPr>
        <p:spPr>
          <a:xfrm>
            <a:off x="8516491" y="451402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60 % des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abandons</a:t>
            </a:r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19B52488-22FE-4E45-8B4E-49CB8AEDB9FA}"/>
              </a:ext>
            </a:extLst>
          </p:cNvPr>
          <p:cNvSpPr txBox="1"/>
          <p:nvPr/>
        </p:nvSpPr>
        <p:spPr>
          <a:xfrm>
            <a:off x="3588936" y="2670786"/>
            <a:ext cx="58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/>
              <a:t>32 %</a:t>
            </a:r>
          </a:p>
        </p:txBody>
      </p:sp>
      <p:sp>
        <p:nvSpPr>
          <p:cNvPr id="16" name="ZoneTexte 19">
            <a:extLst>
              <a:ext uri="{FF2B5EF4-FFF2-40B4-BE49-F238E27FC236}">
                <a16:creationId xmlns:a16="http://schemas.microsoft.com/office/drawing/2014/main" id="{4497936B-A62A-49A8-AF7F-2AFA4066857F}"/>
              </a:ext>
            </a:extLst>
          </p:cNvPr>
          <p:cNvSpPr txBox="1"/>
          <p:nvPr/>
        </p:nvSpPr>
        <p:spPr>
          <a:xfrm>
            <a:off x="3607986" y="4155614"/>
            <a:ext cx="58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/>
              <a:t>17 %</a:t>
            </a:r>
          </a:p>
        </p:txBody>
      </p:sp>
      <p:sp>
        <p:nvSpPr>
          <p:cNvPr id="17" name="ZoneTexte 20">
            <a:extLst>
              <a:ext uri="{FF2B5EF4-FFF2-40B4-BE49-F238E27FC236}">
                <a16:creationId xmlns:a16="http://schemas.microsoft.com/office/drawing/2014/main" id="{EC6F0023-9CA4-44EF-B59E-4F5013D3C85D}"/>
              </a:ext>
            </a:extLst>
          </p:cNvPr>
          <p:cNvSpPr txBox="1"/>
          <p:nvPr/>
        </p:nvSpPr>
        <p:spPr>
          <a:xfrm>
            <a:off x="5817785" y="2704451"/>
            <a:ext cx="58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/>
              <a:t>25 %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89D76FF-3933-41C4-BECF-2AA838D3C1AF}"/>
              </a:ext>
            </a:extLst>
          </p:cNvPr>
          <p:cNvSpPr/>
          <p:nvPr/>
        </p:nvSpPr>
        <p:spPr>
          <a:xfrm>
            <a:off x="3082288" y="4099536"/>
            <a:ext cx="5336420" cy="1475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ZoneTexte 22">
            <a:extLst>
              <a:ext uri="{FF2B5EF4-FFF2-40B4-BE49-F238E27FC236}">
                <a16:creationId xmlns:a16="http://schemas.microsoft.com/office/drawing/2014/main" id="{230C2B79-CCF4-4103-A4A4-D25E597F336A}"/>
              </a:ext>
            </a:extLst>
          </p:cNvPr>
          <p:cNvSpPr txBox="1"/>
          <p:nvPr/>
        </p:nvSpPr>
        <p:spPr>
          <a:xfrm>
            <a:off x="5817785" y="4155614"/>
            <a:ext cx="58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/>
              <a:t>26 %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F03EFC-F20B-4BBF-99E0-D665FC6F6179}"/>
              </a:ext>
            </a:extLst>
          </p:cNvPr>
          <p:cNvSpPr txBox="1"/>
          <p:nvPr/>
        </p:nvSpPr>
        <p:spPr>
          <a:xfrm>
            <a:off x="8564717" y="1921881"/>
            <a:ext cx="2399537" cy="646331"/>
          </a:xfrm>
          <a:prstGeom prst="rect">
            <a:avLst/>
          </a:prstGeom>
          <a:solidFill>
            <a:srgbClr val="A3D8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Comment adapter au 2</a:t>
            </a:r>
            <a:r>
              <a:rPr lang="fr-FR" b="1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nd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 degré ?</a:t>
            </a:r>
          </a:p>
        </p:txBody>
      </p:sp>
    </p:spTree>
    <p:extLst>
      <p:ext uri="{BB962C8B-B14F-4D97-AF65-F5344CB8AC3E}">
        <p14:creationId xmlns:p14="http://schemas.microsoft.com/office/powerpoint/2010/main" val="23185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6DCA25-AF43-4DB8-8B99-901F8F7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Les pêchés des enseignants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E958C-2F3B-44E5-A5E3-18E296B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Sans vouloir nous jeter la pierre…</a:t>
            </a:r>
          </a:p>
        </p:txBody>
      </p:sp>
    </p:spTree>
    <p:extLst>
      <p:ext uri="{BB962C8B-B14F-4D97-AF65-F5344CB8AC3E}">
        <p14:creationId xmlns:p14="http://schemas.microsoft.com/office/powerpoint/2010/main" val="405083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EC0B-9048-40B8-BC7F-1833A37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Reproduire la présence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E30B35-EE3F-49E1-9E27-AA1BE183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32914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Des classes virtuelles tout le temps !</a:t>
            </a:r>
          </a:p>
          <a:p>
            <a:pPr lvl="1"/>
            <a:r>
              <a:rPr lang="fr-FR" dirty="0"/>
              <a:t>Des contacts permanents !</a:t>
            </a:r>
          </a:p>
          <a:p>
            <a:pPr lvl="1"/>
            <a:r>
              <a:rPr lang="fr-FR" dirty="0"/>
              <a:t>Réduire la distance à tout prix (mais laquelle ?)</a:t>
            </a:r>
          </a:p>
          <a:p>
            <a:pPr lvl="1"/>
            <a:r>
              <a:rPr lang="fr-FR" dirty="0"/>
              <a:t>La même manière de travailler !</a:t>
            </a:r>
          </a:p>
          <a:p>
            <a:pPr lvl="1"/>
            <a:r>
              <a:rPr lang="fr-FR" dirty="0"/>
              <a:t>Les mêmes attentes !</a:t>
            </a:r>
          </a:p>
          <a:p>
            <a:pPr lvl="1"/>
            <a:r>
              <a:rPr lang="fr-FR" dirty="0"/>
              <a:t>Les mêmes façons d’évaluer !</a:t>
            </a:r>
          </a:p>
          <a:p>
            <a:r>
              <a:rPr lang="fr-FR" dirty="0"/>
              <a:t>… et pourtant, même si la finalité est la même (savoirs, compétences, diplôme) pas le même public, ni les mêmes besoins.</a:t>
            </a:r>
          </a:p>
          <a:p>
            <a:r>
              <a:rPr lang="fr-FR" dirty="0"/>
              <a:t>… donc, pas la même manière de parvenir à ses fins.</a:t>
            </a:r>
          </a:p>
        </p:txBody>
      </p:sp>
    </p:spTree>
    <p:extLst>
      <p:ext uri="{BB962C8B-B14F-4D97-AF65-F5344CB8AC3E}">
        <p14:creationId xmlns:p14="http://schemas.microsoft.com/office/powerpoint/2010/main" val="26733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EC0B-9048-40B8-BC7F-1833A37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Ils savent faire »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E30B35-EE3F-49E1-9E27-AA1BE183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32914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fr-FR" dirty="0"/>
              <a:t>« Ils vont se débrouiller, je ne sais pas comment faire, moi / je n’ai pas le temps de mieux faire »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Part du principe que les apprenants savent…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Or, lui aussi rencontre probablement le même problème (temps disponible, capacités à savoir faire avec des outils numériques, etc.)…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… en plus de l’isolement, et de ne pas forcément savoir ce qu’attend l’enseignant !</a:t>
            </a:r>
          </a:p>
          <a:p>
            <a:pPr marL="128016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r>
              <a:rPr lang="fr-FR" dirty="0">
                <a:sym typeface="Wingdings" panose="05000000000000000000" pitchFamily="2" charset="2"/>
              </a:rPr>
              <a:t>Ne pas négliger le « décrochage » de l’enseignant (débordé, lassé, fatigué…)</a:t>
            </a:r>
          </a:p>
          <a:p>
            <a:pPr marL="128016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r>
              <a:rPr lang="fr-FR" dirty="0">
                <a:sym typeface="Wingdings" panose="05000000000000000000" pitchFamily="2" charset="2"/>
              </a:rPr>
              <a:t>Souvent intéressant d’échanger avec les étudiants sur notre métier </a:t>
            </a:r>
            <a:r>
              <a:rPr lang="fr-FR" i="1" dirty="0">
                <a:sym typeface="Wingdings" panose="05000000000000000000" pitchFamily="2" charset="2"/>
              </a:rPr>
              <a:t>vs</a:t>
            </a:r>
            <a:r>
              <a:rPr lang="fr-FR" dirty="0">
                <a:sym typeface="Wingdings" panose="05000000000000000000" pitchFamily="2" charset="2"/>
              </a:rPr>
              <a:t> leur vécu, leurs perceptions.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3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6DCA25-AF43-4DB8-8B99-901F8F7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Synthèse / conclusion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E958C-2F3B-44E5-A5E3-18E296B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37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EC0B-9048-40B8-BC7F-1833A37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devoirs pour chacun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9FB9A8-894F-443D-95C5-7DCF3837B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5999"/>
            <a:ext cx="4754880" cy="457199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Formuler ses attentes et ses projections (comment j’imagine ma FOAD au quotidien) pour identifier les ressources à sa disposition, les efforts qu’il devra faire, etc. (donc besoin d’être bien informé par la formation)</a:t>
            </a:r>
          </a:p>
          <a:p>
            <a:r>
              <a:rPr lang="fr-FR" dirty="0"/>
              <a:t>S’organiser, parler à ses proches</a:t>
            </a:r>
          </a:p>
          <a:p>
            <a:r>
              <a:rPr lang="fr-FR" dirty="0"/>
              <a:t>Faire connaître ses difficultés / doutes s’ils sont gênants</a:t>
            </a:r>
          </a:p>
          <a:p>
            <a:r>
              <a:rPr lang="fr-FR" dirty="0"/>
              <a:t>Avoir un projet de formation le plus clair possible, être motivé par les cours.</a:t>
            </a:r>
          </a:p>
          <a:p>
            <a:r>
              <a:rPr lang="fr-FR" dirty="0"/>
              <a:t>S’adapter (un peu) au dispositif !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B6B8EF5-735D-4B94-A2B8-0B8A2A035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243539" cy="45720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Connaître son public : attentes, besoins, projets…</a:t>
            </a:r>
          </a:p>
          <a:p>
            <a:r>
              <a:rPr lang="fr-FR" dirty="0"/>
              <a:t>Former/informer les enseignants/tuteurs sur l’apprentissage en FOAD</a:t>
            </a:r>
          </a:p>
          <a:p>
            <a:r>
              <a:rPr lang="fr-FR" dirty="0"/>
              <a:t>Produire des ressources adaptées à l’apprentissage en ligne (ne veut pas dire de faire des cours parfaits, simplement prendre conscience de ce qui se fait en présence mais pas à distance)</a:t>
            </a:r>
          </a:p>
          <a:p>
            <a:r>
              <a:rPr lang="fr-FR" dirty="0"/>
              <a:t>Ne pas rompre le lien, identifier les « absents » (sur la plateforme, etc.)</a:t>
            </a:r>
          </a:p>
          <a:p>
            <a:r>
              <a:rPr lang="fr-FR" dirty="0"/>
              <a:t>Ne pas toujours compter sur la compensation par les pairs… mais ne pas surcharger inutilement les enseignants (identifier qui a besoin et rendre autonome : expliquer qu’on peut tenir la main puis la lâcher petit à petit)</a:t>
            </a:r>
          </a:p>
          <a:p>
            <a:r>
              <a:rPr lang="fr-FR" dirty="0" err="1"/>
              <a:t>Etre</a:t>
            </a:r>
            <a:r>
              <a:rPr lang="fr-FR" dirty="0"/>
              <a:t> fiable (service prévu/rendu)… mais tout est un peu négociable !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donner les règles dès le départ</a:t>
            </a:r>
          </a:p>
          <a:p>
            <a:r>
              <a:rPr lang="fr-FR" dirty="0"/>
              <a:t>S’adapter (un peu) aux élèves</a:t>
            </a: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8E2F3BB-DB4E-4D9C-AE32-7797C48AB161}"/>
              </a:ext>
            </a:extLst>
          </p:cNvPr>
          <p:cNvSpPr>
            <a:spLocks noGrp="1"/>
          </p:cNvSpPr>
          <p:nvPr/>
        </p:nvSpPr>
        <p:spPr>
          <a:xfrm>
            <a:off x="685046" y="1797494"/>
            <a:ext cx="37338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700" b="0" i="0" kern="1200" spc="3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20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8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accent2"/>
                </a:solidFill>
              </a:rPr>
              <a:t>Ce qui relève de l’étudiant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235FFE-DD54-4C33-9D19-388E941768A2}"/>
              </a:ext>
            </a:extLst>
          </p:cNvPr>
          <p:cNvSpPr>
            <a:spLocks noGrp="1"/>
          </p:cNvSpPr>
          <p:nvPr/>
        </p:nvSpPr>
        <p:spPr>
          <a:xfrm>
            <a:off x="5564110" y="1797494"/>
            <a:ext cx="37338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700" b="0" i="0" kern="1200" spc="3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20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8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accent2"/>
                </a:solidFill>
              </a:rPr>
              <a:t>Ce qui relève du dispositif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C96C8BB-7F30-48EF-810B-71754732AA44}"/>
              </a:ext>
            </a:extLst>
          </p:cNvPr>
          <p:cNvSpPr txBox="1"/>
          <p:nvPr/>
        </p:nvSpPr>
        <p:spPr>
          <a:xfrm>
            <a:off x="1141153" y="5429501"/>
            <a:ext cx="484816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 Intercompréhension (faire un pas l’un vers l’autre, se comprendre)</a:t>
            </a:r>
          </a:p>
          <a:p>
            <a:r>
              <a:rPr lang="fr-FR" dirty="0">
                <a:sym typeface="Wingdings" panose="05000000000000000000" pitchFamily="2" charset="2"/>
              </a:rPr>
              <a:t> Et bien sûr, accepter qu’on ne peut pas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satisfaire tout le monde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5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EC0B-9048-40B8-BC7F-1833A37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Réponses à vos questions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E30B35-EE3F-49E1-9E27-AA1BE183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32914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fr-FR" b="1" dirty="0"/>
              <a:t>Travail de groupe à distance ?</a:t>
            </a:r>
          </a:p>
          <a:p>
            <a:pPr lvl="1"/>
            <a:r>
              <a:rPr lang="fr-FR" dirty="0"/>
              <a:t>Clarté des consignes et attendus (fondamental !). </a:t>
            </a:r>
            <a:r>
              <a:rPr lang="fr-FR" dirty="0" err="1"/>
              <a:t>Etre</a:t>
            </a:r>
            <a:r>
              <a:rPr lang="fr-FR" dirty="0"/>
              <a:t> très clair sur le rendu final attendu (éventuellement donner des exemples).</a:t>
            </a:r>
          </a:p>
          <a:p>
            <a:pPr lvl="1"/>
            <a:r>
              <a:rPr lang="fr-FR" dirty="0"/>
              <a:t>Choisir les outils utilisés ou laisser libre choix ?</a:t>
            </a:r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r>
              <a:rPr lang="fr-FR" b="1" dirty="0"/>
              <a:t>Inégalités, équipements, comment s’adapter aux élèves ?</a:t>
            </a:r>
          </a:p>
          <a:p>
            <a:pPr lvl="1"/>
            <a:r>
              <a:rPr lang="fr-FR" dirty="0"/>
              <a:t>Problème épineux… se renseigner en amont sur ce dont ils disposent et voir en fonction</a:t>
            </a:r>
          </a:p>
          <a:p>
            <a:pPr lvl="1"/>
            <a:r>
              <a:rPr lang="fr-FR" dirty="0"/>
              <a:t>Vous pouvez aussi proposer que les élèves fonctionnent par groupe de deux et s’entraident (un qui a l’outil avec un autre qui ne </a:t>
            </a:r>
            <a:r>
              <a:rPr lang="fr-FR"/>
              <a:t>l’a pas).</a:t>
            </a: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r>
              <a:rPr lang="fr-FR" b="1" dirty="0"/>
              <a:t>Devoirs notés à distance ?</a:t>
            </a:r>
          </a:p>
          <a:p>
            <a:pPr lvl="1"/>
            <a:r>
              <a:rPr lang="fr-FR" dirty="0"/>
              <a:t>Possible bien entendu, préférer dans ce cas le « devoir maison »</a:t>
            </a:r>
          </a:p>
          <a:p>
            <a:pPr lvl="1"/>
            <a:r>
              <a:rPr lang="fr-FR" dirty="0"/>
              <a:t>Si devoir sur table : difficile de mettre en place quelque chose de fiable !</a:t>
            </a:r>
          </a:p>
        </p:txBody>
      </p:sp>
    </p:spTree>
    <p:extLst>
      <p:ext uri="{BB962C8B-B14F-4D97-AF65-F5344CB8AC3E}">
        <p14:creationId xmlns:p14="http://schemas.microsoft.com/office/powerpoint/2010/main" val="21726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EC0B-9048-40B8-BC7F-1833A37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Réponses à vos questions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E30B35-EE3F-49E1-9E27-AA1BE183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32914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fr-FR" b="1" dirty="0"/>
              <a:t>Classe inversée ?</a:t>
            </a:r>
          </a:p>
          <a:p>
            <a:pPr lvl="1"/>
            <a:r>
              <a:rPr lang="fr-FR" dirty="0"/>
              <a:t>Vidéos, textes, etc. ?</a:t>
            </a:r>
          </a:p>
          <a:p>
            <a:pPr lvl="1"/>
            <a:r>
              <a:rPr lang="fr-FR" dirty="0"/>
              <a:t>Penser à faire un résumé en début de cours (points essentiels), répondre aux questions.</a:t>
            </a:r>
          </a:p>
          <a:p>
            <a:pPr lvl="1"/>
            <a:r>
              <a:rPr lang="fr-FR" dirty="0"/>
              <a:t>Des atouts : temps gagné en classe, lecture à son rythme, où et quand on préfère, vitesse de lecture d’une vidéo réglable, sauvegarde et accès à long terme au cours, etc.</a:t>
            </a:r>
          </a:p>
          <a:p>
            <a:pPr lvl="1"/>
            <a:r>
              <a:rPr lang="fr-FR" dirty="0"/>
              <a:t>Des contraintes : nécessite une certaine autonomie/organisation, certains élèves ne travailleront pas, …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 Prévoir une liste de question / texte à trous / tableau à remplir par exemple pour « forcer ».</a:t>
            </a: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r>
              <a:rPr lang="fr-FR" b="1" dirty="0"/>
              <a:t>S’adapter aux pratiques des élèves (quoi utiliser, quels outils/logiciels, comment…)</a:t>
            </a:r>
          </a:p>
          <a:p>
            <a:pPr lvl="1"/>
            <a:r>
              <a:rPr lang="fr-FR" dirty="0"/>
              <a:t>Se renseigner, à la fois sur les outils ET les usages et pratiques associés</a:t>
            </a:r>
          </a:p>
          <a:p>
            <a:pPr lvl="1"/>
            <a:r>
              <a:rPr lang="fr-FR" dirty="0"/>
              <a:t>Prendre en compte ne va pas dire inclure à tout prix : cela doit faire sens avec votre cours</a:t>
            </a:r>
          </a:p>
          <a:p>
            <a:pPr lvl="1"/>
            <a:r>
              <a:rPr lang="fr-FR" dirty="0"/>
              <a:t>C’est aussi l’occasion d’en parler, de stimuler leur esprit critique, etc.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D3F673-B038-48C9-8FC6-100AA21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93A471-27F0-4D5E-93F5-BCF48C9B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aux questions !</a:t>
            </a:r>
          </a:p>
        </p:txBody>
      </p:sp>
    </p:spTree>
    <p:extLst>
      <p:ext uri="{BB962C8B-B14F-4D97-AF65-F5344CB8AC3E}">
        <p14:creationId xmlns:p14="http://schemas.microsoft.com/office/powerpoint/2010/main" val="56528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40D1E2-A701-447D-AFFE-484DEFE5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Normalement assuré par…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5A94DBD-89AC-4D60-8FB0-8138900D2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32" y="1975775"/>
            <a:ext cx="2759306" cy="1672307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9C2C67-7022-4AB0-B3B2-0E10AC7C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74" y="1975775"/>
            <a:ext cx="3398424" cy="15367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7C9EDE5-7BFB-456E-97A4-BEAB58C5CE3D}"/>
              </a:ext>
            </a:extLst>
          </p:cNvPr>
          <p:cNvSpPr txBox="1"/>
          <p:nvPr/>
        </p:nvSpPr>
        <p:spPr>
          <a:xfrm>
            <a:off x="809113" y="3648082"/>
            <a:ext cx="4450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Enseignement à distance depuis 1939</a:t>
            </a:r>
          </a:p>
          <a:p>
            <a:endParaRPr lang="fr-FR" dirty="0"/>
          </a:p>
          <a:p>
            <a:r>
              <a:rPr lang="fr-FR" dirty="0"/>
              <a:t>Du primaire au supérieur (Licence, Master)</a:t>
            </a:r>
          </a:p>
          <a:p>
            <a:endParaRPr lang="fr-FR" dirty="0"/>
          </a:p>
          <a:p>
            <a:r>
              <a:rPr lang="fr-FR" dirty="0"/>
              <a:t>Des centaines de milliers d’élèves / étudiants</a:t>
            </a:r>
          </a:p>
          <a:p>
            <a:endParaRPr lang="fr-FR" dirty="0"/>
          </a:p>
          <a:p>
            <a:r>
              <a:rPr lang="fr-FR" dirty="0"/>
              <a:t>Raisons : maladie/handicap, IEF,  itinérance ou école éloignée, complément (ex. langue non pratiquée dans son établissement), sportifs de HN ou activités artistiques, etc.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2C0689-7FC7-4083-B4A9-E1B4B11FB70B}"/>
              </a:ext>
            </a:extLst>
          </p:cNvPr>
          <p:cNvSpPr txBox="1"/>
          <p:nvPr/>
        </p:nvSpPr>
        <p:spPr>
          <a:xfrm>
            <a:off x="6136594" y="3648351"/>
            <a:ext cx="4450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(jusqu’en 2021, « </a:t>
            </a:r>
            <a:r>
              <a:rPr lang="fr-FR" dirty="0" err="1"/>
              <a:t>AgroSup</a:t>
            </a:r>
            <a:r>
              <a:rPr lang="fr-FR" dirty="0"/>
              <a:t> Dijon »)</a:t>
            </a:r>
          </a:p>
          <a:p>
            <a:r>
              <a:rPr lang="fr-FR" dirty="0"/>
              <a:t>Enseignement à distance depuis 1965</a:t>
            </a:r>
          </a:p>
          <a:p>
            <a:endParaRPr lang="fr-FR" dirty="0"/>
          </a:p>
          <a:p>
            <a:r>
              <a:rPr lang="fr-FR" dirty="0"/>
              <a:t>Domaine de l’agronomie / agroalimentaire</a:t>
            </a:r>
          </a:p>
          <a:p>
            <a:endParaRPr lang="fr-FR" dirty="0"/>
          </a:p>
          <a:p>
            <a:r>
              <a:rPr lang="fr-FR" dirty="0"/>
              <a:t>Bac Professionnels et technologiques, BTS, formation d’ingénieur, Licences professionnelles, Master, Doctorat…</a:t>
            </a:r>
          </a:p>
          <a:p>
            <a:endParaRPr lang="fr-FR" dirty="0"/>
          </a:p>
          <a:p>
            <a:r>
              <a:rPr lang="fr-FR" dirty="0"/>
              <a:t>Raisons : personnes en emploi, chargés d’âmes, en reconversion, etc.</a:t>
            </a:r>
          </a:p>
        </p:txBody>
      </p:sp>
    </p:spTree>
    <p:extLst>
      <p:ext uri="{BB962C8B-B14F-4D97-AF65-F5344CB8AC3E}">
        <p14:creationId xmlns:p14="http://schemas.microsoft.com/office/powerpoint/2010/main" val="37889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95F5F30-C4E3-44BE-8A55-DAA43A330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2800" b="1" i="0" cap="none" spc="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cas particuliers des robots de </a:t>
            </a:r>
            <a:r>
              <a:rPr lang="fr-FR" sz="2800" b="1" i="0" cap="non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téléprésence</a:t>
            </a:r>
            <a:r>
              <a:rPr lang="fr-FR" sz="2800" b="1" i="0" cap="none" spc="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dans l’enseignement secondaire : inclusion et exclusion</a:t>
            </a:r>
            <a:endParaRPr lang="fr-FR" sz="2800" cap="none" spc="1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84973F1-AA60-45E3-8075-110798EAE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Distances, proximités et questions psycho-sociales.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73DB2-6D37-4AFB-801A-B9EB494C727D}"/>
              </a:ext>
            </a:extLst>
          </p:cNvPr>
          <p:cNvSpPr/>
          <p:nvPr/>
        </p:nvSpPr>
        <p:spPr>
          <a:xfrm>
            <a:off x="0" y="0"/>
            <a:ext cx="12192000" cy="138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EFB142-D22D-4337-9316-1FFC45E5C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27" y="383726"/>
            <a:ext cx="1066486" cy="4959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0D2B38-96C3-4F0A-941C-737930A78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73" y="194786"/>
            <a:ext cx="2177875" cy="873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958BA9-06B5-4720-A72A-6EE9C87A9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0" y="325034"/>
            <a:ext cx="613291" cy="6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6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travail avec…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Laurent Gallon - MCF Informatique, UPPA</a:t>
            </a:r>
          </a:p>
          <a:p>
            <a:r>
              <a:rPr lang="fr-FR" dirty="0"/>
              <a:t>Anne </a:t>
            </a:r>
            <a:r>
              <a:rPr lang="fr-FR" dirty="0" err="1"/>
              <a:t>Lehmans</a:t>
            </a:r>
            <a:r>
              <a:rPr lang="fr-FR" dirty="0"/>
              <a:t> - PU SIC, Université de Bordeaux</a:t>
            </a:r>
          </a:p>
          <a:p>
            <a:r>
              <a:rPr lang="fr-FR" dirty="0"/>
              <a:t>Françoise </a:t>
            </a:r>
            <a:r>
              <a:rPr lang="fr-FR" dirty="0" err="1"/>
              <a:t>Dubergey</a:t>
            </a:r>
            <a:r>
              <a:rPr lang="fr-FR" dirty="0"/>
              <a:t> - SAPAD des Landes : permet à des élèves absents pour raisons médicales d’éviter une rupture dans les apprentissages </a:t>
            </a:r>
            <a:br>
              <a:rPr lang="fr-FR" dirty="0"/>
            </a:br>
            <a:r>
              <a:rPr lang="fr-FR" dirty="0"/>
              <a:t>(dès que l’absence est &gt; à 15 jours)</a:t>
            </a:r>
          </a:p>
          <a:p>
            <a:pPr lvl="1"/>
            <a:r>
              <a:rPr lang="fr-FR" dirty="0"/>
              <a:t>Cours à domicile ou dans un lieu de soins, dispensés par des enseignants volontaires</a:t>
            </a:r>
          </a:p>
          <a:p>
            <a:pPr lvl="1"/>
            <a:r>
              <a:rPr lang="fr-FR" dirty="0"/>
              <a:t>Et/ou robots de </a:t>
            </a:r>
            <a:r>
              <a:rPr lang="fr-FR" dirty="0" err="1"/>
              <a:t>téléprésence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628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difficultés avec cette forme de soutien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Trouver des enseignants volontaires pour aller au domicile de l’élève (motivation, difficulté à trouver des enseignants à plus haut niveau, disponibilité…)</a:t>
            </a:r>
          </a:p>
          <a:p>
            <a:r>
              <a:rPr lang="fr-FR" dirty="0"/>
              <a:t>Travaux pratiques : difficultés à les faire / suivre à distance</a:t>
            </a:r>
          </a:p>
          <a:p>
            <a:r>
              <a:rPr lang="fr-FR" dirty="0"/>
              <a:t>Le lien social avec les autres élèves est souvent faible voire rompu</a:t>
            </a:r>
          </a:p>
          <a:p>
            <a:r>
              <a:rPr lang="fr-FR" dirty="0"/>
              <a:t>L’élève doit continuer à étudier malgré sa maladie, parfois très handicapante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46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D3F673-B038-48C9-8FC6-100AA21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Robots de </a:t>
            </a:r>
            <a:r>
              <a:rPr lang="fr-FR" dirty="0" err="1"/>
              <a:t>téléprésence</a:t>
            </a:r>
            <a:r>
              <a:rPr lang="fr-FR" dirty="0"/>
              <a:t>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93A471-27F0-4D5E-93F5-BCF48C9B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aux questions !</a:t>
            </a:r>
          </a:p>
        </p:txBody>
      </p:sp>
    </p:spTree>
    <p:extLst>
      <p:ext uri="{BB962C8B-B14F-4D97-AF65-F5344CB8AC3E}">
        <p14:creationId xmlns:p14="http://schemas.microsoft.com/office/powerpoint/2010/main" val="61269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Robot de </a:t>
            </a:r>
            <a:r>
              <a:rPr lang="fr-FR" dirty="0" err="1"/>
              <a:t>Téléprésence</a:t>
            </a:r>
            <a:endParaRPr lang="fr-FR" dirty="0"/>
          </a:p>
        </p:txBody>
      </p:sp>
      <p:pic>
        <p:nvPicPr>
          <p:cNvPr id="4" name="Ubbo ecole.mp4">
            <a:hlinkClick r:id="" action="ppaction://media"/>
            <a:extLst>
              <a:ext uri="{FF2B5EF4-FFF2-40B4-BE49-F238E27FC236}">
                <a16:creationId xmlns:a16="http://schemas.microsoft.com/office/drawing/2014/main" id="{C9FFB750-83D0-4777-A059-13D422E077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008" y="1901681"/>
            <a:ext cx="7380312" cy="4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modèles de…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… « Skype à roulette que l’on peut piloter à distance » (Laurent Gallon)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2BB1D0-9D7D-4AD1-9179-42EE3184F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/>
          <a:stretch/>
        </p:blipFill>
        <p:spPr>
          <a:xfrm>
            <a:off x="1997963" y="2842457"/>
            <a:ext cx="7772400" cy="35290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78C4FA-B386-4FD0-AD53-04C63F029CB8}"/>
              </a:ext>
            </a:extLst>
          </p:cNvPr>
          <p:cNvSpPr txBox="1"/>
          <p:nvPr/>
        </p:nvSpPr>
        <p:spPr>
          <a:xfrm>
            <a:off x="9097994" y="5268286"/>
            <a:ext cx="2716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Généralement deux</a:t>
            </a:r>
            <a:br>
              <a:rPr lang="fr-FR" b="1" dirty="0"/>
            </a:br>
            <a:r>
              <a:rPr lang="fr-FR" b="1" dirty="0"/>
              <a:t>caméras (haut pour social,</a:t>
            </a:r>
            <a:br>
              <a:rPr lang="fr-FR" b="1" dirty="0"/>
            </a:br>
            <a:r>
              <a:rPr lang="fr-FR" b="1" dirty="0"/>
              <a:t>sol pour déplacement)</a:t>
            </a:r>
          </a:p>
        </p:txBody>
      </p:sp>
    </p:spTree>
    <p:extLst>
      <p:ext uri="{BB962C8B-B14F-4D97-AF65-F5344CB8AC3E}">
        <p14:creationId xmlns:p14="http://schemas.microsoft.com/office/powerpoint/2010/main" val="19434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C1226-4815-4623-8F0E-7C586E27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main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159004-9FA7-41E5-A105-E9078029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Prise en main facile sur le plan technique (se déplacer, entendre / parler…)</a:t>
            </a:r>
          </a:p>
          <a:p>
            <a:r>
              <a:rPr lang="fr-FR" dirty="0"/>
              <a:t>Prise en main plus compliquée à l’usage</a:t>
            </a:r>
          </a:p>
          <a:p>
            <a:pPr lvl="1"/>
            <a:r>
              <a:rPr lang="fr-FR" dirty="0"/>
              <a:t>difficultés de connexion</a:t>
            </a:r>
          </a:p>
          <a:p>
            <a:pPr lvl="1"/>
            <a:r>
              <a:rPr lang="fr-FR" dirty="0"/>
              <a:t>Voir et entendre : pas si simple</a:t>
            </a:r>
          </a:p>
          <a:p>
            <a:pPr lvl="1"/>
            <a:r>
              <a:rPr lang="fr-FR" dirty="0"/>
              <a:t>multiplication des écrans : caméra au sol et en haut, téléphone portable pour communiquer en « off » (y compris à des fins scolaires : « SVP le polycopié », « je vois rien », « je n’entends pas bien », etc.)</a:t>
            </a:r>
          </a:p>
          <a:p>
            <a:pPr lvl="1"/>
            <a:r>
              <a:rPr lang="fr-FR" dirty="0"/>
              <a:t>prendre une photo en guise de polycopié</a:t>
            </a:r>
          </a:p>
          <a:p>
            <a:pPr lvl="1"/>
            <a:r>
              <a:rPr lang="fr-FR" dirty="0"/>
              <a:t>nécessite une certaine concentration</a:t>
            </a:r>
          </a:p>
          <a:p>
            <a:pPr lvl="1"/>
            <a:r>
              <a:rPr lang="fr-FR" dirty="0"/>
              <a:t>…</a:t>
            </a:r>
          </a:p>
          <a:p>
            <a:r>
              <a:rPr lang="fr-FR" dirty="0"/>
              <a:t>Nécessite une aide sur place (autre élève le plus souvent)</a:t>
            </a:r>
          </a:p>
        </p:txBody>
      </p:sp>
    </p:spTree>
    <p:extLst>
      <p:ext uri="{BB962C8B-B14F-4D97-AF65-F5344CB8AC3E}">
        <p14:creationId xmlns:p14="http://schemas.microsoft.com/office/powerpoint/2010/main" val="1381778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actuel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Expérimentations en divers lieux en France, plan national d’investissement dans les robots de </a:t>
            </a:r>
            <a:r>
              <a:rPr lang="fr-FR" dirty="0" err="1"/>
              <a:t>téléprésence</a:t>
            </a:r>
            <a:r>
              <a:rPr lang="fr-FR" dirty="0"/>
              <a:t> récent</a:t>
            </a:r>
          </a:p>
          <a:p>
            <a:r>
              <a:rPr lang="fr-FR" dirty="0"/>
              <a:t>Publics concernés : primaire, secondaire (fréquent), supérieur (plus rare).</a:t>
            </a:r>
          </a:p>
          <a:p>
            <a:endParaRPr lang="fr-FR" dirty="0"/>
          </a:p>
          <a:p>
            <a:r>
              <a:rPr lang="fr-FR" b="1" dirty="0"/>
              <a:t>/!\ Le robot de </a:t>
            </a:r>
            <a:r>
              <a:rPr lang="fr-FR" b="1" dirty="0" err="1"/>
              <a:t>téléprésence</a:t>
            </a:r>
            <a:r>
              <a:rPr lang="fr-FR" b="1" dirty="0"/>
              <a:t> ou même les cours à domicile ne sont pas l’IEF</a:t>
            </a:r>
          </a:p>
        </p:txBody>
      </p:sp>
    </p:spTree>
    <p:extLst>
      <p:ext uri="{BB962C8B-B14F-4D97-AF65-F5344CB8AC3E}">
        <p14:creationId xmlns:p14="http://schemas.microsoft.com/office/powerpoint/2010/main" val="2334722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D3F673-B038-48C9-8FC6-100AA21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Etudier via le robot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93A471-27F0-4D5E-93F5-BCF48C9B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si facile…</a:t>
            </a:r>
          </a:p>
        </p:txBody>
      </p:sp>
    </p:spTree>
    <p:extLst>
      <p:ext uri="{BB962C8B-B14F-4D97-AF65-F5344CB8AC3E}">
        <p14:creationId xmlns:p14="http://schemas.microsoft.com/office/powerpoint/2010/main" val="408934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difficultés en plusieurs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robot : acceptation ou refus, parfois acceptation « essai pour voir »</a:t>
            </a:r>
          </a:p>
          <a:p>
            <a:r>
              <a:rPr lang="fr-FR" b="1" dirty="0"/>
              <a:t>Se montrer à distance </a:t>
            </a:r>
            <a:r>
              <a:rPr lang="fr-FR" dirty="0"/>
              <a:t>: soi (malgré la maladie, la fatigue…), son lieu de vie (chambre, hôpital ou chez soi, etc.). </a:t>
            </a:r>
          </a:p>
          <a:p>
            <a:pPr lvl="1"/>
            <a:r>
              <a:rPr lang="fr-FR" dirty="0"/>
              <a:t>39% de refus juste avant la 1</a:t>
            </a:r>
            <a:r>
              <a:rPr lang="fr-FR" baseline="30000" dirty="0"/>
              <a:t>ère</a:t>
            </a:r>
            <a:r>
              <a:rPr lang="fr-FR" dirty="0"/>
              <a:t> utilisation, après avoir accepté initialement (Gallon, 2019)</a:t>
            </a:r>
          </a:p>
          <a:p>
            <a:pPr lvl="1"/>
            <a:r>
              <a:rPr lang="fr-FR" dirty="0"/>
              <a:t>Le regard des autres élèves, le regard </a:t>
            </a:r>
            <a:r>
              <a:rPr lang="fr-FR"/>
              <a:t>des enseignants</a:t>
            </a:r>
            <a:r>
              <a:rPr lang="fr-FR" dirty="0"/>
              <a:t>, la présence à proximité des parents…</a:t>
            </a:r>
          </a:p>
          <a:p>
            <a:pPr lvl="1"/>
            <a:r>
              <a:rPr lang="fr-FR" dirty="0"/>
              <a:t>… et pour les enseignants aussi !</a:t>
            </a:r>
          </a:p>
          <a:p>
            <a:r>
              <a:rPr lang="fr-FR" dirty="0"/>
              <a:t>La place de la famille (parents surimpliqués, sous-impliqués, simplement impliqués ?)</a:t>
            </a:r>
          </a:p>
          <a:p>
            <a:r>
              <a:rPr lang="fr-FR" dirty="0"/>
              <a:t>Un vécu évolutif : au début, quelques semaines après, plusieurs mois après, et parfois des années.</a:t>
            </a:r>
          </a:p>
        </p:txBody>
      </p:sp>
    </p:spTree>
    <p:extLst>
      <p:ext uri="{BB962C8B-B14F-4D97-AF65-F5344CB8AC3E}">
        <p14:creationId xmlns:p14="http://schemas.microsoft.com/office/powerpoint/2010/main" val="4292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40D1E2-A701-447D-AFFE-484DEFE5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97965" cy="1499616"/>
          </a:xfrm>
        </p:spPr>
        <p:txBody>
          <a:bodyPr>
            <a:normAutofit/>
          </a:bodyPr>
          <a:lstStyle/>
          <a:p>
            <a:r>
              <a:rPr lang="fr-FR" sz="4800" dirty="0"/>
              <a:t>La distance dans un établissement « classique »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992066C-4CA9-49E0-B3A0-EB70A314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Situations particulières (confinements, guerres, …) </a:t>
            </a:r>
          </a:p>
          <a:p>
            <a:pPr lvl="1"/>
            <a:r>
              <a:rPr lang="fr-FR" dirty="0"/>
              <a:t>Transformer « à la va-vite » des contenus présentiels et contenus distanciels…</a:t>
            </a:r>
          </a:p>
          <a:p>
            <a:pPr lvl="1"/>
            <a:r>
              <a:rPr lang="fr-FR" dirty="0"/>
              <a:t>… ou être (un peu) prêt en amont : connaissances des outils, savoir de quels outils disposent les élèves, avoir une « culture de la distance », etc. </a:t>
            </a:r>
            <a:r>
              <a:rPr lang="fr-FR" dirty="0">
                <a:sym typeface="Wingdings" panose="05000000000000000000" pitchFamily="2" charset="2"/>
              </a:rPr>
              <a:t> peut-être compliqué dans l’organisation par rapport aux collègues / à l’établissement, aux élèves, etc.</a:t>
            </a:r>
            <a:endParaRPr lang="fr-FR" dirty="0"/>
          </a:p>
          <a:p>
            <a:endParaRPr lang="fr-FR" dirty="0"/>
          </a:p>
          <a:p>
            <a:r>
              <a:rPr lang="fr-FR" dirty="0"/>
              <a:t>La distance intégrée à l’enseignement présentiel :</a:t>
            </a:r>
          </a:p>
          <a:p>
            <a:pPr lvl="1"/>
            <a:r>
              <a:rPr lang="fr-FR" dirty="0"/>
              <a:t>Classe inversée : travail des éléments théoriques à la maison (lecture, visionnage de vidéos, etc.)</a:t>
            </a:r>
          </a:p>
          <a:p>
            <a:pPr lvl="1"/>
            <a:r>
              <a:rPr lang="fr-FR" dirty="0"/>
              <a:t>Toute autre forme de distance intégrée</a:t>
            </a:r>
          </a:p>
          <a:p>
            <a:pPr lvl="1"/>
            <a:r>
              <a:rPr lang="fr-FR" dirty="0"/>
              <a:t>Rendre disponibles des ressources pédagogiques en ligne</a:t>
            </a:r>
          </a:p>
        </p:txBody>
      </p:sp>
    </p:spTree>
    <p:extLst>
      <p:ext uri="{BB962C8B-B14F-4D97-AF65-F5344CB8AC3E}">
        <p14:creationId xmlns:p14="http://schemas.microsoft.com/office/powerpoint/2010/main" val="1696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difficultés en plusieurs temps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93E56F-3DAC-4E44-9D22-0E64BDAD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964" y="14778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>
            <a:extLst>
              <a:ext uri="{FF2B5EF4-FFF2-40B4-BE49-F238E27FC236}">
                <a16:creationId xmlns:a16="http://schemas.microsoft.com/office/drawing/2014/main" id="{CEFD4DD2-4DCD-48DE-A75A-7E4809B2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60" y="1935018"/>
            <a:ext cx="6341192" cy="38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EE069A1-5637-45B9-8845-81FC9ABA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964" y="46877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38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Sentiment de présence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324525"/>
          </a:xfrm>
        </p:spPr>
        <p:txBody>
          <a:bodyPr/>
          <a:lstStyle/>
          <a:p>
            <a:r>
              <a:rPr lang="fr-FR" dirty="0"/>
              <a:t>Quelques citations :</a:t>
            </a:r>
          </a:p>
          <a:p>
            <a:pPr lvl="1"/>
            <a:r>
              <a:rPr lang="fr-FR" dirty="0"/>
              <a:t>G. Jacquinot-Delaunay (2003) : « la présence physique est ‘une’ des dimensions de la présence et [...] il y a tout un éventail de présences qui vont de l’absence totale à la co-présence »</a:t>
            </a:r>
          </a:p>
          <a:p>
            <a:pPr lvl="1"/>
            <a:r>
              <a:rPr lang="fr-FR" dirty="0"/>
              <a:t>A. </a:t>
            </a:r>
            <a:r>
              <a:rPr lang="fr-FR" dirty="0" err="1"/>
              <a:t>Jézégou</a:t>
            </a:r>
            <a:r>
              <a:rPr lang="fr-FR" dirty="0"/>
              <a:t> (2010), sur la présence à distance : elle résulte « de certaines formes d’interactions sociales entre les apprenants, entre le formateur et les apprenants lorsque ces derniers sont engagés dans une démarche de collaboration à distance [...] »</a:t>
            </a:r>
          </a:p>
          <a:p>
            <a:pPr lvl="1"/>
            <a:r>
              <a:rPr lang="fr-FR" dirty="0"/>
              <a:t>A. </a:t>
            </a:r>
            <a:r>
              <a:rPr lang="fr-FR" dirty="0" err="1"/>
              <a:t>Jézégou</a:t>
            </a:r>
            <a:r>
              <a:rPr lang="fr-FR" dirty="0"/>
              <a:t> (</a:t>
            </a:r>
            <a:r>
              <a:rPr lang="fr-FR" i="1" dirty="0"/>
              <a:t>ibid.</a:t>
            </a:r>
            <a:r>
              <a:rPr lang="fr-FR" dirty="0"/>
              <a:t>) en repartant du modèle d’</a:t>
            </a:r>
            <a:r>
              <a:rPr lang="fr-FR" dirty="0" err="1"/>
              <a:t>Ander</a:t>
            </a:r>
            <a:r>
              <a:rPr lang="fr-FR" dirty="0"/>
              <a:t> &amp; Archer (2000), trois formes de présence :</a:t>
            </a:r>
          </a:p>
          <a:p>
            <a:pPr lvl="2"/>
            <a:r>
              <a:rPr lang="fr-FR" dirty="0"/>
              <a:t>Présence cognitive (résolution de problèmes en collaboration)</a:t>
            </a:r>
          </a:p>
          <a:p>
            <a:pPr lvl="2"/>
            <a:r>
              <a:rPr lang="fr-FR" dirty="0"/>
              <a:t>Présence affective (climat détendu, convivial, bienveillant…)</a:t>
            </a:r>
          </a:p>
          <a:p>
            <a:pPr lvl="2"/>
            <a:r>
              <a:rPr lang="fr-FR" dirty="0"/>
              <a:t>Présence pédagogique (l’enseignant soutient les deux présences précédentes)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Approche à adapter légèrement pour l’enseignement magistral (le 100% magistral étant plutôt rare, mais le travail en groupe aussi dans l’enseignement secondaire)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Nous y ajoutons </a:t>
            </a:r>
            <a:r>
              <a:rPr lang="fr-FR" b="1" dirty="0">
                <a:sym typeface="Wingdings" panose="05000000000000000000" pitchFamily="2" charset="2"/>
              </a:rPr>
              <a:t>l’immersion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Dussarps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Lehmans</a:t>
            </a:r>
            <a:r>
              <a:rPr lang="fr-FR" dirty="0">
                <a:sym typeface="Wingdings" panose="05000000000000000000" pitchFamily="2" charset="2"/>
              </a:rPr>
              <a:t>, Gallon </a:t>
            </a:r>
            <a:r>
              <a:rPr lang="fr-FR" i="1" dirty="0">
                <a:sym typeface="Wingdings" panose="05000000000000000000" pitchFamily="2" charset="2"/>
              </a:rPr>
              <a:t>et al.</a:t>
            </a:r>
            <a:r>
              <a:rPr lang="fr-FR" dirty="0">
                <a:sym typeface="Wingdings" panose="05000000000000000000" pitchFamily="2" charset="2"/>
              </a:rPr>
              <a:t>, 2020).</a:t>
            </a:r>
          </a:p>
          <a:p>
            <a:pPr lvl="2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fr-FR" b="1" dirty="0">
                <a:sym typeface="Wingdings" panose="05000000000000000000" pitchFamily="2" charset="2"/>
              </a:rPr>
              <a:t> Sentiment de présence = un vecteur d’inclusion majeur.</a:t>
            </a:r>
          </a:p>
        </p:txBody>
      </p:sp>
    </p:spTree>
    <p:extLst>
      <p:ext uri="{BB962C8B-B14F-4D97-AF65-F5344CB8AC3E}">
        <p14:creationId xmlns:p14="http://schemas.microsoft.com/office/powerpoint/2010/main" val="24977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Sentiment d’immersion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9213C-D3F9-452A-8340-52B07650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445333" cy="4484255"/>
          </a:xfrm>
        </p:spPr>
        <p:txBody>
          <a:bodyPr>
            <a:normAutofit/>
          </a:bodyPr>
          <a:lstStyle/>
          <a:p>
            <a:r>
              <a:rPr lang="fr-FR" dirty="0"/>
              <a:t>Basé sur l’immersion dans les environnement virtuels (JV) selon Berry (2006) :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Immersion phénoménologique </a:t>
            </a:r>
            <a:r>
              <a:rPr lang="fr-FR" dirty="0"/>
              <a:t>: par le corps et par le regard =&gt; plus forte </a:t>
            </a:r>
            <a:r>
              <a:rPr lang="fr-FR" i="1" dirty="0"/>
              <a:t>via</a:t>
            </a:r>
            <a:r>
              <a:rPr lang="fr-FR" dirty="0"/>
              <a:t> les robots de </a:t>
            </a:r>
            <a:r>
              <a:rPr lang="fr-FR" dirty="0" err="1"/>
              <a:t>téléprésence</a:t>
            </a:r>
            <a:r>
              <a:rPr lang="fr-FR" dirty="0"/>
              <a:t> que </a:t>
            </a:r>
            <a:r>
              <a:rPr lang="fr-FR" i="1" dirty="0"/>
              <a:t>via</a:t>
            </a:r>
            <a:r>
              <a:rPr lang="fr-FR" dirty="0"/>
              <a:t> une plateforme en ligne (se déplacer, voir les autres en direct, regarder autour, etc.), une forme d’incarnation de soi à distance (on retrouve en quelques sortes le « corps », même s’il est virtuel, projeté, limité, etc.)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Immersion narrative </a:t>
            </a:r>
            <a:r>
              <a:rPr lang="fr-FR" dirty="0"/>
              <a:t>: dimension scénaristique =&gt; plus forte également, via le scénario de cours adaptable en direct (souvent plus « figé » en asynchrone), les interactions avec les autres, etc.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Immersion anthropologique </a:t>
            </a:r>
            <a:r>
              <a:rPr lang="fr-FR" dirty="0"/>
              <a:t>: « un langage, des formes spécifiques de sociabilité, un type d’humour, un ensemble de règles sociales, de codes », souvent développée avant l’usage du robot et qui vont évoluer à distance (notamment par un ensemble de rituels mis en place pour « gérer » le robot)</a:t>
            </a:r>
          </a:p>
        </p:txBody>
      </p:sp>
    </p:spTree>
    <p:extLst>
      <p:ext uri="{BB962C8B-B14F-4D97-AF65-F5344CB8AC3E}">
        <p14:creationId xmlns:p14="http://schemas.microsoft.com/office/powerpoint/2010/main" val="547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D3F673-B038-48C9-8FC6-100AA21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recherche </a:t>
            </a:r>
            <a:br>
              <a:rPr lang="fr-FR" dirty="0"/>
            </a:br>
            <a:r>
              <a:rPr lang="fr-FR" dirty="0"/>
              <a:t>(1</a:t>
            </a:r>
            <a:r>
              <a:rPr lang="fr-FR" baseline="30000" dirty="0"/>
              <a:t>ère</a:t>
            </a:r>
            <a:r>
              <a:rPr lang="fr-FR" dirty="0"/>
              <a:t> exploration)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93A471-27F0-4D5E-93F5-BCF48C9B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Micro-étude : quelques questionnaires et entretiens,</a:t>
            </a:r>
            <a:br>
              <a:rPr lang="fr-FR" dirty="0"/>
            </a:br>
            <a:r>
              <a:rPr lang="fr-FR" dirty="0"/>
              <a:t>échanges avec la personne en charge de leur suivi au SAPAD</a:t>
            </a:r>
          </a:p>
        </p:txBody>
      </p:sp>
    </p:spTree>
    <p:extLst>
      <p:ext uri="{BB962C8B-B14F-4D97-AF65-F5344CB8AC3E}">
        <p14:creationId xmlns:p14="http://schemas.microsoft.com/office/powerpoint/2010/main" val="1489197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CB3B1-E1DD-4390-849E-2ED4220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sur le territoire des Landes (40)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1DB6CB0-594E-4872-9407-9987960E5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23465"/>
              </p:ext>
            </p:extLst>
          </p:nvPr>
        </p:nvGraphicFramePr>
        <p:xfrm>
          <a:off x="1283300" y="1939637"/>
          <a:ext cx="9201728" cy="38411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6812">
                  <a:extLst>
                    <a:ext uri="{9D8B030D-6E8A-4147-A177-3AD203B41FA5}">
                      <a16:colId xmlns:a16="http://schemas.microsoft.com/office/drawing/2014/main" val="2031569521"/>
                    </a:ext>
                  </a:extLst>
                </a:gridCol>
                <a:gridCol w="853402">
                  <a:extLst>
                    <a:ext uri="{9D8B030D-6E8A-4147-A177-3AD203B41FA5}">
                      <a16:colId xmlns:a16="http://schemas.microsoft.com/office/drawing/2014/main" val="3004597927"/>
                    </a:ext>
                  </a:extLst>
                </a:gridCol>
                <a:gridCol w="2876808">
                  <a:extLst>
                    <a:ext uri="{9D8B030D-6E8A-4147-A177-3AD203B41FA5}">
                      <a16:colId xmlns:a16="http://schemas.microsoft.com/office/drawing/2014/main" val="4046397569"/>
                    </a:ext>
                  </a:extLst>
                </a:gridCol>
                <a:gridCol w="1294818">
                  <a:extLst>
                    <a:ext uri="{9D8B030D-6E8A-4147-A177-3AD203B41FA5}">
                      <a16:colId xmlns:a16="http://schemas.microsoft.com/office/drawing/2014/main" val="3100108254"/>
                    </a:ext>
                  </a:extLst>
                </a:gridCol>
                <a:gridCol w="1180096">
                  <a:extLst>
                    <a:ext uri="{9D8B030D-6E8A-4147-A177-3AD203B41FA5}">
                      <a16:colId xmlns:a16="http://schemas.microsoft.com/office/drawing/2014/main" val="3545103219"/>
                    </a:ext>
                  </a:extLst>
                </a:gridCol>
                <a:gridCol w="1839792">
                  <a:extLst>
                    <a:ext uri="{9D8B030D-6E8A-4147-A177-3AD203B41FA5}">
                      <a16:colId xmlns:a16="http://schemas.microsoft.com/office/drawing/2014/main" val="3134255870"/>
                    </a:ext>
                  </a:extLst>
                </a:gridCol>
              </a:tblGrid>
              <a:tr h="72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Prénom</a:t>
                      </a:r>
                      <a:endParaRPr lang="fr-FR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(modifié)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Age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Pathologie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Durée utilisation robot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Cours particuliers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Se connectait depuis...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83861568"/>
                  </a:ext>
                </a:extLst>
              </a:tr>
              <a:tr h="328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Karine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17 ans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Anémie sévère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4 mois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non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Domicile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48145739"/>
                  </a:ext>
                </a:extLst>
              </a:tr>
              <a:tr h="526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Éric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17 ans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Diabète, opération longue à cicatriser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3 mois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oui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Domicile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2971851"/>
                  </a:ext>
                </a:extLst>
              </a:tr>
              <a:tr h="328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Emma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17 ans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AVC intra-utérin, opération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4 mois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oui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Différents lieux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32331434"/>
                  </a:ext>
                </a:extLst>
              </a:tr>
              <a:tr h="320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Sophie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13 ans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Cancer, opérations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4 mois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oui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Domicile et hôpital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06226798"/>
                  </a:ext>
                </a:extLst>
              </a:tr>
              <a:tr h="328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Pierre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15 ans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Opération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4 mois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oui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Domicile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54459774"/>
                  </a:ext>
                </a:extLst>
              </a:tr>
              <a:tr h="526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Mélanie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19 ans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Troubles neurologiques et néphrologiques chroniques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5 mois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oui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Domicile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7345820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7018021-094F-4CF9-A585-D5A438C63B0E}"/>
              </a:ext>
            </a:extLst>
          </p:cNvPr>
          <p:cNvSpPr txBox="1"/>
          <p:nvPr/>
        </p:nvSpPr>
        <p:spPr>
          <a:xfrm>
            <a:off x="1283300" y="5883563"/>
            <a:ext cx="576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Karine est la seule des 6 à ne pas bénéficier de cours particuliers </a:t>
            </a:r>
            <a:r>
              <a:rPr lang="fr-FR" dirty="0">
                <a:sym typeface="Wingdings" panose="05000000000000000000" pitchFamily="2" charset="2"/>
              </a:rPr>
              <a:t> domicile éloigné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3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7AB56-424E-454B-8FDF-060C993D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pistes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A0E70F6-695D-4683-B631-BD496A0E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170546"/>
            <a:ext cx="4754880" cy="4866261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Psycho-sociaux</a:t>
            </a:r>
          </a:p>
          <a:p>
            <a:r>
              <a:rPr lang="fr-FR" dirty="0"/>
              <a:t>Inclusion : liens sociaux avec les autres élèves et personnels de l’école, favorise le sentiment de présence</a:t>
            </a:r>
          </a:p>
          <a:p>
            <a:r>
              <a:rPr lang="fr-FR" dirty="0"/>
              <a:t>Permet de garder son « statut d’élève »</a:t>
            </a:r>
          </a:p>
          <a:p>
            <a:r>
              <a:rPr lang="fr-FR" dirty="0"/>
              <a:t>Donne à l’élève une certaine autonomie</a:t>
            </a:r>
          </a:p>
          <a:p>
            <a:r>
              <a:rPr lang="fr-FR" dirty="0"/>
              <a:t>Permet de se déplacer hors des salles de classe </a:t>
            </a:r>
            <a:br>
              <a:rPr lang="fr-FR" dirty="0"/>
            </a:br>
            <a:r>
              <a:rPr lang="fr-FR" dirty="0"/>
              <a:t>(cour de récréation par exemple)</a:t>
            </a:r>
          </a:p>
          <a:p>
            <a:r>
              <a:rPr lang="fr-FR" dirty="0"/>
              <a:t>Améliore le sentiment d’auto-efficacité et la persévérance scolaire</a:t>
            </a:r>
          </a:p>
          <a:p>
            <a:r>
              <a:rPr lang="fr-FR" b="1" dirty="0"/>
              <a:t>Pédagogique</a:t>
            </a:r>
            <a:r>
              <a:rPr lang="fr-FR" dirty="0"/>
              <a:t> : permet de suivre des cours magistraux ou pratiques (importance des réseaux sociaux en complément)</a:t>
            </a:r>
          </a:p>
          <a:p>
            <a:r>
              <a:rPr lang="fr-FR" b="1" dirty="0"/>
              <a:t>Sur la maladie</a:t>
            </a:r>
            <a:r>
              <a:rPr lang="fr-FR" dirty="0"/>
              <a:t> : meilleur vécu de la maladie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338E48-9A4A-47FA-A618-2BD871A6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148751"/>
            <a:ext cx="4907280" cy="4866261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Limites techniques et pédagogiques</a:t>
            </a:r>
          </a:p>
          <a:p>
            <a:r>
              <a:rPr lang="fr-FR" dirty="0"/>
              <a:t>Problèmes de connexion pouvant nuire fortement à l’utilité du robot</a:t>
            </a:r>
          </a:p>
          <a:p>
            <a:r>
              <a:rPr lang="fr-FR" dirty="0"/>
              <a:t>Travaux pratiques et/ou en groupe parfois difficiles à suivre</a:t>
            </a:r>
          </a:p>
          <a:p>
            <a:r>
              <a:rPr lang="fr-FR" dirty="0"/>
              <a:t>Limites des interactions possibles avec le RTM, impossibilité de faire certains mouvements</a:t>
            </a:r>
          </a:p>
          <a:p>
            <a:r>
              <a:rPr lang="fr-FR" dirty="0"/>
              <a:t>Bruit gênant si le RTM se déplace : l’élève ose peu se déplacer, y compris dans des situations où cela l’aiderait à suivre le cours.</a:t>
            </a:r>
          </a:p>
          <a:p>
            <a:r>
              <a:rPr lang="fr-FR" dirty="0"/>
              <a:t>Autonomie (batterie) du RTM</a:t>
            </a:r>
          </a:p>
          <a:p>
            <a:r>
              <a:rPr lang="fr-FR" b="1" dirty="0"/>
              <a:t>Distance (communication médiatisée)</a:t>
            </a:r>
            <a:r>
              <a:rPr lang="fr-FR" dirty="0"/>
              <a:t> : médiatisation de la relation pouvant poser certaines difficultés</a:t>
            </a:r>
          </a:p>
          <a:p>
            <a:r>
              <a:rPr lang="fr-FR" b="1" dirty="0"/>
              <a:t>Physiologique </a:t>
            </a:r>
            <a:r>
              <a:rPr lang="fr-FR" dirty="0"/>
              <a:t>: fatigue engendrée par le suivi d’un cours sur plusieurs heures au travers du RTM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2E9E9-EC40-4C50-A2CF-7FC24A9E008D}"/>
              </a:ext>
            </a:extLst>
          </p:cNvPr>
          <p:cNvSpPr/>
          <p:nvPr/>
        </p:nvSpPr>
        <p:spPr>
          <a:xfrm>
            <a:off x="1024128" y="1766174"/>
            <a:ext cx="4754880" cy="383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12FFBA-9440-42C2-87CF-B56012360CC1}"/>
              </a:ext>
            </a:extLst>
          </p:cNvPr>
          <p:cNvSpPr/>
          <p:nvPr/>
        </p:nvSpPr>
        <p:spPr>
          <a:xfrm>
            <a:off x="6141720" y="1758228"/>
            <a:ext cx="4754880" cy="3833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-</a:t>
            </a:r>
          </a:p>
        </p:txBody>
      </p:sp>
    </p:spTree>
    <p:extLst>
      <p:ext uri="{BB962C8B-B14F-4D97-AF65-F5344CB8AC3E}">
        <p14:creationId xmlns:p14="http://schemas.microsoft.com/office/powerpoint/2010/main" val="42600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1478C-082B-4E8F-B254-DC0ED738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mots sur les difficultés d’une telle recherche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22C92F-D4F0-4E43-AD94-DF409F8E8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307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D3F673-B038-48C9-8FC6-100AA21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93A471-27F0-4D5E-93F5-BCF48C9B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aux questions !</a:t>
            </a:r>
          </a:p>
        </p:txBody>
      </p:sp>
    </p:spTree>
    <p:extLst>
      <p:ext uri="{BB962C8B-B14F-4D97-AF65-F5344CB8AC3E}">
        <p14:creationId xmlns:p14="http://schemas.microsoft.com/office/powerpoint/2010/main" val="2558075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CE2D24-40E6-4B1D-9BC1-55F2D1F8D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ANNEXES PARTIE 1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6BDDC0B0-7A38-4ED5-8455-84452A7D1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783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éléments peu/non abordés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33600" y="1600200"/>
            <a:ext cx="8138864" cy="4114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1800" dirty="0"/>
              <a:t>Créer le premier contact, la rencontre, susciter l’intercompréhension </a:t>
            </a:r>
            <a:r>
              <a:rPr lang="fr-FR" sz="1600" dirty="0"/>
              <a:t>(les enseignants ne sont pas mal intentionnés, les apprenants fainéants…)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Favoriser le dialogue sans qu’il soit omniprésent (sinon ingérable)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Accompagner au début, autonomiser petit à petit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Favoriser l’entraide entre pairs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Les traces d’activité pour repérer les décrocheurs ?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Penser au « non-humain » : FAQ, fiches méthodo., …</a:t>
            </a:r>
          </a:p>
        </p:txBody>
      </p:sp>
    </p:spTree>
    <p:extLst>
      <p:ext uri="{BB962C8B-B14F-4D97-AF65-F5344CB8AC3E}">
        <p14:creationId xmlns:p14="http://schemas.microsoft.com/office/powerpoint/2010/main" val="39712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80D21A4-D93F-4879-8D38-16B8DF4A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présentiel à la distance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329B74F3-0520-4A32-84AC-C454D1685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/>
          <a:stretch>
            <a:fillRect/>
          </a:stretch>
        </p:blipFill>
        <p:spPr bwMode="auto">
          <a:xfrm>
            <a:off x="2062956" y="2311335"/>
            <a:ext cx="8066087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66FEA9-2D25-4871-AA7A-F15750350627}"/>
              </a:ext>
            </a:extLst>
          </p:cNvPr>
          <p:cNvCxnSpPr>
            <a:cxnSpLocks/>
          </p:cNvCxnSpPr>
          <p:nvPr/>
        </p:nvCxnSpPr>
        <p:spPr>
          <a:xfrm>
            <a:off x="6487399" y="1786639"/>
            <a:ext cx="0" cy="1317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D502193-A8ED-4D9A-A787-FCE527AAF827}"/>
              </a:ext>
            </a:extLst>
          </p:cNvPr>
          <p:cNvCxnSpPr>
            <a:cxnSpLocks/>
          </p:cNvCxnSpPr>
          <p:nvPr/>
        </p:nvCxnSpPr>
        <p:spPr>
          <a:xfrm flipH="1">
            <a:off x="8046440" y="1786639"/>
            <a:ext cx="16674" cy="1317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C99A783-0ACC-4405-AB68-DE154A32B80A}"/>
              </a:ext>
            </a:extLst>
          </p:cNvPr>
          <p:cNvSpPr txBox="1"/>
          <p:nvPr/>
        </p:nvSpPr>
        <p:spPr>
          <a:xfrm>
            <a:off x="4281134" y="1786639"/>
            <a:ext cx="2308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</a:rPr>
              <a:t>Classe inversée</a:t>
            </a:r>
          </a:p>
          <a:p>
            <a:pPr algn="ctr"/>
            <a:r>
              <a:rPr lang="fr-FR" sz="1400" b="1" dirty="0">
                <a:solidFill>
                  <a:schemeClr val="accent2"/>
                </a:solidFill>
              </a:rPr>
              <a:t>et manque d’heures, et/ou</a:t>
            </a:r>
          </a:p>
          <a:p>
            <a:pPr algn="ctr"/>
            <a:r>
              <a:rPr lang="fr-FR" sz="1400" b="1" dirty="0">
                <a:solidFill>
                  <a:schemeClr val="accent2"/>
                </a:solidFill>
              </a:rPr>
              <a:t>réel intérêt de la distance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8B95E7-35BF-4A7E-A48E-1C630E96C443}"/>
              </a:ext>
            </a:extLst>
          </p:cNvPr>
          <p:cNvSpPr txBox="1"/>
          <p:nvPr/>
        </p:nvSpPr>
        <p:spPr>
          <a:xfrm>
            <a:off x="6691537" y="1918942"/>
            <a:ext cx="119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</a:rPr>
              <a:t>Hybride « affirmé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94EB8D-D2E9-4652-854D-92FC3EA12991}"/>
              </a:ext>
            </a:extLst>
          </p:cNvPr>
          <p:cNvSpPr txBox="1"/>
          <p:nvPr/>
        </p:nvSpPr>
        <p:spPr>
          <a:xfrm>
            <a:off x="7986262" y="1918942"/>
            <a:ext cx="159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</a:rPr>
              <a:t>Distance avec regroupements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429ACE3-4F93-4C3F-B8D9-CA3E6C8038CE}"/>
              </a:ext>
            </a:extLst>
          </p:cNvPr>
          <p:cNvCxnSpPr>
            <a:cxnSpLocks/>
          </p:cNvCxnSpPr>
          <p:nvPr/>
        </p:nvCxnSpPr>
        <p:spPr>
          <a:xfrm>
            <a:off x="4400106" y="1786639"/>
            <a:ext cx="0" cy="1317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9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/>
          <p:cNvGrpSpPr/>
          <p:nvPr/>
        </p:nvGrpSpPr>
        <p:grpSpPr>
          <a:xfrm>
            <a:off x="1919536" y="1772816"/>
            <a:ext cx="8640960" cy="4680520"/>
            <a:chOff x="395536" y="1772816"/>
            <a:chExt cx="8640960" cy="4680520"/>
          </a:xfrm>
        </p:grpSpPr>
        <p:grpSp>
          <p:nvGrpSpPr>
            <p:cNvPr id="120" name="Groupe 119"/>
            <p:cNvGrpSpPr/>
            <p:nvPr/>
          </p:nvGrpSpPr>
          <p:grpSpPr>
            <a:xfrm>
              <a:off x="611560" y="1916832"/>
              <a:ext cx="6192688" cy="4483802"/>
              <a:chOff x="611560" y="1916832"/>
              <a:chExt cx="6192688" cy="4483802"/>
            </a:xfrm>
          </p:grpSpPr>
          <p:grpSp>
            <p:nvGrpSpPr>
              <p:cNvPr id="112" name="Groupe 111"/>
              <p:cNvGrpSpPr/>
              <p:nvPr/>
            </p:nvGrpSpPr>
            <p:grpSpPr>
              <a:xfrm>
                <a:off x="867242" y="1916832"/>
                <a:ext cx="5937006" cy="4483802"/>
                <a:chOff x="867242" y="1916832"/>
                <a:chExt cx="5937006" cy="4483802"/>
              </a:xfrm>
            </p:grpSpPr>
            <p:sp>
              <p:nvSpPr>
                <p:cNvPr id="66" name="Rectangle à coins arrondis 65"/>
                <p:cNvSpPr/>
                <p:nvPr/>
              </p:nvSpPr>
              <p:spPr>
                <a:xfrm>
                  <a:off x="867242" y="5537012"/>
                  <a:ext cx="1375804" cy="35561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Concepteur</a:t>
                  </a:r>
                </a:p>
              </p:txBody>
            </p:sp>
            <p:sp>
              <p:nvSpPr>
                <p:cNvPr id="67" name="Rectangle à coins arrondis 66"/>
                <p:cNvSpPr/>
                <p:nvPr/>
              </p:nvSpPr>
              <p:spPr>
                <a:xfrm>
                  <a:off x="3611197" y="5537012"/>
                  <a:ext cx="1375804" cy="35561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Technicien</a:t>
                  </a:r>
                </a:p>
              </p:txBody>
            </p:sp>
            <p:sp>
              <p:nvSpPr>
                <p:cNvPr id="68" name="Rectangle à coins arrondis 67"/>
                <p:cNvSpPr/>
                <p:nvPr/>
              </p:nvSpPr>
              <p:spPr>
                <a:xfrm>
                  <a:off x="2243045" y="6045023"/>
                  <a:ext cx="1375804" cy="35561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Prescripteur</a:t>
                  </a:r>
                </a:p>
              </p:txBody>
            </p:sp>
            <p:cxnSp>
              <p:nvCxnSpPr>
                <p:cNvPr id="90" name="Connecteur droit avec flèche 89"/>
                <p:cNvCxnSpPr>
                  <a:stCxn id="68" idx="1"/>
                  <a:endCxn id="66" idx="2"/>
                </p:cNvCxnSpPr>
                <p:nvPr/>
              </p:nvCxnSpPr>
              <p:spPr>
                <a:xfrm flipH="1" flipV="1">
                  <a:off x="1555144" y="5892623"/>
                  <a:ext cx="687901" cy="33020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avec flèche 91"/>
                <p:cNvCxnSpPr>
                  <a:stCxn id="68" idx="3"/>
                  <a:endCxn id="67" idx="2"/>
                </p:cNvCxnSpPr>
                <p:nvPr/>
              </p:nvCxnSpPr>
              <p:spPr>
                <a:xfrm flipV="1">
                  <a:off x="3618849" y="5892623"/>
                  <a:ext cx="680250" cy="33020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avec flèche 93"/>
                <p:cNvCxnSpPr>
                  <a:stCxn id="68" idx="0"/>
                  <a:endCxn id="16" idx="2"/>
                </p:cNvCxnSpPr>
                <p:nvPr/>
              </p:nvCxnSpPr>
              <p:spPr>
                <a:xfrm flipH="1" flipV="1">
                  <a:off x="2927121" y="5373216"/>
                  <a:ext cx="3826" cy="67180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e 110"/>
                <p:cNvGrpSpPr/>
                <p:nvPr/>
              </p:nvGrpSpPr>
              <p:grpSpPr>
                <a:xfrm>
                  <a:off x="874893" y="1916832"/>
                  <a:ext cx="5929355" cy="3456384"/>
                  <a:chOff x="874893" y="1916832"/>
                  <a:chExt cx="5929355" cy="3456384"/>
                </a:xfrm>
              </p:grpSpPr>
              <p:sp>
                <p:nvSpPr>
                  <p:cNvPr id="4" name="Rectangle à coins arrondis 3"/>
                  <p:cNvSpPr/>
                  <p:nvPr/>
                </p:nvSpPr>
                <p:spPr>
                  <a:xfrm>
                    <a:off x="2867558" y="1916832"/>
                    <a:ext cx="1631485" cy="432048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 defTabSz="914400">
                      <a:defRPr/>
                    </a:pPr>
                    <a:r>
                      <a:rPr lang="fr-FR" b="1" i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Apprenant</a:t>
                    </a:r>
                  </a:p>
                </p:txBody>
              </p:sp>
              <p:grpSp>
                <p:nvGrpSpPr>
                  <p:cNvPr id="110" name="Groupe 109"/>
                  <p:cNvGrpSpPr/>
                  <p:nvPr/>
                </p:nvGrpSpPr>
                <p:grpSpPr>
                  <a:xfrm>
                    <a:off x="874893" y="2132856"/>
                    <a:ext cx="5929355" cy="3240360"/>
                    <a:chOff x="874893" y="2132856"/>
                    <a:chExt cx="5929355" cy="3240360"/>
                  </a:xfrm>
                </p:grpSpPr>
                <p:grpSp>
                  <p:nvGrpSpPr>
                    <p:cNvPr id="17" name="Groupe 16"/>
                    <p:cNvGrpSpPr/>
                    <p:nvPr/>
                  </p:nvGrpSpPr>
                  <p:grpSpPr>
                    <a:xfrm>
                      <a:off x="874893" y="2708920"/>
                      <a:ext cx="5544616" cy="1656184"/>
                      <a:chOff x="1691680" y="2852936"/>
                      <a:chExt cx="5544616" cy="1656184"/>
                    </a:xfrm>
                  </p:grpSpPr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1691680" y="2852936"/>
                        <a:ext cx="5544616" cy="16561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defTabSz="914400">
                          <a:defRPr/>
                        </a:pPr>
                        <a:r>
                          <a:rPr lang="fr-FR" sz="1600" i="1" dirty="0">
                            <a:solidFill>
                              <a:prstClr val="black"/>
                            </a:solidFill>
                            <a:latin typeface="Calibri"/>
                          </a:rPr>
                          <a:t>Plateforme</a:t>
                        </a:r>
                        <a:endParaRPr lang="fr-FR" i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1763688" y="3212976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Outils 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méthodolo-giques</a:t>
                        </a: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/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orga-nisationnels</a:t>
                        </a:r>
                        <a:endParaRPr lang="fr-FR" sz="14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3131840" y="3211309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Outils de 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communi-cation</a:t>
                        </a:r>
                        <a:endParaRPr lang="fr-FR" sz="14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4499992" y="3211309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Outils de partage de 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communi-cation</a:t>
                        </a:r>
                        <a:endParaRPr lang="fr-FR" sz="14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5868144" y="3211309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Agents non-humains</a:t>
                        </a:r>
                      </a:p>
                    </p:txBody>
                  </p:sp>
                </p:grpSp>
                <p:grpSp>
                  <p:nvGrpSpPr>
                    <p:cNvPr id="65" name="Groupe 64"/>
                    <p:cNvGrpSpPr/>
                    <p:nvPr/>
                  </p:nvGrpSpPr>
                  <p:grpSpPr>
                    <a:xfrm>
                      <a:off x="874893" y="4653136"/>
                      <a:ext cx="5544615" cy="720080"/>
                      <a:chOff x="1763688" y="4797152"/>
                      <a:chExt cx="5544615" cy="720080"/>
                    </a:xfrm>
                  </p:grpSpPr>
                  <p:grpSp>
                    <p:nvGrpSpPr>
                      <p:cNvPr id="57" name="Groupe 56"/>
                      <p:cNvGrpSpPr/>
                      <p:nvPr/>
                    </p:nvGrpSpPr>
                    <p:grpSpPr>
                      <a:xfrm>
                        <a:off x="1763688" y="4797152"/>
                        <a:ext cx="4104456" cy="720080"/>
                        <a:chOff x="1763688" y="4869160"/>
                        <a:chExt cx="4104456" cy="720080"/>
                      </a:xfrm>
                    </p:grpSpPr>
                    <p:sp>
                      <p:nvSpPr>
                        <p:cNvPr id="16" name="Rectangle à coins arrondis 15"/>
                        <p:cNvSpPr/>
                        <p:nvPr/>
                      </p:nvSpPr>
                      <p:spPr>
                        <a:xfrm>
                          <a:off x="1763688" y="4869160"/>
                          <a:ext cx="4104456" cy="720080"/>
                        </a:xfrm>
                        <a:prstGeom prst="round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 anchorCtr="0"/>
                        <a:lstStyle/>
                        <a:p>
                          <a:pPr algn="ctr" defTabSz="914400">
                            <a:defRPr/>
                          </a:pPr>
                          <a:endParaRPr lang="fr-FR" sz="16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defTabSz="914400">
                            <a:defRPr/>
                          </a:pPr>
                          <a:r>
                            <a:rPr lang="fr-FR" sz="160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Enseignants       Tuteurs       Administratifs</a:t>
                          </a:r>
                        </a:p>
                      </p:txBody>
                    </p:sp>
                    <p:cxnSp>
                      <p:nvCxnSpPr>
                        <p:cNvPr id="42" name="Connecteur droit avec flèche 41"/>
                        <p:cNvCxnSpPr/>
                        <p:nvPr/>
                      </p:nvCxnSpPr>
                      <p:spPr>
                        <a:xfrm>
                          <a:off x="2438873" y="5013176"/>
                          <a:ext cx="0" cy="224408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Connecteur droit avec flèche 42"/>
                        <p:cNvCxnSpPr/>
                        <p:nvPr/>
                      </p:nvCxnSpPr>
                      <p:spPr>
                        <a:xfrm>
                          <a:off x="5073675" y="5013176"/>
                          <a:ext cx="0" cy="224408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Connecteur droit 44"/>
                        <p:cNvCxnSpPr/>
                        <p:nvPr/>
                      </p:nvCxnSpPr>
                      <p:spPr>
                        <a:xfrm>
                          <a:off x="2423665" y="5013176"/>
                          <a:ext cx="2664296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Connecteur droit avec flèche 48"/>
                        <p:cNvCxnSpPr/>
                        <p:nvPr/>
                      </p:nvCxnSpPr>
                      <p:spPr>
                        <a:xfrm>
                          <a:off x="3055305" y="5337000"/>
                          <a:ext cx="360000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headEnd type="arrow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Connecteur droit avec flèche 49"/>
                        <p:cNvCxnSpPr/>
                        <p:nvPr/>
                      </p:nvCxnSpPr>
                      <p:spPr>
                        <a:xfrm>
                          <a:off x="4118328" y="5337000"/>
                          <a:ext cx="360040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headEnd type="arrow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8" name="Rectangle à coins arrondis 57"/>
                      <p:cNvSpPr/>
                      <p:nvPr/>
                    </p:nvSpPr>
                    <p:spPr>
                      <a:xfrm>
                        <a:off x="6228184" y="4806009"/>
                        <a:ext cx="1080119" cy="711223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 anchorCtr="0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6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Pairs</a:t>
                        </a:r>
                      </a:p>
                    </p:txBody>
                  </p:sp>
                  <p:cxnSp>
                    <p:nvCxnSpPr>
                      <p:cNvPr id="61" name="Connecteur droit avec flèche 60"/>
                      <p:cNvCxnSpPr/>
                      <p:nvPr/>
                    </p:nvCxnSpPr>
                    <p:spPr>
                      <a:xfrm>
                        <a:off x="5868144" y="5157192"/>
                        <a:ext cx="36004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Connecteur droit avec flèche 95"/>
                    <p:cNvCxnSpPr>
                      <a:endCxn id="11" idx="0"/>
                    </p:cNvCxnSpPr>
                    <p:nvPr/>
                  </p:nvCxnSpPr>
                  <p:spPr>
                    <a:xfrm>
                      <a:off x="3647201" y="2348880"/>
                      <a:ext cx="0" cy="36004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Connecteur droit avec flèche 97"/>
                    <p:cNvCxnSpPr>
                      <a:endCxn id="16" idx="0"/>
                    </p:cNvCxnSpPr>
                    <p:nvPr/>
                  </p:nvCxnSpPr>
                  <p:spPr>
                    <a:xfrm>
                      <a:off x="2926618" y="4346340"/>
                      <a:ext cx="503" cy="30679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9" name="Groupe 108"/>
                    <p:cNvGrpSpPr/>
                    <p:nvPr/>
                  </p:nvGrpSpPr>
                  <p:grpSpPr>
                    <a:xfrm>
                      <a:off x="4499043" y="2132856"/>
                      <a:ext cx="2305205" cy="2888704"/>
                      <a:chOff x="4499043" y="2132856"/>
                      <a:chExt cx="2305205" cy="2888704"/>
                    </a:xfrm>
                  </p:grpSpPr>
                  <p:cxnSp>
                    <p:nvCxnSpPr>
                      <p:cNvPr id="100" name="Connecteur droit avec flèche 99"/>
                      <p:cNvCxnSpPr/>
                      <p:nvPr/>
                    </p:nvCxnSpPr>
                    <p:spPr>
                      <a:xfrm>
                        <a:off x="5867641" y="4373990"/>
                        <a:ext cx="503" cy="306796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8" name="Groupe 107"/>
                      <p:cNvGrpSpPr/>
                      <p:nvPr/>
                    </p:nvGrpSpPr>
                    <p:grpSpPr>
                      <a:xfrm>
                        <a:off x="4499043" y="2132856"/>
                        <a:ext cx="2305205" cy="2888704"/>
                        <a:chOff x="4499043" y="2132856"/>
                        <a:chExt cx="2305205" cy="2888704"/>
                      </a:xfrm>
                    </p:grpSpPr>
                    <p:cxnSp>
                      <p:nvCxnSpPr>
                        <p:cNvPr id="102" name="Connecteur droit avec flèche 101"/>
                        <p:cNvCxnSpPr>
                          <a:endCxn id="4" idx="3"/>
                        </p:cNvCxnSpPr>
                        <p:nvPr/>
                      </p:nvCxnSpPr>
                      <p:spPr>
                        <a:xfrm flipH="1">
                          <a:off x="4499043" y="2132856"/>
                          <a:ext cx="2305205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Connecteur droit avec flèche 102"/>
                        <p:cNvCxnSpPr/>
                        <p:nvPr/>
                      </p:nvCxnSpPr>
                      <p:spPr>
                        <a:xfrm flipH="1" flipV="1">
                          <a:off x="6419509" y="5017604"/>
                          <a:ext cx="384739" cy="3956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Connecteur droit 105"/>
                        <p:cNvCxnSpPr/>
                        <p:nvPr/>
                      </p:nvCxnSpPr>
                      <p:spPr>
                        <a:xfrm>
                          <a:off x="6804248" y="2132856"/>
                          <a:ext cx="0" cy="288032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</p:grpSp>
          <p:cxnSp>
            <p:nvCxnSpPr>
              <p:cNvPr id="113" name="Connecteur droit 112"/>
              <p:cNvCxnSpPr/>
              <p:nvPr/>
            </p:nvCxnSpPr>
            <p:spPr>
              <a:xfrm>
                <a:off x="611560" y="2132856"/>
                <a:ext cx="0" cy="288032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avec flèche 113"/>
              <p:cNvCxnSpPr>
                <a:endCxn id="4" idx="1"/>
              </p:cNvCxnSpPr>
              <p:nvPr/>
            </p:nvCxnSpPr>
            <p:spPr>
              <a:xfrm>
                <a:off x="611560" y="2132856"/>
                <a:ext cx="225599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avec flèche 117"/>
              <p:cNvCxnSpPr>
                <a:endCxn id="16" idx="1"/>
              </p:cNvCxnSpPr>
              <p:nvPr/>
            </p:nvCxnSpPr>
            <p:spPr>
              <a:xfrm flipV="1">
                <a:off x="611560" y="5013176"/>
                <a:ext cx="263333" cy="83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e 132"/>
            <p:cNvGrpSpPr/>
            <p:nvPr/>
          </p:nvGrpSpPr>
          <p:grpSpPr>
            <a:xfrm>
              <a:off x="395536" y="1772816"/>
              <a:ext cx="8640960" cy="4680520"/>
              <a:chOff x="395536" y="1772816"/>
              <a:chExt cx="8640960" cy="468052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95536" y="1772816"/>
                <a:ext cx="6768752" cy="46805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>
                  <a:defRPr/>
                </a:pPr>
                <a:r>
                  <a:rPr lang="fr-FR" b="1" i="1" dirty="0">
                    <a:solidFill>
                      <a:prstClr val="black"/>
                    </a:solidFill>
                    <a:latin typeface="Calibri"/>
                  </a:rPr>
                  <a:t>DFOAD</a:t>
                </a:r>
              </a:p>
            </p:txBody>
          </p:sp>
          <p:grpSp>
            <p:nvGrpSpPr>
              <p:cNvPr id="132" name="Groupe 131"/>
              <p:cNvGrpSpPr/>
              <p:nvPr/>
            </p:nvGrpSpPr>
            <p:grpSpPr>
              <a:xfrm>
                <a:off x="4499043" y="1772816"/>
                <a:ext cx="4537453" cy="1584176"/>
                <a:chOff x="4499043" y="1772816"/>
                <a:chExt cx="4537453" cy="1584176"/>
              </a:xfrm>
            </p:grpSpPr>
            <p:sp>
              <p:nvSpPr>
                <p:cNvPr id="126" name="Rectangle à coins arrondis 125"/>
                <p:cNvSpPr/>
                <p:nvPr/>
              </p:nvSpPr>
              <p:spPr>
                <a:xfrm>
                  <a:off x="7391617" y="1772816"/>
                  <a:ext cx="1644879" cy="158417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14400">
                    <a:defRPr/>
                  </a:pPr>
                  <a:r>
                    <a:rPr lang="fr-FR" sz="1600" b="1" dirty="0">
                      <a:solidFill>
                        <a:prstClr val="black"/>
                      </a:solidFill>
                      <a:latin typeface="Calibri"/>
                    </a:rPr>
                    <a:t>Tierces-personnes</a:t>
                  </a:r>
                </a:p>
                <a:p>
                  <a:pPr algn="ctr" defTabSz="914400">
                    <a:defRPr/>
                  </a:pPr>
                  <a:r>
                    <a:rPr lang="fr-FR" sz="1400" dirty="0">
                      <a:solidFill>
                        <a:prstClr val="black"/>
                      </a:solidFill>
                      <a:latin typeface="Calibri"/>
                    </a:rPr>
                    <a:t>(proches, collègues, enseignants hors dispositif, </a:t>
                  </a:r>
                  <a:r>
                    <a:rPr lang="fr-FR" sz="1400" i="1" dirty="0">
                      <a:solidFill>
                        <a:prstClr val="black"/>
                      </a:solidFill>
                      <a:latin typeface="Calibri"/>
                    </a:rPr>
                    <a:t>etc.</a:t>
                  </a:r>
                  <a:r>
                    <a:rPr lang="fr-FR" sz="1400" dirty="0">
                      <a:solidFill>
                        <a:prstClr val="black"/>
                      </a:solidFill>
                      <a:latin typeface="Calibri"/>
                    </a:rPr>
                    <a:t>)</a:t>
                  </a:r>
                </a:p>
              </p:txBody>
            </p:sp>
            <p:cxnSp>
              <p:nvCxnSpPr>
                <p:cNvPr id="130" name="Connecteur droit avec flèche 129"/>
                <p:cNvCxnSpPr/>
                <p:nvPr/>
              </p:nvCxnSpPr>
              <p:spPr>
                <a:xfrm>
                  <a:off x="4499043" y="1988840"/>
                  <a:ext cx="289257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74408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e 128"/>
          <p:cNvGrpSpPr/>
          <p:nvPr/>
        </p:nvGrpSpPr>
        <p:grpSpPr>
          <a:xfrm>
            <a:off x="1527828" y="0"/>
            <a:ext cx="10976884" cy="6858000"/>
            <a:chOff x="3828" y="0"/>
            <a:chExt cx="10976884" cy="6858000"/>
          </a:xfrm>
        </p:grpSpPr>
        <p:sp>
          <p:nvSpPr>
            <p:cNvPr id="116" name="Rectangle 115"/>
            <p:cNvSpPr/>
            <p:nvPr/>
          </p:nvSpPr>
          <p:spPr>
            <a:xfrm>
              <a:off x="3828" y="0"/>
              <a:ext cx="9144000" cy="685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>
                <a:defRPr/>
              </a:pPr>
              <a:r>
                <a:rPr lang="fr-FR" b="1" i="1" dirty="0">
                  <a:solidFill>
                    <a:prstClr val="white"/>
                  </a:solidFill>
                  <a:latin typeface="Calibri"/>
                </a:rPr>
                <a:t>Environnement de l’apprenant</a:t>
              </a:r>
            </a:p>
          </p:txBody>
        </p:sp>
        <p:grpSp>
          <p:nvGrpSpPr>
            <p:cNvPr id="114" name="Groupe 113"/>
            <p:cNvGrpSpPr/>
            <p:nvPr/>
          </p:nvGrpSpPr>
          <p:grpSpPr>
            <a:xfrm>
              <a:off x="144016" y="379007"/>
              <a:ext cx="8820472" cy="6290353"/>
              <a:chOff x="144016" y="379007"/>
              <a:chExt cx="8820472" cy="6290353"/>
            </a:xfrm>
          </p:grpSpPr>
          <p:grpSp>
            <p:nvGrpSpPr>
              <p:cNvPr id="63" name="Groupe 62"/>
              <p:cNvGrpSpPr/>
              <p:nvPr/>
            </p:nvGrpSpPr>
            <p:grpSpPr>
              <a:xfrm>
                <a:off x="2205046" y="380372"/>
                <a:ext cx="6023973" cy="1759816"/>
                <a:chOff x="1331640" y="404664"/>
                <a:chExt cx="6023973" cy="1800200"/>
              </a:xfrm>
            </p:grpSpPr>
            <p:sp>
              <p:nvSpPr>
                <p:cNvPr id="4" name="Rectangle à coins arrondis 3"/>
                <p:cNvSpPr/>
                <p:nvPr/>
              </p:nvSpPr>
              <p:spPr>
                <a:xfrm>
                  <a:off x="1331640" y="404664"/>
                  <a:ext cx="6023973" cy="18002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defTabSz="914400">
                    <a:defRPr/>
                  </a:pPr>
                  <a:r>
                    <a:rPr lang="fr-FR" b="1" i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Apprenant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547664" y="908720"/>
                  <a:ext cx="1296144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Système</a:t>
                  </a:r>
                </a:p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cognitif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996208" y="908720"/>
                  <a:ext cx="1296144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Système</a:t>
                  </a:r>
                </a:p>
                <a:p>
                  <a:pPr algn="ctr" defTabSz="914400">
                    <a:defRPr/>
                  </a:pPr>
                  <a:r>
                    <a:rPr lang="fr-FR" sz="1600" dirty="0" err="1">
                      <a:solidFill>
                        <a:prstClr val="black"/>
                      </a:solidFill>
                      <a:latin typeface="Calibri"/>
                    </a:rPr>
                    <a:t>méta-cognitif</a:t>
                  </a:r>
                  <a:endParaRPr lang="fr-FR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427984" y="908720"/>
                  <a:ext cx="1296144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Système</a:t>
                  </a:r>
                </a:p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affectif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868144" y="910161"/>
                  <a:ext cx="1296144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Système</a:t>
                  </a:r>
                </a:p>
                <a:p>
                  <a:pPr algn="ctr" defTabSz="914400">
                    <a:defRPr/>
                  </a:pPr>
                  <a:r>
                    <a:rPr lang="fr-FR" sz="1600" dirty="0">
                      <a:solidFill>
                        <a:prstClr val="black"/>
                      </a:solidFill>
                      <a:latin typeface="Calibri"/>
                    </a:rPr>
                    <a:t>conatif</a:t>
                  </a:r>
                </a:p>
              </p:txBody>
            </p:sp>
          </p:grpSp>
          <p:sp>
            <p:nvSpPr>
              <p:cNvPr id="37" name="Rectangle à coins arrondis 36"/>
              <p:cNvSpPr/>
              <p:nvPr/>
            </p:nvSpPr>
            <p:spPr>
              <a:xfrm>
                <a:off x="144016" y="379007"/>
                <a:ext cx="1620464" cy="17611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14400">
                  <a:defRPr/>
                </a:pPr>
                <a:r>
                  <a:rPr lang="fr-FR" sz="1600" b="1" dirty="0">
                    <a:solidFill>
                      <a:prstClr val="black"/>
                    </a:solidFill>
                    <a:latin typeface="Calibri"/>
                  </a:rPr>
                  <a:t>Tierces-personnes</a:t>
                </a:r>
              </a:p>
              <a:p>
                <a:pPr algn="ctr" defTabSz="914400">
                  <a:defRPr/>
                </a:pPr>
                <a:r>
                  <a:rPr lang="fr-FR" sz="1400" dirty="0">
                    <a:solidFill>
                      <a:prstClr val="black"/>
                    </a:solidFill>
                    <a:latin typeface="Calibri"/>
                  </a:rPr>
                  <a:t>(proches, collègues, enseignants hors dispositif, </a:t>
                </a:r>
                <a:r>
                  <a:rPr lang="fr-FR" sz="1400" i="1" dirty="0">
                    <a:solidFill>
                      <a:prstClr val="black"/>
                    </a:solidFill>
                    <a:latin typeface="Calibri"/>
                  </a:rPr>
                  <a:t>etc.</a:t>
                </a:r>
                <a:r>
                  <a:rPr lang="fr-FR" sz="14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</p:txBody>
          </p:sp>
          <p:grpSp>
            <p:nvGrpSpPr>
              <p:cNvPr id="38" name="Groupe 37"/>
              <p:cNvGrpSpPr/>
              <p:nvPr/>
            </p:nvGrpSpPr>
            <p:grpSpPr>
              <a:xfrm>
                <a:off x="2195736" y="2132856"/>
                <a:ext cx="6768752" cy="4536504"/>
                <a:chOff x="395536" y="1916832"/>
                <a:chExt cx="6768752" cy="4536504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95536" y="2348880"/>
                  <a:ext cx="6768752" cy="41044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defTabSz="914400">
                    <a:defRPr/>
                  </a:pPr>
                  <a:r>
                    <a:rPr lang="fr-FR" b="1" i="1" dirty="0">
                      <a:solidFill>
                        <a:prstClr val="black"/>
                      </a:solidFill>
                      <a:latin typeface="Calibri"/>
                    </a:rPr>
                    <a:t>DFOAD</a:t>
                  </a:r>
                </a:p>
              </p:txBody>
            </p:sp>
            <p:grpSp>
              <p:nvGrpSpPr>
                <p:cNvPr id="48" name="Groupe 47"/>
                <p:cNvGrpSpPr/>
                <p:nvPr/>
              </p:nvGrpSpPr>
              <p:grpSpPr>
                <a:xfrm>
                  <a:off x="867242" y="1916832"/>
                  <a:ext cx="5552267" cy="4483802"/>
                  <a:chOff x="867242" y="1916832"/>
                  <a:chExt cx="5552267" cy="4483802"/>
                </a:xfrm>
              </p:grpSpPr>
              <p:sp>
                <p:nvSpPr>
                  <p:cNvPr id="54" name="Rectangle à coins arrondis 53"/>
                  <p:cNvSpPr/>
                  <p:nvPr/>
                </p:nvSpPr>
                <p:spPr>
                  <a:xfrm>
                    <a:off x="867242" y="5537012"/>
                    <a:ext cx="1375804" cy="35561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 defTabSz="914400">
                      <a:defRPr/>
                    </a:pPr>
                    <a:r>
                      <a:rPr lang="fr-FR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Concepteur</a:t>
                    </a:r>
                  </a:p>
                </p:txBody>
              </p:sp>
              <p:sp>
                <p:nvSpPr>
                  <p:cNvPr id="55" name="Rectangle à coins arrondis 54"/>
                  <p:cNvSpPr/>
                  <p:nvPr/>
                </p:nvSpPr>
                <p:spPr>
                  <a:xfrm>
                    <a:off x="3611197" y="5537012"/>
                    <a:ext cx="1375804" cy="35561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 defTabSz="914400">
                      <a:defRPr/>
                    </a:pPr>
                    <a:r>
                      <a:rPr lang="fr-FR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Technicien</a:t>
                    </a:r>
                  </a:p>
                </p:txBody>
              </p:sp>
              <p:sp>
                <p:nvSpPr>
                  <p:cNvPr id="56" name="Rectangle à coins arrondis 55"/>
                  <p:cNvSpPr/>
                  <p:nvPr/>
                </p:nvSpPr>
                <p:spPr>
                  <a:xfrm>
                    <a:off x="2243045" y="6045023"/>
                    <a:ext cx="1375804" cy="35561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 defTabSz="914400">
                      <a:defRPr/>
                    </a:pPr>
                    <a:r>
                      <a:rPr lang="fr-FR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Prescripteur</a:t>
                    </a:r>
                  </a:p>
                </p:txBody>
              </p:sp>
              <p:cxnSp>
                <p:nvCxnSpPr>
                  <p:cNvPr id="59" name="Connecteur droit avec flèche 58"/>
                  <p:cNvCxnSpPr>
                    <a:stCxn id="56" idx="1"/>
                    <a:endCxn id="54" idx="2"/>
                  </p:cNvCxnSpPr>
                  <p:nvPr/>
                </p:nvCxnSpPr>
                <p:spPr>
                  <a:xfrm flipH="1" flipV="1">
                    <a:off x="1555144" y="5892623"/>
                    <a:ext cx="687901" cy="33020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avec flèche 59"/>
                  <p:cNvCxnSpPr>
                    <a:stCxn id="56" idx="3"/>
                    <a:endCxn id="55" idx="2"/>
                  </p:cNvCxnSpPr>
                  <p:nvPr/>
                </p:nvCxnSpPr>
                <p:spPr>
                  <a:xfrm flipV="1">
                    <a:off x="3618849" y="5892623"/>
                    <a:ext cx="680250" cy="33020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eur droit avec flèche 61"/>
                  <p:cNvCxnSpPr>
                    <a:stCxn id="56" idx="0"/>
                    <a:endCxn id="84" idx="2"/>
                  </p:cNvCxnSpPr>
                  <p:nvPr/>
                </p:nvCxnSpPr>
                <p:spPr>
                  <a:xfrm flipH="1" flipV="1">
                    <a:off x="2927121" y="5373216"/>
                    <a:ext cx="3826" cy="67180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Groupe 69"/>
                  <p:cNvGrpSpPr/>
                  <p:nvPr/>
                </p:nvGrpSpPr>
                <p:grpSpPr>
                  <a:xfrm>
                    <a:off x="874893" y="1916832"/>
                    <a:ext cx="5544616" cy="3456384"/>
                    <a:chOff x="874893" y="1916832"/>
                    <a:chExt cx="5544616" cy="3456384"/>
                  </a:xfrm>
                </p:grpSpPr>
                <p:grpSp>
                  <p:nvGrpSpPr>
                    <p:cNvPr id="71" name="Groupe 70"/>
                    <p:cNvGrpSpPr/>
                    <p:nvPr/>
                  </p:nvGrpSpPr>
                  <p:grpSpPr>
                    <a:xfrm>
                      <a:off x="874893" y="2708920"/>
                      <a:ext cx="5544616" cy="1656184"/>
                      <a:chOff x="1691680" y="2852936"/>
                      <a:chExt cx="5544616" cy="1656184"/>
                    </a:xfrm>
                  </p:grpSpPr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1691680" y="2852936"/>
                        <a:ext cx="5544616" cy="1656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defTabSz="914400">
                          <a:defRPr/>
                        </a:pPr>
                        <a:r>
                          <a:rPr lang="fr-FR" sz="1600" i="1" dirty="0">
                            <a:solidFill>
                              <a:prstClr val="black"/>
                            </a:solidFill>
                            <a:latin typeface="Calibri"/>
                          </a:rPr>
                          <a:t>Plateforme</a:t>
                        </a:r>
                        <a:endParaRPr lang="fr-FR" i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1763688" y="3212976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Outils 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méthodolo-giques</a:t>
                        </a: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/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orga-nisationnels</a:t>
                        </a:r>
                        <a:endParaRPr lang="fr-FR" sz="14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3131840" y="3211309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Outils de 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communi-cation</a:t>
                        </a:r>
                        <a:endParaRPr lang="fr-FR" sz="14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4499992" y="3211309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Outils de partage de </a:t>
                        </a:r>
                        <a:r>
                          <a:rPr lang="fr-FR" sz="1400" dirty="0" err="1">
                            <a:solidFill>
                              <a:prstClr val="black"/>
                            </a:solidFill>
                            <a:latin typeface="Calibri"/>
                          </a:rPr>
                          <a:t>communi-cation</a:t>
                        </a:r>
                        <a:endParaRPr lang="fr-FR" sz="14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4" name="Rectangle 93"/>
                      <p:cNvSpPr/>
                      <p:nvPr/>
                    </p:nvSpPr>
                    <p:spPr>
                      <a:xfrm>
                        <a:off x="5868144" y="3211309"/>
                        <a:ext cx="1296144" cy="1188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400" dirty="0">
                            <a:solidFill>
                              <a:prstClr val="black"/>
                            </a:solidFill>
                            <a:latin typeface="Calibri"/>
                          </a:rPr>
                          <a:t>Agents non-humains</a:t>
                        </a:r>
                      </a:p>
                    </p:txBody>
                  </p:sp>
                </p:grpSp>
                <p:grpSp>
                  <p:nvGrpSpPr>
                    <p:cNvPr id="72" name="Groupe 71"/>
                    <p:cNvGrpSpPr/>
                    <p:nvPr/>
                  </p:nvGrpSpPr>
                  <p:grpSpPr>
                    <a:xfrm>
                      <a:off x="874893" y="4653136"/>
                      <a:ext cx="5544615" cy="720080"/>
                      <a:chOff x="1763688" y="4797152"/>
                      <a:chExt cx="5544615" cy="720080"/>
                    </a:xfrm>
                  </p:grpSpPr>
                  <p:grpSp>
                    <p:nvGrpSpPr>
                      <p:cNvPr id="81" name="Groupe 80"/>
                      <p:cNvGrpSpPr/>
                      <p:nvPr/>
                    </p:nvGrpSpPr>
                    <p:grpSpPr>
                      <a:xfrm>
                        <a:off x="1763688" y="4797152"/>
                        <a:ext cx="4104456" cy="720080"/>
                        <a:chOff x="1763688" y="4869160"/>
                        <a:chExt cx="4104456" cy="720080"/>
                      </a:xfrm>
                    </p:grpSpPr>
                    <p:sp>
                      <p:nvSpPr>
                        <p:cNvPr id="84" name="Rectangle à coins arrondis 83"/>
                        <p:cNvSpPr/>
                        <p:nvPr/>
                      </p:nvSpPr>
                      <p:spPr>
                        <a:xfrm>
                          <a:off x="1763688" y="4869160"/>
                          <a:ext cx="4104456" cy="720080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 anchorCtr="0"/>
                        <a:lstStyle/>
                        <a:p>
                          <a:pPr algn="ctr" defTabSz="914400">
                            <a:defRPr/>
                          </a:pPr>
                          <a:endParaRPr lang="fr-FR" sz="16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defTabSz="914400">
                            <a:defRPr/>
                          </a:pPr>
                          <a:r>
                            <a:rPr lang="fr-FR" sz="160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Enseignants       Tuteurs       Administratifs</a:t>
                          </a:r>
                        </a:p>
                      </p:txBody>
                    </p:sp>
                    <p:cxnSp>
                      <p:nvCxnSpPr>
                        <p:cNvPr id="85" name="Connecteur droit avec flèche 84"/>
                        <p:cNvCxnSpPr/>
                        <p:nvPr/>
                      </p:nvCxnSpPr>
                      <p:spPr>
                        <a:xfrm>
                          <a:off x="2438873" y="5013176"/>
                          <a:ext cx="0" cy="224408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" name="Connecteur droit avec flèche 85"/>
                        <p:cNvCxnSpPr/>
                        <p:nvPr/>
                      </p:nvCxnSpPr>
                      <p:spPr>
                        <a:xfrm>
                          <a:off x="5073675" y="5013176"/>
                          <a:ext cx="0" cy="224408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Connecteur droit 86"/>
                        <p:cNvCxnSpPr/>
                        <p:nvPr/>
                      </p:nvCxnSpPr>
                      <p:spPr>
                        <a:xfrm>
                          <a:off x="2423665" y="5013176"/>
                          <a:ext cx="2664296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Connecteur droit avec flèche 87"/>
                        <p:cNvCxnSpPr/>
                        <p:nvPr/>
                      </p:nvCxnSpPr>
                      <p:spPr>
                        <a:xfrm>
                          <a:off x="3055305" y="5337000"/>
                          <a:ext cx="360000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headEnd type="arrow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" name="Connecteur droit avec flèche 88"/>
                        <p:cNvCxnSpPr/>
                        <p:nvPr/>
                      </p:nvCxnSpPr>
                      <p:spPr>
                        <a:xfrm>
                          <a:off x="4118328" y="5337000"/>
                          <a:ext cx="360040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headEnd type="arrow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2" name="Rectangle à coins arrondis 81"/>
                      <p:cNvSpPr/>
                      <p:nvPr/>
                    </p:nvSpPr>
                    <p:spPr>
                      <a:xfrm>
                        <a:off x="6228184" y="4806009"/>
                        <a:ext cx="1080119" cy="711223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 anchorCtr="0"/>
                      <a:lstStyle/>
                      <a:p>
                        <a:pPr algn="ctr" defTabSz="914400">
                          <a:defRPr/>
                        </a:pPr>
                        <a:r>
                          <a:rPr lang="fr-FR" sz="16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Pairs</a:t>
                        </a:r>
                      </a:p>
                    </p:txBody>
                  </p:sp>
                  <p:cxnSp>
                    <p:nvCxnSpPr>
                      <p:cNvPr id="83" name="Connecteur droit avec flèche 82"/>
                      <p:cNvCxnSpPr/>
                      <p:nvPr/>
                    </p:nvCxnSpPr>
                    <p:spPr>
                      <a:xfrm>
                        <a:off x="5868144" y="5157192"/>
                        <a:ext cx="36004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3" name="Connecteur droit avec flèche 72"/>
                    <p:cNvCxnSpPr/>
                    <p:nvPr/>
                  </p:nvCxnSpPr>
                  <p:spPr>
                    <a:xfrm flipH="1">
                      <a:off x="3438091" y="1916832"/>
                      <a:ext cx="1" cy="79208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Connecteur droit avec flèche 73"/>
                    <p:cNvCxnSpPr>
                      <a:endCxn id="84" idx="0"/>
                    </p:cNvCxnSpPr>
                    <p:nvPr/>
                  </p:nvCxnSpPr>
                  <p:spPr>
                    <a:xfrm>
                      <a:off x="2926618" y="4346340"/>
                      <a:ext cx="503" cy="30679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Connecteur droit avec flèche 75"/>
                    <p:cNvCxnSpPr/>
                    <p:nvPr/>
                  </p:nvCxnSpPr>
                  <p:spPr>
                    <a:xfrm>
                      <a:off x="5867641" y="4346340"/>
                      <a:ext cx="503" cy="30679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7" name="Connecteur droit avec flèche 26"/>
              <p:cNvCxnSpPr>
                <a:stCxn id="37" idx="3"/>
                <a:endCxn id="4" idx="1"/>
              </p:cNvCxnSpPr>
              <p:nvPr/>
            </p:nvCxnSpPr>
            <p:spPr>
              <a:xfrm>
                <a:off x="1764480" y="1259598"/>
                <a:ext cx="440566" cy="6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avec flèche 95"/>
              <p:cNvCxnSpPr/>
              <p:nvPr/>
            </p:nvCxnSpPr>
            <p:spPr>
              <a:xfrm>
                <a:off x="1984763" y="1731971"/>
                <a:ext cx="21097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avec flèche 98"/>
              <p:cNvCxnSpPr/>
              <p:nvPr/>
            </p:nvCxnSpPr>
            <p:spPr>
              <a:xfrm>
                <a:off x="1984763" y="5237584"/>
                <a:ext cx="68267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1984763" y="1717832"/>
                <a:ext cx="0" cy="35338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Connecteur droit 105"/>
            <p:cNvCxnSpPr/>
            <p:nvPr/>
          </p:nvCxnSpPr>
          <p:spPr>
            <a:xfrm>
              <a:off x="3069142" y="1964548"/>
              <a:ext cx="43204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>
              <a:endCxn id="6" idx="2"/>
            </p:cNvCxnSpPr>
            <p:nvPr/>
          </p:nvCxnSpPr>
          <p:spPr>
            <a:xfrm flipV="1">
              <a:off x="3069142" y="1717832"/>
              <a:ext cx="0" cy="246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/>
            <p:nvPr/>
          </p:nvCxnSpPr>
          <p:spPr>
            <a:xfrm flipV="1">
              <a:off x="4517686" y="1709174"/>
              <a:ext cx="0" cy="246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flipV="1">
              <a:off x="5949462" y="1719241"/>
              <a:ext cx="0" cy="246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/>
            <p:nvPr/>
          </p:nvCxnSpPr>
          <p:spPr>
            <a:xfrm flipV="1">
              <a:off x="7389622" y="1709174"/>
              <a:ext cx="0" cy="246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8172400" y="1224877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1" name="Connecteur droit 120"/>
            <p:cNvCxnSpPr/>
            <p:nvPr/>
          </p:nvCxnSpPr>
          <p:spPr>
            <a:xfrm>
              <a:off x="8229019" y="1296885"/>
              <a:ext cx="11675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9396536" y="980728"/>
              <a:ext cx="316157" cy="3161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>
              <a:off x="9396536" y="1312643"/>
              <a:ext cx="316157" cy="3161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/>
            <p:cNvSpPr txBox="1"/>
            <p:nvPr/>
          </p:nvSpPr>
          <p:spPr>
            <a:xfrm>
              <a:off x="9664774" y="836712"/>
              <a:ext cx="1315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fr-FR" sz="1600" b="1" dirty="0">
                  <a:solidFill>
                    <a:prstClr val="black"/>
                  </a:solidFill>
                  <a:latin typeface="Calibri"/>
                </a:rPr>
                <a:t>Persévérance</a:t>
              </a: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9664774" y="1484784"/>
              <a:ext cx="963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fr-FR" sz="1600" b="1" dirty="0">
                  <a:solidFill>
                    <a:prstClr val="black"/>
                  </a:solidFill>
                  <a:latin typeface="Calibri"/>
                </a:rPr>
                <a:t>Abandon</a:t>
              </a:r>
            </a:p>
          </p:txBody>
        </p:sp>
      </p:grpSp>
      <p:cxnSp>
        <p:nvCxnSpPr>
          <p:cNvPr id="131" name="Connecteur droit avec flèche 130"/>
          <p:cNvCxnSpPr/>
          <p:nvPr/>
        </p:nvCxnSpPr>
        <p:spPr>
          <a:xfrm flipH="1">
            <a:off x="9768408" y="1731971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10200456" y="1718528"/>
            <a:ext cx="0" cy="3519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flipH="1">
            <a:off x="9743710" y="5228818"/>
            <a:ext cx="45674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03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847528" y="1844824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847528" y="2456892"/>
            <a:ext cx="67687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67608" y="1844824"/>
            <a:ext cx="0" cy="12241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040216" y="1844824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8400256" y="1844824"/>
            <a:ext cx="0" cy="12241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88288" y="2456542"/>
            <a:ext cx="9361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9696400" y="245689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984432" y="1844824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11624" y="1844824"/>
            <a:ext cx="5184576" cy="12241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Premiers mois de la formation</a:t>
            </a:r>
          </a:p>
          <a:p>
            <a:pPr algn="ctr" defTabSz="914400">
              <a:defRPr/>
            </a:pPr>
            <a:r>
              <a:rPr lang="fr-FR" sz="1400" i="1" dirty="0">
                <a:solidFill>
                  <a:prstClr val="white"/>
                </a:solidFill>
                <a:latin typeface="Calibri"/>
              </a:rPr>
              <a:t>(Français : septembre – janvier)</a:t>
            </a:r>
          </a:p>
          <a:p>
            <a:pPr algn="ctr" defTabSz="914400">
              <a:defRPr/>
            </a:pPr>
            <a:r>
              <a:rPr lang="fr-FR" sz="1400" i="1" dirty="0">
                <a:solidFill>
                  <a:prstClr val="white"/>
                </a:solidFill>
                <a:latin typeface="Calibri"/>
              </a:rPr>
              <a:t>(Québécois : janvier – mai)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8848" y="1192397"/>
            <a:ext cx="229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Questionnaire « attentes </a:t>
            </a:r>
          </a:p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et projections »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34031" y="1192396"/>
            <a:ext cx="1412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Questionnaire </a:t>
            </a:r>
          </a:p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« vécu »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393277" y="1192395"/>
            <a:ext cx="1182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1600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série </a:t>
            </a:r>
          </a:p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d’entretiens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964628" y="3140969"/>
            <a:ext cx="120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srgbClr val="C00000"/>
                </a:solidFill>
                <a:latin typeface="Calibri"/>
              </a:rPr>
              <a:t>Début de </a:t>
            </a:r>
          </a:p>
          <a:p>
            <a:pPr algn="ctr" defTabSz="914400">
              <a:defRPr/>
            </a:pPr>
            <a:r>
              <a:rPr lang="fr-FR" sz="1600" dirty="0">
                <a:solidFill>
                  <a:srgbClr val="C00000"/>
                </a:solidFill>
                <a:latin typeface="Calibri"/>
              </a:rPr>
              <a:t>la formation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938335" y="3140969"/>
            <a:ext cx="92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srgbClr val="C00000"/>
                </a:solidFill>
                <a:latin typeface="Calibri"/>
              </a:rPr>
              <a:t>Premiers</a:t>
            </a:r>
          </a:p>
          <a:p>
            <a:pPr algn="ctr" defTabSz="914400">
              <a:defRPr/>
            </a:pPr>
            <a:r>
              <a:rPr lang="fr-FR" sz="1600" dirty="0">
                <a:solidFill>
                  <a:srgbClr val="C00000"/>
                </a:solidFill>
                <a:latin typeface="Calibri"/>
              </a:rPr>
              <a:t>examens</a:t>
            </a:r>
          </a:p>
        </p:txBody>
      </p:sp>
    </p:spTree>
    <p:extLst>
      <p:ext uri="{BB962C8B-B14F-4D97-AF65-F5344CB8AC3E}">
        <p14:creationId xmlns:p14="http://schemas.microsoft.com/office/powerpoint/2010/main" val="1189821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71281" y="476672"/>
            <a:ext cx="3384376" cy="3384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75720" y="2276872"/>
            <a:ext cx="3384376" cy="3384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879976" y="2276872"/>
            <a:ext cx="3384376" cy="3384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46516" y="980728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Enquête des attentes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23616" y="3784393"/>
            <a:ext cx="175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Enquête du vécu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22949" y="3645895"/>
            <a:ext cx="2278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Enquête sur les </a:t>
            </a:r>
          </a:p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styles d’apprentissage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42663" y="1268760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329 réponses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41299" y="4255120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234 réponses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21836" y="4077072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259 réponses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42663" y="1522530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Fr 	: 171</a:t>
            </a:r>
          </a:p>
          <a:p>
            <a:pPr defTabSz="914400">
              <a:tabLst>
                <a:tab pos="361950" algn="l"/>
              </a:tabLst>
              <a:defRPr/>
            </a:pPr>
            <a:r>
              <a:rPr lang="fr-FR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	: 158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41299" y="4509121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Fr 	: 142</a:t>
            </a:r>
          </a:p>
          <a:p>
            <a:pPr defTabSz="914400">
              <a:tabLst>
                <a:tab pos="361950" algn="l"/>
              </a:tabLst>
              <a:defRPr/>
            </a:pPr>
            <a:r>
              <a:rPr lang="fr-FR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	: 92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21836" y="4365105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Fr 	: 118</a:t>
            </a:r>
          </a:p>
          <a:p>
            <a:pPr defTabSz="914400">
              <a:tabLst>
                <a:tab pos="361950" algn="l"/>
              </a:tabLst>
              <a:defRPr/>
            </a:pPr>
            <a:r>
              <a:rPr lang="fr-FR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	: 141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07868" y="2447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73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31904" y="24473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259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77192" y="29895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59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177192" y="39548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59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24105" y="326939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266700" algn="l"/>
              </a:tabLst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Fr 	: 42</a:t>
            </a:r>
          </a:p>
          <a:p>
            <a:pPr defTabSz="914400">
              <a:tabLst>
                <a:tab pos="266700" algn="l"/>
              </a:tabLst>
              <a:defRPr/>
            </a:pPr>
            <a:r>
              <a:rPr lang="fr-FR" sz="1400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	: 17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76244" y="2835654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266700" algn="l"/>
              </a:tabLst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Fr 	: 118</a:t>
            </a:r>
          </a:p>
          <a:p>
            <a:pPr defTabSz="914400">
              <a:tabLst>
                <a:tab pos="266700" algn="l"/>
              </a:tabLst>
              <a:defRPr/>
            </a:pPr>
            <a:r>
              <a:rPr lang="fr-FR" sz="1400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	: 141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024884" y="4277238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266700" algn="l"/>
              </a:tabLst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Fr 	: 42</a:t>
            </a:r>
          </a:p>
          <a:p>
            <a:pPr defTabSz="914400">
              <a:tabLst>
                <a:tab pos="266700" algn="l"/>
              </a:tabLst>
              <a:defRPr/>
            </a:pPr>
            <a:r>
              <a:rPr lang="fr-FR" sz="1400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	: 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861177" y="2804359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266700" algn="l"/>
              </a:tabLst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Fr 	: 55</a:t>
            </a:r>
          </a:p>
          <a:p>
            <a:pPr defTabSz="914400">
              <a:tabLst>
                <a:tab pos="266700" algn="l"/>
              </a:tabLst>
              <a:defRPr/>
            </a:pPr>
            <a:r>
              <a:rPr lang="fr-FR" sz="1400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	: 18</a:t>
            </a:r>
          </a:p>
        </p:txBody>
      </p:sp>
    </p:spTree>
    <p:extLst>
      <p:ext uri="{BB962C8B-B14F-4D97-AF65-F5344CB8AC3E}">
        <p14:creationId xmlns:p14="http://schemas.microsoft.com/office/powerpoint/2010/main" val="2931616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914902" y="1049874"/>
          <a:ext cx="247908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9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Qc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Per.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Ab.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Inc.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3818018" y="105022"/>
            <a:ext cx="4726255" cy="472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657777" y="2348881"/>
            <a:ext cx="4726255" cy="472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525719" y="2348880"/>
            <a:ext cx="4726255" cy="472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9435" y="680542"/>
            <a:ext cx="320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Enquête des attentes | n=329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36161" y="4215574"/>
            <a:ext cx="26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Enquête du vécu | n=259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13273" y="4055182"/>
            <a:ext cx="318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Enquête sur les </a:t>
            </a:r>
          </a:p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styles d’apprentissage | n=234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35868" y="2960723"/>
            <a:ext cx="105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n=73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67809" y="2960723"/>
            <a:ext cx="94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n=259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27601" y="4018703"/>
            <a:ext cx="68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n=59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604576" y="5015942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361950" algn="l"/>
              </a:tabLs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n=59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2164559" y="4714714"/>
          <a:ext cx="247908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9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Qc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Per.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Ab.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Inc.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7345563" y="4714714"/>
          <a:ext cx="247908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9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Qc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Per.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Ab.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Inc.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1406873" y="384467"/>
          <a:ext cx="247908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9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Qc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Per.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60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123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Ab.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47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56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Inc.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72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8867934" y="398259"/>
          <a:ext cx="247908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9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Qc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Per.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Ab.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Inc.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4732939" y="6669360"/>
          <a:ext cx="247908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9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Qc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Per.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Ab.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94">
                <a:tc>
                  <a:txBody>
                    <a:bodyPr/>
                    <a:lstStyle/>
                    <a:p>
                      <a:r>
                        <a:rPr lang="fr-FR" sz="1600" dirty="0"/>
                        <a:t>Inc.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Connecteur droit avec flèche 16"/>
          <p:cNvCxnSpPr>
            <a:stCxn id="16" idx="3"/>
          </p:cNvCxnSpPr>
          <p:nvPr/>
        </p:nvCxnSpPr>
        <p:spPr>
          <a:xfrm flipV="1">
            <a:off x="7888846" y="1725587"/>
            <a:ext cx="1303498" cy="14198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8" idx="1"/>
          </p:cNvCxnSpPr>
          <p:nvPr/>
        </p:nvCxnSpPr>
        <p:spPr>
          <a:xfrm flipH="1" flipV="1">
            <a:off x="3404100" y="1725587"/>
            <a:ext cx="963709" cy="14198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0" idx="2"/>
            <a:endCxn id="32" idx="0"/>
          </p:cNvCxnSpPr>
          <p:nvPr/>
        </p:nvCxnSpPr>
        <p:spPr>
          <a:xfrm>
            <a:off x="5972479" y="5385274"/>
            <a:ext cx="0" cy="12840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20" idx="0"/>
            <a:endCxn id="19" idx="2"/>
          </p:cNvCxnSpPr>
          <p:nvPr/>
        </p:nvCxnSpPr>
        <p:spPr>
          <a:xfrm flipV="1">
            <a:off x="5972479" y="4388036"/>
            <a:ext cx="0" cy="627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26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777297" y="1143002"/>
            <a:ext cx="6645224" cy="4447059"/>
            <a:chOff x="226292" y="0"/>
            <a:chExt cx="5286309" cy="3537603"/>
          </a:xfrm>
        </p:grpSpPr>
        <p:grpSp>
          <p:nvGrpSpPr>
            <p:cNvPr id="5" name="Groupe 4"/>
            <p:cNvGrpSpPr/>
            <p:nvPr/>
          </p:nvGrpSpPr>
          <p:grpSpPr>
            <a:xfrm>
              <a:off x="776177" y="255181"/>
              <a:ext cx="4145916" cy="3061971"/>
              <a:chOff x="0" y="0"/>
              <a:chExt cx="2934335" cy="2136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67293" y="95693"/>
                <a:ext cx="1289050" cy="919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Intégrés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(25 %)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9488" y="95693"/>
                <a:ext cx="1289050" cy="9074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Exclusifs (enseignants)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(52 %)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7293" y="1010093"/>
                <a:ext cx="1289050" cy="9194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Exclusifs (pairs)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(2 %)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9488" y="1010093"/>
                <a:ext cx="1289050" cy="9194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Isolés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  <a:p>
                <a:pPr algn="ctr" defTabSz="914400" fontAlgn="base">
                  <a:defRPr/>
                </a:pPr>
                <a:r>
                  <a:rPr lang="fr-FR" sz="16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(21 %)</a:t>
                </a:r>
                <a:endParaRPr lang="fr-FR" sz="16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flipH="1">
                <a:off x="0" y="1010093"/>
                <a:ext cx="2934335" cy="0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1446028" y="0"/>
                <a:ext cx="7620" cy="2136775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19"/>
            <p:cNvSpPr txBox="1"/>
            <p:nvPr/>
          </p:nvSpPr>
          <p:spPr>
            <a:xfrm>
              <a:off x="2229424" y="0"/>
              <a:ext cx="1179431" cy="220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ENSEIGNANTS +</a:t>
              </a:r>
              <a:endParaRPr lang="fr-FR" sz="120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ZoneTexte 19"/>
            <p:cNvSpPr txBox="1"/>
            <p:nvPr/>
          </p:nvSpPr>
          <p:spPr>
            <a:xfrm>
              <a:off x="2283394" y="3317252"/>
              <a:ext cx="1105851" cy="22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ENSEIGNANTS -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8" name="ZoneTexte 19"/>
            <p:cNvSpPr txBox="1"/>
            <p:nvPr/>
          </p:nvSpPr>
          <p:spPr>
            <a:xfrm>
              <a:off x="4895303" y="1593289"/>
              <a:ext cx="617298" cy="22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PAIRS +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9" name="ZoneTexte 19"/>
            <p:cNvSpPr txBox="1"/>
            <p:nvPr/>
          </p:nvSpPr>
          <p:spPr>
            <a:xfrm>
              <a:off x="226292" y="1593923"/>
              <a:ext cx="586693" cy="22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PAIRS -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88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777297" y="1143002"/>
            <a:ext cx="6645224" cy="4447059"/>
            <a:chOff x="226292" y="0"/>
            <a:chExt cx="5286309" cy="3537603"/>
          </a:xfrm>
        </p:grpSpPr>
        <p:grpSp>
          <p:nvGrpSpPr>
            <p:cNvPr id="5" name="Groupe 4"/>
            <p:cNvGrpSpPr/>
            <p:nvPr/>
          </p:nvGrpSpPr>
          <p:grpSpPr>
            <a:xfrm>
              <a:off x="776177" y="255181"/>
              <a:ext cx="4145916" cy="3061971"/>
              <a:chOff x="0" y="0"/>
              <a:chExt cx="2934335" cy="2136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67293" y="95693"/>
                <a:ext cx="1289050" cy="919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Intégrés</a:t>
                </a:r>
                <a:endParaRPr lang="fr-FR" sz="12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algn="ctr" defTabSz="914400" fontAlgn="base">
                  <a:defRPr/>
                </a:pPr>
                <a:endParaRPr lang="fr-FR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Attentes = 25 %</a:t>
                </a: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Vécu = 25 %</a:t>
                </a:r>
                <a:endParaRPr lang="fr-FR" sz="1200" dirty="0">
                  <a:solidFill>
                    <a:prstClr val="white"/>
                  </a:solidFill>
                  <a:latin typeface="Calibri"/>
                  <a:ea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9488" y="95693"/>
                <a:ext cx="1289050" cy="9074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Exclusifs</a:t>
                </a:r>
                <a:endParaRPr lang="fr-FR" sz="12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algn="ctr" defTabSz="914400" fontAlgn="base">
                  <a:defRPr/>
                </a:pPr>
                <a:endParaRPr lang="fr-FR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Attentes = 52 %</a:t>
                </a: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Vécu = 32 %</a:t>
                </a:r>
                <a:endParaRPr lang="fr-FR" sz="1200" dirty="0">
                  <a:solidFill>
                    <a:prstClr val="white"/>
                  </a:solidFill>
                  <a:latin typeface="Calibri"/>
                  <a:ea typeface="Times New Roman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7293" y="1010093"/>
                <a:ext cx="1289050" cy="9194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Compensateurs</a:t>
                </a:r>
                <a:endParaRPr lang="fr-FR" sz="12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algn="ctr" defTabSz="914400" fontAlgn="base">
                  <a:defRPr/>
                </a:pPr>
                <a:endParaRPr lang="fr-FR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Attentes = 2 %</a:t>
                </a: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Vécu = 26 %</a:t>
                </a:r>
                <a:endParaRPr lang="fr-FR" sz="1200" dirty="0">
                  <a:solidFill>
                    <a:prstClr val="white"/>
                  </a:solidFill>
                  <a:latin typeface="Calibri"/>
                  <a:ea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9488" y="1010093"/>
                <a:ext cx="1289050" cy="9194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Isolés</a:t>
                </a:r>
                <a:endParaRPr lang="fr-FR" sz="12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algn="ctr" defTabSz="914400" fontAlgn="base">
                  <a:defRPr/>
                </a:pPr>
                <a:endParaRPr lang="fr-FR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Attentes = 21 %</a:t>
                </a:r>
              </a:p>
              <a:p>
                <a:pPr defTabSz="914400" fontAlgn="base">
                  <a:defRPr/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Vécu = 17 %</a:t>
                </a:r>
                <a:endParaRPr lang="fr-FR" sz="1200" dirty="0">
                  <a:solidFill>
                    <a:prstClr val="white"/>
                  </a:solidFill>
                  <a:latin typeface="Calibri"/>
                  <a:ea typeface="Times New Roman"/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flipH="1">
                <a:off x="0" y="1010093"/>
                <a:ext cx="2934335" cy="0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1446028" y="0"/>
                <a:ext cx="7620" cy="2136775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19"/>
            <p:cNvSpPr txBox="1"/>
            <p:nvPr/>
          </p:nvSpPr>
          <p:spPr>
            <a:xfrm>
              <a:off x="2229424" y="0"/>
              <a:ext cx="1179431" cy="220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ENSEIGNANTS +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ZoneTexte 19"/>
            <p:cNvSpPr txBox="1"/>
            <p:nvPr/>
          </p:nvSpPr>
          <p:spPr>
            <a:xfrm>
              <a:off x="2283394" y="3317252"/>
              <a:ext cx="1105851" cy="22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ENSEIGNANTS -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8" name="ZoneTexte 19"/>
            <p:cNvSpPr txBox="1"/>
            <p:nvPr/>
          </p:nvSpPr>
          <p:spPr>
            <a:xfrm>
              <a:off x="4895303" y="1593289"/>
              <a:ext cx="617298" cy="22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PAIRS +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9" name="ZoneTexte 19"/>
            <p:cNvSpPr txBox="1"/>
            <p:nvPr/>
          </p:nvSpPr>
          <p:spPr>
            <a:xfrm>
              <a:off x="226292" y="1593923"/>
              <a:ext cx="586693" cy="22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PAIRS -</a:t>
              </a:r>
              <a:endParaRPr lang="fr-FR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676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550161" y="1299625"/>
            <a:ext cx="6777038" cy="4066634"/>
            <a:chOff x="0" y="0"/>
            <a:chExt cx="5778858" cy="3583940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0"/>
              <a:ext cx="5778858" cy="3583940"/>
              <a:chOff x="0" y="0"/>
              <a:chExt cx="5778970" cy="3583952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776177" y="255181"/>
                <a:ext cx="4145916" cy="3061971"/>
                <a:chOff x="0" y="0"/>
                <a:chExt cx="2934335" cy="213677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467293" y="95693"/>
                  <a:ext cx="1289050" cy="91948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914400" fontAlgn="base">
                    <a:defRPr/>
                  </a:pPr>
                  <a:r>
                    <a:rPr lang="fr-FR" sz="1200" b="1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Intégrés 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(25 %)</a:t>
                  </a:r>
                </a:p>
                <a:p>
                  <a:pPr algn="ctr" defTabSz="914400" fontAlgn="base">
                    <a:defRPr/>
                  </a:pP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(Fr : 46 % ; </a:t>
                  </a:r>
                  <a:r>
                    <a:rPr lang="fr-FR" sz="1100" dirty="0" err="1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Qc</a:t>
                  </a: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 : 54 %)</a:t>
                  </a:r>
                  <a:endParaRPr lang="fr-FR" sz="11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18 % abandonnent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59488" y="95693"/>
                  <a:ext cx="1289050" cy="90741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914400" fontAlgn="base">
                    <a:defRPr/>
                  </a:pPr>
                  <a:r>
                    <a:rPr lang="fr-FR" sz="1200" b="1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Exclusifs 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(32 %)</a:t>
                  </a:r>
                </a:p>
                <a:p>
                  <a:pPr algn="ctr" defTabSz="914400" fontAlgn="base">
                    <a:defRPr/>
                  </a:pP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(Fr : 43 % ; </a:t>
                  </a:r>
                  <a:r>
                    <a:rPr lang="fr-FR" sz="1100" dirty="0" err="1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Qc</a:t>
                  </a: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 : 47 %)</a:t>
                  </a:r>
                  <a:endParaRPr lang="fr-FR" sz="1100" dirty="0">
                    <a:solidFill>
                      <a:prstClr val="white"/>
                    </a:solidFill>
                    <a:latin typeface="Calibri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13 % abandonnent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467293" y="1010093"/>
                  <a:ext cx="1289050" cy="91948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914400" fontAlgn="base">
                    <a:defRPr/>
                  </a:pPr>
                  <a:r>
                    <a:rPr lang="fr-FR" sz="1200" b="1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Compensateurs 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(26 %)</a:t>
                  </a:r>
                </a:p>
                <a:p>
                  <a:pPr algn="ctr" defTabSz="914400" fontAlgn="base">
                    <a:defRPr/>
                  </a:pP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(Fr : 81 % ; </a:t>
                  </a:r>
                  <a:r>
                    <a:rPr lang="fr-FR" sz="1100" dirty="0" err="1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Qc</a:t>
                  </a: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 : 19 %)</a:t>
                  </a:r>
                  <a:endParaRPr lang="fr-FR" sz="1100" dirty="0">
                    <a:solidFill>
                      <a:prstClr val="white"/>
                    </a:solidFill>
                    <a:latin typeface="Calibri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20 % abandonnent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59488" y="1010093"/>
                  <a:ext cx="1289050" cy="91948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914400" fontAlgn="base">
                    <a:defRPr/>
                  </a:pPr>
                  <a:r>
                    <a:rPr lang="fr-FR" sz="1200" b="1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Isolés 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(17 %)</a:t>
                  </a:r>
                </a:p>
                <a:p>
                  <a:pPr algn="ctr" defTabSz="914400" fontAlgn="base">
                    <a:defRPr/>
                  </a:pP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(Fr : 68 % ; </a:t>
                  </a:r>
                  <a:r>
                    <a:rPr lang="fr-FR" sz="1100" dirty="0" err="1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Qc</a:t>
                  </a:r>
                  <a:r>
                    <a:rPr lang="fr-FR" sz="11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 : 32 %)</a:t>
                  </a:r>
                  <a:endParaRPr lang="fr-FR" sz="1100" dirty="0">
                    <a:solidFill>
                      <a:prstClr val="white"/>
                    </a:solidFill>
                    <a:latin typeface="Calibri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  <a:p>
                  <a:pPr algn="ctr" defTabSz="914400" fontAlgn="base">
                    <a:defRPr/>
                  </a:pPr>
                  <a:r>
                    <a:rPr lang="fr-FR" sz="12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45 % abandonnent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8" name="Connecteur droit avec flèche 17"/>
                <p:cNvCxnSpPr/>
                <p:nvPr/>
              </p:nvCxnSpPr>
              <p:spPr>
                <a:xfrm flipH="1">
                  <a:off x="0" y="1010093"/>
                  <a:ext cx="2934335" cy="0"/>
                </a:xfrm>
                <a:prstGeom prst="straightConnector1">
                  <a:avLst/>
                </a:prstGeom>
                <a:ln w="38100">
                  <a:headEnd type="arrow"/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1446028" y="0"/>
                  <a:ext cx="7620" cy="2136775"/>
                </a:xfrm>
                <a:prstGeom prst="straightConnector1">
                  <a:avLst/>
                </a:prstGeom>
                <a:ln w="38100">
                  <a:headEnd type="arrow"/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ZoneTexte 19"/>
              <p:cNvSpPr txBox="1"/>
              <p:nvPr/>
            </p:nvSpPr>
            <p:spPr>
              <a:xfrm>
                <a:off x="2051146" y="0"/>
                <a:ext cx="1521239" cy="2667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2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ENSEIGNANTS +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ZoneTexte 19"/>
              <p:cNvSpPr txBox="1"/>
              <p:nvPr/>
            </p:nvSpPr>
            <p:spPr>
              <a:xfrm>
                <a:off x="2073801" y="3317252"/>
                <a:ext cx="1489343" cy="2667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 fontAlgn="base">
                  <a:defRPr/>
                </a:pPr>
                <a:r>
                  <a:rPr lang="fr-FR" sz="12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ENSEIGNANTS -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ZoneTexte 19"/>
              <p:cNvSpPr txBox="1"/>
              <p:nvPr/>
            </p:nvSpPr>
            <p:spPr>
              <a:xfrm>
                <a:off x="4880083" y="1562981"/>
                <a:ext cx="898887" cy="2667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 fontAlgn="base">
                  <a:defRPr/>
                </a:pPr>
                <a:r>
                  <a:rPr lang="fr-FR" sz="1200" b="1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PAIRS +</a:t>
                </a:r>
                <a:endParaRPr lang="fr-FR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ZoneTexte 19"/>
              <p:cNvSpPr txBox="1"/>
              <p:nvPr/>
            </p:nvSpPr>
            <p:spPr>
              <a:xfrm>
                <a:off x="0" y="1573078"/>
                <a:ext cx="776177" cy="2667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 fontAlgn="base">
                  <a:defRPr/>
                </a:pPr>
                <a:r>
                  <a:rPr lang="fr-FR" sz="12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PAIRS -</a:t>
                </a:r>
                <a:endParaRPr lang="fr-FR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914400" y="1711842"/>
              <a:ext cx="4660132" cy="1316990"/>
              <a:chOff x="0" y="0"/>
              <a:chExt cx="4660132" cy="1316990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0" y="0"/>
                <a:ext cx="3837940" cy="131699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>
                  <a:defRPr/>
                </a:pPr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63925" y="297712"/>
                <a:ext cx="896207" cy="6702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200" b="1" dirty="0">
                    <a:solidFill>
                      <a:srgbClr val="C00000"/>
                    </a:solidFill>
                    <a:latin typeface="Calibri"/>
                    <a:ea typeface="Calibri"/>
                    <a:cs typeface="Times New Roman"/>
                  </a:rPr>
                  <a:t>60 % des abandons</a:t>
                </a:r>
                <a:endParaRPr lang="fr-FR" sz="1200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4073834" y="4736178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200" b="1" dirty="0">
                <a:solidFill>
                  <a:srgbClr val="C00000"/>
                </a:solidFill>
                <a:latin typeface="Calibri"/>
              </a:rPr>
              <a:t>34 % des abandons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270816" y="4725145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200" b="1" dirty="0">
                <a:solidFill>
                  <a:srgbClr val="C00000"/>
                </a:solidFill>
                <a:latin typeface="Calibri"/>
              </a:rPr>
              <a:t>26 % des abandons</a:t>
            </a:r>
          </a:p>
        </p:txBody>
      </p:sp>
    </p:spTree>
    <p:extLst>
      <p:ext uri="{BB962C8B-B14F-4D97-AF65-F5344CB8AC3E}">
        <p14:creationId xmlns:p14="http://schemas.microsoft.com/office/powerpoint/2010/main" val="708519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615211" y="2948947"/>
            <a:ext cx="1482164" cy="9121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white"/>
                </a:solidFill>
                <a:latin typeface="Calibri"/>
              </a:rPr>
              <a:t>Outils</a:t>
            </a:r>
            <a:r>
              <a:rPr lang="fr-FR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1400" dirty="0">
                <a:solidFill>
                  <a:prstClr val="white"/>
                </a:solidFill>
                <a:latin typeface="Calibri"/>
              </a:rPr>
              <a:t>de la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681" y="2720920"/>
            <a:ext cx="1671603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white"/>
                </a:solidFill>
                <a:latin typeface="Calibri"/>
              </a:rPr>
              <a:t>Accès et dépôt de fichiers</a:t>
            </a:r>
          </a:p>
        </p:txBody>
      </p:sp>
      <p:cxnSp>
        <p:nvCxnSpPr>
          <p:cNvPr id="9" name="Connecteur droit 8"/>
          <p:cNvCxnSpPr>
            <a:stCxn id="7" idx="3"/>
            <a:endCxn id="4" idx="2"/>
          </p:cNvCxnSpPr>
          <p:nvPr/>
        </p:nvCxnSpPr>
        <p:spPr>
          <a:xfrm>
            <a:off x="4887283" y="3404997"/>
            <a:ext cx="72792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4" idx="0"/>
            <a:endCxn id="5" idx="1"/>
          </p:cNvCxnSpPr>
          <p:nvPr/>
        </p:nvCxnSpPr>
        <p:spPr>
          <a:xfrm flipV="1">
            <a:off x="6356293" y="1736812"/>
            <a:ext cx="466586" cy="1212134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6" idx="1"/>
            <a:endCxn id="4" idx="4"/>
          </p:cNvCxnSpPr>
          <p:nvPr/>
        </p:nvCxnSpPr>
        <p:spPr>
          <a:xfrm flipH="1" flipV="1">
            <a:off x="6356293" y="3861048"/>
            <a:ext cx="466586" cy="1404157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6822880" y="1052736"/>
            <a:ext cx="4035175" cy="1368152"/>
            <a:chOff x="4932040" y="1052736"/>
            <a:chExt cx="4035175" cy="1368152"/>
          </a:xfrm>
        </p:grpSpPr>
        <p:sp>
          <p:nvSpPr>
            <p:cNvPr id="5" name="Rectangle 4"/>
            <p:cNvSpPr/>
            <p:nvPr/>
          </p:nvSpPr>
          <p:spPr>
            <a:xfrm>
              <a:off x="4932040" y="1052736"/>
              <a:ext cx="1671603" cy="13681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fr-FR" sz="1400" dirty="0">
                  <a:solidFill>
                    <a:prstClr val="white"/>
                  </a:solidFill>
                  <a:latin typeface="Calibri"/>
                </a:rPr>
                <a:t>Information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6571222" y="1196752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6876256" y="106226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« Mur »  (100 %)</a:t>
              </a:r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6571222" y="1700807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6876256" y="1567825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Calendrier (41 %)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6571222" y="2132855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6869457" y="1988840"/>
              <a:ext cx="20977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Présentation des cours  (47 %)</a:t>
              </a:r>
            </a:p>
          </p:txBody>
        </p:sp>
      </p:grpSp>
      <p:cxnSp>
        <p:nvCxnSpPr>
          <p:cNvPr id="46" name="Connecteur droit 45"/>
          <p:cNvCxnSpPr>
            <a:stCxn id="5" idx="2"/>
          </p:cNvCxnSpPr>
          <p:nvPr/>
        </p:nvCxnSpPr>
        <p:spPr>
          <a:xfrm>
            <a:off x="7658681" y="2420888"/>
            <a:ext cx="676366" cy="9841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6" idx="0"/>
          </p:cNvCxnSpPr>
          <p:nvPr/>
        </p:nvCxnSpPr>
        <p:spPr>
          <a:xfrm flipV="1">
            <a:off x="7658682" y="3501008"/>
            <a:ext cx="676367" cy="108012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8328248" y="3140969"/>
            <a:ext cx="130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Liste des contacts des enseignants et pairs (100 %)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822880" y="4581129"/>
            <a:ext cx="3744417" cy="1429127"/>
            <a:chOff x="4932039" y="4581128"/>
            <a:chExt cx="3744417" cy="1429127"/>
          </a:xfrm>
        </p:grpSpPr>
        <p:sp>
          <p:nvSpPr>
            <p:cNvPr id="6" name="Rectangle 5"/>
            <p:cNvSpPr/>
            <p:nvPr/>
          </p:nvSpPr>
          <p:spPr>
            <a:xfrm>
              <a:off x="4932039" y="4581128"/>
              <a:ext cx="1671603" cy="13681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fr-FR" sz="1400" dirty="0">
                  <a:solidFill>
                    <a:prstClr val="white"/>
                  </a:solidFill>
                  <a:latin typeface="Calibri"/>
                </a:rPr>
                <a:t>Communication</a:t>
              </a:r>
            </a:p>
            <a:p>
              <a:pPr algn="ctr" defTabSz="914400">
                <a:defRPr/>
              </a:pPr>
              <a:r>
                <a:rPr lang="fr-FR" sz="1400" dirty="0">
                  <a:solidFill>
                    <a:prstClr val="white"/>
                  </a:solidFill>
                  <a:latin typeface="Calibri"/>
                </a:rPr>
                <a:t>et travail collaboratif</a:t>
              </a:r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6582332" y="4797152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931940" y="4658653"/>
              <a:ext cx="1456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Messagerie (100 %)</a:t>
              </a:r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6603583" y="5157192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6929214" y="5013176"/>
              <a:ext cx="1747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Forums publics  (100 %)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6929214" y="5373216"/>
              <a:ext cx="1747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Forums privés (12 %)</a:t>
              </a:r>
            </a:p>
          </p:txBody>
        </p:sp>
        <p:cxnSp>
          <p:nvCxnSpPr>
            <p:cNvPr id="59" name="Connecteur droit 58"/>
            <p:cNvCxnSpPr/>
            <p:nvPr/>
          </p:nvCxnSpPr>
          <p:spPr>
            <a:xfrm>
              <a:off x="6603583" y="5877271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6931940" y="5733256"/>
              <a:ext cx="1456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Wiki  (100 %)</a:t>
              </a:r>
            </a:p>
          </p:txBody>
        </p:sp>
      </p:grpSp>
      <p:cxnSp>
        <p:nvCxnSpPr>
          <p:cNvPr id="67" name="Connecteur droit 66"/>
          <p:cNvCxnSpPr/>
          <p:nvPr/>
        </p:nvCxnSpPr>
        <p:spPr>
          <a:xfrm>
            <a:off x="2854962" y="2992121"/>
            <a:ext cx="36071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575262" y="2780929"/>
            <a:ext cx="164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Mise en ligne par enseignants (100 %)</a:t>
            </a:r>
          </a:p>
        </p:txBody>
      </p:sp>
      <p:cxnSp>
        <p:nvCxnSpPr>
          <p:cNvPr id="69" name="Connecteur droit 68"/>
          <p:cNvCxnSpPr/>
          <p:nvPr/>
        </p:nvCxnSpPr>
        <p:spPr>
          <a:xfrm>
            <a:off x="2854962" y="3717032"/>
            <a:ext cx="36071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1647270" y="3471392"/>
            <a:ext cx="164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Mise en ligne par étudiants (65 %)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760296" y="1221135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15/15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778654" y="1727230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 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760297" y="2132856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 6/15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328248" y="3730242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15/15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581211" y="3140968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15/15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41030" y="3861047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 9/15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832304" y="4804847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15/15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8484957" y="5517232"/>
            <a:ext cx="36071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832304" y="5183614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15/15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832305" y="5543654"/>
            <a:ext cx="12378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  0/15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832304" y="5903694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b="1" dirty="0">
                <a:solidFill>
                  <a:srgbClr val="002060"/>
                </a:solidFill>
                <a:latin typeface="Calibri"/>
              </a:rPr>
              <a:t>Fr : 15/15 </a:t>
            </a:r>
            <a:r>
              <a:rPr lang="fr-FR" sz="1100" b="1" dirty="0" err="1">
                <a:solidFill>
                  <a:srgbClr val="C00000"/>
                </a:solidFill>
                <a:latin typeface="Calibri"/>
              </a:rPr>
              <a:t>Qc</a:t>
            </a:r>
            <a:r>
              <a:rPr lang="fr-FR" sz="1100" b="1" dirty="0">
                <a:solidFill>
                  <a:srgbClr val="C00000"/>
                </a:solidFill>
                <a:latin typeface="Calibri"/>
              </a:rPr>
              <a:t> : 2/2</a:t>
            </a:r>
          </a:p>
        </p:txBody>
      </p:sp>
    </p:spTree>
    <p:extLst>
      <p:ext uri="{BB962C8B-B14F-4D97-AF65-F5344CB8AC3E}">
        <p14:creationId xmlns:p14="http://schemas.microsoft.com/office/powerpoint/2010/main" val="5941431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495600" y="1124744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Confiance</a:t>
            </a:r>
          </a:p>
          <a:p>
            <a:pPr algn="ctr"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(en l’Autre, climat de confiance)</a:t>
            </a:r>
          </a:p>
        </p:txBody>
      </p:sp>
      <p:sp>
        <p:nvSpPr>
          <p:cNvPr id="5" name="Ellipse 4"/>
          <p:cNvSpPr/>
          <p:nvPr/>
        </p:nvSpPr>
        <p:spPr>
          <a:xfrm>
            <a:off x="5015880" y="332656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Sentiment d’appartenance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608168" y="1196752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Sentiment de solitude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896200" y="4437112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Estime de soi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96000" y="5445224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Valorisation 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de soi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07568" y="4365104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Sentiment d’auto-efficacité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863752" y="5445224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Plaisir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>
            <a:stCxn id="5" idx="2"/>
            <a:endCxn id="4" idx="7"/>
          </p:cNvCxnSpPr>
          <p:nvPr/>
        </p:nvCxnSpPr>
        <p:spPr>
          <a:xfrm flipH="1">
            <a:off x="4155092" y="872716"/>
            <a:ext cx="860788" cy="41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5" idx="4"/>
            <a:endCxn id="10" idx="7"/>
          </p:cNvCxnSpPr>
          <p:nvPr/>
        </p:nvCxnSpPr>
        <p:spPr>
          <a:xfrm flipH="1">
            <a:off x="3939068" y="1412776"/>
            <a:ext cx="2048920" cy="1454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5" idx="4"/>
            <a:endCxn id="11" idx="7"/>
          </p:cNvCxnSpPr>
          <p:nvPr/>
        </p:nvCxnSpPr>
        <p:spPr>
          <a:xfrm flipH="1">
            <a:off x="3867060" y="1412776"/>
            <a:ext cx="2120928" cy="3110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5" idx="4"/>
            <a:endCxn id="12" idx="0"/>
          </p:cNvCxnSpPr>
          <p:nvPr/>
        </p:nvCxnSpPr>
        <p:spPr>
          <a:xfrm flipH="1">
            <a:off x="4835860" y="1412776"/>
            <a:ext cx="1152128" cy="4032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5" idx="4"/>
            <a:endCxn id="9" idx="0"/>
          </p:cNvCxnSpPr>
          <p:nvPr/>
        </p:nvCxnSpPr>
        <p:spPr>
          <a:xfrm>
            <a:off x="5987988" y="1412776"/>
            <a:ext cx="1080120" cy="4032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5" idx="4"/>
            <a:endCxn id="8" idx="1"/>
          </p:cNvCxnSpPr>
          <p:nvPr/>
        </p:nvCxnSpPr>
        <p:spPr>
          <a:xfrm>
            <a:off x="5987988" y="1412776"/>
            <a:ext cx="2192936" cy="3182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5" idx="4"/>
            <a:endCxn id="7" idx="2"/>
          </p:cNvCxnSpPr>
          <p:nvPr/>
        </p:nvCxnSpPr>
        <p:spPr>
          <a:xfrm>
            <a:off x="5987988" y="1412776"/>
            <a:ext cx="1836204" cy="1908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5" idx="6"/>
            <a:endCxn id="6" idx="1"/>
          </p:cNvCxnSpPr>
          <p:nvPr/>
        </p:nvCxnSpPr>
        <p:spPr>
          <a:xfrm>
            <a:off x="6960096" y="872716"/>
            <a:ext cx="932796" cy="48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4" idx="4"/>
            <a:endCxn id="10" idx="0"/>
          </p:cNvCxnSpPr>
          <p:nvPr/>
        </p:nvCxnSpPr>
        <p:spPr>
          <a:xfrm flipH="1">
            <a:off x="3251684" y="2204864"/>
            <a:ext cx="216024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4" idx="4"/>
            <a:endCxn id="11" idx="7"/>
          </p:cNvCxnSpPr>
          <p:nvPr/>
        </p:nvCxnSpPr>
        <p:spPr>
          <a:xfrm>
            <a:off x="3467708" y="2204864"/>
            <a:ext cx="399352" cy="2318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4" idx="4"/>
            <a:endCxn id="12" idx="0"/>
          </p:cNvCxnSpPr>
          <p:nvPr/>
        </p:nvCxnSpPr>
        <p:spPr>
          <a:xfrm>
            <a:off x="3467708" y="2204864"/>
            <a:ext cx="1368152" cy="324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4" idx="4"/>
            <a:endCxn id="9" idx="0"/>
          </p:cNvCxnSpPr>
          <p:nvPr/>
        </p:nvCxnSpPr>
        <p:spPr>
          <a:xfrm>
            <a:off x="3467708" y="2204864"/>
            <a:ext cx="3600400" cy="324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4" idx="4"/>
            <a:endCxn id="8" idx="1"/>
          </p:cNvCxnSpPr>
          <p:nvPr/>
        </p:nvCxnSpPr>
        <p:spPr>
          <a:xfrm>
            <a:off x="3467708" y="2204864"/>
            <a:ext cx="4713216" cy="23904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4" idx="4"/>
            <a:endCxn id="7" idx="2"/>
          </p:cNvCxnSpPr>
          <p:nvPr/>
        </p:nvCxnSpPr>
        <p:spPr>
          <a:xfrm>
            <a:off x="3467708" y="2204864"/>
            <a:ext cx="4356484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4" idx="4"/>
            <a:endCxn id="6" idx="2"/>
          </p:cNvCxnSpPr>
          <p:nvPr/>
        </p:nvCxnSpPr>
        <p:spPr>
          <a:xfrm flipV="1">
            <a:off x="3467708" y="1736812"/>
            <a:ext cx="4140460" cy="46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279576" y="2708920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Sentiment d’autonomie, de dépendance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Connecteur droit 73"/>
          <p:cNvCxnSpPr>
            <a:stCxn id="11" idx="5"/>
            <a:endCxn id="12" idx="1"/>
          </p:cNvCxnSpPr>
          <p:nvPr/>
        </p:nvCxnSpPr>
        <p:spPr>
          <a:xfrm>
            <a:off x="3867060" y="5287044"/>
            <a:ext cx="281416" cy="316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6" idx="2"/>
            <a:endCxn id="12" idx="0"/>
          </p:cNvCxnSpPr>
          <p:nvPr/>
        </p:nvCxnSpPr>
        <p:spPr>
          <a:xfrm flipH="1">
            <a:off x="4835860" y="1736812"/>
            <a:ext cx="2772308" cy="3708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>
            <a:stCxn id="7" idx="2"/>
            <a:endCxn id="12" idx="0"/>
          </p:cNvCxnSpPr>
          <p:nvPr/>
        </p:nvCxnSpPr>
        <p:spPr>
          <a:xfrm flipH="1">
            <a:off x="4835860" y="3320988"/>
            <a:ext cx="2988332" cy="2124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8" idx="2"/>
            <a:endCxn id="12" idx="0"/>
          </p:cNvCxnSpPr>
          <p:nvPr/>
        </p:nvCxnSpPr>
        <p:spPr>
          <a:xfrm flipH="1">
            <a:off x="4835860" y="4977172"/>
            <a:ext cx="3060340" cy="46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>
            <a:stCxn id="9" idx="2"/>
            <a:endCxn id="12" idx="6"/>
          </p:cNvCxnSpPr>
          <p:nvPr/>
        </p:nvCxnSpPr>
        <p:spPr>
          <a:xfrm flipH="1">
            <a:off x="5807968" y="598528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>
            <a:stCxn id="8" idx="3"/>
            <a:endCxn id="9" idx="7"/>
          </p:cNvCxnSpPr>
          <p:nvPr/>
        </p:nvCxnSpPr>
        <p:spPr>
          <a:xfrm flipH="1">
            <a:off x="7755492" y="5359052"/>
            <a:ext cx="425432" cy="24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>
            <a:stCxn id="7" idx="2"/>
            <a:endCxn id="9" idx="0"/>
          </p:cNvCxnSpPr>
          <p:nvPr/>
        </p:nvCxnSpPr>
        <p:spPr>
          <a:xfrm flipH="1">
            <a:off x="7068108" y="3320988"/>
            <a:ext cx="756084" cy="2124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6" idx="2"/>
            <a:endCxn id="9" idx="0"/>
          </p:cNvCxnSpPr>
          <p:nvPr/>
        </p:nvCxnSpPr>
        <p:spPr>
          <a:xfrm flipH="1">
            <a:off x="7068108" y="1736812"/>
            <a:ext cx="540060" cy="3708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>
            <a:stCxn id="7" idx="4"/>
            <a:endCxn id="8" idx="0"/>
          </p:cNvCxnSpPr>
          <p:nvPr/>
        </p:nvCxnSpPr>
        <p:spPr>
          <a:xfrm>
            <a:off x="8796300" y="3861048"/>
            <a:ext cx="72008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stCxn id="6" idx="4"/>
            <a:endCxn id="7" idx="0"/>
          </p:cNvCxnSpPr>
          <p:nvPr/>
        </p:nvCxnSpPr>
        <p:spPr>
          <a:xfrm>
            <a:off x="8580276" y="2276872"/>
            <a:ext cx="216024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>
            <a:stCxn id="10" idx="4"/>
            <a:endCxn id="11" idx="0"/>
          </p:cNvCxnSpPr>
          <p:nvPr/>
        </p:nvCxnSpPr>
        <p:spPr>
          <a:xfrm flipH="1">
            <a:off x="3179676" y="3789040"/>
            <a:ext cx="72008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>
            <a:stCxn id="10" idx="6"/>
            <a:endCxn id="7" idx="2"/>
          </p:cNvCxnSpPr>
          <p:nvPr/>
        </p:nvCxnSpPr>
        <p:spPr>
          <a:xfrm>
            <a:off x="4223792" y="3248980"/>
            <a:ext cx="360040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4223792" y="3248980"/>
            <a:ext cx="3672408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4223792" y="1736812"/>
            <a:ext cx="3384376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>
            <a:off x="4223792" y="3248980"/>
            <a:ext cx="2844316" cy="2196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4223792" y="3248980"/>
            <a:ext cx="612068" cy="2196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4151784" y="4905164"/>
            <a:ext cx="2916324" cy="540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flipV="1">
            <a:off x="4151784" y="3320988"/>
            <a:ext cx="3672408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V="1">
            <a:off x="4151784" y="1736812"/>
            <a:ext cx="3456384" cy="3168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8180924" y="2276872"/>
            <a:ext cx="399352" cy="2318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7824192" y="2780928"/>
            <a:ext cx="1944216" cy="108012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Anxiété, insécurité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Flèche courbée vers la droite 142"/>
          <p:cNvSpPr/>
          <p:nvPr/>
        </p:nvSpPr>
        <p:spPr>
          <a:xfrm rot="5400000">
            <a:off x="8443557" y="891636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Flèche courbée vers la droite 143"/>
          <p:cNvSpPr/>
          <p:nvPr/>
        </p:nvSpPr>
        <p:spPr>
          <a:xfrm rot="5400000">
            <a:off x="5840696" y="27539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Flèche courbée vers la droite 144"/>
          <p:cNvSpPr/>
          <p:nvPr/>
        </p:nvSpPr>
        <p:spPr>
          <a:xfrm rot="5400000">
            <a:off x="3295181" y="840425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Flèche courbée vers la droite 145"/>
          <p:cNvSpPr/>
          <p:nvPr/>
        </p:nvSpPr>
        <p:spPr>
          <a:xfrm rot="6899519">
            <a:off x="9259794" y="2601519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Flèche courbée vers la droite 146"/>
          <p:cNvSpPr/>
          <p:nvPr/>
        </p:nvSpPr>
        <p:spPr>
          <a:xfrm rot="6899519">
            <a:off x="9424345" y="4286624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Flèche courbée vers la droite 147"/>
          <p:cNvSpPr/>
          <p:nvPr/>
        </p:nvSpPr>
        <p:spPr>
          <a:xfrm rot="4073458">
            <a:off x="2558044" y="2505384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Flèche courbée vers la droite 148"/>
          <p:cNvSpPr/>
          <p:nvPr/>
        </p:nvSpPr>
        <p:spPr>
          <a:xfrm rot="4043152">
            <a:off x="2344792" y="4230752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Flèche courbée vers la droite 149"/>
          <p:cNvSpPr/>
          <p:nvPr/>
        </p:nvSpPr>
        <p:spPr>
          <a:xfrm rot="6533093">
            <a:off x="7414592" y="5217077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Flèche courbée vers la droite 150"/>
          <p:cNvSpPr/>
          <p:nvPr/>
        </p:nvSpPr>
        <p:spPr>
          <a:xfrm rot="6802703">
            <a:off x="5515140" y="5375891"/>
            <a:ext cx="261620" cy="348615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17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CA633-204B-49B2-9FE2-3EBD129A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Distance, distances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DDCC3-A060-492B-81AE-5C65DAF40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distances (</a:t>
            </a:r>
            <a:r>
              <a:rPr lang="fr-FR" dirty="0" err="1"/>
              <a:t>Jézégou</a:t>
            </a:r>
            <a:r>
              <a:rPr lang="fr-FR" dirty="0"/>
              <a:t>, Jacquinot, </a:t>
            </a:r>
            <a:r>
              <a:rPr lang="fr-FR" dirty="0" err="1"/>
              <a:t>Peraya</a:t>
            </a:r>
            <a:r>
              <a:rPr lang="fr-FR" dirty="0"/>
              <a:t>, </a:t>
            </a:r>
            <a:r>
              <a:rPr lang="fr-FR" dirty="0" err="1"/>
              <a:t>Dussarps</a:t>
            </a:r>
            <a:r>
              <a:rPr lang="fr-FR" dirty="0"/>
              <a:t>, Deschênes &amp; Maltais…)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Cette approche de la distance se retrouve aussi en présence, mais ses effets peuvent être exacerbés à distance.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B92F3C-1E06-4269-80ED-9F510809B95B}"/>
              </a:ext>
            </a:extLst>
          </p:cNvPr>
          <p:cNvSpPr txBox="1"/>
          <p:nvPr/>
        </p:nvSpPr>
        <p:spPr>
          <a:xfrm>
            <a:off x="3450592" y="2869714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Géographique (spatiale)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2A8BC9-C3A2-47FF-BD56-A070AA3B761D}"/>
              </a:ext>
            </a:extLst>
          </p:cNvPr>
          <p:cNvSpPr txBox="1"/>
          <p:nvPr/>
        </p:nvSpPr>
        <p:spPr>
          <a:xfrm>
            <a:off x="4602720" y="3256475"/>
            <a:ext cx="391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Temporelle (et rythmique)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EDCD74-C1E8-480A-8819-3F2B4E13A7CA}"/>
              </a:ext>
            </a:extLst>
          </p:cNvPr>
          <p:cNvSpPr txBox="1"/>
          <p:nvPr/>
        </p:nvSpPr>
        <p:spPr>
          <a:xfrm>
            <a:off x="2442480" y="3256474"/>
            <a:ext cx="218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2D2C5E-C474-4DFE-95FD-E621B394A22F}"/>
              </a:ext>
            </a:extLst>
          </p:cNvPr>
          <p:cNvSpPr txBox="1"/>
          <p:nvPr/>
        </p:nvSpPr>
        <p:spPr>
          <a:xfrm>
            <a:off x="3882640" y="3646132"/>
            <a:ext cx="16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D218A3-8C62-498D-907C-6AB727559BEE}"/>
              </a:ext>
            </a:extLst>
          </p:cNvPr>
          <p:cNvSpPr txBox="1"/>
          <p:nvPr/>
        </p:nvSpPr>
        <p:spPr>
          <a:xfrm>
            <a:off x="5491922" y="3646132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48A5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Psycho-sociale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AEDDE7-834F-4DB6-B846-A0C52B6925F0}"/>
              </a:ext>
            </a:extLst>
          </p:cNvPr>
          <p:cNvSpPr txBox="1"/>
          <p:nvPr/>
        </p:nvSpPr>
        <p:spPr>
          <a:xfrm>
            <a:off x="7730628" y="3659190"/>
            <a:ext cx="156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C08618-209E-46DE-B891-9576A7DD93AB}"/>
              </a:ext>
            </a:extLst>
          </p:cNvPr>
          <p:cNvSpPr txBox="1"/>
          <p:nvPr/>
        </p:nvSpPr>
        <p:spPr>
          <a:xfrm>
            <a:off x="4685655" y="404242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83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615211" y="2948947"/>
            <a:ext cx="1482164" cy="9121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white"/>
                </a:solidFill>
                <a:latin typeface="Calibri"/>
              </a:rPr>
              <a:t>Outils</a:t>
            </a:r>
            <a:r>
              <a:rPr lang="fr-FR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1400" dirty="0">
                <a:solidFill>
                  <a:prstClr val="white"/>
                </a:solidFill>
                <a:latin typeface="Calibri"/>
              </a:rPr>
              <a:t>de la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681" y="2720920"/>
            <a:ext cx="1671603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white"/>
                </a:solidFill>
                <a:latin typeface="Calibri"/>
              </a:rPr>
              <a:t>Accès et dépôt de fichiers</a:t>
            </a:r>
          </a:p>
        </p:txBody>
      </p:sp>
      <p:cxnSp>
        <p:nvCxnSpPr>
          <p:cNvPr id="9" name="Connecteur droit 8"/>
          <p:cNvCxnSpPr>
            <a:stCxn id="7" idx="3"/>
            <a:endCxn id="4" idx="2"/>
          </p:cNvCxnSpPr>
          <p:nvPr/>
        </p:nvCxnSpPr>
        <p:spPr>
          <a:xfrm>
            <a:off x="4887283" y="3404997"/>
            <a:ext cx="72792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4" idx="0"/>
            <a:endCxn id="5" idx="1"/>
          </p:cNvCxnSpPr>
          <p:nvPr/>
        </p:nvCxnSpPr>
        <p:spPr>
          <a:xfrm flipV="1">
            <a:off x="6356293" y="1736812"/>
            <a:ext cx="466586" cy="1212134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6" idx="1"/>
            <a:endCxn id="4" idx="4"/>
          </p:cNvCxnSpPr>
          <p:nvPr/>
        </p:nvCxnSpPr>
        <p:spPr>
          <a:xfrm flipH="1" flipV="1">
            <a:off x="6356293" y="3861048"/>
            <a:ext cx="459786" cy="1404157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6822879" y="1052736"/>
            <a:ext cx="3296044" cy="1368152"/>
            <a:chOff x="4932040" y="1052736"/>
            <a:chExt cx="3296044" cy="1368152"/>
          </a:xfrm>
        </p:grpSpPr>
        <p:sp>
          <p:nvSpPr>
            <p:cNvPr id="5" name="Rectangle 4"/>
            <p:cNvSpPr/>
            <p:nvPr/>
          </p:nvSpPr>
          <p:spPr>
            <a:xfrm>
              <a:off x="4932040" y="1052736"/>
              <a:ext cx="1671603" cy="13681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fr-FR" sz="1400" dirty="0">
                  <a:solidFill>
                    <a:prstClr val="white"/>
                  </a:solidFill>
                  <a:latin typeface="Calibri"/>
                </a:rPr>
                <a:t>Information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6571222" y="1196752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6876256" y="106226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« Mur »  (100 %)</a:t>
              </a:r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6571222" y="1566317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6876256" y="1418292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Calendrier (41 %)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6571222" y="2009165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6931940" y="177833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Présentation des cours  (47 %)</a:t>
              </a:r>
            </a:p>
          </p:txBody>
        </p:sp>
      </p:grpSp>
      <p:cxnSp>
        <p:nvCxnSpPr>
          <p:cNvPr id="46" name="Connecteur droit 45"/>
          <p:cNvCxnSpPr>
            <a:stCxn id="5" idx="2"/>
          </p:cNvCxnSpPr>
          <p:nvPr/>
        </p:nvCxnSpPr>
        <p:spPr>
          <a:xfrm>
            <a:off x="7658681" y="2420888"/>
            <a:ext cx="676366" cy="9841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6" idx="0"/>
          </p:cNvCxnSpPr>
          <p:nvPr/>
        </p:nvCxnSpPr>
        <p:spPr>
          <a:xfrm flipV="1">
            <a:off x="7651882" y="3501008"/>
            <a:ext cx="676367" cy="108012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8328248" y="3140969"/>
            <a:ext cx="130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Liste des contacts des enseignants et pairs (100 %)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816080" y="4581128"/>
            <a:ext cx="3744417" cy="1368152"/>
            <a:chOff x="4932039" y="4581128"/>
            <a:chExt cx="3744417" cy="1368152"/>
          </a:xfrm>
        </p:grpSpPr>
        <p:sp>
          <p:nvSpPr>
            <p:cNvPr id="6" name="Rectangle 5"/>
            <p:cNvSpPr/>
            <p:nvPr/>
          </p:nvSpPr>
          <p:spPr>
            <a:xfrm>
              <a:off x="4932039" y="4581128"/>
              <a:ext cx="1671603" cy="13681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fr-FR" sz="1400" dirty="0">
                  <a:solidFill>
                    <a:prstClr val="white"/>
                  </a:solidFill>
                  <a:latin typeface="Calibri"/>
                </a:rPr>
                <a:t>Communication</a:t>
              </a:r>
            </a:p>
            <a:p>
              <a:pPr algn="ctr" defTabSz="914400">
                <a:defRPr/>
              </a:pPr>
              <a:r>
                <a:rPr lang="fr-FR" sz="1400" dirty="0">
                  <a:solidFill>
                    <a:prstClr val="white"/>
                  </a:solidFill>
                  <a:latin typeface="Calibri"/>
                </a:rPr>
                <a:t>et travail collaboratif</a:t>
              </a:r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6582332" y="4797152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931940" y="4658653"/>
              <a:ext cx="1456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Messagerie (100 %)</a:t>
              </a:r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6603583" y="5166716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6929214" y="4942676"/>
              <a:ext cx="1747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Forums publics  (100 %)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6929214" y="5126704"/>
              <a:ext cx="1747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Forums privés (12 %)</a:t>
              </a:r>
            </a:p>
          </p:txBody>
        </p:sp>
        <p:cxnSp>
          <p:nvCxnSpPr>
            <p:cNvPr id="59" name="Connecteur droit 58"/>
            <p:cNvCxnSpPr/>
            <p:nvPr/>
          </p:nvCxnSpPr>
          <p:spPr>
            <a:xfrm>
              <a:off x="6603583" y="5589240"/>
              <a:ext cx="360718" cy="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6941465" y="5450740"/>
              <a:ext cx="1456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</a:rPr>
                <a:t>Wiki  (100 %)</a:t>
              </a:r>
            </a:p>
          </p:txBody>
        </p:sp>
      </p:grpSp>
      <p:cxnSp>
        <p:nvCxnSpPr>
          <p:cNvPr id="67" name="Connecteur droit 66"/>
          <p:cNvCxnSpPr/>
          <p:nvPr/>
        </p:nvCxnSpPr>
        <p:spPr>
          <a:xfrm>
            <a:off x="2854962" y="2992121"/>
            <a:ext cx="36071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575262" y="2780929"/>
            <a:ext cx="164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Mise en ligne par enseignants (100 %)</a:t>
            </a:r>
          </a:p>
        </p:txBody>
      </p:sp>
      <p:cxnSp>
        <p:nvCxnSpPr>
          <p:cNvPr id="69" name="Connecteur droit 68"/>
          <p:cNvCxnSpPr/>
          <p:nvPr/>
        </p:nvCxnSpPr>
        <p:spPr>
          <a:xfrm>
            <a:off x="2854962" y="3717032"/>
            <a:ext cx="360718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1647270" y="3471392"/>
            <a:ext cx="164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Mise en ligne par étudiants (65 %)</a:t>
            </a:r>
          </a:p>
        </p:txBody>
      </p:sp>
    </p:spTree>
    <p:extLst>
      <p:ext uri="{BB962C8B-B14F-4D97-AF65-F5344CB8AC3E}">
        <p14:creationId xmlns:p14="http://schemas.microsoft.com/office/powerpoint/2010/main" val="1387951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591944" y="1394164"/>
            <a:ext cx="1584176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Persévérance projetée</a:t>
            </a:r>
          </a:p>
        </p:txBody>
      </p:sp>
      <p:cxnSp>
        <p:nvCxnSpPr>
          <p:cNvPr id="3" name="Connecteur droit avec flèche 2"/>
          <p:cNvCxnSpPr>
            <a:stCxn id="5" idx="2"/>
            <a:endCxn id="2" idx="1"/>
          </p:cNvCxnSpPr>
          <p:nvPr/>
        </p:nvCxnSpPr>
        <p:spPr>
          <a:xfrm>
            <a:off x="4916763" y="1160457"/>
            <a:ext cx="907179" cy="465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208299" y="637237"/>
            <a:ext cx="141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Variables socio-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démographiques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67386" y="334398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Affectivité</a:t>
            </a:r>
          </a:p>
          <a:p>
            <a:pPr algn="ctr" defTabSz="914400">
              <a:defRPr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(capital confiance,</a:t>
            </a:r>
          </a:p>
          <a:p>
            <a:pPr algn="ctr" defTabSz="914400">
              <a:defRPr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anxiété)</a:t>
            </a:r>
          </a:p>
        </p:txBody>
      </p:sp>
      <p:cxnSp>
        <p:nvCxnSpPr>
          <p:cNvPr id="10" name="Connecteur droit avec flèche 9"/>
          <p:cNvCxnSpPr>
            <a:stCxn id="11" idx="3"/>
            <a:endCxn id="2" idx="2"/>
          </p:cNvCxnSpPr>
          <p:nvPr/>
        </p:nvCxnSpPr>
        <p:spPr>
          <a:xfrm>
            <a:off x="4151784" y="1755690"/>
            <a:ext cx="1440160" cy="4305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67608" y="1444865"/>
            <a:ext cx="1584176" cy="621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Outils d’informations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7608" y="2628698"/>
            <a:ext cx="1584176" cy="621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Outils d’organisation</a:t>
            </a:r>
          </a:p>
        </p:txBody>
      </p:sp>
      <p:cxnSp>
        <p:nvCxnSpPr>
          <p:cNvPr id="13" name="Connecteur droit avec flèche 12"/>
          <p:cNvCxnSpPr>
            <a:stCxn id="12" idx="3"/>
            <a:endCxn id="2" idx="2"/>
          </p:cNvCxnSpPr>
          <p:nvPr/>
        </p:nvCxnSpPr>
        <p:spPr>
          <a:xfrm flipV="1">
            <a:off x="4151784" y="2186253"/>
            <a:ext cx="1440160" cy="7532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31" idx="2"/>
            <a:endCxn id="2" idx="7"/>
          </p:cNvCxnSpPr>
          <p:nvPr/>
        </p:nvCxnSpPr>
        <p:spPr>
          <a:xfrm flipH="1">
            <a:off x="6944124" y="1052737"/>
            <a:ext cx="696567" cy="573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flipH="1">
            <a:off x="6809116" y="744960"/>
            <a:ext cx="166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Motivation et projet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261892" y="3645024"/>
            <a:ext cx="4248472" cy="2376264"/>
            <a:chOff x="2737892" y="4005064"/>
            <a:chExt cx="4248472" cy="2376264"/>
          </a:xfrm>
        </p:grpSpPr>
        <p:sp>
          <p:nvSpPr>
            <p:cNvPr id="14" name="Rectangle 13"/>
            <p:cNvSpPr/>
            <p:nvPr/>
          </p:nvSpPr>
          <p:spPr>
            <a:xfrm>
              <a:off x="3095836" y="4391526"/>
              <a:ext cx="1584176" cy="6216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Outils de communication</a:t>
              </a: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737892" y="4005064"/>
              <a:ext cx="4248472" cy="2376264"/>
              <a:chOff x="2737892" y="3645024"/>
              <a:chExt cx="4248472" cy="15121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737892" y="3645024"/>
                <a:ext cx="4248472" cy="15121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14400"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Attentes socio-affectives – capital social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15816" y="4490894"/>
                <a:ext cx="1944216" cy="62047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14400"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Acteurs du DFOAD</a:t>
                </a:r>
              </a:p>
              <a:p>
                <a:pPr algn="ctr" defTabSz="914400">
                  <a:defRPr/>
                </a:pPr>
                <a:endParaRPr lang="fr-FR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defRPr/>
                </a:pPr>
                <a:r>
                  <a:rPr lang="fr-FR" sz="1400" dirty="0">
                    <a:solidFill>
                      <a:prstClr val="black"/>
                    </a:solidFill>
                    <a:latin typeface="Calibri"/>
                  </a:rPr>
                  <a:t>Enseignants, pairs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953620" y="4490894"/>
                <a:ext cx="1944216" cy="6204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14400"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Acteurs hors DFOAD</a:t>
                </a:r>
              </a:p>
              <a:p>
                <a:pPr algn="ctr" defTabSz="914400">
                  <a:defRPr/>
                </a:pPr>
                <a:r>
                  <a:rPr lang="fr-FR" sz="1400" dirty="0">
                    <a:solidFill>
                      <a:prstClr val="black"/>
                    </a:solidFill>
                    <a:latin typeface="Calibri"/>
                  </a:rPr>
                  <a:t>Proches, collègues</a:t>
                </a:r>
              </a:p>
            </p:txBody>
          </p:sp>
        </p:grpSp>
      </p:grpSp>
      <p:cxnSp>
        <p:nvCxnSpPr>
          <p:cNvPr id="58" name="Connecteur droit avec flèche 57"/>
          <p:cNvCxnSpPr/>
          <p:nvPr/>
        </p:nvCxnSpPr>
        <p:spPr>
          <a:xfrm>
            <a:off x="6303640" y="974054"/>
            <a:ext cx="0" cy="4201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6456040" y="953716"/>
            <a:ext cx="0" cy="4404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2" idx="4"/>
            <a:endCxn id="8" idx="0"/>
          </p:cNvCxnSpPr>
          <p:nvPr/>
        </p:nvCxnSpPr>
        <p:spPr>
          <a:xfrm>
            <a:off x="6384032" y="2978340"/>
            <a:ext cx="2096" cy="66668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4" idx="2"/>
            <a:endCxn id="37" idx="0"/>
          </p:cNvCxnSpPr>
          <p:nvPr/>
        </p:nvCxnSpPr>
        <p:spPr>
          <a:xfrm>
            <a:off x="5411924" y="4653136"/>
            <a:ext cx="0" cy="32111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212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552" y="476672"/>
            <a:ext cx="1800200" cy="24482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NAD</a:t>
            </a:r>
            <a:r>
              <a:rPr lang="fr-FR" sz="2800" baseline="-250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algn="ctr" defTabSz="914400">
              <a:defRPr/>
            </a:pP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NAD</a:t>
            </a:r>
            <a:r>
              <a:rPr lang="fr-FR" sz="28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algn="ctr" defTabSz="914400">
              <a:defRPr/>
            </a:pP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NAD</a:t>
            </a:r>
            <a:r>
              <a:rPr lang="fr-FR" sz="28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" name="Ellipse 4"/>
          <p:cNvSpPr/>
          <p:nvPr/>
        </p:nvSpPr>
        <p:spPr>
          <a:xfrm>
            <a:off x="5303912" y="1067594"/>
            <a:ext cx="194421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Persévérance projetée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431704" y="908720"/>
            <a:ext cx="20162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endCxn id="5" idx="2"/>
          </p:cNvCxnSpPr>
          <p:nvPr/>
        </p:nvCxnSpPr>
        <p:spPr>
          <a:xfrm flipV="1">
            <a:off x="3431704" y="1679662"/>
            <a:ext cx="1872208" cy="2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431704" y="1988841"/>
            <a:ext cx="2016224" cy="55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5" idx="7"/>
          </p:cNvCxnSpPr>
          <p:nvPr/>
        </p:nvCxnSpPr>
        <p:spPr>
          <a:xfrm flipH="1">
            <a:off x="6963404" y="692697"/>
            <a:ext cx="1004804" cy="5541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5" idx="6"/>
          </p:cNvCxnSpPr>
          <p:nvPr/>
        </p:nvCxnSpPr>
        <p:spPr>
          <a:xfrm flipH="1">
            <a:off x="7248128" y="1679662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5" idx="5"/>
          </p:cNvCxnSpPr>
          <p:nvPr/>
        </p:nvCxnSpPr>
        <p:spPr>
          <a:xfrm flipH="1" flipV="1">
            <a:off x="6963404" y="2112460"/>
            <a:ext cx="1004804" cy="5244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68209" y="520338"/>
            <a:ext cx="24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Expérience FOAD (85 %)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115403" y="1475492"/>
            <a:ext cx="12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Bi-modalité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968209" y="2483605"/>
            <a:ext cx="199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Choix volontaire de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la distance (36 %)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63552" y="3584049"/>
            <a:ext cx="1800200" cy="24482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NAD</a:t>
            </a:r>
            <a:r>
              <a:rPr lang="fr-FR" sz="2800" baseline="-250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algn="ctr" defTabSz="914400">
              <a:defRPr/>
            </a:pP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NAD</a:t>
            </a:r>
            <a:r>
              <a:rPr lang="fr-FR" sz="28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algn="ctr" defTabSz="914400">
              <a:defRPr/>
            </a:pP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NAD</a:t>
            </a:r>
            <a:r>
              <a:rPr lang="fr-FR" sz="28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8" name="Ellipse 27"/>
          <p:cNvSpPr/>
          <p:nvPr/>
        </p:nvSpPr>
        <p:spPr>
          <a:xfrm>
            <a:off x="5303912" y="4174971"/>
            <a:ext cx="194421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Persévérance projetée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431704" y="4016097"/>
            <a:ext cx="20162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8" idx="2"/>
          </p:cNvCxnSpPr>
          <p:nvPr/>
        </p:nvCxnSpPr>
        <p:spPr>
          <a:xfrm flipV="1">
            <a:off x="3431704" y="4787039"/>
            <a:ext cx="1872208" cy="2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431704" y="5096218"/>
            <a:ext cx="2016224" cy="55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8" idx="7"/>
          </p:cNvCxnSpPr>
          <p:nvPr/>
        </p:nvCxnSpPr>
        <p:spPr>
          <a:xfrm flipH="1">
            <a:off x="6963404" y="3800074"/>
            <a:ext cx="1004804" cy="5541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6963404" y="5219837"/>
            <a:ext cx="1004804" cy="5244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968209" y="3627715"/>
            <a:ext cx="24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Expérience FOAD (45 %)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968209" y="5590982"/>
            <a:ext cx="199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Choix volontaire de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la distance (12 %)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43872" y="9087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846102" y="134076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+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931822" y="17635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835514" y="485986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+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921234" y="44278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943872" y="399577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476672"/>
            <a:ext cx="432048" cy="2448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>
              <a:defRPr/>
            </a:pPr>
            <a:r>
              <a:rPr lang="fr-FR" dirty="0" err="1">
                <a:solidFill>
                  <a:prstClr val="white"/>
                </a:solidFill>
                <a:latin typeface="Calibri"/>
              </a:rPr>
              <a:t>Qc</a:t>
            </a:r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59496" y="3573016"/>
            <a:ext cx="432048" cy="2448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Fr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48046" y="8274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948046" y="21955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948046" y="3933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948046" y="52973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231757" y="12687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518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5015880" y="2380528"/>
            <a:ext cx="2016224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331804" y="3115126"/>
            <a:ext cx="82809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367810" y="3392248"/>
            <a:ext cx="953884" cy="9008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888088" y="3063967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6816080" y="3392247"/>
            <a:ext cx="953884" cy="9008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388196" y="4314583"/>
            <a:ext cx="198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Chercher de l’aide sur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les réseaux sociaux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404391" y="2780929"/>
            <a:ext cx="243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Recherche d’une ambiance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universitaire passée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51928" y="1196753"/>
            <a:ext cx="170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Désir de liens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avec ses « égaux »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68108" y="1013828"/>
            <a:ext cx="2676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Peu de temps à consacrer à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la rencontre avec ses pairs</a:t>
            </a:r>
          </a:p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(vie professionnelle, familiale)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732984" y="2781743"/>
            <a:ext cx="224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Expérience passée :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relation « Maître-Elève »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07274" y="4254188"/>
            <a:ext cx="3068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Préférence pour travailler seul,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et demander de l’aide uniquement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s’il y a « blocage »</a:t>
            </a:r>
          </a:p>
        </p:txBody>
      </p:sp>
      <p:cxnSp>
        <p:nvCxnSpPr>
          <p:cNvPr id="39" name="Connecteur droit 38"/>
          <p:cNvCxnSpPr>
            <a:endCxn id="35" idx="2"/>
          </p:cNvCxnSpPr>
          <p:nvPr/>
        </p:nvCxnSpPr>
        <p:spPr>
          <a:xfrm>
            <a:off x="6023992" y="2700210"/>
            <a:ext cx="0" cy="90445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300908" y="2924944"/>
            <a:ext cx="579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Pairs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47567" y="2780929"/>
            <a:ext cx="740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Ensei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-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 err="1">
                <a:solidFill>
                  <a:prstClr val="black"/>
                </a:solidFill>
                <a:latin typeface="Calibri"/>
              </a:rPr>
              <a:t>gnants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5015880" y="2701246"/>
            <a:ext cx="20162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449604" y="2381742"/>
            <a:ext cx="1148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Importance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295801" y="1772816"/>
            <a:ext cx="1005107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816080" y="1790840"/>
            <a:ext cx="1025894" cy="10620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117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9856" y="2132856"/>
            <a:ext cx="2088232" cy="10081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Confiance faible</a:t>
            </a:r>
          </a:p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Anxiété forte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35760" y="2636912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09235" y="1772816"/>
            <a:ext cx="1483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Fr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Femmes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Sans emploi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&lt; 30 ans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Vit seul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NAD</a:t>
            </a:r>
            <a:r>
              <a:rPr lang="fr-FR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" name="Accolade fermante 15"/>
          <p:cNvSpPr/>
          <p:nvPr/>
        </p:nvSpPr>
        <p:spPr>
          <a:xfrm>
            <a:off x="3512518" y="1412776"/>
            <a:ext cx="432048" cy="2448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888088" y="2636912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762057" y="2313747"/>
            <a:ext cx="190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 attentes sociales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dirty="0">
                <a:solidFill>
                  <a:prstClr val="black"/>
                </a:solidFill>
                <a:latin typeface="Calibri"/>
              </a:rPr>
              <a:t>envers les pairs</a:t>
            </a:r>
          </a:p>
        </p:txBody>
      </p:sp>
    </p:spTree>
    <p:extLst>
      <p:ext uri="{BB962C8B-B14F-4D97-AF65-F5344CB8AC3E}">
        <p14:creationId xmlns:p14="http://schemas.microsoft.com/office/powerpoint/2010/main" val="2502164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5529" y="2780928"/>
            <a:ext cx="1872208" cy="5760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Physique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12024" y="2780928"/>
            <a:ext cx="1872208" cy="5760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Virtuelle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10930" y="3356993"/>
            <a:ext cx="199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7 : uniquement physique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68591" y="3361185"/>
            <a:ext cx="1944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9 : uniquement virtuelle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227738" y="3212976"/>
            <a:ext cx="108428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227737" y="2924944"/>
            <a:ext cx="108428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663952" y="26369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11855" y="321297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69043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à coins arrondis 48"/>
          <p:cNvSpPr/>
          <p:nvPr/>
        </p:nvSpPr>
        <p:spPr>
          <a:xfrm>
            <a:off x="5279344" y="1052736"/>
            <a:ext cx="1844452" cy="7276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Dysfonctionnements</a:t>
            </a:r>
          </a:p>
        </p:txBody>
      </p:sp>
      <p:sp>
        <p:nvSpPr>
          <p:cNvPr id="50" name="Accolade fermante 49"/>
          <p:cNvSpPr/>
          <p:nvPr/>
        </p:nvSpPr>
        <p:spPr>
          <a:xfrm>
            <a:off x="4907894" y="400890"/>
            <a:ext cx="432048" cy="2031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78709" y="400890"/>
            <a:ext cx="32312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Cours en retard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Travail demandé trop tardivement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ou retard sur les feedback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Trop peu d’exercices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Manque de clarté sur les attendus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Dispositif non fidèle à sa présentation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Contradictions enseignants/administratifs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Cours incomplets</a:t>
            </a:r>
          </a:p>
          <a:p>
            <a:pPr algn="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Propos injurieux</a:t>
            </a:r>
          </a:p>
        </p:txBody>
      </p:sp>
      <p:sp>
        <p:nvSpPr>
          <p:cNvPr id="52" name="Rectangle à coins arrondis 51"/>
          <p:cNvSpPr/>
          <p:nvPr/>
        </p:nvSpPr>
        <p:spPr>
          <a:xfrm>
            <a:off x="7827380" y="1052736"/>
            <a:ext cx="1844452" cy="7276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Vie personnelle, professionnelle, familiale</a:t>
            </a:r>
          </a:p>
        </p:txBody>
      </p:sp>
      <p:cxnSp>
        <p:nvCxnSpPr>
          <p:cNvPr id="55" name="Connecteur droit avec flèche 54"/>
          <p:cNvCxnSpPr>
            <a:stCxn id="49" idx="2"/>
          </p:cNvCxnSpPr>
          <p:nvPr/>
        </p:nvCxnSpPr>
        <p:spPr>
          <a:xfrm>
            <a:off x="6201570" y="1780367"/>
            <a:ext cx="0" cy="485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8749123" y="1772850"/>
            <a:ext cx="0" cy="485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7437227" y="3705707"/>
            <a:ext cx="0" cy="5685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6236594" y="4220013"/>
            <a:ext cx="238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Anxiété, dévalorisation,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dirty="0">
                <a:solidFill>
                  <a:prstClr val="black"/>
                </a:solidFill>
                <a:latin typeface="Calibri"/>
              </a:rPr>
              <a:t>sentiment de rejet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336978" y="2265548"/>
            <a:ext cx="172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Difficultés à entrer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en contact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884800" y="2388657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Manque de temps</a:t>
            </a:r>
          </a:p>
        </p:txBody>
      </p:sp>
      <p:sp>
        <p:nvSpPr>
          <p:cNvPr id="66" name="Parenthèse ouvrante 65"/>
          <p:cNvSpPr/>
          <p:nvPr/>
        </p:nvSpPr>
        <p:spPr>
          <a:xfrm rot="16200000">
            <a:off x="7435027" y="1639738"/>
            <a:ext cx="103997" cy="252516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340696" y="3070702"/>
            <a:ext cx="218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Impossibilité de lever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dirty="0">
                <a:solidFill>
                  <a:prstClr val="black"/>
                </a:solidFill>
                <a:latin typeface="Calibri"/>
              </a:rPr>
              <a:t>les doutes</a:t>
            </a:r>
          </a:p>
        </p:txBody>
      </p:sp>
      <p:cxnSp>
        <p:nvCxnSpPr>
          <p:cNvPr id="71" name="Connecteur droit 70"/>
          <p:cNvCxnSpPr/>
          <p:nvPr/>
        </p:nvCxnSpPr>
        <p:spPr>
          <a:xfrm>
            <a:off x="5591944" y="1780367"/>
            <a:ext cx="0" cy="4851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591944" y="2850323"/>
            <a:ext cx="0" cy="1692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endCxn id="62" idx="1"/>
          </p:cNvCxnSpPr>
          <p:nvPr/>
        </p:nvCxnSpPr>
        <p:spPr>
          <a:xfrm>
            <a:off x="5591944" y="4543178"/>
            <a:ext cx="64465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64" idx="1"/>
            <a:endCxn id="63" idx="3"/>
          </p:cNvCxnSpPr>
          <p:nvPr/>
        </p:nvCxnSpPr>
        <p:spPr>
          <a:xfrm flipH="1">
            <a:off x="7066169" y="2557935"/>
            <a:ext cx="81863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550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943872" y="2001466"/>
            <a:ext cx="1944216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Accompagnement des enseignants insuffisant</a:t>
            </a:r>
          </a:p>
        </p:txBody>
      </p:sp>
      <p:cxnSp>
        <p:nvCxnSpPr>
          <p:cNvPr id="6" name="Connecteur droit avec flèche 5"/>
          <p:cNvCxnSpPr>
            <a:stCxn id="4" idx="1"/>
          </p:cNvCxnSpPr>
          <p:nvPr/>
        </p:nvCxnSpPr>
        <p:spPr>
          <a:xfrm flipH="1">
            <a:off x="4295800" y="2505522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644660" y="232085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subir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88088" y="2505522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00427" y="3635732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compenser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915980" y="3009578"/>
            <a:ext cx="0" cy="627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08169" y="2320856"/>
            <a:ext cx="190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Sans conséquence</a:t>
            </a:r>
          </a:p>
        </p:txBody>
      </p:sp>
    </p:spTree>
    <p:extLst>
      <p:ext uri="{BB962C8B-B14F-4D97-AF65-F5344CB8AC3E}">
        <p14:creationId xmlns:p14="http://schemas.microsoft.com/office/powerpoint/2010/main" val="2857053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159896" y="185320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Recherche d’aide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(compensation ou préférence)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36032" y="185320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Personnelle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(désir de lien, rompre la solitude)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92144" y="185320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Obligation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(travaux de groupe)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303912" y="2645297"/>
            <a:ext cx="0" cy="8687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095794" y="2683024"/>
            <a:ext cx="12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Socio-affectif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12322" y="2683025"/>
            <a:ext cx="1272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Socio-affectif</a:t>
            </a:r>
          </a:p>
          <a:p>
            <a:pPr defTabSz="914400">
              <a:defRPr/>
            </a:pPr>
            <a:r>
              <a:rPr lang="fr-FR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Administratif</a:t>
            </a:r>
          </a:p>
          <a:p>
            <a:pPr defTabSz="914400">
              <a:defRPr/>
            </a:pPr>
            <a:r>
              <a:rPr lang="fr-FR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Cognitif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3071664" y="2645296"/>
            <a:ext cx="0" cy="8687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536160" y="2645295"/>
            <a:ext cx="0" cy="8687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57772" y="2689523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Cognitif</a:t>
            </a:r>
          </a:p>
        </p:txBody>
      </p:sp>
      <p:sp>
        <p:nvSpPr>
          <p:cNvPr id="21" name="Ellipse 20"/>
          <p:cNvSpPr/>
          <p:nvPr/>
        </p:nvSpPr>
        <p:spPr>
          <a:xfrm>
            <a:off x="4540920" y="548680"/>
            <a:ext cx="281481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Causes du contact des pairs</a:t>
            </a:r>
          </a:p>
        </p:txBody>
      </p:sp>
      <p:cxnSp>
        <p:nvCxnSpPr>
          <p:cNvPr id="23" name="Connecteur droit avec flèche 22"/>
          <p:cNvCxnSpPr>
            <a:stCxn id="21" idx="3"/>
            <a:endCxn id="5" idx="0"/>
          </p:cNvCxnSpPr>
          <p:nvPr/>
        </p:nvCxnSpPr>
        <p:spPr>
          <a:xfrm flipH="1">
            <a:off x="3872136" y="1329170"/>
            <a:ext cx="1081004" cy="5240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1" idx="4"/>
          </p:cNvCxnSpPr>
          <p:nvPr/>
        </p:nvCxnSpPr>
        <p:spPr>
          <a:xfrm>
            <a:off x="5948328" y="1463080"/>
            <a:ext cx="0" cy="390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1" idx="5"/>
            <a:endCxn id="6" idx="0"/>
          </p:cNvCxnSpPr>
          <p:nvPr/>
        </p:nvCxnSpPr>
        <p:spPr>
          <a:xfrm>
            <a:off x="6943516" y="1329170"/>
            <a:ext cx="1384732" cy="5240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219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/>
          <p:cNvCxnSpPr/>
          <p:nvPr/>
        </p:nvCxnSpPr>
        <p:spPr>
          <a:xfrm>
            <a:off x="5735960" y="1124744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223792" y="1124744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735960" y="200789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4231035" y="2439938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223792" y="1772816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19936" y="1588150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Persévérance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99719" y="955467"/>
            <a:ext cx="1624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Isolés volontaires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152663" y="1603539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Non isolés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543795" y="2276872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Isolés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987119" y="7708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93298" y="14034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003649" y="20768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6003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6DCA25-AF43-4DB8-8B99-901F8F7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Connaître ses élèves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E958C-2F3B-44E5-A5E3-18E296B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5243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915980" y="245072"/>
            <a:ext cx="3096344" cy="5196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Distance spatio-temporelle 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dirty="0">
                <a:solidFill>
                  <a:prstClr val="black"/>
                </a:solidFill>
                <a:latin typeface="Calibri"/>
              </a:rPr>
              <a:t>+ virtualité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999656" y="1679180"/>
            <a:ext cx="2376264" cy="5196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Dysfonctionnements</a:t>
            </a:r>
          </a:p>
        </p:txBody>
      </p:sp>
      <p:cxnSp>
        <p:nvCxnSpPr>
          <p:cNvPr id="7" name="Connecteur droit avec flèche 6"/>
          <p:cNvCxnSpPr>
            <a:stCxn id="5" idx="3"/>
            <a:endCxn id="4" idx="1"/>
          </p:cNvCxnSpPr>
          <p:nvPr/>
        </p:nvCxnSpPr>
        <p:spPr>
          <a:xfrm flipV="1">
            <a:off x="5375920" y="504888"/>
            <a:ext cx="540060" cy="1434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3215680" y="2198812"/>
            <a:ext cx="0" cy="2521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215680" y="263691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215680" y="317906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3215681" y="4179012"/>
            <a:ext cx="4572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3215681" y="4720424"/>
            <a:ext cx="4572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4" idx="2"/>
          </p:cNvCxnSpPr>
          <p:nvPr/>
        </p:nvCxnSpPr>
        <p:spPr>
          <a:xfrm>
            <a:off x="7464152" y="76470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034240" y="1226861"/>
            <a:ext cx="88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Distances</a:t>
            </a:r>
          </a:p>
        </p:txBody>
      </p:sp>
      <p:cxnSp>
        <p:nvCxnSpPr>
          <p:cNvPr id="55" name="Connecteur droit 54"/>
          <p:cNvCxnSpPr>
            <a:stCxn id="53" idx="2"/>
          </p:cNvCxnSpPr>
          <p:nvPr/>
        </p:nvCxnSpPr>
        <p:spPr>
          <a:xfrm flipH="1">
            <a:off x="6816081" y="1534637"/>
            <a:ext cx="658665" cy="188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7453560" y="1534637"/>
            <a:ext cx="658665" cy="188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6281188" y="1711852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Relationnelle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464153" y="1710334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Socio-affective</a:t>
            </a:r>
          </a:p>
        </p:txBody>
      </p:sp>
      <p:cxnSp>
        <p:nvCxnSpPr>
          <p:cNvPr id="63" name="Connecteur droit avec flèche 62"/>
          <p:cNvCxnSpPr>
            <a:stCxn id="57" idx="2"/>
          </p:cNvCxnSpPr>
          <p:nvPr/>
        </p:nvCxnSpPr>
        <p:spPr>
          <a:xfrm>
            <a:off x="6853620" y="2019628"/>
            <a:ext cx="291792" cy="6172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782891" y="2007764"/>
            <a:ext cx="325702" cy="629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57252" y="2617748"/>
            <a:ext cx="1254972" cy="6672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Difficultés à créer du lien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100" dirty="0">
                <a:solidFill>
                  <a:prstClr val="black"/>
                </a:solidFill>
                <a:latin typeface="Calibri"/>
              </a:rPr>
              <a:t>(enseignants)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H="1">
            <a:off x="5807968" y="764704"/>
            <a:ext cx="648072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5241690" y="2564904"/>
            <a:ext cx="5662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5241691" y="2780928"/>
            <a:ext cx="161192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647728" y="2375302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Représentations, fantasmes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647728" y="2898522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de contrat communicationnel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47728" y="3421742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de réponse 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(enseignants)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644330" y="4480431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Attentes non comblées</a:t>
            </a:r>
          </a:p>
        </p:txBody>
      </p:sp>
      <p:cxnSp>
        <p:nvCxnSpPr>
          <p:cNvPr id="98" name="Connecteur droit avec flèche 97"/>
          <p:cNvCxnSpPr/>
          <p:nvPr/>
        </p:nvCxnSpPr>
        <p:spPr>
          <a:xfrm>
            <a:off x="5245088" y="3068960"/>
            <a:ext cx="16121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stCxn id="65" idx="2"/>
          </p:cNvCxnSpPr>
          <p:nvPr/>
        </p:nvCxnSpPr>
        <p:spPr>
          <a:xfrm>
            <a:off x="7484738" y="3284984"/>
            <a:ext cx="0" cy="2880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5245088" y="4251020"/>
            <a:ext cx="82239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5241690" y="4539052"/>
            <a:ext cx="82578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stCxn id="171" idx="2"/>
          </p:cNvCxnSpPr>
          <p:nvPr/>
        </p:nvCxnSpPr>
        <p:spPr>
          <a:xfrm>
            <a:off x="7471634" y="4720424"/>
            <a:ext cx="0" cy="380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856653" y="5101090"/>
            <a:ext cx="1254972" cy="595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Anxiété</a:t>
            </a:r>
          </a:p>
        </p:txBody>
      </p:sp>
      <p:cxnSp>
        <p:nvCxnSpPr>
          <p:cNvPr id="114" name="Connecteur droit avec flèche 113"/>
          <p:cNvCxnSpPr>
            <a:stCxn id="112" idx="2"/>
            <a:endCxn id="118" idx="0"/>
          </p:cNvCxnSpPr>
          <p:nvPr/>
        </p:nvCxnSpPr>
        <p:spPr>
          <a:xfrm>
            <a:off x="7484140" y="5696318"/>
            <a:ext cx="599" cy="4329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6290115" y="6129300"/>
            <a:ext cx="2389247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Baisse du niveau de persévérance</a:t>
            </a:r>
          </a:p>
        </p:txBody>
      </p:sp>
      <p:cxnSp>
        <p:nvCxnSpPr>
          <p:cNvPr id="122" name="Connecteur droit 121"/>
          <p:cNvCxnSpPr>
            <a:stCxn id="5" idx="1"/>
          </p:cNvCxnSpPr>
          <p:nvPr/>
        </p:nvCxnSpPr>
        <p:spPr>
          <a:xfrm flipH="1" flipV="1">
            <a:off x="2567608" y="1938996"/>
            <a:ext cx="432048" cy="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stCxn id="136" idx="3"/>
            <a:endCxn id="118" idx="2"/>
          </p:cNvCxnSpPr>
          <p:nvPr/>
        </p:nvCxnSpPr>
        <p:spPr>
          <a:xfrm>
            <a:off x="5728858" y="6453336"/>
            <a:ext cx="56125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2827066" y="2780928"/>
            <a:ext cx="82066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2340473" y="6005382"/>
            <a:ext cx="3388384" cy="8959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Dévalorisation</a:t>
            </a:r>
          </a:p>
          <a:p>
            <a:pPr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Sentiment d’appartenance faible</a:t>
            </a:r>
          </a:p>
          <a:p>
            <a:pPr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Climat de confiance faible</a:t>
            </a:r>
          </a:p>
        </p:txBody>
      </p:sp>
      <p:cxnSp>
        <p:nvCxnSpPr>
          <p:cNvPr id="141" name="Connecteur droit avec flèche 140"/>
          <p:cNvCxnSpPr/>
          <p:nvPr/>
        </p:nvCxnSpPr>
        <p:spPr>
          <a:xfrm>
            <a:off x="2567608" y="1938996"/>
            <a:ext cx="0" cy="406638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/>
          <p:nvPr/>
        </p:nvCxnSpPr>
        <p:spPr>
          <a:xfrm>
            <a:off x="2827065" y="2780928"/>
            <a:ext cx="0" cy="322445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stCxn id="65" idx="1"/>
          </p:cNvCxnSpPr>
          <p:nvPr/>
        </p:nvCxnSpPr>
        <p:spPr>
          <a:xfrm flipH="1">
            <a:off x="5524830" y="2951366"/>
            <a:ext cx="13324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flipH="1">
            <a:off x="5524830" y="2951366"/>
            <a:ext cx="1" cy="30540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3647728" y="3942348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Retards</a:t>
            </a:r>
          </a:p>
        </p:txBody>
      </p:sp>
      <p:cxnSp>
        <p:nvCxnSpPr>
          <p:cNvPr id="162" name="Connecteur droit avec flèche 161"/>
          <p:cNvCxnSpPr/>
          <p:nvPr/>
        </p:nvCxnSpPr>
        <p:spPr>
          <a:xfrm>
            <a:off x="3215681" y="3683352"/>
            <a:ext cx="4572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6067478" y="3573016"/>
            <a:ext cx="2808312" cy="114740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Perte de temps</a:t>
            </a:r>
          </a:p>
          <a:p>
            <a:pPr defTabSz="914400"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de repères organisationnels et communicationnels</a:t>
            </a:r>
          </a:p>
        </p:txBody>
      </p:sp>
      <p:cxnSp>
        <p:nvCxnSpPr>
          <p:cNvPr id="176" name="Connecteur droit avec flèche 175"/>
          <p:cNvCxnSpPr/>
          <p:nvPr/>
        </p:nvCxnSpPr>
        <p:spPr>
          <a:xfrm>
            <a:off x="5245088" y="3789040"/>
            <a:ext cx="82239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flipH="1">
            <a:off x="3071664" y="3861048"/>
            <a:ext cx="57606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>
            <a:off x="3080048" y="3861048"/>
            <a:ext cx="0" cy="214433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583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699956" y="118505"/>
            <a:ext cx="3096344" cy="5196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Distance spatio-temporelle 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dirty="0">
                <a:solidFill>
                  <a:prstClr val="black"/>
                </a:solidFill>
                <a:latin typeface="Calibri"/>
              </a:rPr>
              <a:t>+ virtualité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783632" y="1552613"/>
            <a:ext cx="2376264" cy="5196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Dysfonctionnements</a:t>
            </a:r>
          </a:p>
        </p:txBody>
      </p:sp>
      <p:cxnSp>
        <p:nvCxnSpPr>
          <p:cNvPr id="7" name="Connecteur droit avec flèche 6"/>
          <p:cNvCxnSpPr>
            <a:stCxn id="5" idx="3"/>
            <a:endCxn id="4" idx="1"/>
          </p:cNvCxnSpPr>
          <p:nvPr/>
        </p:nvCxnSpPr>
        <p:spPr>
          <a:xfrm flipV="1">
            <a:off x="5159896" y="378321"/>
            <a:ext cx="540060" cy="1434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999656" y="2072245"/>
            <a:ext cx="0" cy="2521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2999656" y="2510345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999656" y="3052501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999657" y="4052445"/>
            <a:ext cx="4572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999657" y="4593857"/>
            <a:ext cx="4572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4" idx="2"/>
          </p:cNvCxnSpPr>
          <p:nvPr/>
        </p:nvCxnSpPr>
        <p:spPr>
          <a:xfrm>
            <a:off x="7248128" y="638137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818216" y="1100294"/>
            <a:ext cx="88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Distances</a:t>
            </a:r>
          </a:p>
        </p:txBody>
      </p:sp>
      <p:cxnSp>
        <p:nvCxnSpPr>
          <p:cNvPr id="55" name="Connecteur droit 54"/>
          <p:cNvCxnSpPr>
            <a:stCxn id="53" idx="2"/>
          </p:cNvCxnSpPr>
          <p:nvPr/>
        </p:nvCxnSpPr>
        <p:spPr>
          <a:xfrm flipH="1">
            <a:off x="6600057" y="1408070"/>
            <a:ext cx="658665" cy="188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7237536" y="1408070"/>
            <a:ext cx="658665" cy="188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6065164" y="1585285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Relationnelle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248129" y="1583767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Socio-affective</a:t>
            </a:r>
          </a:p>
        </p:txBody>
      </p:sp>
      <p:cxnSp>
        <p:nvCxnSpPr>
          <p:cNvPr id="63" name="Connecteur droit avec flèche 62"/>
          <p:cNvCxnSpPr>
            <a:stCxn id="57" idx="2"/>
          </p:cNvCxnSpPr>
          <p:nvPr/>
        </p:nvCxnSpPr>
        <p:spPr>
          <a:xfrm>
            <a:off x="6637596" y="1893061"/>
            <a:ext cx="291792" cy="6172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566867" y="1881197"/>
            <a:ext cx="325702" cy="629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641228" y="2491181"/>
            <a:ext cx="1254972" cy="6672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Difficultés à créer du lien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100" dirty="0">
                <a:solidFill>
                  <a:prstClr val="black"/>
                </a:solidFill>
                <a:latin typeface="Calibri"/>
              </a:rPr>
              <a:t>(enseignants)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H="1">
            <a:off x="5591944" y="638137"/>
            <a:ext cx="648072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5025666" y="2438337"/>
            <a:ext cx="5662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5025667" y="2654361"/>
            <a:ext cx="161192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431704" y="2248735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Représentations, fantasmes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31704" y="2771955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de contrat communicationnel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431704" y="3295175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de réponse 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(enseignants)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28306" y="4353864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Attentes non comblées</a:t>
            </a:r>
          </a:p>
        </p:txBody>
      </p:sp>
      <p:cxnSp>
        <p:nvCxnSpPr>
          <p:cNvPr id="98" name="Connecteur droit avec flèche 97"/>
          <p:cNvCxnSpPr/>
          <p:nvPr/>
        </p:nvCxnSpPr>
        <p:spPr>
          <a:xfrm>
            <a:off x="5029064" y="2942393"/>
            <a:ext cx="16121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stCxn id="65" idx="2"/>
          </p:cNvCxnSpPr>
          <p:nvPr/>
        </p:nvCxnSpPr>
        <p:spPr>
          <a:xfrm>
            <a:off x="7268714" y="3158417"/>
            <a:ext cx="0" cy="2880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5029064" y="4124453"/>
            <a:ext cx="82239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5025666" y="4412485"/>
            <a:ext cx="82578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stCxn id="171" idx="2"/>
          </p:cNvCxnSpPr>
          <p:nvPr/>
        </p:nvCxnSpPr>
        <p:spPr>
          <a:xfrm>
            <a:off x="7255610" y="4593857"/>
            <a:ext cx="0" cy="380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640629" y="4974523"/>
            <a:ext cx="1254972" cy="595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Anxiété</a:t>
            </a:r>
          </a:p>
        </p:txBody>
      </p:sp>
      <p:cxnSp>
        <p:nvCxnSpPr>
          <p:cNvPr id="114" name="Connecteur droit avec flèche 113"/>
          <p:cNvCxnSpPr>
            <a:stCxn id="112" idx="2"/>
            <a:endCxn id="118" idx="0"/>
          </p:cNvCxnSpPr>
          <p:nvPr/>
        </p:nvCxnSpPr>
        <p:spPr>
          <a:xfrm>
            <a:off x="7268116" y="5569751"/>
            <a:ext cx="599" cy="4329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6074091" y="6002733"/>
            <a:ext cx="2389247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Baisse du niveau de persévérance</a:t>
            </a:r>
          </a:p>
        </p:txBody>
      </p:sp>
      <p:cxnSp>
        <p:nvCxnSpPr>
          <p:cNvPr id="122" name="Connecteur droit 121"/>
          <p:cNvCxnSpPr>
            <a:stCxn id="5" idx="1"/>
          </p:cNvCxnSpPr>
          <p:nvPr/>
        </p:nvCxnSpPr>
        <p:spPr>
          <a:xfrm flipH="1" flipV="1">
            <a:off x="2351584" y="1812429"/>
            <a:ext cx="432048" cy="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stCxn id="136" idx="3"/>
            <a:endCxn id="118" idx="2"/>
          </p:cNvCxnSpPr>
          <p:nvPr/>
        </p:nvCxnSpPr>
        <p:spPr>
          <a:xfrm>
            <a:off x="5512834" y="6326769"/>
            <a:ext cx="561257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2611042" y="2654361"/>
            <a:ext cx="82066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2124449" y="5878815"/>
            <a:ext cx="3388384" cy="8959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Dévalorisation</a:t>
            </a:r>
          </a:p>
          <a:p>
            <a:pPr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Sentiment d’appartenance faible</a:t>
            </a:r>
          </a:p>
          <a:p>
            <a:pPr defTabSz="914400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Climat de confiance faible</a:t>
            </a:r>
          </a:p>
        </p:txBody>
      </p:sp>
      <p:cxnSp>
        <p:nvCxnSpPr>
          <p:cNvPr id="141" name="Connecteur droit avec flèche 140"/>
          <p:cNvCxnSpPr/>
          <p:nvPr/>
        </p:nvCxnSpPr>
        <p:spPr>
          <a:xfrm>
            <a:off x="2351584" y="1812429"/>
            <a:ext cx="0" cy="406638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/>
          <p:nvPr/>
        </p:nvCxnSpPr>
        <p:spPr>
          <a:xfrm>
            <a:off x="2611041" y="2654361"/>
            <a:ext cx="0" cy="322445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stCxn id="65" idx="1"/>
          </p:cNvCxnSpPr>
          <p:nvPr/>
        </p:nvCxnSpPr>
        <p:spPr>
          <a:xfrm flipH="1">
            <a:off x="5308806" y="2824799"/>
            <a:ext cx="13324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flipH="1">
            <a:off x="5308806" y="2824799"/>
            <a:ext cx="1" cy="30540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3431704" y="3815781"/>
            <a:ext cx="1597360" cy="52322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Retards</a:t>
            </a:r>
          </a:p>
        </p:txBody>
      </p:sp>
      <p:cxnSp>
        <p:nvCxnSpPr>
          <p:cNvPr id="162" name="Connecteur droit avec flèche 161"/>
          <p:cNvCxnSpPr/>
          <p:nvPr/>
        </p:nvCxnSpPr>
        <p:spPr>
          <a:xfrm>
            <a:off x="2999657" y="3556785"/>
            <a:ext cx="4572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5851454" y="3446449"/>
            <a:ext cx="2808312" cy="114740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Perte de temps</a:t>
            </a:r>
          </a:p>
          <a:p>
            <a:pPr defTabSz="914400"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Absence de repères organisationnels et communicationnels</a:t>
            </a:r>
          </a:p>
        </p:txBody>
      </p:sp>
      <p:cxnSp>
        <p:nvCxnSpPr>
          <p:cNvPr id="176" name="Connecteur droit avec flèche 175"/>
          <p:cNvCxnSpPr/>
          <p:nvPr/>
        </p:nvCxnSpPr>
        <p:spPr>
          <a:xfrm>
            <a:off x="5029064" y="3662473"/>
            <a:ext cx="82239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flipH="1">
            <a:off x="2855640" y="3734481"/>
            <a:ext cx="57606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>
            <a:off x="2864024" y="3734481"/>
            <a:ext cx="0" cy="214433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65" idx="3"/>
          </p:cNvCxnSpPr>
          <p:nvPr/>
        </p:nvCxnSpPr>
        <p:spPr>
          <a:xfrm>
            <a:off x="7896200" y="2824799"/>
            <a:ext cx="144016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896201" y="2517023"/>
            <a:ext cx="1302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i="1" dirty="0">
                <a:solidFill>
                  <a:srgbClr val="C00000"/>
                </a:solidFill>
                <a:latin typeface="Calibri"/>
              </a:rPr>
              <a:t>contournement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323759" y="2491181"/>
            <a:ext cx="1254972" cy="66723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200" dirty="0">
                <a:solidFill>
                  <a:srgbClr val="C00000"/>
                </a:solidFill>
                <a:latin typeface="Calibri"/>
              </a:rPr>
              <a:t>Compensation par les pairs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8672368" y="4046265"/>
            <a:ext cx="663993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320596" y="4974523"/>
            <a:ext cx="1254972" cy="5952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200" dirty="0">
                <a:solidFill>
                  <a:srgbClr val="C00000"/>
                </a:solidFill>
                <a:latin typeface="Calibri"/>
              </a:rPr>
              <a:t>Réduction de l’anxiété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07363" y="5900282"/>
            <a:ext cx="1675112" cy="85483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200" dirty="0">
                <a:solidFill>
                  <a:srgbClr val="C00000"/>
                </a:solidFill>
                <a:latin typeface="Calibri"/>
              </a:rPr>
              <a:t>Revalorisation, hausse du sentiment d’appartenance et de confiance</a:t>
            </a:r>
          </a:p>
        </p:txBody>
      </p:sp>
      <p:cxnSp>
        <p:nvCxnSpPr>
          <p:cNvPr id="16" name="Connecteur droit avec flèche 15"/>
          <p:cNvCxnSpPr>
            <a:stCxn id="54" idx="2"/>
            <a:endCxn id="67" idx="0"/>
          </p:cNvCxnSpPr>
          <p:nvPr/>
        </p:nvCxnSpPr>
        <p:spPr>
          <a:xfrm flipH="1">
            <a:off x="9944919" y="3158418"/>
            <a:ext cx="6326" cy="5282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67" idx="2"/>
            <a:endCxn id="59" idx="0"/>
          </p:cNvCxnSpPr>
          <p:nvPr/>
        </p:nvCxnSpPr>
        <p:spPr>
          <a:xfrm>
            <a:off x="9944920" y="4353865"/>
            <a:ext cx="3163" cy="6206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9317433" y="3686628"/>
            <a:ext cx="1254972" cy="66723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200" dirty="0">
                <a:solidFill>
                  <a:srgbClr val="C00000"/>
                </a:solidFill>
                <a:latin typeface="Calibri"/>
              </a:rPr>
              <a:t>Nouveaux repères</a:t>
            </a:r>
          </a:p>
        </p:txBody>
      </p:sp>
      <p:cxnSp>
        <p:nvCxnSpPr>
          <p:cNvPr id="70" name="Connecteur droit avec flèche 69"/>
          <p:cNvCxnSpPr>
            <a:stCxn id="59" idx="2"/>
            <a:endCxn id="60" idx="0"/>
          </p:cNvCxnSpPr>
          <p:nvPr/>
        </p:nvCxnSpPr>
        <p:spPr>
          <a:xfrm flipH="1">
            <a:off x="9944920" y="5569752"/>
            <a:ext cx="3163" cy="3305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60" idx="1"/>
            <a:endCxn id="118" idx="6"/>
          </p:cNvCxnSpPr>
          <p:nvPr/>
        </p:nvCxnSpPr>
        <p:spPr>
          <a:xfrm flipH="1" flipV="1">
            <a:off x="8463337" y="6326769"/>
            <a:ext cx="644026" cy="9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8296330" y="5916207"/>
            <a:ext cx="896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</a:rPr>
              <a:t>Stabilise</a:t>
            </a:r>
          </a:p>
        </p:txBody>
      </p:sp>
    </p:spTree>
    <p:extLst>
      <p:ext uri="{BB962C8B-B14F-4D97-AF65-F5344CB8AC3E}">
        <p14:creationId xmlns:p14="http://schemas.microsoft.com/office/powerpoint/2010/main" val="12308795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7889" y="332657"/>
            <a:ext cx="1739781" cy="7519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Dépendance au soutien des proches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flipH="1">
            <a:off x="4615658" y="1084562"/>
            <a:ext cx="472231" cy="4722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rot="16200000" flipH="1">
            <a:off x="6828856" y="1084561"/>
            <a:ext cx="472231" cy="4722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4223792" y="155679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oui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176121" y="15514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non</a:t>
            </a:r>
          </a:p>
        </p:txBody>
      </p:sp>
      <p:cxnSp>
        <p:nvCxnSpPr>
          <p:cNvPr id="85" name="Connecteur droit avec flèche 84"/>
          <p:cNvCxnSpPr>
            <a:stCxn id="82" idx="2"/>
          </p:cNvCxnSpPr>
          <p:nvPr/>
        </p:nvCxnSpPr>
        <p:spPr>
          <a:xfrm>
            <a:off x="4464403" y="1926124"/>
            <a:ext cx="0" cy="494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7451195" y="1926124"/>
            <a:ext cx="0" cy="494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805408" y="2422630"/>
            <a:ext cx="13340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Soutien des </a:t>
            </a:r>
          </a:p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proches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792200" y="2420889"/>
            <a:ext cx="13340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Soutien des </a:t>
            </a:r>
          </a:p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proches</a:t>
            </a:r>
          </a:p>
        </p:txBody>
      </p:sp>
      <p:cxnSp>
        <p:nvCxnSpPr>
          <p:cNvPr id="89" name="Connecteur droit avec flèche 88"/>
          <p:cNvCxnSpPr/>
          <p:nvPr/>
        </p:nvCxnSpPr>
        <p:spPr>
          <a:xfrm flipH="1">
            <a:off x="4007768" y="3067220"/>
            <a:ext cx="1" cy="4770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4943872" y="3062486"/>
            <a:ext cx="0" cy="481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3767156" y="354424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oui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68797" y="354424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non</a:t>
            </a:r>
          </a:p>
        </p:txBody>
      </p:sp>
      <p:cxnSp>
        <p:nvCxnSpPr>
          <p:cNvPr id="99" name="Connecteur droit avec flèche 98"/>
          <p:cNvCxnSpPr/>
          <p:nvPr/>
        </p:nvCxnSpPr>
        <p:spPr>
          <a:xfrm flipH="1">
            <a:off x="7032104" y="3067220"/>
            <a:ext cx="1" cy="4770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7896200" y="3062486"/>
            <a:ext cx="0" cy="481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6783072" y="354424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oui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7608169" y="354424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non</a:t>
            </a:r>
          </a:p>
        </p:txBody>
      </p:sp>
      <p:cxnSp>
        <p:nvCxnSpPr>
          <p:cNvPr id="104" name="Connecteur droit avec flèche 103"/>
          <p:cNvCxnSpPr>
            <a:stCxn id="91" idx="2"/>
          </p:cNvCxnSpPr>
          <p:nvPr/>
        </p:nvCxnSpPr>
        <p:spPr>
          <a:xfrm>
            <a:off x="4007767" y="3913574"/>
            <a:ext cx="0" cy="451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4943872" y="3913574"/>
            <a:ext cx="0" cy="451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7032103" y="3913574"/>
            <a:ext cx="0" cy="451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7896200" y="3913574"/>
            <a:ext cx="0" cy="451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3719737" y="4437112"/>
            <a:ext cx="58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 ++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4696552" y="443711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 --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6796302" y="443711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 +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7669883" y="443711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 -</a:t>
            </a:r>
          </a:p>
        </p:txBody>
      </p:sp>
      <p:cxnSp>
        <p:nvCxnSpPr>
          <p:cNvPr id="113" name="Connecteur droit avec flèche 112"/>
          <p:cNvCxnSpPr>
            <a:stCxn id="109" idx="2"/>
          </p:cNvCxnSpPr>
          <p:nvPr/>
        </p:nvCxnSpPr>
        <p:spPr>
          <a:xfrm>
            <a:off x="4945178" y="4806444"/>
            <a:ext cx="0" cy="4947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4266212" y="5291917"/>
            <a:ext cx="1357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i="1" dirty="0">
                <a:solidFill>
                  <a:srgbClr val="C00000"/>
                </a:solidFill>
                <a:latin typeface="Calibri"/>
              </a:rPr>
              <a:t>Recherche de</a:t>
            </a:r>
            <a:br>
              <a:rPr lang="fr-FR" sz="1600" i="1" dirty="0">
                <a:solidFill>
                  <a:srgbClr val="C00000"/>
                </a:solidFill>
                <a:latin typeface="Calibri"/>
              </a:rPr>
            </a:br>
            <a:r>
              <a:rPr lang="fr-FR" sz="1600" i="1" dirty="0">
                <a:solidFill>
                  <a:srgbClr val="C00000"/>
                </a:solidFill>
                <a:latin typeface="Calibri"/>
              </a:rPr>
              <a:t>compensation</a:t>
            </a:r>
          </a:p>
        </p:txBody>
      </p:sp>
    </p:spTree>
    <p:extLst>
      <p:ext uri="{BB962C8B-B14F-4D97-AF65-F5344CB8AC3E}">
        <p14:creationId xmlns:p14="http://schemas.microsoft.com/office/powerpoint/2010/main" val="10253693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545088" y="2564904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SAE</a:t>
            </a:r>
          </a:p>
        </p:txBody>
      </p:sp>
      <p:cxnSp>
        <p:nvCxnSpPr>
          <p:cNvPr id="6" name="Connecteur droit avec flèche 5"/>
          <p:cNvCxnSpPr>
            <a:endCxn id="4" idx="0"/>
          </p:cNvCxnSpPr>
          <p:nvPr/>
        </p:nvCxnSpPr>
        <p:spPr>
          <a:xfrm>
            <a:off x="6002288" y="1550992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26578" y="1727229"/>
            <a:ext cx="103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Nationalité 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(Fr,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Qc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32105" y="1727229"/>
            <a:ext cx="135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Socio-affectivité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avec les pairs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473401" y="2760494"/>
            <a:ext cx="1374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Socio-affectivité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avec les proches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 rot="2700000">
            <a:off x="6670496" y="1840356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5400000">
            <a:off x="6966444" y="2515148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8900000" flipH="1">
            <a:off x="5320527" y="1818200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 flipV="1">
            <a:off x="5028305" y="2512737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166129" y="1027772"/>
            <a:ext cx="167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Socio-affectivité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avec les enseignants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431705" y="2761179"/>
            <a:ext cx="121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Sexe (femme, 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homme)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 rot="13500000">
            <a:off x="5320045" y="3182056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814319" y="3893597"/>
            <a:ext cx="1213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Bons résultats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 rot="8100000">
            <a:off x="6658591" y="3221742"/>
            <a:ext cx="0" cy="101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6960096" y="3933283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Exercices réguliers</a:t>
            </a:r>
          </a:p>
        </p:txBody>
      </p:sp>
      <p:sp>
        <p:nvSpPr>
          <p:cNvPr id="63" name="ZoneTexte 62"/>
          <p:cNvSpPr txBox="1"/>
          <p:nvPr/>
        </p:nvSpPr>
        <p:spPr>
          <a:xfrm rot="18900000">
            <a:off x="6429106" y="2065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64" name="ZoneTexte 63"/>
          <p:cNvSpPr txBox="1"/>
          <p:nvPr/>
        </p:nvSpPr>
        <p:spPr>
          <a:xfrm rot="18900000">
            <a:off x="4933348" y="3428925"/>
            <a:ext cx="5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+++</a:t>
            </a:r>
          </a:p>
        </p:txBody>
      </p:sp>
      <p:sp>
        <p:nvSpPr>
          <p:cNvPr id="65" name="ZoneTexte 64"/>
          <p:cNvSpPr txBox="1"/>
          <p:nvPr/>
        </p:nvSpPr>
        <p:spPr>
          <a:xfrm rot="2700000" flipV="1">
            <a:off x="5103173" y="1992682"/>
            <a:ext cx="5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+++</a:t>
            </a:r>
          </a:p>
        </p:txBody>
      </p:sp>
      <p:sp>
        <p:nvSpPr>
          <p:cNvPr id="66" name="ZoneTexte 65"/>
          <p:cNvSpPr txBox="1"/>
          <p:nvPr/>
        </p:nvSpPr>
        <p:spPr>
          <a:xfrm rot="2700000" flipV="1">
            <a:off x="6511830" y="3479506"/>
            <a:ext cx="5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+++</a:t>
            </a:r>
          </a:p>
        </p:txBody>
      </p:sp>
      <p:sp>
        <p:nvSpPr>
          <p:cNvPr id="67" name="ZoneTexte 66"/>
          <p:cNvSpPr txBox="1"/>
          <p:nvPr/>
        </p:nvSpPr>
        <p:spPr>
          <a:xfrm rot="16200000">
            <a:off x="5607303" y="1783267"/>
            <a:ext cx="5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+++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749940" y="2689414"/>
            <a:ext cx="4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++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783307" y="2709149"/>
            <a:ext cx="4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41664735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375920" y="2492896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Plaisir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842645" y="3407296"/>
            <a:ext cx="0" cy="453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833121" y="1998768"/>
            <a:ext cx="5" cy="494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15" idx="0"/>
          </p:cNvCxnSpPr>
          <p:nvPr/>
        </p:nvCxnSpPr>
        <p:spPr>
          <a:xfrm flipH="1" flipV="1">
            <a:off x="5833125" y="3861048"/>
            <a:ext cx="2707764" cy="241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29394" y="4102224"/>
            <a:ext cx="202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Déceptions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200" dirty="0">
                <a:solidFill>
                  <a:prstClr val="black"/>
                </a:solidFill>
                <a:latin typeface="Calibri"/>
              </a:rPr>
              <a:t>(écart attentes 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vécu négatif)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61627" y="4102224"/>
            <a:ext cx="1774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Capital social faible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42013" y="4521327"/>
            <a:ext cx="1003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SAE faible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8531365" y="4625444"/>
            <a:ext cx="1530489" cy="243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014568" y="4625444"/>
            <a:ext cx="1530489" cy="243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119259" y="4890647"/>
            <a:ext cx="169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Dysfonctionnements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8540889" y="4634086"/>
            <a:ext cx="0" cy="265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235523" y="4897933"/>
            <a:ext cx="159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Qualité / quantité /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contenus des cours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067864" y="4941168"/>
            <a:ext cx="9537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Format à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distance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(virtualité)</a:t>
            </a: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3125355" y="3861048"/>
            <a:ext cx="2707764" cy="241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44" idx="0"/>
          </p:cNvCxnSpPr>
          <p:nvPr/>
        </p:nvCxnSpPr>
        <p:spPr>
          <a:xfrm flipH="1" flipV="1">
            <a:off x="3144818" y="4440778"/>
            <a:ext cx="1530488" cy="549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46" idx="0"/>
          </p:cNvCxnSpPr>
          <p:nvPr/>
        </p:nvCxnSpPr>
        <p:spPr>
          <a:xfrm flipV="1">
            <a:off x="1640994" y="4440778"/>
            <a:ext cx="1507990" cy="549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endCxn id="45" idx="0"/>
          </p:cNvCxnSpPr>
          <p:nvPr/>
        </p:nvCxnSpPr>
        <p:spPr>
          <a:xfrm>
            <a:off x="3144818" y="4440778"/>
            <a:ext cx="617" cy="549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086202" y="4990266"/>
            <a:ext cx="117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Enseignants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855900" y="4990266"/>
            <a:ext cx="579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Pairs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218507" y="4990266"/>
            <a:ext cx="844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Proches</a:t>
            </a:r>
          </a:p>
        </p:txBody>
      </p:sp>
      <p:cxnSp>
        <p:nvCxnSpPr>
          <p:cNvPr id="47" name="Connecteur droit 46"/>
          <p:cNvCxnSpPr/>
          <p:nvPr/>
        </p:nvCxnSpPr>
        <p:spPr>
          <a:xfrm flipH="1">
            <a:off x="5833119" y="1765945"/>
            <a:ext cx="2707764" cy="241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3125349" y="1765945"/>
            <a:ext cx="2707764" cy="241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363415" y="1427391"/>
            <a:ext cx="1623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Capital social fort</a:t>
            </a:r>
          </a:p>
        </p:txBody>
      </p:sp>
      <p:sp>
        <p:nvSpPr>
          <p:cNvPr id="54" name="ZoneTexte 53"/>
          <p:cNvSpPr txBox="1"/>
          <p:nvPr/>
        </p:nvSpPr>
        <p:spPr>
          <a:xfrm flipH="1">
            <a:off x="4053696" y="522874"/>
            <a:ext cx="117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Enseignants</a:t>
            </a:r>
          </a:p>
        </p:txBody>
      </p:sp>
      <p:sp>
        <p:nvSpPr>
          <p:cNvPr id="55" name="ZoneTexte 54"/>
          <p:cNvSpPr txBox="1"/>
          <p:nvPr/>
        </p:nvSpPr>
        <p:spPr>
          <a:xfrm flipH="1">
            <a:off x="2889868" y="530489"/>
            <a:ext cx="579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Pairs</a:t>
            </a:r>
          </a:p>
        </p:txBody>
      </p:sp>
      <p:sp>
        <p:nvSpPr>
          <p:cNvPr id="56" name="ZoneTexte 55"/>
          <p:cNvSpPr txBox="1"/>
          <p:nvPr/>
        </p:nvSpPr>
        <p:spPr>
          <a:xfrm flipH="1">
            <a:off x="1218506" y="524734"/>
            <a:ext cx="844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Proches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387860" y="996117"/>
            <a:ext cx="85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SAE fort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335690" y="1196752"/>
            <a:ext cx="241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Satisfactions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200" dirty="0">
                <a:solidFill>
                  <a:prstClr val="black"/>
                </a:solidFill>
                <a:latin typeface="Calibri"/>
              </a:rPr>
              <a:t>(écart attentes </a:t>
            </a:r>
            <a:r>
              <a:rPr lang="fr-FR" sz="1200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vécu nul ou positif)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0" name="Connecteur droit 69"/>
          <p:cNvCxnSpPr>
            <a:endCxn id="50" idx="0"/>
          </p:cNvCxnSpPr>
          <p:nvPr/>
        </p:nvCxnSpPr>
        <p:spPr>
          <a:xfrm>
            <a:off x="1667902" y="863289"/>
            <a:ext cx="1507403" cy="5641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endCxn id="50" idx="0"/>
          </p:cNvCxnSpPr>
          <p:nvPr/>
        </p:nvCxnSpPr>
        <p:spPr>
          <a:xfrm flipH="1">
            <a:off x="3175304" y="863289"/>
            <a:ext cx="1498856" cy="5641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3174688" y="890650"/>
            <a:ext cx="617" cy="549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833113" y="1334671"/>
            <a:ext cx="1748" cy="6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>
            <a:endCxn id="18" idx="0"/>
          </p:cNvCxnSpPr>
          <p:nvPr/>
        </p:nvCxnSpPr>
        <p:spPr>
          <a:xfrm>
            <a:off x="5842646" y="3870341"/>
            <a:ext cx="915" cy="650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H="1" flipV="1">
            <a:off x="7014562" y="930202"/>
            <a:ext cx="1530489" cy="243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8531358" y="908720"/>
            <a:ext cx="0" cy="265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6240016" y="406982"/>
            <a:ext cx="159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Qualité / quantité /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contenus des cours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8113263" y="191538"/>
            <a:ext cx="836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Format à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distance</a:t>
            </a:r>
            <a:br>
              <a:rPr lang="fr-FR" sz="1400" dirty="0">
                <a:solidFill>
                  <a:prstClr val="black"/>
                </a:solidFill>
                <a:latin typeface="Calibri"/>
              </a:rPr>
            </a:br>
            <a:r>
              <a:rPr lang="fr-FR" sz="1400" dirty="0">
                <a:solidFill>
                  <a:prstClr val="black"/>
                </a:solidFill>
                <a:latin typeface="Calibri"/>
              </a:rPr>
              <a:t>(liberté)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5552770" y="350100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5519553" y="20611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98110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571" y="836712"/>
            <a:ext cx="1728192" cy="8640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 defTabSz="914400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22 % des abandons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Motivation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exclusive-ment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intrinsèque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7813" y="836712"/>
            <a:ext cx="1728192" cy="8640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 defTabSz="914400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33 % des abandons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Faible clarté ou importance du projet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8043" y="824211"/>
            <a:ext cx="1728192" cy="8640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 defTabSz="914400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18 % des abandons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Faible capital confiance/social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514531" y="819597"/>
            <a:ext cx="1728192" cy="8640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 defTabSz="914400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12 % des abandons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Attentes irréalisables</a:t>
            </a:r>
          </a:p>
        </p:txBody>
      </p:sp>
      <p:cxnSp>
        <p:nvCxnSpPr>
          <p:cNvPr id="21" name="Connecteur droit avec flèche 20"/>
          <p:cNvCxnSpPr>
            <a:stCxn id="4" idx="3"/>
            <a:endCxn id="5" idx="1"/>
          </p:cNvCxnSpPr>
          <p:nvPr/>
        </p:nvCxnSpPr>
        <p:spPr>
          <a:xfrm>
            <a:off x="3887763" y="1268760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016005" y="1251645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8136235" y="1225005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>
            <a:off x="2823642" y="1883718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4951884" y="1907829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7072114" y="1896219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9136335" y="1883718"/>
            <a:ext cx="4000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023667" y="2083743"/>
            <a:ext cx="6312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254899" y="2079898"/>
            <a:ext cx="0" cy="185315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720266" y="2123564"/>
            <a:ext cx="203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+ dysfonctionnements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719737" y="2411597"/>
            <a:ext cx="233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+ faible accompagnement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enseignants, pairs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366174" y="2123053"/>
            <a:ext cx="2262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+ activité professionnelle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361982" y="2416155"/>
            <a:ext cx="1440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+ vie de famille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722150" y="2946430"/>
            <a:ext cx="2455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+ différences attentes/vécu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364983" y="2708921"/>
            <a:ext cx="233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+ faible accompagnement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des proches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326183" y="3933057"/>
            <a:ext cx="185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Risque d’abandon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r>
              <a:rPr lang="fr-FR" dirty="0">
                <a:solidFill>
                  <a:prstClr val="black"/>
                </a:solidFill>
                <a:latin typeface="Calibri"/>
              </a:rPr>
              <a:t>accentué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42029" y="824211"/>
            <a:ext cx="1728192" cy="8640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 defTabSz="914400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15 % des abandons</a:t>
            </a:r>
          </a:p>
          <a:p>
            <a:pPr algn="ctr" defTabSz="914400">
              <a:defRPr/>
            </a:pPr>
            <a:r>
              <a:rPr lang="fr-FR" sz="1400" i="1" dirty="0">
                <a:solidFill>
                  <a:prstClr val="black"/>
                </a:solidFill>
                <a:latin typeface="Calibri"/>
              </a:rPr>
              <a:t>Non expliqués</a:t>
            </a:r>
          </a:p>
        </p:txBody>
      </p:sp>
    </p:spTree>
    <p:extLst>
      <p:ext uri="{BB962C8B-B14F-4D97-AF65-F5344CB8AC3E}">
        <p14:creationId xmlns:p14="http://schemas.microsoft.com/office/powerpoint/2010/main" val="29469635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5521" y="260648"/>
            <a:ext cx="3225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Qu’attendez-vous des enseignants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7705" y="2358871"/>
            <a:ext cx="1360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□ Totalement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Plutôt oui 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Plutôt non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Pas du tout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7569" y="2089423"/>
            <a:ext cx="2162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Qu’ils soient à l’écoute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7705" y="868650"/>
            <a:ext cx="1360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□ Totalement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Plutôt oui 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Plutôt non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Pas du tout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7568" y="599202"/>
            <a:ext cx="230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Qu’ils soient disponibles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7705" y="4324573"/>
            <a:ext cx="1360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□ Totalement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Plutôt oui 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Plutôt non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□ Pas du tout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7568" y="3592067"/>
            <a:ext cx="6529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Il n’est pas prévu que les enseignants viennent vers vous sans avoir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été sollicités (par exemple pour savoir comment se déroule votre formation).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Cela vous semble-t-il nuisible pour votre réussite ?</a:t>
            </a:r>
          </a:p>
        </p:txBody>
      </p:sp>
    </p:spTree>
    <p:extLst>
      <p:ext uri="{BB962C8B-B14F-4D97-AF65-F5344CB8AC3E}">
        <p14:creationId xmlns:p14="http://schemas.microsoft.com/office/powerpoint/2010/main" val="20310663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03512" y="1561470"/>
            <a:ext cx="936104" cy="8568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Souhait</a:t>
            </a:r>
          </a:p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d’entrer en formation</a:t>
            </a:r>
          </a:p>
        </p:txBody>
      </p:sp>
      <p:cxnSp>
        <p:nvCxnSpPr>
          <p:cNvPr id="6" name="Connecteur droit avec flèche 5"/>
          <p:cNvCxnSpPr>
            <a:stCxn id="4" idx="3"/>
            <a:endCxn id="7" idx="1"/>
          </p:cNvCxnSpPr>
          <p:nvPr/>
        </p:nvCxnSpPr>
        <p:spPr>
          <a:xfrm flipV="1">
            <a:off x="2639616" y="1988840"/>
            <a:ext cx="360040" cy="10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99656" y="1772816"/>
            <a:ext cx="64807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Q1</a:t>
            </a:r>
          </a:p>
        </p:txBody>
      </p:sp>
      <p:cxnSp>
        <p:nvCxnSpPr>
          <p:cNvPr id="8" name="Connecteur droit avec flèche 7"/>
          <p:cNvCxnSpPr>
            <a:endCxn id="21" idx="1"/>
          </p:cNvCxnSpPr>
          <p:nvPr/>
        </p:nvCxnSpPr>
        <p:spPr>
          <a:xfrm>
            <a:off x="3323692" y="2399277"/>
            <a:ext cx="82809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" idx="2"/>
          </p:cNvCxnSpPr>
          <p:nvPr/>
        </p:nvCxnSpPr>
        <p:spPr>
          <a:xfrm>
            <a:off x="3323692" y="2204865"/>
            <a:ext cx="0" cy="194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20" idx="1"/>
          </p:cNvCxnSpPr>
          <p:nvPr/>
        </p:nvCxnSpPr>
        <p:spPr>
          <a:xfrm>
            <a:off x="3503712" y="1542419"/>
            <a:ext cx="64807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503712" y="1542418"/>
            <a:ext cx="0" cy="2303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19" idx="1"/>
          </p:cNvCxnSpPr>
          <p:nvPr/>
        </p:nvCxnSpPr>
        <p:spPr>
          <a:xfrm>
            <a:off x="3323692" y="1037644"/>
            <a:ext cx="82809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7" idx="0"/>
          </p:cNvCxnSpPr>
          <p:nvPr/>
        </p:nvCxnSpPr>
        <p:spPr>
          <a:xfrm>
            <a:off x="3323692" y="1040024"/>
            <a:ext cx="0" cy="732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151785" y="883756"/>
            <a:ext cx="1304125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Profil inadapté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51785" y="1388531"/>
            <a:ext cx="1078107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Profil à risque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51785" y="2245389"/>
            <a:ext cx="1523421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Profil à faible risque</a:t>
            </a:r>
          </a:p>
        </p:txBody>
      </p:sp>
      <p:cxnSp>
        <p:nvCxnSpPr>
          <p:cNvPr id="23" name="Connecteur droit avec flèche 22"/>
          <p:cNvCxnSpPr>
            <a:stCxn id="21" idx="3"/>
            <a:endCxn id="112" idx="1"/>
          </p:cNvCxnSpPr>
          <p:nvPr/>
        </p:nvCxnSpPr>
        <p:spPr>
          <a:xfrm>
            <a:off x="5675206" y="2399277"/>
            <a:ext cx="222099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0" idx="3"/>
            <a:endCxn id="107" idx="1"/>
          </p:cNvCxnSpPr>
          <p:nvPr/>
        </p:nvCxnSpPr>
        <p:spPr>
          <a:xfrm flipV="1">
            <a:off x="5229892" y="1539781"/>
            <a:ext cx="1812811" cy="26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9" idx="3"/>
            <a:endCxn id="92" idx="2"/>
          </p:cNvCxnSpPr>
          <p:nvPr/>
        </p:nvCxnSpPr>
        <p:spPr>
          <a:xfrm>
            <a:off x="5455909" y="1037644"/>
            <a:ext cx="417316" cy="2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5873226" y="784621"/>
            <a:ext cx="510807" cy="5108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?</a:t>
            </a:r>
          </a:p>
        </p:txBody>
      </p:sp>
      <p:cxnSp>
        <p:nvCxnSpPr>
          <p:cNvPr id="95" name="Connecteur droit avec flèche 94"/>
          <p:cNvCxnSpPr>
            <a:stCxn id="92" idx="1"/>
          </p:cNvCxnSpPr>
          <p:nvPr/>
        </p:nvCxnSpPr>
        <p:spPr>
          <a:xfrm flipH="1" flipV="1">
            <a:off x="5342509" y="476672"/>
            <a:ext cx="605522" cy="382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5029396" y="18494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Sortie</a:t>
            </a:r>
          </a:p>
        </p:txBody>
      </p:sp>
      <p:cxnSp>
        <p:nvCxnSpPr>
          <p:cNvPr id="98" name="Connecteur droit avec flèche 97"/>
          <p:cNvCxnSpPr>
            <a:stCxn id="92" idx="5"/>
            <a:endCxn id="107" idx="1"/>
          </p:cNvCxnSpPr>
          <p:nvPr/>
        </p:nvCxnSpPr>
        <p:spPr>
          <a:xfrm>
            <a:off x="6309226" y="1220621"/>
            <a:ext cx="733476" cy="319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7042702" y="1278171"/>
            <a:ext cx="99751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srgbClr val="C00000"/>
                </a:solidFill>
                <a:latin typeface="Calibri"/>
              </a:rPr>
              <a:t>Suivre avec </a:t>
            </a:r>
            <a:br>
              <a:rPr lang="fr-FR" sz="1400" dirty="0">
                <a:solidFill>
                  <a:srgbClr val="C00000"/>
                </a:solidFill>
                <a:latin typeface="Calibri"/>
              </a:rPr>
            </a:br>
            <a:r>
              <a:rPr lang="fr-FR" sz="1400" dirty="0">
                <a:solidFill>
                  <a:srgbClr val="C00000"/>
                </a:solidFill>
                <a:latin typeface="Calibri"/>
              </a:rPr>
              <a:t>attention</a:t>
            </a:r>
          </a:p>
        </p:txBody>
      </p:sp>
      <p:cxnSp>
        <p:nvCxnSpPr>
          <p:cNvPr id="109" name="Connecteur droit avec flèche 108"/>
          <p:cNvCxnSpPr>
            <a:stCxn id="107" idx="3"/>
          </p:cNvCxnSpPr>
          <p:nvPr/>
        </p:nvCxnSpPr>
        <p:spPr>
          <a:xfrm>
            <a:off x="8040216" y="1539781"/>
            <a:ext cx="332280" cy="6434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à coins arrondis 111"/>
          <p:cNvSpPr/>
          <p:nvPr/>
        </p:nvSpPr>
        <p:spPr>
          <a:xfrm>
            <a:off x="7896200" y="2183253"/>
            <a:ext cx="1656184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Inscription et début de formation</a:t>
            </a:r>
          </a:p>
        </p:txBody>
      </p:sp>
      <p:sp>
        <p:nvSpPr>
          <p:cNvPr id="113" name="Rectangle à coins arrondis 112"/>
          <p:cNvSpPr/>
          <p:nvPr/>
        </p:nvSpPr>
        <p:spPr>
          <a:xfrm>
            <a:off x="1721084" y="4314707"/>
            <a:ext cx="936104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Vacances, SDL*</a:t>
            </a:r>
          </a:p>
        </p:txBody>
      </p:sp>
      <p:cxnSp>
        <p:nvCxnSpPr>
          <p:cNvPr id="114" name="Connecteur droit avec flèche 113"/>
          <p:cNvCxnSpPr>
            <a:stCxn id="113" idx="3"/>
            <a:endCxn id="115" idx="1"/>
          </p:cNvCxnSpPr>
          <p:nvPr/>
        </p:nvCxnSpPr>
        <p:spPr>
          <a:xfrm>
            <a:off x="2657188" y="4530731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3017228" y="4314707"/>
            <a:ext cx="64807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Q2</a:t>
            </a:r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3333644" y="4941168"/>
            <a:ext cx="82809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stCxn id="115" idx="2"/>
          </p:cNvCxnSpPr>
          <p:nvPr/>
        </p:nvCxnSpPr>
        <p:spPr>
          <a:xfrm>
            <a:off x="3341264" y="4746756"/>
            <a:ext cx="0" cy="194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3343360" y="4091930"/>
            <a:ext cx="808424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endCxn id="115" idx="0"/>
          </p:cNvCxnSpPr>
          <p:nvPr/>
        </p:nvCxnSpPr>
        <p:spPr>
          <a:xfrm>
            <a:off x="3341264" y="4084311"/>
            <a:ext cx="0" cy="230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4149905" y="3938042"/>
            <a:ext cx="1078107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Profil à risque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4169357" y="4787280"/>
            <a:ext cx="1523421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Profil à faible risque</a:t>
            </a:r>
          </a:p>
        </p:txBody>
      </p:sp>
      <p:cxnSp>
        <p:nvCxnSpPr>
          <p:cNvPr id="125" name="Connecteur droit avec flèche 124"/>
          <p:cNvCxnSpPr>
            <a:stCxn id="124" idx="3"/>
          </p:cNvCxnSpPr>
          <p:nvPr/>
        </p:nvCxnSpPr>
        <p:spPr>
          <a:xfrm>
            <a:off x="5692778" y="4941168"/>
            <a:ext cx="185162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>
            <a:stCxn id="123" idx="3"/>
            <a:endCxn id="132" idx="1"/>
          </p:cNvCxnSpPr>
          <p:nvPr/>
        </p:nvCxnSpPr>
        <p:spPr>
          <a:xfrm>
            <a:off x="5228012" y="4091931"/>
            <a:ext cx="1173593" cy="1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/>
          <p:cNvSpPr txBox="1"/>
          <p:nvPr/>
        </p:nvSpPr>
        <p:spPr>
          <a:xfrm>
            <a:off x="6401605" y="3831445"/>
            <a:ext cx="93127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fr-FR" sz="1400" dirty="0">
                <a:solidFill>
                  <a:srgbClr val="C00000"/>
                </a:solidFill>
                <a:latin typeface="Calibri"/>
              </a:rPr>
              <a:t>Suivre avec </a:t>
            </a:r>
            <a:br>
              <a:rPr lang="fr-FR" sz="1400" dirty="0">
                <a:solidFill>
                  <a:srgbClr val="C00000"/>
                </a:solidFill>
                <a:latin typeface="Calibri"/>
              </a:rPr>
            </a:br>
            <a:r>
              <a:rPr lang="fr-FR" sz="1400" dirty="0">
                <a:solidFill>
                  <a:srgbClr val="C00000"/>
                </a:solidFill>
                <a:latin typeface="Calibri"/>
              </a:rPr>
              <a:t>attention</a:t>
            </a:r>
          </a:p>
        </p:txBody>
      </p:sp>
      <p:cxnSp>
        <p:nvCxnSpPr>
          <p:cNvPr id="133" name="Connecteur droit avec flèche 132"/>
          <p:cNvCxnSpPr>
            <a:stCxn id="132" idx="3"/>
          </p:cNvCxnSpPr>
          <p:nvPr/>
        </p:nvCxnSpPr>
        <p:spPr>
          <a:xfrm>
            <a:off x="7332876" y="4093056"/>
            <a:ext cx="486653" cy="6397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à coins arrondis 133"/>
          <p:cNvSpPr/>
          <p:nvPr/>
        </p:nvSpPr>
        <p:spPr>
          <a:xfrm>
            <a:off x="7544404" y="4725144"/>
            <a:ext cx="1656184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914400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Fin de formation</a:t>
            </a:r>
          </a:p>
        </p:txBody>
      </p:sp>
      <p:sp>
        <p:nvSpPr>
          <p:cNvPr id="146" name="ZoneTexte 145"/>
          <p:cNvSpPr txBox="1"/>
          <p:nvPr/>
        </p:nvSpPr>
        <p:spPr>
          <a:xfrm rot="1410324">
            <a:off x="6383424" y="1125914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adapté</a:t>
            </a:r>
          </a:p>
        </p:txBody>
      </p:sp>
      <p:sp>
        <p:nvSpPr>
          <p:cNvPr id="147" name="ZoneTexte 146"/>
          <p:cNvSpPr txBox="1"/>
          <p:nvPr/>
        </p:nvSpPr>
        <p:spPr>
          <a:xfrm rot="1939106">
            <a:off x="5397313" y="476977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inadapté</a:t>
            </a:r>
          </a:p>
        </p:txBody>
      </p:sp>
    </p:spTree>
    <p:extLst>
      <p:ext uri="{BB962C8B-B14F-4D97-AF65-F5344CB8AC3E}">
        <p14:creationId xmlns:p14="http://schemas.microsoft.com/office/powerpoint/2010/main" val="6863859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59496" y="70872"/>
          <a:ext cx="8928992" cy="461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 rowSpan="2"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Vos attentes et ce qu’offre la formation</a:t>
                      </a:r>
                      <a:endParaRPr lang="fr-FR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Commentaire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/>
                        <a:t>Aucune attente    </a:t>
                      </a:r>
                      <a:r>
                        <a:rPr lang="fr-FR" sz="1400" i="1" baseline="0" dirty="0"/>
                        <a:t> </a:t>
                      </a:r>
                      <a:r>
                        <a:rPr lang="fr-FR" sz="1400" i="1" dirty="0"/>
                        <a:t>Forte attente</a:t>
                      </a:r>
                    </a:p>
                    <a:p>
                      <a:pPr algn="ctr"/>
                      <a:endParaRPr lang="fr-FR" sz="1400" i="1" dirty="0"/>
                    </a:p>
                    <a:p>
                      <a:pPr algn="ctr"/>
                      <a:endParaRPr lang="fr-FR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r>
                        <a:rPr lang="fr-FR" sz="1400" dirty="0"/>
                        <a:t>Calendrier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1"/>
                          </a:solidFill>
                        </a:rPr>
                        <a:t>Formation</a:t>
                      </a:r>
                      <a:endParaRPr lang="fr-FR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200" dirty="0"/>
                        <a:t>Dès le début de la formation, vous aurez accès à un calendrier de remise des cours et des travaux à réaliser, avec date</a:t>
                      </a:r>
                      <a:r>
                        <a:rPr lang="fr-FR" sz="1200" baseline="0" dirty="0"/>
                        <a:t> de remise attendue et retours des corrections</a:t>
                      </a:r>
                      <a:r>
                        <a:rPr lang="fr-FR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12">
                <a:tc vMerge="1">
                  <a:txBody>
                    <a:bodyPr/>
                    <a:lstStyle/>
                    <a:p>
                      <a:endParaRPr lang="fr-F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Vous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Enseignants proactifs</a:t>
                      </a:r>
                      <a:br>
                        <a:rPr lang="fr-FR" sz="1100" baseline="0" dirty="0"/>
                      </a:br>
                      <a:r>
                        <a:rPr lang="fr-FR" sz="1050" i="0" baseline="0" dirty="0"/>
                        <a:t>(ils viennent vers vous sans sollicitation de votre part)</a:t>
                      </a:r>
                      <a:endParaRPr lang="fr-FR" sz="12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1"/>
                          </a:solidFill>
                        </a:rPr>
                        <a:t>Formation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solidFill>
                            <a:srgbClr val="C00000"/>
                          </a:solidFill>
                        </a:rPr>
                        <a:t>Les enseignants</a:t>
                      </a:r>
                      <a:r>
                        <a:rPr lang="fr-FR" sz="1200" baseline="0" dirty="0">
                          <a:solidFill>
                            <a:srgbClr val="C00000"/>
                          </a:solidFill>
                        </a:rPr>
                        <a:t> sont disponibles pour répondre à vos questions mais ne viendront pas vers vous sans sollicitation de votre part.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64">
                <a:tc vMerge="1">
                  <a:txBody>
                    <a:bodyPr/>
                    <a:lstStyle/>
                    <a:p>
                      <a:endParaRPr lang="fr-F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Vous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144"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Retours</a:t>
                      </a:r>
                      <a:r>
                        <a:rPr lang="fr-FR" sz="1200" baseline="0" dirty="0"/>
                        <a:t> commentés sur vos travaux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1"/>
                          </a:solidFill>
                        </a:rPr>
                        <a:t>Formation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200" dirty="0"/>
                        <a:t>Il y aura toujours des retours commentés sur vos</a:t>
                      </a:r>
                      <a:r>
                        <a:rPr lang="fr-FR" sz="1200" baseline="0" dirty="0"/>
                        <a:t> travaux.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Vous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704"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Au</a:t>
                      </a:r>
                      <a:r>
                        <a:rPr lang="fr-FR" sz="1200" baseline="0" dirty="0"/>
                        <a:t> moins 1 exercice par mois et par matière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1"/>
                          </a:solidFill>
                        </a:rPr>
                        <a:t>Formation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200" dirty="0"/>
                        <a:t>Il</a:t>
                      </a:r>
                      <a:r>
                        <a:rPr lang="fr-FR" sz="1200" baseline="0" dirty="0"/>
                        <a:t> y a au moins 1 exercice par mois et par matière, mais tous sont facultatifs. Il est conseillé d’en réaliser un maximum pour se préparer à l’examen.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984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Vous</a:t>
                      </a:r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6315745" y="1547267"/>
            <a:ext cx="50986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597550" y="1064650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0          1           2            3</a:t>
            </a:r>
          </a:p>
        </p:txBody>
      </p:sp>
      <p:pic>
        <p:nvPicPr>
          <p:cNvPr id="1026" name="Picture 2" descr="C:\Documents and Settings\cdussarps\Local Settings\Temporary Internet Files\Content.IE5\HG67NZC5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29" y="1597559"/>
            <a:ext cx="650093" cy="6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cdussarps\Local Settings\Temporary Internet Files\Content.IE5\ZP8Z41DJ\MC9004338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77" y="2348881"/>
            <a:ext cx="644173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Documents and Settings\cdussarps\Local Settings\Temporary Internet Files\Content.IE5\HG67NZC5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29" y="3140969"/>
            <a:ext cx="650093" cy="6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5693070" y="1961408"/>
            <a:ext cx="509860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93070" y="2776400"/>
            <a:ext cx="509860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20266" y="3177982"/>
            <a:ext cx="50986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320266" y="3521317"/>
            <a:ext cx="509860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78588" y="4329672"/>
            <a:ext cx="509860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5017023" y="1124744"/>
            <a:ext cx="0" cy="3600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5632182" y="1120216"/>
            <a:ext cx="0" cy="3600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6257794" y="1120216"/>
            <a:ext cx="0" cy="3567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cdussarps\Bureau\in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50" y="3923531"/>
            <a:ext cx="697718" cy="6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6320266" y="3922445"/>
            <a:ext cx="50986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477013" y="2355472"/>
            <a:ext cx="50986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448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95780" y="3212976"/>
            <a:ext cx="5319556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94849" y="332656"/>
            <a:ext cx="5319556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159896" y="126876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Apprenant</a:t>
            </a:r>
          </a:p>
          <a:p>
            <a:pPr algn="ctr"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Motivation intrinsèque</a:t>
            </a:r>
          </a:p>
        </p:txBody>
      </p:sp>
      <p:cxnSp>
        <p:nvCxnSpPr>
          <p:cNvPr id="6" name="Connecteur droit 5"/>
          <p:cNvCxnSpPr>
            <a:stCxn id="4" idx="0"/>
          </p:cNvCxnSpPr>
          <p:nvPr/>
        </p:nvCxnSpPr>
        <p:spPr>
          <a:xfrm flipV="1">
            <a:off x="5807968" y="764704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 flipV="1">
            <a:off x="6708068" y="1664804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 flipV="1">
            <a:off x="4907868" y="1664804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07869" y="1124744"/>
            <a:ext cx="398181" cy="381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6200000">
            <a:off x="6256951" y="1081023"/>
            <a:ext cx="398181" cy="381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290944" y="2357817"/>
            <a:ext cx="398181" cy="381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4"/>
            <a:endCxn id="31" idx="0"/>
          </p:cNvCxnSpPr>
          <p:nvPr/>
        </p:nvCxnSpPr>
        <p:spPr>
          <a:xfrm flipH="1">
            <a:off x="5807968" y="2564905"/>
            <a:ext cx="1" cy="10305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774294" y="1747555"/>
            <a:ext cx="924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Curiosité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69393" y="930206"/>
            <a:ext cx="144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Projet peu clair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45816" y="469280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Projet non prioritaire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49960" y="913027"/>
            <a:ext cx="13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Faible anxiété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907836" y="1624445"/>
            <a:ext cx="110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Recherche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de plaisir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46945" y="2684644"/>
            <a:ext cx="1003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SAE faible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34491" y="5373217"/>
            <a:ext cx="2563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Perte de plaisir =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perte de l’unique motivation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824374" y="3328114"/>
            <a:ext cx="1465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Peu d’échanges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6265138" y="3494317"/>
            <a:ext cx="622950" cy="2909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31" idx="6"/>
          </p:cNvCxnSpPr>
          <p:nvPr/>
        </p:nvCxnSpPr>
        <p:spPr>
          <a:xfrm flipH="1">
            <a:off x="6456040" y="4243481"/>
            <a:ext cx="4320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5159895" y="3595409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Apprenant</a:t>
            </a:r>
          </a:p>
          <a:p>
            <a:pPr algn="ctr" defTabSz="9144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Motivation intrinsèque</a:t>
            </a:r>
          </a:p>
        </p:txBody>
      </p:sp>
      <p:cxnSp>
        <p:nvCxnSpPr>
          <p:cNvPr id="32" name="Connecteur droit avec flèche 31"/>
          <p:cNvCxnSpPr>
            <a:endCxn id="26" idx="0"/>
          </p:cNvCxnSpPr>
          <p:nvPr/>
        </p:nvCxnSpPr>
        <p:spPr>
          <a:xfrm flipH="1">
            <a:off x="5816060" y="4891554"/>
            <a:ext cx="2" cy="481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824375" y="4074204"/>
            <a:ext cx="1904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Dysfonctionnements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719818" y="3204266"/>
            <a:ext cx="115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Attentes </a:t>
            </a:r>
            <a:r>
              <a:rPr lang="fr-FR" sz="1600" i="1" dirty="0">
                <a:solidFill>
                  <a:prstClr val="black"/>
                </a:solidFill>
                <a:latin typeface="Calibri"/>
              </a:rPr>
              <a:t>vs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réalité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247199" y="3952676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Manque de temps,</a:t>
            </a:r>
            <a:br>
              <a:rPr lang="fr-FR" sz="1600" dirty="0">
                <a:solidFill>
                  <a:prstClr val="black"/>
                </a:solidFill>
                <a:latin typeface="Calibri"/>
              </a:rPr>
            </a:br>
            <a:r>
              <a:rPr lang="fr-FR" sz="1600" dirty="0">
                <a:solidFill>
                  <a:prstClr val="black"/>
                </a:solidFill>
                <a:latin typeface="Calibri"/>
              </a:rPr>
              <a:t>trop de travail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727848" y="4253688"/>
            <a:ext cx="4320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4727848" y="3498132"/>
            <a:ext cx="622950" cy="2909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16200000">
            <a:off x="2147065" y="1538350"/>
            <a:ext cx="192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i="1" dirty="0">
                <a:solidFill>
                  <a:prstClr val="black"/>
                </a:solidFill>
                <a:latin typeface="Calibri"/>
              </a:rPr>
              <a:t>Avant la formation</a:t>
            </a:r>
          </a:p>
        </p:txBody>
      </p:sp>
      <p:sp>
        <p:nvSpPr>
          <p:cNvPr id="53" name="ZoneTexte 52"/>
          <p:cNvSpPr txBox="1"/>
          <p:nvPr/>
        </p:nvSpPr>
        <p:spPr>
          <a:xfrm rot="16200000">
            <a:off x="2027756" y="4442195"/>
            <a:ext cx="21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i="1" dirty="0">
                <a:solidFill>
                  <a:prstClr val="black"/>
                </a:solidFill>
                <a:latin typeface="Calibri"/>
              </a:rPr>
              <a:t>Pendant la formation</a:t>
            </a:r>
          </a:p>
        </p:txBody>
      </p:sp>
    </p:spTree>
    <p:extLst>
      <p:ext uri="{BB962C8B-B14F-4D97-AF65-F5344CB8AC3E}">
        <p14:creationId xmlns:p14="http://schemas.microsoft.com/office/powerpoint/2010/main" val="189318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902FD05-5637-46BE-AFF8-E0FDFDA4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sont les élèves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31683CE-A6C0-42C8-989B-253209AB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Éléments que l’on peut recueillir :</a:t>
            </a:r>
          </a:p>
          <a:p>
            <a:pPr lvl="1"/>
            <a:r>
              <a:rPr lang="fr-FR" dirty="0"/>
              <a:t>profil scolaire : âge, niveau d’étude, difficultés habituelles, …</a:t>
            </a:r>
          </a:p>
          <a:p>
            <a:pPr lvl="1"/>
            <a:r>
              <a:rPr lang="fr-FR" dirty="0"/>
              <a:t>profil numérique : équipements à disposition, pratiques, aisance…</a:t>
            </a:r>
          </a:p>
          <a:p>
            <a:pPr lvl="1"/>
            <a:r>
              <a:rPr lang="fr-FR" dirty="0"/>
              <a:t>profil cognitif : facultés de concentration, autonomie, gestion de l’obstacle, …</a:t>
            </a:r>
          </a:p>
          <a:p>
            <a:pPr lvl="1"/>
            <a:r>
              <a:rPr lang="fr-FR" dirty="0"/>
              <a:t>profil motivationnel : motivations, objectifs à court/moyen terme, …</a:t>
            </a:r>
          </a:p>
          <a:p>
            <a:pPr lvl="1"/>
            <a:r>
              <a:rPr lang="fr-FR" dirty="0"/>
              <a:t>Espace-temps d’apprentissage : organisation, temps disponible, environnement social…</a:t>
            </a:r>
          </a:p>
          <a:p>
            <a:pPr lvl="1"/>
            <a:r>
              <a:rPr lang="fr-FR" dirty="0"/>
              <a:t>Préférences : présence/distance,</a:t>
            </a:r>
          </a:p>
          <a:p>
            <a:pPr lvl="1"/>
            <a:r>
              <a:rPr lang="fr-FR" dirty="0"/>
              <a:t>Personnalité : </a:t>
            </a:r>
          </a:p>
          <a:p>
            <a:pPr lvl="2"/>
            <a:r>
              <a:rPr lang="fr-FR" dirty="0"/>
              <a:t>curiosité (ira-t-il voir les contenus facultatifs, creusera-t-il le thème abordé ?)</a:t>
            </a:r>
          </a:p>
          <a:p>
            <a:pPr lvl="2"/>
            <a:r>
              <a:rPr lang="fr-FR" dirty="0"/>
              <a:t>timidité (</a:t>
            </a:r>
            <a:r>
              <a:rPr lang="fr-FR" dirty="0" err="1"/>
              <a:t>osera-t-il</a:t>
            </a:r>
            <a:r>
              <a:rPr lang="fr-FR" dirty="0"/>
              <a:t> contacter en cas de blocage ? travaillera-t-il avec d’autres élèves ?)</a:t>
            </a:r>
          </a:p>
          <a:p>
            <a:pPr lvl="2"/>
            <a:r>
              <a:rPr lang="fr-FR" dirty="0"/>
              <a:t>sensibilité aux regards des autres (</a:t>
            </a:r>
            <a:r>
              <a:rPr lang="fr-FR" dirty="0" err="1"/>
              <a:t>osera-t-il</a:t>
            </a:r>
            <a:r>
              <a:rPr lang="fr-FR" dirty="0"/>
              <a:t> présenter un contenu ? la distance facilitera-t-elle choses ?)</a:t>
            </a:r>
          </a:p>
          <a:p>
            <a:pPr lvl="2"/>
            <a:r>
              <a:rPr lang="fr-FR" dirty="0"/>
              <a:t>Etc.</a:t>
            </a:r>
          </a:p>
          <a:p>
            <a:pPr lvl="1"/>
            <a:r>
              <a:rPr lang="fr-FR" dirty="0"/>
              <a:t>Divers : se demander ce qui pourrait faire décrocher un élève ? Dans quelle mesure on peut assurer un travail de groupe ?</a:t>
            </a:r>
          </a:p>
          <a:p>
            <a:pPr marL="128016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 Bien entendu, on ne peut pas tout recueillir…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7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902FD05-5637-46BE-AFF8-E0FDFDA4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les connaître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31683CE-A6C0-42C8-989B-253209AB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contenu, les modalités peuvent être adaptées.</a:t>
            </a:r>
          </a:p>
          <a:p>
            <a:r>
              <a:rPr lang="fr-FR" dirty="0"/>
              <a:t>La distance exacerbe les distances, les difficultés : il s’agit d’en tenir compte.</a:t>
            </a:r>
          </a:p>
          <a:p>
            <a:endParaRPr lang="fr-FR" dirty="0"/>
          </a:p>
          <a:p>
            <a:r>
              <a:rPr lang="fr-FR" dirty="0"/>
              <a:t>Focus sur certains profils et critères « à risque » de décrochage.</a:t>
            </a:r>
          </a:p>
          <a:p>
            <a:endParaRPr lang="fr-FR" dirty="0"/>
          </a:p>
          <a:p>
            <a:r>
              <a:rPr lang="fr-FR" dirty="0"/>
              <a:t>Répondre aux attentes (si elles sont réalistes) aide à assurer le désir d’apprendre (valorisation des élèves, etc.)</a:t>
            </a:r>
          </a:p>
          <a:p>
            <a:endParaRPr lang="fr-FR" dirty="0"/>
          </a:p>
          <a:p>
            <a:r>
              <a:rPr lang="fr-FR" dirty="0"/>
              <a:t>A distance : besoin d’autonomie, de cadre, de clarté…</a:t>
            </a:r>
          </a:p>
        </p:txBody>
      </p:sp>
    </p:spTree>
    <p:extLst>
      <p:ext uri="{BB962C8B-B14F-4D97-AF65-F5344CB8AC3E}">
        <p14:creationId xmlns:p14="http://schemas.microsoft.com/office/powerpoint/2010/main" val="1275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8987</TotalTime>
  <Words>5110</Words>
  <Application>Microsoft Office PowerPoint</Application>
  <PresentationFormat>Grand écran</PresentationFormat>
  <Paragraphs>952</Paragraphs>
  <Slides>79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9" baseType="lpstr">
      <vt:lpstr>Arial</vt:lpstr>
      <vt:lpstr>Arial</vt:lpstr>
      <vt:lpstr>Calibri</vt:lpstr>
      <vt:lpstr>Open Sans</vt:lpstr>
      <vt:lpstr>Times New Roman</vt:lpstr>
      <vt:lpstr>Tw Cen MT</vt:lpstr>
      <vt:lpstr>Tw Cen MT Condensed</vt:lpstr>
      <vt:lpstr>Wingdings</vt:lpstr>
      <vt:lpstr>Wingdings 3</vt:lpstr>
      <vt:lpstr>Intégral</vt:lpstr>
      <vt:lpstr>Etudier et réussir à distance</vt:lpstr>
      <vt:lpstr>L’enseignement à distance</vt:lpstr>
      <vt:lpstr>Normalement assuré par…</vt:lpstr>
      <vt:lpstr>La distance dans un établissement « classique »</vt:lpstr>
      <vt:lpstr>Du présentiel à la distance</vt:lpstr>
      <vt:lpstr>Distance, distances</vt:lpstr>
      <vt:lpstr>Connaître ses élèves</vt:lpstr>
      <vt:lpstr>Qui sont les élèves ?</vt:lpstr>
      <vt:lpstr>Pourquoi les connaître ?</vt:lpstr>
      <vt:lpstr>En somme…</vt:lpstr>
      <vt:lpstr>Les fondamentaux à distance</vt:lpstr>
      <vt:lpstr>La clarté</vt:lpstr>
      <vt:lpstr>Se montrer disponible et suivre les élèves</vt:lpstr>
      <vt:lpstr>Le feedback</vt:lpstr>
      <vt:lpstr>Le vécu des apprenants à distance</vt:lpstr>
      <vt:lpstr>Approche systémique ?</vt:lpstr>
      <vt:lpstr>Dimension (socio-)affective</vt:lpstr>
      <vt:lpstr>Dimension conative</vt:lpstr>
      <vt:lpstr>Peut-on vraiment comprendre l’abandon ?</vt:lpstr>
      <vt:lpstr>Situations Extrêmes (mais existantes)</vt:lpstr>
      <vt:lpstr>REGARD socio-affective de l’abandon</vt:lpstr>
      <vt:lpstr>Les pêchés des enseignants</vt:lpstr>
      <vt:lpstr>Reproduire la présence</vt:lpstr>
      <vt:lpstr>« Ils savent faire »</vt:lpstr>
      <vt:lpstr>Synthèse / conclusion</vt:lpstr>
      <vt:lpstr>Des devoirs pour chacun</vt:lpstr>
      <vt:lpstr>Réponses à vos questions</vt:lpstr>
      <vt:lpstr>Réponses à vos questions</vt:lpstr>
      <vt:lpstr>Merci de votre attention</vt:lpstr>
      <vt:lpstr>Le cas particuliers des robots de téléprésence dans l’enseignement secondaire : inclusion et exclusion</vt:lpstr>
      <vt:lpstr>Un travail avec…</vt:lpstr>
      <vt:lpstr>Les difficultés avec cette forme de soutien</vt:lpstr>
      <vt:lpstr>Robots de téléprésence ?</vt:lpstr>
      <vt:lpstr>Le Robot de Téléprésence</vt:lpstr>
      <vt:lpstr>Des modèles de…</vt:lpstr>
      <vt:lpstr>Prise en main</vt:lpstr>
      <vt:lpstr>Etat actuel</vt:lpstr>
      <vt:lpstr>Etudier via le robot</vt:lpstr>
      <vt:lpstr>Des difficultés en plusieurs temps</vt:lpstr>
      <vt:lpstr>Des difficultés en plusieurs temps</vt:lpstr>
      <vt:lpstr>Sentiment de présence</vt:lpstr>
      <vt:lpstr>Sentiment d’immersion</vt:lpstr>
      <vt:lpstr>Résultats de recherche  (1ère exploration)</vt:lpstr>
      <vt:lpstr>Etude sur le territoire des Landes (40)</vt:lpstr>
      <vt:lpstr>Quelques pistes</vt:lpstr>
      <vt:lpstr>Quelques mots sur les difficultés d’une telle recherche</vt:lpstr>
      <vt:lpstr>Merci de votre attention</vt:lpstr>
      <vt:lpstr>ANNEXES PARTIE 1</vt:lpstr>
      <vt:lpstr>Autres éléments peu/non abordés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</dc:creator>
  <cp:lastModifiedBy>Evaluateur</cp:lastModifiedBy>
  <cp:revision>489</cp:revision>
  <dcterms:created xsi:type="dcterms:W3CDTF">2021-01-15T16:42:21Z</dcterms:created>
  <dcterms:modified xsi:type="dcterms:W3CDTF">2022-04-11T14:20:01Z</dcterms:modified>
</cp:coreProperties>
</file>