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75" r:id="rId4"/>
    <p:sldId id="276" r:id="rId5"/>
    <p:sldId id="284" r:id="rId6"/>
    <p:sldId id="277" r:id="rId7"/>
    <p:sldId id="278" r:id="rId8"/>
    <p:sldId id="286" r:id="rId9"/>
    <p:sldId id="274" r:id="rId10"/>
    <p:sldId id="283" r:id="rId11"/>
    <p:sldId id="288" r:id="rId12"/>
    <p:sldId id="279" r:id="rId13"/>
    <p:sldId id="287" r:id="rId14"/>
    <p:sldId id="281" r:id="rId15"/>
    <p:sldId id="282" r:id="rId16"/>
    <p:sldId id="26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3340AC3-0F29-47F4-AE6E-EBFBDB8A005A}">
          <p14:sldIdLst>
            <p14:sldId id="256"/>
            <p14:sldId id="285"/>
            <p14:sldId id="275"/>
            <p14:sldId id="276"/>
            <p14:sldId id="284"/>
            <p14:sldId id="277"/>
            <p14:sldId id="278"/>
            <p14:sldId id="286"/>
            <p14:sldId id="274"/>
            <p14:sldId id="283"/>
            <p14:sldId id="288"/>
            <p14:sldId id="279"/>
            <p14:sldId id="287"/>
            <p14:sldId id="281"/>
            <p14:sldId id="282"/>
            <p14:sldId id="267"/>
          </p14:sldIdLst>
        </p14:section>
        <p14:section name="Archives" id="{A3432D68-C4B4-49D9-AB52-8BD04DC3497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55B"/>
    <a:srgbClr val="F6A318"/>
    <a:srgbClr val="948CD0"/>
    <a:srgbClr val="FFB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8380-8B41-4E01-8FE0-96194DFD2FA2}" type="datetimeFigureOut">
              <a:rPr lang="fr-FR" smtClean="0"/>
              <a:t>15/10/2023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853BA-B617-4A03-A9DF-EC216C1979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80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853BA-B617-4A03-A9DF-EC216C1979E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95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B2D6E-9CB3-D85D-1271-B1FE0FC0C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EB9B9A-4CE1-D8AC-35A5-5B302784E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6C02D3-C418-4032-C013-058B9ACB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AAF0-387A-4674-BEB4-C2CEE5EB01D8}" type="datetime1">
              <a:rPr lang="fr-FR" smtClean="0"/>
              <a:t>15/10/2023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9BEF31-6207-A127-D19C-673D9BA9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FE4F75-1402-CA36-628A-C47F6AB9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50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E3AC0B-6097-4491-EB31-08645566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F93438-09F3-8514-EC1B-2F1CE24B6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F49EC-FE9F-9745-50FA-7B7BDAA7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CE22-93B1-463C-B104-4C0D84F15091}" type="datetime1">
              <a:rPr lang="fr-FR" smtClean="0"/>
              <a:t>15/10/2023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632730-DC41-94F3-7267-7726AD74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92DECB-EC81-9C76-674B-1BE5F34F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0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841BF9-012B-8415-0CCF-3D4EF7CC9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74B687-385B-20EF-5976-EC3FB1A14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73F281-0073-C098-A5B1-9AE81CD2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4541-2985-4544-B66B-FB6C2D7FFA7C}" type="datetime1">
              <a:rPr lang="fr-FR" smtClean="0"/>
              <a:t>15/10/2023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FE9CB5-5CEC-19C8-082C-D5F4B0DE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A715D9-001A-3454-185E-C07E76C0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69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AA394-12D3-CEAE-C613-3EA8345B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C624A0-5B18-0F25-3330-404ABE073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00000"/>
              </a:lnSpc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00000"/>
              </a:lnSpc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00000"/>
              </a:lnSpc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2EC1A-E2AF-4152-5FE8-5549FD15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A41-5765-499D-9073-3D0AE8B58791}" type="datetime1">
              <a:rPr lang="fr-FR" smtClean="0"/>
              <a:t>15/10/2023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3726D3-45D7-2236-FCE4-BA3F7AE0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A226F9-BCA7-DD06-0260-573FBCF29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19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7937C-1EA1-5870-1AB9-9FC046A3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C1C11D-81EF-DE3B-5BEB-ECBA550F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87635-351B-DB8D-FAA9-CB1A42A2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D248-8216-4F7D-81BD-E3675F29022A}" type="datetime1">
              <a:rPr lang="fr-FR" smtClean="0"/>
              <a:t>15/10/2023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E5B552-359D-38B7-0D52-A99B8772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DCFC74-1705-FB13-536A-D0657BA1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34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4847A-7A47-5165-E9C3-D2FCAECD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9C698-833E-0906-DB87-0C4C126D1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EE09D2-2773-B95C-FAFC-AC6E41F10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21FAC5-A02A-01DC-42A6-A1D92523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4E12-4DB5-4E65-BB5A-F38E4F50156F}" type="datetime1">
              <a:rPr lang="fr-FR" smtClean="0"/>
              <a:t>15/10/2023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F3FDE1-6977-B762-A050-627795D2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5F165C-6CEC-C3D8-2682-3D9DAC8E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77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4F352-AA65-FEF0-2EF3-E88A6B89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F8F411-7400-0B3A-BDEF-30C68F2B2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CFCBB4-CD5C-7D81-5ACD-38CCE7913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764CD9-0889-00EA-4064-A83E7C1DC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CE382D-1B8B-E829-DC5A-760B1BD91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7479A8E-A4B7-9118-A03C-060795DE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A12F-2F6D-4554-8796-5E470A74BC3D}" type="datetime1">
              <a:rPr lang="fr-FR" smtClean="0"/>
              <a:t>15/10/2023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C50880-484A-90C7-3661-63226054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E5C369-0D9E-0603-A8FD-83A12D0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5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8FB41-141C-CF15-D3DA-961E4204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908059-5309-4B8F-D47F-21A53E27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9027-998D-40B3-9A34-D80D4CFE4C95}" type="datetime1">
              <a:rPr lang="fr-FR" smtClean="0"/>
              <a:t>15/10/2023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420680-EDC8-1A4B-F6FA-6A14A056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1A6AE4-8558-85E6-4817-21463293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4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52921D-56A8-BC99-5F48-507ED1DF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E6C5-7E07-4E83-A9E6-82C5B4E73833}" type="datetime1">
              <a:rPr lang="fr-FR" smtClean="0"/>
              <a:t>15/10/2023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146EDC-9ECA-94B2-92AF-3694DC703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FE8B09-779C-0A28-A67B-94AE3F06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7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CF50EA-5C32-EE75-3B64-B3B2B97B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82A295-69D4-4954-FDCE-17A72EE9E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A29DDC-3EFA-6294-CB4E-E63F0D2CE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F1CB06-CE1A-F9E4-3596-2D9BECE35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AFD-40C1-4B94-BB6F-44F00201CD87}" type="datetime1">
              <a:rPr lang="fr-FR" smtClean="0"/>
              <a:t>15/10/2023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0AC0E7-B74B-3DFC-DFFF-D8BF3BBA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224D13-EDF8-CBE7-5966-174BD9B7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42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DFAB3-1F33-E78B-642D-3670B79C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23ED72-9634-BD0A-AE1E-98171497D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168AD7-8768-350A-3F7D-E84079D28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8BF49C-3BD6-E26D-05B8-C3A04056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5ECF-F772-4E85-A806-01499A28B638}" type="datetime1">
              <a:rPr lang="fr-FR" smtClean="0"/>
              <a:t>15/10/2023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DC503C-962D-BBB9-F7B7-3B82B071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B10564-5AAB-7047-DD9A-CBDC9D9A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3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42C8D3-B008-2776-A75A-686616FD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3ED9D7-4968-2A8A-7D51-81D42ECD7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CD6E8-8563-4DEE-DA39-CCEDC2D26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5859-6E93-4E5C-93A0-CAC1DE47791E}" type="datetime1">
              <a:rPr lang="fr-FR" smtClean="0"/>
              <a:t>15/10/2023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78ECCA-C95D-1814-71DA-AB518B0B5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75D50-90EE-4ACD-EA8B-1CA7D5F20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D393-C0EA-49A6-AEB1-B4BC739D17D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167835-920D-DF2C-EE01-99BFD3B14A75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2B25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7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rgbClr val="2B255B"/>
          </a:solidFill>
          <a:latin typeface="Arial Rounded MT Bold" panose="020F070403050403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A26677-060E-29BF-0507-7202534D2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1987"/>
            <a:ext cx="9144000" cy="2064774"/>
          </a:xfrm>
        </p:spPr>
        <p:txBody>
          <a:bodyPr anchor="ctr">
            <a:noAutofit/>
          </a:bodyPr>
          <a:lstStyle/>
          <a:p>
            <a:r>
              <a:rPr lang="fr-FR" sz="3600" dirty="0">
                <a:solidFill>
                  <a:srgbClr val="2B255B"/>
                </a:solidFill>
              </a:rPr>
              <a:t>Persévérance des apprenants dans l’enseignement secondaire à distance</a:t>
            </a:r>
            <a:br>
              <a:rPr lang="fr-FR" sz="4000" dirty="0">
                <a:solidFill>
                  <a:srgbClr val="2B255B"/>
                </a:solidFill>
              </a:rPr>
            </a:br>
            <a:br>
              <a:rPr lang="fr-FR" sz="4000" dirty="0">
                <a:solidFill>
                  <a:srgbClr val="2B255B"/>
                </a:solidFill>
              </a:rPr>
            </a:br>
            <a:r>
              <a:rPr lang="fr-FR" sz="2800" dirty="0">
                <a:solidFill>
                  <a:srgbClr val="2B255B"/>
                </a:solidFill>
              </a:rPr>
              <a:t>Proposition d’un protocole de recherche</a:t>
            </a:r>
            <a:endParaRPr lang="fr-FR" sz="4000" dirty="0">
              <a:solidFill>
                <a:srgbClr val="2B255B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E8FE5F-614E-7939-C3A6-5F6435F68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0723"/>
            <a:ext cx="9144000" cy="1415845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rgbClr val="2B255B"/>
                </a:solidFill>
              </a:rPr>
              <a:t>Clément Dussarps, Julie </a:t>
            </a:r>
            <a:r>
              <a:rPr lang="fr-FR" sz="1800" dirty="0" err="1">
                <a:solidFill>
                  <a:srgbClr val="2B255B"/>
                </a:solidFill>
              </a:rPr>
              <a:t>Varichon</a:t>
            </a:r>
            <a:endParaRPr lang="fr-FR" sz="1800" dirty="0">
              <a:solidFill>
                <a:srgbClr val="2B255B"/>
              </a:solidFill>
            </a:endParaRPr>
          </a:p>
          <a:p>
            <a:endParaRPr lang="fr-FR" sz="1800" dirty="0">
              <a:solidFill>
                <a:srgbClr val="2B255B"/>
              </a:solidFill>
            </a:endParaRPr>
          </a:p>
          <a:p>
            <a:r>
              <a:rPr lang="fr-FR" sz="1800" dirty="0">
                <a:solidFill>
                  <a:srgbClr val="2B255B"/>
                </a:solidFill>
              </a:rPr>
              <a:t>Colloque « Éducation et instruction dans les écoles au XXIe siècle » - octobre 2023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CDA160C-F40A-8BD3-0942-C06C3F290D13}"/>
              </a:ext>
            </a:extLst>
          </p:cNvPr>
          <p:cNvGrpSpPr/>
          <p:nvPr/>
        </p:nvGrpSpPr>
        <p:grpSpPr>
          <a:xfrm>
            <a:off x="907998" y="6046253"/>
            <a:ext cx="10875519" cy="811747"/>
            <a:chOff x="907998" y="6046253"/>
            <a:chExt cx="10875519" cy="811747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2A435FC4-5F0C-EB40-9D0A-7BBE1AA72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7998" y="6046253"/>
              <a:ext cx="2136579" cy="811747"/>
            </a:xfrm>
            <a:prstGeom prst="rect">
              <a:avLst/>
            </a:prstGeom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68833C5D-AE00-0292-3251-831D32CD5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4577" y="6046253"/>
              <a:ext cx="2020181" cy="811746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0C249590-4B40-A3D1-385F-74AE81B72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4758" y="6046253"/>
              <a:ext cx="1388533" cy="811746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9BF55BF2-6C0D-C94D-6D3C-A9F0439FA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53291" y="6185421"/>
              <a:ext cx="2425239" cy="533410"/>
            </a:xfrm>
            <a:prstGeom prst="rect">
              <a:avLst/>
            </a:prstGeom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46AB087E-7AAB-C3DA-1098-FB397A1A5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78530" y="6115837"/>
              <a:ext cx="1004910" cy="672578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2F52B102-FED2-BEA3-2410-D0193449A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052532" y="6108914"/>
              <a:ext cx="1730985" cy="686425"/>
            </a:xfrm>
            <a:prstGeom prst="rect">
              <a:avLst/>
            </a:prstGeom>
          </p:spPr>
        </p:pic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6A6FAF-F1D2-F73A-5B40-2DA58DFE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10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sur les questionnaires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fr-FR" dirty="0"/>
              <a:t>Questionnaires « baromètre » :</a:t>
            </a:r>
          </a:p>
          <a:p>
            <a:pPr lvl="1"/>
            <a:r>
              <a:rPr lang="fr-FR" dirty="0"/>
              <a:t>Hebdomadaires (pendant 18 semaines)</a:t>
            </a:r>
          </a:p>
          <a:p>
            <a:pPr lvl="1"/>
            <a:r>
              <a:rPr lang="fr-FR" dirty="0"/>
              <a:t>Pose systématiquement des questions sur le travail effectué la semaine passé et les causes de l’estimation d’avoir suffisamment travaillé ou non</a:t>
            </a:r>
          </a:p>
          <a:p>
            <a:pPr lvl="1"/>
            <a:r>
              <a:rPr lang="fr-FR" dirty="0"/>
              <a:t>Autres questions issues de questionnaires validés en psychologie :</a:t>
            </a:r>
          </a:p>
          <a:p>
            <a:pPr lvl="2"/>
            <a:r>
              <a:rPr lang="fr-FR" dirty="0"/>
              <a:t>Plaisir</a:t>
            </a:r>
          </a:p>
          <a:p>
            <a:pPr lvl="2"/>
            <a:r>
              <a:rPr lang="fr-FR" dirty="0"/>
              <a:t>Ennui</a:t>
            </a:r>
          </a:p>
          <a:p>
            <a:pPr lvl="2"/>
            <a:r>
              <a:rPr lang="fr-FR" dirty="0"/>
              <a:t>Anxiété</a:t>
            </a:r>
          </a:p>
          <a:p>
            <a:pPr lvl="2"/>
            <a:r>
              <a:rPr lang="fr-FR" dirty="0"/>
              <a:t>Auto-régulations, gestion du temps</a:t>
            </a:r>
          </a:p>
          <a:p>
            <a:pPr lvl="2"/>
            <a:r>
              <a:rPr lang="fr-FR" dirty="0"/>
              <a:t>Métacognition, stratégies d’apprentissage</a:t>
            </a:r>
          </a:p>
          <a:p>
            <a:pPr lvl="2"/>
            <a:r>
              <a:rPr lang="fr-FR" dirty="0"/>
              <a:t>Environnement</a:t>
            </a:r>
          </a:p>
          <a:p>
            <a:pPr lvl="2"/>
            <a:r>
              <a:rPr lang="fr-FR" dirty="0"/>
              <a:t>Accompagnement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8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données de cadrage…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i="1" dirty="0"/>
              <a:t>Sur un échantillon de 296 réponses à ce jour </a:t>
            </a:r>
          </a:p>
          <a:p>
            <a:r>
              <a:rPr lang="fr-FR" sz="1600" dirty="0"/>
              <a:t>73% F et 22% H (5% NSP) </a:t>
            </a:r>
          </a:p>
          <a:p>
            <a:r>
              <a:rPr lang="fr-FR" sz="1600" dirty="0"/>
              <a:t>Diplôme des parents : 44% &gt;= bac +5</a:t>
            </a:r>
          </a:p>
          <a:p>
            <a:r>
              <a:rPr lang="fr-FR" sz="1600" dirty="0"/>
              <a:t>16% sont boursiers</a:t>
            </a:r>
          </a:p>
          <a:p>
            <a:r>
              <a:rPr lang="fr-FR" sz="1600" dirty="0"/>
              <a:t>50% ont démarré la distance en 2020 ou après (24% font leur première année en FAD actuellement)</a:t>
            </a:r>
          </a:p>
          <a:p>
            <a:r>
              <a:rPr lang="fr-FR" sz="1600" dirty="0"/>
              <a:t>La majorité souhaite retourner en établissement scolaire (57%)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dirty="0"/>
              <a:t>Raisons d’étudier à distance : </a:t>
            </a:r>
          </a:p>
          <a:p>
            <a:r>
              <a:rPr lang="fr-FR" sz="1600" dirty="0"/>
              <a:t>60% pour raisons de santé sans MDPH, 13% handicap reconnu MDPH (total = 73%)</a:t>
            </a:r>
          </a:p>
          <a:p>
            <a:r>
              <a:rPr lang="fr-FR" sz="1600" dirty="0"/>
              <a:t>13% à l’étranger / trop éloignés d’un établissement scolaire</a:t>
            </a:r>
          </a:p>
          <a:p>
            <a:r>
              <a:rPr lang="fr-FR" sz="1600" dirty="0"/>
              <a:t>6% sportifs de haut-niveau ou artistes</a:t>
            </a:r>
          </a:p>
          <a:p>
            <a:r>
              <a:rPr lang="fr-FR" sz="1600" dirty="0"/>
              <a:t>8% autre : préférence, choix de l’entourage, … (lié à une raison de santé ?)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02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résultats… très récents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100" dirty="0"/>
              <a:t>Conditions de travail :</a:t>
            </a:r>
          </a:p>
          <a:p>
            <a:r>
              <a:rPr lang="fr-FR" sz="1600" dirty="0"/>
              <a:t>24% ont des cours particuliers, 20% une aide de professionnels de santé</a:t>
            </a:r>
          </a:p>
          <a:p>
            <a:r>
              <a:rPr lang="fr-FR" sz="1600" dirty="0"/>
              <a:t>90% estiment avoir une connexion internet suffisante (fiabilité, vitesse) pour travailler</a:t>
            </a:r>
          </a:p>
          <a:p>
            <a:r>
              <a:rPr lang="fr-FR" sz="1600" dirty="0"/>
              <a:t>89% estiment avoir un environnement de travail satisfaisant</a:t>
            </a:r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29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9F549401-3231-6444-3329-1FF8C1BD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Ecueils et limites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D5656E3-B262-819E-EAED-06C77277D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1C2589-F3F3-CED4-7DB0-DDCF68F4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94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Trop de données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fr-FR" dirty="0"/>
              <a:t>Comment traiter la masse de données hétérogènes, face à un manque de moyens (humains, temps) ?</a:t>
            </a:r>
          </a:p>
          <a:p>
            <a:pPr lvl="1"/>
            <a:r>
              <a:rPr lang="fr-FR" dirty="0"/>
              <a:t>Automatisation de la mise en forme et du traitement des données (logiciel R)</a:t>
            </a:r>
          </a:p>
          <a:p>
            <a:pPr lvl="1"/>
            <a:r>
              <a:rPr lang="fr-FR" dirty="0"/>
              <a:t>Facilitation des retranscriptions (</a:t>
            </a:r>
            <a:r>
              <a:rPr lang="fr-FR" dirty="0" err="1"/>
              <a:t>MyGoodTape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Intelligences artificielles pour aider au traitement de données ?</a:t>
            </a:r>
            <a:br>
              <a:rPr lang="fr-FR" dirty="0"/>
            </a:br>
            <a:r>
              <a:rPr lang="fr-FR" dirty="0"/>
              <a:t>(des essais sont en cours, plutôt un outil pratique pour aider sur certaines tâches)</a:t>
            </a:r>
          </a:p>
          <a:p>
            <a:pPr lvl="1"/>
            <a:r>
              <a:rPr lang="fr-FR" dirty="0"/>
              <a:t>Renforts : stagiaires, vacataires…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95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fr-FR" dirty="0"/>
              <a:t>Des angles de vue malgré la démarche pluridisciplinaire :</a:t>
            </a:r>
          </a:p>
          <a:p>
            <a:pPr lvl="1"/>
            <a:r>
              <a:rPr lang="fr-FR" dirty="0"/>
              <a:t>Quid d’une approche plus sociologique ?</a:t>
            </a:r>
          </a:p>
          <a:p>
            <a:pPr lvl="1"/>
            <a:r>
              <a:rPr lang="fr-FR" dirty="0"/>
              <a:t>Quid du design pédagogique ? De la navigation sur la plateforme / </a:t>
            </a:r>
            <a:r>
              <a:rPr lang="fr-FR" dirty="0" err="1"/>
              <a:t>eye-tracking</a:t>
            </a:r>
            <a:r>
              <a:rPr lang="fr-FR" dirty="0"/>
              <a:t> ?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r>
              <a:rPr lang="fr-FR" dirty="0"/>
              <a:t>La difficulté d’obtenir des réponses aux questionnaires</a:t>
            </a:r>
          </a:p>
          <a:p>
            <a:endParaRPr lang="fr-FR" dirty="0"/>
          </a:p>
          <a:p>
            <a:r>
              <a:rPr lang="fr-FR" b="1" dirty="0"/>
              <a:t>La difficulté d’obtenir des réponses de décrocheurs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Deuxième recueil de données (2024-2025)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dirty="0"/>
              <a:t> Vers une étude de cas, une approche encore plus qualitative ?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18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13A43-96B3-1192-E52D-D587C5A19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6858000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dirty="0"/>
              <a:t>Merci de votre écoute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A241280-669F-9047-71EB-C93437FB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11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9F549401-3231-6444-3329-1FF8C1BD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PERSCOL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D5656E3-B262-819E-EAED-06C77277D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1C2589-F3F3-CED4-7DB0-DDCF68F4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47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« PERSCOL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8358"/>
            <a:ext cx="6602247" cy="5119642"/>
          </a:xfrm>
        </p:spPr>
        <p:txBody>
          <a:bodyPr>
            <a:normAutofit/>
          </a:bodyPr>
          <a:lstStyle/>
          <a:p>
            <a:r>
              <a:rPr lang="fr-FR" dirty="0"/>
              <a:t>ANR JCJC, 2023 – 2026 (3 ans)</a:t>
            </a:r>
          </a:p>
          <a:p>
            <a:endParaRPr lang="fr-FR" dirty="0"/>
          </a:p>
          <a:p>
            <a:r>
              <a:rPr lang="fr-FR" dirty="0"/>
              <a:t>Equipe de 13 chercheurs de plusieurs universités françaises et canadiennes :</a:t>
            </a:r>
          </a:p>
          <a:p>
            <a:pPr lvl="1"/>
            <a:r>
              <a:rPr lang="fr-FR" dirty="0"/>
              <a:t>Sc. de l’information et de la communication</a:t>
            </a:r>
          </a:p>
          <a:p>
            <a:pPr lvl="1"/>
            <a:r>
              <a:rPr lang="fr-FR" dirty="0"/>
              <a:t>Sc. de l’éducation et de la formation</a:t>
            </a:r>
          </a:p>
          <a:p>
            <a:pPr lvl="1"/>
            <a:r>
              <a:rPr lang="fr-FR" dirty="0"/>
              <a:t>Psychologie</a:t>
            </a:r>
          </a:p>
          <a:p>
            <a:pPr lvl="1"/>
            <a:r>
              <a:rPr lang="fr-FR" dirty="0"/>
              <a:t>Informatique</a:t>
            </a:r>
          </a:p>
          <a:p>
            <a:endParaRPr lang="fr-FR" dirty="0"/>
          </a:p>
          <a:p>
            <a:r>
              <a:rPr lang="fr-FR" dirty="0"/>
              <a:t>2 ingénieures d’études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3</a:t>
            </a:fld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A3E3F080-43C5-0673-33E7-657CB4E43667}"/>
              </a:ext>
            </a:extLst>
          </p:cNvPr>
          <p:cNvGrpSpPr/>
          <p:nvPr/>
        </p:nvGrpSpPr>
        <p:grpSpPr>
          <a:xfrm>
            <a:off x="7180729" y="1233782"/>
            <a:ext cx="5011271" cy="5525894"/>
            <a:chOff x="6697502" y="45357"/>
            <a:chExt cx="5494499" cy="6058746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A55F5F7A-6785-9E3D-F3E5-EB260A9551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5167"/>
            <a:stretch/>
          </p:blipFill>
          <p:spPr>
            <a:xfrm>
              <a:off x="6697502" y="45357"/>
              <a:ext cx="1355115" cy="603969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6F83E5D6-CB17-170A-3766-FAB93E0DDC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39"/>
            <a:stretch/>
          </p:blipFill>
          <p:spPr>
            <a:xfrm>
              <a:off x="8042787" y="45357"/>
              <a:ext cx="1395241" cy="6030167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D96893C6-883B-D581-3344-B3734865F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37411" y="45357"/>
              <a:ext cx="1438476" cy="6058746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6BEC0D72-4BDB-6B1E-88C1-A027088B67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22823" y="79782"/>
              <a:ext cx="1369178" cy="4502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98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fr-FR" dirty="0"/>
              <a:t>Dans un contexte où :</a:t>
            </a:r>
          </a:p>
          <a:p>
            <a:pPr lvl="1"/>
            <a:r>
              <a:rPr lang="fr-FR" dirty="0"/>
              <a:t>le décrochage scolaire continue d’interroger </a:t>
            </a:r>
          </a:p>
          <a:p>
            <a:pPr lvl="1"/>
            <a:r>
              <a:rPr lang="fr-FR" dirty="0"/>
              <a:t>et où les inscriptions hors « scolarité classique » sont en augmentation </a:t>
            </a:r>
            <a:br>
              <a:rPr lang="fr-FR" dirty="0"/>
            </a:br>
            <a:r>
              <a:rPr lang="fr-FR" dirty="0"/>
              <a:t>(notamment pour cause de « refus scolaire anxieux »)</a:t>
            </a:r>
          </a:p>
          <a:p>
            <a:pPr lvl="1"/>
            <a:r>
              <a:rPr lang="fr-FR" dirty="0"/>
              <a:t>la persévérance est peu étudiée dans le second degré à distance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Identifier les facteurs de persévérance scolaire des apprenants du second degré à distance et l’évolution de cette persévérance au fil du temps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Identifier des (potentiels) leviers d’action pour réduire le décrochage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38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9F549401-3231-6444-3329-1FF8C1BD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Persévérer en </a:t>
            </a:r>
            <a:br>
              <a:rPr lang="fr-FR" dirty="0"/>
            </a:br>
            <a:r>
              <a:rPr lang="fr-FR" dirty="0"/>
              <a:t>formation à distance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D5656E3-B262-819E-EAED-06C77277D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1C2589-F3F3-CED4-7DB0-DDCF68F4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49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persévérance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comportement (observable)</a:t>
            </a:r>
          </a:p>
          <a:p>
            <a:endParaRPr lang="fr-FR" dirty="0"/>
          </a:p>
          <a:p>
            <a:r>
              <a:rPr lang="fr-FR" dirty="0"/>
              <a:t>Orienté vers un objectif (intrinsèque et/ou extrinsèque)</a:t>
            </a:r>
          </a:p>
          <a:p>
            <a:endParaRPr lang="fr-FR" dirty="0"/>
          </a:p>
          <a:p>
            <a:r>
              <a:rPr lang="fr-FR" dirty="0"/>
              <a:t>Se traduisant par des efforts, + ou – maintenus en dépit des difficultés rencontrées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 Echelle dans le projet = une année d’étude (pas une activité précise)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 Persévérance comme processus = établir des « niveaux de persévérance »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5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facteurs de persévérance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fr-FR" dirty="0"/>
              <a:t>Trois grands domaines retenus par Papi </a:t>
            </a:r>
            <a:r>
              <a:rPr lang="fr-FR" i="1" dirty="0"/>
              <a:t>et al</a:t>
            </a:r>
            <a:r>
              <a:rPr lang="fr-FR" dirty="0"/>
              <a:t>. (2022) :</a:t>
            </a:r>
          </a:p>
          <a:p>
            <a:pPr lvl="1"/>
            <a:r>
              <a:rPr lang="fr-FR" dirty="0"/>
              <a:t>Internes : psychologiques, caractéristiques individuelles, etc.</a:t>
            </a:r>
          </a:p>
          <a:p>
            <a:pPr lvl="1"/>
            <a:r>
              <a:rPr lang="fr-FR" dirty="0"/>
              <a:t>Accompagnement (par les enseignants et les pairs)</a:t>
            </a:r>
          </a:p>
          <a:p>
            <a:pPr lvl="1"/>
            <a:r>
              <a:rPr lang="fr-FR" dirty="0"/>
              <a:t>Design pédagogique</a:t>
            </a:r>
          </a:p>
          <a:p>
            <a:pPr lvl="1"/>
            <a:r>
              <a:rPr lang="fr-FR" dirty="0"/>
              <a:t>Nous y ajoutons l’environnement info-communicationnel (proches, ressources à disposition, organisation individuelle au sein de son environnement…)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 De nombreux domaines peuvent être pris en compte… et sont rarement pondérés (tant il est difficile de le faire !)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7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9F549401-3231-6444-3329-1FF8C1BD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Approche empirique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D5656E3-B262-819E-EAED-06C77277D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1C2589-F3F3-CED4-7DB0-DDCF68F4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64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59C4F-1215-41E7-E452-8D69C8D3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méthodologique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1778B-BDE6-BDB1-F2D7-5A06D0AD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fr-FR" dirty="0"/>
              <a:t>Terrains : CNED et Institut Agro Dijon</a:t>
            </a:r>
          </a:p>
          <a:p>
            <a:r>
              <a:rPr lang="fr-FR" dirty="0"/>
              <a:t>Public : lycéens (16 ans et plus, mais quelques plus jeunes…)</a:t>
            </a:r>
          </a:p>
          <a:p>
            <a:r>
              <a:rPr lang="fr-FR" dirty="0"/>
              <a:t>Instruments méthodologiques :</a:t>
            </a:r>
          </a:p>
          <a:p>
            <a:pPr lvl="1"/>
            <a:r>
              <a:rPr lang="fr-FR" dirty="0"/>
              <a:t>Questionnaires (approche psycho-cognitive)</a:t>
            </a:r>
          </a:p>
          <a:p>
            <a:pPr lvl="1"/>
            <a:r>
              <a:rPr lang="fr-FR" dirty="0"/>
              <a:t>Entretiens semi-directifs (approche SIC / </a:t>
            </a:r>
            <a:r>
              <a:rPr lang="fr-FR" dirty="0" err="1"/>
              <a:t>SdEF</a:t>
            </a:r>
            <a:r>
              <a:rPr lang="fr-FR" dirty="0"/>
              <a:t> et disciplines connexes)</a:t>
            </a:r>
          </a:p>
          <a:p>
            <a:pPr lvl="1"/>
            <a:r>
              <a:rPr lang="fr-FR" dirty="0"/>
              <a:t>Données de scolarité + activité sur la plateforme</a:t>
            </a:r>
          </a:p>
          <a:p>
            <a:pPr lvl="1"/>
            <a:r>
              <a:rPr lang="fr-FR" dirty="0"/>
              <a:t>Etude des plateformes (approche sémiologique)</a:t>
            </a:r>
          </a:p>
          <a:p>
            <a:endParaRPr lang="fr-FR" dirty="0"/>
          </a:p>
          <a:p>
            <a:r>
              <a:rPr lang="fr-FR" dirty="0"/>
              <a:t>Etude longitudinale :</a:t>
            </a:r>
          </a:p>
          <a:p>
            <a:pPr lvl="1"/>
            <a:r>
              <a:rPr lang="fr-FR" dirty="0"/>
              <a:t>Questionnaires de profil + 18 récurrents (hebdomadaires)</a:t>
            </a:r>
          </a:p>
          <a:p>
            <a:pPr lvl="1"/>
            <a:r>
              <a:rPr lang="fr-FR" dirty="0"/>
              <a:t>Entretiens semi-directifs réguliers (tous les 2 mois, 4 au total * 17 apprenants)</a:t>
            </a:r>
            <a:br>
              <a:rPr lang="fr-FR" dirty="0"/>
            </a:br>
            <a:r>
              <a:rPr lang="fr-FR" dirty="0"/>
              <a:t>+ entretiens en fin d’année (*40 environ).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FBAF4-78B7-DCDB-745B-A9179806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D393-C0EA-49A6-AEB1-B4BC739D17D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0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8262</TotalTime>
  <Words>811</Words>
  <Application>Microsoft Office PowerPoint</Application>
  <PresentationFormat>Grand écran</PresentationFormat>
  <Paragraphs>121</Paragraphs>
  <Slides>16</Slides>
  <Notes>1</Notes>
  <HiddenSlides>2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Calibri</vt:lpstr>
      <vt:lpstr>Open Sans</vt:lpstr>
      <vt:lpstr>Wingdings</vt:lpstr>
      <vt:lpstr>Thème Office</vt:lpstr>
      <vt:lpstr>Persévérance des apprenants dans l’enseignement secondaire à distance  Proposition d’un protocole de recherche</vt:lpstr>
      <vt:lpstr>Le projet PERSCOL</vt:lpstr>
      <vt:lpstr>Le projet « PERSCOL »</vt:lpstr>
      <vt:lpstr>Questionnement</vt:lpstr>
      <vt:lpstr>Persévérer en  formation à distance</vt:lpstr>
      <vt:lpstr>La persévérance</vt:lpstr>
      <vt:lpstr>Les facteurs de persévérance</vt:lpstr>
      <vt:lpstr>Approche empirique</vt:lpstr>
      <vt:lpstr>Démarche méthodologique</vt:lpstr>
      <vt:lpstr>Focus sur les questionnaires</vt:lpstr>
      <vt:lpstr>Quelques données de cadrage…</vt:lpstr>
      <vt:lpstr>Quelques résultats… très récents</vt:lpstr>
      <vt:lpstr>Ecueils et limites</vt:lpstr>
      <vt:lpstr>Trop de données ?</vt:lpstr>
      <vt:lpstr>Limites</vt:lpstr>
      <vt:lpstr>Merci de votre écoute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REL</dc:creator>
  <cp:lastModifiedBy>REL</cp:lastModifiedBy>
  <cp:revision>309</cp:revision>
  <dcterms:created xsi:type="dcterms:W3CDTF">2023-09-28T20:07:17Z</dcterms:created>
  <dcterms:modified xsi:type="dcterms:W3CDTF">2023-10-17T15:13:59Z</dcterms:modified>
</cp:coreProperties>
</file>