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3" roundtripDataSignature="AMtx7mhs/3xl3yzvtEP3Bf+ZHOW2peQOK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261929C-CF3B-4B84-A2E2-7CDF3EDE6325}">
  <a:tblStyle styleId="{F261929C-CF3B-4B84-A2E2-7CDF3EDE6325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  <a:fill>
          <a:solidFill>
            <a:schemeClr val="dk1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dk1">
              <a:alpha val="20000"/>
            </a:schemeClr>
          </a:solidFill>
        </a:fill>
      </a:tcStyle>
    </a:band1V>
    <a:band2V>
      <a:tcTxStyle/>
      <a:tcStyle>
        <a:tcBdr/>
      </a:tcStyle>
    </a:band2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FFFFFF">
              <a:alpha val="0"/>
            </a:srgbClr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/>
      <a:tcStyle>
        <a:tcBdr>
          <a:bottom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FFFFFF">
              <a:alpha val="0"/>
            </a:srgbClr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B69F1316-DB7C-4266-99C6-536014F0DBAF}" styleName="Table_1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V>
    <a:band2V>
      <a:tcTxStyle/>
      <a:tcStyle>
        <a:tcBdr/>
      </a:tcStyle>
    </a:band2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FFFFFF">
              <a:alpha val="0"/>
            </a:srgbClr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/>
      <a:tcStyle>
        <a:tcBdr>
          <a:bottom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FFFFFF">
              <a:alpha val="0"/>
            </a:srgbClr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617E2AAF-DA00-4AF9-8351-380BA40BC845}" styleName="Table_2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V>
    <a:band2V>
      <a:tcTxStyle/>
      <a:tcStyle>
        <a:tcBdr/>
      </a:tcStyle>
    </a:band2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127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FFFFFF">
              <a:alpha val="0"/>
            </a:srgbClr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/>
      <a:tcStyle>
        <a:tcBdr>
          <a:bottom>
            <a:ln w="127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FFFFFF">
              <a:alpha val="0"/>
            </a:srgbClr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9" d="100"/>
          <a:sy n="49" d="100"/>
        </p:scale>
        <p:origin x="68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5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Classeur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Classeur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/>
              <a:t>Rest of the lexicon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474D-4151-BCBE-A3ADCF4A220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474D-4151-BCBE-A3ADCF4A220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474D-4151-BCBE-A3ADCF4A220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474D-4151-BCBE-A3ADCF4A220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474D-4151-BCBE-A3ADCF4A2206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[Classeur1]Feuil1!$E$2:$E$6</c:f>
              <c:strCache>
                <c:ptCount val="5"/>
                <c:pt idx="0">
                  <c:v>i</c:v>
                </c:pt>
                <c:pt idx="1">
                  <c:v>a</c:v>
                </c:pt>
                <c:pt idx="2">
                  <c:v>u</c:v>
                </c:pt>
                <c:pt idx="3">
                  <c:v>ɛ</c:v>
                </c:pt>
                <c:pt idx="4">
                  <c:v>ɔ</c:v>
                </c:pt>
              </c:strCache>
            </c:strRef>
          </c:cat>
          <c:val>
            <c:numRef>
              <c:f>[Classeur1]Feuil1!$F$2:$F$6</c:f>
              <c:numCache>
                <c:formatCode>General</c:formatCode>
                <c:ptCount val="5"/>
                <c:pt idx="0">
                  <c:v>806</c:v>
                </c:pt>
                <c:pt idx="1">
                  <c:v>975</c:v>
                </c:pt>
                <c:pt idx="2">
                  <c:v>798</c:v>
                </c:pt>
                <c:pt idx="3">
                  <c:v>683</c:v>
                </c:pt>
                <c:pt idx="4">
                  <c:v>553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74D-4151-BCBE-A3ADCF4A2206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/>
              <a:t>Onomatopoeia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180B-4BFA-9F87-F17A4581F00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180B-4BFA-9F87-F17A4581F00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180B-4BFA-9F87-F17A4581F00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180B-4BFA-9F87-F17A4581F00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180B-4BFA-9F87-F17A4581F00F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[Classeur1]Feuil1!$A$2:$A$6</c:f>
              <c:strCache>
                <c:ptCount val="5"/>
                <c:pt idx="0">
                  <c:v>i</c:v>
                </c:pt>
                <c:pt idx="1">
                  <c:v>a</c:v>
                </c:pt>
                <c:pt idx="2">
                  <c:v>u</c:v>
                </c:pt>
                <c:pt idx="3">
                  <c:v>ɛ</c:v>
                </c:pt>
                <c:pt idx="4">
                  <c:v>ɔ</c:v>
                </c:pt>
              </c:strCache>
            </c:strRef>
          </c:cat>
          <c:val>
            <c:numRef>
              <c:f>[Classeur1]Feuil1!$B$2:$B$6</c:f>
              <c:numCache>
                <c:formatCode>General</c:formatCode>
                <c:ptCount val="5"/>
                <c:pt idx="0">
                  <c:v>107</c:v>
                </c:pt>
                <c:pt idx="1">
                  <c:v>26</c:v>
                </c:pt>
                <c:pt idx="2">
                  <c:v>38</c:v>
                </c:pt>
                <c:pt idx="3">
                  <c:v>36</c:v>
                </c:pt>
                <c:pt idx="4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180B-4BFA-9F87-F17A4581F00F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Google Shape;177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" name="Google Shape;189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5" name="Google Shape;195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" name="Google Shape;207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3" name="Google Shape;213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1" name="Google Shape;221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8" name="Google Shape;228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5" name="Google Shape;235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2" name="Google Shape;242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9" name="Google Shape;249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" name="Google Shape;255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" name="Google Shape;261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e de titr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9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9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2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57C085FF-5771-48B4-A1D3-B62B5906CA26}" type="datetime1">
              <a:rPr lang="en-US" smtClean="0"/>
              <a:t>8/29/2023</a:t>
            </a:fld>
            <a:endParaRPr/>
          </a:p>
        </p:txBody>
      </p:sp>
      <p:sp>
        <p:nvSpPr>
          <p:cNvPr id="15" name="Google Shape;15;p2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texte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38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3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454B6849-0683-4800-BB15-6BF5647EFF03}" type="datetime1">
              <a:rPr lang="en-US" smtClean="0"/>
              <a:t>8/29/2023</a:t>
            </a:fld>
            <a:endParaRPr/>
          </a:p>
        </p:txBody>
      </p:sp>
      <p:sp>
        <p:nvSpPr>
          <p:cNvPr id="72" name="Google Shape;72;p3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3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vertical et texte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9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9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3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6AA790B9-27F5-4305-B96C-8E2F92978F8E}" type="datetime1">
              <a:rPr lang="en-US" smtClean="0"/>
              <a:t>8/29/2023</a:t>
            </a:fld>
            <a:endParaRPr/>
          </a:p>
        </p:txBody>
      </p:sp>
      <p:sp>
        <p:nvSpPr>
          <p:cNvPr id="78" name="Google Shape;78;p3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3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contenu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AF33AC96-AE61-409B-99BD-66D1F5E8458A}" type="datetime1">
              <a:rPr lang="en-US" smtClean="0"/>
              <a:t>8/29/2023</a:t>
            </a:fld>
            <a:endParaRPr/>
          </a:p>
        </p:txBody>
      </p:sp>
      <p:sp>
        <p:nvSpPr>
          <p:cNvPr id="21" name="Google Shape;21;p3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ison" type="twoTxTwoObj">
  <p:cSld name="TWO_OBJECTS_WITH_TEX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1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1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26" name="Google Shape;26;p31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31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28" name="Google Shape;28;p31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3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2BDFE20D-2D2D-4EA0-950B-78C0D06792BF}" type="datetime1">
              <a:rPr lang="en-US" smtClean="0"/>
              <a:t>8/29/2023</a:t>
            </a:fld>
            <a:endParaRPr/>
          </a:p>
        </p:txBody>
      </p:sp>
      <p:sp>
        <p:nvSpPr>
          <p:cNvPr id="30" name="Google Shape;30;p3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3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de section" type="secHead">
  <p:cSld name="SECTION_HEADER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32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32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3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C3C7845F-B9AD-4E2F-95C8-5F5DE535BB21}" type="datetime1">
              <a:rPr lang="en-US" smtClean="0"/>
              <a:t>8/29/2023</a:t>
            </a:fld>
            <a:endParaRPr/>
          </a:p>
        </p:txBody>
      </p:sp>
      <p:sp>
        <p:nvSpPr>
          <p:cNvPr id="36" name="Google Shape;36;p3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3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ux contenus" type="twoObj">
  <p:cSld name="TWO_OBJECT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3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3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3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3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3AED7F4C-2CBF-4DEF-AA0D-1DBB165F563B}" type="datetime1">
              <a:rPr lang="en-US" smtClean="0"/>
              <a:t>8/29/2023</a:t>
            </a:fld>
            <a:endParaRPr/>
          </a:p>
        </p:txBody>
      </p:sp>
      <p:sp>
        <p:nvSpPr>
          <p:cNvPr id="43" name="Google Shape;43;p3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3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seul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3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3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489C4B4F-F27B-4B7C-824F-C08971CB19F2}" type="datetime1">
              <a:rPr lang="en-US" smtClean="0"/>
              <a:t>8/29/2023</a:t>
            </a:fld>
            <a:endParaRPr/>
          </a:p>
        </p:txBody>
      </p:sp>
      <p:sp>
        <p:nvSpPr>
          <p:cNvPr id="48" name="Google Shape;48;p3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3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3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D0005922-8542-4736-A9A8-284EC1D2664C}" type="datetime1">
              <a:rPr lang="en-US" smtClean="0"/>
              <a:t>8/29/2023</a:t>
            </a:fld>
            <a:endParaRPr/>
          </a:p>
        </p:txBody>
      </p:sp>
      <p:sp>
        <p:nvSpPr>
          <p:cNvPr id="52" name="Google Shape;52;p3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3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 avec légende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36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36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3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1F7B64B0-B116-43AD-9DCB-68836E413CFD}" type="datetime1">
              <a:rPr lang="en-US" smtClean="0"/>
              <a:t>8/29/2023</a:t>
            </a:fld>
            <a:endParaRPr/>
          </a:p>
        </p:txBody>
      </p:sp>
      <p:sp>
        <p:nvSpPr>
          <p:cNvPr id="59" name="Google Shape;59;p3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3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avec légende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3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37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37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3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4D975CD1-6DAC-4DDB-BE6A-854B1BE325D3}" type="datetime1">
              <a:rPr lang="en-US" smtClean="0"/>
              <a:t>8/29/2023</a:t>
            </a:fld>
            <a:endParaRPr/>
          </a:p>
        </p:txBody>
      </p:sp>
      <p:sp>
        <p:nvSpPr>
          <p:cNvPr id="66" name="Google Shape;66;p3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3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1E0E94D6-8DDB-4F7A-91BF-7A36F21F051A}" type="datetime1">
              <a:rPr lang="en-US" smtClean="0"/>
              <a:t>8/29/2023</a:t>
            </a:fld>
            <a:endParaRPr/>
          </a:p>
        </p:txBody>
      </p:sp>
      <p:sp>
        <p:nvSpPr>
          <p:cNvPr id="9" name="Google Shape;9;p2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25894/ldd52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ctrTitle"/>
          </p:nvPr>
        </p:nvSpPr>
        <p:spPr>
          <a:xfrm>
            <a:off x="1524000" y="868362"/>
            <a:ext cx="9144000" cy="1091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en-GB" sz="5400" b="1" dirty="0" err="1">
                <a:latin typeface="Calibri"/>
                <a:ea typeface="Calibri"/>
                <a:cs typeface="Calibri"/>
                <a:sym typeface="Calibri"/>
              </a:rPr>
              <a:t>Gizey</a:t>
            </a:r>
            <a:r>
              <a:rPr lang="en-GB" sz="5400" b="1" dirty="0">
                <a:latin typeface="Calibri"/>
                <a:ea typeface="Calibri"/>
                <a:cs typeface="Calibri"/>
                <a:sym typeface="Calibri"/>
              </a:rPr>
              <a:t> onomatopoeia</a:t>
            </a:r>
            <a:endParaRPr sz="5400" dirty="0"/>
          </a:p>
        </p:txBody>
      </p:sp>
      <p:sp>
        <p:nvSpPr>
          <p:cNvPr id="85" name="Google Shape;85;p1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4082041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GB" dirty="0"/>
              <a:t>Guillaume </a:t>
            </a:r>
            <a:r>
              <a:rPr lang="en-GB" dirty="0" err="1"/>
              <a:t>Guitang</a:t>
            </a:r>
            <a:r>
              <a:rPr lang="en-GB" dirty="0"/>
              <a:t> 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GB" dirty="0"/>
              <a:t>Université libre de </a:t>
            </a:r>
            <a:r>
              <a:rPr lang="en-GB" dirty="0" err="1"/>
              <a:t>Bruxelles</a:t>
            </a:r>
            <a:endParaRPr dirty="0"/>
          </a:p>
        </p:txBody>
      </p:sp>
      <p:sp>
        <p:nvSpPr>
          <p:cNvPr id="86" name="Google Shape;86;p1"/>
          <p:cNvSpPr txBox="1"/>
          <p:nvPr/>
        </p:nvSpPr>
        <p:spPr>
          <a:xfrm>
            <a:off x="5889476" y="3602038"/>
            <a:ext cx="5093598" cy="14631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GB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Pius W. Akumbu</a:t>
            </a: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GB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LLACAN (CNRS – </a:t>
            </a:r>
            <a:r>
              <a:rPr lang="en-GB" sz="2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INaLCO</a:t>
            </a:r>
            <a:r>
              <a:rPr lang="en-GB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– EPHE), </a:t>
            </a:r>
            <a:r>
              <a:rPr lang="en-GB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PARIS</a:t>
            </a:r>
            <a:endParaRPr dirty="0"/>
          </a:p>
        </p:txBody>
      </p:sp>
      <p:sp>
        <p:nvSpPr>
          <p:cNvPr id="87" name="Google Shape;87;p1"/>
          <p:cNvSpPr txBox="1"/>
          <p:nvPr/>
        </p:nvSpPr>
        <p:spPr>
          <a:xfrm>
            <a:off x="1773716" y="5144877"/>
            <a:ext cx="8604173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#SLE2023, Athens, Aug. 29 – Sept. 1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Workshop: Sound symbolism and onomatopoeia  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/>
              <a:t>Onomatopoeia: phonology</a:t>
            </a:r>
            <a:endParaRPr/>
          </a:p>
        </p:txBody>
      </p:sp>
      <p:sp>
        <p:nvSpPr>
          <p:cNvPr id="149" name="Google Shape;149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 b="1"/>
              <a:t>br</a:t>
            </a:r>
            <a:r>
              <a:rPr lang="en-GB" b="0"/>
              <a:t>, </a:t>
            </a:r>
            <a:r>
              <a:rPr lang="en-GB" b="1"/>
              <a:t>bl</a:t>
            </a:r>
            <a:r>
              <a:rPr lang="en-GB" b="0"/>
              <a:t>, </a:t>
            </a:r>
            <a:r>
              <a:rPr lang="en-GB" b="1"/>
              <a:t>pr</a:t>
            </a:r>
            <a:r>
              <a:rPr lang="en-GB" b="0"/>
              <a:t>, </a:t>
            </a:r>
            <a:r>
              <a:rPr lang="en-GB" b="1"/>
              <a:t>kr</a:t>
            </a:r>
            <a:r>
              <a:rPr lang="en-GB" b="0"/>
              <a:t> consonant sequences tend to be allowed in onomatopoeia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GB" b="0"/>
              <a:t> 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↘"/>
            </a:pPr>
            <a:r>
              <a:rPr lang="en-GB" b="1" i="1"/>
              <a:t>blúk</a:t>
            </a:r>
            <a:r>
              <a:rPr lang="en-GB" b="0"/>
              <a:t>		‘sound of thrown stone’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↘"/>
            </a:pPr>
            <a:r>
              <a:rPr lang="en-GB" b="1" i="1"/>
              <a:t>brít</a:t>
            </a:r>
            <a:r>
              <a:rPr lang="en-GB" b="0"/>
              <a:t>		‘pooing_sound’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↘"/>
            </a:pPr>
            <a:r>
              <a:rPr lang="en-GB" b="1" i="1"/>
              <a:t>krɛ́w</a:t>
            </a:r>
            <a:r>
              <a:rPr lang="en-GB" b="0"/>
              <a:t> </a:t>
            </a:r>
            <a:r>
              <a:rPr lang="en-GB" b="1" i="1"/>
              <a:t>krɛ́w</a:t>
            </a:r>
            <a:r>
              <a:rPr lang="en-GB" b="0"/>
              <a:t> 	‘sparrowhawk_call’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↘"/>
            </a:pPr>
            <a:r>
              <a:rPr lang="en-GB" b="1" i="1"/>
              <a:t>pɾɛ́k pɾɛ́k</a:t>
            </a:r>
            <a:r>
              <a:rPr lang="en-GB" b="0"/>
              <a:t>	‘lightning_sound’ </a:t>
            </a:r>
            <a:endParaRPr/>
          </a:p>
          <a:p>
            <a:pPr marL="685800" lvl="1" indent="-76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b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b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b="0"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b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837A34-C7EC-4A41-9A37-00E8A26163D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B2E14966-090A-4E64-9B23-CDBDDE4E1A2F}" type="datetime1">
              <a:rPr lang="en-US" smtClean="0"/>
              <a:t>8/29/2023</a:t>
            </a:fld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7E78C1C-588D-4F35-91F5-8F73BD3BDF3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10</a:t>
            </a:fld>
            <a:endParaRPr lang="en-GB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/>
              <a:t>Onomatopoeia: root structure</a:t>
            </a:r>
            <a:endParaRPr/>
          </a:p>
        </p:txBody>
      </p:sp>
      <p:sp>
        <p:nvSpPr>
          <p:cNvPr id="155" name="Google Shape;155;p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 b="0"/>
              <a:t>Dominant root structure</a:t>
            </a:r>
            <a:r>
              <a:rPr lang="en-GB"/>
              <a:t>: </a:t>
            </a:r>
            <a:r>
              <a:rPr lang="en-GB" b="1"/>
              <a:t>CVC </a:t>
            </a:r>
            <a:r>
              <a:rPr lang="en-GB"/>
              <a:t>(l</a:t>
            </a:r>
            <a:r>
              <a:rPr lang="en-GB" b="0"/>
              <a:t>ike in the rest of the lexicon)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/>
              <a:t>D</a:t>
            </a:r>
            <a:r>
              <a:rPr lang="en-GB" b="0"/>
              <a:t>isyllabic constraint: “roots never exceed two syllables” (same in the prosaic system)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/>
              <a:t>C</a:t>
            </a:r>
            <a:r>
              <a:rPr lang="en-GB" b="1" i="1"/>
              <a:t>i</a:t>
            </a:r>
            <a:r>
              <a:rPr lang="en-GB"/>
              <a:t>C is the dominant model (morphological niche) for the creation of new onomatopoeia</a:t>
            </a:r>
            <a:endParaRPr b="0"/>
          </a:p>
        </p:txBody>
      </p:sp>
      <p:sp>
        <p:nvSpPr>
          <p:cNvPr id="156" name="Google Shape;156;p11"/>
          <p:cNvSpPr txBox="1"/>
          <p:nvPr/>
        </p:nvSpPr>
        <p:spPr>
          <a:xfrm>
            <a:off x="1202820" y="6176963"/>
            <a:ext cx="10150980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Dominicis, Amedeo. 2008. Phonological Sketch of Gizey. </a:t>
            </a:r>
            <a:r>
              <a:rPr lang="en-GB" sz="16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Studi Linguistici e Filologici Online</a:t>
            </a:r>
            <a:r>
              <a:rPr lang="en-GB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6. 1–78.</a:t>
            </a:r>
            <a:endParaRPr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6C331F-81D5-486B-B6E3-47D0E8E9B41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96DDE6EC-18A6-4657-A350-7F8FD1834AB1}" type="datetime1">
              <a:rPr lang="en-US" smtClean="0"/>
              <a:t>8/29/2023</a:t>
            </a:fld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00EAE1B-D602-441E-8A78-64353AE24F5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11</a:t>
            </a:fld>
            <a:endParaRPr lang="en-GB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/>
              <a:t>Onomatopoeia: root structure</a:t>
            </a:r>
            <a:endParaRPr/>
          </a:p>
        </p:txBody>
      </p:sp>
      <p:sp>
        <p:nvSpPr>
          <p:cNvPr id="162" name="Google Shape;162;p1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/>
              <a:t>C</a:t>
            </a:r>
            <a:r>
              <a:rPr lang="en-GB" b="1" i="1"/>
              <a:t>i</a:t>
            </a:r>
            <a:r>
              <a:rPr lang="en-GB"/>
              <a:t>C is the dominant model (morphological niche) for the creation of new onomatopoeia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↘"/>
            </a:pPr>
            <a:r>
              <a:rPr lang="en-GB" b="1" i="1"/>
              <a:t>dìm</a:t>
            </a:r>
            <a:r>
              <a:rPr lang="en-GB" b="0"/>
              <a:t>	‘sound of heavy object thrown in water’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↘"/>
            </a:pPr>
            <a:r>
              <a:rPr lang="en-GB" b="1" i="1"/>
              <a:t>ɗít</a:t>
            </a:r>
            <a:r>
              <a:rPr lang="en-GB" b="0"/>
              <a:t>	‘sound of violent hit’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↘"/>
            </a:pPr>
            <a:r>
              <a:rPr lang="en-GB" b="1" i="1"/>
              <a:t>dìt</a:t>
            </a:r>
            <a:r>
              <a:rPr lang="en-GB" b="0"/>
              <a:t>	‘final sound of noisy process’</a:t>
            </a:r>
            <a:endParaRPr/>
          </a:p>
          <a:p>
            <a:pPr marL="685800" lvl="1" indent="-76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b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 b="0"/>
              <a:t>No transparent </a:t>
            </a:r>
            <a:r>
              <a:rPr lang="en-GB" b="1"/>
              <a:t>C</a:t>
            </a:r>
            <a:r>
              <a:rPr lang="en-GB" b="1" i="1"/>
              <a:t>i</a:t>
            </a:r>
            <a:r>
              <a:rPr lang="en-GB" b="1"/>
              <a:t>C</a:t>
            </a:r>
            <a:r>
              <a:rPr lang="en-GB" b="0"/>
              <a:t>-meaning association</a:t>
            </a:r>
            <a:endParaRPr/>
          </a:p>
        </p:txBody>
      </p:sp>
      <p:sp>
        <p:nvSpPr>
          <p:cNvPr id="163" name="Google Shape;163;p12"/>
          <p:cNvSpPr txBox="1"/>
          <p:nvPr/>
        </p:nvSpPr>
        <p:spPr>
          <a:xfrm>
            <a:off x="1202820" y="6176963"/>
            <a:ext cx="10150980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Dominicis, Amedeo. 2008. Phonological Sketch of Gizey. </a:t>
            </a:r>
            <a:r>
              <a:rPr lang="en-GB" sz="16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Studi Linguistici e Filologici Online</a:t>
            </a:r>
            <a:r>
              <a:rPr lang="en-GB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6. 1–78.</a:t>
            </a:r>
            <a:endParaRPr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FDC132-1C43-410A-9198-D4256A7B0B2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49E7AA84-5875-4DD0-BC17-276E32801D23}" type="datetime1">
              <a:rPr lang="en-US" smtClean="0"/>
              <a:t>8/29/2023</a:t>
            </a:fld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2D6FDA2-C818-40A7-B99F-A28DC4A8CD9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12</a:t>
            </a:fld>
            <a:endParaRPr lang="en-GB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3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/>
              <a:t>Onomatopoeia: root structure</a:t>
            </a:r>
            <a:endParaRPr/>
          </a:p>
        </p:txBody>
      </p:sp>
      <p:sp>
        <p:nvSpPr>
          <p:cNvPr id="169" name="Google Shape;169;p13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GB" b="0"/>
              <a:t>/i/ is amongst the most utilized vowel</a:t>
            </a:r>
            <a:endParaRPr/>
          </a:p>
        </p:txBody>
      </p:sp>
      <p:sp>
        <p:nvSpPr>
          <p:cNvPr id="170" name="Google Shape;170;p13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  <p:sp>
        <p:nvSpPr>
          <p:cNvPr id="171" name="Google Shape;171;p13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GB" b="0"/>
              <a:t>/i/ is overrepresented in onomatopoeia</a:t>
            </a:r>
            <a:endParaRPr/>
          </a:p>
        </p:txBody>
      </p:sp>
      <p:sp>
        <p:nvSpPr>
          <p:cNvPr id="172" name="Google Shape;172;p13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  <p:graphicFrame>
        <p:nvGraphicFramePr>
          <p:cNvPr id="173" name="Google Shape;173;p13"/>
          <p:cNvGraphicFramePr/>
          <p:nvPr/>
        </p:nvGraphicFramePr>
        <p:xfrm>
          <a:off x="839789" y="2505075"/>
          <a:ext cx="5157786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4" name="Google Shape;174;p13"/>
          <p:cNvGraphicFramePr/>
          <p:nvPr/>
        </p:nvGraphicFramePr>
        <p:xfrm>
          <a:off x="6169023" y="2505075"/>
          <a:ext cx="5183188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843AB6-D7E6-4C46-A20E-72FC7568376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34056C15-ACCB-441E-9E52-ED6A247777C2}" type="datetime1">
              <a:rPr lang="en-US" smtClean="0"/>
              <a:t>8/29/2023</a:t>
            </a:fld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1FCACB3-A765-4192-AE9C-92067617B73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13</a:t>
            </a:fld>
            <a:endParaRPr lang="en-GB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/>
              <a:t>Onomatopoeia: root structure</a:t>
            </a:r>
            <a:endParaRPr/>
          </a:p>
        </p:txBody>
      </p:sp>
      <p:sp>
        <p:nvSpPr>
          <p:cNvPr id="180" name="Google Shape;180;p1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 b="1"/>
              <a:t>C</a:t>
            </a:r>
            <a:r>
              <a:rPr lang="en-GB" b="1" i="1"/>
              <a:t>i</a:t>
            </a:r>
            <a:r>
              <a:rPr lang="en-GB" b="1"/>
              <a:t>C</a:t>
            </a:r>
            <a:r>
              <a:rPr lang="en-GB"/>
              <a:t> is the dominant model (morphological niche) for the creation of new onomatopoeia</a:t>
            </a: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↘"/>
            </a:pPr>
            <a:r>
              <a:rPr lang="en-GB" b="1" i="1"/>
              <a:t>dìm</a:t>
            </a:r>
            <a:r>
              <a:rPr lang="en-GB" b="0"/>
              <a:t>	‘sound of heavy object thrown in water’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↘"/>
            </a:pPr>
            <a:r>
              <a:rPr lang="en-GB" b="1" i="1"/>
              <a:t>ɗít</a:t>
            </a:r>
            <a:r>
              <a:rPr lang="en-GB" b="0"/>
              <a:t>	‘sound of violent hit’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↘"/>
            </a:pPr>
            <a:r>
              <a:rPr lang="en-GB" b="1" i="1"/>
              <a:t>dìt</a:t>
            </a:r>
            <a:r>
              <a:rPr lang="en-GB" b="0"/>
              <a:t>	‘final sound of noisy process’</a:t>
            </a:r>
            <a:endParaRPr/>
          </a:p>
          <a:p>
            <a:pPr marL="45720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b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 b="1"/>
              <a:t>C</a:t>
            </a:r>
            <a:r>
              <a:rPr lang="en-GB" b="1" i="1"/>
              <a:t>i</a:t>
            </a:r>
            <a:r>
              <a:rPr lang="en-GB" b="1"/>
              <a:t>C</a:t>
            </a:r>
            <a:r>
              <a:rPr lang="en-GB"/>
              <a:t> was probably first associated with NOISE before turning to a regular morphological niche from which new forms are modelled (under analogy)</a:t>
            </a:r>
            <a:endParaRPr b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9DEB22-074B-42B5-AB1E-1434705C4F6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3ABAC289-2060-4D51-AAFA-ABA6F79A3260}" type="datetime1">
              <a:rPr lang="en-US" smtClean="0"/>
              <a:t>8/29/2023</a:t>
            </a:fld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093F424-59FB-45C7-BFAF-008C81BD963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14</a:t>
            </a:fld>
            <a:endParaRPr lang="en-GB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/>
              <a:t>Onomatopoeia: sound symbolism? </a:t>
            </a:r>
            <a:endParaRPr/>
          </a:p>
        </p:txBody>
      </p:sp>
      <p:sp>
        <p:nvSpPr>
          <p:cNvPr id="186" name="Google Shape;186;p1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 b="0"/>
              <a:t>Very limited obvious sound symbolism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/>
              <a:t>Examples include: dominance of </a:t>
            </a:r>
            <a:r>
              <a:rPr lang="en-GB" b="1"/>
              <a:t>/w/ </a:t>
            </a:r>
            <a:r>
              <a:rPr lang="en-GB" b="0"/>
              <a:t>for FLYING or air connection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↘"/>
            </a:pPr>
            <a:r>
              <a:rPr lang="en-GB" b="1" i="1"/>
              <a:t>vìw</a:t>
            </a:r>
            <a:r>
              <a:rPr lang="en-GB" b="0"/>
              <a:t>		‘sound of fire in windy situation’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↘"/>
            </a:pPr>
            <a:r>
              <a:rPr lang="en-GB" b="1" i="1"/>
              <a:t>wíí</a:t>
            </a:r>
            <a:r>
              <a:rPr lang="en-GB" sz="2400" b="1"/>
              <a:t> </a:t>
            </a:r>
            <a:r>
              <a:rPr lang="en-GB" b="1" i="1"/>
              <a:t> wíí </a:t>
            </a:r>
            <a:r>
              <a:rPr lang="en-GB" b="0"/>
              <a:t>		‘sound of flying mosquito or wasp’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↘"/>
            </a:pPr>
            <a:r>
              <a:rPr lang="en-GB" b="1" i="1"/>
              <a:t>wì wì wì</a:t>
            </a:r>
            <a:r>
              <a:rPr lang="en-GB" b="0"/>
              <a:t>		‘sound of flying fly’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↘"/>
            </a:pPr>
            <a:r>
              <a:rPr lang="en-GB" b="1" i="1"/>
              <a:t>kíwíwwíw</a:t>
            </a:r>
            <a:r>
              <a:rPr lang="en-GB" b="0"/>
              <a:t>	</a:t>
            </a:r>
            <a:r>
              <a:rPr lang="en-GB"/>
              <a:t>‘sound of a </a:t>
            </a:r>
            <a:r>
              <a:rPr lang="en-GB" b="0"/>
              <a:t>thrown knife’</a:t>
            </a:r>
            <a:endParaRPr/>
          </a:p>
          <a:p>
            <a:pPr marL="45720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/>
              <a:t>but also in:  </a:t>
            </a:r>
            <a:endParaRPr/>
          </a:p>
          <a:p>
            <a:pPr marL="11430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↘"/>
            </a:pPr>
            <a:r>
              <a:rPr lang="en-GB" sz="2400" b="1" i="1"/>
              <a:t>nɛ́w nɛ́w nɛ́w</a:t>
            </a:r>
            <a:r>
              <a:rPr lang="en-GB" b="0"/>
              <a:t>	</a:t>
            </a:r>
            <a:r>
              <a:rPr lang="en-GB"/>
              <a:t>‘sound of </a:t>
            </a:r>
            <a:r>
              <a:rPr lang="en-GB" b="0"/>
              <a:t>white-faced whistling duck</a:t>
            </a:r>
            <a:r>
              <a:rPr lang="en-GB"/>
              <a:t>’</a:t>
            </a:r>
            <a:endParaRPr/>
          </a:p>
          <a:p>
            <a:pPr marL="11430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↘"/>
            </a:pPr>
            <a:r>
              <a:rPr lang="en-GB" sz="2400" b="1" i="1"/>
              <a:t>kírìw</a:t>
            </a:r>
            <a:r>
              <a:rPr lang="en-GB" b="0"/>
              <a:t>			‘sound when sharpening</a:t>
            </a:r>
            <a:r>
              <a:rPr lang="en-GB"/>
              <a:t> a knife’</a:t>
            </a:r>
            <a:endParaRPr b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b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b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b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b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b="0"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b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790749-421C-4D5F-8702-AA70079043A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83E5F8DB-14D8-49EA-8B91-2E8190D55F64}" type="datetime1">
              <a:rPr lang="en-US" smtClean="0"/>
              <a:t>8/29/2023</a:t>
            </a:fld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572268F-46E4-41A7-9DC1-62DDE6B79E3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15</a:t>
            </a:fld>
            <a:endParaRPr lang="en-GB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/>
              <a:t>Onomatopoeia: sound symbolism? </a:t>
            </a:r>
            <a:endParaRPr/>
          </a:p>
        </p:txBody>
      </p:sp>
      <p:sp>
        <p:nvSpPr>
          <p:cNvPr id="192" name="Google Shape;192;p1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 b="0"/>
              <a:t>Very limited obvious sound symbolism</a:t>
            </a: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b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/>
              <a:t>Potential meaningful tonal contrast? </a:t>
            </a:r>
            <a:endParaRPr/>
          </a:p>
          <a:p>
            <a:pPr marL="45720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GB" b="0"/>
              <a:t>H: </a:t>
            </a:r>
            <a:r>
              <a:rPr lang="en-GB" b="1" i="1"/>
              <a:t>wíí wíí</a:t>
            </a:r>
            <a:r>
              <a:rPr lang="en-GB" b="0"/>
              <a:t>	‘sound of flying mosquito or wasp’</a:t>
            </a:r>
            <a:endParaRPr/>
          </a:p>
          <a:p>
            <a:pPr marL="45720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GB" b="0"/>
              <a:t>L: </a:t>
            </a:r>
            <a:r>
              <a:rPr lang="en-GB" b="1" i="1"/>
              <a:t>wì wì wì</a:t>
            </a:r>
            <a:r>
              <a:rPr lang="en-GB" b="0"/>
              <a:t>	‘sound of flying fly’</a:t>
            </a:r>
            <a:endParaRPr/>
          </a:p>
          <a:p>
            <a:pPr marL="45720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 b="0"/>
              <a:t>Also </a:t>
            </a:r>
            <a:r>
              <a:rPr lang="en-GB" sz="2400" b="1" i="1"/>
              <a:t>búm</a:t>
            </a:r>
            <a:r>
              <a:rPr lang="en-GB" sz="2400" i="1"/>
              <a:t> </a:t>
            </a:r>
            <a:r>
              <a:rPr lang="en-GB" b="0"/>
              <a:t>‘gunshot sound ’  #  </a:t>
            </a:r>
            <a:r>
              <a:rPr lang="en-GB" sz="2400" b="1" i="1"/>
              <a:t>bùm</a:t>
            </a:r>
            <a:r>
              <a:rPr lang="en-GB" b="0"/>
              <a:t>	‘sound when burning a wet object’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/>
              <a:t>Limited examples (minimal pairs) to draw any conclusion</a:t>
            </a:r>
            <a:endParaRPr b="0"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b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b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b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b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b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b="0"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b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AD004D-36DF-4BDE-8F0D-71930097A4E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DB3D2418-0D94-42CB-86F4-7E0BC95C803D}" type="datetime1">
              <a:rPr lang="en-US" smtClean="0"/>
              <a:t>8/29/2023</a:t>
            </a:fld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830167F-5D88-47C1-B690-1BF28CAB364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16</a:t>
            </a:fld>
            <a:endParaRPr lang="en-GB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/>
              <a:t>Onomatopoeia: sound symbolism? </a:t>
            </a:r>
            <a:endParaRPr/>
          </a:p>
        </p:txBody>
      </p:sp>
      <p:sp>
        <p:nvSpPr>
          <p:cNvPr id="198" name="Google Shape;198;p1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 b="0"/>
              <a:t>coda </a:t>
            </a:r>
            <a:r>
              <a:rPr lang="en-GB"/>
              <a:t>trill</a:t>
            </a:r>
            <a:r>
              <a:rPr lang="en-GB" b="0"/>
              <a:t> usually describes extended or prolonged sound-events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b="0"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↘"/>
            </a:pPr>
            <a:r>
              <a:rPr lang="en-GB" b="1" i="1"/>
              <a:t>ʤɛ̀r</a:t>
            </a:r>
            <a:r>
              <a:rPr lang="en-GB"/>
              <a:t> </a:t>
            </a:r>
            <a:r>
              <a:rPr lang="en-GB" b="0"/>
              <a:t>‘sound of oil while frying’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↘"/>
            </a:pPr>
            <a:r>
              <a:rPr lang="en-GB" b="1" i="1"/>
              <a:t>ʧɛ́r</a:t>
            </a:r>
            <a:r>
              <a:rPr lang="en-GB" b="0"/>
              <a:t> ‘call of yellow-billed oxpecker’</a:t>
            </a:r>
            <a:endParaRPr/>
          </a:p>
          <a:p>
            <a:pPr marL="685800" lvl="1" indent="-76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GB" b="0"/>
              <a:t>But </a:t>
            </a:r>
            <a:r>
              <a:rPr lang="en-GB" b="1"/>
              <a:t>tír</a:t>
            </a:r>
            <a:r>
              <a:rPr lang="en-GB" b="0"/>
              <a:t> ‘hard_hit’</a:t>
            </a:r>
            <a:endParaRPr/>
          </a:p>
          <a:p>
            <a:pPr marL="685800" lvl="1" indent="-76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b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b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b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b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b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b="0"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b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FAA86E-4575-461B-9D82-EAE27B7769D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E804826B-45D3-4648-8CD8-AE4A45A730FB}" type="datetime1">
              <a:rPr lang="en-US" smtClean="0"/>
              <a:t>8/29/2023</a:t>
            </a:fld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14B0BD7-1B2A-48D3-8BE3-206B1F6929A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17</a:t>
            </a:fld>
            <a:endParaRPr lang="en-GB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/>
              <a:t>Onomatopoeia: sound symbolism? </a:t>
            </a:r>
            <a:endParaRPr/>
          </a:p>
        </p:txBody>
      </p:sp>
      <p:sp>
        <p:nvSpPr>
          <p:cNvPr id="204" name="Google Shape;204;p1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 b="0"/>
              <a:t>Final /m/ = LOUD SOUND? 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b="0"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↘"/>
            </a:pPr>
            <a:r>
              <a:rPr lang="en-GB" b="1" i="1"/>
              <a:t>dìm</a:t>
            </a:r>
            <a:r>
              <a:rPr lang="en-GB"/>
              <a:t> ‘sound of something heavy thrown in water or of someone diving in water’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↘"/>
            </a:pPr>
            <a:r>
              <a:rPr lang="en-GB" b="1" i="1"/>
              <a:t>brùm</a:t>
            </a:r>
            <a:r>
              <a:rPr lang="en-GB"/>
              <a:t> ‘sound of something big and heavy thrown in water’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↘"/>
            </a:pPr>
            <a:r>
              <a:rPr lang="en-GB" b="1" i="1"/>
              <a:t>ʤùm</a:t>
            </a:r>
            <a:r>
              <a:rPr lang="en-GB"/>
              <a:t> ‘sound of someone diving in water’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↘"/>
            </a:pPr>
            <a:r>
              <a:rPr lang="en-GB" b="1" i="1"/>
              <a:t>búm</a:t>
            </a:r>
            <a:r>
              <a:rPr lang="en-GB"/>
              <a:t> ‘sound of gun’ 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↘"/>
            </a:pPr>
            <a:r>
              <a:rPr lang="en-GB" b="1" i="1"/>
              <a:t>gùrùm</a:t>
            </a:r>
            <a:r>
              <a:rPr lang="en-GB"/>
              <a:t> ‘sound of the </a:t>
            </a:r>
            <a:r>
              <a:rPr lang="en-GB" i="1"/>
              <a:t>gurlum</a:t>
            </a:r>
            <a:r>
              <a:rPr lang="en-GB"/>
              <a:t>’ (kind of gun)</a:t>
            </a:r>
            <a:endParaRPr/>
          </a:p>
          <a:p>
            <a:pPr marL="45720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b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b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b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b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b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b="0"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b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E9FAE9-1B88-41EA-8941-6E48FA67D0A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FFC3596F-1D0E-4F5D-8B93-26F1B8217644}" type="datetime1">
              <a:rPr lang="en-US" smtClean="0"/>
              <a:t>8/29/2023</a:t>
            </a:fld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F006A4B-6D89-46EE-A717-58FE6DE2DE2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18</a:t>
            </a:fld>
            <a:endParaRPr lang="en-GB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/>
              <a:t>Onomatopoeia: morphology</a:t>
            </a:r>
            <a:endParaRPr/>
          </a:p>
        </p:txBody>
      </p:sp>
      <p:sp>
        <p:nvSpPr>
          <p:cNvPr id="210" name="Google Shape;210;p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 b="0" dirty="0"/>
              <a:t>Onomatopoeia do not show any inflectional or derivational morphology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 b="0" dirty="0"/>
              <a:t>They do not host any agreement morpheme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 b="0" dirty="0"/>
              <a:t>“expressive morphology” (iconic, showing depictive properties)</a:t>
            </a:r>
            <a:endParaRPr dirty="0"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↘"/>
            </a:pPr>
            <a:r>
              <a:rPr lang="en-GB" b="0" dirty="0"/>
              <a:t>Final /r/ lengthening e.g., </a:t>
            </a:r>
            <a:r>
              <a:rPr lang="en-GB" b="1" i="1" dirty="0" err="1"/>
              <a:t>ʧɛ́rrr</a:t>
            </a:r>
            <a:r>
              <a:rPr lang="en-GB" b="0" dirty="0"/>
              <a:t> ‘call of yellow-billed oxpecker’</a:t>
            </a:r>
            <a:endParaRPr dirty="0"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↘"/>
            </a:pPr>
            <a:r>
              <a:rPr lang="en-GB" b="0" dirty="0"/>
              <a:t>Final syllable doubling (frozen form): </a:t>
            </a:r>
            <a:r>
              <a:rPr lang="en-GB" b="1" i="1" dirty="0" err="1"/>
              <a:t>bìgìm-gìm</a:t>
            </a:r>
            <a:r>
              <a:rPr lang="en-GB" b="0" dirty="0"/>
              <a:t> ‘loud water sound’</a:t>
            </a:r>
            <a:endParaRPr dirty="0"/>
          </a:p>
          <a:p>
            <a:pPr marL="45720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b="0"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 b="0" dirty="0"/>
              <a:t>Sounds produced by animals often come repeated e.g., </a:t>
            </a:r>
            <a:r>
              <a:rPr lang="en-GB" sz="2400" b="1" i="1" dirty="0" err="1"/>
              <a:t>kɛ̀kɛ̀rɛ́k</a:t>
            </a:r>
            <a:r>
              <a:rPr lang="en-GB" sz="2400" b="1" i="1" dirty="0"/>
              <a:t> </a:t>
            </a:r>
            <a:r>
              <a:rPr lang="en-GB" sz="2400" b="1" i="1" dirty="0" err="1"/>
              <a:t>kɛ̀kɛ̀rɛ́k</a:t>
            </a:r>
            <a:r>
              <a:rPr lang="en-GB" sz="2400" i="1" dirty="0"/>
              <a:t> </a:t>
            </a:r>
            <a:r>
              <a:rPr lang="en-GB" b="0" dirty="0"/>
              <a:t>‘Guinea fowl call’ (imitation)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b="0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b="0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b="0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b="0" dirty="0"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b="0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F24A51-B294-4142-A742-B871557812C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B9D85EDD-F189-4E39-98F8-B9E66B51680A}" type="datetime1">
              <a:rPr lang="en-US" smtClean="0"/>
              <a:t>8/29/2023</a:t>
            </a:fld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6C96214-A708-46D6-A832-0E989DCEA13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19</a:t>
            </a:fld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/>
              <a:t>Gizey</a:t>
            </a:r>
            <a:endParaRPr/>
          </a:p>
        </p:txBody>
      </p:sp>
      <p:sp>
        <p:nvSpPr>
          <p:cNvPr id="93" name="Google Shape;93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 dirty="0"/>
              <a:t>Masa language (Chadic &lt; Afroasiatic) 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 dirty="0"/>
              <a:t>Spoken in Cameroon &amp; Chad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 dirty="0"/>
              <a:t>12 000 -19 000 speakers</a:t>
            </a:r>
            <a:endParaRPr dirty="0"/>
          </a:p>
        </p:txBody>
      </p:sp>
      <p:sp>
        <p:nvSpPr>
          <p:cNvPr id="94" name="Google Shape;94;p2"/>
          <p:cNvSpPr txBox="1"/>
          <p:nvPr/>
        </p:nvSpPr>
        <p:spPr>
          <a:xfrm>
            <a:off x="336126" y="6026385"/>
            <a:ext cx="1071500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Guitang, Guillaume. 2021. Gizey (Cameroon and Chad) - Language snapshot. </a:t>
            </a:r>
            <a:r>
              <a:rPr lang="en-GB" sz="12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Language documentation and description</a:t>
            </a:r>
            <a:r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20. 236–243. (doi:</a:t>
            </a:r>
            <a:r>
              <a:rPr lang="en-GB" sz="1200" b="0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https://doi.org/10.25894/ldd52</a:t>
            </a:r>
            <a:r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/>
          </a:p>
        </p:txBody>
      </p:sp>
      <p:sp>
        <p:nvSpPr>
          <p:cNvPr id="95" name="Google Shape;95;p2"/>
          <p:cNvSpPr txBox="1"/>
          <p:nvPr/>
        </p:nvSpPr>
        <p:spPr>
          <a:xfrm>
            <a:off x="336126" y="6422149"/>
            <a:ext cx="979348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Seignobos, Christian &amp; Iyebi-Mandjek, Olivier. 2000. </a:t>
            </a:r>
            <a:r>
              <a:rPr lang="en-GB" sz="12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Atlas de la province de l’Extrème-Nord Cameroun</a:t>
            </a:r>
            <a:r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Yaounde: IRD Editions - MINREST/INC.</a:t>
            </a:r>
            <a:endParaRPr/>
          </a:p>
        </p:txBody>
      </p:sp>
      <p:sp>
        <p:nvSpPr>
          <p:cNvPr id="96" name="Google Shape;96;p2"/>
          <p:cNvSpPr txBox="1"/>
          <p:nvPr/>
        </p:nvSpPr>
        <p:spPr>
          <a:xfrm>
            <a:off x="336126" y="5398025"/>
            <a:ext cx="11092442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Gaffuri, Luigi &amp; Melis, Antonino &amp; Petrarca, Valerio. 2014. Les Gizey du Cameroun et du Tchad: identité, dynamismes, échanges culturels. In Baldi, Sergio &amp; Magrin, Gérard (eds.), </a:t>
            </a:r>
            <a:r>
              <a:rPr lang="en-GB" sz="12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Les échanges et la communication dans le bassin du lac Tchad : actes du colloque de Naples du réseau Méga-Tchad, Università degli studi di Napoli “L’Orientale”, Naples 13-15 septembre 2012</a:t>
            </a:r>
            <a:r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vol. 6, 515–546. Italy: Mega-Chad Research Network / Réseau Méga-Tchad.</a:t>
            </a:r>
            <a:endParaRPr/>
          </a:p>
        </p:txBody>
      </p:sp>
      <p:pic>
        <p:nvPicPr>
          <p:cNvPr id="97" name="Google Shape;97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657032" y="168414"/>
            <a:ext cx="3392680" cy="5111439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tl" rotWithShape="0">
              <a:srgbClr val="333333">
                <a:alpha val="64705"/>
              </a:srgbClr>
            </a:outerShdw>
          </a:effectLst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F327AC-FC03-4EF0-802D-B2057893D7B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A889E061-BF63-4B38-98FC-A71AD475BDA7}" type="datetime1">
              <a:rPr lang="en-US" smtClean="0"/>
              <a:t>8/29/2023</a:t>
            </a:fld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ED1A93A-8BA8-4771-B519-7A2D86FEDFA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2</a:t>
            </a:fld>
            <a:endParaRPr lang="en-GB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2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/>
              <a:t>Onomatopoeia: note on reduplication</a:t>
            </a:r>
            <a:endParaRPr/>
          </a:p>
        </p:txBody>
      </p:sp>
      <p:sp>
        <p:nvSpPr>
          <p:cNvPr id="216" name="Google Shape;216;p2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 b="0"/>
              <a:t>Reduplication is not a productive process in Gizey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/>
              <a:t>Only a few frozen reduplicatives are attested, including f</a:t>
            </a:r>
            <a:r>
              <a:rPr lang="en-GB" b="0"/>
              <a:t>inal syllable doubling: </a:t>
            </a:r>
            <a:r>
              <a:rPr lang="en-GB" b="1" i="1"/>
              <a:t>bìgìm-gìm</a:t>
            </a:r>
            <a:r>
              <a:rPr lang="en-GB" b="1"/>
              <a:t> </a:t>
            </a:r>
            <a:r>
              <a:rPr lang="en-GB" b="0"/>
              <a:t>‘loud water sound’</a:t>
            </a:r>
            <a:endParaRPr b="1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 b="1"/>
              <a:t>-CVC </a:t>
            </a:r>
            <a:r>
              <a:rPr lang="en-GB"/>
              <a:t>reduplicative pattern indexes length, straightness and large quantity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b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b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b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b="0"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b="0"/>
          </a:p>
        </p:txBody>
      </p:sp>
      <p:graphicFrame>
        <p:nvGraphicFramePr>
          <p:cNvPr id="217" name="Google Shape;217;p20"/>
          <p:cNvGraphicFramePr/>
          <p:nvPr/>
        </p:nvGraphicFramePr>
        <p:xfrm>
          <a:off x="1301098" y="4573862"/>
          <a:ext cx="7270325" cy="1649730"/>
        </p:xfrm>
        <a:graphic>
          <a:graphicData uri="http://schemas.openxmlformats.org/drawingml/2006/table">
            <a:tbl>
              <a:tblPr firstRow="1" firstCol="1" bandRow="1">
                <a:noFill/>
                <a:tableStyleId>{F261929C-CF3B-4B84-A2E2-7CDF3EDE6325}</a:tableStyleId>
              </a:tblPr>
              <a:tblGrid>
                <a:gridCol w="2019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0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400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alibri"/>
                        <a:buNone/>
                      </a:pPr>
                      <a:r>
                        <a:rPr lang="en-GB" sz="2000" b="0" u="none" strike="noStrike" cap="none"/>
                        <a:t>dùmúl-múl   </a:t>
                      </a:r>
                      <a:endParaRPr sz="2000" b="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 b="0" u="none" strike="noStrike" cap="none"/>
                        <a:t>‘snake </a:t>
                      </a:r>
                      <a:r>
                        <a:rPr lang="en-GB" sz="2000" b="0" i="1" u="none" strike="noStrike" cap="none"/>
                        <a:t>sp</a:t>
                      </a:r>
                      <a:r>
                        <a:rPr lang="en-GB" sz="2000" b="0" u="none" strike="noStrike" cap="none"/>
                        <a:t>’</a:t>
                      </a:r>
                      <a:endParaRPr sz="2000" b="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alibri"/>
                        <a:buNone/>
                      </a:pPr>
                      <a:r>
                        <a:rPr lang="en-GB" sz="2000" b="0" u="none" strike="noStrike" cap="none"/>
                        <a:t>ʤùkúl-kúl    </a:t>
                      </a:r>
                      <a:endParaRPr sz="2000" b="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 u="none" strike="noStrike" cap="none"/>
                        <a:t>‘hoopoe’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alibri"/>
                        <a:buNone/>
                      </a:pPr>
                      <a:r>
                        <a:rPr lang="en-GB" sz="2000" b="0" u="none" strike="noStrike" cap="none"/>
                        <a:t>ʧìkíl-kíl	 </a:t>
                      </a:r>
                      <a:endParaRPr sz="2000" b="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 u="none" strike="noStrike" cap="none"/>
                        <a:t>‘</a:t>
                      </a:r>
                      <a:r>
                        <a:rPr lang="en-GB" sz="2000" i="1" u="none" strike="noStrike" cap="none"/>
                        <a:t>Elapsoidea guntheri</a:t>
                      </a:r>
                      <a:r>
                        <a:rPr lang="en-GB" sz="2000" u="none" strike="noStrike" cap="none"/>
                        <a:t>’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alibri"/>
                        <a:buNone/>
                      </a:pPr>
                      <a:r>
                        <a:rPr lang="en-GB" sz="2000" b="0" u="none" strike="noStrike" cap="none"/>
                        <a:t>tùgùl-gúl	</a:t>
                      </a:r>
                      <a:endParaRPr sz="2000" b="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 u="none" strike="noStrike" cap="none"/>
                        <a:t>‘variable cat snake’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alibri"/>
                        <a:buNone/>
                      </a:pPr>
                      <a:r>
                        <a:rPr lang="en-GB" sz="2000" b="0" u="none" strike="noStrike" cap="none"/>
                        <a:t>dùwér-wér    </a:t>
                      </a:r>
                      <a:endParaRPr sz="2000" b="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 u="none" strike="noStrike" cap="none"/>
                        <a:t>‘part of the intestine’</a:t>
                      </a:r>
                      <a:endParaRPr sz="2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218" name="Google Shape;218;p20" descr="Une image contenant oiseau, huppe, bec, pic&#10;&#10;Description générée automatiquement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034330" y="4362833"/>
            <a:ext cx="2857500" cy="16002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C5E0112-EFE1-4D64-96CA-E9D34AE6F9C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B1DB04E1-4956-455B-A01C-CE550E1DA3B7}" type="datetime1">
              <a:rPr lang="en-US" smtClean="0"/>
              <a:t>8/29/2023</a:t>
            </a:fld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8F63205-6167-4B67-A5A2-AF716D78BBC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20</a:t>
            </a:fld>
            <a:endParaRPr lang="en-GB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/>
              <a:t>Onomatopoeia: morphology</a:t>
            </a:r>
            <a:endParaRPr/>
          </a:p>
        </p:txBody>
      </p:sp>
      <p:sp>
        <p:nvSpPr>
          <p:cNvPr id="224" name="Google Shape;224;p2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1960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 dirty="0"/>
              <a:t>Animal o</a:t>
            </a:r>
            <a:r>
              <a:rPr lang="en-GB" b="0" dirty="0"/>
              <a:t>nomatopoeic forms can have nominal counterparts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 b="0" dirty="0"/>
              <a:t>The nominal counterparts can include part, or all, of the material found in the onomatopoeia 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b="0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b="0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b="0" dirty="0"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b="0" dirty="0"/>
          </a:p>
        </p:txBody>
      </p:sp>
      <p:graphicFrame>
        <p:nvGraphicFramePr>
          <p:cNvPr id="225" name="Google Shape;225;p21"/>
          <p:cNvGraphicFramePr/>
          <p:nvPr>
            <p:extLst>
              <p:ext uri="{D42A27DB-BD31-4B8C-83A1-F6EECF244321}">
                <p14:modId xmlns:p14="http://schemas.microsoft.com/office/powerpoint/2010/main" val="2573630902"/>
              </p:ext>
            </p:extLst>
          </p:nvPr>
        </p:nvGraphicFramePr>
        <p:xfrm>
          <a:off x="838200" y="3920724"/>
          <a:ext cx="10515600" cy="1979615"/>
        </p:xfrm>
        <a:graphic>
          <a:graphicData uri="http://schemas.openxmlformats.org/drawingml/2006/table">
            <a:tbl>
              <a:tblPr firstRow="1" firstCol="1" bandRow="1">
                <a:noFill/>
                <a:tableStyleId>{B69F1316-DB7C-4266-99C6-536014F0DBAF}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b="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Onomatopoeia </a:t>
                      </a:r>
                      <a:endParaRPr sz="2000" b="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b="0" u="none" strike="noStrike" cap="none"/>
                        <a:t>Related noun</a:t>
                      </a:r>
                      <a:endParaRPr sz="2000" b="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b="1" u="none" strike="noStrike" cap="none"/>
                        <a:t>mɛ́ɛ́</a:t>
                      </a:r>
                      <a:r>
                        <a:rPr lang="en-GB" sz="2400" b="0" u="none" strike="noStrike" cap="none"/>
                        <a:t> ‘baa’</a:t>
                      </a:r>
                      <a:endParaRPr sz="2000" b="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b="1" u="none" strike="noStrike" cap="none"/>
                        <a:t>mɛ́ɛ</a:t>
                      </a:r>
                      <a:r>
                        <a:rPr lang="en-GB" sz="2400" b="0" u="none" strike="noStrike" cap="none"/>
                        <a:t>́ ‘goat’ (also </a:t>
                      </a:r>
                      <a:r>
                        <a:rPr lang="en-GB" sz="2400" b="1" u="none" strike="noStrike" cap="none"/>
                        <a:t>ɦù mɛ́ɛ́ </a:t>
                      </a:r>
                      <a:r>
                        <a:rPr lang="en-GB" sz="2400" b="0" u="none" strike="noStrike" cap="none"/>
                        <a:t>‘caprine baa’)</a:t>
                      </a:r>
                      <a:endParaRPr sz="2000" b="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b="1" u="none" strike="noStrike" cap="none"/>
                        <a:t>bùdùdù</a:t>
                      </a:r>
                      <a:r>
                        <a:rPr lang="en-GB" sz="2400" b="0" u="none" strike="noStrike" cap="none"/>
                        <a:t> ‘call of the Senegal coucal’</a:t>
                      </a:r>
                      <a:endParaRPr sz="2000" b="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b="1" u="none" strike="noStrike" cap="none"/>
                        <a:t>bùtùktúk</a:t>
                      </a:r>
                      <a:r>
                        <a:rPr lang="en-GB" sz="2400" b="0" u="none" strike="noStrike" cap="none"/>
                        <a:t> ‘Senegal Coucal’</a:t>
                      </a:r>
                      <a:endParaRPr sz="2000" b="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b="1" u="none" strike="noStrike" cap="none"/>
                        <a:t>ʧɛ́r</a:t>
                      </a:r>
                      <a:r>
                        <a:rPr lang="en-GB" sz="2400" b="0" u="none" strike="noStrike" cap="none"/>
                        <a:t> ‘call of the yellow-billed oxpecker’</a:t>
                      </a:r>
                      <a:endParaRPr sz="2000" b="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b="1" u="none" strike="noStrike" cap="none"/>
                        <a:t>ʧɛ́r</a:t>
                      </a:r>
                      <a:r>
                        <a:rPr lang="en-GB" sz="2400" b="0" u="none" strike="noStrike" cap="none"/>
                        <a:t> ‘yellow-billed oxpecker’</a:t>
                      </a:r>
                      <a:endParaRPr sz="2000" b="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b="1" u="none" strike="noStrike" cap="none" dirty="0" err="1"/>
                        <a:t>kɔ́ɔ́gɔ́gùlɔ́k</a:t>
                      </a:r>
                      <a:r>
                        <a:rPr lang="en-GB" sz="2400" b="0" u="none" strike="noStrike" cap="none" dirty="0"/>
                        <a:t> ‘cock-a-doodle-do’</a:t>
                      </a:r>
                      <a:endParaRPr sz="2000" b="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b="1" u="none" strike="noStrike" cap="none" dirty="0" err="1"/>
                        <a:t>gùlɔ́k</a:t>
                      </a:r>
                      <a:r>
                        <a:rPr lang="en-GB" sz="2400" b="0" u="none" strike="noStrike" cap="none" dirty="0"/>
                        <a:t> ‘cock’</a:t>
                      </a:r>
                      <a:endParaRPr sz="2000" b="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6C49BF-1F38-4C74-B5E2-E4B679557E7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F20C4D5E-1936-4B78-AA45-ACFFD7D40DDE}" type="datetime1">
              <a:rPr lang="en-US" smtClean="0"/>
              <a:t>8/29/2023</a:t>
            </a:fld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8574DBD-2019-4D1E-B877-3F1A5C52F67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21</a:t>
            </a:fld>
            <a:endParaRPr lang="en-GB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/>
              <a:t>Onomatopoeia: morphology</a:t>
            </a:r>
            <a:endParaRPr/>
          </a:p>
        </p:txBody>
      </p:sp>
      <p:sp>
        <p:nvSpPr>
          <p:cNvPr id="231" name="Google Shape;231;p2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1960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 b="0"/>
              <a:t>The onomatopoeic nouns show properties associated with nouns, e.g., 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GB" b="0"/>
              <a:t>plural marking: </a:t>
            </a:r>
            <a:r>
              <a:rPr lang="en-GB" b="1"/>
              <a:t>mɛ́ɛ́-gɛ</a:t>
            </a:r>
            <a:r>
              <a:rPr lang="en-GB" b="0"/>
              <a:t>́ ‘goat-PL’, 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GB" b="0"/>
              <a:t>hosting of the definiteness clitic: </a:t>
            </a:r>
            <a:r>
              <a:rPr lang="en-GB" b="1"/>
              <a:t>bùtùktúk=ŋà </a:t>
            </a:r>
            <a:r>
              <a:rPr lang="en-GB" b="0"/>
              <a:t>‘Senegal Coucal=DEF.SM’, 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GB" b="0"/>
              <a:t>subject role, etc. 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b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b="0"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b="0"/>
          </a:p>
        </p:txBody>
      </p:sp>
      <p:graphicFrame>
        <p:nvGraphicFramePr>
          <p:cNvPr id="232" name="Google Shape;232;p22"/>
          <p:cNvGraphicFramePr/>
          <p:nvPr/>
        </p:nvGraphicFramePr>
        <p:xfrm>
          <a:off x="838200" y="4236143"/>
          <a:ext cx="10515600" cy="1979615"/>
        </p:xfrm>
        <a:graphic>
          <a:graphicData uri="http://schemas.openxmlformats.org/drawingml/2006/table">
            <a:tbl>
              <a:tblPr firstRow="1" firstCol="1" bandRow="1">
                <a:noFill/>
                <a:tableStyleId>{B69F1316-DB7C-4266-99C6-536014F0DBAF}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b="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Onomatopoeia </a:t>
                      </a:r>
                      <a:endParaRPr sz="2000" b="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b="0" u="none" strike="noStrike" cap="none"/>
                        <a:t>Related noun</a:t>
                      </a:r>
                      <a:endParaRPr sz="2000" b="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b="1" u="none" strike="noStrike" cap="none"/>
                        <a:t>mɛ́ɛ́</a:t>
                      </a:r>
                      <a:r>
                        <a:rPr lang="en-GB" sz="2400" b="0" u="none" strike="noStrike" cap="none"/>
                        <a:t> ‘baa’</a:t>
                      </a:r>
                      <a:endParaRPr sz="2000" b="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b="1" u="none" strike="noStrike" cap="none"/>
                        <a:t>mɛ́ɛ</a:t>
                      </a:r>
                      <a:r>
                        <a:rPr lang="en-GB" sz="2400" b="0" u="none" strike="noStrike" cap="none"/>
                        <a:t>́ ‘goat’ (also </a:t>
                      </a:r>
                      <a:r>
                        <a:rPr lang="en-GB" sz="2400" b="1" u="none" strike="noStrike" cap="none"/>
                        <a:t>ɦù mɛ́ɛ́ </a:t>
                      </a:r>
                      <a:r>
                        <a:rPr lang="en-GB" sz="2400" b="0" u="none" strike="noStrike" cap="none"/>
                        <a:t>‘caprine baa’)</a:t>
                      </a:r>
                      <a:endParaRPr sz="2000" b="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b="1" u="none" strike="noStrike" cap="none"/>
                        <a:t>bùdùdù</a:t>
                      </a:r>
                      <a:r>
                        <a:rPr lang="en-GB" sz="2400" b="0" u="none" strike="noStrike" cap="none"/>
                        <a:t> ‘call of the Senegal coucal’</a:t>
                      </a:r>
                      <a:endParaRPr sz="2000" b="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b="1" u="none" strike="noStrike" cap="none"/>
                        <a:t>bùtùktúk</a:t>
                      </a:r>
                      <a:r>
                        <a:rPr lang="en-GB" sz="2400" b="0" u="none" strike="noStrike" cap="none"/>
                        <a:t> ‘Senegal Coucal’</a:t>
                      </a:r>
                      <a:endParaRPr sz="2000" b="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b="1" u="none" strike="noStrike" cap="none"/>
                        <a:t>ʧɛ́r</a:t>
                      </a:r>
                      <a:r>
                        <a:rPr lang="en-GB" sz="2400" b="0" u="none" strike="noStrike" cap="none"/>
                        <a:t> ‘call of the yellow-billed oxpecker’</a:t>
                      </a:r>
                      <a:endParaRPr sz="2000" b="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b="1" u="none" strike="noStrike" cap="none"/>
                        <a:t>ʧɛ́r</a:t>
                      </a:r>
                      <a:r>
                        <a:rPr lang="en-GB" sz="2400" b="0" u="none" strike="noStrike" cap="none"/>
                        <a:t> ‘yellow-billed oxpecker’</a:t>
                      </a:r>
                      <a:endParaRPr sz="2000" b="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b="1" u="none" strike="noStrike" cap="none"/>
                        <a:t>kɔ́ɔ́gɔ́gùlɔ́k</a:t>
                      </a:r>
                      <a:r>
                        <a:rPr lang="en-GB" sz="2400" b="0" u="none" strike="noStrike" cap="none"/>
                        <a:t> ‘cock-a-doodle-do’</a:t>
                      </a:r>
                      <a:endParaRPr sz="2000" b="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b="1" u="none" strike="noStrike" cap="none"/>
                        <a:t>gùlɔ́k</a:t>
                      </a:r>
                      <a:r>
                        <a:rPr lang="en-GB" sz="2400" b="0" u="none" strike="noStrike" cap="none"/>
                        <a:t> ‘cock’</a:t>
                      </a:r>
                      <a:endParaRPr sz="2000" b="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F45EF4-EACC-4CEC-BEDB-563C7461BE4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B619CBB-6E58-4122-BA21-3A423C8F2C23}" type="datetime1">
              <a:rPr lang="en-US" smtClean="0"/>
              <a:t>8/29/2023</a:t>
            </a:fld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66F863B-0E14-4518-9AB7-6EFD3A996D0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22</a:t>
            </a:fld>
            <a:endParaRPr lang="en-GB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2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/>
              <a:t>Onomatopoeia: syntax</a:t>
            </a:r>
            <a:endParaRPr/>
          </a:p>
        </p:txBody>
      </p:sp>
      <p:sp>
        <p:nvSpPr>
          <p:cNvPr id="238" name="Google Shape;238;p2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1208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/>
              <a:t>Onomatopoeia can occupy two slots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↘"/>
            </a:pPr>
            <a:r>
              <a:rPr lang="en-GB" b="1"/>
              <a:t>predicate modifier  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b="0"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b="0"/>
          </a:p>
        </p:txBody>
      </p:sp>
      <p:graphicFrame>
        <p:nvGraphicFramePr>
          <p:cNvPr id="239" name="Google Shape;239;p23"/>
          <p:cNvGraphicFramePr/>
          <p:nvPr/>
        </p:nvGraphicFramePr>
        <p:xfrm>
          <a:off x="1521153" y="3706571"/>
          <a:ext cx="8383450" cy="1187769"/>
        </p:xfrm>
        <a:graphic>
          <a:graphicData uri="http://schemas.openxmlformats.org/drawingml/2006/table">
            <a:tbl>
              <a:tblPr firstRow="1" firstCol="1" bandRow="1">
                <a:noFill/>
                <a:tableStyleId>{617E2AAF-DA00-4AF9-8351-380BA40BC845}</a:tableStyleId>
              </a:tblPr>
              <a:tblGrid>
                <a:gridCol w="1340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5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51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0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52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259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b="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Ø</a:t>
                      </a:r>
                      <a:endParaRPr sz="2400" b="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b="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kā</a:t>
                      </a:r>
                      <a:endParaRPr sz="2400" b="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b="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ɦùn gùn</a:t>
                      </a:r>
                      <a:endParaRPr sz="2400" b="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b="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gù</a:t>
                      </a:r>
                      <a:endParaRPr sz="2400" b="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b="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k=ɔ̄m</a:t>
                      </a:r>
                      <a:endParaRPr sz="2400" b="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ɓát</a:t>
                      </a:r>
                      <a:endParaRPr sz="240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b="0" i="1" u="none" strike="noStrike" cap="small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</a:t>
                      </a:r>
                      <a:endParaRPr sz="2400" b="0" i="1" u="none" strike="noStrike" cap="small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b="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cut.</a:t>
                      </a:r>
                      <a:r>
                        <a:rPr lang="en-GB" sz="2400" b="0" u="none" strike="noStrike" cap="small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pfv</a:t>
                      </a:r>
                      <a:endParaRPr sz="2400" b="0" u="none" strike="noStrike" cap="small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b="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branch</a:t>
                      </a:r>
                      <a:endParaRPr sz="2400" b="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b="0" u="none" strike="noStrike" cap="small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rev</a:t>
                      </a:r>
                      <a:endParaRPr sz="2400" b="0" u="none" strike="noStrike" cap="small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b="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with=3</a:t>
                      </a:r>
                      <a:r>
                        <a:rPr lang="en-GB" sz="2400" b="0" u="none" strike="noStrike" cap="small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sm</a:t>
                      </a:r>
                      <a:endParaRPr sz="2400" b="0" u="none" strike="noStrike" cap="small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b="0" u="none" strike="noStrike" cap="small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onom</a:t>
                      </a:r>
                      <a:endParaRPr sz="2400" b="0" u="none" strike="noStrike" cap="small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 gridSpan="6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b="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‘(He) broke a branch </a:t>
                      </a:r>
                      <a:r>
                        <a:rPr lang="en-GB" sz="2400" b="1" i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ɓát</a:t>
                      </a:r>
                      <a:r>
                        <a:rPr lang="en-GB" sz="2400" b="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’</a:t>
                      </a:r>
                      <a:endParaRPr sz="2400" b="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D05D2B-A11F-4CBB-90C0-6D6B7CA597E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5FC805F7-7506-46B6-BB6A-0A051496EB78}" type="datetime1">
              <a:rPr lang="en-US" smtClean="0"/>
              <a:t>8/29/2023</a:t>
            </a:fld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526CFB4-0EA0-470A-AA9D-3F314EFBA08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23</a:t>
            </a:fld>
            <a:endParaRPr lang="en-GB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2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/>
              <a:t>Onomatopoeia: syntax</a:t>
            </a:r>
            <a:endParaRPr/>
          </a:p>
        </p:txBody>
      </p:sp>
      <p:sp>
        <p:nvSpPr>
          <p:cNvPr id="245" name="Google Shape;245;p2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1208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/>
              <a:t>Onomatopoeia can occupy two slots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↘"/>
            </a:pPr>
            <a:r>
              <a:rPr lang="en-GB" b="1"/>
              <a:t>“Demonstration” (quotational construction)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b="0"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b="0"/>
          </a:p>
        </p:txBody>
      </p:sp>
      <p:graphicFrame>
        <p:nvGraphicFramePr>
          <p:cNvPr id="246" name="Google Shape;246;p24"/>
          <p:cNvGraphicFramePr/>
          <p:nvPr/>
        </p:nvGraphicFramePr>
        <p:xfrm>
          <a:off x="606750" y="3326133"/>
          <a:ext cx="10747050" cy="1371630"/>
        </p:xfrm>
        <a:graphic>
          <a:graphicData uri="http://schemas.openxmlformats.org/drawingml/2006/table">
            <a:tbl>
              <a:tblPr firstRow="1" bandRow="1">
                <a:noFill/>
                <a:tableStyleId>{617E2AAF-DA00-4AF9-8351-380BA40BC845}</a:tableStyleId>
              </a:tblPr>
              <a:tblGrid>
                <a:gridCol w="1948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3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1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6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3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131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b="0" u="none" strike="noStrike" cap="none"/>
                        <a:t>ŋàk=ŋ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b="0"/>
                        <a:t>ʔáj</a:t>
                      </a:r>
                      <a:endParaRPr sz="24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b="0"/>
                        <a:t>wān</a:t>
                      </a:r>
                      <a:endParaRPr sz="2400" b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b="0"/>
                        <a:t>là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/>
                        <a:t>ŋàgí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/>
                        <a:t>ŋàgí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/>
                        <a:t>crane=</a:t>
                      </a:r>
                      <a:r>
                        <a:rPr lang="en-GB" sz="2400" cap="small"/>
                        <a:t>def.sm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/>
                        <a:t>exist.</a:t>
                      </a:r>
                      <a:r>
                        <a:rPr lang="en-GB" sz="2400" cap="small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pst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/>
                        <a:t>there.lying</a:t>
                      </a:r>
                      <a:endParaRPr sz="2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cap="small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quot</a:t>
                      </a:r>
                      <a:endParaRPr sz="2400" cap="small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cap="small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onom</a:t>
                      </a:r>
                      <a:endParaRPr sz="2400" cap="small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cap="small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onom</a:t>
                      </a:r>
                      <a:endParaRPr sz="2400" cap="small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 gridSpan="6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b="0" i="0"/>
                        <a:t>‘Crane was lying there crying: </a:t>
                      </a:r>
                      <a:r>
                        <a:rPr lang="en-GB" sz="2400" b="1" i="1"/>
                        <a:t>ŋàgi</a:t>
                      </a:r>
                      <a:r>
                        <a:rPr lang="en-GB" sz="2400" b="1" i="0"/>
                        <a:t>́</a:t>
                      </a:r>
                      <a:r>
                        <a:rPr lang="en-GB" sz="2400" b="0" i="0"/>
                        <a:t> </a:t>
                      </a:r>
                      <a:r>
                        <a:rPr lang="en-GB" sz="2400" b="1" i="1"/>
                        <a:t>ŋàgi</a:t>
                      </a:r>
                      <a:r>
                        <a:rPr lang="en-GB" sz="2400" b="0" i="1"/>
                        <a:t>́</a:t>
                      </a:r>
                      <a:r>
                        <a:rPr lang="en-GB" sz="2400" b="0" i="0"/>
                        <a:t>.’</a:t>
                      </a:r>
                      <a:endParaRPr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C22446-AEC9-4502-9FD9-8FBD3DFFED4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F65AC81F-5AB4-43D3-B59A-80CE647BB09B}" type="datetime1">
              <a:rPr lang="en-US" smtClean="0"/>
              <a:t>8/29/2023</a:t>
            </a:fld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73E6D33-FB99-432A-94C9-372EB8D9048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24</a:t>
            </a:fld>
            <a:endParaRPr lang="en-GB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2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/>
              <a:t>Onomatopoeia: semantic relations</a:t>
            </a:r>
            <a:endParaRPr/>
          </a:p>
        </p:txBody>
      </p:sp>
      <p:sp>
        <p:nvSpPr>
          <p:cNvPr id="252" name="Google Shape;252;p2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107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/>
              <a:t>insufficient evidence to illustrate clear semantic relationships between onomatopoeia</a:t>
            </a: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 b="0"/>
              <a:t>possibility to use more than one form for a sound from a single source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↘"/>
            </a:pPr>
            <a:r>
              <a:rPr lang="en-GB" b="1"/>
              <a:t>dìm</a:t>
            </a:r>
            <a:r>
              <a:rPr lang="en-GB" b="0"/>
              <a:t> ‘sound of </a:t>
            </a:r>
            <a:r>
              <a:rPr lang="en-GB" b="0" i="1">
                <a:solidFill>
                  <a:srgbClr val="7030A0"/>
                </a:solidFill>
              </a:rPr>
              <a:t>something heavy thrown in water </a:t>
            </a:r>
            <a:r>
              <a:rPr lang="en-GB" b="0"/>
              <a:t>or of </a:t>
            </a:r>
            <a:r>
              <a:rPr lang="en-GB" b="0" i="1">
                <a:solidFill>
                  <a:srgbClr val="C55A11"/>
                </a:solidFill>
              </a:rPr>
              <a:t>someone diving in water</a:t>
            </a:r>
            <a:r>
              <a:rPr lang="en-GB" b="0"/>
              <a:t>’ 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↘"/>
            </a:pPr>
            <a:r>
              <a:rPr lang="en-GB" b="1"/>
              <a:t>brùm</a:t>
            </a:r>
            <a:r>
              <a:rPr lang="en-GB" b="0"/>
              <a:t> ‘sound of </a:t>
            </a:r>
            <a:r>
              <a:rPr lang="en-GB" b="0" i="1">
                <a:solidFill>
                  <a:srgbClr val="7030A0"/>
                </a:solidFill>
              </a:rPr>
              <a:t>something big and heavy thrown in water</a:t>
            </a:r>
            <a:r>
              <a:rPr lang="en-GB" b="0"/>
              <a:t>’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↘"/>
            </a:pPr>
            <a:r>
              <a:rPr lang="en-GB" b="1"/>
              <a:t>ʤùm</a:t>
            </a:r>
            <a:r>
              <a:rPr lang="en-GB" b="0"/>
              <a:t> ‘sound of </a:t>
            </a:r>
            <a:r>
              <a:rPr lang="en-GB" b="0" i="1">
                <a:solidFill>
                  <a:srgbClr val="C55A11"/>
                </a:solidFill>
              </a:rPr>
              <a:t>someone diving in water</a:t>
            </a:r>
            <a:r>
              <a:rPr lang="en-GB" b="0"/>
              <a:t>’</a:t>
            </a:r>
            <a:endParaRPr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7452EF-597B-4DD6-B37F-B8134900B69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C73F2860-C5BC-407E-A970-C3130F9D0CFB}" type="datetime1">
              <a:rPr lang="en-US" smtClean="0"/>
              <a:t>8/29/2023</a:t>
            </a:fld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21D6D72-5AFD-45D6-8444-0732A7CE600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25</a:t>
            </a:fld>
            <a:endParaRPr lang="en-GB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2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/>
              <a:t>Onomatopoeia: conclusion</a:t>
            </a:r>
            <a:endParaRPr/>
          </a:p>
        </p:txBody>
      </p:sp>
      <p:sp>
        <p:nvSpPr>
          <p:cNvPr id="258" name="Google Shape;258;p2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107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/>
              <a:t>Sparse </a:t>
            </a:r>
            <a:r>
              <a:rPr lang="en-GB" dirty="0"/>
              <a:t>data at this stage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 b="0" dirty="0"/>
              <a:t>Few disc</a:t>
            </a:r>
            <a:r>
              <a:rPr lang="en-GB" dirty="0"/>
              <a:t>repancies between onomatopoeia and the rest of the system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 dirty="0"/>
              <a:t>Only limited (and probably disputable) cases of sound symbolism  </a:t>
            </a:r>
            <a:endParaRPr b="0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EFBDD2-6499-445D-A1E8-E9F125A06B3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C951A0C6-F9A2-468B-8645-2BB88BBF6915}" type="datetime1">
              <a:rPr lang="en-US" smtClean="0"/>
              <a:t>8/29/2023</a:t>
            </a:fld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9508032-0373-420A-800E-2343D321FC8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26</a:t>
            </a:fld>
            <a:endParaRPr lang="en-GB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2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4" name="Google Shape;264;p27"/>
          <p:cNvSpPr/>
          <p:nvPr/>
        </p:nvSpPr>
        <p:spPr>
          <a:xfrm rot="3967198" flipH="1">
            <a:off x="8631348" y="490493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noFill/>
          <a:ln w="127000" cap="rnd" cmpd="sng">
            <a:solidFill>
              <a:schemeClr val="accent4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5" name="Google Shape;265;p27"/>
          <p:cNvSpPr txBox="1">
            <a:spLocks noGrp="1"/>
          </p:cNvSpPr>
          <p:nvPr>
            <p:ph type="title"/>
          </p:nvPr>
        </p:nvSpPr>
        <p:spPr>
          <a:xfrm>
            <a:off x="5894962" y="479493"/>
            <a:ext cx="5458838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/>
              <a:t>Thank you!</a:t>
            </a:r>
            <a:endParaRPr/>
          </a:p>
        </p:txBody>
      </p:sp>
      <p:sp>
        <p:nvSpPr>
          <p:cNvPr id="266" name="Google Shape;266;p27"/>
          <p:cNvSpPr/>
          <p:nvPr/>
        </p:nvSpPr>
        <p:spPr>
          <a:xfrm flipH="1">
            <a:off x="0" y="5486400"/>
            <a:ext cx="2672863" cy="1371600"/>
          </a:xfrm>
          <a:custGeom>
            <a:avLst/>
            <a:gdLst/>
            <a:ahLst/>
            <a:cxnLst/>
            <a:rect l="l" t="t" r="r" b="b"/>
            <a:pathLst>
              <a:path w="2672863" h="1371600" extrusionOk="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67" name="Google Shape;267;p27" descr="Chèvre avec un remplissage uni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03182" y="955437"/>
            <a:ext cx="4777381" cy="4777381"/>
          </a:xfrm>
          <a:custGeom>
            <a:avLst/>
            <a:gdLst/>
            <a:ahLst/>
            <a:cxnLst/>
            <a:rect l="l" t="t" r="r" b="b"/>
            <a:pathLst>
              <a:path w="4777381" h="5643794" extrusionOk="0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  <a:noFill/>
          <a:ln>
            <a:noFill/>
          </a:ln>
        </p:spPr>
      </p:pic>
      <p:grpSp>
        <p:nvGrpSpPr>
          <p:cNvPr id="268" name="Google Shape;268;p27"/>
          <p:cNvGrpSpPr/>
          <p:nvPr/>
        </p:nvGrpSpPr>
        <p:grpSpPr>
          <a:xfrm>
            <a:off x="5896115" y="2992996"/>
            <a:ext cx="5456531" cy="2175413"/>
            <a:chOff x="1153" y="1008553"/>
            <a:chExt cx="5456531" cy="2175413"/>
          </a:xfrm>
        </p:grpSpPr>
        <p:sp>
          <p:nvSpPr>
            <p:cNvPr id="269" name="Google Shape;269;p27"/>
            <p:cNvSpPr/>
            <p:nvPr/>
          </p:nvSpPr>
          <p:spPr>
            <a:xfrm>
              <a:off x="691059" y="1008553"/>
              <a:ext cx="1128937" cy="1128937"/>
            </a:xfrm>
            <a:prstGeom prst="rect">
              <a:avLst/>
            </a:prstGeom>
            <a:blipFill rotWithShape="1">
              <a:blip r:embed="rId4">
                <a:alphaModFix/>
              </a:blip>
              <a:stretch>
                <a:fillRect/>
              </a:stretch>
            </a:blip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70;p27"/>
            <p:cNvSpPr/>
            <p:nvPr/>
          </p:nvSpPr>
          <p:spPr>
            <a:xfrm>
              <a:off x="1153" y="2463966"/>
              <a:ext cx="2508750" cy="720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27"/>
            <p:cNvSpPr txBox="1"/>
            <p:nvPr/>
          </p:nvSpPr>
          <p:spPr>
            <a:xfrm>
              <a:off x="1153" y="2463966"/>
              <a:ext cx="2508750" cy="720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3200"/>
                <a:buFont typeface="Calibri"/>
                <a:buNone/>
              </a:pPr>
              <a:r>
                <a:rPr lang="en-GB" sz="3200" b="1" i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mɛ́ɛ</a:t>
              </a:r>
              <a:r>
                <a:rPr lang="en-GB" sz="32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́</a:t>
              </a:r>
              <a:r>
                <a:rPr lang="en-GB" sz="3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‘baa’</a:t>
              </a:r>
              <a:endParaRPr/>
            </a:p>
          </p:txBody>
        </p:sp>
        <p:sp>
          <p:nvSpPr>
            <p:cNvPr id="272" name="Google Shape;272;p27"/>
            <p:cNvSpPr/>
            <p:nvPr/>
          </p:nvSpPr>
          <p:spPr>
            <a:xfrm>
              <a:off x="3638840" y="1008553"/>
              <a:ext cx="1128937" cy="1128937"/>
            </a:xfrm>
            <a:prstGeom prst="rect">
              <a:avLst/>
            </a:prstGeom>
            <a:blipFill rotWithShape="1">
              <a:blip r:embed="rId5">
                <a:alphaModFix/>
              </a:blip>
              <a:stretch>
                <a:fillRect/>
              </a:stretch>
            </a:blip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27"/>
            <p:cNvSpPr/>
            <p:nvPr/>
          </p:nvSpPr>
          <p:spPr>
            <a:xfrm>
              <a:off x="2948934" y="2463966"/>
              <a:ext cx="2508750" cy="720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27"/>
            <p:cNvSpPr txBox="1"/>
            <p:nvPr/>
          </p:nvSpPr>
          <p:spPr>
            <a:xfrm>
              <a:off x="2948934" y="2463966"/>
              <a:ext cx="2508750" cy="720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3200"/>
                <a:buFont typeface="Calibri"/>
                <a:buNone/>
              </a:pPr>
              <a:r>
                <a:rPr lang="en-GB" sz="3200" b="1" i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(ɦù) mɛ́ɛ</a:t>
              </a:r>
              <a:r>
                <a:rPr lang="en-GB" sz="3200" b="0" i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́ </a:t>
              </a:r>
              <a:r>
                <a:rPr lang="en-GB" sz="3200" b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‘goat’ </a:t>
              </a:r>
              <a:endPara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926A67-B855-461E-89A3-29B72EB7D96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C51B0D55-DAC7-419E-99A5-3EAFC47428B2}" type="datetime1">
              <a:rPr lang="en-US" smtClean="0"/>
              <a:t>8/29/2023</a:t>
            </a:fld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64E08E5-C12B-4442-9BA1-508A844B457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27</a:t>
            </a:fld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/>
              <a:t>Gizey: literature on expressives</a:t>
            </a:r>
            <a:endParaRPr/>
          </a:p>
        </p:txBody>
      </p:sp>
      <p:sp>
        <p:nvSpPr>
          <p:cNvPr id="103" name="Google Shape;103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/>
              <a:t>“Ideophones in the Gizey grammar” (under review)</a:t>
            </a: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↘"/>
            </a:pPr>
            <a:r>
              <a:rPr lang="en-GB"/>
              <a:t>Discusses </a:t>
            </a:r>
            <a:r>
              <a:rPr lang="en-GB" b="1"/>
              <a:t>onomatopoeic nouns </a:t>
            </a:r>
            <a:endParaRPr/>
          </a:p>
          <a:p>
            <a:pPr marL="11430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Char char="o"/>
            </a:pPr>
            <a:r>
              <a:rPr lang="en-GB" b="1" i="1"/>
              <a:t>mɛ́ɛ</a:t>
            </a:r>
            <a:r>
              <a:rPr lang="en-GB" i="1"/>
              <a:t>́</a:t>
            </a:r>
            <a:r>
              <a:rPr lang="en-GB"/>
              <a:t> ‘goat’ (&lt; </a:t>
            </a:r>
            <a:r>
              <a:rPr lang="en-GB" i="1"/>
              <a:t>mɛ́ɛ́</a:t>
            </a:r>
            <a:r>
              <a:rPr lang="en-GB"/>
              <a:t> ‘baa’); </a:t>
            </a:r>
            <a:endParaRPr/>
          </a:p>
          <a:p>
            <a:pPr marL="11430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Char char="o"/>
            </a:pPr>
            <a:r>
              <a:rPr lang="en-GB" b="1" i="1"/>
              <a:t>bùtùtúk</a:t>
            </a:r>
            <a:r>
              <a:rPr lang="en-GB"/>
              <a:t> ‘Senegal Coucal’ (&lt; </a:t>
            </a:r>
            <a:r>
              <a:rPr lang="en-GB" i="1"/>
              <a:t>bùdùdù</a:t>
            </a:r>
            <a:r>
              <a:rPr lang="en-GB"/>
              <a:t> ‘call of the Senegal coucal’)</a:t>
            </a:r>
            <a:endParaRPr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489593-AC4F-4CE5-9D0F-B29CAE62F20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53BBA149-A67B-4E08-92D9-CBD5EEA0B7F2}" type="datetime1">
              <a:rPr lang="en-US" smtClean="0"/>
              <a:t>8/29/2023</a:t>
            </a:fld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807A806-8385-4BEA-B88F-00E7D11F45A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3</a:t>
            </a:fld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/>
              <a:t>Gizey: phonology</a:t>
            </a:r>
            <a:endParaRPr/>
          </a:p>
        </p:txBody>
      </p:sp>
      <p:sp>
        <p:nvSpPr>
          <p:cNvPr id="109" name="Google Shape;109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>
                <a:latin typeface="Calibri"/>
                <a:ea typeface="Calibri"/>
                <a:cs typeface="Calibri"/>
                <a:sym typeface="Calibri"/>
              </a:rPr>
              <a:t>26 consonants: p, b, t, d, k, g, Ɂ, ɓ, ɗ, ʧ, ʤ, f, v, ɬ, ɮ, s, z, h, ɦ, m, n, ŋ, l, r, w, j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>
                <a:latin typeface="Calibri"/>
                <a:ea typeface="Calibri"/>
                <a:cs typeface="Calibri"/>
                <a:sym typeface="Calibri"/>
              </a:rPr>
              <a:t>5 vowels: i, u, ɛ, ɔ, a (with long counterparts iː, uː, ɛː, ɔː, aː)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>
                <a:latin typeface="Calibri"/>
                <a:ea typeface="Calibri"/>
                <a:cs typeface="Calibri"/>
                <a:sym typeface="Calibri"/>
              </a:rPr>
              <a:t>2 tones: H, L</a:t>
            </a:r>
            <a:endParaRPr/>
          </a:p>
        </p:txBody>
      </p:sp>
      <p:sp>
        <p:nvSpPr>
          <p:cNvPr id="110" name="Google Shape;110;p4"/>
          <p:cNvSpPr txBox="1"/>
          <p:nvPr/>
        </p:nvSpPr>
        <p:spPr>
          <a:xfrm>
            <a:off x="1202820" y="6176963"/>
            <a:ext cx="10150980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Dominicis, Amedeo. 2008. Phonological Sketch of Gizey. </a:t>
            </a:r>
            <a:r>
              <a:rPr lang="en-GB" sz="16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Studi Linguistici e Filologici Online</a:t>
            </a:r>
            <a:r>
              <a:rPr lang="en-GB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6. 1–78.</a:t>
            </a:r>
            <a:endParaRPr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DE5FC6-C5B2-40D8-A2B9-267B429F711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32BF9A53-CCD8-40B3-A8D1-23E45C0ACAA8}" type="datetime1">
              <a:rPr lang="en-US" smtClean="0"/>
              <a:t>8/29/2023</a:t>
            </a:fld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2317810-2DC0-4E59-9630-B448FB2425F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4</a:t>
            </a:fld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/>
              <a:t>Gizey: phonology</a:t>
            </a:r>
            <a:endParaRPr/>
          </a:p>
        </p:txBody>
      </p:sp>
      <p:graphicFrame>
        <p:nvGraphicFramePr>
          <p:cNvPr id="116" name="Google Shape;116;p5"/>
          <p:cNvGraphicFramePr/>
          <p:nvPr/>
        </p:nvGraphicFramePr>
        <p:xfrm>
          <a:off x="838200" y="2476373"/>
          <a:ext cx="10515600" cy="791846"/>
        </p:xfrm>
        <a:graphic>
          <a:graphicData uri="http://schemas.openxmlformats.org/drawingml/2006/table">
            <a:tbl>
              <a:tblPr firstRow="1" firstCol="1" bandRow="1">
                <a:noFill/>
                <a:tableStyleId>{F261929C-CF3B-4B84-A2E2-7CDF3EDE6325}</a:tableStyleId>
              </a:tblPr>
              <a:tblGrid>
                <a:gridCol w="2887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22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b="0" u="none" strike="noStrike" cap="none"/>
                        <a:t>Open syllables</a:t>
                      </a:r>
                      <a:endParaRPr sz="2400" b="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b="0" u="none" strike="noStrike" cap="none"/>
                        <a:t>CV  (</a:t>
                      </a:r>
                      <a:r>
                        <a:rPr lang="en-GB" sz="2400" b="1" u="none" strike="noStrike" cap="none"/>
                        <a:t>ɓɔ́</a:t>
                      </a:r>
                      <a:r>
                        <a:rPr lang="en-GB" sz="2400" b="0" u="none" strike="noStrike" cap="none"/>
                        <a:t> ‘gloom’)</a:t>
                      </a:r>
                      <a:endParaRPr sz="2400" b="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b="0" u="none" strike="noStrike" cap="none"/>
                        <a:t>CVV (</a:t>
                      </a:r>
                      <a:r>
                        <a:rPr lang="en-GB" sz="2400" b="1" u="none" strike="noStrike" cap="none"/>
                        <a:t>hàà</a:t>
                      </a:r>
                      <a:r>
                        <a:rPr lang="en-GB" sz="2400" b="0" u="none" strike="noStrike" cap="none"/>
                        <a:t> ‘until’</a:t>
                      </a:r>
                      <a:endParaRPr sz="2400" b="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b="0" u="none" strike="noStrike" cap="none"/>
                        <a:t>Closed syllables</a:t>
                      </a:r>
                      <a:endParaRPr sz="2400" b="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b="0" u="none" strike="noStrike" cap="none"/>
                        <a:t>CVC  (</a:t>
                      </a:r>
                      <a:r>
                        <a:rPr lang="en-GB" sz="2400" b="1" u="none" strike="noStrike" cap="none"/>
                        <a:t>ʤàɓ</a:t>
                      </a:r>
                      <a:r>
                        <a:rPr lang="en-GB" sz="2400" b="0" u="none" strike="noStrike" cap="none"/>
                        <a:t>  ‘tie’)</a:t>
                      </a:r>
                      <a:endParaRPr sz="2400" b="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b="0" u="none" strike="noStrike" cap="none"/>
                        <a:t>CVVC (</a:t>
                      </a:r>
                      <a:r>
                        <a:rPr lang="en-GB" sz="2400" b="1" u="none" strike="noStrike" cap="none"/>
                        <a:t>kààm</a:t>
                      </a:r>
                      <a:r>
                        <a:rPr lang="en-GB" sz="2400" b="0" u="none" strike="noStrike" cap="none"/>
                        <a:t> ‘yesterday’)</a:t>
                      </a:r>
                      <a:endParaRPr sz="2400" b="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68575" marR="68575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7" name="Google Shape;117;p5"/>
          <p:cNvSpPr txBox="1"/>
          <p:nvPr/>
        </p:nvSpPr>
        <p:spPr>
          <a:xfrm>
            <a:off x="838200" y="4213077"/>
            <a:ext cx="10766989" cy="18158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GB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Onsetless syllables disallowed (glottal closure)</a:t>
            </a:r>
            <a:endParaRPr/>
          </a:p>
          <a:p>
            <a:pPr marL="914400" marR="0" lvl="1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↘"/>
            </a:pPr>
            <a:r>
              <a:rPr lang="en-GB" sz="2800" b="1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ɔ́ɬ</a:t>
            </a:r>
            <a:r>
              <a:rPr lang="en-GB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&gt; </a:t>
            </a:r>
            <a:r>
              <a:rPr lang="en-GB" sz="2800" b="1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ʔɔ́ɬ</a:t>
            </a:r>
            <a:r>
              <a:rPr lang="en-GB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‘cough’</a:t>
            </a:r>
            <a:endParaRPr/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GB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Consonant clusters disallowed (occur when a vowel is deleted)</a:t>
            </a:r>
            <a:endParaRPr/>
          </a:p>
          <a:p>
            <a:pPr marL="914400" marR="0" lvl="1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↘"/>
            </a:pPr>
            <a:r>
              <a:rPr lang="en-GB" sz="2800" b="1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ɓálák</a:t>
            </a:r>
            <a:r>
              <a:rPr lang="en-GB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&gt; </a:t>
            </a:r>
            <a:r>
              <a:rPr lang="en-GB" sz="2800" b="1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ɓlák</a:t>
            </a:r>
            <a:r>
              <a:rPr lang="en-GB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‘spoil’</a:t>
            </a:r>
            <a:endParaRPr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4F9C97-7B59-4A58-BD9B-21B07CF72A0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11EFAC5E-F703-43BD-B57B-343930D1F79D}" type="datetime1">
              <a:rPr lang="en-US" smtClean="0"/>
              <a:t>8/29/2023</a:t>
            </a:fld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557F9B7-653D-4A34-A66F-B88B53B70CE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5</a:t>
            </a:fld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/>
              <a:t>Gizey: morphology</a:t>
            </a:r>
            <a:endParaRPr/>
          </a:p>
        </p:txBody>
      </p:sp>
      <p:sp>
        <p:nvSpPr>
          <p:cNvPr id="123" name="Google Shape;123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>
                <a:latin typeface="Calibri"/>
                <a:ea typeface="Calibri"/>
                <a:cs typeface="Calibri"/>
                <a:sym typeface="Calibri"/>
              </a:rPr>
              <a:t>Limited inflectional morphology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↘"/>
            </a:pPr>
            <a:r>
              <a:rPr lang="en-GB">
                <a:latin typeface="Calibri"/>
                <a:ea typeface="Calibri"/>
                <a:cs typeface="Calibri"/>
                <a:sym typeface="Calibri"/>
              </a:rPr>
              <a:t>Nominal plurality (only a limited set of count nouns)</a:t>
            </a:r>
            <a:endParaRPr/>
          </a:p>
          <a:p>
            <a:pPr marL="45720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GB" i="1">
                <a:latin typeface="Calibri"/>
                <a:ea typeface="Calibri"/>
                <a:cs typeface="Calibri"/>
                <a:sym typeface="Calibri"/>
              </a:rPr>
              <a:t>e.g., bàk ‘leather’</a:t>
            </a:r>
            <a:r>
              <a:rPr lang="en-GB"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GB" i="1">
                <a:latin typeface="Calibri"/>
                <a:ea typeface="Calibri"/>
                <a:cs typeface="Calibri"/>
                <a:sym typeface="Calibri"/>
              </a:rPr>
              <a:t>bɨ̀k-</a:t>
            </a:r>
            <a:r>
              <a:rPr lang="en-GB" b="1" i="1">
                <a:latin typeface="Calibri"/>
                <a:ea typeface="Calibri"/>
                <a:cs typeface="Calibri"/>
                <a:sym typeface="Calibri"/>
              </a:rPr>
              <a:t>ɛ́j</a:t>
            </a:r>
            <a:r>
              <a:rPr lang="en-GB">
                <a:latin typeface="Calibri"/>
                <a:ea typeface="Calibri"/>
                <a:cs typeface="Calibri"/>
                <a:sym typeface="Calibri"/>
              </a:rPr>
              <a:t> ‘leathers’</a:t>
            </a:r>
            <a:endParaRPr/>
          </a:p>
          <a:p>
            <a:pPr marL="45720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↘"/>
            </a:pPr>
            <a:r>
              <a:rPr lang="en-GB">
                <a:latin typeface="Calibri"/>
                <a:ea typeface="Calibri"/>
                <a:cs typeface="Calibri"/>
                <a:sym typeface="Calibri"/>
              </a:rPr>
              <a:t>viewpoint aspect (imperfective/perfective)</a:t>
            </a:r>
            <a:endParaRPr/>
          </a:p>
          <a:p>
            <a:pPr marL="45720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GB">
                <a:latin typeface="Calibri"/>
                <a:ea typeface="Calibri"/>
                <a:cs typeface="Calibri"/>
                <a:sym typeface="Calibri"/>
              </a:rPr>
              <a:t>e.g., Class 1 verbs:  </a:t>
            </a:r>
            <a:r>
              <a:rPr lang="en-GB" i="1">
                <a:latin typeface="Calibri"/>
                <a:ea typeface="Calibri"/>
                <a:cs typeface="Calibri"/>
                <a:sym typeface="Calibri"/>
              </a:rPr>
              <a:t>kál(à) </a:t>
            </a:r>
            <a:r>
              <a:rPr lang="en-GB">
                <a:latin typeface="Calibri"/>
                <a:ea typeface="Calibri"/>
                <a:cs typeface="Calibri"/>
                <a:sym typeface="Calibri"/>
              </a:rPr>
              <a:t>‘leave’ # </a:t>
            </a:r>
            <a:r>
              <a:rPr lang="en-GB" i="1">
                <a:latin typeface="Calibri"/>
                <a:ea typeface="Calibri"/>
                <a:cs typeface="Calibri"/>
                <a:sym typeface="Calibri"/>
              </a:rPr>
              <a:t>kàl(á) </a:t>
            </a:r>
            <a:r>
              <a:rPr lang="en-GB">
                <a:latin typeface="Calibri"/>
                <a:ea typeface="Calibri"/>
                <a:cs typeface="Calibri"/>
                <a:sym typeface="Calibri"/>
              </a:rPr>
              <a:t>‘left’</a:t>
            </a:r>
            <a:endParaRPr/>
          </a:p>
          <a:p>
            <a:pPr marL="685800" lvl="1" indent="-76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>
                <a:latin typeface="Calibri"/>
                <a:ea typeface="Calibri"/>
                <a:cs typeface="Calibri"/>
                <a:sym typeface="Calibri"/>
              </a:rPr>
              <a:t>No overt derivational morphology</a:t>
            </a:r>
            <a:endParaRPr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B6B9EAC-E84E-458B-ABD6-9FE1D0BB851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90D92BF2-B274-4369-8562-61DC0F937A87}" type="datetime1">
              <a:rPr lang="en-US" smtClean="0"/>
              <a:t>8/29/2023</a:t>
            </a:fld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EA5F7CC-C78E-4497-AB56-BF03CE3CB3A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6</a:t>
            </a:fld>
            <a:endParaRPr lang="en-GB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/>
              <a:t>Data sources</a:t>
            </a:r>
            <a:endParaRPr/>
          </a:p>
        </p:txBody>
      </p:sp>
      <p:sp>
        <p:nvSpPr>
          <p:cNvPr id="129" name="Google Shape;129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23167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>
                <a:latin typeface="Calibri"/>
                <a:ea typeface="Calibri"/>
                <a:cs typeface="Calibri"/>
                <a:sym typeface="Calibri"/>
              </a:rPr>
              <a:t>Gizey-French dictionary (2008)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>
                <a:latin typeface="Calibri"/>
                <a:ea typeface="Calibri"/>
                <a:cs typeface="Calibri"/>
                <a:sym typeface="Calibri"/>
              </a:rPr>
              <a:t>Folktales (2019)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>
                <a:latin typeface="Calibri"/>
                <a:ea typeface="Calibri"/>
                <a:cs typeface="Calibri"/>
                <a:sym typeface="Calibri"/>
              </a:rPr>
              <a:t>Elicitation (via WhatsApp, 2023) </a:t>
            </a:r>
            <a:endParaRPr/>
          </a:p>
        </p:txBody>
      </p:sp>
      <p:sp>
        <p:nvSpPr>
          <p:cNvPr id="130" name="Google Shape;130;p7"/>
          <p:cNvSpPr txBox="1"/>
          <p:nvPr/>
        </p:nvSpPr>
        <p:spPr>
          <a:xfrm>
            <a:off x="473725" y="5426851"/>
            <a:ext cx="11182121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Ajello, Roberto &amp; Melis, Antonino. 2008. </a:t>
            </a:r>
            <a:r>
              <a:rPr lang="en-GB" sz="160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Dictionnaire gizey-français, suivi d’une liste lexicale français-gizey</a:t>
            </a:r>
            <a:r>
              <a:rPr lang="en-GB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Pisa Edizioni ETS. Pisa.</a:t>
            </a:r>
            <a:endParaRPr/>
          </a:p>
        </p:txBody>
      </p:sp>
      <p:sp>
        <p:nvSpPr>
          <p:cNvPr id="131" name="Google Shape;131;p7"/>
          <p:cNvSpPr txBox="1"/>
          <p:nvPr/>
        </p:nvSpPr>
        <p:spPr>
          <a:xfrm>
            <a:off x="473725" y="5906873"/>
            <a:ext cx="8308554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Körtvélyessy</a:t>
            </a:r>
            <a:r>
              <a:rPr lang="en-GB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GB" sz="1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Lívia</a:t>
            </a:r>
            <a:r>
              <a:rPr lang="en-GB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2020. Onomatopoeia – A Unique Species? </a:t>
            </a:r>
            <a:r>
              <a:rPr lang="en-GB" sz="16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Studia </a:t>
            </a:r>
            <a:r>
              <a:rPr lang="en-GB" sz="1600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linguistica</a:t>
            </a:r>
            <a:r>
              <a:rPr lang="en-GB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74(2). 506–551.</a:t>
            </a:r>
            <a:endParaRPr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7BF11F5-9566-4614-AFDA-C4B87D731DC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80E53462-FB1D-4A72-BC81-AC92BCDAA0FD}" type="datetime1">
              <a:rPr lang="en-US" smtClean="0"/>
              <a:t>8/29/2023</a:t>
            </a:fld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DB0898F-6D75-4DF0-97C4-C13E2F40191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7</a:t>
            </a:fld>
            <a:endParaRPr lang="en-GB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/>
              <a:t>Data sources</a:t>
            </a:r>
            <a:endParaRPr/>
          </a:p>
        </p:txBody>
      </p:sp>
      <p:sp>
        <p:nvSpPr>
          <p:cNvPr id="137" name="Google Shape;137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23167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>
                <a:latin typeface="Calibri"/>
                <a:ea typeface="Calibri"/>
                <a:cs typeface="Calibri"/>
                <a:sym typeface="Calibri"/>
              </a:rPr>
              <a:t>104 items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>
                <a:latin typeface="Calibri"/>
                <a:ea typeface="Calibri"/>
                <a:cs typeface="Calibri"/>
                <a:sym typeface="Calibri"/>
              </a:rPr>
              <a:t>4 categories of sound sources: elements, </a:t>
            </a:r>
            <a:r>
              <a:rPr lang="en-GB" b="1">
                <a:latin typeface="Calibri"/>
                <a:ea typeface="Calibri"/>
                <a:cs typeface="Calibri"/>
                <a:sym typeface="Calibri"/>
              </a:rPr>
              <a:t>animals</a:t>
            </a:r>
            <a:r>
              <a:rPr lang="en-GB">
                <a:latin typeface="Calibri"/>
                <a:ea typeface="Calibri"/>
                <a:cs typeface="Calibri"/>
                <a:sym typeface="Calibri"/>
              </a:rPr>
              <a:t>, human, artifacts</a:t>
            </a:r>
            <a:endParaRPr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2C2169-2C36-4CE8-B2FD-0F57C5117A3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7C557D51-B98F-445E-99D7-BDC1D6E7E964}" type="datetime1">
              <a:rPr lang="en-US" smtClean="0"/>
              <a:t>8/29/2023</a:t>
            </a:fld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C0B9E39-9D4B-420A-914A-49FE3E25A1D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8</a:t>
            </a:fld>
            <a:endParaRPr lang="en-GB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/>
              <a:t>Onomatopoeia: phonology</a:t>
            </a:r>
            <a:endParaRPr/>
          </a:p>
        </p:txBody>
      </p:sp>
      <p:sp>
        <p:nvSpPr>
          <p:cNvPr id="143" name="Google Shape;143;p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 b="0"/>
              <a:t>Sound inventory and distribution is mostly like the prosaic system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b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 b="0"/>
              <a:t>Attestation of two </a:t>
            </a:r>
            <a:r>
              <a:rPr lang="en-GB" b="1"/>
              <a:t>marginal</a:t>
            </a:r>
            <a:r>
              <a:rPr lang="en-GB" b="0"/>
              <a:t> </a:t>
            </a:r>
            <a:r>
              <a:rPr lang="en-GB"/>
              <a:t>(</a:t>
            </a:r>
            <a:r>
              <a:rPr lang="en-GB" b="0"/>
              <a:t>onomatopoeia and elsewhere) consonants: </a:t>
            </a:r>
            <a:r>
              <a:rPr lang="en-GB" b="1"/>
              <a:t>/ɲ/ </a:t>
            </a:r>
            <a:r>
              <a:rPr lang="en-GB" b="0"/>
              <a:t>and </a:t>
            </a:r>
            <a:r>
              <a:rPr lang="en-GB" b="1"/>
              <a:t>/ɾ/ </a:t>
            </a:r>
            <a:r>
              <a:rPr lang="en-GB" b="0"/>
              <a:t>and vowel </a:t>
            </a:r>
            <a:r>
              <a:rPr lang="en-GB" b="1"/>
              <a:t>/œ/</a:t>
            </a: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b="0"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↘"/>
            </a:pPr>
            <a:r>
              <a:rPr lang="en-GB" b="1" i="1"/>
              <a:t>ɲìgí</a:t>
            </a:r>
            <a:r>
              <a:rPr lang="en-GB" b="0"/>
              <a:t>		‘Guinea fowl_call’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↘"/>
            </a:pPr>
            <a:r>
              <a:rPr lang="en-GB" b="1" i="1"/>
              <a:t>pɾɛ́k</a:t>
            </a:r>
            <a:r>
              <a:rPr lang="en-GB" b="0"/>
              <a:t> </a:t>
            </a:r>
            <a:r>
              <a:rPr lang="en-GB" b="1" i="1"/>
              <a:t>pɾɛ́k</a:t>
            </a:r>
            <a:r>
              <a:rPr lang="en-GB"/>
              <a:t>  	</a:t>
            </a:r>
            <a:r>
              <a:rPr lang="en-GB" b="0"/>
              <a:t>‘lightning_sound’ 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↘"/>
            </a:pPr>
            <a:r>
              <a:rPr lang="en-GB" b="1" i="1"/>
              <a:t>ʔœ́ːk</a:t>
            </a:r>
            <a:r>
              <a:rPr lang="en-GB" b="0"/>
              <a:t>		‘frog_call’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b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b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b="0"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b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698630A-7FF3-4DF3-B195-D1F8382D187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8B32DF8A-CB72-4046-8EB3-18651B66E65F}" type="datetime1">
              <a:rPr lang="en-US" smtClean="0"/>
              <a:t>8/29/2023</a:t>
            </a:fld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AE1F628-CD85-4B6D-9838-D835AB3218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9</a:t>
            </a:fld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1758</Words>
  <Application>Microsoft Office PowerPoint</Application>
  <PresentationFormat>Widescreen</PresentationFormat>
  <Paragraphs>312</Paragraphs>
  <Slides>27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Courier New</vt:lpstr>
      <vt:lpstr>Thème Office</vt:lpstr>
      <vt:lpstr>Gizey onomatopoeia</vt:lpstr>
      <vt:lpstr>Gizey</vt:lpstr>
      <vt:lpstr>Gizey: literature on expressives</vt:lpstr>
      <vt:lpstr>Gizey: phonology</vt:lpstr>
      <vt:lpstr>Gizey: phonology</vt:lpstr>
      <vt:lpstr>Gizey: morphology</vt:lpstr>
      <vt:lpstr>Data sources</vt:lpstr>
      <vt:lpstr>Data sources</vt:lpstr>
      <vt:lpstr>Onomatopoeia: phonology</vt:lpstr>
      <vt:lpstr>Onomatopoeia: phonology</vt:lpstr>
      <vt:lpstr>Onomatopoeia: root structure</vt:lpstr>
      <vt:lpstr>Onomatopoeia: root structure</vt:lpstr>
      <vt:lpstr>Onomatopoeia: root structure</vt:lpstr>
      <vt:lpstr>Onomatopoeia: root structure</vt:lpstr>
      <vt:lpstr>Onomatopoeia: sound symbolism? </vt:lpstr>
      <vt:lpstr>Onomatopoeia: sound symbolism? </vt:lpstr>
      <vt:lpstr>Onomatopoeia: sound symbolism? </vt:lpstr>
      <vt:lpstr>Onomatopoeia: sound symbolism? </vt:lpstr>
      <vt:lpstr>Onomatopoeia: morphology</vt:lpstr>
      <vt:lpstr>Onomatopoeia: note on reduplication</vt:lpstr>
      <vt:lpstr>Onomatopoeia: morphology</vt:lpstr>
      <vt:lpstr>Onomatopoeia: morphology</vt:lpstr>
      <vt:lpstr>Onomatopoeia: syntax</vt:lpstr>
      <vt:lpstr>Onomatopoeia: syntax</vt:lpstr>
      <vt:lpstr>Onomatopoeia: semantic relations</vt:lpstr>
      <vt:lpstr>Onomatopoeia: conclusion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Gizey onomatopoeia</dc:title>
  <dc:creator>Guitang Guillaume</dc:creator>
  <cp:lastModifiedBy>PIus Akumbu</cp:lastModifiedBy>
  <cp:revision>6</cp:revision>
  <dcterms:created xsi:type="dcterms:W3CDTF">2023-08-13T13:23:26Z</dcterms:created>
  <dcterms:modified xsi:type="dcterms:W3CDTF">2023-08-30T08:21:25Z</dcterms:modified>
</cp:coreProperties>
</file>