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hs/3xl3yzvtEP3Bf+ZHOW2peQO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61929C-CF3B-4B84-A2E2-7CDF3EDE6325}">
  <a:tblStyle styleId="{F261929C-CF3B-4B84-A2E2-7CDF3EDE632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69F1316-DB7C-4266-99C6-536014F0DBA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17E2AAF-DA00-4AF9-8351-380BA40BC845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Rest of the lexicon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74D-4151-BCBE-A3ADCF4A22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74D-4151-BCBE-A3ADCF4A22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74D-4151-BCBE-A3ADCF4A22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74D-4151-BCBE-A3ADCF4A22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74D-4151-BCBE-A3ADCF4A220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[Classeur1]Feuil1!$E$2:$E$6</c:f>
              <c:strCache>
                <c:ptCount val="5"/>
                <c:pt idx="0">
                  <c:v>i</c:v>
                </c:pt>
                <c:pt idx="1">
                  <c:v>a</c:v>
                </c:pt>
                <c:pt idx="2">
                  <c:v>u</c:v>
                </c:pt>
                <c:pt idx="3">
                  <c:v>ɛ</c:v>
                </c:pt>
                <c:pt idx="4">
                  <c:v>ɔ</c:v>
                </c:pt>
              </c:strCache>
            </c:strRef>
          </c:cat>
          <c:val>
            <c:numRef>
              <c:f>[Classeur1]Feuil1!$F$2:$F$6</c:f>
              <c:numCache>
                <c:formatCode>General</c:formatCode>
                <c:ptCount val="5"/>
                <c:pt idx="0">
                  <c:v>806</c:v>
                </c:pt>
                <c:pt idx="1">
                  <c:v>975</c:v>
                </c:pt>
                <c:pt idx="2">
                  <c:v>798</c:v>
                </c:pt>
                <c:pt idx="3">
                  <c:v>683</c:v>
                </c:pt>
                <c:pt idx="4">
                  <c:v>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4D-4151-BCBE-A3ADCF4A220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Onomatopoeia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80B-4BFA-9F87-F17A4581F0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80B-4BFA-9F87-F17A4581F0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80B-4BFA-9F87-F17A4581F0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80B-4BFA-9F87-F17A4581F0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80B-4BFA-9F87-F17A4581F00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[Classeur1]Feuil1!$A$2:$A$6</c:f>
              <c:strCache>
                <c:ptCount val="5"/>
                <c:pt idx="0">
                  <c:v>i</c:v>
                </c:pt>
                <c:pt idx="1">
                  <c:v>a</c:v>
                </c:pt>
                <c:pt idx="2">
                  <c:v>u</c:v>
                </c:pt>
                <c:pt idx="3">
                  <c:v>ɛ</c:v>
                </c:pt>
                <c:pt idx="4">
                  <c:v>ɔ</c:v>
                </c:pt>
              </c:strCache>
            </c:strRef>
          </c:cat>
          <c:val>
            <c:numRef>
              <c:f>[Classeur1]Feuil1!$B$2:$B$6</c:f>
              <c:numCache>
                <c:formatCode>General</c:formatCode>
                <c:ptCount val="5"/>
                <c:pt idx="0">
                  <c:v>107</c:v>
                </c:pt>
                <c:pt idx="1">
                  <c:v>26</c:v>
                </c:pt>
                <c:pt idx="2">
                  <c:v>38</c:v>
                </c:pt>
                <c:pt idx="3">
                  <c:v>36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0B-4BFA-9F87-F17A4581F00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57C085FF-5771-48B4-A1D3-B62B5906CA26}" type="datetime1">
              <a:rPr lang="en-US" smtClean="0"/>
              <a:t>8/29/2023</a:t>
            </a:fld>
            <a:endParaRPr/>
          </a:p>
        </p:txBody>
      </p:sp>
      <p:sp>
        <p:nvSpPr>
          <p:cNvPr id="15" name="Google Shape;1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B6849-0683-4800-BB15-6BF5647EFF03}" type="datetime1">
              <a:rPr lang="en-US" smtClean="0"/>
              <a:t>8/29/2023</a:t>
            </a:fld>
            <a:endParaRPr/>
          </a:p>
        </p:txBody>
      </p:sp>
      <p:sp>
        <p:nvSpPr>
          <p:cNvPr id="72" name="Google Shape;72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AA790B9-27F5-4305-B96C-8E2F92978F8E}" type="datetime1">
              <a:rPr lang="en-US" smtClean="0"/>
              <a:t>8/29/2023</a:t>
            </a:fld>
            <a:endParaRPr/>
          </a:p>
        </p:txBody>
      </p:sp>
      <p:sp>
        <p:nvSpPr>
          <p:cNvPr id="78" name="Google Shape;78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AF33AC96-AE61-409B-99BD-66D1F5E8458A}" type="datetime1">
              <a:rPr lang="en-US" smtClean="0"/>
              <a:t>8/29/2023</a:t>
            </a:fld>
            <a:endParaRPr/>
          </a:p>
        </p:txBody>
      </p:sp>
      <p:sp>
        <p:nvSpPr>
          <p:cNvPr id="21" name="Google Shape;2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BDFE20D-2D2D-4EA0-950B-78C0D06792BF}" type="datetime1">
              <a:rPr lang="en-US" smtClean="0"/>
              <a:t>8/29/2023</a:t>
            </a:fld>
            <a:endParaRPr/>
          </a:p>
        </p:txBody>
      </p:sp>
      <p:sp>
        <p:nvSpPr>
          <p:cNvPr id="30" name="Google Shape;30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3C7845F-B9AD-4E2F-95C8-5F5DE535BB21}" type="datetime1">
              <a:rPr lang="en-US" smtClean="0"/>
              <a:t>8/29/2023</a:t>
            </a:fld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AED7F4C-2CBF-4DEF-AA0D-1DBB165F563B}" type="datetime1">
              <a:rPr lang="en-US" smtClean="0"/>
              <a:t>8/29/2023</a:t>
            </a:fld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89C4B4F-F27B-4B7C-824F-C08971CB19F2}" type="datetime1">
              <a:rPr lang="en-US" smtClean="0"/>
              <a:t>8/29/2023</a:t>
            </a:fld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D0005922-8542-4736-A9A8-284EC1D2664C}" type="datetime1">
              <a:rPr lang="en-US" smtClean="0"/>
              <a:t>8/29/2023</a:t>
            </a:fld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F7B64B0-B116-43AD-9DCB-68836E413CFD}" type="datetime1">
              <a:rPr lang="en-US" smtClean="0"/>
              <a:t>8/29/2023</a:t>
            </a:fld>
            <a:endParaRPr/>
          </a:p>
        </p:txBody>
      </p:sp>
      <p:sp>
        <p:nvSpPr>
          <p:cNvPr id="59" name="Google Shape;59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D975CD1-6DAC-4DDB-BE6A-854B1BE325D3}" type="datetime1">
              <a:rPr lang="en-US" smtClean="0"/>
              <a:t>8/29/2023</a:t>
            </a:fld>
            <a:endParaRPr/>
          </a:p>
        </p:txBody>
      </p:sp>
      <p:sp>
        <p:nvSpPr>
          <p:cNvPr id="66" name="Google Shape;66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1E0E94D6-8DDB-4F7A-91BF-7A36F21F051A}" type="datetime1">
              <a:rPr lang="en-US" smtClean="0"/>
              <a:t>8/29/2023</a:t>
            </a:fld>
            <a:endParaRPr/>
          </a:p>
        </p:txBody>
      </p:sp>
      <p:sp>
        <p:nvSpPr>
          <p:cNvPr id="9" name="Google Shape;9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5894/ldd5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868362"/>
            <a:ext cx="9144000" cy="1091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GB" sz="5400" b="1" dirty="0" err="1">
                <a:latin typeface="Calibri"/>
                <a:ea typeface="Calibri"/>
                <a:cs typeface="Calibri"/>
                <a:sym typeface="Calibri"/>
              </a:rPr>
              <a:t>Gizey</a:t>
            </a:r>
            <a:r>
              <a:rPr lang="en-GB" sz="5400" b="1" dirty="0">
                <a:latin typeface="Calibri"/>
                <a:ea typeface="Calibri"/>
                <a:cs typeface="Calibri"/>
                <a:sym typeface="Calibri"/>
              </a:rPr>
              <a:t> onomatopoeia</a:t>
            </a:r>
            <a:endParaRPr sz="5400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408204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dirty="0"/>
              <a:t>Guillaume </a:t>
            </a:r>
            <a:r>
              <a:rPr lang="en-GB" dirty="0" err="1"/>
              <a:t>Guitang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dirty="0"/>
              <a:t>Université libre de </a:t>
            </a:r>
            <a:r>
              <a:rPr lang="en-GB" dirty="0" err="1"/>
              <a:t>Bruxelles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5889476" y="3602038"/>
            <a:ext cx="5093598" cy="146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Pius W. Akumbu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LLACAN (CNRS – </a:t>
            </a:r>
            <a:r>
              <a:rPr lang="en-GB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INaLCO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EPHE), </a:t>
            </a: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PARIS</a:t>
            </a:r>
            <a:endParaRPr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1773716" y="5144877"/>
            <a:ext cx="860417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#SLE2023, Athens, Aug. 29 – Sept. 1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Workshop: Sound symbolism and onomatopoeia 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phonology</a:t>
            </a:r>
            <a:endParaRPr/>
          </a:p>
        </p:txBody>
      </p:sp>
      <p:sp>
        <p:nvSpPr>
          <p:cNvPr id="149" name="Google Shape;14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1"/>
              <a:t>br</a:t>
            </a:r>
            <a:r>
              <a:rPr lang="en-GB" b="0"/>
              <a:t>, </a:t>
            </a:r>
            <a:r>
              <a:rPr lang="en-GB" b="1"/>
              <a:t>bl</a:t>
            </a:r>
            <a:r>
              <a:rPr lang="en-GB" b="0"/>
              <a:t>, </a:t>
            </a:r>
            <a:r>
              <a:rPr lang="en-GB" b="1"/>
              <a:t>pr</a:t>
            </a:r>
            <a:r>
              <a:rPr lang="en-GB" b="0"/>
              <a:t>, </a:t>
            </a:r>
            <a:r>
              <a:rPr lang="en-GB" b="1"/>
              <a:t>kr</a:t>
            </a:r>
            <a:r>
              <a:rPr lang="en-GB" b="0"/>
              <a:t> consonant sequences tend to be allowed in onomatopoeia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0"/>
              <a:t>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blúk</a:t>
            </a:r>
            <a:r>
              <a:rPr lang="en-GB" b="0"/>
              <a:t>		‘sound of thrown stone’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brít</a:t>
            </a:r>
            <a:r>
              <a:rPr lang="en-GB" b="0"/>
              <a:t>		‘pooing_sound’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krɛ́w</a:t>
            </a:r>
            <a:r>
              <a:rPr lang="en-GB" b="0"/>
              <a:t> </a:t>
            </a:r>
            <a:r>
              <a:rPr lang="en-GB" b="1" i="1"/>
              <a:t>krɛ́w</a:t>
            </a:r>
            <a:r>
              <a:rPr lang="en-GB" b="0"/>
              <a:t> 	‘sparrowhawk_call’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pɾɛ́k pɾɛ́k</a:t>
            </a:r>
            <a:r>
              <a:rPr lang="en-GB" b="0"/>
              <a:t>	‘lightning_sound’ 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37A34-C7EC-4A41-9A37-00E8A26163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2E14966-090A-4E64-9B23-CDBDDE4E1A2F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E78C1C-588D-4F35-91F5-8F73BD3BD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root structure</a:t>
            </a:r>
            <a:endParaRPr/>
          </a:p>
        </p:txBody>
      </p:sp>
      <p:sp>
        <p:nvSpPr>
          <p:cNvPr id="155" name="Google Shape;15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Dominant root structure</a:t>
            </a:r>
            <a:r>
              <a:rPr lang="en-GB"/>
              <a:t>: </a:t>
            </a:r>
            <a:r>
              <a:rPr lang="en-GB" b="1"/>
              <a:t>CVC </a:t>
            </a:r>
            <a:r>
              <a:rPr lang="en-GB"/>
              <a:t>(l</a:t>
            </a:r>
            <a:r>
              <a:rPr lang="en-GB" b="0"/>
              <a:t>ike in the rest of the lexicon)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D</a:t>
            </a:r>
            <a:r>
              <a:rPr lang="en-GB" b="0"/>
              <a:t>isyllabic constraint: “roots never exceed two syllables” (same in the prosaic system)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</a:t>
            </a:r>
            <a:r>
              <a:rPr lang="en-GB" b="1" i="1"/>
              <a:t>i</a:t>
            </a:r>
            <a:r>
              <a:rPr lang="en-GB"/>
              <a:t>C is the dominant model (morphological niche) for the creation of new onomatopoeia</a:t>
            </a:r>
            <a:endParaRPr b="0"/>
          </a:p>
        </p:txBody>
      </p:sp>
      <p:sp>
        <p:nvSpPr>
          <p:cNvPr id="156" name="Google Shape;156;p11"/>
          <p:cNvSpPr txBox="1"/>
          <p:nvPr/>
        </p:nvSpPr>
        <p:spPr>
          <a:xfrm>
            <a:off x="1202820" y="6176963"/>
            <a:ext cx="101509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Dominicis, Amedeo. 2008. Phonological Sketch of Gizey. </a:t>
            </a:r>
            <a:r>
              <a:rPr lang="en-GB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 Linguistici e Filologici Online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6. 1–78.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6C331F-81D5-486B-B6E3-47D0E8E9B41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DDE6EC-18A6-4657-A350-7F8FD1834AB1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0EAE1B-D602-441E-8A78-64353AE24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root structure</a:t>
            </a:r>
            <a:endParaRPr/>
          </a:p>
        </p:txBody>
      </p:sp>
      <p:sp>
        <p:nvSpPr>
          <p:cNvPr id="162" name="Google Shape;162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</a:t>
            </a:r>
            <a:r>
              <a:rPr lang="en-GB" b="1" i="1"/>
              <a:t>i</a:t>
            </a:r>
            <a:r>
              <a:rPr lang="en-GB"/>
              <a:t>C is the dominant model (morphological niche) for the creation of new onomatopoeia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dìm</a:t>
            </a:r>
            <a:r>
              <a:rPr lang="en-GB" b="0"/>
              <a:t>	‘sound of heavy object thrown in water’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ɗít</a:t>
            </a:r>
            <a:r>
              <a:rPr lang="en-GB" b="0"/>
              <a:t>	‘sound of violent hit’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dìt</a:t>
            </a:r>
            <a:r>
              <a:rPr lang="en-GB" b="0"/>
              <a:t>	‘final sound of noisy process’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No transparent </a:t>
            </a:r>
            <a:r>
              <a:rPr lang="en-GB" b="1"/>
              <a:t>C</a:t>
            </a:r>
            <a:r>
              <a:rPr lang="en-GB" b="1" i="1"/>
              <a:t>i</a:t>
            </a:r>
            <a:r>
              <a:rPr lang="en-GB" b="1"/>
              <a:t>C</a:t>
            </a:r>
            <a:r>
              <a:rPr lang="en-GB" b="0"/>
              <a:t>-meaning association</a:t>
            </a:r>
            <a:endParaRPr/>
          </a:p>
        </p:txBody>
      </p:sp>
      <p:sp>
        <p:nvSpPr>
          <p:cNvPr id="163" name="Google Shape;163;p12"/>
          <p:cNvSpPr txBox="1"/>
          <p:nvPr/>
        </p:nvSpPr>
        <p:spPr>
          <a:xfrm>
            <a:off x="1202820" y="6176963"/>
            <a:ext cx="101509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Dominicis, Amedeo. 2008. Phonological Sketch of Gizey. </a:t>
            </a:r>
            <a:r>
              <a:rPr lang="en-GB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 Linguistici e Filologici Online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6. 1–78.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DC132-1C43-410A-9198-D4256A7B0B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7AA84-5875-4DD0-BC17-276E32801D23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D6FDA2-C818-40A7-B99F-A28DC4A8CD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root structure</a:t>
            </a:r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b="0"/>
              <a:t>/i/ is amongst the most utilized vowel</a:t>
            </a:r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b="0"/>
              <a:t>/i/ is overrepresented in onomatopoeia</a:t>
            </a:r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graphicFrame>
        <p:nvGraphicFramePr>
          <p:cNvPr id="173" name="Google Shape;173;p13"/>
          <p:cNvGraphicFramePr/>
          <p:nvPr/>
        </p:nvGraphicFramePr>
        <p:xfrm>
          <a:off x="839789" y="2505075"/>
          <a:ext cx="5157786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4" name="Google Shape;174;p13"/>
          <p:cNvGraphicFramePr/>
          <p:nvPr/>
        </p:nvGraphicFramePr>
        <p:xfrm>
          <a:off x="6169023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43AB6-D7E6-4C46-A20E-72FC756837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056C15-ACCB-441E-9E52-ED6A247777C2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FCACB3-A765-4192-AE9C-92067617B7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root structure</a:t>
            </a:r>
            <a:endParaRPr/>
          </a:p>
        </p:txBody>
      </p:sp>
      <p:sp>
        <p:nvSpPr>
          <p:cNvPr id="180" name="Google Shape;180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1"/>
              <a:t>C</a:t>
            </a:r>
            <a:r>
              <a:rPr lang="en-GB" b="1" i="1"/>
              <a:t>i</a:t>
            </a:r>
            <a:r>
              <a:rPr lang="en-GB" b="1"/>
              <a:t>C</a:t>
            </a:r>
            <a:r>
              <a:rPr lang="en-GB"/>
              <a:t> is the dominant model (morphological niche) for the creation of new onomatopoeia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dìm</a:t>
            </a:r>
            <a:r>
              <a:rPr lang="en-GB" b="0"/>
              <a:t>	‘sound of heavy object thrown in water’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ɗít</a:t>
            </a:r>
            <a:r>
              <a:rPr lang="en-GB" b="0"/>
              <a:t>	‘sound of violent hit’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dìt</a:t>
            </a:r>
            <a:r>
              <a:rPr lang="en-GB" b="0"/>
              <a:t>	‘final sound of noisy process’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1"/>
              <a:t>C</a:t>
            </a:r>
            <a:r>
              <a:rPr lang="en-GB" b="1" i="1"/>
              <a:t>i</a:t>
            </a:r>
            <a:r>
              <a:rPr lang="en-GB" b="1"/>
              <a:t>C</a:t>
            </a:r>
            <a:r>
              <a:rPr lang="en-GB"/>
              <a:t> was probably first associated with NOISE before turning to a regular morphological niche from which new forms are modelled (under analogy)</a:t>
            </a: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DEB22-074B-42B5-AB1E-1434705C4F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ABAC289-2060-4D51-AAFA-ABA6F79A3260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93F424-59FB-45C7-BFAF-008C81BD96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sound symbolism? </a:t>
            </a:r>
            <a:endParaRPr/>
          </a:p>
        </p:txBody>
      </p:sp>
      <p:sp>
        <p:nvSpPr>
          <p:cNvPr id="186" name="Google Shape;186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Very limited obvious sound symbolism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Examples include: dominance of </a:t>
            </a:r>
            <a:r>
              <a:rPr lang="en-GB" b="1"/>
              <a:t>/w/ </a:t>
            </a:r>
            <a:r>
              <a:rPr lang="en-GB" b="0"/>
              <a:t>for FLYING or air connection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vìw</a:t>
            </a:r>
            <a:r>
              <a:rPr lang="en-GB" b="0"/>
              <a:t>		‘sound of fire in windy situation’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wíí</a:t>
            </a:r>
            <a:r>
              <a:rPr lang="en-GB" sz="2400" b="1"/>
              <a:t> </a:t>
            </a:r>
            <a:r>
              <a:rPr lang="en-GB" b="1" i="1"/>
              <a:t> wíí </a:t>
            </a:r>
            <a:r>
              <a:rPr lang="en-GB" b="0"/>
              <a:t>		‘sound of flying mosquito or wasp’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wì wì wì</a:t>
            </a:r>
            <a:r>
              <a:rPr lang="en-GB" b="0"/>
              <a:t>		‘sound of flying fly’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kíwíwwíw</a:t>
            </a:r>
            <a:r>
              <a:rPr lang="en-GB" b="0"/>
              <a:t>	</a:t>
            </a:r>
            <a:r>
              <a:rPr lang="en-GB"/>
              <a:t>‘sound of a </a:t>
            </a:r>
            <a:r>
              <a:rPr lang="en-GB" b="0"/>
              <a:t>thrown knife’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but also in: 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sz="2400" b="1" i="1"/>
              <a:t>nɛ́w nɛ́w nɛ́w</a:t>
            </a:r>
            <a:r>
              <a:rPr lang="en-GB" b="0"/>
              <a:t>	</a:t>
            </a:r>
            <a:r>
              <a:rPr lang="en-GB"/>
              <a:t>‘sound of </a:t>
            </a:r>
            <a:r>
              <a:rPr lang="en-GB" b="0"/>
              <a:t>white-faced whistling duck</a:t>
            </a:r>
            <a:r>
              <a:rPr lang="en-GB"/>
              <a:t>’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sz="2400" b="1" i="1"/>
              <a:t>kírìw</a:t>
            </a:r>
            <a:r>
              <a:rPr lang="en-GB" b="0"/>
              <a:t>			‘sound when sharpening</a:t>
            </a:r>
            <a:r>
              <a:rPr lang="en-GB"/>
              <a:t> a knife’</a:t>
            </a: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790749-421C-4D5F-8702-AA70079043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3E5F8DB-14D8-49EA-8B91-2E8190D55F64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72268F-46E4-41A7-9DC1-62DDE6B79E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sound symbolism? </a:t>
            </a:r>
            <a:endParaRPr/>
          </a:p>
        </p:txBody>
      </p:sp>
      <p:sp>
        <p:nvSpPr>
          <p:cNvPr id="192" name="Google Shape;192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Very limited obvious sound symbolism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Potential meaningful tonal contrast? 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b="0"/>
              <a:t>H: </a:t>
            </a:r>
            <a:r>
              <a:rPr lang="en-GB" b="1" i="1"/>
              <a:t>wíí wíí</a:t>
            </a:r>
            <a:r>
              <a:rPr lang="en-GB" b="0"/>
              <a:t>	‘sound of flying mosquito or wasp’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b="0"/>
              <a:t>L: </a:t>
            </a:r>
            <a:r>
              <a:rPr lang="en-GB" b="1" i="1"/>
              <a:t>wì wì wì</a:t>
            </a:r>
            <a:r>
              <a:rPr lang="en-GB" b="0"/>
              <a:t>	‘sound of flying fly’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Also </a:t>
            </a:r>
            <a:r>
              <a:rPr lang="en-GB" sz="2400" b="1" i="1"/>
              <a:t>búm</a:t>
            </a:r>
            <a:r>
              <a:rPr lang="en-GB" sz="2400" i="1"/>
              <a:t> </a:t>
            </a:r>
            <a:r>
              <a:rPr lang="en-GB" b="0"/>
              <a:t>‘gunshot sound ’  #  </a:t>
            </a:r>
            <a:r>
              <a:rPr lang="en-GB" sz="2400" b="1" i="1"/>
              <a:t>bùm</a:t>
            </a:r>
            <a:r>
              <a:rPr lang="en-GB" b="0"/>
              <a:t>	‘sound when burning a wet object’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Limited examples (minimal pairs) to draw any conclusion</a:t>
            </a: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D004D-36DF-4BDE-8F0D-71930097A4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B3D2418-0D94-42CB-86F4-7E0BC95C803D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30167F-5D88-47C1-B690-1BF28CAB36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sound symbolism? </a:t>
            </a:r>
            <a:endParaRPr/>
          </a:p>
        </p:txBody>
      </p:sp>
      <p:sp>
        <p:nvSpPr>
          <p:cNvPr id="198" name="Google Shape;198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coda </a:t>
            </a:r>
            <a:r>
              <a:rPr lang="en-GB"/>
              <a:t>trill</a:t>
            </a:r>
            <a:r>
              <a:rPr lang="en-GB" b="0"/>
              <a:t> usually describes extended or prolonged sound-events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ʤɛ̀r</a:t>
            </a:r>
            <a:r>
              <a:rPr lang="en-GB"/>
              <a:t> </a:t>
            </a:r>
            <a:r>
              <a:rPr lang="en-GB" b="0"/>
              <a:t>‘sound of oil while frying’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ʧɛ́r</a:t>
            </a:r>
            <a:r>
              <a:rPr lang="en-GB" b="0"/>
              <a:t> ‘call of yellow-billed oxpecker’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b="0"/>
              <a:t>But </a:t>
            </a:r>
            <a:r>
              <a:rPr lang="en-GB" b="1"/>
              <a:t>tír</a:t>
            </a:r>
            <a:r>
              <a:rPr lang="en-GB" b="0"/>
              <a:t> ‘hard_hit’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FAA86E-4575-461B-9D82-EAE27B7769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804826B-45D3-4648-8CD8-AE4A45A730FB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4B0BD7-1B2A-48D3-8BE3-206B1F6929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sound symbolism? </a:t>
            </a:r>
            <a:endParaRPr/>
          </a:p>
        </p:txBody>
      </p:sp>
      <p:sp>
        <p:nvSpPr>
          <p:cNvPr id="204" name="Google Shape;204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Final /m/ = LOUD SOUND?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dìm</a:t>
            </a:r>
            <a:r>
              <a:rPr lang="en-GB"/>
              <a:t> ‘sound of something heavy thrown in water or of someone diving in water’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brùm</a:t>
            </a:r>
            <a:r>
              <a:rPr lang="en-GB"/>
              <a:t> ‘sound of something big and heavy thrown in water’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ʤùm</a:t>
            </a:r>
            <a:r>
              <a:rPr lang="en-GB"/>
              <a:t> ‘sound of someone diving in water’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búm</a:t>
            </a:r>
            <a:r>
              <a:rPr lang="en-GB"/>
              <a:t> ‘sound of gun’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gùrùm</a:t>
            </a:r>
            <a:r>
              <a:rPr lang="en-GB"/>
              <a:t> ‘sound of the </a:t>
            </a:r>
            <a:r>
              <a:rPr lang="en-GB" i="1"/>
              <a:t>gurlum</a:t>
            </a:r>
            <a:r>
              <a:rPr lang="en-GB"/>
              <a:t>’ (kind of gun)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9FAE9-1B88-41EA-8941-6E48FA67D0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FC3596F-1D0E-4F5D-8B93-26F1B8217644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006A4B-6D89-46EE-A717-58FE6DE2DE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morphology</a:t>
            </a:r>
            <a:endParaRPr/>
          </a:p>
        </p:txBody>
      </p:sp>
      <p:sp>
        <p:nvSpPr>
          <p:cNvPr id="210" name="Google Shape;21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 dirty="0"/>
              <a:t>Onomatopoeia do not show any inflectional or derivational morphology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 dirty="0"/>
              <a:t>They do not host any agreement morpheme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 dirty="0"/>
              <a:t>“expressive morphology” (iconic, showing depictive properties)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0" dirty="0"/>
              <a:t>Final /r/ lengthening e.g., </a:t>
            </a:r>
            <a:r>
              <a:rPr lang="en-GB" b="1" i="1" dirty="0" err="1"/>
              <a:t>ʧɛ́rrr</a:t>
            </a:r>
            <a:r>
              <a:rPr lang="en-GB" b="0" dirty="0"/>
              <a:t> ‘call of yellow-billed oxpecker’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0" dirty="0"/>
              <a:t>Final syllable doubling (frozen form): </a:t>
            </a:r>
            <a:r>
              <a:rPr lang="en-GB" b="1" i="1" dirty="0" err="1"/>
              <a:t>bìgìm-gìm</a:t>
            </a:r>
            <a:r>
              <a:rPr lang="en-GB" b="0" dirty="0"/>
              <a:t> ‘loud water sound’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 dirty="0"/>
              <a:t>Sounds produced by animals often come repeated e.g., </a:t>
            </a:r>
            <a:r>
              <a:rPr lang="en-GB" sz="2400" b="1" i="1" dirty="0" err="1"/>
              <a:t>kɛ̀kɛ̀rɛ́k</a:t>
            </a:r>
            <a:r>
              <a:rPr lang="en-GB" sz="2400" b="1" i="1" dirty="0"/>
              <a:t> </a:t>
            </a:r>
            <a:r>
              <a:rPr lang="en-GB" sz="2400" b="1" i="1" dirty="0" err="1"/>
              <a:t>kɛ̀kɛ̀rɛ́k</a:t>
            </a:r>
            <a:r>
              <a:rPr lang="en-GB" sz="2400" i="1" dirty="0"/>
              <a:t> </a:t>
            </a:r>
            <a:r>
              <a:rPr lang="en-GB" b="0" dirty="0"/>
              <a:t>‘Guinea fowl call’ (imitation)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F24A51-B294-4142-A742-B871557812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9D85EDD-F189-4E39-98F8-B9E66B51680A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96214-A708-46D6-A832-0E989DCEA1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Gizey</a:t>
            </a:r>
            <a:endParaRPr/>
          </a:p>
        </p:txBody>
      </p:sp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dirty="0"/>
              <a:t>Masa language (Chadic &lt; Afroasiatic)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dirty="0"/>
              <a:t>Spoken in Cameroon &amp; Chad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dirty="0"/>
              <a:t>12 000 -19 000 speakers</a:t>
            </a:r>
            <a:endParaRPr dirty="0"/>
          </a:p>
        </p:txBody>
      </p:sp>
      <p:sp>
        <p:nvSpPr>
          <p:cNvPr id="94" name="Google Shape;94;p2"/>
          <p:cNvSpPr txBox="1"/>
          <p:nvPr/>
        </p:nvSpPr>
        <p:spPr>
          <a:xfrm>
            <a:off x="336126" y="6026385"/>
            <a:ext cx="1071500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Guitang, Guillaume. 2021. Gizey (Cameroon and Chad) - Language snapshot. </a:t>
            </a:r>
            <a:r>
              <a:rPr lang="en-GB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 documentation and description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20. 236–243. (doi:</a:t>
            </a:r>
            <a:r>
              <a:rPr lang="en-GB" sz="12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https://doi.org/10.25894/ldd52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95" name="Google Shape;95;p2"/>
          <p:cNvSpPr txBox="1"/>
          <p:nvPr/>
        </p:nvSpPr>
        <p:spPr>
          <a:xfrm>
            <a:off x="336126" y="6422149"/>
            <a:ext cx="97934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Seignobos, Christian &amp; Iyebi-Mandjek, Olivier. 2000. </a:t>
            </a:r>
            <a:r>
              <a:rPr lang="en-GB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Atlas de la province de l’Extrème-Nord Cameroun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Yaounde: IRD Editions - MINREST/INC.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336126" y="5398025"/>
            <a:ext cx="110924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Gaffuri, Luigi &amp; Melis, Antonino &amp; Petrarca, Valerio. 2014. Les Gizey du Cameroun et du Tchad: identité, dynamismes, échanges culturels. In Baldi, Sergio &amp; Magrin, Gérard (eds.), </a:t>
            </a:r>
            <a:r>
              <a:rPr lang="en-GB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échanges et la communication dans le bassin du lac Tchad : actes du colloque de Naples du réseau Méga-Tchad, Università degli studi di Napoli “L’Orientale”, Naples 13-15 septembre 2012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vol. 6, 515–546. Italy: Mega-Chad Research Network / Réseau Méga-Tchad.</a:t>
            </a:r>
            <a:endParaRPr/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7032" y="168414"/>
            <a:ext cx="3392680" cy="5111439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F327AC-FC03-4EF0-802D-B2057893D7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889E061-BF63-4B38-98FC-A71AD475BDA7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D1A93A-8BA8-4771-B519-7A2D86FED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note on reduplication</a:t>
            </a:r>
            <a:endParaRPr/>
          </a:p>
        </p:txBody>
      </p:sp>
      <p:sp>
        <p:nvSpPr>
          <p:cNvPr id="216" name="Google Shape;216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Reduplication is not a productive process in Gizey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Only a few frozen reduplicatives are attested, including f</a:t>
            </a:r>
            <a:r>
              <a:rPr lang="en-GB" b="0"/>
              <a:t>inal syllable doubling: </a:t>
            </a:r>
            <a:r>
              <a:rPr lang="en-GB" b="1" i="1"/>
              <a:t>bìgìm-gìm</a:t>
            </a:r>
            <a:r>
              <a:rPr lang="en-GB" b="1"/>
              <a:t> </a:t>
            </a:r>
            <a:r>
              <a:rPr lang="en-GB" b="0"/>
              <a:t>‘loud water sound’</a:t>
            </a:r>
            <a:endParaRPr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1"/>
              <a:t>-CVC </a:t>
            </a:r>
            <a:r>
              <a:rPr lang="en-GB"/>
              <a:t>reduplicative pattern indexes length, straightness and large quantity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graphicFrame>
        <p:nvGraphicFramePr>
          <p:cNvPr id="217" name="Google Shape;217;p20"/>
          <p:cNvGraphicFramePr/>
          <p:nvPr/>
        </p:nvGraphicFramePr>
        <p:xfrm>
          <a:off x="1301098" y="4573862"/>
          <a:ext cx="7270325" cy="1649730"/>
        </p:xfrm>
        <a:graphic>
          <a:graphicData uri="http://schemas.openxmlformats.org/drawingml/2006/table">
            <a:tbl>
              <a:tblPr firstRow="1" firstCol="1" bandRow="1">
                <a:noFill/>
                <a:tableStyleId>{F261929C-CF3B-4B84-A2E2-7CDF3EDE6325}</a:tableStyleId>
              </a:tblPr>
              <a:tblGrid>
                <a:gridCol w="201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GB" sz="2000" b="0" u="none" strike="noStrike" cap="none"/>
                        <a:t>dùmúl-múl   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u="none" strike="noStrike" cap="none"/>
                        <a:t>‘snake </a:t>
                      </a:r>
                      <a:r>
                        <a:rPr lang="en-GB" sz="2000" b="0" i="1" u="none" strike="noStrike" cap="none"/>
                        <a:t>sp</a:t>
                      </a:r>
                      <a:r>
                        <a:rPr lang="en-GB" sz="2000" b="0" u="none" strike="noStrike" cap="none"/>
                        <a:t>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GB" sz="2000" b="0" u="none" strike="noStrike" cap="none"/>
                        <a:t>ʤùkúl-kúl    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/>
                        <a:t>‘hoopoe’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GB" sz="2000" b="0" u="none" strike="noStrike" cap="none"/>
                        <a:t>ʧìkíl-kíl	 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/>
                        <a:t>‘</a:t>
                      </a:r>
                      <a:r>
                        <a:rPr lang="en-GB" sz="2000" i="1" u="none" strike="noStrike" cap="none"/>
                        <a:t>Elapsoidea guntheri</a:t>
                      </a:r>
                      <a:r>
                        <a:rPr lang="en-GB" sz="2000" u="none" strike="noStrike" cap="none"/>
                        <a:t>’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GB" sz="2000" b="0" u="none" strike="noStrike" cap="none"/>
                        <a:t>tùgùl-gúl	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/>
                        <a:t>‘variable cat snake’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GB" sz="2000" b="0" u="none" strike="noStrike" cap="none"/>
                        <a:t>dùwér-wér    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/>
                        <a:t>‘part of the intestine’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8" name="Google Shape;218;p20" descr="Une image contenant oiseau, huppe, bec, pic&#10;&#10;Description générée automatiqueme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34330" y="4362833"/>
            <a:ext cx="28575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5E0112-EFE1-4D64-96CA-E9D34AE6F9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1DB04E1-4956-455B-A01C-CE550E1DA3B7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F63205-6167-4B67-A5A2-AF716D78BB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morphology</a:t>
            </a:r>
            <a:endParaRPr/>
          </a:p>
        </p:txBody>
      </p:sp>
      <p:sp>
        <p:nvSpPr>
          <p:cNvPr id="224" name="Google Shape;224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1960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dirty="0"/>
              <a:t>Animal o</a:t>
            </a:r>
            <a:r>
              <a:rPr lang="en-GB" b="0" dirty="0"/>
              <a:t>nomatopoeic forms can have nominal counterparts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 dirty="0"/>
              <a:t>The nominal counterparts can include part, or all, of the material found in the onomatopoeia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</p:txBody>
      </p:sp>
      <p:graphicFrame>
        <p:nvGraphicFramePr>
          <p:cNvPr id="225" name="Google Shape;225;p21"/>
          <p:cNvGraphicFramePr/>
          <p:nvPr>
            <p:extLst>
              <p:ext uri="{D42A27DB-BD31-4B8C-83A1-F6EECF244321}">
                <p14:modId xmlns:p14="http://schemas.microsoft.com/office/powerpoint/2010/main" val="2573630902"/>
              </p:ext>
            </p:extLst>
          </p:nvPr>
        </p:nvGraphicFramePr>
        <p:xfrm>
          <a:off x="838200" y="3920724"/>
          <a:ext cx="10515600" cy="1979615"/>
        </p:xfrm>
        <a:graphic>
          <a:graphicData uri="http://schemas.openxmlformats.org/drawingml/2006/table">
            <a:tbl>
              <a:tblPr firstRow="1" firstCol="1" bandRow="1">
                <a:noFill/>
                <a:tableStyleId>{B69F1316-DB7C-4266-99C6-536014F0DBAF}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Onomatopoeia 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Related noun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mɛ́ɛ́</a:t>
                      </a:r>
                      <a:r>
                        <a:rPr lang="en-GB" sz="2400" b="0" u="none" strike="noStrike" cap="none"/>
                        <a:t> ‘baa’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mɛ́ɛ</a:t>
                      </a:r>
                      <a:r>
                        <a:rPr lang="en-GB" sz="2400" b="0" u="none" strike="noStrike" cap="none"/>
                        <a:t>́ ‘goat’ (also </a:t>
                      </a:r>
                      <a:r>
                        <a:rPr lang="en-GB" sz="2400" b="1" u="none" strike="noStrike" cap="none"/>
                        <a:t>ɦù mɛ́ɛ́ </a:t>
                      </a:r>
                      <a:r>
                        <a:rPr lang="en-GB" sz="2400" b="0" u="none" strike="noStrike" cap="none"/>
                        <a:t>‘caprine baa’)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bùdùdù</a:t>
                      </a:r>
                      <a:r>
                        <a:rPr lang="en-GB" sz="2400" b="0" u="none" strike="noStrike" cap="none"/>
                        <a:t> ‘call of the Senegal coucal’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bùtùktúk</a:t>
                      </a:r>
                      <a:r>
                        <a:rPr lang="en-GB" sz="2400" b="0" u="none" strike="noStrike" cap="none"/>
                        <a:t> ‘Senegal Coucal’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ʧɛ́r</a:t>
                      </a:r>
                      <a:r>
                        <a:rPr lang="en-GB" sz="2400" b="0" u="none" strike="noStrike" cap="none"/>
                        <a:t> ‘call of the yellow-billed oxpecker’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ʧɛ́r</a:t>
                      </a:r>
                      <a:r>
                        <a:rPr lang="en-GB" sz="2400" b="0" u="none" strike="noStrike" cap="none"/>
                        <a:t> ‘yellow-billed oxpecker’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 dirty="0" err="1"/>
                        <a:t>kɔ́ɔ́gɔ́gùlɔ́k</a:t>
                      </a:r>
                      <a:r>
                        <a:rPr lang="en-GB" sz="2400" b="0" u="none" strike="noStrike" cap="none" dirty="0"/>
                        <a:t> ‘cock-a-doodle-do’</a:t>
                      </a:r>
                      <a:endParaRPr sz="2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 dirty="0" err="1"/>
                        <a:t>gùlɔ́k</a:t>
                      </a:r>
                      <a:r>
                        <a:rPr lang="en-GB" sz="2400" b="0" u="none" strike="noStrike" cap="none" dirty="0"/>
                        <a:t> ‘cock’</a:t>
                      </a:r>
                      <a:endParaRPr sz="2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C49BF-1F38-4C74-B5E2-E4B679557E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20C4D5E-1936-4B78-AA45-ACFFD7D40DDE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74DBD-2019-4D1E-B877-3F1A5C52F6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morphology</a:t>
            </a:r>
            <a:endParaRPr/>
          </a:p>
        </p:txBody>
      </p:sp>
      <p:sp>
        <p:nvSpPr>
          <p:cNvPr id="231" name="Google Shape;2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1960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The onomatopoeic nouns show properties associated with nouns, e.g.,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b="0"/>
              <a:t>plural marking: </a:t>
            </a:r>
            <a:r>
              <a:rPr lang="en-GB" b="1"/>
              <a:t>mɛ́ɛ́-gɛ</a:t>
            </a:r>
            <a:r>
              <a:rPr lang="en-GB" b="0"/>
              <a:t>́ ‘goat-PL’,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b="0"/>
              <a:t>hosting of the definiteness clitic: </a:t>
            </a:r>
            <a:r>
              <a:rPr lang="en-GB" b="1"/>
              <a:t>bùtùktúk=ŋà </a:t>
            </a:r>
            <a:r>
              <a:rPr lang="en-GB" b="0"/>
              <a:t>‘Senegal Coucal=DEF.SM’,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b="0"/>
              <a:t>subject role, etc.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graphicFrame>
        <p:nvGraphicFramePr>
          <p:cNvPr id="232" name="Google Shape;232;p22"/>
          <p:cNvGraphicFramePr/>
          <p:nvPr/>
        </p:nvGraphicFramePr>
        <p:xfrm>
          <a:off x="838200" y="4236143"/>
          <a:ext cx="10515600" cy="1979615"/>
        </p:xfrm>
        <a:graphic>
          <a:graphicData uri="http://schemas.openxmlformats.org/drawingml/2006/table">
            <a:tbl>
              <a:tblPr firstRow="1" firstCol="1" bandRow="1">
                <a:noFill/>
                <a:tableStyleId>{B69F1316-DB7C-4266-99C6-536014F0DBAF}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Onomatopoeia 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Related noun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mɛ́ɛ́</a:t>
                      </a:r>
                      <a:r>
                        <a:rPr lang="en-GB" sz="2400" b="0" u="none" strike="noStrike" cap="none"/>
                        <a:t> ‘baa’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mɛ́ɛ</a:t>
                      </a:r>
                      <a:r>
                        <a:rPr lang="en-GB" sz="2400" b="0" u="none" strike="noStrike" cap="none"/>
                        <a:t>́ ‘goat’ (also </a:t>
                      </a:r>
                      <a:r>
                        <a:rPr lang="en-GB" sz="2400" b="1" u="none" strike="noStrike" cap="none"/>
                        <a:t>ɦù mɛ́ɛ́ </a:t>
                      </a:r>
                      <a:r>
                        <a:rPr lang="en-GB" sz="2400" b="0" u="none" strike="noStrike" cap="none"/>
                        <a:t>‘caprine baa’)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bùdùdù</a:t>
                      </a:r>
                      <a:r>
                        <a:rPr lang="en-GB" sz="2400" b="0" u="none" strike="noStrike" cap="none"/>
                        <a:t> ‘call of the Senegal coucal’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bùtùktúk</a:t>
                      </a:r>
                      <a:r>
                        <a:rPr lang="en-GB" sz="2400" b="0" u="none" strike="noStrike" cap="none"/>
                        <a:t> ‘Senegal Coucal’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ʧɛ́r</a:t>
                      </a:r>
                      <a:r>
                        <a:rPr lang="en-GB" sz="2400" b="0" u="none" strike="noStrike" cap="none"/>
                        <a:t> ‘call of the yellow-billed oxpecker’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ʧɛ́r</a:t>
                      </a:r>
                      <a:r>
                        <a:rPr lang="en-GB" sz="2400" b="0" u="none" strike="noStrike" cap="none"/>
                        <a:t> ‘yellow-billed oxpecker’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kɔ́ɔ́gɔ́gùlɔ́k</a:t>
                      </a:r>
                      <a:r>
                        <a:rPr lang="en-GB" sz="2400" b="0" u="none" strike="noStrike" cap="none"/>
                        <a:t> ‘cock-a-doodle-do’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/>
                        <a:t>gùlɔ́k</a:t>
                      </a:r>
                      <a:r>
                        <a:rPr lang="en-GB" sz="2400" b="0" u="none" strike="noStrike" cap="none"/>
                        <a:t> ‘cock’</a:t>
                      </a:r>
                      <a:endParaRPr sz="2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F45EF4-EACC-4CEC-BEDB-563C7461BE4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B619CBB-6E58-4122-BA21-3A423C8F2C23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6F863B-0E14-4518-9AB7-6EFD3A996D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syntax</a:t>
            </a:r>
            <a:endParaRPr/>
          </a:p>
        </p:txBody>
      </p:sp>
      <p:sp>
        <p:nvSpPr>
          <p:cNvPr id="238" name="Google Shape;238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12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Onomatopoeia can occupy two slots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/>
              <a:t>predicate modifier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graphicFrame>
        <p:nvGraphicFramePr>
          <p:cNvPr id="239" name="Google Shape;239;p23"/>
          <p:cNvGraphicFramePr/>
          <p:nvPr/>
        </p:nvGraphicFramePr>
        <p:xfrm>
          <a:off x="1521153" y="3706571"/>
          <a:ext cx="8383450" cy="1187769"/>
        </p:xfrm>
        <a:graphic>
          <a:graphicData uri="http://schemas.openxmlformats.org/drawingml/2006/table">
            <a:tbl>
              <a:tblPr firstRow="1" firstCol="1" bandRow="1">
                <a:noFill/>
                <a:tableStyleId>{617E2AAF-DA00-4AF9-8351-380BA40BC845}</a:tableStyleId>
              </a:tblPr>
              <a:tblGrid>
                <a:gridCol w="134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Ø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kā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ɦùn gùn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gù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k=ɔ̄m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ɓát</a:t>
                      </a:r>
                      <a:endParaRPr sz="24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1" u="none" strike="noStrike" cap="smal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</a:t>
                      </a:r>
                      <a:endParaRPr sz="2400" b="0" i="1" u="none" strike="noStrike" cap="small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cut.</a:t>
                      </a:r>
                      <a:r>
                        <a:rPr lang="en-GB" sz="2400" b="0" u="none" strike="noStrike" cap="small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pfv</a:t>
                      </a:r>
                      <a:endParaRPr sz="2400" b="0" u="none" strike="noStrike" cap="small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branch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small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rev</a:t>
                      </a:r>
                      <a:endParaRPr sz="2400" b="0" u="none" strike="noStrike" cap="small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with=3</a:t>
                      </a:r>
                      <a:r>
                        <a:rPr lang="en-GB" sz="2400" b="0" u="none" strike="noStrike" cap="small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sm</a:t>
                      </a:r>
                      <a:endParaRPr sz="2400" b="0" u="none" strike="noStrike" cap="small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smal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onom</a:t>
                      </a:r>
                      <a:endParaRPr sz="2400" b="0" u="none" strike="noStrike" cap="small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‘(He) broke a branch </a:t>
                      </a:r>
                      <a:r>
                        <a:rPr lang="en-GB" sz="2400" b="1" i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ɓát</a:t>
                      </a:r>
                      <a:r>
                        <a:rPr lang="en-GB" sz="24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’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D05D2B-A11F-4CBB-90C0-6D6B7CA597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FC805F7-7506-46B6-BB6A-0A051496EB78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6CFB4-0EA0-470A-AA9D-3F314EFBA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syntax</a:t>
            </a:r>
            <a:endParaRPr/>
          </a:p>
        </p:txBody>
      </p:sp>
      <p:sp>
        <p:nvSpPr>
          <p:cNvPr id="245" name="Google Shape;245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12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Onomatopoeia can occupy two slots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/>
              <a:t>“Demonstration” (quotational construction)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graphicFrame>
        <p:nvGraphicFramePr>
          <p:cNvPr id="246" name="Google Shape;246;p24"/>
          <p:cNvGraphicFramePr/>
          <p:nvPr/>
        </p:nvGraphicFramePr>
        <p:xfrm>
          <a:off x="606750" y="3326133"/>
          <a:ext cx="10747050" cy="1371630"/>
        </p:xfrm>
        <a:graphic>
          <a:graphicData uri="http://schemas.openxmlformats.org/drawingml/2006/table">
            <a:tbl>
              <a:tblPr firstRow="1" bandRow="1">
                <a:noFill/>
                <a:tableStyleId>{617E2AAF-DA00-4AF9-8351-380BA40BC845}</a:tableStyleId>
              </a:tblPr>
              <a:tblGrid>
                <a:gridCol w="194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3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ŋàk=ŋ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/>
                        <a:t>ʔáj</a:t>
                      </a:r>
                      <a:endParaRPr sz="24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/>
                        <a:t>wān</a:t>
                      </a:r>
                      <a:endParaRPr sz="24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/>
                        <a:t>là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ŋàgí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ŋàgí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crane=</a:t>
                      </a:r>
                      <a:r>
                        <a:rPr lang="en-GB" sz="2400" cap="small"/>
                        <a:t>def.sm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exist.</a:t>
                      </a:r>
                      <a:r>
                        <a:rPr lang="en-GB" sz="2400" cap="smal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there.lying</a:t>
                      </a: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cap="smal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quot</a:t>
                      </a:r>
                      <a:endParaRPr sz="2400" cap="small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cap="smal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onom</a:t>
                      </a:r>
                      <a:endParaRPr sz="2400" cap="small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cap="smal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onom</a:t>
                      </a:r>
                      <a:endParaRPr sz="2400" cap="small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 gridSpan="6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/>
                        <a:t>‘Crane was lying there crying: </a:t>
                      </a:r>
                      <a:r>
                        <a:rPr lang="en-GB" sz="2400" b="1" i="1"/>
                        <a:t>ŋàgi</a:t>
                      </a:r>
                      <a:r>
                        <a:rPr lang="en-GB" sz="2400" b="1" i="0"/>
                        <a:t>́</a:t>
                      </a:r>
                      <a:r>
                        <a:rPr lang="en-GB" sz="2400" b="0" i="0"/>
                        <a:t> </a:t>
                      </a:r>
                      <a:r>
                        <a:rPr lang="en-GB" sz="2400" b="1" i="1"/>
                        <a:t>ŋàgi</a:t>
                      </a:r>
                      <a:r>
                        <a:rPr lang="en-GB" sz="2400" b="0" i="1"/>
                        <a:t>́</a:t>
                      </a:r>
                      <a:r>
                        <a:rPr lang="en-GB" sz="2400" b="0" i="0"/>
                        <a:t>.’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22446-AEC9-4502-9FD9-8FBD3DFFED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5AC81F-5AB4-43D3-B59A-80CE647BB09B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3E6D33-FB99-432A-94C9-372EB8D90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semantic relations</a:t>
            </a:r>
            <a:endParaRPr/>
          </a:p>
        </p:txBody>
      </p:sp>
      <p:sp>
        <p:nvSpPr>
          <p:cNvPr id="252" name="Google Shape;25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10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insufficient evidence to illustrate clear semantic relationships between onomatopoeia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possibility to use more than one form for a sound from a single source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/>
              <a:t>dìm</a:t>
            </a:r>
            <a:r>
              <a:rPr lang="en-GB" b="0"/>
              <a:t> ‘sound of </a:t>
            </a:r>
            <a:r>
              <a:rPr lang="en-GB" b="0" i="1">
                <a:solidFill>
                  <a:srgbClr val="7030A0"/>
                </a:solidFill>
              </a:rPr>
              <a:t>something heavy thrown in water </a:t>
            </a:r>
            <a:r>
              <a:rPr lang="en-GB" b="0"/>
              <a:t>or of </a:t>
            </a:r>
            <a:r>
              <a:rPr lang="en-GB" b="0" i="1">
                <a:solidFill>
                  <a:srgbClr val="C55A11"/>
                </a:solidFill>
              </a:rPr>
              <a:t>someone diving in water</a:t>
            </a:r>
            <a:r>
              <a:rPr lang="en-GB" b="0"/>
              <a:t>’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/>
              <a:t>brùm</a:t>
            </a:r>
            <a:r>
              <a:rPr lang="en-GB" b="0"/>
              <a:t> ‘sound of </a:t>
            </a:r>
            <a:r>
              <a:rPr lang="en-GB" b="0" i="1">
                <a:solidFill>
                  <a:srgbClr val="7030A0"/>
                </a:solidFill>
              </a:rPr>
              <a:t>something big and heavy thrown in water</a:t>
            </a:r>
            <a:r>
              <a:rPr lang="en-GB" b="0"/>
              <a:t>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/>
              <a:t>ʤùm</a:t>
            </a:r>
            <a:r>
              <a:rPr lang="en-GB" b="0"/>
              <a:t> ‘sound of </a:t>
            </a:r>
            <a:r>
              <a:rPr lang="en-GB" b="0" i="1">
                <a:solidFill>
                  <a:srgbClr val="C55A11"/>
                </a:solidFill>
              </a:rPr>
              <a:t>someone diving in water</a:t>
            </a:r>
            <a:r>
              <a:rPr lang="en-GB" b="0"/>
              <a:t>’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7452EF-597B-4DD6-B37F-B8134900B6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73F2860-C5BC-407E-A970-C3130F9D0CFB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1D6D72-5AFD-45D6-8444-0732A7CE60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conclusion</a:t>
            </a:r>
            <a:endParaRPr/>
          </a:p>
        </p:txBody>
      </p:sp>
      <p:sp>
        <p:nvSpPr>
          <p:cNvPr id="258" name="Google Shape;258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10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Sparse </a:t>
            </a:r>
            <a:r>
              <a:rPr lang="en-GB" dirty="0"/>
              <a:t>data at this stage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 dirty="0"/>
              <a:t>Few disc</a:t>
            </a:r>
            <a:r>
              <a:rPr lang="en-GB" dirty="0"/>
              <a:t>repancies between onomatopoeia and the rest of the system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dirty="0"/>
              <a:t>Only limited (and probably disputable) cases of sound symbolism  </a:t>
            </a:r>
            <a:endParaRPr b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EFBDD2-6499-445D-A1E8-E9F125A0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951A0C6-F9A2-468B-8645-2BB88BBF6915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508032-0373-420A-800E-2343D321FC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7"/>
          <p:cNvSpPr/>
          <p:nvPr/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7"/>
          <p:cNvSpPr txBox="1"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Thank you!</a:t>
            </a:r>
            <a:endParaRPr/>
          </a:p>
        </p:txBody>
      </p:sp>
      <p:sp>
        <p:nvSpPr>
          <p:cNvPr id="266" name="Google Shape;266;p27"/>
          <p:cNvSpPr/>
          <p:nvPr/>
        </p:nvSpPr>
        <p:spPr>
          <a:xfrm flipH="1">
            <a:off x="0" y="5486400"/>
            <a:ext cx="2672863" cy="1371600"/>
          </a:xfrm>
          <a:custGeom>
            <a:avLst/>
            <a:gdLst/>
            <a:ahLst/>
            <a:cxnLst/>
            <a:rect l="l" t="t" r="r" b="b"/>
            <a:pathLst>
              <a:path w="2672863" h="1371600" extrusionOk="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7" name="Google Shape;267;p27" descr="Chèvre avec un remplissage un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182" y="955437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 extrusionOk="0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ln>
            <a:noFill/>
          </a:ln>
        </p:spPr>
      </p:pic>
      <p:grpSp>
        <p:nvGrpSpPr>
          <p:cNvPr id="268" name="Google Shape;268;p27"/>
          <p:cNvGrpSpPr/>
          <p:nvPr/>
        </p:nvGrpSpPr>
        <p:grpSpPr>
          <a:xfrm>
            <a:off x="5896115" y="2992996"/>
            <a:ext cx="5456531" cy="2175413"/>
            <a:chOff x="1153" y="1008553"/>
            <a:chExt cx="5456531" cy="2175413"/>
          </a:xfrm>
        </p:grpSpPr>
        <p:sp>
          <p:nvSpPr>
            <p:cNvPr id="269" name="Google Shape;269;p27"/>
            <p:cNvSpPr/>
            <p:nvPr/>
          </p:nvSpPr>
          <p:spPr>
            <a:xfrm>
              <a:off x="691059" y="1008553"/>
              <a:ext cx="1128937" cy="1128937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7"/>
            <p:cNvSpPr/>
            <p:nvPr/>
          </p:nvSpPr>
          <p:spPr>
            <a:xfrm>
              <a:off x="1153" y="2463966"/>
              <a:ext cx="25087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7"/>
            <p:cNvSpPr txBox="1"/>
            <p:nvPr/>
          </p:nvSpPr>
          <p:spPr>
            <a:xfrm>
              <a:off x="1153" y="2463966"/>
              <a:ext cx="25087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lang="en-GB" sz="3200" b="1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mɛ́ɛ</a:t>
              </a:r>
              <a:r>
                <a:rPr lang="en-GB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́</a:t>
              </a:r>
              <a:r>
                <a:rPr lang="en-GB" sz="3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‘baa’</a:t>
              </a:r>
              <a:endParaRPr/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3638840" y="1008553"/>
              <a:ext cx="1128937" cy="1128937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7"/>
            <p:cNvSpPr/>
            <p:nvPr/>
          </p:nvSpPr>
          <p:spPr>
            <a:xfrm>
              <a:off x="2948934" y="2463966"/>
              <a:ext cx="25087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7"/>
            <p:cNvSpPr txBox="1"/>
            <p:nvPr/>
          </p:nvSpPr>
          <p:spPr>
            <a:xfrm>
              <a:off x="2948934" y="2463966"/>
              <a:ext cx="25087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lang="en-GB" sz="3200" b="1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(ɦù) mɛ́ɛ</a:t>
              </a:r>
              <a:r>
                <a:rPr lang="en-GB" sz="3200" b="0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́ </a:t>
              </a:r>
              <a:r>
                <a:rPr lang="en-GB" sz="3200" b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‘goat’ </a:t>
              </a:r>
              <a:endPara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926A67-B855-461E-89A3-29B72EB7D9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51B0D55-DAC7-419E-99A5-3EAFC47428B2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4E08E5-C12B-4442-9BA1-508A844B4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27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Gizey: literature on expressives</a:t>
            </a: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“Ideophones in the Gizey grammar” (under review)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/>
              <a:t>Discusses </a:t>
            </a:r>
            <a:r>
              <a:rPr lang="en-GB" b="1"/>
              <a:t>onomatopoeic nouns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GB" b="1" i="1"/>
              <a:t>mɛ́ɛ</a:t>
            </a:r>
            <a:r>
              <a:rPr lang="en-GB" i="1"/>
              <a:t>́</a:t>
            </a:r>
            <a:r>
              <a:rPr lang="en-GB"/>
              <a:t> ‘goat’ (&lt; </a:t>
            </a:r>
            <a:r>
              <a:rPr lang="en-GB" i="1"/>
              <a:t>mɛ́ɛ́</a:t>
            </a:r>
            <a:r>
              <a:rPr lang="en-GB"/>
              <a:t> ‘baa’);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GB" b="1" i="1"/>
              <a:t>bùtùtúk</a:t>
            </a:r>
            <a:r>
              <a:rPr lang="en-GB"/>
              <a:t> ‘Senegal Coucal’ (&lt; </a:t>
            </a:r>
            <a:r>
              <a:rPr lang="en-GB" i="1"/>
              <a:t>bùdùdù</a:t>
            </a:r>
            <a:r>
              <a:rPr lang="en-GB"/>
              <a:t> ‘call of the Senegal coucal’)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489593-AC4F-4CE5-9D0F-B29CAE62F2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3BBA149-A67B-4E08-92D9-CBD5EEA0B7F2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07A806-8385-4BEA-B88F-00E7D11F45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Gizey: phonology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26 consonants: p, b, t, d, k, g, Ɂ, ɓ, ɗ, ʧ, ʤ, f, v, ɬ, ɮ, s, z, h, ɦ, m, n, ŋ, l, r, w, j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5 vowels: i, u, ɛ, ɔ, a (with long counterparts iː, uː, ɛː, ɔː, aː)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2 tones: H, L</a:t>
            </a:r>
            <a:endParaRPr/>
          </a:p>
        </p:txBody>
      </p:sp>
      <p:sp>
        <p:nvSpPr>
          <p:cNvPr id="110" name="Google Shape;110;p4"/>
          <p:cNvSpPr txBox="1"/>
          <p:nvPr/>
        </p:nvSpPr>
        <p:spPr>
          <a:xfrm>
            <a:off x="1202820" y="6176963"/>
            <a:ext cx="101509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Dominicis, Amedeo. 2008. Phonological Sketch of Gizey. </a:t>
            </a:r>
            <a:r>
              <a:rPr lang="en-GB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 Linguistici e Filologici Online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6. 1–78.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DE5FC6-C5B2-40D8-A2B9-267B429F71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2BF9A53-CCD8-40B3-A8D1-23E45C0ACAA8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317810-2DC0-4E59-9630-B448FB242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Gizey: phonology</a:t>
            </a:r>
            <a:endParaRPr/>
          </a:p>
        </p:txBody>
      </p:sp>
      <p:graphicFrame>
        <p:nvGraphicFramePr>
          <p:cNvPr id="116" name="Google Shape;116;p5"/>
          <p:cNvGraphicFramePr/>
          <p:nvPr/>
        </p:nvGraphicFramePr>
        <p:xfrm>
          <a:off x="838200" y="2476373"/>
          <a:ext cx="10515600" cy="791846"/>
        </p:xfrm>
        <a:graphic>
          <a:graphicData uri="http://schemas.openxmlformats.org/drawingml/2006/table">
            <a:tbl>
              <a:tblPr firstRow="1" firstCol="1" bandRow="1">
                <a:noFill/>
                <a:tableStyleId>{F261929C-CF3B-4B84-A2E2-7CDF3EDE6325}</a:tableStyleId>
              </a:tblPr>
              <a:tblGrid>
                <a:gridCol w="288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Open syllables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CV  (</a:t>
                      </a:r>
                      <a:r>
                        <a:rPr lang="en-GB" sz="2400" b="1" u="none" strike="noStrike" cap="none"/>
                        <a:t>ɓɔ́</a:t>
                      </a:r>
                      <a:r>
                        <a:rPr lang="en-GB" sz="2400" b="0" u="none" strike="noStrike" cap="none"/>
                        <a:t> ‘gloom’)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CVV (</a:t>
                      </a:r>
                      <a:r>
                        <a:rPr lang="en-GB" sz="2400" b="1" u="none" strike="noStrike" cap="none"/>
                        <a:t>hàà</a:t>
                      </a:r>
                      <a:r>
                        <a:rPr lang="en-GB" sz="2400" b="0" u="none" strike="noStrike" cap="none"/>
                        <a:t> ‘until’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Closed syllables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CVC  (</a:t>
                      </a:r>
                      <a:r>
                        <a:rPr lang="en-GB" sz="2400" b="1" u="none" strike="noStrike" cap="none"/>
                        <a:t>ʤàɓ</a:t>
                      </a:r>
                      <a:r>
                        <a:rPr lang="en-GB" sz="2400" b="0" u="none" strike="noStrike" cap="none"/>
                        <a:t>  ‘tie’)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u="none" strike="noStrike" cap="none"/>
                        <a:t>CVVC (</a:t>
                      </a:r>
                      <a:r>
                        <a:rPr lang="en-GB" sz="2400" b="1" u="none" strike="noStrike" cap="none"/>
                        <a:t>kààm</a:t>
                      </a:r>
                      <a:r>
                        <a:rPr lang="en-GB" sz="2400" b="0" u="none" strike="noStrike" cap="none"/>
                        <a:t> ‘yesterday’)</a:t>
                      </a:r>
                      <a:endParaRPr sz="24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7" name="Google Shape;117;p5"/>
          <p:cNvSpPr txBox="1"/>
          <p:nvPr/>
        </p:nvSpPr>
        <p:spPr>
          <a:xfrm>
            <a:off x="838200" y="4213077"/>
            <a:ext cx="10766989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Onsetless syllables disallowed (glottal closure)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↘"/>
            </a:pPr>
            <a:r>
              <a:rPr lang="en-GB" sz="2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ɔ́ɬ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</a:t>
            </a:r>
            <a:r>
              <a:rPr lang="en-GB" sz="2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ʔɔ́ɬ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‘cough’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Consonant clusters disallowed (occur when a vowel is deleted)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↘"/>
            </a:pPr>
            <a:r>
              <a:rPr lang="en-GB" sz="2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ɓálák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</a:t>
            </a:r>
            <a:r>
              <a:rPr lang="en-GB" sz="2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ɓlák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‘spoil’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F9C97-7B59-4A58-BD9B-21B07CF72A0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1EFAC5E-F703-43BD-B57B-343930D1F79D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57F9B7-653D-4A34-A66F-B88B53B70C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Gizey: morphology</a:t>
            </a:r>
            <a:endParaRPr/>
          </a:p>
        </p:txBody>
      </p:sp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Limited inflectional morphology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Nominal plurality (only a limited set of count nouns)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i="1">
                <a:latin typeface="Calibri"/>
                <a:ea typeface="Calibri"/>
                <a:cs typeface="Calibri"/>
                <a:sym typeface="Calibri"/>
              </a:rPr>
              <a:t>e.g., bàk ‘leather’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i="1">
                <a:latin typeface="Calibri"/>
                <a:ea typeface="Calibri"/>
                <a:cs typeface="Calibri"/>
                <a:sym typeface="Calibri"/>
              </a:rPr>
              <a:t>bɨ̀k-</a:t>
            </a:r>
            <a:r>
              <a:rPr lang="en-GB" b="1" i="1">
                <a:latin typeface="Calibri"/>
                <a:ea typeface="Calibri"/>
                <a:cs typeface="Calibri"/>
                <a:sym typeface="Calibri"/>
              </a:rPr>
              <a:t>ɛ́j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 ‘leathers’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viewpoint aspect (imperfective/perfective)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e.g., Class 1 verbs:  </a:t>
            </a:r>
            <a:r>
              <a:rPr lang="en-GB" i="1">
                <a:latin typeface="Calibri"/>
                <a:ea typeface="Calibri"/>
                <a:cs typeface="Calibri"/>
                <a:sym typeface="Calibri"/>
              </a:rPr>
              <a:t>kál(à)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‘leave’ # </a:t>
            </a:r>
            <a:r>
              <a:rPr lang="en-GB" i="1">
                <a:latin typeface="Calibri"/>
                <a:ea typeface="Calibri"/>
                <a:cs typeface="Calibri"/>
                <a:sym typeface="Calibri"/>
              </a:rPr>
              <a:t>kàl(á)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‘left’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No overt derivational morphology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6B9EAC-E84E-458B-ABD6-9FE1D0BB85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0D92BF2-B274-4369-8562-61DC0F937A87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A5F7CC-C78E-4497-AB56-BF03CE3CB3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Data sources</a:t>
            </a:r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231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Gizey-French dictionary (2008)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Folktales (2019)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Elicitation (via WhatsApp, 2023) </a:t>
            </a:r>
            <a:endParaRPr/>
          </a:p>
        </p:txBody>
      </p:sp>
      <p:sp>
        <p:nvSpPr>
          <p:cNvPr id="130" name="Google Shape;130;p7"/>
          <p:cNvSpPr txBox="1"/>
          <p:nvPr/>
        </p:nvSpPr>
        <p:spPr>
          <a:xfrm>
            <a:off x="473725" y="5426851"/>
            <a:ext cx="1118212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Ajello, Roberto &amp; Melis, Antonino. 2008. </a:t>
            </a:r>
            <a:r>
              <a:rPr lang="en-GB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Dictionnaire gizey-français, suivi d’une liste lexicale français-gizey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Pisa Edizioni ETS. Pisa.</a:t>
            </a:r>
            <a:endParaRPr/>
          </a:p>
        </p:txBody>
      </p:sp>
      <p:sp>
        <p:nvSpPr>
          <p:cNvPr id="131" name="Google Shape;131;p7"/>
          <p:cNvSpPr txBox="1"/>
          <p:nvPr/>
        </p:nvSpPr>
        <p:spPr>
          <a:xfrm>
            <a:off x="473725" y="5906873"/>
            <a:ext cx="830855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Körtvélyessy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Lívia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2020. Onomatopoeia – A Unique Species? </a:t>
            </a:r>
            <a:r>
              <a:rPr lang="en-GB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Studia </a:t>
            </a:r>
            <a:r>
              <a:rPr lang="en-GB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linguistica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74(2). 506–551.</a:t>
            </a:r>
            <a:endParaRPr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BF11F5-9566-4614-AFDA-C4B87D731D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0E53462-FB1D-4A72-BC81-AC92BCDAA0FD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B0898F-6D75-4DF0-97C4-C13E2F4019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Data sources</a:t>
            </a:r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231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104 items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4 categories of sound sources: elements, </a:t>
            </a:r>
            <a:r>
              <a:rPr lang="en-GB" b="1">
                <a:latin typeface="Calibri"/>
                <a:ea typeface="Calibri"/>
                <a:cs typeface="Calibri"/>
                <a:sym typeface="Calibri"/>
              </a:rPr>
              <a:t>animals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, human, artifacts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C2169-2C36-4CE8-B2FD-0F57C5117A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C557D51-B98F-445E-99D7-BDC1D6E7E964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0B9E39-9D4B-420A-914A-49FE3E25A1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Onomatopoeia: phonology</a:t>
            </a:r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Sound inventory and distribution is mostly like the prosaic system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b="0"/>
              <a:t>Attestation of two </a:t>
            </a:r>
            <a:r>
              <a:rPr lang="en-GB" b="1"/>
              <a:t>marginal</a:t>
            </a:r>
            <a:r>
              <a:rPr lang="en-GB" b="0"/>
              <a:t> </a:t>
            </a:r>
            <a:r>
              <a:rPr lang="en-GB"/>
              <a:t>(</a:t>
            </a:r>
            <a:r>
              <a:rPr lang="en-GB" b="0"/>
              <a:t>onomatopoeia and elsewhere) consonants: </a:t>
            </a:r>
            <a:r>
              <a:rPr lang="en-GB" b="1"/>
              <a:t>/ɲ/ </a:t>
            </a:r>
            <a:r>
              <a:rPr lang="en-GB" b="0"/>
              <a:t>and </a:t>
            </a:r>
            <a:r>
              <a:rPr lang="en-GB" b="1"/>
              <a:t>/ɾ/ </a:t>
            </a:r>
            <a:r>
              <a:rPr lang="en-GB" b="0"/>
              <a:t>and vowel </a:t>
            </a:r>
            <a:r>
              <a:rPr lang="en-GB" b="1"/>
              <a:t>/œ/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ɲìgí</a:t>
            </a:r>
            <a:r>
              <a:rPr lang="en-GB" b="0"/>
              <a:t>		‘Guinea fowl_call’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pɾɛ́k</a:t>
            </a:r>
            <a:r>
              <a:rPr lang="en-GB" b="0"/>
              <a:t> </a:t>
            </a:r>
            <a:r>
              <a:rPr lang="en-GB" b="1" i="1"/>
              <a:t>pɾɛ́k</a:t>
            </a:r>
            <a:r>
              <a:rPr lang="en-GB"/>
              <a:t>  	</a:t>
            </a:r>
            <a:r>
              <a:rPr lang="en-GB" b="0"/>
              <a:t>‘lightning_sound’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↘"/>
            </a:pPr>
            <a:r>
              <a:rPr lang="en-GB" b="1" i="1"/>
              <a:t>ʔœ́ːk</a:t>
            </a:r>
            <a:r>
              <a:rPr lang="en-GB" b="0"/>
              <a:t>		‘frog_call’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98630A-7FF3-4DF3-B195-D1F8382D18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B32DF8A-CB72-4046-8EB3-18651B66E65F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E1F628-CD85-4B6D-9838-D835AB3218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1758</Words>
  <Application>Microsoft Office PowerPoint</Application>
  <PresentationFormat>Widescreen</PresentationFormat>
  <Paragraphs>312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Courier New</vt:lpstr>
      <vt:lpstr>Thème Office</vt:lpstr>
      <vt:lpstr>Gizey onomatopoeia</vt:lpstr>
      <vt:lpstr>Gizey</vt:lpstr>
      <vt:lpstr>Gizey: literature on expressives</vt:lpstr>
      <vt:lpstr>Gizey: phonology</vt:lpstr>
      <vt:lpstr>Gizey: phonology</vt:lpstr>
      <vt:lpstr>Gizey: morphology</vt:lpstr>
      <vt:lpstr>Data sources</vt:lpstr>
      <vt:lpstr>Data sources</vt:lpstr>
      <vt:lpstr>Onomatopoeia: phonology</vt:lpstr>
      <vt:lpstr>Onomatopoeia: phonology</vt:lpstr>
      <vt:lpstr>Onomatopoeia: root structure</vt:lpstr>
      <vt:lpstr>Onomatopoeia: root structure</vt:lpstr>
      <vt:lpstr>Onomatopoeia: root structure</vt:lpstr>
      <vt:lpstr>Onomatopoeia: root structure</vt:lpstr>
      <vt:lpstr>Onomatopoeia: sound symbolism? </vt:lpstr>
      <vt:lpstr>Onomatopoeia: sound symbolism? </vt:lpstr>
      <vt:lpstr>Onomatopoeia: sound symbolism? </vt:lpstr>
      <vt:lpstr>Onomatopoeia: sound symbolism? </vt:lpstr>
      <vt:lpstr>Onomatopoeia: morphology</vt:lpstr>
      <vt:lpstr>Onomatopoeia: note on reduplication</vt:lpstr>
      <vt:lpstr>Onomatopoeia: morphology</vt:lpstr>
      <vt:lpstr>Onomatopoeia: morphology</vt:lpstr>
      <vt:lpstr>Onomatopoeia: syntax</vt:lpstr>
      <vt:lpstr>Onomatopoeia: syntax</vt:lpstr>
      <vt:lpstr>Onomatopoeia: semantic relations</vt:lpstr>
      <vt:lpstr>Onomatopoeia: 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Gizey onomatopoeia</dc:title>
  <dc:creator>Guitang Guillaume</dc:creator>
  <cp:lastModifiedBy>PIus Akumbu</cp:lastModifiedBy>
  <cp:revision>6</cp:revision>
  <dcterms:created xsi:type="dcterms:W3CDTF">2023-08-13T13:23:26Z</dcterms:created>
  <dcterms:modified xsi:type="dcterms:W3CDTF">2023-08-30T08:21:25Z</dcterms:modified>
</cp:coreProperties>
</file>