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4" r:id="rId8"/>
    <p:sldId id="267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6F3F-1042-4EA9-8AE8-C79A5B731654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D40A-11A0-4FB3-A3CF-B75BD36CD1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91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6F3F-1042-4EA9-8AE8-C79A5B731654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D40A-11A0-4FB3-A3CF-B75BD36CD1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31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6F3F-1042-4EA9-8AE8-C79A5B731654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D40A-11A0-4FB3-A3CF-B75BD36CD102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7571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6F3F-1042-4EA9-8AE8-C79A5B731654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D40A-11A0-4FB3-A3CF-B75BD36CD1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787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6F3F-1042-4EA9-8AE8-C79A5B731654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D40A-11A0-4FB3-A3CF-B75BD36CD102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4094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6F3F-1042-4EA9-8AE8-C79A5B731654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D40A-11A0-4FB3-A3CF-B75BD36CD1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07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6F3F-1042-4EA9-8AE8-C79A5B731654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D40A-11A0-4FB3-A3CF-B75BD36CD1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616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6F3F-1042-4EA9-8AE8-C79A5B731654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D40A-11A0-4FB3-A3CF-B75BD36CD1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571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6F3F-1042-4EA9-8AE8-C79A5B731654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D40A-11A0-4FB3-A3CF-B75BD36CD1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64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6F3F-1042-4EA9-8AE8-C79A5B731654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D40A-11A0-4FB3-A3CF-B75BD36CD1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9256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6F3F-1042-4EA9-8AE8-C79A5B731654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D40A-11A0-4FB3-A3CF-B75BD36CD1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4505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6F3F-1042-4EA9-8AE8-C79A5B731654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D40A-11A0-4FB3-A3CF-B75BD36CD1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11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6F3F-1042-4EA9-8AE8-C79A5B731654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D40A-11A0-4FB3-A3CF-B75BD36CD1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63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6F3F-1042-4EA9-8AE8-C79A5B731654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D40A-11A0-4FB3-A3CF-B75BD36CD1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7166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6F3F-1042-4EA9-8AE8-C79A5B731654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D40A-11A0-4FB3-A3CF-B75BD36CD1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713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6F3F-1042-4EA9-8AE8-C79A5B731654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D40A-11A0-4FB3-A3CF-B75BD36CD1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899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66F3F-1042-4EA9-8AE8-C79A5B731654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798D40A-11A0-4FB3-A3CF-B75BD36CD1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8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BC4620-163A-44A0-52EB-AE16C3FA374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641180" y="402337"/>
            <a:ext cx="7766931" cy="3474720"/>
          </a:xfrm>
        </p:spPr>
        <p:txBody>
          <a:bodyPr anchorCtr="1">
            <a:normAutofit fontScale="90000"/>
          </a:bodyPr>
          <a:lstStyle/>
          <a:p>
            <a:pPr lvl="0" algn="ctr"/>
            <a:r>
              <a:rPr lang="fr-FR" sz="3200" b="1" dirty="0">
                <a:solidFill>
                  <a:srgbClr val="002060"/>
                </a:solidFill>
              </a:rPr>
              <a:t>Les effets de l'injonction à la participation des personnes concernées sur les </a:t>
            </a:r>
            <a:r>
              <a:rPr lang="fr-FR" sz="3200" b="1" dirty="0" err="1">
                <a:solidFill>
                  <a:srgbClr val="002060"/>
                </a:solidFill>
              </a:rPr>
              <a:t>professionnel.les</a:t>
            </a:r>
            <a:r>
              <a:rPr lang="fr-FR" sz="3200" b="1" dirty="0">
                <a:solidFill>
                  <a:srgbClr val="002060"/>
                </a:solidFill>
              </a:rPr>
              <a:t> du social</a:t>
            </a:r>
            <a:br>
              <a:rPr lang="fr-FR" sz="3200" dirty="0">
                <a:solidFill>
                  <a:srgbClr val="002060"/>
                </a:solidFill>
              </a:rPr>
            </a:br>
            <a:br>
              <a:rPr lang="fr-FR" sz="3200" dirty="0">
                <a:solidFill>
                  <a:srgbClr val="002060"/>
                </a:solidFill>
              </a:rPr>
            </a:br>
            <a:r>
              <a:rPr lang="fr-FR" sz="3200" dirty="0">
                <a:solidFill>
                  <a:srgbClr val="002060"/>
                </a:solidFill>
              </a:rPr>
              <a:t>Séminaire Dyproej2s</a:t>
            </a:r>
            <a:br>
              <a:rPr lang="fr-FR" sz="3200" dirty="0">
                <a:solidFill>
                  <a:srgbClr val="002060"/>
                </a:solidFill>
              </a:rPr>
            </a:br>
            <a:br>
              <a:rPr lang="fr-FR" sz="3200" dirty="0">
                <a:solidFill>
                  <a:srgbClr val="002060"/>
                </a:solidFill>
              </a:rPr>
            </a:br>
            <a:r>
              <a:rPr lang="fr-FR" sz="3200" dirty="0">
                <a:solidFill>
                  <a:srgbClr val="002060"/>
                </a:solidFill>
              </a:rPr>
              <a:t>Pascal Fugier et </a:t>
            </a:r>
            <a:r>
              <a:rPr lang="fr-FR" sz="3200" dirty="0" err="1">
                <a:solidFill>
                  <a:srgbClr val="002060"/>
                </a:solidFill>
              </a:rPr>
              <a:t>Ruggero</a:t>
            </a:r>
            <a:r>
              <a:rPr lang="fr-FR" sz="3200" dirty="0">
                <a:solidFill>
                  <a:srgbClr val="002060"/>
                </a:solidFill>
              </a:rPr>
              <a:t> Iori</a:t>
            </a:r>
            <a:br>
              <a:rPr lang="fr-FR" sz="3200" dirty="0">
                <a:solidFill>
                  <a:srgbClr val="002060"/>
                </a:solidFill>
              </a:rPr>
            </a:br>
            <a:r>
              <a:rPr lang="fr-FR" sz="3200" dirty="0">
                <a:solidFill>
                  <a:srgbClr val="002060"/>
                </a:solidFill>
              </a:rPr>
              <a:t>5 octobre 2023</a:t>
            </a:r>
          </a:p>
        </p:txBody>
      </p:sp>
      <p:pic>
        <p:nvPicPr>
          <p:cNvPr id="3" name="Image 3">
            <a:extLst>
              <a:ext uri="{FF2B5EF4-FFF2-40B4-BE49-F238E27FC236}">
                <a16:creationId xmlns:a16="http://schemas.microsoft.com/office/drawing/2014/main" id="{68BED183-3987-4857-A894-8836B1A391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4579" y="4416231"/>
            <a:ext cx="1249783" cy="65233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Image 4">
            <a:extLst>
              <a:ext uri="{FF2B5EF4-FFF2-40B4-BE49-F238E27FC236}">
                <a16:creationId xmlns:a16="http://schemas.microsoft.com/office/drawing/2014/main" id="{70EE01D1-2097-624C-0710-661B3658A8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1743" y="4443343"/>
            <a:ext cx="1871630" cy="652332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85FC9B-33E9-4C4C-7A09-66941E710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188" y="2097741"/>
            <a:ext cx="10515600" cy="3959671"/>
          </a:xfrm>
        </p:spPr>
        <p:txBody>
          <a:bodyPr/>
          <a:lstStyle/>
          <a:p>
            <a:pPr algn="ctr"/>
            <a:r>
              <a:rPr lang="fr-FR" sz="4800" b="1" dirty="0">
                <a:solidFill>
                  <a:srgbClr val="002060"/>
                </a:solidFill>
              </a:rPr>
              <a:t>Merci !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F311A1-83C7-FEE0-7E29-91A93FB6D0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876" y="3206476"/>
            <a:ext cx="5182049" cy="1097375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D29D1F4F-0D10-B56F-892B-B97A27B95A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2914" y="4671731"/>
            <a:ext cx="1871634" cy="65232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0D64104-2C69-9764-CF7C-D70EF03348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7718" y="4671731"/>
            <a:ext cx="1249788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666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E08A89-6A01-5863-A19B-9B4C242386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11021"/>
          </a:xfrm>
        </p:spPr>
        <p:txBody>
          <a:bodyPr/>
          <a:lstStyle/>
          <a:p>
            <a:pPr algn="ctr"/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</a:rPr>
              <a:t>Dispositif méthodologique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FF20463-13A8-B0A0-C331-C1ACD25CE9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53555"/>
            <a:ext cx="8274424" cy="3444903"/>
          </a:xfrm>
        </p:spPr>
        <p:txBody>
          <a:bodyPr>
            <a:normAutofit/>
          </a:bodyPr>
          <a:lstStyle/>
          <a:p>
            <a:pPr marL="342900" marR="0" lvl="0" indent="-342900" algn="just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Une recherche-action collaborative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Un dispositif structuré en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4 axes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:</a:t>
            </a:r>
          </a:p>
          <a:p>
            <a:pPr marL="800100" lvl="1" indent="-342900" algn="just" defTabSz="457200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/>
              </a:rPr>
              <a:t>focus dans cette communication sur </a:t>
            </a:r>
            <a:r>
              <a:rPr lang="fr-FR" sz="1800" dirty="0">
                <a:solidFill>
                  <a:schemeClr val="tx1"/>
                </a:solidFill>
                <a:latin typeface="Trebuchet MS"/>
              </a:rPr>
              <a:t>l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/>
              </a:rPr>
              <a:t>es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/>
              </a:rPr>
              <a:t>entretiens collectifs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/>
              </a:rPr>
              <a:t>menés auprès de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/>
              </a:rPr>
              <a:t>deux groupes de professionnels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/>
              </a:rPr>
              <a:t>; </a:t>
            </a:r>
          </a:p>
          <a:p>
            <a:pPr marL="800100" lvl="1" indent="-342900" algn="just" defTabSz="457200">
              <a:lnSpc>
                <a:spcPct val="8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/>
              </a:rPr>
              <a:t>S’ajoutent dans le corpus : des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/>
              </a:rPr>
              <a:t>entretiens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/>
              </a:rPr>
              <a:t>auprès de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/>
              </a:rPr>
              <a:t>jeunes concernées </a:t>
            </a:r>
            <a:r>
              <a:rPr lang="fr-FR" sz="1800" dirty="0">
                <a:solidFill>
                  <a:schemeClr val="tx1"/>
                </a:solidFill>
                <a:latin typeface="Trebuchet MS"/>
              </a:rPr>
              <a:t>et de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/>
              </a:rPr>
              <a:t>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/>
              </a:rPr>
              <a:t>parents concernés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/>
              </a:rPr>
              <a:t>; un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/>
              </a:rPr>
              <a:t>état des lieux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/>
              </a:rPr>
              <a:t>de documents/écrits professionnels.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Une recherche menée dans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le temps long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: entre novembre 2020 et mai 2022.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Un dispositif mené par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une équipe de 5 chercheurs </a:t>
            </a:r>
            <a:r>
              <a:rPr lang="fr-FR" sz="2000" dirty="0">
                <a:solidFill>
                  <a:srgbClr val="404040"/>
                </a:solidFill>
                <a:latin typeface="Trebuchet MS"/>
              </a:rPr>
              <a:t>: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Fugier (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coord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.), Becquet, De Saint-Martin, Iori, Monceau, Rougerie)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4149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E37987-EE97-FF07-6E86-45FB37B2D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34887"/>
            <a:ext cx="7978588" cy="1089329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fr-FR" sz="40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</a:rPr>
              <a:t>La participation (usagère) comme norme d’action publique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9488140-F49B-32BD-5784-C4BC1ECBB9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74976"/>
            <a:ext cx="8175812" cy="2782824"/>
          </a:xfrm>
        </p:spPr>
        <p:txBody>
          <a:bodyPr>
            <a:normAutofit/>
          </a:bodyPr>
          <a:lstStyle/>
          <a:p>
            <a:pPr marL="342900" marR="0" lvl="0" indent="-342900" algn="just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/>
              </a:rPr>
              <a:t>L’usager au centre de la loi 2002 : du souci à l’obligation de faire participer ?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Les outils de la loi 2002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/>
            </a:pPr>
            <a:r>
              <a:rPr lang="fr-FR" sz="2000" dirty="0">
                <a:solidFill>
                  <a:srgbClr val="000000"/>
                </a:solidFill>
                <a:latin typeface="Trebuchet MS" pitchFamily="34"/>
              </a:rPr>
              <a:t>D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/>
              </a:rPr>
              <a:t>e multiples textes institutionnels qui promeuvent et réglementent la participation des jeunes en protection de l’enfance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/>
              </a:rPr>
              <a:t>Discerner l’obligation de favoriser la participation et l’obligation de faire participer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23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19FE18-8F35-92A9-5BC6-23BA4F6244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5153"/>
            <a:ext cx="7978588" cy="1697401"/>
          </a:xfrm>
        </p:spPr>
        <p:txBody>
          <a:bodyPr/>
          <a:lstStyle/>
          <a:p>
            <a:pPr algn="ctr"/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</a:rPr>
              <a:t>La place des dynamiques participatives dans le métier de travailleur social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CA7C926-8002-7DE3-3906-8703E28B3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53056"/>
            <a:ext cx="8059271" cy="3382580"/>
          </a:xfrm>
        </p:spPr>
        <p:txBody>
          <a:bodyPr>
            <a:normAutofit/>
          </a:bodyPr>
          <a:lstStyle/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/>
            </a:pPr>
            <a:r>
              <a:rPr kumimoji="0" lang="fr-FR" sz="2000" b="0" i="1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Quelle </a:t>
            </a:r>
            <a:r>
              <a:rPr kumimoji="0" lang="fr-FR" sz="2000" b="1" i="1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place</a:t>
            </a:r>
            <a:r>
              <a:rPr kumimoji="0" lang="fr-FR" sz="2000" b="0" i="1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 est donnée aux dynamiques participatives et ses dispositifs </a:t>
            </a:r>
            <a:r>
              <a:rPr kumimoji="0" lang="fr-FR" sz="2000" b="1" i="1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dans l’organisation d’un service et les missions</a:t>
            </a:r>
            <a:r>
              <a:rPr kumimoji="0" lang="fr-FR" sz="2000" b="0" i="1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 exercées par les professionnels ? La participation se situe-elle </a:t>
            </a:r>
            <a:r>
              <a:rPr kumimoji="0" lang="fr-FR" sz="2000" b="1" i="1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au cœur ou plutôt à la marge des métiers </a:t>
            </a:r>
            <a:r>
              <a:rPr kumimoji="0" lang="fr-FR" sz="2000" b="0" i="1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?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/>
            </a:pPr>
            <a:r>
              <a:rPr lang="fr-FR" sz="2000" b="1" dirty="0">
                <a:solidFill>
                  <a:srgbClr val="404040"/>
                </a:solidFill>
                <a:latin typeface="Trebuchet MS"/>
              </a:rPr>
              <a:t>Focus sur la mise en place de</a:t>
            </a:r>
            <a:r>
              <a:rPr kumimoji="0" lang="fr-FR" sz="1600" b="1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 groupes de parole parents et enfants</a:t>
            </a:r>
          </a:p>
          <a:p>
            <a:pPr marL="800100" lvl="1" indent="-342900" algn="l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L’analyseur argent… </a:t>
            </a:r>
          </a:p>
          <a:p>
            <a:pPr marL="800100" lvl="1" indent="-342900" algn="l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Entre </a:t>
            </a: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routine instituée </a:t>
            </a: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et </a:t>
            </a: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expérimentations instituantes </a:t>
            </a: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?</a:t>
            </a:r>
          </a:p>
          <a:p>
            <a:pPr marL="800100" lvl="1" indent="-342900" algn="l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Une opportunité pour travailler ‘‘ensemble’’ </a:t>
            </a: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dans une logique inter-métiers, </a:t>
            </a:r>
            <a:r>
              <a:rPr kumimoji="0" lang="fr-FR" b="1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inter-disciplinaire</a:t>
            </a:r>
            <a:endParaRPr kumimoji="0" lang="fr-FR" b="1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Trebuchet MS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393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47971C-B6D0-5ABC-413A-3EDB65056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520953" cy="1490569"/>
          </a:xfrm>
        </p:spPr>
        <p:txBody>
          <a:bodyPr>
            <a:noAutofit/>
          </a:bodyPr>
          <a:lstStyle/>
          <a:p>
            <a:pPr algn="ctr"/>
            <a:r>
              <a:rPr lang="fr-FR" sz="2800" dirty="0">
                <a:solidFill>
                  <a:srgbClr val="92D050"/>
                </a:solidFill>
                <a:latin typeface="Trebuchet MS" panose="020B0603020202020204" pitchFamily="34" charset="0"/>
              </a:rPr>
              <a:t>Un premier aperçu des défis que peuvent poser la participation  : la mise en place d’un café des parents dans un service d’AEMO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58F131-561A-2726-EFE5-159919645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7741"/>
            <a:ext cx="10515600" cy="4079221"/>
          </a:xfrm>
        </p:spPr>
        <p:txBody>
          <a:bodyPr>
            <a:normAutofit/>
          </a:bodyPr>
          <a:lstStyle/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 pitchFamily="34"/>
              </a:rPr>
              <a:t>Visée du café des parents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/>
            </a:pPr>
            <a:r>
              <a:rPr lang="fr-FR" sz="1800" dirty="0">
                <a:solidFill>
                  <a:srgbClr val="404040"/>
                </a:solidFill>
                <a:latin typeface="Trebuchet MS" pitchFamily="34"/>
                <a:ea typeface="+mn-ea"/>
                <a:cs typeface="+mn-cs"/>
              </a:rPr>
              <a:t>Un tiers-lieu ?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/>
            </a:pPr>
            <a:r>
              <a:rPr lang="fr-FR" sz="1800" kern="1200" dirty="0">
                <a:solidFill>
                  <a:srgbClr val="404040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Plusieurs freins identifiés aux dynamiques participatives :</a:t>
            </a:r>
          </a:p>
          <a:p>
            <a:pPr marL="800100" lvl="1" indent="-342900" algn="just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 lang="fr-FR" sz="1800" kern="1200" dirty="0">
                <a:solidFill>
                  <a:srgbClr val="404040"/>
                </a:solidFill>
                <a:effectLst/>
                <a:latin typeface="Trebuchet MS" panose="020B0603020202020204" pitchFamily="34" charset="0"/>
              </a:rPr>
              <a:t>liés aux caractéristiques du public</a:t>
            </a:r>
            <a:endParaRPr lang="fr-FR" sz="1800" dirty="0"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800100" lvl="1" indent="-342900" algn="just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 lang="fr-FR" sz="1800" kern="1200" dirty="0">
                <a:solidFill>
                  <a:srgbClr val="404040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à un contexte de « participation sous contrainte »</a:t>
            </a:r>
            <a:endParaRPr lang="fr-F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 algn="just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 lang="fr-FR" sz="1800" dirty="0">
                <a:solidFill>
                  <a:srgbClr val="404040"/>
                </a:solidFill>
                <a:latin typeface="Trebuchet MS" panose="020B0603020202020204" pitchFamily="34" charset="0"/>
              </a:rPr>
              <a:t>à </a:t>
            </a:r>
            <a:r>
              <a:rPr lang="fr-FR" sz="1800" kern="1200" dirty="0">
                <a:solidFill>
                  <a:srgbClr val="404040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une tension entre temporalités courtes (mesure) et longue (participation)</a:t>
            </a:r>
          </a:p>
          <a:p>
            <a:pPr marL="800100" lvl="1" indent="-342900" algn="just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 lang="fr-FR" sz="1800" kern="1200" dirty="0">
                <a:solidFill>
                  <a:srgbClr val="404040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à la difficulté de garantir la participation pérenne des professionnels</a:t>
            </a:r>
          </a:p>
          <a:p>
            <a:pPr marL="800100" lvl="1" indent="-342900" algn="just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 lang="fr-FR" sz="1800" dirty="0">
                <a:solidFill>
                  <a:srgbClr val="404040"/>
                </a:solidFill>
                <a:latin typeface="Trebuchet MS" panose="020B0603020202020204" pitchFamily="34" charset="0"/>
              </a:rPr>
              <a:t>le fait qu’il ne « coûte » rien : levier ou frein ?</a:t>
            </a:r>
          </a:p>
          <a:p>
            <a:pPr marL="800100" lvl="1" indent="-342900" algn="just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 lang="fr-FR" sz="1800" dirty="0">
                <a:solidFill>
                  <a:srgbClr val="404040"/>
                </a:solidFill>
                <a:latin typeface="Trebuchet MS" panose="020B0603020202020204" pitchFamily="34" charset="0"/>
              </a:rPr>
              <a:t>à</a:t>
            </a:r>
            <a:r>
              <a:rPr lang="fr-FR" sz="1800" kern="1200" dirty="0">
                <a:solidFill>
                  <a:srgbClr val="404040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la méconnaissance du dispositif par les partenaires clés</a:t>
            </a:r>
          </a:p>
        </p:txBody>
      </p:sp>
    </p:spTree>
    <p:extLst>
      <p:ext uri="{BB962C8B-B14F-4D97-AF65-F5344CB8AC3E}">
        <p14:creationId xmlns:p14="http://schemas.microsoft.com/office/powerpoint/2010/main" val="171106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F25231-00DF-A735-2130-96FD5BF39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3600" kern="1200" dirty="0">
                <a:solidFill>
                  <a:srgbClr val="90C226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Quand la participation doit être parlée dans un langage institué déficitaire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CBD613-A90E-BE15-A5AB-BC850DC0B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9732"/>
            <a:ext cx="8682318" cy="3282823"/>
          </a:xfrm>
        </p:spPr>
        <p:txBody>
          <a:bodyPr>
            <a:normAutofit/>
          </a:bodyPr>
          <a:lstStyle/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Des documents inadaptés pour que les jeunes prennent part à l’évaluation de projets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 : focus sur le projet « Exprime-toi »</a:t>
            </a:r>
          </a:p>
          <a:p>
            <a:pPr marL="800100" lvl="1" indent="-342900" algn="just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 lang="fr-FR" sz="1800" dirty="0">
                <a:solidFill>
                  <a:srgbClr val="404040"/>
                </a:solidFill>
                <a:latin typeface="Trebuchet MS"/>
              </a:rPr>
              <a:t>Présentation d’un projet adressé aux « NEET »</a:t>
            </a:r>
          </a:p>
          <a:p>
            <a:pPr marL="800100" lvl="1" indent="-342900" algn="just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Un projet qui bénéficie d’un financement européen (FSE)</a:t>
            </a:r>
          </a:p>
          <a:p>
            <a:pPr marL="800100" lvl="1" indent="-342900" algn="just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 lang="fr-FR" sz="1800" dirty="0">
                <a:solidFill>
                  <a:srgbClr val="404040"/>
                </a:solidFill>
                <a:latin typeface="Trebuchet MS"/>
              </a:rPr>
              <a:t>Des freins administratifs à la participation de tous les jeunes</a:t>
            </a:r>
          </a:p>
          <a:p>
            <a:pPr marL="800100" lvl="1" indent="-342900" algn="just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 lang="fr-FR" sz="1800" dirty="0">
                <a:solidFill>
                  <a:srgbClr val="404040"/>
                </a:solidFill>
                <a:latin typeface="Trebuchet MS"/>
              </a:rPr>
              <a:t>Des professionnels qui doivent se soumettre à une catégorisation de leur public dans une logique déficitaire 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33455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455347-06DD-ED12-B9BA-1183F3DE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</a:rPr>
              <a:t>La participation : un parcours d’épreuves de professionnalité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CF1870-3A8F-651E-BF09-82C15A3B8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9159"/>
            <a:ext cx="8870576" cy="2868654"/>
          </a:xfrm>
        </p:spPr>
        <p:txBody>
          <a:bodyPr>
            <a:normAutofit/>
          </a:bodyPr>
          <a:lstStyle/>
          <a:p>
            <a:pPr marL="342900" marR="0" lvl="0" indent="-342900" algn="just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La participation comme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injonction paradoxale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La participation comme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épreuve de professionnalité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Des professionnels à l’épreuve du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cadre législatif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Des professionnels à l’épreuve du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travail prescrit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Des professionnels qui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manquent de temps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et font face au défi de saisir les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moments opportuns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de la participation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Les dynamiques participatives à l’épreuve du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clientélisme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 et d’une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rebuchet MS"/>
              </a:rPr>
              <a:t>logique gestionnaire</a:t>
            </a:r>
          </a:p>
        </p:txBody>
      </p:sp>
    </p:spTree>
    <p:extLst>
      <p:ext uri="{BB962C8B-B14F-4D97-AF65-F5344CB8AC3E}">
        <p14:creationId xmlns:p14="http://schemas.microsoft.com/office/powerpoint/2010/main" val="284587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63141A-CBBA-00EE-CF85-D55E3B236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>
                <a:solidFill>
                  <a:srgbClr val="92D050"/>
                </a:solidFill>
                <a:latin typeface="Trebuchet MS" panose="020B0603020202020204" pitchFamily="34" charset="0"/>
              </a:rPr>
              <a:t>Conclusion. Savoir, vouloir, pouvoir favoriser la participation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92059E-CEF6-FB36-CBBD-B8F93AD35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2761"/>
            <a:ext cx="8596668" cy="150279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FR" sz="2000" dirty="0"/>
              <a:t>A propos des </a:t>
            </a:r>
            <a:r>
              <a:rPr lang="fr-FR" sz="2000" b="1" dirty="0"/>
              <a:t>compétences</a:t>
            </a:r>
            <a:r>
              <a:rPr lang="fr-FR" sz="2000" dirty="0"/>
              <a:t> requises pour favoriser la participation des personnes concernées</a:t>
            </a:r>
          </a:p>
          <a:p>
            <a:pPr algn="just"/>
            <a:r>
              <a:rPr lang="fr-FR" sz="2000" b="1" dirty="0"/>
              <a:t>Savoir</a:t>
            </a:r>
            <a:r>
              <a:rPr lang="fr-FR" sz="2000" dirty="0"/>
              <a:t> faire participer – </a:t>
            </a:r>
            <a:r>
              <a:rPr lang="fr-FR" sz="2000" b="1" dirty="0"/>
              <a:t>vouloir</a:t>
            </a:r>
            <a:r>
              <a:rPr lang="fr-FR" sz="2000" dirty="0"/>
              <a:t> faire participer – </a:t>
            </a:r>
            <a:r>
              <a:rPr lang="fr-FR" sz="2000" b="1" dirty="0"/>
              <a:t>pouvoir</a:t>
            </a:r>
            <a:r>
              <a:rPr lang="fr-FR" sz="2000" dirty="0"/>
              <a:t> faire participer</a:t>
            </a:r>
          </a:p>
          <a:p>
            <a:pPr algn="just"/>
            <a:r>
              <a:rPr lang="fr-FR" sz="2000" dirty="0"/>
              <a:t>Faire participer : une </a:t>
            </a:r>
            <a:r>
              <a:rPr lang="fr-FR" sz="2000" b="1" dirty="0"/>
              <a:t>conviction</a:t>
            </a:r>
            <a:r>
              <a:rPr lang="fr-FR" sz="2000" dirty="0"/>
              <a:t> professionnelle pour « </a:t>
            </a:r>
            <a:r>
              <a:rPr lang="fr-FR" sz="2000" b="1" dirty="0"/>
              <a:t>tenir</a:t>
            </a:r>
            <a:r>
              <a:rPr lang="fr-FR" sz="2000" dirty="0"/>
              <a:t> » et oser aller « </a:t>
            </a:r>
            <a:r>
              <a:rPr lang="fr-FR" sz="2000" b="1" dirty="0"/>
              <a:t>à contre-courant </a:t>
            </a:r>
            <a:r>
              <a:rPr lang="fr-FR" sz="2000" dirty="0"/>
              <a:t>»? </a:t>
            </a:r>
          </a:p>
        </p:txBody>
      </p:sp>
    </p:spTree>
    <p:extLst>
      <p:ext uri="{BB962C8B-B14F-4D97-AF65-F5344CB8AC3E}">
        <p14:creationId xmlns:p14="http://schemas.microsoft.com/office/powerpoint/2010/main" val="12218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E9B800-193E-BE31-D4DA-BD13DACBE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92D050"/>
                </a:solidFill>
              </a:rPr>
              <a:t>Bibliographie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B4A3F3DE-C09A-5503-8640-00ADA2F92F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6244" y="1447618"/>
            <a:ext cx="4972144" cy="4800782"/>
          </a:xfrm>
        </p:spPr>
      </p:pic>
    </p:spTree>
    <p:extLst>
      <p:ext uri="{BB962C8B-B14F-4D97-AF65-F5344CB8AC3E}">
        <p14:creationId xmlns:p14="http://schemas.microsoft.com/office/powerpoint/2010/main" val="176333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1879</TotalTime>
  <Words>559</Words>
  <Application>Microsoft Office PowerPoint</Application>
  <PresentationFormat>Grand écran</PresentationFormat>
  <Paragraphs>48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Facette</vt:lpstr>
      <vt:lpstr>Les effets de l'injonction à la participation des personnes concernées sur les professionnel.les du social  Séminaire Dyproej2s  Pascal Fugier et Ruggero Iori 5 octobre 2023</vt:lpstr>
      <vt:lpstr>Dispositif méthodologique</vt:lpstr>
      <vt:lpstr>La participation (usagère) comme norme d’action publique</vt:lpstr>
      <vt:lpstr>La place des dynamiques participatives dans le métier de travailleur social</vt:lpstr>
      <vt:lpstr>Un premier aperçu des défis que peuvent poser la participation  : la mise en place d’un café des parents dans un service d’AEMO</vt:lpstr>
      <vt:lpstr>Quand la participation doit être parlée dans un langage institué déficitaire</vt:lpstr>
      <vt:lpstr>La participation : un parcours d’épreuves de professionnalité</vt:lpstr>
      <vt:lpstr>Conclusion. Savoir, vouloir, pouvoir favoriser la participation</vt:lpstr>
      <vt:lpstr>Bibliographie</vt:lpstr>
      <vt:lpstr>Merci !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effets de l'injonction à la participation des personnes concernées sur les professionnel.les du social</dc:title>
  <dc:creator>Pascal Fugier</dc:creator>
  <cp:lastModifiedBy>Pascal Fugier</cp:lastModifiedBy>
  <cp:revision>7</cp:revision>
  <dcterms:created xsi:type="dcterms:W3CDTF">2023-10-03T12:27:14Z</dcterms:created>
  <dcterms:modified xsi:type="dcterms:W3CDTF">2023-10-04T19:47:52Z</dcterms:modified>
</cp:coreProperties>
</file>