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47"/>
  </p:notesMasterIdLst>
  <p:handoutMasterIdLst>
    <p:handoutMasterId r:id="rId48"/>
  </p:handoutMasterIdLst>
  <p:sldIdLst>
    <p:sldId id="260" r:id="rId5"/>
    <p:sldId id="261" r:id="rId6"/>
    <p:sldId id="303" r:id="rId7"/>
    <p:sldId id="263" r:id="rId8"/>
    <p:sldId id="264" r:id="rId9"/>
    <p:sldId id="265" r:id="rId10"/>
    <p:sldId id="266" r:id="rId11"/>
    <p:sldId id="267" r:id="rId12"/>
    <p:sldId id="268" r:id="rId13"/>
    <p:sldId id="270" r:id="rId14"/>
    <p:sldId id="271" r:id="rId15"/>
    <p:sldId id="272" r:id="rId16"/>
    <p:sldId id="269" r:id="rId17"/>
    <p:sldId id="276" r:id="rId18"/>
    <p:sldId id="273" r:id="rId19"/>
    <p:sldId id="275" r:id="rId20"/>
    <p:sldId id="300" r:id="rId21"/>
    <p:sldId id="274" r:id="rId22"/>
    <p:sldId id="277" r:id="rId23"/>
    <p:sldId id="278" r:id="rId24"/>
    <p:sldId id="279" r:id="rId25"/>
    <p:sldId id="283" r:id="rId26"/>
    <p:sldId id="284" r:id="rId27"/>
    <p:sldId id="282" r:id="rId28"/>
    <p:sldId id="287" r:id="rId29"/>
    <p:sldId id="285" r:id="rId30"/>
    <p:sldId id="304" r:id="rId31"/>
    <p:sldId id="286" r:id="rId32"/>
    <p:sldId id="305" r:id="rId33"/>
    <p:sldId id="302" r:id="rId34"/>
    <p:sldId id="301" r:id="rId35"/>
    <p:sldId id="291" r:id="rId36"/>
    <p:sldId id="289" r:id="rId37"/>
    <p:sldId id="290" r:id="rId38"/>
    <p:sldId id="292" r:id="rId39"/>
    <p:sldId id="293" r:id="rId40"/>
    <p:sldId id="294" r:id="rId41"/>
    <p:sldId id="295" r:id="rId42"/>
    <p:sldId id="296" r:id="rId43"/>
    <p:sldId id="297" r:id="rId44"/>
    <p:sldId id="298" r:id="rId45"/>
    <p:sldId id="299" r:id="rId46"/>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92" y="-30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86" y="84"/>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7EEE2D6-B911-4321-9DBD-513624F72D8C}" type="datetime1">
              <a:rPr lang="es-ES" smtClean="0"/>
              <a:pPr rtl="0"/>
              <a:t>02/09/2020</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AF921D6-565D-4D46-B49E-39B8683600B4}" type="slidenum">
              <a:rPr lang="es-ES" smtClean="0"/>
              <a:pPr rtl="0"/>
              <a:t>‹Nº›</a:t>
            </a:fld>
            <a:endParaRPr lang="es-ES"/>
          </a:p>
        </p:txBody>
      </p:sp>
    </p:spTree>
    <p:extLst>
      <p:ext uri="{BB962C8B-B14F-4D97-AF65-F5344CB8AC3E}">
        <p14:creationId xmlns="" xmlns:p14="http://schemas.microsoft.com/office/powerpoint/2010/main" val="3472841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EA1DA7-7293-47F5-8998-8B2766C27158}" type="datetime1">
              <a:rPr lang="es-ES" noProof="0" smtClean="0"/>
              <a:pPr rtl="0"/>
              <a:t>02/09/2020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80CB90E-A225-4324-8C33-43B910608846}" type="slidenum">
              <a:rPr lang="es-ES" noProof="0" smtClean="0"/>
              <a:pPr rtl="0"/>
              <a:t>‹Nº›</a:t>
            </a:fld>
            <a:endParaRPr lang="es-ES" noProof="0"/>
          </a:p>
        </p:txBody>
      </p:sp>
    </p:spTree>
    <p:extLst>
      <p:ext uri="{BB962C8B-B14F-4D97-AF65-F5344CB8AC3E}">
        <p14:creationId xmlns="" xmlns:p14="http://schemas.microsoft.com/office/powerpoint/2010/main" val="17767866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a:t>
            </a:fld>
            <a:endParaRPr lang="es-ES"/>
          </a:p>
        </p:txBody>
      </p:sp>
    </p:spTree>
    <p:extLst>
      <p:ext uri="{BB962C8B-B14F-4D97-AF65-F5344CB8AC3E}">
        <p14:creationId xmlns="" xmlns:p14="http://schemas.microsoft.com/office/powerpoint/2010/main" val="4879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10</a:t>
            </a:fld>
            <a:endParaRPr lang="es-ES"/>
          </a:p>
        </p:txBody>
      </p:sp>
    </p:spTree>
    <p:extLst>
      <p:ext uri="{BB962C8B-B14F-4D97-AF65-F5344CB8AC3E}">
        <p14:creationId xmlns="" xmlns:p14="http://schemas.microsoft.com/office/powerpoint/2010/main" val="4006471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11</a:t>
            </a:fld>
            <a:endParaRPr lang="es-ES"/>
          </a:p>
        </p:txBody>
      </p:sp>
    </p:spTree>
    <p:extLst>
      <p:ext uri="{BB962C8B-B14F-4D97-AF65-F5344CB8AC3E}">
        <p14:creationId xmlns="" xmlns:p14="http://schemas.microsoft.com/office/powerpoint/2010/main" val="420279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12</a:t>
            </a:fld>
            <a:endParaRPr lang="es-ES"/>
          </a:p>
        </p:txBody>
      </p:sp>
    </p:spTree>
    <p:extLst>
      <p:ext uri="{BB962C8B-B14F-4D97-AF65-F5344CB8AC3E}">
        <p14:creationId xmlns="" xmlns:p14="http://schemas.microsoft.com/office/powerpoint/2010/main" val="524622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13</a:t>
            </a:fld>
            <a:endParaRPr lang="es-ES"/>
          </a:p>
        </p:txBody>
      </p:sp>
    </p:spTree>
    <p:extLst>
      <p:ext uri="{BB962C8B-B14F-4D97-AF65-F5344CB8AC3E}">
        <p14:creationId xmlns="" xmlns:p14="http://schemas.microsoft.com/office/powerpoint/2010/main" val="250587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14</a:t>
            </a:fld>
            <a:endParaRPr lang="es-ES"/>
          </a:p>
        </p:txBody>
      </p:sp>
    </p:spTree>
    <p:extLst>
      <p:ext uri="{BB962C8B-B14F-4D97-AF65-F5344CB8AC3E}">
        <p14:creationId xmlns="" xmlns:p14="http://schemas.microsoft.com/office/powerpoint/2010/main" val="210813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15</a:t>
            </a:fld>
            <a:endParaRPr lang="es-ES"/>
          </a:p>
        </p:txBody>
      </p:sp>
    </p:spTree>
    <p:extLst>
      <p:ext uri="{BB962C8B-B14F-4D97-AF65-F5344CB8AC3E}">
        <p14:creationId xmlns="" xmlns:p14="http://schemas.microsoft.com/office/powerpoint/2010/main" val="1267471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16</a:t>
            </a:fld>
            <a:endParaRPr lang="es-ES"/>
          </a:p>
        </p:txBody>
      </p:sp>
    </p:spTree>
    <p:extLst>
      <p:ext uri="{BB962C8B-B14F-4D97-AF65-F5344CB8AC3E}">
        <p14:creationId xmlns="" xmlns:p14="http://schemas.microsoft.com/office/powerpoint/2010/main" val="1603004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17</a:t>
            </a:fld>
            <a:endParaRPr lang="es-ES"/>
          </a:p>
        </p:txBody>
      </p:sp>
    </p:spTree>
    <p:extLst>
      <p:ext uri="{BB962C8B-B14F-4D97-AF65-F5344CB8AC3E}">
        <p14:creationId xmlns="" xmlns:p14="http://schemas.microsoft.com/office/powerpoint/2010/main" val="265919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18</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19</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a:t>
            </a:fld>
            <a:endParaRPr lang="es-ES"/>
          </a:p>
        </p:txBody>
      </p:sp>
    </p:spTree>
    <p:extLst>
      <p:ext uri="{BB962C8B-B14F-4D97-AF65-F5344CB8AC3E}">
        <p14:creationId xmlns="" xmlns:p14="http://schemas.microsoft.com/office/powerpoint/2010/main" val="2152100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20</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21</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22</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23</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24</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25</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26</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27</a:t>
            </a:fld>
            <a:endParaRPr lang="es-ES"/>
          </a:p>
        </p:txBody>
      </p:sp>
    </p:spTree>
    <p:extLst>
      <p:ext uri="{BB962C8B-B14F-4D97-AF65-F5344CB8AC3E}">
        <p14:creationId xmlns="" xmlns:p14="http://schemas.microsoft.com/office/powerpoint/2010/main" val="424095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28</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29</a:t>
            </a:fld>
            <a:endParaRPr lang="es-ES"/>
          </a:p>
        </p:txBody>
      </p:sp>
    </p:spTree>
    <p:extLst>
      <p:ext uri="{BB962C8B-B14F-4D97-AF65-F5344CB8AC3E}">
        <p14:creationId xmlns="" xmlns:p14="http://schemas.microsoft.com/office/powerpoint/2010/main" val="124583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a:t>
            </a:fld>
            <a:endParaRPr lang="es-ES"/>
          </a:p>
        </p:txBody>
      </p:sp>
    </p:spTree>
    <p:extLst>
      <p:ext uri="{BB962C8B-B14F-4D97-AF65-F5344CB8AC3E}">
        <p14:creationId xmlns="" xmlns:p14="http://schemas.microsoft.com/office/powerpoint/2010/main" val="3345668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30</a:t>
            </a:fld>
            <a:endParaRPr lang="es-ES"/>
          </a:p>
        </p:txBody>
      </p:sp>
    </p:spTree>
    <p:extLst>
      <p:ext uri="{BB962C8B-B14F-4D97-AF65-F5344CB8AC3E}">
        <p14:creationId xmlns="" xmlns:p14="http://schemas.microsoft.com/office/powerpoint/2010/main" val="1794875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31</a:t>
            </a:fld>
            <a:endParaRPr lang="es-ES"/>
          </a:p>
        </p:txBody>
      </p:sp>
    </p:spTree>
    <p:extLst>
      <p:ext uri="{BB962C8B-B14F-4D97-AF65-F5344CB8AC3E}">
        <p14:creationId xmlns="" xmlns:p14="http://schemas.microsoft.com/office/powerpoint/2010/main" val="2140808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32</a:t>
            </a:fld>
            <a:endParaRPr lang="es-ES"/>
          </a:p>
        </p:txBody>
      </p:sp>
    </p:spTree>
    <p:extLst>
      <p:ext uri="{BB962C8B-B14F-4D97-AF65-F5344CB8AC3E}">
        <p14:creationId xmlns="" xmlns:p14="http://schemas.microsoft.com/office/powerpoint/2010/main" val="3945610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33</a:t>
            </a:fld>
            <a:endParaRPr lang="es-ES"/>
          </a:p>
        </p:txBody>
      </p:sp>
    </p:spTree>
    <p:extLst>
      <p:ext uri="{BB962C8B-B14F-4D97-AF65-F5344CB8AC3E}">
        <p14:creationId xmlns="" xmlns:p14="http://schemas.microsoft.com/office/powerpoint/2010/main" val="2623816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34</a:t>
            </a:fld>
            <a:endParaRPr lang="es-ES"/>
          </a:p>
        </p:txBody>
      </p:sp>
    </p:spTree>
    <p:extLst>
      <p:ext uri="{BB962C8B-B14F-4D97-AF65-F5344CB8AC3E}">
        <p14:creationId xmlns="" xmlns:p14="http://schemas.microsoft.com/office/powerpoint/2010/main" val="3105476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35</a:t>
            </a:fld>
            <a:endParaRPr lang="es-ES"/>
          </a:p>
        </p:txBody>
      </p:sp>
    </p:spTree>
    <p:extLst>
      <p:ext uri="{BB962C8B-B14F-4D97-AF65-F5344CB8AC3E}">
        <p14:creationId xmlns="" xmlns:p14="http://schemas.microsoft.com/office/powerpoint/2010/main" val="3936423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36</a:t>
            </a:fld>
            <a:endParaRPr lang="es-ES"/>
          </a:p>
        </p:txBody>
      </p:sp>
    </p:spTree>
    <p:extLst>
      <p:ext uri="{BB962C8B-B14F-4D97-AF65-F5344CB8AC3E}">
        <p14:creationId xmlns="" xmlns:p14="http://schemas.microsoft.com/office/powerpoint/2010/main" val="1484401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37</a:t>
            </a:fld>
            <a:endParaRPr lang="es-ES"/>
          </a:p>
        </p:txBody>
      </p:sp>
    </p:spTree>
    <p:extLst>
      <p:ext uri="{BB962C8B-B14F-4D97-AF65-F5344CB8AC3E}">
        <p14:creationId xmlns="" xmlns:p14="http://schemas.microsoft.com/office/powerpoint/2010/main" val="3008603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38</a:t>
            </a:fld>
            <a:endParaRPr lang="es-ES"/>
          </a:p>
        </p:txBody>
      </p:sp>
    </p:spTree>
    <p:extLst>
      <p:ext uri="{BB962C8B-B14F-4D97-AF65-F5344CB8AC3E}">
        <p14:creationId xmlns="" xmlns:p14="http://schemas.microsoft.com/office/powerpoint/2010/main" val="586832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39</a:t>
            </a:fld>
            <a:endParaRPr lang="es-ES"/>
          </a:p>
        </p:txBody>
      </p:sp>
    </p:spTree>
    <p:extLst>
      <p:ext uri="{BB962C8B-B14F-4D97-AF65-F5344CB8AC3E}">
        <p14:creationId xmlns="" xmlns:p14="http://schemas.microsoft.com/office/powerpoint/2010/main" val="385431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4</a:t>
            </a:fld>
            <a:endParaRPr lang="es-ES"/>
          </a:p>
        </p:txBody>
      </p:sp>
    </p:spTree>
    <p:extLst>
      <p:ext uri="{BB962C8B-B14F-4D97-AF65-F5344CB8AC3E}">
        <p14:creationId xmlns="" xmlns:p14="http://schemas.microsoft.com/office/powerpoint/2010/main" val="2134848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40</a:t>
            </a:fld>
            <a:endParaRPr lang="es-ES"/>
          </a:p>
        </p:txBody>
      </p:sp>
    </p:spTree>
    <p:extLst>
      <p:ext uri="{BB962C8B-B14F-4D97-AF65-F5344CB8AC3E}">
        <p14:creationId xmlns="" xmlns:p14="http://schemas.microsoft.com/office/powerpoint/2010/main" val="13247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41</a:t>
            </a:fld>
            <a:endParaRPr lang="es-ES"/>
          </a:p>
        </p:txBody>
      </p:sp>
    </p:spTree>
    <p:extLst>
      <p:ext uri="{BB962C8B-B14F-4D97-AF65-F5344CB8AC3E}">
        <p14:creationId xmlns="" xmlns:p14="http://schemas.microsoft.com/office/powerpoint/2010/main" val="1533882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42</a:t>
            </a:fld>
            <a:endParaRPr lang="es-ES"/>
          </a:p>
        </p:txBody>
      </p:sp>
    </p:spTree>
    <p:extLst>
      <p:ext uri="{BB962C8B-B14F-4D97-AF65-F5344CB8AC3E}">
        <p14:creationId xmlns="" xmlns:p14="http://schemas.microsoft.com/office/powerpoint/2010/main" val="274506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5</a:t>
            </a:fld>
            <a:endParaRPr lang="es-ES"/>
          </a:p>
        </p:txBody>
      </p:sp>
    </p:spTree>
    <p:extLst>
      <p:ext uri="{BB962C8B-B14F-4D97-AF65-F5344CB8AC3E}">
        <p14:creationId xmlns="" xmlns:p14="http://schemas.microsoft.com/office/powerpoint/2010/main" val="1321734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6</a:t>
            </a:fld>
            <a:endParaRPr lang="es-ES"/>
          </a:p>
        </p:txBody>
      </p:sp>
    </p:spTree>
    <p:extLst>
      <p:ext uri="{BB962C8B-B14F-4D97-AF65-F5344CB8AC3E}">
        <p14:creationId xmlns="" xmlns:p14="http://schemas.microsoft.com/office/powerpoint/2010/main" val="89788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7</a:t>
            </a:fld>
            <a:endParaRPr lang="es-ES"/>
          </a:p>
        </p:txBody>
      </p:sp>
    </p:spTree>
    <p:extLst>
      <p:ext uri="{BB962C8B-B14F-4D97-AF65-F5344CB8AC3E}">
        <p14:creationId xmlns="" xmlns:p14="http://schemas.microsoft.com/office/powerpoint/2010/main" val="349634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8</a:t>
            </a:fld>
            <a:endParaRPr lang="es-ES"/>
          </a:p>
        </p:txBody>
      </p:sp>
    </p:spTree>
    <p:extLst>
      <p:ext uri="{BB962C8B-B14F-4D97-AF65-F5344CB8AC3E}">
        <p14:creationId xmlns="" xmlns:p14="http://schemas.microsoft.com/office/powerpoint/2010/main" val="155941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pPr rtl="0"/>
              <a:t>9</a:t>
            </a:fld>
            <a:endParaRPr lang="es-ES"/>
          </a:p>
        </p:txBody>
      </p:sp>
    </p:spTree>
    <p:extLst>
      <p:ext uri="{BB962C8B-B14F-4D97-AF65-F5344CB8AC3E}">
        <p14:creationId xmlns="" xmlns:p14="http://schemas.microsoft.com/office/powerpoint/2010/main" val="2220350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l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es-ES" noProof="0" smtClean="0"/>
              <a:t>Haga clic para modificar el estilo de título del patrón</a:t>
            </a:r>
            <a:endParaRPr lang="es-ES" noProof="0"/>
          </a:p>
        </p:txBody>
      </p:sp>
      <p:sp>
        <p:nvSpPr>
          <p:cNvPr id="3" name="Subtítulo 2"/>
          <p:cNvSpPr>
            <a:spLocks noGrp="1"/>
          </p:cNvSpPr>
          <p:nvPr>
            <p:ph type="subTitle" idx="1"/>
          </p:nvPr>
        </p:nvSpPr>
        <p:spPr>
          <a:xfrm>
            <a:off x="1370693" y="359833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smtClean="0"/>
              <a:t>Haga clic para editar el estilo de subtítulo del patrón</a:t>
            </a:r>
            <a:endParaRPr lang="es-ES" noProof="0"/>
          </a:p>
        </p:txBody>
      </p:sp>
      <p:sp>
        <p:nvSpPr>
          <p:cNvPr id="4" name="Marcador de fecha 3"/>
          <p:cNvSpPr>
            <a:spLocks noGrp="1"/>
          </p:cNvSpPr>
          <p:nvPr>
            <p:ph type="dt" sz="half" idx="10"/>
          </p:nvPr>
        </p:nvSpPr>
        <p:spPr/>
        <p:txBody>
          <a:bodyPr rtlCol="0"/>
          <a:lstStyle/>
          <a:p>
            <a:pPr rtl="0"/>
            <a:fld id="{FC5E3CCB-C2E1-49E7-86BD-7A925DB030B4}" type="datetime1">
              <a:rPr lang="es-ES" noProof="0" smtClean="0"/>
              <a:pPr rtl="0"/>
              <a:t>02/09/2020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pic>
        <p:nvPicPr>
          <p:cNvPr id="16" name="Imagen 15" descr="Slate-V2-HD-pano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13883" y="547807"/>
            <a:ext cx="10141799" cy="3816806"/>
          </a:xfrm>
          <a:prstGeom prst="rect">
            <a:avLst/>
          </a:prstGeom>
        </p:spPr>
      </p:pic>
      <p:sp>
        <p:nvSpPr>
          <p:cNvPr id="2" name="Títu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p:nvPr>
        </p:nvSpPr>
        <p:spPr>
          <a:xfrm>
            <a:off x="913795" y="5108728"/>
            <a:ext cx="10353762" cy="682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4F204800-AE63-4C6B-819D-29D4CD6C131B}"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leyenda">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8437"/>
            <a:ext cx="10353762" cy="3534344"/>
          </a:xfrm>
        </p:spPr>
        <p:txBody>
          <a:bodyPr rtlCol="0" anchor="ctr"/>
          <a:lstStyle>
            <a:lvl1pPr>
              <a:defRPr sz="3200"/>
            </a:lvl1pPr>
          </a:lstStyle>
          <a:p>
            <a:pPr rtl="0"/>
            <a:r>
              <a:rPr lang="es-ES" noProof="0" smtClean="0"/>
              <a:t>Haga clic para modificar el estilo de título del patrón</a:t>
            </a:r>
            <a:endParaRPr lang="es-ES" noProof="0"/>
          </a:p>
        </p:txBody>
      </p:sp>
      <p:sp>
        <p:nvSpPr>
          <p:cNvPr id="4" name="Marcador de posición de texto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740B6DF4-6F00-4535-B7CC-9C98F3B8162D}"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446212" y="609600"/>
            <a:ext cx="9302752" cy="2992904"/>
          </a:xfrm>
        </p:spPr>
        <p:txBody>
          <a:bodyPr rtlCol="0" anchor="ctr"/>
          <a:lstStyle>
            <a:lvl1pPr>
              <a:defRPr sz="3200"/>
            </a:lvl1pPr>
          </a:lstStyle>
          <a:p>
            <a:pPr rtl="0"/>
            <a:r>
              <a:rPr lang="es-ES" noProof="0"/>
              <a:t>Haga clic para editar el estilo de título del patrón</a:t>
            </a:r>
          </a:p>
        </p:txBody>
      </p:sp>
      <p:sp>
        <p:nvSpPr>
          <p:cNvPr id="12" name="Marcador de tex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4" name="Marcador de posición de texto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428DD3E9-47C8-4081-B89F-6857C3B011ED}"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
        <p:nvSpPr>
          <p:cNvPr id="11" name="Cuadro de texto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3" name="Cuadro de texto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ítulo 1"/>
          <p:cNvSpPr>
            <a:spLocks noGrp="1"/>
          </p:cNvSpPr>
          <p:nvPr>
            <p:ph type="title"/>
          </p:nvPr>
        </p:nvSpPr>
        <p:spPr>
          <a:xfrm>
            <a:off x="913794" y="2126942"/>
            <a:ext cx="10353763" cy="2511835"/>
          </a:xfrm>
        </p:spPr>
        <p:txBody>
          <a:bodyPr rtlCol="0" anchor="b"/>
          <a:lstStyle>
            <a:lvl1pPr>
              <a:defRPr sz="3200"/>
            </a:lvl1pPr>
          </a:lstStyle>
          <a:p>
            <a:pPr rtl="0"/>
            <a:r>
              <a:rPr lang="es-ES" noProof="0" smtClean="0"/>
              <a:t>Haga clic para modificar el estilo de título del patrón</a:t>
            </a:r>
            <a:endParaRPr lang="es-ES" noProof="0"/>
          </a:p>
        </p:txBody>
      </p:sp>
      <p:sp>
        <p:nvSpPr>
          <p:cNvPr id="4" name="Marcador de posición de texto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652DB9E4-F9A0-4AE6-813C-FC0AAFF29448}"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913795" y="609600"/>
            <a:ext cx="10353762" cy="970450"/>
          </a:xfrm>
        </p:spPr>
        <p:txBody>
          <a:bodyPr rtlCol="0"/>
          <a:lstStyle/>
          <a:p>
            <a:pPr rtl="0"/>
            <a:r>
              <a:rPr lang="es-ES" noProof="0" smtClean="0"/>
              <a:t>Haga clic para modificar el estilo de título del patrón</a:t>
            </a:r>
            <a:endParaRPr lang="es-ES" noProof="0"/>
          </a:p>
        </p:txBody>
      </p:sp>
      <p:sp>
        <p:nvSpPr>
          <p:cNvPr id="7" name="Marcador de posición de texto 2"/>
          <p:cNvSpPr>
            <a:spLocks noGrp="1"/>
          </p:cNvSpPr>
          <p:nvPr>
            <p:ph type="body" idx="1"/>
          </p:nvPr>
        </p:nvSpPr>
        <p:spPr>
          <a:xfrm>
            <a:off x="913795"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8" name="Marcador de posición de texto 3"/>
          <p:cNvSpPr>
            <a:spLocks noGrp="1"/>
          </p:cNvSpPr>
          <p:nvPr>
            <p:ph type="body" sz="half" idx="15"/>
          </p:nvPr>
        </p:nvSpPr>
        <p:spPr>
          <a:xfrm>
            <a:off x="91379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9" name="Marcador de posición de texto 4"/>
          <p:cNvSpPr>
            <a:spLocks noGrp="1"/>
          </p:cNvSpPr>
          <p:nvPr>
            <p:ph type="body" sz="quarter" idx="3"/>
          </p:nvPr>
        </p:nvSpPr>
        <p:spPr>
          <a:xfrm>
            <a:off x="4446711"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10" name="Marcador de posición de texto 3"/>
          <p:cNvSpPr>
            <a:spLocks noGrp="1"/>
          </p:cNvSpPr>
          <p:nvPr>
            <p:ph type="body" sz="half" idx="16"/>
          </p:nvPr>
        </p:nvSpPr>
        <p:spPr>
          <a:xfrm>
            <a:off x="444143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11" name="Marcador de posición de texto 4"/>
          <p:cNvSpPr>
            <a:spLocks noGrp="1"/>
          </p:cNvSpPr>
          <p:nvPr>
            <p:ph type="body" sz="quarter" idx="13"/>
          </p:nvPr>
        </p:nvSpPr>
        <p:spPr>
          <a:xfrm>
            <a:off x="7966572"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12" name="Marcador de posición de texto 3"/>
          <p:cNvSpPr>
            <a:spLocks noGrp="1"/>
          </p:cNvSpPr>
          <p:nvPr>
            <p:ph type="body" sz="half" idx="17"/>
          </p:nvPr>
        </p:nvSpPr>
        <p:spPr>
          <a:xfrm>
            <a:off x="7966572"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3" name="Marcador de fecha 2"/>
          <p:cNvSpPr>
            <a:spLocks noGrp="1"/>
          </p:cNvSpPr>
          <p:nvPr>
            <p:ph type="dt" sz="half" idx="10"/>
          </p:nvPr>
        </p:nvSpPr>
        <p:spPr/>
        <p:txBody>
          <a:bodyPr rtlCol="0"/>
          <a:lstStyle/>
          <a:p>
            <a:pPr rtl="0"/>
            <a:fld id="{752A6A56-6EF1-4138-B0B8-5594E770C97F}" type="datetime1">
              <a:rPr lang="es-ES" noProof="0" smtClean="0"/>
              <a:pPr rtl="0"/>
              <a:t>02/09/2020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Imagen 1" descr="Slate-V2-HD-3col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97962" y="1818214"/>
            <a:ext cx="3339972" cy="1847851"/>
          </a:xfrm>
          <a:prstGeom prst="rect">
            <a:avLst/>
          </a:prstGeom>
        </p:spPr>
      </p:pic>
      <p:pic>
        <p:nvPicPr>
          <p:cNvPr id="36" name="Imagen 35" descr="Slate-V2-HD-3col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403800" y="1818214"/>
            <a:ext cx="3339972" cy="1847851"/>
          </a:xfrm>
          <a:prstGeom prst="rect">
            <a:avLst/>
          </a:prstGeom>
        </p:spPr>
      </p:pic>
      <p:pic>
        <p:nvPicPr>
          <p:cNvPr id="37" name="Imagen 36" descr="Slate-V2-HD-3col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936051" y="1818214"/>
            <a:ext cx="3339972" cy="1847851"/>
          </a:xfrm>
          <a:prstGeom prst="rect">
            <a:avLst/>
          </a:prstGeom>
        </p:spPr>
      </p:pic>
      <p:sp>
        <p:nvSpPr>
          <p:cNvPr id="30" name="Título 1"/>
          <p:cNvSpPr>
            <a:spLocks noGrp="1"/>
          </p:cNvSpPr>
          <p:nvPr>
            <p:ph type="title"/>
          </p:nvPr>
        </p:nvSpPr>
        <p:spPr>
          <a:xfrm>
            <a:off x="913794" y="609600"/>
            <a:ext cx="10353763" cy="970450"/>
          </a:xfrm>
        </p:spPr>
        <p:txBody>
          <a:bodyPr rtlCol="0"/>
          <a:lstStyle/>
          <a:p>
            <a:pPr rtl="0"/>
            <a:r>
              <a:rPr lang="es-ES" noProof="0" smtClean="0"/>
              <a:t>Haga clic para modificar el estilo de título del patrón</a:t>
            </a:r>
            <a:endParaRPr lang="es-ES" noProof="0"/>
          </a:p>
        </p:txBody>
      </p:sp>
      <p:sp>
        <p:nvSpPr>
          <p:cNvPr id="19" name="Marcador de tex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20" name="Marcador de posición de imagen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1" name="Marcador de posición de texto 3"/>
          <p:cNvSpPr>
            <a:spLocks noGrp="1"/>
          </p:cNvSpPr>
          <p:nvPr>
            <p:ph type="body" sz="half" idx="18"/>
          </p:nvPr>
        </p:nvSpPr>
        <p:spPr>
          <a:xfrm>
            <a:off x="913795" y="4480368"/>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22" name="Marcador de posición de texto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23" name="Marcador de posición de imagen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4" name="Marcador de posición de texto 3"/>
          <p:cNvSpPr>
            <a:spLocks noGrp="1"/>
          </p:cNvSpPr>
          <p:nvPr>
            <p:ph type="body" sz="half" idx="19"/>
          </p:nvPr>
        </p:nvSpPr>
        <p:spPr>
          <a:xfrm>
            <a:off x="4441435" y="4480367"/>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25" name="Marcador de posición de texto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26" name="Marcador de posición de imagen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7" name="Marcador de posición de texto 3"/>
          <p:cNvSpPr>
            <a:spLocks noGrp="1"/>
          </p:cNvSpPr>
          <p:nvPr>
            <p:ph type="body" sz="half" idx="20"/>
          </p:nvPr>
        </p:nvSpPr>
        <p:spPr>
          <a:xfrm>
            <a:off x="7966572" y="4480365"/>
            <a:ext cx="3300984" cy="131083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3" name="Marcador de fecha 2"/>
          <p:cNvSpPr>
            <a:spLocks noGrp="1"/>
          </p:cNvSpPr>
          <p:nvPr>
            <p:ph type="dt" sz="half" idx="10"/>
          </p:nvPr>
        </p:nvSpPr>
        <p:spPr/>
        <p:txBody>
          <a:bodyPr rtlCol="0"/>
          <a:lstStyle/>
          <a:p>
            <a:pPr rtl="0"/>
            <a:fld id="{7B4B7A66-59E9-4D30-A920-E06BC9C15493}" type="datetime1">
              <a:rPr lang="es-ES" noProof="0" smtClean="0"/>
              <a:pPr rtl="0"/>
              <a:t>02/09/2020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p:nvPr>
        </p:nvSpPr>
        <p:spPr/>
        <p:txBody>
          <a:bodyPr vert="eaVert" rtlCol="0" anchor="t"/>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fecha 3"/>
          <p:cNvSpPr>
            <a:spLocks noGrp="1"/>
          </p:cNvSpPr>
          <p:nvPr>
            <p:ph type="dt" sz="half" idx="10"/>
          </p:nvPr>
        </p:nvSpPr>
        <p:spPr/>
        <p:txBody>
          <a:bodyPr rtlCol="0"/>
          <a:lstStyle/>
          <a:p>
            <a:pPr rtl="0"/>
            <a:fld id="{DE517856-49C6-4A73-8B8D-B64D54B3920B}" type="datetime1">
              <a:rPr lang="es-ES" noProof="0" smtClean="0"/>
              <a:pPr rtl="0"/>
              <a:t>02/09/2020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83068" y="609599"/>
            <a:ext cx="2284487" cy="5181601"/>
          </a:xfrm>
        </p:spPr>
        <p:txBody>
          <a:bodyPr vert="eaVert" rtlCol="0"/>
          <a:lstStyle>
            <a:lvl1pPr algn="l">
              <a:defRPr/>
            </a:lvl1pPr>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p:nvPr>
        </p:nvSpPr>
        <p:spPr>
          <a:xfrm>
            <a:off x="913796" y="609599"/>
            <a:ext cx="7916872" cy="5181601"/>
          </a:xfrm>
        </p:spPr>
        <p:txBody>
          <a:bodyPr vert="eaVert" rtlCol="0" anchor="t"/>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fecha 3"/>
          <p:cNvSpPr>
            <a:spLocks noGrp="1"/>
          </p:cNvSpPr>
          <p:nvPr>
            <p:ph type="dt" sz="half" idx="10"/>
          </p:nvPr>
        </p:nvSpPr>
        <p:spPr/>
        <p:txBody>
          <a:bodyPr rtlCol="0"/>
          <a:lstStyle/>
          <a:p>
            <a:pPr rtl="0"/>
            <a:fld id="{5C904BCB-E93F-4E02-B0C1-FBADA55E8471}" type="datetime1">
              <a:rPr lang="es-ES" noProof="0" smtClean="0"/>
              <a:pPr rtl="0"/>
              <a:t>02/09/2020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p:nvPr>
        </p:nvSpPr>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fecha 3"/>
          <p:cNvSpPr>
            <a:spLocks noGrp="1"/>
          </p:cNvSpPr>
          <p:nvPr>
            <p:ph type="dt" sz="half" idx="10"/>
          </p:nvPr>
        </p:nvSpPr>
        <p:spPr/>
        <p:txBody>
          <a:bodyPr rtlCol="0"/>
          <a:lstStyle/>
          <a:p>
            <a:pPr rtl="0"/>
            <a:fld id="{47A2FD31-B594-452E-B610-3934A826A918}" type="datetime1">
              <a:rPr lang="es-ES" noProof="0" smtClean="0"/>
              <a:pPr rtl="0"/>
              <a:t>02/09/2020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295401" y="1761067"/>
            <a:ext cx="9590550" cy="1828813"/>
          </a:xfrm>
        </p:spPr>
        <p:txBody>
          <a:bodyPr rtlCol="0" anchor="b"/>
          <a:lstStyle>
            <a:lvl1pPr algn="ctr">
              <a:defRPr sz="4000" b="0" cap="none"/>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p:nvPr>
        </p:nvSpPr>
        <p:spPr>
          <a:xfrm>
            <a:off x="1295401" y="3589879"/>
            <a:ext cx="9590550" cy="150705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smtClean="0"/>
              <a:t>Editar el estilo de texto del patrón</a:t>
            </a:r>
          </a:p>
        </p:txBody>
      </p:sp>
      <p:sp>
        <p:nvSpPr>
          <p:cNvPr id="4" name="Marcador de fecha 3"/>
          <p:cNvSpPr>
            <a:spLocks noGrp="1"/>
          </p:cNvSpPr>
          <p:nvPr>
            <p:ph type="dt" sz="half" idx="10"/>
          </p:nvPr>
        </p:nvSpPr>
        <p:spPr/>
        <p:txBody>
          <a:bodyPr rtlCol="0"/>
          <a:lstStyle/>
          <a:p>
            <a:pPr rtl="0"/>
            <a:fld id="{99052E81-04FE-434E-B7D4-9742540A052F}" type="datetime1">
              <a:rPr lang="es-ES" noProof="0" smtClean="0"/>
              <a:pPr rtl="0"/>
              <a:t>02/09/2020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sz="half" idx="1"/>
          </p:nvPr>
        </p:nvSpPr>
        <p:spPr>
          <a:xfrm>
            <a:off x="913795" y="1732449"/>
            <a:ext cx="5060497" cy="4058750"/>
          </a:xfrm>
        </p:spPr>
        <p:txBody>
          <a:bodyPr rtlCol="0" anchor="t">
            <a:normAutofit/>
          </a:body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posición de contenido 3"/>
          <p:cNvSpPr>
            <a:spLocks noGrp="1"/>
          </p:cNvSpPr>
          <p:nvPr>
            <p:ph sz="half" idx="2"/>
          </p:nvPr>
        </p:nvSpPr>
        <p:spPr>
          <a:xfrm>
            <a:off x="6202892" y="1732449"/>
            <a:ext cx="5064665" cy="4058751"/>
          </a:xfrm>
        </p:spPr>
        <p:txBody>
          <a:bodyPr rtlCol="0" anchor="t">
            <a:normAutofit/>
          </a:body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5" name="Marcador de fecha 4"/>
          <p:cNvSpPr>
            <a:spLocks noGrp="1"/>
          </p:cNvSpPr>
          <p:nvPr>
            <p:ph type="dt" sz="half" idx="10"/>
          </p:nvPr>
        </p:nvSpPr>
        <p:spPr/>
        <p:txBody>
          <a:bodyPr rtlCol="0"/>
          <a:lstStyle/>
          <a:p>
            <a:pPr rtl="0"/>
            <a:fld id="{2925D5A5-9913-4DB5-A162-97D747D75F41}"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Imagen 19" descr="Slate-V2-HD-comp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13795" y="1734506"/>
            <a:ext cx="5089072" cy="4148769"/>
          </a:xfrm>
          <a:prstGeom prst="rect">
            <a:avLst/>
          </a:prstGeom>
        </p:spPr>
      </p:pic>
      <p:pic>
        <p:nvPicPr>
          <p:cNvPr id="21" name="Imagen 20" descr="Slate-V2-HD-comp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178485" y="1734506"/>
            <a:ext cx="5089072" cy="4148769"/>
          </a:xfrm>
          <a:prstGeom prst="rect">
            <a:avLst/>
          </a:prstGeom>
        </p:spPr>
      </p:pic>
      <p:sp>
        <p:nvSpPr>
          <p:cNvPr id="2" name="Título 1"/>
          <p:cNvSpPr>
            <a:spLocks noGrp="1"/>
          </p:cNvSpPr>
          <p:nvPr>
            <p:ph type="title"/>
          </p:nvPr>
        </p:nvSpPr>
        <p:spPr/>
        <p:txBody>
          <a:bodyPr rtlCol="0"/>
          <a:lstStyle>
            <a:lvl1pPr>
              <a:defRPr/>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p:nvPr>
        </p:nvSpPr>
        <p:spPr>
          <a:xfrm>
            <a:off x="1005872" y="1835254"/>
            <a:ext cx="4876344" cy="54488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005872" y="2380137"/>
            <a:ext cx="4876344"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5" name="Marcador de posición de texto 4"/>
          <p:cNvSpPr>
            <a:spLocks noGrp="1"/>
          </p:cNvSpPr>
          <p:nvPr>
            <p:ph type="body" sz="quarter" idx="3"/>
          </p:nvPr>
        </p:nvSpPr>
        <p:spPr>
          <a:xfrm>
            <a:off x="6294967" y="1835254"/>
            <a:ext cx="4895330" cy="544883"/>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6294967" y="2380137"/>
            <a:ext cx="4895330"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7" name="Marcador de fecha 6"/>
          <p:cNvSpPr>
            <a:spLocks noGrp="1"/>
          </p:cNvSpPr>
          <p:nvPr>
            <p:ph type="dt" sz="half" idx="10"/>
          </p:nvPr>
        </p:nvSpPr>
        <p:spPr/>
        <p:txBody>
          <a:bodyPr rtlCol="0"/>
          <a:lstStyle/>
          <a:p>
            <a:pPr rtl="0"/>
            <a:fld id="{D8525F61-C5B6-412B-9ECD-861620F4441B}" type="datetime1">
              <a:rPr lang="es-ES" noProof="0" smtClean="0"/>
              <a:pPr rtl="0"/>
              <a:t>02/09/2020</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fecha 2"/>
          <p:cNvSpPr>
            <a:spLocks noGrp="1"/>
          </p:cNvSpPr>
          <p:nvPr>
            <p:ph type="dt" sz="half" idx="10"/>
          </p:nvPr>
        </p:nvSpPr>
        <p:spPr/>
        <p:txBody>
          <a:bodyPr rtlCol="0"/>
          <a:lstStyle/>
          <a:p>
            <a:pPr rtl="0"/>
            <a:fld id="{F224C5B2-7896-4145-ADCD-075FD5BB7C32}" type="datetime1">
              <a:rPr lang="es-ES" noProof="0" smtClean="0"/>
              <a:pPr rtl="0"/>
              <a:t>02/09/2020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12781A86-3CA9-4CD5-8521-BF21C09520D2}" type="datetime1">
              <a:rPr lang="es-ES" noProof="0" smtClean="0"/>
              <a:pPr rtl="0"/>
              <a:t>02/09/2020</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9600"/>
            <a:ext cx="3706889" cy="1821918"/>
          </a:xfrm>
        </p:spPr>
        <p:txBody>
          <a:bodyPr rtlCol="0" anchor="b">
            <a:normAutofit/>
          </a:bodyPr>
          <a:lstStyle>
            <a:lvl1pPr algn="ctr">
              <a:defRPr sz="2400" b="0"/>
            </a:lvl1pPr>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p:nvPr>
        </p:nvSpPr>
        <p:spPr>
          <a:xfrm>
            <a:off x="4855633" y="609600"/>
            <a:ext cx="6411924" cy="5181600"/>
          </a:xfrm>
        </p:spPr>
        <p:txBody>
          <a:bodyPr rtlCol="0">
            <a:normAutofit/>
          </a:body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posición de texto 3"/>
          <p:cNvSpPr>
            <a:spLocks noGrp="1"/>
          </p:cNvSpPr>
          <p:nvPr>
            <p:ph type="body" sz="half" idx="2"/>
          </p:nvPr>
        </p:nvSpPr>
        <p:spPr>
          <a:xfrm>
            <a:off x="913795" y="2431518"/>
            <a:ext cx="3706889" cy="3359681"/>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B3EE194F-A8FE-4512-ADD0-C64274011A03}"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pic>
        <p:nvPicPr>
          <p:cNvPr id="22" name="Imagen 21" descr="Slate-V2-HD-vertPhotoInse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293665" y="609600"/>
            <a:ext cx="3584166" cy="5204832"/>
          </a:xfrm>
          <a:prstGeom prst="rect">
            <a:avLst/>
          </a:prstGeom>
        </p:spPr>
      </p:pic>
      <p:sp>
        <p:nvSpPr>
          <p:cNvPr id="2" name="Título 1"/>
          <p:cNvSpPr>
            <a:spLocks noGrp="1"/>
          </p:cNvSpPr>
          <p:nvPr>
            <p:ph type="title"/>
          </p:nvPr>
        </p:nvSpPr>
        <p:spPr>
          <a:xfrm>
            <a:off x="913795" y="609923"/>
            <a:ext cx="5934949" cy="1829338"/>
          </a:xfrm>
        </p:spPr>
        <p:txBody>
          <a:bodyPr rtlCol="0" anchor="b">
            <a:noAutofit/>
          </a:bodyPr>
          <a:lstStyle>
            <a:lvl1pPr algn="ctr">
              <a:defRPr sz="3200" b="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p:nvPr>
        </p:nvSpPr>
        <p:spPr>
          <a:xfrm>
            <a:off x="913795" y="2439261"/>
            <a:ext cx="5934949" cy="3376134"/>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90A52455-5BEE-439D-A29A-61EB4B3AD9D8}" type="datetime1">
              <a:rPr lang="es-ES" noProof="0" smtClean="0"/>
              <a:pPr rtl="0"/>
              <a:t>02/09/2020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fld id="{BDE1D860-B2C2-4D44-B960-01ECD0191E11}" type="datetime1">
              <a:rPr lang="es-ES" noProof="0" smtClean="0"/>
              <a:pPr rtl="0"/>
              <a:t>02/09/2020</a:t>
            </a:fld>
            <a:endParaRPr lang="es-ES" noProof="0" dirty="0"/>
          </a:p>
        </p:txBody>
      </p:sp>
      <p:sp>
        <p:nvSpPr>
          <p:cNvPr id="5" name="Marcador de posición de pie de página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rtl="0"/>
            <a:endParaRPr lang="es-ES" noProof="0"/>
          </a:p>
        </p:txBody>
      </p:sp>
      <p:sp>
        <p:nvSpPr>
          <p:cNvPr id="6" name="Marcador de número de diapositiva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fld id="{DF28FB93-0A08-4E7D-8E63-9EFA29F1E093}" type="slidenum">
              <a:rPr lang="es-ES" noProof="0" smtClean="0"/>
              <a:pPr rtl="0"/>
              <a:t>‹Nº›</a:t>
            </a:fld>
            <a:endParaRPr lang="es-ES" noProof="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s://www.google.com/imgres?imgurl=https://www.nature.com/scitable/content/44499/nature00769-f4.2.jpg&amp;imgrefurl=https://www.nature.com/scitable/topicpage/dna-transcription-426/&amp;tbnid=1L5IDYnpZJFwyM&amp;vet=12ahUKEwi_-KHym_DqAhUOChQKHWkHBMQQMygbegUIARDdAQ..i&amp;docid=fW5pvlv5p4zppM&amp;w=173&amp;h=482&amp;q=%22process%20of%20transcription%22,%201970&amp;ved=2ahUKEwi_-KHym_DqAhUOChQKHWkHBMQQMygbegUIARDdAQ"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3.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794E20B4-B38C-431D-97FB-559753C4CD10}"/>
              </a:ext>
              <a:ext uri="{C183D7F6-B498-43B3-948B-1728B52AA6E4}">
                <adec:decorative xmlns="" xmlns:adec="http://schemas.microsoft.com/office/drawing/2017/decorative" val="1"/>
              </a:ext>
            </a:extLst>
          </p:cNvPr>
          <p:cNvPicPr>
            <a:picLocks noChangeAspect="1"/>
          </p:cNvPicPr>
          <p:nvPr/>
        </p:nvPicPr>
        <p:blipFill rotWithShape="1">
          <a:blip r:embed="rId4"/>
          <a:srcRect b="25000"/>
          <a:stretch/>
        </p:blipFill>
        <p:spPr>
          <a:xfrm>
            <a:off x="20" y="10"/>
            <a:ext cx="12191980" cy="6857990"/>
          </a:xfrm>
          <a:prstGeom prst="rect">
            <a:avLst/>
          </a:prstGeom>
        </p:spPr>
      </p:pic>
      <p:sp useBgFill="1">
        <p:nvSpPr>
          <p:cNvPr id="15" name="Forma libre 5">
            <a:extLst>
              <a:ext uri="{FF2B5EF4-FFF2-40B4-BE49-F238E27FC236}">
                <a16:creationId xmlns="" xmlns:a16="http://schemas.microsoft.com/office/drawing/2014/main" id="{608EAA06-5488-416B-B2B2-E552130110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a:p>
        </p:txBody>
      </p:sp>
      <p:sp>
        <p:nvSpPr>
          <p:cNvPr id="2" name="Título 1">
            <a:extLst>
              <a:ext uri="{FF2B5EF4-FFF2-40B4-BE49-F238E27FC236}">
                <a16:creationId xmlns="" xmlns:a16="http://schemas.microsoft.com/office/drawing/2014/main" id="{9E76074B-C45A-40AF-9F6D-1348D176FEA6}"/>
              </a:ext>
            </a:extLst>
          </p:cNvPr>
          <p:cNvSpPr>
            <a:spLocks noGrp="1"/>
          </p:cNvSpPr>
          <p:nvPr>
            <p:ph type="ctrTitle"/>
          </p:nvPr>
        </p:nvSpPr>
        <p:spPr>
          <a:xfrm>
            <a:off x="804335" y="3496574"/>
            <a:ext cx="6436104" cy="1138686"/>
          </a:xfrm>
        </p:spPr>
        <p:txBody>
          <a:bodyPr rtlCol="0">
            <a:normAutofit fontScale="90000"/>
          </a:bodyPr>
          <a:lstStyle/>
          <a:p>
            <a:pPr hangingPunct="0"/>
            <a:r>
              <a:rPr lang="en-US" sz="4400" b="1" dirty="0" smtClean="0"/>
              <a:t>Visualizing data with professor Tsugita: </a:t>
            </a:r>
            <a:r>
              <a:rPr lang="es-ES" sz="4400" b="1" dirty="0" smtClean="0"/>
              <a:t/>
            </a:r>
            <a:br>
              <a:rPr lang="es-ES" sz="4400" b="1" dirty="0" smtClean="0"/>
            </a:br>
            <a:r>
              <a:rPr lang="en-US" sz="4400" dirty="0" smtClean="0"/>
              <a:t>a history within distinct macromolecular classes</a:t>
            </a:r>
            <a:endParaRPr lang="es-ES" sz="4400" dirty="0"/>
          </a:p>
        </p:txBody>
      </p:sp>
      <p:sp>
        <p:nvSpPr>
          <p:cNvPr id="3" name="Subtítulo 2">
            <a:extLst>
              <a:ext uri="{FF2B5EF4-FFF2-40B4-BE49-F238E27FC236}">
                <a16:creationId xmlns="" xmlns:a16="http://schemas.microsoft.com/office/drawing/2014/main" id="{6C73FCE9-28D4-427E-BF96-E6B19E59E524}"/>
              </a:ext>
            </a:extLst>
          </p:cNvPr>
          <p:cNvSpPr>
            <a:spLocks noGrp="1"/>
          </p:cNvSpPr>
          <p:nvPr>
            <p:ph type="subTitle" idx="1"/>
          </p:nvPr>
        </p:nvSpPr>
        <p:spPr>
          <a:xfrm>
            <a:off x="804335" y="4548996"/>
            <a:ext cx="6436104" cy="534838"/>
          </a:xfrm>
        </p:spPr>
        <p:txBody>
          <a:bodyPr rtlCol="0">
            <a:normAutofit/>
          </a:bodyPr>
          <a:lstStyle/>
          <a:p>
            <a:pPr hangingPunct="0"/>
            <a:r>
              <a:rPr lang="es-ES" sz="1200" dirty="0" smtClean="0">
                <a:solidFill>
                  <a:srgbClr val="FF2A03"/>
                </a:solidFill>
              </a:rPr>
              <a:t>Enrique Wulff in Marine Sciences Institute of Andalusia (CSIC)</a:t>
            </a:r>
            <a:endParaRPr lang="es-ES" sz="1200" dirty="0">
              <a:solidFill>
                <a:srgbClr val="FF2A03"/>
              </a:solidFill>
            </a:endParaRPr>
          </a:p>
        </p:txBody>
      </p:sp>
    </p:spTree>
    <p:extLst>
      <p:ext uri="{BB962C8B-B14F-4D97-AF65-F5344CB8AC3E}">
        <p14:creationId xmlns="" xmlns:p14="http://schemas.microsoft.com/office/powerpoint/2010/main" val="401879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22830" y="5104263"/>
            <a:ext cx="4612943" cy="1023582"/>
          </a:xfrm>
        </p:spPr>
        <p:txBody>
          <a:bodyPr rtlCol="0" anchor="b">
            <a:normAutofit fontScale="90000"/>
          </a:bodyPr>
          <a:lstStyle/>
          <a:p>
            <a:pPr marL="457200" indent="-457200" algn="l"/>
            <a:r>
              <a:rPr lang="en-US" sz="2800" dirty="0" smtClean="0"/>
              <a:t>	George </a:t>
            </a:r>
            <a:r>
              <a:rPr lang="en-US" sz="2800" dirty="0"/>
              <a:t>Gamow said that he viewed TMV as "a beautiful 158 jewel necklace".</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5" name="Imagen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931460" y="499209"/>
            <a:ext cx="7016728" cy="4973543"/>
          </a:xfrm>
          <a:prstGeom prst="rect">
            <a:avLst/>
          </a:prstGeom>
        </p:spPr>
      </p:pic>
    </p:spTree>
    <p:extLst>
      <p:ext uri="{BB962C8B-B14F-4D97-AF65-F5344CB8AC3E}">
        <p14:creationId xmlns="" xmlns:p14="http://schemas.microsoft.com/office/powerpoint/2010/main" val="4171996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22830" y="5104263"/>
            <a:ext cx="4612943" cy="1023582"/>
          </a:xfrm>
        </p:spPr>
        <p:txBody>
          <a:bodyPr rtlCol="0" anchor="b">
            <a:normAutofit fontScale="90000"/>
          </a:bodyPr>
          <a:lstStyle/>
          <a:p>
            <a:pPr marL="457200" indent="-457200" algn="l"/>
            <a:r>
              <a:rPr lang="en-US" sz="2800" dirty="0" smtClean="0"/>
              <a:t>	He </a:t>
            </a:r>
            <a:r>
              <a:rPr lang="en-US" sz="2800" dirty="0"/>
              <a:t>added that he had spent his efforts trying to decode </a:t>
            </a:r>
            <a:r>
              <a:rPr lang="en-US" sz="2800" dirty="0" smtClean="0"/>
              <a:t>it, </a:t>
            </a:r>
            <a:r>
              <a:rPr lang="en-US" sz="2800" dirty="0"/>
              <a:t>using an overlapping code, </a:t>
            </a:r>
            <a:r>
              <a:rPr lang="en-US" sz="2800" dirty="0" smtClean="0"/>
              <a:t>six or </a:t>
            </a:r>
            <a:r>
              <a:rPr lang="en-US" sz="2800" dirty="0"/>
              <a:t>seven years ago</a:t>
            </a:r>
            <a:r>
              <a:rPr lang="en-US" sz="2800" dirty="0" smtClean="0"/>
              <a:t>!</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11266" name="Picture 2" descr="Tobacco Mosaic Virus Structure"/>
          <p:cNvPicPr>
            <a:picLocks noChangeAspect="1" noChangeArrowheads="1"/>
          </p:cNvPicPr>
          <p:nvPr/>
        </p:nvPicPr>
        <p:blipFill>
          <a:blip r:embed="rId4"/>
          <a:srcRect/>
          <a:stretch>
            <a:fillRect/>
          </a:stretch>
        </p:blipFill>
        <p:spPr bwMode="auto">
          <a:xfrm>
            <a:off x="5178837" y="983714"/>
            <a:ext cx="6667500" cy="4743450"/>
          </a:xfrm>
          <a:prstGeom prst="rect">
            <a:avLst/>
          </a:prstGeom>
          <a:noFill/>
        </p:spPr>
      </p:pic>
    </p:spTree>
    <p:extLst>
      <p:ext uri="{BB962C8B-B14F-4D97-AF65-F5344CB8AC3E}">
        <p14:creationId xmlns="" xmlns:p14="http://schemas.microsoft.com/office/powerpoint/2010/main" val="3305972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63773" y="5691116"/>
            <a:ext cx="4599295" cy="900753"/>
          </a:xfrm>
        </p:spPr>
        <p:txBody>
          <a:bodyPr rtlCol="0" anchor="b">
            <a:normAutofit fontScale="90000"/>
          </a:bodyPr>
          <a:lstStyle/>
          <a:p>
            <a:pPr marL="457200" indent="-457200" algn="l"/>
            <a:r>
              <a:rPr lang="en-US" sz="2800" dirty="0" smtClean="0"/>
              <a:t>	Using </a:t>
            </a:r>
            <a:r>
              <a:rPr lang="en-US" sz="2800" dirty="0"/>
              <a:t>tobacco mosaic </a:t>
            </a:r>
            <a:r>
              <a:rPr lang="en-US" sz="2800" dirty="0" smtClean="0"/>
              <a:t>virus (TMV), </a:t>
            </a:r>
            <a:r>
              <a:rPr lang="en-US" sz="2800" dirty="0"/>
              <a:t>Tsugita </a:t>
            </a:r>
            <a:r>
              <a:rPr lang="en-US" sz="2800" dirty="0" smtClean="0"/>
              <a:t>and Fraenkel-Conrat </a:t>
            </a:r>
            <a:r>
              <a:rPr lang="en-US" sz="2800" dirty="0"/>
              <a:t>extracted some of its RNA and introduced this viral RNA into the bacterial</a:t>
            </a:r>
            <a:br>
              <a:rPr lang="en-US" sz="2800" dirty="0"/>
            </a:br>
            <a:r>
              <a:rPr lang="en-US" sz="2800" dirty="0"/>
              <a:t>protein-synthesizing system of E. coli</a:t>
            </a:r>
            <a:r>
              <a:rPr lang="en-US" sz="2800" dirty="0" smtClean="0"/>
              <a:t>.</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5" name="Imagen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88377" y="641444"/>
            <a:ext cx="7069540" cy="5302155"/>
          </a:xfrm>
          <a:prstGeom prst="rect">
            <a:avLst/>
          </a:prstGeom>
        </p:spPr>
      </p:pic>
    </p:spTree>
    <p:extLst>
      <p:ext uri="{BB962C8B-B14F-4D97-AF65-F5344CB8AC3E}">
        <p14:creationId xmlns="" xmlns:p14="http://schemas.microsoft.com/office/powerpoint/2010/main" val="2625354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22830" y="5104263"/>
            <a:ext cx="4421875" cy="979548"/>
          </a:xfrm>
        </p:spPr>
        <p:txBody>
          <a:bodyPr rtlCol="0" anchor="b">
            <a:normAutofit fontScale="90000"/>
          </a:bodyPr>
          <a:lstStyle/>
          <a:p>
            <a:pPr marL="457200" indent="-457200" algn="l"/>
            <a:r>
              <a:rPr lang="en-US" sz="2800" dirty="0" smtClean="0"/>
              <a:t>	From that, he </a:t>
            </a:r>
            <a:r>
              <a:rPr lang="en-US" sz="2800" dirty="0"/>
              <a:t>attained the conclusion that in all living organisms </a:t>
            </a:r>
            <a:r>
              <a:rPr lang="en-US" sz="2800" dirty="0" smtClean="0"/>
              <a:t>the genetic </a:t>
            </a:r>
            <a:r>
              <a:rPr lang="en-US" sz="2800" dirty="0"/>
              <a:t>code is the </a:t>
            </a:r>
            <a:r>
              <a:rPr lang="en-US" sz="2800" dirty="0" smtClean="0"/>
              <a:t>same. </a:t>
            </a:r>
            <a:r>
              <a:rPr lang="en-US" sz="2800" dirty="0"/>
              <a:t/>
            </a:r>
            <a:br>
              <a:rPr lang="en-US" sz="2800" dirty="0"/>
            </a:br>
            <a:r>
              <a:rPr lang="en-US" sz="2800" dirty="0" smtClean="0"/>
              <a:t>Tsugita’s research </a:t>
            </a:r>
            <a:r>
              <a:rPr lang="en-US" sz="2800" dirty="0"/>
              <a:t>into TMV led to the conclusion that the genetic code may constitute a common "language" </a:t>
            </a:r>
            <a:r>
              <a:rPr lang="en-US" sz="2800" dirty="0" smtClean="0"/>
              <a:t>understood </a:t>
            </a:r>
            <a:r>
              <a:rPr lang="en-US" sz="2800" dirty="0"/>
              <a:t>by all living things. </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732209" y="982922"/>
            <a:ext cx="7381875" cy="1562100"/>
          </a:xfrm>
          <a:prstGeom prst="rect">
            <a:avLst/>
          </a:prstGeom>
        </p:spPr>
      </p:pic>
      <p:pic>
        <p:nvPicPr>
          <p:cNvPr id="6" name="Imagen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150590" y="2910242"/>
            <a:ext cx="4776716" cy="3582537"/>
          </a:xfrm>
          <a:prstGeom prst="rect">
            <a:avLst/>
          </a:prstGeom>
        </p:spPr>
      </p:pic>
    </p:spTree>
    <p:extLst>
      <p:ext uri="{BB962C8B-B14F-4D97-AF65-F5344CB8AC3E}">
        <p14:creationId xmlns="" xmlns:p14="http://schemas.microsoft.com/office/powerpoint/2010/main" val="2254432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232420" y="5500048"/>
            <a:ext cx="4421875" cy="979548"/>
          </a:xfrm>
        </p:spPr>
        <p:txBody>
          <a:bodyPr rtlCol="0" anchor="b">
            <a:normAutofit fontScale="90000"/>
          </a:bodyPr>
          <a:lstStyle/>
          <a:p>
            <a:pPr algn="l"/>
            <a:r>
              <a:rPr lang="en-US" sz="2800" dirty="0" smtClean="0"/>
              <a:t>The </a:t>
            </a:r>
            <a:r>
              <a:rPr lang="en-US" sz="2800" dirty="0"/>
              <a:t>result was an evidence of marked structural similarity between proteins </a:t>
            </a:r>
            <a:br>
              <a:rPr lang="en-US" sz="2800" dirty="0"/>
            </a:br>
            <a:r>
              <a:rPr lang="en-US" sz="2800" dirty="0"/>
              <a:t>synthesized by the E. coli system and by tobacco plant cells, under the direction of the same </a:t>
            </a:r>
            <a:r>
              <a:rPr lang="en-US" sz="2800" dirty="0" smtClean="0"/>
              <a:t>viral RNA. </a:t>
            </a:r>
            <a:br>
              <a:rPr lang="en-US" sz="2800" dirty="0" smtClean="0"/>
            </a:br>
            <a:r>
              <a:rPr lang="en-US" sz="2800" dirty="0" smtClean="0"/>
              <a:t>In what </a:t>
            </a:r>
            <a:r>
              <a:rPr lang="en-US" sz="2800" dirty="0"/>
              <a:t>clearly indicated that the genetic code is quite similar for widely divergent living organisms</a:t>
            </a:r>
            <a:br>
              <a:rPr lang="en-US" sz="2800" dirty="0"/>
            </a:br>
            <a:r>
              <a:rPr lang="en-US" sz="2800" dirty="0"/>
              <a:t>(since instructions from the same virus were needed in similar fashion by a bacterium </a:t>
            </a:r>
            <a:r>
              <a:rPr lang="en-US" sz="2800" dirty="0" smtClean="0"/>
              <a:t>and by </a:t>
            </a:r>
            <a:r>
              <a:rPr lang="en-US" sz="2800" dirty="0"/>
              <a:t>a plant) and thus may be </a:t>
            </a:r>
            <a:r>
              <a:rPr lang="en-US" sz="2800" dirty="0" smtClean="0"/>
              <a:t>universal! </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6146" name="Picture 2"/>
          <p:cNvPicPr>
            <a:picLocks noChangeAspect="1" noChangeArrowheads="1"/>
          </p:cNvPicPr>
          <p:nvPr/>
        </p:nvPicPr>
        <p:blipFill>
          <a:blip r:embed="rId4"/>
          <a:srcRect/>
          <a:stretch>
            <a:fillRect/>
          </a:stretch>
        </p:blipFill>
        <p:spPr bwMode="auto">
          <a:xfrm>
            <a:off x="4775613" y="3572927"/>
            <a:ext cx="7200900" cy="733425"/>
          </a:xfrm>
          <a:prstGeom prst="rect">
            <a:avLst/>
          </a:prstGeom>
          <a:noFill/>
          <a:ln w="9525">
            <a:noFill/>
            <a:miter lim="800000"/>
            <a:headEnd/>
            <a:tailEnd/>
          </a:ln>
        </p:spPr>
      </p:pic>
      <p:pic>
        <p:nvPicPr>
          <p:cNvPr id="6147" name="Picture 3"/>
          <p:cNvPicPr>
            <a:picLocks noChangeAspect="1" noChangeArrowheads="1"/>
          </p:cNvPicPr>
          <p:nvPr/>
        </p:nvPicPr>
        <p:blipFill>
          <a:blip r:embed="rId5"/>
          <a:srcRect/>
          <a:stretch>
            <a:fillRect/>
          </a:stretch>
        </p:blipFill>
        <p:spPr bwMode="auto">
          <a:xfrm>
            <a:off x="4778703" y="1816616"/>
            <a:ext cx="7203191" cy="1508475"/>
          </a:xfrm>
          <a:prstGeom prst="rect">
            <a:avLst/>
          </a:prstGeom>
          <a:noFill/>
          <a:ln w="9525">
            <a:noFill/>
            <a:miter lim="800000"/>
            <a:headEnd/>
            <a:tailEnd/>
          </a:ln>
        </p:spPr>
      </p:pic>
    </p:spTree>
    <p:extLst>
      <p:ext uri="{BB962C8B-B14F-4D97-AF65-F5344CB8AC3E}">
        <p14:creationId xmlns="" xmlns:p14="http://schemas.microsoft.com/office/powerpoint/2010/main" val="735547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6" name="Título 1">
            <a:extLst>
              <a:ext uri="{FF2B5EF4-FFF2-40B4-BE49-F238E27FC236}">
                <a16:creationId xmlns="" xmlns:a16="http://schemas.microsoft.com/office/drawing/2014/main" id="{FD83A355-F4EE-449A-8FF6-965BB822CD02}"/>
              </a:ext>
            </a:extLst>
          </p:cNvPr>
          <p:cNvSpPr txBox="1">
            <a:spLocks/>
          </p:cNvSpPr>
          <p:nvPr/>
        </p:nvSpPr>
        <p:spPr>
          <a:xfrm>
            <a:off x="272955" y="3630305"/>
            <a:ext cx="4612943" cy="2292824"/>
          </a:xfrm>
          <a:prstGeom prst="rect">
            <a:avLst/>
          </a:prstGeom>
          <a:effectLst>
            <a:outerShdw blurRad="25400" dir="17880000">
              <a:srgbClr val="000000">
                <a:alpha val="46000"/>
              </a:srgbClr>
            </a:outerShdw>
          </a:effectLst>
        </p:spPr>
        <p:txBody>
          <a:bodyPr vert="horz" lIns="91440" tIns="45720" rIns="91440" bIns="45720" rtlCol="0" anchor="b">
            <a:normAutofit fontScale="900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Secondly: In 1962, </a:t>
            </a:r>
            <a:r>
              <a:rPr lang="en-US" sz="2800" dirty="0"/>
              <a:t>Tsugita </a:t>
            </a:r>
            <a:r>
              <a:rPr lang="en-US" sz="2800" dirty="0" smtClean="0"/>
              <a:t>provided the evidence </a:t>
            </a:r>
            <a:r>
              <a:rPr lang="en-US" sz="2800" dirty="0"/>
              <a:t>that nucleotide triplets encoding individual amino acids do not </a:t>
            </a:r>
            <a:r>
              <a:rPr lang="en-US" sz="2800" dirty="0" smtClean="0"/>
              <a:t>overlap, </a:t>
            </a:r>
            <a:r>
              <a:rPr lang="en-US" sz="2800" dirty="0"/>
              <a:t>that the genetic code is not </a:t>
            </a:r>
            <a:r>
              <a:rPr lang="en-US" sz="2800" dirty="0" smtClean="0"/>
              <a:t>overlapping!</a:t>
            </a:r>
            <a:endParaRPr lang="es-ES" sz="2800" dirty="0"/>
          </a:p>
        </p:txBody>
      </p:sp>
      <p:pic>
        <p:nvPicPr>
          <p:cNvPr id="7" name="Imagen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964071" y="262257"/>
            <a:ext cx="5490950" cy="2905096"/>
          </a:xfrm>
          <a:prstGeom prst="rect">
            <a:avLst/>
          </a:prstGeom>
        </p:spPr>
      </p:pic>
      <p:pic>
        <p:nvPicPr>
          <p:cNvPr id="7171" name="Picture 3"/>
          <p:cNvPicPr>
            <a:picLocks noChangeAspect="1" noChangeArrowheads="1"/>
          </p:cNvPicPr>
          <p:nvPr/>
        </p:nvPicPr>
        <p:blipFill>
          <a:blip r:embed="rId5"/>
          <a:srcRect/>
          <a:stretch>
            <a:fillRect/>
          </a:stretch>
        </p:blipFill>
        <p:spPr bwMode="auto">
          <a:xfrm>
            <a:off x="6428096" y="3182587"/>
            <a:ext cx="4569257" cy="3675413"/>
          </a:xfrm>
          <a:prstGeom prst="rect">
            <a:avLst/>
          </a:prstGeom>
          <a:noFill/>
          <a:ln w="9525">
            <a:noFill/>
            <a:miter lim="800000"/>
            <a:headEnd/>
            <a:tailEnd/>
          </a:ln>
        </p:spPr>
      </p:pic>
    </p:spTree>
    <p:extLst>
      <p:ext uri="{BB962C8B-B14F-4D97-AF65-F5344CB8AC3E}">
        <p14:creationId xmlns="" xmlns:p14="http://schemas.microsoft.com/office/powerpoint/2010/main" val="3705079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6" name="Título 1">
            <a:extLst>
              <a:ext uri="{FF2B5EF4-FFF2-40B4-BE49-F238E27FC236}">
                <a16:creationId xmlns="" xmlns:a16="http://schemas.microsoft.com/office/drawing/2014/main" id="{FD83A355-F4EE-449A-8FF6-965BB822CD02}"/>
              </a:ext>
            </a:extLst>
          </p:cNvPr>
          <p:cNvSpPr txBox="1">
            <a:spLocks/>
          </p:cNvSpPr>
          <p:nvPr/>
        </p:nvSpPr>
        <p:spPr>
          <a:xfrm>
            <a:off x="106805" y="3540457"/>
            <a:ext cx="4612943" cy="2292824"/>
          </a:xfrm>
          <a:prstGeom prst="rect">
            <a:avLst/>
          </a:prstGeom>
          <a:effectLst>
            <a:outerShdw blurRad="25400" dir="17880000">
              <a:srgbClr val="000000">
                <a:alpha val="46000"/>
              </a:srgbClr>
            </a:outerShdw>
          </a:effectLst>
        </p:spPr>
        <p:txBody>
          <a:bodyPr vert="horz" lIns="91440" tIns="45720" rIns="91440" bIns="45720" rtlCol="0" anchor="b">
            <a:normAutofit fontScale="9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smtClean="0"/>
              <a:t>Because changes </a:t>
            </a:r>
            <a:r>
              <a:rPr lang="en-US" sz="2800" dirty="0"/>
              <a:t>of single nucleotides in the RNA </a:t>
            </a:r>
            <a:r>
              <a:rPr lang="en-US" sz="2800" dirty="0" smtClean="0"/>
              <a:t>virus (TMV) entailed </a:t>
            </a:r>
            <a:r>
              <a:rPr lang="en-US" sz="2800" dirty="0"/>
              <a:t>substitutions of only one but not of </a:t>
            </a:r>
            <a:r>
              <a:rPr lang="en-US" sz="2800" dirty="0" smtClean="0"/>
              <a:t>two </a:t>
            </a:r>
            <a:r>
              <a:rPr lang="en-US" sz="2800" dirty="0"/>
              <a:t>or three amino acids in the coat protein</a:t>
            </a:r>
            <a:r>
              <a:rPr lang="en-US" sz="2800" dirty="0" smtClean="0"/>
              <a:t>.</a:t>
            </a:r>
            <a:endParaRPr lang="es-ES" sz="2800" dirty="0"/>
          </a:p>
        </p:txBody>
      </p:sp>
      <p:pic>
        <p:nvPicPr>
          <p:cNvPr id="8" name="Picture 4"/>
          <p:cNvPicPr>
            <a:picLocks noChangeAspect="1" noChangeArrowheads="1"/>
          </p:cNvPicPr>
          <p:nvPr/>
        </p:nvPicPr>
        <p:blipFill>
          <a:blip r:embed="rId4"/>
          <a:srcRect/>
          <a:stretch>
            <a:fillRect/>
          </a:stretch>
        </p:blipFill>
        <p:spPr bwMode="auto">
          <a:xfrm>
            <a:off x="5222747" y="2781869"/>
            <a:ext cx="6400800" cy="3810000"/>
          </a:xfrm>
          <a:prstGeom prst="rect">
            <a:avLst/>
          </a:prstGeom>
          <a:noFill/>
          <a:ln w="9525">
            <a:noFill/>
            <a:miter lim="800000"/>
            <a:headEnd/>
            <a:tailEnd/>
          </a:ln>
        </p:spPr>
      </p:pic>
      <p:pic>
        <p:nvPicPr>
          <p:cNvPr id="9" name="Picture 1"/>
          <p:cNvPicPr>
            <a:picLocks noChangeAspect="1" noChangeArrowheads="1"/>
          </p:cNvPicPr>
          <p:nvPr/>
        </p:nvPicPr>
        <p:blipFill>
          <a:blip r:embed="rId5"/>
          <a:srcRect/>
          <a:stretch>
            <a:fillRect/>
          </a:stretch>
        </p:blipFill>
        <p:spPr bwMode="auto">
          <a:xfrm>
            <a:off x="5849263" y="318469"/>
            <a:ext cx="5147767" cy="2336393"/>
          </a:xfrm>
          <a:prstGeom prst="rect">
            <a:avLst/>
          </a:prstGeom>
          <a:noFill/>
          <a:ln w="9525">
            <a:noFill/>
            <a:miter lim="800000"/>
            <a:headEnd/>
            <a:tailEnd/>
          </a:ln>
        </p:spPr>
      </p:pic>
    </p:spTree>
    <p:extLst>
      <p:ext uri="{BB962C8B-B14F-4D97-AF65-F5344CB8AC3E}">
        <p14:creationId xmlns="" xmlns:p14="http://schemas.microsoft.com/office/powerpoint/2010/main" val="3140440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63773" y="5691116"/>
            <a:ext cx="4599295" cy="900753"/>
          </a:xfrm>
        </p:spPr>
        <p:txBody>
          <a:bodyPr rtlCol="0" anchor="b">
            <a:normAutofit/>
          </a:bodyPr>
          <a:lstStyle/>
          <a:p>
            <a:pPr marL="457200" indent="-457200" algn="l">
              <a:buFont typeface="Arial" panose="020B0604020202020204" pitchFamily="34" charset="0"/>
              <a:buChar char="•"/>
            </a:pPr>
            <a:r>
              <a:rPr lang="en-US" sz="2800" dirty="0" smtClean="0"/>
              <a:t>.</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6" name="Título 1">
            <a:extLst>
              <a:ext uri="{FF2B5EF4-FFF2-40B4-BE49-F238E27FC236}">
                <a16:creationId xmlns="" xmlns:a16="http://schemas.microsoft.com/office/drawing/2014/main" id="{FD83A355-F4EE-449A-8FF6-965BB822CD02}"/>
              </a:ext>
            </a:extLst>
          </p:cNvPr>
          <p:cNvSpPr txBox="1">
            <a:spLocks/>
          </p:cNvSpPr>
          <p:nvPr/>
        </p:nvSpPr>
        <p:spPr>
          <a:xfrm>
            <a:off x="0" y="1938508"/>
            <a:ext cx="4326340" cy="4517408"/>
          </a:xfrm>
          <a:prstGeom prst="rect">
            <a:avLst/>
          </a:prstGeom>
          <a:effectLst>
            <a:outerShdw blurRad="25400" dir="17880000">
              <a:srgbClr val="000000">
                <a:alpha val="46000"/>
              </a:srgbClr>
            </a:outerShdw>
          </a:effectLst>
        </p:spPr>
        <p:txBody>
          <a:bodyPr vert="horz" lIns="91440" tIns="45720" rIns="91440" bIns="45720" rtlCol="0" anchor="b">
            <a:normAutofit fontScale="37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a:t>	</a:t>
            </a:r>
            <a:r>
              <a:rPr lang="en-US" sz="6900" dirty="0"/>
              <a:t>In 1962, Tsugita provided </a:t>
            </a:r>
            <a:r>
              <a:rPr lang="en-US" sz="6900" dirty="0" smtClean="0"/>
              <a:t>	the exact </a:t>
            </a:r>
            <a:r>
              <a:rPr lang="en-US" sz="6900" dirty="0"/>
              <a:t>location.</a:t>
            </a:r>
            <a:endParaRPr lang="es-ES" sz="6900" dirty="0"/>
          </a:p>
          <a:p>
            <a:pPr algn="l"/>
            <a:r>
              <a:rPr lang="en-US" sz="6900" dirty="0" smtClean="0"/>
              <a:t>	A </a:t>
            </a:r>
            <a:r>
              <a:rPr lang="en-US" sz="6900" dirty="0"/>
              <a:t>comparison of the </a:t>
            </a:r>
            <a:r>
              <a:rPr lang="en-US" sz="6900" dirty="0" smtClean="0"/>
              <a:t>	amino acid </a:t>
            </a:r>
            <a:r>
              <a:rPr lang="en-US" sz="6900" dirty="0"/>
              <a:t>exchanges </a:t>
            </a:r>
            <a:r>
              <a:rPr lang="en-US" sz="6900" dirty="0" smtClean="0"/>
              <a:t>	of 	all </a:t>
            </a:r>
            <a:r>
              <a:rPr lang="en-US" sz="6900" dirty="0"/>
              <a:t>the </a:t>
            </a:r>
            <a:r>
              <a:rPr lang="en-US" sz="6900" dirty="0" smtClean="0"/>
              <a:t>TMV strains 	and </a:t>
            </a:r>
            <a:r>
              <a:rPr lang="en-US" sz="6900" dirty="0"/>
              <a:t>mutants </a:t>
            </a:r>
            <a:r>
              <a:rPr lang="en-US" sz="6900" dirty="0" smtClean="0"/>
              <a:t>	analyzed 	shows </a:t>
            </a:r>
            <a:r>
              <a:rPr lang="en-US" sz="6900" dirty="0"/>
              <a:t>that a </a:t>
            </a:r>
            <a:r>
              <a:rPr lang="en-US" sz="6900" dirty="0" smtClean="0"/>
              <a:t>	host of </a:t>
            </a:r>
            <a:r>
              <a:rPr lang="en-US" sz="6900" dirty="0"/>
              <a:t>the </a:t>
            </a:r>
            <a:r>
              <a:rPr lang="en-US" sz="6900" dirty="0" smtClean="0"/>
              <a:t>	changes can	be </a:t>
            </a:r>
            <a:r>
              <a:rPr lang="en-US" sz="6900" dirty="0"/>
              <a:t>traced </a:t>
            </a:r>
            <a:r>
              <a:rPr lang="en-US" sz="6900" dirty="0" smtClean="0"/>
              <a:t>	back </a:t>
            </a:r>
            <a:r>
              <a:rPr lang="en-US" sz="6900" dirty="0"/>
              <a:t>to a </a:t>
            </a:r>
            <a:r>
              <a:rPr lang="en-US" sz="6900" dirty="0" smtClean="0"/>
              <a:t>modification </a:t>
            </a:r>
            <a:r>
              <a:rPr lang="en-US" sz="6900" dirty="0"/>
              <a:t>of </a:t>
            </a:r>
            <a:r>
              <a:rPr lang="en-US" sz="6900" dirty="0" smtClean="0"/>
              <a:t>	only </a:t>
            </a:r>
            <a:r>
              <a:rPr lang="en-US" sz="6900" dirty="0"/>
              <a:t>one </a:t>
            </a:r>
            <a:r>
              <a:rPr lang="en-US" sz="6900" dirty="0" smtClean="0"/>
              <a:t>	nucleotide </a:t>
            </a:r>
            <a:r>
              <a:rPr lang="en-US" sz="6900" dirty="0"/>
              <a:t>base </a:t>
            </a:r>
            <a:r>
              <a:rPr lang="en-US" sz="6900" dirty="0" smtClean="0"/>
              <a:t>	per </a:t>
            </a:r>
            <a:r>
              <a:rPr lang="en-US" sz="6900" dirty="0"/>
              <a:t>codon</a:t>
            </a:r>
            <a:r>
              <a:rPr lang="en-US" sz="6900" dirty="0" smtClean="0"/>
              <a:t>. </a:t>
            </a:r>
            <a:endParaRPr lang="es-ES" sz="6900" dirty="0"/>
          </a:p>
        </p:txBody>
      </p:sp>
      <p:pic>
        <p:nvPicPr>
          <p:cNvPr id="3075" name="Picture 3"/>
          <p:cNvPicPr>
            <a:picLocks noChangeAspect="1" noChangeArrowheads="1"/>
          </p:cNvPicPr>
          <p:nvPr/>
        </p:nvPicPr>
        <p:blipFill>
          <a:blip r:embed="rId4"/>
          <a:srcRect/>
          <a:stretch>
            <a:fillRect/>
          </a:stretch>
        </p:blipFill>
        <p:spPr bwMode="auto">
          <a:xfrm>
            <a:off x="4779834" y="701537"/>
            <a:ext cx="7286625" cy="3495675"/>
          </a:xfrm>
          <a:prstGeom prst="rect">
            <a:avLst/>
          </a:prstGeom>
          <a:noFill/>
          <a:ln w="9525">
            <a:noFill/>
            <a:miter lim="800000"/>
            <a:headEnd/>
            <a:tailEnd/>
          </a:ln>
        </p:spPr>
      </p:pic>
    </p:spTree>
    <p:extLst>
      <p:ext uri="{BB962C8B-B14F-4D97-AF65-F5344CB8AC3E}">
        <p14:creationId xmlns="" xmlns:p14="http://schemas.microsoft.com/office/powerpoint/2010/main" val="1622061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95941" y="5275279"/>
            <a:ext cx="4558354" cy="900753"/>
          </a:xfrm>
        </p:spPr>
        <p:txBody>
          <a:bodyPr rtlCol="0" anchor="b">
            <a:normAutofit fontScale="90000"/>
          </a:bodyPr>
          <a:lstStyle/>
          <a:p>
            <a:pPr algn="l"/>
            <a:r>
              <a:rPr lang="en-US" sz="2800" dirty="0" smtClean="0"/>
              <a:t>In particular, </a:t>
            </a:r>
            <a:br>
              <a:rPr lang="en-US" sz="2800" dirty="0" smtClean="0"/>
            </a:br>
            <a:r>
              <a:rPr lang="en-US" sz="2800" dirty="0" smtClean="0"/>
              <a:t>the contribution Tsugita presented in Moscow made amino acid composition analysis reveal that aspartic acid, threotine, and proline residues of the wild-type protein were, correspondingly, substituted by alanine, serine, and leucine.</a:t>
            </a:r>
            <a:br>
              <a:rPr lang="en-US" sz="2800" dirty="0" smtClean="0"/>
            </a:br>
            <a:r>
              <a:rPr lang="en-US" sz="2800" dirty="0" smtClean="0"/>
              <a:t>After a decade of research, this biological coding problem was brought to bay.</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5" name="Picture 1"/>
          <p:cNvPicPr>
            <a:picLocks noChangeAspect="1" noChangeArrowheads="1"/>
          </p:cNvPicPr>
          <p:nvPr/>
        </p:nvPicPr>
        <p:blipFill>
          <a:blip r:embed="rId4"/>
          <a:srcRect/>
          <a:stretch>
            <a:fillRect/>
          </a:stretch>
        </p:blipFill>
        <p:spPr bwMode="auto">
          <a:xfrm>
            <a:off x="6721435" y="660688"/>
            <a:ext cx="3710669" cy="5692765"/>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6" name="5 Rectángulo"/>
          <p:cNvSpPr/>
          <p:nvPr/>
        </p:nvSpPr>
        <p:spPr>
          <a:xfrm>
            <a:off x="380837" y="2221100"/>
            <a:ext cx="3946567" cy="4154984"/>
          </a:xfrm>
          <a:prstGeom prst="rect">
            <a:avLst/>
          </a:prstGeom>
        </p:spPr>
        <p:txBody>
          <a:bodyPr wrap="square">
            <a:spAutoFit/>
          </a:bodyPr>
          <a:lstStyle/>
          <a:p>
            <a:r>
              <a:rPr lang="en-US" sz="2400" dirty="0" smtClean="0"/>
              <a:t>In May in the year of the congress, Tsugita had succeeded, together with Fraenkel-Conrat and Singer, in developing the purification of viral RNA by means of bentonite, which went on to become a standard protocol, and their paper a citation classic</a:t>
            </a:r>
          </a:p>
          <a:p>
            <a:r>
              <a:rPr lang="en-US" sz="2400" dirty="0" smtClean="0"/>
              <a:t>(Current Contents, 1979).</a:t>
            </a:r>
            <a:endParaRPr lang="es-ES" sz="2400" dirty="0"/>
          </a:p>
        </p:txBody>
      </p:sp>
      <p:pic>
        <p:nvPicPr>
          <p:cNvPr id="2050" name="Picture 2"/>
          <p:cNvPicPr>
            <a:picLocks noChangeAspect="1" noChangeArrowheads="1"/>
          </p:cNvPicPr>
          <p:nvPr/>
        </p:nvPicPr>
        <p:blipFill>
          <a:blip r:embed="rId4"/>
          <a:srcRect/>
          <a:stretch>
            <a:fillRect/>
          </a:stretch>
        </p:blipFill>
        <p:spPr bwMode="auto">
          <a:xfrm>
            <a:off x="6695911" y="0"/>
            <a:ext cx="3876675" cy="6858000"/>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642411" y="2042615"/>
            <a:ext cx="3291840" cy="970450"/>
          </a:xfrm>
        </p:spPr>
        <p:txBody>
          <a:bodyPr rtlCol="0" anchor="b">
            <a:normAutofit fontScale="90000"/>
          </a:bodyPr>
          <a:lstStyle/>
          <a:p>
            <a:pPr algn="l"/>
            <a:r>
              <a:rPr lang="es-ES" sz="2800" dirty="0" smtClean="0"/>
              <a:t>Akira </a:t>
            </a:r>
            <a:r>
              <a:rPr lang="es-ES" sz="2800" dirty="0"/>
              <a:t>Tsugita </a:t>
            </a:r>
            <a:r>
              <a:rPr lang="es-ES" sz="2800" dirty="0" smtClean="0"/>
              <a:t/>
            </a:r>
            <a:br>
              <a:rPr lang="es-ES" sz="2800" dirty="0" smtClean="0"/>
            </a:br>
            <a:r>
              <a:rPr lang="es-ES" sz="2800" dirty="0" smtClean="0"/>
              <a:t>(</a:t>
            </a:r>
            <a:r>
              <a:rPr lang="es-ES" sz="2800" dirty="0"/>
              <a:t>1928, August 18, </a:t>
            </a:r>
            <a:r>
              <a:rPr lang="es-ES" sz="2800" dirty="0" smtClean="0"/>
              <a:t>2007, </a:t>
            </a:r>
            <a:r>
              <a:rPr lang="es-ES" sz="2800" dirty="0"/>
              <a:t>May 31</a:t>
            </a:r>
            <a:r>
              <a:rPr lang="es-ES" sz="2800" dirty="0" smtClean="0"/>
              <a:t>)</a:t>
            </a:r>
            <a:endParaRPr lang="es-ES" sz="2800" dirty="0"/>
          </a:p>
        </p:txBody>
      </p:sp>
      <p:sp>
        <p:nvSpPr>
          <p:cNvPr id="3" name="Marcador de contenido 2">
            <a:extLst>
              <a:ext uri="{FF2B5EF4-FFF2-40B4-BE49-F238E27FC236}">
                <a16:creationId xmlns="" xmlns:a16="http://schemas.microsoft.com/office/drawing/2014/main" id="{DBE292CA-6284-4C1D-9FB2-E1D962FCDE90}"/>
              </a:ext>
            </a:extLst>
          </p:cNvPr>
          <p:cNvSpPr>
            <a:spLocks noGrp="1"/>
          </p:cNvSpPr>
          <p:nvPr>
            <p:ph idx="1"/>
          </p:nvPr>
        </p:nvSpPr>
        <p:spPr>
          <a:xfrm>
            <a:off x="913795" y="3152634"/>
            <a:ext cx="3078749" cy="1937982"/>
          </a:xfrm>
        </p:spPr>
        <p:txBody>
          <a:bodyPr rtlCol="0" anchor="t">
            <a:normAutofit/>
          </a:bodyPr>
          <a:lstStyle/>
          <a:p>
            <a:pPr marL="36900" indent="0">
              <a:spcAft>
                <a:spcPts val="1000"/>
              </a:spcAft>
              <a:buSzPct val="90000"/>
              <a:buNone/>
            </a:pPr>
            <a:r>
              <a:rPr lang="en-US" sz="1600" dirty="0" err="1" smtClean="0"/>
              <a:t>p</a:t>
            </a:r>
            <a:r>
              <a:rPr lang="en-US" sz="1600" dirty="0" err="1" smtClean="0"/>
              <a:t>rof</a:t>
            </a:r>
            <a:r>
              <a:rPr lang="en-US" sz="1600" dirty="0" smtClean="0"/>
              <a:t>. Tsugita </a:t>
            </a:r>
            <a:r>
              <a:rPr lang="en-US" sz="1600" dirty="0"/>
              <a:t>was a Japanese molecular </a:t>
            </a:r>
            <a:r>
              <a:rPr lang="en-US" sz="1600" dirty="0" smtClean="0"/>
              <a:t>biologist </a:t>
            </a:r>
            <a:r>
              <a:rPr lang="en-US" sz="1600" dirty="0"/>
              <a:t>and director who moved to Europe, as </a:t>
            </a:r>
            <a:r>
              <a:rPr lang="en-US" sz="1600" dirty="0" smtClean="0"/>
              <a:t>a Visiting </a:t>
            </a:r>
            <a:r>
              <a:rPr lang="en-US" sz="1600" dirty="0"/>
              <a:t>Lecturer on leave of absence from the Osaka </a:t>
            </a:r>
            <a:r>
              <a:rPr lang="en-US" sz="1600" dirty="0" smtClean="0"/>
              <a:t>University.</a:t>
            </a:r>
            <a:endParaRPr lang="es-ES" sz="1600" dirty="0"/>
          </a:p>
          <a:p>
            <a:pPr marL="36900" indent="0" rtl="0">
              <a:spcAft>
                <a:spcPts val="1000"/>
              </a:spcAft>
              <a:buSzPct val="90000"/>
              <a:buNone/>
            </a:pPr>
            <a:endParaRPr lang="es-ES" sz="1600" dirty="0"/>
          </a:p>
        </p:txBody>
      </p:sp>
      <p:pic>
        <p:nvPicPr>
          <p:cNvPr id="16" name="Imagen 15">
            <a:extLst>
              <a:ext uri="{FF2B5EF4-FFF2-40B4-BE49-F238E27FC236}">
                <a16:creationId xmlns="" xmlns:a16="http://schemas.microsoft.com/office/drawing/2014/main" id="{B536FA4E-0152-4E27-91DA-0FC22D1846B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a:stretch/>
        </p:blipFill>
        <p:spPr>
          <a:xfrm>
            <a:off x="4552950" y="1"/>
            <a:ext cx="7639050" cy="6858000"/>
          </a:xfrm>
          <a:prstGeom prst="rect">
            <a:avLst/>
          </a:prstGeom>
        </p:spPr>
      </p:pic>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5"/>
          <a:srcRect l="5640" r="11927"/>
          <a:stretch/>
        </p:blipFill>
        <p:spPr>
          <a:xfrm>
            <a:off x="4654295" y="10"/>
            <a:ext cx="7537705" cy="6857990"/>
          </a:xfrm>
          <a:prstGeom prst="rect">
            <a:avLst/>
          </a:prstGeom>
        </p:spPr>
      </p:pic>
      <p:pic>
        <p:nvPicPr>
          <p:cNvPr id="5" name="Imagen 4"/>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540991" y="1732448"/>
            <a:ext cx="6032310" cy="4058751"/>
          </a:xfrm>
          <a:prstGeom prst="rect">
            <a:avLst/>
          </a:prstGeom>
        </p:spPr>
      </p:pic>
    </p:spTree>
    <p:extLst>
      <p:ext uri="{BB962C8B-B14F-4D97-AF65-F5344CB8AC3E}">
        <p14:creationId xmlns="" xmlns:p14="http://schemas.microsoft.com/office/powerpoint/2010/main" val="1992624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406846" y="911431"/>
            <a:ext cx="4041568" cy="5632311"/>
          </a:xfrm>
          <a:prstGeom prst="rect">
            <a:avLst/>
          </a:prstGeom>
        </p:spPr>
        <p:txBody>
          <a:bodyPr wrap="square">
            <a:spAutoFit/>
          </a:bodyPr>
          <a:lstStyle/>
          <a:p>
            <a:r>
              <a:rPr lang="en-US" sz="2400" dirty="0" smtClean="0"/>
              <a:t>Material for the history of the political position of Tsugita in relation to Europe is of course sparse, with minimal data relating to his letter correspondence with Sydney Brenner in two different periods: 1965-1967 &amp; 1981-1982</a:t>
            </a:r>
            <a:r>
              <a:rPr lang="en-US" sz="2400" dirty="0"/>
              <a:t>. Over the two decades, Brenner was at the Laboratory of Molecular Biology in the Cambridge Medical </a:t>
            </a:r>
            <a:r>
              <a:rPr lang="en-US" sz="2400" dirty="0" smtClean="0"/>
              <a:t>School; and</a:t>
            </a:r>
            <a:r>
              <a:rPr lang="en-US" sz="2400" dirty="0"/>
              <a:t>, Akira Tsugita </a:t>
            </a:r>
            <a:r>
              <a:rPr lang="en-US" sz="2400" dirty="0" smtClean="0"/>
              <a:t>occasionally visited him </a:t>
            </a:r>
            <a:r>
              <a:rPr lang="en-US" sz="2400" dirty="0"/>
              <a:t>there.</a:t>
            </a:r>
            <a:endParaRPr lang="es-ES" sz="2400" dirty="0"/>
          </a:p>
        </p:txBody>
      </p:sp>
      <p:pic>
        <p:nvPicPr>
          <p:cNvPr id="2050" name="Picture 2" descr="In the Spirit of Science: Lectures by Sydney Brenner on DNA, Worms ..."/>
          <p:cNvPicPr>
            <a:picLocks noChangeAspect="1" noChangeArrowheads="1"/>
          </p:cNvPicPr>
          <p:nvPr/>
        </p:nvPicPr>
        <p:blipFill>
          <a:blip r:embed="rId4"/>
          <a:srcRect/>
          <a:stretch>
            <a:fillRect/>
          </a:stretch>
        </p:blipFill>
        <p:spPr bwMode="auto">
          <a:xfrm>
            <a:off x="6912635" y="1030185"/>
            <a:ext cx="3028950" cy="4286250"/>
          </a:xfrm>
          <a:prstGeom prst="rect">
            <a:avLst/>
          </a:prstGeom>
          <a:noFill/>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406893" y="842571"/>
            <a:ext cx="4041568" cy="5863144"/>
          </a:xfrm>
          <a:prstGeom prst="rect">
            <a:avLst/>
          </a:prstGeom>
        </p:spPr>
        <p:txBody>
          <a:bodyPr wrap="square">
            <a:spAutoFit/>
          </a:bodyPr>
          <a:lstStyle/>
          <a:p>
            <a:r>
              <a:rPr lang="en-US" sz="2500" dirty="0" smtClean="0"/>
              <a:t>Four letters regard experiments and meetings and cover the period of 1965-1967, while Tsugita was serving at the laboratory of molecular genetics in the University of Osaka</a:t>
            </a:r>
            <a:r>
              <a:rPr lang="en-US" sz="2500" dirty="0"/>
              <a:t>. Two letters on employment and career choice, embrace the interval from 1981 to 1982, and were </a:t>
            </a:r>
          </a:p>
          <a:p>
            <a:r>
              <a:rPr lang="en-US" sz="2500" dirty="0"/>
              <a:t>handwritten by Tsugita from the European Molecular Biology Laboratory in Heidelberg.</a:t>
            </a:r>
            <a:endParaRPr lang="en-US" sz="2500" dirty="0" smtClean="0"/>
          </a:p>
        </p:txBody>
      </p:sp>
      <p:pic>
        <p:nvPicPr>
          <p:cNvPr id="3075" name="Picture 3"/>
          <p:cNvPicPr>
            <a:picLocks noChangeAspect="1" noChangeArrowheads="1"/>
          </p:cNvPicPr>
          <p:nvPr/>
        </p:nvPicPr>
        <p:blipFill>
          <a:blip r:embed="rId4"/>
          <a:srcRect/>
          <a:stretch>
            <a:fillRect/>
          </a:stretch>
        </p:blipFill>
        <p:spPr bwMode="auto">
          <a:xfrm>
            <a:off x="4835092" y="1276537"/>
            <a:ext cx="7099609" cy="4269240"/>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365950" y="3429005"/>
            <a:ext cx="4041568" cy="1631216"/>
          </a:xfrm>
          <a:prstGeom prst="rect">
            <a:avLst/>
          </a:prstGeom>
        </p:spPr>
        <p:txBody>
          <a:bodyPr wrap="square">
            <a:spAutoFit/>
          </a:bodyPr>
          <a:lstStyle/>
          <a:p>
            <a:r>
              <a:rPr lang="en-US" sz="2500" dirty="0" smtClean="0"/>
              <a:t>Tsugita decided to invite Brenner to participate in the Annual Meeting on Nucleic Acids at Osaka on 1966.</a:t>
            </a:r>
          </a:p>
        </p:txBody>
      </p:sp>
      <p:pic>
        <p:nvPicPr>
          <p:cNvPr id="2" name="Imagen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77901" y="10"/>
            <a:ext cx="4949391" cy="6858000"/>
          </a:xfrm>
          <a:prstGeom prst="rect">
            <a:avLst/>
          </a:prstGeom>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232011" y="112712"/>
            <a:ext cx="4202802" cy="6632585"/>
          </a:xfrm>
          <a:prstGeom prst="rect">
            <a:avLst/>
          </a:prstGeom>
        </p:spPr>
        <p:txBody>
          <a:bodyPr wrap="square">
            <a:spAutoFit/>
          </a:bodyPr>
          <a:lstStyle/>
          <a:p>
            <a:r>
              <a:rPr lang="en-US" sz="2500" dirty="0" smtClean="0"/>
              <a:t>He had explained that the reading context exerted a large effect upon genetic suppressor strains in a communication to the NAS presented by Seymour Benzer (Terzaghi et al., 1966). </a:t>
            </a:r>
          </a:p>
          <a:p>
            <a:r>
              <a:rPr lang="en-US" sz="2500" dirty="0" smtClean="0"/>
              <a:t>And found the general mechanism of frameshift mutation, in a paper dedicated to Theodosius Dobzhansky (Streisinger et al., 1966). </a:t>
            </a:r>
            <a:r>
              <a:rPr lang="en-US" sz="2400" dirty="0"/>
              <a:t>Frameshift mutations consist of additions or deletions of varying numbers of base-pairs (that are not in </a:t>
            </a:r>
            <a:r>
              <a:rPr lang="en-US" sz="2400" dirty="0" smtClean="0"/>
              <a:t>multiples </a:t>
            </a:r>
            <a:r>
              <a:rPr lang="en-US" sz="2400" dirty="0"/>
              <a:t>of three</a:t>
            </a:r>
            <a:r>
              <a:rPr lang="en-US" sz="2800" dirty="0"/>
              <a:t>). </a:t>
            </a:r>
            <a:endParaRPr lang="en-US" sz="2500" dirty="0" smtClean="0"/>
          </a:p>
        </p:txBody>
      </p:sp>
      <p:pic>
        <p:nvPicPr>
          <p:cNvPr id="1027" name="Picture 3"/>
          <p:cNvPicPr>
            <a:picLocks noChangeAspect="1" noChangeArrowheads="1"/>
          </p:cNvPicPr>
          <p:nvPr/>
        </p:nvPicPr>
        <p:blipFill>
          <a:blip r:embed="rId4"/>
          <a:srcRect/>
          <a:stretch>
            <a:fillRect/>
          </a:stretch>
        </p:blipFill>
        <p:spPr bwMode="auto">
          <a:xfrm>
            <a:off x="4666593" y="536684"/>
            <a:ext cx="7525407" cy="2095500"/>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635063" y="3471206"/>
            <a:ext cx="7556938" cy="1933575"/>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219401" y="2943122"/>
            <a:ext cx="4239368" cy="2785378"/>
          </a:xfrm>
          <a:prstGeom prst="rect">
            <a:avLst/>
          </a:prstGeom>
        </p:spPr>
        <p:txBody>
          <a:bodyPr wrap="square">
            <a:spAutoFit/>
          </a:bodyPr>
          <a:lstStyle/>
          <a:p>
            <a:r>
              <a:rPr lang="en-US" sz="2500" dirty="0" smtClean="0"/>
              <a:t>Tsugita had participated in the team that unambiguously determined the first DNA sequence of a gene by using the mechanism of double frameshift </a:t>
            </a:r>
            <a:r>
              <a:rPr lang="en-US" sz="2500" dirty="0"/>
              <a:t>mutation, 11 years before </a:t>
            </a:r>
            <a:r>
              <a:rPr lang="en-US" sz="2500" dirty="0" smtClean="0"/>
              <a:t>Frederick Sanger</a:t>
            </a:r>
            <a:r>
              <a:rPr lang="en-US" sz="2500" dirty="0"/>
              <a:t>. </a:t>
            </a:r>
            <a:endParaRPr lang="en-US" sz="2500" dirty="0" smtClean="0"/>
          </a:p>
        </p:txBody>
      </p:sp>
      <p:sp>
        <p:nvSpPr>
          <p:cNvPr id="6" name="5 Rectángulo"/>
          <p:cNvSpPr/>
          <p:nvPr/>
        </p:nvSpPr>
        <p:spPr>
          <a:xfrm>
            <a:off x="5949537" y="2314193"/>
            <a:ext cx="5189517" cy="923330"/>
          </a:xfrm>
          <a:prstGeom prst="rect">
            <a:avLst/>
          </a:prstGeom>
        </p:spPr>
        <p:txBody>
          <a:bodyPr wrap="square">
            <a:spAutoFit/>
          </a:bodyPr>
          <a:lstStyle/>
          <a:p>
            <a:r>
              <a:rPr lang="en-US" dirty="0" smtClean="0"/>
              <a:t>The 20-bp DNA sequence of the gene for T4 phage lysozyme highlighted in green was unambiguously determined as shown.</a:t>
            </a:r>
            <a:endParaRPr lang="es-ES" dirty="0"/>
          </a:p>
        </p:txBody>
      </p:sp>
      <p:pic>
        <p:nvPicPr>
          <p:cNvPr id="62467" name="Picture 3"/>
          <p:cNvPicPr>
            <a:picLocks noChangeAspect="1" noChangeArrowheads="1"/>
          </p:cNvPicPr>
          <p:nvPr/>
        </p:nvPicPr>
        <p:blipFill>
          <a:blip r:embed="rId4"/>
          <a:srcRect/>
          <a:stretch>
            <a:fillRect/>
          </a:stretch>
        </p:blipFill>
        <p:spPr bwMode="auto">
          <a:xfrm>
            <a:off x="6027717" y="855147"/>
            <a:ext cx="5029200" cy="1276350"/>
          </a:xfrm>
          <a:prstGeom prst="rect">
            <a:avLst/>
          </a:prstGeom>
          <a:noFill/>
          <a:ln w="9525">
            <a:noFill/>
            <a:miter lim="800000"/>
            <a:headEnd/>
            <a:tailEnd/>
          </a:ln>
        </p:spPr>
      </p:pic>
      <p:pic>
        <p:nvPicPr>
          <p:cNvPr id="62468" name="Picture 4"/>
          <p:cNvPicPr>
            <a:picLocks noChangeAspect="1" noChangeArrowheads="1"/>
          </p:cNvPicPr>
          <p:nvPr/>
        </p:nvPicPr>
        <p:blipFill>
          <a:blip r:embed="rId5"/>
          <a:srcRect/>
          <a:stretch>
            <a:fillRect/>
          </a:stretch>
        </p:blipFill>
        <p:spPr bwMode="auto">
          <a:xfrm>
            <a:off x="5106390" y="3858366"/>
            <a:ext cx="6848104" cy="1990629"/>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340427" y="2430673"/>
            <a:ext cx="4041568" cy="3939540"/>
          </a:xfrm>
          <a:prstGeom prst="rect">
            <a:avLst/>
          </a:prstGeom>
        </p:spPr>
        <p:txBody>
          <a:bodyPr wrap="square">
            <a:spAutoFit/>
          </a:bodyPr>
          <a:lstStyle/>
          <a:p>
            <a:r>
              <a:rPr lang="en-US" sz="2500" dirty="0" smtClean="0"/>
              <a:t>As a framework for visualizing mutations in cancer, frameshift mutation (Ionov et al., 1993) has provided evidence for a mutator mutation significant role in carcinogenesis. </a:t>
            </a:r>
          </a:p>
          <a:p>
            <a:r>
              <a:rPr lang="en-US" sz="2500" dirty="0" smtClean="0"/>
              <a:t>Also suppressors specific for frameshift mutations have been studied.</a:t>
            </a:r>
          </a:p>
        </p:txBody>
      </p:sp>
      <p:pic>
        <p:nvPicPr>
          <p:cNvPr id="8" name="Picture 2"/>
          <p:cNvPicPr>
            <a:picLocks noChangeArrowheads="1"/>
          </p:cNvPicPr>
          <p:nvPr/>
        </p:nvPicPr>
        <p:blipFill>
          <a:blip r:embed="rId4"/>
          <a:srcRect/>
          <a:stretch>
            <a:fillRect/>
          </a:stretch>
        </p:blipFill>
        <p:spPr bwMode="auto">
          <a:xfrm>
            <a:off x="7623958" y="4382120"/>
            <a:ext cx="1909969" cy="2475880"/>
          </a:xfrm>
          <a:prstGeom prst="rect">
            <a:avLst/>
          </a:prstGeom>
          <a:noFill/>
          <a:ln w="12700">
            <a:noFill/>
            <a:miter lim="800000"/>
            <a:headEnd/>
            <a:tailEnd/>
          </a:ln>
          <a:effectLst/>
        </p:spPr>
      </p:pic>
      <p:pic>
        <p:nvPicPr>
          <p:cNvPr id="3074" name="Picture 2"/>
          <p:cNvPicPr>
            <a:picLocks noChangeAspect="1" noChangeArrowheads="1"/>
          </p:cNvPicPr>
          <p:nvPr/>
        </p:nvPicPr>
        <p:blipFill>
          <a:blip r:embed="rId5"/>
          <a:srcRect/>
          <a:stretch>
            <a:fillRect/>
          </a:stretch>
        </p:blipFill>
        <p:spPr bwMode="auto">
          <a:xfrm>
            <a:off x="4782601" y="368135"/>
            <a:ext cx="7340643" cy="3803690"/>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535921" y="1026026"/>
            <a:ext cx="4041568" cy="5539978"/>
          </a:xfrm>
          <a:prstGeom prst="rect">
            <a:avLst/>
          </a:prstGeom>
        </p:spPr>
        <p:txBody>
          <a:bodyPr wrap="square">
            <a:spAutoFit/>
          </a:bodyPr>
          <a:lstStyle/>
          <a:p>
            <a:r>
              <a:rPr lang="en-US" sz="2400" dirty="0" smtClean="0"/>
              <a:t>By using his T4 lysozyme  system, he wrote to Brenner in his next letter on 15 May 1967 that he had determined the changes in the amino acid sequences from 3 new frameshift mutant strains and planned to determine the codons for termination in vivo. </a:t>
            </a:r>
          </a:p>
          <a:p>
            <a:r>
              <a:rPr lang="en-US" sz="2400" dirty="0" smtClean="0"/>
              <a:t>Tsugita required information from Brenner, on Alan Garen who co-discovered suppressor mutations for tRNA.</a:t>
            </a:r>
          </a:p>
          <a:p>
            <a:endParaRPr lang="en-US" dirty="0" smtClean="0"/>
          </a:p>
        </p:txBody>
      </p:sp>
      <p:pic>
        <p:nvPicPr>
          <p:cNvPr id="2" name="Imagen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868537" y="61420"/>
            <a:ext cx="4810941" cy="6735170"/>
          </a:xfrm>
          <a:prstGeom prst="rect">
            <a:avLst/>
          </a:prstGeom>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331205" y="4492557"/>
            <a:ext cx="4041568" cy="2215991"/>
          </a:xfrm>
          <a:prstGeom prst="rect">
            <a:avLst/>
          </a:prstGeom>
        </p:spPr>
        <p:txBody>
          <a:bodyPr wrap="square">
            <a:spAutoFit/>
          </a:bodyPr>
          <a:lstStyle/>
          <a:p>
            <a:r>
              <a:rPr lang="en-US" sz="2400" dirty="0" smtClean="0"/>
              <a:t>In </a:t>
            </a:r>
            <a:r>
              <a:rPr lang="en-US" sz="2400" dirty="0"/>
              <a:t>his May 15, 1967, letter to Brenner, Tsugita enclosed the complete amino acid sequence of T4 phage</a:t>
            </a:r>
          </a:p>
          <a:p>
            <a:r>
              <a:rPr lang="en-US" sz="2400" dirty="0"/>
              <a:t>lysozyme</a:t>
            </a:r>
            <a:r>
              <a:rPr lang="en-US" sz="2400" dirty="0" smtClean="0"/>
              <a:t>.</a:t>
            </a:r>
          </a:p>
          <a:p>
            <a:endParaRPr lang="en-US" dirty="0" smtClean="0"/>
          </a:p>
        </p:txBody>
      </p:sp>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54295" y="1186223"/>
            <a:ext cx="7537706" cy="3957296"/>
          </a:xfrm>
          <a:prstGeom prst="rect">
            <a:avLst/>
          </a:prstGeom>
        </p:spPr>
      </p:pic>
    </p:spTree>
    <p:extLst>
      <p:ext uri="{BB962C8B-B14F-4D97-AF65-F5344CB8AC3E}">
        <p14:creationId xmlns="" xmlns:p14="http://schemas.microsoft.com/office/powerpoint/2010/main" val="300018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475132" y="3026213"/>
            <a:ext cx="4041568" cy="3554819"/>
          </a:xfrm>
          <a:prstGeom prst="rect">
            <a:avLst/>
          </a:prstGeom>
        </p:spPr>
        <p:txBody>
          <a:bodyPr wrap="square">
            <a:spAutoFit/>
          </a:bodyPr>
          <a:lstStyle/>
          <a:p>
            <a:r>
              <a:rPr lang="en-US" sz="2500" dirty="0" smtClean="0"/>
              <a:t>Mario Capecchi also thanked Tsugita for having send the amino terminal sequence of T4 Lysozyme, in 1965. </a:t>
            </a:r>
          </a:p>
          <a:p>
            <a:r>
              <a:rPr lang="en-US" sz="2500" dirty="0" smtClean="0"/>
              <a:t>He expressed the stop codon discrepancy on the second amino acid during polypeptide synthesis.</a:t>
            </a:r>
          </a:p>
        </p:txBody>
      </p:sp>
      <p:pic>
        <p:nvPicPr>
          <p:cNvPr id="2" name="Imagen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761385" y="0"/>
            <a:ext cx="5323523" cy="6858000"/>
          </a:xfrm>
          <a:prstGeom prst="rect">
            <a:avLst/>
          </a:prstGeom>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476369" y="227844"/>
            <a:ext cx="4041568" cy="5093702"/>
          </a:xfrm>
          <a:prstGeom prst="rect">
            <a:avLst/>
          </a:prstGeom>
        </p:spPr>
        <p:txBody>
          <a:bodyPr wrap="square">
            <a:spAutoFit/>
          </a:bodyPr>
          <a:lstStyle/>
          <a:p>
            <a:r>
              <a:rPr lang="en-US" sz="2500" dirty="0" smtClean="0"/>
              <a:t>In </a:t>
            </a:r>
            <a:r>
              <a:rPr lang="en-US" sz="2500" dirty="0"/>
              <a:t>1970, Tsugita provided further knowledge on the real ending mechanism of protein synthesis, the stop codon </a:t>
            </a:r>
            <a:r>
              <a:rPr lang="en-US" sz="2500" dirty="0" smtClean="0"/>
              <a:t>(</a:t>
            </a:r>
            <a:r>
              <a:rPr lang="en-US" sz="2500" dirty="0"/>
              <a:t>Yahata et al., 1970). The results have been communicated to the National Academy of Sciences (NAS) by WM Stanley, </a:t>
            </a:r>
            <a:r>
              <a:rPr lang="en-US" sz="2500" dirty="0" smtClean="0"/>
              <a:t>and included </a:t>
            </a:r>
            <a:r>
              <a:rPr lang="en-US" sz="2500" dirty="0"/>
              <a:t>considerations on the chain terminating mechanism </a:t>
            </a:r>
            <a:r>
              <a:rPr lang="en-US" sz="2500" dirty="0" smtClean="0"/>
              <a:t>and </a:t>
            </a:r>
            <a:r>
              <a:rPr lang="en-US" sz="2500" dirty="0"/>
              <a:t>the releasing factors</a:t>
            </a:r>
            <a:r>
              <a:rPr lang="en-US" sz="2500" dirty="0" smtClean="0"/>
              <a:t>.</a:t>
            </a:r>
          </a:p>
        </p:txBody>
      </p:sp>
      <p:pic>
        <p:nvPicPr>
          <p:cNvPr id="6" name="Imagen 5" descr="DNA Transcription | Learn Science at Scitable">
            <a:hlinkClick r:id="rId4"/>
          </p:cNvPr>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504947" y="1534032"/>
            <a:ext cx="1828799" cy="3789946"/>
          </a:xfrm>
          <a:prstGeom prst="rect">
            <a:avLst/>
          </a:prstGeom>
          <a:noFill/>
          <a:ln>
            <a:noFill/>
          </a:ln>
        </p:spPr>
      </p:pic>
      <p:sp>
        <p:nvSpPr>
          <p:cNvPr id="3" name="Rectángulo 2"/>
          <p:cNvSpPr/>
          <p:nvPr/>
        </p:nvSpPr>
        <p:spPr>
          <a:xfrm>
            <a:off x="8565650" y="5478949"/>
            <a:ext cx="3482179" cy="1200329"/>
          </a:xfrm>
          <a:prstGeom prst="rect">
            <a:avLst/>
          </a:prstGeom>
        </p:spPr>
        <p:txBody>
          <a:bodyPr wrap="square">
            <a:spAutoFit/>
          </a:bodyPr>
          <a:lstStyle/>
          <a:p>
            <a:pPr algn="ctr"/>
            <a:r>
              <a:rPr lang="en-US" dirty="0"/>
              <a:t>In 1970, the process of transcription was first visualized by electron microscopy (Source: (Miller et al., 1970)).</a:t>
            </a:r>
            <a:endParaRPr lang="es-ES" dirty="0"/>
          </a:p>
        </p:txBody>
      </p:sp>
      <p:pic>
        <p:nvPicPr>
          <p:cNvPr id="1027" name="Picture 3"/>
          <p:cNvPicPr>
            <a:picLocks noChangeAspect="1" noChangeArrowheads="1"/>
          </p:cNvPicPr>
          <p:nvPr/>
        </p:nvPicPr>
        <p:blipFill>
          <a:blip r:embed="rId6"/>
          <a:srcRect/>
          <a:stretch>
            <a:fillRect/>
          </a:stretch>
        </p:blipFill>
        <p:spPr bwMode="auto">
          <a:xfrm>
            <a:off x="4655196" y="320633"/>
            <a:ext cx="4696932" cy="2715801"/>
          </a:xfrm>
          <a:prstGeom prst="rect">
            <a:avLst/>
          </a:prstGeom>
          <a:noFill/>
          <a:ln w="9525">
            <a:noFill/>
            <a:miter lim="800000"/>
            <a:headEnd/>
            <a:tailEnd/>
          </a:ln>
        </p:spPr>
      </p:pic>
      <p:sp>
        <p:nvSpPr>
          <p:cNvPr id="8" name="7 Rectángulo"/>
          <p:cNvSpPr/>
          <p:nvPr/>
        </p:nvSpPr>
        <p:spPr>
          <a:xfrm>
            <a:off x="5237018" y="3157340"/>
            <a:ext cx="3942608" cy="1477328"/>
          </a:xfrm>
          <a:prstGeom prst="rect">
            <a:avLst/>
          </a:prstGeom>
        </p:spPr>
        <p:txBody>
          <a:bodyPr wrap="square">
            <a:spAutoFit/>
          </a:bodyPr>
          <a:lstStyle/>
          <a:p>
            <a:pPr algn="ctr"/>
            <a:r>
              <a:rPr lang="en-US" dirty="0" smtClean="0"/>
              <a:t>The efficiency with which stop codons can be suppressed in E. coli can be influenced by the identity </a:t>
            </a:r>
          </a:p>
          <a:p>
            <a:pPr algn="ctr"/>
            <a:r>
              <a:rPr lang="en-US" dirty="0" smtClean="0"/>
              <a:t>of adjacent codons (Yahata et al., 1970).</a:t>
            </a:r>
            <a:endParaRPr lang="es-ES" dirty="0"/>
          </a:p>
        </p:txBody>
      </p:sp>
    </p:spTree>
    <p:extLst>
      <p:ext uri="{BB962C8B-B14F-4D97-AF65-F5344CB8AC3E}">
        <p14:creationId xmlns="" xmlns:p14="http://schemas.microsoft.com/office/powerpoint/2010/main" val="4136814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296182" y="2458551"/>
            <a:ext cx="4038771" cy="970450"/>
          </a:xfrm>
        </p:spPr>
        <p:txBody>
          <a:bodyPr rtlCol="0" anchor="b">
            <a:normAutofit fontScale="90000"/>
          </a:bodyPr>
          <a:lstStyle/>
          <a:p>
            <a:pPr algn="l"/>
            <a:r>
              <a:rPr lang="en-US" sz="2800" dirty="0" smtClean="0"/>
              <a:t>The </a:t>
            </a:r>
            <a:r>
              <a:rPr lang="en-US" sz="2800" dirty="0"/>
              <a:t>biological sciences have been traditionally a visually-rich </a:t>
            </a:r>
            <a:r>
              <a:rPr lang="en-US" sz="2800" dirty="0" smtClean="0"/>
              <a:t>discipline</a:t>
            </a:r>
            <a:r>
              <a:rPr lang="en-US" sz="2800" dirty="0"/>
              <a:t>. The deduced protein sequence and the amino acid sequences determined directly from the protein analysis agree with this </a:t>
            </a:r>
            <a:r>
              <a:rPr lang="en-US" sz="2800" dirty="0" smtClean="0"/>
              <a:t>postulate.</a:t>
            </a:r>
            <a:endParaRPr lang="es-ES" sz="2800" dirty="0"/>
          </a:p>
        </p:txBody>
      </p:sp>
      <p:pic>
        <p:nvPicPr>
          <p:cNvPr id="16" name="Imagen 15">
            <a:extLst>
              <a:ext uri="{FF2B5EF4-FFF2-40B4-BE49-F238E27FC236}">
                <a16:creationId xmlns="" xmlns:a16="http://schemas.microsoft.com/office/drawing/2014/main" id="{B536FA4E-0152-4E27-91DA-0FC22D1846B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a:stretch/>
        </p:blipFill>
        <p:spPr>
          <a:xfrm>
            <a:off x="4552950" y="1"/>
            <a:ext cx="7639050" cy="6858000"/>
          </a:xfrm>
          <a:prstGeom prst="rect">
            <a:avLst/>
          </a:prstGeom>
        </p:spPr>
      </p:pic>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5"/>
          <a:srcRect l="5640" r="11927"/>
          <a:stretch/>
        </p:blipFill>
        <p:spPr>
          <a:xfrm>
            <a:off x="4552949" y="11"/>
            <a:ext cx="7755701" cy="6857990"/>
          </a:xfrm>
          <a:prstGeom prst="rect">
            <a:avLst/>
          </a:prstGeom>
        </p:spPr>
      </p:pic>
      <p:pic>
        <p:nvPicPr>
          <p:cNvPr id="7" name="Imagen 6"/>
          <p:cNvPicPr/>
          <p:nvPr/>
        </p:nvPicPr>
        <p:blipFill>
          <a:blip r:embed="rId6" cstate="print"/>
          <a:srcRect/>
          <a:stretch>
            <a:fillRect/>
          </a:stretch>
        </p:blipFill>
        <p:spPr bwMode="auto">
          <a:xfrm>
            <a:off x="5032507" y="222724"/>
            <a:ext cx="3398292" cy="2538138"/>
          </a:xfrm>
          <a:prstGeom prst="rect">
            <a:avLst/>
          </a:prstGeom>
          <a:noFill/>
          <a:ln w="9525">
            <a:noFill/>
            <a:miter lim="800000"/>
            <a:headEnd/>
            <a:tailEnd/>
          </a:ln>
        </p:spPr>
      </p:pic>
      <p:sp>
        <p:nvSpPr>
          <p:cNvPr id="9" name="Título 1">
            <a:extLst>
              <a:ext uri="{FF2B5EF4-FFF2-40B4-BE49-F238E27FC236}">
                <a16:creationId xmlns="" xmlns:a16="http://schemas.microsoft.com/office/drawing/2014/main" id="{FD83A355-F4EE-449A-8FF6-965BB822CD02}"/>
              </a:ext>
            </a:extLst>
          </p:cNvPr>
          <p:cNvSpPr txBox="1">
            <a:spLocks/>
          </p:cNvSpPr>
          <p:nvPr/>
        </p:nvSpPr>
        <p:spPr>
          <a:xfrm>
            <a:off x="296183" y="3914225"/>
            <a:ext cx="4038771" cy="2636699"/>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200" dirty="0"/>
              <a:t>Professor Tsugita (1928-2007), a university </a:t>
            </a:r>
            <a:r>
              <a:rPr lang="en-US" sz="2200" dirty="0" smtClean="0"/>
              <a:t>affiliated biochemist, </a:t>
            </a:r>
            <a:r>
              <a:rPr lang="en-US" sz="2200" dirty="0"/>
              <a:t>used to say "Nucleic acid mass spectral data are typically </a:t>
            </a:r>
          </a:p>
          <a:p>
            <a:pPr algn="l"/>
            <a:r>
              <a:rPr lang="en-US" sz="2200" dirty="0"/>
              <a:t>accurate to fractions of a Dalton. This is quite a change from the data that molecular </a:t>
            </a:r>
            <a:r>
              <a:rPr lang="en-US" sz="2200" dirty="0" smtClean="0"/>
              <a:t>biologists </a:t>
            </a:r>
            <a:r>
              <a:rPr lang="en-US" sz="2200" dirty="0"/>
              <a:t>usually confront</a:t>
            </a:r>
            <a:r>
              <a:rPr lang="en-US" sz="2200" dirty="0" smtClean="0"/>
              <a:t>!".</a:t>
            </a:r>
            <a:endParaRPr lang="es-ES" sz="2200" dirty="0"/>
          </a:p>
        </p:txBody>
      </p:sp>
      <p:sp>
        <p:nvSpPr>
          <p:cNvPr id="8" name="Rectángulo 7"/>
          <p:cNvSpPr/>
          <p:nvPr/>
        </p:nvSpPr>
        <p:spPr>
          <a:xfrm>
            <a:off x="4499131" y="2760862"/>
            <a:ext cx="4707702" cy="646331"/>
          </a:xfrm>
          <a:prstGeom prst="rect">
            <a:avLst/>
          </a:prstGeom>
        </p:spPr>
        <p:txBody>
          <a:bodyPr wrap="square">
            <a:spAutoFit/>
          </a:bodyPr>
          <a:lstStyle/>
          <a:p>
            <a:pPr algn="ctr"/>
            <a:r>
              <a:rPr lang="en-US" sz="1200" dirty="0" smtClean="0"/>
              <a:t>Sequencing </a:t>
            </a:r>
            <a:r>
              <a:rPr lang="en-US" sz="1200" dirty="0"/>
              <a:t>Exon 7 of the human p53 tumor suppression gene by Matrix-assisted laser desorption and </a:t>
            </a:r>
            <a:r>
              <a:rPr lang="en-US" sz="1200" dirty="0" smtClean="0"/>
              <a:t>ionization-Time </a:t>
            </a:r>
            <a:r>
              <a:rPr lang="en-US" sz="1200" dirty="0"/>
              <a:t>of flight (MALDI-TOF) mass </a:t>
            </a:r>
            <a:r>
              <a:rPr lang="en-US" sz="1200" dirty="0" smtClean="0"/>
              <a:t>spectrometry (Tsugita, 2000).</a:t>
            </a:r>
            <a:endParaRPr lang="es-ES" sz="1200" dirty="0"/>
          </a:p>
        </p:txBody>
      </p:sp>
      <p:sp>
        <p:nvSpPr>
          <p:cNvPr id="10" name="Rectángulo 9"/>
          <p:cNvSpPr/>
          <p:nvPr/>
        </p:nvSpPr>
        <p:spPr>
          <a:xfrm>
            <a:off x="7956645" y="5967139"/>
            <a:ext cx="3985146" cy="646331"/>
          </a:xfrm>
          <a:prstGeom prst="rect">
            <a:avLst/>
          </a:prstGeom>
        </p:spPr>
        <p:txBody>
          <a:bodyPr wrap="square">
            <a:spAutoFit/>
          </a:bodyPr>
          <a:lstStyle/>
          <a:p>
            <a:pPr algn="ctr"/>
            <a:r>
              <a:rPr lang="en-US" sz="1200" dirty="0"/>
              <a:t>A difference map showing electron density and structural model superposed. Top: During the process of structure determination; bottom: corrected </a:t>
            </a:r>
            <a:r>
              <a:rPr lang="en-US" sz="1200" dirty="0" smtClean="0"/>
              <a:t>model</a:t>
            </a:r>
            <a:r>
              <a:rPr lang="en-US" sz="1200" dirty="0"/>
              <a:t> (Tsugita, 2000</a:t>
            </a:r>
            <a:r>
              <a:rPr lang="en-US" sz="1200" dirty="0" smtClean="0"/>
              <a:t>). </a:t>
            </a:r>
            <a:endParaRPr lang="es-ES" sz="1200" dirty="0"/>
          </a:p>
        </p:txBody>
      </p:sp>
      <p:pic>
        <p:nvPicPr>
          <p:cNvPr id="2050" name="Picture 2"/>
          <p:cNvPicPr>
            <a:picLocks noChangeAspect="1" noChangeArrowheads="1"/>
          </p:cNvPicPr>
          <p:nvPr/>
        </p:nvPicPr>
        <p:blipFill>
          <a:blip r:embed="rId7"/>
          <a:srcRect/>
          <a:stretch>
            <a:fillRect/>
          </a:stretch>
        </p:blipFill>
        <p:spPr bwMode="auto">
          <a:xfrm>
            <a:off x="8067444" y="3409113"/>
            <a:ext cx="3760380" cy="2544568"/>
          </a:xfrm>
          <a:prstGeom prst="rect">
            <a:avLst/>
          </a:prstGeom>
          <a:noFill/>
          <a:ln w="9525">
            <a:noFill/>
            <a:miter lim="800000"/>
            <a:headEnd/>
            <a:tailEnd/>
          </a:ln>
        </p:spPr>
      </p:pic>
    </p:spTree>
    <p:extLst>
      <p:ext uri="{BB962C8B-B14F-4D97-AF65-F5344CB8AC3E}">
        <p14:creationId xmlns="" xmlns:p14="http://schemas.microsoft.com/office/powerpoint/2010/main" val="1076840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439505" y="3869361"/>
            <a:ext cx="4041568" cy="2015936"/>
          </a:xfrm>
          <a:prstGeom prst="rect">
            <a:avLst/>
          </a:prstGeom>
        </p:spPr>
        <p:txBody>
          <a:bodyPr wrap="square">
            <a:spAutoFit/>
          </a:bodyPr>
          <a:lstStyle/>
          <a:p>
            <a:r>
              <a:rPr lang="en-US" sz="2500" dirty="0" smtClean="0"/>
              <a:t>As a Visiting Lecturer in Basel (Biocenter), from 1972 to 1976, Tsugita researched on medical microbiology and immunology.</a:t>
            </a:r>
          </a:p>
        </p:txBody>
      </p:sp>
      <p:pic>
        <p:nvPicPr>
          <p:cNvPr id="4098" name="Picture 2"/>
          <p:cNvPicPr>
            <a:picLocks noChangeAspect="1" noChangeArrowheads="1"/>
          </p:cNvPicPr>
          <p:nvPr/>
        </p:nvPicPr>
        <p:blipFill>
          <a:blip r:embed="rId4"/>
          <a:srcRect/>
          <a:stretch>
            <a:fillRect/>
          </a:stretch>
        </p:blipFill>
        <p:spPr bwMode="auto">
          <a:xfrm>
            <a:off x="4789838" y="3283095"/>
            <a:ext cx="7219950" cy="2619375"/>
          </a:xfrm>
          <a:prstGeom prst="rect">
            <a:avLst/>
          </a:prstGeom>
          <a:noFill/>
          <a:ln w="9525">
            <a:noFill/>
            <a:miter lim="800000"/>
            <a:headEnd/>
            <a:tailEnd/>
          </a:ln>
        </p:spPr>
      </p:pic>
      <p:pic>
        <p:nvPicPr>
          <p:cNvPr id="4099" name="Picture 3"/>
          <p:cNvPicPr>
            <a:picLocks noChangeAspect="1" noChangeArrowheads="1"/>
          </p:cNvPicPr>
          <p:nvPr/>
        </p:nvPicPr>
        <p:blipFill>
          <a:blip r:embed="rId5"/>
          <a:srcRect/>
          <a:stretch>
            <a:fillRect/>
          </a:stretch>
        </p:blipFill>
        <p:spPr bwMode="auto">
          <a:xfrm>
            <a:off x="4667002" y="462272"/>
            <a:ext cx="7362454" cy="1940351"/>
          </a:xfrm>
          <a:prstGeom prst="rect">
            <a:avLst/>
          </a:prstGeom>
          <a:noFill/>
          <a:ln w="9525">
            <a:noFill/>
            <a:miter lim="800000"/>
            <a:headEnd/>
            <a:tailEnd/>
          </a:ln>
        </p:spPr>
      </p:pic>
    </p:spTree>
    <p:extLst>
      <p:ext uri="{BB962C8B-B14F-4D97-AF65-F5344CB8AC3E}">
        <p14:creationId xmlns="" xmlns:p14="http://schemas.microsoft.com/office/powerpoint/2010/main" val="2519839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5" name="4 Rectángulo"/>
          <p:cNvSpPr/>
          <p:nvPr/>
        </p:nvSpPr>
        <p:spPr>
          <a:xfrm>
            <a:off x="354074" y="3904631"/>
            <a:ext cx="4041568" cy="2015936"/>
          </a:xfrm>
          <a:prstGeom prst="rect">
            <a:avLst/>
          </a:prstGeom>
        </p:spPr>
        <p:txBody>
          <a:bodyPr wrap="square">
            <a:spAutoFit/>
          </a:bodyPr>
          <a:lstStyle/>
          <a:p>
            <a:r>
              <a:rPr lang="en-US" sz="2500" dirty="0" smtClean="0"/>
              <a:t>In 1976, Tsugita </a:t>
            </a:r>
            <a:r>
              <a:rPr lang="en-US" sz="2500" dirty="0"/>
              <a:t>had tried to come to Cold Spring Harbor, but James D Watson could not get any answers that could help him. </a:t>
            </a:r>
            <a:endParaRPr lang="en-US" sz="2500" dirty="0" smtClean="0"/>
          </a:p>
        </p:txBody>
      </p:sp>
      <p:pic>
        <p:nvPicPr>
          <p:cNvPr id="2" name="Imagen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731382" y="0"/>
            <a:ext cx="5383530" cy="6858000"/>
          </a:xfrm>
          <a:prstGeom prst="rect">
            <a:avLst/>
          </a:prstGeom>
        </p:spPr>
      </p:pic>
    </p:spTree>
    <p:extLst>
      <p:ext uri="{BB962C8B-B14F-4D97-AF65-F5344CB8AC3E}">
        <p14:creationId xmlns="" xmlns:p14="http://schemas.microsoft.com/office/powerpoint/2010/main" val="1965018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2" name="Rectángulo 1"/>
          <p:cNvSpPr/>
          <p:nvPr/>
        </p:nvSpPr>
        <p:spPr>
          <a:xfrm>
            <a:off x="454927" y="2585200"/>
            <a:ext cx="3721289" cy="3785652"/>
          </a:xfrm>
          <a:prstGeom prst="rect">
            <a:avLst/>
          </a:prstGeom>
        </p:spPr>
        <p:txBody>
          <a:bodyPr wrap="square">
            <a:spAutoFit/>
          </a:bodyPr>
          <a:lstStyle/>
          <a:p>
            <a:r>
              <a:rPr lang="en-US" sz="2400" dirty="0" smtClean="0"/>
              <a:t>In </a:t>
            </a:r>
            <a:r>
              <a:rPr lang="en-US" sz="2400" dirty="0"/>
              <a:t>EMBL, Heidelberg, Tsugita developed comparative visualization of protein conformations using gel </a:t>
            </a:r>
            <a:r>
              <a:rPr lang="en-US" sz="2400" dirty="0" smtClean="0"/>
              <a:t>electrophoresis </a:t>
            </a:r>
            <a:r>
              <a:rPr lang="en-US" sz="2400" dirty="0"/>
              <a:t>and mass electrophoresis. He was searching for a fully automated electrophoresis system for this purpose</a:t>
            </a:r>
            <a:r>
              <a:rPr lang="en-US" sz="2400" dirty="0" smtClean="0"/>
              <a:t>.</a:t>
            </a:r>
          </a:p>
        </p:txBody>
      </p:sp>
      <p:pic>
        <p:nvPicPr>
          <p:cNvPr id="8194" name="Picture 2"/>
          <p:cNvPicPr>
            <a:picLocks noChangeAspect="1" noChangeArrowheads="1"/>
          </p:cNvPicPr>
          <p:nvPr/>
        </p:nvPicPr>
        <p:blipFill>
          <a:blip r:embed="rId4"/>
          <a:srcRect/>
          <a:stretch>
            <a:fillRect/>
          </a:stretch>
        </p:blipFill>
        <p:spPr bwMode="auto">
          <a:xfrm>
            <a:off x="5341917" y="2958997"/>
            <a:ext cx="6400800" cy="3457575"/>
          </a:xfrm>
          <a:prstGeom prst="rect">
            <a:avLst/>
          </a:prstGeom>
          <a:noFill/>
          <a:ln w="9525">
            <a:noFill/>
            <a:miter lim="800000"/>
            <a:headEnd/>
            <a:tailEnd/>
          </a:ln>
        </p:spPr>
      </p:pic>
      <p:pic>
        <p:nvPicPr>
          <p:cNvPr id="8195" name="Picture 3"/>
          <p:cNvPicPr>
            <a:picLocks noChangeAspect="1" noChangeArrowheads="1"/>
          </p:cNvPicPr>
          <p:nvPr/>
        </p:nvPicPr>
        <p:blipFill>
          <a:blip r:embed="rId5"/>
          <a:srcRect/>
          <a:stretch>
            <a:fillRect/>
          </a:stretch>
        </p:blipFill>
        <p:spPr bwMode="auto">
          <a:xfrm>
            <a:off x="5299116" y="323912"/>
            <a:ext cx="6438900" cy="2505075"/>
          </a:xfrm>
          <a:prstGeom prst="rect">
            <a:avLst/>
          </a:prstGeom>
          <a:noFill/>
          <a:ln w="9525">
            <a:noFill/>
            <a:miter lim="800000"/>
            <a:headEnd/>
            <a:tailEnd/>
          </a:ln>
        </p:spPr>
      </p:pic>
    </p:spTree>
    <p:extLst>
      <p:ext uri="{BB962C8B-B14F-4D97-AF65-F5344CB8AC3E}">
        <p14:creationId xmlns="" xmlns:p14="http://schemas.microsoft.com/office/powerpoint/2010/main" val="4439068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2" name="Rectángulo 1"/>
          <p:cNvSpPr/>
          <p:nvPr/>
        </p:nvSpPr>
        <p:spPr>
          <a:xfrm>
            <a:off x="446128" y="3224468"/>
            <a:ext cx="3721289" cy="2785378"/>
          </a:xfrm>
          <a:prstGeom prst="rect">
            <a:avLst/>
          </a:prstGeom>
        </p:spPr>
        <p:txBody>
          <a:bodyPr wrap="square">
            <a:spAutoFit/>
          </a:bodyPr>
          <a:lstStyle/>
          <a:p>
            <a:r>
              <a:rPr lang="en-US" sz="2500" dirty="0"/>
              <a:t>In a 1981 letter, Tsugita writing from EMBL in Heidelberg, asked Brenner for a chance to participate in the Basel </a:t>
            </a:r>
            <a:r>
              <a:rPr lang="en-US" sz="2500" dirty="0" smtClean="0"/>
              <a:t>Institute </a:t>
            </a:r>
            <a:r>
              <a:rPr lang="en-US" sz="2500" dirty="0"/>
              <a:t>for Immunology (BII).</a:t>
            </a:r>
            <a:endParaRPr lang="es-ES" sz="2500" dirty="0"/>
          </a:p>
        </p:txBody>
      </p:sp>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241674" y="0"/>
            <a:ext cx="4949391" cy="6858000"/>
          </a:xfrm>
          <a:prstGeom prst="rect">
            <a:avLst/>
          </a:prstGeom>
        </p:spPr>
      </p:pic>
    </p:spTree>
    <p:extLst>
      <p:ext uri="{BB962C8B-B14F-4D97-AF65-F5344CB8AC3E}">
        <p14:creationId xmlns="" xmlns:p14="http://schemas.microsoft.com/office/powerpoint/2010/main" val="2088320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2" name="Rectángulo 1"/>
          <p:cNvSpPr/>
          <p:nvPr/>
        </p:nvSpPr>
        <p:spPr>
          <a:xfrm>
            <a:off x="550461" y="1725390"/>
            <a:ext cx="3721289" cy="4708981"/>
          </a:xfrm>
          <a:prstGeom prst="rect">
            <a:avLst/>
          </a:prstGeom>
        </p:spPr>
        <p:txBody>
          <a:bodyPr wrap="square">
            <a:spAutoFit/>
          </a:bodyPr>
          <a:lstStyle/>
          <a:p>
            <a:r>
              <a:rPr lang="en-US" sz="2500" dirty="0" smtClean="0"/>
              <a:t>The </a:t>
            </a:r>
            <a:r>
              <a:rPr lang="en-US" sz="2500" dirty="0"/>
              <a:t>correspondence ends with a brief contact initiated by Tsugita back in 1976 when at the Biocenter of the </a:t>
            </a:r>
            <a:r>
              <a:rPr lang="en-US" sz="2500" dirty="0" smtClean="0"/>
              <a:t>University </a:t>
            </a:r>
            <a:r>
              <a:rPr lang="en-US" sz="2500" dirty="0"/>
              <a:t>of Basel, working </a:t>
            </a:r>
            <a:r>
              <a:rPr lang="en-US" sz="2500" dirty="0" smtClean="0"/>
              <a:t>with its Founder,  </a:t>
            </a:r>
            <a:r>
              <a:rPr lang="en-US" sz="2500" dirty="0"/>
              <a:t>Eduard </a:t>
            </a:r>
            <a:r>
              <a:rPr lang="en-US" sz="2500" dirty="0" err="1" smtClean="0"/>
              <a:t>Kellenberger</a:t>
            </a:r>
            <a:r>
              <a:rPr lang="en-US" sz="2500" dirty="0" smtClean="0"/>
              <a:t>, </a:t>
            </a:r>
            <a:r>
              <a:rPr lang="en-US" sz="2500" dirty="0"/>
              <a:t>on conformational changes of proteins. He asked again Brenner to be </a:t>
            </a:r>
          </a:p>
          <a:p>
            <a:r>
              <a:rPr lang="en-US" sz="2500" dirty="0"/>
              <a:t>involved in the BII</a:t>
            </a:r>
            <a:r>
              <a:rPr lang="en-US" sz="2500" dirty="0" smtClean="0"/>
              <a:t>.</a:t>
            </a:r>
          </a:p>
        </p:txBody>
      </p:sp>
      <p:pic>
        <p:nvPicPr>
          <p:cNvPr id="5" name="Imagen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52134" y="10"/>
            <a:ext cx="4946333" cy="6858000"/>
          </a:xfrm>
          <a:prstGeom prst="rect">
            <a:avLst/>
          </a:prstGeom>
        </p:spPr>
      </p:pic>
      <p:pic>
        <p:nvPicPr>
          <p:cNvPr id="6" name="Imagen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52134" y="0"/>
            <a:ext cx="4946333" cy="6858000"/>
          </a:xfrm>
          <a:prstGeom prst="rect">
            <a:avLst/>
          </a:prstGeom>
        </p:spPr>
      </p:pic>
    </p:spTree>
    <p:extLst>
      <p:ext uri="{BB962C8B-B14F-4D97-AF65-F5344CB8AC3E}">
        <p14:creationId xmlns="" xmlns:p14="http://schemas.microsoft.com/office/powerpoint/2010/main" val="635641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2" name="Rectángulo 1"/>
          <p:cNvSpPr/>
          <p:nvPr/>
        </p:nvSpPr>
        <p:spPr>
          <a:xfrm>
            <a:off x="441279" y="1739038"/>
            <a:ext cx="3721289" cy="4524315"/>
          </a:xfrm>
          <a:prstGeom prst="rect">
            <a:avLst/>
          </a:prstGeom>
        </p:spPr>
        <p:txBody>
          <a:bodyPr wrap="square">
            <a:spAutoFit/>
          </a:bodyPr>
          <a:lstStyle/>
          <a:p>
            <a:r>
              <a:rPr lang="en-US" sz="2400" dirty="0" smtClean="0"/>
              <a:t>Upon </a:t>
            </a:r>
            <a:r>
              <a:rPr lang="en-US" sz="2400" dirty="0"/>
              <a:t>his return to Japan, in 1985, Tsugita had questions regarding the quality of protein data banks as a </a:t>
            </a:r>
            <a:r>
              <a:rPr lang="en-US" sz="2400" dirty="0" smtClean="0"/>
              <a:t>diagnostic </a:t>
            </a:r>
            <a:r>
              <a:rPr lang="en-US" sz="2400" dirty="0"/>
              <a:t>tool. Since 1988, he started his participation to the Protein Information Resource (PIR)-International Protein </a:t>
            </a:r>
          </a:p>
          <a:p>
            <a:r>
              <a:rPr lang="en-US" sz="2400" dirty="0"/>
              <a:t>Sequence Database from the Science University of Tokyo</a:t>
            </a:r>
            <a:r>
              <a:rPr lang="en-US" sz="2400" dirty="0" smtClean="0"/>
              <a:t>.</a:t>
            </a:r>
          </a:p>
        </p:txBody>
      </p:sp>
      <p:pic>
        <p:nvPicPr>
          <p:cNvPr id="1026" name="Picture 2"/>
          <p:cNvPicPr>
            <a:picLocks noChangeAspect="1" noChangeArrowheads="1"/>
          </p:cNvPicPr>
          <p:nvPr/>
        </p:nvPicPr>
        <p:blipFill>
          <a:blip r:embed="rId4"/>
          <a:srcRect/>
          <a:stretch>
            <a:fillRect/>
          </a:stretch>
        </p:blipFill>
        <p:spPr bwMode="auto">
          <a:xfrm>
            <a:off x="4846861" y="3088822"/>
            <a:ext cx="7170968" cy="1912258"/>
          </a:xfrm>
          <a:prstGeom prst="rect">
            <a:avLst/>
          </a:prstGeom>
          <a:noFill/>
          <a:ln w="9525">
            <a:noFill/>
            <a:miter lim="800000"/>
            <a:headEnd/>
            <a:tailEnd/>
          </a:ln>
        </p:spPr>
      </p:pic>
    </p:spTree>
    <p:extLst>
      <p:ext uri="{BB962C8B-B14F-4D97-AF65-F5344CB8AC3E}">
        <p14:creationId xmlns="" xmlns:p14="http://schemas.microsoft.com/office/powerpoint/2010/main" val="2718235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3" name="Rectángulo 2"/>
          <p:cNvSpPr/>
          <p:nvPr/>
        </p:nvSpPr>
        <p:spPr>
          <a:xfrm>
            <a:off x="454926" y="1918480"/>
            <a:ext cx="4089779" cy="4524315"/>
          </a:xfrm>
          <a:prstGeom prst="rect">
            <a:avLst/>
          </a:prstGeom>
        </p:spPr>
        <p:txBody>
          <a:bodyPr wrap="square">
            <a:spAutoFit/>
          </a:bodyPr>
          <a:lstStyle/>
          <a:p>
            <a:r>
              <a:rPr lang="en-US" sz="2400" dirty="0"/>
              <a:t>The proteome is the protein complement of a genome, Tsugita said (1999). 2D visualizations had enabled comparison of the </a:t>
            </a:r>
            <a:r>
              <a:rPr lang="en-US" sz="2400" dirty="0" smtClean="0"/>
              <a:t>proteome </a:t>
            </a:r>
            <a:r>
              <a:rPr lang="en-US" sz="2400" dirty="0"/>
              <a:t>of normal tissues with cancer or diseased states. The value of the proteome in studying diseases made Tsugita </a:t>
            </a:r>
            <a:r>
              <a:rPr lang="en-US" sz="2400" dirty="0" smtClean="0"/>
              <a:t>involved </a:t>
            </a:r>
            <a:r>
              <a:rPr lang="en-US" sz="2400" dirty="0"/>
              <a:t>in the HUPO Plasma Proteome Project (Omenn et al., 2005).</a:t>
            </a:r>
            <a:endParaRPr lang="es-ES" sz="2400" dirty="0"/>
          </a:p>
        </p:txBody>
      </p:sp>
      <p:pic>
        <p:nvPicPr>
          <p:cNvPr id="9221" name="Picture 5"/>
          <p:cNvPicPr>
            <a:picLocks noChangeAspect="1" noChangeArrowheads="1"/>
          </p:cNvPicPr>
          <p:nvPr/>
        </p:nvPicPr>
        <p:blipFill>
          <a:blip r:embed="rId4"/>
          <a:srcRect/>
          <a:stretch>
            <a:fillRect/>
          </a:stretch>
        </p:blipFill>
        <p:spPr bwMode="auto">
          <a:xfrm>
            <a:off x="6051963" y="399989"/>
            <a:ext cx="4648200" cy="2447925"/>
          </a:xfrm>
          <a:prstGeom prst="rect">
            <a:avLst/>
          </a:prstGeom>
          <a:noFill/>
          <a:ln w="9525">
            <a:noFill/>
            <a:miter lim="800000"/>
            <a:headEnd/>
            <a:tailEnd/>
          </a:ln>
        </p:spPr>
      </p:pic>
      <p:pic>
        <p:nvPicPr>
          <p:cNvPr id="9222" name="Picture 6"/>
          <p:cNvPicPr>
            <a:picLocks noChangeAspect="1" noChangeArrowheads="1"/>
          </p:cNvPicPr>
          <p:nvPr/>
        </p:nvPicPr>
        <p:blipFill>
          <a:blip r:embed="rId5"/>
          <a:srcRect/>
          <a:stretch>
            <a:fillRect/>
          </a:stretch>
        </p:blipFill>
        <p:spPr bwMode="auto">
          <a:xfrm>
            <a:off x="5367646" y="2977963"/>
            <a:ext cx="6258420" cy="3701536"/>
          </a:xfrm>
          <a:prstGeom prst="rect">
            <a:avLst/>
          </a:prstGeom>
          <a:noFill/>
          <a:ln w="9525">
            <a:noFill/>
            <a:miter lim="800000"/>
            <a:headEnd/>
            <a:tailEnd/>
          </a:ln>
        </p:spPr>
      </p:pic>
    </p:spTree>
    <p:extLst>
      <p:ext uri="{BB962C8B-B14F-4D97-AF65-F5344CB8AC3E}">
        <p14:creationId xmlns="" xmlns:p14="http://schemas.microsoft.com/office/powerpoint/2010/main" val="2909433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3" name="Rectángulo 2"/>
          <p:cNvSpPr/>
          <p:nvPr/>
        </p:nvSpPr>
        <p:spPr>
          <a:xfrm>
            <a:off x="359392" y="1208796"/>
            <a:ext cx="4089779" cy="5262979"/>
          </a:xfrm>
          <a:prstGeom prst="rect">
            <a:avLst/>
          </a:prstGeom>
        </p:spPr>
        <p:txBody>
          <a:bodyPr wrap="square">
            <a:spAutoFit/>
          </a:bodyPr>
          <a:lstStyle/>
          <a:p>
            <a:r>
              <a:rPr lang="en-US" sz="2400" dirty="0" smtClean="0"/>
              <a:t>The </a:t>
            </a:r>
            <a:r>
              <a:rPr lang="en-US" sz="2400" dirty="0"/>
              <a:t>rapidly increasing number of sequenced genomes continued to add to the enormity and diversity of </a:t>
            </a:r>
          </a:p>
          <a:p>
            <a:r>
              <a:rPr lang="en-US" sz="2400" dirty="0"/>
              <a:t>genomic information in global databases. And Tsugita was concerned with opinions suggesting that Japanese databases </a:t>
            </a:r>
            <a:r>
              <a:rPr lang="en-US" sz="2400" dirty="0" smtClean="0"/>
              <a:t>(</a:t>
            </a:r>
            <a:r>
              <a:rPr lang="en-US" sz="2400" dirty="0"/>
              <a:t>eg DNA Data Bank of Japan (DDBJ)), were not able to cope with such a massive amount of data as arise from the </a:t>
            </a:r>
            <a:r>
              <a:rPr lang="en-US" sz="2400" dirty="0" smtClean="0"/>
              <a:t>Human </a:t>
            </a:r>
            <a:r>
              <a:rPr lang="en-US" sz="2400" dirty="0"/>
              <a:t>Genome </a:t>
            </a:r>
            <a:r>
              <a:rPr lang="en-US" sz="2400" dirty="0" smtClean="0"/>
              <a:t>Project.</a:t>
            </a:r>
            <a:endParaRPr lang="es-ES" sz="2400" dirty="0"/>
          </a:p>
        </p:txBody>
      </p:sp>
      <p:pic>
        <p:nvPicPr>
          <p:cNvPr id="4098" name="Picture 2"/>
          <p:cNvPicPr>
            <a:picLocks noChangeAspect="1" noChangeArrowheads="1"/>
          </p:cNvPicPr>
          <p:nvPr/>
        </p:nvPicPr>
        <p:blipFill>
          <a:blip r:embed="rId4"/>
          <a:srcRect/>
          <a:stretch>
            <a:fillRect/>
          </a:stretch>
        </p:blipFill>
        <p:spPr bwMode="auto">
          <a:xfrm>
            <a:off x="5682320" y="1452563"/>
            <a:ext cx="5210175" cy="2124075"/>
          </a:xfrm>
          <a:prstGeom prst="rect">
            <a:avLst/>
          </a:prstGeom>
          <a:noFill/>
          <a:ln w="9525">
            <a:noFill/>
            <a:miter lim="800000"/>
            <a:headEnd/>
            <a:tailEnd/>
          </a:ln>
        </p:spPr>
      </p:pic>
    </p:spTree>
    <p:extLst>
      <p:ext uri="{BB962C8B-B14F-4D97-AF65-F5344CB8AC3E}">
        <p14:creationId xmlns="" xmlns:p14="http://schemas.microsoft.com/office/powerpoint/2010/main" val="3733007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3" name="Rectángulo 2"/>
          <p:cNvSpPr/>
          <p:nvPr/>
        </p:nvSpPr>
        <p:spPr>
          <a:xfrm>
            <a:off x="413982" y="526409"/>
            <a:ext cx="4089779" cy="6001643"/>
          </a:xfrm>
          <a:prstGeom prst="rect">
            <a:avLst/>
          </a:prstGeom>
        </p:spPr>
        <p:txBody>
          <a:bodyPr wrap="square">
            <a:spAutoFit/>
          </a:bodyPr>
          <a:lstStyle/>
          <a:p>
            <a:r>
              <a:rPr lang="en-US" sz="2400" dirty="0" smtClean="0"/>
              <a:t>Tsugita </a:t>
            </a:r>
            <a:r>
              <a:rPr lang="en-US" sz="2400" dirty="0"/>
              <a:t>answered by designing a new architecture for the Japanese International Protein Information </a:t>
            </a:r>
          </a:p>
          <a:p>
            <a:r>
              <a:rPr lang="en-US" sz="2400" dirty="0"/>
              <a:t>Database (JIPID). JIPID (Japan) formed an international collaboration with National Biomedical Research Foundation </a:t>
            </a:r>
            <a:r>
              <a:rPr lang="en-US" sz="2400" dirty="0" smtClean="0"/>
              <a:t>(</a:t>
            </a:r>
            <a:r>
              <a:rPr lang="en-US" sz="2400" dirty="0"/>
              <a:t>NBRF) (USA) and Munich Information Center for Protein SeqSequences (MIPS) (FRG) to form PIR-International, and that </a:t>
            </a:r>
          </a:p>
          <a:p>
            <a:r>
              <a:rPr lang="en-US" sz="2400" dirty="0"/>
              <a:t>by adopting a common data entry format</a:t>
            </a:r>
            <a:r>
              <a:rPr lang="en-US" sz="2400" dirty="0" smtClean="0"/>
              <a:t>.</a:t>
            </a:r>
            <a:endParaRPr lang="es-ES" sz="2400" dirty="0"/>
          </a:p>
        </p:txBody>
      </p:sp>
      <p:pic>
        <p:nvPicPr>
          <p:cNvPr id="5122" name="Picture 2"/>
          <p:cNvPicPr>
            <a:picLocks noChangeAspect="1" noChangeArrowheads="1"/>
          </p:cNvPicPr>
          <p:nvPr/>
        </p:nvPicPr>
        <p:blipFill>
          <a:blip r:embed="rId4"/>
          <a:srcRect/>
          <a:stretch>
            <a:fillRect/>
          </a:stretch>
        </p:blipFill>
        <p:spPr bwMode="auto">
          <a:xfrm>
            <a:off x="5926357" y="0"/>
            <a:ext cx="4848225" cy="3619500"/>
          </a:xfrm>
          <a:prstGeom prst="rect">
            <a:avLst/>
          </a:prstGeom>
          <a:noFill/>
          <a:ln w="9525">
            <a:noFill/>
            <a:miter lim="800000"/>
            <a:headEnd/>
            <a:tailEnd/>
          </a:ln>
        </p:spPr>
      </p:pic>
      <p:pic>
        <p:nvPicPr>
          <p:cNvPr id="5124" name="Picture 4"/>
          <p:cNvPicPr>
            <a:picLocks noChangeAspect="1" noChangeArrowheads="1"/>
          </p:cNvPicPr>
          <p:nvPr/>
        </p:nvPicPr>
        <p:blipFill>
          <a:blip r:embed="rId5"/>
          <a:srcRect/>
          <a:stretch>
            <a:fillRect/>
          </a:stretch>
        </p:blipFill>
        <p:spPr bwMode="auto">
          <a:xfrm>
            <a:off x="4985038" y="3983801"/>
            <a:ext cx="6877050" cy="2571750"/>
          </a:xfrm>
          <a:prstGeom prst="rect">
            <a:avLst/>
          </a:prstGeom>
          <a:noFill/>
          <a:ln w="9525">
            <a:noFill/>
            <a:miter lim="800000"/>
            <a:headEnd/>
            <a:tailEnd/>
          </a:ln>
        </p:spPr>
      </p:pic>
    </p:spTree>
    <p:extLst>
      <p:ext uri="{BB962C8B-B14F-4D97-AF65-F5344CB8AC3E}">
        <p14:creationId xmlns="" xmlns:p14="http://schemas.microsoft.com/office/powerpoint/2010/main" val="33587031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0"/>
            <a:ext cx="7537705" cy="6857990"/>
          </a:xfrm>
          <a:prstGeom prst="rect">
            <a:avLst/>
          </a:prstGeom>
        </p:spPr>
      </p:pic>
      <p:sp>
        <p:nvSpPr>
          <p:cNvPr id="2" name="Rectángulo 1"/>
          <p:cNvSpPr/>
          <p:nvPr/>
        </p:nvSpPr>
        <p:spPr>
          <a:xfrm>
            <a:off x="373038" y="320682"/>
            <a:ext cx="3966949" cy="6463308"/>
          </a:xfrm>
          <a:prstGeom prst="rect">
            <a:avLst/>
          </a:prstGeom>
        </p:spPr>
        <p:txBody>
          <a:bodyPr wrap="square">
            <a:spAutoFit/>
          </a:bodyPr>
          <a:lstStyle/>
          <a:p>
            <a:r>
              <a:rPr lang="en-US" dirty="0"/>
              <a:t>Another important problem in implementing major proteomics related databases solved by Tsugita,</a:t>
            </a:r>
          </a:p>
          <a:p>
            <a:r>
              <a:rPr lang="en-US" dirty="0"/>
              <a:t>was MIAPE (minimum information about a proteomics experiment) (Taylor et al., 2007). Were there enough </a:t>
            </a:r>
            <a:r>
              <a:rPr lang="en-US" dirty="0" smtClean="0"/>
              <a:t>sequence </a:t>
            </a:r>
            <a:r>
              <a:rPr lang="en-US" dirty="0"/>
              <a:t>data for protein engineering? Authors when preparing manuscripts were required to fit </a:t>
            </a:r>
            <a:r>
              <a:rPr lang="en-US" dirty="0" smtClean="0"/>
              <a:t>MIAPE Guidelines</a:t>
            </a:r>
            <a:r>
              <a:rPr lang="en-US" dirty="0"/>
              <a:t>, so that to increase the reproducibility and comparability of their research. As such, they were</a:t>
            </a:r>
          </a:p>
          <a:p>
            <a:r>
              <a:rPr lang="en-US" dirty="0"/>
              <a:t>prepared by the HUPO-Proteomics Standards Initiative (PSI) group, to ensure that a paper contains all the </a:t>
            </a:r>
          </a:p>
          <a:p>
            <a:r>
              <a:rPr lang="en-US" dirty="0"/>
              <a:t>relevant information required for an eventual reader to fully understand how the experiment was performed.</a:t>
            </a:r>
          </a:p>
          <a:p>
            <a:r>
              <a:rPr lang="en-US" dirty="0"/>
              <a:t>In this way, Tsugita, as the leader of the proteomics community, was opposed to the policy of "publish or </a:t>
            </a:r>
          </a:p>
          <a:p>
            <a:r>
              <a:rPr lang="en-US" dirty="0"/>
              <a:t>perish" and in favor of unrestricted public access to valuable data.</a:t>
            </a:r>
            <a:endParaRPr lang="es-ES" dirty="0"/>
          </a:p>
        </p:txBody>
      </p:sp>
      <p:pic>
        <p:nvPicPr>
          <p:cNvPr id="2050" name="Picture 2"/>
          <p:cNvPicPr>
            <a:picLocks noChangeAspect="1" noChangeArrowheads="1"/>
          </p:cNvPicPr>
          <p:nvPr/>
        </p:nvPicPr>
        <p:blipFill>
          <a:blip r:embed="rId4"/>
          <a:srcRect/>
          <a:stretch>
            <a:fillRect/>
          </a:stretch>
        </p:blipFill>
        <p:spPr bwMode="auto">
          <a:xfrm>
            <a:off x="4773881" y="2093852"/>
            <a:ext cx="7084559" cy="1535482"/>
          </a:xfrm>
          <a:prstGeom prst="rect">
            <a:avLst/>
          </a:prstGeom>
          <a:noFill/>
          <a:ln w="9525">
            <a:noFill/>
            <a:miter lim="800000"/>
            <a:headEnd/>
            <a:tailEnd/>
          </a:ln>
        </p:spPr>
      </p:pic>
    </p:spTree>
    <p:extLst>
      <p:ext uri="{BB962C8B-B14F-4D97-AF65-F5344CB8AC3E}">
        <p14:creationId xmlns="" xmlns:p14="http://schemas.microsoft.com/office/powerpoint/2010/main" val="648143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436727" y="3429005"/>
            <a:ext cx="3753135" cy="970450"/>
          </a:xfrm>
        </p:spPr>
        <p:txBody>
          <a:bodyPr rtlCol="0" anchor="b">
            <a:normAutofit fontScale="90000"/>
          </a:bodyPr>
          <a:lstStyle/>
          <a:p>
            <a:pPr algn="l"/>
            <a:r>
              <a:rPr lang="es-ES" sz="2800" dirty="0"/>
              <a:t>H</a:t>
            </a:r>
            <a:r>
              <a:rPr lang="es-ES" sz="2800" dirty="0" smtClean="0"/>
              <a:t>e was awarded the Promotion Prize from the Japanese Biochemical Society (1964) and in 1966 he was included in the Editorial Board of the Journal of Biochemistry</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9" name="Imagen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914723" y="1946405"/>
            <a:ext cx="3454195" cy="4651114"/>
          </a:xfrm>
          <a:prstGeom prst="rect">
            <a:avLst/>
          </a:prstGeom>
        </p:spPr>
      </p:pic>
      <p:pic>
        <p:nvPicPr>
          <p:cNvPr id="4098" name="Picture 2"/>
          <p:cNvPicPr>
            <a:picLocks noChangeAspect="1" noChangeArrowheads="1"/>
          </p:cNvPicPr>
          <p:nvPr/>
        </p:nvPicPr>
        <p:blipFill>
          <a:blip r:embed="rId5"/>
          <a:srcRect/>
          <a:stretch>
            <a:fillRect/>
          </a:stretch>
        </p:blipFill>
        <p:spPr bwMode="auto">
          <a:xfrm>
            <a:off x="8673379" y="233115"/>
            <a:ext cx="3324225" cy="4752975"/>
          </a:xfrm>
          <a:prstGeom prst="rect">
            <a:avLst/>
          </a:prstGeom>
          <a:noFill/>
          <a:ln w="9525">
            <a:noFill/>
            <a:miter lim="800000"/>
            <a:headEnd/>
            <a:tailEnd/>
          </a:ln>
        </p:spPr>
      </p:pic>
    </p:spTree>
    <p:extLst>
      <p:ext uri="{BB962C8B-B14F-4D97-AF65-F5344CB8AC3E}">
        <p14:creationId xmlns="" xmlns:p14="http://schemas.microsoft.com/office/powerpoint/2010/main" val="2348291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0"/>
            <a:ext cx="7537705" cy="6857990"/>
          </a:xfrm>
          <a:prstGeom prst="rect">
            <a:avLst/>
          </a:prstGeom>
        </p:spPr>
      </p:pic>
      <p:sp>
        <p:nvSpPr>
          <p:cNvPr id="2" name="Rectángulo 1"/>
          <p:cNvSpPr/>
          <p:nvPr/>
        </p:nvSpPr>
        <p:spPr>
          <a:xfrm>
            <a:off x="373038" y="1016718"/>
            <a:ext cx="3966949" cy="5355312"/>
          </a:xfrm>
          <a:prstGeom prst="rect">
            <a:avLst/>
          </a:prstGeom>
        </p:spPr>
        <p:txBody>
          <a:bodyPr wrap="square">
            <a:spAutoFit/>
          </a:bodyPr>
          <a:lstStyle/>
          <a:p>
            <a:r>
              <a:rPr lang="en-US" dirty="0" smtClean="0"/>
              <a:t>In </a:t>
            </a:r>
            <a:r>
              <a:rPr lang="en-US" dirty="0"/>
              <a:t>teaching biochemistry students about the relationship between genomic sequence analysis and </a:t>
            </a:r>
          </a:p>
          <a:p>
            <a:r>
              <a:rPr lang="en-US" dirty="0"/>
              <a:t>the synthesis of specific proteins associated with that of viral RNA in healthy plants, Tsugita eventually </a:t>
            </a:r>
          </a:p>
          <a:p>
            <a:r>
              <a:rPr lang="en-US" dirty="0"/>
              <a:t>succeed to be involved in bioinformatics. For the most part, traditional laboratory tests have analyzed one </a:t>
            </a:r>
            <a:r>
              <a:rPr lang="en-US" dirty="0" smtClean="0"/>
              <a:t>protein </a:t>
            </a:r>
            <a:r>
              <a:rPr lang="en-US" dirty="0"/>
              <a:t>at a time; proteomics offered the potential to analyze hundreds all at once. And his role in the </a:t>
            </a:r>
          </a:p>
          <a:p>
            <a:r>
              <a:rPr lang="en-US" dirty="0"/>
              <a:t>Committee on Data for Science and Technology of the International Council of Scientific Unions made him </a:t>
            </a:r>
            <a:r>
              <a:rPr lang="en-US" dirty="0" smtClean="0"/>
              <a:t>recognize </a:t>
            </a:r>
            <a:r>
              <a:rPr lang="en-US" dirty="0"/>
              <a:t>the kinds and extents of errors that may appear in nucleic acid and protein databases (Tsugita, 2000</a:t>
            </a:r>
            <a:r>
              <a:rPr lang="en-US" dirty="0" smtClean="0"/>
              <a:t>).</a:t>
            </a:r>
            <a:endParaRPr lang="es-ES" dirty="0"/>
          </a:p>
        </p:txBody>
      </p:sp>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256510" y="977805"/>
            <a:ext cx="6494530" cy="2038350"/>
          </a:xfrm>
          <a:prstGeom prst="rect">
            <a:avLst/>
          </a:prstGeom>
        </p:spPr>
      </p:pic>
      <p:pic>
        <p:nvPicPr>
          <p:cNvPr id="5" name="4 Imagen" descr="http://www.codata.info/resources/newsletters/images-news/c7609.gif"/>
          <p:cNvPicPr/>
          <p:nvPr/>
        </p:nvPicPr>
        <p:blipFill>
          <a:blip r:embed="rId5" cstate="print"/>
          <a:srcRect/>
          <a:stretch>
            <a:fillRect/>
          </a:stretch>
        </p:blipFill>
        <p:spPr bwMode="auto">
          <a:xfrm>
            <a:off x="6781906" y="3439103"/>
            <a:ext cx="3514090" cy="2136140"/>
          </a:xfrm>
          <a:prstGeom prst="rect">
            <a:avLst/>
          </a:prstGeom>
          <a:noFill/>
          <a:ln w="9525">
            <a:noFill/>
            <a:miter lim="800000"/>
            <a:headEnd/>
            <a:tailEnd/>
          </a:ln>
        </p:spPr>
      </p:pic>
      <p:sp>
        <p:nvSpPr>
          <p:cNvPr id="6" name="5 Rectángulo"/>
          <p:cNvSpPr/>
          <p:nvPr/>
        </p:nvSpPr>
        <p:spPr>
          <a:xfrm>
            <a:off x="5490950" y="5696887"/>
            <a:ext cx="6096000" cy="523220"/>
          </a:xfrm>
          <a:prstGeom prst="rect">
            <a:avLst/>
          </a:prstGeom>
        </p:spPr>
        <p:txBody>
          <a:bodyPr>
            <a:spAutoFit/>
          </a:bodyPr>
          <a:lstStyle/>
          <a:p>
            <a:r>
              <a:rPr lang="en-US" sz="1400" dirty="0" smtClean="0"/>
              <a:t>Tsugita was the third one from the right, first row. CODATA Task Group on Biological Macromolecules meeting, held in Tokyo September 28-29, 1996</a:t>
            </a:r>
            <a:endParaRPr lang="es-ES" sz="1400" dirty="0"/>
          </a:p>
        </p:txBody>
      </p:sp>
    </p:spTree>
    <p:extLst>
      <p:ext uri="{BB962C8B-B14F-4D97-AF65-F5344CB8AC3E}">
        <p14:creationId xmlns="" xmlns:p14="http://schemas.microsoft.com/office/powerpoint/2010/main" val="11927557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sp>
        <p:nvSpPr>
          <p:cNvPr id="2" name="Rectángulo 1"/>
          <p:cNvSpPr/>
          <p:nvPr/>
        </p:nvSpPr>
        <p:spPr>
          <a:xfrm>
            <a:off x="373038" y="1016718"/>
            <a:ext cx="3966949" cy="5355312"/>
          </a:xfrm>
          <a:prstGeom prst="rect">
            <a:avLst/>
          </a:prstGeom>
        </p:spPr>
        <p:txBody>
          <a:bodyPr wrap="square">
            <a:spAutoFit/>
          </a:bodyPr>
          <a:lstStyle/>
          <a:p>
            <a:r>
              <a:rPr lang="en-US" dirty="0" smtClean="0"/>
              <a:t>As </a:t>
            </a:r>
            <a:r>
              <a:rPr lang="en-US" dirty="0"/>
              <a:t>the quality of data is the most important determinant in the state of the experimental art, from</a:t>
            </a:r>
          </a:p>
          <a:p>
            <a:r>
              <a:rPr lang="en-US" dirty="0"/>
              <a:t>Tsugita's point of </a:t>
            </a:r>
            <a:r>
              <a:rPr lang="en-US" dirty="0" smtClean="0"/>
              <a:t>view, the </a:t>
            </a:r>
            <a:r>
              <a:rPr lang="en-US" dirty="0"/>
              <a:t>history of proteomics is also a history of mistakes, of science not realized, </a:t>
            </a:r>
          </a:p>
          <a:p>
            <a:r>
              <a:rPr lang="en-US" dirty="0"/>
              <a:t>of questions left behind without answer or never formulated. This flying blind, this assessment of quality of a </a:t>
            </a:r>
            <a:r>
              <a:rPr lang="en-US" dirty="0" smtClean="0"/>
              <a:t>set </a:t>
            </a:r>
            <a:r>
              <a:rPr lang="en-US" dirty="0"/>
              <a:t>of protein coordinates without the experimental data from which it was derived, is linked to multiple factors: </a:t>
            </a:r>
          </a:p>
          <a:p>
            <a:r>
              <a:rPr lang="en-US" dirty="0"/>
              <a:t>disinterest in the scientific community, consideration of what is prestigious or not, allocation of budgets, </a:t>
            </a:r>
          </a:p>
          <a:p>
            <a:r>
              <a:rPr lang="en-US" dirty="0"/>
              <a:t>priorities in research programs on public funds. In the case of proteomics, the paradox is striking..</a:t>
            </a:r>
            <a:endParaRPr lang="es-ES" dirty="0"/>
          </a:p>
        </p:txBody>
      </p:sp>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878835" y="1560957"/>
            <a:ext cx="5098186" cy="3736075"/>
          </a:xfrm>
          <a:prstGeom prst="rect">
            <a:avLst/>
          </a:prstGeom>
        </p:spPr>
      </p:pic>
      <p:sp>
        <p:nvSpPr>
          <p:cNvPr id="5" name="4 Rectángulo"/>
          <p:cNvSpPr/>
          <p:nvPr/>
        </p:nvSpPr>
        <p:spPr>
          <a:xfrm>
            <a:off x="4993539" y="5475123"/>
            <a:ext cx="6952801" cy="369332"/>
          </a:xfrm>
          <a:prstGeom prst="rect">
            <a:avLst/>
          </a:prstGeom>
        </p:spPr>
        <p:txBody>
          <a:bodyPr wrap="none">
            <a:spAutoFit/>
          </a:bodyPr>
          <a:lstStyle/>
          <a:p>
            <a:r>
              <a:rPr lang="es-ES" dirty="0" smtClean="0"/>
              <a:t>Akira Tsugita (1928, August 18 (Okayama), 2007, May 31 (Tsukuba))</a:t>
            </a:r>
            <a:endParaRPr lang="es-ES" dirty="0"/>
          </a:p>
        </p:txBody>
      </p:sp>
    </p:spTree>
    <p:extLst>
      <p:ext uri="{BB962C8B-B14F-4D97-AF65-F5344CB8AC3E}">
        <p14:creationId xmlns="" xmlns:p14="http://schemas.microsoft.com/office/powerpoint/2010/main" val="416227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0"/>
            <a:ext cx="7537705" cy="6857990"/>
          </a:xfrm>
          <a:prstGeom prst="rect">
            <a:avLst/>
          </a:prstGeom>
        </p:spPr>
      </p:pic>
      <p:sp>
        <p:nvSpPr>
          <p:cNvPr id="5" name="Rectángulo 4"/>
          <p:cNvSpPr/>
          <p:nvPr/>
        </p:nvSpPr>
        <p:spPr>
          <a:xfrm>
            <a:off x="341195" y="1898156"/>
            <a:ext cx="11737074" cy="4462760"/>
          </a:xfrm>
          <a:prstGeom prst="rect">
            <a:avLst/>
          </a:prstGeom>
        </p:spPr>
        <p:txBody>
          <a:bodyPr wrap="square">
            <a:spAutoFit/>
          </a:bodyPr>
          <a:lstStyle/>
          <a:p>
            <a:r>
              <a:rPr lang="es-ES" sz="1900" dirty="0"/>
              <a:t>Fraenkel-</a:t>
            </a:r>
            <a:r>
              <a:rPr lang="es-ES" sz="1900" dirty="0" err="1"/>
              <a:t>Conrat</a:t>
            </a:r>
            <a:r>
              <a:rPr lang="es-ES" sz="1900" dirty="0"/>
              <a:t>, H. (1979). This Week's Citation Classic. Current Contents, 23, 174.</a:t>
            </a:r>
          </a:p>
          <a:p>
            <a:r>
              <a:rPr lang="es-ES" sz="1900" dirty="0"/>
              <a:t>Harrison, B.D., &amp; Wilson, T.M.A. (1999). Philosophical Transactions of the Royal Society (London), B: Biological Sciences, 354, 521–529.</a:t>
            </a:r>
          </a:p>
          <a:p>
            <a:r>
              <a:rPr lang="es-ES" sz="1900" dirty="0" err="1"/>
              <a:t>Ionov</a:t>
            </a:r>
            <a:r>
              <a:rPr lang="es-ES" sz="1900" dirty="0"/>
              <a:t>, Y., Peinado, M.A., </a:t>
            </a:r>
            <a:r>
              <a:rPr lang="es-ES" sz="1900" dirty="0" err="1"/>
              <a:t>Malkhosyan</a:t>
            </a:r>
            <a:r>
              <a:rPr lang="es-ES" sz="1900" dirty="0"/>
              <a:t>, S., </a:t>
            </a:r>
            <a:r>
              <a:rPr lang="es-ES" sz="1900" dirty="0" err="1"/>
              <a:t>Shibata</a:t>
            </a:r>
            <a:r>
              <a:rPr lang="es-ES" sz="1900" dirty="0"/>
              <a:t>, D., Perucho, M. (1993). Nature, 363, 558-561.</a:t>
            </a:r>
          </a:p>
          <a:p>
            <a:r>
              <a:rPr lang="es-ES" sz="1900" dirty="0" err="1"/>
              <a:t>Okada</a:t>
            </a:r>
            <a:r>
              <a:rPr lang="es-ES" sz="1900" dirty="0"/>
              <a:t>, Y., Terzaghi, E., Streisinger, G., </a:t>
            </a:r>
            <a:r>
              <a:rPr lang="es-ES" sz="1900" dirty="0" err="1"/>
              <a:t>Emrich</a:t>
            </a:r>
            <a:r>
              <a:rPr lang="es-ES" sz="1900" dirty="0"/>
              <a:t>, J., </a:t>
            </a:r>
            <a:r>
              <a:rPr lang="es-ES" sz="1900" dirty="0" err="1"/>
              <a:t>Inouye</a:t>
            </a:r>
            <a:r>
              <a:rPr lang="es-ES" sz="1900" dirty="0"/>
              <a:t>, M., Tsugita, A. (1966). PNAS, 56, 1692-1698.</a:t>
            </a:r>
          </a:p>
          <a:p>
            <a:r>
              <a:rPr lang="es-ES" sz="1900" dirty="0" err="1"/>
              <a:t>Omenn</a:t>
            </a:r>
            <a:r>
              <a:rPr lang="es-ES" sz="1900" dirty="0"/>
              <a:t>, G.S. et al., (2005). Proteomics, 5, 3226–3245.</a:t>
            </a:r>
          </a:p>
          <a:p>
            <a:r>
              <a:rPr lang="es-ES" sz="1900" dirty="0" err="1"/>
              <a:t>Strasser</a:t>
            </a:r>
            <a:r>
              <a:rPr lang="es-ES" sz="1900" dirty="0"/>
              <a:t>, B.J. (2010). Journal of the History of Biology, 43, 623–660. doi:10.1007/s10739-009-9221-0</a:t>
            </a:r>
          </a:p>
          <a:p>
            <a:r>
              <a:rPr lang="es-ES" sz="1900" dirty="0"/>
              <a:t>Taylor, C.F. et al., (2007). Nature </a:t>
            </a:r>
            <a:r>
              <a:rPr lang="es-ES" sz="1900" dirty="0" err="1"/>
              <a:t>Biotechnology</a:t>
            </a:r>
            <a:r>
              <a:rPr lang="es-ES" sz="1900" dirty="0"/>
              <a:t>, 25, 887–893.</a:t>
            </a:r>
          </a:p>
          <a:p>
            <a:r>
              <a:rPr lang="es-ES" sz="1900" dirty="0"/>
              <a:t>Terzaghi, E., </a:t>
            </a:r>
            <a:r>
              <a:rPr lang="es-ES" sz="1900" dirty="0" err="1"/>
              <a:t>Okada</a:t>
            </a:r>
            <a:r>
              <a:rPr lang="es-ES" sz="1900" dirty="0"/>
              <a:t>, Y., Streisinger, G., </a:t>
            </a:r>
            <a:r>
              <a:rPr lang="es-ES" sz="1900" dirty="0" err="1"/>
              <a:t>Emrich</a:t>
            </a:r>
            <a:r>
              <a:rPr lang="es-ES" sz="1900" dirty="0"/>
              <a:t>, J., </a:t>
            </a:r>
            <a:r>
              <a:rPr lang="es-ES" sz="1900" dirty="0" err="1"/>
              <a:t>Inouye</a:t>
            </a:r>
            <a:r>
              <a:rPr lang="es-ES" sz="1900" dirty="0"/>
              <a:t>, M., Tsugita, A. (1966). PNAS, 56, 500-507.</a:t>
            </a:r>
          </a:p>
          <a:p>
            <a:r>
              <a:rPr lang="es-ES" sz="1900" dirty="0" smtClean="0"/>
              <a:t>Tsugita</a:t>
            </a:r>
            <a:r>
              <a:rPr lang="es-ES" sz="1900" dirty="0"/>
              <a:t>, A., </a:t>
            </a:r>
            <a:r>
              <a:rPr lang="es-ES" sz="1900" dirty="0" err="1"/>
              <a:t>Gish</a:t>
            </a:r>
            <a:r>
              <a:rPr lang="es-ES" sz="1900" dirty="0"/>
              <a:t>, D.T., Young, J., Fraenkel-</a:t>
            </a:r>
            <a:r>
              <a:rPr lang="es-ES" sz="1900" dirty="0" err="1"/>
              <a:t>Conrat</a:t>
            </a:r>
            <a:r>
              <a:rPr lang="es-ES" sz="1900" dirty="0"/>
              <a:t>, H., </a:t>
            </a:r>
            <a:r>
              <a:rPr lang="es-ES" sz="1900" dirty="0" err="1"/>
              <a:t>Knight</a:t>
            </a:r>
            <a:r>
              <a:rPr lang="es-ES" sz="1900" dirty="0"/>
              <a:t>, C.A., Stanley, W.M. (</a:t>
            </a:r>
            <a:r>
              <a:rPr lang="es-ES" sz="1900" dirty="0" smtClean="0"/>
              <a:t>1960). </a:t>
            </a:r>
            <a:r>
              <a:rPr lang="es-ES" sz="1900" dirty="0"/>
              <a:t>PNAS, 46(11), 1463–1469.</a:t>
            </a:r>
          </a:p>
          <a:p>
            <a:r>
              <a:rPr lang="es-ES" sz="1900" dirty="0"/>
              <a:t>Tsugita, A. (1962). Journal of Molecular Biology, 5, 284-292.</a:t>
            </a:r>
          </a:p>
          <a:p>
            <a:r>
              <a:rPr lang="es-ES" sz="1900" dirty="0"/>
              <a:t>Tsugita, A., Fraenkel-</a:t>
            </a:r>
            <a:r>
              <a:rPr lang="es-ES" sz="1900" dirty="0" err="1"/>
              <a:t>Conrat</a:t>
            </a:r>
            <a:r>
              <a:rPr lang="es-ES" sz="1900" dirty="0"/>
              <a:t>, H., </a:t>
            </a:r>
            <a:r>
              <a:rPr lang="es-ES" sz="1900" dirty="0" err="1"/>
              <a:t>Nirenberg</a:t>
            </a:r>
            <a:r>
              <a:rPr lang="es-ES" sz="1900" dirty="0"/>
              <a:t>, M.W., </a:t>
            </a:r>
            <a:r>
              <a:rPr lang="es-ES" sz="1900" dirty="0" err="1"/>
              <a:t>Matthaei</a:t>
            </a:r>
            <a:r>
              <a:rPr lang="es-ES" sz="1900" dirty="0"/>
              <a:t>, J.H. (1962). PNAS, 48, 846-853.</a:t>
            </a:r>
          </a:p>
          <a:p>
            <a:r>
              <a:rPr lang="es-ES" sz="1900" dirty="0" smtClean="0"/>
              <a:t>Tsugita</a:t>
            </a:r>
            <a:r>
              <a:rPr lang="es-ES" sz="1900" dirty="0"/>
              <a:t>, A., </a:t>
            </a:r>
            <a:r>
              <a:rPr lang="es-ES" sz="1900" dirty="0" err="1"/>
              <a:t>Kawakami</a:t>
            </a:r>
            <a:r>
              <a:rPr lang="es-ES" sz="1900" dirty="0"/>
              <a:t>, T. (1999). </a:t>
            </a:r>
            <a:r>
              <a:rPr lang="es-ES" sz="1900" dirty="0" err="1"/>
              <a:t>Nippon</a:t>
            </a:r>
            <a:r>
              <a:rPr lang="es-ES" sz="1900" dirty="0"/>
              <a:t> </a:t>
            </a:r>
            <a:r>
              <a:rPr lang="es-ES" sz="1900" dirty="0" err="1"/>
              <a:t>Hoigaku</a:t>
            </a:r>
            <a:r>
              <a:rPr lang="es-ES" sz="1900" dirty="0"/>
              <a:t> </a:t>
            </a:r>
            <a:r>
              <a:rPr lang="es-ES" sz="1900" dirty="0" err="1"/>
              <a:t>Zasshi-Japanese</a:t>
            </a:r>
            <a:r>
              <a:rPr lang="es-ES" sz="1900" dirty="0"/>
              <a:t> Journal of Legal Medicine, 53(2), 191-198.</a:t>
            </a:r>
          </a:p>
          <a:p>
            <a:endParaRPr lang="es-ES" dirty="0"/>
          </a:p>
        </p:txBody>
      </p:sp>
      <p:sp>
        <p:nvSpPr>
          <p:cNvPr id="6" name="CuadroTexto 5"/>
          <p:cNvSpPr txBox="1"/>
          <p:nvPr/>
        </p:nvSpPr>
        <p:spPr>
          <a:xfrm>
            <a:off x="968991" y="595103"/>
            <a:ext cx="2033516" cy="477054"/>
          </a:xfrm>
          <a:prstGeom prst="rect">
            <a:avLst/>
          </a:prstGeom>
          <a:noFill/>
        </p:spPr>
        <p:txBody>
          <a:bodyPr wrap="square" rtlCol="0">
            <a:spAutoFit/>
          </a:bodyPr>
          <a:lstStyle/>
          <a:p>
            <a:r>
              <a:rPr lang="es-ES" sz="2500" dirty="0" smtClean="0"/>
              <a:t>Bibliography</a:t>
            </a:r>
            <a:endParaRPr lang="es-ES" sz="2500" dirty="0"/>
          </a:p>
        </p:txBody>
      </p:sp>
    </p:spTree>
    <p:extLst>
      <p:ext uri="{BB962C8B-B14F-4D97-AF65-F5344CB8AC3E}">
        <p14:creationId xmlns="" xmlns:p14="http://schemas.microsoft.com/office/powerpoint/2010/main" val="680815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642411" y="2042615"/>
            <a:ext cx="3291840" cy="970450"/>
          </a:xfrm>
        </p:spPr>
        <p:txBody>
          <a:bodyPr rtlCol="0" anchor="b">
            <a:normAutofit fontScale="90000"/>
          </a:bodyPr>
          <a:lstStyle/>
          <a:p>
            <a:pPr algn="l"/>
            <a:r>
              <a:rPr lang="es-ES" sz="2800" dirty="0" smtClean="0"/>
              <a:t>In 1976, Akira Tsugita</a:t>
            </a:r>
            <a:r>
              <a:rPr lang="en-US" sz="2800" dirty="0" smtClean="0"/>
              <a:t> </a:t>
            </a:r>
            <a:r>
              <a:rPr lang="en-US" sz="2800" dirty="0"/>
              <a:t>received </a:t>
            </a:r>
            <a:r>
              <a:rPr lang="en-US" sz="2800" dirty="0" smtClean="0"/>
              <a:t>the </a:t>
            </a:r>
            <a:r>
              <a:rPr lang="en-US" sz="2800" dirty="0"/>
              <a:t>honorary membership of the University of </a:t>
            </a:r>
            <a:r>
              <a:rPr lang="en-US" sz="2800" dirty="0" smtClean="0"/>
              <a:t>Basel (Biocenter).</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4"/>
          <a:srcRect l="5640" r="11927"/>
          <a:stretch/>
        </p:blipFill>
        <p:spPr>
          <a:xfrm>
            <a:off x="4654295" y="10"/>
            <a:ext cx="7537705" cy="6857990"/>
          </a:xfrm>
          <a:prstGeom prst="rect">
            <a:avLst/>
          </a:prstGeom>
        </p:spPr>
      </p:pic>
      <p:pic>
        <p:nvPicPr>
          <p:cNvPr id="7" name="Imagen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34063" y="1531890"/>
            <a:ext cx="6629680" cy="4827967"/>
          </a:xfrm>
          <a:prstGeom prst="rect">
            <a:avLst/>
          </a:prstGeom>
        </p:spPr>
      </p:pic>
    </p:spTree>
    <p:extLst>
      <p:ext uri="{BB962C8B-B14F-4D97-AF65-F5344CB8AC3E}">
        <p14:creationId xmlns="" xmlns:p14="http://schemas.microsoft.com/office/powerpoint/2010/main" val="27520120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232420" y="5063320"/>
            <a:ext cx="4421875" cy="979548"/>
          </a:xfrm>
        </p:spPr>
        <p:txBody>
          <a:bodyPr rtlCol="0" anchor="b">
            <a:normAutofit fontScale="90000"/>
          </a:bodyPr>
          <a:lstStyle/>
          <a:p>
            <a:pPr algn="l"/>
            <a:r>
              <a:rPr lang="en-US" sz="2800" dirty="0" smtClean="0"/>
              <a:t>Two milestones </a:t>
            </a:r>
            <a:r>
              <a:rPr lang="en-US" sz="2800" dirty="0"/>
              <a:t>in research on </a:t>
            </a:r>
            <a:r>
              <a:rPr lang="en-US" sz="2800" dirty="0" smtClean="0"/>
              <a:t>tobacco </a:t>
            </a:r>
            <a:r>
              <a:rPr lang="en-US" sz="2800" dirty="0"/>
              <a:t>mosaic virus (TMV) can be attributed to </a:t>
            </a:r>
            <a:r>
              <a:rPr lang="en-US" sz="2800" dirty="0" smtClean="0"/>
              <a:t>Tsugita (</a:t>
            </a:r>
            <a:r>
              <a:rPr lang="en-US" sz="2800" dirty="0"/>
              <a:t>Harrison &amp; Wilson, 1999):</a:t>
            </a:r>
            <a:br>
              <a:rPr lang="en-US" sz="2800" dirty="0"/>
            </a:br>
            <a:r>
              <a:rPr lang="en-US" sz="2800" dirty="0">
                <a:solidFill>
                  <a:srgbClr val="FF0000"/>
                </a:solidFill>
              </a:rPr>
              <a:t>In 1960</a:t>
            </a:r>
            <a:r>
              <a:rPr lang="en-US" sz="2800" dirty="0"/>
              <a:t> (Tsugita et al., 1960)(Strasser, 2010), he </a:t>
            </a:r>
            <a:r>
              <a:rPr lang="en-US" sz="2800" dirty="0" smtClean="0"/>
              <a:t>reported the complete sequence of a strain of TMV, and from that suggested that the genetic code should be universal.</a:t>
            </a:r>
            <a:br>
              <a:rPr lang="en-US" sz="2800" dirty="0" smtClean="0"/>
            </a:br>
            <a:r>
              <a:rPr lang="es-ES" sz="2800" dirty="0" smtClean="0">
                <a:solidFill>
                  <a:srgbClr val="FF0000"/>
                </a:solidFill>
              </a:rPr>
              <a:t>In 1962</a:t>
            </a:r>
            <a:r>
              <a:rPr lang="es-ES" sz="2800" dirty="0" smtClean="0"/>
              <a:t>, </a:t>
            </a:r>
            <a:r>
              <a:rPr lang="en-US" sz="2800" dirty="0"/>
              <a:t>Tsugita provided the key evidence that nucleotide triplets encoding individual amino acids do not overlap </a:t>
            </a:r>
            <a:r>
              <a:rPr lang="en-US" sz="2800" dirty="0" smtClean="0"/>
              <a:t>(Tsugita, 1962).</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724081" y="2042615"/>
            <a:ext cx="3848100" cy="3838575"/>
          </a:xfrm>
          <a:prstGeom prst="rect">
            <a:avLst/>
          </a:prstGeom>
        </p:spPr>
      </p:pic>
    </p:spTree>
    <p:extLst>
      <p:ext uri="{BB962C8B-B14F-4D97-AF65-F5344CB8AC3E}">
        <p14:creationId xmlns="" xmlns:p14="http://schemas.microsoft.com/office/powerpoint/2010/main" val="223332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22830" y="5104263"/>
            <a:ext cx="4421875" cy="979548"/>
          </a:xfrm>
        </p:spPr>
        <p:txBody>
          <a:bodyPr rtlCol="0" anchor="b">
            <a:normAutofit fontScale="90000"/>
          </a:bodyPr>
          <a:lstStyle/>
          <a:p>
            <a:pPr marL="457200" indent="-457200" algn="l"/>
            <a:r>
              <a:rPr lang="en-US" sz="2800" dirty="0" smtClean="0"/>
              <a:t>	Both </a:t>
            </a:r>
            <a:r>
              <a:rPr lang="en-US" sz="2800" dirty="0"/>
              <a:t>ideas were put into circulation at the Fifth International Congress </a:t>
            </a:r>
            <a:r>
              <a:rPr lang="en-US" sz="2800" dirty="0" smtClean="0"/>
              <a:t>of </a:t>
            </a:r>
            <a:r>
              <a:rPr lang="en-US" sz="2800" dirty="0"/>
              <a:t>Biochemistry,</a:t>
            </a:r>
            <a:br>
              <a:rPr lang="en-US" sz="2800" dirty="0"/>
            </a:br>
            <a:r>
              <a:rPr lang="en-US" sz="2800" dirty="0"/>
              <a:t>in Moscow, </a:t>
            </a:r>
            <a:r>
              <a:rPr lang="en-US" sz="2800" dirty="0" smtClean="0"/>
              <a:t>10-16 August 1961.</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5" name="Imagen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480644" y="914142"/>
            <a:ext cx="3953335" cy="5448727"/>
          </a:xfrm>
          <a:prstGeom prst="rect">
            <a:avLst/>
          </a:prstGeom>
        </p:spPr>
      </p:pic>
    </p:spTree>
    <p:extLst>
      <p:ext uri="{BB962C8B-B14F-4D97-AF65-F5344CB8AC3E}">
        <p14:creationId xmlns="" xmlns:p14="http://schemas.microsoft.com/office/powerpoint/2010/main" val="3753894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22830" y="5104263"/>
            <a:ext cx="4421875" cy="979548"/>
          </a:xfrm>
        </p:spPr>
        <p:txBody>
          <a:bodyPr rtlCol="0" anchor="b">
            <a:normAutofit fontScale="90000"/>
          </a:bodyPr>
          <a:lstStyle/>
          <a:p>
            <a:pPr algn="l"/>
            <a:r>
              <a:rPr lang="en-US" sz="2800" dirty="0" smtClean="0"/>
              <a:t>	Firstly</a:t>
            </a:r>
            <a:r>
              <a:rPr lang="en-US" sz="2800" dirty="0"/>
              <a:t>: In 1960, he </a:t>
            </a:r>
            <a:r>
              <a:rPr lang="en-US" sz="2800" dirty="0" smtClean="0"/>
              <a:t>	published </a:t>
            </a:r>
            <a:r>
              <a:rPr lang="en-US" sz="2800" dirty="0"/>
              <a:t>the complete </a:t>
            </a:r>
            <a:r>
              <a:rPr lang="en-US" sz="2800" dirty="0" smtClean="0"/>
              <a:t>	amino </a:t>
            </a:r>
            <a:r>
              <a:rPr lang="en-US" sz="2800" dirty="0"/>
              <a:t>acid sequence</a:t>
            </a:r>
            <a:br>
              <a:rPr lang="en-US" sz="2800" dirty="0"/>
            </a:br>
            <a:r>
              <a:rPr lang="en-US" sz="2800" dirty="0" smtClean="0"/>
              <a:t>	of </a:t>
            </a:r>
            <a:r>
              <a:rPr lang="en-US" sz="2800" dirty="0"/>
              <a:t>the TMV </a:t>
            </a:r>
            <a:r>
              <a:rPr lang="en-US" sz="2800" dirty="0" smtClean="0"/>
              <a:t>coat.</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117911" y="619124"/>
            <a:ext cx="6810303" cy="1603340"/>
          </a:xfrm>
          <a:prstGeom prst="rect">
            <a:avLst/>
          </a:prstGeom>
        </p:spPr>
      </p:pic>
      <p:pic>
        <p:nvPicPr>
          <p:cNvPr id="6" name="Imagen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016877" y="2364771"/>
            <a:ext cx="2812539" cy="4350922"/>
          </a:xfrm>
          <a:prstGeom prst="rect">
            <a:avLst/>
          </a:prstGeom>
        </p:spPr>
      </p:pic>
    </p:spTree>
    <p:extLst>
      <p:ext uri="{BB962C8B-B14F-4D97-AF65-F5344CB8AC3E}">
        <p14:creationId xmlns="" xmlns:p14="http://schemas.microsoft.com/office/powerpoint/2010/main" val="1920809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83A355-F4EE-449A-8FF6-965BB822CD02}"/>
              </a:ext>
            </a:extLst>
          </p:cNvPr>
          <p:cNvSpPr>
            <a:spLocks noGrp="1"/>
          </p:cNvSpPr>
          <p:nvPr>
            <p:ph type="title"/>
          </p:nvPr>
        </p:nvSpPr>
        <p:spPr>
          <a:xfrm>
            <a:off x="-122830" y="5104263"/>
            <a:ext cx="4421875" cy="979548"/>
          </a:xfrm>
        </p:spPr>
        <p:txBody>
          <a:bodyPr rtlCol="0" anchor="b">
            <a:normAutofit fontScale="90000"/>
          </a:bodyPr>
          <a:lstStyle/>
          <a:p>
            <a:pPr marL="457200" indent="-457200" algn="l"/>
            <a:r>
              <a:rPr lang="en-US" sz="2800" dirty="0" smtClean="0"/>
              <a:t>	Tsugita was </a:t>
            </a:r>
            <a:r>
              <a:rPr lang="en-US" sz="2800" dirty="0"/>
              <a:t>at </a:t>
            </a:r>
            <a:r>
              <a:rPr lang="en-US" sz="2800" dirty="0" smtClean="0"/>
              <a:t>the </a:t>
            </a:r>
            <a:r>
              <a:rPr lang="en-US" sz="2800" dirty="0"/>
              <a:t>Virus </a:t>
            </a:r>
            <a:r>
              <a:rPr lang="en-US" sz="2800" dirty="0" smtClean="0"/>
              <a:t>Laboratory </a:t>
            </a:r>
            <a:r>
              <a:rPr lang="en-US" sz="2800" dirty="0"/>
              <a:t>directed by Nobel Prize in Chemistry 1946</a:t>
            </a:r>
            <a:r>
              <a:rPr lang="en-US" sz="2800" dirty="0" smtClean="0"/>
              <a:t>, Wendell </a:t>
            </a:r>
            <a:r>
              <a:rPr lang="en-US" sz="2800" dirty="0"/>
              <a:t>Meredith Stanley in the University of California, </a:t>
            </a:r>
            <a:r>
              <a:rPr lang="en-US" sz="2800" dirty="0" smtClean="0"/>
              <a:t>Berkeley.</a:t>
            </a:r>
            <a:endParaRPr lang="es-ES" sz="2800" dirty="0"/>
          </a:p>
        </p:txBody>
      </p:sp>
      <p:pic>
        <p:nvPicPr>
          <p:cNvPr id="4" name="Imagen 3">
            <a:extLst>
              <a:ext uri="{FF2B5EF4-FFF2-40B4-BE49-F238E27FC236}">
                <a16:creationId xmlns="" xmlns:a16="http://schemas.microsoft.com/office/drawing/2014/main" id="{9FC094AD-DFDC-4944-8341-B513DBD94078}"/>
              </a:ext>
              <a:ext uri="{C183D7F6-B498-43B3-948B-1728B52AA6E4}">
                <adec:decorative xmlns="" xmlns:adec="http://schemas.microsoft.com/office/drawing/2017/decorative" val="1"/>
              </a:ext>
            </a:extLst>
          </p:cNvPr>
          <p:cNvPicPr>
            <a:picLocks noChangeAspect="1"/>
          </p:cNvPicPr>
          <p:nvPr/>
        </p:nvPicPr>
        <p:blipFill rotWithShape="1">
          <a:blip r:embed="rId3"/>
          <a:srcRect l="5640" r="11927"/>
          <a:stretch/>
        </p:blipFill>
        <p:spPr>
          <a:xfrm>
            <a:off x="4654295" y="10"/>
            <a:ext cx="7537705" cy="6857990"/>
          </a:xfrm>
          <a:prstGeom prst="rect">
            <a:avLst/>
          </a:prstGeom>
        </p:spPr>
      </p:pic>
      <p:pic>
        <p:nvPicPr>
          <p:cNvPr id="5" name="Imagen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99915" y="839342"/>
            <a:ext cx="7046464" cy="5179325"/>
          </a:xfrm>
          <a:prstGeom prst="rect">
            <a:avLst/>
          </a:prstGeom>
        </p:spPr>
      </p:pic>
    </p:spTree>
    <p:extLst>
      <p:ext uri="{BB962C8B-B14F-4D97-AF65-F5344CB8AC3E}">
        <p14:creationId xmlns="" xmlns:p14="http://schemas.microsoft.com/office/powerpoint/2010/main" val="24471912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Custom 18">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Office_36807044_TF55991576.potx" id="{99ACE6E6-4832-44C1-B05E-B427BAEC525C}" vid="{42FCA24C-0D4F-4163-B8D5-6F83C9DC6A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8">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1C015E-2B6B-4186-AA19-D3C2878D41E9}">
  <ds:schemaRefs>
    <ds:schemaRef ds:uri="http://www.w3.org/XML/1998/namespace"/>
    <ds:schemaRef ds:uri="http://schemas.microsoft.com/office/2006/documentManagement/types"/>
    <ds:schemaRef ds:uri="http://purl.org/dc/elements/1.1/"/>
    <ds:schemaRef ds:uri="http://purl.org/dc/terms/"/>
    <ds:schemaRef ds:uri="71af3243-3dd4-4a8d-8c0d-dd76da1f02a5"/>
    <ds:schemaRef ds:uri="http://schemas.microsoft.com/office/infopath/2007/PartnerControls"/>
    <ds:schemaRef ds:uri="http://purl.org/dc/dcmitype/"/>
    <ds:schemaRef ds:uri="http://schemas.microsoft.com/office/2006/metadata/properties"/>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F5BE4635-D1B4-4307-892D-6B7970BB7308}">
  <ds:schemaRefs>
    <ds:schemaRef ds:uri="http://schemas.microsoft.com/sharepoint/v3/contenttype/forms"/>
  </ds:schemaRefs>
</ds:datastoreItem>
</file>

<file path=customXml/itemProps3.xml><?xml version="1.0" encoding="utf-8"?>
<ds:datastoreItem xmlns:ds="http://schemas.openxmlformats.org/officeDocument/2006/customXml" ds:itemID="{83214C86-EE31-4BD9-A8DA-4E7809549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2039</Words>
  <Application>Microsoft Office PowerPoint</Application>
  <PresentationFormat>Personalizado</PresentationFormat>
  <Paragraphs>134</Paragraphs>
  <Slides>42</Slides>
  <Notes>42</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Pizarra</vt:lpstr>
      <vt:lpstr>Visualizing data with professor Tsugita:  a history within distinct macromolecular classes</vt:lpstr>
      <vt:lpstr>Akira Tsugita  (1928, August 18, 2007, May 31)</vt:lpstr>
      <vt:lpstr>The biological sciences have been traditionally a visually-rich discipline. The deduced protein sequence and the amino acid sequences determined directly from the protein analysis agree with this postulate.</vt:lpstr>
      <vt:lpstr>He was awarded the Promotion Prize from the Japanese Biochemical Society (1964) and in 1966 he was included in the Editorial Board of the Journal of Biochemistry</vt:lpstr>
      <vt:lpstr>In 1976, Akira Tsugita received the honorary membership of the University of Basel (Biocenter).</vt:lpstr>
      <vt:lpstr>Two milestones in research on tobacco mosaic virus (TMV) can be attributed to Tsugita (Harrison &amp; Wilson, 1999): In 1960 (Tsugita et al., 1960)(Strasser, 2010), he reported the complete sequence of a strain of TMV, and from that suggested that the genetic code should be universal. In 1962, Tsugita provided the key evidence that nucleotide triplets encoding individual amino acids do not overlap (Tsugita, 1962).</vt:lpstr>
      <vt:lpstr> Both ideas were put into circulation at the Fifth International Congress of Biochemistry, in Moscow, 10-16 August 1961.</vt:lpstr>
      <vt:lpstr> Firstly: In 1960, he  published the complete  amino acid sequence  of the TMV coat.</vt:lpstr>
      <vt:lpstr> Tsugita was at the Virus Laboratory directed by Nobel Prize in Chemistry 1946, Wendell Meredith Stanley in the University of California, Berkeley.</vt:lpstr>
      <vt:lpstr> George Gamow said that he viewed TMV as "a beautiful 158 jewel necklace".</vt:lpstr>
      <vt:lpstr> He added that he had spent his efforts trying to decode it, using an overlapping code, six or seven years ago!</vt:lpstr>
      <vt:lpstr> Using tobacco mosaic virus (TMV), Tsugita and Fraenkel-Conrat extracted some of its RNA and introduced this viral RNA into the bacterial protein-synthesizing system of E. coli.</vt:lpstr>
      <vt:lpstr> From that, he attained the conclusion that in all living organisms the genetic code is the same.  Tsugita’s research into TMV led to the conclusion that the genetic code may constitute a common "language" understood by all living things. </vt:lpstr>
      <vt:lpstr>The result was an evidence of marked structural similarity between proteins  synthesized by the E. coli system and by tobacco plant cells, under the direction of the same viral RNA.  In what clearly indicated that the genetic code is quite similar for widely divergent living organisms (since instructions from the same virus were needed in similar fashion by a bacterium and by a plant) and thus may be universal! </vt:lpstr>
      <vt:lpstr>Diapositiva 15</vt:lpstr>
      <vt:lpstr>Diapositiva 16</vt:lpstr>
      <vt:lpstr>.</vt:lpstr>
      <vt:lpstr>In particular,  the contribution Tsugita presented in Moscow made amino acid composition analysis reveal that aspartic acid, threotine, and proline residues of the wild-type protein were, correspondingly, substituted by alanine, serine, and leucine. After a decade of research, this biological coding problem was brought to bay.</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2020-08-21T14:23:30Z</dcterms:created>
  <dcterms:modified xsi:type="dcterms:W3CDTF">2020-09-02T07:53:06Z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