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sldIdLst>
    <p:sldId id="256" r:id="rId2"/>
    <p:sldId id="257" r:id="rId3"/>
    <p:sldId id="259" r:id="rId4"/>
    <p:sldId id="264" r:id="rId5"/>
    <p:sldId id="260" r:id="rId6"/>
    <p:sldId id="263" r:id="rId7"/>
    <p:sldId id="258" r:id="rId8"/>
    <p:sldId id="261" r:id="rId9"/>
    <p:sldId id="272" r:id="rId10"/>
    <p:sldId id="273" r:id="rId11"/>
    <p:sldId id="275" r:id="rId12"/>
    <p:sldId id="265" r:id="rId13"/>
    <p:sldId id="274" r:id="rId14"/>
    <p:sldId id="276" r:id="rId15"/>
    <p:sldId id="266" r:id="rId16"/>
    <p:sldId id="267" r:id="rId17"/>
    <p:sldId id="277" r:id="rId18"/>
    <p:sldId id="262" r:id="rId19"/>
    <p:sldId id="271" r:id="rId20"/>
    <p:sldId id="268" r:id="rId21"/>
    <p:sldId id="269" r:id="rId22"/>
    <p:sldId id="270" r:id="rId23"/>
    <p:sldId id="279" r:id="rId2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0449" autoAdjust="0"/>
    <p:restoredTop sz="93792" autoAdjust="0"/>
  </p:normalViewPr>
  <p:slideViewPr>
    <p:cSldViewPr snapToGrid="0">
      <p:cViewPr>
        <p:scale>
          <a:sx n="50" d="100"/>
          <a:sy n="50" d="100"/>
        </p:scale>
        <p:origin x="1456" y="4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5B6559B-6A21-43F5-B987-95E04AFF28BD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B7DBF37-FAF3-4EE9-8E9C-DA8B6FE01CB0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984745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&gt;60% of </a:t>
            </a:r>
            <a:r>
              <a:rPr lang="fr-FR" dirty="0" err="1"/>
              <a:t>species</a:t>
            </a:r>
            <a:r>
              <a:rPr lang="fr-FR" dirty="0"/>
              <a:t> are </a:t>
            </a:r>
            <a:r>
              <a:rPr lang="fr-FR" dirty="0" err="1"/>
              <a:t>present</a:t>
            </a:r>
            <a:r>
              <a:rPr lang="fr-FR" dirty="0"/>
              <a:t> in </a:t>
            </a:r>
            <a:r>
              <a:rPr lang="fr-FR" dirty="0" err="1"/>
              <a:t>less</a:t>
            </a:r>
            <a:r>
              <a:rPr lang="fr-FR" dirty="0"/>
              <a:t> </a:t>
            </a:r>
            <a:r>
              <a:rPr lang="fr-FR" dirty="0" err="1"/>
              <a:t>than</a:t>
            </a:r>
            <a:r>
              <a:rPr lang="fr-FR" dirty="0"/>
              <a:t> 1/3 of the provinces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DBF37-FAF3-4EE9-8E9C-DA8B6FE01CB0}" type="slidenum">
              <a:rPr lang="fr-FR" smtClean="0"/>
              <a:t>20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350874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Vast</a:t>
            </a:r>
            <a:r>
              <a:rPr lang="fr-FR" dirty="0"/>
              <a:t> </a:t>
            </a:r>
            <a:r>
              <a:rPr lang="fr-FR" dirty="0" err="1"/>
              <a:t>majority</a:t>
            </a:r>
            <a:r>
              <a:rPr lang="fr-FR" dirty="0"/>
              <a:t> of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in </a:t>
            </a:r>
            <a:r>
              <a:rPr lang="fr-FR" dirty="0" err="1"/>
              <a:t>half</a:t>
            </a:r>
            <a:r>
              <a:rPr lang="fr-FR" dirty="0"/>
              <a:t> of </a:t>
            </a:r>
            <a:r>
              <a:rPr lang="fr-FR" dirty="0" err="1"/>
              <a:t>Italian</a:t>
            </a:r>
            <a:r>
              <a:rPr lang="fr-FR" dirty="0"/>
              <a:t> </a:t>
            </a:r>
            <a:r>
              <a:rPr lang="fr-FR" dirty="0" err="1"/>
              <a:t>regions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DBF37-FAF3-4EE9-8E9C-DA8B6FE01CB0}" type="slidenum">
              <a:rPr lang="fr-FR" smtClean="0"/>
              <a:t>21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108180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not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/>
              <a:t>Vast</a:t>
            </a:r>
            <a:r>
              <a:rPr lang="fr-FR" dirty="0"/>
              <a:t> </a:t>
            </a:r>
            <a:r>
              <a:rPr lang="fr-FR" dirty="0" err="1"/>
              <a:t>majority</a:t>
            </a:r>
            <a:r>
              <a:rPr lang="fr-FR" dirty="0"/>
              <a:t> of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in </a:t>
            </a:r>
            <a:r>
              <a:rPr lang="fr-FR" dirty="0" err="1"/>
              <a:t>half</a:t>
            </a:r>
            <a:r>
              <a:rPr lang="fr-FR" dirty="0"/>
              <a:t> of </a:t>
            </a:r>
            <a:r>
              <a:rPr lang="fr-FR" dirty="0" err="1"/>
              <a:t>Italian</a:t>
            </a:r>
            <a:r>
              <a:rPr lang="fr-FR" dirty="0"/>
              <a:t> </a:t>
            </a:r>
            <a:r>
              <a:rPr lang="fr-FR" dirty="0" err="1"/>
              <a:t>regions</a:t>
            </a:r>
            <a:endParaRPr lang="fr-FR" dirty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B7DBF37-FAF3-4EE9-8E9C-DA8B6FE01CB0}" type="slidenum">
              <a:rPr lang="fr-FR" smtClean="0"/>
              <a:t>22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5891579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/>
              <a:t>To</a:t>
            </a:r>
            <a:r>
              <a:rPr lang="fr-FR" baseline="0" dirty="0"/>
              <a:t> </a:t>
            </a:r>
            <a:r>
              <a:rPr lang="fr-FR" dirty="0"/>
              <a:t>the jury for </a:t>
            </a:r>
            <a:r>
              <a:rPr lang="fr-FR" dirty="0" err="1"/>
              <a:t>having</a:t>
            </a:r>
            <a:r>
              <a:rPr lang="fr-FR" dirty="0"/>
              <a:t> </a:t>
            </a:r>
            <a:r>
              <a:rPr lang="fr-FR" dirty="0" err="1"/>
              <a:t>accepted</a:t>
            </a:r>
            <a:r>
              <a:rPr lang="fr-FR" dirty="0"/>
              <a:t> to </a:t>
            </a:r>
            <a:r>
              <a:rPr lang="fr-FR" dirty="0" err="1"/>
              <a:t>review</a:t>
            </a:r>
            <a:r>
              <a:rPr lang="fr-FR" dirty="0"/>
              <a:t> </a:t>
            </a:r>
            <a:r>
              <a:rPr lang="fr-FR" dirty="0" err="1"/>
              <a:t>my</a:t>
            </a:r>
            <a:r>
              <a:rPr lang="fr-FR" dirty="0"/>
              <a:t> </a:t>
            </a:r>
            <a:r>
              <a:rPr lang="fr-FR" dirty="0" err="1"/>
              <a:t>work</a:t>
            </a:r>
            <a:r>
              <a:rPr lang="fr-FR" dirty="0"/>
              <a:t> and to </a:t>
            </a:r>
            <a:r>
              <a:rPr lang="fr-FR" dirty="0" err="1"/>
              <a:t>everyone</a:t>
            </a:r>
            <a:r>
              <a:rPr lang="fr-FR" dirty="0"/>
              <a:t> for </a:t>
            </a:r>
            <a:r>
              <a:rPr lang="fr-FR" dirty="0" err="1"/>
              <a:t>your</a:t>
            </a:r>
            <a:r>
              <a:rPr lang="fr-FR" dirty="0"/>
              <a:t> attention.</a:t>
            </a:r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3DB0349-74D8-4D3B-88B7-746057E914E6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5929363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54DF6F-D8DA-4586-BBDD-9339997C91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32BE0F26-E73A-43B0-B25D-630B791C2B5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4E8ADC5C-321D-4ECD-9A6A-77AF9FBE3D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5CB48420-B335-445F-B944-17D2EADE5D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C37AC491-4EDE-4612-94D1-5B7E2D1C21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59835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BDA0BE65-0647-481D-B0A6-5198D86C80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DA065F6F-2AE8-4F5E-BFED-C069BB5C9F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F95C888E-BBC2-4A60-A6CB-96FAEA4018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7769AD7-E59D-405D-963B-385EAC266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D7C71EB-F31D-4020-9414-CD6859733C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368006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>
            <a:extLst>
              <a:ext uri="{FF2B5EF4-FFF2-40B4-BE49-F238E27FC236}">
                <a16:creationId xmlns:a16="http://schemas.microsoft.com/office/drawing/2014/main" id="{891B0F07-EFB0-4861-906D-CB5859172B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vertical 2">
            <a:extLst>
              <a:ext uri="{FF2B5EF4-FFF2-40B4-BE49-F238E27FC236}">
                <a16:creationId xmlns:a16="http://schemas.microsoft.com/office/drawing/2014/main" id="{61F057A7-1DE3-42BA-859C-914ADDCC411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625BB53C-DC15-4C4E-BCC3-E9B3545EF8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0EDD2A67-E5D8-4296-990D-4F3072D61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777FDB48-F74B-469A-9DF8-ADE08273CE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95773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D778C70-88C9-498E-8B21-DDA1BF9012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52255422-BCF8-4BB2-AAB7-2125C38FE1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3A2C1F19-2B91-4B46-B956-BC934D002B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7E2D613F-FD6F-44B9-8FBB-CA87430E0B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AB8C09F2-F377-48CC-B467-847107F00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7964948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BE21CD5-1930-4394-8E70-130F51C15A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BE52F39-C83E-4F44-B19B-64C6F062E4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55647D12-4AF7-4E2D-A541-5FE61A4F1F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BE1ABBBE-D9A4-4884-88CB-75F0DAD74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87BD400F-DF1D-4A65-9B89-8E7F7A980E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6235774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15526C4-34E7-4095-8F34-DC411536176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1B8867FA-F222-43E5-88B6-8533954138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977517F4-5A1A-44E1-88EE-0BC62822985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C21BFD35-16B4-440A-B8A1-47ADE3C5E0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5D87F351-D66F-4464-BE78-46CAA8A2D12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2F35A396-0D13-4EBE-8A66-46A88AE0F7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653432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AB249FE-390D-4F2E-AB69-DA1810494D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ACB80BEA-6B29-4466-959D-ED8F50AEEFF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Espace réservé du contenu 3">
            <a:extLst>
              <a:ext uri="{FF2B5EF4-FFF2-40B4-BE49-F238E27FC236}">
                <a16:creationId xmlns:a16="http://schemas.microsoft.com/office/drawing/2014/main" id="{5DEBDE14-EB76-4ECB-8F2F-FF2F454C0C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5" name="Espace réservé du texte 4">
            <a:extLst>
              <a:ext uri="{FF2B5EF4-FFF2-40B4-BE49-F238E27FC236}">
                <a16:creationId xmlns:a16="http://schemas.microsoft.com/office/drawing/2014/main" id="{0B3D093A-9573-4C9D-B348-D653F33ACC7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Espace réservé du contenu 5">
            <a:extLst>
              <a:ext uri="{FF2B5EF4-FFF2-40B4-BE49-F238E27FC236}">
                <a16:creationId xmlns:a16="http://schemas.microsoft.com/office/drawing/2014/main" id="{83010385-26A0-4737-B05E-A010DC1A667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7" name="Espace réservé de la date 6">
            <a:extLst>
              <a:ext uri="{FF2B5EF4-FFF2-40B4-BE49-F238E27FC236}">
                <a16:creationId xmlns:a16="http://schemas.microsoft.com/office/drawing/2014/main" id="{10C98A2B-5471-40D0-9B21-0159070CA0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8" name="Espace réservé du pied de page 7">
            <a:extLst>
              <a:ext uri="{FF2B5EF4-FFF2-40B4-BE49-F238E27FC236}">
                <a16:creationId xmlns:a16="http://schemas.microsoft.com/office/drawing/2014/main" id="{2EFA925A-5941-4C3A-9460-6C1F6A661C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Espace réservé du numéro de diapositive 8">
            <a:extLst>
              <a:ext uri="{FF2B5EF4-FFF2-40B4-BE49-F238E27FC236}">
                <a16:creationId xmlns:a16="http://schemas.microsoft.com/office/drawing/2014/main" id="{D09416AC-1AF4-4C44-9315-AAEC237791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93132351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8DCD5A0-C9D4-4575-8B5B-D796884629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e la date 2">
            <a:extLst>
              <a:ext uri="{FF2B5EF4-FFF2-40B4-BE49-F238E27FC236}">
                <a16:creationId xmlns:a16="http://schemas.microsoft.com/office/drawing/2014/main" id="{6E6394FF-964F-4FAA-BD38-501D3EAAAD5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4" name="Espace réservé du pied de page 3">
            <a:extLst>
              <a:ext uri="{FF2B5EF4-FFF2-40B4-BE49-F238E27FC236}">
                <a16:creationId xmlns:a16="http://schemas.microsoft.com/office/drawing/2014/main" id="{51B29D77-AAAF-47A8-8B12-1DA1C57C0C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Espace réservé du numéro de diapositive 4">
            <a:extLst>
              <a:ext uri="{FF2B5EF4-FFF2-40B4-BE49-F238E27FC236}">
                <a16:creationId xmlns:a16="http://schemas.microsoft.com/office/drawing/2014/main" id="{FD07CF44-A04D-422C-BFF2-8EAB0C9659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909480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>
            <a:extLst>
              <a:ext uri="{FF2B5EF4-FFF2-40B4-BE49-F238E27FC236}">
                <a16:creationId xmlns:a16="http://schemas.microsoft.com/office/drawing/2014/main" id="{E813A8BE-0C9B-479A-B6C0-6CF8C25B6F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3" name="Espace réservé du pied de page 2">
            <a:extLst>
              <a:ext uri="{FF2B5EF4-FFF2-40B4-BE49-F238E27FC236}">
                <a16:creationId xmlns:a16="http://schemas.microsoft.com/office/drawing/2014/main" id="{647D8209-EEDF-47A0-9884-AC2DFCE3514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Espace réservé du numéro de diapositive 3">
            <a:extLst>
              <a:ext uri="{FF2B5EF4-FFF2-40B4-BE49-F238E27FC236}">
                <a16:creationId xmlns:a16="http://schemas.microsoft.com/office/drawing/2014/main" id="{99903D2A-00EE-492A-8C95-7BC36B02BC7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4997815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0766ECC-D29D-4B26-A8F6-4CDF6BE8E9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EE35E8EB-6F62-4403-8069-BB6194A689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1276654F-C303-4DC8-AC15-F96DC8E15A4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ABF80773-61B4-4BB5-B20A-BF81535EED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8F6BCD52-6B4C-4D90-A8CE-ED24A58327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1E71ABB9-E950-4D80-BC3E-9A12F38D9C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805413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8A81E6E-C0CC-4D20-AE14-5388D3306D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</a:p>
        </p:txBody>
      </p:sp>
      <p:sp>
        <p:nvSpPr>
          <p:cNvPr id="3" name="Espace réservé pour une image  2">
            <a:extLst>
              <a:ext uri="{FF2B5EF4-FFF2-40B4-BE49-F238E27FC236}">
                <a16:creationId xmlns:a16="http://schemas.microsoft.com/office/drawing/2014/main" id="{709C4C9E-172B-47A7-AB2F-9094AD3AE4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FR"/>
          </a:p>
        </p:txBody>
      </p:sp>
      <p:sp>
        <p:nvSpPr>
          <p:cNvPr id="4" name="Espace réservé du texte 3">
            <a:extLst>
              <a:ext uri="{FF2B5EF4-FFF2-40B4-BE49-F238E27FC236}">
                <a16:creationId xmlns:a16="http://schemas.microsoft.com/office/drawing/2014/main" id="{AF859636-607F-4608-BDEE-0D6679A4F0E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Espace réservé de la date 4">
            <a:extLst>
              <a:ext uri="{FF2B5EF4-FFF2-40B4-BE49-F238E27FC236}">
                <a16:creationId xmlns:a16="http://schemas.microsoft.com/office/drawing/2014/main" id="{8C58C30F-CBFC-4E25-AA29-7CB5E19ED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6" name="Espace réservé du pied de page 5">
            <a:extLst>
              <a:ext uri="{FF2B5EF4-FFF2-40B4-BE49-F238E27FC236}">
                <a16:creationId xmlns:a16="http://schemas.microsoft.com/office/drawing/2014/main" id="{437CA93B-71AC-420D-A4F4-ED4E39DBD5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Espace réservé du numéro de diapositive 6">
            <a:extLst>
              <a:ext uri="{FF2B5EF4-FFF2-40B4-BE49-F238E27FC236}">
                <a16:creationId xmlns:a16="http://schemas.microsoft.com/office/drawing/2014/main" id="{D7A9BE5C-A8FD-4CC7-AD8E-534E99E96F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9153736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>
            <a:extLst>
              <a:ext uri="{FF2B5EF4-FFF2-40B4-BE49-F238E27FC236}">
                <a16:creationId xmlns:a16="http://schemas.microsoft.com/office/drawing/2014/main" id="{32106CB4-3132-4996-83BA-5C6C78DC2A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</a:p>
        </p:txBody>
      </p:sp>
      <p:sp>
        <p:nvSpPr>
          <p:cNvPr id="3" name="Espace réservé du texte 2">
            <a:extLst>
              <a:ext uri="{FF2B5EF4-FFF2-40B4-BE49-F238E27FC236}">
                <a16:creationId xmlns:a16="http://schemas.microsoft.com/office/drawing/2014/main" id="{8C6D08F6-E0B7-4DF7-A5F8-D7B76C7114E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4" name="Espace réservé de la date 3">
            <a:extLst>
              <a:ext uri="{FF2B5EF4-FFF2-40B4-BE49-F238E27FC236}">
                <a16:creationId xmlns:a16="http://schemas.microsoft.com/office/drawing/2014/main" id="{AE86BF49-0B04-471C-BB77-0AAA7A078E1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6FDF8C1-1886-4E3E-A735-9849040D5E6B}" type="datetimeFigureOut">
              <a:rPr lang="fr-FR" smtClean="0"/>
              <a:t>10/05/2023</a:t>
            </a:fld>
            <a:endParaRPr lang="fr-FR"/>
          </a:p>
        </p:txBody>
      </p:sp>
      <p:sp>
        <p:nvSpPr>
          <p:cNvPr id="5" name="Espace réservé du pied de page 4">
            <a:extLst>
              <a:ext uri="{FF2B5EF4-FFF2-40B4-BE49-F238E27FC236}">
                <a16:creationId xmlns:a16="http://schemas.microsoft.com/office/drawing/2014/main" id="{20263CAC-0CCC-4A31-8B46-99DA82DF3DC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Espace réservé du numéro de diapositive 5">
            <a:extLst>
              <a:ext uri="{FF2B5EF4-FFF2-40B4-BE49-F238E27FC236}">
                <a16:creationId xmlns:a16="http://schemas.microsoft.com/office/drawing/2014/main" id="{BA6EE932-DFDB-469A-B1E2-3DDE39CBF4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A14EA1D-6AC5-4CA0-9B40-39D89D28091D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60648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jpeg"/><Relationship Id="rId7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image" Target="../media/image37.pn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11" Type="http://schemas.openxmlformats.org/officeDocument/2006/relationships/image" Target="../media/image45.png"/><Relationship Id="rId5" Type="http://schemas.openxmlformats.org/officeDocument/2006/relationships/image" Target="../media/image39.png"/><Relationship Id="rId10" Type="http://schemas.openxmlformats.org/officeDocument/2006/relationships/image" Target="../media/image44.png"/><Relationship Id="rId4" Type="http://schemas.openxmlformats.org/officeDocument/2006/relationships/image" Target="../media/image38.png"/><Relationship Id="rId9" Type="http://schemas.openxmlformats.org/officeDocument/2006/relationships/image" Target="../media/image4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0.jpeg"/><Relationship Id="rId5" Type="http://schemas.openxmlformats.org/officeDocument/2006/relationships/image" Target="../media/image49.png"/><Relationship Id="rId4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4.jpeg"/><Relationship Id="rId4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55.jpe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52.png"/><Relationship Id="rId4" Type="http://schemas.openxmlformats.org/officeDocument/2006/relationships/image" Target="../media/image50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8.jpeg"/><Relationship Id="rId4" Type="http://schemas.openxmlformats.org/officeDocument/2006/relationships/image" Target="../media/image40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6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3.png"/><Relationship Id="rId4" Type="http://schemas.openxmlformats.org/officeDocument/2006/relationships/image" Target="../media/image6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png"/><Relationship Id="rId4" Type="http://schemas.openxmlformats.org/officeDocument/2006/relationships/image" Target="../media/image67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eg"/><Relationship Id="rId3" Type="http://schemas.openxmlformats.org/officeDocument/2006/relationships/image" Target="../media/image69.png"/><Relationship Id="rId7" Type="http://schemas.openxmlformats.org/officeDocument/2006/relationships/image" Target="../media/image73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png"/><Relationship Id="rId5" Type="http://schemas.openxmlformats.org/officeDocument/2006/relationships/image" Target="../media/image71.png"/><Relationship Id="rId10" Type="http://schemas.openxmlformats.org/officeDocument/2006/relationships/image" Target="../media/image76.jpeg"/><Relationship Id="rId4" Type="http://schemas.openxmlformats.org/officeDocument/2006/relationships/image" Target="../media/image70.png"/><Relationship Id="rId9" Type="http://schemas.openxmlformats.org/officeDocument/2006/relationships/image" Target="../media/image7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7" Type="http://schemas.openxmlformats.org/officeDocument/2006/relationships/image" Target="../media/image14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60AFF9B-2D75-47DD-BD2D-ED56008B63B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52570"/>
            <a:ext cx="9144000" cy="1655762"/>
          </a:xfrm>
        </p:spPr>
        <p:txBody>
          <a:bodyPr>
            <a:normAutofit/>
          </a:bodyPr>
          <a:lstStyle/>
          <a:p>
            <a:r>
              <a:rPr lang="en-US" sz="4800" dirty="0">
                <a:solidFill>
                  <a:srgbClr val="AD1F1F"/>
                </a:solidFill>
                <a:latin typeface="Calibri" pitchFamily="34" charset="0"/>
              </a:rPr>
              <a:t>Red-list status of 102 segetal species across 37 EU countries</a:t>
            </a:r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Sous-titre 2">
            <a:extLst>
              <a:ext uri="{FF2B5EF4-FFF2-40B4-BE49-F238E27FC236}">
                <a16:creationId xmlns:a16="http://schemas.microsoft.com/office/drawing/2014/main" id="{73D3808D-8CAF-4B5A-8BEB-C4A113E4F4B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084976" y="2368855"/>
            <a:ext cx="10022048" cy="1655762"/>
          </a:xfrm>
        </p:spPr>
        <p:txBody>
          <a:bodyPr>
            <a:normAutofit lnSpcReduction="10000"/>
          </a:bodyPr>
          <a:lstStyle/>
          <a:p>
            <a:r>
              <a:rPr lang="fr-FR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Guillaume ADEUX </a:t>
            </a:r>
            <a:r>
              <a:rPr lang="fr-FR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and Jocelyne CAMBECÈDES</a:t>
            </a:r>
          </a:p>
          <a:p>
            <a:endParaRPr lang="fr-FR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Workshop of the EWRS Working Group “Weed Vegetation and Biodiversity” </a:t>
            </a:r>
          </a:p>
          <a:p>
            <a:r>
              <a:rPr lang="en-US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Prague, Czech Republic, 10th of May 2023</a:t>
            </a:r>
            <a:endParaRPr lang="fr-FR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77C12095-BBB4-452F-A0E3-83D55B84BF7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130" y="4385140"/>
            <a:ext cx="3243526" cy="216523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2E4CE63-3539-4A7A-AC26-FC67040DCE6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83636" y="4385141"/>
            <a:ext cx="3243527" cy="2164964"/>
          </a:xfrm>
          <a:prstGeom prst="rect">
            <a:avLst/>
          </a:prstGeom>
        </p:spPr>
      </p:pic>
      <p:pic>
        <p:nvPicPr>
          <p:cNvPr id="8" name="Picture 4" descr="logoUMRAgroecologie - Agronov">
            <a:extLst>
              <a:ext uri="{FF2B5EF4-FFF2-40B4-BE49-F238E27FC236}">
                <a16:creationId xmlns:a16="http://schemas.microsoft.com/office/drawing/2014/main" id="{88BCF862-94FF-499C-A0C5-FA9E63B9B14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59564" y="4397095"/>
            <a:ext cx="3190878" cy="9802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CBNPMP quadri bd">
            <a:extLst>
              <a:ext uri="{FF2B5EF4-FFF2-40B4-BE49-F238E27FC236}">
                <a16:creationId xmlns:a16="http://schemas.microsoft.com/office/drawing/2014/main" id="{D515C34D-FA76-4C7B-8E79-2591031E8B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7570995" y="5565649"/>
            <a:ext cx="792088" cy="857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Image 10" descr="OFB_LogoHoriz_RVB (2).png">
            <a:extLst>
              <a:ext uri="{FF2B5EF4-FFF2-40B4-BE49-F238E27FC236}">
                <a16:creationId xmlns:a16="http://schemas.microsoft.com/office/drawing/2014/main" id="{750DEF9F-97E1-4D80-A636-9A3C7F2D3805}"/>
              </a:ext>
            </a:extLst>
          </p:cNvPr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38488" y="5467623"/>
            <a:ext cx="2076993" cy="1014971"/>
          </a:xfrm>
          <a:prstGeom prst="rect">
            <a:avLst/>
          </a:prstGeom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7E6AF25C-AFD2-45B5-8B6F-0E741A3245E1}"/>
              </a:ext>
            </a:extLst>
          </p:cNvPr>
          <p:cNvPicPr/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0336" y="5565649"/>
            <a:ext cx="1368152" cy="836712"/>
          </a:xfrm>
          <a:prstGeom prst="rect">
            <a:avLst/>
          </a:prstGeom>
          <a:noFill/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97115419-7319-4F82-A6CB-32A2D37B3BF0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r="42917"/>
          <a:stretch/>
        </p:blipFill>
        <p:spPr>
          <a:xfrm>
            <a:off x="10105399" y="620603"/>
            <a:ext cx="1480656" cy="1387728"/>
          </a:xfrm>
          <a:prstGeom prst="rect">
            <a:avLst/>
          </a:prstGeom>
        </p:spPr>
      </p:pic>
      <p:sp>
        <p:nvSpPr>
          <p:cNvPr id="14" name="ZoneTexte 13">
            <a:extLst>
              <a:ext uri="{FF2B5EF4-FFF2-40B4-BE49-F238E27FC236}">
                <a16:creationId xmlns:a16="http://schemas.microsoft.com/office/drawing/2014/main" id="{B1F05DDD-2BDC-4B9E-8E53-394EA396EF23}"/>
              </a:ext>
            </a:extLst>
          </p:cNvPr>
          <p:cNvSpPr txBox="1"/>
          <p:nvPr/>
        </p:nvSpPr>
        <p:spPr>
          <a:xfrm>
            <a:off x="1478651" y="6505430"/>
            <a:ext cx="133248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/>
              <a:t>Nigella</a:t>
            </a:r>
            <a:r>
              <a:rPr lang="fr-FR" sz="1400" i="1" dirty="0"/>
              <a:t> </a:t>
            </a:r>
            <a:r>
              <a:rPr lang="fr-FR" sz="1400" i="1" dirty="0" err="1"/>
              <a:t>arvensis</a:t>
            </a:r>
            <a:endParaRPr lang="fr-FR" sz="1400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5EADE837-17CD-4058-B516-A761EE6B050D}"/>
              </a:ext>
            </a:extLst>
          </p:cNvPr>
          <p:cNvSpPr txBox="1"/>
          <p:nvPr/>
        </p:nvSpPr>
        <p:spPr>
          <a:xfrm>
            <a:off x="9512541" y="6550223"/>
            <a:ext cx="1469762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sz="1400" i="1" dirty="0" err="1"/>
              <a:t>Roemeria</a:t>
            </a:r>
            <a:r>
              <a:rPr lang="fr-FR" sz="1400" i="1" dirty="0"/>
              <a:t> hybrida</a:t>
            </a:r>
            <a:endParaRPr lang="fr-FR" sz="1400" dirty="0"/>
          </a:p>
        </p:txBody>
      </p:sp>
    </p:spTree>
    <p:extLst>
      <p:ext uri="{BB962C8B-B14F-4D97-AF65-F5344CB8AC3E}">
        <p14:creationId xmlns:p14="http://schemas.microsoft.com/office/powerpoint/2010/main" val="177282574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geographically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restricted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species</a:t>
            </a:r>
            <a:endParaRPr lang="fr-FR" sz="4800" dirty="0">
              <a:solidFill>
                <a:srgbClr val="AD1F1F"/>
              </a:solidFill>
              <a:latin typeface="Calibri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7D482FA0-8809-4E38-9210-5D161DF6DB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952" y="1419500"/>
            <a:ext cx="2209999" cy="3312368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65182B9-8C58-49C8-A83A-F753195FAAB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534026" y="1419500"/>
            <a:ext cx="2257931" cy="3312368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EFD8014-A941-4C11-BFD7-3F13A25C613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50679" y="1419500"/>
            <a:ext cx="2335219" cy="3312368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B462EE-9CDE-4854-8413-5ADD36A84B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29595" y="1419500"/>
            <a:ext cx="2206547" cy="3312368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85DA78A2-BE8F-4B86-AC49-86496FA6AB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79839" y="1419500"/>
            <a:ext cx="2211643" cy="3312368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852B02C-A977-48F8-8579-0E459C718B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6952" y="5440061"/>
            <a:ext cx="2209998" cy="1151977"/>
          </a:xfrm>
          <a:prstGeom prst="rect">
            <a:avLst/>
          </a:prstGeom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D21744D7-5F53-4D14-9F7A-3A484300A95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682310" y="5440061"/>
            <a:ext cx="2097630" cy="1151977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E951E746-A198-4267-A153-C529611FE81C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123676" y="5440061"/>
            <a:ext cx="2073559" cy="1151977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420AD799-8EF4-4B11-AB91-D5CE86C002F5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441952" y="5440061"/>
            <a:ext cx="2192683" cy="1151977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DEA3E9AD-5048-4AE2-BC0E-201BEFBD5FD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0051692" y="5440061"/>
            <a:ext cx="1761372" cy="1148721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488511D8-CC23-42CC-BD93-C98140F300D8}"/>
              </a:ext>
            </a:extLst>
          </p:cNvPr>
          <p:cNvSpPr txBox="1"/>
          <p:nvPr/>
        </p:nvSpPr>
        <p:spPr>
          <a:xfrm>
            <a:off x="12834706" y="2782552"/>
            <a:ext cx="342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And </a:t>
            </a:r>
            <a:r>
              <a:rPr lang="fr-FR" dirty="0" err="1"/>
              <a:t>different</a:t>
            </a:r>
            <a:r>
              <a:rPr lang="fr-FR" dirty="0"/>
              <a:t> micro-taxa of </a:t>
            </a:r>
            <a:r>
              <a:rPr lang="fr-FR" dirty="0" err="1"/>
              <a:t>tulips</a:t>
            </a:r>
            <a:r>
              <a:rPr lang="fr-FR" dirty="0"/>
              <a:t>…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E34E988-69BB-4EB0-B9D6-3DC296C0E7CB}"/>
              </a:ext>
            </a:extLst>
          </p:cNvPr>
          <p:cNvSpPr txBox="1"/>
          <p:nvPr/>
        </p:nvSpPr>
        <p:spPr>
          <a:xfrm>
            <a:off x="270739" y="4761598"/>
            <a:ext cx="206242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Nigella</a:t>
            </a:r>
            <a:r>
              <a:rPr lang="fr-FR" i="1" dirty="0"/>
              <a:t> </a:t>
            </a:r>
            <a:r>
              <a:rPr lang="fr-FR" i="1" dirty="0" err="1"/>
              <a:t>nigellastrum</a:t>
            </a:r>
            <a:endParaRPr lang="fr-FR" i="1" dirty="0"/>
          </a:p>
          <a:p>
            <a:pPr algn="ctr"/>
            <a:r>
              <a:rPr lang="fr-FR" dirty="0" err="1"/>
              <a:t>Dwarf</a:t>
            </a:r>
            <a:r>
              <a:rPr lang="fr-FR" dirty="0"/>
              <a:t> </a:t>
            </a:r>
            <a:r>
              <a:rPr lang="fr-FR" dirty="0" err="1"/>
              <a:t>Nigella</a:t>
            </a:r>
            <a:endParaRPr lang="fr-FR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E738B5-3B42-4D41-A094-9D052B14ACA4}"/>
              </a:ext>
            </a:extLst>
          </p:cNvPr>
          <p:cNvSpPr txBox="1"/>
          <p:nvPr/>
        </p:nvSpPr>
        <p:spPr>
          <a:xfrm>
            <a:off x="2529911" y="4761598"/>
            <a:ext cx="22767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Delphinium </a:t>
            </a:r>
            <a:r>
              <a:rPr lang="fr-FR" i="1" dirty="0" err="1"/>
              <a:t>pubescens</a:t>
            </a:r>
            <a:endParaRPr lang="fr-FR" i="1" dirty="0"/>
          </a:p>
          <a:p>
            <a:pPr algn="ctr"/>
            <a:r>
              <a:rPr lang="fr-FR" dirty="0" err="1"/>
              <a:t>Hairy</a:t>
            </a:r>
            <a:r>
              <a:rPr lang="fr-FR" dirty="0"/>
              <a:t> </a:t>
            </a:r>
            <a:r>
              <a:rPr lang="fr-FR" dirty="0" err="1"/>
              <a:t>larkspur</a:t>
            </a:r>
            <a:endParaRPr lang="fr-FR" dirty="0"/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2A0EC456-6B80-4730-8C94-B714E6220DB6}"/>
              </a:ext>
            </a:extLst>
          </p:cNvPr>
          <p:cNvSpPr txBox="1"/>
          <p:nvPr/>
        </p:nvSpPr>
        <p:spPr>
          <a:xfrm>
            <a:off x="5134391" y="4761598"/>
            <a:ext cx="19334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Nigella</a:t>
            </a:r>
            <a:r>
              <a:rPr lang="fr-FR" i="1" dirty="0"/>
              <a:t> </a:t>
            </a:r>
            <a:r>
              <a:rPr lang="fr-FR" i="1" dirty="0" err="1"/>
              <a:t>gallica</a:t>
            </a:r>
            <a:endParaRPr lang="fr-FR" i="1" dirty="0"/>
          </a:p>
          <a:p>
            <a:pPr algn="ctr"/>
            <a:r>
              <a:rPr lang="fr-FR" dirty="0"/>
              <a:t>Pale </a:t>
            </a:r>
            <a:r>
              <a:rPr lang="fr-FR" dirty="0" err="1"/>
              <a:t>Fennel-flower</a:t>
            </a:r>
            <a:endParaRPr lang="fr-FR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1D13CF26-849E-4981-95BB-ECD447289EF3}"/>
              </a:ext>
            </a:extLst>
          </p:cNvPr>
          <p:cNvSpPr txBox="1"/>
          <p:nvPr/>
        </p:nvSpPr>
        <p:spPr>
          <a:xfrm>
            <a:off x="7343870" y="4761598"/>
            <a:ext cx="23839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Delphinium </a:t>
            </a:r>
            <a:r>
              <a:rPr lang="fr-FR" i="1" dirty="0" err="1"/>
              <a:t>verdunense</a:t>
            </a:r>
            <a:endParaRPr lang="fr-FR" i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64E72F5C-A2C9-4236-8897-6D1B0C2A0089}"/>
              </a:ext>
            </a:extLst>
          </p:cNvPr>
          <p:cNvSpPr txBox="1"/>
          <p:nvPr/>
        </p:nvSpPr>
        <p:spPr>
          <a:xfrm>
            <a:off x="9797535" y="4761598"/>
            <a:ext cx="21618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Bunium</a:t>
            </a:r>
            <a:r>
              <a:rPr lang="fr-FR" i="1" dirty="0"/>
              <a:t> </a:t>
            </a:r>
            <a:r>
              <a:rPr lang="fr-FR" i="1" dirty="0" err="1"/>
              <a:t>pachypodum</a:t>
            </a:r>
            <a:endParaRPr lang="fr-FR" i="1" dirty="0"/>
          </a:p>
        </p:txBody>
      </p:sp>
    </p:spTree>
    <p:extLst>
      <p:ext uri="{BB962C8B-B14F-4D97-AF65-F5344CB8AC3E}">
        <p14:creationId xmlns:p14="http://schemas.microsoft.com/office/powerpoint/2010/main" val="86620609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introduced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species</a:t>
            </a:r>
            <a:endParaRPr lang="fr-FR" sz="4800" dirty="0">
              <a:solidFill>
                <a:srgbClr val="AD1F1F"/>
              </a:solidFill>
              <a:latin typeface="Calibri" pitchFamily="34" charset="0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7172CCE8-75BF-47AA-9CC4-D2C33C6F6B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843" y="1846820"/>
            <a:ext cx="2205523" cy="3304692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11F86150-E38F-496F-AA2D-64FF5D08E09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32351" y="1846820"/>
            <a:ext cx="2204985" cy="3304693"/>
          </a:xfrm>
          <a:prstGeom prst="rect">
            <a:avLst/>
          </a:prstGeom>
        </p:spPr>
      </p:pic>
      <p:pic>
        <p:nvPicPr>
          <p:cNvPr id="18" name="Image 17">
            <a:extLst>
              <a:ext uri="{FF2B5EF4-FFF2-40B4-BE49-F238E27FC236}">
                <a16:creationId xmlns:a16="http://schemas.microsoft.com/office/drawing/2014/main" id="{D9001E9A-B5C4-4F1C-BA2E-9846EE8E3CB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21321" y="1846820"/>
            <a:ext cx="2186604" cy="3304692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78DA9CC6-7144-48B3-8B37-F70B6C399E5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220" r="15073"/>
          <a:stretch/>
        </p:blipFill>
        <p:spPr>
          <a:xfrm>
            <a:off x="7191910" y="1849149"/>
            <a:ext cx="2401023" cy="3302363"/>
          </a:xfrm>
          <a:prstGeom prst="rect">
            <a:avLst/>
          </a:prstGeom>
        </p:spPr>
      </p:pic>
      <p:pic>
        <p:nvPicPr>
          <p:cNvPr id="5124" name="Picture 4" descr="World Plants: Complete Plant List">
            <a:extLst>
              <a:ext uri="{FF2B5EF4-FFF2-40B4-BE49-F238E27FC236}">
                <a16:creationId xmlns:a16="http://schemas.microsoft.com/office/drawing/2014/main" id="{52D6C7A0-89ED-421D-B8E5-BF59E8E8933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76918" y="1849149"/>
            <a:ext cx="2201574" cy="33023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ZoneTexte 7">
            <a:extLst>
              <a:ext uri="{FF2B5EF4-FFF2-40B4-BE49-F238E27FC236}">
                <a16:creationId xmlns:a16="http://schemas.microsoft.com/office/drawing/2014/main" id="{B7CAF66B-6680-4972-BEA0-6ED6D2ADCCFA}"/>
              </a:ext>
            </a:extLst>
          </p:cNvPr>
          <p:cNvSpPr txBox="1"/>
          <p:nvPr/>
        </p:nvSpPr>
        <p:spPr>
          <a:xfrm>
            <a:off x="304947" y="5307644"/>
            <a:ext cx="22941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Delphinium </a:t>
            </a:r>
            <a:r>
              <a:rPr lang="fr-FR" i="1" dirty="0" err="1"/>
              <a:t>ajacis</a:t>
            </a:r>
            <a:endParaRPr lang="fr-FR" i="1" dirty="0"/>
          </a:p>
          <a:p>
            <a:pPr algn="ctr"/>
            <a:r>
              <a:rPr lang="fr-FR" dirty="0" err="1"/>
              <a:t>Doubtful</a:t>
            </a:r>
            <a:r>
              <a:rPr lang="fr-FR" dirty="0"/>
              <a:t> </a:t>
            </a:r>
            <a:r>
              <a:rPr lang="fr-FR" dirty="0" err="1"/>
              <a:t>knight's</a:t>
            </a:r>
            <a:r>
              <a:rPr lang="fr-FR" dirty="0"/>
              <a:t> </a:t>
            </a:r>
            <a:r>
              <a:rPr lang="fr-FR" dirty="0" err="1"/>
              <a:t>spur</a:t>
            </a:r>
            <a:r>
              <a:rPr lang="fr-FR" dirty="0"/>
              <a:t> 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0D6C9576-CC5A-4345-A8AB-44B5039C92E3}"/>
              </a:ext>
            </a:extLst>
          </p:cNvPr>
          <p:cNvSpPr txBox="1"/>
          <p:nvPr/>
        </p:nvSpPr>
        <p:spPr>
          <a:xfrm>
            <a:off x="2635414" y="5307644"/>
            <a:ext cx="222535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Delphinium orientale</a:t>
            </a:r>
          </a:p>
          <a:p>
            <a:pPr algn="ctr"/>
            <a:r>
              <a:rPr lang="fr-FR" dirty="0"/>
              <a:t>Oriental </a:t>
            </a:r>
            <a:r>
              <a:rPr lang="fr-FR" dirty="0" err="1"/>
              <a:t>Knight’s-Spur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13CF8E1-D470-4070-BEBF-522B7C9865D2}"/>
              </a:ext>
            </a:extLst>
          </p:cNvPr>
          <p:cNvSpPr txBox="1"/>
          <p:nvPr/>
        </p:nvSpPr>
        <p:spPr>
          <a:xfrm>
            <a:off x="4705851" y="5307644"/>
            <a:ext cx="27986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Honorius </a:t>
            </a:r>
            <a:r>
              <a:rPr lang="fr-FR" i="1" dirty="0" err="1"/>
              <a:t>nutans</a:t>
            </a:r>
            <a:endParaRPr lang="fr-FR" i="1" dirty="0"/>
          </a:p>
          <a:p>
            <a:pPr algn="ctr"/>
            <a:r>
              <a:rPr lang="fr-FR" i="1" dirty="0" err="1"/>
              <a:t>Drooping</a:t>
            </a:r>
            <a:r>
              <a:rPr lang="fr-FR" i="1" dirty="0"/>
              <a:t> star-of-Bethlehem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1618AE41-0288-40DD-9997-D8E3247EEADA}"/>
              </a:ext>
            </a:extLst>
          </p:cNvPr>
          <p:cNvSpPr txBox="1"/>
          <p:nvPr/>
        </p:nvSpPr>
        <p:spPr>
          <a:xfrm>
            <a:off x="7492174" y="5307644"/>
            <a:ext cx="178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Cuscuta</a:t>
            </a:r>
            <a:r>
              <a:rPr lang="fr-FR" i="1" dirty="0"/>
              <a:t> </a:t>
            </a:r>
            <a:r>
              <a:rPr lang="fr-FR" i="1" dirty="0" err="1"/>
              <a:t>epilinum</a:t>
            </a:r>
            <a:endParaRPr lang="fr-FR" i="1" dirty="0"/>
          </a:p>
          <a:p>
            <a:pPr algn="ctr"/>
            <a:r>
              <a:rPr lang="fr-FR" dirty="0" err="1"/>
              <a:t>Flax</a:t>
            </a:r>
            <a:r>
              <a:rPr lang="fr-FR" dirty="0"/>
              <a:t> </a:t>
            </a:r>
            <a:r>
              <a:rPr lang="fr-FR" dirty="0" err="1"/>
              <a:t>dodder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9655E39A-C161-4609-9A3B-3B441BB7A85C}"/>
              </a:ext>
            </a:extLst>
          </p:cNvPr>
          <p:cNvSpPr txBox="1"/>
          <p:nvPr/>
        </p:nvSpPr>
        <p:spPr>
          <a:xfrm>
            <a:off x="9852442" y="5307644"/>
            <a:ext cx="187865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Lolium</a:t>
            </a:r>
            <a:r>
              <a:rPr lang="fr-FR" i="1" dirty="0"/>
              <a:t> remotum</a:t>
            </a:r>
          </a:p>
          <a:p>
            <a:pPr algn="ctr"/>
            <a:r>
              <a:rPr lang="fr-FR" dirty="0" err="1"/>
              <a:t>Flax-field</a:t>
            </a:r>
            <a:r>
              <a:rPr lang="fr-FR" dirty="0"/>
              <a:t> </a:t>
            </a:r>
            <a:r>
              <a:rPr lang="fr-FR" dirty="0" err="1"/>
              <a:t>ryegrass</a:t>
            </a:r>
            <a:endParaRPr lang="fr-FR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41BDBBF-031C-4E1E-899D-1634EB1B7EB1}"/>
              </a:ext>
            </a:extLst>
          </p:cNvPr>
          <p:cNvSpPr txBox="1"/>
          <p:nvPr/>
        </p:nvSpPr>
        <p:spPr>
          <a:xfrm>
            <a:off x="7932506" y="6168490"/>
            <a:ext cx="342129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dirty="0"/>
              <a:t>And </a:t>
            </a:r>
            <a:r>
              <a:rPr lang="fr-FR" dirty="0" err="1"/>
              <a:t>different</a:t>
            </a:r>
            <a:r>
              <a:rPr lang="fr-FR" dirty="0"/>
              <a:t> micro-taxa of </a:t>
            </a:r>
            <a:r>
              <a:rPr lang="fr-FR" dirty="0" err="1"/>
              <a:t>tulips</a:t>
            </a:r>
            <a:r>
              <a:rPr lang="fr-FR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7296706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red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lists</a:t>
            </a:r>
            <a:endParaRPr lang="fr-FR" sz="4800" dirty="0">
              <a:solidFill>
                <a:srgbClr val="AD1F1F"/>
              </a:solidFill>
              <a:latin typeface="Calibri" pitchFamily="34" charset="0"/>
            </a:endParaRPr>
          </a:p>
        </p:txBody>
      </p:sp>
      <p:pic>
        <p:nvPicPr>
          <p:cNvPr id="8" name="Espace réservé du contenu 4">
            <a:extLst>
              <a:ext uri="{FF2B5EF4-FFF2-40B4-BE49-F238E27FC236}">
                <a16:creationId xmlns:a16="http://schemas.microsoft.com/office/drawing/2014/main" id="{1921CE16-54C2-41D5-918C-2789A7836EA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3352"/>
          <a:stretch/>
        </p:blipFill>
        <p:spPr>
          <a:xfrm>
            <a:off x="523591" y="1425218"/>
            <a:ext cx="8954706" cy="5167312"/>
          </a:xfrm>
          <a:prstGeom prst="rect">
            <a:avLst/>
          </a:prstGeom>
        </p:spPr>
      </p:pic>
      <p:sp>
        <p:nvSpPr>
          <p:cNvPr id="9" name="ZoneTexte 8">
            <a:extLst>
              <a:ext uri="{FF2B5EF4-FFF2-40B4-BE49-F238E27FC236}">
                <a16:creationId xmlns:a16="http://schemas.microsoft.com/office/drawing/2014/main" id="{E3A8B404-1B52-485E-A76D-287E9CC61264}"/>
              </a:ext>
            </a:extLst>
          </p:cNvPr>
          <p:cNvSpPr txBox="1"/>
          <p:nvPr/>
        </p:nvSpPr>
        <p:spPr>
          <a:xfrm rot="16200000">
            <a:off x="-931513" y="3500701"/>
            <a:ext cx="2952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Number</a:t>
            </a:r>
            <a:r>
              <a:rPr lang="fr-FR" b="1" dirty="0"/>
              <a:t> of countries/</a:t>
            </a:r>
            <a:r>
              <a:rPr lang="fr-FR" b="1" dirty="0" err="1"/>
              <a:t>regions</a:t>
            </a:r>
            <a:endParaRPr lang="fr-FR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5A03DA9-5ADE-4CB2-B86C-F3DC8E27CAE5}"/>
              </a:ext>
            </a:extLst>
          </p:cNvPr>
          <p:cNvSpPr txBox="1"/>
          <p:nvPr/>
        </p:nvSpPr>
        <p:spPr>
          <a:xfrm>
            <a:off x="4434107" y="6398032"/>
            <a:ext cx="1619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Segetal </a:t>
            </a:r>
            <a:r>
              <a:rPr lang="fr-FR" b="1" dirty="0" err="1"/>
              <a:t>species</a:t>
            </a:r>
            <a:endParaRPr lang="fr-FR" b="1" dirty="0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3649F17D-0FD0-4C9D-A001-F87E7B30B535}"/>
              </a:ext>
            </a:extLst>
          </p:cNvPr>
          <p:cNvSpPr/>
          <p:nvPr/>
        </p:nvSpPr>
        <p:spPr>
          <a:xfrm>
            <a:off x="8003457" y="1643838"/>
            <a:ext cx="1121430" cy="160034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581D5065-31C5-4FC6-9BF4-78AF3A3D2428}"/>
              </a:ext>
            </a:extLst>
          </p:cNvPr>
          <p:cNvSpPr txBox="1"/>
          <p:nvPr/>
        </p:nvSpPr>
        <p:spPr>
          <a:xfrm>
            <a:off x="8219767" y="1663502"/>
            <a:ext cx="9051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Waiting</a:t>
            </a:r>
            <a:r>
              <a:rPr lang="fr-FR" sz="1200" b="1" dirty="0"/>
              <a:t> </a:t>
            </a:r>
            <a:r>
              <a:rPr lang="fr-FR" sz="1200" b="1" dirty="0" err="1"/>
              <a:t>list</a:t>
            </a:r>
            <a:endParaRPr lang="fr-FR" sz="1200" b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0E6A8110-5077-4B85-B513-E5D2A536545F}"/>
              </a:ext>
            </a:extLst>
          </p:cNvPr>
          <p:cNvSpPr txBox="1"/>
          <p:nvPr/>
        </p:nvSpPr>
        <p:spPr>
          <a:xfrm>
            <a:off x="8219767" y="1875672"/>
            <a:ext cx="55938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Listed</a:t>
            </a:r>
            <a:endParaRPr lang="fr-FR" sz="1200" b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D8D1D305-8A54-4516-A4D2-64E1BA972323}"/>
              </a:ext>
            </a:extLst>
          </p:cNvPr>
          <p:cNvSpPr txBox="1"/>
          <p:nvPr/>
        </p:nvSpPr>
        <p:spPr>
          <a:xfrm>
            <a:off x="8219767" y="2087842"/>
            <a:ext cx="36260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NT</a:t>
            </a: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E5D0064-16DC-498D-B05D-6CC72061DFA2}"/>
              </a:ext>
            </a:extLst>
          </p:cNvPr>
          <p:cNvSpPr txBox="1"/>
          <p:nvPr/>
        </p:nvSpPr>
        <p:spPr>
          <a:xfrm>
            <a:off x="8219767" y="2305512"/>
            <a:ext cx="3770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/>
              <a:t>VU</a:t>
            </a:r>
          </a:p>
        </p:txBody>
      </p:sp>
      <p:pic>
        <p:nvPicPr>
          <p:cNvPr id="11" name="Espace réservé du contenu 4">
            <a:extLst>
              <a:ext uri="{FF2B5EF4-FFF2-40B4-BE49-F238E27FC236}">
                <a16:creationId xmlns:a16="http://schemas.microsoft.com/office/drawing/2014/main" id="{022FDBFF-AE5D-43D5-98A1-C62CDC0C888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955" t="32071" r="9666" b="37865"/>
          <a:stretch/>
        </p:blipFill>
        <p:spPr>
          <a:xfrm>
            <a:off x="8033056" y="1667263"/>
            <a:ext cx="245807" cy="1553498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02B807B0-61E9-4651-812C-202A671EB04B}"/>
              </a:ext>
            </a:extLst>
          </p:cNvPr>
          <p:cNvSpPr txBox="1"/>
          <p:nvPr/>
        </p:nvSpPr>
        <p:spPr>
          <a:xfrm>
            <a:off x="8219767" y="2501053"/>
            <a:ext cx="377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EN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E03F44E5-B410-4EE5-BEE9-9EE86977BF0F}"/>
              </a:ext>
            </a:extLst>
          </p:cNvPr>
          <p:cNvSpPr txBox="1"/>
          <p:nvPr/>
        </p:nvSpPr>
        <p:spPr>
          <a:xfrm>
            <a:off x="8219767" y="2722407"/>
            <a:ext cx="377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CR</a:t>
            </a: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79AF4907-7C87-44D9-8931-80D1A45B9C45}"/>
              </a:ext>
            </a:extLst>
          </p:cNvPr>
          <p:cNvSpPr txBox="1"/>
          <p:nvPr/>
        </p:nvSpPr>
        <p:spPr>
          <a:xfrm>
            <a:off x="8219767" y="2915356"/>
            <a:ext cx="37702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1200" b="1" dirty="0"/>
              <a:t>EX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68CBC24-DC10-4AF0-BBFC-A2149D32C16F}"/>
              </a:ext>
            </a:extLst>
          </p:cNvPr>
          <p:cNvSpPr txBox="1"/>
          <p:nvPr/>
        </p:nvSpPr>
        <p:spPr>
          <a:xfrm>
            <a:off x="9832838" y="2639552"/>
            <a:ext cx="1835571" cy="224676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noFill/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2000" b="1" dirty="0">
                <a:solidFill>
                  <a:srgbClr val="FF0000"/>
                </a:solidFill>
              </a:rPr>
              <a:t>The taxa </a:t>
            </a:r>
            <a:r>
              <a:rPr lang="fr-FR" sz="2000" b="1" dirty="0" err="1">
                <a:solidFill>
                  <a:srgbClr val="FF0000"/>
                </a:solidFill>
              </a:rPr>
              <a:t>present</a:t>
            </a:r>
            <a:r>
              <a:rPr lang="fr-FR" sz="2000" b="1" dirty="0">
                <a:solidFill>
                  <a:srgbClr val="FF0000"/>
                </a:solidFill>
              </a:rPr>
              <a:t> in the French </a:t>
            </a:r>
            <a:r>
              <a:rPr lang="fr-FR" sz="2000" b="1" dirty="0" err="1">
                <a:solidFill>
                  <a:srgbClr val="FF0000"/>
                </a:solidFill>
              </a:rPr>
              <a:t>segetal</a:t>
            </a:r>
            <a:r>
              <a:rPr lang="fr-FR" sz="2000" b="1" dirty="0">
                <a:solidFill>
                  <a:srgbClr val="FF0000"/>
                </a:solidFill>
              </a:rPr>
              <a:t> plant </a:t>
            </a:r>
            <a:r>
              <a:rPr lang="fr-FR" sz="2000" b="1" dirty="0" err="1">
                <a:solidFill>
                  <a:srgbClr val="FF0000"/>
                </a:solidFill>
              </a:rPr>
              <a:t>list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were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cited</a:t>
            </a:r>
            <a:r>
              <a:rPr lang="fr-FR" sz="2000" b="1" dirty="0">
                <a:solidFill>
                  <a:srgbClr val="FF0000"/>
                </a:solidFill>
              </a:rPr>
              <a:t> on </a:t>
            </a:r>
            <a:r>
              <a:rPr lang="fr-FR" sz="2000" b="1" dirty="0" err="1">
                <a:solidFill>
                  <a:srgbClr val="FF0000"/>
                </a:solidFill>
              </a:rPr>
              <a:t>average</a:t>
            </a:r>
            <a:r>
              <a:rPr lang="fr-FR" sz="2000" b="1" dirty="0">
                <a:solidFill>
                  <a:srgbClr val="FF0000"/>
                </a:solidFill>
              </a:rPr>
              <a:t> in 6 </a:t>
            </a:r>
            <a:r>
              <a:rPr lang="fr-FR" sz="2000" b="1" dirty="0" err="1">
                <a:solidFill>
                  <a:srgbClr val="FF0000"/>
                </a:solidFill>
              </a:rPr>
              <a:t>red</a:t>
            </a:r>
            <a:r>
              <a:rPr lang="fr-FR" sz="2000" b="1" dirty="0">
                <a:solidFill>
                  <a:srgbClr val="FF0000"/>
                </a:solidFill>
              </a:rPr>
              <a:t> </a:t>
            </a:r>
            <a:r>
              <a:rPr lang="fr-FR" sz="2000" b="1" dirty="0" err="1">
                <a:solidFill>
                  <a:srgbClr val="FF0000"/>
                </a:solidFill>
              </a:rPr>
              <a:t>lists</a:t>
            </a:r>
            <a:endParaRPr lang="fr-FR" sz="2000" b="1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573440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most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frequently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cited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species</a:t>
            </a:r>
            <a:endParaRPr lang="fr-FR" sz="4800" dirty="0">
              <a:solidFill>
                <a:srgbClr val="AD1F1F"/>
              </a:solidFill>
              <a:latin typeface="Calibri" pitchFamily="34" charset="0"/>
            </a:endParaRP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C9E6D2AB-772C-4354-8FF1-E4C2D0BEAE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5975" y="1690689"/>
            <a:ext cx="2157427" cy="3146967"/>
          </a:xfrm>
          <a:prstGeom prst="rect">
            <a:avLst/>
          </a:prstGeom>
        </p:spPr>
      </p:pic>
      <p:pic>
        <p:nvPicPr>
          <p:cNvPr id="21" name="Image 20">
            <a:extLst>
              <a:ext uri="{FF2B5EF4-FFF2-40B4-BE49-F238E27FC236}">
                <a16:creationId xmlns:a16="http://schemas.microsoft.com/office/drawing/2014/main" id="{E8FB927B-91B7-4096-8E8C-10C4C940DA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281694" y="1690688"/>
            <a:ext cx="2360224" cy="3146967"/>
          </a:xfrm>
          <a:prstGeom prst="rect">
            <a:avLst/>
          </a:prstGeom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17A90514-414F-488C-81FA-B76BCBE2B86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737981" y="1690688"/>
            <a:ext cx="2208398" cy="3146967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4D529C8-EDD4-4130-996A-D4DFC74D90A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9465" y="1690688"/>
            <a:ext cx="4716166" cy="3146967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5144BB3-0A77-406C-8993-1A900824AF13}"/>
              </a:ext>
            </a:extLst>
          </p:cNvPr>
          <p:cNvSpPr txBox="1"/>
          <p:nvPr/>
        </p:nvSpPr>
        <p:spPr>
          <a:xfrm>
            <a:off x="216767" y="5031419"/>
            <a:ext cx="2165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Agrostemma </a:t>
            </a:r>
            <a:r>
              <a:rPr lang="fr-FR" i="1" dirty="0" err="1"/>
              <a:t>githago</a:t>
            </a:r>
            <a:endParaRPr lang="fr-FR" i="1" dirty="0"/>
          </a:p>
          <a:p>
            <a:pPr algn="ctr"/>
            <a:r>
              <a:rPr lang="fr-FR" dirty="0"/>
              <a:t>Common corn-</a:t>
            </a:r>
            <a:r>
              <a:rPr lang="fr-FR" dirty="0" err="1"/>
              <a:t>cockle</a:t>
            </a:r>
            <a:endParaRPr lang="fr-FR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701123A3-ACE3-4F91-8756-FC8DAB41779C}"/>
              </a:ext>
            </a:extLst>
          </p:cNvPr>
          <p:cNvSpPr txBox="1"/>
          <p:nvPr/>
        </p:nvSpPr>
        <p:spPr>
          <a:xfrm>
            <a:off x="3584756" y="5031419"/>
            <a:ext cx="230787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Scandix pecten-</a:t>
            </a:r>
            <a:r>
              <a:rPr lang="fr-FR" i="1" dirty="0" err="1"/>
              <a:t>veneris</a:t>
            </a:r>
            <a:endParaRPr lang="fr-FR" i="1" dirty="0"/>
          </a:p>
          <a:p>
            <a:pPr algn="ctr"/>
            <a:r>
              <a:rPr lang="fr-FR" dirty="0" err="1"/>
              <a:t>Shepherd's-needle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D570032B-2D5B-428C-82F7-2193F52E2D88}"/>
              </a:ext>
            </a:extLst>
          </p:cNvPr>
          <p:cNvSpPr txBox="1"/>
          <p:nvPr/>
        </p:nvSpPr>
        <p:spPr>
          <a:xfrm>
            <a:off x="7475217" y="5031419"/>
            <a:ext cx="2005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Lolium</a:t>
            </a:r>
            <a:r>
              <a:rPr lang="fr-FR" i="1" dirty="0"/>
              <a:t> </a:t>
            </a:r>
            <a:r>
              <a:rPr lang="fr-FR" i="1" dirty="0" err="1"/>
              <a:t>temulentum</a:t>
            </a:r>
            <a:endParaRPr lang="fr-FR" i="1" dirty="0"/>
          </a:p>
          <a:p>
            <a:pPr algn="ctr"/>
            <a:r>
              <a:rPr lang="fr-FR" dirty="0" err="1"/>
              <a:t>Darnel</a:t>
            </a:r>
            <a:r>
              <a:rPr lang="fr-FR" dirty="0"/>
              <a:t> </a:t>
            </a:r>
            <a:r>
              <a:rPr lang="fr-FR" dirty="0" err="1"/>
              <a:t>ryegrass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CB548E2B-264D-4CA6-8B3E-A3D69F8A5E87}"/>
              </a:ext>
            </a:extLst>
          </p:cNvPr>
          <p:cNvSpPr txBox="1"/>
          <p:nvPr/>
        </p:nvSpPr>
        <p:spPr>
          <a:xfrm>
            <a:off x="9876442" y="5031419"/>
            <a:ext cx="192591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Camelina</a:t>
            </a:r>
            <a:r>
              <a:rPr lang="fr-FR" i="1" dirty="0"/>
              <a:t> alyssum</a:t>
            </a:r>
          </a:p>
          <a:p>
            <a:pPr algn="ctr"/>
            <a:r>
              <a:rPr lang="fr-FR" dirty="0"/>
              <a:t>Flat-</a:t>
            </a:r>
            <a:r>
              <a:rPr lang="fr-FR" dirty="0" err="1"/>
              <a:t>seed</a:t>
            </a:r>
            <a:r>
              <a:rPr lang="fr-FR" dirty="0"/>
              <a:t> false </a:t>
            </a:r>
            <a:r>
              <a:rPr lang="fr-FR" dirty="0" err="1"/>
              <a:t>flax</a:t>
            </a:r>
            <a:r>
              <a:rPr lang="fr-FR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424090743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frequently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cited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as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extinct</a:t>
            </a:r>
            <a:endParaRPr lang="fr-FR" sz="4800" dirty="0">
              <a:solidFill>
                <a:srgbClr val="AD1F1F"/>
              </a:solidFill>
              <a:latin typeface="Calibri" pitchFamily="34" charset="0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BDFA070-0E8B-442C-9628-4278671102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197706" y="1777818"/>
            <a:ext cx="1999139" cy="2848773"/>
          </a:xfrm>
          <a:prstGeom prst="rect">
            <a:avLst/>
          </a:prstGeom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6B30B9D-235E-40C9-9436-74D469C90B2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2220" r="15073"/>
          <a:stretch/>
        </p:blipFill>
        <p:spPr>
          <a:xfrm>
            <a:off x="8063707" y="1777818"/>
            <a:ext cx="2071235" cy="2848773"/>
          </a:xfrm>
          <a:prstGeom prst="rect">
            <a:avLst/>
          </a:prstGeom>
        </p:spPr>
      </p:pic>
      <p:pic>
        <p:nvPicPr>
          <p:cNvPr id="5" name="Picture 4" descr="World Plants: Complete Plant List">
            <a:extLst>
              <a:ext uri="{FF2B5EF4-FFF2-40B4-BE49-F238E27FC236}">
                <a16:creationId xmlns:a16="http://schemas.microsoft.com/office/drawing/2014/main" id="{05A05324-818C-432C-8EC0-C111F6F3F5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9058" y="1777818"/>
            <a:ext cx="1899181" cy="28487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2F97601-E646-473A-AF18-27232AFF86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0054" y="1777818"/>
            <a:ext cx="2136579" cy="2848773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E6C8B8E7-D42D-4498-9234-9430AD84B75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961588" y="1777818"/>
            <a:ext cx="1952998" cy="284877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C94CC1C8-B1C9-49E5-9536-2C74A0A9A90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-455847" y="2251581"/>
            <a:ext cx="2848773" cy="190124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98A806D7-BCE5-4C5A-8D2E-F19E6CB03540}"/>
              </a:ext>
            </a:extLst>
          </p:cNvPr>
          <p:cNvSpPr txBox="1"/>
          <p:nvPr/>
        </p:nvSpPr>
        <p:spPr>
          <a:xfrm>
            <a:off x="1864952" y="4783769"/>
            <a:ext cx="2165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Agrostemma </a:t>
            </a:r>
            <a:r>
              <a:rPr lang="fr-FR" i="1" dirty="0" err="1"/>
              <a:t>githago</a:t>
            </a:r>
            <a:endParaRPr lang="fr-FR" i="1" dirty="0"/>
          </a:p>
          <a:p>
            <a:pPr algn="ctr"/>
            <a:r>
              <a:rPr lang="fr-FR" dirty="0"/>
              <a:t>Common corn-</a:t>
            </a:r>
            <a:r>
              <a:rPr lang="fr-FR" dirty="0" err="1"/>
              <a:t>cockle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E3A564DB-845A-4276-8118-627B38017CB4}"/>
              </a:ext>
            </a:extLst>
          </p:cNvPr>
          <p:cNvSpPr txBox="1"/>
          <p:nvPr/>
        </p:nvSpPr>
        <p:spPr>
          <a:xfrm>
            <a:off x="71572" y="4783769"/>
            <a:ext cx="182184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Asperula </a:t>
            </a:r>
            <a:r>
              <a:rPr lang="fr-FR" i="1" dirty="0" err="1"/>
              <a:t>arvensis</a:t>
            </a:r>
            <a:endParaRPr lang="fr-FR" i="1" dirty="0"/>
          </a:p>
          <a:p>
            <a:pPr algn="ctr"/>
            <a:r>
              <a:rPr lang="fr-FR" dirty="0"/>
              <a:t>Blue </a:t>
            </a:r>
            <a:r>
              <a:rPr lang="fr-FR" dirty="0" err="1"/>
              <a:t>woodruff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C7363AE5-5063-41A3-A584-2F7DD42C2928}"/>
              </a:ext>
            </a:extLst>
          </p:cNvPr>
          <p:cNvSpPr txBox="1"/>
          <p:nvPr/>
        </p:nvSpPr>
        <p:spPr>
          <a:xfrm>
            <a:off x="4017642" y="4783769"/>
            <a:ext cx="200574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Lolium</a:t>
            </a:r>
            <a:r>
              <a:rPr lang="fr-FR" i="1" dirty="0"/>
              <a:t> </a:t>
            </a:r>
            <a:r>
              <a:rPr lang="fr-FR" i="1" dirty="0" err="1"/>
              <a:t>temulentum</a:t>
            </a:r>
            <a:endParaRPr lang="fr-FR" i="1" dirty="0"/>
          </a:p>
          <a:p>
            <a:pPr algn="ctr"/>
            <a:r>
              <a:rPr lang="fr-FR" dirty="0" err="1"/>
              <a:t>Darnel</a:t>
            </a:r>
            <a:r>
              <a:rPr lang="fr-FR" dirty="0"/>
              <a:t> </a:t>
            </a:r>
            <a:r>
              <a:rPr lang="fr-FR" dirty="0" err="1"/>
              <a:t>ryegrass</a:t>
            </a:r>
            <a:endParaRPr lang="fr-FR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EB8D5077-2EAB-4C66-87FB-00A2BB6F58FA}"/>
              </a:ext>
            </a:extLst>
          </p:cNvPr>
          <p:cNvSpPr txBox="1"/>
          <p:nvPr/>
        </p:nvSpPr>
        <p:spPr>
          <a:xfrm>
            <a:off x="10235022" y="4783769"/>
            <a:ext cx="191360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Camelina</a:t>
            </a:r>
            <a:r>
              <a:rPr lang="fr-FR" i="1" dirty="0"/>
              <a:t> alyssum</a:t>
            </a:r>
          </a:p>
          <a:p>
            <a:pPr algn="ctr"/>
            <a:r>
              <a:rPr lang="fr-FR" dirty="0"/>
              <a:t>Flat-</a:t>
            </a:r>
            <a:r>
              <a:rPr lang="fr-FR" dirty="0" err="1"/>
              <a:t>seed</a:t>
            </a:r>
            <a:r>
              <a:rPr lang="fr-FR" dirty="0"/>
              <a:t> false </a:t>
            </a:r>
            <a:r>
              <a:rPr lang="fr-FR" dirty="0" err="1"/>
              <a:t>flax</a:t>
            </a:r>
            <a:endParaRPr lang="fr-FR" i="1" dirty="0"/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6B707AC8-A050-4539-8217-80DC8D10A72B}"/>
              </a:ext>
            </a:extLst>
          </p:cNvPr>
          <p:cNvSpPr txBox="1"/>
          <p:nvPr/>
        </p:nvSpPr>
        <p:spPr>
          <a:xfrm>
            <a:off x="8208666" y="4783769"/>
            <a:ext cx="17813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Cuscuta</a:t>
            </a:r>
            <a:r>
              <a:rPr lang="fr-FR" i="1" dirty="0"/>
              <a:t> </a:t>
            </a:r>
            <a:r>
              <a:rPr lang="fr-FR" i="1" dirty="0" err="1"/>
              <a:t>epilinum</a:t>
            </a:r>
            <a:endParaRPr lang="fr-FR" i="1" dirty="0"/>
          </a:p>
          <a:p>
            <a:pPr algn="ctr"/>
            <a:r>
              <a:rPr lang="fr-FR" dirty="0" err="1"/>
              <a:t>Flax</a:t>
            </a:r>
            <a:r>
              <a:rPr lang="fr-FR" dirty="0"/>
              <a:t> </a:t>
            </a:r>
            <a:r>
              <a:rPr lang="fr-FR" dirty="0" err="1"/>
              <a:t>dodder</a:t>
            </a:r>
            <a:endParaRPr lang="fr-FR" i="1" dirty="0"/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7D82C70A-1259-4FEA-8FA6-6E9CE085B3F4}"/>
              </a:ext>
            </a:extLst>
          </p:cNvPr>
          <p:cNvSpPr txBox="1"/>
          <p:nvPr/>
        </p:nvSpPr>
        <p:spPr>
          <a:xfrm>
            <a:off x="6207135" y="4783769"/>
            <a:ext cx="186089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Lolium</a:t>
            </a:r>
            <a:r>
              <a:rPr lang="fr-FR" i="1" dirty="0"/>
              <a:t> remotum</a:t>
            </a:r>
          </a:p>
          <a:p>
            <a:pPr algn="ctr"/>
            <a:r>
              <a:rPr lang="fr-FR" dirty="0" err="1"/>
              <a:t>Flax-field</a:t>
            </a:r>
            <a:r>
              <a:rPr lang="fr-FR" dirty="0"/>
              <a:t> </a:t>
            </a:r>
            <a:r>
              <a:rPr lang="fr-FR" dirty="0" err="1"/>
              <a:t>ryegrass</a:t>
            </a:r>
            <a:endParaRPr lang="fr-FR" dirty="0"/>
          </a:p>
        </p:txBody>
      </p:sp>
      <p:sp>
        <p:nvSpPr>
          <p:cNvPr id="8" name="Accolade fermante 7">
            <a:extLst>
              <a:ext uri="{FF2B5EF4-FFF2-40B4-BE49-F238E27FC236}">
                <a16:creationId xmlns:a16="http://schemas.microsoft.com/office/drawing/2014/main" id="{B74D17E9-EFF9-4B99-9F4F-822E4B3D40FD}"/>
              </a:ext>
            </a:extLst>
          </p:cNvPr>
          <p:cNvSpPr/>
          <p:nvPr/>
        </p:nvSpPr>
        <p:spPr>
          <a:xfrm rot="5400000">
            <a:off x="9058275" y="3089367"/>
            <a:ext cx="352425" cy="527685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Accolade fermante 15">
            <a:extLst>
              <a:ext uri="{FF2B5EF4-FFF2-40B4-BE49-F238E27FC236}">
                <a16:creationId xmlns:a16="http://schemas.microsoft.com/office/drawing/2014/main" id="{DF3593E9-49A0-47A9-A63A-CC24AD8339EE}"/>
              </a:ext>
            </a:extLst>
          </p:cNvPr>
          <p:cNvSpPr/>
          <p:nvPr/>
        </p:nvSpPr>
        <p:spPr>
          <a:xfrm rot="5400000">
            <a:off x="3876420" y="3693793"/>
            <a:ext cx="352425" cy="4068000"/>
          </a:xfrm>
          <a:prstGeom prst="rightBrac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E639091D-3907-4A92-828F-D45ED2E60D49}"/>
              </a:ext>
            </a:extLst>
          </p:cNvPr>
          <p:cNvSpPr txBox="1"/>
          <p:nvPr/>
        </p:nvSpPr>
        <p:spPr>
          <a:xfrm>
            <a:off x="3164892" y="6061185"/>
            <a:ext cx="17754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Cereal</a:t>
            </a:r>
            <a:r>
              <a:rPr lang="fr-FR" i="1" dirty="0"/>
              <a:t> </a:t>
            </a:r>
            <a:r>
              <a:rPr lang="fr-FR" i="1" dirty="0" err="1"/>
              <a:t>specialists</a:t>
            </a:r>
            <a:endParaRPr lang="fr-FR" i="1" dirty="0"/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CBAA1B06-F905-4A58-BCB3-B48532BC9D0D}"/>
              </a:ext>
            </a:extLst>
          </p:cNvPr>
          <p:cNvSpPr txBox="1"/>
          <p:nvPr/>
        </p:nvSpPr>
        <p:spPr>
          <a:xfrm>
            <a:off x="8454145" y="6061183"/>
            <a:ext cx="156068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Flax</a:t>
            </a:r>
            <a:r>
              <a:rPr lang="fr-FR" i="1" dirty="0"/>
              <a:t> </a:t>
            </a:r>
            <a:r>
              <a:rPr lang="fr-FR" i="1" dirty="0" err="1"/>
              <a:t>specialists</a:t>
            </a:r>
            <a:endParaRPr lang="fr-FR" i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0B064635-B35C-4281-919D-0FEBA26D8CD6}"/>
              </a:ext>
            </a:extLst>
          </p:cNvPr>
          <p:cNvSpPr txBox="1"/>
          <p:nvPr/>
        </p:nvSpPr>
        <p:spPr>
          <a:xfrm>
            <a:off x="5556058" y="6439008"/>
            <a:ext cx="24465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b="1" dirty="0"/>
              <a:t>= </a:t>
            </a:r>
            <a:r>
              <a:rPr lang="fr-FR" b="1" dirty="0" err="1"/>
              <a:t>Speirochorous</a:t>
            </a:r>
            <a:r>
              <a:rPr lang="fr-FR" b="1" dirty="0"/>
              <a:t> </a:t>
            </a:r>
            <a:r>
              <a:rPr lang="fr-FR" b="1" dirty="0" err="1"/>
              <a:t>species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20324290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priorities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for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424264-97D3-4D70-AAC4-3ED13018D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" y="1268948"/>
            <a:ext cx="8229617" cy="54864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CFDB31-F289-43DC-857E-0A0E05A17240}"/>
              </a:ext>
            </a:extLst>
          </p:cNvPr>
          <p:cNvSpPr txBox="1"/>
          <p:nvPr/>
        </p:nvSpPr>
        <p:spPr>
          <a:xfrm>
            <a:off x="2452808" y="6492875"/>
            <a:ext cx="57083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Number</a:t>
            </a:r>
            <a:r>
              <a:rPr lang="fr-FR" b="1" dirty="0"/>
              <a:t> of countries/</a:t>
            </a:r>
            <a:r>
              <a:rPr lang="fr-FR" b="1" dirty="0" err="1"/>
              <a:t>regions</a:t>
            </a:r>
            <a:r>
              <a:rPr lang="fr-FR" b="1" dirty="0"/>
              <a:t> </a:t>
            </a:r>
            <a:r>
              <a:rPr lang="fr-FR" b="1" dirty="0" err="1"/>
              <a:t>where</a:t>
            </a:r>
            <a:r>
              <a:rPr lang="fr-FR" b="1" dirty="0"/>
              <a:t> the </a:t>
            </a:r>
            <a:r>
              <a:rPr lang="fr-FR" b="1" dirty="0" err="1"/>
              <a:t>species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present</a:t>
            </a:r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0A57B-6941-44F1-B3BC-949A78754339}"/>
              </a:ext>
            </a:extLst>
          </p:cNvPr>
          <p:cNvSpPr txBox="1"/>
          <p:nvPr/>
        </p:nvSpPr>
        <p:spPr>
          <a:xfrm rot="16200000">
            <a:off x="-2078975" y="3407396"/>
            <a:ext cx="52669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Frequency of citation on </a:t>
            </a:r>
            <a:r>
              <a:rPr lang="fr-FR" b="1" dirty="0" err="1"/>
              <a:t>red</a:t>
            </a:r>
            <a:r>
              <a:rPr lang="fr-FR" b="1" dirty="0"/>
              <a:t> </a:t>
            </a:r>
            <a:r>
              <a:rPr lang="fr-FR" b="1" dirty="0" err="1"/>
              <a:t>lists</a:t>
            </a:r>
            <a:r>
              <a:rPr lang="fr-FR" b="1" dirty="0"/>
              <a:t> (NT+VU+EN+CR+EX)</a:t>
            </a:r>
          </a:p>
        </p:txBody>
      </p:sp>
    </p:spTree>
    <p:extLst>
      <p:ext uri="{BB962C8B-B14F-4D97-AF65-F5344CB8AC3E}">
        <p14:creationId xmlns:p14="http://schemas.microsoft.com/office/powerpoint/2010/main" val="244226526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84150"/>
            <a:ext cx="10515600" cy="1325563"/>
          </a:xfrm>
        </p:spPr>
        <p:txBody>
          <a:bodyPr>
            <a:normAutofit/>
          </a:bodyPr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priorities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for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424264-97D3-4D70-AAC4-3ED13018DEC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841" y="1268948"/>
            <a:ext cx="8229617" cy="5486411"/>
          </a:xfrm>
          <a:prstGeom prst="rect">
            <a:avLst/>
          </a:prstGeom>
        </p:spPr>
      </p:pic>
      <p:sp>
        <p:nvSpPr>
          <p:cNvPr id="5" name="ZoneTexte 4">
            <a:extLst>
              <a:ext uri="{FF2B5EF4-FFF2-40B4-BE49-F238E27FC236}">
                <a16:creationId xmlns:a16="http://schemas.microsoft.com/office/drawing/2014/main" id="{3FCFDB31-F289-43DC-857E-0A0E05A17240}"/>
              </a:ext>
            </a:extLst>
          </p:cNvPr>
          <p:cNvSpPr txBox="1"/>
          <p:nvPr/>
        </p:nvSpPr>
        <p:spPr>
          <a:xfrm>
            <a:off x="2452808" y="6492875"/>
            <a:ext cx="570835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Number</a:t>
            </a:r>
            <a:r>
              <a:rPr lang="fr-FR" b="1" dirty="0"/>
              <a:t> of countries/</a:t>
            </a:r>
            <a:r>
              <a:rPr lang="fr-FR" b="1" dirty="0" err="1"/>
              <a:t>regions</a:t>
            </a:r>
            <a:r>
              <a:rPr lang="fr-FR" b="1" dirty="0"/>
              <a:t> </a:t>
            </a:r>
            <a:r>
              <a:rPr lang="fr-FR" b="1" dirty="0" err="1"/>
              <a:t>where</a:t>
            </a:r>
            <a:r>
              <a:rPr lang="fr-FR" b="1" dirty="0"/>
              <a:t> the </a:t>
            </a:r>
            <a:r>
              <a:rPr lang="fr-FR" b="1" dirty="0" err="1"/>
              <a:t>species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</a:t>
            </a:r>
            <a:r>
              <a:rPr lang="fr-FR" b="1" dirty="0" err="1"/>
              <a:t>present</a:t>
            </a:r>
            <a:endParaRPr lang="fr-FR" b="1" dirty="0"/>
          </a:p>
        </p:txBody>
      </p:sp>
      <p:sp>
        <p:nvSpPr>
          <p:cNvPr id="6" name="ZoneTexte 5">
            <a:extLst>
              <a:ext uri="{FF2B5EF4-FFF2-40B4-BE49-F238E27FC236}">
                <a16:creationId xmlns:a16="http://schemas.microsoft.com/office/drawing/2014/main" id="{25C0A57B-6941-44F1-B3BC-949A78754339}"/>
              </a:ext>
            </a:extLst>
          </p:cNvPr>
          <p:cNvSpPr txBox="1"/>
          <p:nvPr/>
        </p:nvSpPr>
        <p:spPr>
          <a:xfrm rot="16200000">
            <a:off x="-2078975" y="3407396"/>
            <a:ext cx="5266955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Frequency of citation on </a:t>
            </a:r>
            <a:r>
              <a:rPr lang="fr-FR" b="1" dirty="0" err="1"/>
              <a:t>red</a:t>
            </a:r>
            <a:r>
              <a:rPr lang="fr-FR" b="1" dirty="0"/>
              <a:t> </a:t>
            </a:r>
            <a:r>
              <a:rPr lang="fr-FR" b="1" dirty="0" err="1"/>
              <a:t>lists</a:t>
            </a:r>
            <a:r>
              <a:rPr lang="fr-FR" b="1" dirty="0"/>
              <a:t> (NT+VU+EN+CR+EX)</a:t>
            </a:r>
          </a:p>
        </p:txBody>
      </p:sp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E5223D6-0986-4A49-B348-97F9A3BD274F}"/>
              </a:ext>
            </a:extLst>
          </p:cNvPr>
          <p:cNvCxnSpPr/>
          <p:nvPr/>
        </p:nvCxnSpPr>
        <p:spPr>
          <a:xfrm>
            <a:off x="4727983" y="1327180"/>
            <a:ext cx="0" cy="5040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F7FFB84-1A23-4523-9132-0F3CD3649C73}"/>
              </a:ext>
            </a:extLst>
          </p:cNvPr>
          <p:cNvCxnSpPr>
            <a:cxnSpLocks/>
          </p:cNvCxnSpPr>
          <p:nvPr/>
        </p:nvCxnSpPr>
        <p:spPr>
          <a:xfrm rot="5400000">
            <a:off x="4835695" y="159555"/>
            <a:ext cx="0" cy="7704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ZoneTexte 8">
            <a:extLst>
              <a:ext uri="{FF2B5EF4-FFF2-40B4-BE49-F238E27FC236}">
                <a16:creationId xmlns:a16="http://schemas.microsoft.com/office/drawing/2014/main" id="{4E841681-3566-4EF5-BD8F-DD3DA9381C53}"/>
              </a:ext>
            </a:extLst>
          </p:cNvPr>
          <p:cNvSpPr txBox="1"/>
          <p:nvPr/>
        </p:nvSpPr>
        <p:spPr>
          <a:xfrm>
            <a:off x="4789040" y="4818543"/>
            <a:ext cx="2199585" cy="4616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WIDE DISTRIBUTION AND ABSENT FROM MOST RED LISTS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76150FB-3C33-4CAB-8F46-F2168B20D64E}"/>
              </a:ext>
            </a:extLst>
          </p:cNvPr>
          <p:cNvSpPr txBox="1"/>
          <p:nvPr/>
        </p:nvSpPr>
        <p:spPr>
          <a:xfrm>
            <a:off x="5162891" y="1919062"/>
            <a:ext cx="2609507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WIDE DISTRIBUTION AND RED-LISTED</a:t>
            </a:r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B663091F-3A38-4952-ADD6-560DA977BD58}"/>
              </a:ext>
            </a:extLst>
          </p:cNvPr>
          <p:cNvSpPr txBox="1"/>
          <p:nvPr/>
        </p:nvSpPr>
        <p:spPr>
          <a:xfrm>
            <a:off x="1199262" y="1919062"/>
            <a:ext cx="3167660" cy="276999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RESTRICTED DISTRIBUTION AND RED-LISTED</a:t>
            </a: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4708CE3-6345-4471-AD38-50655AD26F3A}"/>
              </a:ext>
            </a:extLst>
          </p:cNvPr>
          <p:cNvSpPr txBox="1"/>
          <p:nvPr/>
        </p:nvSpPr>
        <p:spPr>
          <a:xfrm>
            <a:off x="1080489" y="4656595"/>
            <a:ext cx="2259079" cy="4616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RESTRICTED DISTRIBUTION AND ABSENT FROM MOST RED LISTS</a:t>
            </a:r>
          </a:p>
        </p:txBody>
      </p:sp>
    </p:spTree>
    <p:extLst>
      <p:ext uri="{BB962C8B-B14F-4D97-AF65-F5344CB8AC3E}">
        <p14:creationId xmlns:p14="http://schemas.microsoft.com/office/powerpoint/2010/main" val="298477338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priorities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for France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D6424264-97D3-4D70-AAC4-3ED13018DECE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01" t="49989" r="49060" b="3675"/>
          <a:stretch/>
        </p:blipFill>
        <p:spPr>
          <a:xfrm>
            <a:off x="733424" y="4011555"/>
            <a:ext cx="3994559" cy="2542168"/>
          </a:xfrm>
          <a:prstGeom prst="rect">
            <a:avLst/>
          </a:prstGeom>
        </p:spPr>
      </p:pic>
      <p:cxnSp>
        <p:nvCxnSpPr>
          <p:cNvPr id="7" name="Connecteur droit 6">
            <a:extLst>
              <a:ext uri="{FF2B5EF4-FFF2-40B4-BE49-F238E27FC236}">
                <a16:creationId xmlns:a16="http://schemas.microsoft.com/office/drawing/2014/main" id="{8E5223D6-0986-4A49-B348-97F9A3BD274F}"/>
              </a:ext>
            </a:extLst>
          </p:cNvPr>
          <p:cNvCxnSpPr/>
          <p:nvPr/>
        </p:nvCxnSpPr>
        <p:spPr>
          <a:xfrm>
            <a:off x="4727983" y="3898930"/>
            <a:ext cx="0" cy="2448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7">
            <a:extLst>
              <a:ext uri="{FF2B5EF4-FFF2-40B4-BE49-F238E27FC236}">
                <a16:creationId xmlns:a16="http://schemas.microsoft.com/office/drawing/2014/main" id="{2F7FFB84-1A23-4523-9132-0F3CD3649C73}"/>
              </a:ext>
            </a:extLst>
          </p:cNvPr>
          <p:cNvCxnSpPr>
            <a:cxnSpLocks/>
          </p:cNvCxnSpPr>
          <p:nvPr/>
        </p:nvCxnSpPr>
        <p:spPr>
          <a:xfrm rot="5400000">
            <a:off x="2906170" y="2049555"/>
            <a:ext cx="0" cy="3924000"/>
          </a:xfrm>
          <a:prstGeom prst="line">
            <a:avLst/>
          </a:prstGeom>
          <a:ln w="19050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>
            <a:extLst>
              <a:ext uri="{FF2B5EF4-FFF2-40B4-BE49-F238E27FC236}">
                <a16:creationId xmlns:a16="http://schemas.microsoft.com/office/drawing/2014/main" id="{94708CE3-6345-4471-AD38-50655AD26F3A}"/>
              </a:ext>
            </a:extLst>
          </p:cNvPr>
          <p:cNvSpPr txBox="1"/>
          <p:nvPr/>
        </p:nvSpPr>
        <p:spPr>
          <a:xfrm>
            <a:off x="1080489" y="4656595"/>
            <a:ext cx="2259079" cy="461665"/>
          </a:xfrm>
          <a:prstGeom prst="rect">
            <a:avLst/>
          </a:prstGeom>
          <a:solidFill>
            <a:srgbClr val="FFFFFF">
              <a:alpha val="50196"/>
            </a:srgbClr>
          </a:solidFill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fr-FR" sz="1200" b="1" dirty="0">
                <a:solidFill>
                  <a:srgbClr val="FF0000"/>
                </a:solidFill>
              </a:rPr>
              <a:t>RESTRICTED DISTRIBUTION AND ABSENT FROM MOST RED LISTS</a:t>
            </a:r>
          </a:p>
        </p:txBody>
      </p:sp>
      <p:sp>
        <p:nvSpPr>
          <p:cNvPr id="14" name="Espace réservé du contenu 2">
            <a:extLst>
              <a:ext uri="{FF2B5EF4-FFF2-40B4-BE49-F238E27FC236}">
                <a16:creationId xmlns:a16="http://schemas.microsoft.com/office/drawing/2014/main" id="{DB55C354-803A-4DA0-ABB8-4C66AB545A6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4871" cy="4351338"/>
          </a:xfrm>
        </p:spPr>
        <p:txBody>
          <a:bodyPr/>
          <a:lstStyle/>
          <a:p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belonging</a:t>
            </a:r>
            <a:r>
              <a:rPr lang="fr-FR" dirty="0"/>
              <a:t> to </a:t>
            </a:r>
            <a:r>
              <a:rPr lang="fr-FR" dirty="0" err="1"/>
              <a:t>this</a:t>
            </a:r>
            <a:r>
              <a:rPr lang="fr-FR" dirty="0"/>
              <a:t> </a:t>
            </a:r>
            <a:r>
              <a:rPr lang="fr-FR" dirty="0" err="1"/>
              <a:t>category</a:t>
            </a:r>
            <a:r>
              <a:rPr lang="fr-FR" dirty="0"/>
              <a:t> are </a:t>
            </a:r>
            <a:r>
              <a:rPr lang="fr-FR" dirty="0" err="1"/>
              <a:t>protected</a:t>
            </a:r>
            <a:r>
              <a:rPr lang="fr-FR" dirty="0"/>
              <a:t> by national </a:t>
            </a:r>
            <a:r>
              <a:rPr lang="fr-FR" dirty="0" err="1"/>
              <a:t>law</a:t>
            </a:r>
            <a:r>
              <a:rPr lang="fr-FR" dirty="0"/>
              <a:t> (</a:t>
            </a:r>
            <a:r>
              <a:rPr lang="fr-FR" i="1" dirty="0" err="1"/>
              <a:t>Tulipa</a:t>
            </a:r>
            <a:r>
              <a:rPr lang="fr-FR" dirty="0"/>
              <a:t> </a:t>
            </a:r>
            <a:r>
              <a:rPr lang="fr-FR" dirty="0" err="1"/>
              <a:t>spp</a:t>
            </a:r>
            <a:r>
              <a:rPr lang="fr-FR" dirty="0"/>
              <a:t>., </a:t>
            </a:r>
            <a:r>
              <a:rPr lang="fr-FR" i="1" dirty="0" err="1"/>
              <a:t>Nigella</a:t>
            </a:r>
            <a:r>
              <a:rPr lang="fr-FR" dirty="0"/>
              <a:t> </a:t>
            </a:r>
            <a:r>
              <a:rPr lang="fr-FR" dirty="0" err="1"/>
              <a:t>spp</a:t>
            </a:r>
            <a:r>
              <a:rPr lang="fr-FR" dirty="0"/>
              <a:t>., …) </a:t>
            </a:r>
            <a:r>
              <a:rPr lang="fr-FR" dirty="0" err="1"/>
              <a:t>except</a:t>
            </a:r>
            <a:r>
              <a:rPr lang="fr-FR" dirty="0"/>
              <a:t> </a:t>
            </a:r>
            <a:r>
              <a:rPr lang="fr-FR" dirty="0" err="1"/>
              <a:t>three</a:t>
            </a:r>
            <a:r>
              <a:rPr lang="fr-FR" dirty="0"/>
              <a:t>:</a:t>
            </a:r>
          </a:p>
          <a:p>
            <a:pPr lvl="1"/>
            <a:r>
              <a:rPr lang="fr-FR" i="1" dirty="0"/>
              <a:t>Delphinium </a:t>
            </a:r>
            <a:r>
              <a:rPr lang="fr-FR" i="1" dirty="0" err="1"/>
              <a:t>halteratum</a:t>
            </a:r>
            <a:endParaRPr lang="fr-FR" i="1" dirty="0"/>
          </a:p>
          <a:p>
            <a:pPr lvl="1"/>
            <a:r>
              <a:rPr lang="fr-FR" i="1" dirty="0" err="1"/>
              <a:t>Bunium</a:t>
            </a:r>
            <a:r>
              <a:rPr lang="fr-FR" i="1" dirty="0"/>
              <a:t> </a:t>
            </a:r>
            <a:r>
              <a:rPr lang="fr-FR" i="1" dirty="0" err="1"/>
              <a:t>pachypodum</a:t>
            </a:r>
            <a:r>
              <a:rPr lang="fr-FR" dirty="0"/>
              <a:t>				</a:t>
            </a:r>
            <a:endParaRPr lang="fr-FR" i="1" dirty="0"/>
          </a:p>
          <a:p>
            <a:pPr lvl="1"/>
            <a:r>
              <a:rPr lang="fr-FR" i="1" dirty="0" err="1"/>
              <a:t>Silene</a:t>
            </a:r>
            <a:r>
              <a:rPr lang="fr-FR" i="1" dirty="0"/>
              <a:t> </a:t>
            </a:r>
            <a:r>
              <a:rPr lang="fr-FR" i="1" dirty="0" err="1"/>
              <a:t>conoidea</a:t>
            </a:r>
            <a:endParaRPr lang="fr-FR" i="1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79A1148-E513-4D49-8A9F-B4AB97F600E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87779" y="2935725"/>
            <a:ext cx="2436053" cy="359317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CA0D219-CD2A-4591-8662-4691CCABBCD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66544" y="2930242"/>
            <a:ext cx="2406460" cy="3604144"/>
          </a:xfrm>
          <a:prstGeom prst="rect">
            <a:avLst/>
          </a:prstGeom>
        </p:spPr>
      </p:pic>
      <p:pic>
        <p:nvPicPr>
          <p:cNvPr id="6148" name="Picture 4" descr="Silene conoidea L. | Plants of the World Online | Kew Science">
            <a:extLst>
              <a:ext uri="{FF2B5EF4-FFF2-40B4-BE49-F238E27FC236}">
                <a16:creationId xmlns:a16="http://schemas.microsoft.com/office/drawing/2014/main" id="{A89B9C14-93E6-429D-8C4A-598DBCB0FB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15716" y="2932983"/>
            <a:ext cx="2342462" cy="3598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350840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F51FC-30D5-4195-B3A0-BB7335F9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3D543A-A8DD-494A-981E-1BFBF6C3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3898" cy="4351338"/>
          </a:xfrm>
        </p:spPr>
        <p:txBody>
          <a:bodyPr>
            <a:normAutofit/>
          </a:bodyPr>
          <a:lstStyle/>
          <a:p>
            <a:r>
              <a:rPr lang="fr-FR" dirty="0"/>
              <a:t>Good spatial </a:t>
            </a:r>
            <a:r>
              <a:rPr lang="fr-FR" dirty="0" err="1"/>
              <a:t>coverage</a:t>
            </a:r>
            <a:r>
              <a:rPr lang="fr-FR" dirty="0"/>
              <a:t> of </a:t>
            </a:r>
            <a:r>
              <a:rPr lang="fr-FR" dirty="0" err="1"/>
              <a:t>red-lists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Some</a:t>
            </a:r>
            <a:r>
              <a:rPr lang="fr-FR" dirty="0"/>
              <a:t> </a:t>
            </a:r>
            <a:r>
              <a:rPr lang="fr-FR" dirty="0" err="1"/>
              <a:t>lists</a:t>
            </a:r>
            <a:r>
              <a:rPr lang="fr-FR" dirty="0"/>
              <a:t> &gt;30 </a:t>
            </a:r>
            <a:r>
              <a:rPr lang="fr-FR" dirty="0" err="1"/>
              <a:t>years</a:t>
            </a:r>
            <a:r>
              <a:rPr lang="fr-FR" dirty="0"/>
              <a:t> </a:t>
            </a:r>
            <a:r>
              <a:rPr lang="fr-FR" dirty="0" err="1"/>
              <a:t>old</a:t>
            </a:r>
            <a:endParaRPr lang="fr-FR" dirty="0"/>
          </a:p>
          <a:p>
            <a:endParaRPr lang="fr-FR" dirty="0"/>
          </a:p>
          <a:p>
            <a:r>
              <a:rPr lang="fr-FR" dirty="0"/>
              <a:t>IUCN </a:t>
            </a:r>
            <a:r>
              <a:rPr lang="fr-FR" dirty="0" err="1"/>
              <a:t>criteria</a:t>
            </a:r>
            <a:r>
              <a:rPr lang="fr-FR" dirty="0"/>
              <a:t> : absence of data -&gt; expert </a:t>
            </a:r>
            <a:r>
              <a:rPr lang="fr-FR" dirty="0" err="1"/>
              <a:t>knowledge</a:t>
            </a:r>
            <a:r>
              <a:rPr lang="fr-FR" dirty="0"/>
              <a:t> </a:t>
            </a:r>
            <a:r>
              <a:rPr lang="fr-FR" dirty="0" err="1"/>
              <a:t>prevails</a:t>
            </a:r>
            <a:endParaRPr lang="fr-FR" dirty="0"/>
          </a:p>
          <a:p>
            <a:endParaRPr lang="fr-FR" dirty="0"/>
          </a:p>
          <a:p>
            <a:r>
              <a:rPr lang="fr-FR" dirty="0" err="1"/>
              <a:t>Lack</a:t>
            </a:r>
            <a:r>
              <a:rPr lang="fr-FR" dirty="0"/>
              <a:t> of </a:t>
            </a:r>
            <a:r>
              <a:rPr lang="fr-FR" dirty="0" err="1"/>
              <a:t>available</a:t>
            </a:r>
            <a:r>
              <a:rPr lang="fr-FR" dirty="0"/>
              <a:t> data in </a:t>
            </a:r>
            <a:r>
              <a:rPr lang="fr-FR" dirty="0" err="1"/>
              <a:t>south-east</a:t>
            </a:r>
            <a:r>
              <a:rPr lang="fr-FR" dirty="0"/>
              <a:t> Europe (a </a:t>
            </a:r>
            <a:r>
              <a:rPr lang="fr-FR" dirty="0" err="1"/>
              <a:t>potential</a:t>
            </a:r>
            <a:r>
              <a:rPr lang="fr-FR" dirty="0"/>
              <a:t> </a:t>
            </a:r>
            <a:r>
              <a:rPr lang="fr-FR" dirty="0" err="1"/>
              <a:t>hot-spot</a:t>
            </a:r>
            <a:r>
              <a:rPr lang="fr-FR" dirty="0"/>
              <a:t>?)</a:t>
            </a:r>
          </a:p>
          <a:p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F9B62300-CE72-4F60-8BDB-4055476419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8282" y="995653"/>
            <a:ext cx="5112568" cy="5181310"/>
          </a:xfrm>
          <a:prstGeom prst="rect">
            <a:avLst/>
          </a:prstGeom>
        </p:spPr>
      </p:pic>
      <p:sp>
        <p:nvSpPr>
          <p:cNvPr id="6" name="Organigramme : Procédé 5">
            <a:extLst>
              <a:ext uri="{FF2B5EF4-FFF2-40B4-BE49-F238E27FC236}">
                <a16:creationId xmlns:a16="http://schemas.microsoft.com/office/drawing/2014/main" id="{D26821DC-5A8E-4724-9488-4EF5A3BDEEE1}"/>
              </a:ext>
            </a:extLst>
          </p:cNvPr>
          <p:cNvSpPr/>
          <p:nvPr/>
        </p:nvSpPr>
        <p:spPr>
          <a:xfrm>
            <a:off x="8147077" y="4252878"/>
            <a:ext cx="388471" cy="13148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Organigramme : Procédé 7">
            <a:extLst>
              <a:ext uri="{FF2B5EF4-FFF2-40B4-BE49-F238E27FC236}">
                <a16:creationId xmlns:a16="http://schemas.microsoft.com/office/drawing/2014/main" id="{1B7B1AE2-09AB-4295-AC25-5A4788AC45A4}"/>
              </a:ext>
            </a:extLst>
          </p:cNvPr>
          <p:cNvSpPr/>
          <p:nvPr/>
        </p:nvSpPr>
        <p:spPr>
          <a:xfrm>
            <a:off x="8048467" y="4799724"/>
            <a:ext cx="146424" cy="185270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9" name="Organigramme : Procédé 8">
            <a:extLst>
              <a:ext uri="{FF2B5EF4-FFF2-40B4-BE49-F238E27FC236}">
                <a16:creationId xmlns:a16="http://schemas.microsoft.com/office/drawing/2014/main" id="{2D7EF4E2-52A0-4925-A1D4-D0B1B064CA53}"/>
              </a:ext>
            </a:extLst>
          </p:cNvPr>
          <p:cNvSpPr/>
          <p:nvPr/>
        </p:nvSpPr>
        <p:spPr>
          <a:xfrm>
            <a:off x="9838420" y="5244972"/>
            <a:ext cx="322730" cy="107576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0" name="Organigramme : Procédé 9">
            <a:extLst>
              <a:ext uri="{FF2B5EF4-FFF2-40B4-BE49-F238E27FC236}">
                <a16:creationId xmlns:a16="http://schemas.microsoft.com/office/drawing/2014/main" id="{126CCAD3-E2E8-4D47-9E3F-B142FC124213}"/>
              </a:ext>
            </a:extLst>
          </p:cNvPr>
          <p:cNvSpPr/>
          <p:nvPr/>
        </p:nvSpPr>
        <p:spPr>
          <a:xfrm>
            <a:off x="9294683" y="4309656"/>
            <a:ext cx="388471" cy="13148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1" name="Organigramme : Procédé 10">
            <a:extLst>
              <a:ext uri="{FF2B5EF4-FFF2-40B4-BE49-F238E27FC236}">
                <a16:creationId xmlns:a16="http://schemas.microsoft.com/office/drawing/2014/main" id="{932FC68C-0DBF-4A89-BEC4-09FEB5EAF81D}"/>
              </a:ext>
            </a:extLst>
          </p:cNvPr>
          <p:cNvSpPr/>
          <p:nvPr/>
        </p:nvSpPr>
        <p:spPr>
          <a:xfrm>
            <a:off x="8490847" y="3753845"/>
            <a:ext cx="319619" cy="13148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2" name="Organigramme : Procédé 11">
            <a:extLst>
              <a:ext uri="{FF2B5EF4-FFF2-40B4-BE49-F238E27FC236}">
                <a16:creationId xmlns:a16="http://schemas.microsoft.com/office/drawing/2014/main" id="{1DD2A6C3-5A7B-4D4E-8C7A-55F09569C457}"/>
              </a:ext>
            </a:extLst>
          </p:cNvPr>
          <p:cNvSpPr/>
          <p:nvPr/>
        </p:nvSpPr>
        <p:spPr>
          <a:xfrm>
            <a:off x="8375738" y="3432612"/>
            <a:ext cx="542305" cy="13148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13" name="Organigramme : Procédé 12">
            <a:extLst>
              <a:ext uri="{FF2B5EF4-FFF2-40B4-BE49-F238E27FC236}">
                <a16:creationId xmlns:a16="http://schemas.microsoft.com/office/drawing/2014/main" id="{A90564E4-970E-4188-AB3E-000EE0B5A7A2}"/>
              </a:ext>
            </a:extLst>
          </p:cNvPr>
          <p:cNvSpPr/>
          <p:nvPr/>
        </p:nvSpPr>
        <p:spPr>
          <a:xfrm>
            <a:off x="9644184" y="4716362"/>
            <a:ext cx="388471" cy="185270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4" name="Organigramme : Procédé 13">
            <a:extLst>
              <a:ext uri="{FF2B5EF4-FFF2-40B4-BE49-F238E27FC236}">
                <a16:creationId xmlns:a16="http://schemas.microsoft.com/office/drawing/2014/main" id="{C45BE458-8D30-4A26-B9D2-F7A5C4E2E4BC}"/>
              </a:ext>
            </a:extLst>
          </p:cNvPr>
          <p:cNvSpPr/>
          <p:nvPr/>
        </p:nvSpPr>
        <p:spPr>
          <a:xfrm>
            <a:off x="10436066" y="4895655"/>
            <a:ext cx="388471" cy="167341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Organigramme : Procédé 14">
            <a:extLst>
              <a:ext uri="{FF2B5EF4-FFF2-40B4-BE49-F238E27FC236}">
                <a16:creationId xmlns:a16="http://schemas.microsoft.com/office/drawing/2014/main" id="{0360D42F-969B-4D89-815E-2AA88CBC8CCC}"/>
              </a:ext>
            </a:extLst>
          </p:cNvPr>
          <p:cNvSpPr/>
          <p:nvPr/>
        </p:nvSpPr>
        <p:spPr>
          <a:xfrm>
            <a:off x="9599363" y="4591164"/>
            <a:ext cx="286870" cy="125198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Organigramme : Procédé 15">
            <a:extLst>
              <a:ext uri="{FF2B5EF4-FFF2-40B4-BE49-F238E27FC236}">
                <a16:creationId xmlns:a16="http://schemas.microsoft.com/office/drawing/2014/main" id="{912965AA-8247-4E12-89D8-81EB84B7AB91}"/>
              </a:ext>
            </a:extLst>
          </p:cNvPr>
          <p:cNvSpPr/>
          <p:nvPr/>
        </p:nvSpPr>
        <p:spPr>
          <a:xfrm>
            <a:off x="9455928" y="4022172"/>
            <a:ext cx="382492" cy="125198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7" name="Organigramme : Procédé 16">
            <a:extLst>
              <a:ext uri="{FF2B5EF4-FFF2-40B4-BE49-F238E27FC236}">
                <a16:creationId xmlns:a16="http://schemas.microsoft.com/office/drawing/2014/main" id="{50C49A97-83DE-4AE8-AC82-70E0531BDF4E}"/>
              </a:ext>
            </a:extLst>
          </p:cNvPr>
          <p:cNvSpPr/>
          <p:nvPr/>
        </p:nvSpPr>
        <p:spPr>
          <a:xfrm>
            <a:off x="8942074" y="3041282"/>
            <a:ext cx="513854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8" name="Organigramme : Procédé 17">
            <a:extLst>
              <a:ext uri="{FF2B5EF4-FFF2-40B4-BE49-F238E27FC236}">
                <a16:creationId xmlns:a16="http://schemas.microsoft.com/office/drawing/2014/main" id="{3C5C7B09-329B-4908-9FC0-CA6BD4622627}"/>
              </a:ext>
            </a:extLst>
          </p:cNvPr>
          <p:cNvSpPr/>
          <p:nvPr/>
        </p:nvSpPr>
        <p:spPr>
          <a:xfrm>
            <a:off x="10218050" y="2652508"/>
            <a:ext cx="360000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9" name="Organigramme : Procédé 18">
            <a:extLst>
              <a:ext uri="{FF2B5EF4-FFF2-40B4-BE49-F238E27FC236}">
                <a16:creationId xmlns:a16="http://schemas.microsoft.com/office/drawing/2014/main" id="{1274E944-ABDA-457A-ADC7-E842C0EAA44B}"/>
              </a:ext>
            </a:extLst>
          </p:cNvPr>
          <p:cNvSpPr/>
          <p:nvPr/>
        </p:nvSpPr>
        <p:spPr>
          <a:xfrm>
            <a:off x="10226886" y="2059831"/>
            <a:ext cx="396000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0" name="Organigramme : Procédé 19">
            <a:extLst>
              <a:ext uri="{FF2B5EF4-FFF2-40B4-BE49-F238E27FC236}">
                <a16:creationId xmlns:a16="http://schemas.microsoft.com/office/drawing/2014/main" id="{39A29690-94B5-46E0-B0E1-30BDDAB1E38E}"/>
              </a:ext>
            </a:extLst>
          </p:cNvPr>
          <p:cNvSpPr/>
          <p:nvPr/>
        </p:nvSpPr>
        <p:spPr>
          <a:xfrm>
            <a:off x="8935973" y="3697778"/>
            <a:ext cx="513854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1" name="Organigramme : Procédé 20">
            <a:extLst>
              <a:ext uri="{FF2B5EF4-FFF2-40B4-BE49-F238E27FC236}">
                <a16:creationId xmlns:a16="http://schemas.microsoft.com/office/drawing/2014/main" id="{F98A1BEA-69AD-4A3E-8306-BAA83DBEE552}"/>
              </a:ext>
            </a:extLst>
          </p:cNvPr>
          <p:cNvSpPr/>
          <p:nvPr/>
        </p:nvSpPr>
        <p:spPr>
          <a:xfrm>
            <a:off x="7788716" y="2927575"/>
            <a:ext cx="702131" cy="133333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2" name="Organigramme : Procédé 21">
            <a:extLst>
              <a:ext uri="{FF2B5EF4-FFF2-40B4-BE49-F238E27FC236}">
                <a16:creationId xmlns:a16="http://schemas.microsoft.com/office/drawing/2014/main" id="{B21D8214-4CBC-4392-9D95-5C60150B5C56}"/>
              </a:ext>
            </a:extLst>
          </p:cNvPr>
          <p:cNvSpPr/>
          <p:nvPr/>
        </p:nvSpPr>
        <p:spPr>
          <a:xfrm>
            <a:off x="10226886" y="5436487"/>
            <a:ext cx="460192" cy="167341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Procédé 22">
            <a:extLst>
              <a:ext uri="{FF2B5EF4-FFF2-40B4-BE49-F238E27FC236}">
                <a16:creationId xmlns:a16="http://schemas.microsoft.com/office/drawing/2014/main" id="{7915DDE4-A315-4290-9301-3BEF598FF9A5}"/>
              </a:ext>
            </a:extLst>
          </p:cNvPr>
          <p:cNvSpPr/>
          <p:nvPr/>
        </p:nvSpPr>
        <p:spPr>
          <a:xfrm>
            <a:off x="9739810" y="4357467"/>
            <a:ext cx="388471" cy="167341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4" name="Organigramme : Procédé 23">
            <a:extLst>
              <a:ext uri="{FF2B5EF4-FFF2-40B4-BE49-F238E27FC236}">
                <a16:creationId xmlns:a16="http://schemas.microsoft.com/office/drawing/2014/main" id="{7620051F-001E-4950-B5FD-585B8B99691B}"/>
              </a:ext>
            </a:extLst>
          </p:cNvPr>
          <p:cNvSpPr/>
          <p:nvPr/>
        </p:nvSpPr>
        <p:spPr>
          <a:xfrm>
            <a:off x="7522533" y="1267949"/>
            <a:ext cx="396000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5" name="Organigramme : Procédé 24">
            <a:extLst>
              <a:ext uri="{FF2B5EF4-FFF2-40B4-BE49-F238E27FC236}">
                <a16:creationId xmlns:a16="http://schemas.microsoft.com/office/drawing/2014/main" id="{2558A0D1-0B2C-46DE-9D3C-D687889185D5}"/>
              </a:ext>
            </a:extLst>
          </p:cNvPr>
          <p:cNvSpPr/>
          <p:nvPr/>
        </p:nvSpPr>
        <p:spPr>
          <a:xfrm>
            <a:off x="7386863" y="3150720"/>
            <a:ext cx="452886" cy="133333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6" name="Organigramme : Procédé 25">
            <a:extLst>
              <a:ext uri="{FF2B5EF4-FFF2-40B4-BE49-F238E27FC236}">
                <a16:creationId xmlns:a16="http://schemas.microsoft.com/office/drawing/2014/main" id="{D898DCB0-2154-4D80-BDF7-5C01EA00A4D3}"/>
              </a:ext>
            </a:extLst>
          </p:cNvPr>
          <p:cNvSpPr/>
          <p:nvPr/>
        </p:nvSpPr>
        <p:spPr>
          <a:xfrm>
            <a:off x="9160209" y="4979325"/>
            <a:ext cx="288000" cy="13148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7" name="Organigramme : Procédé 26">
            <a:extLst>
              <a:ext uri="{FF2B5EF4-FFF2-40B4-BE49-F238E27FC236}">
                <a16:creationId xmlns:a16="http://schemas.microsoft.com/office/drawing/2014/main" id="{6C231E5D-EBA0-4728-BD6E-757C76C2F7FF}"/>
              </a:ext>
            </a:extLst>
          </p:cNvPr>
          <p:cNvSpPr/>
          <p:nvPr/>
        </p:nvSpPr>
        <p:spPr>
          <a:xfrm>
            <a:off x="7301140" y="5098855"/>
            <a:ext cx="324000" cy="13148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8" name="Organigramme : Procédé 27">
            <a:extLst>
              <a:ext uri="{FF2B5EF4-FFF2-40B4-BE49-F238E27FC236}">
                <a16:creationId xmlns:a16="http://schemas.microsoft.com/office/drawing/2014/main" id="{D2EAE018-D282-42B6-BD49-82E199AF63F5}"/>
              </a:ext>
            </a:extLst>
          </p:cNvPr>
          <p:cNvSpPr/>
          <p:nvPr/>
        </p:nvSpPr>
        <p:spPr>
          <a:xfrm>
            <a:off x="6756329" y="4790463"/>
            <a:ext cx="432000" cy="131482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Organigramme : Procédé 28">
            <a:extLst>
              <a:ext uri="{FF2B5EF4-FFF2-40B4-BE49-F238E27FC236}">
                <a16:creationId xmlns:a16="http://schemas.microsoft.com/office/drawing/2014/main" id="{800F952F-44EA-47E1-A2B0-0AFEB51E9D0F}"/>
              </a:ext>
            </a:extLst>
          </p:cNvPr>
          <p:cNvSpPr/>
          <p:nvPr/>
        </p:nvSpPr>
        <p:spPr>
          <a:xfrm>
            <a:off x="10011737" y="5039087"/>
            <a:ext cx="324000" cy="72000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Organigramme : Procédé 29">
            <a:extLst>
              <a:ext uri="{FF2B5EF4-FFF2-40B4-BE49-F238E27FC236}">
                <a16:creationId xmlns:a16="http://schemas.microsoft.com/office/drawing/2014/main" id="{5081E9C9-5C96-471E-A35E-62B90C262C5D}"/>
              </a:ext>
            </a:extLst>
          </p:cNvPr>
          <p:cNvSpPr/>
          <p:nvPr/>
        </p:nvSpPr>
        <p:spPr>
          <a:xfrm>
            <a:off x="8989761" y="4297899"/>
            <a:ext cx="102484" cy="74398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Organigramme : Procédé 30">
            <a:extLst>
              <a:ext uri="{FF2B5EF4-FFF2-40B4-BE49-F238E27FC236}">
                <a16:creationId xmlns:a16="http://schemas.microsoft.com/office/drawing/2014/main" id="{BF54B65E-7C9C-4F57-99A6-82E4A4F40E3B}"/>
              </a:ext>
            </a:extLst>
          </p:cNvPr>
          <p:cNvSpPr/>
          <p:nvPr/>
        </p:nvSpPr>
        <p:spPr>
          <a:xfrm>
            <a:off x="10128281" y="3104132"/>
            <a:ext cx="432000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2" name="Organigramme : Procédé 31">
            <a:extLst>
              <a:ext uri="{FF2B5EF4-FFF2-40B4-BE49-F238E27FC236}">
                <a16:creationId xmlns:a16="http://schemas.microsoft.com/office/drawing/2014/main" id="{463C3B9C-2D25-47C3-97FB-745E48168E71}"/>
              </a:ext>
            </a:extLst>
          </p:cNvPr>
          <p:cNvSpPr/>
          <p:nvPr/>
        </p:nvSpPr>
        <p:spPr>
          <a:xfrm>
            <a:off x="9157041" y="5977369"/>
            <a:ext cx="388471" cy="167341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3" name="Organigramme : Procédé 32">
            <a:extLst>
              <a:ext uri="{FF2B5EF4-FFF2-40B4-BE49-F238E27FC236}">
                <a16:creationId xmlns:a16="http://schemas.microsoft.com/office/drawing/2014/main" id="{A026E561-1C2F-41C3-8C52-B3F82C88AEF0}"/>
              </a:ext>
            </a:extLst>
          </p:cNvPr>
          <p:cNvSpPr/>
          <p:nvPr/>
        </p:nvSpPr>
        <p:spPr>
          <a:xfrm>
            <a:off x="10737878" y="4256174"/>
            <a:ext cx="388471" cy="167341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4" name="Organigramme : Procédé 33">
            <a:extLst>
              <a:ext uri="{FF2B5EF4-FFF2-40B4-BE49-F238E27FC236}">
                <a16:creationId xmlns:a16="http://schemas.microsoft.com/office/drawing/2014/main" id="{777B728C-9B86-49B7-8244-DB0FF63BC3D7}"/>
              </a:ext>
            </a:extLst>
          </p:cNvPr>
          <p:cNvSpPr/>
          <p:nvPr/>
        </p:nvSpPr>
        <p:spPr>
          <a:xfrm>
            <a:off x="9092918" y="2188633"/>
            <a:ext cx="396000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5" name="Organigramme : Procédé 34">
            <a:extLst>
              <a:ext uri="{FF2B5EF4-FFF2-40B4-BE49-F238E27FC236}">
                <a16:creationId xmlns:a16="http://schemas.microsoft.com/office/drawing/2014/main" id="{0BB3A8F9-C717-40A4-9C63-AB22CDC7EC9F}"/>
              </a:ext>
            </a:extLst>
          </p:cNvPr>
          <p:cNvSpPr/>
          <p:nvPr/>
        </p:nvSpPr>
        <p:spPr>
          <a:xfrm>
            <a:off x="9777737" y="3668200"/>
            <a:ext cx="396000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6" name="Organigramme : Procédé 35">
            <a:extLst>
              <a:ext uri="{FF2B5EF4-FFF2-40B4-BE49-F238E27FC236}">
                <a16:creationId xmlns:a16="http://schemas.microsoft.com/office/drawing/2014/main" id="{1286CAEC-4D1C-4284-A8BD-6D96451EDE41}"/>
              </a:ext>
            </a:extLst>
          </p:cNvPr>
          <p:cNvSpPr/>
          <p:nvPr/>
        </p:nvSpPr>
        <p:spPr>
          <a:xfrm>
            <a:off x="9838419" y="4103314"/>
            <a:ext cx="396000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7" name="Organigramme : Procédé 36">
            <a:extLst>
              <a:ext uri="{FF2B5EF4-FFF2-40B4-BE49-F238E27FC236}">
                <a16:creationId xmlns:a16="http://schemas.microsoft.com/office/drawing/2014/main" id="{5AA7C88C-98F0-4829-AD3C-A9C10BFF1835}"/>
              </a:ext>
            </a:extLst>
          </p:cNvPr>
          <p:cNvSpPr/>
          <p:nvPr/>
        </p:nvSpPr>
        <p:spPr>
          <a:xfrm>
            <a:off x="9321537" y="4463437"/>
            <a:ext cx="396000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8" name="Organigramme : Procédé 37">
            <a:extLst>
              <a:ext uri="{FF2B5EF4-FFF2-40B4-BE49-F238E27FC236}">
                <a16:creationId xmlns:a16="http://schemas.microsoft.com/office/drawing/2014/main" id="{E48F7C7A-D827-47BC-BE33-B65D6711AAB3}"/>
              </a:ext>
            </a:extLst>
          </p:cNvPr>
          <p:cNvSpPr/>
          <p:nvPr/>
        </p:nvSpPr>
        <p:spPr>
          <a:xfrm>
            <a:off x="9411349" y="2469821"/>
            <a:ext cx="513854" cy="125197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9" name="Organigramme : Procédé 38">
            <a:extLst>
              <a:ext uri="{FF2B5EF4-FFF2-40B4-BE49-F238E27FC236}">
                <a16:creationId xmlns:a16="http://schemas.microsoft.com/office/drawing/2014/main" id="{80E0A108-4F41-4E37-8FB7-E7AD5E13443C}"/>
              </a:ext>
            </a:extLst>
          </p:cNvPr>
          <p:cNvSpPr/>
          <p:nvPr/>
        </p:nvSpPr>
        <p:spPr>
          <a:xfrm>
            <a:off x="8698594" y="4378539"/>
            <a:ext cx="427393" cy="107218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0" name="Organigramme : Procédé 39">
            <a:extLst>
              <a:ext uri="{FF2B5EF4-FFF2-40B4-BE49-F238E27FC236}">
                <a16:creationId xmlns:a16="http://schemas.microsoft.com/office/drawing/2014/main" id="{5CAE85AC-9351-4FEE-8B94-602FFDA0D2D4}"/>
              </a:ext>
            </a:extLst>
          </p:cNvPr>
          <p:cNvSpPr/>
          <p:nvPr/>
        </p:nvSpPr>
        <p:spPr>
          <a:xfrm>
            <a:off x="10815008" y="3760376"/>
            <a:ext cx="388471" cy="167341"/>
          </a:xfrm>
          <a:prstGeom prst="flowChartProcess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2" name="ZoneTexte 41">
            <a:extLst>
              <a:ext uri="{FF2B5EF4-FFF2-40B4-BE49-F238E27FC236}">
                <a16:creationId xmlns:a16="http://schemas.microsoft.com/office/drawing/2014/main" id="{38097DE2-9627-4044-BB38-296B8097E789}"/>
              </a:ext>
            </a:extLst>
          </p:cNvPr>
          <p:cNvSpPr txBox="1"/>
          <p:nvPr/>
        </p:nvSpPr>
        <p:spPr>
          <a:xfrm>
            <a:off x="10584562" y="3178876"/>
            <a:ext cx="3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5" name="ZoneTexte 44">
            <a:extLst>
              <a:ext uri="{FF2B5EF4-FFF2-40B4-BE49-F238E27FC236}">
                <a16:creationId xmlns:a16="http://schemas.microsoft.com/office/drawing/2014/main" id="{F7960718-B8EF-45B1-967B-273277A688CB}"/>
              </a:ext>
            </a:extLst>
          </p:cNvPr>
          <p:cNvSpPr txBox="1"/>
          <p:nvPr/>
        </p:nvSpPr>
        <p:spPr>
          <a:xfrm>
            <a:off x="10476691" y="2702841"/>
            <a:ext cx="3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6" name="ZoneTexte 45">
            <a:extLst>
              <a:ext uri="{FF2B5EF4-FFF2-40B4-BE49-F238E27FC236}">
                <a16:creationId xmlns:a16="http://schemas.microsoft.com/office/drawing/2014/main" id="{7E7C7CCA-C550-465A-87AA-DC9E3A91F2A1}"/>
              </a:ext>
            </a:extLst>
          </p:cNvPr>
          <p:cNvSpPr txBox="1"/>
          <p:nvPr/>
        </p:nvSpPr>
        <p:spPr>
          <a:xfrm>
            <a:off x="10025128" y="4593005"/>
            <a:ext cx="3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7" name="ZoneTexte 46">
            <a:extLst>
              <a:ext uri="{FF2B5EF4-FFF2-40B4-BE49-F238E27FC236}">
                <a16:creationId xmlns:a16="http://schemas.microsoft.com/office/drawing/2014/main" id="{E857CD6E-4610-4ECD-9BB2-EC6D159B385C}"/>
              </a:ext>
            </a:extLst>
          </p:cNvPr>
          <p:cNvSpPr txBox="1"/>
          <p:nvPr/>
        </p:nvSpPr>
        <p:spPr>
          <a:xfrm>
            <a:off x="9736023" y="4790463"/>
            <a:ext cx="3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8" name="ZoneTexte 47">
            <a:extLst>
              <a:ext uri="{FF2B5EF4-FFF2-40B4-BE49-F238E27FC236}">
                <a16:creationId xmlns:a16="http://schemas.microsoft.com/office/drawing/2014/main" id="{A7268C4D-52FE-48DF-88F9-4C654747E03B}"/>
              </a:ext>
            </a:extLst>
          </p:cNvPr>
          <p:cNvSpPr txBox="1"/>
          <p:nvPr/>
        </p:nvSpPr>
        <p:spPr>
          <a:xfrm>
            <a:off x="10073497" y="5009471"/>
            <a:ext cx="3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  <p:sp>
        <p:nvSpPr>
          <p:cNvPr id="49" name="ZoneTexte 48">
            <a:extLst>
              <a:ext uri="{FF2B5EF4-FFF2-40B4-BE49-F238E27FC236}">
                <a16:creationId xmlns:a16="http://schemas.microsoft.com/office/drawing/2014/main" id="{B24DAA2D-BA53-4ADD-974F-65E93F978D10}"/>
              </a:ext>
            </a:extLst>
          </p:cNvPr>
          <p:cNvSpPr txBox="1"/>
          <p:nvPr/>
        </p:nvSpPr>
        <p:spPr>
          <a:xfrm>
            <a:off x="7578402" y="2641838"/>
            <a:ext cx="3858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z="2800" dirty="0">
                <a:solidFill>
                  <a:srgbClr val="FF0000"/>
                </a:solidFill>
              </a:rPr>
              <a:t>?</a:t>
            </a:r>
            <a:endParaRPr lang="fr-FR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199981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F51FC-30D5-4195-B3A0-BB7335F9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3D543A-A8DD-494A-981E-1BFBF6C3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5683898" cy="4351338"/>
          </a:xfrm>
        </p:spPr>
        <p:txBody>
          <a:bodyPr>
            <a:normAutofit/>
          </a:bodyPr>
          <a:lstStyle/>
          <a:p>
            <a:r>
              <a:rPr lang="fr-FR" dirty="0" err="1"/>
              <a:t>Confirms</a:t>
            </a:r>
            <a:r>
              <a:rPr lang="fr-FR" dirty="0"/>
              <a:t> the </a:t>
            </a:r>
            <a:r>
              <a:rPr lang="fr-FR" dirty="0" err="1"/>
              <a:t>drastic</a:t>
            </a:r>
            <a:r>
              <a:rPr lang="fr-FR" dirty="0"/>
              <a:t> state of </a:t>
            </a:r>
            <a:r>
              <a:rPr lang="fr-FR" dirty="0" err="1"/>
              <a:t>segetal</a:t>
            </a:r>
            <a:r>
              <a:rPr lang="fr-FR" dirty="0"/>
              <a:t> plants at the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scale</a:t>
            </a:r>
            <a:endParaRPr lang="fr-FR" dirty="0"/>
          </a:p>
          <a:p>
            <a:endParaRPr lang="fr-FR" dirty="0"/>
          </a:p>
          <a:p>
            <a:r>
              <a:rPr lang="fr-FR" dirty="0"/>
              <a:t>Highlights </a:t>
            </a:r>
            <a:r>
              <a:rPr lang="fr-FR" dirty="0" err="1"/>
              <a:t>different</a:t>
            </a:r>
            <a:r>
              <a:rPr lang="fr-FR" dirty="0"/>
              <a:t> groups of </a:t>
            </a:r>
            <a:r>
              <a:rPr lang="fr-FR" dirty="0" err="1"/>
              <a:t>segetal</a:t>
            </a:r>
            <a:r>
              <a:rPr lang="fr-FR" dirty="0"/>
              <a:t> plants in </a:t>
            </a:r>
            <a:r>
              <a:rPr lang="fr-FR" dirty="0" err="1"/>
              <a:t>terms</a:t>
            </a:r>
            <a:r>
              <a:rPr lang="fr-FR" dirty="0"/>
              <a:t> of conservation :</a:t>
            </a:r>
          </a:p>
          <a:p>
            <a:pPr lvl="1"/>
            <a:r>
              <a:rPr lang="fr-FR" dirty="0" err="1"/>
              <a:t>Still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</a:t>
            </a:r>
            <a:r>
              <a:rPr lang="fr-FR" dirty="0" err="1"/>
              <a:t>today</a:t>
            </a:r>
            <a:endParaRPr lang="fr-FR" dirty="0"/>
          </a:p>
          <a:p>
            <a:pPr lvl="1"/>
            <a:r>
              <a:rPr lang="fr-FR" dirty="0" err="1"/>
              <a:t>Widely</a:t>
            </a:r>
            <a:r>
              <a:rPr lang="fr-FR" dirty="0"/>
              <a:t> </a:t>
            </a:r>
            <a:r>
              <a:rPr lang="fr-FR" dirty="0" err="1"/>
              <a:t>distributed</a:t>
            </a:r>
            <a:r>
              <a:rPr lang="fr-FR" dirty="0"/>
              <a:t> but </a:t>
            </a:r>
            <a:r>
              <a:rPr lang="fr-FR" dirty="0" err="1"/>
              <a:t>often</a:t>
            </a:r>
            <a:r>
              <a:rPr lang="fr-FR" dirty="0"/>
              <a:t> </a:t>
            </a:r>
            <a:r>
              <a:rPr lang="fr-FR" dirty="0" err="1"/>
              <a:t>red-listed</a:t>
            </a:r>
            <a:endParaRPr lang="fr-FR" dirty="0"/>
          </a:p>
          <a:p>
            <a:pPr lvl="1"/>
            <a:r>
              <a:rPr lang="fr-FR" dirty="0" err="1"/>
              <a:t>Restricted</a:t>
            </a:r>
            <a:r>
              <a:rPr lang="fr-FR" dirty="0"/>
              <a:t> distribution and </a:t>
            </a:r>
            <a:r>
              <a:rPr lang="fr-FR" dirty="0" err="1"/>
              <a:t>red-listed</a:t>
            </a:r>
            <a:r>
              <a:rPr lang="fr-FR" dirty="0"/>
              <a:t> or not</a:t>
            </a:r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BE2C85F4-F73A-44D9-A01A-365B75C504E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25432" y="200269"/>
            <a:ext cx="4524375" cy="3016250"/>
          </a:xfrm>
          <a:prstGeom prst="rect">
            <a:avLst/>
          </a:prstGeom>
        </p:spPr>
      </p:pic>
      <p:pic>
        <p:nvPicPr>
          <p:cNvPr id="50" name="Image 49">
            <a:extLst>
              <a:ext uri="{FF2B5EF4-FFF2-40B4-BE49-F238E27FC236}">
                <a16:creationId xmlns:a16="http://schemas.microsoft.com/office/drawing/2014/main" id="{12D80C4B-DB15-4291-ADF4-E287060EC1D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25432" y="3282028"/>
            <a:ext cx="2270819" cy="3312368"/>
          </a:xfrm>
          <a:prstGeom prst="rect">
            <a:avLst/>
          </a:prstGeom>
        </p:spPr>
      </p:pic>
      <p:pic>
        <p:nvPicPr>
          <p:cNvPr id="51" name="Image 50">
            <a:extLst>
              <a:ext uri="{FF2B5EF4-FFF2-40B4-BE49-F238E27FC236}">
                <a16:creationId xmlns:a16="http://schemas.microsoft.com/office/drawing/2014/main" id="{6BA7491E-3C53-43B7-9A9A-37A19AE4640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39808" y="3282028"/>
            <a:ext cx="2209999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814897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Segetal plants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FFD271-1DB5-4A3B-954D-AA2C8584613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Aft>
                <a:spcPts val="600"/>
              </a:spcAft>
            </a:pPr>
            <a:r>
              <a:rPr lang="fr-FR" dirty="0"/>
              <a:t>= Plant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whom</a:t>
            </a:r>
            <a:r>
              <a:rPr lang="fr-FR" dirty="0"/>
              <a:t> </a:t>
            </a:r>
            <a:r>
              <a:rPr lang="fr-FR" dirty="0" err="1"/>
              <a:t>dwell</a:t>
            </a:r>
            <a:r>
              <a:rPr lang="fr-FR" dirty="0"/>
              <a:t> in </a:t>
            </a:r>
            <a:r>
              <a:rPr lang="fr-FR" dirty="0" err="1"/>
              <a:t>winter</a:t>
            </a:r>
            <a:r>
              <a:rPr lang="fr-FR" dirty="0"/>
              <a:t> </a:t>
            </a:r>
            <a:r>
              <a:rPr lang="fr-FR" dirty="0" err="1"/>
              <a:t>cereals</a:t>
            </a:r>
            <a:endParaRPr lang="fr-FR" dirty="0"/>
          </a:p>
          <a:p>
            <a:pPr lvl="1">
              <a:spcBef>
                <a:spcPts val="1800"/>
              </a:spcBef>
            </a:pPr>
            <a:r>
              <a:rPr lang="fr-FR" dirty="0"/>
              <a:t>Annuals</a:t>
            </a:r>
          </a:p>
          <a:p>
            <a:pPr lvl="1">
              <a:spcBef>
                <a:spcPts val="1800"/>
              </a:spcBef>
            </a:pPr>
            <a:r>
              <a:rPr lang="fr-FR" dirty="0" err="1"/>
              <a:t>Autumn</a:t>
            </a:r>
            <a:r>
              <a:rPr lang="fr-FR" dirty="0"/>
              <a:t>/</a:t>
            </a:r>
            <a:r>
              <a:rPr lang="fr-FR" dirty="0" err="1"/>
              <a:t>winter</a:t>
            </a:r>
            <a:r>
              <a:rPr lang="fr-FR" dirty="0"/>
              <a:t> germination</a:t>
            </a:r>
          </a:p>
          <a:p>
            <a:pPr lvl="1">
              <a:spcBef>
                <a:spcPts val="1800"/>
              </a:spcBef>
            </a:pPr>
            <a:r>
              <a:rPr lang="fr-FR" dirty="0"/>
              <a:t>Spring </a:t>
            </a:r>
            <a:r>
              <a:rPr lang="fr-FR" dirty="0" err="1"/>
              <a:t>flowering</a:t>
            </a:r>
            <a:endParaRPr lang="fr-FR" dirty="0"/>
          </a:p>
          <a:p>
            <a:pPr lvl="1">
              <a:spcBef>
                <a:spcPts val="1800"/>
              </a:spcBef>
            </a:pPr>
            <a:r>
              <a:rPr lang="fr-FR" dirty="0" err="1"/>
              <a:t>Oligotrophic</a:t>
            </a:r>
            <a:endParaRPr lang="fr-FR" dirty="0"/>
          </a:p>
          <a:p>
            <a:pPr lvl="1">
              <a:spcBef>
                <a:spcPts val="1800"/>
              </a:spcBef>
            </a:pPr>
            <a:r>
              <a:rPr lang="fr-FR" dirty="0" err="1"/>
              <a:t>Heliophilous</a:t>
            </a:r>
            <a:endParaRPr lang="fr-FR" dirty="0"/>
          </a:p>
          <a:p>
            <a:pPr lvl="1">
              <a:spcBef>
                <a:spcPts val="1800"/>
              </a:spcBef>
            </a:pPr>
            <a:r>
              <a:rPr lang="fr-FR" dirty="0"/>
              <a:t>Base </a:t>
            </a:r>
            <a:r>
              <a:rPr lang="fr-FR" dirty="0" err="1"/>
              <a:t>rich</a:t>
            </a:r>
            <a:r>
              <a:rPr lang="fr-FR" dirty="0"/>
              <a:t> </a:t>
            </a:r>
            <a:r>
              <a:rPr lang="fr-FR" dirty="0" err="1"/>
              <a:t>soils</a:t>
            </a:r>
            <a:endParaRPr lang="fr-FR" dirty="0"/>
          </a:p>
          <a:p>
            <a:pPr lvl="1">
              <a:spcBef>
                <a:spcPts val="1800"/>
              </a:spcBef>
            </a:pPr>
            <a:r>
              <a:rPr lang="fr-FR" dirty="0" err="1"/>
              <a:t>Archeophytes</a:t>
            </a:r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5675E8A0-6AE4-43DD-9B36-C9A08C06672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64664" y="503881"/>
            <a:ext cx="3904550" cy="58502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4519407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F51FC-30D5-4195-B3A0-BB7335F9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3D543A-A8DD-494A-981E-1BFBF6C3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37109"/>
            <a:ext cx="10886038" cy="4639854"/>
          </a:xfrm>
        </p:spPr>
        <p:txBody>
          <a:bodyPr/>
          <a:lstStyle/>
          <a:p>
            <a:r>
              <a:rPr lang="fr-FR" dirty="0"/>
              <a:t>Over-</a:t>
            </a:r>
            <a:r>
              <a:rPr lang="fr-FR" dirty="0" err="1"/>
              <a:t>optimistic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for certain countries (</a:t>
            </a:r>
            <a:r>
              <a:rPr lang="fr-FR" i="1" dirty="0"/>
              <a:t>e.g. </a:t>
            </a:r>
            <a:r>
              <a:rPr lang="fr-FR" dirty="0"/>
              <a:t>Spain) ?</a:t>
            </a:r>
          </a:p>
          <a:p>
            <a:pPr lvl="1"/>
            <a:r>
              <a:rPr lang="fr-FR" dirty="0" err="1"/>
              <a:t>Archeophytes</a:t>
            </a:r>
            <a:r>
              <a:rPr lang="fr-FR" dirty="0"/>
              <a:t> are not </a:t>
            </a:r>
            <a:r>
              <a:rPr lang="fr-FR" dirty="0" err="1"/>
              <a:t>necessarily</a:t>
            </a:r>
            <a:r>
              <a:rPr lang="fr-FR" dirty="0"/>
              <a:t> </a:t>
            </a:r>
            <a:r>
              <a:rPr lang="fr-FR" dirty="0" err="1"/>
              <a:t>included</a:t>
            </a:r>
            <a:r>
              <a:rPr lang="fr-FR" dirty="0"/>
              <a:t> in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list</a:t>
            </a:r>
            <a:r>
              <a:rPr lang="fr-FR" dirty="0"/>
              <a:t> </a:t>
            </a:r>
            <a:r>
              <a:rPr lang="fr-FR" dirty="0" err="1"/>
              <a:t>assessments</a:t>
            </a:r>
            <a:endParaRPr lang="fr-FR" dirty="0"/>
          </a:p>
        </p:txBody>
      </p:sp>
      <p:pic>
        <p:nvPicPr>
          <p:cNvPr id="7" name="Image 6">
            <a:extLst>
              <a:ext uri="{FF2B5EF4-FFF2-40B4-BE49-F238E27FC236}">
                <a16:creationId xmlns:a16="http://schemas.microsoft.com/office/drawing/2014/main" id="{78FA4E0B-F5BF-4992-A728-950B40B5B04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0094" y="2654293"/>
            <a:ext cx="3657607" cy="3657607"/>
          </a:xfrm>
          <a:prstGeom prst="rect">
            <a:avLst/>
          </a:prstGeom>
        </p:spPr>
      </p:pic>
      <p:sp>
        <p:nvSpPr>
          <p:cNvPr id="50" name="ZoneTexte 49">
            <a:extLst>
              <a:ext uri="{FF2B5EF4-FFF2-40B4-BE49-F238E27FC236}">
                <a16:creationId xmlns:a16="http://schemas.microsoft.com/office/drawing/2014/main" id="{267C9C7F-18FC-4FE4-8548-3151AF173012}"/>
              </a:ext>
            </a:extLst>
          </p:cNvPr>
          <p:cNvSpPr txBox="1"/>
          <p:nvPr/>
        </p:nvSpPr>
        <p:spPr>
          <a:xfrm rot="16200000">
            <a:off x="6376650" y="4160309"/>
            <a:ext cx="37441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Number</a:t>
            </a:r>
            <a:r>
              <a:rPr lang="fr-FR" b="1" dirty="0"/>
              <a:t> of provinces </a:t>
            </a:r>
            <a:r>
              <a:rPr lang="fr-FR" b="1" dirty="0" err="1"/>
              <a:t>cited</a:t>
            </a:r>
            <a:r>
              <a:rPr lang="fr-FR" b="1" dirty="0"/>
              <a:t> </a:t>
            </a:r>
            <a:r>
              <a:rPr lang="fr-FR" b="1" dirty="0" err="1"/>
              <a:t>after</a:t>
            </a:r>
            <a:r>
              <a:rPr lang="fr-FR" b="1" dirty="0"/>
              <a:t> 2000</a:t>
            </a:r>
          </a:p>
        </p:txBody>
      </p:sp>
      <p:sp>
        <p:nvSpPr>
          <p:cNvPr id="51" name="ZoneTexte 50">
            <a:extLst>
              <a:ext uri="{FF2B5EF4-FFF2-40B4-BE49-F238E27FC236}">
                <a16:creationId xmlns:a16="http://schemas.microsoft.com/office/drawing/2014/main" id="{0A0D2E3F-8342-456F-8852-B42D2142A4D6}"/>
              </a:ext>
            </a:extLst>
          </p:cNvPr>
          <p:cNvSpPr txBox="1"/>
          <p:nvPr/>
        </p:nvSpPr>
        <p:spPr>
          <a:xfrm>
            <a:off x="8384760" y="6086395"/>
            <a:ext cx="4028793" cy="369332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fr-FR" b="1" dirty="0" err="1"/>
              <a:t>Number</a:t>
            </a:r>
            <a:r>
              <a:rPr lang="fr-FR" b="1" dirty="0"/>
              <a:t> of provinces </a:t>
            </a:r>
            <a:r>
              <a:rPr lang="fr-FR" b="1" dirty="0" err="1"/>
              <a:t>cited</a:t>
            </a:r>
            <a:r>
              <a:rPr lang="fr-FR" b="1" dirty="0"/>
              <a:t> </a:t>
            </a:r>
            <a:r>
              <a:rPr lang="fr-FR" b="1" dirty="0" err="1"/>
              <a:t>before</a:t>
            </a:r>
            <a:r>
              <a:rPr lang="fr-FR" b="1" dirty="0"/>
              <a:t> 2000</a:t>
            </a:r>
          </a:p>
        </p:txBody>
      </p:sp>
      <p:pic>
        <p:nvPicPr>
          <p:cNvPr id="54" name="Image 53">
            <a:extLst>
              <a:ext uri="{FF2B5EF4-FFF2-40B4-BE49-F238E27FC236}">
                <a16:creationId xmlns:a16="http://schemas.microsoft.com/office/drawing/2014/main" id="{F6849C89-2B2D-4BA0-BD63-36AE3F5A2CA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563" y="2669427"/>
            <a:ext cx="7568116" cy="3784058"/>
          </a:xfrm>
          <a:prstGeom prst="rect">
            <a:avLst/>
          </a:prstGeom>
        </p:spPr>
      </p:pic>
      <p:sp>
        <p:nvSpPr>
          <p:cNvPr id="55" name="ZoneTexte 54">
            <a:extLst>
              <a:ext uri="{FF2B5EF4-FFF2-40B4-BE49-F238E27FC236}">
                <a16:creationId xmlns:a16="http://schemas.microsoft.com/office/drawing/2014/main" id="{24166390-6CC1-4366-96A1-07F332CB987D}"/>
              </a:ext>
            </a:extLst>
          </p:cNvPr>
          <p:cNvSpPr txBox="1"/>
          <p:nvPr/>
        </p:nvSpPr>
        <p:spPr>
          <a:xfrm>
            <a:off x="3530610" y="6311900"/>
            <a:ext cx="1619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Segetal </a:t>
            </a:r>
            <a:r>
              <a:rPr lang="fr-FR" b="1" dirty="0" err="1"/>
              <a:t>species</a:t>
            </a:r>
            <a:endParaRPr lang="fr-FR" b="1" dirty="0"/>
          </a:p>
        </p:txBody>
      </p:sp>
      <p:sp>
        <p:nvSpPr>
          <p:cNvPr id="56" name="ZoneTexte 55">
            <a:extLst>
              <a:ext uri="{FF2B5EF4-FFF2-40B4-BE49-F238E27FC236}">
                <a16:creationId xmlns:a16="http://schemas.microsoft.com/office/drawing/2014/main" id="{5704DD93-0624-4AB5-A514-A3DF1539C3ED}"/>
              </a:ext>
            </a:extLst>
          </p:cNvPr>
          <p:cNvSpPr txBox="1"/>
          <p:nvPr/>
        </p:nvSpPr>
        <p:spPr>
          <a:xfrm rot="16200000">
            <a:off x="-1495548" y="4160310"/>
            <a:ext cx="374416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Number</a:t>
            </a:r>
            <a:r>
              <a:rPr lang="fr-FR" b="1" dirty="0"/>
              <a:t> of provinces </a:t>
            </a:r>
            <a:r>
              <a:rPr lang="fr-FR" b="1" dirty="0" err="1"/>
              <a:t>cited</a:t>
            </a:r>
            <a:r>
              <a:rPr lang="fr-FR" b="1" dirty="0"/>
              <a:t> </a:t>
            </a:r>
            <a:r>
              <a:rPr lang="fr-FR" b="1" dirty="0" err="1"/>
              <a:t>after</a:t>
            </a:r>
            <a:r>
              <a:rPr lang="fr-FR" b="1" dirty="0"/>
              <a:t> 2000</a:t>
            </a:r>
          </a:p>
        </p:txBody>
      </p:sp>
      <p:pic>
        <p:nvPicPr>
          <p:cNvPr id="57" name="Image 56">
            <a:extLst>
              <a:ext uri="{FF2B5EF4-FFF2-40B4-BE49-F238E27FC236}">
                <a16:creationId xmlns:a16="http://schemas.microsoft.com/office/drawing/2014/main" id="{0E3355D6-2A87-438E-B935-AACDB32586F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48733" y="270284"/>
            <a:ext cx="3609975" cy="1266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201276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F51FC-30D5-4195-B3A0-BB7335F9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Discussion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605111AC-1480-4EA4-AC01-92A1FFE23C8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570"/>
          <a:stretch/>
        </p:blipFill>
        <p:spPr>
          <a:xfrm>
            <a:off x="2198428" y="2489588"/>
            <a:ext cx="7220862" cy="4082791"/>
          </a:xfrm>
          <a:prstGeom prst="rect">
            <a:avLst/>
          </a:prstGeom>
        </p:spPr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D0E1EF69-7D21-423B-BC01-4A8A47CE73CC}"/>
              </a:ext>
            </a:extLst>
          </p:cNvPr>
          <p:cNvSpPr txBox="1"/>
          <p:nvPr/>
        </p:nvSpPr>
        <p:spPr>
          <a:xfrm>
            <a:off x="5159713" y="6387713"/>
            <a:ext cx="1619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Segetal </a:t>
            </a:r>
            <a:r>
              <a:rPr lang="fr-FR" b="1" dirty="0" err="1"/>
              <a:t>species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D95DBF9-CA7B-472A-8E7D-5DFF6D40FABC}"/>
              </a:ext>
            </a:extLst>
          </p:cNvPr>
          <p:cNvSpPr txBox="1"/>
          <p:nvPr/>
        </p:nvSpPr>
        <p:spPr>
          <a:xfrm rot="16200000">
            <a:off x="248647" y="4150520"/>
            <a:ext cx="3591221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b="1" dirty="0" err="1"/>
              <a:t>Number</a:t>
            </a:r>
            <a:r>
              <a:rPr lang="fr-FR" b="1" dirty="0"/>
              <a:t> of </a:t>
            </a:r>
            <a:r>
              <a:rPr lang="fr-FR" b="1" dirty="0" err="1"/>
              <a:t>regions</a:t>
            </a:r>
            <a:r>
              <a:rPr lang="fr-FR" b="1" dirty="0"/>
              <a:t> </a:t>
            </a:r>
            <a:r>
              <a:rPr lang="fr-FR" b="1" dirty="0" err="1"/>
              <a:t>where</a:t>
            </a:r>
            <a:r>
              <a:rPr lang="fr-FR" b="1" dirty="0"/>
              <a:t> the </a:t>
            </a:r>
            <a:r>
              <a:rPr lang="fr-FR" b="1" dirty="0" err="1"/>
              <a:t>species</a:t>
            </a:r>
            <a:r>
              <a:rPr lang="fr-FR" b="1" dirty="0"/>
              <a:t> </a:t>
            </a:r>
            <a:r>
              <a:rPr lang="fr-FR" b="1" dirty="0" err="1"/>
              <a:t>is</a:t>
            </a:r>
            <a:r>
              <a:rPr lang="fr-FR" b="1" dirty="0"/>
              <a:t> (or </a:t>
            </a:r>
            <a:r>
              <a:rPr lang="fr-FR" b="1" dirty="0" err="1"/>
              <a:t>was</a:t>
            </a:r>
            <a:r>
              <a:rPr lang="fr-FR" b="1" dirty="0"/>
              <a:t>) </a:t>
            </a:r>
            <a:r>
              <a:rPr lang="fr-FR" b="1" dirty="0" err="1"/>
              <a:t>present</a:t>
            </a:r>
            <a:endParaRPr lang="fr-FR" b="1" dirty="0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195445A-E1CC-43FD-836A-9BAFD8FBE1FC}"/>
              </a:ext>
            </a:extLst>
          </p:cNvPr>
          <p:cNvSpPr/>
          <p:nvPr/>
        </p:nvSpPr>
        <p:spPr>
          <a:xfrm>
            <a:off x="7742628" y="2623554"/>
            <a:ext cx="1534626" cy="1222052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717C061-3723-4CF1-B494-C7E89EF2DCEB}"/>
              </a:ext>
            </a:extLst>
          </p:cNvPr>
          <p:cNvSpPr txBox="1"/>
          <p:nvPr/>
        </p:nvSpPr>
        <p:spPr>
          <a:xfrm>
            <a:off x="7968770" y="2600579"/>
            <a:ext cx="62228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Extinct</a:t>
            </a:r>
            <a:endParaRPr lang="fr-FR" sz="1200" b="1" dirty="0"/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12766E8A-235C-48E0-A13C-5032BF0219FE}"/>
              </a:ext>
            </a:extLst>
          </p:cNvPr>
          <p:cNvSpPr txBox="1"/>
          <p:nvPr/>
        </p:nvSpPr>
        <p:spPr>
          <a:xfrm>
            <a:off x="7968770" y="2766799"/>
            <a:ext cx="136216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Historical</a:t>
            </a:r>
            <a:r>
              <a:rPr lang="fr-FR" sz="1200" b="1" dirty="0"/>
              <a:t> mention</a:t>
            </a: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25389070-40BD-4FB2-87DB-16333F99DABE}"/>
              </a:ext>
            </a:extLst>
          </p:cNvPr>
          <p:cNvSpPr txBox="1"/>
          <p:nvPr/>
        </p:nvSpPr>
        <p:spPr>
          <a:xfrm>
            <a:off x="7968770" y="2927782"/>
            <a:ext cx="871457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Occasional</a:t>
            </a:r>
            <a:endParaRPr lang="fr-FR" sz="1200" b="1" dirty="0"/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B75B284F-D9DB-41A1-9952-5CC017855B14}"/>
              </a:ext>
            </a:extLst>
          </p:cNvPr>
          <p:cNvSpPr txBox="1"/>
          <p:nvPr/>
        </p:nvSpPr>
        <p:spPr>
          <a:xfrm>
            <a:off x="7977009" y="3087371"/>
            <a:ext cx="888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Introduced</a:t>
            </a:r>
            <a:endParaRPr lang="fr-FR" sz="1200" b="1" dirty="0"/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AF84A422-DE7A-4E46-9A52-4127E841915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42" t="32786" r="8066" b="38717"/>
          <a:stretch/>
        </p:blipFill>
        <p:spPr>
          <a:xfrm>
            <a:off x="7798526" y="2645817"/>
            <a:ext cx="219705" cy="1163417"/>
          </a:xfrm>
          <a:prstGeom prst="rect">
            <a:avLst/>
          </a:prstGeom>
        </p:spPr>
      </p:pic>
      <p:sp>
        <p:nvSpPr>
          <p:cNvPr id="20" name="ZoneTexte 19">
            <a:extLst>
              <a:ext uri="{FF2B5EF4-FFF2-40B4-BE49-F238E27FC236}">
                <a16:creationId xmlns:a16="http://schemas.microsoft.com/office/drawing/2014/main" id="{0BBD54EA-AB0C-46FC-A217-69C09A33CE12}"/>
              </a:ext>
            </a:extLst>
          </p:cNvPr>
          <p:cNvSpPr txBox="1"/>
          <p:nvPr/>
        </p:nvSpPr>
        <p:spPr>
          <a:xfrm>
            <a:off x="7976052" y="3244057"/>
            <a:ext cx="917559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Naturalized</a:t>
            </a:r>
            <a:endParaRPr lang="fr-FR" sz="1200" b="1" dirty="0"/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702B3EC6-B050-4073-A862-DCBB9CE17092}"/>
              </a:ext>
            </a:extLst>
          </p:cNvPr>
          <p:cNvSpPr txBox="1"/>
          <p:nvPr/>
        </p:nvSpPr>
        <p:spPr>
          <a:xfrm>
            <a:off x="7976052" y="3413422"/>
            <a:ext cx="94628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Cryptogenic</a:t>
            </a:r>
            <a:endParaRPr lang="fr-FR" sz="1200" b="1" dirty="0"/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768B5460-39AC-4C99-A3E0-35FB41E84976}"/>
              </a:ext>
            </a:extLst>
          </p:cNvPr>
          <p:cNvSpPr txBox="1"/>
          <p:nvPr/>
        </p:nvSpPr>
        <p:spPr>
          <a:xfrm>
            <a:off x="7976709" y="3573008"/>
            <a:ext cx="891526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Indigenous</a:t>
            </a:r>
            <a:endParaRPr lang="fr-FR" sz="1200" b="1" dirty="0"/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7BB69194-44E8-4FC0-8EB5-A6835AC6434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63150" y="230188"/>
            <a:ext cx="1552575" cy="1401630"/>
          </a:xfrm>
          <a:prstGeom prst="rect">
            <a:avLst/>
          </a:prstGeom>
        </p:spPr>
      </p:pic>
      <p:sp>
        <p:nvSpPr>
          <p:cNvPr id="23" name="Espace réservé du contenu 2">
            <a:extLst>
              <a:ext uri="{FF2B5EF4-FFF2-40B4-BE49-F238E27FC236}">
                <a16:creationId xmlns:a16="http://schemas.microsoft.com/office/drawing/2014/main" id="{C50CBEEE-8468-469A-B127-C93DF8020D40}"/>
              </a:ext>
            </a:extLst>
          </p:cNvPr>
          <p:cNvSpPr txBox="1">
            <a:spLocks/>
          </p:cNvSpPr>
          <p:nvPr/>
        </p:nvSpPr>
        <p:spPr>
          <a:xfrm>
            <a:off x="838200" y="1537109"/>
            <a:ext cx="10886038" cy="46398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fr-FR" dirty="0"/>
              <a:t>Over-</a:t>
            </a:r>
            <a:r>
              <a:rPr lang="fr-FR" dirty="0" err="1"/>
              <a:t>optimistic</a:t>
            </a:r>
            <a:r>
              <a:rPr lang="fr-FR" dirty="0"/>
              <a:t> </a:t>
            </a:r>
            <a:r>
              <a:rPr lang="fr-FR" dirty="0" err="1"/>
              <a:t>results</a:t>
            </a:r>
            <a:r>
              <a:rPr lang="fr-FR" dirty="0"/>
              <a:t> for certain countries (</a:t>
            </a:r>
            <a:r>
              <a:rPr lang="fr-FR" i="1" dirty="0"/>
              <a:t>e.g. </a:t>
            </a:r>
            <a:r>
              <a:rPr lang="fr-FR" dirty="0" err="1"/>
              <a:t>Italy</a:t>
            </a:r>
            <a:r>
              <a:rPr lang="fr-FR" dirty="0"/>
              <a:t>) ?</a:t>
            </a:r>
          </a:p>
          <a:p>
            <a:pPr lvl="1"/>
            <a:r>
              <a:rPr lang="fr-FR" dirty="0" err="1"/>
              <a:t>Archeophytes</a:t>
            </a:r>
            <a:r>
              <a:rPr lang="fr-FR" dirty="0"/>
              <a:t> are not </a:t>
            </a:r>
            <a:r>
              <a:rPr lang="fr-FR" dirty="0" err="1"/>
              <a:t>necessarily</a:t>
            </a:r>
            <a:r>
              <a:rPr lang="fr-FR" dirty="0"/>
              <a:t> </a:t>
            </a:r>
            <a:r>
              <a:rPr lang="fr-FR" dirty="0" err="1"/>
              <a:t>included</a:t>
            </a:r>
            <a:r>
              <a:rPr lang="fr-FR" dirty="0"/>
              <a:t> in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list</a:t>
            </a:r>
            <a:r>
              <a:rPr lang="fr-FR" dirty="0"/>
              <a:t> </a:t>
            </a:r>
            <a:r>
              <a:rPr lang="fr-FR" dirty="0" err="1"/>
              <a:t>assessments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8136883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4FF51FC-30D5-4195-B3A0-BB7335F9FF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Discussion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853D543A-A8DD-494A-981E-1BFBF6C3B72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889974" cy="2502211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A </a:t>
            </a:r>
            <a:r>
              <a:rPr lang="fr-FR" dirty="0" err="1"/>
              <a:t>very</a:t>
            </a:r>
            <a:r>
              <a:rPr lang="fr-FR" dirty="0"/>
              <a:t> French perspective</a:t>
            </a:r>
          </a:p>
          <a:p>
            <a:pPr lvl="1"/>
            <a:r>
              <a:rPr lang="fr-FR" dirty="0"/>
              <a:t>Need for national </a:t>
            </a:r>
            <a:r>
              <a:rPr lang="fr-FR" dirty="0" err="1"/>
              <a:t>lists</a:t>
            </a:r>
            <a:r>
              <a:rPr lang="fr-FR" dirty="0"/>
              <a:t> of </a:t>
            </a:r>
            <a:r>
              <a:rPr lang="fr-FR" dirty="0" err="1"/>
              <a:t>segetal</a:t>
            </a:r>
            <a:r>
              <a:rPr lang="fr-FR" dirty="0"/>
              <a:t> plants</a:t>
            </a:r>
          </a:p>
          <a:p>
            <a:pPr marL="457200" lvl="1" indent="0">
              <a:buNone/>
            </a:pPr>
            <a:endParaRPr lang="fr-FR" dirty="0"/>
          </a:p>
          <a:p>
            <a:r>
              <a:rPr lang="fr-FR" dirty="0"/>
              <a:t> Need for a </a:t>
            </a:r>
            <a:r>
              <a:rPr lang="fr-FR" dirty="0" err="1"/>
              <a:t>worldwide</a:t>
            </a:r>
            <a:r>
              <a:rPr lang="fr-FR" dirty="0"/>
              <a:t> </a:t>
            </a:r>
            <a:r>
              <a:rPr lang="fr-FR" dirty="0" err="1"/>
              <a:t>view</a:t>
            </a:r>
            <a:r>
              <a:rPr lang="fr-FR" dirty="0"/>
              <a:t> ?</a:t>
            </a:r>
          </a:p>
          <a:p>
            <a:endParaRPr lang="fr-FR" dirty="0"/>
          </a:p>
          <a:p>
            <a:r>
              <a:rPr lang="fr-FR" dirty="0"/>
              <a:t>How to </a:t>
            </a:r>
            <a:r>
              <a:rPr lang="fr-FR" dirty="0" err="1"/>
              <a:t>explain</a:t>
            </a:r>
            <a:r>
              <a:rPr lang="fr-FR" dirty="0"/>
              <a:t> the </a:t>
            </a:r>
            <a:r>
              <a:rPr lang="fr-FR" dirty="0" err="1"/>
              <a:t>differential</a:t>
            </a:r>
            <a:r>
              <a:rPr lang="fr-FR" dirty="0"/>
              <a:t> </a:t>
            </a:r>
            <a:r>
              <a:rPr lang="fr-FR" dirty="0" err="1"/>
              <a:t>decline</a:t>
            </a:r>
            <a:r>
              <a:rPr lang="fr-FR" dirty="0"/>
              <a:t> of the </a:t>
            </a:r>
            <a:r>
              <a:rPr lang="fr-FR" dirty="0" err="1"/>
              <a:t>different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?</a:t>
            </a:r>
          </a:p>
          <a:p>
            <a:endParaRPr lang="fr-FR" dirty="0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12D6594-F5E3-4FBD-BED2-CDF4A07C975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06542" y="-83571"/>
            <a:ext cx="2485829" cy="2534464"/>
          </a:xfrm>
          <a:prstGeom prst="rect">
            <a:avLst/>
          </a:prstGeom>
        </p:spPr>
      </p:pic>
      <p:sp>
        <p:nvSpPr>
          <p:cNvPr id="7" name="Organigramme : Procédé 6">
            <a:extLst>
              <a:ext uri="{FF2B5EF4-FFF2-40B4-BE49-F238E27FC236}">
                <a16:creationId xmlns:a16="http://schemas.microsoft.com/office/drawing/2014/main" id="{B7EED77A-6724-4F66-921A-D2B2C0E3B67A}"/>
              </a:ext>
            </a:extLst>
          </p:cNvPr>
          <p:cNvSpPr/>
          <p:nvPr/>
        </p:nvSpPr>
        <p:spPr>
          <a:xfrm>
            <a:off x="7513008" y="-904445"/>
            <a:ext cx="2250831" cy="173184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3" name="Organigramme : Procédé 22">
            <a:extLst>
              <a:ext uri="{FF2B5EF4-FFF2-40B4-BE49-F238E27FC236}">
                <a16:creationId xmlns:a16="http://schemas.microsoft.com/office/drawing/2014/main" id="{E34EFC4D-8CA3-409A-9826-8608EC8E1400}"/>
              </a:ext>
            </a:extLst>
          </p:cNvPr>
          <p:cNvSpPr/>
          <p:nvPr/>
        </p:nvSpPr>
        <p:spPr>
          <a:xfrm>
            <a:off x="7809235" y="-474619"/>
            <a:ext cx="885093" cy="1731840"/>
          </a:xfrm>
          <a:prstGeom prst="flowChartProcess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A6B384FC-83AC-4190-9065-ADF1BD8EA04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19858" y="4358800"/>
            <a:ext cx="5460394" cy="2287777"/>
          </a:xfrm>
          <a:prstGeom prst="rect">
            <a:avLst/>
          </a:prstGeom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44F689C0-18BE-4075-884C-F6D1799CFC27}"/>
              </a:ext>
            </a:extLst>
          </p:cNvPr>
          <p:cNvSpPr txBox="1"/>
          <p:nvPr/>
        </p:nvSpPr>
        <p:spPr>
          <a:xfrm>
            <a:off x="3298004" y="6308209"/>
            <a:ext cx="203587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i="1" dirty="0" err="1">
                <a:solidFill>
                  <a:schemeClr val="bg1"/>
                </a:solidFill>
              </a:rPr>
              <a:t>Gypsophila</a:t>
            </a:r>
            <a:r>
              <a:rPr lang="fr-FR" i="1" dirty="0">
                <a:solidFill>
                  <a:schemeClr val="bg1"/>
                </a:solidFill>
              </a:rPr>
              <a:t> </a:t>
            </a:r>
            <a:r>
              <a:rPr lang="fr-FR" i="1" dirty="0" err="1">
                <a:solidFill>
                  <a:schemeClr val="bg1"/>
                </a:solidFill>
              </a:rPr>
              <a:t>vaccaria</a:t>
            </a:r>
            <a:endParaRPr lang="fr-FR" i="1" dirty="0">
              <a:solidFill>
                <a:schemeClr val="bg1"/>
              </a:solidFill>
            </a:endParaRP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5D00A682-83EB-4713-BF0F-6FBA1136196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996921" y="2528727"/>
            <a:ext cx="5093203" cy="1096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3344352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 8"/>
          <p:cNvPicPr>
            <a:picLocks noChangeAspect="1"/>
          </p:cNvPicPr>
          <p:nvPr/>
        </p:nvPicPr>
        <p:blipFill rotWithShape="1">
          <a:blip r:embed="rId3"/>
          <a:srcRect l="11537" t="12700" r="1882" b="9858"/>
          <a:stretch/>
        </p:blipFill>
        <p:spPr>
          <a:xfrm>
            <a:off x="4082964" y="3868725"/>
            <a:ext cx="2455511" cy="29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Image 9"/>
          <p:cNvPicPr>
            <a:picLocks noChangeAspect="1"/>
          </p:cNvPicPr>
          <p:nvPr/>
        </p:nvPicPr>
        <p:blipFill rotWithShape="1">
          <a:blip r:embed="rId4"/>
          <a:srcRect l="22955" t="410" r="21573" b="27795"/>
          <a:stretch/>
        </p:blipFill>
        <p:spPr>
          <a:xfrm>
            <a:off x="3028172" y="21014"/>
            <a:ext cx="3052243" cy="296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5"/>
          <a:srcRect l="15097" t="5471"/>
          <a:stretch/>
        </p:blipFill>
        <p:spPr>
          <a:xfrm>
            <a:off x="33214" y="3868725"/>
            <a:ext cx="3978034" cy="29520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 7"/>
          <p:cNvPicPr>
            <a:picLocks noChangeAspect="1"/>
          </p:cNvPicPr>
          <p:nvPr/>
        </p:nvPicPr>
        <p:blipFill rotWithShape="1">
          <a:blip r:embed="rId6"/>
          <a:srcRect l="43210" t="14564" r="13534" b="20000"/>
          <a:stretch/>
        </p:blipFill>
        <p:spPr>
          <a:xfrm>
            <a:off x="19237" y="19725"/>
            <a:ext cx="2939115" cy="2964089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Image 1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19" t="12738" r="-1"/>
          <a:stretch/>
        </p:blipFill>
        <p:spPr>
          <a:xfrm>
            <a:off x="8205596" y="21014"/>
            <a:ext cx="3966416" cy="29628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4" name="Rectangle 13"/>
          <p:cNvSpPr/>
          <p:nvPr/>
        </p:nvSpPr>
        <p:spPr>
          <a:xfrm>
            <a:off x="0" y="2983815"/>
            <a:ext cx="12192000" cy="868315"/>
          </a:xfrm>
          <a:prstGeom prst="rect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fr-FR" sz="5400" dirty="0" err="1">
                <a:latin typeface="French Script MT" panose="03020402040607040605" pitchFamily="66" charset="0"/>
              </a:rPr>
              <a:t>Thank</a:t>
            </a:r>
            <a:r>
              <a:rPr lang="fr-FR" sz="5400" dirty="0">
                <a:latin typeface="French Script MT" panose="03020402040607040605" pitchFamily="66" charset="0"/>
              </a:rPr>
              <a:t> </a:t>
            </a:r>
            <a:r>
              <a:rPr lang="fr-FR" sz="5400" dirty="0" err="1">
                <a:latin typeface="French Script MT" panose="03020402040607040605" pitchFamily="66" charset="0"/>
              </a:rPr>
              <a:t>you</a:t>
            </a:r>
            <a:r>
              <a:rPr lang="fr-FR" sz="5400" dirty="0">
                <a:latin typeface="French Script MT" panose="03020402040607040605" pitchFamily="66" charset="0"/>
              </a:rPr>
              <a:t> for </a:t>
            </a:r>
            <a:r>
              <a:rPr lang="fr-FR" sz="5400" dirty="0" err="1">
                <a:latin typeface="French Script MT" panose="03020402040607040605" pitchFamily="66" charset="0"/>
              </a:rPr>
              <a:t>your</a:t>
            </a:r>
            <a:r>
              <a:rPr lang="fr-FR" sz="5400" dirty="0">
                <a:latin typeface="French Script MT" panose="03020402040607040605" pitchFamily="66" charset="0"/>
              </a:rPr>
              <a:t> attention.</a:t>
            </a:r>
          </a:p>
        </p:txBody>
      </p:sp>
      <p:pic>
        <p:nvPicPr>
          <p:cNvPr id="17" name="Image 1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19" t="4328" b="6589"/>
          <a:stretch/>
        </p:blipFill>
        <p:spPr>
          <a:xfrm rot="5400000">
            <a:off x="9743674" y="4395845"/>
            <a:ext cx="2952000" cy="189776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8" name="Image 17"/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4" r="13488"/>
          <a:stretch/>
        </p:blipFill>
        <p:spPr>
          <a:xfrm>
            <a:off x="6610190" y="3868724"/>
            <a:ext cx="3588888" cy="29520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0" name="Image 19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660947" y="514814"/>
            <a:ext cx="2962800" cy="197520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22" name="Espace réservé du numéro de diapositive 2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FC4CBBD-823A-4733-BF79-59F4D8C8D429}" type="slidenum">
              <a:rPr lang="fr-FR" smtClean="0"/>
              <a:t>23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9885268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Conservation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status</a:t>
            </a:r>
            <a:endParaRPr lang="fr-FR" sz="4800" dirty="0">
              <a:solidFill>
                <a:srgbClr val="AD1F1F"/>
              </a:solidFill>
              <a:latin typeface="Calibri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FFD271-1DB5-4A3B-954D-AA2C85846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577974"/>
            <a:ext cx="8561439" cy="4811149"/>
          </a:xfrm>
        </p:spPr>
        <p:txBody>
          <a:bodyPr>
            <a:normAutofit fontScale="62500" lnSpcReduction="20000"/>
          </a:bodyPr>
          <a:lstStyle/>
          <a:p>
            <a:r>
              <a:rPr lang="fr-FR" dirty="0" err="1"/>
              <a:t>Historically</a:t>
            </a:r>
            <a:r>
              <a:rPr lang="fr-FR" dirty="0"/>
              <a:t> </a:t>
            </a:r>
            <a:r>
              <a:rPr lang="fr-FR" dirty="0" err="1"/>
              <a:t>common</a:t>
            </a:r>
            <a:r>
              <a:rPr lang="fr-FR" dirty="0"/>
              <a:t> : </a:t>
            </a:r>
            <a:r>
              <a:rPr lang="fr-FR" dirty="0" err="1"/>
              <a:t>Cornuti</a:t>
            </a:r>
            <a:r>
              <a:rPr lang="fr-FR" dirty="0"/>
              <a:t> (1635) </a:t>
            </a:r>
            <a:r>
              <a:rPr lang="fr-FR" dirty="0" err="1"/>
              <a:t>reported</a:t>
            </a:r>
            <a:r>
              <a:rPr lang="fr-FR" dirty="0"/>
              <a:t> an </a:t>
            </a:r>
            <a:r>
              <a:rPr lang="fr-FR" dirty="0" err="1"/>
              <a:t>abundance</a:t>
            </a:r>
            <a:r>
              <a:rPr lang="fr-FR" dirty="0"/>
              <a:t> of </a:t>
            </a:r>
            <a:r>
              <a:rPr lang="fr-FR" i="1" dirty="0"/>
              <a:t>Adonis </a:t>
            </a:r>
            <a:r>
              <a:rPr lang="fr-FR" i="1" dirty="0" err="1"/>
              <a:t>annua</a:t>
            </a:r>
            <a:r>
              <a:rPr lang="fr-FR" dirty="0"/>
              <a:t>, </a:t>
            </a:r>
            <a:r>
              <a:rPr lang="fr-FR" i="1" dirty="0"/>
              <a:t>Agrostemma </a:t>
            </a:r>
            <a:r>
              <a:rPr lang="fr-FR" i="1" dirty="0" err="1"/>
              <a:t>githago</a:t>
            </a:r>
            <a:r>
              <a:rPr lang="fr-FR" dirty="0"/>
              <a:t>, </a:t>
            </a:r>
            <a:r>
              <a:rPr lang="fr-FR" i="1" dirty="0" err="1"/>
              <a:t>Turgenia</a:t>
            </a:r>
            <a:r>
              <a:rPr lang="fr-FR" i="1" dirty="0"/>
              <a:t> </a:t>
            </a:r>
            <a:r>
              <a:rPr lang="fr-FR" i="1" dirty="0" err="1"/>
              <a:t>latifolia</a:t>
            </a:r>
            <a:r>
              <a:rPr lang="fr-FR" dirty="0"/>
              <a:t>, </a:t>
            </a:r>
            <a:r>
              <a:rPr lang="fr-FR" i="1" dirty="0" err="1"/>
              <a:t>Gypsophila</a:t>
            </a:r>
            <a:r>
              <a:rPr lang="fr-FR" i="1" dirty="0"/>
              <a:t> </a:t>
            </a:r>
            <a:r>
              <a:rPr lang="fr-FR" i="1" dirty="0" err="1"/>
              <a:t>vaccaria</a:t>
            </a:r>
            <a:r>
              <a:rPr lang="fr-FR" dirty="0"/>
              <a:t> in the </a:t>
            </a:r>
            <a:r>
              <a:rPr lang="fr-FR" dirty="0" err="1"/>
              <a:t>current</a:t>
            </a:r>
            <a:r>
              <a:rPr lang="fr-FR" dirty="0"/>
              <a:t> city of Paris</a:t>
            </a:r>
          </a:p>
          <a:p>
            <a:endParaRPr lang="fr-FR" dirty="0"/>
          </a:p>
          <a:p>
            <a:r>
              <a:rPr lang="fr-FR" dirty="0"/>
              <a:t>Diversity of </a:t>
            </a:r>
            <a:r>
              <a:rPr lang="fr-FR" dirty="0" err="1"/>
              <a:t>small</a:t>
            </a:r>
            <a:r>
              <a:rPr lang="fr-FR" dirty="0"/>
              <a:t> </a:t>
            </a:r>
            <a:r>
              <a:rPr lang="fr-FR" dirty="0" err="1"/>
              <a:t>scale</a:t>
            </a:r>
            <a:r>
              <a:rPr lang="fr-FR" dirty="0"/>
              <a:t> </a:t>
            </a:r>
            <a:r>
              <a:rPr lang="fr-FR" dirty="0" err="1"/>
              <a:t>studies</a:t>
            </a:r>
            <a:r>
              <a:rPr lang="fr-FR" dirty="0"/>
              <a:t> </a:t>
            </a:r>
            <a:r>
              <a:rPr lang="fr-FR" dirty="0" err="1"/>
              <a:t>scattered</a:t>
            </a:r>
            <a:r>
              <a:rPr lang="fr-FR" dirty="0"/>
              <a:t> </a:t>
            </a:r>
            <a:r>
              <a:rPr lang="fr-FR" dirty="0" err="1"/>
              <a:t>around</a:t>
            </a:r>
            <a:r>
              <a:rPr lang="fr-FR" dirty="0"/>
              <a:t> Europe highlight </a:t>
            </a:r>
            <a:r>
              <a:rPr lang="fr-FR" dirty="0" err="1"/>
              <a:t>their</a:t>
            </a:r>
            <a:r>
              <a:rPr lang="fr-FR" dirty="0"/>
              <a:t> </a:t>
            </a:r>
            <a:r>
              <a:rPr lang="fr-FR" dirty="0" err="1"/>
              <a:t>decline</a:t>
            </a:r>
            <a:endParaRPr lang="fr-FR" dirty="0"/>
          </a:p>
          <a:p>
            <a:pPr marL="0" indent="0">
              <a:buNone/>
            </a:pPr>
            <a:endParaRPr lang="fr-FR" dirty="0"/>
          </a:p>
          <a:p>
            <a:pPr lvl="1"/>
            <a:r>
              <a:rPr lang="fr-FR" dirty="0"/>
              <a:t>Alsace (France) : </a:t>
            </a:r>
            <a:r>
              <a:rPr lang="fr-FR" dirty="0">
                <a:solidFill>
                  <a:srgbClr val="FF0000"/>
                </a:solidFill>
              </a:rPr>
              <a:t>-56% </a:t>
            </a:r>
            <a:r>
              <a:rPr lang="fr-FR" dirty="0"/>
              <a:t>(in-</a:t>
            </a:r>
            <a:r>
              <a:rPr lang="fr-FR" dirty="0" err="1"/>
              <a:t>field</a:t>
            </a:r>
            <a:r>
              <a:rPr lang="fr-FR" dirty="0"/>
              <a:t> </a:t>
            </a:r>
            <a:r>
              <a:rPr lang="fr-FR" dirty="0" err="1"/>
              <a:t>richness</a:t>
            </a:r>
            <a:r>
              <a:rPr lang="fr-FR" dirty="0"/>
              <a:t>) or </a:t>
            </a:r>
            <a:r>
              <a:rPr lang="fr-FR" dirty="0">
                <a:solidFill>
                  <a:srgbClr val="FF0000"/>
                </a:solidFill>
              </a:rPr>
              <a:t>-84% </a:t>
            </a:r>
            <a:r>
              <a:rPr lang="fr-FR" dirty="0"/>
              <a:t>(</a:t>
            </a:r>
            <a:r>
              <a:rPr lang="fr-FR" dirty="0" err="1"/>
              <a:t>density</a:t>
            </a:r>
            <a:r>
              <a:rPr lang="fr-FR" dirty="0"/>
              <a:t>)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comparing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/</a:t>
            </a:r>
            <a:r>
              <a:rPr lang="fr-FR" dirty="0" err="1"/>
              <a:t>after</a:t>
            </a:r>
            <a:r>
              <a:rPr lang="fr-FR" dirty="0"/>
              <a:t> 1990 in Alsace (Fried, 2020)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Northeast</a:t>
            </a:r>
            <a:r>
              <a:rPr lang="fr-FR" dirty="0"/>
              <a:t> Spain : </a:t>
            </a:r>
            <a:r>
              <a:rPr lang="fr-FR" dirty="0">
                <a:solidFill>
                  <a:srgbClr val="FF0000"/>
                </a:solidFill>
              </a:rPr>
              <a:t>-75% </a:t>
            </a:r>
            <a:r>
              <a:rPr lang="fr-FR" dirty="0"/>
              <a:t>(</a:t>
            </a:r>
            <a:r>
              <a:rPr lang="fr-FR" dirty="0" err="1"/>
              <a:t>segetal</a:t>
            </a:r>
            <a:r>
              <a:rPr lang="fr-FR" dirty="0"/>
              <a:t> </a:t>
            </a:r>
            <a:r>
              <a:rPr lang="fr-FR" dirty="0" err="1"/>
              <a:t>richness</a:t>
            </a:r>
            <a:r>
              <a:rPr lang="fr-FR" dirty="0"/>
              <a:t>) or </a:t>
            </a:r>
            <a:r>
              <a:rPr lang="fr-FR" dirty="0">
                <a:solidFill>
                  <a:srgbClr val="FF0000"/>
                </a:solidFill>
              </a:rPr>
              <a:t>-87% </a:t>
            </a:r>
            <a:r>
              <a:rPr lang="fr-FR" dirty="0"/>
              <a:t>(rare </a:t>
            </a:r>
            <a:r>
              <a:rPr lang="fr-FR" dirty="0" err="1"/>
              <a:t>species</a:t>
            </a:r>
            <a:r>
              <a:rPr lang="fr-FR" dirty="0"/>
              <a:t>) </a:t>
            </a:r>
            <a:r>
              <a:rPr lang="fr-FR" dirty="0" err="1"/>
              <a:t>when</a:t>
            </a:r>
            <a:r>
              <a:rPr lang="fr-FR" dirty="0"/>
              <a:t> </a:t>
            </a:r>
            <a:r>
              <a:rPr lang="fr-FR" dirty="0" err="1"/>
              <a:t>comparing</a:t>
            </a:r>
            <a:r>
              <a:rPr lang="fr-FR" dirty="0"/>
              <a:t> 1953-1988 vs. 1996-1999 vs. 2005-2007</a:t>
            </a:r>
          </a:p>
          <a:p>
            <a:pPr marL="457200" lvl="1" indent="0">
              <a:buNone/>
            </a:pPr>
            <a:endParaRPr lang="fr-FR" dirty="0"/>
          </a:p>
          <a:p>
            <a:pPr lvl="1"/>
            <a:r>
              <a:rPr lang="fr-FR" dirty="0" err="1"/>
              <a:t>England</a:t>
            </a:r>
            <a:r>
              <a:rPr lang="fr-FR" dirty="0"/>
              <a:t> :  </a:t>
            </a:r>
            <a:r>
              <a:rPr lang="fr-FR" dirty="0">
                <a:solidFill>
                  <a:srgbClr val="FF0000"/>
                </a:solidFill>
              </a:rPr>
              <a:t>47% </a:t>
            </a:r>
            <a:r>
              <a:rPr lang="fr-FR" dirty="0"/>
              <a:t>of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undergoing</a:t>
            </a:r>
            <a:r>
              <a:rPr lang="fr-FR" dirty="0"/>
              <a:t> the </a:t>
            </a:r>
            <a:r>
              <a:rPr lang="fr-FR" dirty="0" err="1"/>
              <a:t>most</a:t>
            </a:r>
            <a:r>
              <a:rPr lang="fr-FR" dirty="0"/>
              <a:t> </a:t>
            </a:r>
            <a:r>
              <a:rPr lang="fr-FR" dirty="0" err="1"/>
              <a:t>drastic</a:t>
            </a:r>
            <a:r>
              <a:rPr lang="fr-FR" dirty="0"/>
              <a:t> </a:t>
            </a:r>
            <a:r>
              <a:rPr lang="fr-FR" dirty="0" err="1"/>
              <a:t>decline</a:t>
            </a:r>
            <a:r>
              <a:rPr lang="fr-FR" dirty="0"/>
              <a:t> are </a:t>
            </a:r>
            <a:r>
              <a:rPr lang="fr-FR" dirty="0" err="1"/>
              <a:t>segetal</a:t>
            </a:r>
            <a:r>
              <a:rPr lang="fr-FR" dirty="0"/>
              <a:t> plants (Preston et al., 2002)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Belgium</a:t>
            </a:r>
            <a:r>
              <a:rPr lang="fr-FR" dirty="0"/>
              <a:t> : </a:t>
            </a:r>
            <a:r>
              <a:rPr lang="fr-FR" dirty="0" err="1"/>
              <a:t>segetal</a:t>
            </a:r>
            <a:r>
              <a:rPr lang="fr-FR" dirty="0"/>
              <a:t> plants </a:t>
            </a:r>
            <a:r>
              <a:rPr lang="fr-FR" dirty="0" err="1"/>
              <a:t>represent</a:t>
            </a:r>
            <a:r>
              <a:rPr lang="fr-FR" dirty="0">
                <a:solidFill>
                  <a:srgbClr val="FF0000"/>
                </a:solidFill>
              </a:rPr>
              <a:t> 25% of all plant extinctions </a:t>
            </a:r>
            <a:r>
              <a:rPr lang="fr-FR" dirty="0"/>
              <a:t>(</a:t>
            </a:r>
            <a:r>
              <a:rPr lang="fr-FR" dirty="0" err="1"/>
              <a:t>Legast</a:t>
            </a:r>
            <a:r>
              <a:rPr lang="fr-FR" dirty="0"/>
              <a:t> et al., 2008) </a:t>
            </a:r>
          </a:p>
          <a:p>
            <a:pPr lvl="1"/>
            <a:endParaRPr lang="fr-FR" dirty="0"/>
          </a:p>
          <a:p>
            <a:pPr lvl="1"/>
            <a:r>
              <a:rPr lang="fr-FR" dirty="0"/>
              <a:t>Germany : </a:t>
            </a:r>
            <a:r>
              <a:rPr lang="fr-FR" dirty="0">
                <a:solidFill>
                  <a:srgbClr val="FF0000"/>
                </a:solidFill>
              </a:rPr>
              <a:t>63% </a:t>
            </a:r>
            <a:r>
              <a:rPr lang="fr-FR" dirty="0"/>
              <a:t>of </a:t>
            </a:r>
            <a:r>
              <a:rPr lang="fr-FR" dirty="0" err="1"/>
              <a:t>segetal</a:t>
            </a:r>
            <a:r>
              <a:rPr lang="fr-FR" dirty="0"/>
              <a:t> plants </a:t>
            </a:r>
            <a:r>
              <a:rPr lang="fr-FR" dirty="0" err="1"/>
              <a:t>present</a:t>
            </a:r>
            <a:r>
              <a:rPr lang="fr-FR" dirty="0"/>
              <a:t> in 1900 are </a:t>
            </a:r>
            <a:r>
              <a:rPr lang="fr-FR" dirty="0" err="1"/>
              <a:t>now</a:t>
            </a:r>
            <a:r>
              <a:rPr lang="fr-FR" dirty="0"/>
              <a:t> </a:t>
            </a:r>
            <a:r>
              <a:rPr lang="fr-FR" dirty="0" err="1"/>
              <a:t>extinct</a:t>
            </a:r>
            <a:r>
              <a:rPr lang="fr-FR" dirty="0"/>
              <a:t> or </a:t>
            </a:r>
            <a:r>
              <a:rPr lang="fr-FR" dirty="0" err="1"/>
              <a:t>endangered</a:t>
            </a:r>
            <a:r>
              <a:rPr lang="fr-FR" dirty="0"/>
              <a:t> (</a:t>
            </a:r>
            <a:r>
              <a:rPr lang="fr-FR" dirty="0" err="1"/>
              <a:t>Hofmeister</a:t>
            </a:r>
            <a:r>
              <a:rPr lang="fr-FR" dirty="0"/>
              <a:t> et al., 1998)</a:t>
            </a:r>
          </a:p>
          <a:p>
            <a:pPr lvl="1"/>
            <a:endParaRPr lang="fr-FR" dirty="0"/>
          </a:p>
          <a:p>
            <a:pPr lvl="1"/>
            <a:r>
              <a:rPr lang="fr-FR" dirty="0" err="1"/>
              <a:t>Switzerland</a:t>
            </a:r>
            <a:r>
              <a:rPr lang="fr-FR" dirty="0"/>
              <a:t> : </a:t>
            </a:r>
            <a:r>
              <a:rPr lang="fr-FR" dirty="0">
                <a:solidFill>
                  <a:srgbClr val="FF0000"/>
                </a:solidFill>
              </a:rPr>
              <a:t>130</a:t>
            </a:r>
            <a:r>
              <a:rPr lang="fr-FR" dirty="0"/>
              <a:t> of the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</a:t>
            </a:r>
            <a:r>
              <a:rPr lang="fr-FR" dirty="0" err="1"/>
              <a:t>before</a:t>
            </a:r>
            <a:r>
              <a:rPr lang="fr-FR" dirty="0"/>
              <a:t> 1990 </a:t>
            </a:r>
            <a:r>
              <a:rPr lang="fr-FR" dirty="0" err="1"/>
              <a:t>were</a:t>
            </a:r>
            <a:r>
              <a:rPr lang="fr-FR" dirty="0"/>
              <a:t> not </a:t>
            </a:r>
            <a:r>
              <a:rPr lang="fr-FR" dirty="0" err="1"/>
              <a:t>observed</a:t>
            </a:r>
            <a:r>
              <a:rPr lang="fr-FR" dirty="0"/>
              <a:t> in 2012 (</a:t>
            </a:r>
            <a:r>
              <a:rPr lang="fr-FR" dirty="0" err="1"/>
              <a:t>Richner</a:t>
            </a:r>
            <a:r>
              <a:rPr lang="fr-FR" dirty="0"/>
              <a:t> et al., 2017)</a:t>
            </a:r>
          </a:p>
          <a:p>
            <a:pPr lvl="1"/>
            <a:endParaRPr lang="fr-FR" dirty="0"/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9C68C8BB-B851-4905-BC44-7AA0D35ADF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399639" y="2176192"/>
            <a:ext cx="2493286" cy="1018830"/>
          </a:xfrm>
          <a:prstGeom prst="rect">
            <a:avLst/>
          </a:prstGeom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3F46C16-2E2F-4370-A896-7DD892F0ECC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43128" y="131424"/>
            <a:ext cx="1310672" cy="2010750"/>
          </a:xfrm>
          <a:prstGeom prst="rect">
            <a:avLst/>
          </a:prstGeom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ED4A4AF-2397-4A23-B32B-89810D78544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399639" y="3233956"/>
            <a:ext cx="2493286" cy="1017822"/>
          </a:xfrm>
          <a:prstGeom prst="rect">
            <a:avLst/>
          </a:prstGeom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DD40E60-BA32-4E24-8621-E630C8C9BA6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99639" y="5697120"/>
            <a:ext cx="2522626" cy="108912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03E1A3E9-A15F-429E-91A7-345AB1C85C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940598" y="4320927"/>
            <a:ext cx="826404" cy="1307043"/>
          </a:xfrm>
          <a:prstGeom prst="rect">
            <a:avLst/>
          </a:prstGeom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0637B888-07C7-4BF9-A341-3AD356FDBE3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477811" y="4290712"/>
            <a:ext cx="1384615" cy="13999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5689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Boom of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red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lists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for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weeds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and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their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habitat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C813623A-BFFF-42A5-B883-EE382DD93B0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542" y="1318832"/>
            <a:ext cx="4566295" cy="1526212"/>
          </a:xfrm>
          <a:prstGeom prst="rect">
            <a:avLst/>
          </a:prstGeom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1F6BFDAC-34CC-4B35-AB36-71A94FDF5D6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149" y="2950385"/>
            <a:ext cx="3841651" cy="1368003"/>
          </a:xfrm>
          <a:prstGeom prst="rect">
            <a:avLst/>
          </a:prstGeom>
        </p:spPr>
      </p:pic>
      <p:pic>
        <p:nvPicPr>
          <p:cNvPr id="14" name="Image 13">
            <a:extLst>
              <a:ext uri="{FF2B5EF4-FFF2-40B4-BE49-F238E27FC236}">
                <a16:creationId xmlns:a16="http://schemas.microsoft.com/office/drawing/2014/main" id="{E67F7E73-7C4C-44C2-A2D2-338E31376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0149" y="4642368"/>
            <a:ext cx="3672408" cy="1878463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236B3B5C-E67F-4473-AA33-B4502C18248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78767" y="1438422"/>
            <a:ext cx="3695436" cy="1287031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EF22CD7-0E2F-4D48-B0BF-1DB62421F66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74266" y="2988637"/>
            <a:ext cx="3473320" cy="1799342"/>
          </a:xfrm>
          <a:prstGeom prst="rect">
            <a:avLst/>
          </a:prstGeom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CEDE5B8E-816C-4D0D-82C6-D95FA6E654F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864839" y="4893320"/>
            <a:ext cx="4092174" cy="1799342"/>
          </a:xfrm>
          <a:prstGeom prst="rect">
            <a:avLst/>
          </a:prstGeom>
        </p:spPr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4922B6D5-AD1C-4EF7-92FF-68BB01D2316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129987" y="1775436"/>
            <a:ext cx="2112307" cy="2925496"/>
          </a:xfrm>
          <a:prstGeom prst="rect">
            <a:avLst/>
          </a:prstGeom>
        </p:spPr>
      </p:pic>
      <p:pic>
        <p:nvPicPr>
          <p:cNvPr id="2052" name="Picture 4" descr="Lichen Portal - Ramalina confertula">
            <a:extLst>
              <a:ext uri="{FF2B5EF4-FFF2-40B4-BE49-F238E27FC236}">
                <a16:creationId xmlns:a16="http://schemas.microsoft.com/office/drawing/2014/main" id="{91C420C4-5E82-4F60-B5DA-9631EB3019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9132" y="5479102"/>
            <a:ext cx="2254015" cy="62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Espace réservé du contenu 2">
            <a:extLst>
              <a:ext uri="{FF2B5EF4-FFF2-40B4-BE49-F238E27FC236}">
                <a16:creationId xmlns:a16="http://schemas.microsoft.com/office/drawing/2014/main" id="{6760145B-5D50-403F-9EB6-D95022BF3D0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664371" y="4913500"/>
            <a:ext cx="3163529" cy="553677"/>
          </a:xfrm>
        </p:spPr>
        <p:txBody>
          <a:bodyPr>
            <a:normAutofit/>
          </a:bodyPr>
          <a:lstStyle/>
          <a:p>
            <a:pPr marL="0" indent="0" algn="ctr">
              <a:spcAft>
                <a:spcPts val="600"/>
              </a:spcAft>
              <a:buNone/>
            </a:pPr>
            <a:r>
              <a:rPr lang="en-US" sz="1400" b="1" dirty="0"/>
              <a:t>Arable land with unmixed crops grown by low-intensity agricultural methods</a:t>
            </a:r>
            <a:endParaRPr lang="fr-FR" sz="1400" b="1" dirty="0"/>
          </a:p>
          <a:p>
            <a:pPr lvl="1"/>
            <a:endParaRPr lang="fr-FR" dirty="0"/>
          </a:p>
          <a:p>
            <a:pPr lvl="1"/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64732701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Reasons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responsible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for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their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decline</a:t>
            </a:r>
            <a:endParaRPr lang="fr-FR" sz="4800" dirty="0">
              <a:solidFill>
                <a:srgbClr val="AD1F1F"/>
              </a:solidFill>
              <a:latin typeface="Calibri" pitchFamily="34" charset="0"/>
            </a:endParaRP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FFD271-1DB5-4A3B-954D-AA2C85846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6290187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/>
              <a:t>Importance </a:t>
            </a:r>
            <a:r>
              <a:rPr lang="fr-FR" dirty="0" err="1"/>
              <a:t>is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and </a:t>
            </a:r>
            <a:r>
              <a:rPr lang="fr-FR" dirty="0" err="1"/>
              <a:t>context</a:t>
            </a:r>
            <a:r>
              <a:rPr lang="fr-FR" dirty="0"/>
              <a:t> </a:t>
            </a:r>
            <a:r>
              <a:rPr lang="fr-FR" dirty="0" err="1"/>
              <a:t>dependant</a:t>
            </a:r>
            <a:endParaRPr lang="fr-FR" dirty="0"/>
          </a:p>
          <a:p>
            <a:endParaRPr lang="fr-FR" dirty="0"/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Simplification of </a:t>
            </a:r>
            <a:r>
              <a:rPr lang="fr-FR" b="1" dirty="0" err="1">
                <a:solidFill>
                  <a:srgbClr val="FF0000"/>
                </a:solidFill>
              </a:rPr>
              <a:t>landscapes</a:t>
            </a:r>
            <a:r>
              <a:rPr lang="fr-FR" b="1" dirty="0">
                <a:solidFill>
                  <a:srgbClr val="FF0000"/>
                </a:solidFill>
              </a:rPr>
              <a:t> </a:t>
            </a:r>
            <a:r>
              <a:rPr lang="fr-FR" dirty="0"/>
              <a:t>(</a:t>
            </a:r>
            <a:r>
              <a:rPr lang="fr-FR" dirty="0" err="1"/>
              <a:t>increase</a:t>
            </a:r>
            <a:r>
              <a:rPr lang="fr-FR" dirty="0"/>
              <a:t> in </a:t>
            </a:r>
            <a:r>
              <a:rPr lang="fr-FR" dirty="0" err="1"/>
              <a:t>field</a:t>
            </a:r>
            <a:r>
              <a:rPr lang="fr-FR" dirty="0"/>
              <a:t> size, </a:t>
            </a:r>
            <a:r>
              <a:rPr lang="fr-FR" dirty="0" err="1"/>
              <a:t>loss</a:t>
            </a:r>
            <a:r>
              <a:rPr lang="fr-FR" dirty="0"/>
              <a:t> of semi-</a:t>
            </a:r>
            <a:r>
              <a:rPr lang="fr-FR" dirty="0" err="1"/>
              <a:t>natural</a:t>
            </a:r>
            <a:r>
              <a:rPr lang="fr-FR" dirty="0"/>
              <a:t> habitats…)</a:t>
            </a:r>
          </a:p>
          <a:p>
            <a:pPr lvl="1"/>
            <a:endParaRPr lang="fr-FR" dirty="0"/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Abandon / change of land occupation</a:t>
            </a:r>
          </a:p>
          <a:p>
            <a:pPr lvl="1"/>
            <a:endParaRPr lang="fr-FR" b="1" dirty="0">
              <a:solidFill>
                <a:srgbClr val="FF0000"/>
              </a:solidFill>
            </a:endParaRPr>
          </a:p>
          <a:p>
            <a:pPr lvl="1"/>
            <a:r>
              <a:rPr lang="fr-FR" b="1" dirty="0">
                <a:solidFill>
                  <a:srgbClr val="FF0000"/>
                </a:solidFill>
              </a:rPr>
              <a:t>Intensification of </a:t>
            </a:r>
            <a:r>
              <a:rPr lang="fr-FR" b="1" dirty="0" err="1">
                <a:solidFill>
                  <a:srgbClr val="FF0000"/>
                </a:solidFill>
              </a:rPr>
              <a:t>farming</a:t>
            </a:r>
            <a:r>
              <a:rPr lang="fr-FR" b="1" dirty="0">
                <a:solidFill>
                  <a:srgbClr val="FF0000"/>
                </a:solidFill>
              </a:rPr>
              <a:t> practices </a:t>
            </a:r>
            <a:r>
              <a:rPr lang="fr-FR" dirty="0"/>
              <a:t>(</a:t>
            </a:r>
            <a:r>
              <a:rPr lang="fr-FR" dirty="0" err="1"/>
              <a:t>cropping</a:t>
            </a:r>
            <a:r>
              <a:rPr lang="fr-FR" dirty="0"/>
              <a:t> system </a:t>
            </a:r>
            <a:r>
              <a:rPr lang="fr-FR" dirty="0" err="1"/>
              <a:t>specialisation</a:t>
            </a:r>
            <a:r>
              <a:rPr lang="fr-FR" dirty="0"/>
              <a:t>, </a:t>
            </a:r>
            <a:r>
              <a:rPr lang="fr-FR" dirty="0" err="1"/>
              <a:t>seed</a:t>
            </a:r>
            <a:r>
              <a:rPr lang="fr-FR" dirty="0"/>
              <a:t> </a:t>
            </a:r>
            <a:r>
              <a:rPr lang="fr-FR" dirty="0" err="1"/>
              <a:t>cleaning</a:t>
            </a:r>
            <a:r>
              <a:rPr lang="fr-FR" dirty="0"/>
              <a:t>, herbicides, </a:t>
            </a:r>
            <a:r>
              <a:rPr lang="fr-FR" dirty="0" err="1"/>
              <a:t>nitrogen</a:t>
            </a:r>
            <a:r>
              <a:rPr lang="fr-FR" dirty="0"/>
              <a:t> </a:t>
            </a:r>
            <a:r>
              <a:rPr lang="fr-FR" dirty="0" err="1"/>
              <a:t>fertilisers</a:t>
            </a:r>
            <a:r>
              <a:rPr lang="fr-FR" dirty="0"/>
              <a:t> + </a:t>
            </a:r>
            <a:r>
              <a:rPr lang="fr-FR" dirty="0" err="1"/>
              <a:t>competitive</a:t>
            </a:r>
            <a:r>
              <a:rPr lang="fr-FR" dirty="0"/>
              <a:t> </a:t>
            </a:r>
            <a:r>
              <a:rPr lang="fr-FR" dirty="0" err="1"/>
              <a:t>crop</a:t>
            </a:r>
            <a:r>
              <a:rPr lang="fr-FR" dirty="0"/>
              <a:t> </a:t>
            </a:r>
            <a:r>
              <a:rPr lang="fr-FR" dirty="0" err="1"/>
              <a:t>varieties</a:t>
            </a:r>
            <a:r>
              <a:rPr lang="fr-FR" dirty="0"/>
              <a:t> + </a:t>
            </a:r>
            <a:r>
              <a:rPr lang="fr-FR" dirty="0" err="1"/>
              <a:t>increase</a:t>
            </a:r>
            <a:r>
              <a:rPr lang="fr-FR" dirty="0"/>
              <a:t> </a:t>
            </a:r>
            <a:r>
              <a:rPr lang="fr-FR" dirty="0" err="1"/>
              <a:t>sowing</a:t>
            </a:r>
            <a:r>
              <a:rPr lang="fr-FR" dirty="0"/>
              <a:t> rates, intensive tillage (or </a:t>
            </a:r>
            <a:r>
              <a:rPr lang="fr-FR" dirty="0" err="1"/>
              <a:t>no-till</a:t>
            </a:r>
            <a:r>
              <a:rPr lang="fr-FR" dirty="0"/>
              <a:t>), irrigation, </a:t>
            </a:r>
            <a:r>
              <a:rPr lang="fr-FR" dirty="0" err="1"/>
              <a:t>liming</a:t>
            </a:r>
            <a:r>
              <a:rPr lang="fr-FR" dirty="0"/>
              <a:t>, drainage…)</a:t>
            </a:r>
          </a:p>
        </p:txBody>
      </p:sp>
      <p:pic>
        <p:nvPicPr>
          <p:cNvPr id="4" name="Image 3">
            <a:extLst>
              <a:ext uri="{FF2B5EF4-FFF2-40B4-BE49-F238E27FC236}">
                <a16:creationId xmlns:a16="http://schemas.microsoft.com/office/drawing/2014/main" id="{4A51737D-9C99-46CC-849B-26BFF7E08C0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251"/>
          <a:stretch/>
        </p:blipFill>
        <p:spPr>
          <a:xfrm>
            <a:off x="9281120" y="5696662"/>
            <a:ext cx="1529448" cy="8965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C54FB6-FD66-4CAE-96AE-5FDEBD7ADB3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208" r="6828"/>
          <a:stretch/>
        </p:blipFill>
        <p:spPr>
          <a:xfrm>
            <a:off x="9261365" y="4804945"/>
            <a:ext cx="1375559" cy="8917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8C1CABC8-4E8C-41AE-B621-7A5481D41FC6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8654" r="16308"/>
          <a:stretch/>
        </p:blipFill>
        <p:spPr>
          <a:xfrm>
            <a:off x="7993013" y="4785411"/>
            <a:ext cx="1242893" cy="931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4FE920E7-6127-4AD5-91DA-CA76ACD6331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7058"/>
          <a:stretch/>
        </p:blipFill>
        <p:spPr>
          <a:xfrm>
            <a:off x="7795676" y="5662553"/>
            <a:ext cx="1537664" cy="9306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AD7792D9-FB91-44B4-8281-92FB8A2979B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503636" y="3268915"/>
            <a:ext cx="3515458" cy="13543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Image 8">
            <a:extLst>
              <a:ext uri="{FF2B5EF4-FFF2-40B4-BE49-F238E27FC236}">
                <a16:creationId xmlns:a16="http://schemas.microsoft.com/office/drawing/2014/main" id="{A8D42441-8B62-43FB-A976-FD391362AA1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58179"/>
          <a:stretch/>
        </p:blipFill>
        <p:spPr>
          <a:xfrm>
            <a:off x="6900594" y="1514962"/>
            <a:ext cx="1987767" cy="17117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FE119C2-5B92-4AF7-A291-A0BC9481E06A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52263"/>
          <a:stretch/>
        </p:blipFill>
        <p:spPr>
          <a:xfrm>
            <a:off x="8968175" y="1456803"/>
            <a:ext cx="2268915" cy="17117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2357088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Questions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FFD271-1DB5-4A3B-954D-AA2C85846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704871" cy="4351338"/>
          </a:xfrm>
        </p:spPr>
        <p:txBody>
          <a:bodyPr/>
          <a:lstStyle/>
          <a:p>
            <a:endParaRPr lang="fr-FR" dirty="0"/>
          </a:p>
          <a:p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segetal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are </a:t>
            </a:r>
            <a:r>
              <a:rPr lang="fr-FR" dirty="0" err="1"/>
              <a:t>most</a:t>
            </a:r>
            <a:r>
              <a:rPr lang="fr-FR" dirty="0"/>
              <a:t> and least </a:t>
            </a:r>
            <a:r>
              <a:rPr lang="fr-FR" dirty="0" err="1"/>
              <a:t>frequent</a:t>
            </a:r>
            <a:r>
              <a:rPr lang="fr-FR" dirty="0"/>
              <a:t> </a:t>
            </a:r>
            <a:r>
              <a:rPr lang="fr-FR" dirty="0" err="1"/>
              <a:t>across</a:t>
            </a:r>
            <a:r>
              <a:rPr lang="fr-FR" dirty="0"/>
              <a:t> Europe ?</a:t>
            </a:r>
          </a:p>
          <a:p>
            <a:endParaRPr lang="fr-FR" dirty="0"/>
          </a:p>
          <a:p>
            <a:r>
              <a:rPr lang="fr-FR" dirty="0" err="1"/>
              <a:t>Which</a:t>
            </a:r>
            <a:r>
              <a:rPr lang="fr-FR" dirty="0"/>
              <a:t> </a:t>
            </a:r>
            <a:r>
              <a:rPr lang="fr-FR" dirty="0" err="1"/>
              <a:t>segetal</a:t>
            </a:r>
            <a:r>
              <a:rPr lang="fr-FR" dirty="0"/>
              <a:t> </a:t>
            </a:r>
            <a:r>
              <a:rPr lang="fr-FR" dirty="0" err="1"/>
              <a:t>species</a:t>
            </a:r>
            <a:r>
              <a:rPr lang="fr-FR" dirty="0"/>
              <a:t> are </a:t>
            </a:r>
            <a:r>
              <a:rPr lang="fr-FR" dirty="0" err="1"/>
              <a:t>most</a:t>
            </a:r>
            <a:r>
              <a:rPr lang="fr-FR" dirty="0"/>
              <a:t> and least </a:t>
            </a:r>
            <a:r>
              <a:rPr lang="fr-FR" dirty="0" err="1"/>
              <a:t>frequently</a:t>
            </a:r>
            <a:r>
              <a:rPr lang="fr-FR" dirty="0"/>
              <a:t> </a:t>
            </a:r>
            <a:r>
              <a:rPr lang="fr-FR" dirty="0" err="1"/>
              <a:t>cited</a:t>
            </a:r>
            <a:r>
              <a:rPr lang="fr-FR" dirty="0"/>
              <a:t> on </a:t>
            </a:r>
            <a:r>
              <a:rPr lang="fr-FR" dirty="0" err="1"/>
              <a:t>European</a:t>
            </a:r>
            <a:r>
              <a:rPr lang="fr-FR" dirty="0"/>
              <a:t> </a:t>
            </a:r>
            <a:r>
              <a:rPr lang="fr-FR" dirty="0" err="1"/>
              <a:t>red</a:t>
            </a:r>
            <a:r>
              <a:rPr lang="fr-FR" dirty="0"/>
              <a:t> </a:t>
            </a:r>
            <a:r>
              <a:rPr lang="fr-FR" dirty="0" err="1"/>
              <a:t>lists</a:t>
            </a:r>
            <a:r>
              <a:rPr lang="fr-FR" dirty="0"/>
              <a:t> ?</a:t>
            </a:r>
          </a:p>
          <a:p>
            <a:endParaRPr lang="fr-FR" dirty="0"/>
          </a:p>
          <a:p>
            <a:r>
              <a:rPr lang="fr-FR" dirty="0" err="1"/>
              <a:t>What</a:t>
            </a:r>
            <a:r>
              <a:rPr lang="fr-FR" dirty="0"/>
              <a:t> </a:t>
            </a:r>
            <a:r>
              <a:rPr lang="fr-FR" dirty="0" err="1"/>
              <a:t>priorities</a:t>
            </a:r>
            <a:r>
              <a:rPr lang="fr-FR" dirty="0"/>
              <a:t> for France in </a:t>
            </a:r>
            <a:r>
              <a:rPr lang="fr-FR" dirty="0" err="1"/>
              <a:t>terms</a:t>
            </a:r>
            <a:r>
              <a:rPr lang="fr-FR" dirty="0"/>
              <a:t> on conservation of </a:t>
            </a:r>
            <a:r>
              <a:rPr lang="fr-FR" dirty="0" err="1"/>
              <a:t>segetal</a:t>
            </a:r>
            <a:r>
              <a:rPr lang="fr-FR" dirty="0"/>
              <a:t> plants?</a:t>
            </a:r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pPr marL="0" indent="0">
              <a:buNone/>
            </a:pP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40558135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Methodology</a:t>
            </a:r>
          </a:p>
        </p:txBody>
      </p:sp>
      <p:sp>
        <p:nvSpPr>
          <p:cNvPr id="3" name="Espace réservé du contenu 2">
            <a:extLst>
              <a:ext uri="{FF2B5EF4-FFF2-40B4-BE49-F238E27FC236}">
                <a16:creationId xmlns:a16="http://schemas.microsoft.com/office/drawing/2014/main" id="{37FFD271-1DB5-4A3B-954D-AA2C858461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199" y="1825625"/>
            <a:ext cx="10944225" cy="4351338"/>
          </a:xfrm>
        </p:spPr>
        <p:txBody>
          <a:bodyPr>
            <a:normAutofit fontScale="92500" lnSpcReduction="10000"/>
          </a:bodyPr>
          <a:lstStyle/>
          <a:p>
            <a:r>
              <a:rPr lang="fr-FR" dirty="0">
                <a:solidFill>
                  <a:schemeClr val="accent6"/>
                </a:solidFill>
              </a:rPr>
              <a:t>Target </a:t>
            </a:r>
            <a:r>
              <a:rPr lang="fr-FR" dirty="0" err="1">
                <a:solidFill>
                  <a:schemeClr val="accent6"/>
                </a:solidFill>
              </a:rPr>
              <a:t>species</a:t>
            </a:r>
            <a:r>
              <a:rPr lang="fr-FR" dirty="0">
                <a:solidFill>
                  <a:schemeClr val="accent6"/>
                </a:solidFill>
              </a:rPr>
              <a:t>:</a:t>
            </a:r>
          </a:p>
          <a:p>
            <a:pPr lvl="1"/>
            <a:r>
              <a:rPr lang="fr-FR" dirty="0"/>
              <a:t>102 </a:t>
            </a:r>
            <a:r>
              <a:rPr lang="fr-FR" dirty="0" err="1"/>
              <a:t>species</a:t>
            </a:r>
            <a:r>
              <a:rPr lang="fr-FR" dirty="0"/>
              <a:t> </a:t>
            </a:r>
            <a:r>
              <a:rPr lang="fr-FR" dirty="0" err="1"/>
              <a:t>present</a:t>
            </a:r>
            <a:r>
              <a:rPr lang="fr-FR" dirty="0"/>
              <a:t> on the French National </a:t>
            </a:r>
            <a:r>
              <a:rPr lang="fr-FR" dirty="0" err="1"/>
              <a:t>Segetal</a:t>
            </a:r>
            <a:r>
              <a:rPr lang="fr-FR" dirty="0"/>
              <a:t> Plant </a:t>
            </a:r>
            <a:r>
              <a:rPr lang="fr-FR" dirty="0" err="1"/>
              <a:t>list</a:t>
            </a:r>
            <a:r>
              <a:rPr lang="fr-FR" dirty="0"/>
              <a:t> (</a:t>
            </a:r>
            <a:r>
              <a:rPr lang="fr-FR" dirty="0" err="1"/>
              <a:t>Aboucaya</a:t>
            </a:r>
            <a:r>
              <a:rPr lang="fr-FR" dirty="0"/>
              <a:t>, 2000)</a:t>
            </a:r>
          </a:p>
          <a:p>
            <a:pPr lvl="1"/>
            <a:endParaRPr lang="fr-FR" dirty="0"/>
          </a:p>
          <a:p>
            <a:r>
              <a:rPr lang="fr-FR" dirty="0">
                <a:solidFill>
                  <a:schemeClr val="accent6"/>
                </a:solidFill>
              </a:rPr>
              <a:t>Absence/</a:t>
            </a:r>
            <a:r>
              <a:rPr lang="fr-FR" dirty="0" err="1">
                <a:solidFill>
                  <a:schemeClr val="accent6"/>
                </a:solidFill>
              </a:rPr>
              <a:t>Presence</a:t>
            </a:r>
            <a:r>
              <a:rPr lang="fr-FR" dirty="0">
                <a:solidFill>
                  <a:schemeClr val="accent6"/>
                </a:solidFill>
              </a:rPr>
              <a:t>:</a:t>
            </a:r>
          </a:p>
          <a:p>
            <a:pPr lvl="1"/>
            <a:r>
              <a:rPr lang="fr-FR" dirty="0" err="1"/>
              <a:t>Retrieval</a:t>
            </a:r>
            <a:r>
              <a:rPr lang="fr-FR" dirty="0"/>
              <a:t> of all </a:t>
            </a:r>
            <a:r>
              <a:rPr lang="fr-FR" dirty="0" err="1"/>
              <a:t>available</a:t>
            </a:r>
            <a:r>
              <a:rPr lang="fr-FR" dirty="0"/>
              <a:t> national checklists, floras, and </a:t>
            </a:r>
            <a:r>
              <a:rPr lang="fr-FR" dirty="0" err="1"/>
              <a:t>databases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 err="1">
                <a:solidFill>
                  <a:schemeClr val="accent6"/>
                </a:solidFill>
              </a:rPr>
              <a:t>Residence</a:t>
            </a:r>
            <a:r>
              <a:rPr lang="fr-FR" dirty="0">
                <a:solidFill>
                  <a:schemeClr val="accent6"/>
                </a:solidFill>
              </a:rPr>
              <a:t> </a:t>
            </a:r>
            <a:r>
              <a:rPr lang="fr-FR" dirty="0" err="1">
                <a:solidFill>
                  <a:schemeClr val="accent6"/>
                </a:solidFill>
              </a:rPr>
              <a:t>status</a:t>
            </a:r>
            <a:r>
              <a:rPr lang="fr-FR" dirty="0">
                <a:solidFill>
                  <a:schemeClr val="accent6"/>
                </a:solidFill>
              </a:rPr>
              <a:t> (</a:t>
            </a:r>
            <a:r>
              <a:rPr lang="fr-FR" dirty="0" err="1">
                <a:solidFill>
                  <a:schemeClr val="accent6"/>
                </a:solidFill>
              </a:rPr>
              <a:t>archeophyte</a:t>
            </a:r>
            <a:r>
              <a:rPr lang="fr-FR" dirty="0">
                <a:solidFill>
                  <a:schemeClr val="accent6"/>
                </a:solidFill>
              </a:rPr>
              <a:t>/native vs. </a:t>
            </a:r>
            <a:r>
              <a:rPr lang="fr-FR" dirty="0" err="1">
                <a:solidFill>
                  <a:schemeClr val="accent6"/>
                </a:solidFill>
              </a:rPr>
              <a:t>introduced</a:t>
            </a:r>
            <a:r>
              <a:rPr lang="fr-FR" dirty="0">
                <a:solidFill>
                  <a:schemeClr val="accent6"/>
                </a:solidFill>
              </a:rPr>
              <a:t>):</a:t>
            </a:r>
          </a:p>
          <a:p>
            <a:pPr lvl="1"/>
            <a:r>
              <a:rPr lang="fr-FR" dirty="0" err="1"/>
              <a:t>Euromed</a:t>
            </a:r>
            <a:r>
              <a:rPr lang="fr-FR" dirty="0"/>
              <a:t> </a:t>
            </a:r>
            <a:r>
              <a:rPr lang="fr-FR" dirty="0" err="1"/>
              <a:t>database</a:t>
            </a:r>
            <a:endParaRPr lang="fr-FR" dirty="0"/>
          </a:p>
          <a:p>
            <a:pPr lvl="1"/>
            <a:endParaRPr lang="fr-FR" dirty="0"/>
          </a:p>
          <a:p>
            <a:r>
              <a:rPr lang="fr-FR" dirty="0" err="1">
                <a:solidFill>
                  <a:schemeClr val="accent6"/>
                </a:solidFill>
              </a:rPr>
              <a:t>Redlist</a:t>
            </a:r>
            <a:r>
              <a:rPr lang="fr-FR" dirty="0">
                <a:solidFill>
                  <a:schemeClr val="accent6"/>
                </a:solidFill>
              </a:rPr>
              <a:t> </a:t>
            </a:r>
            <a:r>
              <a:rPr lang="fr-FR" dirty="0" err="1">
                <a:solidFill>
                  <a:schemeClr val="accent6"/>
                </a:solidFill>
              </a:rPr>
              <a:t>status</a:t>
            </a:r>
            <a:endParaRPr lang="fr-FR" dirty="0">
              <a:solidFill>
                <a:schemeClr val="accent6"/>
              </a:solidFill>
            </a:endParaRPr>
          </a:p>
          <a:p>
            <a:pPr lvl="1"/>
            <a:r>
              <a:rPr lang="fr-FR" dirty="0" err="1"/>
              <a:t>Retrieval</a:t>
            </a:r>
            <a:r>
              <a:rPr lang="fr-FR" dirty="0"/>
              <a:t> of all </a:t>
            </a:r>
            <a:r>
              <a:rPr lang="fr-FR" dirty="0" err="1"/>
              <a:t>freely</a:t>
            </a:r>
            <a:r>
              <a:rPr lang="fr-FR" dirty="0"/>
              <a:t> </a:t>
            </a:r>
            <a:r>
              <a:rPr lang="fr-FR" dirty="0" err="1"/>
              <a:t>available</a:t>
            </a:r>
            <a:r>
              <a:rPr lang="fr-FR" dirty="0"/>
              <a:t> </a:t>
            </a:r>
            <a:r>
              <a:rPr lang="fr-FR" dirty="0" err="1"/>
              <a:t>redlists</a:t>
            </a:r>
            <a:r>
              <a:rPr lang="fr-FR" dirty="0"/>
              <a:t> in Europe (N=37) </a:t>
            </a:r>
            <a:r>
              <a:rPr lang="fr-FR" dirty="0" err="1"/>
              <a:t>established</a:t>
            </a:r>
            <a:r>
              <a:rPr lang="fr-FR" dirty="0"/>
              <a:t> </a:t>
            </a:r>
            <a:r>
              <a:rPr lang="fr-FR" dirty="0" err="1"/>
              <a:t>with</a:t>
            </a:r>
            <a:r>
              <a:rPr lang="fr-FR" dirty="0"/>
              <a:t> IUCN </a:t>
            </a:r>
            <a:r>
              <a:rPr lang="fr-FR" dirty="0" err="1"/>
              <a:t>criteria</a:t>
            </a:r>
            <a:endParaRPr lang="fr-FR" dirty="0"/>
          </a:p>
          <a:p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42641722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/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presence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/absence</a:t>
            </a:r>
          </a:p>
        </p:txBody>
      </p:sp>
      <p:pic>
        <p:nvPicPr>
          <p:cNvPr id="5" name="Espace réservé du contenu 4">
            <a:extLst>
              <a:ext uri="{FF2B5EF4-FFF2-40B4-BE49-F238E27FC236}">
                <a16:creationId xmlns:a16="http://schemas.microsoft.com/office/drawing/2014/main" id="{BFDC1592-93D9-4A66-AFEB-CA7DFBF8329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2753"/>
          <a:stretch/>
        </p:blipFill>
        <p:spPr>
          <a:xfrm>
            <a:off x="589474" y="1444882"/>
            <a:ext cx="9016642" cy="5167312"/>
          </a:xfrm>
        </p:spPr>
      </p:pic>
      <p:sp>
        <p:nvSpPr>
          <p:cNvPr id="11" name="Rectangle 10">
            <a:extLst>
              <a:ext uri="{FF2B5EF4-FFF2-40B4-BE49-F238E27FC236}">
                <a16:creationId xmlns:a16="http://schemas.microsoft.com/office/drawing/2014/main" id="{82C04E22-69CF-49B8-899A-58D0419DBD63}"/>
              </a:ext>
            </a:extLst>
          </p:cNvPr>
          <p:cNvSpPr/>
          <p:nvPr/>
        </p:nvSpPr>
        <p:spPr>
          <a:xfrm>
            <a:off x="7413522" y="1690688"/>
            <a:ext cx="1970060" cy="904568"/>
          </a:xfrm>
          <a:prstGeom prst="rect">
            <a:avLst/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3B49E20F-1F52-49CD-AE49-56D7C22B6C8F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8059" t="39968" r="9209" b="42870"/>
          <a:stretch/>
        </p:blipFill>
        <p:spPr>
          <a:xfrm>
            <a:off x="7423354" y="1700520"/>
            <a:ext cx="282419" cy="887214"/>
          </a:xfrm>
          <a:prstGeom prst="rect">
            <a:avLst/>
          </a:prstGeom>
        </p:spPr>
      </p:pic>
      <p:sp>
        <p:nvSpPr>
          <p:cNvPr id="7" name="ZoneTexte 6">
            <a:extLst>
              <a:ext uri="{FF2B5EF4-FFF2-40B4-BE49-F238E27FC236}">
                <a16:creationId xmlns:a16="http://schemas.microsoft.com/office/drawing/2014/main" id="{BD9111B5-0D29-40F5-B90C-8A067AC0311B}"/>
              </a:ext>
            </a:extLst>
          </p:cNvPr>
          <p:cNvSpPr txBox="1"/>
          <p:nvPr/>
        </p:nvSpPr>
        <p:spPr>
          <a:xfrm>
            <a:off x="7639664" y="1690688"/>
            <a:ext cx="88832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Introduced</a:t>
            </a:r>
            <a:endParaRPr lang="fr-FR" sz="1200" b="1" dirty="0"/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279D87B6-63D8-42C0-8884-54EB7856111B}"/>
              </a:ext>
            </a:extLst>
          </p:cNvPr>
          <p:cNvSpPr txBox="1"/>
          <p:nvPr/>
        </p:nvSpPr>
        <p:spPr>
          <a:xfrm>
            <a:off x="7639664" y="1902858"/>
            <a:ext cx="936795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Uncertainty</a:t>
            </a:r>
            <a:endParaRPr lang="fr-FR" sz="1200" b="1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377C4A57-43FB-4CDB-A1C3-2170230AE31E}"/>
              </a:ext>
            </a:extLst>
          </p:cNvPr>
          <p:cNvSpPr txBox="1"/>
          <p:nvPr/>
        </p:nvSpPr>
        <p:spPr>
          <a:xfrm>
            <a:off x="7639664" y="2105196"/>
            <a:ext cx="175375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Indigenous</a:t>
            </a:r>
            <a:r>
              <a:rPr lang="fr-FR" sz="1200" b="1" dirty="0"/>
              <a:t>/</a:t>
            </a:r>
            <a:r>
              <a:rPr lang="fr-FR" sz="1200" b="1" dirty="0" err="1"/>
              <a:t>archeophyte</a:t>
            </a:r>
            <a:endParaRPr lang="fr-FR" sz="1200" b="1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630B92B8-29CF-40A5-9452-D684A0547547}"/>
              </a:ext>
            </a:extLst>
          </p:cNvPr>
          <p:cNvSpPr txBox="1"/>
          <p:nvPr/>
        </p:nvSpPr>
        <p:spPr>
          <a:xfrm>
            <a:off x="7647903" y="2310735"/>
            <a:ext cx="731290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1200" b="1" dirty="0" err="1"/>
              <a:t>Endemic</a:t>
            </a:r>
            <a:endParaRPr lang="fr-FR" sz="1200" b="1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A2F7111-448B-4993-AFC7-D692A39AB867}"/>
              </a:ext>
            </a:extLst>
          </p:cNvPr>
          <p:cNvSpPr txBox="1"/>
          <p:nvPr/>
        </p:nvSpPr>
        <p:spPr>
          <a:xfrm rot="16200000">
            <a:off x="-872521" y="3500701"/>
            <a:ext cx="2952027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 err="1"/>
              <a:t>Number</a:t>
            </a:r>
            <a:r>
              <a:rPr lang="fr-FR" b="1" dirty="0"/>
              <a:t> of countries/</a:t>
            </a:r>
            <a:r>
              <a:rPr lang="fr-FR" b="1" dirty="0" err="1"/>
              <a:t>regions</a:t>
            </a:r>
            <a:endParaRPr lang="fr-FR" b="1" dirty="0"/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6450B6BC-7241-42A9-88DC-91A98101192E}"/>
              </a:ext>
            </a:extLst>
          </p:cNvPr>
          <p:cNvSpPr txBox="1"/>
          <p:nvPr/>
        </p:nvSpPr>
        <p:spPr>
          <a:xfrm>
            <a:off x="4571759" y="6427528"/>
            <a:ext cx="161941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fr-FR" b="1" dirty="0"/>
              <a:t>Segetal </a:t>
            </a:r>
            <a:r>
              <a:rPr lang="fr-FR" b="1" dirty="0" err="1"/>
              <a:t>species</a:t>
            </a:r>
            <a:endParaRPr lang="fr-FR" b="1" dirty="0"/>
          </a:p>
        </p:txBody>
      </p:sp>
    </p:spTree>
    <p:extLst>
      <p:ext uri="{BB962C8B-B14F-4D97-AF65-F5344CB8AC3E}">
        <p14:creationId xmlns:p14="http://schemas.microsoft.com/office/powerpoint/2010/main" val="370988392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42BFE46-E334-4A6C-B45E-912CA276C79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74625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Results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: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geographically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widespread</a:t>
            </a:r>
            <a:r>
              <a:rPr lang="fr-FR" sz="4800" dirty="0">
                <a:solidFill>
                  <a:srgbClr val="AD1F1F"/>
                </a:solidFill>
                <a:latin typeface="Calibri" pitchFamily="34" charset="0"/>
              </a:rPr>
              <a:t> </a:t>
            </a:r>
            <a:r>
              <a:rPr lang="fr-FR" sz="4800" dirty="0" err="1">
                <a:solidFill>
                  <a:srgbClr val="AD1F1F"/>
                </a:solidFill>
                <a:latin typeface="Calibri" pitchFamily="34" charset="0"/>
              </a:rPr>
              <a:t>species</a:t>
            </a:r>
            <a:endParaRPr lang="fr-FR" sz="4800" dirty="0">
              <a:solidFill>
                <a:srgbClr val="AD1F1F"/>
              </a:solidFill>
              <a:latin typeface="Calibri" pitchFamily="34" charset="0"/>
            </a:endParaRP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5F019067-4C8A-426B-8D45-2EDF47F764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6793" y="1902705"/>
            <a:ext cx="2270819" cy="3312368"/>
          </a:xfrm>
          <a:prstGeom prst="rect">
            <a:avLst/>
          </a:prstGeom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9FADCDE2-A764-4DE7-97E8-74E1777BF7B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1936538" y="2454766"/>
            <a:ext cx="3312368" cy="2208245"/>
          </a:xfrm>
          <a:prstGeom prst="rect">
            <a:avLst/>
          </a:prstGeom>
        </p:spPr>
      </p:pic>
      <p:pic>
        <p:nvPicPr>
          <p:cNvPr id="20" name="Image 19">
            <a:extLst>
              <a:ext uri="{FF2B5EF4-FFF2-40B4-BE49-F238E27FC236}">
                <a16:creationId xmlns:a16="http://schemas.microsoft.com/office/drawing/2014/main" id="{B03FE27F-8B68-4F78-8CF0-017BC0E601C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255770" y="2454765"/>
            <a:ext cx="3312369" cy="2208246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E1CD8D4C-52A0-444B-A239-BAF5964024AC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127064" y="1902704"/>
            <a:ext cx="2209823" cy="3312369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23718585-30E3-4212-843D-65908F9EB0B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446298" y="1902703"/>
            <a:ext cx="2604032" cy="3312369"/>
          </a:xfrm>
          <a:prstGeom prst="rect">
            <a:avLst/>
          </a:prstGeom>
        </p:spPr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A1E65CB-E226-4D11-A4FC-A9353E42BB72}"/>
              </a:ext>
            </a:extLst>
          </p:cNvPr>
          <p:cNvSpPr txBox="1"/>
          <p:nvPr/>
        </p:nvSpPr>
        <p:spPr>
          <a:xfrm>
            <a:off x="157135" y="5286375"/>
            <a:ext cx="216572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Agrostemma </a:t>
            </a:r>
            <a:r>
              <a:rPr lang="fr-FR" i="1" dirty="0" err="1"/>
              <a:t>githago</a:t>
            </a:r>
            <a:endParaRPr lang="fr-FR" i="1" dirty="0"/>
          </a:p>
          <a:p>
            <a:pPr algn="ctr"/>
            <a:r>
              <a:rPr lang="fr-FR" dirty="0"/>
              <a:t>Common corn-</a:t>
            </a:r>
            <a:r>
              <a:rPr lang="fr-FR" dirty="0" err="1"/>
              <a:t>cockle</a:t>
            </a:r>
            <a:endParaRPr lang="fr-FR" dirty="0"/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E5B8DE05-0BDF-4740-8829-4F517FEAF465}"/>
              </a:ext>
            </a:extLst>
          </p:cNvPr>
          <p:cNvSpPr txBox="1"/>
          <p:nvPr/>
        </p:nvSpPr>
        <p:spPr>
          <a:xfrm>
            <a:off x="2377612" y="5286375"/>
            <a:ext cx="24503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Alopecurus</a:t>
            </a:r>
            <a:r>
              <a:rPr lang="fr-FR" i="1" dirty="0"/>
              <a:t> </a:t>
            </a:r>
            <a:r>
              <a:rPr lang="fr-FR" i="1" dirty="0" err="1"/>
              <a:t>myosuroides</a:t>
            </a:r>
            <a:endParaRPr lang="fr-FR" i="1" dirty="0"/>
          </a:p>
          <a:p>
            <a:pPr algn="ctr"/>
            <a:r>
              <a:rPr lang="fr-FR" dirty="0" err="1"/>
              <a:t>Blackgrass</a:t>
            </a:r>
            <a:endParaRPr lang="fr-FR" dirty="0"/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AED027DA-5BC1-487F-86D1-B4B5BB7993AA}"/>
              </a:ext>
            </a:extLst>
          </p:cNvPr>
          <p:cNvSpPr txBox="1"/>
          <p:nvPr/>
        </p:nvSpPr>
        <p:spPr>
          <a:xfrm>
            <a:off x="5074531" y="5286375"/>
            <a:ext cx="171271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Cyanus</a:t>
            </a:r>
            <a:r>
              <a:rPr lang="fr-FR" i="1" dirty="0"/>
              <a:t> </a:t>
            </a:r>
            <a:r>
              <a:rPr lang="fr-FR" i="1" dirty="0" err="1"/>
              <a:t>segetum</a:t>
            </a:r>
            <a:endParaRPr lang="fr-FR" i="1" dirty="0"/>
          </a:p>
          <a:p>
            <a:pPr algn="ctr"/>
            <a:r>
              <a:rPr lang="fr-FR" dirty="0" err="1"/>
              <a:t>Cornflower</a:t>
            </a:r>
            <a:endParaRPr lang="fr-FR" dirty="0"/>
          </a:p>
        </p:txBody>
      </p:sp>
      <p:sp>
        <p:nvSpPr>
          <p:cNvPr id="11" name="ZoneTexte 10">
            <a:extLst>
              <a:ext uri="{FF2B5EF4-FFF2-40B4-BE49-F238E27FC236}">
                <a16:creationId xmlns:a16="http://schemas.microsoft.com/office/drawing/2014/main" id="{88E62F4C-8EEF-445C-A335-ABA592B1BEA1}"/>
              </a:ext>
            </a:extLst>
          </p:cNvPr>
          <p:cNvSpPr txBox="1"/>
          <p:nvPr/>
        </p:nvSpPr>
        <p:spPr>
          <a:xfrm>
            <a:off x="7232743" y="5286375"/>
            <a:ext cx="204915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 err="1"/>
              <a:t>Gypsophila</a:t>
            </a:r>
            <a:r>
              <a:rPr lang="fr-FR" i="1" dirty="0"/>
              <a:t> </a:t>
            </a:r>
            <a:r>
              <a:rPr lang="fr-FR" i="1" dirty="0" err="1"/>
              <a:t>vaccaria</a:t>
            </a:r>
            <a:endParaRPr lang="fr-FR" i="1" dirty="0"/>
          </a:p>
          <a:p>
            <a:pPr algn="ctr"/>
            <a:r>
              <a:rPr lang="fr-FR" dirty="0" err="1"/>
              <a:t>Cowcockle</a:t>
            </a:r>
            <a:endParaRPr lang="fr-FR" dirty="0"/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9DA135F2-7637-4377-9E43-520FC44BAB57}"/>
              </a:ext>
            </a:extLst>
          </p:cNvPr>
          <p:cNvSpPr txBox="1"/>
          <p:nvPr/>
        </p:nvSpPr>
        <p:spPr>
          <a:xfrm>
            <a:off x="10009488" y="5286375"/>
            <a:ext cx="147559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FR" i="1" dirty="0"/>
              <a:t>Viola </a:t>
            </a:r>
            <a:r>
              <a:rPr lang="fr-FR" i="1" dirty="0" err="1"/>
              <a:t>arvensis</a:t>
            </a:r>
            <a:endParaRPr lang="fr-FR" i="1" dirty="0"/>
          </a:p>
          <a:p>
            <a:pPr algn="ctr"/>
            <a:r>
              <a:rPr lang="fr-FR" dirty="0"/>
              <a:t>Field </a:t>
            </a:r>
            <a:r>
              <a:rPr lang="fr-FR" dirty="0" err="1"/>
              <a:t>pansy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363063523"/>
      </p:ext>
    </p:extLst>
  </p:cSld>
  <p:clrMapOvr>
    <a:masterClrMapping/>
  </p:clrMapOvr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485</TotalTime>
  <Words>1021</Words>
  <Application>Microsoft Office PowerPoint</Application>
  <PresentationFormat>Grand écran</PresentationFormat>
  <Paragraphs>215</Paragraphs>
  <Slides>23</Slides>
  <Notes>4</Notes>
  <HiddenSlides>0</HiddenSlides>
  <MMClips>0</MMClips>
  <ScaleCrop>false</ScaleCrop>
  <HeadingPairs>
    <vt:vector size="6" baseType="variant">
      <vt:variant>
        <vt:lpstr>Polices utilisées</vt:lpstr>
      </vt:variant>
      <vt:variant>
        <vt:i4>5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23</vt:i4>
      </vt:variant>
    </vt:vector>
  </HeadingPairs>
  <TitlesOfParts>
    <vt:vector size="29" baseType="lpstr">
      <vt:lpstr>Arial</vt:lpstr>
      <vt:lpstr>Calibri</vt:lpstr>
      <vt:lpstr>Calibri Light</vt:lpstr>
      <vt:lpstr>French Script MT</vt:lpstr>
      <vt:lpstr>Times New Roman</vt:lpstr>
      <vt:lpstr>Thème Office</vt:lpstr>
      <vt:lpstr>Red-list status of 102 segetal species across 37 EU countries</vt:lpstr>
      <vt:lpstr>Segetal plants</vt:lpstr>
      <vt:lpstr>Conservation status</vt:lpstr>
      <vt:lpstr>Boom of red lists for weeds and their habitat</vt:lpstr>
      <vt:lpstr>Reasons responsible for their decline</vt:lpstr>
      <vt:lpstr>Questions</vt:lpstr>
      <vt:lpstr>Methodology</vt:lpstr>
      <vt:lpstr>Results : presence/absence</vt:lpstr>
      <vt:lpstr>Results : geographically widespread species</vt:lpstr>
      <vt:lpstr>Results : geographically restricted species</vt:lpstr>
      <vt:lpstr>Results : introduced species</vt:lpstr>
      <vt:lpstr>Results : red lists</vt:lpstr>
      <vt:lpstr>Results : most frequently cited species</vt:lpstr>
      <vt:lpstr>Results : frequently cited as extinct</vt:lpstr>
      <vt:lpstr>Results : priorities for France</vt:lpstr>
      <vt:lpstr>Results : priorities for France</vt:lpstr>
      <vt:lpstr>Results : priorities for France</vt:lpstr>
      <vt:lpstr>Discussion</vt:lpstr>
      <vt:lpstr>Discussion</vt:lpstr>
      <vt:lpstr>Discussion</vt:lpstr>
      <vt:lpstr>Discussion</vt:lpstr>
      <vt:lpstr>Discussion</vt:lpstr>
      <vt:lpstr>Présentation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Red-list status of 102 segetal species across 37 EU countries</dc:title>
  <dc:creator>Guillaume Adeux</dc:creator>
  <cp:lastModifiedBy>Guillaume Adeux</cp:lastModifiedBy>
  <cp:revision>47</cp:revision>
  <dcterms:created xsi:type="dcterms:W3CDTF">2023-04-11T07:17:09Z</dcterms:created>
  <dcterms:modified xsi:type="dcterms:W3CDTF">2023-05-10T06:19:36Z</dcterms:modified>
</cp:coreProperties>
</file>