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6" r:id="rId2"/>
    <p:sldId id="275" r:id="rId3"/>
    <p:sldId id="271" r:id="rId4"/>
    <p:sldId id="274" r:id="rId5"/>
    <p:sldId id="277" r:id="rId6"/>
    <p:sldId id="279" r:id="rId7"/>
    <p:sldId id="281" r:id="rId8"/>
    <p:sldId id="282" r:id="rId9"/>
    <p:sldId id="284" r:id="rId10"/>
    <p:sldId id="286" r:id="rId11"/>
    <p:sldId id="288" r:id="rId12"/>
    <p:sldId id="289" r:id="rId13"/>
    <p:sldId id="290" r:id="rId14"/>
  </p:sldIdLst>
  <p:sldSz cx="12192000" cy="6858000"/>
  <p:notesSz cx="6858000" cy="9144000"/>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3" orient="horz" pos="4020" userDrawn="1">
          <p15:clr>
            <a:srgbClr val="A4A3A4"/>
          </p15:clr>
        </p15:guide>
        <p15:guide id="4" pos="7242" userDrawn="1">
          <p15:clr>
            <a:srgbClr val="A4A3A4"/>
          </p15:clr>
        </p15:guide>
        <p15:guide id="11" pos="438" userDrawn="1">
          <p15:clr>
            <a:srgbClr val="A4A3A4"/>
          </p15:clr>
        </p15:guide>
        <p15:guide id="12" pos="325" userDrawn="1">
          <p15:clr>
            <a:srgbClr val="A4A3A4"/>
          </p15:clr>
        </p15:guide>
        <p15:guide id="13" pos="756" userDrawn="1">
          <p15:clr>
            <a:srgbClr val="A4A3A4"/>
          </p15:clr>
        </p15:guide>
        <p15:guide id="14" orient="horz" pos="777" userDrawn="1">
          <p15:clr>
            <a:srgbClr val="A4A3A4"/>
          </p15:clr>
        </p15:guide>
        <p15:guide id="15" pos="44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21E"/>
    <a:srgbClr val="AE2430"/>
    <a:srgbClr val="CF121F"/>
    <a:srgbClr val="454646"/>
    <a:srgbClr val="E6E8E7"/>
    <a:srgbClr val="858787"/>
    <a:srgbClr val="E9EBEA"/>
    <a:srgbClr val="D0D3D2"/>
    <a:srgbClr val="E1E3E2"/>
    <a:srgbClr val="DC7E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p:cViewPr>
        <p:scale>
          <a:sx n="100" d="100"/>
          <a:sy n="100" d="100"/>
        </p:scale>
        <p:origin x="72" y="336"/>
      </p:cViewPr>
      <p:guideLst>
        <p:guide orient="horz" pos="300"/>
        <p:guide orient="horz" pos="4020"/>
        <p:guide pos="7242"/>
        <p:guide pos="438"/>
        <p:guide pos="325"/>
        <p:guide pos="756"/>
        <p:guide orient="horz" pos="777"/>
        <p:guide pos="44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03E-B3E3-3C19-558D-BE0602BBA1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uk-UA"/>
          </a:p>
        </p:txBody>
      </p:sp>
      <p:sp>
        <p:nvSpPr>
          <p:cNvPr id="3" name="Subtitle 2">
            <a:extLst>
              <a:ext uri="{FF2B5EF4-FFF2-40B4-BE49-F238E27FC236}">
                <a16:creationId xmlns:a16="http://schemas.microsoft.com/office/drawing/2014/main" id="{E9AA5B7C-1829-F805-9522-4394D40FE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uk-UA"/>
          </a:p>
        </p:txBody>
      </p:sp>
      <p:sp>
        <p:nvSpPr>
          <p:cNvPr id="4" name="Date Placeholder 3">
            <a:extLst>
              <a:ext uri="{FF2B5EF4-FFF2-40B4-BE49-F238E27FC236}">
                <a16:creationId xmlns:a16="http://schemas.microsoft.com/office/drawing/2014/main" id="{6954F9CE-14EF-39D6-8FD1-88F26518D8E2}"/>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516A5EAD-DD56-07E9-5E2C-63CEC1F07395}"/>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85D333D8-ECF6-5A1C-F6DF-AF74E59418DD}"/>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406201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9D64-6599-8332-EB4C-35AA378876EA}"/>
              </a:ext>
            </a:extLst>
          </p:cNvPr>
          <p:cNvSpPr>
            <a:spLocks noGrp="1"/>
          </p:cNvSpPr>
          <p:nvPr>
            <p:ph type="title"/>
          </p:nvPr>
        </p:nvSpPr>
        <p:spPr/>
        <p:txBody>
          <a:bodyPr/>
          <a:lstStyle/>
          <a:p>
            <a:r>
              <a:rPr lang="en-US"/>
              <a:t>Click to edit Master title style</a:t>
            </a:r>
            <a:endParaRPr lang="uk-UA"/>
          </a:p>
        </p:txBody>
      </p:sp>
      <p:sp>
        <p:nvSpPr>
          <p:cNvPr id="3" name="Vertical Text Placeholder 2">
            <a:extLst>
              <a:ext uri="{FF2B5EF4-FFF2-40B4-BE49-F238E27FC236}">
                <a16:creationId xmlns:a16="http://schemas.microsoft.com/office/drawing/2014/main" id="{6408BF03-B5B2-036C-6D42-AA384C91A9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6ADD6075-9AA4-AD0B-06A2-65F3A4A4B0A5}"/>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FFD7011F-3FF7-CA6B-801E-FB850A6F0D80}"/>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8AAB3B49-CDBB-1094-82C9-5A6F4069677E}"/>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337110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2BF01-E857-9307-AA21-1365577334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uk-UA"/>
          </a:p>
        </p:txBody>
      </p:sp>
      <p:sp>
        <p:nvSpPr>
          <p:cNvPr id="3" name="Vertical Text Placeholder 2">
            <a:extLst>
              <a:ext uri="{FF2B5EF4-FFF2-40B4-BE49-F238E27FC236}">
                <a16:creationId xmlns:a16="http://schemas.microsoft.com/office/drawing/2014/main" id="{05CD408D-58F7-40C5-0678-0413CCE13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1023B44B-C4F3-DC72-6AB5-01F040A51C8F}"/>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F6959ED9-DA07-3B0C-E705-E19FAE55A784}"/>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AD8EACA0-6033-2455-EC0F-99ED136335C6}"/>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41448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334D-2945-BF6B-2B94-FD243D1FB0DC}"/>
              </a:ext>
            </a:extLst>
          </p:cNvPr>
          <p:cNvSpPr>
            <a:spLocks noGrp="1"/>
          </p:cNvSpPr>
          <p:nvPr>
            <p:ph type="title"/>
          </p:nvPr>
        </p:nvSpPr>
        <p:spPr/>
        <p:txBody>
          <a:bodyPr/>
          <a:lstStyle/>
          <a:p>
            <a:r>
              <a:rPr lang="en-US"/>
              <a:t>Click to edit Master title style</a:t>
            </a:r>
            <a:endParaRPr lang="uk-UA"/>
          </a:p>
        </p:txBody>
      </p:sp>
      <p:sp>
        <p:nvSpPr>
          <p:cNvPr id="3" name="Content Placeholder 2">
            <a:extLst>
              <a:ext uri="{FF2B5EF4-FFF2-40B4-BE49-F238E27FC236}">
                <a16:creationId xmlns:a16="http://schemas.microsoft.com/office/drawing/2014/main" id="{F8AB5EA3-34ED-8C6C-5C89-76B26633F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73341274-3983-C26E-8FE3-4F069D5FFB47}"/>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58F00D73-8775-7435-B773-F02132918B9B}"/>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88C9A2A7-B2D5-9145-8262-7EBF548D17E2}"/>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55904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75EA-17CD-8FB9-61A6-C23C155D82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uk-UA"/>
          </a:p>
        </p:txBody>
      </p:sp>
      <p:sp>
        <p:nvSpPr>
          <p:cNvPr id="3" name="Text Placeholder 2">
            <a:extLst>
              <a:ext uri="{FF2B5EF4-FFF2-40B4-BE49-F238E27FC236}">
                <a16:creationId xmlns:a16="http://schemas.microsoft.com/office/drawing/2014/main" id="{E3C31454-6680-5F6B-9A09-89A760930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856417-EE65-1612-6016-A82B428DACDC}"/>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44AD7699-6A1D-AF22-4E6A-E7313101D197}"/>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57D59764-17DA-42E9-2325-CC67242AAD85}"/>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188464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5541-FCE4-51FC-7525-1958DA494AE6}"/>
              </a:ext>
            </a:extLst>
          </p:cNvPr>
          <p:cNvSpPr>
            <a:spLocks noGrp="1"/>
          </p:cNvSpPr>
          <p:nvPr>
            <p:ph type="title"/>
          </p:nvPr>
        </p:nvSpPr>
        <p:spPr/>
        <p:txBody>
          <a:bodyPr/>
          <a:lstStyle/>
          <a:p>
            <a:r>
              <a:rPr lang="en-US"/>
              <a:t>Click to edit Master title style</a:t>
            </a:r>
            <a:endParaRPr lang="uk-UA"/>
          </a:p>
        </p:txBody>
      </p:sp>
      <p:sp>
        <p:nvSpPr>
          <p:cNvPr id="3" name="Content Placeholder 2">
            <a:extLst>
              <a:ext uri="{FF2B5EF4-FFF2-40B4-BE49-F238E27FC236}">
                <a16:creationId xmlns:a16="http://schemas.microsoft.com/office/drawing/2014/main" id="{76F51615-2CE5-0F7D-18B8-E1FAD0451E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Content Placeholder 3">
            <a:extLst>
              <a:ext uri="{FF2B5EF4-FFF2-40B4-BE49-F238E27FC236}">
                <a16:creationId xmlns:a16="http://schemas.microsoft.com/office/drawing/2014/main" id="{F5D8828C-7356-32C7-B462-A79206A1D2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Date Placeholder 4">
            <a:extLst>
              <a:ext uri="{FF2B5EF4-FFF2-40B4-BE49-F238E27FC236}">
                <a16:creationId xmlns:a16="http://schemas.microsoft.com/office/drawing/2014/main" id="{CF10ECB8-E592-E72A-626E-BC09AACDC37F}"/>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6" name="Footer Placeholder 5">
            <a:extLst>
              <a:ext uri="{FF2B5EF4-FFF2-40B4-BE49-F238E27FC236}">
                <a16:creationId xmlns:a16="http://schemas.microsoft.com/office/drawing/2014/main" id="{E9F54B08-CA01-46FC-6C59-2A1CEC987577}"/>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3D94B322-F16F-F21E-01E3-4C7689E7634D}"/>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85942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E0BE-E56B-3F9C-C55B-641D28D8348F}"/>
              </a:ext>
            </a:extLst>
          </p:cNvPr>
          <p:cNvSpPr>
            <a:spLocks noGrp="1"/>
          </p:cNvSpPr>
          <p:nvPr>
            <p:ph type="title"/>
          </p:nvPr>
        </p:nvSpPr>
        <p:spPr>
          <a:xfrm>
            <a:off x="839788" y="365125"/>
            <a:ext cx="10515600" cy="1325563"/>
          </a:xfrm>
        </p:spPr>
        <p:txBody>
          <a:bodyPr/>
          <a:lstStyle/>
          <a:p>
            <a:r>
              <a:rPr lang="en-US"/>
              <a:t>Click to edit Master title style</a:t>
            </a:r>
            <a:endParaRPr lang="uk-UA"/>
          </a:p>
        </p:txBody>
      </p:sp>
      <p:sp>
        <p:nvSpPr>
          <p:cNvPr id="3" name="Text Placeholder 2">
            <a:extLst>
              <a:ext uri="{FF2B5EF4-FFF2-40B4-BE49-F238E27FC236}">
                <a16:creationId xmlns:a16="http://schemas.microsoft.com/office/drawing/2014/main" id="{CD99CEE2-B24F-3EBC-BD48-3CE430CE0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98DC9-7D4A-2D8C-7665-02AD726898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Text Placeholder 4">
            <a:extLst>
              <a:ext uri="{FF2B5EF4-FFF2-40B4-BE49-F238E27FC236}">
                <a16:creationId xmlns:a16="http://schemas.microsoft.com/office/drawing/2014/main" id="{09ABE41B-B3DE-B02C-984D-338E8917F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E9DD9-F7DC-6814-CCA4-A8E3E0A382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7" name="Date Placeholder 6">
            <a:extLst>
              <a:ext uri="{FF2B5EF4-FFF2-40B4-BE49-F238E27FC236}">
                <a16:creationId xmlns:a16="http://schemas.microsoft.com/office/drawing/2014/main" id="{A131690A-A55B-2679-0B79-33FCA383CA48}"/>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8" name="Footer Placeholder 7">
            <a:extLst>
              <a:ext uri="{FF2B5EF4-FFF2-40B4-BE49-F238E27FC236}">
                <a16:creationId xmlns:a16="http://schemas.microsoft.com/office/drawing/2014/main" id="{FBC7D0EB-ECC6-0C48-B277-2459278B769B}"/>
              </a:ext>
            </a:extLst>
          </p:cNvPr>
          <p:cNvSpPr>
            <a:spLocks noGrp="1"/>
          </p:cNvSpPr>
          <p:nvPr>
            <p:ph type="ftr" sz="quarter" idx="11"/>
          </p:nvPr>
        </p:nvSpPr>
        <p:spPr/>
        <p:txBody>
          <a:bodyPr/>
          <a:lstStyle/>
          <a:p>
            <a:endParaRPr lang="uk-UA"/>
          </a:p>
        </p:txBody>
      </p:sp>
      <p:sp>
        <p:nvSpPr>
          <p:cNvPr id="9" name="Slide Number Placeholder 8">
            <a:extLst>
              <a:ext uri="{FF2B5EF4-FFF2-40B4-BE49-F238E27FC236}">
                <a16:creationId xmlns:a16="http://schemas.microsoft.com/office/drawing/2014/main" id="{D218E84F-FE38-BD99-5FCE-18AEE5433680}"/>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169901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FA36-1D17-4323-6603-D65C0EF9B1B9}"/>
              </a:ext>
            </a:extLst>
          </p:cNvPr>
          <p:cNvSpPr>
            <a:spLocks noGrp="1"/>
          </p:cNvSpPr>
          <p:nvPr>
            <p:ph type="title"/>
          </p:nvPr>
        </p:nvSpPr>
        <p:spPr/>
        <p:txBody>
          <a:bodyPr/>
          <a:lstStyle/>
          <a:p>
            <a:r>
              <a:rPr lang="en-US"/>
              <a:t>Click to edit Master title style</a:t>
            </a:r>
            <a:endParaRPr lang="uk-UA"/>
          </a:p>
        </p:txBody>
      </p:sp>
      <p:sp>
        <p:nvSpPr>
          <p:cNvPr id="3" name="Date Placeholder 2">
            <a:extLst>
              <a:ext uri="{FF2B5EF4-FFF2-40B4-BE49-F238E27FC236}">
                <a16:creationId xmlns:a16="http://schemas.microsoft.com/office/drawing/2014/main" id="{15F0D34E-5AC6-7B57-28CA-1DEED852C553}"/>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4" name="Footer Placeholder 3">
            <a:extLst>
              <a:ext uri="{FF2B5EF4-FFF2-40B4-BE49-F238E27FC236}">
                <a16:creationId xmlns:a16="http://schemas.microsoft.com/office/drawing/2014/main" id="{F5D53EE0-C700-CA89-6676-87586F5FD304}"/>
              </a:ext>
            </a:extLst>
          </p:cNvPr>
          <p:cNvSpPr>
            <a:spLocks noGrp="1"/>
          </p:cNvSpPr>
          <p:nvPr>
            <p:ph type="ftr" sz="quarter" idx="11"/>
          </p:nvPr>
        </p:nvSpPr>
        <p:spPr/>
        <p:txBody>
          <a:bodyPr/>
          <a:lstStyle/>
          <a:p>
            <a:endParaRPr lang="uk-UA"/>
          </a:p>
        </p:txBody>
      </p:sp>
      <p:sp>
        <p:nvSpPr>
          <p:cNvPr id="5" name="Slide Number Placeholder 4">
            <a:extLst>
              <a:ext uri="{FF2B5EF4-FFF2-40B4-BE49-F238E27FC236}">
                <a16:creationId xmlns:a16="http://schemas.microsoft.com/office/drawing/2014/main" id="{0C502ACA-D7DF-C8E8-3148-1D5304D33036}"/>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182448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F46D8-F411-0EB4-3B04-DDCB413E2D84}"/>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3" name="Footer Placeholder 2">
            <a:extLst>
              <a:ext uri="{FF2B5EF4-FFF2-40B4-BE49-F238E27FC236}">
                <a16:creationId xmlns:a16="http://schemas.microsoft.com/office/drawing/2014/main" id="{29B0FA4D-D2AF-F595-F6CE-FF25CAEF87E9}"/>
              </a:ext>
            </a:extLst>
          </p:cNvPr>
          <p:cNvSpPr>
            <a:spLocks noGrp="1"/>
          </p:cNvSpPr>
          <p:nvPr>
            <p:ph type="ftr" sz="quarter" idx="11"/>
          </p:nvPr>
        </p:nvSpPr>
        <p:spPr/>
        <p:txBody>
          <a:bodyPr/>
          <a:lstStyle/>
          <a:p>
            <a:endParaRPr lang="uk-UA"/>
          </a:p>
        </p:txBody>
      </p:sp>
      <p:sp>
        <p:nvSpPr>
          <p:cNvPr id="4" name="Slide Number Placeholder 3">
            <a:extLst>
              <a:ext uri="{FF2B5EF4-FFF2-40B4-BE49-F238E27FC236}">
                <a16:creationId xmlns:a16="http://schemas.microsoft.com/office/drawing/2014/main" id="{20709A1B-49AF-2AC0-4D75-7489B57BD1A3}"/>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34920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8A0F-F317-7634-DA63-0AE6EF1A3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Content Placeholder 2">
            <a:extLst>
              <a:ext uri="{FF2B5EF4-FFF2-40B4-BE49-F238E27FC236}">
                <a16:creationId xmlns:a16="http://schemas.microsoft.com/office/drawing/2014/main" id="{3C44B461-7858-57E0-1128-3262D105A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Text Placeholder 3">
            <a:extLst>
              <a:ext uri="{FF2B5EF4-FFF2-40B4-BE49-F238E27FC236}">
                <a16:creationId xmlns:a16="http://schemas.microsoft.com/office/drawing/2014/main" id="{69E33FD9-6619-7B18-5A09-8C8C26470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FB5C0-043D-CABD-C64E-925D58A3DF08}"/>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6" name="Footer Placeholder 5">
            <a:extLst>
              <a:ext uri="{FF2B5EF4-FFF2-40B4-BE49-F238E27FC236}">
                <a16:creationId xmlns:a16="http://schemas.microsoft.com/office/drawing/2014/main" id="{916D0107-524D-23B5-7F80-57EA211F585D}"/>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22417DC9-347C-2DB3-8ADB-EB4D248A3969}"/>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61232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BB86-9A0A-FF1B-0FFB-6DC44FC609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Picture Placeholder 2">
            <a:extLst>
              <a:ext uri="{FF2B5EF4-FFF2-40B4-BE49-F238E27FC236}">
                <a16:creationId xmlns:a16="http://schemas.microsoft.com/office/drawing/2014/main" id="{18D6CF48-3F05-0234-D032-8AD8C5D8D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Text Placeholder 3">
            <a:extLst>
              <a:ext uri="{FF2B5EF4-FFF2-40B4-BE49-F238E27FC236}">
                <a16:creationId xmlns:a16="http://schemas.microsoft.com/office/drawing/2014/main" id="{E717C6CE-4D18-27C8-A211-278C6F73F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9BB75-9400-1C37-3A0F-3FD67399D0B1}"/>
              </a:ext>
            </a:extLst>
          </p:cNvPr>
          <p:cNvSpPr>
            <a:spLocks noGrp="1"/>
          </p:cNvSpPr>
          <p:nvPr>
            <p:ph type="dt" sz="half" idx="10"/>
          </p:nvPr>
        </p:nvSpPr>
        <p:spPr/>
        <p:txBody>
          <a:bodyPr/>
          <a:lstStyle/>
          <a:p>
            <a:fld id="{3DC84474-145D-2345-BEFA-F7FF8F764EBC}" type="datetimeFigureOut">
              <a:rPr lang="uk-UA" smtClean="0"/>
              <a:t>12.05.23</a:t>
            </a:fld>
            <a:endParaRPr lang="uk-UA"/>
          </a:p>
        </p:txBody>
      </p:sp>
      <p:sp>
        <p:nvSpPr>
          <p:cNvPr id="6" name="Footer Placeholder 5">
            <a:extLst>
              <a:ext uri="{FF2B5EF4-FFF2-40B4-BE49-F238E27FC236}">
                <a16:creationId xmlns:a16="http://schemas.microsoft.com/office/drawing/2014/main" id="{3F5B3D62-FD4C-3EC3-B356-4EE9B65C8034}"/>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20246408-40FF-7D3A-0915-FD421C135187}"/>
              </a:ext>
            </a:extLst>
          </p:cNvPr>
          <p:cNvSpPr>
            <a:spLocks noGrp="1"/>
          </p:cNvSpPr>
          <p:nvPr>
            <p:ph type="sldNum" sz="quarter" idx="12"/>
          </p:nvPr>
        </p:nvSpPr>
        <p:spPr/>
        <p:txBody>
          <a:bodyPr/>
          <a:lstStyle/>
          <a:p>
            <a:fld id="{F05ED3D8-961A-C442-8BB3-ED9398D69930}" type="slidenum">
              <a:rPr lang="uk-UA" smtClean="0"/>
              <a:t>‹N°›</a:t>
            </a:fld>
            <a:endParaRPr lang="uk-UA"/>
          </a:p>
        </p:txBody>
      </p:sp>
    </p:spTree>
    <p:extLst>
      <p:ext uri="{BB962C8B-B14F-4D97-AF65-F5344CB8AC3E}">
        <p14:creationId xmlns:p14="http://schemas.microsoft.com/office/powerpoint/2010/main" val="335661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AA01A-F70D-521E-96B3-9DACD2AE8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uk-UA"/>
          </a:p>
        </p:txBody>
      </p:sp>
      <p:sp>
        <p:nvSpPr>
          <p:cNvPr id="3" name="Text Placeholder 2">
            <a:extLst>
              <a:ext uri="{FF2B5EF4-FFF2-40B4-BE49-F238E27FC236}">
                <a16:creationId xmlns:a16="http://schemas.microsoft.com/office/drawing/2014/main" id="{EADBC3AC-F08C-4575-1A2E-211C8B6223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F90BAA9E-6C4B-BAC5-780F-8A629B245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84474-145D-2345-BEFA-F7FF8F764EBC}" type="datetimeFigureOut">
              <a:rPr lang="uk-UA" smtClean="0"/>
              <a:t>12.05.23</a:t>
            </a:fld>
            <a:endParaRPr lang="uk-UA"/>
          </a:p>
        </p:txBody>
      </p:sp>
      <p:sp>
        <p:nvSpPr>
          <p:cNvPr id="5" name="Footer Placeholder 4">
            <a:extLst>
              <a:ext uri="{FF2B5EF4-FFF2-40B4-BE49-F238E27FC236}">
                <a16:creationId xmlns:a16="http://schemas.microsoft.com/office/drawing/2014/main" id="{4F4E277E-1FAF-C9DE-C0FF-00DC8B4F9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Slide Number Placeholder 5">
            <a:extLst>
              <a:ext uri="{FF2B5EF4-FFF2-40B4-BE49-F238E27FC236}">
                <a16:creationId xmlns:a16="http://schemas.microsoft.com/office/drawing/2014/main" id="{BE204726-3565-72F8-379D-5965CF049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ED3D8-961A-C442-8BB3-ED9398D69930}" type="slidenum">
              <a:rPr lang="uk-UA" smtClean="0"/>
              <a:t>‹N°›</a:t>
            </a:fld>
            <a:endParaRPr lang="uk-UA"/>
          </a:p>
        </p:txBody>
      </p:sp>
    </p:spTree>
    <p:extLst>
      <p:ext uri="{BB962C8B-B14F-4D97-AF65-F5344CB8AC3E}">
        <p14:creationId xmlns:p14="http://schemas.microsoft.com/office/powerpoint/2010/main" val="759113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6.png"/><Relationship Id="rId3" Type="http://schemas.microsoft.com/office/2007/relationships/hdphoto" Target="../media/hdphoto7.wdp"/><Relationship Id="rId7" Type="http://schemas.openxmlformats.org/officeDocument/2006/relationships/image" Target="../media/image43.png"/><Relationship Id="rId12"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hyperlink" Target="https://ips.ligazakon.net/document/view/t222352?an=129&amp;ed=2022_07_01" TargetMode="External"/><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1.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hyperlink" Target="https://zakon.rada.gov.ua/laws/show/64/2022#Text" TargetMode="Externa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hyperlink" Target="https://verdictum.ligazakon.net/document/72201251?utm_source=biz.ligazakon.net&amp;utm_medium=news&amp;utm_content=bizpress01" TargetMode="External"/><Relationship Id="rId13" Type="http://schemas.microsoft.com/office/2007/relationships/hdphoto" Target="../media/hdphoto4.wdp"/><Relationship Id="rId3" Type="http://schemas.openxmlformats.org/officeDocument/2006/relationships/image" Target="../media/image7.png"/><Relationship Id="rId7" Type="http://schemas.openxmlformats.org/officeDocument/2006/relationships/hyperlink" Target="https://verdictum.ligazakon.net/document/106636424?utm_source=biz.ligazakon.net&amp;utm_medium=news&amp;utm_content=bizpress01&amp;_ga=2.103556992.1067563244.1682772658-1386977710.1682772658"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verdictum.ligazakon.net/document/101240273?utm_source=biz.ligazakon.net&amp;utm_medium=news&amp;utm_content=bizpress01" TargetMode="External"/><Relationship Id="rId11" Type="http://schemas.openxmlformats.org/officeDocument/2006/relationships/image" Target="../media/image29.svg"/><Relationship Id="rId5" Type="http://schemas.openxmlformats.org/officeDocument/2006/relationships/hyperlink" Target="https://verdictum.ligazakon.net/document/83087003?utm_source=biz.ligazakon.net&amp;utm_medium=news&amp;utm_content=bizpress01" TargetMode="External"/><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verdictum.ligazakon.net/document/101592210?utm_source=biz.ligazakon.net&amp;utm_medium=news&amp;utm_content=bizpress01"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5.wdp"/><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verdictum.ligazakon.net/document/105502892?utm_source=biz.ligazakon.net&amp;utm_medium=news&amp;utm_content=bizpress01" TargetMode="External"/><Relationship Id="rId5" Type="http://schemas.openxmlformats.org/officeDocument/2006/relationships/image" Target="../media/image32.png"/><Relationship Id="rId4" Type="http://schemas.openxmlformats.org/officeDocument/2006/relationships/hyperlink" Target="https://verdictum.ligazakon.net/document/104300669?utm_source=biz.ligazakon.net&amp;utm_medium=news&amp;utm_content=bizpress01" TargetMode="External"/><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7.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11" Type="http://schemas.microsoft.com/office/2007/relationships/hdphoto" Target="../media/hdphoto8.wdp"/><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16290B-275B-DF5E-B986-C952422A3A19}"/>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Picture 3">
            <a:extLst>
              <a:ext uri="{FF2B5EF4-FFF2-40B4-BE49-F238E27FC236}">
                <a16:creationId xmlns:a16="http://schemas.microsoft.com/office/drawing/2014/main" id="{029A1349-CD25-0F80-37A0-A3F44BFEDDDE}"/>
              </a:ext>
            </a:extLst>
          </p:cNvPr>
          <p:cNvPicPr>
            <a:picLocks noChangeAspect="1"/>
          </p:cNvPicPr>
          <p:nvPr/>
        </p:nvPicPr>
        <p:blipFill>
          <a:blip r:embed="rId2"/>
          <a:stretch>
            <a:fillRect/>
          </a:stretch>
        </p:blipFill>
        <p:spPr>
          <a:xfrm>
            <a:off x="0" y="1"/>
            <a:ext cx="12192000" cy="6857999"/>
          </a:xfrm>
          <a:prstGeom prst="rect">
            <a:avLst/>
          </a:prstGeom>
        </p:spPr>
      </p:pic>
      <p:sp>
        <p:nvSpPr>
          <p:cNvPr id="14" name="TextBox 13">
            <a:extLst>
              <a:ext uri="{FF2B5EF4-FFF2-40B4-BE49-F238E27FC236}">
                <a16:creationId xmlns:a16="http://schemas.microsoft.com/office/drawing/2014/main" id="{AD277C76-01A0-3EFD-AE86-A58F30D1B4FD}"/>
              </a:ext>
            </a:extLst>
          </p:cNvPr>
          <p:cNvSpPr txBox="1"/>
          <p:nvPr/>
        </p:nvSpPr>
        <p:spPr>
          <a:xfrm>
            <a:off x="583634" y="1657858"/>
            <a:ext cx="4789273" cy="2170018"/>
          </a:xfrm>
          <a:prstGeom prst="rect">
            <a:avLst/>
          </a:prstGeom>
          <a:noFill/>
        </p:spPr>
        <p:txBody>
          <a:bodyPr wrap="square">
            <a:spAutoFit/>
          </a:bodyPr>
          <a:lstStyle/>
          <a:p>
            <a:pPr>
              <a:lnSpc>
                <a:spcPts val="3200"/>
              </a:lnSpc>
            </a:pPr>
            <a:r>
              <a:rPr lang="uk-UA" sz="4400" b="1" dirty="0">
                <a:solidFill>
                  <a:srgbClr val="000000">
                    <a:alpha val="0"/>
                  </a:srgbClr>
                </a:solidFill>
                <a:latin typeface="Arial" panose="020B0604020202020204" pitchFamily="34" charset="0"/>
                <a:cs typeface="Arial" panose="020B0604020202020204" pitchFamily="34" charset="0"/>
              </a:rPr>
              <a:t>В</a:t>
            </a:r>
            <a:r>
              <a:rPr lang="en-US" sz="4400" b="1" dirty="0">
                <a:solidFill>
                  <a:srgbClr val="000000">
                    <a:alpha val="0"/>
                  </a:srgbClr>
                </a:solidFill>
                <a:latin typeface="Arial" panose="020B0604020202020204" pitchFamily="34" charset="0"/>
                <a:cs typeface="Arial" panose="020B0604020202020204" pitchFamily="34" charset="0"/>
              </a:rPr>
              <a:t> FULFILLMENT OF THE CONTRACTUAL OBLIGATIONS IN WARTIME</a:t>
            </a:r>
            <a:endParaRPr lang="uk-UA" sz="4400" b="1" dirty="0">
              <a:solidFill>
                <a:srgbClr val="000000">
                  <a:alpha val="0"/>
                </a:srgb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11684A-27A3-19E4-60DC-9D01E0FD515A}"/>
              </a:ext>
            </a:extLst>
          </p:cNvPr>
          <p:cNvSpPr txBox="1"/>
          <p:nvPr/>
        </p:nvSpPr>
        <p:spPr>
          <a:xfrm>
            <a:off x="10351915" y="-1519200"/>
            <a:ext cx="1618001" cy="1281075"/>
          </a:xfrm>
          <a:custGeom>
            <a:avLst/>
            <a:gdLst/>
            <a:ahLst/>
            <a:cxnLst/>
            <a:rect l="l" t="t" r="r" b="b"/>
            <a:pathLst>
              <a:path w="1618001" h="1281075">
                <a:moveTo>
                  <a:pt x="1210658" y="199392"/>
                </a:moveTo>
                <a:cubicBezTo>
                  <a:pt x="1181562" y="199392"/>
                  <a:pt x="1155604" y="208663"/>
                  <a:pt x="1132784" y="227205"/>
                </a:cubicBezTo>
                <a:cubicBezTo>
                  <a:pt x="1109963" y="245746"/>
                  <a:pt x="1092278" y="278978"/>
                  <a:pt x="1079727" y="326901"/>
                </a:cubicBezTo>
                <a:cubicBezTo>
                  <a:pt x="1063182" y="389086"/>
                  <a:pt x="1054909" y="493774"/>
                  <a:pt x="1054910" y="640965"/>
                </a:cubicBezTo>
                <a:cubicBezTo>
                  <a:pt x="1054909" y="788156"/>
                  <a:pt x="1062326" y="889279"/>
                  <a:pt x="1077159" y="944333"/>
                </a:cubicBezTo>
                <a:cubicBezTo>
                  <a:pt x="1091993" y="999387"/>
                  <a:pt x="1110677" y="1036042"/>
                  <a:pt x="1133212" y="1054298"/>
                </a:cubicBezTo>
                <a:cubicBezTo>
                  <a:pt x="1155747" y="1072555"/>
                  <a:pt x="1181562" y="1081683"/>
                  <a:pt x="1210658" y="1081683"/>
                </a:cubicBezTo>
                <a:cubicBezTo>
                  <a:pt x="1239754" y="1081683"/>
                  <a:pt x="1265712" y="1072412"/>
                  <a:pt x="1288532" y="1053870"/>
                </a:cubicBezTo>
                <a:cubicBezTo>
                  <a:pt x="1311353" y="1035329"/>
                  <a:pt x="1329039" y="1002097"/>
                  <a:pt x="1341590" y="954174"/>
                </a:cubicBezTo>
                <a:cubicBezTo>
                  <a:pt x="1358134" y="892559"/>
                  <a:pt x="1366407" y="788156"/>
                  <a:pt x="1366407" y="640965"/>
                </a:cubicBezTo>
                <a:cubicBezTo>
                  <a:pt x="1366407" y="493774"/>
                  <a:pt x="1358990" y="392652"/>
                  <a:pt x="1344157" y="337598"/>
                </a:cubicBezTo>
                <a:cubicBezTo>
                  <a:pt x="1329324" y="282544"/>
                  <a:pt x="1310640" y="245746"/>
                  <a:pt x="1288105" y="227205"/>
                </a:cubicBezTo>
                <a:cubicBezTo>
                  <a:pt x="1265570" y="208663"/>
                  <a:pt x="1239754" y="199392"/>
                  <a:pt x="1210658" y="199392"/>
                </a:cubicBezTo>
                <a:close/>
                <a:moveTo>
                  <a:pt x="1210658" y="0"/>
                </a:moveTo>
                <a:cubicBezTo>
                  <a:pt x="1332176" y="0"/>
                  <a:pt x="1427166" y="43359"/>
                  <a:pt x="1495627" y="130076"/>
                </a:cubicBezTo>
                <a:cubicBezTo>
                  <a:pt x="1577209" y="232767"/>
                  <a:pt x="1618001" y="403064"/>
                  <a:pt x="1618001" y="640965"/>
                </a:cubicBezTo>
                <a:cubicBezTo>
                  <a:pt x="1618001" y="878297"/>
                  <a:pt x="1576924" y="1048878"/>
                  <a:pt x="1494771" y="1152711"/>
                </a:cubicBezTo>
                <a:cubicBezTo>
                  <a:pt x="1426880" y="1238287"/>
                  <a:pt x="1332176" y="1281075"/>
                  <a:pt x="1210658" y="1281075"/>
                </a:cubicBezTo>
                <a:cubicBezTo>
                  <a:pt x="1088570" y="1281075"/>
                  <a:pt x="990157" y="1234151"/>
                  <a:pt x="915420" y="1140302"/>
                </a:cubicBezTo>
                <a:cubicBezTo>
                  <a:pt x="840684" y="1046454"/>
                  <a:pt x="803315" y="879152"/>
                  <a:pt x="803316" y="638398"/>
                </a:cubicBezTo>
                <a:cubicBezTo>
                  <a:pt x="803315" y="402208"/>
                  <a:pt x="844392" y="232197"/>
                  <a:pt x="926545" y="128364"/>
                </a:cubicBezTo>
                <a:cubicBezTo>
                  <a:pt x="994436" y="42788"/>
                  <a:pt x="1089140" y="0"/>
                  <a:pt x="1210658" y="0"/>
                </a:cubicBezTo>
                <a:close/>
                <a:moveTo>
                  <a:pt x="246810" y="0"/>
                </a:moveTo>
                <a:cubicBezTo>
                  <a:pt x="370610" y="0"/>
                  <a:pt x="467882" y="33374"/>
                  <a:pt x="538625" y="100124"/>
                </a:cubicBezTo>
                <a:cubicBezTo>
                  <a:pt x="609368" y="166873"/>
                  <a:pt x="644739" y="249882"/>
                  <a:pt x="644739" y="349151"/>
                </a:cubicBezTo>
                <a:cubicBezTo>
                  <a:pt x="644739" y="405631"/>
                  <a:pt x="634613" y="459401"/>
                  <a:pt x="614360" y="510462"/>
                </a:cubicBezTo>
                <a:cubicBezTo>
                  <a:pt x="594107" y="561522"/>
                  <a:pt x="562016" y="615007"/>
                  <a:pt x="518086" y="670917"/>
                </a:cubicBezTo>
                <a:cubicBezTo>
                  <a:pt x="488990" y="708000"/>
                  <a:pt x="436504" y="761342"/>
                  <a:pt x="360626" y="830944"/>
                </a:cubicBezTo>
                <a:cubicBezTo>
                  <a:pt x="284749" y="900546"/>
                  <a:pt x="236683" y="946758"/>
                  <a:pt x="216430" y="969578"/>
                </a:cubicBezTo>
                <a:cubicBezTo>
                  <a:pt x="196177" y="992398"/>
                  <a:pt x="179775" y="1014648"/>
                  <a:pt x="167224" y="1036327"/>
                </a:cubicBezTo>
                <a:lnTo>
                  <a:pt x="644739" y="1036327"/>
                </a:lnTo>
                <a:lnTo>
                  <a:pt x="644739" y="1259681"/>
                </a:lnTo>
                <a:lnTo>
                  <a:pt x="0" y="1259681"/>
                </a:lnTo>
                <a:lnTo>
                  <a:pt x="0" y="872824"/>
                </a:lnTo>
                <a:lnTo>
                  <a:pt x="61752" y="807919"/>
                </a:lnTo>
                <a:cubicBezTo>
                  <a:pt x="89849" y="779768"/>
                  <a:pt x="120728" y="750075"/>
                  <a:pt x="154388" y="718840"/>
                </a:cubicBezTo>
                <a:cubicBezTo>
                  <a:pt x="262784" y="617860"/>
                  <a:pt x="329248" y="549399"/>
                  <a:pt x="353780" y="513457"/>
                </a:cubicBezTo>
                <a:cubicBezTo>
                  <a:pt x="386870" y="463823"/>
                  <a:pt x="403414" y="414759"/>
                  <a:pt x="403414" y="366266"/>
                </a:cubicBezTo>
                <a:cubicBezTo>
                  <a:pt x="403414" y="312638"/>
                  <a:pt x="389009" y="271419"/>
                  <a:pt x="360198" y="242608"/>
                </a:cubicBezTo>
                <a:cubicBezTo>
                  <a:pt x="331388" y="213798"/>
                  <a:pt x="291595" y="199392"/>
                  <a:pt x="240820" y="199392"/>
                </a:cubicBezTo>
                <a:cubicBezTo>
                  <a:pt x="190615" y="199392"/>
                  <a:pt x="150679" y="214511"/>
                  <a:pt x="121013" y="244748"/>
                </a:cubicBezTo>
                <a:cubicBezTo>
                  <a:pt x="91347" y="274985"/>
                  <a:pt x="74231" y="325189"/>
                  <a:pt x="69667" y="395362"/>
                </a:cubicBezTo>
                <a:lnTo>
                  <a:pt x="0" y="388395"/>
                </a:lnTo>
                <a:lnTo>
                  <a:pt x="0" y="64005"/>
                </a:lnTo>
                <a:lnTo>
                  <a:pt x="24419" y="48618"/>
                </a:lnTo>
                <a:cubicBezTo>
                  <a:pt x="87959" y="16206"/>
                  <a:pt x="162089" y="0"/>
                  <a:pt x="246810" y="0"/>
                </a:cubicBezTo>
                <a:close/>
              </a:path>
            </a:pathLst>
          </a:custGeom>
          <a:solidFill>
            <a:srgbClr val="DEDEE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uk-UA" sz="13800" b="1" dirty="0">
              <a:solidFill>
                <a:srgbClr val="CACCCC"/>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72E32B7-21E5-D929-900D-E1803371115F}"/>
              </a:ext>
            </a:extLst>
          </p:cNvPr>
          <p:cNvSpPr txBox="1"/>
          <p:nvPr/>
        </p:nvSpPr>
        <p:spPr>
          <a:xfrm>
            <a:off x="10018644" y="6530812"/>
            <a:ext cx="2153154" cy="2215991"/>
          </a:xfrm>
          <a:prstGeom prst="rect">
            <a:avLst/>
          </a:prstGeom>
          <a:noFill/>
        </p:spPr>
        <p:txBody>
          <a:bodyPr wrap="none" rtlCol="0">
            <a:spAutoFit/>
          </a:bodyPr>
          <a:lstStyle/>
          <a:p>
            <a:r>
              <a:rPr lang="uk-UA" sz="13800" b="1" dirty="0">
                <a:solidFill>
                  <a:srgbClr val="DEDEE0"/>
                </a:solidFill>
                <a:latin typeface="Arial" panose="020B0604020202020204" pitchFamily="34" charset="0"/>
                <a:cs typeface="Arial" panose="020B0604020202020204" pitchFamily="34" charset="0"/>
              </a:rPr>
              <a:t>23</a:t>
            </a:r>
          </a:p>
        </p:txBody>
      </p:sp>
      <p:sp>
        <p:nvSpPr>
          <p:cNvPr id="18" name="Oval 17">
            <a:extLst>
              <a:ext uri="{FF2B5EF4-FFF2-40B4-BE49-F238E27FC236}">
                <a16:creationId xmlns:a16="http://schemas.microsoft.com/office/drawing/2014/main" id="{5208EB04-82C1-4D52-1B77-8889ECE95E7B}"/>
              </a:ext>
            </a:extLst>
          </p:cNvPr>
          <p:cNvSpPr/>
          <p:nvPr/>
        </p:nvSpPr>
        <p:spPr>
          <a:xfrm>
            <a:off x="4904809" y="-7689599"/>
            <a:ext cx="3567600" cy="3563472"/>
          </a:xfrm>
          <a:prstGeom prst="ellipse">
            <a:avLst/>
          </a:prstGeom>
          <a:solidFill>
            <a:srgbClr val="B0B1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pic>
        <p:nvPicPr>
          <p:cNvPr id="19" name="Picture 18">
            <a:extLst>
              <a:ext uri="{FF2B5EF4-FFF2-40B4-BE49-F238E27FC236}">
                <a16:creationId xmlns:a16="http://schemas.microsoft.com/office/drawing/2014/main" id="{CF3C16CB-FFCF-1B33-54D8-36D473694982}"/>
              </a:ext>
            </a:extLst>
          </p:cNvPr>
          <p:cNvPicPr>
            <a:picLocks noChangeAspect="1"/>
          </p:cNvPicPr>
          <p:nvPr/>
        </p:nvPicPr>
        <p:blipFill>
          <a:blip r:embed="rId3">
            <a:duotone>
              <a:schemeClr val="bg2">
                <a:shade val="45000"/>
                <a:satMod val="135000"/>
              </a:schemeClr>
              <a:prstClr val="white"/>
            </a:duotone>
            <a:alphaModFix amt="70000"/>
          </a:blip>
          <a:srcRect l="50006" t="2139" r="14868" b="24091"/>
          <a:stretch>
            <a:fillRect/>
          </a:stretch>
        </p:blipFill>
        <p:spPr>
          <a:xfrm>
            <a:off x="4904810" y="-7689599"/>
            <a:ext cx="3016473" cy="3563472"/>
          </a:xfrm>
          <a:custGeom>
            <a:avLst/>
            <a:gdLst>
              <a:gd name="connsiteX0" fmla="*/ 1781736 w 3016473"/>
              <a:gd name="connsiteY0" fmla="*/ 0 h 3563472"/>
              <a:gd name="connsiteX1" fmla="*/ 2915086 w 3016473"/>
              <a:gd name="connsiteY1" fmla="*/ 406862 h 3563472"/>
              <a:gd name="connsiteX2" fmla="*/ 3016473 w 3016473"/>
              <a:gd name="connsiteY2" fmla="*/ 499009 h 3563472"/>
              <a:gd name="connsiteX3" fmla="*/ 3016473 w 3016473"/>
              <a:gd name="connsiteY3" fmla="*/ 3064463 h 3563472"/>
              <a:gd name="connsiteX4" fmla="*/ 2915086 w 3016473"/>
              <a:gd name="connsiteY4" fmla="*/ 3156610 h 3563472"/>
              <a:gd name="connsiteX5" fmla="*/ 1781736 w 3016473"/>
              <a:gd name="connsiteY5" fmla="*/ 3563472 h 3563472"/>
              <a:gd name="connsiteX6" fmla="*/ 0 w 3016473"/>
              <a:gd name="connsiteY6" fmla="*/ 1781736 h 3563472"/>
              <a:gd name="connsiteX7" fmla="*/ 1781736 w 3016473"/>
              <a:gd name="connsiteY7" fmla="*/ 0 h 356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473" h="3563472">
                <a:moveTo>
                  <a:pt x="1781736" y="0"/>
                </a:moveTo>
                <a:cubicBezTo>
                  <a:pt x="2212248" y="0"/>
                  <a:pt x="2607097" y="152687"/>
                  <a:pt x="2915086" y="406862"/>
                </a:cubicBezTo>
                <a:lnTo>
                  <a:pt x="3016473" y="499009"/>
                </a:lnTo>
                <a:lnTo>
                  <a:pt x="3016473" y="3064463"/>
                </a:lnTo>
                <a:lnTo>
                  <a:pt x="2915086" y="3156610"/>
                </a:lnTo>
                <a:cubicBezTo>
                  <a:pt x="2607097" y="3410786"/>
                  <a:pt x="2212248" y="3563472"/>
                  <a:pt x="1781736" y="3563472"/>
                </a:cubicBezTo>
                <a:cubicBezTo>
                  <a:pt x="797710" y="3563472"/>
                  <a:pt x="0" y="2765762"/>
                  <a:pt x="0" y="1781736"/>
                </a:cubicBezTo>
                <a:cubicBezTo>
                  <a:pt x="0" y="797710"/>
                  <a:pt x="797710" y="0"/>
                  <a:pt x="1781736" y="0"/>
                </a:cubicBezTo>
                <a:close/>
              </a:path>
            </a:pathLst>
          </a:custGeom>
        </p:spPr>
      </p:pic>
      <p:sp>
        <p:nvSpPr>
          <p:cNvPr id="20" name="Freeform 19">
            <a:extLst>
              <a:ext uri="{FF2B5EF4-FFF2-40B4-BE49-F238E27FC236}">
                <a16:creationId xmlns:a16="http://schemas.microsoft.com/office/drawing/2014/main" id="{074AD249-0202-4B1C-EAA1-8B28E5131D2A}"/>
              </a:ext>
            </a:extLst>
          </p:cNvPr>
          <p:cNvSpPr>
            <a:spLocks noChangeAspect="1"/>
          </p:cNvSpPr>
          <p:nvPr/>
        </p:nvSpPr>
        <p:spPr>
          <a:xfrm>
            <a:off x="7921284" y="8413588"/>
            <a:ext cx="2430631" cy="3567600"/>
          </a:xfrm>
          <a:custGeom>
            <a:avLst/>
            <a:gdLst>
              <a:gd name="connsiteX0" fmla="*/ 1175400 w 2430631"/>
              <a:gd name="connsiteY0" fmla="*/ 0 h 3567600"/>
              <a:gd name="connsiteX1" fmla="*/ 2310063 w 2430631"/>
              <a:gd name="connsiteY1" fmla="*/ 407333 h 3567600"/>
              <a:gd name="connsiteX2" fmla="*/ 2430631 w 2430631"/>
              <a:gd name="connsiteY2" fmla="*/ 516913 h 3567600"/>
              <a:gd name="connsiteX3" fmla="*/ 2430631 w 2430631"/>
              <a:gd name="connsiteY3" fmla="*/ 3050687 h 3567600"/>
              <a:gd name="connsiteX4" fmla="*/ 2310063 w 2430631"/>
              <a:gd name="connsiteY4" fmla="*/ 3160267 h 3567600"/>
              <a:gd name="connsiteX5" fmla="*/ 1175400 w 2430631"/>
              <a:gd name="connsiteY5" fmla="*/ 3567600 h 3567600"/>
              <a:gd name="connsiteX6" fmla="*/ 40738 w 2430631"/>
              <a:gd name="connsiteY6" fmla="*/ 3160267 h 3567600"/>
              <a:gd name="connsiteX7" fmla="*/ 0 w 2430631"/>
              <a:gd name="connsiteY7" fmla="*/ 3123242 h 3567600"/>
              <a:gd name="connsiteX8" fmla="*/ 0 w 2430631"/>
              <a:gd name="connsiteY8" fmla="*/ 444358 h 3567600"/>
              <a:gd name="connsiteX9" fmla="*/ 40738 w 2430631"/>
              <a:gd name="connsiteY9" fmla="*/ 407333 h 3567600"/>
              <a:gd name="connsiteX10" fmla="*/ 1175400 w 2430631"/>
              <a:gd name="connsiteY10" fmla="*/ 0 h 35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0631" h="3567600">
                <a:moveTo>
                  <a:pt x="1175400" y="0"/>
                </a:moveTo>
                <a:cubicBezTo>
                  <a:pt x="1606410" y="0"/>
                  <a:pt x="2001717" y="152864"/>
                  <a:pt x="2310063" y="407333"/>
                </a:cubicBezTo>
                <a:lnTo>
                  <a:pt x="2430631" y="516913"/>
                </a:lnTo>
                <a:lnTo>
                  <a:pt x="2430631" y="3050687"/>
                </a:lnTo>
                <a:lnTo>
                  <a:pt x="2310063" y="3160267"/>
                </a:lnTo>
                <a:cubicBezTo>
                  <a:pt x="2001717" y="3414737"/>
                  <a:pt x="1606410" y="3567600"/>
                  <a:pt x="1175400" y="3567600"/>
                </a:cubicBezTo>
                <a:cubicBezTo>
                  <a:pt x="744390" y="3567600"/>
                  <a:pt x="349083" y="3414737"/>
                  <a:pt x="40738" y="3160267"/>
                </a:cubicBezTo>
                <a:lnTo>
                  <a:pt x="0" y="3123242"/>
                </a:lnTo>
                <a:lnTo>
                  <a:pt x="0" y="444358"/>
                </a:lnTo>
                <a:lnTo>
                  <a:pt x="40738" y="407333"/>
                </a:lnTo>
                <a:cubicBezTo>
                  <a:pt x="349083" y="152864"/>
                  <a:pt x="744390" y="0"/>
                  <a:pt x="11754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21" name="Freeform 20">
            <a:extLst>
              <a:ext uri="{FF2B5EF4-FFF2-40B4-BE49-F238E27FC236}">
                <a16:creationId xmlns:a16="http://schemas.microsoft.com/office/drawing/2014/main" id="{6BA14349-931C-3A35-C363-C81BB802D78B}"/>
              </a:ext>
            </a:extLst>
          </p:cNvPr>
          <p:cNvSpPr>
            <a:spLocks noChangeAspect="1"/>
          </p:cNvSpPr>
          <p:nvPr/>
        </p:nvSpPr>
        <p:spPr>
          <a:xfrm>
            <a:off x="10351915" y="-5199160"/>
            <a:ext cx="973911" cy="3175911"/>
          </a:xfrm>
          <a:custGeom>
            <a:avLst/>
            <a:gdLst>
              <a:gd name="connsiteX0" fmla="*/ 0 w 973911"/>
              <a:gd name="connsiteY0" fmla="*/ 0 h 3175911"/>
              <a:gd name="connsiteX1" fmla="*/ 40376 w 973911"/>
              <a:gd name="connsiteY1" fmla="*/ 19450 h 3175911"/>
              <a:gd name="connsiteX2" fmla="*/ 973911 w 973911"/>
              <a:gd name="connsiteY2" fmla="*/ 1587955 h 3175911"/>
              <a:gd name="connsiteX3" fmla="*/ 40376 w 973911"/>
              <a:gd name="connsiteY3" fmla="*/ 3156460 h 3175911"/>
              <a:gd name="connsiteX4" fmla="*/ 0 w 973911"/>
              <a:gd name="connsiteY4" fmla="*/ 3175911 h 317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11" h="3175911">
                <a:moveTo>
                  <a:pt x="0" y="0"/>
                </a:moveTo>
                <a:lnTo>
                  <a:pt x="40376" y="19450"/>
                </a:lnTo>
                <a:cubicBezTo>
                  <a:pt x="596432" y="321517"/>
                  <a:pt x="973911" y="910654"/>
                  <a:pt x="973911" y="1587955"/>
                </a:cubicBezTo>
                <a:cubicBezTo>
                  <a:pt x="973911" y="2265257"/>
                  <a:pt x="596432" y="2854393"/>
                  <a:pt x="40376" y="3156460"/>
                </a:cubicBezTo>
                <a:lnTo>
                  <a:pt x="0" y="3175911"/>
                </a:lnTo>
                <a:close/>
              </a:path>
            </a:pathLst>
          </a:cu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cxnSp>
        <p:nvCxnSpPr>
          <p:cNvPr id="22" name="Straight Connector 21">
            <a:extLst>
              <a:ext uri="{FF2B5EF4-FFF2-40B4-BE49-F238E27FC236}">
                <a16:creationId xmlns:a16="http://schemas.microsoft.com/office/drawing/2014/main" id="{D251462B-18E8-FDAC-89CC-88D35E316097}"/>
              </a:ext>
            </a:extLst>
          </p:cNvPr>
          <p:cNvCxnSpPr/>
          <p:nvPr/>
        </p:nvCxnSpPr>
        <p:spPr>
          <a:xfrm>
            <a:off x="7921283" y="476250"/>
            <a:ext cx="0" cy="590550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AFF5B5-2A38-2DB7-9B48-0CFA577E63BD}"/>
              </a:ext>
            </a:extLst>
          </p:cNvPr>
          <p:cNvCxnSpPr>
            <a:cxnSpLocks/>
          </p:cNvCxnSpPr>
          <p:nvPr/>
        </p:nvCxnSpPr>
        <p:spPr>
          <a:xfrm>
            <a:off x="10351914" y="476250"/>
            <a:ext cx="0" cy="5905500"/>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12FF4-5E7D-955F-3F79-CAB8041CB3A8}"/>
              </a:ext>
            </a:extLst>
          </p:cNvPr>
          <p:cNvSpPr txBox="1"/>
          <p:nvPr/>
        </p:nvSpPr>
        <p:spPr>
          <a:xfrm>
            <a:off x="1558193" y="-1534338"/>
            <a:ext cx="3814714" cy="276999"/>
          </a:xfrm>
          <a:prstGeom prst="rect">
            <a:avLst/>
          </a:prstGeom>
          <a:noFill/>
        </p:spPr>
        <p:txBody>
          <a:bodyPr wrap="square" rtlCol="0">
            <a:spAutoFit/>
          </a:bodyPr>
          <a:lstStyle/>
          <a:p>
            <a:r>
              <a:rPr lang="en-US" sz="1200" b="1" dirty="0">
                <a:solidFill>
                  <a:schemeClr val="tx1">
                    <a:lumMod val="85000"/>
                    <a:lumOff val="15000"/>
                  </a:schemeClr>
                </a:solidFill>
                <a:latin typeface="Arial" panose="020B0604020202020204" pitchFamily="34" charset="0"/>
                <a:cs typeface="Arial" panose="020B0604020202020204" pitchFamily="34" charset="0"/>
              </a:rPr>
              <a:t>LECTURE COURSE</a:t>
            </a:r>
            <a:endParaRPr lang="ru-UA" sz="1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E89341-F53E-B03A-EC9F-49CDC19123FC}"/>
              </a:ext>
            </a:extLst>
          </p:cNvPr>
          <p:cNvSpPr txBox="1"/>
          <p:nvPr/>
        </p:nvSpPr>
        <p:spPr>
          <a:xfrm>
            <a:off x="610528" y="8208080"/>
            <a:ext cx="2437170" cy="307777"/>
          </a:xfrm>
          <a:prstGeom prst="rect">
            <a:avLst/>
          </a:prstGeom>
          <a:noFill/>
          <a:effectLst/>
        </p:spPr>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ANATOLIY KOSTRUBA</a:t>
            </a:r>
            <a:endParaRPr lang="ru-UA"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Прямоугольник 23">
            <a:extLst>
              <a:ext uri="{FF2B5EF4-FFF2-40B4-BE49-F238E27FC236}">
                <a16:creationId xmlns:a16="http://schemas.microsoft.com/office/drawing/2014/main" id="{6D4F0FB4-E64A-CCE4-9463-D12DE166AA71}"/>
              </a:ext>
            </a:extLst>
          </p:cNvPr>
          <p:cNvSpPr/>
          <p:nvPr/>
        </p:nvSpPr>
        <p:spPr>
          <a:xfrm>
            <a:off x="610528" y="8480320"/>
            <a:ext cx="4161099" cy="276999"/>
          </a:xfrm>
          <a:prstGeom prst="rect">
            <a:avLst/>
          </a:prstGeom>
          <a:effectLst/>
        </p:spPr>
        <p:txBody>
          <a:bodyPr wrap="square">
            <a:spAutoFit/>
          </a:bodyPr>
          <a:lstStyle/>
          <a:p>
            <a:r>
              <a:rPr lang="en-US" sz="1200" dirty="0">
                <a:solidFill>
                  <a:schemeClr val="tx1">
                    <a:lumMod val="85000"/>
                    <a:lumOff val="15000"/>
                  </a:schemeClr>
                </a:solidFill>
                <a:latin typeface="Arial" panose="020B0604020202020204" pitchFamily="34" charset="0"/>
                <a:cs typeface="Arial" panose="020B0604020202020204" pitchFamily="34" charset="0"/>
              </a:rPr>
              <a:t>PROFESSOR OF THE DEPARTMENT OF CIVIL LAW</a:t>
            </a:r>
            <a:endParaRPr lang="ru-UA" sz="12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9" name="Picture 2" descr="Paris 1 Panthéon-Sorbonne University - Wikiwand">
            <a:extLst>
              <a:ext uri="{FF2B5EF4-FFF2-40B4-BE49-F238E27FC236}">
                <a16:creationId xmlns:a16="http://schemas.microsoft.com/office/drawing/2014/main" id="{FBF3BDF4-6688-B0CA-9E49-24A488B3C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20" y="-1138724"/>
            <a:ext cx="2580585" cy="82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94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3BA24-C400-60E9-3943-C6515635779B}"/>
              </a:ext>
            </a:extLst>
          </p:cNvPr>
          <p:cNvSpPr/>
          <p:nvPr/>
        </p:nvSpPr>
        <p:spPr>
          <a:xfrm>
            <a:off x="0" y="0"/>
            <a:ext cx="12192000" cy="6858000"/>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Parallelogram 18">
            <a:extLst>
              <a:ext uri="{FF2B5EF4-FFF2-40B4-BE49-F238E27FC236}">
                <a16:creationId xmlns:a16="http://schemas.microsoft.com/office/drawing/2014/main" id="{C04606D5-50F9-D55A-8084-2B42328BD2EF}"/>
              </a:ext>
            </a:extLst>
          </p:cNvPr>
          <p:cNvSpPr/>
          <p:nvPr/>
        </p:nvSpPr>
        <p:spPr>
          <a:xfrm>
            <a:off x="4914905" y="-2056790"/>
            <a:ext cx="10058393" cy="89147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7" name="Round Single Corner Rectangle 36">
            <a:extLst>
              <a:ext uri="{FF2B5EF4-FFF2-40B4-BE49-F238E27FC236}">
                <a16:creationId xmlns:a16="http://schemas.microsoft.com/office/drawing/2014/main" id="{8EF56A77-6506-B138-57E4-A9D09301BCE2}"/>
              </a:ext>
            </a:extLst>
          </p:cNvPr>
          <p:cNvSpPr/>
          <p:nvPr/>
        </p:nvSpPr>
        <p:spPr>
          <a:xfrm>
            <a:off x="6396079" y="1342023"/>
            <a:ext cx="5392715" cy="4902365"/>
          </a:xfrm>
          <a:prstGeom prst="round1Rect">
            <a:avLst>
              <a:gd name="adj" fmla="val 0"/>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Snip Single Corner Rectangle 8">
            <a:extLst>
              <a:ext uri="{FF2B5EF4-FFF2-40B4-BE49-F238E27FC236}">
                <a16:creationId xmlns:a16="http://schemas.microsoft.com/office/drawing/2014/main" id="{BED7E90D-818D-6AB2-BABE-F820E529F1C3}"/>
              </a:ext>
            </a:extLst>
          </p:cNvPr>
          <p:cNvSpPr/>
          <p:nvPr/>
        </p:nvSpPr>
        <p:spPr>
          <a:xfrm>
            <a:off x="1" y="1015856"/>
            <a:ext cx="6629402" cy="2129663"/>
          </a:xfrm>
          <a:prstGeom prst="snip1Rect">
            <a:avLst>
              <a:gd name="adj" fmla="val 0"/>
            </a:avLst>
          </a:prstGeom>
          <a:solidFill>
            <a:srgbClr val="E9EBEA"/>
          </a:solidFill>
          <a:ln>
            <a:noFill/>
          </a:ln>
          <a:effectLst>
            <a:outerShdw blurRad="672189" dist="312472" dir="5400000" sx="90000" sy="9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pic>
        <p:nvPicPr>
          <p:cNvPr id="20" name="Picture 19">
            <a:extLst>
              <a:ext uri="{FF2B5EF4-FFF2-40B4-BE49-F238E27FC236}">
                <a16:creationId xmlns:a16="http://schemas.microsoft.com/office/drawing/2014/main" id="{82654097-BA1F-5BAD-66B6-6261671C0939}"/>
              </a:ext>
            </a:extLst>
          </p:cNvPr>
          <p:cNvPicPr>
            <a:picLocks noChangeAspect="1"/>
          </p:cNvPicPr>
          <p:nvPr/>
        </p:nvPicPr>
        <p:blipFill>
          <a:blip r:embed="rId2">
            <a:alphaModFix amt="5000"/>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13478603" y="2531353"/>
            <a:ext cx="5026475" cy="5026475"/>
          </a:xfrm>
          <a:prstGeom prst="rect">
            <a:avLst/>
          </a:prstGeom>
        </p:spPr>
      </p:pic>
      <p:pic>
        <p:nvPicPr>
          <p:cNvPr id="21" name="Picture 20">
            <a:extLst>
              <a:ext uri="{FF2B5EF4-FFF2-40B4-BE49-F238E27FC236}">
                <a16:creationId xmlns:a16="http://schemas.microsoft.com/office/drawing/2014/main" id="{3CA03F28-3B31-10CC-F71D-8B4578CA2D38}"/>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sharpenSoften amount="50000"/>
                    </a14:imgEffect>
                  </a14:imgLayer>
                </a14:imgProps>
              </a:ext>
            </a:extLst>
          </a:blip>
          <a:srcRect/>
          <a:stretch/>
        </p:blipFill>
        <p:spPr>
          <a:xfrm>
            <a:off x="9129100" y="3699486"/>
            <a:ext cx="3706201" cy="3706201"/>
          </a:xfrm>
          <a:prstGeom prst="rect">
            <a:avLst/>
          </a:prstGeom>
        </p:spPr>
      </p:pic>
      <p:sp>
        <p:nvSpPr>
          <p:cNvPr id="23" name="TextBox 22">
            <a:extLst>
              <a:ext uri="{FF2B5EF4-FFF2-40B4-BE49-F238E27FC236}">
                <a16:creationId xmlns:a16="http://schemas.microsoft.com/office/drawing/2014/main" id="{BE880DB3-58BA-E262-877C-0F44D030DC2C}"/>
              </a:ext>
            </a:extLst>
          </p:cNvPr>
          <p:cNvSpPr txBox="1"/>
          <p:nvPr/>
        </p:nvSpPr>
        <p:spPr>
          <a:xfrm>
            <a:off x="938055" y="1342024"/>
            <a:ext cx="5562598" cy="738664"/>
          </a:xfrm>
          <a:prstGeom prst="roundRect">
            <a:avLst>
              <a:gd name="adj" fmla="val 0"/>
            </a:avLst>
          </a:prstGeom>
          <a:noFill/>
        </p:spPr>
        <p:txBody>
          <a:bodyPr wrap="square">
            <a:spAutoFit/>
          </a:bodyPr>
          <a:lstStyle/>
          <a:p>
            <a:r>
              <a:rPr lang="en-US" sz="1400" kern="100" dirty="0">
                <a:latin typeface="Arial" panose="020B0604020202020204" pitchFamily="34" charset="0"/>
                <a:ea typeface="Times New Roman" panose="02020603050405020304" pitchFamily="18" charset="0"/>
                <a:cs typeface="Times New Roman" panose="02020603050405020304" pitchFamily="18" charset="0"/>
              </a:rPr>
              <a:t>The outbreak of armed aggression against Ukraine and introduction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of the martial law throughout its territory significantly affected the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regulation of labor relations</a:t>
            </a:r>
            <a:endParaRPr lang="uk-UA" sz="1400" kern="100" dirty="0">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6DB45EC6-EA1E-FF19-7952-0196FF564B7A}"/>
              </a:ext>
            </a:extLst>
          </p:cNvPr>
          <p:cNvCxnSpPr>
            <a:cxnSpLocks/>
          </p:cNvCxnSpPr>
          <p:nvPr/>
        </p:nvCxnSpPr>
        <p:spPr>
          <a:xfrm>
            <a:off x="807337" y="1426196"/>
            <a:ext cx="0" cy="140400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BD8481E-3E42-A2B9-5DA2-A350D778E6CA}"/>
              </a:ext>
            </a:extLst>
          </p:cNvPr>
          <p:cNvSpPr/>
          <p:nvPr/>
        </p:nvSpPr>
        <p:spPr>
          <a:xfrm>
            <a:off x="1303434" y="559826"/>
            <a:ext cx="3469796" cy="576775"/>
          </a:xfrm>
          <a:prstGeom prst="rect">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latin typeface="Arial" panose="020B0604020202020204" pitchFamily="34" charset="0"/>
                <a:cs typeface="Arial" panose="020B0604020202020204" pitchFamily="34" charset="0"/>
              </a:rPr>
              <a:t>EMPLOYMENT CONTRACT</a:t>
            </a:r>
            <a:endParaRPr lang="uk-UA" b="1"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C1F33603-AB29-9829-C16E-8AC44AAA5DDF}"/>
              </a:ext>
            </a:extLst>
          </p:cNvPr>
          <p:cNvSpPr/>
          <p:nvPr/>
        </p:nvSpPr>
        <p:spPr>
          <a:xfrm>
            <a:off x="833112" y="476250"/>
            <a:ext cx="743926" cy="743926"/>
          </a:xfrm>
          <a:prstGeom prst="ellipse">
            <a:avLst/>
          </a:prstGeom>
          <a:solidFill>
            <a:schemeClr val="bg1"/>
          </a:solidFill>
          <a:ln w="57150">
            <a:solidFill>
              <a:srgbClr val="454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8" name="Picture 17">
            <a:extLst>
              <a:ext uri="{FF2B5EF4-FFF2-40B4-BE49-F238E27FC236}">
                <a16:creationId xmlns:a16="http://schemas.microsoft.com/office/drawing/2014/main" id="{987D8DF2-3A74-D687-71E0-95B7184ED7A8}"/>
              </a:ext>
            </a:extLst>
          </p:cNvPr>
          <p:cNvPicPr>
            <a:picLocks noChangeAspect="1"/>
          </p:cNvPicPr>
          <p:nvPr/>
        </p:nvPicPr>
        <p:blipFill>
          <a:blip r:embed="rId6">
            <a:alphaModFix amt="85000"/>
          </a:blip>
          <a:srcRect/>
          <a:stretch/>
        </p:blipFill>
        <p:spPr>
          <a:xfrm>
            <a:off x="1003363" y="632213"/>
            <a:ext cx="432000" cy="432000"/>
          </a:xfrm>
          <a:prstGeom prst="rect">
            <a:avLst/>
          </a:prstGeom>
        </p:spPr>
      </p:pic>
      <p:sp>
        <p:nvSpPr>
          <p:cNvPr id="26" name="TextBox 25">
            <a:extLst>
              <a:ext uri="{FF2B5EF4-FFF2-40B4-BE49-F238E27FC236}">
                <a16:creationId xmlns:a16="http://schemas.microsoft.com/office/drawing/2014/main" id="{AF2A29B2-F5A1-3653-2EAE-78E0F48BB95D}"/>
              </a:ext>
            </a:extLst>
          </p:cNvPr>
          <p:cNvSpPr txBox="1"/>
          <p:nvPr/>
        </p:nvSpPr>
        <p:spPr>
          <a:xfrm>
            <a:off x="938055" y="2167374"/>
            <a:ext cx="5562598" cy="738664"/>
          </a:xfrm>
          <a:prstGeom prst="roundRect">
            <a:avLst>
              <a:gd name="adj" fmla="val 0"/>
            </a:avLst>
          </a:prstGeom>
          <a:noFill/>
        </p:spPr>
        <p:txBody>
          <a:bodyPr wrap="square">
            <a:spAutoFit/>
          </a:bodyPr>
          <a:lstStyle/>
          <a:p>
            <a:r>
              <a:rPr lang="en-US" sz="1400" kern="100" dirty="0">
                <a:latin typeface="Arial" panose="020B0604020202020204" pitchFamily="34" charset="0"/>
                <a:ea typeface="Times New Roman" panose="02020603050405020304" pitchFamily="18" charset="0"/>
                <a:cs typeface="Times New Roman" panose="02020603050405020304" pitchFamily="18" charset="0"/>
              </a:rPr>
              <a:t>In particular, in order to adapt labor laws to the realities of war, the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Act on the Organization of Labor Relations under Martial Law No.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2136 of 15</a:t>
            </a:r>
            <a:r>
              <a:rPr lang="en-GB" sz="1400" kern="100" baseline="30000" dirty="0" err="1">
                <a:latin typeface="Arial" panose="020B0604020202020204" pitchFamily="34" charset="0"/>
                <a:ea typeface="Times New Roman" panose="02020603050405020304" pitchFamily="18" charset="0"/>
                <a:cs typeface="Times New Roman" panose="02020603050405020304" pitchFamily="18" charset="0"/>
              </a:rPr>
              <a:t>th</a:t>
            </a:r>
            <a:r>
              <a:rPr lang="en-GB" sz="1400" kern="100" dirty="0">
                <a:latin typeface="Arial" panose="020B0604020202020204" pitchFamily="34" charset="0"/>
                <a:ea typeface="Times New Roman" panose="02020603050405020304" pitchFamily="18" charset="0"/>
                <a:cs typeface="Times New Roman" panose="02020603050405020304" pitchFamily="18" charset="0"/>
              </a:rPr>
              <a:t> March </a:t>
            </a:r>
            <a:r>
              <a:rPr lang="en-US" sz="1400" kern="100" dirty="0">
                <a:latin typeface="Arial" panose="020B0604020202020204" pitchFamily="34" charset="0"/>
                <a:ea typeface="Times New Roman" panose="02020603050405020304" pitchFamily="18" charset="0"/>
                <a:cs typeface="Times New Roman" panose="02020603050405020304" pitchFamily="18" charset="0"/>
              </a:rPr>
              <a:t>2022 was adopted</a:t>
            </a:r>
            <a:endParaRPr lang="uk-UA" sz="1400" kern="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E0E31F9-4555-98BF-6FA0-19EDAC9375BD}"/>
              </a:ext>
            </a:extLst>
          </p:cNvPr>
          <p:cNvSpPr txBox="1"/>
          <p:nvPr/>
        </p:nvSpPr>
        <p:spPr>
          <a:xfrm>
            <a:off x="1003364" y="3385911"/>
            <a:ext cx="4390228" cy="1169551"/>
          </a:xfrm>
          <a:prstGeom prst="roundRect">
            <a:avLst>
              <a:gd name="adj" fmla="val 0"/>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As a general rule, the Code of Labor Laws of Ukraine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specifies that an employee may terminate an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employment contract concluded for an indefinite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period by providing two weeks' written notice to the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employer (section 38)</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5483AD1-C3EE-5117-5918-76DD94AAE043}"/>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582790" y="3443606"/>
            <a:ext cx="449093" cy="449093"/>
          </a:xfrm>
          <a:prstGeom prst="rect">
            <a:avLst/>
          </a:prstGeom>
        </p:spPr>
      </p:pic>
      <p:cxnSp>
        <p:nvCxnSpPr>
          <p:cNvPr id="13" name="Straight Connector 12">
            <a:extLst>
              <a:ext uri="{FF2B5EF4-FFF2-40B4-BE49-F238E27FC236}">
                <a16:creationId xmlns:a16="http://schemas.microsoft.com/office/drawing/2014/main" id="{4394C677-4587-F786-25F1-C76FE4395BB7}"/>
              </a:ext>
            </a:extLst>
          </p:cNvPr>
          <p:cNvCxnSpPr>
            <a:cxnSpLocks/>
          </p:cNvCxnSpPr>
          <p:nvPr/>
        </p:nvCxnSpPr>
        <p:spPr>
          <a:xfrm>
            <a:off x="807337" y="2816341"/>
            <a:ext cx="0" cy="553084"/>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2B7E49-AD66-0C37-AAC5-17879DCA326B}"/>
              </a:ext>
            </a:extLst>
          </p:cNvPr>
          <p:cNvCxnSpPr>
            <a:cxnSpLocks/>
          </p:cNvCxnSpPr>
          <p:nvPr/>
        </p:nvCxnSpPr>
        <p:spPr>
          <a:xfrm>
            <a:off x="807337" y="3967807"/>
            <a:ext cx="0" cy="750949"/>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0501434-F547-F4D3-F4ED-BEFA704DEA36}"/>
              </a:ext>
            </a:extLst>
          </p:cNvPr>
          <p:cNvSpPr txBox="1"/>
          <p:nvPr/>
        </p:nvSpPr>
        <p:spPr>
          <a:xfrm>
            <a:off x="1003364" y="4740577"/>
            <a:ext cx="4277910" cy="738664"/>
          </a:xfrm>
          <a:prstGeom prst="roundRect">
            <a:avLst>
              <a:gd name="adj" fmla="val 0"/>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Whereas </a:t>
            </a:r>
            <a:r>
              <a:rPr lang="en-US" sz="14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during martial law</a:t>
            </a:r>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1400" b="1" kern="100" dirty="0">
                <a:solidFill>
                  <a:schemeClr val="bg1"/>
                </a:solidFill>
                <a:highlight>
                  <a:srgbClr val="CF121E"/>
                </a:highlight>
                <a:latin typeface="Arial" panose="020B0604020202020204" pitchFamily="34" charset="0"/>
                <a:ea typeface="Times New Roman" panose="02020603050405020304" pitchFamily="18" charset="0"/>
                <a:cs typeface="Times New Roman" panose="02020603050405020304" pitchFamily="18" charset="0"/>
              </a:rPr>
              <a:t>according to Act No. </a:t>
            </a:r>
          </a:p>
          <a:p>
            <a:r>
              <a:rPr lang="en-US" sz="1400" b="1" kern="100" dirty="0">
                <a:solidFill>
                  <a:schemeClr val="bg1"/>
                </a:solidFill>
                <a:highlight>
                  <a:srgbClr val="CF121E"/>
                </a:highlight>
                <a:latin typeface="Arial" panose="020B0604020202020204" pitchFamily="34" charset="0"/>
                <a:ea typeface="Times New Roman" panose="02020603050405020304" pitchFamily="18" charset="0"/>
                <a:cs typeface="Times New Roman" panose="02020603050405020304" pitchFamily="18" charset="0"/>
              </a:rPr>
              <a:t>2136</a:t>
            </a:r>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an employee may terminate an employment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contract at his/her own initiative </a:t>
            </a:r>
            <a:r>
              <a:rPr lang="en-US" sz="1400" b="1" kern="100" dirty="0">
                <a:solidFill>
                  <a:schemeClr val="bg1"/>
                </a:solidFill>
                <a:highlight>
                  <a:srgbClr val="CF121E"/>
                </a:highlight>
                <a:latin typeface="Arial" panose="020B0604020202020204" pitchFamily="34" charset="0"/>
                <a:ea typeface="Times New Roman" panose="02020603050405020304" pitchFamily="18" charset="0"/>
                <a:cs typeface="Times New Roman" panose="02020603050405020304" pitchFamily="18" charset="0"/>
              </a:rPr>
              <a:t>at any time</a:t>
            </a:r>
            <a:endParaRPr lang="uk-UA" sz="1400" b="1" kern="100" dirty="0">
              <a:solidFill>
                <a:schemeClr val="bg1"/>
              </a:solidFill>
              <a:highlight>
                <a:srgbClr val="CF121E"/>
              </a:highligh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1013F3A3-3577-820E-522C-3FAE2BD882BB}"/>
              </a:ext>
            </a:extLst>
          </p:cNvPr>
          <p:cNvPicPr>
            <a:picLocks noChangeAspect="1"/>
          </p:cNvPicPr>
          <p:nvPr/>
        </p:nvPicPr>
        <p:blipFill>
          <a:blip r:embed="rId9">
            <a:alphaModFix amt="85000"/>
            <a:extLst>
              <a:ext uri="{BEBA8EAE-BF5A-486C-A8C5-ECC9F3942E4B}">
                <a14:imgProps xmlns:a14="http://schemas.microsoft.com/office/drawing/2010/main">
                  <a14:imgLayer r:embed="rId10">
                    <a14:imgEffect>
                      <a14:brightnessContrast bright="100000"/>
                    </a14:imgEffect>
                  </a14:imgLayer>
                </a14:imgProps>
              </a:ext>
            </a:extLst>
          </a:blip>
          <a:srcRect/>
          <a:stretch/>
        </p:blipFill>
        <p:spPr>
          <a:xfrm>
            <a:off x="582790" y="4798272"/>
            <a:ext cx="449093" cy="449093"/>
          </a:xfrm>
          <a:prstGeom prst="rect">
            <a:avLst/>
          </a:prstGeom>
        </p:spPr>
      </p:pic>
      <p:sp>
        <p:nvSpPr>
          <p:cNvPr id="33" name="TextBox 32">
            <a:extLst>
              <a:ext uri="{FF2B5EF4-FFF2-40B4-BE49-F238E27FC236}">
                <a16:creationId xmlns:a16="http://schemas.microsoft.com/office/drawing/2014/main" id="{1FA2D2A1-7DA5-2710-E22B-BF98AC1FA75D}"/>
              </a:ext>
            </a:extLst>
          </p:cNvPr>
          <p:cNvSpPr txBox="1"/>
          <p:nvPr/>
        </p:nvSpPr>
        <p:spPr>
          <a:xfrm>
            <a:off x="1031883" y="5547671"/>
            <a:ext cx="4077593" cy="830997"/>
          </a:xfrm>
          <a:prstGeom prst="round1Rect">
            <a:avLst>
              <a:gd name="adj" fmla="val 0"/>
            </a:avLst>
          </a:prstGeom>
          <a:noFill/>
        </p:spPr>
        <p:txBody>
          <a:bodyPr wrap="square">
            <a:spAutoFit/>
          </a:bodyPr>
          <a:lstStyle/>
          <a:p>
            <a:r>
              <a:rPr lang="en-US" sz="1200" dirty="0">
                <a:solidFill>
                  <a:schemeClr val="bg1">
                    <a:alpha val="70000"/>
                  </a:schemeClr>
                </a:solidFill>
                <a:latin typeface="Arial" panose="020B0604020202020204" pitchFamily="34" charset="0"/>
                <a:cs typeface="Arial" panose="020B0604020202020204" pitchFamily="34" charset="0"/>
              </a:rPr>
              <a:t>During the martial law period, an employee may be dismissed at the initiative of the employer during the period of his/her temporary disability, as well as during vacation period</a:t>
            </a:r>
            <a:endParaRPr lang="uk-UA" sz="1200" dirty="0">
              <a:solidFill>
                <a:schemeClr val="bg1">
                  <a:alpha val="7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465302D-784F-0559-E227-8F9A23CBCDB8}"/>
              </a:ext>
            </a:extLst>
          </p:cNvPr>
          <p:cNvSpPr txBox="1"/>
          <p:nvPr/>
        </p:nvSpPr>
        <p:spPr>
          <a:xfrm>
            <a:off x="729429" y="5411261"/>
            <a:ext cx="155813" cy="1107996"/>
          </a:xfrm>
          <a:prstGeom prst="rect">
            <a:avLst/>
          </a:prstGeom>
          <a:noFill/>
        </p:spPr>
        <p:txBody>
          <a:bodyPr wrap="square" rtlCol="0">
            <a:spAutoFit/>
          </a:bodyPr>
          <a:lstStyle/>
          <a:p>
            <a:pPr algn="ctr"/>
            <a:r>
              <a:rPr lang="uk-UA" sz="6600" b="1" dirty="0">
                <a:solidFill>
                  <a:srgbClr val="CF121E"/>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D940946C-CEE7-6FEA-D443-6FCA0602FE8F}"/>
              </a:ext>
            </a:extLst>
          </p:cNvPr>
          <p:cNvSpPr txBox="1"/>
          <p:nvPr/>
        </p:nvSpPr>
        <p:spPr>
          <a:xfrm>
            <a:off x="451134" y="5411261"/>
            <a:ext cx="155813" cy="1107996"/>
          </a:xfrm>
          <a:prstGeom prst="rect">
            <a:avLst/>
          </a:prstGeom>
          <a:noFill/>
        </p:spPr>
        <p:txBody>
          <a:bodyPr wrap="square" rtlCol="0">
            <a:spAutoFit/>
          </a:bodyPr>
          <a:lstStyle/>
          <a:p>
            <a:pPr algn="ctr"/>
            <a:r>
              <a:rPr lang="uk-UA" sz="6600" b="1" dirty="0">
                <a:solidFill>
                  <a:srgbClr val="CF121E">
                    <a:alpha val="70264"/>
                  </a:srgbClr>
                </a:solidFill>
                <a:latin typeface="Arial" panose="020B0604020202020204" pitchFamily="34" charset="0"/>
                <a:cs typeface="Arial" panose="020B0604020202020204" pitchFamily="34" charset="0"/>
              </a:rPr>
              <a:t>!</a:t>
            </a:r>
          </a:p>
        </p:txBody>
      </p:sp>
      <p:sp>
        <p:nvSpPr>
          <p:cNvPr id="36" name="TextBox 35">
            <a:extLst>
              <a:ext uri="{FF2B5EF4-FFF2-40B4-BE49-F238E27FC236}">
                <a16:creationId xmlns:a16="http://schemas.microsoft.com/office/drawing/2014/main" id="{92A00889-9E7F-BD39-CB92-0D27EE463660}"/>
              </a:ext>
            </a:extLst>
          </p:cNvPr>
          <p:cNvSpPr txBox="1"/>
          <p:nvPr/>
        </p:nvSpPr>
        <p:spPr>
          <a:xfrm>
            <a:off x="172839" y="5411261"/>
            <a:ext cx="155813" cy="1107996"/>
          </a:xfrm>
          <a:prstGeom prst="rect">
            <a:avLst/>
          </a:prstGeom>
          <a:noFill/>
        </p:spPr>
        <p:txBody>
          <a:bodyPr wrap="square" rtlCol="0">
            <a:spAutoFit/>
          </a:bodyPr>
          <a:lstStyle/>
          <a:p>
            <a:pPr algn="ctr"/>
            <a:r>
              <a:rPr lang="uk-UA" sz="6600" b="1" dirty="0">
                <a:solidFill>
                  <a:srgbClr val="CF121E">
                    <a:alpha val="49000"/>
                  </a:srgbClr>
                </a:solidFill>
                <a:latin typeface="Arial" panose="020B0604020202020204" pitchFamily="34" charset="0"/>
                <a:cs typeface="Arial" panose="020B0604020202020204" pitchFamily="34" charset="0"/>
              </a:rPr>
              <a:t>!</a:t>
            </a:r>
          </a:p>
        </p:txBody>
      </p:sp>
      <p:sp>
        <p:nvSpPr>
          <p:cNvPr id="39" name="TextBox 38">
            <a:extLst>
              <a:ext uri="{FF2B5EF4-FFF2-40B4-BE49-F238E27FC236}">
                <a16:creationId xmlns:a16="http://schemas.microsoft.com/office/drawing/2014/main" id="{A3E6875B-29BE-AA7F-FFCB-BD5FF2547300}"/>
              </a:ext>
            </a:extLst>
          </p:cNvPr>
          <p:cNvSpPr txBox="1"/>
          <p:nvPr/>
        </p:nvSpPr>
        <p:spPr>
          <a:xfrm>
            <a:off x="6970975" y="948224"/>
            <a:ext cx="4217661" cy="553998"/>
          </a:xfrm>
          <a:prstGeom prst="rect">
            <a:avLst/>
          </a:prstGeom>
          <a:solidFill>
            <a:schemeClr val="bg1"/>
          </a:solidFill>
        </p:spPr>
        <p:txBody>
          <a:bodyPr wrap="square">
            <a:spAutoFit/>
          </a:bodyPr>
          <a:lstStyle/>
          <a:p>
            <a:r>
              <a:rPr lang="en-US" sz="1400" kern="100" dirty="0">
                <a:latin typeface="Arial" panose="020B0604020202020204" pitchFamily="34" charset="0"/>
                <a:ea typeface="Times New Roman" panose="02020603050405020304" pitchFamily="18" charset="0"/>
                <a:cs typeface="Times New Roman" panose="02020603050405020304" pitchFamily="18" charset="0"/>
              </a:rPr>
              <a:t>A NEW DEFINITION OF</a:t>
            </a:r>
          </a:p>
          <a:p>
            <a:r>
              <a:rPr lang="en-US" sz="1600" b="1" dirty="0">
                <a:solidFill>
                  <a:srgbClr val="CF121E"/>
                </a:solidFill>
                <a:latin typeface="Arial" panose="020B0604020202020204" pitchFamily="34" charset="0"/>
                <a:ea typeface="Times New Roman" panose="02020603050405020304" pitchFamily="18" charset="0"/>
                <a:cs typeface="Arial" panose="020B0604020202020204" pitchFamily="34" charset="0"/>
              </a:rPr>
              <a:t>EMPLOYMENT CONTRACT SUSPENSION</a:t>
            </a:r>
            <a:endParaRPr lang="uk-UA" sz="1600" b="1" dirty="0">
              <a:solidFill>
                <a:srgbClr val="CF121E"/>
              </a:solidFill>
              <a:latin typeface="Arial" panose="020B0604020202020204" pitchFamily="34" charset="0"/>
              <a:ea typeface="Times New Roman" panose="02020603050405020304" pitchFamily="18" charset="0"/>
              <a:cs typeface="Arial" panose="020B0604020202020204" pitchFamily="34" charset="0"/>
            </a:endParaRPr>
          </a:p>
        </p:txBody>
      </p:sp>
      <p:sp>
        <p:nvSpPr>
          <p:cNvPr id="40" name="TextBox 39">
            <a:hlinkClick r:id="rId11"/>
            <a:extLst>
              <a:ext uri="{FF2B5EF4-FFF2-40B4-BE49-F238E27FC236}">
                <a16:creationId xmlns:a16="http://schemas.microsoft.com/office/drawing/2014/main" id="{EE9E9B52-EA33-37B1-AC97-15972F6DA198}"/>
              </a:ext>
            </a:extLst>
          </p:cNvPr>
          <p:cNvSpPr txBox="1"/>
          <p:nvPr/>
        </p:nvSpPr>
        <p:spPr>
          <a:xfrm>
            <a:off x="6970976" y="1763294"/>
            <a:ext cx="4638234" cy="1600438"/>
          </a:xfrm>
          <a:prstGeom prst="round1Rect">
            <a:avLst>
              <a:gd name="adj" fmla="val 0"/>
            </a:avLst>
          </a:prstGeom>
          <a:noFill/>
        </p:spPr>
        <p:txBody>
          <a:bodyPr wrap="square">
            <a:spAutoFit/>
          </a:bodyPr>
          <a:lstStyle/>
          <a:p>
            <a:r>
              <a:rPr lang="en-US" sz="1400" kern="100" dirty="0" err="1">
                <a:latin typeface="Arial" panose="020B0604020202020204" pitchFamily="34" charset="0"/>
                <a:ea typeface="Times New Roman" panose="02020603050405020304" pitchFamily="18" charset="0"/>
                <a:cs typeface="Times New Roman" panose="02020603050405020304" pitchFamily="18" charset="0"/>
              </a:rPr>
              <a:t>i</a:t>
            </a:r>
            <a:r>
              <a:rPr lang="fr-FR" sz="1400" kern="100" dirty="0">
                <a:latin typeface="Arial" panose="020B0604020202020204" pitchFamily="34" charset="0"/>
                <a:ea typeface="Times New Roman" panose="02020603050405020304" pitchFamily="18" charset="0"/>
                <a:cs typeface="Times New Roman" panose="02020603050405020304" pitchFamily="18" charset="0"/>
              </a:rPr>
              <a:t>s a temporary termination by an employer of providing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an employee with work and a temporary cessation by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the employee of performing work under the concluded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employment contract due to armed aggression against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Ukraine that excludes the possibility of both parties to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the labor relations to perform their obligations stipulated </a:t>
            </a:r>
          </a:p>
          <a:p>
            <a:r>
              <a:rPr lang="fr-FR" sz="1400" kern="100" dirty="0">
                <a:latin typeface="Arial" panose="020B0604020202020204" pitchFamily="34" charset="0"/>
                <a:ea typeface="Times New Roman" panose="02020603050405020304" pitchFamily="18" charset="0"/>
                <a:cs typeface="Times New Roman" panose="02020603050405020304" pitchFamily="18" charset="0"/>
              </a:rPr>
              <a:t>by the employment contract</a:t>
            </a:r>
            <a:endParaRPr lang="uk-UA" sz="1400" kern="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0878E131-E3AB-D63A-9A46-8223BB5A9EE7}"/>
              </a:ext>
            </a:extLst>
          </p:cNvPr>
          <p:cNvSpPr txBox="1"/>
          <p:nvPr/>
        </p:nvSpPr>
        <p:spPr>
          <a:xfrm>
            <a:off x="7682681" y="3575239"/>
            <a:ext cx="3682859" cy="646331"/>
          </a:xfrm>
          <a:prstGeom prst="round1Rect">
            <a:avLst>
              <a:gd name="adj" fmla="val 0"/>
            </a:avLst>
          </a:prstGeom>
          <a:noFill/>
        </p:spPr>
        <p:txBody>
          <a:bodyPr wrap="square">
            <a:spAutoFit/>
          </a:bodyPr>
          <a:lstStyle/>
          <a:p>
            <a:pPr>
              <a:spcAft>
                <a:spcPts val="300"/>
              </a:spcAft>
            </a:pPr>
            <a:r>
              <a:rPr lang="fr-FR" sz="1200" dirty="0">
                <a:solidFill>
                  <a:schemeClr val="tx1">
                    <a:lumMod val="85000"/>
                    <a:lumOff val="15000"/>
                  </a:schemeClr>
                </a:solidFill>
                <a:latin typeface="Arial" panose="020B0604020202020204" pitchFamily="34" charset="0"/>
                <a:cs typeface="Arial" panose="020B0604020202020204" pitchFamily="34" charset="0"/>
              </a:rPr>
              <a:t>The employment contract may be suspended at the initiative of either party for the period not exceeding the period of martial law</a:t>
            </a:r>
            <a:r>
              <a:rPr lang="uk-UA" sz="1200"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C55A8598-AC2B-CC73-2721-590987AA20DF}"/>
              </a:ext>
            </a:extLst>
          </p:cNvPr>
          <p:cNvSpPr txBox="1"/>
          <p:nvPr/>
        </p:nvSpPr>
        <p:spPr>
          <a:xfrm>
            <a:off x="7682681" y="5501504"/>
            <a:ext cx="3682859" cy="461665"/>
          </a:xfrm>
          <a:prstGeom prst="round1Rect">
            <a:avLst>
              <a:gd name="adj" fmla="val 0"/>
            </a:avLst>
          </a:prstGeom>
          <a:noFill/>
        </p:spPr>
        <p:txBody>
          <a:bodyPr wrap="square">
            <a:spAutoFit/>
          </a:bodyPr>
          <a:lstStyle/>
          <a:p>
            <a:r>
              <a:rPr lang="fr-FR" sz="1200" dirty="0">
                <a:solidFill>
                  <a:schemeClr val="tx1">
                    <a:lumMod val="85000"/>
                    <a:lumOff val="15000"/>
                  </a:schemeClr>
                </a:solidFill>
                <a:latin typeface="Arial" panose="020B0604020202020204" pitchFamily="34" charset="0"/>
                <a:cs typeface="Arial" panose="020B0604020202020204" pitchFamily="34" charset="0"/>
              </a:rPr>
              <a:t>Suspension of the employment contract shall not entail the termination of labor relations</a:t>
            </a:r>
            <a:endParaRPr lang="uk-UA"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47EFBB08-839F-FFB9-42A4-7AA7EA357A1D}"/>
              </a:ext>
            </a:extLst>
          </p:cNvPr>
          <p:cNvSpPr txBox="1"/>
          <p:nvPr/>
        </p:nvSpPr>
        <p:spPr>
          <a:xfrm>
            <a:off x="6970977" y="4233339"/>
            <a:ext cx="4217659" cy="938719"/>
          </a:xfrm>
          <a:prstGeom prst="round1Rect">
            <a:avLst>
              <a:gd name="adj" fmla="val 0"/>
            </a:avLst>
          </a:prstGeom>
          <a:noFill/>
        </p:spPr>
        <p:txBody>
          <a:bodyPr wrap="square">
            <a:spAutoFit/>
          </a:bodyPr>
          <a:lstStyle/>
          <a:p>
            <a:pPr>
              <a:spcAft>
                <a:spcPts val="300"/>
              </a:spcAft>
            </a:pPr>
            <a:r>
              <a:rPr lang="fr-FR" sz="1100" i="1" dirty="0">
                <a:solidFill>
                  <a:schemeClr val="tx1">
                    <a:lumMod val="85000"/>
                    <a:lumOff val="15000"/>
                  </a:schemeClr>
                </a:solidFill>
                <a:latin typeface="Arial" panose="020B0604020202020204" pitchFamily="34" charset="0"/>
                <a:cs typeface="Arial" panose="020B0604020202020204" pitchFamily="34" charset="0"/>
              </a:rPr>
              <a:t>If the employer decides to cancel the suspension of the employment contract before the termination or cancellation of martial law, the employer shall notify the employee of the need to return to work </a:t>
            </a:r>
            <a:r>
              <a:rPr lang="fr-FR" sz="1100" b="1" i="1" dirty="0">
                <a:solidFill>
                  <a:schemeClr val="tx1">
                    <a:lumMod val="85000"/>
                    <a:lumOff val="15000"/>
                  </a:schemeClr>
                </a:solidFill>
                <a:latin typeface="Arial" panose="020B0604020202020204" pitchFamily="34" charset="0"/>
                <a:cs typeface="Arial" panose="020B0604020202020204" pitchFamily="34" charset="0"/>
              </a:rPr>
              <a:t>10 calendar days before the resumption of the employment contract</a:t>
            </a:r>
            <a:endParaRPr lang="uk-UA" sz="1100" b="1"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71FC407E-AC49-6247-00CC-30D5F5EEBFD8}"/>
              </a:ext>
            </a:extLst>
          </p:cNvPr>
          <p:cNvPicPr>
            <a:picLocks noChangeAspect="1"/>
          </p:cNvPicPr>
          <p:nvPr/>
        </p:nvPicPr>
        <p:blipFill>
          <a:blip r:embed="rId12"/>
          <a:stretch>
            <a:fillRect/>
          </a:stretch>
        </p:blipFill>
        <p:spPr>
          <a:xfrm>
            <a:off x="7079475" y="3627590"/>
            <a:ext cx="535270" cy="535270"/>
          </a:xfrm>
          <a:prstGeom prst="rect">
            <a:avLst/>
          </a:prstGeom>
        </p:spPr>
      </p:pic>
      <p:pic>
        <p:nvPicPr>
          <p:cNvPr id="49" name="Picture 48">
            <a:extLst>
              <a:ext uri="{FF2B5EF4-FFF2-40B4-BE49-F238E27FC236}">
                <a16:creationId xmlns:a16="http://schemas.microsoft.com/office/drawing/2014/main" id="{CA2610CD-34D0-6499-1EFC-7BDCE690793B}"/>
              </a:ext>
            </a:extLst>
          </p:cNvPr>
          <p:cNvPicPr>
            <a:picLocks noChangeAspect="1"/>
          </p:cNvPicPr>
          <p:nvPr/>
        </p:nvPicPr>
        <p:blipFill>
          <a:blip r:embed="rId13"/>
          <a:srcRect/>
          <a:stretch/>
        </p:blipFill>
        <p:spPr>
          <a:xfrm>
            <a:off x="7095110" y="5476741"/>
            <a:ext cx="504000" cy="504000"/>
          </a:xfrm>
          <a:prstGeom prst="rect">
            <a:avLst/>
          </a:prstGeom>
        </p:spPr>
      </p:pic>
      <p:sp>
        <p:nvSpPr>
          <p:cNvPr id="51" name="Snip Single Corner Rectangle 50">
            <a:extLst>
              <a:ext uri="{FF2B5EF4-FFF2-40B4-BE49-F238E27FC236}">
                <a16:creationId xmlns:a16="http://schemas.microsoft.com/office/drawing/2014/main" id="{40D6E8C2-8C06-6205-049F-7A1EF3A5AEED}"/>
              </a:ext>
            </a:extLst>
          </p:cNvPr>
          <p:cNvSpPr/>
          <p:nvPr/>
        </p:nvSpPr>
        <p:spPr>
          <a:xfrm>
            <a:off x="0" y="6950429"/>
            <a:ext cx="12192000" cy="6143691"/>
          </a:xfrm>
          <a:prstGeom prst="snip1Rect">
            <a:avLst>
              <a:gd name="adj" fmla="val 0"/>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2" name="Snip Single Corner Rectangle 51">
            <a:extLst>
              <a:ext uri="{FF2B5EF4-FFF2-40B4-BE49-F238E27FC236}">
                <a16:creationId xmlns:a16="http://schemas.microsoft.com/office/drawing/2014/main" id="{6FDF4850-4A90-DD93-4CB9-990EE5F9423B}"/>
              </a:ext>
            </a:extLst>
          </p:cNvPr>
          <p:cNvSpPr/>
          <p:nvPr/>
        </p:nvSpPr>
        <p:spPr>
          <a:xfrm>
            <a:off x="0" y="13096371"/>
            <a:ext cx="12192000" cy="708840"/>
          </a:xfrm>
          <a:prstGeom prst="snip1Rect">
            <a:avLst>
              <a:gd name="adj" fmla="val 0"/>
            </a:avLst>
          </a:prstGeom>
          <a:solidFill>
            <a:srgbClr val="DC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336386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left)">
                                      <p:cBhvr>
                                        <p:cTn id="33" dur="500"/>
                                        <p:tgtEl>
                                          <p:spTgt spid="23">
                                            <p:txEl>
                                              <p:pRg st="0" end="0"/>
                                            </p:txEl>
                                          </p:spTgt>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3">
                                            <p:txEl>
                                              <p:pRg st="1" end="1"/>
                                            </p:txEl>
                                          </p:spTgt>
                                        </p:tgtEl>
                                        <p:attrNameLst>
                                          <p:attrName>style.visibility</p:attrName>
                                        </p:attrNameLst>
                                      </p:cBhvr>
                                      <p:to>
                                        <p:strVal val="visible"/>
                                      </p:to>
                                    </p:set>
                                    <p:animEffect transition="in" filter="wipe(left)">
                                      <p:cBhvr>
                                        <p:cTn id="37" dur="500"/>
                                        <p:tgtEl>
                                          <p:spTgt spid="23">
                                            <p:txEl>
                                              <p:pRg st="1" end="1"/>
                                            </p:txEl>
                                          </p:spTgt>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23">
                                            <p:txEl>
                                              <p:pRg st="2" end="2"/>
                                            </p:txEl>
                                          </p:spTgt>
                                        </p:tgtEl>
                                        <p:attrNameLst>
                                          <p:attrName>style.visibility</p:attrName>
                                        </p:attrNameLst>
                                      </p:cBhvr>
                                      <p:to>
                                        <p:strVal val="visible"/>
                                      </p:to>
                                    </p:set>
                                    <p:animEffect transition="in" filter="wipe(left)">
                                      <p:cBhvr>
                                        <p:cTn id="41" dur="500"/>
                                        <p:tgtEl>
                                          <p:spTgt spid="23">
                                            <p:txEl>
                                              <p:pRg st="2" end="2"/>
                                            </p:txEl>
                                          </p:spTgt>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wipe(left)">
                                      <p:cBhvr>
                                        <p:cTn id="45" dur="500"/>
                                        <p:tgtEl>
                                          <p:spTgt spid="26">
                                            <p:txEl>
                                              <p:pRg st="0" end="0"/>
                                            </p:txEl>
                                          </p:spTgt>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26">
                                            <p:txEl>
                                              <p:pRg st="1" end="1"/>
                                            </p:txEl>
                                          </p:spTgt>
                                        </p:tgtEl>
                                        <p:attrNameLst>
                                          <p:attrName>style.visibility</p:attrName>
                                        </p:attrNameLst>
                                      </p:cBhvr>
                                      <p:to>
                                        <p:strVal val="visible"/>
                                      </p:to>
                                    </p:set>
                                    <p:animEffect transition="in" filter="wipe(left)">
                                      <p:cBhvr>
                                        <p:cTn id="49" dur="500"/>
                                        <p:tgtEl>
                                          <p:spTgt spid="26">
                                            <p:txEl>
                                              <p:pRg st="1" end="1"/>
                                            </p:txEl>
                                          </p:spTgt>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6">
                                            <p:txEl>
                                              <p:pRg st="2" end="2"/>
                                            </p:txEl>
                                          </p:spTgt>
                                        </p:tgtEl>
                                        <p:attrNameLst>
                                          <p:attrName>style.visibility</p:attrName>
                                        </p:attrNameLst>
                                      </p:cBhvr>
                                      <p:to>
                                        <p:strVal val="visible"/>
                                      </p:to>
                                    </p:set>
                                    <p:animEffect transition="in" filter="wipe(left)">
                                      <p:cBhvr>
                                        <p:cTn id="53" dur="500"/>
                                        <p:tgtEl>
                                          <p:spTgt spid="26">
                                            <p:txEl>
                                              <p:pRg st="2" end="2"/>
                                            </p:txEl>
                                          </p:spTgt>
                                        </p:tgtEl>
                                      </p:cBhvr>
                                    </p:animEffect>
                                  </p:childTnLst>
                                </p:cTn>
                              </p:par>
                            </p:childTnLst>
                          </p:cTn>
                        </p:par>
                        <p:par>
                          <p:cTn id="54" fill="hold">
                            <p:stCondLst>
                              <p:cond delay="5500"/>
                            </p:stCondLst>
                            <p:childTnLst>
                              <p:par>
                                <p:cTn id="55" presetID="22" presetClass="entr" presetSubtype="1"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up)">
                                      <p:cBhvr>
                                        <p:cTn id="57" dur="500"/>
                                        <p:tgtEl>
                                          <p:spTgt spid="13"/>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wipe(left)">
                                      <p:cBhvr>
                                        <p:cTn id="67" dur="500"/>
                                        <p:tgtEl>
                                          <p:spTgt spid="10">
                                            <p:txEl>
                                              <p:pRg st="0" end="0"/>
                                            </p:txEl>
                                          </p:spTgt>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10">
                                            <p:txEl>
                                              <p:pRg st="1" end="1"/>
                                            </p:txEl>
                                          </p:spTgt>
                                        </p:tgtEl>
                                        <p:attrNameLst>
                                          <p:attrName>style.visibility</p:attrName>
                                        </p:attrNameLst>
                                      </p:cBhvr>
                                      <p:to>
                                        <p:strVal val="visible"/>
                                      </p:to>
                                    </p:set>
                                    <p:animEffect transition="in" filter="wipe(left)">
                                      <p:cBhvr>
                                        <p:cTn id="71" dur="500"/>
                                        <p:tgtEl>
                                          <p:spTgt spid="10">
                                            <p:txEl>
                                              <p:pRg st="1" end="1"/>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10">
                                            <p:txEl>
                                              <p:pRg st="2" end="2"/>
                                            </p:txEl>
                                          </p:spTgt>
                                        </p:tgtEl>
                                        <p:attrNameLst>
                                          <p:attrName>style.visibility</p:attrName>
                                        </p:attrNameLst>
                                      </p:cBhvr>
                                      <p:to>
                                        <p:strVal val="visible"/>
                                      </p:to>
                                    </p:set>
                                    <p:animEffect transition="in" filter="wipe(left)">
                                      <p:cBhvr>
                                        <p:cTn id="75" dur="500"/>
                                        <p:tgtEl>
                                          <p:spTgt spid="10">
                                            <p:txEl>
                                              <p:pRg st="2" end="2"/>
                                            </p:txEl>
                                          </p:spTgt>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10">
                                            <p:txEl>
                                              <p:pRg st="3" end="3"/>
                                            </p:txEl>
                                          </p:spTgt>
                                        </p:tgtEl>
                                        <p:attrNameLst>
                                          <p:attrName>style.visibility</p:attrName>
                                        </p:attrNameLst>
                                      </p:cBhvr>
                                      <p:to>
                                        <p:strVal val="visible"/>
                                      </p:to>
                                    </p:set>
                                    <p:animEffect transition="in" filter="wipe(left)">
                                      <p:cBhvr>
                                        <p:cTn id="79" dur="500"/>
                                        <p:tgtEl>
                                          <p:spTgt spid="10">
                                            <p:txEl>
                                              <p:pRg st="3" end="3"/>
                                            </p:txEl>
                                          </p:spTgt>
                                        </p:tgtEl>
                                      </p:cBhvr>
                                    </p:animEffect>
                                  </p:childTnLst>
                                </p:cTn>
                              </p:par>
                            </p:childTnLst>
                          </p:cTn>
                        </p:par>
                        <p:par>
                          <p:cTn id="80" fill="hold">
                            <p:stCondLst>
                              <p:cond delay="8500"/>
                            </p:stCondLst>
                            <p:childTnLst>
                              <p:par>
                                <p:cTn id="81" presetID="22" presetClass="entr" presetSubtype="8" fill="hold" grpId="0" nodeType="afterEffect">
                                  <p:stCondLst>
                                    <p:cond delay="0"/>
                                  </p:stCondLst>
                                  <p:childTnLst>
                                    <p:set>
                                      <p:cBhvr>
                                        <p:cTn id="82" dur="1" fill="hold">
                                          <p:stCondLst>
                                            <p:cond delay="0"/>
                                          </p:stCondLst>
                                        </p:cTn>
                                        <p:tgtEl>
                                          <p:spTgt spid="10">
                                            <p:txEl>
                                              <p:pRg st="4" end="4"/>
                                            </p:txEl>
                                          </p:spTgt>
                                        </p:tgtEl>
                                        <p:attrNameLst>
                                          <p:attrName>style.visibility</p:attrName>
                                        </p:attrNameLst>
                                      </p:cBhvr>
                                      <p:to>
                                        <p:strVal val="visible"/>
                                      </p:to>
                                    </p:set>
                                    <p:animEffect transition="in" filter="wipe(left)">
                                      <p:cBhvr>
                                        <p:cTn id="83" dur="500"/>
                                        <p:tgtEl>
                                          <p:spTgt spid="10">
                                            <p:txEl>
                                              <p:pRg st="4" end="4"/>
                                            </p:txEl>
                                          </p:spTgt>
                                        </p:tgtEl>
                                      </p:cBhvr>
                                    </p:animEffect>
                                  </p:childTnLst>
                                </p:cTn>
                              </p:par>
                            </p:childTnLst>
                          </p:cTn>
                        </p:par>
                        <p:par>
                          <p:cTn id="84" fill="hold">
                            <p:stCondLst>
                              <p:cond delay="9000"/>
                            </p:stCondLst>
                            <p:childTnLst>
                              <p:par>
                                <p:cTn id="85" presetID="22" presetClass="entr" presetSubtype="1"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500"/>
                                        <p:tgtEl>
                                          <p:spTgt spid="25"/>
                                        </p:tgtEl>
                                      </p:cBhvr>
                                    </p:animEffect>
                                  </p:childTnLst>
                                </p:cTn>
                              </p:par>
                            </p:childTnLst>
                          </p:cTn>
                        </p:par>
                        <p:par>
                          <p:cTn id="88" fill="hold">
                            <p:stCondLst>
                              <p:cond delay="9500"/>
                            </p:stCondLst>
                            <p:childTnLst>
                              <p:par>
                                <p:cTn id="89" presetID="53" presetClass="entr" presetSubtype="16"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childTnLst>
                          </p:cTn>
                        </p:par>
                        <p:par>
                          <p:cTn id="94" fill="hold">
                            <p:stCondLst>
                              <p:cond delay="10000"/>
                            </p:stCondLst>
                            <p:childTnLst>
                              <p:par>
                                <p:cTn id="95" presetID="22" presetClass="entr" presetSubtype="8" fill="hold" grpId="0" nodeType="after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Effect transition="in" filter="wipe(left)">
                                      <p:cBhvr>
                                        <p:cTn id="97" dur="500"/>
                                        <p:tgtEl>
                                          <p:spTgt spid="28">
                                            <p:txEl>
                                              <p:pRg st="0" end="0"/>
                                            </p:txEl>
                                          </p:spTgt>
                                        </p:tgtEl>
                                      </p:cBhvr>
                                    </p:animEffect>
                                  </p:childTnLst>
                                </p:cTn>
                              </p:par>
                            </p:childTnLst>
                          </p:cTn>
                        </p:par>
                        <p:par>
                          <p:cTn id="98" fill="hold">
                            <p:stCondLst>
                              <p:cond delay="10500"/>
                            </p:stCondLst>
                            <p:childTnLst>
                              <p:par>
                                <p:cTn id="99" presetID="22" presetClass="entr" presetSubtype="8" fill="hold" grpId="0" nodeType="afterEffect">
                                  <p:stCondLst>
                                    <p:cond delay="0"/>
                                  </p:stCondLst>
                                  <p:childTnLst>
                                    <p:set>
                                      <p:cBhvr>
                                        <p:cTn id="100" dur="1" fill="hold">
                                          <p:stCondLst>
                                            <p:cond delay="0"/>
                                          </p:stCondLst>
                                        </p:cTn>
                                        <p:tgtEl>
                                          <p:spTgt spid="28">
                                            <p:txEl>
                                              <p:pRg st="1" end="1"/>
                                            </p:txEl>
                                          </p:spTgt>
                                        </p:tgtEl>
                                        <p:attrNameLst>
                                          <p:attrName>style.visibility</p:attrName>
                                        </p:attrNameLst>
                                      </p:cBhvr>
                                      <p:to>
                                        <p:strVal val="visible"/>
                                      </p:to>
                                    </p:set>
                                    <p:animEffect transition="in" filter="wipe(left)">
                                      <p:cBhvr>
                                        <p:cTn id="101" dur="500"/>
                                        <p:tgtEl>
                                          <p:spTgt spid="28">
                                            <p:txEl>
                                              <p:pRg st="1" end="1"/>
                                            </p:txEl>
                                          </p:spTgt>
                                        </p:tgtEl>
                                      </p:cBhvr>
                                    </p:animEffect>
                                  </p:childTnLst>
                                </p:cTn>
                              </p:par>
                            </p:childTnLst>
                          </p:cTn>
                        </p:par>
                        <p:par>
                          <p:cTn id="102" fill="hold">
                            <p:stCondLst>
                              <p:cond delay="11000"/>
                            </p:stCondLst>
                            <p:childTnLst>
                              <p:par>
                                <p:cTn id="103" presetID="22" presetClass="entr" presetSubtype="8" fill="hold" grpId="0" nodeType="afterEffect">
                                  <p:stCondLst>
                                    <p:cond delay="0"/>
                                  </p:stCondLst>
                                  <p:childTnLst>
                                    <p:set>
                                      <p:cBhvr>
                                        <p:cTn id="104" dur="1" fill="hold">
                                          <p:stCondLst>
                                            <p:cond delay="0"/>
                                          </p:stCondLst>
                                        </p:cTn>
                                        <p:tgtEl>
                                          <p:spTgt spid="28">
                                            <p:txEl>
                                              <p:pRg st="2" end="2"/>
                                            </p:txEl>
                                          </p:spTgt>
                                        </p:tgtEl>
                                        <p:attrNameLst>
                                          <p:attrName>style.visibility</p:attrName>
                                        </p:attrNameLst>
                                      </p:cBhvr>
                                      <p:to>
                                        <p:strVal val="visible"/>
                                      </p:to>
                                    </p:set>
                                    <p:animEffect transition="in" filter="wipe(left)">
                                      <p:cBhvr>
                                        <p:cTn id="105" dur="500"/>
                                        <p:tgtEl>
                                          <p:spTgt spid="28">
                                            <p:txEl>
                                              <p:pRg st="2" end="2"/>
                                            </p:txEl>
                                          </p:spTgt>
                                        </p:tgtEl>
                                      </p:cBhvr>
                                    </p:animEffect>
                                  </p:childTnLst>
                                </p:cTn>
                              </p:par>
                            </p:childTnLst>
                          </p:cTn>
                        </p:par>
                        <p:par>
                          <p:cTn id="106" fill="hold">
                            <p:stCondLst>
                              <p:cond delay="11500"/>
                            </p:stCondLst>
                            <p:childTnLst>
                              <p:par>
                                <p:cTn id="107" presetID="42" presetClass="entr" presetSubtype="0" fill="hold" grpId="0" nodeType="afterEffect">
                                  <p:stCondLst>
                                    <p:cond delay="0"/>
                                  </p:stCondLst>
                                  <p:childTnLst>
                                    <p:set>
                                      <p:cBhvr>
                                        <p:cTn id="108" dur="1" fill="hold">
                                          <p:stCondLst>
                                            <p:cond delay="0"/>
                                          </p:stCondLst>
                                        </p:cTn>
                                        <p:tgtEl>
                                          <p:spTgt spid="33">
                                            <p:txEl>
                                              <p:pRg st="0" end="0"/>
                                            </p:txEl>
                                          </p:spTgt>
                                        </p:tgtEl>
                                        <p:attrNameLst>
                                          <p:attrName>style.visibility</p:attrName>
                                        </p:attrNameLst>
                                      </p:cBhvr>
                                      <p:to>
                                        <p:strVal val="visible"/>
                                      </p:to>
                                    </p:set>
                                    <p:animEffect transition="in" filter="fade">
                                      <p:cBhvr>
                                        <p:cTn id="109" dur="500"/>
                                        <p:tgtEl>
                                          <p:spTgt spid="33">
                                            <p:txEl>
                                              <p:pRg st="0" end="0"/>
                                            </p:txEl>
                                          </p:spTgt>
                                        </p:tgtEl>
                                      </p:cBhvr>
                                    </p:animEffect>
                                    <p:anim calcmode="lin" valueType="num">
                                      <p:cBhvr>
                                        <p:cTn id="11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par>
                          <p:cTn id="112" fill="hold">
                            <p:stCondLst>
                              <p:cond delay="12000"/>
                            </p:stCondLst>
                            <p:childTnLst>
                              <p:par>
                                <p:cTn id="113" presetID="10" presetClass="entr" presetSubtype="0"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300"/>
                                        <p:tgtEl>
                                          <p:spTgt spid="36"/>
                                        </p:tgtEl>
                                      </p:cBhvr>
                                    </p:animEffect>
                                  </p:childTnLst>
                                </p:cTn>
                              </p:par>
                            </p:childTnLst>
                          </p:cTn>
                        </p:par>
                        <p:par>
                          <p:cTn id="116" fill="hold">
                            <p:stCondLst>
                              <p:cond delay="12300"/>
                            </p:stCondLst>
                            <p:childTnLst>
                              <p:par>
                                <p:cTn id="117" presetID="10" presetClass="entr" presetSubtype="0" fill="hold" grpId="0"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300"/>
                                        <p:tgtEl>
                                          <p:spTgt spid="35"/>
                                        </p:tgtEl>
                                      </p:cBhvr>
                                    </p:animEffect>
                                  </p:childTnLst>
                                </p:cTn>
                              </p:par>
                            </p:childTnLst>
                          </p:cTn>
                        </p:par>
                        <p:par>
                          <p:cTn id="120" fill="hold">
                            <p:stCondLst>
                              <p:cond delay="12600"/>
                            </p:stCondLst>
                            <p:childTnLst>
                              <p:par>
                                <p:cTn id="121" presetID="10" presetClass="exit" presetSubtype="0" fill="hold" grpId="1" nodeType="afterEffect">
                                  <p:stCondLst>
                                    <p:cond delay="0"/>
                                  </p:stCondLst>
                                  <p:childTnLst>
                                    <p:animEffect transition="out" filter="fade">
                                      <p:cBhvr>
                                        <p:cTn id="122" dur="300"/>
                                        <p:tgtEl>
                                          <p:spTgt spid="36"/>
                                        </p:tgtEl>
                                      </p:cBhvr>
                                    </p:animEffect>
                                    <p:set>
                                      <p:cBhvr>
                                        <p:cTn id="123" dur="1" fill="hold">
                                          <p:stCondLst>
                                            <p:cond delay="299"/>
                                          </p:stCondLst>
                                        </p:cTn>
                                        <p:tgtEl>
                                          <p:spTgt spid="36"/>
                                        </p:tgtEl>
                                        <p:attrNameLst>
                                          <p:attrName>style.visibility</p:attrName>
                                        </p:attrNameLst>
                                      </p:cBhvr>
                                      <p:to>
                                        <p:strVal val="hidden"/>
                                      </p:to>
                                    </p:set>
                                  </p:childTnLst>
                                </p:cTn>
                              </p:par>
                            </p:childTnLst>
                          </p:cTn>
                        </p:par>
                        <p:par>
                          <p:cTn id="124" fill="hold">
                            <p:stCondLst>
                              <p:cond delay="1290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300"/>
                                        <p:tgtEl>
                                          <p:spTgt spid="34"/>
                                        </p:tgtEl>
                                      </p:cBhvr>
                                    </p:animEffect>
                                  </p:childTnLst>
                                </p:cTn>
                              </p:par>
                            </p:childTnLst>
                          </p:cTn>
                        </p:par>
                        <p:par>
                          <p:cTn id="128" fill="hold">
                            <p:stCondLst>
                              <p:cond delay="13200"/>
                            </p:stCondLst>
                            <p:childTnLst>
                              <p:par>
                                <p:cTn id="129" presetID="10" presetClass="exit" presetSubtype="0" fill="hold" grpId="1" nodeType="afterEffect">
                                  <p:stCondLst>
                                    <p:cond delay="0"/>
                                  </p:stCondLst>
                                  <p:childTnLst>
                                    <p:animEffect transition="out" filter="fade">
                                      <p:cBhvr>
                                        <p:cTn id="130" dur="300"/>
                                        <p:tgtEl>
                                          <p:spTgt spid="35"/>
                                        </p:tgtEl>
                                      </p:cBhvr>
                                    </p:animEffect>
                                    <p:set>
                                      <p:cBhvr>
                                        <p:cTn id="131" dur="1" fill="hold">
                                          <p:stCondLst>
                                            <p:cond delay="299"/>
                                          </p:stCondLst>
                                        </p:cTn>
                                        <p:tgtEl>
                                          <p:spTgt spid="35"/>
                                        </p:tgtEl>
                                        <p:attrNameLst>
                                          <p:attrName>style.visibility</p:attrName>
                                        </p:attrNameLst>
                                      </p:cBhvr>
                                      <p:to>
                                        <p:strVal val="hidden"/>
                                      </p:to>
                                    </p:set>
                                  </p:childTnLst>
                                </p:cTn>
                              </p:par>
                            </p:childTnLst>
                          </p:cTn>
                        </p:par>
                        <p:par>
                          <p:cTn id="132" fill="hold">
                            <p:stCondLst>
                              <p:cond delay="13500"/>
                            </p:stCondLst>
                            <p:childTnLst>
                              <p:par>
                                <p:cTn id="133" presetID="22" presetClass="entr" presetSubtype="8" fill="hold" grpId="0" nodeType="afterEffect">
                                  <p:stCondLst>
                                    <p:cond delay="0"/>
                                  </p:stCondLst>
                                  <p:childTnLst>
                                    <p:set>
                                      <p:cBhvr>
                                        <p:cTn id="134" dur="1" fill="hold">
                                          <p:stCondLst>
                                            <p:cond delay="0"/>
                                          </p:stCondLst>
                                        </p:cTn>
                                        <p:tgtEl>
                                          <p:spTgt spid="39">
                                            <p:bg/>
                                          </p:spTgt>
                                        </p:tgtEl>
                                        <p:attrNameLst>
                                          <p:attrName>style.visibility</p:attrName>
                                        </p:attrNameLst>
                                      </p:cBhvr>
                                      <p:to>
                                        <p:strVal val="visible"/>
                                      </p:to>
                                    </p:set>
                                    <p:animEffect transition="in" filter="wipe(left)">
                                      <p:cBhvr>
                                        <p:cTn id="135" dur="500"/>
                                        <p:tgtEl>
                                          <p:spTgt spid="39">
                                            <p:bg/>
                                          </p:spTgt>
                                        </p:tgtEl>
                                      </p:cBhvr>
                                    </p:animEffect>
                                  </p:childTnLst>
                                </p:cTn>
                              </p:par>
                            </p:childTnLst>
                          </p:cTn>
                        </p:par>
                        <p:par>
                          <p:cTn id="136" fill="hold">
                            <p:stCondLst>
                              <p:cond delay="14000"/>
                            </p:stCondLst>
                            <p:childTnLst>
                              <p:par>
                                <p:cTn id="137" presetID="22" presetClass="entr" presetSubtype="8" fill="hold" grpId="0" nodeType="afterEffect">
                                  <p:stCondLst>
                                    <p:cond delay="0"/>
                                  </p:stCondLst>
                                  <p:childTnLst>
                                    <p:set>
                                      <p:cBhvr>
                                        <p:cTn id="138" dur="1" fill="hold">
                                          <p:stCondLst>
                                            <p:cond delay="0"/>
                                          </p:stCondLst>
                                        </p:cTn>
                                        <p:tgtEl>
                                          <p:spTgt spid="39">
                                            <p:txEl>
                                              <p:pRg st="0" end="0"/>
                                            </p:txEl>
                                          </p:spTgt>
                                        </p:tgtEl>
                                        <p:attrNameLst>
                                          <p:attrName>style.visibility</p:attrName>
                                        </p:attrNameLst>
                                      </p:cBhvr>
                                      <p:to>
                                        <p:strVal val="visible"/>
                                      </p:to>
                                    </p:set>
                                    <p:animEffect transition="in" filter="wipe(left)">
                                      <p:cBhvr>
                                        <p:cTn id="139" dur="500"/>
                                        <p:tgtEl>
                                          <p:spTgt spid="39">
                                            <p:txEl>
                                              <p:pRg st="0" end="0"/>
                                            </p:txEl>
                                          </p:spTgt>
                                        </p:tgtEl>
                                      </p:cBhvr>
                                    </p:animEffect>
                                  </p:childTnLst>
                                </p:cTn>
                              </p:par>
                            </p:childTnLst>
                          </p:cTn>
                        </p:par>
                        <p:par>
                          <p:cTn id="140" fill="hold">
                            <p:stCondLst>
                              <p:cond delay="14500"/>
                            </p:stCondLst>
                            <p:childTnLst>
                              <p:par>
                                <p:cTn id="141" presetID="22" presetClass="entr" presetSubtype="8" fill="hold" grpId="0" nodeType="afterEffect">
                                  <p:stCondLst>
                                    <p:cond delay="0"/>
                                  </p:stCondLst>
                                  <p:childTnLst>
                                    <p:set>
                                      <p:cBhvr>
                                        <p:cTn id="142" dur="1" fill="hold">
                                          <p:stCondLst>
                                            <p:cond delay="0"/>
                                          </p:stCondLst>
                                        </p:cTn>
                                        <p:tgtEl>
                                          <p:spTgt spid="39">
                                            <p:txEl>
                                              <p:pRg st="1" end="1"/>
                                            </p:txEl>
                                          </p:spTgt>
                                        </p:tgtEl>
                                        <p:attrNameLst>
                                          <p:attrName>style.visibility</p:attrName>
                                        </p:attrNameLst>
                                      </p:cBhvr>
                                      <p:to>
                                        <p:strVal val="visible"/>
                                      </p:to>
                                    </p:set>
                                    <p:animEffect transition="in" filter="wipe(left)">
                                      <p:cBhvr>
                                        <p:cTn id="143" dur="500"/>
                                        <p:tgtEl>
                                          <p:spTgt spid="39">
                                            <p:txEl>
                                              <p:pRg st="1" end="1"/>
                                            </p:txEl>
                                          </p:spTgt>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wipe(up)">
                                      <p:cBhvr>
                                        <p:cTn id="146" dur="500"/>
                                        <p:tgtEl>
                                          <p:spTgt spid="37"/>
                                        </p:tgtEl>
                                      </p:cBhvr>
                                    </p:animEffect>
                                  </p:childTnLst>
                                </p:cTn>
                              </p:par>
                            </p:childTnLst>
                          </p:cTn>
                        </p:par>
                        <p:par>
                          <p:cTn id="147" fill="hold">
                            <p:stCondLst>
                              <p:cond delay="15000"/>
                            </p:stCondLst>
                            <p:childTnLst>
                              <p:par>
                                <p:cTn id="148" presetID="22" presetClass="entr" presetSubtype="8" fill="hold" grpId="0" nodeType="afterEffect">
                                  <p:stCondLst>
                                    <p:cond delay="0"/>
                                  </p:stCondLst>
                                  <p:childTnLst>
                                    <p:set>
                                      <p:cBhvr>
                                        <p:cTn id="149" dur="1" fill="hold">
                                          <p:stCondLst>
                                            <p:cond delay="0"/>
                                          </p:stCondLst>
                                        </p:cTn>
                                        <p:tgtEl>
                                          <p:spTgt spid="40">
                                            <p:txEl>
                                              <p:pRg st="0" end="0"/>
                                            </p:txEl>
                                          </p:spTgt>
                                        </p:tgtEl>
                                        <p:attrNameLst>
                                          <p:attrName>style.visibility</p:attrName>
                                        </p:attrNameLst>
                                      </p:cBhvr>
                                      <p:to>
                                        <p:strVal val="visible"/>
                                      </p:to>
                                    </p:set>
                                    <p:animEffect transition="in" filter="wipe(left)">
                                      <p:cBhvr>
                                        <p:cTn id="150" dur="500"/>
                                        <p:tgtEl>
                                          <p:spTgt spid="40">
                                            <p:txEl>
                                              <p:pRg st="0" end="0"/>
                                            </p:txEl>
                                          </p:spTgt>
                                        </p:tgtEl>
                                      </p:cBhvr>
                                    </p:animEffect>
                                  </p:childTnLst>
                                </p:cTn>
                              </p:par>
                            </p:childTnLst>
                          </p:cTn>
                        </p:par>
                        <p:par>
                          <p:cTn id="151" fill="hold">
                            <p:stCondLst>
                              <p:cond delay="15500"/>
                            </p:stCondLst>
                            <p:childTnLst>
                              <p:par>
                                <p:cTn id="152" presetID="22" presetClass="entr" presetSubtype="8" fill="hold" grpId="0" nodeType="afterEffect">
                                  <p:stCondLst>
                                    <p:cond delay="0"/>
                                  </p:stCondLst>
                                  <p:childTnLst>
                                    <p:set>
                                      <p:cBhvr>
                                        <p:cTn id="153" dur="1" fill="hold">
                                          <p:stCondLst>
                                            <p:cond delay="0"/>
                                          </p:stCondLst>
                                        </p:cTn>
                                        <p:tgtEl>
                                          <p:spTgt spid="40">
                                            <p:txEl>
                                              <p:pRg st="1" end="1"/>
                                            </p:txEl>
                                          </p:spTgt>
                                        </p:tgtEl>
                                        <p:attrNameLst>
                                          <p:attrName>style.visibility</p:attrName>
                                        </p:attrNameLst>
                                      </p:cBhvr>
                                      <p:to>
                                        <p:strVal val="visible"/>
                                      </p:to>
                                    </p:set>
                                    <p:animEffect transition="in" filter="wipe(left)">
                                      <p:cBhvr>
                                        <p:cTn id="154" dur="500"/>
                                        <p:tgtEl>
                                          <p:spTgt spid="40">
                                            <p:txEl>
                                              <p:pRg st="1" end="1"/>
                                            </p:txEl>
                                          </p:spTgt>
                                        </p:tgtEl>
                                      </p:cBhvr>
                                    </p:animEffect>
                                  </p:childTnLst>
                                </p:cTn>
                              </p:par>
                            </p:childTnLst>
                          </p:cTn>
                        </p:par>
                        <p:par>
                          <p:cTn id="155" fill="hold">
                            <p:stCondLst>
                              <p:cond delay="16000"/>
                            </p:stCondLst>
                            <p:childTnLst>
                              <p:par>
                                <p:cTn id="156" presetID="22" presetClass="entr" presetSubtype="8" fill="hold" grpId="0" nodeType="afterEffect">
                                  <p:stCondLst>
                                    <p:cond delay="0"/>
                                  </p:stCondLst>
                                  <p:childTnLst>
                                    <p:set>
                                      <p:cBhvr>
                                        <p:cTn id="157" dur="1" fill="hold">
                                          <p:stCondLst>
                                            <p:cond delay="0"/>
                                          </p:stCondLst>
                                        </p:cTn>
                                        <p:tgtEl>
                                          <p:spTgt spid="40">
                                            <p:txEl>
                                              <p:pRg st="2" end="2"/>
                                            </p:txEl>
                                          </p:spTgt>
                                        </p:tgtEl>
                                        <p:attrNameLst>
                                          <p:attrName>style.visibility</p:attrName>
                                        </p:attrNameLst>
                                      </p:cBhvr>
                                      <p:to>
                                        <p:strVal val="visible"/>
                                      </p:to>
                                    </p:set>
                                    <p:animEffect transition="in" filter="wipe(left)">
                                      <p:cBhvr>
                                        <p:cTn id="158" dur="500"/>
                                        <p:tgtEl>
                                          <p:spTgt spid="40">
                                            <p:txEl>
                                              <p:pRg st="2" end="2"/>
                                            </p:txEl>
                                          </p:spTgt>
                                        </p:tgtEl>
                                      </p:cBhvr>
                                    </p:animEffect>
                                  </p:childTnLst>
                                </p:cTn>
                              </p:par>
                            </p:childTnLst>
                          </p:cTn>
                        </p:par>
                        <p:par>
                          <p:cTn id="159" fill="hold">
                            <p:stCondLst>
                              <p:cond delay="16500"/>
                            </p:stCondLst>
                            <p:childTnLst>
                              <p:par>
                                <p:cTn id="160" presetID="22" presetClass="entr" presetSubtype="8" fill="hold" grpId="0" nodeType="afterEffect">
                                  <p:stCondLst>
                                    <p:cond delay="0"/>
                                  </p:stCondLst>
                                  <p:childTnLst>
                                    <p:set>
                                      <p:cBhvr>
                                        <p:cTn id="161" dur="1" fill="hold">
                                          <p:stCondLst>
                                            <p:cond delay="0"/>
                                          </p:stCondLst>
                                        </p:cTn>
                                        <p:tgtEl>
                                          <p:spTgt spid="40">
                                            <p:txEl>
                                              <p:pRg st="3" end="3"/>
                                            </p:txEl>
                                          </p:spTgt>
                                        </p:tgtEl>
                                        <p:attrNameLst>
                                          <p:attrName>style.visibility</p:attrName>
                                        </p:attrNameLst>
                                      </p:cBhvr>
                                      <p:to>
                                        <p:strVal val="visible"/>
                                      </p:to>
                                    </p:set>
                                    <p:animEffect transition="in" filter="wipe(left)">
                                      <p:cBhvr>
                                        <p:cTn id="162" dur="500"/>
                                        <p:tgtEl>
                                          <p:spTgt spid="40">
                                            <p:txEl>
                                              <p:pRg st="3" end="3"/>
                                            </p:txEl>
                                          </p:spTgt>
                                        </p:tgtEl>
                                      </p:cBhvr>
                                    </p:animEffect>
                                  </p:childTnLst>
                                </p:cTn>
                              </p:par>
                            </p:childTnLst>
                          </p:cTn>
                        </p:par>
                        <p:par>
                          <p:cTn id="163" fill="hold">
                            <p:stCondLst>
                              <p:cond delay="17000"/>
                            </p:stCondLst>
                            <p:childTnLst>
                              <p:par>
                                <p:cTn id="164" presetID="22" presetClass="entr" presetSubtype="8" fill="hold" grpId="0" nodeType="afterEffect">
                                  <p:stCondLst>
                                    <p:cond delay="0"/>
                                  </p:stCondLst>
                                  <p:childTnLst>
                                    <p:set>
                                      <p:cBhvr>
                                        <p:cTn id="165" dur="1" fill="hold">
                                          <p:stCondLst>
                                            <p:cond delay="0"/>
                                          </p:stCondLst>
                                        </p:cTn>
                                        <p:tgtEl>
                                          <p:spTgt spid="40">
                                            <p:txEl>
                                              <p:pRg st="4" end="4"/>
                                            </p:txEl>
                                          </p:spTgt>
                                        </p:tgtEl>
                                        <p:attrNameLst>
                                          <p:attrName>style.visibility</p:attrName>
                                        </p:attrNameLst>
                                      </p:cBhvr>
                                      <p:to>
                                        <p:strVal val="visible"/>
                                      </p:to>
                                    </p:set>
                                    <p:animEffect transition="in" filter="wipe(left)">
                                      <p:cBhvr>
                                        <p:cTn id="166" dur="500"/>
                                        <p:tgtEl>
                                          <p:spTgt spid="40">
                                            <p:txEl>
                                              <p:pRg st="4" end="4"/>
                                            </p:txEl>
                                          </p:spTgt>
                                        </p:tgtEl>
                                      </p:cBhvr>
                                    </p:animEffect>
                                  </p:childTnLst>
                                </p:cTn>
                              </p:par>
                            </p:childTnLst>
                          </p:cTn>
                        </p:par>
                        <p:par>
                          <p:cTn id="167" fill="hold">
                            <p:stCondLst>
                              <p:cond delay="17500"/>
                            </p:stCondLst>
                            <p:childTnLst>
                              <p:par>
                                <p:cTn id="168" presetID="22" presetClass="entr" presetSubtype="8" fill="hold" grpId="0" nodeType="afterEffect">
                                  <p:stCondLst>
                                    <p:cond delay="0"/>
                                  </p:stCondLst>
                                  <p:childTnLst>
                                    <p:set>
                                      <p:cBhvr>
                                        <p:cTn id="169" dur="1" fill="hold">
                                          <p:stCondLst>
                                            <p:cond delay="0"/>
                                          </p:stCondLst>
                                        </p:cTn>
                                        <p:tgtEl>
                                          <p:spTgt spid="40">
                                            <p:txEl>
                                              <p:pRg st="5" end="5"/>
                                            </p:txEl>
                                          </p:spTgt>
                                        </p:tgtEl>
                                        <p:attrNameLst>
                                          <p:attrName>style.visibility</p:attrName>
                                        </p:attrNameLst>
                                      </p:cBhvr>
                                      <p:to>
                                        <p:strVal val="visible"/>
                                      </p:to>
                                    </p:set>
                                    <p:animEffect transition="in" filter="wipe(left)">
                                      <p:cBhvr>
                                        <p:cTn id="170" dur="500"/>
                                        <p:tgtEl>
                                          <p:spTgt spid="40">
                                            <p:txEl>
                                              <p:pRg st="5" end="5"/>
                                            </p:txEl>
                                          </p:spTgt>
                                        </p:tgtEl>
                                      </p:cBhvr>
                                    </p:animEffect>
                                  </p:childTnLst>
                                </p:cTn>
                              </p:par>
                            </p:childTnLst>
                          </p:cTn>
                        </p:par>
                        <p:par>
                          <p:cTn id="171" fill="hold">
                            <p:stCondLst>
                              <p:cond delay="18000"/>
                            </p:stCondLst>
                            <p:childTnLst>
                              <p:par>
                                <p:cTn id="172" presetID="22" presetClass="entr" presetSubtype="8" fill="hold" grpId="0" nodeType="afterEffect">
                                  <p:stCondLst>
                                    <p:cond delay="0"/>
                                  </p:stCondLst>
                                  <p:childTnLst>
                                    <p:set>
                                      <p:cBhvr>
                                        <p:cTn id="173" dur="1" fill="hold">
                                          <p:stCondLst>
                                            <p:cond delay="0"/>
                                          </p:stCondLst>
                                        </p:cTn>
                                        <p:tgtEl>
                                          <p:spTgt spid="40">
                                            <p:txEl>
                                              <p:pRg st="6" end="6"/>
                                            </p:txEl>
                                          </p:spTgt>
                                        </p:tgtEl>
                                        <p:attrNameLst>
                                          <p:attrName>style.visibility</p:attrName>
                                        </p:attrNameLst>
                                      </p:cBhvr>
                                      <p:to>
                                        <p:strVal val="visible"/>
                                      </p:to>
                                    </p:set>
                                    <p:animEffect transition="in" filter="wipe(left)">
                                      <p:cBhvr>
                                        <p:cTn id="174" dur="500"/>
                                        <p:tgtEl>
                                          <p:spTgt spid="40">
                                            <p:txEl>
                                              <p:pRg st="6" end="6"/>
                                            </p:txEl>
                                          </p:spTgt>
                                        </p:tgtEl>
                                      </p:cBhvr>
                                    </p:animEffect>
                                  </p:childTnLst>
                                </p:cTn>
                              </p:par>
                            </p:childTnLst>
                          </p:cTn>
                        </p:par>
                        <p:par>
                          <p:cTn id="175" fill="hold">
                            <p:stCondLst>
                              <p:cond delay="18500"/>
                            </p:stCondLst>
                            <p:childTnLst>
                              <p:par>
                                <p:cTn id="176" presetID="53" presetClass="entr" presetSubtype="16" fill="hold" nodeType="afterEffect">
                                  <p:stCondLst>
                                    <p:cond delay="0"/>
                                  </p:stCondLst>
                                  <p:childTnLst>
                                    <p:set>
                                      <p:cBhvr>
                                        <p:cTn id="177" dur="1" fill="hold">
                                          <p:stCondLst>
                                            <p:cond delay="0"/>
                                          </p:stCondLst>
                                        </p:cTn>
                                        <p:tgtEl>
                                          <p:spTgt spid="48"/>
                                        </p:tgtEl>
                                        <p:attrNameLst>
                                          <p:attrName>style.visibility</p:attrName>
                                        </p:attrNameLst>
                                      </p:cBhvr>
                                      <p:to>
                                        <p:strVal val="visible"/>
                                      </p:to>
                                    </p:set>
                                    <p:anim calcmode="lin" valueType="num">
                                      <p:cBhvr>
                                        <p:cTn id="178" dur="500" fill="hold"/>
                                        <p:tgtEl>
                                          <p:spTgt spid="48"/>
                                        </p:tgtEl>
                                        <p:attrNameLst>
                                          <p:attrName>ppt_w</p:attrName>
                                        </p:attrNameLst>
                                      </p:cBhvr>
                                      <p:tavLst>
                                        <p:tav tm="0">
                                          <p:val>
                                            <p:fltVal val="0"/>
                                          </p:val>
                                        </p:tav>
                                        <p:tav tm="100000">
                                          <p:val>
                                            <p:strVal val="#ppt_w"/>
                                          </p:val>
                                        </p:tav>
                                      </p:tavLst>
                                    </p:anim>
                                    <p:anim calcmode="lin" valueType="num">
                                      <p:cBhvr>
                                        <p:cTn id="179" dur="500" fill="hold"/>
                                        <p:tgtEl>
                                          <p:spTgt spid="48"/>
                                        </p:tgtEl>
                                        <p:attrNameLst>
                                          <p:attrName>ppt_h</p:attrName>
                                        </p:attrNameLst>
                                      </p:cBhvr>
                                      <p:tavLst>
                                        <p:tav tm="0">
                                          <p:val>
                                            <p:fltVal val="0"/>
                                          </p:val>
                                        </p:tav>
                                        <p:tav tm="100000">
                                          <p:val>
                                            <p:strVal val="#ppt_h"/>
                                          </p:val>
                                        </p:tav>
                                      </p:tavLst>
                                    </p:anim>
                                    <p:animEffect transition="in" filter="fade">
                                      <p:cBhvr>
                                        <p:cTn id="180" dur="500"/>
                                        <p:tgtEl>
                                          <p:spTgt spid="48"/>
                                        </p:tgtEl>
                                      </p:cBhvr>
                                    </p:animEffect>
                                  </p:childTnLst>
                                </p:cTn>
                              </p:par>
                            </p:childTnLst>
                          </p:cTn>
                        </p:par>
                        <p:par>
                          <p:cTn id="181" fill="hold">
                            <p:stCondLst>
                              <p:cond delay="19000"/>
                            </p:stCondLst>
                            <p:childTnLst>
                              <p:par>
                                <p:cTn id="182" presetID="12" presetClass="entr" presetSubtype="8" fill="hold" grpId="0" nodeType="afterEffect">
                                  <p:stCondLst>
                                    <p:cond delay="0"/>
                                  </p:stCondLst>
                                  <p:childTnLst>
                                    <p:set>
                                      <p:cBhvr>
                                        <p:cTn id="183" dur="1" fill="hold">
                                          <p:stCondLst>
                                            <p:cond delay="0"/>
                                          </p:stCondLst>
                                        </p:cTn>
                                        <p:tgtEl>
                                          <p:spTgt spid="41">
                                            <p:txEl>
                                              <p:pRg st="0" end="0"/>
                                            </p:txEl>
                                          </p:spTgt>
                                        </p:tgtEl>
                                        <p:attrNameLst>
                                          <p:attrName>style.visibility</p:attrName>
                                        </p:attrNameLst>
                                      </p:cBhvr>
                                      <p:to>
                                        <p:strVal val="visible"/>
                                      </p:to>
                                    </p:set>
                                    <p:anim calcmode="lin" valueType="num">
                                      <p:cBhvr additive="base">
                                        <p:cTn id="184" dur="500"/>
                                        <p:tgtEl>
                                          <p:spTgt spid="41">
                                            <p:txEl>
                                              <p:pRg st="0" end="0"/>
                                            </p:txEl>
                                          </p:spTgt>
                                        </p:tgtEl>
                                        <p:attrNameLst>
                                          <p:attrName>ppt_x</p:attrName>
                                        </p:attrNameLst>
                                      </p:cBhvr>
                                      <p:tavLst>
                                        <p:tav tm="0">
                                          <p:val>
                                            <p:strVal val="#ppt_x-#ppt_w*1.125000"/>
                                          </p:val>
                                        </p:tav>
                                        <p:tav tm="100000">
                                          <p:val>
                                            <p:strVal val="#ppt_x"/>
                                          </p:val>
                                        </p:tav>
                                      </p:tavLst>
                                    </p:anim>
                                    <p:animEffect transition="in" filter="wipe(right)">
                                      <p:cBhvr>
                                        <p:cTn id="185" dur="500"/>
                                        <p:tgtEl>
                                          <p:spTgt spid="41">
                                            <p:txEl>
                                              <p:pRg st="0" end="0"/>
                                            </p:txEl>
                                          </p:spTgt>
                                        </p:tgtEl>
                                      </p:cBhvr>
                                    </p:animEffect>
                                  </p:childTnLst>
                                </p:cTn>
                              </p:par>
                            </p:childTnLst>
                          </p:cTn>
                        </p:par>
                        <p:par>
                          <p:cTn id="186" fill="hold">
                            <p:stCondLst>
                              <p:cond delay="19500"/>
                            </p:stCondLst>
                            <p:childTnLst>
                              <p:par>
                                <p:cTn id="187" presetID="10" presetClass="entr" presetSubtype="0" fill="hold" grpId="0" nodeType="afterEffect">
                                  <p:stCondLst>
                                    <p:cond delay="0"/>
                                  </p:stCondLst>
                                  <p:childTnLst>
                                    <p:set>
                                      <p:cBhvr>
                                        <p:cTn id="188" dur="1" fill="hold">
                                          <p:stCondLst>
                                            <p:cond delay="0"/>
                                          </p:stCondLst>
                                        </p:cTn>
                                        <p:tgtEl>
                                          <p:spTgt spid="43">
                                            <p:txEl>
                                              <p:pRg st="0" end="0"/>
                                            </p:txEl>
                                          </p:spTgt>
                                        </p:tgtEl>
                                        <p:attrNameLst>
                                          <p:attrName>style.visibility</p:attrName>
                                        </p:attrNameLst>
                                      </p:cBhvr>
                                      <p:to>
                                        <p:strVal val="visible"/>
                                      </p:to>
                                    </p:set>
                                    <p:animEffect transition="in" filter="fade">
                                      <p:cBhvr>
                                        <p:cTn id="189" dur="500"/>
                                        <p:tgtEl>
                                          <p:spTgt spid="43">
                                            <p:txEl>
                                              <p:pRg st="0" end="0"/>
                                            </p:txEl>
                                          </p:spTgt>
                                        </p:tgtEl>
                                      </p:cBhvr>
                                    </p:animEffect>
                                  </p:childTnLst>
                                </p:cTn>
                              </p:par>
                            </p:childTnLst>
                          </p:cTn>
                        </p:par>
                        <p:par>
                          <p:cTn id="190" fill="hold">
                            <p:stCondLst>
                              <p:cond delay="20000"/>
                            </p:stCondLst>
                            <p:childTnLst>
                              <p:par>
                                <p:cTn id="191" presetID="53" presetClass="entr" presetSubtype="16" fill="hold" nodeType="afterEffect">
                                  <p:stCondLst>
                                    <p:cond delay="0"/>
                                  </p:stCondLst>
                                  <p:childTnLst>
                                    <p:set>
                                      <p:cBhvr>
                                        <p:cTn id="192" dur="1" fill="hold">
                                          <p:stCondLst>
                                            <p:cond delay="0"/>
                                          </p:stCondLst>
                                        </p:cTn>
                                        <p:tgtEl>
                                          <p:spTgt spid="49"/>
                                        </p:tgtEl>
                                        <p:attrNameLst>
                                          <p:attrName>style.visibility</p:attrName>
                                        </p:attrNameLst>
                                      </p:cBhvr>
                                      <p:to>
                                        <p:strVal val="visible"/>
                                      </p:to>
                                    </p:set>
                                    <p:anim calcmode="lin" valueType="num">
                                      <p:cBhvr>
                                        <p:cTn id="193" dur="500" fill="hold"/>
                                        <p:tgtEl>
                                          <p:spTgt spid="49"/>
                                        </p:tgtEl>
                                        <p:attrNameLst>
                                          <p:attrName>ppt_w</p:attrName>
                                        </p:attrNameLst>
                                      </p:cBhvr>
                                      <p:tavLst>
                                        <p:tav tm="0">
                                          <p:val>
                                            <p:fltVal val="0"/>
                                          </p:val>
                                        </p:tav>
                                        <p:tav tm="100000">
                                          <p:val>
                                            <p:strVal val="#ppt_w"/>
                                          </p:val>
                                        </p:tav>
                                      </p:tavLst>
                                    </p:anim>
                                    <p:anim calcmode="lin" valueType="num">
                                      <p:cBhvr>
                                        <p:cTn id="194" dur="500" fill="hold"/>
                                        <p:tgtEl>
                                          <p:spTgt spid="49"/>
                                        </p:tgtEl>
                                        <p:attrNameLst>
                                          <p:attrName>ppt_h</p:attrName>
                                        </p:attrNameLst>
                                      </p:cBhvr>
                                      <p:tavLst>
                                        <p:tav tm="0">
                                          <p:val>
                                            <p:fltVal val="0"/>
                                          </p:val>
                                        </p:tav>
                                        <p:tav tm="100000">
                                          <p:val>
                                            <p:strVal val="#ppt_h"/>
                                          </p:val>
                                        </p:tav>
                                      </p:tavLst>
                                    </p:anim>
                                    <p:animEffect transition="in" filter="fade">
                                      <p:cBhvr>
                                        <p:cTn id="195" dur="500"/>
                                        <p:tgtEl>
                                          <p:spTgt spid="49"/>
                                        </p:tgtEl>
                                      </p:cBhvr>
                                    </p:animEffect>
                                  </p:childTnLst>
                                </p:cTn>
                              </p:par>
                            </p:childTnLst>
                          </p:cTn>
                        </p:par>
                        <p:par>
                          <p:cTn id="196" fill="hold">
                            <p:stCondLst>
                              <p:cond delay="20500"/>
                            </p:stCondLst>
                            <p:childTnLst>
                              <p:par>
                                <p:cTn id="197" presetID="12" presetClass="entr" presetSubtype="8" fill="hold" grpId="0" nodeType="afterEffect">
                                  <p:stCondLst>
                                    <p:cond delay="0"/>
                                  </p:stCondLst>
                                  <p:childTnLst>
                                    <p:set>
                                      <p:cBhvr>
                                        <p:cTn id="198" dur="1" fill="hold">
                                          <p:stCondLst>
                                            <p:cond delay="0"/>
                                          </p:stCondLst>
                                        </p:cTn>
                                        <p:tgtEl>
                                          <p:spTgt spid="42">
                                            <p:txEl>
                                              <p:pRg st="0" end="0"/>
                                            </p:txEl>
                                          </p:spTgt>
                                        </p:tgtEl>
                                        <p:attrNameLst>
                                          <p:attrName>style.visibility</p:attrName>
                                        </p:attrNameLst>
                                      </p:cBhvr>
                                      <p:to>
                                        <p:strVal val="visible"/>
                                      </p:to>
                                    </p:set>
                                    <p:anim calcmode="lin" valueType="num">
                                      <p:cBhvr additive="base">
                                        <p:cTn id="199" dur="500"/>
                                        <p:tgtEl>
                                          <p:spTgt spid="42">
                                            <p:txEl>
                                              <p:pRg st="0" end="0"/>
                                            </p:txEl>
                                          </p:spTgt>
                                        </p:tgtEl>
                                        <p:attrNameLst>
                                          <p:attrName>ppt_x</p:attrName>
                                        </p:attrNameLst>
                                      </p:cBhvr>
                                      <p:tavLst>
                                        <p:tav tm="0">
                                          <p:val>
                                            <p:strVal val="#ppt_x-#ppt_w*1.125000"/>
                                          </p:val>
                                        </p:tav>
                                        <p:tav tm="100000">
                                          <p:val>
                                            <p:strVal val="#ppt_x"/>
                                          </p:val>
                                        </p:tav>
                                      </p:tavLst>
                                    </p:anim>
                                    <p:animEffect transition="in" filter="wipe(right)">
                                      <p:cBhvr>
                                        <p:cTn id="200"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 grpId="0" animBg="1"/>
      <p:bldP spid="23" grpId="0" build="p"/>
      <p:bldP spid="16" grpId="0" animBg="1"/>
      <p:bldP spid="17" grpId="0" animBg="1"/>
      <p:bldP spid="26" grpId="0" build="p"/>
      <p:bldP spid="10" grpId="0" build="p"/>
      <p:bldP spid="28" grpId="0" build="p"/>
      <p:bldP spid="33" grpId="0" build="p"/>
      <p:bldP spid="34" grpId="0"/>
      <p:bldP spid="35" grpId="0"/>
      <p:bldP spid="35" grpId="1"/>
      <p:bldP spid="36" grpId="0"/>
      <p:bldP spid="36" grpId="1"/>
      <p:bldP spid="39" grpId="0" build="p" animBg="1"/>
      <p:bldP spid="40" grpId="0" build="p"/>
      <p:bldP spid="41" grpId="0" build="p"/>
      <p:bldP spid="42" grpId="0" build="p"/>
      <p:bldP spid="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26420E-3F4D-4207-194C-F98D14350DA1}"/>
              </a:ext>
            </a:extLst>
          </p:cNvPr>
          <p:cNvSpPr/>
          <p:nvPr/>
        </p:nvSpPr>
        <p:spPr>
          <a:xfrm>
            <a:off x="0" y="0"/>
            <a:ext cx="12192000" cy="6858000"/>
          </a:xfrm>
          <a:prstGeom prst="rect">
            <a:avLst/>
          </a:prstGeom>
          <a:solidFill>
            <a:srgbClr val="E9EBEA"/>
          </a:solidFill>
          <a:ln w="5715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2" name="Parallelogram 61">
            <a:extLst>
              <a:ext uri="{FF2B5EF4-FFF2-40B4-BE49-F238E27FC236}">
                <a16:creationId xmlns:a16="http://schemas.microsoft.com/office/drawing/2014/main" id="{BDABE0D1-8C08-9DA1-7EC8-A450DE49AB2D}"/>
              </a:ext>
            </a:extLst>
          </p:cNvPr>
          <p:cNvSpPr/>
          <p:nvPr/>
        </p:nvSpPr>
        <p:spPr>
          <a:xfrm>
            <a:off x="-867318" y="4245021"/>
            <a:ext cx="8703878" cy="2722740"/>
          </a:xfrm>
          <a:prstGeom prst="parallelogram">
            <a:avLst/>
          </a:prstGeom>
          <a:solidFill>
            <a:srgbClr val="454646"/>
          </a:solidFill>
          <a:ln>
            <a:noFill/>
          </a:ln>
          <a:effectLst>
            <a:outerShdw blurRad="30089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51" name="Group 50">
            <a:extLst>
              <a:ext uri="{FF2B5EF4-FFF2-40B4-BE49-F238E27FC236}">
                <a16:creationId xmlns:a16="http://schemas.microsoft.com/office/drawing/2014/main" id="{0B192185-6B20-753F-B7CD-57AD8B781E7D}"/>
              </a:ext>
            </a:extLst>
          </p:cNvPr>
          <p:cNvGrpSpPr/>
          <p:nvPr/>
        </p:nvGrpSpPr>
        <p:grpSpPr>
          <a:xfrm>
            <a:off x="5366386" y="-907305"/>
            <a:ext cx="6828084" cy="14866900"/>
            <a:chOff x="4622933" y="-907305"/>
            <a:chExt cx="7716067" cy="14866900"/>
          </a:xfrm>
        </p:grpSpPr>
        <p:sp>
          <p:nvSpPr>
            <p:cNvPr id="43" name="Parallelogram 42">
              <a:extLst>
                <a:ext uri="{FF2B5EF4-FFF2-40B4-BE49-F238E27FC236}">
                  <a16:creationId xmlns:a16="http://schemas.microsoft.com/office/drawing/2014/main" id="{CDA18FE3-BE6F-E967-0158-09DED231EA85}"/>
                </a:ext>
              </a:extLst>
            </p:cNvPr>
            <p:cNvSpPr/>
            <p:nvPr/>
          </p:nvSpPr>
          <p:spPr>
            <a:xfrm flipV="1">
              <a:off x="4622933" y="-907305"/>
              <a:ext cx="7716067" cy="7433450"/>
            </a:xfrm>
            <a:prstGeom prst="parallelogram">
              <a:avLst>
                <a:gd name="adj" fmla="val 22266"/>
              </a:avLst>
            </a:prstGeom>
            <a:solidFill>
              <a:srgbClr val="858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4" name="Parallelogram 43">
              <a:extLst>
                <a:ext uri="{FF2B5EF4-FFF2-40B4-BE49-F238E27FC236}">
                  <a16:creationId xmlns:a16="http://schemas.microsoft.com/office/drawing/2014/main" id="{43F81012-EE58-3DE9-C6C7-360AD988279A}"/>
                </a:ext>
              </a:extLst>
            </p:cNvPr>
            <p:cNvSpPr/>
            <p:nvPr/>
          </p:nvSpPr>
          <p:spPr>
            <a:xfrm>
              <a:off x="4622933" y="6526145"/>
              <a:ext cx="7716067" cy="7433450"/>
            </a:xfrm>
            <a:prstGeom prst="parallelogram">
              <a:avLst>
                <a:gd name="adj" fmla="val 222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grpSp>
      <p:sp>
        <p:nvSpPr>
          <p:cNvPr id="8" name="Snip Single Corner Rectangle 7">
            <a:extLst>
              <a:ext uri="{FF2B5EF4-FFF2-40B4-BE49-F238E27FC236}">
                <a16:creationId xmlns:a16="http://schemas.microsoft.com/office/drawing/2014/main" id="{C788A9AE-ECB8-09E2-341B-F064497FB35C}"/>
              </a:ext>
            </a:extLst>
          </p:cNvPr>
          <p:cNvSpPr/>
          <p:nvPr/>
        </p:nvSpPr>
        <p:spPr>
          <a:xfrm>
            <a:off x="0" y="-4956582"/>
            <a:ext cx="12192000" cy="741518"/>
          </a:xfrm>
          <a:prstGeom prst="snip1Rect">
            <a:avLst>
              <a:gd name="adj" fmla="val 0"/>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Snip Single Corner Rectangle 8">
            <a:extLst>
              <a:ext uri="{FF2B5EF4-FFF2-40B4-BE49-F238E27FC236}">
                <a16:creationId xmlns:a16="http://schemas.microsoft.com/office/drawing/2014/main" id="{083F5E43-9122-1408-0FBB-847FB8193FC9}"/>
              </a:ext>
            </a:extLst>
          </p:cNvPr>
          <p:cNvSpPr/>
          <p:nvPr/>
        </p:nvSpPr>
        <p:spPr>
          <a:xfrm>
            <a:off x="0" y="-4215066"/>
            <a:ext cx="12192000" cy="4181883"/>
          </a:xfrm>
          <a:prstGeom prst="snip1Rect">
            <a:avLst>
              <a:gd name="adj" fmla="val 0"/>
            </a:avLst>
          </a:prstGeom>
          <a:solidFill>
            <a:srgbClr val="DC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7" name="Rounded Rectangle 36">
            <a:extLst>
              <a:ext uri="{FF2B5EF4-FFF2-40B4-BE49-F238E27FC236}">
                <a16:creationId xmlns:a16="http://schemas.microsoft.com/office/drawing/2014/main" id="{A3317254-4196-89AF-22A5-E9DA199716E6}"/>
              </a:ext>
            </a:extLst>
          </p:cNvPr>
          <p:cNvSpPr/>
          <p:nvPr/>
        </p:nvSpPr>
        <p:spPr>
          <a:xfrm>
            <a:off x="683452" y="715525"/>
            <a:ext cx="8486306" cy="173345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9" name="TextBox 38">
            <a:extLst>
              <a:ext uri="{FF2B5EF4-FFF2-40B4-BE49-F238E27FC236}">
                <a16:creationId xmlns:a16="http://schemas.microsoft.com/office/drawing/2014/main" id="{665841AF-63FC-75DD-97DE-B24025DA6899}"/>
              </a:ext>
            </a:extLst>
          </p:cNvPr>
          <p:cNvSpPr txBox="1"/>
          <p:nvPr/>
        </p:nvSpPr>
        <p:spPr>
          <a:xfrm>
            <a:off x="1226567" y="1173399"/>
            <a:ext cx="7398498" cy="1169551"/>
          </a:xfrm>
          <a:prstGeom prst="rect">
            <a:avLst/>
          </a:prstGeom>
          <a:noFill/>
        </p:spPr>
        <p:txBody>
          <a:bodyPr wrap="square">
            <a:spAutoFit/>
          </a:bodyPr>
          <a:lstStyle/>
          <a:p>
            <a:r>
              <a:rPr lang="en-US" sz="1400" kern="100" dirty="0">
                <a:latin typeface="Arial" panose="020B0604020202020204" pitchFamily="34" charset="0"/>
                <a:ea typeface="Times New Roman" panose="02020603050405020304" pitchFamily="18" charset="0"/>
                <a:cs typeface="Times New Roman" panose="02020603050405020304" pitchFamily="18" charset="0"/>
              </a:rPr>
              <a:t>Since the beginning of the war, the access to the state registers, including to the State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Register of Real Property Rights has been blocked, which is used to certify real estate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contracts in Ukraine. Taking into account the fact that title to real estate by its alienation or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acquisition are subject to registration in the above register, it has become impossible to sell, </a:t>
            </a:r>
          </a:p>
          <a:p>
            <a:r>
              <a:rPr lang="en-US" sz="1400" kern="100" dirty="0">
                <a:latin typeface="Arial" panose="020B0604020202020204" pitchFamily="34" charset="0"/>
                <a:ea typeface="Times New Roman" panose="02020603050405020304" pitchFamily="18" charset="0"/>
                <a:cs typeface="Times New Roman" panose="02020603050405020304" pitchFamily="18" charset="0"/>
              </a:rPr>
              <a:t>buy or otherwise dispose of an apartment or other real estate</a:t>
            </a:r>
            <a:endParaRPr lang="uk-UA" sz="1400" kern="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E704852-57BB-C233-7327-8D5225CD3557}"/>
              </a:ext>
            </a:extLst>
          </p:cNvPr>
          <p:cNvSpPr/>
          <p:nvPr/>
        </p:nvSpPr>
        <p:spPr>
          <a:xfrm>
            <a:off x="878194" y="413404"/>
            <a:ext cx="3693805" cy="576775"/>
          </a:xfrm>
          <a:prstGeom prst="rect">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latin typeface="Arial" panose="020B0604020202020204" pitchFamily="34" charset="0"/>
                <a:cs typeface="Arial" panose="020B0604020202020204" pitchFamily="34" charset="0"/>
              </a:rPr>
              <a:t>REAL ESTATE CONTRACTS</a:t>
            </a:r>
            <a:endParaRPr lang="uk-UA" b="1"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BA14FDE-4C23-F938-5DE4-FB02806953C9}"/>
              </a:ext>
            </a:extLst>
          </p:cNvPr>
          <p:cNvSpPr/>
          <p:nvPr/>
        </p:nvSpPr>
        <p:spPr>
          <a:xfrm>
            <a:off x="322144" y="329828"/>
            <a:ext cx="743926" cy="743926"/>
          </a:xfrm>
          <a:prstGeom prst="ellipse">
            <a:avLst/>
          </a:prstGeom>
          <a:solidFill>
            <a:schemeClr val="bg1"/>
          </a:solidFill>
          <a:ln w="5715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 name="Picture 15">
            <a:extLst>
              <a:ext uri="{FF2B5EF4-FFF2-40B4-BE49-F238E27FC236}">
                <a16:creationId xmlns:a16="http://schemas.microsoft.com/office/drawing/2014/main" id="{26DF81F9-0F3E-A7CD-FF98-21EFE5257A50}"/>
              </a:ext>
            </a:extLst>
          </p:cNvPr>
          <p:cNvPicPr>
            <a:picLocks noChangeAspect="1"/>
          </p:cNvPicPr>
          <p:nvPr/>
        </p:nvPicPr>
        <p:blipFill>
          <a:blip r:embed="rId2">
            <a:alphaModFix amt="85000"/>
          </a:blip>
          <a:srcRect/>
          <a:stretch/>
        </p:blipFill>
        <p:spPr>
          <a:xfrm>
            <a:off x="478107" y="487413"/>
            <a:ext cx="432000" cy="432000"/>
          </a:xfrm>
          <a:prstGeom prst="rect">
            <a:avLst/>
          </a:prstGeom>
        </p:spPr>
      </p:pic>
      <p:pic>
        <p:nvPicPr>
          <p:cNvPr id="41" name="Picture 40">
            <a:extLst>
              <a:ext uri="{FF2B5EF4-FFF2-40B4-BE49-F238E27FC236}">
                <a16:creationId xmlns:a16="http://schemas.microsoft.com/office/drawing/2014/main" id="{592D41D1-4179-E521-8D4E-E89715AF2A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27535" y="-174718"/>
            <a:ext cx="3455454" cy="3455454"/>
          </a:xfrm>
          <a:prstGeom prst="rect">
            <a:avLst/>
          </a:prstGeom>
        </p:spPr>
      </p:pic>
      <p:cxnSp>
        <p:nvCxnSpPr>
          <p:cNvPr id="42" name="Straight Connector 41">
            <a:extLst>
              <a:ext uri="{FF2B5EF4-FFF2-40B4-BE49-F238E27FC236}">
                <a16:creationId xmlns:a16="http://schemas.microsoft.com/office/drawing/2014/main" id="{1F6950CB-4158-D347-62A2-1C03B00A1B48}"/>
              </a:ext>
            </a:extLst>
          </p:cNvPr>
          <p:cNvCxnSpPr>
            <a:cxnSpLocks/>
          </p:cNvCxnSpPr>
          <p:nvPr/>
        </p:nvCxnSpPr>
        <p:spPr>
          <a:xfrm>
            <a:off x="1069772" y="1216262"/>
            <a:ext cx="0" cy="86838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8B78101-42AB-353C-C25E-34937C2F6206}"/>
              </a:ext>
            </a:extLst>
          </p:cNvPr>
          <p:cNvSpPr txBox="1"/>
          <p:nvPr/>
        </p:nvSpPr>
        <p:spPr>
          <a:xfrm>
            <a:off x="1248753" y="2564151"/>
            <a:ext cx="4236132" cy="1092607"/>
          </a:xfrm>
          <a:prstGeom prst="rect">
            <a:avLst/>
          </a:prstGeom>
          <a:noFill/>
        </p:spPr>
        <p:txBody>
          <a:bodyPr wrap="square">
            <a:spAutoFit/>
          </a:bodyPr>
          <a:lstStyle/>
          <a:p>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Resolution of the Cabinet of Ministers of Ukraine No. </a:t>
            </a:r>
          </a:p>
          <a:p>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480 dated </a:t>
            </a:r>
            <a:r>
              <a:rPr lang="en-GB"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19</a:t>
            </a:r>
            <a:r>
              <a:rPr lang="en-GB" sz="1300" kern="100" baseline="300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a:t>
            </a:r>
            <a:r>
              <a:rPr lang="en-GB"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1300" kern="10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April, </a:t>
            </a:r>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2022 introduced a number of </a:t>
            </a:r>
          </a:p>
          <a:p>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amendments to the laws aimed at opening the real </a:t>
            </a:r>
          </a:p>
          <a:p>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estate market in Ukraine with the specific features </a:t>
            </a:r>
          </a:p>
          <a:p>
            <a:r>
              <a:rPr lang="en-US"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established for wartime</a:t>
            </a:r>
            <a:endParaRPr lang="uk-UA" sz="13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835281D6-9F39-04BB-BA8E-CC9E200997AE}"/>
              </a:ext>
            </a:extLst>
          </p:cNvPr>
          <p:cNvPicPr>
            <a:picLocks noChangeAspect="1"/>
          </p:cNvPicPr>
          <p:nvPr/>
        </p:nvPicPr>
        <p:blipFill>
          <a:blip r:embed="rId5">
            <a:alphaModFix amt="85000"/>
          </a:blip>
          <a:srcRect/>
          <a:stretch/>
        </p:blipFill>
        <p:spPr>
          <a:xfrm>
            <a:off x="943868" y="2602138"/>
            <a:ext cx="244403" cy="432000"/>
          </a:xfrm>
          <a:prstGeom prst="rect">
            <a:avLst/>
          </a:prstGeom>
        </p:spPr>
      </p:pic>
      <p:cxnSp>
        <p:nvCxnSpPr>
          <p:cNvPr id="55" name="Straight Connector 54">
            <a:extLst>
              <a:ext uri="{FF2B5EF4-FFF2-40B4-BE49-F238E27FC236}">
                <a16:creationId xmlns:a16="http://schemas.microsoft.com/office/drawing/2014/main" id="{909F1232-12BD-6413-6EA3-3389CB6C353C}"/>
              </a:ext>
            </a:extLst>
          </p:cNvPr>
          <p:cNvCxnSpPr>
            <a:cxnSpLocks/>
          </p:cNvCxnSpPr>
          <p:nvPr/>
        </p:nvCxnSpPr>
        <p:spPr>
          <a:xfrm>
            <a:off x="1069772" y="1879579"/>
            <a:ext cx="0" cy="64800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FFC4F69-1024-6F79-52BC-891F668CF7E3}"/>
              </a:ext>
            </a:extLst>
          </p:cNvPr>
          <p:cNvSpPr txBox="1"/>
          <p:nvPr/>
        </p:nvSpPr>
        <p:spPr>
          <a:xfrm>
            <a:off x="7024735" y="3461448"/>
            <a:ext cx="4236132" cy="2031325"/>
          </a:xfrm>
          <a:prstGeom prst="rect">
            <a:avLst/>
          </a:prstGeom>
          <a:noFill/>
        </p:spPr>
        <p:txBody>
          <a:bodyPr wrap="square">
            <a:spAutoFit/>
          </a:bodyPr>
          <a:lstStyle/>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As long as martial law is in force and within one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month after its termination, contracts involving real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estate (including sales and purchase, donation, life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estate, exchange, division, mortgage contracts,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lease contracts of a building for a period of at least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3 years) may not be certified by all notaries, just by </a:t>
            </a:r>
          </a:p>
          <a:p>
            <a:r>
              <a:rPr 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those included in the </a:t>
            </a:r>
            <a:r>
              <a:rPr lang="en-US" sz="1400" b="1" dirty="0">
                <a:solidFill>
                  <a:schemeClr val="bg1"/>
                </a:solidFill>
                <a:highlight>
                  <a:srgbClr val="CF121E"/>
                </a:highlight>
                <a:latin typeface="Arial" panose="020B0604020202020204" pitchFamily="34" charset="0"/>
                <a:ea typeface="Times New Roman" panose="02020603050405020304" pitchFamily="18" charset="0"/>
                <a:cs typeface="Arial" panose="020B0604020202020204" pitchFamily="34" charset="0"/>
              </a:rPr>
              <a:t>List of Notaries who may </a:t>
            </a:r>
          </a:p>
          <a:p>
            <a:r>
              <a:rPr lang="en-US" sz="1400" b="1" dirty="0">
                <a:solidFill>
                  <a:schemeClr val="bg1"/>
                </a:solidFill>
                <a:highlight>
                  <a:srgbClr val="CF121E"/>
                </a:highlight>
                <a:latin typeface="Arial" panose="020B0604020202020204" pitchFamily="34" charset="0"/>
                <a:ea typeface="Times New Roman" panose="02020603050405020304" pitchFamily="18" charset="0"/>
                <a:cs typeface="Arial" panose="020B0604020202020204" pitchFamily="34" charset="0"/>
              </a:rPr>
              <a:t>perform notarial acts in respect of valuable </a:t>
            </a:r>
          </a:p>
          <a:p>
            <a:r>
              <a:rPr lang="en-US" sz="1400" b="1" dirty="0">
                <a:solidFill>
                  <a:schemeClr val="bg1"/>
                </a:solidFill>
                <a:highlight>
                  <a:srgbClr val="CF121E"/>
                </a:highlight>
                <a:latin typeface="Arial" panose="020B0604020202020204" pitchFamily="34" charset="0"/>
                <a:ea typeface="Times New Roman" panose="02020603050405020304" pitchFamily="18" charset="0"/>
                <a:cs typeface="Arial" panose="020B0604020202020204" pitchFamily="34" charset="0"/>
              </a:rPr>
              <a:t>property under martial law </a:t>
            </a:r>
            <a:r>
              <a:rPr lang="en-UA" sz="1400" b="1" dirty="0">
                <a:solidFill>
                  <a:schemeClr val="bg1"/>
                </a:solidFill>
                <a:effectLst/>
                <a:highlight>
                  <a:srgbClr val="CF121E"/>
                </a:highlight>
                <a:latin typeface="Arial" panose="020B0604020202020204" pitchFamily="34" charset="0"/>
                <a:cs typeface="Arial" panose="020B0604020202020204" pitchFamily="34" charset="0"/>
              </a:rPr>
              <a:t> </a:t>
            </a:r>
            <a:endParaRPr lang="uk-UA" sz="1400" b="1" dirty="0">
              <a:solidFill>
                <a:schemeClr val="bg1"/>
              </a:solidFill>
              <a:highlight>
                <a:srgbClr val="CF121E"/>
              </a:highlight>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A2F669A7-50CA-A290-382C-3654197A83AB}"/>
              </a:ext>
            </a:extLst>
          </p:cNvPr>
          <p:cNvSpPr>
            <a:spLocks noChangeAspect="1"/>
          </p:cNvSpPr>
          <p:nvPr/>
        </p:nvSpPr>
        <p:spPr>
          <a:xfrm>
            <a:off x="6592625" y="2612073"/>
            <a:ext cx="712840" cy="712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Oval 59">
            <a:extLst>
              <a:ext uri="{FF2B5EF4-FFF2-40B4-BE49-F238E27FC236}">
                <a16:creationId xmlns:a16="http://schemas.microsoft.com/office/drawing/2014/main" id="{C2F7A777-566A-E323-22F8-4636DBCDE0C0}"/>
              </a:ext>
            </a:extLst>
          </p:cNvPr>
          <p:cNvSpPr/>
          <p:nvPr/>
        </p:nvSpPr>
        <p:spPr>
          <a:xfrm>
            <a:off x="6534950" y="2554398"/>
            <a:ext cx="828190" cy="828190"/>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 name="Picture 60">
            <a:extLst>
              <a:ext uri="{FF2B5EF4-FFF2-40B4-BE49-F238E27FC236}">
                <a16:creationId xmlns:a16="http://schemas.microsoft.com/office/drawing/2014/main" id="{30E59E5D-A7C3-F85B-F282-BF853A387301}"/>
              </a:ext>
            </a:extLst>
          </p:cNvPr>
          <p:cNvPicPr>
            <a:picLocks noChangeAspect="1"/>
          </p:cNvPicPr>
          <p:nvPr/>
        </p:nvPicPr>
        <p:blipFill>
          <a:blip r:embed="rId6"/>
          <a:srcRect/>
          <a:stretch/>
        </p:blipFill>
        <p:spPr>
          <a:xfrm>
            <a:off x="6774223" y="2780836"/>
            <a:ext cx="373393" cy="373393"/>
          </a:xfrm>
          <a:prstGeom prst="rect">
            <a:avLst/>
          </a:prstGeom>
        </p:spPr>
      </p:pic>
      <p:sp>
        <p:nvSpPr>
          <p:cNvPr id="64" name="Parallelogram 63">
            <a:extLst>
              <a:ext uri="{FF2B5EF4-FFF2-40B4-BE49-F238E27FC236}">
                <a16:creationId xmlns:a16="http://schemas.microsoft.com/office/drawing/2014/main" id="{52B68A00-D271-A64F-4DBA-5EC3F4C2F867}"/>
              </a:ext>
            </a:extLst>
          </p:cNvPr>
          <p:cNvSpPr/>
          <p:nvPr/>
        </p:nvSpPr>
        <p:spPr>
          <a:xfrm>
            <a:off x="570015" y="4045415"/>
            <a:ext cx="4144490" cy="401732"/>
          </a:xfrm>
          <a:prstGeom prst="parallelogram">
            <a:avLst/>
          </a:prstGeom>
          <a:solidFill>
            <a:srgbClr val="CF1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PLACE OF CONTRACT</a:t>
            </a:r>
            <a:endParaRPr lang="uk-UA" sz="1600" b="1" dirty="0">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BA09E52-8F4C-21E6-9E9A-BBD5B68FBF73}"/>
              </a:ext>
            </a:extLst>
          </p:cNvPr>
          <p:cNvSpPr>
            <a:spLocks noChangeAspect="1"/>
          </p:cNvSpPr>
          <p:nvPr/>
        </p:nvSpPr>
        <p:spPr>
          <a:xfrm>
            <a:off x="513727" y="4698748"/>
            <a:ext cx="712840" cy="712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6" name="Oval 65">
            <a:extLst>
              <a:ext uri="{FF2B5EF4-FFF2-40B4-BE49-F238E27FC236}">
                <a16:creationId xmlns:a16="http://schemas.microsoft.com/office/drawing/2014/main" id="{66289B3C-F407-AD55-2A63-7F2D730CE435}"/>
              </a:ext>
            </a:extLst>
          </p:cNvPr>
          <p:cNvSpPr/>
          <p:nvPr/>
        </p:nvSpPr>
        <p:spPr>
          <a:xfrm>
            <a:off x="456052" y="4641073"/>
            <a:ext cx="828190" cy="828190"/>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7" name="Picture 66">
            <a:extLst>
              <a:ext uri="{FF2B5EF4-FFF2-40B4-BE49-F238E27FC236}">
                <a16:creationId xmlns:a16="http://schemas.microsoft.com/office/drawing/2014/main" id="{4A5198D3-3CD6-5610-2FBB-8519E938F772}"/>
              </a:ext>
            </a:extLst>
          </p:cNvPr>
          <p:cNvPicPr>
            <a:picLocks noChangeAspect="1"/>
          </p:cNvPicPr>
          <p:nvPr/>
        </p:nvPicPr>
        <p:blipFill>
          <a:blip r:embed="rId7"/>
          <a:srcRect/>
          <a:stretch/>
        </p:blipFill>
        <p:spPr>
          <a:xfrm>
            <a:off x="683451" y="4868472"/>
            <a:ext cx="373393" cy="373393"/>
          </a:xfrm>
          <a:prstGeom prst="rect">
            <a:avLst/>
          </a:prstGeom>
        </p:spPr>
      </p:pic>
      <p:sp>
        <p:nvSpPr>
          <p:cNvPr id="68" name="TextBox 67">
            <a:extLst>
              <a:ext uri="{FF2B5EF4-FFF2-40B4-BE49-F238E27FC236}">
                <a16:creationId xmlns:a16="http://schemas.microsoft.com/office/drawing/2014/main" id="{A87A20F9-7B27-996F-3974-1090CA585FA8}"/>
              </a:ext>
            </a:extLst>
          </p:cNvPr>
          <p:cNvSpPr txBox="1"/>
          <p:nvPr/>
        </p:nvSpPr>
        <p:spPr>
          <a:xfrm>
            <a:off x="1357919" y="4625739"/>
            <a:ext cx="4852381" cy="738664"/>
          </a:xfrm>
          <a:prstGeom prst="roundRect">
            <a:avLst>
              <a:gd name="adj" fmla="val 0"/>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In peacetime, you have a choice of which notary to apply to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for notarial certification of the transaction – at the property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location or at the place of residence of one of the parties</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582570ED-4568-BA9F-65A5-140C053DCE4C}"/>
              </a:ext>
            </a:extLst>
          </p:cNvPr>
          <p:cNvSpPr txBox="1"/>
          <p:nvPr/>
        </p:nvSpPr>
        <p:spPr>
          <a:xfrm>
            <a:off x="441535" y="5584433"/>
            <a:ext cx="5997365" cy="769441"/>
          </a:xfrm>
          <a:prstGeom prst="roundRect">
            <a:avLst>
              <a:gd name="adj" fmla="val 0"/>
            </a:avLst>
          </a:prstGeom>
          <a:noFill/>
        </p:spPr>
        <p:txBody>
          <a:bodyPr wrap="square">
            <a:spAutoFit/>
          </a:bodyPr>
          <a:lstStyle/>
          <a:p>
            <a:pPr fontAlgn="base"/>
            <a:r>
              <a:rPr lang="en-US"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the time of war, this procedure will remain unchanged only for Kyiv and Kyiv Region. For other settlements, the contracts may be certified only at the place of property location.</a:t>
            </a:r>
            <a:endParaRPr lang="uk-UA"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fontAlgn="base"/>
            <a:r>
              <a:rPr lang="en-US"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uk-UA"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US"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Some administrative units expressly prohibit notarial acts in relation to valuable property</a:t>
            </a:r>
            <a:endParaRPr lang="uk-UA" sz="1100" i="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2282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ppt_x</p:attrName>
                                        </p:attrNameLst>
                                      </p:cBhvr>
                                      <p:tavLst>
                                        <p:tav tm="0">
                                          <p:val>
                                            <p:strVal val="#ppt_x-#ppt_w*1.125000"/>
                                          </p:val>
                                        </p:tav>
                                        <p:tav tm="100000">
                                          <p:val>
                                            <p:strVal val="#ppt_x"/>
                                          </p:val>
                                        </p:tav>
                                      </p:tavLst>
                                    </p:anim>
                                    <p:animEffect transition="in" filter="wipe(right)">
                                      <p:cBhvr>
                                        <p:cTn id="24" dur="500"/>
                                        <p:tgtEl>
                                          <p:spTgt spid="14"/>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left)">
                                      <p:cBhvr>
                                        <p:cTn id="32" dur="500"/>
                                        <p:tgtEl>
                                          <p:spTgt spid="39">
                                            <p:txEl>
                                              <p:pRg st="0" end="0"/>
                                            </p:txEl>
                                          </p:spTgt>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39">
                                            <p:txEl>
                                              <p:pRg st="1" end="1"/>
                                            </p:txEl>
                                          </p:spTgt>
                                        </p:tgtEl>
                                        <p:attrNameLst>
                                          <p:attrName>style.visibility</p:attrName>
                                        </p:attrNameLst>
                                      </p:cBhvr>
                                      <p:to>
                                        <p:strVal val="visible"/>
                                      </p:to>
                                    </p:set>
                                    <p:animEffect transition="in" filter="wipe(left)">
                                      <p:cBhvr>
                                        <p:cTn id="36" dur="500"/>
                                        <p:tgtEl>
                                          <p:spTgt spid="39">
                                            <p:txEl>
                                              <p:pRg st="1" end="1"/>
                                            </p:txEl>
                                          </p:spTgt>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9">
                                            <p:txEl>
                                              <p:pRg st="2" end="2"/>
                                            </p:txEl>
                                          </p:spTgt>
                                        </p:tgtEl>
                                        <p:attrNameLst>
                                          <p:attrName>style.visibility</p:attrName>
                                        </p:attrNameLst>
                                      </p:cBhvr>
                                      <p:to>
                                        <p:strVal val="visible"/>
                                      </p:to>
                                    </p:set>
                                    <p:animEffect transition="in" filter="wipe(left)">
                                      <p:cBhvr>
                                        <p:cTn id="40" dur="500"/>
                                        <p:tgtEl>
                                          <p:spTgt spid="39">
                                            <p:txEl>
                                              <p:pRg st="2" end="2"/>
                                            </p:txEl>
                                          </p:spTgt>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39">
                                            <p:txEl>
                                              <p:pRg st="3" end="3"/>
                                            </p:txEl>
                                          </p:spTgt>
                                        </p:tgtEl>
                                        <p:attrNameLst>
                                          <p:attrName>style.visibility</p:attrName>
                                        </p:attrNameLst>
                                      </p:cBhvr>
                                      <p:to>
                                        <p:strVal val="visible"/>
                                      </p:to>
                                    </p:set>
                                    <p:animEffect transition="in" filter="wipe(left)">
                                      <p:cBhvr>
                                        <p:cTn id="44" dur="500"/>
                                        <p:tgtEl>
                                          <p:spTgt spid="39">
                                            <p:txEl>
                                              <p:pRg st="3" end="3"/>
                                            </p:txEl>
                                          </p:spTgt>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9">
                                            <p:txEl>
                                              <p:pRg st="4" end="4"/>
                                            </p:txEl>
                                          </p:spTgt>
                                        </p:tgtEl>
                                        <p:attrNameLst>
                                          <p:attrName>style.visibility</p:attrName>
                                        </p:attrNameLst>
                                      </p:cBhvr>
                                      <p:to>
                                        <p:strVal val="visible"/>
                                      </p:to>
                                    </p:set>
                                    <p:animEffect transition="in" filter="wipe(left)">
                                      <p:cBhvr>
                                        <p:cTn id="48" dur="500"/>
                                        <p:tgtEl>
                                          <p:spTgt spid="39">
                                            <p:txEl>
                                              <p:pRg st="4" end="4"/>
                                            </p:txEl>
                                          </p:spTgt>
                                        </p:tgtEl>
                                      </p:cBhvr>
                                    </p:animEffect>
                                  </p:childTnLst>
                                </p:cTn>
                              </p:par>
                            </p:childTnLst>
                          </p:cTn>
                        </p:par>
                        <p:par>
                          <p:cTn id="49" fill="hold">
                            <p:stCondLst>
                              <p:cond delay="5000"/>
                            </p:stCondLst>
                            <p:childTnLst>
                              <p:par>
                                <p:cTn id="50" presetID="2" presetClass="entr" presetSubtype="2" decel="5000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1+#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2" presetClass="entr" presetSubtype="1" fill="hold"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500"/>
                                        <p:tgtEl>
                                          <p:spTgt spid="55"/>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52">
                                            <p:txEl>
                                              <p:pRg st="0" end="0"/>
                                            </p:txEl>
                                          </p:spTgt>
                                        </p:tgtEl>
                                        <p:attrNameLst>
                                          <p:attrName>style.visibility</p:attrName>
                                        </p:attrNameLst>
                                      </p:cBhvr>
                                      <p:to>
                                        <p:strVal val="visible"/>
                                      </p:to>
                                    </p:set>
                                    <p:animEffect transition="in" filter="wipe(left)">
                                      <p:cBhvr>
                                        <p:cTn id="67" dur="500"/>
                                        <p:tgtEl>
                                          <p:spTgt spid="52">
                                            <p:txEl>
                                              <p:pRg st="0" end="0"/>
                                            </p:txEl>
                                          </p:spTgt>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52">
                                            <p:txEl>
                                              <p:pRg st="1" end="1"/>
                                            </p:txEl>
                                          </p:spTgt>
                                        </p:tgtEl>
                                        <p:attrNameLst>
                                          <p:attrName>style.visibility</p:attrName>
                                        </p:attrNameLst>
                                      </p:cBhvr>
                                      <p:to>
                                        <p:strVal val="visible"/>
                                      </p:to>
                                    </p:set>
                                    <p:animEffect transition="in" filter="wipe(left)">
                                      <p:cBhvr>
                                        <p:cTn id="71" dur="500"/>
                                        <p:tgtEl>
                                          <p:spTgt spid="52">
                                            <p:txEl>
                                              <p:pRg st="1" end="1"/>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52">
                                            <p:txEl>
                                              <p:pRg st="2" end="2"/>
                                            </p:txEl>
                                          </p:spTgt>
                                        </p:tgtEl>
                                        <p:attrNameLst>
                                          <p:attrName>style.visibility</p:attrName>
                                        </p:attrNameLst>
                                      </p:cBhvr>
                                      <p:to>
                                        <p:strVal val="visible"/>
                                      </p:to>
                                    </p:set>
                                    <p:animEffect transition="in" filter="wipe(left)">
                                      <p:cBhvr>
                                        <p:cTn id="75" dur="500"/>
                                        <p:tgtEl>
                                          <p:spTgt spid="52">
                                            <p:txEl>
                                              <p:pRg st="2" end="2"/>
                                            </p:txEl>
                                          </p:spTgt>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52">
                                            <p:txEl>
                                              <p:pRg st="3" end="3"/>
                                            </p:txEl>
                                          </p:spTgt>
                                        </p:tgtEl>
                                        <p:attrNameLst>
                                          <p:attrName>style.visibility</p:attrName>
                                        </p:attrNameLst>
                                      </p:cBhvr>
                                      <p:to>
                                        <p:strVal val="visible"/>
                                      </p:to>
                                    </p:set>
                                    <p:animEffect transition="in" filter="wipe(left)">
                                      <p:cBhvr>
                                        <p:cTn id="79" dur="500"/>
                                        <p:tgtEl>
                                          <p:spTgt spid="52">
                                            <p:txEl>
                                              <p:pRg st="3" end="3"/>
                                            </p:txEl>
                                          </p:spTgt>
                                        </p:tgtEl>
                                      </p:cBhvr>
                                    </p:animEffect>
                                  </p:childTnLst>
                                </p:cTn>
                              </p:par>
                            </p:childTnLst>
                          </p:cTn>
                        </p:par>
                        <p:par>
                          <p:cTn id="80" fill="hold">
                            <p:stCondLst>
                              <p:cond delay="8500"/>
                            </p:stCondLst>
                            <p:childTnLst>
                              <p:par>
                                <p:cTn id="81" presetID="22" presetClass="entr" presetSubtype="8" fill="hold" grpId="0" nodeType="afterEffect">
                                  <p:stCondLst>
                                    <p:cond delay="0"/>
                                  </p:stCondLst>
                                  <p:childTnLst>
                                    <p:set>
                                      <p:cBhvr>
                                        <p:cTn id="82" dur="1" fill="hold">
                                          <p:stCondLst>
                                            <p:cond delay="0"/>
                                          </p:stCondLst>
                                        </p:cTn>
                                        <p:tgtEl>
                                          <p:spTgt spid="52">
                                            <p:txEl>
                                              <p:pRg st="4" end="4"/>
                                            </p:txEl>
                                          </p:spTgt>
                                        </p:tgtEl>
                                        <p:attrNameLst>
                                          <p:attrName>style.visibility</p:attrName>
                                        </p:attrNameLst>
                                      </p:cBhvr>
                                      <p:to>
                                        <p:strVal val="visible"/>
                                      </p:to>
                                    </p:set>
                                    <p:animEffect transition="in" filter="wipe(left)">
                                      <p:cBhvr>
                                        <p:cTn id="83" dur="500"/>
                                        <p:tgtEl>
                                          <p:spTgt spid="52">
                                            <p:txEl>
                                              <p:pRg st="4" end="4"/>
                                            </p:txEl>
                                          </p:spTgt>
                                        </p:tgtEl>
                                      </p:cBhvr>
                                    </p:animEffect>
                                  </p:childTnLst>
                                </p:cTn>
                              </p:par>
                            </p:childTnLst>
                          </p:cTn>
                        </p:par>
                        <p:par>
                          <p:cTn id="84" fill="hold">
                            <p:stCondLst>
                              <p:cond delay="9000"/>
                            </p:stCondLst>
                            <p:childTnLst>
                              <p:par>
                                <p:cTn id="85" presetID="53" presetClass="entr" presetSubtype="16"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p:cTn id="87" dur="500" fill="hold"/>
                                        <p:tgtEl>
                                          <p:spTgt spid="59"/>
                                        </p:tgtEl>
                                        <p:attrNameLst>
                                          <p:attrName>ppt_w</p:attrName>
                                        </p:attrNameLst>
                                      </p:cBhvr>
                                      <p:tavLst>
                                        <p:tav tm="0">
                                          <p:val>
                                            <p:fltVal val="0"/>
                                          </p:val>
                                        </p:tav>
                                        <p:tav tm="100000">
                                          <p:val>
                                            <p:strVal val="#ppt_w"/>
                                          </p:val>
                                        </p:tav>
                                      </p:tavLst>
                                    </p:anim>
                                    <p:anim calcmode="lin" valueType="num">
                                      <p:cBhvr>
                                        <p:cTn id="88" dur="500" fill="hold"/>
                                        <p:tgtEl>
                                          <p:spTgt spid="59"/>
                                        </p:tgtEl>
                                        <p:attrNameLst>
                                          <p:attrName>ppt_h</p:attrName>
                                        </p:attrNameLst>
                                      </p:cBhvr>
                                      <p:tavLst>
                                        <p:tav tm="0">
                                          <p:val>
                                            <p:fltVal val="0"/>
                                          </p:val>
                                        </p:tav>
                                        <p:tav tm="100000">
                                          <p:val>
                                            <p:strVal val="#ppt_h"/>
                                          </p:val>
                                        </p:tav>
                                      </p:tavLst>
                                    </p:anim>
                                    <p:animEffect transition="in" filter="fade">
                                      <p:cBhvr>
                                        <p:cTn id="89" dur="500"/>
                                        <p:tgtEl>
                                          <p:spTgt spid="59"/>
                                        </p:tgtEl>
                                      </p:cBhvr>
                                    </p:animEffect>
                                  </p:childTnLst>
                                </p:cTn>
                              </p:par>
                            </p:childTnLst>
                          </p:cTn>
                        </p:par>
                        <p:par>
                          <p:cTn id="90" fill="hold">
                            <p:stCondLst>
                              <p:cond delay="9500"/>
                            </p:stCondLst>
                            <p:childTnLst>
                              <p:par>
                                <p:cTn id="91" presetID="10" presetClass="entr" presetSubtype="0" fill="hold" nodeType="after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fade">
                                      <p:cBhvr>
                                        <p:cTn id="93" dur="500"/>
                                        <p:tgtEl>
                                          <p:spTgt spid="61"/>
                                        </p:tgtEl>
                                      </p:cBhvr>
                                    </p:animEffect>
                                  </p:childTnLst>
                                </p:cTn>
                              </p:par>
                            </p:childTnLst>
                          </p:cTn>
                        </p:par>
                        <p:par>
                          <p:cTn id="94" fill="hold">
                            <p:stCondLst>
                              <p:cond delay="10000"/>
                            </p:stCondLst>
                            <p:childTnLst>
                              <p:par>
                                <p:cTn id="95" presetID="21" presetClass="entr" presetSubtype="1" fill="hold" grpId="0" nodeType="after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heel(1)">
                                      <p:cBhvr>
                                        <p:cTn id="97" dur="500"/>
                                        <p:tgtEl>
                                          <p:spTgt spid="60"/>
                                        </p:tgtEl>
                                      </p:cBhvr>
                                    </p:animEffect>
                                  </p:childTnLst>
                                </p:cTn>
                              </p:par>
                            </p:childTnLst>
                          </p:cTn>
                        </p:par>
                        <p:par>
                          <p:cTn id="98" fill="hold">
                            <p:stCondLst>
                              <p:cond delay="10500"/>
                            </p:stCondLst>
                            <p:childTnLst>
                              <p:par>
                                <p:cTn id="99" presetID="21" presetClass="exit" presetSubtype="1" fill="hold" grpId="1" nodeType="afterEffect">
                                  <p:stCondLst>
                                    <p:cond delay="0"/>
                                  </p:stCondLst>
                                  <p:childTnLst>
                                    <p:animEffect transition="out" filter="wheel(1)">
                                      <p:cBhvr>
                                        <p:cTn id="100" dur="500"/>
                                        <p:tgtEl>
                                          <p:spTgt spid="60"/>
                                        </p:tgtEl>
                                      </p:cBhvr>
                                    </p:animEffect>
                                    <p:set>
                                      <p:cBhvr>
                                        <p:cTn id="101" dur="1" fill="hold">
                                          <p:stCondLst>
                                            <p:cond delay="499"/>
                                          </p:stCondLst>
                                        </p:cTn>
                                        <p:tgtEl>
                                          <p:spTgt spid="60"/>
                                        </p:tgtEl>
                                        <p:attrNameLst>
                                          <p:attrName>style.visibility</p:attrName>
                                        </p:attrNameLst>
                                      </p:cBhvr>
                                      <p:to>
                                        <p:strVal val="hidden"/>
                                      </p:to>
                                    </p:set>
                                  </p:childTnLst>
                                </p:cTn>
                              </p:par>
                            </p:childTnLst>
                          </p:cTn>
                        </p:par>
                        <p:par>
                          <p:cTn id="102" fill="hold">
                            <p:stCondLst>
                              <p:cond delay="11000"/>
                            </p:stCondLst>
                            <p:childTnLst>
                              <p:par>
                                <p:cTn id="103" presetID="22" presetClass="entr" presetSubtype="8" fill="hold" grpId="0" nodeType="afterEffect">
                                  <p:stCondLst>
                                    <p:cond delay="0"/>
                                  </p:stCondLst>
                                  <p:childTnLst>
                                    <p:set>
                                      <p:cBhvr>
                                        <p:cTn id="104" dur="1" fill="hold">
                                          <p:stCondLst>
                                            <p:cond delay="0"/>
                                          </p:stCondLst>
                                        </p:cTn>
                                        <p:tgtEl>
                                          <p:spTgt spid="58">
                                            <p:txEl>
                                              <p:pRg st="0" end="0"/>
                                            </p:txEl>
                                          </p:spTgt>
                                        </p:tgtEl>
                                        <p:attrNameLst>
                                          <p:attrName>style.visibility</p:attrName>
                                        </p:attrNameLst>
                                      </p:cBhvr>
                                      <p:to>
                                        <p:strVal val="visible"/>
                                      </p:to>
                                    </p:set>
                                    <p:animEffect transition="in" filter="wipe(left)">
                                      <p:cBhvr>
                                        <p:cTn id="105" dur="500"/>
                                        <p:tgtEl>
                                          <p:spTgt spid="58">
                                            <p:txEl>
                                              <p:pRg st="0" end="0"/>
                                            </p:txEl>
                                          </p:spTgt>
                                        </p:tgtEl>
                                      </p:cBhvr>
                                    </p:animEffect>
                                  </p:childTnLst>
                                </p:cTn>
                              </p:par>
                            </p:childTnLst>
                          </p:cTn>
                        </p:par>
                        <p:par>
                          <p:cTn id="106" fill="hold">
                            <p:stCondLst>
                              <p:cond delay="11500"/>
                            </p:stCondLst>
                            <p:childTnLst>
                              <p:par>
                                <p:cTn id="107" presetID="22" presetClass="entr" presetSubtype="8" fill="hold" grpId="0" nodeType="afterEffect">
                                  <p:stCondLst>
                                    <p:cond delay="0"/>
                                  </p:stCondLst>
                                  <p:childTnLst>
                                    <p:set>
                                      <p:cBhvr>
                                        <p:cTn id="108" dur="1" fill="hold">
                                          <p:stCondLst>
                                            <p:cond delay="0"/>
                                          </p:stCondLst>
                                        </p:cTn>
                                        <p:tgtEl>
                                          <p:spTgt spid="58">
                                            <p:txEl>
                                              <p:pRg st="1" end="1"/>
                                            </p:txEl>
                                          </p:spTgt>
                                        </p:tgtEl>
                                        <p:attrNameLst>
                                          <p:attrName>style.visibility</p:attrName>
                                        </p:attrNameLst>
                                      </p:cBhvr>
                                      <p:to>
                                        <p:strVal val="visible"/>
                                      </p:to>
                                    </p:set>
                                    <p:animEffect transition="in" filter="wipe(left)">
                                      <p:cBhvr>
                                        <p:cTn id="109" dur="500"/>
                                        <p:tgtEl>
                                          <p:spTgt spid="58">
                                            <p:txEl>
                                              <p:pRg st="1" end="1"/>
                                            </p:txEl>
                                          </p:spTgt>
                                        </p:tgtEl>
                                      </p:cBhvr>
                                    </p:animEffect>
                                  </p:childTnLst>
                                </p:cTn>
                              </p:par>
                            </p:childTnLst>
                          </p:cTn>
                        </p:par>
                        <p:par>
                          <p:cTn id="110" fill="hold">
                            <p:stCondLst>
                              <p:cond delay="12000"/>
                            </p:stCondLst>
                            <p:childTnLst>
                              <p:par>
                                <p:cTn id="111" presetID="22" presetClass="entr" presetSubtype="8" fill="hold" grpId="0" nodeType="afterEffect">
                                  <p:stCondLst>
                                    <p:cond delay="0"/>
                                  </p:stCondLst>
                                  <p:childTnLst>
                                    <p:set>
                                      <p:cBhvr>
                                        <p:cTn id="112" dur="1" fill="hold">
                                          <p:stCondLst>
                                            <p:cond delay="0"/>
                                          </p:stCondLst>
                                        </p:cTn>
                                        <p:tgtEl>
                                          <p:spTgt spid="58">
                                            <p:txEl>
                                              <p:pRg st="2" end="2"/>
                                            </p:txEl>
                                          </p:spTgt>
                                        </p:tgtEl>
                                        <p:attrNameLst>
                                          <p:attrName>style.visibility</p:attrName>
                                        </p:attrNameLst>
                                      </p:cBhvr>
                                      <p:to>
                                        <p:strVal val="visible"/>
                                      </p:to>
                                    </p:set>
                                    <p:animEffect transition="in" filter="wipe(left)">
                                      <p:cBhvr>
                                        <p:cTn id="113" dur="500"/>
                                        <p:tgtEl>
                                          <p:spTgt spid="58">
                                            <p:txEl>
                                              <p:pRg st="2" end="2"/>
                                            </p:txEl>
                                          </p:spTgt>
                                        </p:tgtEl>
                                      </p:cBhvr>
                                    </p:animEffect>
                                  </p:childTnLst>
                                </p:cTn>
                              </p:par>
                            </p:childTnLst>
                          </p:cTn>
                        </p:par>
                        <p:par>
                          <p:cTn id="114" fill="hold">
                            <p:stCondLst>
                              <p:cond delay="12500"/>
                            </p:stCondLst>
                            <p:childTnLst>
                              <p:par>
                                <p:cTn id="115" presetID="22" presetClass="entr" presetSubtype="8" fill="hold" grpId="0" nodeType="afterEffect">
                                  <p:stCondLst>
                                    <p:cond delay="0"/>
                                  </p:stCondLst>
                                  <p:childTnLst>
                                    <p:set>
                                      <p:cBhvr>
                                        <p:cTn id="116" dur="1" fill="hold">
                                          <p:stCondLst>
                                            <p:cond delay="0"/>
                                          </p:stCondLst>
                                        </p:cTn>
                                        <p:tgtEl>
                                          <p:spTgt spid="58">
                                            <p:txEl>
                                              <p:pRg st="3" end="3"/>
                                            </p:txEl>
                                          </p:spTgt>
                                        </p:tgtEl>
                                        <p:attrNameLst>
                                          <p:attrName>style.visibility</p:attrName>
                                        </p:attrNameLst>
                                      </p:cBhvr>
                                      <p:to>
                                        <p:strVal val="visible"/>
                                      </p:to>
                                    </p:set>
                                    <p:animEffect transition="in" filter="wipe(left)">
                                      <p:cBhvr>
                                        <p:cTn id="117" dur="500"/>
                                        <p:tgtEl>
                                          <p:spTgt spid="58">
                                            <p:txEl>
                                              <p:pRg st="3" end="3"/>
                                            </p:txEl>
                                          </p:spTgt>
                                        </p:tgtEl>
                                      </p:cBhvr>
                                    </p:animEffect>
                                  </p:childTnLst>
                                </p:cTn>
                              </p:par>
                            </p:childTnLst>
                          </p:cTn>
                        </p:par>
                        <p:par>
                          <p:cTn id="118" fill="hold">
                            <p:stCondLst>
                              <p:cond delay="13000"/>
                            </p:stCondLst>
                            <p:childTnLst>
                              <p:par>
                                <p:cTn id="119" presetID="22" presetClass="entr" presetSubtype="8" fill="hold" grpId="0" nodeType="afterEffect">
                                  <p:stCondLst>
                                    <p:cond delay="0"/>
                                  </p:stCondLst>
                                  <p:childTnLst>
                                    <p:set>
                                      <p:cBhvr>
                                        <p:cTn id="120" dur="1" fill="hold">
                                          <p:stCondLst>
                                            <p:cond delay="0"/>
                                          </p:stCondLst>
                                        </p:cTn>
                                        <p:tgtEl>
                                          <p:spTgt spid="58">
                                            <p:txEl>
                                              <p:pRg st="4" end="4"/>
                                            </p:txEl>
                                          </p:spTgt>
                                        </p:tgtEl>
                                        <p:attrNameLst>
                                          <p:attrName>style.visibility</p:attrName>
                                        </p:attrNameLst>
                                      </p:cBhvr>
                                      <p:to>
                                        <p:strVal val="visible"/>
                                      </p:to>
                                    </p:set>
                                    <p:animEffect transition="in" filter="wipe(left)">
                                      <p:cBhvr>
                                        <p:cTn id="121" dur="500"/>
                                        <p:tgtEl>
                                          <p:spTgt spid="58">
                                            <p:txEl>
                                              <p:pRg st="4" end="4"/>
                                            </p:txEl>
                                          </p:spTgt>
                                        </p:tgtEl>
                                      </p:cBhvr>
                                    </p:animEffect>
                                  </p:childTnLst>
                                </p:cTn>
                              </p:par>
                            </p:childTnLst>
                          </p:cTn>
                        </p:par>
                        <p:par>
                          <p:cTn id="122" fill="hold">
                            <p:stCondLst>
                              <p:cond delay="13500"/>
                            </p:stCondLst>
                            <p:childTnLst>
                              <p:par>
                                <p:cTn id="123" presetID="22" presetClass="entr" presetSubtype="8" fill="hold" grpId="0" nodeType="afterEffect">
                                  <p:stCondLst>
                                    <p:cond delay="0"/>
                                  </p:stCondLst>
                                  <p:childTnLst>
                                    <p:set>
                                      <p:cBhvr>
                                        <p:cTn id="124" dur="1" fill="hold">
                                          <p:stCondLst>
                                            <p:cond delay="0"/>
                                          </p:stCondLst>
                                        </p:cTn>
                                        <p:tgtEl>
                                          <p:spTgt spid="58">
                                            <p:txEl>
                                              <p:pRg st="5" end="5"/>
                                            </p:txEl>
                                          </p:spTgt>
                                        </p:tgtEl>
                                        <p:attrNameLst>
                                          <p:attrName>style.visibility</p:attrName>
                                        </p:attrNameLst>
                                      </p:cBhvr>
                                      <p:to>
                                        <p:strVal val="visible"/>
                                      </p:to>
                                    </p:set>
                                    <p:animEffect transition="in" filter="wipe(left)">
                                      <p:cBhvr>
                                        <p:cTn id="125" dur="500"/>
                                        <p:tgtEl>
                                          <p:spTgt spid="58">
                                            <p:txEl>
                                              <p:pRg st="5" end="5"/>
                                            </p:txEl>
                                          </p:spTgt>
                                        </p:tgtEl>
                                      </p:cBhvr>
                                    </p:animEffect>
                                  </p:childTnLst>
                                </p:cTn>
                              </p:par>
                            </p:childTnLst>
                          </p:cTn>
                        </p:par>
                        <p:par>
                          <p:cTn id="126" fill="hold">
                            <p:stCondLst>
                              <p:cond delay="14000"/>
                            </p:stCondLst>
                            <p:childTnLst>
                              <p:par>
                                <p:cTn id="127" presetID="22" presetClass="entr" presetSubtype="8" fill="hold" grpId="0" nodeType="afterEffect">
                                  <p:stCondLst>
                                    <p:cond delay="0"/>
                                  </p:stCondLst>
                                  <p:childTnLst>
                                    <p:set>
                                      <p:cBhvr>
                                        <p:cTn id="128" dur="1" fill="hold">
                                          <p:stCondLst>
                                            <p:cond delay="0"/>
                                          </p:stCondLst>
                                        </p:cTn>
                                        <p:tgtEl>
                                          <p:spTgt spid="58">
                                            <p:txEl>
                                              <p:pRg st="6" end="6"/>
                                            </p:txEl>
                                          </p:spTgt>
                                        </p:tgtEl>
                                        <p:attrNameLst>
                                          <p:attrName>style.visibility</p:attrName>
                                        </p:attrNameLst>
                                      </p:cBhvr>
                                      <p:to>
                                        <p:strVal val="visible"/>
                                      </p:to>
                                    </p:set>
                                    <p:animEffect transition="in" filter="wipe(left)">
                                      <p:cBhvr>
                                        <p:cTn id="129" dur="500"/>
                                        <p:tgtEl>
                                          <p:spTgt spid="58">
                                            <p:txEl>
                                              <p:pRg st="6" end="6"/>
                                            </p:txEl>
                                          </p:spTgt>
                                        </p:tgtEl>
                                      </p:cBhvr>
                                    </p:animEffect>
                                  </p:childTnLst>
                                </p:cTn>
                              </p:par>
                            </p:childTnLst>
                          </p:cTn>
                        </p:par>
                        <p:par>
                          <p:cTn id="130" fill="hold">
                            <p:stCondLst>
                              <p:cond delay="14500"/>
                            </p:stCondLst>
                            <p:childTnLst>
                              <p:par>
                                <p:cTn id="131" presetID="22" presetClass="entr" presetSubtype="8" fill="hold" grpId="0" nodeType="afterEffect">
                                  <p:stCondLst>
                                    <p:cond delay="0"/>
                                  </p:stCondLst>
                                  <p:childTnLst>
                                    <p:set>
                                      <p:cBhvr>
                                        <p:cTn id="132" dur="1" fill="hold">
                                          <p:stCondLst>
                                            <p:cond delay="0"/>
                                          </p:stCondLst>
                                        </p:cTn>
                                        <p:tgtEl>
                                          <p:spTgt spid="58">
                                            <p:txEl>
                                              <p:pRg st="7" end="7"/>
                                            </p:txEl>
                                          </p:spTgt>
                                        </p:tgtEl>
                                        <p:attrNameLst>
                                          <p:attrName>style.visibility</p:attrName>
                                        </p:attrNameLst>
                                      </p:cBhvr>
                                      <p:to>
                                        <p:strVal val="visible"/>
                                      </p:to>
                                    </p:set>
                                    <p:animEffect transition="in" filter="wipe(left)">
                                      <p:cBhvr>
                                        <p:cTn id="133" dur="500"/>
                                        <p:tgtEl>
                                          <p:spTgt spid="58">
                                            <p:txEl>
                                              <p:pRg st="7" end="7"/>
                                            </p:txEl>
                                          </p:spTgt>
                                        </p:tgtEl>
                                      </p:cBhvr>
                                    </p:animEffect>
                                  </p:childTnLst>
                                </p:cTn>
                              </p:par>
                            </p:childTnLst>
                          </p:cTn>
                        </p:par>
                        <p:par>
                          <p:cTn id="134" fill="hold">
                            <p:stCondLst>
                              <p:cond delay="15000"/>
                            </p:stCondLst>
                            <p:childTnLst>
                              <p:par>
                                <p:cTn id="135" presetID="22" presetClass="entr" presetSubtype="8" fill="hold" grpId="0" nodeType="afterEffect">
                                  <p:stCondLst>
                                    <p:cond delay="0"/>
                                  </p:stCondLst>
                                  <p:childTnLst>
                                    <p:set>
                                      <p:cBhvr>
                                        <p:cTn id="136" dur="1" fill="hold">
                                          <p:stCondLst>
                                            <p:cond delay="0"/>
                                          </p:stCondLst>
                                        </p:cTn>
                                        <p:tgtEl>
                                          <p:spTgt spid="58">
                                            <p:txEl>
                                              <p:pRg st="8" end="8"/>
                                            </p:txEl>
                                          </p:spTgt>
                                        </p:tgtEl>
                                        <p:attrNameLst>
                                          <p:attrName>style.visibility</p:attrName>
                                        </p:attrNameLst>
                                      </p:cBhvr>
                                      <p:to>
                                        <p:strVal val="visible"/>
                                      </p:to>
                                    </p:set>
                                    <p:animEffect transition="in" filter="wipe(left)">
                                      <p:cBhvr>
                                        <p:cTn id="137" dur="500"/>
                                        <p:tgtEl>
                                          <p:spTgt spid="58">
                                            <p:txEl>
                                              <p:pRg st="8" end="8"/>
                                            </p:txEl>
                                          </p:spTgt>
                                        </p:tgtEl>
                                      </p:cBhvr>
                                    </p:animEffect>
                                  </p:childTnLst>
                                </p:cTn>
                              </p:par>
                            </p:childTnLst>
                          </p:cTn>
                        </p:par>
                        <p:par>
                          <p:cTn id="138" fill="hold">
                            <p:stCondLst>
                              <p:cond delay="15500"/>
                            </p:stCondLst>
                            <p:childTnLst>
                              <p:par>
                                <p:cTn id="139" presetID="2" presetClass="entr" presetSubtype="8" decel="50000" fill="hold" grpId="0" nodeType="afterEffect">
                                  <p:stCondLst>
                                    <p:cond delay="0"/>
                                  </p:stCondLst>
                                  <p:childTnLst>
                                    <p:set>
                                      <p:cBhvr>
                                        <p:cTn id="140" dur="1" fill="hold">
                                          <p:stCondLst>
                                            <p:cond delay="0"/>
                                          </p:stCondLst>
                                        </p:cTn>
                                        <p:tgtEl>
                                          <p:spTgt spid="62"/>
                                        </p:tgtEl>
                                        <p:attrNameLst>
                                          <p:attrName>style.visibility</p:attrName>
                                        </p:attrNameLst>
                                      </p:cBhvr>
                                      <p:to>
                                        <p:strVal val="visible"/>
                                      </p:to>
                                    </p:set>
                                    <p:anim calcmode="lin" valueType="num">
                                      <p:cBhvr additive="base">
                                        <p:cTn id="141" dur="500" fill="hold"/>
                                        <p:tgtEl>
                                          <p:spTgt spid="62"/>
                                        </p:tgtEl>
                                        <p:attrNameLst>
                                          <p:attrName>ppt_x</p:attrName>
                                        </p:attrNameLst>
                                      </p:cBhvr>
                                      <p:tavLst>
                                        <p:tav tm="0">
                                          <p:val>
                                            <p:strVal val="0-#ppt_w/2"/>
                                          </p:val>
                                        </p:tav>
                                        <p:tav tm="100000">
                                          <p:val>
                                            <p:strVal val="#ppt_x"/>
                                          </p:val>
                                        </p:tav>
                                      </p:tavLst>
                                    </p:anim>
                                    <p:anim calcmode="lin" valueType="num">
                                      <p:cBhvr additive="base">
                                        <p:cTn id="142" dur="500" fill="hold"/>
                                        <p:tgtEl>
                                          <p:spTgt spid="62"/>
                                        </p:tgtEl>
                                        <p:attrNameLst>
                                          <p:attrName>ppt_y</p:attrName>
                                        </p:attrNameLst>
                                      </p:cBhvr>
                                      <p:tavLst>
                                        <p:tav tm="0">
                                          <p:val>
                                            <p:strVal val="#ppt_y"/>
                                          </p:val>
                                        </p:tav>
                                        <p:tav tm="100000">
                                          <p:val>
                                            <p:strVal val="#ppt_y"/>
                                          </p:val>
                                        </p:tav>
                                      </p:tavLst>
                                    </p:anim>
                                  </p:childTnLst>
                                </p:cTn>
                              </p:par>
                            </p:childTnLst>
                          </p:cTn>
                        </p:par>
                        <p:par>
                          <p:cTn id="143" fill="hold">
                            <p:stCondLst>
                              <p:cond delay="16000"/>
                            </p:stCondLst>
                            <p:childTnLst>
                              <p:par>
                                <p:cTn id="144" presetID="42" presetClass="entr" presetSubtype="0" fill="hold" grpId="0" nodeType="afterEffect">
                                  <p:stCondLst>
                                    <p:cond delay="0"/>
                                  </p:stCondLst>
                                  <p:childTnLst>
                                    <p:set>
                                      <p:cBhvr>
                                        <p:cTn id="145" dur="1" fill="hold">
                                          <p:stCondLst>
                                            <p:cond delay="0"/>
                                          </p:stCondLst>
                                        </p:cTn>
                                        <p:tgtEl>
                                          <p:spTgt spid="64"/>
                                        </p:tgtEl>
                                        <p:attrNameLst>
                                          <p:attrName>style.visibility</p:attrName>
                                        </p:attrNameLst>
                                      </p:cBhvr>
                                      <p:to>
                                        <p:strVal val="visible"/>
                                      </p:to>
                                    </p:set>
                                    <p:animEffect transition="in" filter="fade">
                                      <p:cBhvr>
                                        <p:cTn id="146" dur="500"/>
                                        <p:tgtEl>
                                          <p:spTgt spid="64"/>
                                        </p:tgtEl>
                                      </p:cBhvr>
                                    </p:animEffect>
                                    <p:anim calcmode="lin" valueType="num">
                                      <p:cBhvr>
                                        <p:cTn id="147" dur="500" fill="hold"/>
                                        <p:tgtEl>
                                          <p:spTgt spid="64"/>
                                        </p:tgtEl>
                                        <p:attrNameLst>
                                          <p:attrName>ppt_x</p:attrName>
                                        </p:attrNameLst>
                                      </p:cBhvr>
                                      <p:tavLst>
                                        <p:tav tm="0">
                                          <p:val>
                                            <p:strVal val="#ppt_x"/>
                                          </p:val>
                                        </p:tav>
                                        <p:tav tm="100000">
                                          <p:val>
                                            <p:strVal val="#ppt_x"/>
                                          </p:val>
                                        </p:tav>
                                      </p:tavLst>
                                    </p:anim>
                                    <p:anim calcmode="lin" valueType="num">
                                      <p:cBhvr>
                                        <p:cTn id="148" dur="500" fill="hold"/>
                                        <p:tgtEl>
                                          <p:spTgt spid="64"/>
                                        </p:tgtEl>
                                        <p:attrNameLst>
                                          <p:attrName>ppt_y</p:attrName>
                                        </p:attrNameLst>
                                      </p:cBhvr>
                                      <p:tavLst>
                                        <p:tav tm="0">
                                          <p:val>
                                            <p:strVal val="#ppt_y+.1"/>
                                          </p:val>
                                        </p:tav>
                                        <p:tav tm="100000">
                                          <p:val>
                                            <p:strVal val="#ppt_y"/>
                                          </p:val>
                                        </p:tav>
                                      </p:tavLst>
                                    </p:anim>
                                  </p:childTnLst>
                                </p:cTn>
                              </p:par>
                            </p:childTnLst>
                          </p:cTn>
                        </p:par>
                        <p:par>
                          <p:cTn id="149" fill="hold">
                            <p:stCondLst>
                              <p:cond delay="16500"/>
                            </p:stCondLst>
                            <p:childTnLst>
                              <p:par>
                                <p:cTn id="150" presetID="53" presetClass="entr" presetSubtype="16" fill="hold" grpId="0" nodeType="afterEffect">
                                  <p:stCondLst>
                                    <p:cond delay="0"/>
                                  </p:stCondLst>
                                  <p:childTnLst>
                                    <p:set>
                                      <p:cBhvr>
                                        <p:cTn id="151" dur="1" fill="hold">
                                          <p:stCondLst>
                                            <p:cond delay="0"/>
                                          </p:stCondLst>
                                        </p:cTn>
                                        <p:tgtEl>
                                          <p:spTgt spid="65"/>
                                        </p:tgtEl>
                                        <p:attrNameLst>
                                          <p:attrName>style.visibility</p:attrName>
                                        </p:attrNameLst>
                                      </p:cBhvr>
                                      <p:to>
                                        <p:strVal val="visible"/>
                                      </p:to>
                                    </p:set>
                                    <p:anim calcmode="lin" valueType="num">
                                      <p:cBhvr>
                                        <p:cTn id="152" dur="500" fill="hold"/>
                                        <p:tgtEl>
                                          <p:spTgt spid="65"/>
                                        </p:tgtEl>
                                        <p:attrNameLst>
                                          <p:attrName>ppt_w</p:attrName>
                                        </p:attrNameLst>
                                      </p:cBhvr>
                                      <p:tavLst>
                                        <p:tav tm="0">
                                          <p:val>
                                            <p:fltVal val="0"/>
                                          </p:val>
                                        </p:tav>
                                        <p:tav tm="100000">
                                          <p:val>
                                            <p:strVal val="#ppt_w"/>
                                          </p:val>
                                        </p:tav>
                                      </p:tavLst>
                                    </p:anim>
                                    <p:anim calcmode="lin" valueType="num">
                                      <p:cBhvr>
                                        <p:cTn id="153" dur="500" fill="hold"/>
                                        <p:tgtEl>
                                          <p:spTgt spid="65"/>
                                        </p:tgtEl>
                                        <p:attrNameLst>
                                          <p:attrName>ppt_h</p:attrName>
                                        </p:attrNameLst>
                                      </p:cBhvr>
                                      <p:tavLst>
                                        <p:tav tm="0">
                                          <p:val>
                                            <p:fltVal val="0"/>
                                          </p:val>
                                        </p:tav>
                                        <p:tav tm="100000">
                                          <p:val>
                                            <p:strVal val="#ppt_h"/>
                                          </p:val>
                                        </p:tav>
                                      </p:tavLst>
                                    </p:anim>
                                    <p:animEffect transition="in" filter="fade">
                                      <p:cBhvr>
                                        <p:cTn id="154" dur="500"/>
                                        <p:tgtEl>
                                          <p:spTgt spid="65"/>
                                        </p:tgtEl>
                                      </p:cBhvr>
                                    </p:animEffect>
                                  </p:childTnLst>
                                </p:cTn>
                              </p:par>
                            </p:childTnLst>
                          </p:cTn>
                        </p:par>
                        <p:par>
                          <p:cTn id="155" fill="hold">
                            <p:stCondLst>
                              <p:cond delay="17000"/>
                            </p:stCondLst>
                            <p:childTnLst>
                              <p:par>
                                <p:cTn id="156" presetID="10" presetClass="entr" presetSubtype="0" fill="hold" nodeType="after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fade">
                                      <p:cBhvr>
                                        <p:cTn id="158" dur="500"/>
                                        <p:tgtEl>
                                          <p:spTgt spid="67"/>
                                        </p:tgtEl>
                                      </p:cBhvr>
                                    </p:animEffect>
                                  </p:childTnLst>
                                </p:cTn>
                              </p:par>
                            </p:childTnLst>
                          </p:cTn>
                        </p:par>
                        <p:par>
                          <p:cTn id="159" fill="hold">
                            <p:stCondLst>
                              <p:cond delay="17500"/>
                            </p:stCondLst>
                            <p:childTnLst>
                              <p:par>
                                <p:cTn id="160" presetID="21" presetClass="entr" presetSubtype="1" fill="hold" grpId="0" nodeType="after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wheel(1)">
                                      <p:cBhvr>
                                        <p:cTn id="162" dur="500"/>
                                        <p:tgtEl>
                                          <p:spTgt spid="66"/>
                                        </p:tgtEl>
                                      </p:cBhvr>
                                    </p:animEffect>
                                  </p:childTnLst>
                                </p:cTn>
                              </p:par>
                            </p:childTnLst>
                          </p:cTn>
                        </p:par>
                        <p:par>
                          <p:cTn id="163" fill="hold">
                            <p:stCondLst>
                              <p:cond delay="18000"/>
                            </p:stCondLst>
                            <p:childTnLst>
                              <p:par>
                                <p:cTn id="164" presetID="21" presetClass="exit" presetSubtype="1" fill="hold" grpId="1" nodeType="afterEffect">
                                  <p:stCondLst>
                                    <p:cond delay="0"/>
                                  </p:stCondLst>
                                  <p:childTnLst>
                                    <p:animEffect transition="out" filter="wheel(1)">
                                      <p:cBhvr>
                                        <p:cTn id="165" dur="500"/>
                                        <p:tgtEl>
                                          <p:spTgt spid="66"/>
                                        </p:tgtEl>
                                      </p:cBhvr>
                                    </p:animEffect>
                                    <p:set>
                                      <p:cBhvr>
                                        <p:cTn id="166" dur="1" fill="hold">
                                          <p:stCondLst>
                                            <p:cond delay="499"/>
                                          </p:stCondLst>
                                        </p:cTn>
                                        <p:tgtEl>
                                          <p:spTgt spid="66"/>
                                        </p:tgtEl>
                                        <p:attrNameLst>
                                          <p:attrName>style.visibility</p:attrName>
                                        </p:attrNameLst>
                                      </p:cBhvr>
                                      <p:to>
                                        <p:strVal val="hidden"/>
                                      </p:to>
                                    </p:set>
                                  </p:childTnLst>
                                </p:cTn>
                              </p:par>
                            </p:childTnLst>
                          </p:cTn>
                        </p:par>
                        <p:par>
                          <p:cTn id="167" fill="hold">
                            <p:stCondLst>
                              <p:cond delay="18500"/>
                            </p:stCondLst>
                            <p:childTnLst>
                              <p:par>
                                <p:cTn id="168" presetID="22" presetClass="entr" presetSubtype="8" fill="hold" grpId="0" nodeType="afterEffect">
                                  <p:stCondLst>
                                    <p:cond delay="0"/>
                                  </p:stCondLst>
                                  <p:childTnLst>
                                    <p:set>
                                      <p:cBhvr>
                                        <p:cTn id="169" dur="1" fill="hold">
                                          <p:stCondLst>
                                            <p:cond delay="0"/>
                                          </p:stCondLst>
                                        </p:cTn>
                                        <p:tgtEl>
                                          <p:spTgt spid="68">
                                            <p:txEl>
                                              <p:pRg st="0" end="0"/>
                                            </p:txEl>
                                          </p:spTgt>
                                        </p:tgtEl>
                                        <p:attrNameLst>
                                          <p:attrName>style.visibility</p:attrName>
                                        </p:attrNameLst>
                                      </p:cBhvr>
                                      <p:to>
                                        <p:strVal val="visible"/>
                                      </p:to>
                                    </p:set>
                                    <p:animEffect transition="in" filter="wipe(left)">
                                      <p:cBhvr>
                                        <p:cTn id="170" dur="500"/>
                                        <p:tgtEl>
                                          <p:spTgt spid="68">
                                            <p:txEl>
                                              <p:pRg st="0" end="0"/>
                                            </p:txEl>
                                          </p:spTgt>
                                        </p:tgtEl>
                                      </p:cBhvr>
                                    </p:animEffect>
                                  </p:childTnLst>
                                </p:cTn>
                              </p:par>
                            </p:childTnLst>
                          </p:cTn>
                        </p:par>
                        <p:par>
                          <p:cTn id="171" fill="hold">
                            <p:stCondLst>
                              <p:cond delay="19000"/>
                            </p:stCondLst>
                            <p:childTnLst>
                              <p:par>
                                <p:cTn id="172" presetID="22" presetClass="entr" presetSubtype="8" fill="hold" grpId="0" nodeType="afterEffect">
                                  <p:stCondLst>
                                    <p:cond delay="0"/>
                                  </p:stCondLst>
                                  <p:childTnLst>
                                    <p:set>
                                      <p:cBhvr>
                                        <p:cTn id="173" dur="1" fill="hold">
                                          <p:stCondLst>
                                            <p:cond delay="0"/>
                                          </p:stCondLst>
                                        </p:cTn>
                                        <p:tgtEl>
                                          <p:spTgt spid="68">
                                            <p:txEl>
                                              <p:pRg st="1" end="1"/>
                                            </p:txEl>
                                          </p:spTgt>
                                        </p:tgtEl>
                                        <p:attrNameLst>
                                          <p:attrName>style.visibility</p:attrName>
                                        </p:attrNameLst>
                                      </p:cBhvr>
                                      <p:to>
                                        <p:strVal val="visible"/>
                                      </p:to>
                                    </p:set>
                                    <p:animEffect transition="in" filter="wipe(left)">
                                      <p:cBhvr>
                                        <p:cTn id="174" dur="500"/>
                                        <p:tgtEl>
                                          <p:spTgt spid="68">
                                            <p:txEl>
                                              <p:pRg st="1" end="1"/>
                                            </p:txEl>
                                          </p:spTgt>
                                        </p:tgtEl>
                                      </p:cBhvr>
                                    </p:animEffect>
                                  </p:childTnLst>
                                </p:cTn>
                              </p:par>
                            </p:childTnLst>
                          </p:cTn>
                        </p:par>
                        <p:par>
                          <p:cTn id="175" fill="hold">
                            <p:stCondLst>
                              <p:cond delay="19500"/>
                            </p:stCondLst>
                            <p:childTnLst>
                              <p:par>
                                <p:cTn id="176" presetID="22" presetClass="entr" presetSubtype="8" fill="hold" grpId="0" nodeType="afterEffect">
                                  <p:stCondLst>
                                    <p:cond delay="0"/>
                                  </p:stCondLst>
                                  <p:childTnLst>
                                    <p:set>
                                      <p:cBhvr>
                                        <p:cTn id="177" dur="1" fill="hold">
                                          <p:stCondLst>
                                            <p:cond delay="0"/>
                                          </p:stCondLst>
                                        </p:cTn>
                                        <p:tgtEl>
                                          <p:spTgt spid="68">
                                            <p:txEl>
                                              <p:pRg st="2" end="2"/>
                                            </p:txEl>
                                          </p:spTgt>
                                        </p:tgtEl>
                                        <p:attrNameLst>
                                          <p:attrName>style.visibility</p:attrName>
                                        </p:attrNameLst>
                                      </p:cBhvr>
                                      <p:to>
                                        <p:strVal val="visible"/>
                                      </p:to>
                                    </p:set>
                                    <p:animEffect transition="in" filter="wipe(left)">
                                      <p:cBhvr>
                                        <p:cTn id="178" dur="500"/>
                                        <p:tgtEl>
                                          <p:spTgt spid="68">
                                            <p:txEl>
                                              <p:pRg st="2" end="2"/>
                                            </p:txEl>
                                          </p:spTgt>
                                        </p:tgtEl>
                                      </p:cBhvr>
                                    </p:animEffect>
                                  </p:childTnLst>
                                </p:cTn>
                              </p:par>
                            </p:childTnLst>
                          </p:cTn>
                        </p:par>
                        <p:par>
                          <p:cTn id="179" fill="hold">
                            <p:stCondLst>
                              <p:cond delay="20000"/>
                            </p:stCondLst>
                            <p:childTnLst>
                              <p:par>
                                <p:cTn id="180" presetID="10" presetClass="entr" presetSubtype="0" fill="hold" grpId="0" nodeType="afterEffect">
                                  <p:stCondLst>
                                    <p:cond delay="0"/>
                                  </p:stCondLst>
                                  <p:childTnLst>
                                    <p:set>
                                      <p:cBhvr>
                                        <p:cTn id="181" dur="1" fill="hold">
                                          <p:stCondLst>
                                            <p:cond delay="0"/>
                                          </p:stCondLst>
                                        </p:cTn>
                                        <p:tgtEl>
                                          <p:spTgt spid="69"/>
                                        </p:tgtEl>
                                        <p:attrNameLst>
                                          <p:attrName>style.visibility</p:attrName>
                                        </p:attrNameLst>
                                      </p:cBhvr>
                                      <p:to>
                                        <p:strVal val="visible"/>
                                      </p:to>
                                    </p:set>
                                    <p:animEffect transition="in" filter="fade">
                                      <p:cBhvr>
                                        <p:cTn id="18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7" grpId="0" animBg="1"/>
      <p:bldP spid="39" grpId="0" build="p"/>
      <p:bldP spid="14" grpId="0" animBg="1"/>
      <p:bldP spid="15" grpId="0" animBg="1"/>
      <p:bldP spid="52" grpId="0" uiExpand="1" build="p"/>
      <p:bldP spid="58" grpId="0" build="p"/>
      <p:bldP spid="59" grpId="0" animBg="1"/>
      <p:bldP spid="60" grpId="0" animBg="1"/>
      <p:bldP spid="60" grpId="1" animBg="1"/>
      <p:bldP spid="64" grpId="0" animBg="1"/>
      <p:bldP spid="65" grpId="0" animBg="1"/>
      <p:bldP spid="66" grpId="0" animBg="1"/>
      <p:bldP spid="66" grpId="1" animBg="1"/>
      <p:bldP spid="68" grpId="0" build="p"/>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09578B-0AC5-4550-B7DB-B6F4D5A16B42}"/>
              </a:ext>
            </a:extLst>
          </p:cNvPr>
          <p:cNvSpPr/>
          <p:nvPr/>
        </p:nvSpPr>
        <p:spPr>
          <a:xfrm>
            <a:off x="0" y="0"/>
            <a:ext cx="12192000" cy="6858000"/>
          </a:xfrm>
          <a:prstGeom prst="rect">
            <a:avLst/>
          </a:prstGeom>
          <a:solidFill>
            <a:srgbClr val="E9EBEA"/>
          </a:solidFill>
          <a:ln w="5715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Rectangle 6">
            <a:extLst>
              <a:ext uri="{FF2B5EF4-FFF2-40B4-BE49-F238E27FC236}">
                <a16:creationId xmlns:a16="http://schemas.microsoft.com/office/drawing/2014/main" id="{72FA57F2-D475-809B-A528-DD26D238C3B9}"/>
              </a:ext>
            </a:extLst>
          </p:cNvPr>
          <p:cNvSpPr/>
          <p:nvPr/>
        </p:nvSpPr>
        <p:spPr>
          <a:xfrm>
            <a:off x="695326" y="838200"/>
            <a:ext cx="10801350" cy="5448300"/>
          </a:xfrm>
          <a:prstGeom prst="rect">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Rectangle 13">
            <a:extLst>
              <a:ext uri="{FF2B5EF4-FFF2-40B4-BE49-F238E27FC236}">
                <a16:creationId xmlns:a16="http://schemas.microsoft.com/office/drawing/2014/main" id="{B4B54D16-89F6-913E-CC2E-E6EA35377AD0}"/>
              </a:ext>
            </a:extLst>
          </p:cNvPr>
          <p:cNvSpPr/>
          <p:nvPr/>
        </p:nvSpPr>
        <p:spPr>
          <a:xfrm>
            <a:off x="1453099" y="694316"/>
            <a:ext cx="4752829" cy="347727"/>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3" name="Group 2">
            <a:extLst>
              <a:ext uri="{FF2B5EF4-FFF2-40B4-BE49-F238E27FC236}">
                <a16:creationId xmlns:a16="http://schemas.microsoft.com/office/drawing/2014/main" id="{5345424F-516C-02C1-278C-756FBF36CD7B}"/>
              </a:ext>
            </a:extLst>
          </p:cNvPr>
          <p:cNvGrpSpPr/>
          <p:nvPr/>
        </p:nvGrpSpPr>
        <p:grpSpPr>
          <a:xfrm>
            <a:off x="4382572" y="-7824939"/>
            <a:ext cx="7716067" cy="14866900"/>
            <a:chOff x="4622933" y="-907305"/>
            <a:chExt cx="7716067" cy="14866900"/>
          </a:xfrm>
        </p:grpSpPr>
        <p:sp>
          <p:nvSpPr>
            <p:cNvPr id="4" name="Parallelogram 3">
              <a:extLst>
                <a:ext uri="{FF2B5EF4-FFF2-40B4-BE49-F238E27FC236}">
                  <a16:creationId xmlns:a16="http://schemas.microsoft.com/office/drawing/2014/main" id="{A4B19103-A3C7-40C7-9BD5-5DC96A525706}"/>
                </a:ext>
              </a:extLst>
            </p:cNvPr>
            <p:cNvSpPr/>
            <p:nvPr/>
          </p:nvSpPr>
          <p:spPr>
            <a:xfrm flipV="1">
              <a:off x="4622933" y="-907305"/>
              <a:ext cx="7716067" cy="7433450"/>
            </a:xfrm>
            <a:prstGeom prst="parallelogram">
              <a:avLst>
                <a:gd name="adj" fmla="val 22266"/>
              </a:avLst>
            </a:prstGeom>
            <a:solidFill>
              <a:srgbClr val="858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Parallelogram 4">
              <a:extLst>
                <a:ext uri="{FF2B5EF4-FFF2-40B4-BE49-F238E27FC236}">
                  <a16:creationId xmlns:a16="http://schemas.microsoft.com/office/drawing/2014/main" id="{E75D6C9A-080E-1568-C5C5-4500FECCB686}"/>
                </a:ext>
              </a:extLst>
            </p:cNvPr>
            <p:cNvSpPr/>
            <p:nvPr/>
          </p:nvSpPr>
          <p:spPr>
            <a:xfrm>
              <a:off x="4622933" y="6526145"/>
              <a:ext cx="7716067" cy="7433450"/>
            </a:xfrm>
            <a:prstGeom prst="parallelogram">
              <a:avLst>
                <a:gd name="adj" fmla="val 222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grpSp>
      <p:sp>
        <p:nvSpPr>
          <p:cNvPr id="20" name="Parallelogram 19">
            <a:extLst>
              <a:ext uri="{FF2B5EF4-FFF2-40B4-BE49-F238E27FC236}">
                <a16:creationId xmlns:a16="http://schemas.microsoft.com/office/drawing/2014/main" id="{2F699BB5-2CEA-F57D-4CC3-CCB913B6B6DC}"/>
              </a:ext>
            </a:extLst>
          </p:cNvPr>
          <p:cNvSpPr/>
          <p:nvPr/>
        </p:nvSpPr>
        <p:spPr>
          <a:xfrm>
            <a:off x="-1128900" y="3429000"/>
            <a:ext cx="7616448" cy="913868"/>
          </a:xfrm>
          <a:prstGeom prst="parallelogram">
            <a:avLst>
              <a:gd name="adj" fmla="val 20079"/>
            </a:avLst>
          </a:prstGeom>
          <a:solidFill>
            <a:srgbClr val="454646"/>
          </a:solidFill>
          <a:ln>
            <a:noFill/>
          </a:ln>
          <a:effectLst>
            <a:outerShdw blurRad="443932" dist="288879" dir="5400000" sx="90000" sy="9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6E7ED286-8000-D7C3-80A9-63A47F9859D3}"/>
              </a:ext>
            </a:extLst>
          </p:cNvPr>
          <p:cNvSpPr txBox="1"/>
          <p:nvPr/>
        </p:nvSpPr>
        <p:spPr>
          <a:xfrm>
            <a:off x="1615319" y="698926"/>
            <a:ext cx="4966456" cy="707886"/>
          </a:xfrm>
          <a:prstGeom prst="rect">
            <a:avLst/>
          </a:prstGeom>
          <a:noFill/>
        </p:spPr>
        <p:txBody>
          <a:bodyPr wrap="square">
            <a:spAutoFit/>
          </a:bodyPr>
          <a:lstStyle/>
          <a:p>
            <a:pPr>
              <a:lnSpc>
                <a:spcPts val="2400"/>
              </a:lnSpc>
            </a:pPr>
            <a:r>
              <a:rPr lang="en-US" sz="2400" b="1" dirty="0">
                <a:latin typeface="Arial" panose="020B0604020202020204" pitchFamily="34" charset="0"/>
                <a:cs typeface="Arial" panose="020B0604020202020204" pitchFamily="34" charset="0"/>
              </a:rPr>
              <a:t>IS THE </a:t>
            </a:r>
            <a:r>
              <a:rPr lang="en-US" sz="2400" b="1" dirty="0">
                <a:solidFill>
                  <a:srgbClr val="CF121E"/>
                </a:solidFill>
                <a:latin typeface="Arial" panose="020B0604020202020204" pitchFamily="34" charset="0"/>
                <a:cs typeface="Arial" panose="020B0604020202020204" pitchFamily="34" charset="0"/>
              </a:rPr>
              <a:t>RESALE</a:t>
            </a:r>
            <a:r>
              <a:rPr lang="en-US" sz="2400" b="1" dirty="0">
                <a:latin typeface="Arial" panose="020B0604020202020204" pitchFamily="34" charset="0"/>
                <a:cs typeface="Arial" panose="020B0604020202020204" pitchFamily="34" charset="0"/>
              </a:rPr>
              <a:t> OF REAL ESTATE ALLOWED</a:t>
            </a:r>
            <a:endParaRPr lang="uk-UA" sz="2400" b="1"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37E49000-22C0-AECA-38F8-E36A2D7C28CA}"/>
              </a:ext>
            </a:extLst>
          </p:cNvPr>
          <p:cNvSpPr>
            <a:spLocks noChangeAspect="1"/>
          </p:cNvSpPr>
          <p:nvPr/>
        </p:nvSpPr>
        <p:spPr>
          <a:xfrm>
            <a:off x="1408129" y="802200"/>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TextBox 16">
            <a:extLst>
              <a:ext uri="{FF2B5EF4-FFF2-40B4-BE49-F238E27FC236}">
                <a16:creationId xmlns:a16="http://schemas.microsoft.com/office/drawing/2014/main" id="{D1F0E21D-8795-F3C9-CC41-0D95ABE611D3}"/>
              </a:ext>
            </a:extLst>
          </p:cNvPr>
          <p:cNvSpPr txBox="1"/>
          <p:nvPr/>
        </p:nvSpPr>
        <p:spPr>
          <a:xfrm>
            <a:off x="1615319" y="1442812"/>
            <a:ext cx="7451119" cy="861774"/>
          </a:xfrm>
          <a:prstGeom prst="rect">
            <a:avLst/>
          </a:prstGeom>
          <a:noFill/>
        </p:spPr>
        <p:txBody>
          <a:bodyPr wrap="square">
            <a:spAutoFit/>
          </a:bodyPr>
          <a:lstStyle/>
          <a:p>
            <a:r>
              <a:rPr lang="en-US" sz="16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Among new changes aimed at exclusion of illegal real estate fraud during the </a:t>
            </a:r>
          </a:p>
          <a:p>
            <a:r>
              <a:rPr lang="en-US" sz="16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war is a ban on certifying contracts if less than 1 month has passed since the </a:t>
            </a:r>
          </a:p>
          <a:p>
            <a:r>
              <a:rPr lang="en-US" sz="16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acquisition and registration of title to the property by the alienator</a:t>
            </a:r>
            <a:endParaRPr lang="en-UA" sz="16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C73F522-9EEE-73C9-123C-208365DDEB8E}"/>
              </a:ext>
            </a:extLst>
          </p:cNvPr>
          <p:cNvSpPr txBox="1"/>
          <p:nvPr/>
        </p:nvSpPr>
        <p:spPr>
          <a:xfrm>
            <a:off x="1720250" y="2279829"/>
            <a:ext cx="2673892" cy="769441"/>
          </a:xfrm>
          <a:prstGeom prst="rect">
            <a:avLst/>
          </a:prstGeom>
          <a:solidFill>
            <a:srgbClr val="CF121E"/>
          </a:solidFill>
        </p:spPr>
        <p:txBody>
          <a:bodyPr wrap="square">
            <a:spAutoFit/>
          </a:bodyPr>
          <a:lstStyle/>
          <a:p>
            <a:pPr algn="ctr"/>
            <a:r>
              <a:rPr lang="uk-UA" sz="4400" b="1" dirty="0">
                <a:solidFill>
                  <a:schemeClr val="bg1"/>
                </a:solidFill>
                <a:latin typeface="Arial" panose="020B0604020202020204" pitchFamily="34" charset="0"/>
                <a:cs typeface="Arial" panose="020B0604020202020204" pitchFamily="34" charset="0"/>
              </a:rPr>
              <a:t>1 </a:t>
            </a:r>
            <a:r>
              <a:rPr lang="en-US" sz="4400" b="1" dirty="0">
                <a:solidFill>
                  <a:schemeClr val="bg1"/>
                </a:solidFill>
                <a:latin typeface="Arial" panose="020B0604020202020204" pitchFamily="34" charset="0"/>
                <a:cs typeface="Arial" panose="020B0604020202020204" pitchFamily="34" charset="0"/>
              </a:rPr>
              <a:t>month</a:t>
            </a:r>
            <a:endParaRPr lang="uk-UA" sz="44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CB3F874-B549-83A9-02BF-BBB81A815FA7}"/>
              </a:ext>
            </a:extLst>
          </p:cNvPr>
          <p:cNvSpPr txBox="1"/>
          <p:nvPr/>
        </p:nvSpPr>
        <p:spPr>
          <a:xfrm>
            <a:off x="1104009" y="3603648"/>
            <a:ext cx="5233084" cy="584775"/>
          </a:xfrm>
          <a:prstGeom prst="rect">
            <a:avLst/>
          </a:prstGeom>
          <a:noFill/>
        </p:spPr>
        <p:txBody>
          <a:bodyPr wrap="square">
            <a:spAutoFit/>
          </a:bodyPr>
          <a:lstStyle/>
          <a:p>
            <a:r>
              <a:rPr lang="en-US"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Exception </a:t>
            </a:r>
            <a:r>
              <a:rPr lang="en-US"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thereof are the cases when the alienator</a:t>
            </a:r>
          </a:p>
          <a:p>
            <a:r>
              <a:rPr lang="en-US"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(seller, donor etc.):</a:t>
            </a:r>
            <a:endParaRPr lang="uk-UA"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4A7C11C-DF2C-4B7A-32D6-E5FFB1CAFC26}"/>
              </a:ext>
            </a:extLst>
          </p:cNvPr>
          <p:cNvSpPr txBox="1"/>
          <p:nvPr/>
        </p:nvSpPr>
        <p:spPr>
          <a:xfrm>
            <a:off x="7790655" y="3794114"/>
            <a:ext cx="3219856" cy="307777"/>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inherited real estate</a:t>
            </a:r>
            <a:endParaRPr lang="en-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6AE8D5-D9F9-F5DE-C403-A3EBC45BAC49}"/>
              </a:ext>
            </a:extLst>
          </p:cNvPr>
          <p:cNvSpPr txBox="1"/>
          <p:nvPr/>
        </p:nvSpPr>
        <p:spPr>
          <a:xfrm>
            <a:off x="7569182" y="4657858"/>
            <a:ext cx="3009649" cy="523220"/>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allocated a share in the joint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property</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6A7539D8-3E6E-0630-5339-3E5D9FB8052A}"/>
              </a:ext>
            </a:extLst>
          </p:cNvPr>
          <p:cNvSpPr>
            <a:spLocks noChangeAspect="1"/>
          </p:cNvSpPr>
          <p:nvPr/>
        </p:nvSpPr>
        <p:spPr>
          <a:xfrm>
            <a:off x="6988571" y="3648400"/>
            <a:ext cx="612000" cy="612000"/>
          </a:xfrm>
          <a:prstGeom prst="ellipse">
            <a:avLst/>
          </a:prstGeom>
          <a:solidFill>
            <a:srgbClr val="E9EB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Oval 23">
            <a:extLst>
              <a:ext uri="{FF2B5EF4-FFF2-40B4-BE49-F238E27FC236}">
                <a16:creationId xmlns:a16="http://schemas.microsoft.com/office/drawing/2014/main" id="{D1562B7C-DFCA-7ABD-D474-A99894177D21}"/>
              </a:ext>
            </a:extLst>
          </p:cNvPr>
          <p:cNvSpPr/>
          <p:nvPr/>
        </p:nvSpPr>
        <p:spPr>
          <a:xfrm>
            <a:off x="6939055" y="3598884"/>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5" name="Picture 24">
            <a:extLst>
              <a:ext uri="{FF2B5EF4-FFF2-40B4-BE49-F238E27FC236}">
                <a16:creationId xmlns:a16="http://schemas.microsoft.com/office/drawing/2014/main" id="{40667B0D-7337-95F7-13BB-FC7608143492}"/>
              </a:ext>
            </a:extLst>
          </p:cNvPr>
          <p:cNvPicPr>
            <a:picLocks noChangeAspect="1"/>
          </p:cNvPicPr>
          <p:nvPr/>
        </p:nvPicPr>
        <p:blipFill>
          <a:blip r:embed="rId2"/>
          <a:srcRect/>
          <a:stretch/>
        </p:blipFill>
        <p:spPr>
          <a:xfrm>
            <a:off x="7084976" y="3738188"/>
            <a:ext cx="396000" cy="396000"/>
          </a:xfrm>
          <a:prstGeom prst="rect">
            <a:avLst/>
          </a:prstGeom>
        </p:spPr>
      </p:pic>
      <p:sp>
        <p:nvSpPr>
          <p:cNvPr id="26" name="Oval 25">
            <a:extLst>
              <a:ext uri="{FF2B5EF4-FFF2-40B4-BE49-F238E27FC236}">
                <a16:creationId xmlns:a16="http://schemas.microsoft.com/office/drawing/2014/main" id="{00F824E0-0DDA-4F75-A97D-D94A344D1DFE}"/>
              </a:ext>
            </a:extLst>
          </p:cNvPr>
          <p:cNvSpPr>
            <a:spLocks noChangeAspect="1"/>
          </p:cNvSpPr>
          <p:nvPr/>
        </p:nvSpPr>
        <p:spPr>
          <a:xfrm>
            <a:off x="6774479" y="4613955"/>
            <a:ext cx="612000" cy="612000"/>
          </a:xfrm>
          <a:prstGeom prst="ellipse">
            <a:avLst/>
          </a:prstGeom>
          <a:solidFill>
            <a:srgbClr val="E9EB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Oval 26">
            <a:extLst>
              <a:ext uri="{FF2B5EF4-FFF2-40B4-BE49-F238E27FC236}">
                <a16:creationId xmlns:a16="http://schemas.microsoft.com/office/drawing/2014/main" id="{05BCFD2D-300E-E81D-51E0-DE09B4E186AE}"/>
              </a:ext>
            </a:extLst>
          </p:cNvPr>
          <p:cNvSpPr/>
          <p:nvPr/>
        </p:nvSpPr>
        <p:spPr>
          <a:xfrm>
            <a:off x="6724963" y="4564439"/>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8" name="Picture 27">
            <a:extLst>
              <a:ext uri="{FF2B5EF4-FFF2-40B4-BE49-F238E27FC236}">
                <a16:creationId xmlns:a16="http://schemas.microsoft.com/office/drawing/2014/main" id="{2DF8BC32-3C22-809E-54AA-5C59BB397E38}"/>
              </a:ext>
            </a:extLst>
          </p:cNvPr>
          <p:cNvPicPr>
            <a:picLocks noChangeAspect="1"/>
          </p:cNvPicPr>
          <p:nvPr/>
        </p:nvPicPr>
        <p:blipFill>
          <a:blip r:embed="rId3"/>
          <a:srcRect/>
          <a:stretch/>
        </p:blipFill>
        <p:spPr>
          <a:xfrm>
            <a:off x="6882479" y="4721955"/>
            <a:ext cx="396000" cy="396000"/>
          </a:xfrm>
          <a:prstGeom prst="rect">
            <a:avLst/>
          </a:prstGeom>
        </p:spPr>
      </p:pic>
      <p:sp>
        <p:nvSpPr>
          <p:cNvPr id="29" name="TextBox 28">
            <a:extLst>
              <a:ext uri="{FF2B5EF4-FFF2-40B4-BE49-F238E27FC236}">
                <a16:creationId xmlns:a16="http://schemas.microsoft.com/office/drawing/2014/main" id="{C6C1FBD3-5A5C-A21E-D43F-271A1E0AF2C1}"/>
              </a:ext>
            </a:extLst>
          </p:cNvPr>
          <p:cNvSpPr txBox="1"/>
          <p:nvPr/>
        </p:nvSpPr>
        <p:spPr>
          <a:xfrm>
            <a:off x="7569182" y="5181078"/>
            <a:ext cx="3009649" cy="646331"/>
          </a:xfrm>
          <a:prstGeom prst="rect">
            <a:avLst/>
          </a:prstGeom>
          <a:noFill/>
        </p:spPr>
        <p:txBody>
          <a:bodyPr wrap="square">
            <a:spAutoFit/>
          </a:bodyPr>
          <a:lstStyle/>
          <a:p>
            <a:r>
              <a:rPr lang="uk-UA"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a:t>
            </a:r>
            <a:r>
              <a:rPr lang="en-US"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most often this means the division of the spouses' joint property under agreement or under court decision</a:t>
            </a:r>
            <a:r>
              <a:rPr lang="uk-UA"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en-UA" sz="1100" i="1" kern="10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CBF91E6-3746-69EA-3720-3F7DE602CF13}"/>
              </a:ext>
            </a:extLst>
          </p:cNvPr>
          <p:cNvSpPr txBox="1"/>
          <p:nvPr/>
        </p:nvSpPr>
        <p:spPr>
          <a:xfrm>
            <a:off x="1480129" y="4710448"/>
            <a:ext cx="4507681" cy="1077218"/>
          </a:xfrm>
          <a:prstGeom prst="rect">
            <a:avLst/>
          </a:prstGeom>
          <a:noFill/>
        </p:spPr>
        <p:txBody>
          <a:bodyPr wrap="square">
            <a:spAutoFit/>
          </a:bodyPr>
          <a:lstStyle/>
          <a:p>
            <a:r>
              <a:rPr lang="en-US" sz="16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In other words, this means that if you </a:t>
            </a:r>
          </a:p>
          <a:p>
            <a:r>
              <a:rPr lang="en-US" sz="16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purchased or otherwise acquired an apartment, </a:t>
            </a:r>
          </a:p>
          <a:p>
            <a:r>
              <a:rPr lang="en-US" sz="16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you can resell it (donate, etc.) no sooner than a </a:t>
            </a:r>
          </a:p>
          <a:p>
            <a:r>
              <a:rPr lang="en-US" sz="16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month later</a:t>
            </a:r>
            <a:endParaRPr lang="uk-UA" sz="16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574D002-B1AA-B11F-4779-05BAA43D59A4}"/>
              </a:ext>
            </a:extLst>
          </p:cNvPr>
          <p:cNvSpPr txBox="1"/>
          <p:nvPr/>
        </p:nvSpPr>
        <p:spPr>
          <a:xfrm>
            <a:off x="1080686" y="4622465"/>
            <a:ext cx="441272" cy="769441"/>
          </a:xfrm>
          <a:prstGeom prst="rect">
            <a:avLst/>
          </a:prstGeom>
          <a:noFill/>
        </p:spPr>
        <p:txBody>
          <a:bodyPr wrap="square">
            <a:spAutoFit/>
          </a:bodyPr>
          <a:lstStyle/>
          <a:p>
            <a:pPr algn="ctr"/>
            <a:r>
              <a:rPr lang="en-US" sz="4400" b="1" dirty="0">
                <a:solidFill>
                  <a:srgbClr val="CF121E"/>
                </a:solidFill>
                <a:latin typeface="Arial" panose="020B0604020202020204" pitchFamily="34" charset="0"/>
                <a:cs typeface="Arial" panose="020B0604020202020204" pitchFamily="34" charset="0"/>
              </a:rPr>
              <a:t>*</a:t>
            </a:r>
            <a:endParaRPr lang="uk-UA" sz="4400" b="1" dirty="0">
              <a:solidFill>
                <a:srgbClr val="CF121E"/>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8F22A3C6-82E7-F3B9-EE9B-5AB1F3C65F55}"/>
              </a:ext>
            </a:extLst>
          </p:cNvPr>
          <p:cNvPicPr>
            <a:picLocks noChangeAspect="1"/>
          </p:cNvPicPr>
          <p:nvPr/>
        </p:nvPicPr>
        <p:blipFill>
          <a:blip r:embed="rId4">
            <a:grayscl/>
          </a:blip>
          <a:srcRect l="21569" t="1290" r="26295" b="2638"/>
          <a:stretch>
            <a:fillRect/>
          </a:stretch>
        </p:blipFill>
        <p:spPr>
          <a:xfrm>
            <a:off x="-4635500" y="3113064"/>
            <a:ext cx="3825796" cy="3825796"/>
          </a:xfrm>
          <a:custGeom>
            <a:avLst/>
            <a:gdLst>
              <a:gd name="connsiteX0" fmla="*/ 2815696 w 5631392"/>
              <a:gd name="connsiteY0" fmla="*/ 0 h 5631392"/>
              <a:gd name="connsiteX1" fmla="*/ 5631392 w 5631392"/>
              <a:gd name="connsiteY1" fmla="*/ 2815696 h 5631392"/>
              <a:gd name="connsiteX2" fmla="*/ 2815696 w 5631392"/>
              <a:gd name="connsiteY2" fmla="*/ 5631392 h 5631392"/>
              <a:gd name="connsiteX3" fmla="*/ 0 w 5631392"/>
              <a:gd name="connsiteY3" fmla="*/ 2815696 h 5631392"/>
              <a:gd name="connsiteX4" fmla="*/ 2815696 w 5631392"/>
              <a:gd name="connsiteY4" fmla="*/ 0 h 56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392" h="5631392">
                <a:moveTo>
                  <a:pt x="2815696" y="0"/>
                </a:moveTo>
                <a:cubicBezTo>
                  <a:pt x="4370762" y="0"/>
                  <a:pt x="5631392" y="1260630"/>
                  <a:pt x="5631392" y="2815696"/>
                </a:cubicBezTo>
                <a:cubicBezTo>
                  <a:pt x="5631392" y="4370762"/>
                  <a:pt x="4370762" y="5631392"/>
                  <a:pt x="2815696" y="5631392"/>
                </a:cubicBezTo>
                <a:cubicBezTo>
                  <a:pt x="1260630" y="5631392"/>
                  <a:pt x="0" y="4370762"/>
                  <a:pt x="0" y="2815696"/>
                </a:cubicBezTo>
                <a:cubicBezTo>
                  <a:pt x="0" y="1260630"/>
                  <a:pt x="1260630" y="0"/>
                  <a:pt x="2815696" y="0"/>
                </a:cubicBezTo>
                <a:close/>
              </a:path>
            </a:pathLst>
          </a:custGeom>
        </p:spPr>
      </p:pic>
      <p:pic>
        <p:nvPicPr>
          <p:cNvPr id="46" name="Picture 45">
            <a:extLst>
              <a:ext uri="{FF2B5EF4-FFF2-40B4-BE49-F238E27FC236}">
                <a16:creationId xmlns:a16="http://schemas.microsoft.com/office/drawing/2014/main" id="{9351D286-9588-1524-9D50-40E842DB17B4}"/>
              </a:ext>
            </a:extLst>
          </p:cNvPr>
          <p:cNvPicPr>
            <a:picLocks noChangeAspect="1"/>
          </p:cNvPicPr>
          <p:nvPr/>
        </p:nvPicPr>
        <p:blipFill>
          <a:blip r:embed="rId5"/>
          <a:stretch>
            <a:fillRect/>
          </a:stretch>
        </p:blipFill>
        <p:spPr>
          <a:xfrm>
            <a:off x="12288405" y="2447331"/>
            <a:ext cx="2864456" cy="3983446"/>
          </a:xfrm>
          <a:prstGeom prst="rect">
            <a:avLst/>
          </a:prstGeom>
        </p:spPr>
      </p:pic>
      <p:sp>
        <p:nvSpPr>
          <p:cNvPr id="39" name="Rectangle 38">
            <a:extLst>
              <a:ext uri="{FF2B5EF4-FFF2-40B4-BE49-F238E27FC236}">
                <a16:creationId xmlns:a16="http://schemas.microsoft.com/office/drawing/2014/main" id="{442C55D5-6E5C-DAA1-6409-037390BE6984}"/>
              </a:ext>
            </a:extLst>
          </p:cNvPr>
          <p:cNvSpPr/>
          <p:nvPr/>
        </p:nvSpPr>
        <p:spPr>
          <a:xfrm>
            <a:off x="0" y="7057702"/>
            <a:ext cx="12192000" cy="238782"/>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328639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left)">
                                      <p:cBhvr>
                                        <p:cTn id="15" dur="500"/>
                                        <p:tgtEl>
                                          <p:spTgt spid="17">
                                            <p:txEl>
                                              <p:pRg st="2" end="2"/>
                                            </p:txEl>
                                          </p:spTgt>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2000"/>
                            </p:stCondLst>
                            <p:childTnLst>
                              <p:par>
                                <p:cTn id="23" presetID="2" presetClass="entr" presetSubtype="8" decel="5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left)">
                                      <p:cBhvr>
                                        <p:cTn id="34" dur="500"/>
                                        <p:tgtEl>
                                          <p:spTgt spid="19">
                                            <p:txEl>
                                              <p:pRg st="1" end="1"/>
                                            </p:txEl>
                                          </p:spTgt>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par>
                          <p:cTn id="45" fill="hold">
                            <p:stCondLst>
                              <p:cond delay="4500"/>
                            </p:stCondLst>
                            <p:childTnLst>
                              <p:par>
                                <p:cTn id="46" presetID="21" presetClass="entr" presetSubtype="1"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500"/>
                                        <p:tgtEl>
                                          <p:spTgt spid="24"/>
                                        </p:tgtEl>
                                      </p:cBhvr>
                                    </p:animEffect>
                                  </p:childTnLst>
                                </p:cTn>
                              </p:par>
                            </p:childTnLst>
                          </p:cTn>
                        </p:par>
                        <p:par>
                          <p:cTn id="49" fill="hold">
                            <p:stCondLst>
                              <p:cond delay="5000"/>
                            </p:stCondLst>
                            <p:childTnLst>
                              <p:par>
                                <p:cTn id="50" presetID="21" presetClass="exit" presetSubtype="1" fill="hold" grpId="1" nodeType="afterEffect">
                                  <p:stCondLst>
                                    <p:cond delay="0"/>
                                  </p:stCondLst>
                                  <p:childTnLst>
                                    <p:animEffect transition="out" filter="wheel(1)">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wipe(left)">
                                      <p:cBhvr>
                                        <p:cTn id="56" dur="500"/>
                                        <p:tgtEl>
                                          <p:spTgt spid="21">
                                            <p:txEl>
                                              <p:pRg st="0" end="0"/>
                                            </p:txEl>
                                          </p:spTgt>
                                        </p:tgtEl>
                                      </p:cBhvr>
                                    </p:animEffect>
                                  </p:childTnLst>
                                </p:cTn>
                              </p:par>
                            </p:childTnLst>
                          </p:cTn>
                        </p:par>
                        <p:par>
                          <p:cTn id="57" fill="hold">
                            <p:stCondLst>
                              <p:cond delay="6000"/>
                            </p:stCondLst>
                            <p:childTnLst>
                              <p:par>
                                <p:cTn id="58" presetID="53" presetClass="entr" presetSubtype="16"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par>
                          <p:cTn id="63" fill="hold">
                            <p:stCondLst>
                              <p:cond delay="65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par>
                          <p:cTn id="67" fill="hold">
                            <p:stCondLst>
                              <p:cond delay="7000"/>
                            </p:stCondLst>
                            <p:childTnLst>
                              <p:par>
                                <p:cTn id="68" presetID="21" presetClass="entr" presetSubtype="1"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heel(1)">
                                      <p:cBhvr>
                                        <p:cTn id="70" dur="500"/>
                                        <p:tgtEl>
                                          <p:spTgt spid="27"/>
                                        </p:tgtEl>
                                      </p:cBhvr>
                                    </p:animEffect>
                                  </p:childTnLst>
                                </p:cTn>
                              </p:par>
                            </p:childTnLst>
                          </p:cTn>
                        </p:par>
                        <p:par>
                          <p:cTn id="71" fill="hold">
                            <p:stCondLst>
                              <p:cond delay="7500"/>
                            </p:stCondLst>
                            <p:childTnLst>
                              <p:par>
                                <p:cTn id="72" presetID="21" presetClass="exit" presetSubtype="1" fill="hold" grpId="1" nodeType="afterEffect">
                                  <p:stCondLst>
                                    <p:cond delay="0"/>
                                  </p:stCondLst>
                                  <p:childTnLst>
                                    <p:animEffect transition="out" filter="wheel(1)">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par>
                          <p:cTn id="75" fill="hold">
                            <p:stCondLst>
                              <p:cond delay="8000"/>
                            </p:stCondLst>
                            <p:childTnLst>
                              <p:par>
                                <p:cTn id="76" presetID="22" presetClass="entr" presetSubtype="8" fill="hold" grpId="0" nodeType="afterEffect">
                                  <p:stCondLst>
                                    <p:cond delay="0"/>
                                  </p:stCondLst>
                                  <p:childTnLst>
                                    <p:set>
                                      <p:cBhvr>
                                        <p:cTn id="77" dur="1" fill="hold">
                                          <p:stCondLst>
                                            <p:cond delay="0"/>
                                          </p:stCondLst>
                                        </p:cTn>
                                        <p:tgtEl>
                                          <p:spTgt spid="22">
                                            <p:txEl>
                                              <p:pRg st="0" end="0"/>
                                            </p:txEl>
                                          </p:spTgt>
                                        </p:tgtEl>
                                        <p:attrNameLst>
                                          <p:attrName>style.visibility</p:attrName>
                                        </p:attrNameLst>
                                      </p:cBhvr>
                                      <p:to>
                                        <p:strVal val="visible"/>
                                      </p:to>
                                    </p:set>
                                    <p:animEffect transition="in" filter="wipe(left)">
                                      <p:cBhvr>
                                        <p:cTn id="78" dur="500"/>
                                        <p:tgtEl>
                                          <p:spTgt spid="22">
                                            <p:txEl>
                                              <p:pRg st="0" end="0"/>
                                            </p:txEl>
                                          </p:spTgt>
                                        </p:tgtEl>
                                      </p:cBhvr>
                                    </p:animEffect>
                                  </p:childTnLst>
                                </p:cTn>
                              </p:par>
                            </p:childTnLst>
                          </p:cTn>
                        </p:par>
                        <p:par>
                          <p:cTn id="79" fill="hold">
                            <p:stCondLst>
                              <p:cond delay="8500"/>
                            </p:stCondLst>
                            <p:childTnLst>
                              <p:par>
                                <p:cTn id="80" presetID="22" presetClass="entr" presetSubtype="8" fill="hold" grpId="0" nodeType="afterEffect">
                                  <p:stCondLst>
                                    <p:cond delay="0"/>
                                  </p:stCondLst>
                                  <p:childTnLst>
                                    <p:set>
                                      <p:cBhvr>
                                        <p:cTn id="81" dur="1" fill="hold">
                                          <p:stCondLst>
                                            <p:cond delay="0"/>
                                          </p:stCondLst>
                                        </p:cTn>
                                        <p:tgtEl>
                                          <p:spTgt spid="22">
                                            <p:txEl>
                                              <p:pRg st="1" end="1"/>
                                            </p:txEl>
                                          </p:spTgt>
                                        </p:tgtEl>
                                        <p:attrNameLst>
                                          <p:attrName>style.visibility</p:attrName>
                                        </p:attrNameLst>
                                      </p:cBhvr>
                                      <p:to>
                                        <p:strVal val="visible"/>
                                      </p:to>
                                    </p:set>
                                    <p:animEffect transition="in" filter="wipe(left)">
                                      <p:cBhvr>
                                        <p:cTn id="82" dur="500"/>
                                        <p:tgtEl>
                                          <p:spTgt spid="22">
                                            <p:txEl>
                                              <p:pRg st="1" end="1"/>
                                            </p:txEl>
                                          </p:spTgt>
                                        </p:tgtEl>
                                      </p:cBhvr>
                                    </p:animEffect>
                                  </p:childTnLst>
                                </p:cTn>
                              </p:par>
                            </p:childTnLst>
                          </p:cTn>
                        </p:par>
                        <p:par>
                          <p:cTn id="83" fill="hold">
                            <p:stCondLst>
                              <p:cond delay="9000"/>
                            </p:stCondLst>
                            <p:childTnLst>
                              <p:par>
                                <p:cTn id="84" presetID="42" presetClass="entr" presetSubtype="0" fill="hold" grpId="0" nodeType="after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fade">
                                      <p:cBhvr>
                                        <p:cTn id="86" dur="500"/>
                                        <p:tgtEl>
                                          <p:spTgt spid="29">
                                            <p:txEl>
                                              <p:pRg st="0" end="0"/>
                                            </p:txEl>
                                          </p:spTgt>
                                        </p:tgtEl>
                                      </p:cBhvr>
                                    </p:animEffect>
                                    <p:anim calcmode="lin" valueType="num">
                                      <p:cBhvr>
                                        <p:cTn id="8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9500"/>
                            </p:stCondLst>
                            <p:childTnLst>
                              <p:par>
                                <p:cTn id="90" presetID="5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animEffect transition="in" filter="fade">
                                      <p:cBhvr>
                                        <p:cTn id="94" dur="500"/>
                                        <p:tgtEl>
                                          <p:spTgt spid="32"/>
                                        </p:tgtEl>
                                      </p:cBhvr>
                                    </p:animEffect>
                                  </p:childTnLst>
                                </p:cTn>
                              </p:par>
                            </p:childTnLst>
                          </p:cTn>
                        </p:par>
                        <p:par>
                          <p:cTn id="95" fill="hold">
                            <p:stCondLst>
                              <p:cond delay="10000"/>
                            </p:stCondLst>
                            <p:childTnLst>
                              <p:par>
                                <p:cTn id="96" presetID="22" presetClass="entr" presetSubtype="8" fill="hold" grpId="0" nodeType="afterEffect">
                                  <p:stCondLst>
                                    <p:cond delay="0"/>
                                  </p:stCondLst>
                                  <p:childTnLst>
                                    <p:set>
                                      <p:cBhvr>
                                        <p:cTn id="97" dur="1" fill="hold">
                                          <p:stCondLst>
                                            <p:cond delay="0"/>
                                          </p:stCondLst>
                                        </p:cTn>
                                        <p:tgtEl>
                                          <p:spTgt spid="30">
                                            <p:txEl>
                                              <p:pRg st="0" end="0"/>
                                            </p:txEl>
                                          </p:spTgt>
                                        </p:tgtEl>
                                        <p:attrNameLst>
                                          <p:attrName>style.visibility</p:attrName>
                                        </p:attrNameLst>
                                      </p:cBhvr>
                                      <p:to>
                                        <p:strVal val="visible"/>
                                      </p:to>
                                    </p:set>
                                    <p:animEffect transition="in" filter="wipe(left)">
                                      <p:cBhvr>
                                        <p:cTn id="98" dur="500"/>
                                        <p:tgtEl>
                                          <p:spTgt spid="30">
                                            <p:txEl>
                                              <p:pRg st="0" end="0"/>
                                            </p:txEl>
                                          </p:spTgt>
                                        </p:tgtEl>
                                      </p:cBhvr>
                                    </p:animEffect>
                                  </p:childTnLst>
                                </p:cTn>
                              </p:par>
                            </p:childTnLst>
                          </p:cTn>
                        </p:par>
                        <p:par>
                          <p:cTn id="99" fill="hold">
                            <p:stCondLst>
                              <p:cond delay="10500"/>
                            </p:stCondLst>
                            <p:childTnLst>
                              <p:par>
                                <p:cTn id="100" presetID="22" presetClass="entr" presetSubtype="8" fill="hold" grpId="0" nodeType="afterEffect">
                                  <p:stCondLst>
                                    <p:cond delay="0"/>
                                  </p:stCondLst>
                                  <p:childTnLst>
                                    <p:set>
                                      <p:cBhvr>
                                        <p:cTn id="101" dur="1" fill="hold">
                                          <p:stCondLst>
                                            <p:cond delay="0"/>
                                          </p:stCondLst>
                                        </p:cTn>
                                        <p:tgtEl>
                                          <p:spTgt spid="30">
                                            <p:txEl>
                                              <p:pRg st="1" end="1"/>
                                            </p:txEl>
                                          </p:spTgt>
                                        </p:tgtEl>
                                        <p:attrNameLst>
                                          <p:attrName>style.visibility</p:attrName>
                                        </p:attrNameLst>
                                      </p:cBhvr>
                                      <p:to>
                                        <p:strVal val="visible"/>
                                      </p:to>
                                    </p:set>
                                    <p:animEffect transition="in" filter="wipe(left)">
                                      <p:cBhvr>
                                        <p:cTn id="102" dur="500"/>
                                        <p:tgtEl>
                                          <p:spTgt spid="30">
                                            <p:txEl>
                                              <p:pRg st="1" end="1"/>
                                            </p:txEl>
                                          </p:spTgt>
                                        </p:tgtEl>
                                      </p:cBhvr>
                                    </p:animEffect>
                                  </p:childTnLst>
                                </p:cTn>
                              </p:par>
                            </p:childTnLst>
                          </p:cTn>
                        </p:par>
                        <p:par>
                          <p:cTn id="103" fill="hold">
                            <p:stCondLst>
                              <p:cond delay="11000"/>
                            </p:stCondLst>
                            <p:childTnLst>
                              <p:par>
                                <p:cTn id="104" presetID="22" presetClass="entr" presetSubtype="8" fill="hold" grpId="0" nodeType="afterEffect">
                                  <p:stCondLst>
                                    <p:cond delay="0"/>
                                  </p:stCondLst>
                                  <p:childTnLst>
                                    <p:set>
                                      <p:cBhvr>
                                        <p:cTn id="105" dur="1" fill="hold">
                                          <p:stCondLst>
                                            <p:cond delay="0"/>
                                          </p:stCondLst>
                                        </p:cTn>
                                        <p:tgtEl>
                                          <p:spTgt spid="30">
                                            <p:txEl>
                                              <p:pRg st="2" end="2"/>
                                            </p:txEl>
                                          </p:spTgt>
                                        </p:tgtEl>
                                        <p:attrNameLst>
                                          <p:attrName>style.visibility</p:attrName>
                                        </p:attrNameLst>
                                      </p:cBhvr>
                                      <p:to>
                                        <p:strVal val="visible"/>
                                      </p:to>
                                    </p:set>
                                    <p:animEffect transition="in" filter="wipe(left)">
                                      <p:cBhvr>
                                        <p:cTn id="106" dur="500"/>
                                        <p:tgtEl>
                                          <p:spTgt spid="30">
                                            <p:txEl>
                                              <p:pRg st="2" end="2"/>
                                            </p:txEl>
                                          </p:spTgt>
                                        </p:tgtEl>
                                      </p:cBhvr>
                                    </p:animEffect>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0">
                                            <p:txEl>
                                              <p:pRg st="3" end="3"/>
                                            </p:txEl>
                                          </p:spTgt>
                                        </p:tgtEl>
                                        <p:attrNameLst>
                                          <p:attrName>style.visibility</p:attrName>
                                        </p:attrNameLst>
                                      </p:cBhvr>
                                      <p:to>
                                        <p:strVal val="visible"/>
                                      </p:to>
                                    </p:set>
                                    <p:animEffect transition="in" filter="wipe(left)">
                                      <p:cBhvr>
                                        <p:cTn id="110"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build="p"/>
      <p:bldP spid="18" grpId="0" animBg="1"/>
      <p:bldP spid="19" grpId="0" build="p"/>
      <p:bldP spid="21" grpId="0" build="p"/>
      <p:bldP spid="22" grpId="0" build="p"/>
      <p:bldP spid="23" grpId="0" animBg="1"/>
      <p:bldP spid="24" grpId="0" animBg="1"/>
      <p:bldP spid="24" grpId="1" animBg="1"/>
      <p:bldP spid="26" grpId="0" animBg="1"/>
      <p:bldP spid="27" grpId="0" animBg="1"/>
      <p:bldP spid="27" grpId="1" animBg="1"/>
      <p:bldP spid="29" grpId="0" build="p"/>
      <p:bldP spid="30" grpId="0" build="p"/>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3B2F1-CBAE-354A-0A90-E0C903034D2C}"/>
              </a:ext>
            </a:extLst>
          </p:cNvPr>
          <p:cNvSpPr/>
          <p:nvPr/>
        </p:nvSpPr>
        <p:spPr>
          <a:xfrm>
            <a:off x="0" y="0"/>
            <a:ext cx="12192000" cy="6858000"/>
          </a:xfrm>
          <a:prstGeom prst="rect">
            <a:avLst/>
          </a:prstGeom>
          <a:solidFill>
            <a:srgbClr val="E9EBEA"/>
          </a:solidFill>
          <a:ln w="5715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5" name="Group 4">
            <a:extLst>
              <a:ext uri="{FF2B5EF4-FFF2-40B4-BE49-F238E27FC236}">
                <a16:creationId xmlns:a16="http://schemas.microsoft.com/office/drawing/2014/main" id="{2CB01E03-1C09-92AB-425D-4873C163E51A}"/>
              </a:ext>
            </a:extLst>
          </p:cNvPr>
          <p:cNvGrpSpPr/>
          <p:nvPr/>
        </p:nvGrpSpPr>
        <p:grpSpPr>
          <a:xfrm>
            <a:off x="12711564" y="-7824939"/>
            <a:ext cx="7716067" cy="14866900"/>
            <a:chOff x="4622933" y="-907305"/>
            <a:chExt cx="7716067" cy="14866900"/>
          </a:xfrm>
        </p:grpSpPr>
        <p:sp>
          <p:nvSpPr>
            <p:cNvPr id="6" name="Parallelogram 5">
              <a:extLst>
                <a:ext uri="{FF2B5EF4-FFF2-40B4-BE49-F238E27FC236}">
                  <a16:creationId xmlns:a16="http://schemas.microsoft.com/office/drawing/2014/main" id="{EF5EB155-7DBE-B63F-B025-7ACABE769683}"/>
                </a:ext>
              </a:extLst>
            </p:cNvPr>
            <p:cNvSpPr/>
            <p:nvPr/>
          </p:nvSpPr>
          <p:spPr>
            <a:xfrm flipV="1">
              <a:off x="4622933" y="-907305"/>
              <a:ext cx="7716067" cy="7433450"/>
            </a:xfrm>
            <a:prstGeom prst="parallelogram">
              <a:avLst>
                <a:gd name="adj" fmla="val 22266"/>
              </a:avLst>
            </a:prstGeom>
            <a:solidFill>
              <a:srgbClr val="858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7" name="Parallelogram 6">
              <a:extLst>
                <a:ext uri="{FF2B5EF4-FFF2-40B4-BE49-F238E27FC236}">
                  <a16:creationId xmlns:a16="http://schemas.microsoft.com/office/drawing/2014/main" id="{D9A64BA7-BE47-D701-7BF0-5D07D6F2806A}"/>
                </a:ext>
              </a:extLst>
            </p:cNvPr>
            <p:cNvSpPr/>
            <p:nvPr/>
          </p:nvSpPr>
          <p:spPr>
            <a:xfrm>
              <a:off x="4622933" y="6526145"/>
              <a:ext cx="7716067" cy="7433450"/>
            </a:xfrm>
            <a:prstGeom prst="parallelogram">
              <a:avLst>
                <a:gd name="adj" fmla="val 222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grpSp>
      <p:pic>
        <p:nvPicPr>
          <p:cNvPr id="4" name="Picture 3">
            <a:extLst>
              <a:ext uri="{FF2B5EF4-FFF2-40B4-BE49-F238E27FC236}">
                <a16:creationId xmlns:a16="http://schemas.microsoft.com/office/drawing/2014/main" id="{6391C9BD-95E1-BF9F-6DB3-294AFA71061F}"/>
              </a:ext>
            </a:extLst>
          </p:cNvPr>
          <p:cNvPicPr>
            <a:picLocks noChangeAspect="1"/>
          </p:cNvPicPr>
          <p:nvPr/>
        </p:nvPicPr>
        <p:blipFill>
          <a:blip r:embed="rId2"/>
          <a:stretch>
            <a:fillRect/>
          </a:stretch>
        </p:blipFill>
        <p:spPr>
          <a:xfrm>
            <a:off x="0" y="1"/>
            <a:ext cx="12192000" cy="6857999"/>
          </a:xfrm>
          <a:prstGeom prst="rect">
            <a:avLst/>
          </a:prstGeom>
        </p:spPr>
      </p:pic>
      <p:pic>
        <p:nvPicPr>
          <p:cNvPr id="18" name="Picture 17">
            <a:extLst>
              <a:ext uri="{FF2B5EF4-FFF2-40B4-BE49-F238E27FC236}">
                <a16:creationId xmlns:a16="http://schemas.microsoft.com/office/drawing/2014/main" id="{AF014A10-8584-4EAE-CB98-36CFFC70B5EF}"/>
              </a:ext>
            </a:extLst>
          </p:cNvPr>
          <p:cNvPicPr>
            <a:picLocks noChangeAspect="1"/>
          </p:cNvPicPr>
          <p:nvPr/>
        </p:nvPicPr>
        <p:blipFill>
          <a:blip r:embed="rId3">
            <a:grayscl/>
          </a:blip>
          <a:srcRect l="21569" t="1290" r="26295" b="2638"/>
          <a:stretch>
            <a:fillRect/>
          </a:stretch>
        </p:blipFill>
        <p:spPr>
          <a:xfrm>
            <a:off x="4072662" y="2464809"/>
            <a:ext cx="3825796" cy="3825796"/>
          </a:xfrm>
          <a:custGeom>
            <a:avLst/>
            <a:gdLst>
              <a:gd name="connsiteX0" fmla="*/ 2815696 w 5631392"/>
              <a:gd name="connsiteY0" fmla="*/ 0 h 5631392"/>
              <a:gd name="connsiteX1" fmla="*/ 5631392 w 5631392"/>
              <a:gd name="connsiteY1" fmla="*/ 2815696 h 5631392"/>
              <a:gd name="connsiteX2" fmla="*/ 2815696 w 5631392"/>
              <a:gd name="connsiteY2" fmla="*/ 5631392 h 5631392"/>
              <a:gd name="connsiteX3" fmla="*/ 0 w 5631392"/>
              <a:gd name="connsiteY3" fmla="*/ 2815696 h 5631392"/>
              <a:gd name="connsiteX4" fmla="*/ 2815696 w 5631392"/>
              <a:gd name="connsiteY4" fmla="*/ 0 h 56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392" h="5631392">
                <a:moveTo>
                  <a:pt x="2815696" y="0"/>
                </a:moveTo>
                <a:cubicBezTo>
                  <a:pt x="4370762" y="0"/>
                  <a:pt x="5631392" y="1260630"/>
                  <a:pt x="5631392" y="2815696"/>
                </a:cubicBezTo>
                <a:cubicBezTo>
                  <a:pt x="5631392" y="4370762"/>
                  <a:pt x="4370762" y="5631392"/>
                  <a:pt x="2815696" y="5631392"/>
                </a:cubicBezTo>
                <a:cubicBezTo>
                  <a:pt x="1260630" y="5631392"/>
                  <a:pt x="0" y="4370762"/>
                  <a:pt x="0" y="2815696"/>
                </a:cubicBezTo>
                <a:cubicBezTo>
                  <a:pt x="0" y="1260630"/>
                  <a:pt x="1260630" y="0"/>
                  <a:pt x="2815696" y="0"/>
                </a:cubicBezTo>
                <a:close/>
              </a:path>
            </a:pathLst>
          </a:custGeom>
        </p:spPr>
      </p:pic>
      <p:pic>
        <p:nvPicPr>
          <p:cNvPr id="20" name="Picture 19">
            <a:extLst>
              <a:ext uri="{FF2B5EF4-FFF2-40B4-BE49-F238E27FC236}">
                <a16:creationId xmlns:a16="http://schemas.microsoft.com/office/drawing/2014/main" id="{9272564E-08F4-0C3F-FCA5-F031CA284F63}"/>
              </a:ext>
            </a:extLst>
          </p:cNvPr>
          <p:cNvPicPr>
            <a:picLocks noChangeAspect="1"/>
          </p:cNvPicPr>
          <p:nvPr/>
        </p:nvPicPr>
        <p:blipFill>
          <a:blip r:embed="rId4"/>
          <a:stretch>
            <a:fillRect/>
          </a:stretch>
        </p:blipFill>
        <p:spPr>
          <a:xfrm>
            <a:off x="5683623" y="2447331"/>
            <a:ext cx="2864456" cy="3983446"/>
          </a:xfrm>
          <a:prstGeom prst="rect">
            <a:avLst/>
          </a:prstGeom>
        </p:spPr>
      </p:pic>
      <p:sp>
        <p:nvSpPr>
          <p:cNvPr id="21" name="Arc 20">
            <a:extLst>
              <a:ext uri="{FF2B5EF4-FFF2-40B4-BE49-F238E27FC236}">
                <a16:creationId xmlns:a16="http://schemas.microsoft.com/office/drawing/2014/main" id="{F81D7F96-0112-D61F-BDFF-11FBFDCDF6F6}"/>
              </a:ext>
            </a:extLst>
          </p:cNvPr>
          <p:cNvSpPr>
            <a:spLocks noChangeAspect="1"/>
          </p:cNvSpPr>
          <p:nvPr/>
        </p:nvSpPr>
        <p:spPr>
          <a:xfrm>
            <a:off x="3657754" y="2049901"/>
            <a:ext cx="4655612" cy="4655612"/>
          </a:xfrm>
          <a:prstGeom prst="arc">
            <a:avLst>
              <a:gd name="adj1" fmla="val 7101995"/>
              <a:gd name="adj2" fmla="val 15909588"/>
            </a:avLst>
          </a:prstGeom>
          <a:ln w="1270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dirty="0"/>
          </a:p>
        </p:txBody>
      </p:sp>
      <p:sp>
        <p:nvSpPr>
          <p:cNvPr id="22" name="Oval 21">
            <a:extLst>
              <a:ext uri="{FF2B5EF4-FFF2-40B4-BE49-F238E27FC236}">
                <a16:creationId xmlns:a16="http://schemas.microsoft.com/office/drawing/2014/main" id="{350CF824-4435-BA38-02B4-D14B8280C556}"/>
              </a:ext>
            </a:extLst>
          </p:cNvPr>
          <p:cNvSpPr>
            <a:spLocks noChangeAspect="1"/>
          </p:cNvSpPr>
          <p:nvPr/>
        </p:nvSpPr>
        <p:spPr>
          <a:xfrm>
            <a:off x="5758976" y="2026689"/>
            <a:ext cx="72000" cy="72000"/>
          </a:xfrm>
          <a:prstGeom prst="ellipse">
            <a:avLst/>
          </a:prstGeom>
          <a:solidFill>
            <a:srgbClr val="E6E8E7"/>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3" name="Rectangle 82">
            <a:extLst>
              <a:ext uri="{FF2B5EF4-FFF2-40B4-BE49-F238E27FC236}">
                <a16:creationId xmlns:a16="http://schemas.microsoft.com/office/drawing/2014/main" id="{2366395E-C94B-5DA0-FF3D-ECEECD57FE35}"/>
              </a:ext>
            </a:extLst>
          </p:cNvPr>
          <p:cNvSpPr/>
          <p:nvPr/>
        </p:nvSpPr>
        <p:spPr>
          <a:xfrm>
            <a:off x="0" y="6419818"/>
            <a:ext cx="12192001" cy="438182"/>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3" name="Группа 18">
            <a:extLst>
              <a:ext uri="{FF2B5EF4-FFF2-40B4-BE49-F238E27FC236}">
                <a16:creationId xmlns:a16="http://schemas.microsoft.com/office/drawing/2014/main" id="{98C403F5-32E9-567D-773D-CF7A62CA67DF}"/>
              </a:ext>
            </a:extLst>
          </p:cNvPr>
          <p:cNvGrpSpPr/>
          <p:nvPr/>
        </p:nvGrpSpPr>
        <p:grpSpPr>
          <a:xfrm>
            <a:off x="2994501" y="6620044"/>
            <a:ext cx="1233710" cy="83344"/>
            <a:chOff x="2091885" y="6162073"/>
            <a:chExt cx="1233710" cy="83344"/>
          </a:xfrm>
          <a:gradFill>
            <a:gsLst>
              <a:gs pos="15000">
                <a:srgbClr val="FFFFFF">
                  <a:alpha val="0"/>
                </a:srgbClr>
              </a:gs>
              <a:gs pos="100000">
                <a:srgbClr val="FFFFFF">
                  <a:alpha val="70000"/>
                </a:srgbClr>
              </a:gs>
            </a:gsLst>
            <a:lin ang="0" scaled="0"/>
          </a:gradFill>
        </p:grpSpPr>
        <p:sp>
          <p:nvSpPr>
            <p:cNvPr id="24" name="Параллелограмм 24">
              <a:extLst>
                <a:ext uri="{FF2B5EF4-FFF2-40B4-BE49-F238E27FC236}">
                  <a16:creationId xmlns:a16="http://schemas.microsoft.com/office/drawing/2014/main" id="{C0D1F29A-7665-E737-BB0B-0C913D80D248}"/>
                </a:ext>
              </a:extLst>
            </p:cNvPr>
            <p:cNvSpPr/>
            <p:nvPr/>
          </p:nvSpPr>
          <p:spPr>
            <a:xfrm>
              <a:off x="20918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25" name="Параллелограмм 25">
              <a:extLst>
                <a:ext uri="{FF2B5EF4-FFF2-40B4-BE49-F238E27FC236}">
                  <a16:creationId xmlns:a16="http://schemas.microsoft.com/office/drawing/2014/main" id="{496422DA-91F2-6145-D2D3-6C18C661DE96}"/>
                </a:ext>
              </a:extLst>
            </p:cNvPr>
            <p:cNvSpPr/>
            <p:nvPr/>
          </p:nvSpPr>
          <p:spPr>
            <a:xfrm>
              <a:off x="21347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26" name="Параллелограмм 26">
              <a:extLst>
                <a:ext uri="{FF2B5EF4-FFF2-40B4-BE49-F238E27FC236}">
                  <a16:creationId xmlns:a16="http://schemas.microsoft.com/office/drawing/2014/main" id="{426CCBD2-A7CC-A358-11F5-54FCEE0B24EB}"/>
                </a:ext>
              </a:extLst>
            </p:cNvPr>
            <p:cNvSpPr/>
            <p:nvPr/>
          </p:nvSpPr>
          <p:spPr>
            <a:xfrm>
              <a:off x="21776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27" name="Параллелограмм 27">
              <a:extLst>
                <a:ext uri="{FF2B5EF4-FFF2-40B4-BE49-F238E27FC236}">
                  <a16:creationId xmlns:a16="http://schemas.microsoft.com/office/drawing/2014/main" id="{86BD25CC-8CF6-8509-4C47-72BE5ADF38C9}"/>
                </a:ext>
              </a:extLst>
            </p:cNvPr>
            <p:cNvSpPr/>
            <p:nvPr/>
          </p:nvSpPr>
          <p:spPr>
            <a:xfrm>
              <a:off x="22204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28" name="Параллелограмм 28">
              <a:extLst>
                <a:ext uri="{FF2B5EF4-FFF2-40B4-BE49-F238E27FC236}">
                  <a16:creationId xmlns:a16="http://schemas.microsoft.com/office/drawing/2014/main" id="{F8B5F494-3EC7-C411-7799-75F8DB86844E}"/>
                </a:ext>
              </a:extLst>
            </p:cNvPr>
            <p:cNvSpPr/>
            <p:nvPr/>
          </p:nvSpPr>
          <p:spPr>
            <a:xfrm>
              <a:off x="22633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29" name="Параллелограмм 29">
              <a:extLst>
                <a:ext uri="{FF2B5EF4-FFF2-40B4-BE49-F238E27FC236}">
                  <a16:creationId xmlns:a16="http://schemas.microsoft.com/office/drawing/2014/main" id="{DE5F51EB-0B28-0B9C-0A43-B76D284D585D}"/>
                </a:ext>
              </a:extLst>
            </p:cNvPr>
            <p:cNvSpPr/>
            <p:nvPr/>
          </p:nvSpPr>
          <p:spPr>
            <a:xfrm>
              <a:off x="23061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0" name="Параллелограмм 30">
              <a:extLst>
                <a:ext uri="{FF2B5EF4-FFF2-40B4-BE49-F238E27FC236}">
                  <a16:creationId xmlns:a16="http://schemas.microsoft.com/office/drawing/2014/main" id="{FAC033C8-4772-9A55-4559-49E942363BFC}"/>
                </a:ext>
              </a:extLst>
            </p:cNvPr>
            <p:cNvSpPr/>
            <p:nvPr/>
          </p:nvSpPr>
          <p:spPr>
            <a:xfrm>
              <a:off x="23490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1" name="Параллелограмм 31">
              <a:extLst>
                <a:ext uri="{FF2B5EF4-FFF2-40B4-BE49-F238E27FC236}">
                  <a16:creationId xmlns:a16="http://schemas.microsoft.com/office/drawing/2014/main" id="{2B0B4B09-C31F-E6D0-FE9A-2A93532E3317}"/>
                </a:ext>
              </a:extLst>
            </p:cNvPr>
            <p:cNvSpPr/>
            <p:nvPr/>
          </p:nvSpPr>
          <p:spPr>
            <a:xfrm>
              <a:off x="23935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2" name="Параллелограмм 32">
              <a:extLst>
                <a:ext uri="{FF2B5EF4-FFF2-40B4-BE49-F238E27FC236}">
                  <a16:creationId xmlns:a16="http://schemas.microsoft.com/office/drawing/2014/main" id="{9F35D1F3-ECFE-6930-C0CE-51021C801A35}"/>
                </a:ext>
              </a:extLst>
            </p:cNvPr>
            <p:cNvSpPr/>
            <p:nvPr/>
          </p:nvSpPr>
          <p:spPr>
            <a:xfrm>
              <a:off x="24364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3" name="Параллелограмм 33">
              <a:extLst>
                <a:ext uri="{FF2B5EF4-FFF2-40B4-BE49-F238E27FC236}">
                  <a16:creationId xmlns:a16="http://schemas.microsoft.com/office/drawing/2014/main" id="{F58F1027-2DEF-AD69-B693-F9285C39752F}"/>
                </a:ext>
              </a:extLst>
            </p:cNvPr>
            <p:cNvSpPr/>
            <p:nvPr/>
          </p:nvSpPr>
          <p:spPr>
            <a:xfrm>
              <a:off x="24793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4" name="Параллелограмм 34">
              <a:extLst>
                <a:ext uri="{FF2B5EF4-FFF2-40B4-BE49-F238E27FC236}">
                  <a16:creationId xmlns:a16="http://schemas.microsoft.com/office/drawing/2014/main" id="{B3864883-5043-E162-5EF2-01297C8EDD19}"/>
                </a:ext>
              </a:extLst>
            </p:cNvPr>
            <p:cNvSpPr/>
            <p:nvPr/>
          </p:nvSpPr>
          <p:spPr>
            <a:xfrm>
              <a:off x="25221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5" name="Параллелограмм 35">
              <a:extLst>
                <a:ext uri="{FF2B5EF4-FFF2-40B4-BE49-F238E27FC236}">
                  <a16:creationId xmlns:a16="http://schemas.microsoft.com/office/drawing/2014/main" id="{131014A7-FE64-5A40-7AAA-AB04E5220971}"/>
                </a:ext>
              </a:extLst>
            </p:cNvPr>
            <p:cNvSpPr/>
            <p:nvPr/>
          </p:nvSpPr>
          <p:spPr>
            <a:xfrm>
              <a:off x="25650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6" name="Параллелограмм 36">
              <a:extLst>
                <a:ext uri="{FF2B5EF4-FFF2-40B4-BE49-F238E27FC236}">
                  <a16:creationId xmlns:a16="http://schemas.microsoft.com/office/drawing/2014/main" id="{D98F6E3A-C660-8E8C-1A0A-99BC33D23991}"/>
                </a:ext>
              </a:extLst>
            </p:cNvPr>
            <p:cNvSpPr/>
            <p:nvPr/>
          </p:nvSpPr>
          <p:spPr>
            <a:xfrm>
              <a:off x="26078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7" name="Параллелограмм 37">
              <a:extLst>
                <a:ext uri="{FF2B5EF4-FFF2-40B4-BE49-F238E27FC236}">
                  <a16:creationId xmlns:a16="http://schemas.microsoft.com/office/drawing/2014/main" id="{D45D78AE-DD03-8E9D-841E-D6C2D1E2AC98}"/>
                </a:ext>
              </a:extLst>
            </p:cNvPr>
            <p:cNvSpPr/>
            <p:nvPr/>
          </p:nvSpPr>
          <p:spPr>
            <a:xfrm>
              <a:off x="26507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8" name="Параллелограмм 38">
              <a:extLst>
                <a:ext uri="{FF2B5EF4-FFF2-40B4-BE49-F238E27FC236}">
                  <a16:creationId xmlns:a16="http://schemas.microsoft.com/office/drawing/2014/main" id="{C1C46F7A-4B4A-8CDB-005C-5B7DD1D8EE4C}"/>
                </a:ext>
              </a:extLst>
            </p:cNvPr>
            <p:cNvSpPr/>
            <p:nvPr/>
          </p:nvSpPr>
          <p:spPr>
            <a:xfrm>
              <a:off x="26952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39" name="Параллелограмм 39">
              <a:extLst>
                <a:ext uri="{FF2B5EF4-FFF2-40B4-BE49-F238E27FC236}">
                  <a16:creationId xmlns:a16="http://schemas.microsoft.com/office/drawing/2014/main" id="{C7109157-C80A-3B0F-9646-E26B3CEA33B7}"/>
                </a:ext>
              </a:extLst>
            </p:cNvPr>
            <p:cNvSpPr/>
            <p:nvPr/>
          </p:nvSpPr>
          <p:spPr>
            <a:xfrm>
              <a:off x="27381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0" name="Параллелограмм 40">
              <a:extLst>
                <a:ext uri="{FF2B5EF4-FFF2-40B4-BE49-F238E27FC236}">
                  <a16:creationId xmlns:a16="http://schemas.microsoft.com/office/drawing/2014/main" id="{7E2F1028-A2A5-1AD6-9CBE-953CDF7168C5}"/>
                </a:ext>
              </a:extLst>
            </p:cNvPr>
            <p:cNvSpPr/>
            <p:nvPr/>
          </p:nvSpPr>
          <p:spPr>
            <a:xfrm>
              <a:off x="27810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1" name="Параллелограмм 41">
              <a:extLst>
                <a:ext uri="{FF2B5EF4-FFF2-40B4-BE49-F238E27FC236}">
                  <a16:creationId xmlns:a16="http://schemas.microsoft.com/office/drawing/2014/main" id="{707D570C-9E5E-3428-78FB-BEEC57BE2BD0}"/>
                </a:ext>
              </a:extLst>
            </p:cNvPr>
            <p:cNvSpPr/>
            <p:nvPr/>
          </p:nvSpPr>
          <p:spPr>
            <a:xfrm>
              <a:off x="28238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2" name="Параллелограмм 42">
              <a:extLst>
                <a:ext uri="{FF2B5EF4-FFF2-40B4-BE49-F238E27FC236}">
                  <a16:creationId xmlns:a16="http://schemas.microsoft.com/office/drawing/2014/main" id="{9635632E-4FDE-CCD3-59B5-7B73B704F448}"/>
                </a:ext>
              </a:extLst>
            </p:cNvPr>
            <p:cNvSpPr/>
            <p:nvPr/>
          </p:nvSpPr>
          <p:spPr>
            <a:xfrm>
              <a:off x="28667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3" name="Параллелограмм 44">
              <a:extLst>
                <a:ext uri="{FF2B5EF4-FFF2-40B4-BE49-F238E27FC236}">
                  <a16:creationId xmlns:a16="http://schemas.microsoft.com/office/drawing/2014/main" id="{DE7907FF-178D-0049-452A-1E4CC2BCC03A}"/>
                </a:ext>
              </a:extLst>
            </p:cNvPr>
            <p:cNvSpPr/>
            <p:nvPr/>
          </p:nvSpPr>
          <p:spPr>
            <a:xfrm>
              <a:off x="29095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4" name="Параллелограмм 45">
              <a:extLst>
                <a:ext uri="{FF2B5EF4-FFF2-40B4-BE49-F238E27FC236}">
                  <a16:creationId xmlns:a16="http://schemas.microsoft.com/office/drawing/2014/main" id="{EE78935C-0344-7A31-CF39-55FD81B72DB2}"/>
                </a:ext>
              </a:extLst>
            </p:cNvPr>
            <p:cNvSpPr/>
            <p:nvPr/>
          </p:nvSpPr>
          <p:spPr>
            <a:xfrm>
              <a:off x="29524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5" name="Параллелограмм 46">
              <a:extLst>
                <a:ext uri="{FF2B5EF4-FFF2-40B4-BE49-F238E27FC236}">
                  <a16:creationId xmlns:a16="http://schemas.microsoft.com/office/drawing/2014/main" id="{2797B83D-EABF-0673-FF9B-91ECDA49573C}"/>
                </a:ext>
              </a:extLst>
            </p:cNvPr>
            <p:cNvSpPr/>
            <p:nvPr/>
          </p:nvSpPr>
          <p:spPr>
            <a:xfrm>
              <a:off x="29969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6" name="Параллелограмм 47">
              <a:extLst>
                <a:ext uri="{FF2B5EF4-FFF2-40B4-BE49-F238E27FC236}">
                  <a16:creationId xmlns:a16="http://schemas.microsoft.com/office/drawing/2014/main" id="{FBF0F68F-4402-7B2C-1310-793FF19B1094}"/>
                </a:ext>
              </a:extLst>
            </p:cNvPr>
            <p:cNvSpPr/>
            <p:nvPr/>
          </p:nvSpPr>
          <p:spPr>
            <a:xfrm>
              <a:off x="30398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7" name="Параллелограмм 48">
              <a:extLst>
                <a:ext uri="{FF2B5EF4-FFF2-40B4-BE49-F238E27FC236}">
                  <a16:creationId xmlns:a16="http://schemas.microsoft.com/office/drawing/2014/main" id="{58079D38-1ECE-7F9E-A8F8-8F5322EC6298}"/>
                </a:ext>
              </a:extLst>
            </p:cNvPr>
            <p:cNvSpPr/>
            <p:nvPr/>
          </p:nvSpPr>
          <p:spPr>
            <a:xfrm>
              <a:off x="30827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8" name="Параллелограмм 49">
              <a:extLst>
                <a:ext uri="{FF2B5EF4-FFF2-40B4-BE49-F238E27FC236}">
                  <a16:creationId xmlns:a16="http://schemas.microsoft.com/office/drawing/2014/main" id="{D8DE6B65-F6DC-5526-A1BC-50DCA620A87D}"/>
                </a:ext>
              </a:extLst>
            </p:cNvPr>
            <p:cNvSpPr/>
            <p:nvPr/>
          </p:nvSpPr>
          <p:spPr>
            <a:xfrm>
              <a:off x="31255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49" name="Параллелограмм 50">
              <a:extLst>
                <a:ext uri="{FF2B5EF4-FFF2-40B4-BE49-F238E27FC236}">
                  <a16:creationId xmlns:a16="http://schemas.microsoft.com/office/drawing/2014/main" id="{960A339D-C1BF-1CE4-37FB-84211853AA12}"/>
                </a:ext>
              </a:extLst>
            </p:cNvPr>
            <p:cNvSpPr/>
            <p:nvPr/>
          </p:nvSpPr>
          <p:spPr>
            <a:xfrm>
              <a:off x="31684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0" name="Параллелограмм 51">
              <a:extLst>
                <a:ext uri="{FF2B5EF4-FFF2-40B4-BE49-F238E27FC236}">
                  <a16:creationId xmlns:a16="http://schemas.microsoft.com/office/drawing/2014/main" id="{CCB5FD18-DC04-52BC-2C37-1CDD002A3D7A}"/>
                </a:ext>
              </a:extLst>
            </p:cNvPr>
            <p:cNvSpPr/>
            <p:nvPr/>
          </p:nvSpPr>
          <p:spPr>
            <a:xfrm>
              <a:off x="32112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1" name="Параллелограмм 52">
              <a:extLst>
                <a:ext uri="{FF2B5EF4-FFF2-40B4-BE49-F238E27FC236}">
                  <a16:creationId xmlns:a16="http://schemas.microsoft.com/office/drawing/2014/main" id="{701B17EC-770D-F0C8-20D3-16CF1D5B721F}"/>
                </a:ext>
              </a:extLst>
            </p:cNvPr>
            <p:cNvSpPr/>
            <p:nvPr/>
          </p:nvSpPr>
          <p:spPr>
            <a:xfrm>
              <a:off x="32541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grpSp>
      <p:grpSp>
        <p:nvGrpSpPr>
          <p:cNvPr id="52" name="Группа 53">
            <a:extLst>
              <a:ext uri="{FF2B5EF4-FFF2-40B4-BE49-F238E27FC236}">
                <a16:creationId xmlns:a16="http://schemas.microsoft.com/office/drawing/2014/main" id="{624DE605-C7D0-215A-74E3-C8E0604AF0CF}"/>
              </a:ext>
            </a:extLst>
          </p:cNvPr>
          <p:cNvGrpSpPr/>
          <p:nvPr/>
        </p:nvGrpSpPr>
        <p:grpSpPr>
          <a:xfrm>
            <a:off x="8004314" y="6620044"/>
            <a:ext cx="1233710" cy="83344"/>
            <a:chOff x="2091885" y="6162073"/>
            <a:chExt cx="1233710" cy="83344"/>
          </a:xfrm>
          <a:gradFill>
            <a:gsLst>
              <a:gs pos="85000">
                <a:srgbClr val="FFFFFF">
                  <a:alpha val="0"/>
                </a:srgbClr>
              </a:gs>
              <a:gs pos="0">
                <a:srgbClr val="FFFFFF">
                  <a:alpha val="70000"/>
                </a:srgbClr>
              </a:gs>
            </a:gsLst>
            <a:lin ang="0" scaled="0"/>
          </a:gradFill>
        </p:grpSpPr>
        <p:sp>
          <p:nvSpPr>
            <p:cNvPr id="53" name="Параллелограмм 54">
              <a:extLst>
                <a:ext uri="{FF2B5EF4-FFF2-40B4-BE49-F238E27FC236}">
                  <a16:creationId xmlns:a16="http://schemas.microsoft.com/office/drawing/2014/main" id="{FB33E866-D8CE-E44B-103A-0D9BE3F166C1}"/>
                </a:ext>
              </a:extLst>
            </p:cNvPr>
            <p:cNvSpPr/>
            <p:nvPr/>
          </p:nvSpPr>
          <p:spPr>
            <a:xfrm>
              <a:off x="20918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4" name="Параллелограмм 55">
              <a:extLst>
                <a:ext uri="{FF2B5EF4-FFF2-40B4-BE49-F238E27FC236}">
                  <a16:creationId xmlns:a16="http://schemas.microsoft.com/office/drawing/2014/main" id="{5DA5BE04-5433-9F69-0685-459CF813602C}"/>
                </a:ext>
              </a:extLst>
            </p:cNvPr>
            <p:cNvSpPr/>
            <p:nvPr/>
          </p:nvSpPr>
          <p:spPr>
            <a:xfrm>
              <a:off x="21347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5" name="Параллелограмм 56">
              <a:extLst>
                <a:ext uri="{FF2B5EF4-FFF2-40B4-BE49-F238E27FC236}">
                  <a16:creationId xmlns:a16="http://schemas.microsoft.com/office/drawing/2014/main" id="{9D607527-00FC-0B1E-D494-84D219812316}"/>
                </a:ext>
              </a:extLst>
            </p:cNvPr>
            <p:cNvSpPr/>
            <p:nvPr/>
          </p:nvSpPr>
          <p:spPr>
            <a:xfrm>
              <a:off x="21776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6" name="Параллелограмм 57">
              <a:extLst>
                <a:ext uri="{FF2B5EF4-FFF2-40B4-BE49-F238E27FC236}">
                  <a16:creationId xmlns:a16="http://schemas.microsoft.com/office/drawing/2014/main" id="{18699F37-B777-0F65-94F4-6128A434276C}"/>
                </a:ext>
              </a:extLst>
            </p:cNvPr>
            <p:cNvSpPr/>
            <p:nvPr/>
          </p:nvSpPr>
          <p:spPr>
            <a:xfrm>
              <a:off x="22204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7" name="Параллелограмм 58">
              <a:extLst>
                <a:ext uri="{FF2B5EF4-FFF2-40B4-BE49-F238E27FC236}">
                  <a16:creationId xmlns:a16="http://schemas.microsoft.com/office/drawing/2014/main" id="{F5A4DEE9-8FDA-6F44-D505-43B94535F580}"/>
                </a:ext>
              </a:extLst>
            </p:cNvPr>
            <p:cNvSpPr/>
            <p:nvPr/>
          </p:nvSpPr>
          <p:spPr>
            <a:xfrm>
              <a:off x="22633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8" name="Параллелограмм 59">
              <a:extLst>
                <a:ext uri="{FF2B5EF4-FFF2-40B4-BE49-F238E27FC236}">
                  <a16:creationId xmlns:a16="http://schemas.microsoft.com/office/drawing/2014/main" id="{5763D680-F330-D1FD-CF96-3F1BFDE2DFD0}"/>
                </a:ext>
              </a:extLst>
            </p:cNvPr>
            <p:cNvSpPr/>
            <p:nvPr/>
          </p:nvSpPr>
          <p:spPr>
            <a:xfrm>
              <a:off x="23061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59" name="Параллелограмм 64">
              <a:extLst>
                <a:ext uri="{FF2B5EF4-FFF2-40B4-BE49-F238E27FC236}">
                  <a16:creationId xmlns:a16="http://schemas.microsoft.com/office/drawing/2014/main" id="{E3CEC962-53A2-3EAD-6428-59E79BE0B7DE}"/>
                </a:ext>
              </a:extLst>
            </p:cNvPr>
            <p:cNvSpPr/>
            <p:nvPr/>
          </p:nvSpPr>
          <p:spPr>
            <a:xfrm>
              <a:off x="23490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0" name="Параллелограмм 65">
              <a:extLst>
                <a:ext uri="{FF2B5EF4-FFF2-40B4-BE49-F238E27FC236}">
                  <a16:creationId xmlns:a16="http://schemas.microsoft.com/office/drawing/2014/main" id="{0E5068FD-5DA0-2E6D-6A8B-CACE985340C3}"/>
                </a:ext>
              </a:extLst>
            </p:cNvPr>
            <p:cNvSpPr/>
            <p:nvPr/>
          </p:nvSpPr>
          <p:spPr>
            <a:xfrm>
              <a:off x="23935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1" name="Параллелограмм 66">
              <a:extLst>
                <a:ext uri="{FF2B5EF4-FFF2-40B4-BE49-F238E27FC236}">
                  <a16:creationId xmlns:a16="http://schemas.microsoft.com/office/drawing/2014/main" id="{7C8BA99F-1D79-D5D3-5353-8405EB3BC845}"/>
                </a:ext>
              </a:extLst>
            </p:cNvPr>
            <p:cNvSpPr/>
            <p:nvPr/>
          </p:nvSpPr>
          <p:spPr>
            <a:xfrm>
              <a:off x="24364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2" name="Параллелограмм 67">
              <a:extLst>
                <a:ext uri="{FF2B5EF4-FFF2-40B4-BE49-F238E27FC236}">
                  <a16:creationId xmlns:a16="http://schemas.microsoft.com/office/drawing/2014/main" id="{9AAC4E46-69E6-F283-2893-D5635AA509FB}"/>
                </a:ext>
              </a:extLst>
            </p:cNvPr>
            <p:cNvSpPr/>
            <p:nvPr/>
          </p:nvSpPr>
          <p:spPr>
            <a:xfrm>
              <a:off x="24793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3" name="Параллелограмм 68">
              <a:extLst>
                <a:ext uri="{FF2B5EF4-FFF2-40B4-BE49-F238E27FC236}">
                  <a16:creationId xmlns:a16="http://schemas.microsoft.com/office/drawing/2014/main" id="{CA9FC85D-89B3-D84E-3642-968D68F3A487}"/>
                </a:ext>
              </a:extLst>
            </p:cNvPr>
            <p:cNvSpPr/>
            <p:nvPr/>
          </p:nvSpPr>
          <p:spPr>
            <a:xfrm>
              <a:off x="25221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4" name="Параллелограмм 69">
              <a:extLst>
                <a:ext uri="{FF2B5EF4-FFF2-40B4-BE49-F238E27FC236}">
                  <a16:creationId xmlns:a16="http://schemas.microsoft.com/office/drawing/2014/main" id="{72983965-2D61-AE14-0ED9-12409022D250}"/>
                </a:ext>
              </a:extLst>
            </p:cNvPr>
            <p:cNvSpPr/>
            <p:nvPr/>
          </p:nvSpPr>
          <p:spPr>
            <a:xfrm>
              <a:off x="25650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5" name="Параллелограмм 70">
              <a:extLst>
                <a:ext uri="{FF2B5EF4-FFF2-40B4-BE49-F238E27FC236}">
                  <a16:creationId xmlns:a16="http://schemas.microsoft.com/office/drawing/2014/main" id="{6353A43A-60F8-1386-D257-CF52A1385117}"/>
                </a:ext>
              </a:extLst>
            </p:cNvPr>
            <p:cNvSpPr/>
            <p:nvPr/>
          </p:nvSpPr>
          <p:spPr>
            <a:xfrm>
              <a:off x="26078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6" name="Параллелограмм 71">
              <a:extLst>
                <a:ext uri="{FF2B5EF4-FFF2-40B4-BE49-F238E27FC236}">
                  <a16:creationId xmlns:a16="http://schemas.microsoft.com/office/drawing/2014/main" id="{20230045-4869-2281-BEBC-B4D0B0DB18BC}"/>
                </a:ext>
              </a:extLst>
            </p:cNvPr>
            <p:cNvSpPr/>
            <p:nvPr/>
          </p:nvSpPr>
          <p:spPr>
            <a:xfrm>
              <a:off x="26507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7" name="Параллелограмм 72">
              <a:extLst>
                <a:ext uri="{FF2B5EF4-FFF2-40B4-BE49-F238E27FC236}">
                  <a16:creationId xmlns:a16="http://schemas.microsoft.com/office/drawing/2014/main" id="{28F4F8FA-D3C9-CE99-E277-28679B9092DC}"/>
                </a:ext>
              </a:extLst>
            </p:cNvPr>
            <p:cNvSpPr/>
            <p:nvPr/>
          </p:nvSpPr>
          <p:spPr>
            <a:xfrm>
              <a:off x="26952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8" name="Параллелограмм 73">
              <a:extLst>
                <a:ext uri="{FF2B5EF4-FFF2-40B4-BE49-F238E27FC236}">
                  <a16:creationId xmlns:a16="http://schemas.microsoft.com/office/drawing/2014/main" id="{38E1DC2B-A007-4982-F393-10624F0E80E2}"/>
                </a:ext>
              </a:extLst>
            </p:cNvPr>
            <p:cNvSpPr/>
            <p:nvPr/>
          </p:nvSpPr>
          <p:spPr>
            <a:xfrm>
              <a:off x="27381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69" name="Параллелограмм 74">
              <a:extLst>
                <a:ext uri="{FF2B5EF4-FFF2-40B4-BE49-F238E27FC236}">
                  <a16:creationId xmlns:a16="http://schemas.microsoft.com/office/drawing/2014/main" id="{4DB8AAD8-34CD-FAA0-2E1F-ABD4A129D017}"/>
                </a:ext>
              </a:extLst>
            </p:cNvPr>
            <p:cNvSpPr/>
            <p:nvPr/>
          </p:nvSpPr>
          <p:spPr>
            <a:xfrm>
              <a:off x="27810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0" name="Параллелограмм 75">
              <a:extLst>
                <a:ext uri="{FF2B5EF4-FFF2-40B4-BE49-F238E27FC236}">
                  <a16:creationId xmlns:a16="http://schemas.microsoft.com/office/drawing/2014/main" id="{394A2837-C094-6535-E0B3-8A36A802D1F5}"/>
                </a:ext>
              </a:extLst>
            </p:cNvPr>
            <p:cNvSpPr/>
            <p:nvPr/>
          </p:nvSpPr>
          <p:spPr>
            <a:xfrm>
              <a:off x="28238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1" name="Параллелограмм 76">
              <a:extLst>
                <a:ext uri="{FF2B5EF4-FFF2-40B4-BE49-F238E27FC236}">
                  <a16:creationId xmlns:a16="http://schemas.microsoft.com/office/drawing/2014/main" id="{EF82D7DF-8222-91FD-F9B9-5AB0DDD0AC8C}"/>
                </a:ext>
              </a:extLst>
            </p:cNvPr>
            <p:cNvSpPr/>
            <p:nvPr/>
          </p:nvSpPr>
          <p:spPr>
            <a:xfrm>
              <a:off x="28667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2" name="Параллелограмм 77">
              <a:extLst>
                <a:ext uri="{FF2B5EF4-FFF2-40B4-BE49-F238E27FC236}">
                  <a16:creationId xmlns:a16="http://schemas.microsoft.com/office/drawing/2014/main" id="{7050D50A-5C4C-2102-F85B-9EA6EC8AECB8}"/>
                </a:ext>
              </a:extLst>
            </p:cNvPr>
            <p:cNvSpPr/>
            <p:nvPr/>
          </p:nvSpPr>
          <p:spPr>
            <a:xfrm>
              <a:off x="29095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3" name="Параллелограмм 78">
              <a:extLst>
                <a:ext uri="{FF2B5EF4-FFF2-40B4-BE49-F238E27FC236}">
                  <a16:creationId xmlns:a16="http://schemas.microsoft.com/office/drawing/2014/main" id="{9E9DCE85-DDEC-DEB6-8D1D-22ABD1F41E46}"/>
                </a:ext>
              </a:extLst>
            </p:cNvPr>
            <p:cNvSpPr/>
            <p:nvPr/>
          </p:nvSpPr>
          <p:spPr>
            <a:xfrm>
              <a:off x="29524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4" name="Параллелограмм 79">
              <a:extLst>
                <a:ext uri="{FF2B5EF4-FFF2-40B4-BE49-F238E27FC236}">
                  <a16:creationId xmlns:a16="http://schemas.microsoft.com/office/drawing/2014/main" id="{8284042D-D427-E52E-4333-07E456724763}"/>
                </a:ext>
              </a:extLst>
            </p:cNvPr>
            <p:cNvSpPr/>
            <p:nvPr/>
          </p:nvSpPr>
          <p:spPr>
            <a:xfrm>
              <a:off x="299698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5" name="Параллелограмм 80">
              <a:extLst>
                <a:ext uri="{FF2B5EF4-FFF2-40B4-BE49-F238E27FC236}">
                  <a16:creationId xmlns:a16="http://schemas.microsoft.com/office/drawing/2014/main" id="{8E1FF9ED-DD90-0602-4B04-10AD2B36FF33}"/>
                </a:ext>
              </a:extLst>
            </p:cNvPr>
            <p:cNvSpPr/>
            <p:nvPr/>
          </p:nvSpPr>
          <p:spPr>
            <a:xfrm>
              <a:off x="303984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6" name="Параллелограмм 81">
              <a:extLst>
                <a:ext uri="{FF2B5EF4-FFF2-40B4-BE49-F238E27FC236}">
                  <a16:creationId xmlns:a16="http://schemas.microsoft.com/office/drawing/2014/main" id="{4F736474-F014-2C2E-C7C6-82ED086CEC95}"/>
                </a:ext>
              </a:extLst>
            </p:cNvPr>
            <p:cNvSpPr/>
            <p:nvPr/>
          </p:nvSpPr>
          <p:spPr>
            <a:xfrm>
              <a:off x="3082709"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7" name="Параллелограмм 82">
              <a:extLst>
                <a:ext uri="{FF2B5EF4-FFF2-40B4-BE49-F238E27FC236}">
                  <a16:creationId xmlns:a16="http://schemas.microsoft.com/office/drawing/2014/main" id="{D94D697F-BA51-5DF7-8D92-FB315358271C}"/>
                </a:ext>
              </a:extLst>
            </p:cNvPr>
            <p:cNvSpPr/>
            <p:nvPr/>
          </p:nvSpPr>
          <p:spPr>
            <a:xfrm>
              <a:off x="3125571"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8" name="Параллелограмм 83">
              <a:extLst>
                <a:ext uri="{FF2B5EF4-FFF2-40B4-BE49-F238E27FC236}">
                  <a16:creationId xmlns:a16="http://schemas.microsoft.com/office/drawing/2014/main" id="{437A14F8-D66C-FFBE-AAC2-262C57E4C58C}"/>
                </a:ext>
              </a:extLst>
            </p:cNvPr>
            <p:cNvSpPr/>
            <p:nvPr/>
          </p:nvSpPr>
          <p:spPr>
            <a:xfrm>
              <a:off x="3168433"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79" name="Параллелограмм 84">
              <a:extLst>
                <a:ext uri="{FF2B5EF4-FFF2-40B4-BE49-F238E27FC236}">
                  <a16:creationId xmlns:a16="http://schemas.microsoft.com/office/drawing/2014/main" id="{730D2B9C-2C4E-8609-B6AC-66DCFD5BE14D}"/>
                </a:ext>
              </a:extLst>
            </p:cNvPr>
            <p:cNvSpPr/>
            <p:nvPr/>
          </p:nvSpPr>
          <p:spPr>
            <a:xfrm>
              <a:off x="3211295"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sp>
          <p:nvSpPr>
            <p:cNvPr id="80" name="Параллелограмм 85">
              <a:extLst>
                <a:ext uri="{FF2B5EF4-FFF2-40B4-BE49-F238E27FC236}">
                  <a16:creationId xmlns:a16="http://schemas.microsoft.com/office/drawing/2014/main" id="{6C3C941D-8C18-BE6F-E34C-3BF3CC5EBA0A}"/>
                </a:ext>
              </a:extLst>
            </p:cNvPr>
            <p:cNvSpPr/>
            <p:nvPr/>
          </p:nvSpPr>
          <p:spPr>
            <a:xfrm>
              <a:off x="3254157" y="6162073"/>
              <a:ext cx="71438" cy="83344"/>
            </a:xfrm>
            <a:prstGeom prst="parallelogram">
              <a:avLst>
                <a:gd name="adj" fmla="val 6249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UA" sz="1600" b="1" i="0" u="none" strike="noStrike" kern="0" cap="none" spc="0" normalizeH="0" baseline="0" noProof="0">
                <a:ln>
                  <a:noFill/>
                </a:ln>
                <a:solidFill>
                  <a:srgbClr val="FFFFFF"/>
                </a:solidFill>
                <a:effectLst/>
                <a:uLnTx/>
                <a:uFillTx/>
                <a:latin typeface="HelveticaNeueCyr"/>
                <a:ea typeface="+mn-ea"/>
                <a:cs typeface="+mn-cs"/>
              </a:endParaRPr>
            </a:p>
          </p:txBody>
        </p:sp>
      </p:grpSp>
      <p:sp>
        <p:nvSpPr>
          <p:cNvPr id="81" name="Прямоугольник 86">
            <a:extLst>
              <a:ext uri="{FF2B5EF4-FFF2-40B4-BE49-F238E27FC236}">
                <a16:creationId xmlns:a16="http://schemas.microsoft.com/office/drawing/2014/main" id="{DDC1D43C-C142-2A7D-A0A3-82AA9DA8F9EF}"/>
              </a:ext>
            </a:extLst>
          </p:cNvPr>
          <p:cNvSpPr/>
          <p:nvPr/>
        </p:nvSpPr>
        <p:spPr>
          <a:xfrm>
            <a:off x="5073572" y="6513811"/>
            <a:ext cx="2044854" cy="276999"/>
          </a:xfrm>
          <a:prstGeom prst="rect">
            <a:avLst/>
          </a:prstGeom>
        </p:spPr>
        <p:txBody>
          <a:bodyPr wrap="none">
            <a:spAutoFit/>
          </a:bodyPr>
          <a:lstStyle/>
          <a:p>
            <a:pPr algn="ctr"/>
            <a:r>
              <a:rPr lang="ru-RU" sz="1200" b="1" dirty="0">
                <a:solidFill>
                  <a:srgbClr val="FFFFFF"/>
                </a:solidFill>
                <a:latin typeface="Arial" panose="020B0604020202020204" pitchFamily="34" charset="0"/>
                <a:cs typeface="Arial" panose="020B0604020202020204" pitchFamily="34" charset="0"/>
              </a:rPr>
              <a:t>2023 </a:t>
            </a:r>
            <a:r>
              <a:rPr lang="ru-UA" sz="1200" b="1" dirty="0">
                <a:solidFill>
                  <a:srgbClr val="FFFFFF"/>
                </a:solidFill>
                <a:latin typeface="Arial" panose="020B0604020202020204" pitchFamily="34" charset="0"/>
                <a:cs typeface="Arial" panose="020B0604020202020204" pitchFamily="34" charset="0"/>
              </a:rPr>
              <a:t>©</a:t>
            </a:r>
            <a:r>
              <a:rPr lang="ru-RU" sz="1200" b="1"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Anatoliy </a:t>
            </a:r>
            <a:r>
              <a:rPr lang="en-US" sz="1200" b="1" dirty="0" err="1">
                <a:solidFill>
                  <a:srgbClr val="FFFFFF"/>
                </a:solidFill>
                <a:latin typeface="Arial" panose="020B0604020202020204" pitchFamily="34" charset="0"/>
                <a:cs typeface="Arial" panose="020B0604020202020204" pitchFamily="34" charset="0"/>
              </a:rPr>
              <a:t>Kostruba</a:t>
            </a:r>
            <a:endParaRPr lang="ru-UA" sz="1200" b="1" dirty="0">
              <a:solidFill>
                <a:srgbClr val="FFFFFF"/>
              </a:solidFill>
              <a:latin typeface="Arial" panose="020B0604020202020204" pitchFamily="34" charset="0"/>
              <a:cs typeface="Arial" panose="020B0604020202020204" pitchFamily="34" charset="0"/>
            </a:endParaRPr>
          </a:p>
        </p:txBody>
      </p:sp>
      <p:sp>
        <p:nvSpPr>
          <p:cNvPr id="82" name="Прямоугольник 87">
            <a:extLst>
              <a:ext uri="{FF2B5EF4-FFF2-40B4-BE49-F238E27FC236}">
                <a16:creationId xmlns:a16="http://schemas.microsoft.com/office/drawing/2014/main" id="{DCE267BB-DA46-1E86-AFFF-A682DF66B613}"/>
              </a:ext>
            </a:extLst>
          </p:cNvPr>
          <p:cNvSpPr/>
          <p:nvPr/>
        </p:nvSpPr>
        <p:spPr>
          <a:xfrm>
            <a:off x="4654515" y="6526994"/>
            <a:ext cx="2882969" cy="304699"/>
          </a:xfrm>
          <a:prstGeom prst="rect">
            <a:avLst/>
          </a:prstGeom>
        </p:spPr>
        <p:txBody>
          <a:bodyPr wrap="none">
            <a:spAutoFit/>
          </a:bodyPr>
          <a:lstStyle/>
          <a:p>
            <a:pPr algn="ctr"/>
            <a:r>
              <a:rPr lang="en-US" sz="1200" b="1" dirty="0">
                <a:solidFill>
                  <a:srgbClr val="FFFFFF"/>
                </a:solidFill>
                <a:latin typeface="Arial" panose="020B0604020202020204" pitchFamily="34" charset="0"/>
                <a:cs typeface="Arial" panose="020B0604020202020204" pitchFamily="34" charset="0"/>
              </a:rPr>
              <a:t>Produced at </a:t>
            </a:r>
            <a:r>
              <a:rPr lang="en-US" sz="1200" b="1" dirty="0" err="1">
                <a:solidFill>
                  <a:srgbClr val="FFFFFF"/>
                </a:solidFill>
                <a:latin typeface="Arial" panose="020B0604020202020204" pitchFamily="34" charset="0"/>
                <a:cs typeface="Arial" panose="020B0604020202020204" pitchFamily="34" charset="0"/>
              </a:rPr>
              <a:t>Viewmark</a:t>
            </a:r>
            <a:r>
              <a:rPr lang="en-US" sz="1200" b="1" dirty="0">
                <a:solidFill>
                  <a:srgbClr val="FFFFFF"/>
                </a:solidFill>
                <a:latin typeface="Arial" panose="020B0604020202020204" pitchFamily="34" charset="0"/>
                <a:cs typeface="Arial" panose="020B0604020202020204" pitchFamily="34" charset="0"/>
              </a:rPr>
              <a:t> presentations</a:t>
            </a:r>
            <a:endParaRPr lang="ru-UA" sz="1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3831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22" presetClass="entr" presetSubtype="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25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250"/>
                                        <p:tgtEl>
                                          <p:spTgt spid="5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arn(outVertical)">
                                      <p:cBhvr>
                                        <p:cTn id="22" dur="250"/>
                                        <p:tgtEl>
                                          <p:spTgt spid="81"/>
                                        </p:tgtEl>
                                      </p:cBhvr>
                                    </p:animEffect>
                                  </p:childTnLst>
                                </p:cTn>
                              </p:par>
                              <p:par>
                                <p:cTn id="23" presetID="16" presetClass="exit" presetSubtype="21" fill="hold" grpId="1" nodeType="withEffect">
                                  <p:stCondLst>
                                    <p:cond delay="5750"/>
                                  </p:stCondLst>
                                  <p:childTnLst>
                                    <p:animEffect transition="out" filter="barn(inVertical)">
                                      <p:cBhvr>
                                        <p:cTn id="24" dur="250"/>
                                        <p:tgtEl>
                                          <p:spTgt spid="81"/>
                                        </p:tgtEl>
                                      </p:cBhvr>
                                    </p:animEffect>
                                    <p:set>
                                      <p:cBhvr>
                                        <p:cTn id="25" dur="1" fill="hold">
                                          <p:stCondLst>
                                            <p:cond delay="249"/>
                                          </p:stCondLst>
                                        </p:cTn>
                                        <p:tgtEl>
                                          <p:spTgt spid="81"/>
                                        </p:tgtEl>
                                        <p:attrNameLst>
                                          <p:attrName>style.visibility</p:attrName>
                                        </p:attrNameLst>
                                      </p:cBhvr>
                                      <p:to>
                                        <p:strVal val="hidden"/>
                                      </p:to>
                                    </p:set>
                                  </p:childTnLst>
                                </p:cTn>
                              </p:par>
                              <p:par>
                                <p:cTn id="26" presetID="16" presetClass="entr" presetSubtype="37" fill="hold" grpId="0" nodeType="withEffect">
                                  <p:stCondLst>
                                    <p:cond delay="6000"/>
                                  </p:stCondLst>
                                  <p:childTnLst>
                                    <p:set>
                                      <p:cBhvr>
                                        <p:cTn id="27" dur="1" fill="hold">
                                          <p:stCondLst>
                                            <p:cond delay="0"/>
                                          </p:stCondLst>
                                        </p:cTn>
                                        <p:tgtEl>
                                          <p:spTgt spid="82"/>
                                        </p:tgtEl>
                                        <p:attrNameLst>
                                          <p:attrName>style.visibility</p:attrName>
                                        </p:attrNameLst>
                                      </p:cBhvr>
                                      <p:to>
                                        <p:strVal val="visible"/>
                                      </p:to>
                                    </p:set>
                                    <p:animEffect transition="in" filter="barn(outVertical)">
                                      <p:cBhvr>
                                        <p:cTn id="28" dur="25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81" grpId="0"/>
      <p:bldP spid="81" grpId="1"/>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FEB3B8-BBD8-1B87-40F9-EDFE86CFE3E2}"/>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 name="Picture 13">
            <a:extLst>
              <a:ext uri="{FF2B5EF4-FFF2-40B4-BE49-F238E27FC236}">
                <a16:creationId xmlns:a16="http://schemas.microsoft.com/office/drawing/2014/main" id="{7F8EC415-B83B-2510-16E9-02E7A0B38885}"/>
              </a:ext>
            </a:extLst>
          </p:cNvPr>
          <p:cNvPicPr>
            <a:picLocks noChangeAspect="1"/>
          </p:cNvPicPr>
          <p:nvPr/>
        </p:nvPicPr>
        <p:blipFill>
          <a:blip r:embed="rId2">
            <a:alphaModFix amt="0"/>
          </a:blip>
          <a:stretch>
            <a:fillRect/>
          </a:stretch>
        </p:blipFill>
        <p:spPr>
          <a:xfrm>
            <a:off x="-4635500" y="-2607468"/>
            <a:ext cx="21463000" cy="12072936"/>
          </a:xfrm>
          <a:prstGeom prst="rect">
            <a:avLst/>
          </a:prstGeom>
        </p:spPr>
      </p:pic>
      <p:sp>
        <p:nvSpPr>
          <p:cNvPr id="38" name="TextBox 37">
            <a:extLst>
              <a:ext uri="{FF2B5EF4-FFF2-40B4-BE49-F238E27FC236}">
                <a16:creationId xmlns:a16="http://schemas.microsoft.com/office/drawing/2014/main" id="{B5B996C7-C3DF-D088-A9C7-44608E0F2173}"/>
              </a:ext>
            </a:extLst>
          </p:cNvPr>
          <p:cNvSpPr txBox="1"/>
          <p:nvPr/>
        </p:nvSpPr>
        <p:spPr>
          <a:xfrm>
            <a:off x="10351915" y="541850"/>
            <a:ext cx="1618001" cy="1281075"/>
          </a:xfrm>
          <a:custGeom>
            <a:avLst/>
            <a:gdLst/>
            <a:ahLst/>
            <a:cxnLst/>
            <a:rect l="l" t="t" r="r" b="b"/>
            <a:pathLst>
              <a:path w="1618001" h="1281075">
                <a:moveTo>
                  <a:pt x="1210658" y="199392"/>
                </a:moveTo>
                <a:cubicBezTo>
                  <a:pt x="1181562" y="199392"/>
                  <a:pt x="1155604" y="208663"/>
                  <a:pt x="1132784" y="227205"/>
                </a:cubicBezTo>
                <a:cubicBezTo>
                  <a:pt x="1109963" y="245746"/>
                  <a:pt x="1092278" y="278978"/>
                  <a:pt x="1079727" y="326901"/>
                </a:cubicBezTo>
                <a:cubicBezTo>
                  <a:pt x="1063182" y="389086"/>
                  <a:pt x="1054909" y="493774"/>
                  <a:pt x="1054910" y="640965"/>
                </a:cubicBezTo>
                <a:cubicBezTo>
                  <a:pt x="1054909" y="788156"/>
                  <a:pt x="1062326" y="889279"/>
                  <a:pt x="1077159" y="944333"/>
                </a:cubicBezTo>
                <a:cubicBezTo>
                  <a:pt x="1091993" y="999387"/>
                  <a:pt x="1110677" y="1036042"/>
                  <a:pt x="1133212" y="1054298"/>
                </a:cubicBezTo>
                <a:cubicBezTo>
                  <a:pt x="1155747" y="1072555"/>
                  <a:pt x="1181562" y="1081683"/>
                  <a:pt x="1210658" y="1081683"/>
                </a:cubicBezTo>
                <a:cubicBezTo>
                  <a:pt x="1239754" y="1081683"/>
                  <a:pt x="1265712" y="1072412"/>
                  <a:pt x="1288532" y="1053870"/>
                </a:cubicBezTo>
                <a:cubicBezTo>
                  <a:pt x="1311353" y="1035329"/>
                  <a:pt x="1329039" y="1002097"/>
                  <a:pt x="1341590" y="954174"/>
                </a:cubicBezTo>
                <a:cubicBezTo>
                  <a:pt x="1358134" y="892559"/>
                  <a:pt x="1366407" y="788156"/>
                  <a:pt x="1366407" y="640965"/>
                </a:cubicBezTo>
                <a:cubicBezTo>
                  <a:pt x="1366407" y="493774"/>
                  <a:pt x="1358990" y="392652"/>
                  <a:pt x="1344157" y="337598"/>
                </a:cubicBezTo>
                <a:cubicBezTo>
                  <a:pt x="1329324" y="282544"/>
                  <a:pt x="1310640" y="245746"/>
                  <a:pt x="1288105" y="227205"/>
                </a:cubicBezTo>
                <a:cubicBezTo>
                  <a:pt x="1265570" y="208663"/>
                  <a:pt x="1239754" y="199392"/>
                  <a:pt x="1210658" y="199392"/>
                </a:cubicBezTo>
                <a:close/>
                <a:moveTo>
                  <a:pt x="1210658" y="0"/>
                </a:moveTo>
                <a:cubicBezTo>
                  <a:pt x="1332176" y="0"/>
                  <a:pt x="1427166" y="43359"/>
                  <a:pt x="1495627" y="130076"/>
                </a:cubicBezTo>
                <a:cubicBezTo>
                  <a:pt x="1577209" y="232767"/>
                  <a:pt x="1618001" y="403064"/>
                  <a:pt x="1618001" y="640965"/>
                </a:cubicBezTo>
                <a:cubicBezTo>
                  <a:pt x="1618001" y="878297"/>
                  <a:pt x="1576924" y="1048878"/>
                  <a:pt x="1494771" y="1152711"/>
                </a:cubicBezTo>
                <a:cubicBezTo>
                  <a:pt x="1426880" y="1238287"/>
                  <a:pt x="1332176" y="1281075"/>
                  <a:pt x="1210658" y="1281075"/>
                </a:cubicBezTo>
                <a:cubicBezTo>
                  <a:pt x="1088570" y="1281075"/>
                  <a:pt x="990157" y="1234151"/>
                  <a:pt x="915420" y="1140302"/>
                </a:cubicBezTo>
                <a:cubicBezTo>
                  <a:pt x="840684" y="1046454"/>
                  <a:pt x="803315" y="879152"/>
                  <a:pt x="803316" y="638398"/>
                </a:cubicBezTo>
                <a:cubicBezTo>
                  <a:pt x="803315" y="402208"/>
                  <a:pt x="844392" y="232197"/>
                  <a:pt x="926545" y="128364"/>
                </a:cubicBezTo>
                <a:cubicBezTo>
                  <a:pt x="994436" y="42788"/>
                  <a:pt x="1089140" y="0"/>
                  <a:pt x="1210658" y="0"/>
                </a:cubicBezTo>
                <a:close/>
                <a:moveTo>
                  <a:pt x="246810" y="0"/>
                </a:moveTo>
                <a:cubicBezTo>
                  <a:pt x="370610" y="0"/>
                  <a:pt x="467882" y="33374"/>
                  <a:pt x="538625" y="100124"/>
                </a:cubicBezTo>
                <a:cubicBezTo>
                  <a:pt x="609368" y="166873"/>
                  <a:pt x="644739" y="249882"/>
                  <a:pt x="644739" y="349151"/>
                </a:cubicBezTo>
                <a:cubicBezTo>
                  <a:pt x="644739" y="405631"/>
                  <a:pt x="634613" y="459401"/>
                  <a:pt x="614360" y="510462"/>
                </a:cubicBezTo>
                <a:cubicBezTo>
                  <a:pt x="594107" y="561522"/>
                  <a:pt x="562016" y="615007"/>
                  <a:pt x="518086" y="670917"/>
                </a:cubicBezTo>
                <a:cubicBezTo>
                  <a:pt x="488990" y="708000"/>
                  <a:pt x="436504" y="761342"/>
                  <a:pt x="360626" y="830944"/>
                </a:cubicBezTo>
                <a:cubicBezTo>
                  <a:pt x="284749" y="900546"/>
                  <a:pt x="236683" y="946758"/>
                  <a:pt x="216430" y="969578"/>
                </a:cubicBezTo>
                <a:cubicBezTo>
                  <a:pt x="196177" y="992398"/>
                  <a:pt x="179775" y="1014648"/>
                  <a:pt x="167224" y="1036327"/>
                </a:cubicBezTo>
                <a:lnTo>
                  <a:pt x="644739" y="1036327"/>
                </a:lnTo>
                <a:lnTo>
                  <a:pt x="644739" y="1259681"/>
                </a:lnTo>
                <a:lnTo>
                  <a:pt x="0" y="1259681"/>
                </a:lnTo>
                <a:lnTo>
                  <a:pt x="0" y="872824"/>
                </a:lnTo>
                <a:lnTo>
                  <a:pt x="61752" y="807919"/>
                </a:lnTo>
                <a:cubicBezTo>
                  <a:pt x="89849" y="779768"/>
                  <a:pt x="120728" y="750075"/>
                  <a:pt x="154388" y="718840"/>
                </a:cubicBezTo>
                <a:cubicBezTo>
                  <a:pt x="262784" y="617860"/>
                  <a:pt x="329248" y="549399"/>
                  <a:pt x="353780" y="513457"/>
                </a:cubicBezTo>
                <a:cubicBezTo>
                  <a:pt x="386870" y="463823"/>
                  <a:pt x="403414" y="414759"/>
                  <a:pt x="403414" y="366266"/>
                </a:cubicBezTo>
                <a:cubicBezTo>
                  <a:pt x="403414" y="312638"/>
                  <a:pt x="389009" y="271419"/>
                  <a:pt x="360198" y="242608"/>
                </a:cubicBezTo>
                <a:cubicBezTo>
                  <a:pt x="331388" y="213798"/>
                  <a:pt x="291595" y="199392"/>
                  <a:pt x="240820" y="199392"/>
                </a:cubicBezTo>
                <a:cubicBezTo>
                  <a:pt x="190615" y="199392"/>
                  <a:pt x="150679" y="214511"/>
                  <a:pt x="121013" y="244748"/>
                </a:cubicBezTo>
                <a:cubicBezTo>
                  <a:pt x="91347" y="274985"/>
                  <a:pt x="74231" y="325189"/>
                  <a:pt x="69667" y="395362"/>
                </a:cubicBezTo>
                <a:lnTo>
                  <a:pt x="0" y="388395"/>
                </a:lnTo>
                <a:lnTo>
                  <a:pt x="0" y="64005"/>
                </a:lnTo>
                <a:lnTo>
                  <a:pt x="24419" y="48618"/>
                </a:lnTo>
                <a:cubicBezTo>
                  <a:pt x="87959" y="16206"/>
                  <a:pt x="162089" y="0"/>
                  <a:pt x="246810" y="0"/>
                </a:cubicBezTo>
                <a:close/>
              </a:path>
            </a:pathLst>
          </a:custGeom>
          <a:solidFill>
            <a:srgbClr val="DEDEE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uk-UA" sz="13800" b="1" dirty="0">
              <a:solidFill>
                <a:srgbClr val="CACCCC"/>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67D9AA8-66C3-1EC7-91F8-7C65E5375DEC}"/>
              </a:ext>
            </a:extLst>
          </p:cNvPr>
          <p:cNvSpPr txBox="1"/>
          <p:nvPr/>
        </p:nvSpPr>
        <p:spPr>
          <a:xfrm>
            <a:off x="10018644" y="1339739"/>
            <a:ext cx="2153154" cy="2215991"/>
          </a:xfrm>
          <a:prstGeom prst="rect">
            <a:avLst/>
          </a:prstGeom>
          <a:noFill/>
        </p:spPr>
        <p:txBody>
          <a:bodyPr wrap="none" rtlCol="0">
            <a:spAutoFit/>
          </a:bodyPr>
          <a:lstStyle/>
          <a:p>
            <a:r>
              <a:rPr lang="uk-UA" sz="13800" b="1" dirty="0">
                <a:solidFill>
                  <a:srgbClr val="DEDEE0"/>
                </a:solidFill>
                <a:latin typeface="Arial" panose="020B0604020202020204" pitchFamily="34" charset="0"/>
                <a:cs typeface="Arial" panose="020B0604020202020204" pitchFamily="34" charset="0"/>
              </a:rPr>
              <a:t>23</a:t>
            </a:r>
          </a:p>
        </p:txBody>
      </p:sp>
      <p:sp>
        <p:nvSpPr>
          <p:cNvPr id="31" name="Arc 30">
            <a:extLst>
              <a:ext uri="{FF2B5EF4-FFF2-40B4-BE49-F238E27FC236}">
                <a16:creationId xmlns:a16="http://schemas.microsoft.com/office/drawing/2014/main" id="{22B6977F-3AAF-37DA-5D7F-DADB91801082}"/>
              </a:ext>
            </a:extLst>
          </p:cNvPr>
          <p:cNvSpPr>
            <a:spLocks noChangeAspect="1"/>
          </p:cNvSpPr>
          <p:nvPr/>
        </p:nvSpPr>
        <p:spPr>
          <a:xfrm>
            <a:off x="4556153" y="1022359"/>
            <a:ext cx="4181064" cy="4181064"/>
          </a:xfrm>
          <a:prstGeom prst="arc">
            <a:avLst>
              <a:gd name="adj1" fmla="val 7101995"/>
              <a:gd name="adj2" fmla="val 18472932"/>
            </a:avLst>
          </a:prstGeom>
          <a:ln w="1270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 name="TextBox 2">
            <a:extLst>
              <a:ext uri="{FF2B5EF4-FFF2-40B4-BE49-F238E27FC236}">
                <a16:creationId xmlns:a16="http://schemas.microsoft.com/office/drawing/2014/main" id="{8C06EC8D-F5B7-6DC5-99BF-50F41F2DF548}"/>
              </a:ext>
            </a:extLst>
          </p:cNvPr>
          <p:cNvSpPr txBox="1"/>
          <p:nvPr/>
        </p:nvSpPr>
        <p:spPr>
          <a:xfrm>
            <a:off x="610528" y="6326115"/>
            <a:ext cx="3814714" cy="276999"/>
          </a:xfrm>
          <a:prstGeom prst="rect">
            <a:avLst/>
          </a:prstGeom>
          <a:noFill/>
        </p:spPr>
        <p:txBody>
          <a:bodyPr wrap="square" rtlCol="0">
            <a:spAutoFit/>
          </a:bodyPr>
          <a:lstStyle/>
          <a:p>
            <a:r>
              <a:rPr lang="en-US" sz="1200" b="1" dirty="0">
                <a:solidFill>
                  <a:schemeClr val="tx1">
                    <a:lumMod val="85000"/>
                    <a:lumOff val="15000"/>
                  </a:schemeClr>
                </a:solidFill>
                <a:latin typeface="Arial" panose="020B0604020202020204" pitchFamily="34" charset="0"/>
                <a:cs typeface="Arial" panose="020B0604020202020204" pitchFamily="34" charset="0"/>
              </a:rPr>
              <a:t>LECTURE COURSE</a:t>
            </a:r>
            <a:endParaRPr lang="ru-UA" sz="1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9C2E14-BA13-1B52-E624-1D685D1139F3}"/>
              </a:ext>
            </a:extLst>
          </p:cNvPr>
          <p:cNvSpPr txBox="1"/>
          <p:nvPr/>
        </p:nvSpPr>
        <p:spPr>
          <a:xfrm>
            <a:off x="610528" y="5606532"/>
            <a:ext cx="2437170" cy="307777"/>
          </a:xfrm>
          <a:prstGeom prst="rect">
            <a:avLst/>
          </a:prstGeom>
          <a:noFill/>
          <a:effectLst/>
        </p:spPr>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ANATOLIY KOSTRUBA</a:t>
            </a:r>
            <a:endParaRPr lang="ru-UA"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Прямоугольник 23">
            <a:extLst>
              <a:ext uri="{FF2B5EF4-FFF2-40B4-BE49-F238E27FC236}">
                <a16:creationId xmlns:a16="http://schemas.microsoft.com/office/drawing/2014/main" id="{092D0F84-3A4E-16DC-C85D-D50F4B27A907}"/>
              </a:ext>
            </a:extLst>
          </p:cNvPr>
          <p:cNvSpPr/>
          <p:nvPr/>
        </p:nvSpPr>
        <p:spPr>
          <a:xfrm>
            <a:off x="610528" y="5878772"/>
            <a:ext cx="4161099" cy="461665"/>
          </a:xfrm>
          <a:prstGeom prst="rect">
            <a:avLst/>
          </a:prstGeom>
          <a:effectLst/>
        </p:spPr>
        <p:txBody>
          <a:bodyPr wrap="square">
            <a:spAutoFit/>
          </a:bodyPr>
          <a:lstStyle/>
          <a:p>
            <a:r>
              <a:rPr lang="en-GB" sz="1200" dirty="0">
                <a:solidFill>
                  <a:srgbClr val="CF121E"/>
                </a:solidFill>
                <a:latin typeface="Arial" panose="020B0604020202020204" pitchFamily="34" charset="0"/>
                <a:cs typeface="Arial" panose="020B0604020202020204" pitchFamily="34" charset="0"/>
              </a:rPr>
              <a:t>Contractual researcher </a:t>
            </a:r>
            <a:r>
              <a:rPr lang="en-GB" sz="1200" b="1" dirty="0">
                <a:solidFill>
                  <a:srgbClr val="CF121E"/>
                </a:solidFill>
                <a:latin typeface="Arial" panose="020B0604020202020204" pitchFamily="34" charset="0"/>
                <a:cs typeface="Arial" panose="020B0604020202020204" pitchFamily="34" charset="0"/>
              </a:rPr>
              <a:t>IRJS</a:t>
            </a:r>
            <a:r>
              <a:rPr lang="en-GB" sz="1200" dirty="0">
                <a:solidFill>
                  <a:schemeClr val="tx1">
                    <a:lumMod val="85000"/>
                    <a:lumOff val="15000"/>
                  </a:schemeClr>
                </a:solidFill>
                <a:latin typeface="Arial" panose="020B0604020202020204" pitchFamily="34" charset="0"/>
                <a:cs typeface="Arial" panose="020B0604020202020204" pitchFamily="34" charset="0"/>
              </a:rPr>
              <a:t> </a:t>
            </a:r>
          </a:p>
          <a:p>
            <a:r>
              <a:rPr lang="en-US" sz="1200" dirty="0">
                <a:solidFill>
                  <a:schemeClr val="tx1">
                    <a:lumMod val="85000"/>
                    <a:lumOff val="15000"/>
                  </a:schemeClr>
                </a:solidFill>
                <a:latin typeface="Arial" panose="020B0604020202020204" pitchFamily="34" charset="0"/>
                <a:cs typeface="Arial" panose="020B0604020202020204" pitchFamily="34" charset="0"/>
              </a:rPr>
              <a:t>P</a:t>
            </a:r>
            <a:r>
              <a:rPr lang="en-GB" sz="1200" dirty="0" err="1">
                <a:solidFill>
                  <a:schemeClr val="tx1">
                    <a:lumMod val="85000"/>
                    <a:lumOff val="15000"/>
                  </a:schemeClr>
                </a:solidFill>
                <a:latin typeface="Arial" panose="020B0604020202020204" pitchFamily="34" charset="0"/>
                <a:cs typeface="Arial" panose="020B0604020202020204" pitchFamily="34" charset="0"/>
              </a:rPr>
              <a:t>rofessor</a:t>
            </a:r>
            <a:r>
              <a:rPr lang="en-US" sz="1200" dirty="0">
                <a:solidFill>
                  <a:schemeClr val="tx1">
                    <a:lumMod val="85000"/>
                    <a:lumOff val="15000"/>
                  </a:schemeClr>
                </a:solidFill>
                <a:latin typeface="Arial" panose="020B0604020202020204" pitchFamily="34" charset="0"/>
                <a:cs typeface="Arial" panose="020B0604020202020204" pitchFamily="34" charset="0"/>
              </a:rPr>
              <a:t> </a:t>
            </a:r>
            <a:r>
              <a:rPr lang="en-GB" sz="1200" dirty="0">
                <a:solidFill>
                  <a:schemeClr val="tx1">
                    <a:lumMod val="85000"/>
                    <a:lumOff val="15000"/>
                  </a:schemeClr>
                </a:solidFill>
                <a:latin typeface="Arial" panose="020B0604020202020204" pitchFamily="34" charset="0"/>
                <a:cs typeface="Arial" panose="020B0604020202020204" pitchFamily="34" charset="0"/>
              </a:rPr>
              <a:t>of</a:t>
            </a:r>
            <a:r>
              <a:rPr lang="en-US" sz="1200" dirty="0">
                <a:solidFill>
                  <a:schemeClr val="tx1">
                    <a:lumMod val="85000"/>
                    <a:lumOff val="15000"/>
                  </a:schemeClr>
                </a:solidFill>
                <a:latin typeface="Arial" panose="020B0604020202020204" pitchFamily="34" charset="0"/>
                <a:cs typeface="Arial" panose="020B0604020202020204" pitchFamily="34" charset="0"/>
              </a:rPr>
              <a:t> C</a:t>
            </a:r>
            <a:r>
              <a:rPr lang="en-GB" sz="1200" dirty="0">
                <a:solidFill>
                  <a:schemeClr val="tx1">
                    <a:lumMod val="85000"/>
                    <a:lumOff val="15000"/>
                  </a:schemeClr>
                </a:solidFill>
                <a:latin typeface="Arial" panose="020B0604020202020204" pitchFamily="34" charset="0"/>
                <a:cs typeface="Arial" panose="020B0604020202020204" pitchFamily="34" charset="0"/>
              </a:rPr>
              <a:t>ivil</a:t>
            </a:r>
            <a:r>
              <a:rPr lang="en-US" sz="1200" dirty="0">
                <a:solidFill>
                  <a:schemeClr val="tx1">
                    <a:lumMod val="85000"/>
                    <a:lumOff val="15000"/>
                  </a:schemeClr>
                </a:solidFill>
                <a:latin typeface="Arial" panose="020B0604020202020204" pitchFamily="34" charset="0"/>
                <a:cs typeface="Arial" panose="020B0604020202020204" pitchFamily="34" charset="0"/>
              </a:rPr>
              <a:t> L</a:t>
            </a:r>
            <a:r>
              <a:rPr lang="en-GB" sz="1200" dirty="0">
                <a:solidFill>
                  <a:schemeClr val="tx1">
                    <a:lumMod val="85000"/>
                    <a:lumOff val="15000"/>
                  </a:schemeClr>
                </a:solidFill>
                <a:latin typeface="Arial" panose="020B0604020202020204" pitchFamily="34" charset="0"/>
                <a:cs typeface="Arial" panose="020B0604020202020204" pitchFamily="34" charset="0"/>
              </a:rPr>
              <a:t>aw of Ukraine, Dr. </a:t>
            </a:r>
            <a:r>
              <a:rPr lang="en-GB" sz="1200" dirty="0" err="1">
                <a:solidFill>
                  <a:schemeClr val="tx1">
                    <a:lumMod val="85000"/>
                    <a:lumOff val="15000"/>
                  </a:schemeClr>
                </a:solidFill>
                <a:latin typeface="Arial" panose="020B0604020202020204" pitchFamily="34" charset="0"/>
                <a:cs typeface="Arial" panose="020B0604020202020204" pitchFamily="34" charset="0"/>
              </a:rPr>
              <a:t>habil</a:t>
            </a:r>
            <a:r>
              <a:rPr lang="en-GB" sz="1200">
                <a:solidFill>
                  <a:schemeClr val="tx1">
                    <a:lumMod val="85000"/>
                    <a:lumOff val="15000"/>
                  </a:schemeClr>
                </a:solidFill>
                <a:latin typeface="Arial" panose="020B0604020202020204" pitchFamily="34" charset="0"/>
                <a:cs typeface="Arial" panose="020B0604020202020204" pitchFamily="34" charset="0"/>
              </a:rPr>
              <a:t>.</a:t>
            </a:r>
            <a:endParaRPr lang="ru-UA"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5590D95-C0D5-C0E5-CD62-54052074D5A9}"/>
              </a:ext>
            </a:extLst>
          </p:cNvPr>
          <p:cNvSpPr/>
          <p:nvPr/>
        </p:nvSpPr>
        <p:spPr>
          <a:xfrm>
            <a:off x="4904809" y="1328050"/>
            <a:ext cx="3567600" cy="3563472"/>
          </a:xfrm>
          <a:prstGeom prst="ellipse">
            <a:avLst/>
          </a:prstGeom>
          <a:solidFill>
            <a:srgbClr val="B0B1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pic>
        <p:nvPicPr>
          <p:cNvPr id="13" name="Picture 12">
            <a:extLst>
              <a:ext uri="{FF2B5EF4-FFF2-40B4-BE49-F238E27FC236}">
                <a16:creationId xmlns:a16="http://schemas.microsoft.com/office/drawing/2014/main" id="{988B5BB7-9442-78B0-4F94-7F42E42EAFC4}"/>
              </a:ext>
            </a:extLst>
          </p:cNvPr>
          <p:cNvPicPr>
            <a:picLocks noChangeAspect="1"/>
          </p:cNvPicPr>
          <p:nvPr/>
        </p:nvPicPr>
        <p:blipFill>
          <a:blip r:embed="rId3">
            <a:duotone>
              <a:schemeClr val="bg2">
                <a:shade val="45000"/>
                <a:satMod val="135000"/>
              </a:schemeClr>
              <a:prstClr val="white"/>
            </a:duotone>
            <a:alphaModFix amt="70000"/>
          </a:blip>
          <a:srcRect l="50006" t="2139" r="14868" b="24091"/>
          <a:stretch>
            <a:fillRect/>
          </a:stretch>
        </p:blipFill>
        <p:spPr>
          <a:xfrm>
            <a:off x="4904810" y="1325097"/>
            <a:ext cx="3016473" cy="3563472"/>
          </a:xfrm>
          <a:custGeom>
            <a:avLst/>
            <a:gdLst>
              <a:gd name="connsiteX0" fmla="*/ 1781736 w 3016473"/>
              <a:gd name="connsiteY0" fmla="*/ 0 h 3563472"/>
              <a:gd name="connsiteX1" fmla="*/ 2915086 w 3016473"/>
              <a:gd name="connsiteY1" fmla="*/ 406862 h 3563472"/>
              <a:gd name="connsiteX2" fmla="*/ 3016473 w 3016473"/>
              <a:gd name="connsiteY2" fmla="*/ 499009 h 3563472"/>
              <a:gd name="connsiteX3" fmla="*/ 3016473 w 3016473"/>
              <a:gd name="connsiteY3" fmla="*/ 3064463 h 3563472"/>
              <a:gd name="connsiteX4" fmla="*/ 2915086 w 3016473"/>
              <a:gd name="connsiteY4" fmla="*/ 3156610 h 3563472"/>
              <a:gd name="connsiteX5" fmla="*/ 1781736 w 3016473"/>
              <a:gd name="connsiteY5" fmla="*/ 3563472 h 3563472"/>
              <a:gd name="connsiteX6" fmla="*/ 0 w 3016473"/>
              <a:gd name="connsiteY6" fmla="*/ 1781736 h 3563472"/>
              <a:gd name="connsiteX7" fmla="*/ 1781736 w 3016473"/>
              <a:gd name="connsiteY7" fmla="*/ 0 h 356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473" h="3563472">
                <a:moveTo>
                  <a:pt x="1781736" y="0"/>
                </a:moveTo>
                <a:cubicBezTo>
                  <a:pt x="2212248" y="0"/>
                  <a:pt x="2607097" y="152687"/>
                  <a:pt x="2915086" y="406862"/>
                </a:cubicBezTo>
                <a:lnTo>
                  <a:pt x="3016473" y="499009"/>
                </a:lnTo>
                <a:lnTo>
                  <a:pt x="3016473" y="3064463"/>
                </a:lnTo>
                <a:lnTo>
                  <a:pt x="2915086" y="3156610"/>
                </a:lnTo>
                <a:cubicBezTo>
                  <a:pt x="2607097" y="3410786"/>
                  <a:pt x="2212248" y="3563472"/>
                  <a:pt x="1781736" y="3563472"/>
                </a:cubicBezTo>
                <a:cubicBezTo>
                  <a:pt x="797710" y="3563472"/>
                  <a:pt x="0" y="2765762"/>
                  <a:pt x="0" y="1781736"/>
                </a:cubicBezTo>
                <a:cubicBezTo>
                  <a:pt x="0" y="797710"/>
                  <a:pt x="797710" y="0"/>
                  <a:pt x="1781736" y="0"/>
                </a:cubicBezTo>
                <a:close/>
              </a:path>
            </a:pathLst>
          </a:custGeom>
        </p:spPr>
      </p:pic>
      <p:sp>
        <p:nvSpPr>
          <p:cNvPr id="23" name="Freeform 22">
            <a:extLst>
              <a:ext uri="{FF2B5EF4-FFF2-40B4-BE49-F238E27FC236}">
                <a16:creationId xmlns:a16="http://schemas.microsoft.com/office/drawing/2014/main" id="{CE449E11-85F8-67A2-26EA-B894ABCEBD67}"/>
              </a:ext>
            </a:extLst>
          </p:cNvPr>
          <p:cNvSpPr>
            <a:spLocks noChangeAspect="1"/>
          </p:cNvSpPr>
          <p:nvPr/>
        </p:nvSpPr>
        <p:spPr>
          <a:xfrm>
            <a:off x="7921284" y="494458"/>
            <a:ext cx="2430631" cy="3567600"/>
          </a:xfrm>
          <a:custGeom>
            <a:avLst/>
            <a:gdLst>
              <a:gd name="connsiteX0" fmla="*/ 1175400 w 2430631"/>
              <a:gd name="connsiteY0" fmla="*/ 0 h 3567600"/>
              <a:gd name="connsiteX1" fmla="*/ 2310063 w 2430631"/>
              <a:gd name="connsiteY1" fmla="*/ 407333 h 3567600"/>
              <a:gd name="connsiteX2" fmla="*/ 2430631 w 2430631"/>
              <a:gd name="connsiteY2" fmla="*/ 516913 h 3567600"/>
              <a:gd name="connsiteX3" fmla="*/ 2430631 w 2430631"/>
              <a:gd name="connsiteY3" fmla="*/ 3050687 h 3567600"/>
              <a:gd name="connsiteX4" fmla="*/ 2310063 w 2430631"/>
              <a:gd name="connsiteY4" fmla="*/ 3160267 h 3567600"/>
              <a:gd name="connsiteX5" fmla="*/ 1175400 w 2430631"/>
              <a:gd name="connsiteY5" fmla="*/ 3567600 h 3567600"/>
              <a:gd name="connsiteX6" fmla="*/ 40738 w 2430631"/>
              <a:gd name="connsiteY6" fmla="*/ 3160267 h 3567600"/>
              <a:gd name="connsiteX7" fmla="*/ 0 w 2430631"/>
              <a:gd name="connsiteY7" fmla="*/ 3123242 h 3567600"/>
              <a:gd name="connsiteX8" fmla="*/ 0 w 2430631"/>
              <a:gd name="connsiteY8" fmla="*/ 444358 h 3567600"/>
              <a:gd name="connsiteX9" fmla="*/ 40738 w 2430631"/>
              <a:gd name="connsiteY9" fmla="*/ 407333 h 3567600"/>
              <a:gd name="connsiteX10" fmla="*/ 1175400 w 2430631"/>
              <a:gd name="connsiteY10" fmla="*/ 0 h 35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0631" h="3567600">
                <a:moveTo>
                  <a:pt x="1175400" y="0"/>
                </a:moveTo>
                <a:cubicBezTo>
                  <a:pt x="1606410" y="0"/>
                  <a:pt x="2001717" y="152864"/>
                  <a:pt x="2310063" y="407333"/>
                </a:cubicBezTo>
                <a:lnTo>
                  <a:pt x="2430631" y="516913"/>
                </a:lnTo>
                <a:lnTo>
                  <a:pt x="2430631" y="3050687"/>
                </a:lnTo>
                <a:lnTo>
                  <a:pt x="2310063" y="3160267"/>
                </a:lnTo>
                <a:cubicBezTo>
                  <a:pt x="2001717" y="3414737"/>
                  <a:pt x="1606410" y="3567600"/>
                  <a:pt x="1175400" y="3567600"/>
                </a:cubicBezTo>
                <a:cubicBezTo>
                  <a:pt x="744390" y="3567600"/>
                  <a:pt x="349083" y="3414737"/>
                  <a:pt x="40738" y="3160267"/>
                </a:cubicBezTo>
                <a:lnTo>
                  <a:pt x="0" y="3123242"/>
                </a:lnTo>
                <a:lnTo>
                  <a:pt x="0" y="444358"/>
                </a:lnTo>
                <a:lnTo>
                  <a:pt x="40738" y="407333"/>
                </a:lnTo>
                <a:cubicBezTo>
                  <a:pt x="349083" y="152864"/>
                  <a:pt x="744390" y="0"/>
                  <a:pt x="11754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26" name="Freeform 25">
            <a:extLst>
              <a:ext uri="{FF2B5EF4-FFF2-40B4-BE49-F238E27FC236}">
                <a16:creationId xmlns:a16="http://schemas.microsoft.com/office/drawing/2014/main" id="{579B0681-2619-39F1-5635-952BF721A512}"/>
              </a:ext>
            </a:extLst>
          </p:cNvPr>
          <p:cNvSpPr>
            <a:spLocks noChangeAspect="1"/>
          </p:cNvSpPr>
          <p:nvPr/>
        </p:nvSpPr>
        <p:spPr>
          <a:xfrm>
            <a:off x="10351915" y="3009996"/>
            <a:ext cx="973911" cy="3175911"/>
          </a:xfrm>
          <a:custGeom>
            <a:avLst/>
            <a:gdLst>
              <a:gd name="connsiteX0" fmla="*/ 0 w 973911"/>
              <a:gd name="connsiteY0" fmla="*/ 0 h 3175911"/>
              <a:gd name="connsiteX1" fmla="*/ 40376 w 973911"/>
              <a:gd name="connsiteY1" fmla="*/ 19450 h 3175911"/>
              <a:gd name="connsiteX2" fmla="*/ 973911 w 973911"/>
              <a:gd name="connsiteY2" fmla="*/ 1587955 h 3175911"/>
              <a:gd name="connsiteX3" fmla="*/ 40376 w 973911"/>
              <a:gd name="connsiteY3" fmla="*/ 3156460 h 3175911"/>
              <a:gd name="connsiteX4" fmla="*/ 0 w 973911"/>
              <a:gd name="connsiteY4" fmla="*/ 3175911 h 317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11" h="3175911">
                <a:moveTo>
                  <a:pt x="0" y="0"/>
                </a:moveTo>
                <a:lnTo>
                  <a:pt x="40376" y="19450"/>
                </a:lnTo>
                <a:cubicBezTo>
                  <a:pt x="596432" y="321517"/>
                  <a:pt x="973911" y="910654"/>
                  <a:pt x="973911" y="1587955"/>
                </a:cubicBezTo>
                <a:cubicBezTo>
                  <a:pt x="973911" y="2265257"/>
                  <a:pt x="596432" y="2854393"/>
                  <a:pt x="40376" y="3156460"/>
                </a:cubicBezTo>
                <a:lnTo>
                  <a:pt x="0" y="3175911"/>
                </a:lnTo>
                <a:close/>
              </a:path>
            </a:pathLst>
          </a:cu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cxnSp>
        <p:nvCxnSpPr>
          <p:cNvPr id="12" name="Straight Connector 11">
            <a:extLst>
              <a:ext uri="{FF2B5EF4-FFF2-40B4-BE49-F238E27FC236}">
                <a16:creationId xmlns:a16="http://schemas.microsoft.com/office/drawing/2014/main" id="{8DE9E4E6-6838-4E90-55B4-4756788F1164}"/>
              </a:ext>
            </a:extLst>
          </p:cNvPr>
          <p:cNvCxnSpPr/>
          <p:nvPr/>
        </p:nvCxnSpPr>
        <p:spPr>
          <a:xfrm>
            <a:off x="7921283" y="476250"/>
            <a:ext cx="0" cy="5905500"/>
          </a:xfrm>
          <a:prstGeom prst="line">
            <a:avLst/>
          </a:prstGeom>
          <a:ln w="12700">
            <a:solidFill>
              <a:srgbClr val="9292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6D99F9-B9B3-DADE-00E1-9414A9EA43E7}"/>
              </a:ext>
            </a:extLst>
          </p:cNvPr>
          <p:cNvCxnSpPr>
            <a:cxnSpLocks/>
          </p:cNvCxnSpPr>
          <p:nvPr/>
        </p:nvCxnSpPr>
        <p:spPr>
          <a:xfrm>
            <a:off x="10351914" y="476250"/>
            <a:ext cx="0" cy="5905500"/>
          </a:xfrm>
          <a:prstGeom prst="line">
            <a:avLst/>
          </a:prstGeom>
          <a:ln w="12700">
            <a:solidFill>
              <a:srgbClr val="92929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2EEAB55-2B4D-AB18-0CB5-041F274CB8FB}"/>
              </a:ext>
            </a:extLst>
          </p:cNvPr>
          <p:cNvPicPr>
            <a:picLocks noChangeAspect="1"/>
          </p:cNvPicPr>
          <p:nvPr/>
        </p:nvPicPr>
        <p:blipFill>
          <a:blip r:embed="rId4">
            <a:grayscl/>
          </a:blip>
          <a:stretch>
            <a:fillRect/>
          </a:stretch>
        </p:blipFill>
        <p:spPr>
          <a:xfrm flipH="1">
            <a:off x="5145059" y="-361422"/>
            <a:ext cx="5685633" cy="7580844"/>
          </a:xfrm>
          <a:prstGeom prst="rect">
            <a:avLst/>
          </a:prstGeom>
        </p:spPr>
      </p:pic>
      <p:sp>
        <p:nvSpPr>
          <p:cNvPr id="29" name="Rectangle 28">
            <a:extLst>
              <a:ext uri="{FF2B5EF4-FFF2-40B4-BE49-F238E27FC236}">
                <a16:creationId xmlns:a16="http://schemas.microsoft.com/office/drawing/2014/main" id="{7B087C44-2AB2-42FE-FFE1-84F10B98B03E}"/>
              </a:ext>
            </a:extLst>
          </p:cNvPr>
          <p:cNvSpPr/>
          <p:nvPr/>
        </p:nvSpPr>
        <p:spPr>
          <a:xfrm>
            <a:off x="592867" y="4058153"/>
            <a:ext cx="3097112" cy="806559"/>
          </a:xfrm>
          <a:prstGeom prst="rect">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Rectangle 29">
            <a:extLst>
              <a:ext uri="{FF2B5EF4-FFF2-40B4-BE49-F238E27FC236}">
                <a16:creationId xmlns:a16="http://schemas.microsoft.com/office/drawing/2014/main" id="{9AD3FD5A-94FE-4496-6A7B-ACA15A2762A9}"/>
              </a:ext>
            </a:extLst>
          </p:cNvPr>
          <p:cNvSpPr/>
          <p:nvPr/>
        </p:nvSpPr>
        <p:spPr>
          <a:xfrm>
            <a:off x="708772" y="4177246"/>
            <a:ext cx="2793702" cy="568373"/>
          </a:xfrm>
          <a:prstGeom prst="rect">
            <a:avLst/>
          </a:prstGeom>
          <a:solidFill>
            <a:srgbClr val="CF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UKRAINE’S EXPERIENCE</a:t>
            </a:r>
            <a:endParaRPr lang="uk-UA"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B77F22-1129-42B5-E79E-5F4D6554C570}"/>
              </a:ext>
            </a:extLst>
          </p:cNvPr>
          <p:cNvSpPr txBox="1"/>
          <p:nvPr/>
        </p:nvSpPr>
        <p:spPr>
          <a:xfrm>
            <a:off x="583634" y="2168144"/>
            <a:ext cx="3922016" cy="1733808"/>
          </a:xfrm>
          <a:prstGeom prst="rect">
            <a:avLst/>
          </a:prstGeom>
          <a:noFill/>
        </p:spPr>
        <p:txBody>
          <a:bodyPr wrap="square">
            <a:spAutoFit/>
          </a:bodyPr>
          <a:lstStyle/>
          <a:p>
            <a:pPr>
              <a:lnSpc>
                <a:spcPts val="3200"/>
              </a:lnSpc>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FULFILLMENT OF THE CONTRACTUAL OBLIGATIONS IN WARTIME</a:t>
            </a:r>
            <a:endParaRPr lang="uk-UA" sz="2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Oval 31">
            <a:extLst>
              <a:ext uri="{FF2B5EF4-FFF2-40B4-BE49-F238E27FC236}">
                <a16:creationId xmlns:a16="http://schemas.microsoft.com/office/drawing/2014/main" id="{CA9C4194-4D4C-EE49-7108-4379FF97ED30}"/>
              </a:ext>
            </a:extLst>
          </p:cNvPr>
          <p:cNvSpPr>
            <a:spLocks noChangeAspect="1"/>
          </p:cNvSpPr>
          <p:nvPr/>
        </p:nvSpPr>
        <p:spPr>
          <a:xfrm>
            <a:off x="5603322" y="4910386"/>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 name="Picture 9">
            <a:extLst>
              <a:ext uri="{FF2B5EF4-FFF2-40B4-BE49-F238E27FC236}">
                <a16:creationId xmlns:a16="http://schemas.microsoft.com/office/drawing/2014/main" id="{CE642F6C-2DD4-5CC6-E657-66DF245AF6A8}"/>
              </a:ext>
            </a:extLst>
          </p:cNvPr>
          <p:cNvPicPr>
            <a:picLocks noChangeAspect="1"/>
          </p:cNvPicPr>
          <p:nvPr/>
        </p:nvPicPr>
        <p:blipFill rotWithShape="1">
          <a:blip r:embed="rId5"/>
          <a:srcRect l="13203"/>
          <a:stretch/>
        </p:blipFill>
        <p:spPr>
          <a:xfrm>
            <a:off x="-5505180" y="1634181"/>
            <a:ext cx="5662827" cy="5257861"/>
          </a:xfrm>
          <a:prstGeom prst="rect">
            <a:avLst/>
          </a:prstGeom>
        </p:spPr>
      </p:pic>
      <p:pic>
        <p:nvPicPr>
          <p:cNvPr id="17" name="Picture 2" descr="Paris 1 Panthéon-Sorbonne University - Wikiwand">
            <a:extLst>
              <a:ext uri="{FF2B5EF4-FFF2-40B4-BE49-F238E27FC236}">
                <a16:creationId xmlns:a16="http://schemas.microsoft.com/office/drawing/2014/main" id="{DD39B3CE-B09C-F5B9-2150-2B6F67BEE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40" y="393558"/>
            <a:ext cx="2580585" cy="82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187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1000"/>
                                        <p:tgtEl>
                                          <p:spTgt spid="29"/>
                                        </p:tgtEl>
                                      </p:cBhvr>
                                    </p:animEffect>
                                  </p:childTnLst>
                                </p:cTn>
                              </p:par>
                            </p:childTnLst>
                          </p:cTn>
                        </p:par>
                        <p:par>
                          <p:cTn id="16" fill="hold">
                            <p:stCondLst>
                              <p:cond delay="1500"/>
                            </p:stCondLst>
                            <p:childTnLst>
                              <p:par>
                                <p:cTn id="17" presetID="21" presetClass="exit" presetSubtype="1" fill="hold" grpId="1" nodeType="afterEffect">
                                  <p:stCondLst>
                                    <p:cond delay="0"/>
                                  </p:stCondLst>
                                  <p:childTnLst>
                                    <p:animEffect transition="out" filter="wheel(1)">
                                      <p:cBhvr>
                                        <p:cTn id="18" dur="1000"/>
                                        <p:tgtEl>
                                          <p:spTgt spid="29"/>
                                        </p:tgtEl>
                                      </p:cBhvr>
                                    </p:animEffect>
                                    <p:set>
                                      <p:cBhvr>
                                        <p:cTn id="19" dur="1" fill="hold">
                                          <p:stCondLst>
                                            <p:cond delay="999"/>
                                          </p:stCondLst>
                                        </p:cTn>
                                        <p:tgtEl>
                                          <p:spTgt spid="29"/>
                                        </p:tgtEl>
                                        <p:attrNameLst>
                                          <p:attrName>style.visibility</p:attrName>
                                        </p:attrNameLst>
                                      </p:cBhvr>
                                      <p:to>
                                        <p:strVal val="hidden"/>
                                      </p:to>
                                    </p:set>
                                  </p:childTnLst>
                                </p:cTn>
                              </p:par>
                            </p:childTnLst>
                          </p:cTn>
                        </p:par>
                        <p:par>
                          <p:cTn id="20" fill="hold">
                            <p:stCondLst>
                              <p:cond delay="2500"/>
                            </p:stCondLst>
                            <p:childTnLst>
                              <p:par>
                                <p:cTn id="21" presetID="2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edge">
                                      <p:cBhvr>
                                        <p:cTn id="23" dur="750"/>
                                        <p:tgtEl>
                                          <p:spTgt spid="31"/>
                                        </p:tgtEl>
                                      </p:cBhvr>
                                    </p:animEffect>
                                  </p:childTnLst>
                                </p:cTn>
                              </p:par>
                            </p:childTnLst>
                          </p:cTn>
                        </p:par>
                        <p:par>
                          <p:cTn id="24" fill="hold">
                            <p:stCondLst>
                              <p:cond delay="3250"/>
                            </p:stCondLst>
                            <p:childTnLst>
                              <p:par>
                                <p:cTn id="25" presetID="53" presetClass="entr" presetSubtype="16"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9" grpId="1"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786F6E-720E-CDF9-5206-DDF58B88D2F0}"/>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6" name="Parallelogram 35">
            <a:extLst>
              <a:ext uri="{FF2B5EF4-FFF2-40B4-BE49-F238E27FC236}">
                <a16:creationId xmlns:a16="http://schemas.microsoft.com/office/drawing/2014/main" id="{807280A8-0DF3-2519-DBC5-700F35D017DB}"/>
              </a:ext>
            </a:extLst>
          </p:cNvPr>
          <p:cNvSpPr/>
          <p:nvPr/>
        </p:nvSpPr>
        <p:spPr>
          <a:xfrm flipV="1">
            <a:off x="1297859" y="7723516"/>
            <a:ext cx="8428031" cy="7814158"/>
          </a:xfrm>
          <a:prstGeom prst="parallelogram">
            <a:avLst/>
          </a:prstGeom>
          <a:solidFill>
            <a:srgbClr val="D8DBDB">
              <a:alpha val="4352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Parallelogram 1">
            <a:extLst>
              <a:ext uri="{FF2B5EF4-FFF2-40B4-BE49-F238E27FC236}">
                <a16:creationId xmlns:a16="http://schemas.microsoft.com/office/drawing/2014/main" id="{23538112-5262-BE68-1A66-3DA2DF2F8224}"/>
              </a:ext>
            </a:extLst>
          </p:cNvPr>
          <p:cNvSpPr/>
          <p:nvPr/>
        </p:nvSpPr>
        <p:spPr>
          <a:xfrm>
            <a:off x="-416859" y="5620870"/>
            <a:ext cx="12371294" cy="1048871"/>
          </a:xfrm>
          <a:prstGeom prst="parallelogram">
            <a:avLst/>
          </a:prstGeom>
          <a:solidFill>
            <a:srgbClr val="CF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Oval 12">
            <a:extLst>
              <a:ext uri="{FF2B5EF4-FFF2-40B4-BE49-F238E27FC236}">
                <a16:creationId xmlns:a16="http://schemas.microsoft.com/office/drawing/2014/main" id="{A51AD8EB-3EAC-96C3-4DAC-72F861DB7C2D}"/>
              </a:ext>
            </a:extLst>
          </p:cNvPr>
          <p:cNvSpPr>
            <a:spLocks noChangeAspect="1"/>
          </p:cNvSpPr>
          <p:nvPr/>
        </p:nvSpPr>
        <p:spPr>
          <a:xfrm>
            <a:off x="-1105159" y="-1995389"/>
            <a:ext cx="6444378" cy="6444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Rounded Rectangle 4">
            <a:extLst>
              <a:ext uri="{FF2B5EF4-FFF2-40B4-BE49-F238E27FC236}">
                <a16:creationId xmlns:a16="http://schemas.microsoft.com/office/drawing/2014/main" id="{56F335DE-6CEC-0F8F-E3BB-195B10B9B6A9}"/>
              </a:ext>
            </a:extLst>
          </p:cNvPr>
          <p:cNvSpPr/>
          <p:nvPr/>
        </p:nvSpPr>
        <p:spPr>
          <a:xfrm>
            <a:off x="5159188" y="595623"/>
            <a:ext cx="6337487" cy="1325405"/>
          </a:xfrm>
          <a:prstGeom prst="roundRect">
            <a:avLst>
              <a:gd name="adj" fmla="val 0"/>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TextBox 5">
            <a:extLst>
              <a:ext uri="{FF2B5EF4-FFF2-40B4-BE49-F238E27FC236}">
                <a16:creationId xmlns:a16="http://schemas.microsoft.com/office/drawing/2014/main" id="{ADB8906D-8E3A-C8C5-A7FC-A980001C10D9}"/>
              </a:ext>
            </a:extLst>
          </p:cNvPr>
          <p:cNvSpPr txBox="1"/>
          <p:nvPr/>
        </p:nvSpPr>
        <p:spPr>
          <a:xfrm>
            <a:off x="5424015" y="422462"/>
            <a:ext cx="5281525" cy="400110"/>
          </a:xfrm>
          <a:prstGeom prst="rect">
            <a:avLst/>
          </a:prstGeom>
          <a:solidFill>
            <a:srgbClr val="E9EBEA"/>
          </a:solidFill>
        </p:spPr>
        <p:txBody>
          <a:bodyPr wrap="square">
            <a:spAutoFit/>
          </a:bodyPr>
          <a:lstStyle/>
          <a:p>
            <a:pPr algn="ctr">
              <a:lnSpc>
                <a:spcPts val="2400"/>
              </a:lnSpc>
            </a:pPr>
            <a:r>
              <a:rPr lang="uk-UA"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І. </a:t>
            </a:r>
            <a:r>
              <a:rPr lang="en-US" sz="2400" b="1" dirty="0">
                <a:solidFill>
                  <a:srgbClr val="CF121F"/>
                </a:solidFill>
                <a:effectLst/>
                <a:latin typeface="Arial" panose="020B0604020202020204" pitchFamily="34" charset="0"/>
                <a:ea typeface="Times New Roman" panose="02020603050405020304" pitchFamily="18" charset="0"/>
                <a:cs typeface="Arial" panose="020B0604020202020204" pitchFamily="34" charset="0"/>
              </a:rPr>
              <a:t>FORCE MAJEURE </a:t>
            </a: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WARTIMES</a:t>
            </a:r>
            <a:endParaRPr lang="uk-UA"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AE346B1B-D563-8FED-FA35-07180AFD1A83}"/>
              </a:ext>
            </a:extLst>
          </p:cNvPr>
          <p:cNvSpPr txBox="1"/>
          <p:nvPr/>
        </p:nvSpPr>
        <p:spPr>
          <a:xfrm>
            <a:off x="5424015" y="980841"/>
            <a:ext cx="5913125" cy="738664"/>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The introduction of the martial law by the Presidential Decree as of </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a:p>
            <a:r>
              <a:rPr lang="en-GB"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24</a:t>
            </a:r>
            <a:r>
              <a:rPr lang="en-GB" sz="1400" kern="100" baseline="300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a:t>
            </a:r>
            <a:r>
              <a:rPr lang="en-GB"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February, 2022 </a:t>
            </a:r>
            <a:r>
              <a:rPr lang="en-US" sz="1400" u="sng"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No. </a:t>
            </a:r>
            <a:r>
              <a:rPr lang="en-US" sz="1400" u="sng"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64/2022</a:t>
            </a:r>
            <a:r>
              <a:rPr lang="en-US" sz="1400" u="sng"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 </a:t>
            </a: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significantly affected the traders, in </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particular, the opportunity of due and timely fulfillment of obligations</a:t>
            </a:r>
            <a:endParaRPr lang="en-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B81B28A-13DF-91FB-FFD4-0365363FCF37}"/>
              </a:ext>
            </a:extLst>
          </p:cNvPr>
          <p:cNvPicPr>
            <a:picLocks noChangeAspect="1"/>
          </p:cNvPicPr>
          <p:nvPr/>
        </p:nvPicPr>
        <p:blipFill rotWithShape="1">
          <a:blip r:embed="rId3"/>
          <a:srcRect l="13203"/>
          <a:stretch/>
        </p:blipFill>
        <p:spPr>
          <a:xfrm>
            <a:off x="-1" y="1634181"/>
            <a:ext cx="5662827" cy="5257861"/>
          </a:xfrm>
          <a:prstGeom prst="rect">
            <a:avLst/>
          </a:prstGeom>
        </p:spPr>
      </p:pic>
      <p:pic>
        <p:nvPicPr>
          <p:cNvPr id="7" name="Picture 6">
            <a:extLst>
              <a:ext uri="{FF2B5EF4-FFF2-40B4-BE49-F238E27FC236}">
                <a16:creationId xmlns:a16="http://schemas.microsoft.com/office/drawing/2014/main" id="{05425D13-8CC7-EA0A-36EB-B4953D218A76}"/>
              </a:ext>
            </a:extLst>
          </p:cNvPr>
          <p:cNvPicPr>
            <a:picLocks noChangeAspect="1"/>
          </p:cNvPicPr>
          <p:nvPr/>
        </p:nvPicPr>
        <p:blipFill>
          <a:blip r:embed="rId4">
            <a:alphaModFix amt="50000"/>
          </a:blip>
          <a:stretch>
            <a:fillRect/>
          </a:stretch>
        </p:blipFill>
        <p:spPr>
          <a:xfrm>
            <a:off x="9274803" y="2329753"/>
            <a:ext cx="503638" cy="503638"/>
          </a:xfrm>
          <a:prstGeom prst="rect">
            <a:avLst/>
          </a:prstGeom>
        </p:spPr>
      </p:pic>
      <p:cxnSp>
        <p:nvCxnSpPr>
          <p:cNvPr id="24" name="Straight Connector 23">
            <a:extLst>
              <a:ext uri="{FF2B5EF4-FFF2-40B4-BE49-F238E27FC236}">
                <a16:creationId xmlns:a16="http://schemas.microsoft.com/office/drawing/2014/main" id="{0FAF0F46-7FF4-BB26-5F08-0FF57FDDDDB5}"/>
              </a:ext>
            </a:extLst>
          </p:cNvPr>
          <p:cNvCxnSpPr>
            <a:cxnSpLocks/>
          </p:cNvCxnSpPr>
          <p:nvPr/>
        </p:nvCxnSpPr>
        <p:spPr>
          <a:xfrm>
            <a:off x="9778440" y="2542266"/>
            <a:ext cx="433174" cy="0"/>
          </a:xfrm>
          <a:prstGeom prst="line">
            <a:avLst/>
          </a:prstGeom>
          <a:ln w="19050">
            <a:solidFill>
              <a:srgbClr val="B0B1B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6234DF6-01D3-1239-E4DE-7AFFC2AE7F59}"/>
              </a:ext>
            </a:extLst>
          </p:cNvPr>
          <p:cNvCxnSpPr>
            <a:cxnSpLocks/>
          </p:cNvCxnSpPr>
          <p:nvPr/>
        </p:nvCxnSpPr>
        <p:spPr>
          <a:xfrm>
            <a:off x="10705540" y="2542266"/>
            <a:ext cx="433174" cy="0"/>
          </a:xfrm>
          <a:prstGeom prst="line">
            <a:avLst/>
          </a:prstGeom>
          <a:ln w="19050">
            <a:solidFill>
              <a:srgbClr val="454646"/>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5F589D0-FA4D-DE80-EB6C-F17C1861A6AB}"/>
              </a:ext>
            </a:extLst>
          </p:cNvPr>
          <p:cNvPicPr>
            <a:picLocks noChangeAspect="1"/>
          </p:cNvPicPr>
          <p:nvPr/>
        </p:nvPicPr>
        <p:blipFill>
          <a:blip r:embed="rId5"/>
          <a:srcRect/>
          <a:stretch/>
        </p:blipFill>
        <p:spPr>
          <a:xfrm>
            <a:off x="11100614" y="2329753"/>
            <a:ext cx="503638" cy="503638"/>
          </a:xfrm>
          <a:prstGeom prst="rect">
            <a:avLst/>
          </a:prstGeom>
        </p:spPr>
      </p:pic>
      <p:pic>
        <p:nvPicPr>
          <p:cNvPr id="31" name="Picture 30">
            <a:extLst>
              <a:ext uri="{FF2B5EF4-FFF2-40B4-BE49-F238E27FC236}">
                <a16:creationId xmlns:a16="http://schemas.microsoft.com/office/drawing/2014/main" id="{265E94F8-80D0-B9D0-0D4E-C0F4108974C8}"/>
              </a:ext>
            </a:extLst>
          </p:cNvPr>
          <p:cNvPicPr>
            <a:picLocks noChangeAspect="1"/>
          </p:cNvPicPr>
          <p:nvPr/>
        </p:nvPicPr>
        <p:blipFill>
          <a:blip r:embed="rId6">
            <a:alphaModFix amt="9000"/>
          </a:blip>
          <a:stretch>
            <a:fillRect/>
          </a:stretch>
        </p:blipFill>
        <p:spPr>
          <a:xfrm>
            <a:off x="9932450" y="2092242"/>
            <a:ext cx="1080000" cy="1080000"/>
          </a:xfrm>
          <a:prstGeom prst="rect">
            <a:avLst/>
          </a:prstGeom>
        </p:spPr>
      </p:pic>
      <p:sp>
        <p:nvSpPr>
          <p:cNvPr id="35" name="Graphic 33">
            <a:extLst>
              <a:ext uri="{FF2B5EF4-FFF2-40B4-BE49-F238E27FC236}">
                <a16:creationId xmlns:a16="http://schemas.microsoft.com/office/drawing/2014/main" id="{93B34DB0-586C-0861-B488-292D1A35ACBB}"/>
              </a:ext>
            </a:extLst>
          </p:cNvPr>
          <p:cNvSpPr/>
          <p:nvPr/>
        </p:nvSpPr>
        <p:spPr>
          <a:xfrm>
            <a:off x="10125965" y="2219721"/>
            <a:ext cx="698240" cy="825041"/>
          </a:xfrm>
          <a:custGeom>
            <a:avLst/>
            <a:gdLst>
              <a:gd name="connsiteX0" fmla="*/ 402858 w 791020"/>
              <a:gd name="connsiteY0" fmla="*/ 934670 h 934670"/>
              <a:gd name="connsiteX1" fmla="*/ 388209 w 791020"/>
              <a:gd name="connsiteY1" fmla="*/ 934670 h 934670"/>
              <a:gd name="connsiteX2" fmla="*/ 387133 w 791020"/>
              <a:gd name="connsiteY2" fmla="*/ 933321 h 934670"/>
              <a:gd name="connsiteX3" fmla="*/ 198430 w 791020"/>
              <a:gd name="connsiteY3" fmla="*/ 823873 h 934670"/>
              <a:gd name="connsiteX4" fmla="*/ 51525 w 791020"/>
              <a:gd name="connsiteY4" fmla="*/ 683747 h 934670"/>
              <a:gd name="connsiteX5" fmla="*/ 0 w 791020"/>
              <a:gd name="connsiteY5" fmla="*/ 536323 h 934670"/>
              <a:gd name="connsiteX6" fmla="*/ 0 w 791020"/>
              <a:gd name="connsiteY6" fmla="*/ 142666 h 934670"/>
              <a:gd name="connsiteX7" fmla="*/ 25316 w 791020"/>
              <a:gd name="connsiteY7" fmla="*/ 108829 h 934670"/>
              <a:gd name="connsiteX8" fmla="*/ 381639 w 791020"/>
              <a:gd name="connsiteY8" fmla="*/ 2128 h 934670"/>
              <a:gd name="connsiteX9" fmla="*/ 409381 w 791020"/>
              <a:gd name="connsiteY9" fmla="*/ 2128 h 934670"/>
              <a:gd name="connsiteX10" fmla="*/ 765705 w 791020"/>
              <a:gd name="connsiteY10" fmla="*/ 108829 h 934670"/>
              <a:gd name="connsiteX11" fmla="*/ 791021 w 791020"/>
              <a:gd name="connsiteY11" fmla="*/ 142666 h 934670"/>
              <a:gd name="connsiteX12" fmla="*/ 791021 w 791020"/>
              <a:gd name="connsiteY12" fmla="*/ 536323 h 934670"/>
              <a:gd name="connsiteX13" fmla="*/ 771954 w 791020"/>
              <a:gd name="connsiteY13" fmla="*/ 626850 h 934670"/>
              <a:gd name="connsiteX14" fmla="*/ 666661 w 791020"/>
              <a:gd name="connsiteY14" fmla="*/ 764414 h 934670"/>
              <a:gd name="connsiteX15" fmla="*/ 478073 w 791020"/>
              <a:gd name="connsiteY15" fmla="*/ 895938 h 934670"/>
              <a:gd name="connsiteX16" fmla="*/ 402858 w 791020"/>
              <a:gd name="connsiteY16" fmla="*/ 934670 h 9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1020" h="934670">
                <a:moveTo>
                  <a:pt x="402858" y="934670"/>
                </a:moveTo>
                <a:lnTo>
                  <a:pt x="388209" y="934670"/>
                </a:lnTo>
                <a:cubicBezTo>
                  <a:pt x="387842" y="934213"/>
                  <a:pt x="387591" y="933549"/>
                  <a:pt x="387133" y="933321"/>
                </a:cubicBezTo>
                <a:cubicBezTo>
                  <a:pt x="320831" y="903040"/>
                  <a:pt x="257632" y="866385"/>
                  <a:pt x="198430" y="823873"/>
                </a:cubicBezTo>
                <a:cubicBezTo>
                  <a:pt x="142946" y="784043"/>
                  <a:pt x="91559" y="739752"/>
                  <a:pt x="51525" y="683747"/>
                </a:cubicBezTo>
                <a:cubicBezTo>
                  <a:pt x="20051" y="639685"/>
                  <a:pt x="0" y="591435"/>
                  <a:pt x="0" y="536323"/>
                </a:cubicBezTo>
                <a:cubicBezTo>
                  <a:pt x="0" y="405158"/>
                  <a:pt x="0" y="273938"/>
                  <a:pt x="0" y="142666"/>
                </a:cubicBezTo>
                <a:cubicBezTo>
                  <a:pt x="0" y="123197"/>
                  <a:pt x="6638" y="114389"/>
                  <a:pt x="25316" y="108829"/>
                </a:cubicBezTo>
                <a:cubicBezTo>
                  <a:pt x="144098" y="73277"/>
                  <a:pt x="262872" y="37710"/>
                  <a:pt x="381639" y="2128"/>
                </a:cubicBezTo>
                <a:cubicBezTo>
                  <a:pt x="390669" y="-709"/>
                  <a:pt x="400351" y="-709"/>
                  <a:pt x="409381" y="2128"/>
                </a:cubicBezTo>
                <a:cubicBezTo>
                  <a:pt x="528133" y="37817"/>
                  <a:pt x="646907" y="73384"/>
                  <a:pt x="765705" y="108829"/>
                </a:cubicBezTo>
                <a:cubicBezTo>
                  <a:pt x="784383" y="114412"/>
                  <a:pt x="790998" y="123197"/>
                  <a:pt x="791021" y="142666"/>
                </a:cubicBezTo>
                <a:cubicBezTo>
                  <a:pt x="791021" y="273831"/>
                  <a:pt x="791021" y="405050"/>
                  <a:pt x="791021" y="536323"/>
                </a:cubicBezTo>
                <a:cubicBezTo>
                  <a:pt x="791002" y="567492"/>
                  <a:pt x="784511" y="598319"/>
                  <a:pt x="771954" y="626850"/>
                </a:cubicBezTo>
                <a:cubicBezTo>
                  <a:pt x="748240" y="681391"/>
                  <a:pt x="710037" y="724973"/>
                  <a:pt x="666661" y="764414"/>
                </a:cubicBezTo>
                <a:cubicBezTo>
                  <a:pt x="609551" y="816370"/>
                  <a:pt x="545621" y="858831"/>
                  <a:pt x="478073" y="895938"/>
                </a:cubicBezTo>
                <a:cubicBezTo>
                  <a:pt x="453375" y="909390"/>
                  <a:pt x="428037" y="921767"/>
                  <a:pt x="402858" y="934670"/>
                </a:cubicBezTo>
                <a:close/>
              </a:path>
            </a:pathLst>
          </a:custGeom>
          <a:noFill/>
          <a:ln w="19050" cap="flat">
            <a:solidFill>
              <a:srgbClr val="CF121F"/>
            </a:solidFill>
            <a:prstDash val="solid"/>
            <a:miter/>
          </a:ln>
        </p:spPr>
        <p:txBody>
          <a:bodyPr rtlCol="0" anchor="ctr"/>
          <a:lstStyle/>
          <a:p>
            <a:endParaRPr lang="uk-UA"/>
          </a:p>
        </p:txBody>
      </p:sp>
      <p:pic>
        <p:nvPicPr>
          <p:cNvPr id="25" name="Picture 24">
            <a:extLst>
              <a:ext uri="{FF2B5EF4-FFF2-40B4-BE49-F238E27FC236}">
                <a16:creationId xmlns:a16="http://schemas.microsoft.com/office/drawing/2014/main" id="{FB58AA37-3D16-0D8B-2796-123FB864E5D2}"/>
              </a:ext>
            </a:extLst>
          </p:cNvPr>
          <p:cNvPicPr>
            <a:picLocks noChangeAspect="1"/>
          </p:cNvPicPr>
          <p:nvPr/>
        </p:nvPicPr>
        <p:blipFill>
          <a:blip r:embed="rId7">
            <a:alphaModFix amt="70000"/>
          </a:blip>
          <a:srcRect/>
          <a:stretch/>
        </p:blipFill>
        <p:spPr>
          <a:xfrm>
            <a:off x="10220631" y="2329753"/>
            <a:ext cx="503638" cy="503638"/>
          </a:xfrm>
          <a:prstGeom prst="rect">
            <a:avLst/>
          </a:prstGeom>
        </p:spPr>
      </p:pic>
      <p:sp>
        <p:nvSpPr>
          <p:cNvPr id="21" name="TextBox 20">
            <a:extLst>
              <a:ext uri="{FF2B5EF4-FFF2-40B4-BE49-F238E27FC236}">
                <a16:creationId xmlns:a16="http://schemas.microsoft.com/office/drawing/2014/main" id="{6792DCF0-CB0A-8230-D612-649E2834839E}"/>
              </a:ext>
            </a:extLst>
          </p:cNvPr>
          <p:cNvSpPr txBox="1"/>
          <p:nvPr/>
        </p:nvSpPr>
        <p:spPr>
          <a:xfrm>
            <a:off x="5518470" y="2405059"/>
            <a:ext cx="2547962" cy="400110"/>
          </a:xfrm>
          <a:prstGeom prst="rect">
            <a:avLst/>
          </a:prstGeom>
          <a:solidFill>
            <a:srgbClr val="CF121F"/>
          </a:solidFill>
        </p:spPr>
        <p:txBody>
          <a:bodyPr wrap="square">
            <a:spAutoFit/>
          </a:bodyPr>
          <a:lstStyle/>
          <a:p>
            <a:pPr algn="ctr">
              <a:lnSpc>
                <a:spcPts val="2400"/>
              </a:lnSpc>
            </a:pP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Force majeure</a:t>
            </a:r>
            <a:endParaRPr lang="uk-U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2DAB4E3C-0F82-5F49-6562-CA8AB58C5B74}"/>
              </a:ext>
            </a:extLst>
          </p:cNvPr>
          <p:cNvSpPr txBox="1"/>
          <p:nvPr/>
        </p:nvSpPr>
        <p:spPr>
          <a:xfrm>
            <a:off x="5424015" y="2797104"/>
            <a:ext cx="4708452" cy="954107"/>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Force majeure is a contractual term that exempts the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party from the liability to fulfill its obligations, if an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extraordinary event prevents directly from fulfilling the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obligations</a:t>
            </a:r>
            <a:endParaRPr lang="en-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C971C72-14E7-DE15-1A6E-D7A783B2106F}"/>
              </a:ext>
            </a:extLst>
          </p:cNvPr>
          <p:cNvSpPr txBox="1"/>
          <p:nvPr/>
        </p:nvSpPr>
        <p:spPr>
          <a:xfrm>
            <a:off x="5424015" y="3888623"/>
            <a:ext cx="6337486" cy="738664"/>
          </a:xfrm>
          <a:prstGeom prst="rect">
            <a:avLst/>
          </a:prstGeom>
          <a:noFill/>
        </p:spPr>
        <p:txBody>
          <a:bodyPr wrap="square">
            <a:spAutoFit/>
          </a:bodyPr>
          <a:lstStyle/>
          <a:p>
            <a:r>
              <a:rPr lang="en-US" sz="1400"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According to sec. 141 of the Ukrainian Act on Chambers of Commerce </a:t>
            </a:r>
          </a:p>
          <a:p>
            <a:r>
              <a:rPr lang="en-US" sz="1400"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and Industry of Ukraine, </a:t>
            </a: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the force majeure (Act of God) shall include, in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particular</a:t>
            </a:r>
            <a:r>
              <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a:t>
            </a:r>
          </a:p>
        </p:txBody>
      </p:sp>
      <p:pic>
        <p:nvPicPr>
          <p:cNvPr id="38" name="Picture 37">
            <a:extLst>
              <a:ext uri="{FF2B5EF4-FFF2-40B4-BE49-F238E27FC236}">
                <a16:creationId xmlns:a16="http://schemas.microsoft.com/office/drawing/2014/main" id="{12AA3E0B-EA64-0ADB-9C73-12B26217E08E}"/>
              </a:ext>
            </a:extLst>
          </p:cNvPr>
          <p:cNvPicPr>
            <a:picLocks noChangeAspect="1"/>
          </p:cNvPicPr>
          <p:nvPr/>
        </p:nvPicPr>
        <p:blipFill>
          <a:blip r:embed="rId8">
            <a:alphaModFix amt="50000"/>
          </a:blip>
          <a:srcRect/>
          <a:stretch/>
        </p:blipFill>
        <p:spPr>
          <a:xfrm>
            <a:off x="5543871" y="4697152"/>
            <a:ext cx="576000" cy="576000"/>
          </a:xfrm>
          <a:prstGeom prst="rect">
            <a:avLst/>
          </a:prstGeom>
        </p:spPr>
      </p:pic>
      <p:sp>
        <p:nvSpPr>
          <p:cNvPr id="39" name="TextBox 38">
            <a:extLst>
              <a:ext uri="{FF2B5EF4-FFF2-40B4-BE49-F238E27FC236}">
                <a16:creationId xmlns:a16="http://schemas.microsoft.com/office/drawing/2014/main" id="{E35389A4-20DF-50C7-C452-7E12F0AC578B}"/>
              </a:ext>
            </a:extLst>
          </p:cNvPr>
          <p:cNvSpPr txBox="1"/>
          <p:nvPr/>
        </p:nvSpPr>
        <p:spPr>
          <a:xfrm>
            <a:off x="6291926" y="4722340"/>
            <a:ext cx="5101642" cy="523220"/>
          </a:xfrm>
          <a:prstGeom prst="rect">
            <a:avLst/>
          </a:prstGeom>
          <a:noFill/>
        </p:spPr>
        <p:txBody>
          <a:bodyPr wrap="square">
            <a:spAutoFit/>
          </a:bodyPr>
          <a:lstStyle/>
          <a:p>
            <a:r>
              <a:rPr lang="en-US" sz="1400"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hostilities, declared and undeclared war, general military mobilization, </a:t>
            </a:r>
            <a:r>
              <a:rPr lang="en-US" sz="1400" b="1" kern="100" dirty="0" err="1">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etc</a:t>
            </a:r>
            <a:endParaRPr lang="uk-UA" sz="1400"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1D419B3-D594-7F4F-16E4-319FDAEDE09F}"/>
              </a:ext>
            </a:extLst>
          </p:cNvPr>
          <p:cNvSpPr txBox="1"/>
          <p:nvPr/>
        </p:nvSpPr>
        <p:spPr>
          <a:xfrm>
            <a:off x="5431692" y="5767025"/>
            <a:ext cx="5905447" cy="738664"/>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This means that the person </a:t>
            </a:r>
            <a:r>
              <a:rPr lang="en-US" sz="14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shall not be liable </a:t>
            </a:r>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for the violation of the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contractual obligations, separate tax and/or other obligations within the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martial law period</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A64743C-F5B2-34E3-A022-CC06A9D1D0B1}"/>
              </a:ext>
            </a:extLst>
          </p:cNvPr>
          <p:cNvPicPr>
            <a:picLocks noChangeAspect="1"/>
          </p:cNvPicPr>
          <p:nvPr/>
        </p:nvPicPr>
        <p:blipFill>
          <a:blip r:embed="rId9">
            <a:grayscl/>
          </a:blip>
          <a:stretch>
            <a:fillRect/>
          </a:stretch>
        </p:blipFill>
        <p:spPr>
          <a:xfrm flipH="1">
            <a:off x="12530661" y="-361422"/>
            <a:ext cx="5685633" cy="7580844"/>
          </a:xfrm>
          <a:prstGeom prst="rect">
            <a:avLst/>
          </a:prstGeom>
        </p:spPr>
      </p:pic>
      <p:sp>
        <p:nvSpPr>
          <p:cNvPr id="11" name="TextBox 10">
            <a:extLst>
              <a:ext uri="{FF2B5EF4-FFF2-40B4-BE49-F238E27FC236}">
                <a16:creationId xmlns:a16="http://schemas.microsoft.com/office/drawing/2014/main" id="{42BBC1DC-50BB-9D5A-43E9-7F02A1DA6C20}"/>
              </a:ext>
            </a:extLst>
          </p:cNvPr>
          <p:cNvSpPr txBox="1"/>
          <p:nvPr/>
        </p:nvSpPr>
        <p:spPr>
          <a:xfrm>
            <a:off x="10351915" y="-1519200"/>
            <a:ext cx="1618001" cy="1281075"/>
          </a:xfrm>
          <a:custGeom>
            <a:avLst/>
            <a:gdLst/>
            <a:ahLst/>
            <a:cxnLst/>
            <a:rect l="l" t="t" r="r" b="b"/>
            <a:pathLst>
              <a:path w="1618001" h="1281075">
                <a:moveTo>
                  <a:pt x="1210658" y="199392"/>
                </a:moveTo>
                <a:cubicBezTo>
                  <a:pt x="1181562" y="199392"/>
                  <a:pt x="1155604" y="208663"/>
                  <a:pt x="1132784" y="227205"/>
                </a:cubicBezTo>
                <a:cubicBezTo>
                  <a:pt x="1109963" y="245746"/>
                  <a:pt x="1092278" y="278978"/>
                  <a:pt x="1079727" y="326901"/>
                </a:cubicBezTo>
                <a:cubicBezTo>
                  <a:pt x="1063182" y="389086"/>
                  <a:pt x="1054909" y="493774"/>
                  <a:pt x="1054910" y="640965"/>
                </a:cubicBezTo>
                <a:cubicBezTo>
                  <a:pt x="1054909" y="788156"/>
                  <a:pt x="1062326" y="889279"/>
                  <a:pt x="1077159" y="944333"/>
                </a:cubicBezTo>
                <a:cubicBezTo>
                  <a:pt x="1091993" y="999387"/>
                  <a:pt x="1110677" y="1036042"/>
                  <a:pt x="1133212" y="1054298"/>
                </a:cubicBezTo>
                <a:cubicBezTo>
                  <a:pt x="1155747" y="1072555"/>
                  <a:pt x="1181562" y="1081683"/>
                  <a:pt x="1210658" y="1081683"/>
                </a:cubicBezTo>
                <a:cubicBezTo>
                  <a:pt x="1239754" y="1081683"/>
                  <a:pt x="1265712" y="1072412"/>
                  <a:pt x="1288532" y="1053870"/>
                </a:cubicBezTo>
                <a:cubicBezTo>
                  <a:pt x="1311353" y="1035329"/>
                  <a:pt x="1329039" y="1002097"/>
                  <a:pt x="1341590" y="954174"/>
                </a:cubicBezTo>
                <a:cubicBezTo>
                  <a:pt x="1358134" y="892559"/>
                  <a:pt x="1366407" y="788156"/>
                  <a:pt x="1366407" y="640965"/>
                </a:cubicBezTo>
                <a:cubicBezTo>
                  <a:pt x="1366407" y="493774"/>
                  <a:pt x="1358990" y="392652"/>
                  <a:pt x="1344157" y="337598"/>
                </a:cubicBezTo>
                <a:cubicBezTo>
                  <a:pt x="1329324" y="282544"/>
                  <a:pt x="1310640" y="245746"/>
                  <a:pt x="1288105" y="227205"/>
                </a:cubicBezTo>
                <a:cubicBezTo>
                  <a:pt x="1265570" y="208663"/>
                  <a:pt x="1239754" y="199392"/>
                  <a:pt x="1210658" y="199392"/>
                </a:cubicBezTo>
                <a:close/>
                <a:moveTo>
                  <a:pt x="1210658" y="0"/>
                </a:moveTo>
                <a:cubicBezTo>
                  <a:pt x="1332176" y="0"/>
                  <a:pt x="1427166" y="43359"/>
                  <a:pt x="1495627" y="130076"/>
                </a:cubicBezTo>
                <a:cubicBezTo>
                  <a:pt x="1577209" y="232767"/>
                  <a:pt x="1618001" y="403064"/>
                  <a:pt x="1618001" y="640965"/>
                </a:cubicBezTo>
                <a:cubicBezTo>
                  <a:pt x="1618001" y="878297"/>
                  <a:pt x="1576924" y="1048878"/>
                  <a:pt x="1494771" y="1152711"/>
                </a:cubicBezTo>
                <a:cubicBezTo>
                  <a:pt x="1426880" y="1238287"/>
                  <a:pt x="1332176" y="1281075"/>
                  <a:pt x="1210658" y="1281075"/>
                </a:cubicBezTo>
                <a:cubicBezTo>
                  <a:pt x="1088570" y="1281075"/>
                  <a:pt x="990157" y="1234151"/>
                  <a:pt x="915420" y="1140302"/>
                </a:cubicBezTo>
                <a:cubicBezTo>
                  <a:pt x="840684" y="1046454"/>
                  <a:pt x="803315" y="879152"/>
                  <a:pt x="803316" y="638398"/>
                </a:cubicBezTo>
                <a:cubicBezTo>
                  <a:pt x="803315" y="402208"/>
                  <a:pt x="844392" y="232197"/>
                  <a:pt x="926545" y="128364"/>
                </a:cubicBezTo>
                <a:cubicBezTo>
                  <a:pt x="994436" y="42788"/>
                  <a:pt x="1089140" y="0"/>
                  <a:pt x="1210658" y="0"/>
                </a:cubicBezTo>
                <a:close/>
                <a:moveTo>
                  <a:pt x="246810" y="0"/>
                </a:moveTo>
                <a:cubicBezTo>
                  <a:pt x="370610" y="0"/>
                  <a:pt x="467882" y="33374"/>
                  <a:pt x="538625" y="100124"/>
                </a:cubicBezTo>
                <a:cubicBezTo>
                  <a:pt x="609368" y="166873"/>
                  <a:pt x="644739" y="249882"/>
                  <a:pt x="644739" y="349151"/>
                </a:cubicBezTo>
                <a:cubicBezTo>
                  <a:pt x="644739" y="405631"/>
                  <a:pt x="634613" y="459401"/>
                  <a:pt x="614360" y="510462"/>
                </a:cubicBezTo>
                <a:cubicBezTo>
                  <a:pt x="594107" y="561522"/>
                  <a:pt x="562016" y="615007"/>
                  <a:pt x="518086" y="670917"/>
                </a:cubicBezTo>
                <a:cubicBezTo>
                  <a:pt x="488990" y="708000"/>
                  <a:pt x="436504" y="761342"/>
                  <a:pt x="360626" y="830944"/>
                </a:cubicBezTo>
                <a:cubicBezTo>
                  <a:pt x="284749" y="900546"/>
                  <a:pt x="236683" y="946758"/>
                  <a:pt x="216430" y="969578"/>
                </a:cubicBezTo>
                <a:cubicBezTo>
                  <a:pt x="196177" y="992398"/>
                  <a:pt x="179775" y="1014648"/>
                  <a:pt x="167224" y="1036327"/>
                </a:cubicBezTo>
                <a:lnTo>
                  <a:pt x="644739" y="1036327"/>
                </a:lnTo>
                <a:lnTo>
                  <a:pt x="644739" y="1259681"/>
                </a:lnTo>
                <a:lnTo>
                  <a:pt x="0" y="1259681"/>
                </a:lnTo>
                <a:lnTo>
                  <a:pt x="0" y="872824"/>
                </a:lnTo>
                <a:lnTo>
                  <a:pt x="61752" y="807919"/>
                </a:lnTo>
                <a:cubicBezTo>
                  <a:pt x="89849" y="779768"/>
                  <a:pt x="120728" y="750075"/>
                  <a:pt x="154388" y="718840"/>
                </a:cubicBezTo>
                <a:cubicBezTo>
                  <a:pt x="262784" y="617860"/>
                  <a:pt x="329248" y="549399"/>
                  <a:pt x="353780" y="513457"/>
                </a:cubicBezTo>
                <a:cubicBezTo>
                  <a:pt x="386870" y="463823"/>
                  <a:pt x="403414" y="414759"/>
                  <a:pt x="403414" y="366266"/>
                </a:cubicBezTo>
                <a:cubicBezTo>
                  <a:pt x="403414" y="312638"/>
                  <a:pt x="389009" y="271419"/>
                  <a:pt x="360198" y="242608"/>
                </a:cubicBezTo>
                <a:cubicBezTo>
                  <a:pt x="331388" y="213798"/>
                  <a:pt x="291595" y="199392"/>
                  <a:pt x="240820" y="199392"/>
                </a:cubicBezTo>
                <a:cubicBezTo>
                  <a:pt x="190615" y="199392"/>
                  <a:pt x="150679" y="214511"/>
                  <a:pt x="121013" y="244748"/>
                </a:cubicBezTo>
                <a:cubicBezTo>
                  <a:pt x="91347" y="274985"/>
                  <a:pt x="74231" y="325189"/>
                  <a:pt x="69667" y="395362"/>
                </a:cubicBezTo>
                <a:lnTo>
                  <a:pt x="0" y="388395"/>
                </a:lnTo>
                <a:lnTo>
                  <a:pt x="0" y="64005"/>
                </a:lnTo>
                <a:lnTo>
                  <a:pt x="24419" y="48618"/>
                </a:lnTo>
                <a:cubicBezTo>
                  <a:pt x="87959" y="16206"/>
                  <a:pt x="162089" y="0"/>
                  <a:pt x="246810" y="0"/>
                </a:cubicBezTo>
                <a:close/>
              </a:path>
            </a:pathLst>
          </a:custGeom>
          <a:solidFill>
            <a:srgbClr val="DEDEE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uk-UA" sz="13800" b="1" dirty="0">
              <a:solidFill>
                <a:srgbClr val="CACCC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97E4AA3-5CC3-2BFA-F1DB-69789CAEC131}"/>
              </a:ext>
            </a:extLst>
          </p:cNvPr>
          <p:cNvSpPr txBox="1"/>
          <p:nvPr/>
        </p:nvSpPr>
        <p:spPr>
          <a:xfrm>
            <a:off x="10018644" y="6530812"/>
            <a:ext cx="2153154" cy="2215991"/>
          </a:xfrm>
          <a:prstGeom prst="rect">
            <a:avLst/>
          </a:prstGeom>
          <a:noFill/>
        </p:spPr>
        <p:txBody>
          <a:bodyPr wrap="none" rtlCol="0">
            <a:spAutoFit/>
          </a:bodyPr>
          <a:lstStyle/>
          <a:p>
            <a:r>
              <a:rPr lang="uk-UA" sz="13800" b="1" dirty="0">
                <a:solidFill>
                  <a:srgbClr val="DEDEE0"/>
                </a:solidFill>
                <a:latin typeface="Arial" panose="020B0604020202020204" pitchFamily="34" charset="0"/>
                <a:cs typeface="Arial" panose="020B0604020202020204" pitchFamily="34" charset="0"/>
              </a:rPr>
              <a:t>23</a:t>
            </a:r>
          </a:p>
        </p:txBody>
      </p:sp>
      <p:sp>
        <p:nvSpPr>
          <p:cNvPr id="16" name="Freeform 15">
            <a:extLst>
              <a:ext uri="{FF2B5EF4-FFF2-40B4-BE49-F238E27FC236}">
                <a16:creationId xmlns:a16="http://schemas.microsoft.com/office/drawing/2014/main" id="{A3EDD75F-C74D-6AE2-BD58-3A2119747E61}"/>
              </a:ext>
            </a:extLst>
          </p:cNvPr>
          <p:cNvSpPr>
            <a:spLocks noChangeAspect="1"/>
          </p:cNvSpPr>
          <p:nvPr/>
        </p:nvSpPr>
        <p:spPr>
          <a:xfrm>
            <a:off x="7921284" y="8413588"/>
            <a:ext cx="2430631" cy="3567600"/>
          </a:xfrm>
          <a:custGeom>
            <a:avLst/>
            <a:gdLst>
              <a:gd name="connsiteX0" fmla="*/ 1175400 w 2430631"/>
              <a:gd name="connsiteY0" fmla="*/ 0 h 3567600"/>
              <a:gd name="connsiteX1" fmla="*/ 2310063 w 2430631"/>
              <a:gd name="connsiteY1" fmla="*/ 407333 h 3567600"/>
              <a:gd name="connsiteX2" fmla="*/ 2430631 w 2430631"/>
              <a:gd name="connsiteY2" fmla="*/ 516913 h 3567600"/>
              <a:gd name="connsiteX3" fmla="*/ 2430631 w 2430631"/>
              <a:gd name="connsiteY3" fmla="*/ 3050687 h 3567600"/>
              <a:gd name="connsiteX4" fmla="*/ 2310063 w 2430631"/>
              <a:gd name="connsiteY4" fmla="*/ 3160267 h 3567600"/>
              <a:gd name="connsiteX5" fmla="*/ 1175400 w 2430631"/>
              <a:gd name="connsiteY5" fmla="*/ 3567600 h 3567600"/>
              <a:gd name="connsiteX6" fmla="*/ 40738 w 2430631"/>
              <a:gd name="connsiteY6" fmla="*/ 3160267 h 3567600"/>
              <a:gd name="connsiteX7" fmla="*/ 0 w 2430631"/>
              <a:gd name="connsiteY7" fmla="*/ 3123242 h 3567600"/>
              <a:gd name="connsiteX8" fmla="*/ 0 w 2430631"/>
              <a:gd name="connsiteY8" fmla="*/ 444358 h 3567600"/>
              <a:gd name="connsiteX9" fmla="*/ 40738 w 2430631"/>
              <a:gd name="connsiteY9" fmla="*/ 407333 h 3567600"/>
              <a:gd name="connsiteX10" fmla="*/ 1175400 w 2430631"/>
              <a:gd name="connsiteY10" fmla="*/ 0 h 35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0631" h="3567600">
                <a:moveTo>
                  <a:pt x="1175400" y="0"/>
                </a:moveTo>
                <a:cubicBezTo>
                  <a:pt x="1606410" y="0"/>
                  <a:pt x="2001717" y="152864"/>
                  <a:pt x="2310063" y="407333"/>
                </a:cubicBezTo>
                <a:lnTo>
                  <a:pt x="2430631" y="516913"/>
                </a:lnTo>
                <a:lnTo>
                  <a:pt x="2430631" y="3050687"/>
                </a:lnTo>
                <a:lnTo>
                  <a:pt x="2310063" y="3160267"/>
                </a:lnTo>
                <a:cubicBezTo>
                  <a:pt x="2001717" y="3414737"/>
                  <a:pt x="1606410" y="3567600"/>
                  <a:pt x="1175400" y="3567600"/>
                </a:cubicBezTo>
                <a:cubicBezTo>
                  <a:pt x="744390" y="3567600"/>
                  <a:pt x="349083" y="3414737"/>
                  <a:pt x="40738" y="3160267"/>
                </a:cubicBezTo>
                <a:lnTo>
                  <a:pt x="0" y="3123242"/>
                </a:lnTo>
                <a:lnTo>
                  <a:pt x="0" y="444358"/>
                </a:lnTo>
                <a:lnTo>
                  <a:pt x="40738" y="407333"/>
                </a:lnTo>
                <a:cubicBezTo>
                  <a:pt x="349083" y="152864"/>
                  <a:pt x="744390" y="0"/>
                  <a:pt x="11754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23" name="Freeform 22">
            <a:extLst>
              <a:ext uri="{FF2B5EF4-FFF2-40B4-BE49-F238E27FC236}">
                <a16:creationId xmlns:a16="http://schemas.microsoft.com/office/drawing/2014/main" id="{6F36123A-FFF3-E75B-1F4D-7B8971B9F5AC}"/>
              </a:ext>
            </a:extLst>
          </p:cNvPr>
          <p:cNvSpPr>
            <a:spLocks noChangeAspect="1"/>
          </p:cNvSpPr>
          <p:nvPr/>
        </p:nvSpPr>
        <p:spPr>
          <a:xfrm>
            <a:off x="10351915" y="-5199160"/>
            <a:ext cx="973911" cy="3175911"/>
          </a:xfrm>
          <a:custGeom>
            <a:avLst/>
            <a:gdLst>
              <a:gd name="connsiteX0" fmla="*/ 0 w 973911"/>
              <a:gd name="connsiteY0" fmla="*/ 0 h 3175911"/>
              <a:gd name="connsiteX1" fmla="*/ 40376 w 973911"/>
              <a:gd name="connsiteY1" fmla="*/ 19450 h 3175911"/>
              <a:gd name="connsiteX2" fmla="*/ 973911 w 973911"/>
              <a:gd name="connsiteY2" fmla="*/ 1587955 h 3175911"/>
              <a:gd name="connsiteX3" fmla="*/ 40376 w 973911"/>
              <a:gd name="connsiteY3" fmla="*/ 3156460 h 3175911"/>
              <a:gd name="connsiteX4" fmla="*/ 0 w 973911"/>
              <a:gd name="connsiteY4" fmla="*/ 3175911 h 317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11" h="3175911">
                <a:moveTo>
                  <a:pt x="0" y="0"/>
                </a:moveTo>
                <a:lnTo>
                  <a:pt x="40376" y="19450"/>
                </a:lnTo>
                <a:cubicBezTo>
                  <a:pt x="596432" y="321517"/>
                  <a:pt x="973911" y="910654"/>
                  <a:pt x="973911" y="1587955"/>
                </a:cubicBezTo>
                <a:cubicBezTo>
                  <a:pt x="973911" y="2265257"/>
                  <a:pt x="596432" y="2854393"/>
                  <a:pt x="40376" y="3156460"/>
                </a:cubicBezTo>
                <a:lnTo>
                  <a:pt x="0" y="3175911"/>
                </a:lnTo>
                <a:close/>
              </a:path>
            </a:pathLst>
          </a:cu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18" name="Arc 17">
            <a:extLst>
              <a:ext uri="{FF2B5EF4-FFF2-40B4-BE49-F238E27FC236}">
                <a16:creationId xmlns:a16="http://schemas.microsoft.com/office/drawing/2014/main" id="{B1868D5C-0506-D425-31C1-189A25118F06}"/>
              </a:ext>
            </a:extLst>
          </p:cNvPr>
          <p:cNvSpPr>
            <a:spLocks noChangeAspect="1"/>
          </p:cNvSpPr>
          <p:nvPr/>
        </p:nvSpPr>
        <p:spPr>
          <a:xfrm>
            <a:off x="706629" y="481016"/>
            <a:ext cx="745784" cy="745784"/>
          </a:xfrm>
          <a:prstGeom prst="arc">
            <a:avLst>
              <a:gd name="adj1" fmla="val 7101995"/>
              <a:gd name="adj2" fmla="val 18472932"/>
            </a:avLst>
          </a:prstGeom>
          <a:ln w="1905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9" name="TextBox 18">
            <a:extLst>
              <a:ext uri="{FF2B5EF4-FFF2-40B4-BE49-F238E27FC236}">
                <a16:creationId xmlns:a16="http://schemas.microsoft.com/office/drawing/2014/main" id="{5ECDBD00-CA39-9911-52F2-DD1A2FA13E2E}"/>
              </a:ext>
            </a:extLst>
          </p:cNvPr>
          <p:cNvSpPr txBox="1"/>
          <p:nvPr/>
        </p:nvSpPr>
        <p:spPr>
          <a:xfrm>
            <a:off x="754949" y="595623"/>
            <a:ext cx="649143" cy="502702"/>
          </a:xfrm>
          <a:prstGeom prst="rect">
            <a:avLst/>
          </a:prstGeom>
          <a:noFill/>
        </p:spPr>
        <p:txBody>
          <a:bodyPr wrap="square">
            <a:spAutoFit/>
          </a:bodyPr>
          <a:lstStyle/>
          <a:p>
            <a:pPr algn="ctr">
              <a:lnSpc>
                <a:spcPts val="3200"/>
              </a:lnSpc>
            </a:pPr>
            <a:r>
              <a:rPr lang="uk-UA" sz="2800" b="1"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01</a:t>
            </a:r>
            <a:endParaRPr lang="uk-UA" sz="28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A12B0ACF-0CB7-AD69-27A3-4CFE9E22BBE2}"/>
              </a:ext>
            </a:extLst>
          </p:cNvPr>
          <p:cNvSpPr>
            <a:spLocks noChangeAspect="1"/>
          </p:cNvSpPr>
          <p:nvPr/>
        </p:nvSpPr>
        <p:spPr>
          <a:xfrm>
            <a:off x="854860" y="1135730"/>
            <a:ext cx="72000" cy="72000"/>
          </a:xfrm>
          <a:prstGeom prst="ellipse">
            <a:avLst/>
          </a:prstGeom>
          <a:solidFill>
            <a:schemeClr val="bg1"/>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C89AB651-AD95-C816-DDDE-86B7174077A2}"/>
              </a:ext>
            </a:extLst>
          </p:cNvPr>
          <p:cNvSpPr txBox="1"/>
          <p:nvPr/>
        </p:nvSpPr>
        <p:spPr>
          <a:xfrm>
            <a:off x="1329871" y="1896154"/>
            <a:ext cx="3337437" cy="677108"/>
          </a:xfrm>
          <a:prstGeom prst="rect">
            <a:avLst/>
          </a:prstGeom>
          <a:noFill/>
        </p:spPr>
        <p:txBody>
          <a:bodyPr wrap="square">
            <a:spAutoFit/>
          </a:bodyPr>
          <a:lstStyle/>
          <a:p>
            <a:r>
              <a:rPr lang="en-US" sz="3800" b="1" dirty="0">
                <a:solidFill>
                  <a:srgbClr val="CF121F"/>
                </a:solidFill>
                <a:latin typeface="Arial" panose="020B0604020202020204" pitchFamily="34" charset="0"/>
                <a:cs typeface="Arial" panose="020B0604020202020204" pitchFamily="34" charset="0"/>
              </a:rPr>
              <a:t>MAJEURE </a:t>
            </a:r>
            <a:r>
              <a:rPr lang="en-US" sz="3800" b="1" dirty="0">
                <a:latin typeface="Arial" panose="020B0604020202020204" pitchFamily="34" charset="0"/>
                <a:cs typeface="Arial" panose="020B0604020202020204" pitchFamily="34" charset="0"/>
              </a:rPr>
              <a:t>?</a:t>
            </a:r>
            <a:endParaRPr lang="uk-UA" sz="3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5D70C12-1E05-CC8F-8B16-7041A8C39839}"/>
              </a:ext>
            </a:extLst>
          </p:cNvPr>
          <p:cNvSpPr txBox="1"/>
          <p:nvPr/>
        </p:nvSpPr>
        <p:spPr>
          <a:xfrm>
            <a:off x="1329871" y="956379"/>
            <a:ext cx="2455401" cy="502702"/>
          </a:xfrm>
          <a:prstGeom prst="rect">
            <a:avLst/>
          </a:prstGeom>
          <a:noFill/>
        </p:spPr>
        <p:txBody>
          <a:bodyPr wrap="square">
            <a:spAutoFit/>
          </a:bodyPr>
          <a:lstStyle/>
          <a:p>
            <a:pPr>
              <a:lnSpc>
                <a:spcPts val="3200"/>
              </a:lnSpc>
            </a:pPr>
            <a:r>
              <a:rPr lang="en-US" sz="3200" b="1" dirty="0">
                <a:solidFill>
                  <a:srgbClr val="000000"/>
                </a:solidFill>
                <a:latin typeface="Arial" panose="020B0604020202020204" pitchFamily="34" charset="0"/>
                <a:cs typeface="Arial" panose="020B0604020202020204" pitchFamily="34" charset="0"/>
              </a:rPr>
              <a:t>WHAT IS</a:t>
            </a:r>
            <a:endParaRPr lang="uk-UA" sz="32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2D0F4B-88EC-B34C-3B87-2C570DFDF9A9}"/>
              </a:ext>
            </a:extLst>
          </p:cNvPr>
          <p:cNvSpPr txBox="1"/>
          <p:nvPr/>
        </p:nvSpPr>
        <p:spPr>
          <a:xfrm>
            <a:off x="1329871" y="1257998"/>
            <a:ext cx="2887986" cy="923330"/>
          </a:xfrm>
          <a:prstGeom prst="rect">
            <a:avLst/>
          </a:prstGeom>
          <a:noFill/>
        </p:spPr>
        <p:txBody>
          <a:bodyPr wrap="square">
            <a:spAutoFit/>
          </a:bodyPr>
          <a:lstStyle/>
          <a:p>
            <a:r>
              <a:rPr lang="en-US" sz="5400" b="1" dirty="0">
                <a:solidFill>
                  <a:srgbClr val="CF121F"/>
                </a:solidFill>
                <a:latin typeface="Arial" panose="020B0604020202020204" pitchFamily="34" charset="0"/>
                <a:cs typeface="Arial" panose="020B0604020202020204" pitchFamily="34" charset="0"/>
              </a:rPr>
              <a:t>FORCE</a:t>
            </a:r>
            <a:endParaRPr lang="uk-UA" sz="5400" b="1" dirty="0">
              <a:solidFill>
                <a:srgbClr val="CF121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0908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anim calcmode="lin" valueType="num">
                                      <p:cBhvr>
                                        <p:cTn id="32" dur="400" fill="hold"/>
                                        <p:tgtEl>
                                          <p:spTgt spid="12"/>
                                        </p:tgtEl>
                                        <p:attrNameLst>
                                          <p:attrName>ppt_x</p:attrName>
                                        </p:attrNameLst>
                                      </p:cBhvr>
                                      <p:tavLst>
                                        <p:tav tm="0">
                                          <p:val>
                                            <p:strVal val="#ppt_x"/>
                                          </p:val>
                                        </p:tav>
                                        <p:tav tm="100000">
                                          <p:val>
                                            <p:strVal val="#ppt_x"/>
                                          </p:val>
                                        </p:tav>
                                      </p:tavLst>
                                    </p:anim>
                                    <p:anim calcmode="lin" valueType="num">
                                      <p:cBhvr>
                                        <p:cTn id="33" dur="4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par>
                          <p:cTn id="41" fill="hold">
                            <p:stCondLst>
                              <p:cond delay="2900"/>
                            </p:stCondLst>
                            <p:childTnLst>
                              <p:par>
                                <p:cTn id="42" presetID="22" presetClass="entr" presetSubtype="8" fill="hold" grpId="0" nodeType="after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left)">
                                      <p:cBhvr>
                                        <p:cTn id="44" dur="500"/>
                                        <p:tgtEl>
                                          <p:spTgt spid="8">
                                            <p:txEl>
                                              <p:pRg st="0" end="0"/>
                                            </p:txEl>
                                          </p:spTgt>
                                        </p:tgtEl>
                                      </p:cBhvr>
                                    </p:animEffect>
                                  </p:childTnLst>
                                </p:cTn>
                              </p:par>
                            </p:childTnLst>
                          </p:cTn>
                        </p:par>
                        <p:par>
                          <p:cTn id="45" fill="hold">
                            <p:stCondLst>
                              <p:cond delay="3400"/>
                            </p:stCondLst>
                            <p:childTnLst>
                              <p:par>
                                <p:cTn id="46" presetID="22" presetClass="entr" presetSubtype="8" fill="hold" grpId="0" nodeType="afterEffect">
                                  <p:stCondLst>
                                    <p:cond delay="0"/>
                                  </p:stCondLst>
                                  <p:childTnLst>
                                    <p:set>
                                      <p:cBhvr>
                                        <p:cTn id="47" dur="1" fill="hold">
                                          <p:stCondLst>
                                            <p:cond delay="0"/>
                                          </p:stCondLst>
                                        </p:cTn>
                                        <p:tgtEl>
                                          <p:spTgt spid="8">
                                            <p:txEl>
                                              <p:pRg st="1" end="1"/>
                                            </p:txEl>
                                          </p:spTgt>
                                        </p:tgtEl>
                                        <p:attrNameLst>
                                          <p:attrName>style.visibility</p:attrName>
                                        </p:attrNameLst>
                                      </p:cBhvr>
                                      <p:to>
                                        <p:strVal val="visible"/>
                                      </p:to>
                                    </p:set>
                                    <p:animEffect transition="in" filter="wipe(left)">
                                      <p:cBhvr>
                                        <p:cTn id="48" dur="500"/>
                                        <p:tgtEl>
                                          <p:spTgt spid="8">
                                            <p:txEl>
                                              <p:pRg st="1" end="1"/>
                                            </p:txEl>
                                          </p:spTgt>
                                        </p:tgtEl>
                                      </p:cBhvr>
                                    </p:animEffect>
                                  </p:childTnLst>
                                </p:cTn>
                              </p:par>
                            </p:childTnLst>
                          </p:cTn>
                        </p:par>
                        <p:par>
                          <p:cTn id="49" fill="hold">
                            <p:stCondLst>
                              <p:cond delay="3900"/>
                            </p:stCondLst>
                            <p:childTnLst>
                              <p:par>
                                <p:cTn id="50" presetID="22" presetClass="entr" presetSubtype="8" fill="hold" grpId="0" nodeType="after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wipe(left)">
                                      <p:cBhvr>
                                        <p:cTn id="52" dur="500"/>
                                        <p:tgtEl>
                                          <p:spTgt spid="8">
                                            <p:txEl>
                                              <p:pRg st="2" end="2"/>
                                            </p:txEl>
                                          </p:spTgt>
                                        </p:tgtEl>
                                      </p:cBhvr>
                                    </p:animEffect>
                                  </p:childTnLst>
                                </p:cTn>
                              </p:par>
                            </p:childTnLst>
                          </p:cTn>
                        </p:par>
                        <p:par>
                          <p:cTn id="53" fill="hold">
                            <p:stCondLst>
                              <p:cond delay="4400"/>
                            </p:stCondLst>
                            <p:childTnLst>
                              <p:par>
                                <p:cTn id="54" presetID="53" presetClass="entr" presetSubtype="16"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par>
                          <p:cTn id="59" fill="hold">
                            <p:stCondLst>
                              <p:cond delay="4900"/>
                            </p:stCondLst>
                            <p:childTnLst>
                              <p:par>
                                <p:cTn id="60" presetID="22" presetClass="entr" presetSubtype="8" fill="hold" grpId="0" nodeType="after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wipe(left)">
                                      <p:cBhvr>
                                        <p:cTn id="62" dur="500"/>
                                        <p:tgtEl>
                                          <p:spTgt spid="22">
                                            <p:txEl>
                                              <p:pRg st="0" end="0"/>
                                            </p:txEl>
                                          </p:spTgt>
                                        </p:tgtEl>
                                      </p:cBhvr>
                                    </p:animEffect>
                                  </p:childTnLst>
                                </p:cTn>
                              </p:par>
                            </p:childTnLst>
                          </p:cTn>
                        </p:par>
                        <p:par>
                          <p:cTn id="63" fill="hold">
                            <p:stCondLst>
                              <p:cond delay="5400"/>
                            </p:stCondLst>
                            <p:childTnLst>
                              <p:par>
                                <p:cTn id="64" presetID="22" presetClass="entr" presetSubtype="8" fill="hold" grpId="0" nodeType="afterEffect">
                                  <p:stCondLst>
                                    <p:cond delay="0"/>
                                  </p:stCondLst>
                                  <p:childTnLst>
                                    <p:set>
                                      <p:cBhvr>
                                        <p:cTn id="65" dur="1" fill="hold">
                                          <p:stCondLst>
                                            <p:cond delay="0"/>
                                          </p:stCondLst>
                                        </p:cTn>
                                        <p:tgtEl>
                                          <p:spTgt spid="22">
                                            <p:txEl>
                                              <p:pRg st="1" end="1"/>
                                            </p:txEl>
                                          </p:spTgt>
                                        </p:tgtEl>
                                        <p:attrNameLst>
                                          <p:attrName>style.visibility</p:attrName>
                                        </p:attrNameLst>
                                      </p:cBhvr>
                                      <p:to>
                                        <p:strVal val="visible"/>
                                      </p:to>
                                    </p:set>
                                    <p:animEffect transition="in" filter="wipe(left)">
                                      <p:cBhvr>
                                        <p:cTn id="66" dur="500"/>
                                        <p:tgtEl>
                                          <p:spTgt spid="22">
                                            <p:txEl>
                                              <p:pRg st="1" end="1"/>
                                            </p:txEl>
                                          </p:spTgt>
                                        </p:tgtEl>
                                      </p:cBhvr>
                                    </p:animEffect>
                                  </p:childTnLst>
                                </p:cTn>
                              </p:par>
                            </p:childTnLst>
                          </p:cTn>
                        </p:par>
                        <p:par>
                          <p:cTn id="67" fill="hold">
                            <p:stCondLst>
                              <p:cond delay="5900"/>
                            </p:stCondLst>
                            <p:childTnLst>
                              <p:par>
                                <p:cTn id="68" presetID="22" presetClass="entr" presetSubtype="8" fill="hold" grpId="0" nodeType="afterEffect">
                                  <p:stCondLst>
                                    <p:cond delay="0"/>
                                  </p:stCondLst>
                                  <p:childTnLst>
                                    <p:set>
                                      <p:cBhvr>
                                        <p:cTn id="69" dur="1" fill="hold">
                                          <p:stCondLst>
                                            <p:cond delay="0"/>
                                          </p:stCondLst>
                                        </p:cTn>
                                        <p:tgtEl>
                                          <p:spTgt spid="22">
                                            <p:txEl>
                                              <p:pRg st="2" end="2"/>
                                            </p:txEl>
                                          </p:spTgt>
                                        </p:tgtEl>
                                        <p:attrNameLst>
                                          <p:attrName>style.visibility</p:attrName>
                                        </p:attrNameLst>
                                      </p:cBhvr>
                                      <p:to>
                                        <p:strVal val="visible"/>
                                      </p:to>
                                    </p:set>
                                    <p:animEffect transition="in" filter="wipe(left)">
                                      <p:cBhvr>
                                        <p:cTn id="70" dur="500"/>
                                        <p:tgtEl>
                                          <p:spTgt spid="22">
                                            <p:txEl>
                                              <p:pRg st="2" end="2"/>
                                            </p:txEl>
                                          </p:spTgt>
                                        </p:tgtEl>
                                      </p:cBhvr>
                                    </p:animEffect>
                                  </p:childTnLst>
                                </p:cTn>
                              </p:par>
                            </p:childTnLst>
                          </p:cTn>
                        </p:par>
                        <p:par>
                          <p:cTn id="71" fill="hold">
                            <p:stCondLst>
                              <p:cond delay="6400"/>
                            </p:stCondLst>
                            <p:childTnLst>
                              <p:par>
                                <p:cTn id="72" presetID="22" presetClass="entr" presetSubtype="8" fill="hold" grpId="0" nodeType="afterEffect">
                                  <p:stCondLst>
                                    <p:cond delay="0"/>
                                  </p:stCondLst>
                                  <p:childTnLst>
                                    <p:set>
                                      <p:cBhvr>
                                        <p:cTn id="73" dur="1" fill="hold">
                                          <p:stCondLst>
                                            <p:cond delay="0"/>
                                          </p:stCondLst>
                                        </p:cTn>
                                        <p:tgtEl>
                                          <p:spTgt spid="22">
                                            <p:txEl>
                                              <p:pRg st="3" end="3"/>
                                            </p:txEl>
                                          </p:spTgt>
                                        </p:tgtEl>
                                        <p:attrNameLst>
                                          <p:attrName>style.visibility</p:attrName>
                                        </p:attrNameLst>
                                      </p:cBhvr>
                                      <p:to>
                                        <p:strVal val="visible"/>
                                      </p:to>
                                    </p:set>
                                    <p:animEffect transition="in" filter="wipe(left)">
                                      <p:cBhvr>
                                        <p:cTn id="74" dur="500"/>
                                        <p:tgtEl>
                                          <p:spTgt spid="22">
                                            <p:txEl>
                                              <p:pRg st="3" end="3"/>
                                            </p:txEl>
                                          </p:spTgt>
                                        </p:tgtEl>
                                      </p:cBhvr>
                                    </p:animEffect>
                                  </p:childTnLst>
                                </p:cTn>
                              </p:par>
                            </p:childTnLst>
                          </p:cTn>
                        </p:par>
                        <p:par>
                          <p:cTn id="75" fill="hold">
                            <p:stCondLst>
                              <p:cond delay="6900"/>
                            </p:stCondLst>
                            <p:childTnLst>
                              <p:par>
                                <p:cTn id="76" presetID="53" presetClass="entr" presetSubtype="16"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fltVal val="0"/>
                                          </p:val>
                                        </p:tav>
                                        <p:tav tm="100000">
                                          <p:val>
                                            <p:strVal val="#ppt_h"/>
                                          </p:val>
                                        </p:tav>
                                      </p:tavLst>
                                    </p:anim>
                                    <p:animEffect transition="in" filter="fade">
                                      <p:cBhvr>
                                        <p:cTn id="80" dur="500"/>
                                        <p:tgtEl>
                                          <p:spTgt spid="7"/>
                                        </p:tgtEl>
                                      </p:cBhvr>
                                    </p:animEffect>
                                  </p:childTnLst>
                                </p:cTn>
                              </p:par>
                            </p:childTnLst>
                          </p:cTn>
                        </p:par>
                        <p:par>
                          <p:cTn id="81" fill="hold">
                            <p:stCondLst>
                              <p:cond delay="7400"/>
                            </p:stCondLst>
                            <p:childTnLst>
                              <p:par>
                                <p:cTn id="82" presetID="22" presetClass="entr" presetSubtype="8"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par>
                          <p:cTn id="85" fill="hold">
                            <p:stCondLst>
                              <p:cond delay="7900"/>
                            </p:stCondLst>
                            <p:childTnLst>
                              <p:par>
                                <p:cTn id="86" presetID="53" presetClass="entr" presetSubtype="16"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8400"/>
                            </p:stCondLst>
                            <p:childTnLst>
                              <p:par>
                                <p:cTn id="92" presetID="22" presetClass="entr" presetSubtype="8"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ipe(left)">
                                      <p:cBhvr>
                                        <p:cTn id="94" dur="500"/>
                                        <p:tgtEl>
                                          <p:spTgt spid="28"/>
                                        </p:tgtEl>
                                      </p:cBhvr>
                                    </p:animEffect>
                                  </p:childTnLst>
                                </p:cTn>
                              </p:par>
                            </p:childTnLst>
                          </p:cTn>
                        </p:par>
                        <p:par>
                          <p:cTn id="95" fill="hold">
                            <p:stCondLst>
                              <p:cond delay="8900"/>
                            </p:stCondLst>
                            <p:childTnLst>
                              <p:par>
                                <p:cTn id="96" presetID="53" presetClass="entr" presetSubtype="16" fill="hold"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animEffect transition="in" filter="fade">
                                      <p:cBhvr>
                                        <p:cTn id="100" dur="500"/>
                                        <p:tgtEl>
                                          <p:spTgt spid="29"/>
                                        </p:tgtEl>
                                      </p:cBhvr>
                                    </p:animEffect>
                                  </p:childTnLst>
                                </p:cTn>
                              </p:par>
                            </p:childTnLst>
                          </p:cTn>
                        </p:par>
                        <p:par>
                          <p:cTn id="101" fill="hold">
                            <p:stCondLst>
                              <p:cond delay="9400"/>
                            </p:stCondLst>
                            <p:childTnLst>
                              <p:par>
                                <p:cTn id="102" presetID="32" presetClass="emph" presetSubtype="0" repeatCount="2000" fill="hold" nodeType="afterEffect">
                                  <p:stCondLst>
                                    <p:cond delay="0"/>
                                  </p:stCondLst>
                                  <p:childTnLst>
                                    <p:animRot by="120000">
                                      <p:cBhvr>
                                        <p:cTn id="103" dur="100" fill="hold">
                                          <p:stCondLst>
                                            <p:cond delay="0"/>
                                          </p:stCondLst>
                                        </p:cTn>
                                        <p:tgtEl>
                                          <p:spTgt spid="7"/>
                                        </p:tgtEl>
                                        <p:attrNameLst>
                                          <p:attrName>r</p:attrName>
                                        </p:attrNameLst>
                                      </p:cBhvr>
                                    </p:animRot>
                                    <p:animRot by="-240000">
                                      <p:cBhvr>
                                        <p:cTn id="104" dur="200" fill="hold">
                                          <p:stCondLst>
                                            <p:cond delay="200"/>
                                          </p:stCondLst>
                                        </p:cTn>
                                        <p:tgtEl>
                                          <p:spTgt spid="7"/>
                                        </p:tgtEl>
                                        <p:attrNameLst>
                                          <p:attrName>r</p:attrName>
                                        </p:attrNameLst>
                                      </p:cBhvr>
                                    </p:animRot>
                                    <p:animRot by="240000">
                                      <p:cBhvr>
                                        <p:cTn id="105" dur="200" fill="hold">
                                          <p:stCondLst>
                                            <p:cond delay="400"/>
                                          </p:stCondLst>
                                        </p:cTn>
                                        <p:tgtEl>
                                          <p:spTgt spid="7"/>
                                        </p:tgtEl>
                                        <p:attrNameLst>
                                          <p:attrName>r</p:attrName>
                                        </p:attrNameLst>
                                      </p:cBhvr>
                                    </p:animRot>
                                    <p:animRot by="-240000">
                                      <p:cBhvr>
                                        <p:cTn id="106" dur="200" fill="hold">
                                          <p:stCondLst>
                                            <p:cond delay="600"/>
                                          </p:stCondLst>
                                        </p:cTn>
                                        <p:tgtEl>
                                          <p:spTgt spid="7"/>
                                        </p:tgtEl>
                                        <p:attrNameLst>
                                          <p:attrName>r</p:attrName>
                                        </p:attrNameLst>
                                      </p:cBhvr>
                                    </p:animRot>
                                    <p:animRot by="120000">
                                      <p:cBhvr>
                                        <p:cTn id="107" dur="200" fill="hold">
                                          <p:stCondLst>
                                            <p:cond delay="800"/>
                                          </p:stCondLst>
                                        </p:cTn>
                                        <p:tgtEl>
                                          <p:spTgt spid="7"/>
                                        </p:tgtEl>
                                        <p:attrNameLst>
                                          <p:attrName>r</p:attrName>
                                        </p:attrNameLst>
                                      </p:cBhvr>
                                    </p:animRot>
                                  </p:childTnLst>
                                </p:cTn>
                              </p:par>
                            </p:childTnLst>
                          </p:cTn>
                        </p:par>
                        <p:par>
                          <p:cTn id="108" fill="hold">
                            <p:stCondLst>
                              <p:cond delay="11400"/>
                            </p:stCondLst>
                            <p:childTnLst>
                              <p:par>
                                <p:cTn id="109" presetID="53" presetClass="entr" presetSubtype="16" fill="hold" nodeType="after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500" fill="hold"/>
                                        <p:tgtEl>
                                          <p:spTgt spid="31"/>
                                        </p:tgtEl>
                                        <p:attrNameLst>
                                          <p:attrName>ppt_w</p:attrName>
                                        </p:attrNameLst>
                                      </p:cBhvr>
                                      <p:tavLst>
                                        <p:tav tm="0">
                                          <p:val>
                                            <p:fltVal val="0"/>
                                          </p:val>
                                        </p:tav>
                                        <p:tav tm="100000">
                                          <p:val>
                                            <p:strVal val="#ppt_w"/>
                                          </p:val>
                                        </p:tav>
                                      </p:tavLst>
                                    </p:anim>
                                    <p:anim calcmode="lin" valueType="num">
                                      <p:cBhvr>
                                        <p:cTn id="112" dur="500" fill="hold"/>
                                        <p:tgtEl>
                                          <p:spTgt spid="31"/>
                                        </p:tgtEl>
                                        <p:attrNameLst>
                                          <p:attrName>ppt_h</p:attrName>
                                        </p:attrNameLst>
                                      </p:cBhvr>
                                      <p:tavLst>
                                        <p:tav tm="0">
                                          <p:val>
                                            <p:fltVal val="0"/>
                                          </p:val>
                                        </p:tav>
                                        <p:tav tm="100000">
                                          <p:val>
                                            <p:strVal val="#ppt_h"/>
                                          </p:val>
                                        </p:tav>
                                      </p:tavLst>
                                    </p:anim>
                                    <p:animEffect transition="in" filter="fade">
                                      <p:cBhvr>
                                        <p:cTn id="113" dur="500"/>
                                        <p:tgtEl>
                                          <p:spTgt spid="31"/>
                                        </p:tgtEl>
                                      </p:cBhvr>
                                    </p:animEffect>
                                  </p:childTnLst>
                                </p:cTn>
                              </p:par>
                            </p:childTnLst>
                          </p:cTn>
                        </p:par>
                        <p:par>
                          <p:cTn id="114" fill="hold">
                            <p:stCondLst>
                              <p:cond delay="11900"/>
                            </p:stCondLst>
                            <p:childTnLst>
                              <p:par>
                                <p:cTn id="115" presetID="21" presetClass="entr" presetSubtype="1" fill="hold" grpId="0" nodeType="after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500"/>
                                        <p:tgtEl>
                                          <p:spTgt spid="35"/>
                                        </p:tgtEl>
                                      </p:cBhvr>
                                    </p:animEffect>
                                  </p:childTnLst>
                                </p:cTn>
                              </p:par>
                            </p:childTnLst>
                          </p:cTn>
                        </p:par>
                        <p:par>
                          <p:cTn id="118" fill="hold">
                            <p:stCondLst>
                              <p:cond delay="12400"/>
                            </p:stCondLst>
                            <p:childTnLst>
                              <p:par>
                                <p:cTn id="119" presetID="21" presetClass="exit" presetSubtype="1" fill="hold" grpId="1" nodeType="afterEffect">
                                  <p:stCondLst>
                                    <p:cond delay="0"/>
                                  </p:stCondLst>
                                  <p:childTnLst>
                                    <p:animEffect transition="out" filter="wheel(1)">
                                      <p:cBhvr>
                                        <p:cTn id="120" dur="500"/>
                                        <p:tgtEl>
                                          <p:spTgt spid="35"/>
                                        </p:tgtEl>
                                      </p:cBhvr>
                                    </p:animEffect>
                                    <p:set>
                                      <p:cBhvr>
                                        <p:cTn id="121" dur="1" fill="hold">
                                          <p:stCondLst>
                                            <p:cond delay="499"/>
                                          </p:stCondLst>
                                        </p:cTn>
                                        <p:tgtEl>
                                          <p:spTgt spid="35"/>
                                        </p:tgtEl>
                                        <p:attrNameLst>
                                          <p:attrName>style.visibility</p:attrName>
                                        </p:attrNameLst>
                                      </p:cBhvr>
                                      <p:to>
                                        <p:strVal val="hidden"/>
                                      </p:to>
                                    </p:set>
                                  </p:childTnLst>
                                </p:cTn>
                              </p:par>
                            </p:childTnLst>
                          </p:cTn>
                        </p:par>
                        <p:par>
                          <p:cTn id="122" fill="hold">
                            <p:stCondLst>
                              <p:cond delay="12900"/>
                            </p:stCondLst>
                            <p:childTnLst>
                              <p:par>
                                <p:cTn id="123" presetID="22" presetClass="entr" presetSubtype="8" fill="hold" grpId="0" nodeType="afterEffect">
                                  <p:stCondLst>
                                    <p:cond delay="0"/>
                                  </p:stCondLst>
                                  <p:childTnLst>
                                    <p:set>
                                      <p:cBhvr>
                                        <p:cTn id="124" dur="1" fill="hold">
                                          <p:stCondLst>
                                            <p:cond delay="0"/>
                                          </p:stCondLst>
                                        </p:cTn>
                                        <p:tgtEl>
                                          <p:spTgt spid="37">
                                            <p:txEl>
                                              <p:pRg st="0" end="0"/>
                                            </p:txEl>
                                          </p:spTgt>
                                        </p:tgtEl>
                                        <p:attrNameLst>
                                          <p:attrName>style.visibility</p:attrName>
                                        </p:attrNameLst>
                                      </p:cBhvr>
                                      <p:to>
                                        <p:strVal val="visible"/>
                                      </p:to>
                                    </p:set>
                                    <p:animEffect transition="in" filter="wipe(left)">
                                      <p:cBhvr>
                                        <p:cTn id="125" dur="500"/>
                                        <p:tgtEl>
                                          <p:spTgt spid="37">
                                            <p:txEl>
                                              <p:pRg st="0" end="0"/>
                                            </p:txEl>
                                          </p:spTgt>
                                        </p:tgtEl>
                                      </p:cBhvr>
                                    </p:animEffect>
                                  </p:childTnLst>
                                </p:cTn>
                              </p:par>
                            </p:childTnLst>
                          </p:cTn>
                        </p:par>
                        <p:par>
                          <p:cTn id="126" fill="hold">
                            <p:stCondLst>
                              <p:cond delay="13400"/>
                            </p:stCondLst>
                            <p:childTnLst>
                              <p:par>
                                <p:cTn id="127" presetID="22" presetClass="entr" presetSubtype="8" fill="hold" grpId="0" nodeType="afterEffect">
                                  <p:stCondLst>
                                    <p:cond delay="0"/>
                                  </p:stCondLst>
                                  <p:childTnLst>
                                    <p:set>
                                      <p:cBhvr>
                                        <p:cTn id="128" dur="1" fill="hold">
                                          <p:stCondLst>
                                            <p:cond delay="0"/>
                                          </p:stCondLst>
                                        </p:cTn>
                                        <p:tgtEl>
                                          <p:spTgt spid="37">
                                            <p:txEl>
                                              <p:pRg st="1" end="1"/>
                                            </p:txEl>
                                          </p:spTgt>
                                        </p:tgtEl>
                                        <p:attrNameLst>
                                          <p:attrName>style.visibility</p:attrName>
                                        </p:attrNameLst>
                                      </p:cBhvr>
                                      <p:to>
                                        <p:strVal val="visible"/>
                                      </p:to>
                                    </p:set>
                                    <p:animEffect transition="in" filter="wipe(left)">
                                      <p:cBhvr>
                                        <p:cTn id="129" dur="500"/>
                                        <p:tgtEl>
                                          <p:spTgt spid="37">
                                            <p:txEl>
                                              <p:pRg st="1" end="1"/>
                                            </p:txEl>
                                          </p:spTgt>
                                        </p:tgtEl>
                                      </p:cBhvr>
                                    </p:animEffect>
                                  </p:childTnLst>
                                </p:cTn>
                              </p:par>
                            </p:childTnLst>
                          </p:cTn>
                        </p:par>
                        <p:par>
                          <p:cTn id="130" fill="hold">
                            <p:stCondLst>
                              <p:cond delay="13900"/>
                            </p:stCondLst>
                            <p:childTnLst>
                              <p:par>
                                <p:cTn id="131" presetID="22" presetClass="entr" presetSubtype="8" fill="hold" grpId="0" nodeType="afterEffect">
                                  <p:stCondLst>
                                    <p:cond delay="0"/>
                                  </p:stCondLst>
                                  <p:childTnLst>
                                    <p:set>
                                      <p:cBhvr>
                                        <p:cTn id="132" dur="1" fill="hold">
                                          <p:stCondLst>
                                            <p:cond delay="0"/>
                                          </p:stCondLst>
                                        </p:cTn>
                                        <p:tgtEl>
                                          <p:spTgt spid="37">
                                            <p:txEl>
                                              <p:pRg st="2" end="2"/>
                                            </p:txEl>
                                          </p:spTgt>
                                        </p:tgtEl>
                                        <p:attrNameLst>
                                          <p:attrName>style.visibility</p:attrName>
                                        </p:attrNameLst>
                                      </p:cBhvr>
                                      <p:to>
                                        <p:strVal val="visible"/>
                                      </p:to>
                                    </p:set>
                                    <p:animEffect transition="in" filter="wipe(left)">
                                      <p:cBhvr>
                                        <p:cTn id="133" dur="500"/>
                                        <p:tgtEl>
                                          <p:spTgt spid="37">
                                            <p:txEl>
                                              <p:pRg st="2" end="2"/>
                                            </p:txEl>
                                          </p:spTgt>
                                        </p:tgtEl>
                                      </p:cBhvr>
                                    </p:animEffect>
                                  </p:childTnLst>
                                </p:cTn>
                              </p:par>
                            </p:childTnLst>
                          </p:cTn>
                        </p:par>
                        <p:par>
                          <p:cTn id="134" fill="hold">
                            <p:stCondLst>
                              <p:cond delay="14400"/>
                            </p:stCondLst>
                            <p:childTnLst>
                              <p:par>
                                <p:cTn id="135" presetID="53" presetClass="entr" presetSubtype="16" fill="hold" nodeType="after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childTnLst>
                          </p:cTn>
                        </p:par>
                        <p:par>
                          <p:cTn id="140" fill="hold">
                            <p:stCondLst>
                              <p:cond delay="14900"/>
                            </p:stCondLst>
                            <p:childTnLst>
                              <p:par>
                                <p:cTn id="141" presetID="12" presetClass="entr" presetSubtype="8" fill="hold" grpId="0" nodeType="afterEffect">
                                  <p:stCondLst>
                                    <p:cond delay="0"/>
                                  </p:stCondLst>
                                  <p:childTnLst>
                                    <p:set>
                                      <p:cBhvr>
                                        <p:cTn id="142" dur="1" fill="hold">
                                          <p:stCondLst>
                                            <p:cond delay="0"/>
                                          </p:stCondLst>
                                        </p:cTn>
                                        <p:tgtEl>
                                          <p:spTgt spid="39"/>
                                        </p:tgtEl>
                                        <p:attrNameLst>
                                          <p:attrName>style.visibility</p:attrName>
                                        </p:attrNameLst>
                                      </p:cBhvr>
                                      <p:to>
                                        <p:strVal val="visible"/>
                                      </p:to>
                                    </p:set>
                                    <p:anim calcmode="lin" valueType="num">
                                      <p:cBhvr additive="base">
                                        <p:cTn id="143" dur="500"/>
                                        <p:tgtEl>
                                          <p:spTgt spid="39"/>
                                        </p:tgtEl>
                                        <p:attrNameLst>
                                          <p:attrName>ppt_x</p:attrName>
                                        </p:attrNameLst>
                                      </p:cBhvr>
                                      <p:tavLst>
                                        <p:tav tm="0">
                                          <p:val>
                                            <p:strVal val="#ppt_x-#ppt_w*1.125000"/>
                                          </p:val>
                                        </p:tav>
                                        <p:tav tm="100000">
                                          <p:val>
                                            <p:strVal val="#ppt_x"/>
                                          </p:val>
                                        </p:tav>
                                      </p:tavLst>
                                    </p:anim>
                                    <p:animEffect transition="in" filter="wipe(right)">
                                      <p:cBhvr>
                                        <p:cTn id="144" dur="500"/>
                                        <p:tgtEl>
                                          <p:spTgt spid="39"/>
                                        </p:tgtEl>
                                      </p:cBhvr>
                                    </p:animEffect>
                                  </p:childTnLst>
                                </p:cTn>
                              </p:par>
                            </p:childTnLst>
                          </p:cTn>
                        </p:par>
                        <p:par>
                          <p:cTn id="145" fill="hold">
                            <p:stCondLst>
                              <p:cond delay="15400"/>
                            </p:stCondLst>
                            <p:childTnLst>
                              <p:par>
                                <p:cTn id="146" presetID="2" presetClass="entr" presetSubtype="8" decel="50000" fill="hold" grpId="0" nodeType="afterEffect">
                                  <p:stCondLst>
                                    <p:cond delay="0"/>
                                  </p:stCondLst>
                                  <p:childTnLst>
                                    <p:set>
                                      <p:cBhvr>
                                        <p:cTn id="147" dur="1" fill="hold">
                                          <p:stCondLst>
                                            <p:cond delay="0"/>
                                          </p:stCondLst>
                                        </p:cTn>
                                        <p:tgtEl>
                                          <p:spTgt spid="2"/>
                                        </p:tgtEl>
                                        <p:attrNameLst>
                                          <p:attrName>style.visibility</p:attrName>
                                        </p:attrNameLst>
                                      </p:cBhvr>
                                      <p:to>
                                        <p:strVal val="visible"/>
                                      </p:to>
                                    </p:set>
                                    <p:anim calcmode="lin" valueType="num">
                                      <p:cBhvr additive="base">
                                        <p:cTn id="148" dur="500" fill="hold"/>
                                        <p:tgtEl>
                                          <p:spTgt spid="2"/>
                                        </p:tgtEl>
                                        <p:attrNameLst>
                                          <p:attrName>ppt_x</p:attrName>
                                        </p:attrNameLst>
                                      </p:cBhvr>
                                      <p:tavLst>
                                        <p:tav tm="0">
                                          <p:val>
                                            <p:strVal val="0-#ppt_w/2"/>
                                          </p:val>
                                        </p:tav>
                                        <p:tav tm="100000">
                                          <p:val>
                                            <p:strVal val="#ppt_x"/>
                                          </p:val>
                                        </p:tav>
                                      </p:tavLst>
                                    </p:anim>
                                    <p:anim calcmode="lin" valueType="num">
                                      <p:cBhvr additive="base">
                                        <p:cTn id="149" dur="500" fill="hold"/>
                                        <p:tgtEl>
                                          <p:spTgt spid="2"/>
                                        </p:tgtEl>
                                        <p:attrNameLst>
                                          <p:attrName>ppt_y</p:attrName>
                                        </p:attrNameLst>
                                      </p:cBhvr>
                                      <p:tavLst>
                                        <p:tav tm="0">
                                          <p:val>
                                            <p:strVal val="#ppt_y"/>
                                          </p:val>
                                        </p:tav>
                                        <p:tav tm="100000">
                                          <p:val>
                                            <p:strVal val="#ppt_y"/>
                                          </p:val>
                                        </p:tav>
                                      </p:tavLst>
                                    </p:anim>
                                  </p:childTnLst>
                                </p:cTn>
                              </p:par>
                            </p:childTnLst>
                          </p:cTn>
                        </p:par>
                        <p:par>
                          <p:cTn id="150" fill="hold">
                            <p:stCondLst>
                              <p:cond delay="15900"/>
                            </p:stCondLst>
                            <p:childTnLst>
                              <p:par>
                                <p:cTn id="151" presetID="22" presetClass="entr" presetSubtype="8" fill="hold" grpId="0" nodeType="afterEffect">
                                  <p:stCondLst>
                                    <p:cond delay="0"/>
                                  </p:stCondLst>
                                  <p:childTnLst>
                                    <p:set>
                                      <p:cBhvr>
                                        <p:cTn id="152" dur="1" fill="hold">
                                          <p:stCondLst>
                                            <p:cond delay="0"/>
                                          </p:stCondLst>
                                        </p:cTn>
                                        <p:tgtEl>
                                          <p:spTgt spid="43">
                                            <p:txEl>
                                              <p:pRg st="0" end="0"/>
                                            </p:txEl>
                                          </p:spTgt>
                                        </p:tgtEl>
                                        <p:attrNameLst>
                                          <p:attrName>style.visibility</p:attrName>
                                        </p:attrNameLst>
                                      </p:cBhvr>
                                      <p:to>
                                        <p:strVal val="visible"/>
                                      </p:to>
                                    </p:set>
                                    <p:animEffect transition="in" filter="wipe(left)">
                                      <p:cBhvr>
                                        <p:cTn id="153" dur="500"/>
                                        <p:tgtEl>
                                          <p:spTgt spid="43">
                                            <p:txEl>
                                              <p:pRg st="0" end="0"/>
                                            </p:txEl>
                                          </p:spTgt>
                                        </p:tgtEl>
                                      </p:cBhvr>
                                    </p:animEffect>
                                  </p:childTnLst>
                                </p:cTn>
                              </p:par>
                            </p:childTnLst>
                          </p:cTn>
                        </p:par>
                        <p:par>
                          <p:cTn id="154" fill="hold">
                            <p:stCondLst>
                              <p:cond delay="16400"/>
                            </p:stCondLst>
                            <p:childTnLst>
                              <p:par>
                                <p:cTn id="155" presetID="22" presetClass="entr" presetSubtype="8" fill="hold" grpId="0" nodeType="afterEffect">
                                  <p:stCondLst>
                                    <p:cond delay="0"/>
                                  </p:stCondLst>
                                  <p:childTnLst>
                                    <p:set>
                                      <p:cBhvr>
                                        <p:cTn id="156" dur="1" fill="hold">
                                          <p:stCondLst>
                                            <p:cond delay="0"/>
                                          </p:stCondLst>
                                        </p:cTn>
                                        <p:tgtEl>
                                          <p:spTgt spid="43">
                                            <p:txEl>
                                              <p:pRg st="1" end="1"/>
                                            </p:txEl>
                                          </p:spTgt>
                                        </p:tgtEl>
                                        <p:attrNameLst>
                                          <p:attrName>style.visibility</p:attrName>
                                        </p:attrNameLst>
                                      </p:cBhvr>
                                      <p:to>
                                        <p:strVal val="visible"/>
                                      </p:to>
                                    </p:set>
                                    <p:animEffect transition="in" filter="wipe(left)">
                                      <p:cBhvr>
                                        <p:cTn id="157" dur="500"/>
                                        <p:tgtEl>
                                          <p:spTgt spid="43">
                                            <p:txEl>
                                              <p:pRg st="1" end="1"/>
                                            </p:txEl>
                                          </p:spTgt>
                                        </p:tgtEl>
                                      </p:cBhvr>
                                    </p:animEffect>
                                  </p:childTnLst>
                                </p:cTn>
                              </p:par>
                            </p:childTnLst>
                          </p:cTn>
                        </p:par>
                        <p:par>
                          <p:cTn id="158" fill="hold">
                            <p:stCondLst>
                              <p:cond delay="16900"/>
                            </p:stCondLst>
                            <p:childTnLst>
                              <p:par>
                                <p:cTn id="159" presetID="22" presetClass="entr" presetSubtype="8" fill="hold" grpId="0" nodeType="afterEffect">
                                  <p:stCondLst>
                                    <p:cond delay="0"/>
                                  </p:stCondLst>
                                  <p:childTnLst>
                                    <p:set>
                                      <p:cBhvr>
                                        <p:cTn id="160" dur="1" fill="hold">
                                          <p:stCondLst>
                                            <p:cond delay="0"/>
                                          </p:stCondLst>
                                        </p:cTn>
                                        <p:tgtEl>
                                          <p:spTgt spid="43">
                                            <p:txEl>
                                              <p:pRg st="2" end="2"/>
                                            </p:txEl>
                                          </p:spTgt>
                                        </p:tgtEl>
                                        <p:attrNameLst>
                                          <p:attrName>style.visibility</p:attrName>
                                        </p:attrNameLst>
                                      </p:cBhvr>
                                      <p:to>
                                        <p:strVal val="visible"/>
                                      </p:to>
                                    </p:set>
                                    <p:animEffect transition="in" filter="wipe(left)">
                                      <p:cBhvr>
                                        <p:cTn id="161"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build="p"/>
      <p:bldP spid="35" grpId="0" animBg="1"/>
      <p:bldP spid="35" grpId="1" animBg="1"/>
      <p:bldP spid="21" grpId="0" animBg="1"/>
      <p:bldP spid="22" grpId="0" build="p"/>
      <p:bldP spid="37" grpId="0" build="p"/>
      <p:bldP spid="39" grpId="0"/>
      <p:bldP spid="43" grpId="0" build="p"/>
      <p:bldP spid="18" grpId="0" animBg="1"/>
      <p:bldP spid="19" grpId="0"/>
      <p:bldP spid="20" grpId="0" animBg="1"/>
      <p:bldP spid="12"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A73D1-0C65-6206-C4B6-3ECE427F6A38}"/>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Parallelogram 23">
            <a:extLst>
              <a:ext uri="{FF2B5EF4-FFF2-40B4-BE49-F238E27FC236}">
                <a16:creationId xmlns:a16="http://schemas.microsoft.com/office/drawing/2014/main" id="{25DBE8B2-EC46-9998-EA95-A99EB62F2704}"/>
              </a:ext>
            </a:extLst>
          </p:cNvPr>
          <p:cNvSpPr/>
          <p:nvPr/>
        </p:nvSpPr>
        <p:spPr>
          <a:xfrm>
            <a:off x="1297859" y="-1350315"/>
            <a:ext cx="8787174" cy="7814158"/>
          </a:xfrm>
          <a:prstGeom prst="parallelogram">
            <a:avLst/>
          </a:prstGeom>
          <a:solidFill>
            <a:srgbClr val="D8DBDB">
              <a:alpha val="4352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Rectangle 5">
            <a:extLst>
              <a:ext uri="{FF2B5EF4-FFF2-40B4-BE49-F238E27FC236}">
                <a16:creationId xmlns:a16="http://schemas.microsoft.com/office/drawing/2014/main" id="{8ABF914B-48F5-217D-35CB-0569C1DA6B28}"/>
              </a:ext>
            </a:extLst>
          </p:cNvPr>
          <p:cNvSpPr/>
          <p:nvPr/>
        </p:nvSpPr>
        <p:spPr>
          <a:xfrm>
            <a:off x="695326" y="838200"/>
            <a:ext cx="10801350" cy="5448300"/>
          </a:xfrm>
          <a:prstGeom prst="rect">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Parallelogram 42">
            <a:extLst>
              <a:ext uri="{FF2B5EF4-FFF2-40B4-BE49-F238E27FC236}">
                <a16:creationId xmlns:a16="http://schemas.microsoft.com/office/drawing/2014/main" id="{95E2ED3C-BB3E-4D4A-44B6-15DF2910077B}"/>
              </a:ext>
            </a:extLst>
          </p:cNvPr>
          <p:cNvSpPr/>
          <p:nvPr/>
        </p:nvSpPr>
        <p:spPr>
          <a:xfrm>
            <a:off x="-748098" y="4716161"/>
            <a:ext cx="6876304" cy="1048871"/>
          </a:xfrm>
          <a:prstGeom prst="parallelogram">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4" name="TextBox 43">
            <a:extLst>
              <a:ext uri="{FF2B5EF4-FFF2-40B4-BE49-F238E27FC236}">
                <a16:creationId xmlns:a16="http://schemas.microsoft.com/office/drawing/2014/main" id="{62047A92-F257-E30A-C208-CD36193308CC}"/>
              </a:ext>
            </a:extLst>
          </p:cNvPr>
          <p:cNvSpPr txBox="1"/>
          <p:nvPr/>
        </p:nvSpPr>
        <p:spPr>
          <a:xfrm>
            <a:off x="1151077" y="4879441"/>
            <a:ext cx="4110063" cy="738664"/>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However, simple impossibility or unforeseen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difficulties in fulfillment is not enough to justify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non-fulfillment</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8D289B6-1E0A-B5CD-BA15-4392D154D5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31839" y="4968206"/>
            <a:ext cx="540000" cy="540000"/>
          </a:xfrm>
          <a:prstGeom prst="rect">
            <a:avLst/>
          </a:prstGeom>
        </p:spPr>
      </p:pic>
      <p:sp>
        <p:nvSpPr>
          <p:cNvPr id="39" name="TextBox 38">
            <a:extLst>
              <a:ext uri="{FF2B5EF4-FFF2-40B4-BE49-F238E27FC236}">
                <a16:creationId xmlns:a16="http://schemas.microsoft.com/office/drawing/2014/main" id="{8348E55E-4710-72AE-782D-FB65EEF0A634}"/>
              </a:ext>
            </a:extLst>
          </p:cNvPr>
          <p:cNvSpPr txBox="1"/>
          <p:nvPr/>
        </p:nvSpPr>
        <p:spPr>
          <a:xfrm>
            <a:off x="6475869" y="3871153"/>
            <a:ext cx="2289951" cy="600164"/>
          </a:xfrm>
          <a:prstGeom prst="rect">
            <a:avLst/>
          </a:prstGeom>
          <a:noFill/>
        </p:spPr>
        <p:txBody>
          <a:bodyPr wrap="square">
            <a:spAutoFit/>
          </a:bodyPr>
          <a:lstStyle/>
          <a:p>
            <a:pPr>
              <a:spcAft>
                <a:spcPts val="800"/>
              </a:spcAft>
            </a:pPr>
            <a:r>
              <a:rPr lang="uk-UA" sz="1100" i="1" kern="100" dirty="0">
                <a:solidFill>
                  <a:schemeClr val="tx1">
                    <a:lumMod val="50000"/>
                    <a:lumOff val="50000"/>
                  </a:schemeClr>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100" i="1" kern="100" dirty="0">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rPr>
              <a:t>Resolution of the Supreme Court in case №904/3886/21 dd. 25</a:t>
            </a:r>
            <a:r>
              <a:rPr lang="en-GB" sz="1100" i="1" kern="100" baseline="30000" dirty="0" err="1">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rPr>
              <a:t>th</a:t>
            </a:r>
            <a:r>
              <a:rPr lang="en-GB" sz="1100" i="1" kern="100" dirty="0">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rPr>
              <a:t>  January </a:t>
            </a:r>
            <a:r>
              <a:rPr lang="en-US" sz="1100" i="1" kern="100" dirty="0">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rPr>
              <a:t>2022</a:t>
            </a:r>
            <a:r>
              <a:rPr lang="uk-UA" sz="1100" i="1" kern="100" dirty="0">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en-UA" sz="1100" i="1" kern="100" dirty="0">
              <a:solidFill>
                <a:schemeClr val="tx1">
                  <a:lumMod val="50000"/>
                  <a:lumOff val="50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23AFFEA-271B-A762-4935-76161D753580}"/>
              </a:ext>
            </a:extLst>
          </p:cNvPr>
          <p:cNvSpPr txBox="1"/>
          <p:nvPr/>
        </p:nvSpPr>
        <p:spPr>
          <a:xfrm>
            <a:off x="2704587" y="679075"/>
            <a:ext cx="6724771" cy="707886"/>
          </a:xfrm>
          <a:prstGeom prst="rect">
            <a:avLst/>
          </a:prstGeom>
          <a:solidFill>
            <a:srgbClr val="E1E3E2"/>
          </a:solidFill>
        </p:spPr>
        <p:txBody>
          <a:bodyPr wrap="square">
            <a:spAutoFit/>
          </a:bodyPr>
          <a:lstStyle/>
          <a:p>
            <a:pPr algn="ctr">
              <a:lnSpc>
                <a:spcPts val="2400"/>
              </a:lnSpc>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FOLLOWING ELEMENTS ARE</a:t>
            </a:r>
          </a:p>
          <a:p>
            <a:pPr algn="ctr">
              <a:lnSpc>
                <a:spcPts val="2400"/>
              </a:lnSpc>
            </a:pPr>
            <a:r>
              <a:rPr lang="en-US" sz="2400" b="1" dirty="0">
                <a:solidFill>
                  <a:srgbClr val="CF121F"/>
                </a:solidFill>
                <a:latin typeface="Arial" panose="020B0604020202020204" pitchFamily="34" charset="0"/>
                <a:ea typeface="Times New Roman" panose="02020603050405020304" pitchFamily="18" charset="0"/>
                <a:cs typeface="Arial" panose="020B0604020202020204" pitchFamily="34" charset="0"/>
              </a:rPr>
              <a:t>SIGNS OF FORCE MAJEURE</a:t>
            </a:r>
            <a:r>
              <a:rPr lang="uk-UA"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7" name="Group 6">
            <a:extLst>
              <a:ext uri="{FF2B5EF4-FFF2-40B4-BE49-F238E27FC236}">
                <a16:creationId xmlns:a16="http://schemas.microsoft.com/office/drawing/2014/main" id="{C90B099B-E158-2B29-BC08-E106A9FB215B}"/>
              </a:ext>
            </a:extLst>
          </p:cNvPr>
          <p:cNvGrpSpPr/>
          <p:nvPr/>
        </p:nvGrpSpPr>
        <p:grpSpPr>
          <a:xfrm>
            <a:off x="288099" y="1679464"/>
            <a:ext cx="2542783" cy="2132514"/>
            <a:chOff x="288099" y="1679464"/>
            <a:chExt cx="2542783" cy="2132514"/>
          </a:xfrm>
        </p:grpSpPr>
        <p:sp>
          <p:nvSpPr>
            <p:cNvPr id="4" name="Rectangle 3">
              <a:extLst>
                <a:ext uri="{FF2B5EF4-FFF2-40B4-BE49-F238E27FC236}">
                  <a16:creationId xmlns:a16="http://schemas.microsoft.com/office/drawing/2014/main" id="{46FFC6E3-2C9D-E2C0-4E6F-45BDFEF7F938}"/>
                </a:ext>
              </a:extLst>
            </p:cNvPr>
            <p:cNvSpPr/>
            <p:nvPr/>
          </p:nvSpPr>
          <p:spPr>
            <a:xfrm>
              <a:off x="288099" y="1679464"/>
              <a:ext cx="2542783" cy="2132514"/>
            </a:xfrm>
            <a:prstGeom prst="rect">
              <a:avLst/>
            </a:prstGeom>
            <a:solidFill>
              <a:schemeClr val="bg1"/>
            </a:solidFill>
            <a:ln>
              <a:noFill/>
            </a:ln>
            <a:effectLst>
              <a:outerShdw blurRad="598004" dist="247652" dir="5400000" sx="90000" sy="90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4" name="Straight Connector 13">
              <a:extLst>
                <a:ext uri="{FF2B5EF4-FFF2-40B4-BE49-F238E27FC236}">
                  <a16:creationId xmlns:a16="http://schemas.microsoft.com/office/drawing/2014/main" id="{3EFF517B-11C6-FA76-06CE-BD16EBE32F26}"/>
                </a:ext>
              </a:extLst>
            </p:cNvPr>
            <p:cNvCxnSpPr>
              <a:cxnSpLocks/>
            </p:cNvCxnSpPr>
            <p:nvPr/>
          </p:nvCxnSpPr>
          <p:spPr>
            <a:xfrm>
              <a:off x="288099" y="1679464"/>
              <a:ext cx="2542783" cy="0"/>
            </a:xfrm>
            <a:prstGeom prst="line">
              <a:avLst/>
            </a:prstGeom>
            <a:ln w="38100">
              <a:solidFill>
                <a:srgbClr val="CF121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06B0F1-8AF1-2618-FF3E-D40280B35F2F}"/>
                </a:ext>
              </a:extLst>
            </p:cNvPr>
            <p:cNvSpPr txBox="1"/>
            <p:nvPr/>
          </p:nvSpPr>
          <p:spPr>
            <a:xfrm>
              <a:off x="409980" y="2459917"/>
              <a:ext cx="2289951" cy="954107"/>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cs typeface="Times New Roman" panose="02020603050405020304" pitchFamily="18" charset="0"/>
                </a:rPr>
                <a:t>they are not contingent upon the will of participants’ civil (business) relations</a:t>
              </a:r>
              <a:endParaRPr lang="en-UA" sz="1400" kern="100" dirty="0">
                <a:solidFill>
                  <a:schemeClr val="tx1">
                    <a:lumMod val="85000"/>
                    <a:lumOff val="15000"/>
                  </a:schemeClr>
                </a:solidFill>
                <a:latin typeface="Arial" panose="020B060402020202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07F1E15-F110-D4D2-C867-0A8386EBAE8D}"/>
                </a:ext>
              </a:extLst>
            </p:cNvPr>
            <p:cNvPicPr>
              <a:picLocks noChangeAspect="1"/>
            </p:cNvPicPr>
            <p:nvPr/>
          </p:nvPicPr>
          <p:blipFill>
            <a:blip r:embed="rId4">
              <a:alphaModFix amt="85000"/>
            </a:blip>
            <a:srcRect/>
            <a:stretch/>
          </p:blipFill>
          <p:spPr>
            <a:xfrm>
              <a:off x="443505" y="1926517"/>
              <a:ext cx="503638" cy="503638"/>
            </a:xfrm>
            <a:prstGeom prst="rect">
              <a:avLst/>
            </a:prstGeom>
          </p:spPr>
        </p:pic>
      </p:grpSp>
      <p:grpSp>
        <p:nvGrpSpPr>
          <p:cNvPr id="17" name="Group 16">
            <a:extLst>
              <a:ext uri="{FF2B5EF4-FFF2-40B4-BE49-F238E27FC236}">
                <a16:creationId xmlns:a16="http://schemas.microsoft.com/office/drawing/2014/main" id="{19CB3E54-68DB-79B1-36C7-FD943548545F}"/>
              </a:ext>
            </a:extLst>
          </p:cNvPr>
          <p:cNvGrpSpPr/>
          <p:nvPr/>
        </p:nvGrpSpPr>
        <p:grpSpPr>
          <a:xfrm>
            <a:off x="3312439" y="1679464"/>
            <a:ext cx="2542783" cy="2132514"/>
            <a:chOff x="3312439" y="1679464"/>
            <a:chExt cx="2542783" cy="2132514"/>
          </a:xfrm>
        </p:grpSpPr>
        <p:sp>
          <p:nvSpPr>
            <p:cNvPr id="12" name="Rectangle 11">
              <a:extLst>
                <a:ext uri="{FF2B5EF4-FFF2-40B4-BE49-F238E27FC236}">
                  <a16:creationId xmlns:a16="http://schemas.microsoft.com/office/drawing/2014/main" id="{3EE49C91-FFB1-9197-611C-0828C4561EAB}"/>
                </a:ext>
              </a:extLst>
            </p:cNvPr>
            <p:cNvSpPr/>
            <p:nvPr/>
          </p:nvSpPr>
          <p:spPr>
            <a:xfrm>
              <a:off x="3312439" y="1679464"/>
              <a:ext cx="2542783" cy="2132514"/>
            </a:xfrm>
            <a:prstGeom prst="rect">
              <a:avLst/>
            </a:prstGeom>
            <a:solidFill>
              <a:schemeClr val="bg1"/>
            </a:solidFill>
            <a:ln>
              <a:noFill/>
            </a:ln>
            <a:effectLst>
              <a:outerShdw blurRad="598004" dist="247652" dir="5400000" sx="90000" sy="90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5" name="Straight Connector 14">
              <a:extLst>
                <a:ext uri="{FF2B5EF4-FFF2-40B4-BE49-F238E27FC236}">
                  <a16:creationId xmlns:a16="http://schemas.microsoft.com/office/drawing/2014/main" id="{C273DA5A-7061-7866-D3F7-003BE173143B}"/>
                </a:ext>
              </a:extLst>
            </p:cNvPr>
            <p:cNvCxnSpPr>
              <a:cxnSpLocks/>
            </p:cNvCxnSpPr>
            <p:nvPr/>
          </p:nvCxnSpPr>
          <p:spPr>
            <a:xfrm>
              <a:off x="3312439" y="1679464"/>
              <a:ext cx="2542783" cy="0"/>
            </a:xfrm>
            <a:prstGeom prst="line">
              <a:avLst/>
            </a:prstGeom>
            <a:ln w="38100">
              <a:solidFill>
                <a:srgbClr val="CF121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D674E40-B447-1EA9-5C8E-E34D3486A4FF}"/>
                </a:ext>
              </a:extLst>
            </p:cNvPr>
            <p:cNvSpPr txBox="1"/>
            <p:nvPr/>
          </p:nvSpPr>
          <p:spPr>
            <a:xfrm>
              <a:off x="3440864" y="2467431"/>
              <a:ext cx="2289951" cy="523220"/>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cs typeface="Times New Roman" panose="02020603050405020304" pitchFamily="18" charset="0"/>
                </a:rPr>
                <a:t>holds an extraordinary character</a:t>
              </a:r>
              <a:endParaRPr lang="en-UA" sz="1400" kern="100" dirty="0">
                <a:solidFill>
                  <a:schemeClr val="tx1">
                    <a:lumMod val="85000"/>
                    <a:lumOff val="15000"/>
                  </a:schemeClr>
                </a:solidFill>
                <a:latin typeface="Arial" panose="020B0604020202020204"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9A0A4B3C-7DCE-A598-070C-9C859F0FE055}"/>
                </a:ext>
              </a:extLst>
            </p:cNvPr>
            <p:cNvPicPr>
              <a:picLocks noChangeAspect="1"/>
            </p:cNvPicPr>
            <p:nvPr/>
          </p:nvPicPr>
          <p:blipFill>
            <a:blip r:embed="rId5">
              <a:alphaModFix amt="85000"/>
            </a:blip>
            <a:srcRect/>
            <a:stretch/>
          </p:blipFill>
          <p:spPr>
            <a:xfrm>
              <a:off x="3512489" y="1934031"/>
              <a:ext cx="503638" cy="503638"/>
            </a:xfrm>
            <a:prstGeom prst="rect">
              <a:avLst/>
            </a:prstGeom>
          </p:spPr>
        </p:pic>
      </p:grpSp>
      <p:grpSp>
        <p:nvGrpSpPr>
          <p:cNvPr id="19" name="Group 18">
            <a:extLst>
              <a:ext uri="{FF2B5EF4-FFF2-40B4-BE49-F238E27FC236}">
                <a16:creationId xmlns:a16="http://schemas.microsoft.com/office/drawing/2014/main" id="{0F6A6853-C6DE-4B1B-0D3C-28115765789B}"/>
              </a:ext>
            </a:extLst>
          </p:cNvPr>
          <p:cNvGrpSpPr/>
          <p:nvPr/>
        </p:nvGrpSpPr>
        <p:grpSpPr>
          <a:xfrm>
            <a:off x="6336779" y="1679464"/>
            <a:ext cx="2542783" cy="2132514"/>
            <a:chOff x="6336779" y="1679464"/>
            <a:chExt cx="2542783" cy="2132514"/>
          </a:xfrm>
        </p:grpSpPr>
        <p:sp>
          <p:nvSpPr>
            <p:cNvPr id="10" name="Rectangle 9">
              <a:extLst>
                <a:ext uri="{FF2B5EF4-FFF2-40B4-BE49-F238E27FC236}">
                  <a16:creationId xmlns:a16="http://schemas.microsoft.com/office/drawing/2014/main" id="{ABE17E2A-674B-8D74-BA98-BF76D5403280}"/>
                </a:ext>
              </a:extLst>
            </p:cNvPr>
            <p:cNvSpPr/>
            <p:nvPr/>
          </p:nvSpPr>
          <p:spPr>
            <a:xfrm>
              <a:off x="6336779" y="1679464"/>
              <a:ext cx="2542783" cy="2132514"/>
            </a:xfrm>
            <a:prstGeom prst="rect">
              <a:avLst/>
            </a:prstGeom>
            <a:solidFill>
              <a:schemeClr val="bg1"/>
            </a:solidFill>
            <a:ln>
              <a:noFill/>
            </a:ln>
            <a:effectLst>
              <a:outerShdw blurRad="598004" dist="247652" dir="5400000" sx="90000" sy="90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6" name="Straight Connector 15">
              <a:extLst>
                <a:ext uri="{FF2B5EF4-FFF2-40B4-BE49-F238E27FC236}">
                  <a16:creationId xmlns:a16="http://schemas.microsoft.com/office/drawing/2014/main" id="{6533FF58-1794-64EE-AD18-2D748691B2DF}"/>
                </a:ext>
              </a:extLst>
            </p:cNvPr>
            <p:cNvCxnSpPr>
              <a:cxnSpLocks/>
            </p:cNvCxnSpPr>
            <p:nvPr/>
          </p:nvCxnSpPr>
          <p:spPr>
            <a:xfrm>
              <a:off x="6336779" y="1679464"/>
              <a:ext cx="2542783" cy="0"/>
            </a:xfrm>
            <a:prstGeom prst="line">
              <a:avLst/>
            </a:prstGeom>
            <a:ln w="38100">
              <a:solidFill>
                <a:srgbClr val="CF121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815025E-71EF-D7A1-2D37-53DC4B312D48}"/>
                </a:ext>
              </a:extLst>
            </p:cNvPr>
            <p:cNvSpPr txBox="1"/>
            <p:nvPr/>
          </p:nvSpPr>
          <p:spPr>
            <a:xfrm>
              <a:off x="6475869" y="2443908"/>
              <a:ext cx="2289951" cy="1169551"/>
            </a:xfrm>
            <a:prstGeom prst="rect">
              <a:avLst/>
            </a:prstGeom>
            <a:noFill/>
          </p:spPr>
          <p:txBody>
            <a:bodyPr wrap="square">
              <a:spAutoFit/>
            </a:bodyPr>
            <a:lstStyle/>
            <a:p>
              <a:pPr>
                <a:spcAft>
                  <a:spcPts val="800"/>
                </a:spcAft>
              </a:pPr>
              <a:r>
                <a:rPr lang="en-US" sz="1400" kern="100" dirty="0">
                  <a:solidFill>
                    <a:schemeClr val="tx1">
                      <a:lumMod val="85000"/>
                      <a:lumOff val="15000"/>
                    </a:schemeClr>
                  </a:solidFill>
                  <a:latin typeface="Arial" panose="020B0604020202020204" pitchFamily="34" charset="0"/>
                  <a:cs typeface="Times New Roman" panose="02020603050405020304" pitchFamily="18" charset="0"/>
                </a:rPr>
                <a:t>make the fulfillment of the obligations under the given conditions of business activity impossible</a:t>
              </a:r>
              <a:endParaRPr lang="en-UA" sz="1400" kern="100" dirty="0">
                <a:solidFill>
                  <a:schemeClr val="tx1">
                    <a:lumMod val="85000"/>
                    <a:lumOff val="15000"/>
                  </a:schemeClr>
                </a:solidFill>
                <a:latin typeface="Arial" panose="020B060402020202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6C636FFA-4DD0-92DF-C81B-787A8A8E9A2F}"/>
                </a:ext>
              </a:extLst>
            </p:cNvPr>
            <p:cNvPicPr>
              <a:picLocks noChangeAspect="1"/>
            </p:cNvPicPr>
            <p:nvPr/>
          </p:nvPicPr>
          <p:blipFill>
            <a:blip r:embed="rId6">
              <a:alphaModFix amt="85000"/>
            </a:blip>
            <a:srcRect/>
            <a:stretch/>
          </p:blipFill>
          <p:spPr>
            <a:xfrm>
              <a:off x="6520638" y="1854132"/>
              <a:ext cx="630000" cy="630000"/>
            </a:xfrm>
            <a:prstGeom prst="rect">
              <a:avLst/>
            </a:prstGeom>
          </p:spPr>
        </p:pic>
      </p:grpSp>
      <p:grpSp>
        <p:nvGrpSpPr>
          <p:cNvPr id="20" name="Group 19">
            <a:extLst>
              <a:ext uri="{FF2B5EF4-FFF2-40B4-BE49-F238E27FC236}">
                <a16:creationId xmlns:a16="http://schemas.microsoft.com/office/drawing/2014/main" id="{E3AB63D3-44A1-7C88-D900-34AF4B90871E}"/>
              </a:ext>
            </a:extLst>
          </p:cNvPr>
          <p:cNvGrpSpPr/>
          <p:nvPr/>
        </p:nvGrpSpPr>
        <p:grpSpPr>
          <a:xfrm>
            <a:off x="9358334" y="1679464"/>
            <a:ext cx="2542783" cy="2132514"/>
            <a:chOff x="9358334" y="1679464"/>
            <a:chExt cx="2542783" cy="2132514"/>
          </a:xfrm>
        </p:grpSpPr>
        <p:sp>
          <p:nvSpPr>
            <p:cNvPr id="11" name="Rectangle 10">
              <a:extLst>
                <a:ext uri="{FF2B5EF4-FFF2-40B4-BE49-F238E27FC236}">
                  <a16:creationId xmlns:a16="http://schemas.microsoft.com/office/drawing/2014/main" id="{CFC40FFD-0E52-8C02-E955-5EAD9CEB3C84}"/>
                </a:ext>
              </a:extLst>
            </p:cNvPr>
            <p:cNvSpPr/>
            <p:nvPr/>
          </p:nvSpPr>
          <p:spPr>
            <a:xfrm>
              <a:off x="9358334" y="1679464"/>
              <a:ext cx="2542783" cy="2132514"/>
            </a:xfrm>
            <a:prstGeom prst="rect">
              <a:avLst/>
            </a:prstGeom>
            <a:solidFill>
              <a:schemeClr val="bg1"/>
            </a:solidFill>
            <a:ln>
              <a:noFill/>
            </a:ln>
            <a:effectLst>
              <a:outerShdw blurRad="598004" dist="247652" dir="5400000" sx="90000" sy="90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21" name="Straight Connector 20">
              <a:extLst>
                <a:ext uri="{FF2B5EF4-FFF2-40B4-BE49-F238E27FC236}">
                  <a16:creationId xmlns:a16="http://schemas.microsoft.com/office/drawing/2014/main" id="{A58F294D-BFA3-A09C-F056-4B69404339CF}"/>
                </a:ext>
              </a:extLst>
            </p:cNvPr>
            <p:cNvCxnSpPr>
              <a:cxnSpLocks/>
            </p:cNvCxnSpPr>
            <p:nvPr/>
          </p:nvCxnSpPr>
          <p:spPr>
            <a:xfrm>
              <a:off x="9358334" y="1679464"/>
              <a:ext cx="2542783" cy="0"/>
            </a:xfrm>
            <a:prstGeom prst="line">
              <a:avLst/>
            </a:prstGeom>
            <a:ln w="38100">
              <a:solidFill>
                <a:srgbClr val="CF121F"/>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175B159-2C69-A3D0-D158-5DADA08AFE62}"/>
                </a:ext>
              </a:extLst>
            </p:cNvPr>
            <p:cNvSpPr txBox="1"/>
            <p:nvPr/>
          </p:nvSpPr>
          <p:spPr>
            <a:xfrm>
              <a:off x="9492069" y="2437669"/>
              <a:ext cx="2289951" cy="307777"/>
            </a:xfrm>
            <a:prstGeom prst="rect">
              <a:avLst/>
            </a:prstGeom>
            <a:noFill/>
          </p:spPr>
          <p:txBody>
            <a:bodyPr wrap="square">
              <a:spAutoFit/>
            </a:bodyPr>
            <a:lstStyle/>
            <a:p>
              <a:pPr>
                <a:spcAft>
                  <a:spcPts val="800"/>
                </a:spcAft>
              </a:pPr>
              <a:r>
                <a:rPr lang="en-US" sz="1400" kern="100" dirty="0">
                  <a:solidFill>
                    <a:schemeClr val="tx1">
                      <a:lumMod val="85000"/>
                      <a:lumOff val="15000"/>
                    </a:schemeClr>
                  </a:solidFill>
                  <a:latin typeface="Arial" panose="020B0604020202020204" pitchFamily="34" charset="0"/>
                  <a:cs typeface="Times New Roman" panose="02020603050405020304" pitchFamily="18" charset="0"/>
                </a:rPr>
                <a:t>are irreversible</a:t>
              </a:r>
              <a:endParaRPr lang="en-UA" sz="1400" kern="100" dirty="0">
                <a:solidFill>
                  <a:schemeClr val="tx1">
                    <a:lumMod val="85000"/>
                    <a:lumOff val="15000"/>
                  </a:schemeClr>
                </a:solidFill>
                <a:latin typeface="Arial" panose="020B0604020202020204" pitchFamily="34" charset="0"/>
                <a:cs typeface="Times New Roman" panose="02020603050405020304" pitchFamily="18" charset="0"/>
              </a:endParaRPr>
            </a:p>
          </p:txBody>
        </p:sp>
        <p:pic>
          <p:nvPicPr>
            <p:cNvPr id="37" name="Picture 36">
              <a:extLst>
                <a:ext uri="{FF2B5EF4-FFF2-40B4-BE49-F238E27FC236}">
                  <a16:creationId xmlns:a16="http://schemas.microsoft.com/office/drawing/2014/main" id="{9C38235A-3EC1-61D3-1EF1-D9E456D44715}"/>
                </a:ext>
              </a:extLst>
            </p:cNvPr>
            <p:cNvPicPr>
              <a:picLocks noChangeAspect="1"/>
            </p:cNvPicPr>
            <p:nvPr/>
          </p:nvPicPr>
          <p:blipFill>
            <a:blip r:embed="rId7">
              <a:alphaModFix amt="85000"/>
            </a:blip>
            <a:srcRect t="46041"/>
            <a:stretch/>
          </p:blipFill>
          <p:spPr>
            <a:xfrm>
              <a:off x="9530169" y="2174764"/>
              <a:ext cx="630000" cy="339939"/>
            </a:xfrm>
            <a:custGeom>
              <a:avLst/>
              <a:gdLst>
                <a:gd name="connsiteX0" fmla="*/ 402346 w 630000"/>
                <a:gd name="connsiteY0" fmla="*/ 0 h 339939"/>
                <a:gd name="connsiteX1" fmla="*/ 613112 w 630000"/>
                <a:gd name="connsiteY1" fmla="*/ 12970 h 339939"/>
                <a:gd name="connsiteX2" fmla="*/ 630000 w 630000"/>
                <a:gd name="connsiteY2" fmla="*/ 36315 h 339939"/>
                <a:gd name="connsiteX3" fmla="*/ 630000 w 630000"/>
                <a:gd name="connsiteY3" fmla="*/ 205066 h 339939"/>
                <a:gd name="connsiteX4" fmla="*/ 312798 w 630000"/>
                <a:gd name="connsiteY4" fmla="*/ 339939 h 339939"/>
                <a:gd name="connsiteX5" fmla="*/ 309098 w 630000"/>
                <a:gd name="connsiteY5" fmla="*/ 339939 h 339939"/>
                <a:gd name="connsiteX6" fmla="*/ 0 w 630000"/>
                <a:gd name="connsiteY6" fmla="*/ 273364 h 339939"/>
                <a:gd name="connsiteX7" fmla="*/ 0 w 630000"/>
                <a:gd name="connsiteY7" fmla="*/ 130684 h 339939"/>
                <a:gd name="connsiteX8" fmla="*/ 87818 w 630000"/>
                <a:gd name="connsiteY8" fmla="*/ 35668 h 339939"/>
                <a:gd name="connsiteX9" fmla="*/ 220763 w 630000"/>
                <a:gd name="connsiteY9" fmla="*/ 51881 h 339939"/>
                <a:gd name="connsiteX10" fmla="*/ 366678 w 630000"/>
                <a:gd name="connsiteY10" fmla="*/ 22698 h 3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000" h="339939">
                  <a:moveTo>
                    <a:pt x="402346" y="0"/>
                  </a:moveTo>
                  <a:lnTo>
                    <a:pt x="613112" y="12970"/>
                  </a:lnTo>
                  <a:lnTo>
                    <a:pt x="630000" y="36315"/>
                  </a:lnTo>
                  <a:lnTo>
                    <a:pt x="630000" y="205066"/>
                  </a:lnTo>
                  <a:lnTo>
                    <a:pt x="312798" y="339939"/>
                  </a:lnTo>
                  <a:lnTo>
                    <a:pt x="309098" y="339939"/>
                  </a:lnTo>
                  <a:lnTo>
                    <a:pt x="0" y="273364"/>
                  </a:lnTo>
                  <a:lnTo>
                    <a:pt x="0" y="130684"/>
                  </a:lnTo>
                  <a:lnTo>
                    <a:pt x="87818" y="35668"/>
                  </a:lnTo>
                  <a:lnTo>
                    <a:pt x="220763" y="51881"/>
                  </a:lnTo>
                  <a:lnTo>
                    <a:pt x="366678" y="22698"/>
                  </a:lnTo>
                  <a:close/>
                </a:path>
              </a:pathLst>
            </a:custGeom>
          </p:spPr>
        </p:pic>
        <p:pic>
          <p:nvPicPr>
            <p:cNvPr id="38" name="Picture 37">
              <a:extLst>
                <a:ext uri="{FF2B5EF4-FFF2-40B4-BE49-F238E27FC236}">
                  <a16:creationId xmlns:a16="http://schemas.microsoft.com/office/drawing/2014/main" id="{E8049F82-3B5C-D8BC-8AA5-7AF785BCEB76}"/>
                </a:ext>
              </a:extLst>
            </p:cNvPr>
            <p:cNvPicPr>
              <a:picLocks noChangeAspect="1"/>
            </p:cNvPicPr>
            <p:nvPr/>
          </p:nvPicPr>
          <p:blipFill>
            <a:blip r:embed="rId7">
              <a:alphaModFix amt="20000"/>
            </a:blip>
            <a:srcRect l="1587" t="10528" b="45723"/>
            <a:stretch/>
          </p:blipFill>
          <p:spPr>
            <a:xfrm>
              <a:off x="9540167" y="1963993"/>
              <a:ext cx="620003" cy="275617"/>
            </a:xfrm>
            <a:custGeom>
              <a:avLst/>
              <a:gdLst>
                <a:gd name="connsiteX0" fmla="*/ 214008 w 620003"/>
                <a:gd name="connsiteY0" fmla="*/ 0 h 275617"/>
                <a:gd name="connsiteX1" fmla="*/ 233464 w 620003"/>
                <a:gd name="connsiteY1" fmla="*/ 58366 h 275617"/>
                <a:gd name="connsiteX2" fmla="*/ 573932 w 620003"/>
                <a:gd name="connsiteY2" fmla="*/ 19455 h 275617"/>
                <a:gd name="connsiteX3" fmla="*/ 620003 w 620003"/>
                <a:gd name="connsiteY3" fmla="*/ 151386 h 275617"/>
                <a:gd name="connsiteX4" fmla="*/ 620003 w 620003"/>
                <a:gd name="connsiteY4" fmla="*/ 223736 h 275617"/>
                <a:gd name="connsiteX5" fmla="*/ 496110 w 620003"/>
                <a:gd name="connsiteY5" fmla="*/ 223736 h 275617"/>
                <a:gd name="connsiteX6" fmla="*/ 269132 w 620003"/>
                <a:gd name="connsiteY6" fmla="*/ 233464 h 275617"/>
                <a:gd name="connsiteX7" fmla="*/ 282102 w 620003"/>
                <a:gd name="connsiteY7" fmla="*/ 275617 h 275617"/>
                <a:gd name="connsiteX8" fmla="*/ 175098 w 620003"/>
                <a:gd name="connsiteY8" fmla="*/ 275617 h 275617"/>
                <a:gd name="connsiteX9" fmla="*/ 68093 w 620003"/>
                <a:gd name="connsiteY9" fmla="*/ 249677 h 275617"/>
                <a:gd name="connsiteX10" fmla="*/ 0 w 620003"/>
                <a:gd name="connsiteY10" fmla="*/ 223736 h 275617"/>
                <a:gd name="connsiteX11" fmla="*/ 0 w 620003"/>
                <a:gd name="connsiteY11" fmla="*/ 129702 h 275617"/>
                <a:gd name="connsiteX12" fmla="*/ 97276 w 620003"/>
                <a:gd name="connsiteY12" fmla="*/ 25940 h 2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0003" h="275617">
                  <a:moveTo>
                    <a:pt x="214008" y="0"/>
                  </a:moveTo>
                  <a:lnTo>
                    <a:pt x="233464" y="58366"/>
                  </a:lnTo>
                  <a:lnTo>
                    <a:pt x="573932" y="19455"/>
                  </a:lnTo>
                  <a:lnTo>
                    <a:pt x="620003" y="151386"/>
                  </a:lnTo>
                  <a:lnTo>
                    <a:pt x="620003" y="223736"/>
                  </a:lnTo>
                  <a:lnTo>
                    <a:pt x="496110" y="223736"/>
                  </a:lnTo>
                  <a:lnTo>
                    <a:pt x="269132" y="233464"/>
                  </a:lnTo>
                  <a:lnTo>
                    <a:pt x="282102" y="275617"/>
                  </a:lnTo>
                  <a:lnTo>
                    <a:pt x="175098" y="275617"/>
                  </a:lnTo>
                  <a:lnTo>
                    <a:pt x="68093" y="249677"/>
                  </a:lnTo>
                  <a:lnTo>
                    <a:pt x="0" y="223736"/>
                  </a:lnTo>
                  <a:lnTo>
                    <a:pt x="0" y="129702"/>
                  </a:lnTo>
                  <a:lnTo>
                    <a:pt x="97276" y="25940"/>
                  </a:lnTo>
                  <a:close/>
                </a:path>
              </a:pathLst>
            </a:custGeom>
          </p:spPr>
        </p:pic>
      </p:grpSp>
      <p:sp>
        <p:nvSpPr>
          <p:cNvPr id="41" name="Oval 40">
            <a:extLst>
              <a:ext uri="{FF2B5EF4-FFF2-40B4-BE49-F238E27FC236}">
                <a16:creationId xmlns:a16="http://schemas.microsoft.com/office/drawing/2014/main" id="{0556FA9C-835F-3FE9-5B80-6D889ADBD52E}"/>
              </a:ext>
            </a:extLst>
          </p:cNvPr>
          <p:cNvSpPr>
            <a:spLocks noChangeAspect="1"/>
          </p:cNvSpPr>
          <p:nvPr/>
        </p:nvSpPr>
        <p:spPr>
          <a:xfrm>
            <a:off x="2641887" y="802200"/>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2" name="Oval 41">
            <a:extLst>
              <a:ext uri="{FF2B5EF4-FFF2-40B4-BE49-F238E27FC236}">
                <a16:creationId xmlns:a16="http://schemas.microsoft.com/office/drawing/2014/main" id="{55D29465-8D47-DFF1-369C-4A3204E03A54}"/>
              </a:ext>
            </a:extLst>
          </p:cNvPr>
          <p:cNvSpPr>
            <a:spLocks noChangeAspect="1"/>
          </p:cNvSpPr>
          <p:nvPr/>
        </p:nvSpPr>
        <p:spPr>
          <a:xfrm>
            <a:off x="9390600" y="802200"/>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Parallelogram 7">
            <a:extLst>
              <a:ext uri="{FF2B5EF4-FFF2-40B4-BE49-F238E27FC236}">
                <a16:creationId xmlns:a16="http://schemas.microsoft.com/office/drawing/2014/main" id="{99E41B2E-5C00-544C-51E6-B72BEE120D3A}"/>
              </a:ext>
            </a:extLst>
          </p:cNvPr>
          <p:cNvSpPr/>
          <p:nvPr/>
        </p:nvSpPr>
        <p:spPr>
          <a:xfrm>
            <a:off x="5665581" y="4716161"/>
            <a:ext cx="6876304" cy="1048871"/>
          </a:xfrm>
          <a:prstGeom prst="parallelogram">
            <a:avLst/>
          </a:prstGeom>
          <a:solidFill>
            <a:schemeClr val="bg1"/>
          </a:solidFill>
          <a:ln>
            <a:noFill/>
          </a:ln>
          <a:effectLst>
            <a:outerShdw blurRad="635175" dist="390165"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TextBox 12">
            <a:extLst>
              <a:ext uri="{FF2B5EF4-FFF2-40B4-BE49-F238E27FC236}">
                <a16:creationId xmlns:a16="http://schemas.microsoft.com/office/drawing/2014/main" id="{D55380E3-1404-BD72-5E6F-14FB9729F678}"/>
              </a:ext>
            </a:extLst>
          </p:cNvPr>
          <p:cNvSpPr txBox="1"/>
          <p:nvPr/>
        </p:nvSpPr>
        <p:spPr>
          <a:xfrm>
            <a:off x="6878153" y="4988814"/>
            <a:ext cx="4308755" cy="523220"/>
          </a:xfrm>
          <a:prstGeom prst="rect">
            <a:avLst/>
          </a:prstGeom>
          <a:noFill/>
        </p:spPr>
        <p:txBody>
          <a:bodyPr wrap="square">
            <a:spAutoFit/>
          </a:bodyPr>
          <a:lstStyle/>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 causal connection between the force majeure and </a:t>
            </a:r>
          </a:p>
          <a:p>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the impossibility of fulfilling the contractual terms</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Parallelogram 17">
            <a:extLst>
              <a:ext uri="{FF2B5EF4-FFF2-40B4-BE49-F238E27FC236}">
                <a16:creationId xmlns:a16="http://schemas.microsoft.com/office/drawing/2014/main" id="{67FC37B9-A5AA-70A6-4B47-A3B7178207D5}"/>
              </a:ext>
            </a:extLst>
          </p:cNvPr>
          <p:cNvSpPr/>
          <p:nvPr/>
        </p:nvSpPr>
        <p:spPr>
          <a:xfrm>
            <a:off x="8477525" y="4409725"/>
            <a:ext cx="2941348" cy="401732"/>
          </a:xfrm>
          <a:prstGeom prst="parallelogram">
            <a:avLst/>
          </a:prstGeom>
          <a:solidFill>
            <a:srgbClr val="CF1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THERE MUST BE:</a:t>
            </a:r>
            <a:endParaRPr lang="uk-UA" sz="1600"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F2EE5DA-48F1-A8EF-E543-887C657B749C}"/>
              </a:ext>
            </a:extLst>
          </p:cNvPr>
          <p:cNvPicPr>
            <a:picLocks noChangeAspect="1"/>
          </p:cNvPicPr>
          <p:nvPr/>
        </p:nvPicPr>
        <p:blipFill>
          <a:blip r:embed="rId8"/>
          <a:srcRect/>
          <a:stretch/>
        </p:blipFill>
        <p:spPr>
          <a:xfrm>
            <a:off x="6279187" y="4970789"/>
            <a:ext cx="540000" cy="540000"/>
          </a:xfrm>
          <a:prstGeom prst="rect">
            <a:avLst/>
          </a:prstGeom>
        </p:spPr>
      </p:pic>
      <p:pic>
        <p:nvPicPr>
          <p:cNvPr id="22" name="Picture 21">
            <a:extLst>
              <a:ext uri="{FF2B5EF4-FFF2-40B4-BE49-F238E27FC236}">
                <a16:creationId xmlns:a16="http://schemas.microsoft.com/office/drawing/2014/main" id="{BBFCBA16-56B1-3F42-BAFC-5B0100DF73AC}"/>
              </a:ext>
            </a:extLst>
          </p:cNvPr>
          <p:cNvPicPr>
            <a:picLocks noChangeAspect="1"/>
          </p:cNvPicPr>
          <p:nvPr/>
        </p:nvPicPr>
        <p:blipFill rotWithShape="1">
          <a:blip r:embed="rId9"/>
          <a:srcRect l="13203"/>
          <a:stretch/>
        </p:blipFill>
        <p:spPr>
          <a:xfrm>
            <a:off x="-5505180" y="1634181"/>
            <a:ext cx="5662827" cy="5257861"/>
          </a:xfrm>
          <a:prstGeom prst="rect">
            <a:avLst/>
          </a:prstGeom>
        </p:spPr>
      </p:pic>
      <p:sp>
        <p:nvSpPr>
          <p:cNvPr id="28" name="Parallelogram 27">
            <a:extLst>
              <a:ext uri="{FF2B5EF4-FFF2-40B4-BE49-F238E27FC236}">
                <a16:creationId xmlns:a16="http://schemas.microsoft.com/office/drawing/2014/main" id="{0E868C5D-7776-FFC9-1F79-C6566BD4B12C}"/>
              </a:ext>
            </a:extLst>
          </p:cNvPr>
          <p:cNvSpPr/>
          <p:nvPr/>
        </p:nvSpPr>
        <p:spPr>
          <a:xfrm flipV="1">
            <a:off x="1297859" y="6461167"/>
            <a:ext cx="8428031" cy="7814158"/>
          </a:xfrm>
          <a:prstGeom prst="parallelogram">
            <a:avLst/>
          </a:prstGeom>
          <a:solidFill>
            <a:srgbClr val="D8DBDB">
              <a:alpha val="4352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2052516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500"/>
                                        <p:tgtEl>
                                          <p:spTgt spid="9">
                                            <p:txEl>
                                              <p:pRg st="1" end="1"/>
                                            </p:txEl>
                                          </p:spTgt>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edge">
                                      <p:cBhvr>
                                        <p:cTn id="18" dur="750"/>
                                        <p:tgtEl>
                                          <p:spTgt spid="6"/>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750"/>
                            </p:stCondLst>
                            <p:childTnLst>
                              <p:par>
                                <p:cTn id="37" presetID="42"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anim calcmode="lin" valueType="num">
                                      <p:cBhvr>
                                        <p:cTn id="40" dur="500" fill="hold"/>
                                        <p:tgtEl>
                                          <p:spTgt spid="17"/>
                                        </p:tgtEl>
                                        <p:attrNameLst>
                                          <p:attrName>ppt_x</p:attrName>
                                        </p:attrNameLst>
                                      </p:cBhvr>
                                      <p:tavLst>
                                        <p:tav tm="0">
                                          <p:val>
                                            <p:strVal val="#ppt_x"/>
                                          </p:val>
                                        </p:tav>
                                        <p:tav tm="100000">
                                          <p:val>
                                            <p:strVal val="#ppt_x"/>
                                          </p:val>
                                        </p:tav>
                                      </p:tavLst>
                                    </p:anim>
                                    <p:anim calcmode="lin" valueType="num">
                                      <p:cBhvr>
                                        <p:cTn id="41" dur="5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250"/>
                            </p:stCondLst>
                            <p:childTnLst>
                              <p:par>
                                <p:cTn id="43" presetID="42"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3750"/>
                            </p:stCondLst>
                            <p:childTnLst>
                              <p:par>
                                <p:cTn id="49" presetID="42"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anim calcmode="lin" valueType="num">
                                      <p:cBhvr>
                                        <p:cTn id="52" dur="500" fill="hold"/>
                                        <p:tgtEl>
                                          <p:spTgt spid="20"/>
                                        </p:tgtEl>
                                        <p:attrNameLst>
                                          <p:attrName>ppt_x</p:attrName>
                                        </p:attrNameLst>
                                      </p:cBhvr>
                                      <p:tavLst>
                                        <p:tav tm="0">
                                          <p:val>
                                            <p:strVal val="#ppt_x"/>
                                          </p:val>
                                        </p:tav>
                                        <p:tav tm="100000">
                                          <p:val>
                                            <p:strVal val="#ppt_x"/>
                                          </p:val>
                                        </p:tav>
                                      </p:tavLst>
                                    </p:anim>
                                    <p:anim calcmode="lin" valueType="num">
                                      <p:cBhvr>
                                        <p:cTn id="53" dur="500" fill="hold"/>
                                        <p:tgtEl>
                                          <p:spTgt spid="20"/>
                                        </p:tgtEl>
                                        <p:attrNameLst>
                                          <p:attrName>ppt_y</p:attrName>
                                        </p:attrNameLst>
                                      </p:cBhvr>
                                      <p:tavLst>
                                        <p:tav tm="0">
                                          <p:val>
                                            <p:strVal val="#ppt_y+.1"/>
                                          </p:val>
                                        </p:tav>
                                        <p:tav tm="100000">
                                          <p:val>
                                            <p:strVal val="#ppt_y"/>
                                          </p:val>
                                        </p:tav>
                                      </p:tavLst>
                                    </p:anim>
                                  </p:childTnLst>
                                </p:cTn>
                              </p:par>
                            </p:childTnLst>
                          </p:cTn>
                        </p:par>
                        <p:par>
                          <p:cTn id="54" fill="hold">
                            <p:stCondLst>
                              <p:cond delay="4250"/>
                            </p:stCondLst>
                            <p:childTnLst>
                              <p:par>
                                <p:cTn id="55" presetID="10" presetClass="entr" presetSubtype="0"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2" presetClass="entr" presetSubtype="8" decel="5000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0-#ppt_w/2"/>
                                          </p:val>
                                        </p:tav>
                                        <p:tav tm="100000">
                                          <p:val>
                                            <p:strVal val="#ppt_x"/>
                                          </p:val>
                                        </p:tav>
                                      </p:tavLst>
                                    </p:anim>
                                    <p:anim calcmode="lin" valueType="num">
                                      <p:cBhvr additive="base">
                                        <p:cTn id="61" dur="500" fill="hold"/>
                                        <p:tgtEl>
                                          <p:spTgt spid="43"/>
                                        </p:tgtEl>
                                        <p:attrNameLst>
                                          <p:attrName>ppt_y</p:attrName>
                                        </p:attrNameLst>
                                      </p:cBhvr>
                                      <p:tavLst>
                                        <p:tav tm="0">
                                          <p:val>
                                            <p:strVal val="#ppt_y"/>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4">
                                            <p:txEl>
                                              <p:pRg st="0" end="0"/>
                                            </p:txEl>
                                          </p:spTgt>
                                        </p:tgtEl>
                                        <p:attrNameLst>
                                          <p:attrName>style.visibility</p:attrName>
                                        </p:attrNameLst>
                                      </p:cBhvr>
                                      <p:to>
                                        <p:strVal val="visible"/>
                                      </p:to>
                                    </p:set>
                                    <p:animEffect transition="in" filter="wipe(left)">
                                      <p:cBhvr>
                                        <p:cTn id="69" dur="500"/>
                                        <p:tgtEl>
                                          <p:spTgt spid="44">
                                            <p:txEl>
                                              <p:pRg st="0" end="0"/>
                                            </p:tx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4">
                                            <p:txEl>
                                              <p:pRg st="1" end="1"/>
                                            </p:txEl>
                                          </p:spTgt>
                                        </p:tgtEl>
                                        <p:attrNameLst>
                                          <p:attrName>style.visibility</p:attrName>
                                        </p:attrNameLst>
                                      </p:cBhvr>
                                      <p:to>
                                        <p:strVal val="visible"/>
                                      </p:to>
                                    </p:set>
                                    <p:animEffect transition="in" filter="wipe(left)">
                                      <p:cBhvr>
                                        <p:cTn id="72" dur="500"/>
                                        <p:tgtEl>
                                          <p:spTgt spid="44">
                                            <p:txEl>
                                              <p:pRg st="1" end="1"/>
                                            </p:tx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4">
                                            <p:txEl>
                                              <p:pRg st="2" end="2"/>
                                            </p:txEl>
                                          </p:spTgt>
                                        </p:tgtEl>
                                        <p:attrNameLst>
                                          <p:attrName>style.visibility</p:attrName>
                                        </p:attrNameLst>
                                      </p:cBhvr>
                                      <p:to>
                                        <p:strVal val="visible"/>
                                      </p:to>
                                    </p:set>
                                    <p:animEffect transition="in" filter="wipe(left)">
                                      <p:cBhvr>
                                        <p:cTn id="75" dur="500"/>
                                        <p:tgtEl>
                                          <p:spTgt spid="44">
                                            <p:txEl>
                                              <p:pRg st="2" end="2"/>
                                            </p:txEl>
                                          </p:spTgt>
                                        </p:tgtEl>
                                      </p:cBhvr>
                                    </p:animEffect>
                                  </p:childTnLst>
                                </p:cTn>
                              </p:par>
                            </p:childTnLst>
                          </p:cTn>
                        </p:par>
                        <p:par>
                          <p:cTn id="76" fill="hold">
                            <p:stCondLst>
                              <p:cond delay="4750"/>
                            </p:stCondLst>
                            <p:childTnLst>
                              <p:par>
                                <p:cTn id="77" presetID="2" presetClass="entr" presetSubtype="2" decel="50000" fill="hold" grpId="0" nodeType="after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1+#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childTnLst>
                          </p:cTn>
                        </p:par>
                        <p:par>
                          <p:cTn id="81" fill="hold">
                            <p:stCondLst>
                              <p:cond delay="5250"/>
                            </p:stCondLst>
                            <p:childTnLst>
                              <p:par>
                                <p:cTn id="82" presetID="47" presetClass="entr" presetSubtype="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anim calcmode="lin" valueType="num">
                                      <p:cBhvr>
                                        <p:cTn id="85" dur="500" fill="hold"/>
                                        <p:tgtEl>
                                          <p:spTgt spid="18"/>
                                        </p:tgtEl>
                                        <p:attrNameLst>
                                          <p:attrName>ppt_x</p:attrName>
                                        </p:attrNameLst>
                                      </p:cBhvr>
                                      <p:tavLst>
                                        <p:tav tm="0">
                                          <p:val>
                                            <p:strVal val="#ppt_x"/>
                                          </p:val>
                                        </p:tav>
                                        <p:tav tm="100000">
                                          <p:val>
                                            <p:strVal val="#ppt_x"/>
                                          </p:val>
                                        </p:tav>
                                      </p:tavLst>
                                    </p:anim>
                                    <p:anim calcmode="lin" valueType="num">
                                      <p:cBhvr>
                                        <p:cTn id="86" dur="500" fill="hold"/>
                                        <p:tgtEl>
                                          <p:spTgt spid="18"/>
                                        </p:tgtEl>
                                        <p:attrNameLst>
                                          <p:attrName>ppt_y</p:attrName>
                                        </p:attrNameLst>
                                      </p:cBhvr>
                                      <p:tavLst>
                                        <p:tav tm="0">
                                          <p:val>
                                            <p:strVal val="#ppt_y-.1"/>
                                          </p:val>
                                        </p:tav>
                                        <p:tav tm="100000">
                                          <p:val>
                                            <p:strVal val="#ppt_y"/>
                                          </p:val>
                                        </p:tav>
                                      </p:tavLst>
                                    </p:anim>
                                  </p:childTnLst>
                                </p:cTn>
                              </p:par>
                            </p:childTnLst>
                          </p:cTn>
                        </p:par>
                        <p:par>
                          <p:cTn id="87" fill="hold">
                            <p:stCondLst>
                              <p:cond delay="5750"/>
                            </p:stCondLst>
                            <p:childTnLst>
                              <p:par>
                                <p:cTn id="88" presetID="53" presetClass="entr" presetSubtype="16" fill="hold" nodeType="after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childTnLst>
                          </p:cTn>
                        </p:par>
                        <p:par>
                          <p:cTn id="93" fill="hold">
                            <p:stCondLst>
                              <p:cond delay="6250"/>
                            </p:stCondLst>
                            <p:childTnLst>
                              <p:par>
                                <p:cTn id="94" presetID="22" presetClass="entr" presetSubtype="8" fill="hold" grpId="0" nodeType="afterEffect">
                                  <p:stCondLst>
                                    <p:cond delay="0"/>
                                  </p:stCondLst>
                                  <p:childTnLst>
                                    <p:set>
                                      <p:cBhvr>
                                        <p:cTn id="95" dur="1" fill="hold">
                                          <p:stCondLst>
                                            <p:cond delay="0"/>
                                          </p:stCondLst>
                                        </p:cTn>
                                        <p:tgtEl>
                                          <p:spTgt spid="13">
                                            <p:txEl>
                                              <p:pRg st="0" end="0"/>
                                            </p:txEl>
                                          </p:spTgt>
                                        </p:tgtEl>
                                        <p:attrNameLst>
                                          <p:attrName>style.visibility</p:attrName>
                                        </p:attrNameLst>
                                      </p:cBhvr>
                                      <p:to>
                                        <p:strVal val="visible"/>
                                      </p:to>
                                    </p:set>
                                    <p:animEffect transition="in" filter="wipe(left)">
                                      <p:cBhvr>
                                        <p:cTn id="96" dur="500"/>
                                        <p:tgtEl>
                                          <p:spTgt spid="13">
                                            <p:txEl>
                                              <p:pRg st="0" end="0"/>
                                            </p:txEl>
                                          </p:spTgt>
                                        </p:tgtEl>
                                      </p:cBhvr>
                                    </p:animEffect>
                                  </p:childTnLst>
                                </p:cTn>
                              </p:par>
                            </p:childTnLst>
                          </p:cTn>
                        </p:par>
                        <p:par>
                          <p:cTn id="97" fill="hold">
                            <p:stCondLst>
                              <p:cond delay="6750"/>
                            </p:stCondLst>
                            <p:childTnLst>
                              <p:par>
                                <p:cTn id="98" presetID="22" presetClass="entr" presetSubtype="8" fill="hold" grpId="0" nodeType="afterEffect">
                                  <p:stCondLst>
                                    <p:cond delay="0"/>
                                  </p:stCondLst>
                                  <p:childTnLst>
                                    <p:set>
                                      <p:cBhvr>
                                        <p:cTn id="99" dur="1" fill="hold">
                                          <p:stCondLst>
                                            <p:cond delay="0"/>
                                          </p:stCondLst>
                                        </p:cTn>
                                        <p:tgtEl>
                                          <p:spTgt spid="13">
                                            <p:txEl>
                                              <p:pRg st="1" end="1"/>
                                            </p:txEl>
                                          </p:spTgt>
                                        </p:tgtEl>
                                        <p:attrNameLst>
                                          <p:attrName>style.visibility</p:attrName>
                                        </p:attrNameLst>
                                      </p:cBhvr>
                                      <p:to>
                                        <p:strVal val="visible"/>
                                      </p:to>
                                    </p:set>
                                    <p:animEffect transition="in" filter="wipe(left)">
                                      <p:cBhvr>
                                        <p:cTn id="10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44" grpId="0" build="p"/>
      <p:bldP spid="39" grpId="0"/>
      <p:bldP spid="9" grpId="0" uiExpand="1" build="p" animBg="1"/>
      <p:bldP spid="41" grpId="0" animBg="1"/>
      <p:bldP spid="42" grpId="0" animBg="1"/>
      <p:bldP spid="8" grpId="0" animBg="1"/>
      <p:bldP spid="13" grpId="0" build="p"/>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F54522-CAD1-86F6-2CC0-E1C39219CDAA}"/>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Rectangle 5">
            <a:extLst>
              <a:ext uri="{FF2B5EF4-FFF2-40B4-BE49-F238E27FC236}">
                <a16:creationId xmlns:a16="http://schemas.microsoft.com/office/drawing/2014/main" id="{1EDAE130-5BED-9E3C-5050-062F21E78937}"/>
              </a:ext>
            </a:extLst>
          </p:cNvPr>
          <p:cNvSpPr/>
          <p:nvPr/>
        </p:nvSpPr>
        <p:spPr>
          <a:xfrm>
            <a:off x="0" y="3705093"/>
            <a:ext cx="12192000" cy="3152907"/>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Parallelogram 2">
            <a:extLst>
              <a:ext uri="{FF2B5EF4-FFF2-40B4-BE49-F238E27FC236}">
                <a16:creationId xmlns:a16="http://schemas.microsoft.com/office/drawing/2014/main" id="{4E887517-7CF4-4C78-157E-DC221EFD9928}"/>
              </a:ext>
            </a:extLst>
          </p:cNvPr>
          <p:cNvSpPr/>
          <p:nvPr/>
        </p:nvSpPr>
        <p:spPr>
          <a:xfrm flipV="1">
            <a:off x="1297859" y="-478079"/>
            <a:ext cx="8428031" cy="7814158"/>
          </a:xfrm>
          <a:prstGeom prst="parallelogram">
            <a:avLst/>
          </a:prstGeom>
          <a:solidFill>
            <a:srgbClr val="D8DBDB">
              <a:alpha val="4352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Arc 6">
            <a:extLst>
              <a:ext uri="{FF2B5EF4-FFF2-40B4-BE49-F238E27FC236}">
                <a16:creationId xmlns:a16="http://schemas.microsoft.com/office/drawing/2014/main" id="{3DC158E9-BB4F-4BED-77CC-48BD44337649}"/>
              </a:ext>
            </a:extLst>
          </p:cNvPr>
          <p:cNvSpPr>
            <a:spLocks noChangeAspect="1"/>
          </p:cNvSpPr>
          <p:nvPr/>
        </p:nvSpPr>
        <p:spPr>
          <a:xfrm>
            <a:off x="2144830" y="481016"/>
            <a:ext cx="745784" cy="745784"/>
          </a:xfrm>
          <a:prstGeom prst="arc">
            <a:avLst>
              <a:gd name="adj1" fmla="val 7101995"/>
              <a:gd name="adj2" fmla="val 18472932"/>
            </a:avLst>
          </a:prstGeom>
          <a:ln w="1905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8" name="TextBox 7">
            <a:extLst>
              <a:ext uri="{FF2B5EF4-FFF2-40B4-BE49-F238E27FC236}">
                <a16:creationId xmlns:a16="http://schemas.microsoft.com/office/drawing/2014/main" id="{01311EC0-D456-2A21-F9E3-3CA324D086E3}"/>
              </a:ext>
            </a:extLst>
          </p:cNvPr>
          <p:cNvSpPr txBox="1"/>
          <p:nvPr/>
        </p:nvSpPr>
        <p:spPr>
          <a:xfrm>
            <a:off x="2193150" y="595623"/>
            <a:ext cx="649143" cy="502702"/>
          </a:xfrm>
          <a:prstGeom prst="rect">
            <a:avLst/>
          </a:prstGeom>
          <a:noFill/>
        </p:spPr>
        <p:txBody>
          <a:bodyPr wrap="square">
            <a:spAutoFit/>
          </a:bodyPr>
          <a:lstStyle/>
          <a:p>
            <a:pPr algn="ctr">
              <a:lnSpc>
                <a:spcPts val="3200"/>
              </a:lnSpc>
            </a:pPr>
            <a:r>
              <a:rPr lang="uk-UA" sz="2800" b="1" dirty="0">
                <a:solidFill>
                  <a:schemeClr val="tx1">
                    <a:lumMod val="85000"/>
                    <a:lumOff val="15000"/>
                  </a:schemeClr>
                </a:solidFill>
                <a:latin typeface="Arial" panose="020B0604020202020204" pitchFamily="34" charset="0"/>
                <a:cs typeface="Arial" panose="020B0604020202020204" pitchFamily="34" charset="0"/>
              </a:rPr>
              <a:t>02</a:t>
            </a:r>
          </a:p>
        </p:txBody>
      </p:sp>
      <p:sp>
        <p:nvSpPr>
          <p:cNvPr id="9" name="Oval 8">
            <a:extLst>
              <a:ext uri="{FF2B5EF4-FFF2-40B4-BE49-F238E27FC236}">
                <a16:creationId xmlns:a16="http://schemas.microsoft.com/office/drawing/2014/main" id="{0DA9CDA1-2707-39D8-06AE-2DEF4F3A46BC}"/>
              </a:ext>
            </a:extLst>
          </p:cNvPr>
          <p:cNvSpPr>
            <a:spLocks noChangeAspect="1"/>
          </p:cNvSpPr>
          <p:nvPr/>
        </p:nvSpPr>
        <p:spPr>
          <a:xfrm>
            <a:off x="2293061" y="1135730"/>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a:extLst>
              <a:ext uri="{FF2B5EF4-FFF2-40B4-BE49-F238E27FC236}">
                <a16:creationId xmlns:a16="http://schemas.microsoft.com/office/drawing/2014/main" id="{771F37C8-1EF5-D0E4-7EA5-B5BD515672E1}"/>
              </a:ext>
            </a:extLst>
          </p:cNvPr>
          <p:cNvSpPr txBox="1"/>
          <p:nvPr/>
        </p:nvSpPr>
        <p:spPr>
          <a:xfrm>
            <a:off x="2768072" y="1952578"/>
            <a:ext cx="4709053" cy="1200329"/>
          </a:xfrm>
          <a:prstGeom prst="rect">
            <a:avLst/>
          </a:prstGeom>
          <a:noFill/>
        </p:spPr>
        <p:txBody>
          <a:bodyPr wrap="square">
            <a:spAutoFit/>
          </a:bodyPr>
          <a:lstStyle/>
          <a:p>
            <a:r>
              <a:rPr lang="en-US"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Acknowledgement of the fact that non-</a:t>
            </a:r>
          </a:p>
          <a:p>
            <a:r>
              <a:rPr lang="en-US"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fulfillment of the contract took place due to </a:t>
            </a:r>
          </a:p>
          <a:p>
            <a:r>
              <a:rPr lang="en-US"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force majeure circumstances </a:t>
            </a:r>
            <a:r>
              <a:rPr lang="en-US"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shall not </a:t>
            </a:r>
          </a:p>
          <a:p>
            <a:r>
              <a:rPr lang="en-US"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exempt from the liability whatsoever</a:t>
            </a:r>
            <a:endParaRPr lang="uk-UA" b="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EAD7710A-471C-8146-E3A7-2EB8FAD946B0}"/>
              </a:ext>
            </a:extLst>
          </p:cNvPr>
          <p:cNvPicPr>
            <a:picLocks noChangeAspect="1"/>
          </p:cNvPicPr>
          <p:nvPr/>
        </p:nvPicPr>
        <p:blipFill>
          <a:blip r:embed="rId2"/>
          <a:srcRect/>
          <a:stretch/>
        </p:blipFill>
        <p:spPr>
          <a:xfrm>
            <a:off x="6489700" y="1174222"/>
            <a:ext cx="5683777" cy="5683777"/>
          </a:xfrm>
          <a:prstGeom prst="rect">
            <a:avLst/>
          </a:prstGeom>
        </p:spPr>
      </p:pic>
      <p:sp>
        <p:nvSpPr>
          <p:cNvPr id="21" name="Parallelogram 20">
            <a:extLst>
              <a:ext uri="{FF2B5EF4-FFF2-40B4-BE49-F238E27FC236}">
                <a16:creationId xmlns:a16="http://schemas.microsoft.com/office/drawing/2014/main" id="{A37C3145-FC72-135B-2487-A541E3B813F1}"/>
              </a:ext>
            </a:extLst>
          </p:cNvPr>
          <p:cNvSpPr/>
          <p:nvPr/>
        </p:nvSpPr>
        <p:spPr>
          <a:xfrm>
            <a:off x="570014" y="3504227"/>
            <a:ext cx="2072993" cy="401732"/>
          </a:xfrm>
          <a:prstGeom prst="parallelogram">
            <a:avLst/>
          </a:prstGeom>
          <a:solidFill>
            <a:srgbClr val="CF12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THIS ONLY</a:t>
            </a:r>
            <a:r>
              <a:rPr lang="uk-UA" sz="1600"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B4C5A5C3-2528-6577-94E9-91DEE9D66282}"/>
              </a:ext>
            </a:extLst>
          </p:cNvPr>
          <p:cNvSpPr txBox="1"/>
          <p:nvPr/>
        </p:nvSpPr>
        <p:spPr>
          <a:xfrm>
            <a:off x="3685441" y="4186090"/>
            <a:ext cx="2804258" cy="738664"/>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exempts from paying the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penalties under the contract: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penalty, fine, fee etc.</a:t>
            </a:r>
            <a:endParaRPr lang="en-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F1F109-11CE-C31D-7ADA-5354729984CA}"/>
              </a:ext>
            </a:extLst>
          </p:cNvPr>
          <p:cNvSpPr txBox="1"/>
          <p:nvPr/>
        </p:nvSpPr>
        <p:spPr>
          <a:xfrm>
            <a:off x="3942540" y="5258880"/>
            <a:ext cx="3009649" cy="646331"/>
          </a:xfrm>
          <a:prstGeom prst="rect">
            <a:avLst/>
          </a:prstGeom>
          <a:noFill/>
        </p:spPr>
        <p:txBody>
          <a:bodyPr wrap="square">
            <a:spAutoFit/>
          </a:bodyPr>
          <a:lstStyle>
            <a:defPPr>
              <a:defRPr lang="en-UA"/>
            </a:defPPr>
            <a:lvl1pPr>
              <a:defRPr sz="1400" kern="100">
                <a:solidFill>
                  <a:schemeClr val="bg1"/>
                </a:solidFill>
                <a:latin typeface="Arial" panose="020B0604020202020204" pitchFamily="34" charset="0"/>
                <a:ea typeface="Times New Roman" panose="02020603050405020304" pitchFamily="18" charset="0"/>
                <a:cs typeface="Times New Roman" panose="02020603050405020304" pitchFamily="18" charset="0"/>
              </a:defRPr>
            </a:lvl1pPr>
          </a:lstStyle>
          <a:p>
            <a:r>
              <a:rPr lang="en-US" dirty="0"/>
              <a:t>may be the reason for contract </a:t>
            </a:r>
          </a:p>
          <a:p>
            <a:r>
              <a:rPr lang="en-US" dirty="0"/>
              <a:t>termination</a:t>
            </a:r>
            <a:endParaRPr lang="en-UA" dirty="0"/>
          </a:p>
        </p:txBody>
      </p:sp>
      <p:sp>
        <p:nvSpPr>
          <p:cNvPr id="11" name="Oval 10">
            <a:extLst>
              <a:ext uri="{FF2B5EF4-FFF2-40B4-BE49-F238E27FC236}">
                <a16:creationId xmlns:a16="http://schemas.microsoft.com/office/drawing/2014/main" id="{238158F2-1F54-26EA-5439-4FBD72A8F4E1}"/>
              </a:ext>
            </a:extLst>
          </p:cNvPr>
          <p:cNvSpPr>
            <a:spLocks noChangeAspect="1"/>
          </p:cNvSpPr>
          <p:nvPr/>
        </p:nvSpPr>
        <p:spPr>
          <a:xfrm>
            <a:off x="2883357" y="4249422"/>
            <a:ext cx="612000" cy="612000"/>
          </a:xfrm>
          <a:prstGeom prst="ellipse">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A1D182E1-42D9-611D-4129-0734FDD419CD}"/>
              </a:ext>
            </a:extLst>
          </p:cNvPr>
          <p:cNvSpPr/>
          <p:nvPr/>
        </p:nvSpPr>
        <p:spPr>
          <a:xfrm>
            <a:off x="2833841" y="4199906"/>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7" name="Picture 16">
            <a:extLst>
              <a:ext uri="{FF2B5EF4-FFF2-40B4-BE49-F238E27FC236}">
                <a16:creationId xmlns:a16="http://schemas.microsoft.com/office/drawing/2014/main" id="{C03CAC73-0CF1-3B6E-A017-2BF0F1C004EC}"/>
              </a:ext>
            </a:extLst>
          </p:cNvPr>
          <p:cNvPicPr>
            <a:picLocks noChangeAspect="1"/>
          </p:cNvPicPr>
          <p:nvPr/>
        </p:nvPicPr>
        <p:blipFill>
          <a:blip r:embed="rId3"/>
          <a:stretch>
            <a:fillRect/>
          </a:stretch>
        </p:blipFill>
        <p:spPr>
          <a:xfrm>
            <a:off x="3023761" y="4395136"/>
            <a:ext cx="320572" cy="320572"/>
          </a:xfrm>
          <a:prstGeom prst="rect">
            <a:avLst/>
          </a:prstGeom>
        </p:spPr>
      </p:pic>
      <p:sp>
        <p:nvSpPr>
          <p:cNvPr id="18" name="Oval 17">
            <a:extLst>
              <a:ext uri="{FF2B5EF4-FFF2-40B4-BE49-F238E27FC236}">
                <a16:creationId xmlns:a16="http://schemas.microsoft.com/office/drawing/2014/main" id="{FB88C188-CF51-F3EF-AF25-6F09B9A43E19}"/>
              </a:ext>
            </a:extLst>
          </p:cNvPr>
          <p:cNvSpPr>
            <a:spLocks noChangeAspect="1"/>
          </p:cNvSpPr>
          <p:nvPr/>
        </p:nvSpPr>
        <p:spPr>
          <a:xfrm>
            <a:off x="3147837" y="5214977"/>
            <a:ext cx="612000" cy="612000"/>
          </a:xfrm>
          <a:prstGeom prst="ellipse">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Oval 18">
            <a:extLst>
              <a:ext uri="{FF2B5EF4-FFF2-40B4-BE49-F238E27FC236}">
                <a16:creationId xmlns:a16="http://schemas.microsoft.com/office/drawing/2014/main" id="{9010DC5A-75A6-89DE-1C97-633B96561E37}"/>
              </a:ext>
            </a:extLst>
          </p:cNvPr>
          <p:cNvSpPr/>
          <p:nvPr/>
        </p:nvSpPr>
        <p:spPr>
          <a:xfrm>
            <a:off x="3098321" y="5165461"/>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2" name="Picture 21">
            <a:extLst>
              <a:ext uri="{FF2B5EF4-FFF2-40B4-BE49-F238E27FC236}">
                <a16:creationId xmlns:a16="http://schemas.microsoft.com/office/drawing/2014/main" id="{6EF96AC5-9BC5-E98D-D3C8-11CDCFC3929C}"/>
              </a:ext>
            </a:extLst>
          </p:cNvPr>
          <p:cNvPicPr>
            <a:picLocks noChangeAspect="1"/>
          </p:cNvPicPr>
          <p:nvPr/>
        </p:nvPicPr>
        <p:blipFill>
          <a:blip r:embed="rId4"/>
          <a:srcRect/>
          <a:stretch/>
        </p:blipFill>
        <p:spPr>
          <a:xfrm>
            <a:off x="3268198" y="5347083"/>
            <a:ext cx="360000" cy="360000"/>
          </a:xfrm>
          <a:prstGeom prst="rect">
            <a:avLst/>
          </a:prstGeom>
        </p:spPr>
      </p:pic>
      <p:pic>
        <p:nvPicPr>
          <p:cNvPr id="24" name="Picture 23">
            <a:extLst>
              <a:ext uri="{FF2B5EF4-FFF2-40B4-BE49-F238E27FC236}">
                <a16:creationId xmlns:a16="http://schemas.microsoft.com/office/drawing/2014/main" id="{81C58A17-AF52-41E4-D330-B8F49A4EDA83}"/>
              </a:ext>
            </a:extLst>
          </p:cNvPr>
          <p:cNvPicPr>
            <a:picLocks noChangeAspect="1"/>
          </p:cNvPicPr>
          <p:nvPr/>
        </p:nvPicPr>
        <p:blipFill>
          <a:blip r:embed="rId5">
            <a:grayscl/>
          </a:blip>
          <a:srcRect l="21569" t="1290" r="26295" b="2638"/>
          <a:stretch>
            <a:fillRect/>
          </a:stretch>
        </p:blipFill>
        <p:spPr>
          <a:xfrm>
            <a:off x="12241516" y="3032204"/>
            <a:ext cx="3825796" cy="3825796"/>
          </a:xfrm>
          <a:custGeom>
            <a:avLst/>
            <a:gdLst>
              <a:gd name="connsiteX0" fmla="*/ 2815696 w 5631392"/>
              <a:gd name="connsiteY0" fmla="*/ 0 h 5631392"/>
              <a:gd name="connsiteX1" fmla="*/ 5631392 w 5631392"/>
              <a:gd name="connsiteY1" fmla="*/ 2815696 h 5631392"/>
              <a:gd name="connsiteX2" fmla="*/ 2815696 w 5631392"/>
              <a:gd name="connsiteY2" fmla="*/ 5631392 h 5631392"/>
              <a:gd name="connsiteX3" fmla="*/ 0 w 5631392"/>
              <a:gd name="connsiteY3" fmla="*/ 2815696 h 5631392"/>
              <a:gd name="connsiteX4" fmla="*/ 2815696 w 5631392"/>
              <a:gd name="connsiteY4" fmla="*/ 0 h 56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392" h="5631392">
                <a:moveTo>
                  <a:pt x="2815696" y="0"/>
                </a:moveTo>
                <a:cubicBezTo>
                  <a:pt x="4370762" y="0"/>
                  <a:pt x="5631392" y="1260630"/>
                  <a:pt x="5631392" y="2815696"/>
                </a:cubicBezTo>
                <a:cubicBezTo>
                  <a:pt x="5631392" y="4370762"/>
                  <a:pt x="4370762" y="5631392"/>
                  <a:pt x="2815696" y="5631392"/>
                </a:cubicBezTo>
                <a:cubicBezTo>
                  <a:pt x="1260630" y="5631392"/>
                  <a:pt x="0" y="4370762"/>
                  <a:pt x="0" y="2815696"/>
                </a:cubicBezTo>
                <a:cubicBezTo>
                  <a:pt x="0" y="1260630"/>
                  <a:pt x="1260630" y="0"/>
                  <a:pt x="2815696" y="0"/>
                </a:cubicBezTo>
                <a:close/>
              </a:path>
            </a:pathLst>
          </a:custGeom>
        </p:spPr>
      </p:pic>
      <p:pic>
        <p:nvPicPr>
          <p:cNvPr id="25" name="Picture 24">
            <a:extLst>
              <a:ext uri="{FF2B5EF4-FFF2-40B4-BE49-F238E27FC236}">
                <a16:creationId xmlns:a16="http://schemas.microsoft.com/office/drawing/2014/main" id="{1C0BB70E-74A9-ECD7-0E7B-20965E777D9B}"/>
              </a:ext>
            </a:extLst>
          </p:cNvPr>
          <p:cNvPicPr>
            <a:picLocks noChangeAspect="1"/>
          </p:cNvPicPr>
          <p:nvPr/>
        </p:nvPicPr>
        <p:blipFill>
          <a:blip r:embed="rId6">
            <a:grayscl/>
            <a:extLst>
              <a:ext uri="{BEBA8EAE-BF5A-486C-A8C5-ECC9F3942E4B}">
                <a14:imgProps xmlns:a14="http://schemas.microsoft.com/office/drawing/2010/main">
                  <a14:imgLayer r:embed="rId7">
                    <a14:imgEffect>
                      <a14:artisticBlur radius="31"/>
                    </a14:imgEffect>
                    <a14:imgEffect>
                      <a14:brightnessContrast bright="-13000"/>
                    </a14:imgEffect>
                  </a14:imgLayer>
                </a14:imgProps>
              </a:ext>
            </a:extLst>
          </a:blip>
          <a:srcRect l="27748" t="12277" r="26295" b="2638"/>
          <a:stretch>
            <a:fillRect/>
          </a:stretch>
        </p:blipFill>
        <p:spPr>
          <a:xfrm>
            <a:off x="12694922" y="3469738"/>
            <a:ext cx="3372391" cy="3388262"/>
          </a:xfrm>
          <a:custGeom>
            <a:avLst/>
            <a:gdLst>
              <a:gd name="connsiteX0" fmla="*/ 2677067 w 3372391"/>
              <a:gd name="connsiteY0" fmla="*/ 0 h 3388262"/>
              <a:gd name="connsiteX1" fmla="*/ 2812116 w 3372391"/>
              <a:gd name="connsiteY1" fmla="*/ 122741 h 3388262"/>
              <a:gd name="connsiteX2" fmla="*/ 3372391 w 3372391"/>
              <a:gd name="connsiteY2" fmla="*/ 1475364 h 3388262"/>
              <a:gd name="connsiteX3" fmla="*/ 1459493 w 3372391"/>
              <a:gd name="connsiteY3" fmla="*/ 3388262 h 3388262"/>
              <a:gd name="connsiteX4" fmla="*/ 106870 w 3372391"/>
              <a:gd name="connsiteY4" fmla="*/ 2827988 h 3388262"/>
              <a:gd name="connsiteX5" fmla="*/ 0 w 3372391"/>
              <a:gd name="connsiteY5" fmla="*/ 2710400 h 3388262"/>
              <a:gd name="connsiteX6" fmla="*/ 2677067 w 3372391"/>
              <a:gd name="connsiteY6" fmla="*/ 2710400 h 338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391" h="3388262">
                <a:moveTo>
                  <a:pt x="2677067" y="0"/>
                </a:moveTo>
                <a:lnTo>
                  <a:pt x="2812116" y="122741"/>
                </a:lnTo>
                <a:cubicBezTo>
                  <a:pt x="3158283" y="468908"/>
                  <a:pt x="3372391" y="947132"/>
                  <a:pt x="3372391" y="1475364"/>
                </a:cubicBezTo>
                <a:cubicBezTo>
                  <a:pt x="3372391" y="2531828"/>
                  <a:pt x="2515957" y="3388262"/>
                  <a:pt x="1459493" y="3388262"/>
                </a:cubicBezTo>
                <a:cubicBezTo>
                  <a:pt x="931261" y="3388262"/>
                  <a:pt x="453037" y="3174154"/>
                  <a:pt x="106870" y="2827988"/>
                </a:cubicBezTo>
                <a:lnTo>
                  <a:pt x="0" y="2710400"/>
                </a:lnTo>
                <a:lnTo>
                  <a:pt x="2677067" y="2710400"/>
                </a:lnTo>
                <a:close/>
              </a:path>
            </a:pathLst>
          </a:custGeom>
        </p:spPr>
      </p:pic>
      <p:pic>
        <p:nvPicPr>
          <p:cNvPr id="26" name="Picture 25">
            <a:extLst>
              <a:ext uri="{FF2B5EF4-FFF2-40B4-BE49-F238E27FC236}">
                <a16:creationId xmlns:a16="http://schemas.microsoft.com/office/drawing/2014/main" id="{8919F0FA-0C4C-41B0-0C12-0CFC82FA797E}"/>
              </a:ext>
            </a:extLst>
          </p:cNvPr>
          <p:cNvPicPr>
            <a:picLocks noChangeAspect="1"/>
          </p:cNvPicPr>
          <p:nvPr/>
        </p:nvPicPr>
        <p:blipFill>
          <a:blip r:embed="rId8"/>
          <a:stretch>
            <a:fillRect/>
          </a:stretch>
        </p:blipFill>
        <p:spPr>
          <a:xfrm>
            <a:off x="9977165" y="7295533"/>
            <a:ext cx="2864456" cy="3983446"/>
          </a:xfrm>
          <a:prstGeom prst="rect">
            <a:avLst/>
          </a:prstGeom>
        </p:spPr>
      </p:pic>
      <p:sp>
        <p:nvSpPr>
          <p:cNvPr id="10" name="TextBox 9">
            <a:extLst>
              <a:ext uri="{FF2B5EF4-FFF2-40B4-BE49-F238E27FC236}">
                <a16:creationId xmlns:a16="http://schemas.microsoft.com/office/drawing/2014/main" id="{E2CCCE21-1FDA-2B36-81C0-C6E8F3077433}"/>
              </a:ext>
            </a:extLst>
          </p:cNvPr>
          <p:cNvSpPr txBox="1"/>
          <p:nvPr/>
        </p:nvSpPr>
        <p:spPr>
          <a:xfrm>
            <a:off x="2768072" y="956379"/>
            <a:ext cx="5547940" cy="913070"/>
          </a:xfrm>
          <a:prstGeom prst="rect">
            <a:avLst/>
          </a:prstGeom>
          <a:noFill/>
        </p:spPr>
        <p:txBody>
          <a:bodyPr wrap="square">
            <a:spAutoFit/>
          </a:bodyPr>
          <a:lstStyle/>
          <a:p>
            <a:pPr>
              <a:lnSpc>
                <a:spcPts val="3200"/>
              </a:lnSpc>
            </a:pPr>
            <a:r>
              <a:rPr lang="en-US" sz="2800" b="1" dirty="0">
                <a:solidFill>
                  <a:srgbClr val="000000"/>
                </a:solidFill>
                <a:latin typeface="Arial" panose="020B0604020202020204" pitchFamily="34" charset="0"/>
                <a:cs typeface="Arial" panose="020B0604020202020204" pitchFamily="34" charset="0"/>
              </a:rPr>
              <a:t>WHAT DOES </a:t>
            </a:r>
            <a:r>
              <a:rPr lang="en-US" sz="2800" b="1" dirty="0">
                <a:solidFill>
                  <a:srgbClr val="CF121E"/>
                </a:solidFill>
                <a:latin typeface="Arial" panose="020B0604020202020204" pitchFamily="34" charset="0"/>
                <a:cs typeface="Arial" panose="020B0604020202020204" pitchFamily="34" charset="0"/>
              </a:rPr>
              <a:t>FORCE MAJEURE </a:t>
            </a:r>
            <a:r>
              <a:rPr lang="en-US" sz="2800" b="1" dirty="0">
                <a:solidFill>
                  <a:srgbClr val="000000"/>
                </a:solidFill>
                <a:latin typeface="Arial" panose="020B0604020202020204" pitchFamily="34" charset="0"/>
                <a:cs typeface="Arial" panose="020B0604020202020204" pitchFamily="34" charset="0"/>
              </a:rPr>
              <a:t>ACKNOWLEDGMENT MEANS?</a:t>
            </a:r>
            <a:endParaRPr lang="uk-UA"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263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left)">
                                      <p:cBhvr>
                                        <p:cTn id="15" dur="500"/>
                                        <p:tgtEl>
                                          <p:spTgt spid="1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wipe(left)">
                                      <p:cBhvr>
                                        <p:cTn id="19" dur="500"/>
                                        <p:tgtEl>
                                          <p:spTgt spid="14">
                                            <p:txEl>
                                              <p:pRg st="3" end="3"/>
                                            </p:txEl>
                                          </p:spTgt>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3500"/>
                            </p:stCondLst>
                            <p:childTnLst>
                              <p:par>
                                <p:cTn id="37" presetID="21"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500"/>
                                        <p:tgtEl>
                                          <p:spTgt spid="12"/>
                                        </p:tgtEl>
                                      </p:cBhvr>
                                    </p:animEffect>
                                  </p:childTnLst>
                                </p:cTn>
                              </p:par>
                            </p:childTnLst>
                          </p:cTn>
                        </p:par>
                        <p:par>
                          <p:cTn id="40" fill="hold">
                            <p:stCondLst>
                              <p:cond delay="4000"/>
                            </p:stCondLst>
                            <p:childTnLst>
                              <p:par>
                                <p:cTn id="41" presetID="21" presetClass="exit" presetSubtype="1" fill="hold" grpId="1" nodeType="afterEffect">
                                  <p:stCondLst>
                                    <p:cond delay="0"/>
                                  </p:stCondLst>
                                  <p:childTnLst>
                                    <p:animEffect transition="out" filter="wheel(1)">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ipe(left)">
                                      <p:cBhvr>
                                        <p:cTn id="47" dur="500"/>
                                        <p:tgtEl>
                                          <p:spTgt spid="4">
                                            <p:txEl>
                                              <p:pRg st="0" end="0"/>
                                            </p:txEl>
                                          </p:spTgt>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wipe(left)">
                                      <p:cBhvr>
                                        <p:cTn id="51" dur="500"/>
                                        <p:tgtEl>
                                          <p:spTgt spid="4">
                                            <p:txEl>
                                              <p:pRg st="1" end="1"/>
                                            </p:tx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wipe(left)">
                                      <p:cBhvr>
                                        <p:cTn id="55" dur="500"/>
                                        <p:tgtEl>
                                          <p:spTgt spid="4">
                                            <p:txEl>
                                              <p:pRg st="2" end="2"/>
                                            </p:txEl>
                                          </p:spTgt>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par>
                          <p:cTn id="62" fill="hold">
                            <p:stCondLst>
                              <p:cond delay="6500"/>
                            </p:stCondLst>
                            <p:childTnLst>
                              <p:par>
                                <p:cTn id="63" presetID="10" presetClass="entr" presetSubtype="0"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7000"/>
                            </p:stCondLst>
                            <p:childTnLst>
                              <p:par>
                                <p:cTn id="67" presetID="21" presetClass="entr" presetSubtype="1"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heel(1)">
                                      <p:cBhvr>
                                        <p:cTn id="69" dur="500"/>
                                        <p:tgtEl>
                                          <p:spTgt spid="19"/>
                                        </p:tgtEl>
                                      </p:cBhvr>
                                    </p:animEffect>
                                  </p:childTnLst>
                                </p:cTn>
                              </p:par>
                            </p:childTnLst>
                          </p:cTn>
                        </p:par>
                        <p:par>
                          <p:cTn id="70" fill="hold">
                            <p:stCondLst>
                              <p:cond delay="7500"/>
                            </p:stCondLst>
                            <p:childTnLst>
                              <p:par>
                                <p:cTn id="71" presetID="21" presetClass="exit" presetSubtype="1" fill="hold" grpId="1" nodeType="afterEffect">
                                  <p:stCondLst>
                                    <p:cond delay="0"/>
                                  </p:stCondLst>
                                  <p:childTnLst>
                                    <p:animEffect transition="out" filter="wheel(1)">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par>
                          <p:cTn id="74" fill="hold">
                            <p:stCondLst>
                              <p:cond delay="8000"/>
                            </p:stCondLst>
                            <p:childTnLst>
                              <p:par>
                                <p:cTn id="75" presetID="22" presetClass="entr" presetSubtype="8" fill="hold" grpId="0" nodeType="afterEffect">
                                  <p:stCondLst>
                                    <p:cond delay="0"/>
                                  </p:stCondLst>
                                  <p:childTnLst>
                                    <p:set>
                                      <p:cBhvr>
                                        <p:cTn id="76" dur="1" fill="hold">
                                          <p:stCondLst>
                                            <p:cond delay="0"/>
                                          </p:stCondLst>
                                        </p:cTn>
                                        <p:tgtEl>
                                          <p:spTgt spid="5">
                                            <p:txEl>
                                              <p:pRg st="0" end="0"/>
                                            </p:txEl>
                                          </p:spTgt>
                                        </p:tgtEl>
                                        <p:attrNameLst>
                                          <p:attrName>style.visibility</p:attrName>
                                        </p:attrNameLst>
                                      </p:cBhvr>
                                      <p:to>
                                        <p:strVal val="visible"/>
                                      </p:to>
                                    </p:set>
                                    <p:animEffect transition="in" filter="wipe(left)">
                                      <p:cBhvr>
                                        <p:cTn id="77" dur="500"/>
                                        <p:tgtEl>
                                          <p:spTgt spid="5">
                                            <p:txEl>
                                              <p:pRg st="0" end="0"/>
                                            </p:txEl>
                                          </p:spTgt>
                                        </p:tgtEl>
                                      </p:cBhvr>
                                    </p:animEffect>
                                  </p:childTnLst>
                                </p:cTn>
                              </p:par>
                            </p:childTnLst>
                          </p:cTn>
                        </p:par>
                        <p:par>
                          <p:cTn id="78" fill="hold">
                            <p:stCondLst>
                              <p:cond delay="8500"/>
                            </p:stCondLst>
                            <p:childTnLst>
                              <p:par>
                                <p:cTn id="79" presetID="22" presetClass="entr" presetSubtype="8" fill="hold" grpId="0" nodeType="afterEffect">
                                  <p:stCondLst>
                                    <p:cond delay="0"/>
                                  </p:stCondLst>
                                  <p:childTnLst>
                                    <p:set>
                                      <p:cBhvr>
                                        <p:cTn id="80" dur="1" fill="hold">
                                          <p:stCondLst>
                                            <p:cond delay="0"/>
                                          </p:stCondLst>
                                        </p:cTn>
                                        <p:tgtEl>
                                          <p:spTgt spid="5">
                                            <p:txEl>
                                              <p:pRg st="1" end="1"/>
                                            </p:txEl>
                                          </p:spTgt>
                                        </p:tgtEl>
                                        <p:attrNameLst>
                                          <p:attrName>style.visibility</p:attrName>
                                        </p:attrNameLst>
                                      </p:cBhvr>
                                      <p:to>
                                        <p:strVal val="visible"/>
                                      </p:to>
                                    </p:set>
                                    <p:animEffect transition="in" filter="wipe(left)">
                                      <p:cBhvr>
                                        <p:cTn id="8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1" grpId="0" animBg="1"/>
      <p:bldP spid="4" grpId="0" build="p"/>
      <p:bldP spid="5" grpId="0" build="p"/>
      <p:bldP spid="11" grpId="0" animBg="1"/>
      <p:bldP spid="12" grpId="0" animBg="1"/>
      <p:bldP spid="12" grpId="1" animBg="1"/>
      <p:bldP spid="18" grpId="0"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03649-E4DC-7031-A428-298061D28C0A}"/>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Rectangle 2">
            <a:extLst>
              <a:ext uri="{FF2B5EF4-FFF2-40B4-BE49-F238E27FC236}">
                <a16:creationId xmlns:a16="http://schemas.microsoft.com/office/drawing/2014/main" id="{3843E3A6-3538-4E25-41F9-C47A2FD9F3ED}"/>
              </a:ext>
            </a:extLst>
          </p:cNvPr>
          <p:cNvSpPr/>
          <p:nvPr/>
        </p:nvSpPr>
        <p:spPr>
          <a:xfrm>
            <a:off x="695325" y="677863"/>
            <a:ext cx="10801351" cy="5502275"/>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Parallelogram 4">
            <a:extLst>
              <a:ext uri="{FF2B5EF4-FFF2-40B4-BE49-F238E27FC236}">
                <a16:creationId xmlns:a16="http://schemas.microsoft.com/office/drawing/2014/main" id="{FE6D68D1-3B53-B9BC-DB15-9C294A0536B8}"/>
              </a:ext>
            </a:extLst>
          </p:cNvPr>
          <p:cNvSpPr/>
          <p:nvPr/>
        </p:nvSpPr>
        <p:spPr>
          <a:xfrm flipV="1">
            <a:off x="5494816" y="-1437528"/>
            <a:ext cx="9928057" cy="9204927"/>
          </a:xfrm>
          <a:prstGeom prst="parallelogram">
            <a:avLst/>
          </a:prstGeom>
          <a:solidFill>
            <a:srgbClr val="D8DBDB">
              <a:alpha val="4352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Oval 12">
            <a:extLst>
              <a:ext uri="{FF2B5EF4-FFF2-40B4-BE49-F238E27FC236}">
                <a16:creationId xmlns:a16="http://schemas.microsoft.com/office/drawing/2014/main" id="{975F6E70-B62A-E095-CBDF-4CE75446AD03}"/>
              </a:ext>
            </a:extLst>
          </p:cNvPr>
          <p:cNvSpPr>
            <a:spLocks noChangeAspect="1"/>
          </p:cNvSpPr>
          <p:nvPr/>
        </p:nvSpPr>
        <p:spPr>
          <a:xfrm>
            <a:off x="200592" y="183130"/>
            <a:ext cx="989463" cy="989463"/>
          </a:xfrm>
          <a:prstGeom prst="ellipse">
            <a:avLst/>
          </a:prstGeom>
          <a:solidFill>
            <a:schemeClr val="bg1"/>
          </a:solidFill>
          <a:ln w="7620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Arc 5">
            <a:extLst>
              <a:ext uri="{FF2B5EF4-FFF2-40B4-BE49-F238E27FC236}">
                <a16:creationId xmlns:a16="http://schemas.microsoft.com/office/drawing/2014/main" id="{BD2185A0-B348-517E-9315-066D59D834CE}"/>
              </a:ext>
            </a:extLst>
          </p:cNvPr>
          <p:cNvSpPr>
            <a:spLocks noChangeAspect="1"/>
          </p:cNvSpPr>
          <p:nvPr/>
        </p:nvSpPr>
        <p:spPr>
          <a:xfrm>
            <a:off x="322432" y="304970"/>
            <a:ext cx="745784" cy="745784"/>
          </a:xfrm>
          <a:prstGeom prst="arc">
            <a:avLst>
              <a:gd name="adj1" fmla="val 7101995"/>
              <a:gd name="adj2" fmla="val 18472932"/>
            </a:avLst>
          </a:prstGeom>
          <a:ln w="1905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7" name="TextBox 6">
            <a:extLst>
              <a:ext uri="{FF2B5EF4-FFF2-40B4-BE49-F238E27FC236}">
                <a16:creationId xmlns:a16="http://schemas.microsoft.com/office/drawing/2014/main" id="{74AB67EE-19D5-3A59-4F97-F814C8D1BA36}"/>
              </a:ext>
            </a:extLst>
          </p:cNvPr>
          <p:cNvSpPr txBox="1"/>
          <p:nvPr/>
        </p:nvSpPr>
        <p:spPr>
          <a:xfrm>
            <a:off x="370752" y="441879"/>
            <a:ext cx="649143" cy="502702"/>
          </a:xfrm>
          <a:prstGeom prst="rect">
            <a:avLst/>
          </a:prstGeom>
          <a:noFill/>
        </p:spPr>
        <p:txBody>
          <a:bodyPr wrap="square">
            <a:spAutoFit/>
          </a:bodyPr>
          <a:lstStyle/>
          <a:p>
            <a:pPr algn="ctr">
              <a:lnSpc>
                <a:spcPts val="3200"/>
              </a:lnSpc>
            </a:pPr>
            <a:r>
              <a:rPr lang="uk-UA" sz="2800" b="1"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03</a:t>
            </a:r>
            <a:endParaRPr lang="uk-UA" sz="28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2CB160C9-7176-AB3E-63C5-C8AC53B640FD}"/>
              </a:ext>
            </a:extLst>
          </p:cNvPr>
          <p:cNvSpPr>
            <a:spLocks noChangeAspect="1"/>
          </p:cNvSpPr>
          <p:nvPr/>
        </p:nvSpPr>
        <p:spPr>
          <a:xfrm>
            <a:off x="470663" y="959684"/>
            <a:ext cx="72000" cy="72000"/>
          </a:xfrm>
          <a:prstGeom prst="ellipse">
            <a:avLst/>
          </a:prstGeom>
          <a:solidFill>
            <a:schemeClr val="bg1"/>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a:extLst>
              <a:ext uri="{FF2B5EF4-FFF2-40B4-BE49-F238E27FC236}">
                <a16:creationId xmlns:a16="http://schemas.microsoft.com/office/drawing/2014/main" id="{E60F4C7A-E418-0558-8A26-3EB626BEF29A}"/>
              </a:ext>
            </a:extLst>
          </p:cNvPr>
          <p:cNvSpPr txBox="1"/>
          <p:nvPr/>
        </p:nvSpPr>
        <p:spPr>
          <a:xfrm>
            <a:off x="1190055" y="1170758"/>
            <a:ext cx="5293351" cy="913070"/>
          </a:xfrm>
          <a:prstGeom prst="rect">
            <a:avLst/>
          </a:prstGeom>
          <a:noFill/>
        </p:spPr>
        <p:txBody>
          <a:bodyPr wrap="square">
            <a:spAutoFit/>
          </a:bodyPr>
          <a:lstStyle/>
          <a:p>
            <a:pPr>
              <a:lnSpc>
                <a:spcPts val="3200"/>
              </a:lnSpc>
            </a:pP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WHAT IS THE EVIDENCE OF </a:t>
            </a:r>
            <a:r>
              <a:rPr lang="en-US" sz="3200" b="1" dirty="0">
                <a:solidFill>
                  <a:srgbClr val="CF121F"/>
                </a:solidFill>
                <a:latin typeface="Arial" panose="020B0604020202020204" pitchFamily="34" charset="0"/>
                <a:ea typeface="Times New Roman" panose="02020603050405020304" pitchFamily="18" charset="0"/>
                <a:cs typeface="Arial" panose="020B0604020202020204" pitchFamily="34" charset="0"/>
              </a:rPr>
              <a:t>FORCE MAJEURE</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uk-UA" sz="3200" b="1" dirty="0">
              <a:solidFill>
                <a:schemeClr val="bg1"/>
              </a:solidFill>
              <a:latin typeface="Arial" panose="020B0604020202020204" pitchFamily="34" charset="0"/>
              <a:cs typeface="Arial" panose="020B0604020202020204" pitchFamily="34" charset="0"/>
            </a:endParaRPr>
          </a:p>
        </p:txBody>
      </p:sp>
      <p:sp>
        <p:nvSpPr>
          <p:cNvPr id="17" name="Parallelogram 16">
            <a:extLst>
              <a:ext uri="{FF2B5EF4-FFF2-40B4-BE49-F238E27FC236}">
                <a16:creationId xmlns:a16="http://schemas.microsoft.com/office/drawing/2014/main" id="{0287E8BB-0BB3-F8D1-65D7-3BED3BAC4C38}"/>
              </a:ext>
            </a:extLst>
          </p:cNvPr>
          <p:cNvSpPr/>
          <p:nvPr/>
        </p:nvSpPr>
        <p:spPr>
          <a:xfrm>
            <a:off x="-445477" y="2763861"/>
            <a:ext cx="7926932" cy="1048871"/>
          </a:xfrm>
          <a:prstGeom prst="parallelogram">
            <a:avLst/>
          </a:prstGeom>
          <a:solidFill>
            <a:srgbClr val="CF121F"/>
          </a:solidFill>
          <a:ln>
            <a:noFill/>
          </a:ln>
          <a:effectLst>
            <a:outerShdw blurRad="443932" dist="288879" dir="5400000" sx="90000" sy="9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TextBox 17">
            <a:extLst>
              <a:ext uri="{FF2B5EF4-FFF2-40B4-BE49-F238E27FC236}">
                <a16:creationId xmlns:a16="http://schemas.microsoft.com/office/drawing/2014/main" id="{56F86B94-01D5-365B-8D89-EAB10DC533BD}"/>
              </a:ext>
            </a:extLst>
          </p:cNvPr>
          <p:cNvSpPr txBox="1"/>
          <p:nvPr/>
        </p:nvSpPr>
        <p:spPr>
          <a:xfrm>
            <a:off x="2043106" y="2944442"/>
            <a:ext cx="4703186" cy="738664"/>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Force majeure circumstances shall be acknowledged by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certificate of </a:t>
            </a:r>
            <a:r>
              <a:rPr lang="en-US" sz="14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Chamber of Commerce and </a:t>
            </a:r>
          </a:p>
          <a:p>
            <a:r>
              <a:rPr lang="en-US" sz="14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Industry of Ukraine (CCI)</a:t>
            </a:r>
            <a:endParaRPr lang="uk-UA" sz="14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E07AB70-6E45-74BC-CA4C-7A829AE5897C}"/>
              </a:ext>
            </a:extLst>
          </p:cNvPr>
          <p:cNvPicPr>
            <a:picLocks noChangeAspect="1"/>
          </p:cNvPicPr>
          <p:nvPr/>
        </p:nvPicPr>
        <p:blipFill>
          <a:blip r:embed="rId2">
            <a:grayscl/>
          </a:blip>
          <a:srcRect l="21569" t="1290" r="26295" b="2638"/>
          <a:stretch>
            <a:fillRect/>
          </a:stretch>
        </p:blipFill>
        <p:spPr>
          <a:xfrm>
            <a:off x="8366204" y="3032204"/>
            <a:ext cx="3825796" cy="3825796"/>
          </a:xfrm>
          <a:custGeom>
            <a:avLst/>
            <a:gdLst>
              <a:gd name="connsiteX0" fmla="*/ 2815696 w 5631392"/>
              <a:gd name="connsiteY0" fmla="*/ 0 h 5631392"/>
              <a:gd name="connsiteX1" fmla="*/ 5631392 w 5631392"/>
              <a:gd name="connsiteY1" fmla="*/ 2815696 h 5631392"/>
              <a:gd name="connsiteX2" fmla="*/ 2815696 w 5631392"/>
              <a:gd name="connsiteY2" fmla="*/ 5631392 h 5631392"/>
              <a:gd name="connsiteX3" fmla="*/ 0 w 5631392"/>
              <a:gd name="connsiteY3" fmla="*/ 2815696 h 5631392"/>
              <a:gd name="connsiteX4" fmla="*/ 2815696 w 5631392"/>
              <a:gd name="connsiteY4" fmla="*/ 0 h 56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392" h="5631392">
                <a:moveTo>
                  <a:pt x="2815696" y="0"/>
                </a:moveTo>
                <a:cubicBezTo>
                  <a:pt x="4370762" y="0"/>
                  <a:pt x="5631392" y="1260630"/>
                  <a:pt x="5631392" y="2815696"/>
                </a:cubicBezTo>
                <a:cubicBezTo>
                  <a:pt x="5631392" y="4370762"/>
                  <a:pt x="4370762" y="5631392"/>
                  <a:pt x="2815696" y="5631392"/>
                </a:cubicBezTo>
                <a:cubicBezTo>
                  <a:pt x="1260630" y="5631392"/>
                  <a:pt x="0" y="4370762"/>
                  <a:pt x="0" y="2815696"/>
                </a:cubicBezTo>
                <a:cubicBezTo>
                  <a:pt x="0" y="1260630"/>
                  <a:pt x="1260630" y="0"/>
                  <a:pt x="2815696" y="0"/>
                </a:cubicBezTo>
                <a:close/>
              </a:path>
            </a:pathLst>
          </a:custGeom>
        </p:spPr>
      </p:pic>
      <p:pic>
        <p:nvPicPr>
          <p:cNvPr id="11" name="Picture 10">
            <a:extLst>
              <a:ext uri="{FF2B5EF4-FFF2-40B4-BE49-F238E27FC236}">
                <a16:creationId xmlns:a16="http://schemas.microsoft.com/office/drawing/2014/main" id="{4AFAC86C-B077-10C7-2BD0-A340BDADB39B}"/>
              </a:ext>
            </a:extLst>
          </p:cNvPr>
          <p:cNvPicPr>
            <a:picLocks noChangeAspect="1"/>
          </p:cNvPicPr>
          <p:nvPr/>
        </p:nvPicPr>
        <p:blipFill>
          <a:blip r:embed="rId3">
            <a:grayscl/>
            <a:extLst>
              <a:ext uri="{BEBA8EAE-BF5A-486C-A8C5-ECC9F3942E4B}">
                <a14:imgProps xmlns:a14="http://schemas.microsoft.com/office/drawing/2010/main">
                  <a14:imgLayer r:embed="rId4">
                    <a14:imgEffect>
                      <a14:artisticBlur radius="31"/>
                    </a14:imgEffect>
                    <a14:imgEffect>
                      <a14:brightnessContrast bright="-13000"/>
                    </a14:imgEffect>
                  </a14:imgLayer>
                </a14:imgProps>
              </a:ext>
            </a:extLst>
          </a:blip>
          <a:srcRect l="27748" t="12277" r="26295" b="2638"/>
          <a:stretch>
            <a:fillRect/>
          </a:stretch>
        </p:blipFill>
        <p:spPr>
          <a:xfrm>
            <a:off x="8819610" y="3469738"/>
            <a:ext cx="3372391" cy="3388262"/>
          </a:xfrm>
          <a:custGeom>
            <a:avLst/>
            <a:gdLst>
              <a:gd name="connsiteX0" fmla="*/ 2677067 w 3372391"/>
              <a:gd name="connsiteY0" fmla="*/ 0 h 3388262"/>
              <a:gd name="connsiteX1" fmla="*/ 2812116 w 3372391"/>
              <a:gd name="connsiteY1" fmla="*/ 122741 h 3388262"/>
              <a:gd name="connsiteX2" fmla="*/ 3372391 w 3372391"/>
              <a:gd name="connsiteY2" fmla="*/ 1475364 h 3388262"/>
              <a:gd name="connsiteX3" fmla="*/ 1459493 w 3372391"/>
              <a:gd name="connsiteY3" fmla="*/ 3388262 h 3388262"/>
              <a:gd name="connsiteX4" fmla="*/ 106870 w 3372391"/>
              <a:gd name="connsiteY4" fmla="*/ 2827988 h 3388262"/>
              <a:gd name="connsiteX5" fmla="*/ 0 w 3372391"/>
              <a:gd name="connsiteY5" fmla="*/ 2710400 h 3388262"/>
              <a:gd name="connsiteX6" fmla="*/ 2677067 w 3372391"/>
              <a:gd name="connsiteY6" fmla="*/ 2710400 h 338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391" h="3388262">
                <a:moveTo>
                  <a:pt x="2677067" y="0"/>
                </a:moveTo>
                <a:lnTo>
                  <a:pt x="2812116" y="122741"/>
                </a:lnTo>
                <a:cubicBezTo>
                  <a:pt x="3158283" y="468908"/>
                  <a:pt x="3372391" y="947132"/>
                  <a:pt x="3372391" y="1475364"/>
                </a:cubicBezTo>
                <a:cubicBezTo>
                  <a:pt x="3372391" y="2531828"/>
                  <a:pt x="2515957" y="3388262"/>
                  <a:pt x="1459493" y="3388262"/>
                </a:cubicBezTo>
                <a:cubicBezTo>
                  <a:pt x="931261" y="3388262"/>
                  <a:pt x="453037" y="3174154"/>
                  <a:pt x="106870" y="2827988"/>
                </a:cubicBezTo>
                <a:lnTo>
                  <a:pt x="0" y="2710400"/>
                </a:lnTo>
                <a:lnTo>
                  <a:pt x="2677067" y="2710400"/>
                </a:lnTo>
                <a:close/>
              </a:path>
            </a:pathLst>
          </a:custGeom>
        </p:spPr>
      </p:pic>
      <p:pic>
        <p:nvPicPr>
          <p:cNvPr id="24" name="Picture 23">
            <a:extLst>
              <a:ext uri="{FF2B5EF4-FFF2-40B4-BE49-F238E27FC236}">
                <a16:creationId xmlns:a16="http://schemas.microsoft.com/office/drawing/2014/main" id="{8E374779-2E02-E177-6223-0A3C0829A4F9}"/>
              </a:ext>
            </a:extLst>
          </p:cNvPr>
          <p:cNvPicPr>
            <a:picLocks noChangeAspect="1"/>
          </p:cNvPicPr>
          <p:nvPr/>
        </p:nvPicPr>
        <p:blipFill>
          <a:blip r:embed="rId5"/>
          <a:stretch>
            <a:fillRect/>
          </a:stretch>
        </p:blipFill>
        <p:spPr>
          <a:xfrm>
            <a:off x="9977165" y="2977655"/>
            <a:ext cx="2864456" cy="3983446"/>
          </a:xfrm>
          <a:prstGeom prst="rect">
            <a:avLst/>
          </a:prstGeom>
        </p:spPr>
      </p:pic>
      <p:sp>
        <p:nvSpPr>
          <p:cNvPr id="12" name="TextBox 11">
            <a:extLst>
              <a:ext uri="{FF2B5EF4-FFF2-40B4-BE49-F238E27FC236}">
                <a16:creationId xmlns:a16="http://schemas.microsoft.com/office/drawing/2014/main" id="{6090CE3D-125F-2F29-4A20-FBAEF4D0A87A}"/>
              </a:ext>
            </a:extLst>
          </p:cNvPr>
          <p:cNvSpPr txBox="1"/>
          <p:nvPr/>
        </p:nvSpPr>
        <p:spPr>
          <a:xfrm>
            <a:off x="7132155" y="1164670"/>
            <a:ext cx="3869790" cy="1384995"/>
          </a:xfrm>
          <a:prstGeom prst="rect">
            <a:avLst/>
          </a:prstGeom>
          <a:noFill/>
        </p:spPr>
        <p:txBody>
          <a:bodyPr wrap="square">
            <a:spAutoFit/>
          </a:bodyPr>
          <a:lstStyle/>
          <a:p>
            <a:r>
              <a:rPr lang="en-US" sz="1400" b="1"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The Letter of 28</a:t>
            </a:r>
            <a:r>
              <a:rPr lang="en-GB" sz="1400" b="1" kern="100" baseline="30000" dirty="0" err="1">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th</a:t>
            </a:r>
            <a:r>
              <a:rPr lang="en-GB" sz="1400" b="1"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 February </a:t>
            </a:r>
            <a:r>
              <a:rPr lang="en-US" sz="1400" b="1"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2022</a:t>
            </a:r>
          </a:p>
          <a:p>
            <a:r>
              <a:rPr lang="en-US" sz="1400" b="1" kern="100" dirty="0">
                <a:solidFill>
                  <a:schemeClr val="bg1"/>
                </a:solidFill>
                <a:highlight>
                  <a:srgbClr val="CF121F"/>
                </a:highlight>
                <a:latin typeface="Arial" panose="020B0604020202020204" pitchFamily="34" charset="0"/>
                <a:ea typeface="Times New Roman" panose="02020603050405020304" pitchFamily="18" charset="0"/>
                <a:cs typeface="Times New Roman" panose="02020603050405020304" pitchFamily="18" charset="0"/>
              </a:rPr>
              <a:t>No. 2024/02.0-7.1 of CCI </a:t>
            </a:r>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has acknowledged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force majeure circumstances – the military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aggression of the Russian Federation against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Ukraine, which has become a reason for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introduction of the martial law</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B7D8A86-4854-CD55-E10D-85E3A90DFE4B}"/>
              </a:ext>
            </a:extLst>
          </p:cNvPr>
          <p:cNvCxnSpPr>
            <a:cxnSpLocks/>
          </p:cNvCxnSpPr>
          <p:nvPr/>
        </p:nvCxnSpPr>
        <p:spPr>
          <a:xfrm>
            <a:off x="7035902" y="1210789"/>
            <a:ext cx="0" cy="1077312"/>
          </a:xfrm>
          <a:prstGeom prst="line">
            <a:avLst/>
          </a:prstGeom>
          <a:ln w="38100">
            <a:solidFill>
              <a:srgbClr val="CF121F"/>
            </a:solidFill>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F0EB3916-CFDC-6186-E27F-D6B09CE716D3}"/>
              </a:ext>
            </a:extLst>
          </p:cNvPr>
          <p:cNvSpPr>
            <a:spLocks noChangeAspect="1"/>
          </p:cNvSpPr>
          <p:nvPr/>
        </p:nvSpPr>
        <p:spPr>
          <a:xfrm>
            <a:off x="7951296" y="2617296"/>
            <a:ext cx="4655612" cy="4655612"/>
          </a:xfrm>
          <a:prstGeom prst="arc">
            <a:avLst>
              <a:gd name="adj1" fmla="val 7101995"/>
              <a:gd name="adj2" fmla="val 16912872"/>
            </a:avLst>
          </a:prstGeom>
          <a:ln w="12700">
            <a:solidFill>
              <a:srgbClr val="CF12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dirty="0"/>
          </a:p>
        </p:txBody>
      </p:sp>
      <p:sp>
        <p:nvSpPr>
          <p:cNvPr id="22" name="Oval 21">
            <a:extLst>
              <a:ext uri="{FF2B5EF4-FFF2-40B4-BE49-F238E27FC236}">
                <a16:creationId xmlns:a16="http://schemas.microsoft.com/office/drawing/2014/main" id="{1A7E6FB1-CB72-5410-FB05-F33F0A239996}"/>
              </a:ext>
            </a:extLst>
          </p:cNvPr>
          <p:cNvSpPr>
            <a:spLocks noChangeAspect="1"/>
          </p:cNvSpPr>
          <p:nvPr/>
        </p:nvSpPr>
        <p:spPr>
          <a:xfrm>
            <a:off x="10730325" y="2637152"/>
            <a:ext cx="72000" cy="72000"/>
          </a:xfrm>
          <a:prstGeom prst="ellipse">
            <a:avLst/>
          </a:prstGeom>
          <a:solidFill>
            <a:srgbClr val="858787"/>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TextBox 22">
            <a:extLst>
              <a:ext uri="{FF2B5EF4-FFF2-40B4-BE49-F238E27FC236}">
                <a16:creationId xmlns:a16="http://schemas.microsoft.com/office/drawing/2014/main" id="{FE38BBB2-8FFA-D0A8-9A1F-681278B2828C}"/>
              </a:ext>
            </a:extLst>
          </p:cNvPr>
          <p:cNvSpPr txBox="1"/>
          <p:nvPr/>
        </p:nvSpPr>
        <p:spPr>
          <a:xfrm>
            <a:off x="2040667" y="4449500"/>
            <a:ext cx="4442740" cy="954107"/>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It was further confirmed that as of </a:t>
            </a:r>
            <a:r>
              <a:rPr lang="en-GB"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24</a:t>
            </a:r>
            <a:r>
              <a:rPr lang="en-GB" sz="1400" kern="100" baseline="30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a:t>
            </a:r>
            <a:r>
              <a:rPr lang="en-GB"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February, 2022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above circumstances shall be considered as force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majeure, irreversible und objective for business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entities and/or natural persons under the contract</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A92094F5-8D18-C162-A79F-1E5D7FC124E4}"/>
              </a:ext>
            </a:extLst>
          </p:cNvPr>
          <p:cNvSpPr>
            <a:spLocks noChangeAspect="1"/>
          </p:cNvSpPr>
          <p:nvPr/>
        </p:nvSpPr>
        <p:spPr>
          <a:xfrm>
            <a:off x="1266075" y="4540111"/>
            <a:ext cx="612000" cy="612000"/>
          </a:xfrm>
          <a:prstGeom prst="ellipse">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Oval 26">
            <a:extLst>
              <a:ext uri="{FF2B5EF4-FFF2-40B4-BE49-F238E27FC236}">
                <a16:creationId xmlns:a16="http://schemas.microsoft.com/office/drawing/2014/main" id="{17B494C8-ACDF-B87C-B86F-41C2C8454821}"/>
              </a:ext>
            </a:extLst>
          </p:cNvPr>
          <p:cNvSpPr/>
          <p:nvPr/>
        </p:nvSpPr>
        <p:spPr>
          <a:xfrm>
            <a:off x="1216559" y="4490595"/>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8" name="Picture 27">
            <a:extLst>
              <a:ext uri="{FF2B5EF4-FFF2-40B4-BE49-F238E27FC236}">
                <a16:creationId xmlns:a16="http://schemas.microsoft.com/office/drawing/2014/main" id="{4E603479-C182-D931-08E9-DD174FB02583}"/>
              </a:ext>
            </a:extLst>
          </p:cNvPr>
          <p:cNvPicPr>
            <a:picLocks noChangeAspect="1"/>
          </p:cNvPicPr>
          <p:nvPr/>
        </p:nvPicPr>
        <p:blipFill>
          <a:blip r:embed="rId6"/>
          <a:srcRect/>
          <a:stretch/>
        </p:blipFill>
        <p:spPr>
          <a:xfrm>
            <a:off x="1387592" y="4636869"/>
            <a:ext cx="360000" cy="360000"/>
          </a:xfrm>
          <a:prstGeom prst="rect">
            <a:avLst/>
          </a:prstGeom>
        </p:spPr>
      </p:pic>
      <p:pic>
        <p:nvPicPr>
          <p:cNvPr id="29" name="Picture 28">
            <a:extLst>
              <a:ext uri="{FF2B5EF4-FFF2-40B4-BE49-F238E27FC236}">
                <a16:creationId xmlns:a16="http://schemas.microsoft.com/office/drawing/2014/main" id="{317414A0-F260-14BE-C2B9-0EC4D8D64FB6}"/>
              </a:ext>
            </a:extLst>
          </p:cNvPr>
          <p:cNvPicPr>
            <a:picLocks noChangeAspect="1"/>
          </p:cNvPicPr>
          <p:nvPr/>
        </p:nvPicPr>
        <p:blipFill>
          <a:blip r:embed="rId7"/>
          <a:stretch>
            <a:fillRect/>
          </a:stretch>
        </p:blipFill>
        <p:spPr>
          <a:xfrm>
            <a:off x="-4074842" y="2334093"/>
            <a:ext cx="3963127" cy="4221464"/>
          </a:xfrm>
          <a:prstGeom prst="rect">
            <a:avLst/>
          </a:prstGeom>
        </p:spPr>
      </p:pic>
      <p:pic>
        <p:nvPicPr>
          <p:cNvPr id="16" name="Picture 15">
            <a:extLst>
              <a:ext uri="{FF2B5EF4-FFF2-40B4-BE49-F238E27FC236}">
                <a16:creationId xmlns:a16="http://schemas.microsoft.com/office/drawing/2014/main" id="{DE001791-440D-E879-EA50-0E6301F860F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04486" y="2901841"/>
            <a:ext cx="529200" cy="798921"/>
          </a:xfrm>
          <a:prstGeom prst="rect">
            <a:avLst/>
          </a:prstGeom>
        </p:spPr>
      </p:pic>
    </p:spTree>
    <p:extLst>
      <p:ext uri="{BB962C8B-B14F-4D97-AF65-F5344CB8AC3E}">
        <p14:creationId xmlns:p14="http://schemas.microsoft.com/office/powerpoint/2010/main" val="10305191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25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175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2250"/>
                            </p:stCondLst>
                            <p:childTnLst>
                              <p:par>
                                <p:cTn id="38" presetID="2" presetClass="entr" presetSubtype="8" decel="5000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5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par>
                          <p:cTn id="48" fill="hold">
                            <p:stCondLst>
                              <p:cond delay="3250"/>
                            </p:stCondLst>
                            <p:childTnLst>
                              <p:par>
                                <p:cTn id="49" presetID="22" presetClass="entr" presetSubtype="8" fill="hold" grpId="0" nodeType="after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animEffect transition="in" filter="wipe(left)">
                                      <p:cBhvr>
                                        <p:cTn id="51" dur="500"/>
                                        <p:tgtEl>
                                          <p:spTgt spid="18">
                                            <p:txEl>
                                              <p:pRg st="0" end="0"/>
                                            </p:txEl>
                                          </p:spTgt>
                                        </p:tgtEl>
                                      </p:cBhvr>
                                    </p:animEffect>
                                  </p:childTnLst>
                                </p:cTn>
                              </p:par>
                            </p:childTnLst>
                          </p:cTn>
                        </p:par>
                        <p:par>
                          <p:cTn id="52" fill="hold">
                            <p:stCondLst>
                              <p:cond delay="3750"/>
                            </p:stCondLst>
                            <p:childTnLst>
                              <p:par>
                                <p:cTn id="53" presetID="22" presetClass="entr" presetSubtype="8" fill="hold" grpId="0" nodeType="after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wipe(left)">
                                      <p:cBhvr>
                                        <p:cTn id="55" dur="500"/>
                                        <p:tgtEl>
                                          <p:spTgt spid="18">
                                            <p:txEl>
                                              <p:pRg st="1" end="1"/>
                                            </p:txEl>
                                          </p:spTgt>
                                        </p:tgtEl>
                                      </p:cBhvr>
                                    </p:animEffect>
                                  </p:childTnLst>
                                </p:cTn>
                              </p:par>
                            </p:childTnLst>
                          </p:cTn>
                        </p:par>
                        <p:par>
                          <p:cTn id="56" fill="hold">
                            <p:stCondLst>
                              <p:cond delay="4250"/>
                            </p:stCondLst>
                            <p:childTnLst>
                              <p:par>
                                <p:cTn id="57" presetID="22" presetClass="entr" presetSubtype="8" fill="hold" grpId="0" nodeType="afterEffect">
                                  <p:stCondLst>
                                    <p:cond delay="0"/>
                                  </p:stCondLst>
                                  <p:childTnLst>
                                    <p:set>
                                      <p:cBhvr>
                                        <p:cTn id="58" dur="1" fill="hold">
                                          <p:stCondLst>
                                            <p:cond delay="0"/>
                                          </p:stCondLst>
                                        </p:cTn>
                                        <p:tgtEl>
                                          <p:spTgt spid="18">
                                            <p:txEl>
                                              <p:pRg st="2" end="2"/>
                                            </p:txEl>
                                          </p:spTgt>
                                        </p:tgtEl>
                                        <p:attrNameLst>
                                          <p:attrName>style.visibility</p:attrName>
                                        </p:attrNameLst>
                                      </p:cBhvr>
                                      <p:to>
                                        <p:strVal val="visible"/>
                                      </p:to>
                                    </p:set>
                                    <p:animEffect transition="in" filter="wipe(left)">
                                      <p:cBhvr>
                                        <p:cTn id="59" dur="500"/>
                                        <p:tgtEl>
                                          <p:spTgt spid="18">
                                            <p:txEl>
                                              <p:pRg st="2" end="2"/>
                                            </p:txEl>
                                          </p:spTgt>
                                        </p:tgtEl>
                                      </p:cBhvr>
                                    </p:animEffect>
                                  </p:childTnLst>
                                </p:cTn>
                              </p:par>
                            </p:childTnLst>
                          </p:cTn>
                        </p:par>
                        <p:par>
                          <p:cTn id="60" fill="hold">
                            <p:stCondLst>
                              <p:cond delay="4750"/>
                            </p:stCondLst>
                            <p:childTnLst>
                              <p:par>
                                <p:cTn id="61" presetID="22" presetClass="entr" presetSubtype="1"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500"/>
                                        <p:tgtEl>
                                          <p:spTgt spid="19"/>
                                        </p:tgtEl>
                                      </p:cBhvr>
                                    </p:animEffect>
                                  </p:childTnLst>
                                </p:cTn>
                              </p:par>
                            </p:childTnLst>
                          </p:cTn>
                        </p:par>
                        <p:par>
                          <p:cTn id="64" fill="hold">
                            <p:stCondLst>
                              <p:cond delay="5250"/>
                            </p:stCondLst>
                            <p:childTnLst>
                              <p:par>
                                <p:cTn id="65" presetID="22" presetClass="entr" presetSubtype="8" fill="hold" grpId="0" nodeType="after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wipe(left)">
                                      <p:cBhvr>
                                        <p:cTn id="67" dur="500"/>
                                        <p:tgtEl>
                                          <p:spTgt spid="12">
                                            <p:txEl>
                                              <p:pRg st="0" end="0"/>
                                            </p:txEl>
                                          </p:spTgt>
                                        </p:tgtEl>
                                      </p:cBhvr>
                                    </p:animEffect>
                                  </p:childTnLst>
                                </p:cTn>
                              </p:par>
                            </p:childTnLst>
                          </p:cTn>
                        </p:par>
                        <p:par>
                          <p:cTn id="68" fill="hold">
                            <p:stCondLst>
                              <p:cond delay="5750"/>
                            </p:stCondLst>
                            <p:childTnLst>
                              <p:par>
                                <p:cTn id="69" presetID="22" presetClass="entr" presetSubtype="8" fill="hold" grpId="0" nodeType="afterEffect">
                                  <p:stCondLst>
                                    <p:cond delay="0"/>
                                  </p:stCondLst>
                                  <p:childTnLst>
                                    <p:set>
                                      <p:cBhvr>
                                        <p:cTn id="70" dur="1" fill="hold">
                                          <p:stCondLst>
                                            <p:cond delay="0"/>
                                          </p:stCondLst>
                                        </p:cTn>
                                        <p:tgtEl>
                                          <p:spTgt spid="12">
                                            <p:txEl>
                                              <p:pRg st="1" end="1"/>
                                            </p:txEl>
                                          </p:spTgt>
                                        </p:tgtEl>
                                        <p:attrNameLst>
                                          <p:attrName>style.visibility</p:attrName>
                                        </p:attrNameLst>
                                      </p:cBhvr>
                                      <p:to>
                                        <p:strVal val="visible"/>
                                      </p:to>
                                    </p:set>
                                    <p:animEffect transition="in" filter="wipe(left)">
                                      <p:cBhvr>
                                        <p:cTn id="71" dur="500"/>
                                        <p:tgtEl>
                                          <p:spTgt spid="12">
                                            <p:txEl>
                                              <p:pRg st="1" end="1"/>
                                            </p:txEl>
                                          </p:spTgt>
                                        </p:tgtEl>
                                      </p:cBhvr>
                                    </p:animEffect>
                                  </p:childTnLst>
                                </p:cTn>
                              </p:par>
                            </p:childTnLst>
                          </p:cTn>
                        </p:par>
                        <p:par>
                          <p:cTn id="72" fill="hold">
                            <p:stCondLst>
                              <p:cond delay="6250"/>
                            </p:stCondLst>
                            <p:childTnLst>
                              <p:par>
                                <p:cTn id="73" presetID="22" presetClass="entr" presetSubtype="8" fill="hold" grpId="0" nodeType="afterEffect">
                                  <p:stCondLst>
                                    <p:cond delay="0"/>
                                  </p:stCondLst>
                                  <p:childTnLst>
                                    <p:set>
                                      <p:cBhvr>
                                        <p:cTn id="74" dur="1" fill="hold">
                                          <p:stCondLst>
                                            <p:cond delay="0"/>
                                          </p:stCondLst>
                                        </p:cTn>
                                        <p:tgtEl>
                                          <p:spTgt spid="12">
                                            <p:txEl>
                                              <p:pRg st="2" end="2"/>
                                            </p:txEl>
                                          </p:spTgt>
                                        </p:tgtEl>
                                        <p:attrNameLst>
                                          <p:attrName>style.visibility</p:attrName>
                                        </p:attrNameLst>
                                      </p:cBhvr>
                                      <p:to>
                                        <p:strVal val="visible"/>
                                      </p:to>
                                    </p:set>
                                    <p:animEffect transition="in" filter="wipe(left)">
                                      <p:cBhvr>
                                        <p:cTn id="75" dur="500"/>
                                        <p:tgtEl>
                                          <p:spTgt spid="12">
                                            <p:txEl>
                                              <p:pRg st="2" end="2"/>
                                            </p:txEl>
                                          </p:spTgt>
                                        </p:tgtEl>
                                      </p:cBhvr>
                                    </p:animEffect>
                                  </p:childTnLst>
                                </p:cTn>
                              </p:par>
                            </p:childTnLst>
                          </p:cTn>
                        </p:par>
                        <p:par>
                          <p:cTn id="76" fill="hold">
                            <p:stCondLst>
                              <p:cond delay="6750"/>
                            </p:stCondLst>
                            <p:childTnLst>
                              <p:par>
                                <p:cTn id="77" presetID="22" presetClass="entr" presetSubtype="8" fill="hold" grpId="0" nodeType="afterEffect">
                                  <p:stCondLst>
                                    <p:cond delay="0"/>
                                  </p:stCondLst>
                                  <p:childTnLst>
                                    <p:set>
                                      <p:cBhvr>
                                        <p:cTn id="78" dur="1" fill="hold">
                                          <p:stCondLst>
                                            <p:cond delay="0"/>
                                          </p:stCondLst>
                                        </p:cTn>
                                        <p:tgtEl>
                                          <p:spTgt spid="12">
                                            <p:txEl>
                                              <p:pRg st="3" end="3"/>
                                            </p:txEl>
                                          </p:spTgt>
                                        </p:tgtEl>
                                        <p:attrNameLst>
                                          <p:attrName>style.visibility</p:attrName>
                                        </p:attrNameLst>
                                      </p:cBhvr>
                                      <p:to>
                                        <p:strVal val="visible"/>
                                      </p:to>
                                    </p:set>
                                    <p:animEffect transition="in" filter="wipe(left)">
                                      <p:cBhvr>
                                        <p:cTn id="79" dur="500"/>
                                        <p:tgtEl>
                                          <p:spTgt spid="12">
                                            <p:txEl>
                                              <p:pRg st="3" end="3"/>
                                            </p:txEl>
                                          </p:spTgt>
                                        </p:tgtEl>
                                      </p:cBhvr>
                                    </p:animEffect>
                                  </p:childTnLst>
                                </p:cTn>
                              </p:par>
                            </p:childTnLst>
                          </p:cTn>
                        </p:par>
                        <p:par>
                          <p:cTn id="80" fill="hold">
                            <p:stCondLst>
                              <p:cond delay="7250"/>
                            </p:stCondLst>
                            <p:childTnLst>
                              <p:par>
                                <p:cTn id="81" presetID="22" presetClass="entr" presetSubtype="8" fill="hold" grpId="0" nodeType="afterEffect">
                                  <p:stCondLst>
                                    <p:cond delay="0"/>
                                  </p:stCondLst>
                                  <p:childTnLst>
                                    <p:set>
                                      <p:cBhvr>
                                        <p:cTn id="82" dur="1" fill="hold">
                                          <p:stCondLst>
                                            <p:cond delay="0"/>
                                          </p:stCondLst>
                                        </p:cTn>
                                        <p:tgtEl>
                                          <p:spTgt spid="12">
                                            <p:txEl>
                                              <p:pRg st="4" end="4"/>
                                            </p:txEl>
                                          </p:spTgt>
                                        </p:tgtEl>
                                        <p:attrNameLst>
                                          <p:attrName>style.visibility</p:attrName>
                                        </p:attrNameLst>
                                      </p:cBhvr>
                                      <p:to>
                                        <p:strVal val="visible"/>
                                      </p:to>
                                    </p:set>
                                    <p:animEffect transition="in" filter="wipe(left)">
                                      <p:cBhvr>
                                        <p:cTn id="83" dur="500"/>
                                        <p:tgtEl>
                                          <p:spTgt spid="12">
                                            <p:txEl>
                                              <p:pRg st="4" end="4"/>
                                            </p:txEl>
                                          </p:spTgt>
                                        </p:tgtEl>
                                      </p:cBhvr>
                                    </p:animEffect>
                                  </p:childTnLst>
                                </p:cTn>
                              </p:par>
                            </p:childTnLst>
                          </p:cTn>
                        </p:par>
                        <p:par>
                          <p:cTn id="84" fill="hold">
                            <p:stCondLst>
                              <p:cond delay="7750"/>
                            </p:stCondLst>
                            <p:childTnLst>
                              <p:par>
                                <p:cTn id="85" presetID="22" presetClass="entr" presetSubtype="8" fill="hold" grpId="0" nodeType="afterEffect">
                                  <p:stCondLst>
                                    <p:cond delay="0"/>
                                  </p:stCondLst>
                                  <p:childTnLst>
                                    <p:set>
                                      <p:cBhvr>
                                        <p:cTn id="86" dur="1" fill="hold">
                                          <p:stCondLst>
                                            <p:cond delay="0"/>
                                          </p:stCondLst>
                                        </p:cTn>
                                        <p:tgtEl>
                                          <p:spTgt spid="12">
                                            <p:txEl>
                                              <p:pRg st="5" end="5"/>
                                            </p:txEl>
                                          </p:spTgt>
                                        </p:tgtEl>
                                        <p:attrNameLst>
                                          <p:attrName>style.visibility</p:attrName>
                                        </p:attrNameLst>
                                      </p:cBhvr>
                                      <p:to>
                                        <p:strVal val="visible"/>
                                      </p:to>
                                    </p:set>
                                    <p:animEffect transition="in" filter="wipe(left)">
                                      <p:cBhvr>
                                        <p:cTn id="87" dur="500"/>
                                        <p:tgtEl>
                                          <p:spTgt spid="12">
                                            <p:txEl>
                                              <p:pRg st="5" end="5"/>
                                            </p:txEl>
                                          </p:spTgt>
                                        </p:tgtEl>
                                      </p:cBhvr>
                                    </p:animEffect>
                                  </p:childTnLst>
                                </p:cTn>
                              </p:par>
                            </p:childTnLst>
                          </p:cTn>
                        </p:par>
                        <p:par>
                          <p:cTn id="88" fill="hold">
                            <p:stCondLst>
                              <p:cond delay="8250"/>
                            </p:stCondLst>
                            <p:childTnLst>
                              <p:par>
                                <p:cTn id="89" presetID="53" presetClass="entr" presetSubtype="16"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8750"/>
                            </p:stCondLst>
                            <p:childTnLst>
                              <p:par>
                                <p:cTn id="95" presetID="10" presetClass="entr" presetSubtype="0" fill="hold"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par>
                          <p:cTn id="98" fill="hold">
                            <p:stCondLst>
                              <p:cond delay="9250"/>
                            </p:stCondLst>
                            <p:childTnLst>
                              <p:par>
                                <p:cTn id="99" presetID="21" presetClass="entr" presetSubtype="1"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heel(1)">
                                      <p:cBhvr>
                                        <p:cTn id="101" dur="500"/>
                                        <p:tgtEl>
                                          <p:spTgt spid="27"/>
                                        </p:tgtEl>
                                      </p:cBhvr>
                                    </p:animEffect>
                                  </p:childTnLst>
                                </p:cTn>
                              </p:par>
                            </p:childTnLst>
                          </p:cTn>
                        </p:par>
                        <p:par>
                          <p:cTn id="102" fill="hold">
                            <p:stCondLst>
                              <p:cond delay="9750"/>
                            </p:stCondLst>
                            <p:childTnLst>
                              <p:par>
                                <p:cTn id="103" presetID="21" presetClass="exit" presetSubtype="1" fill="hold" grpId="1" nodeType="afterEffect">
                                  <p:stCondLst>
                                    <p:cond delay="0"/>
                                  </p:stCondLst>
                                  <p:childTnLst>
                                    <p:animEffect transition="out" filter="wheel(1)">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childTnLst>
                          </p:cTn>
                        </p:par>
                        <p:par>
                          <p:cTn id="106" fill="hold">
                            <p:stCondLst>
                              <p:cond delay="10250"/>
                            </p:stCondLst>
                            <p:childTnLst>
                              <p:par>
                                <p:cTn id="107" presetID="22" presetClass="entr" presetSubtype="8" fill="hold" grpId="0" nodeType="afterEffect">
                                  <p:stCondLst>
                                    <p:cond delay="0"/>
                                  </p:stCondLst>
                                  <p:childTnLst>
                                    <p:set>
                                      <p:cBhvr>
                                        <p:cTn id="108" dur="1" fill="hold">
                                          <p:stCondLst>
                                            <p:cond delay="0"/>
                                          </p:stCondLst>
                                        </p:cTn>
                                        <p:tgtEl>
                                          <p:spTgt spid="23">
                                            <p:txEl>
                                              <p:pRg st="0" end="0"/>
                                            </p:txEl>
                                          </p:spTgt>
                                        </p:tgtEl>
                                        <p:attrNameLst>
                                          <p:attrName>style.visibility</p:attrName>
                                        </p:attrNameLst>
                                      </p:cBhvr>
                                      <p:to>
                                        <p:strVal val="visible"/>
                                      </p:to>
                                    </p:set>
                                    <p:animEffect transition="in" filter="wipe(left)">
                                      <p:cBhvr>
                                        <p:cTn id="109" dur="500"/>
                                        <p:tgtEl>
                                          <p:spTgt spid="23">
                                            <p:txEl>
                                              <p:pRg st="0" end="0"/>
                                            </p:txEl>
                                          </p:spTgt>
                                        </p:tgtEl>
                                      </p:cBhvr>
                                    </p:animEffect>
                                  </p:childTnLst>
                                </p:cTn>
                              </p:par>
                            </p:childTnLst>
                          </p:cTn>
                        </p:par>
                        <p:par>
                          <p:cTn id="110" fill="hold">
                            <p:stCondLst>
                              <p:cond delay="10750"/>
                            </p:stCondLst>
                            <p:childTnLst>
                              <p:par>
                                <p:cTn id="111" presetID="22" presetClass="entr" presetSubtype="8" fill="hold" grpId="0" nodeType="afterEffect">
                                  <p:stCondLst>
                                    <p:cond delay="0"/>
                                  </p:stCondLst>
                                  <p:childTnLst>
                                    <p:set>
                                      <p:cBhvr>
                                        <p:cTn id="112" dur="1" fill="hold">
                                          <p:stCondLst>
                                            <p:cond delay="0"/>
                                          </p:stCondLst>
                                        </p:cTn>
                                        <p:tgtEl>
                                          <p:spTgt spid="23">
                                            <p:txEl>
                                              <p:pRg st="1" end="1"/>
                                            </p:txEl>
                                          </p:spTgt>
                                        </p:tgtEl>
                                        <p:attrNameLst>
                                          <p:attrName>style.visibility</p:attrName>
                                        </p:attrNameLst>
                                      </p:cBhvr>
                                      <p:to>
                                        <p:strVal val="visible"/>
                                      </p:to>
                                    </p:set>
                                    <p:animEffect transition="in" filter="wipe(left)">
                                      <p:cBhvr>
                                        <p:cTn id="113" dur="500"/>
                                        <p:tgtEl>
                                          <p:spTgt spid="23">
                                            <p:txEl>
                                              <p:pRg st="1" end="1"/>
                                            </p:txEl>
                                          </p:spTgt>
                                        </p:tgtEl>
                                      </p:cBhvr>
                                    </p:animEffect>
                                  </p:childTnLst>
                                </p:cTn>
                              </p:par>
                            </p:childTnLst>
                          </p:cTn>
                        </p:par>
                        <p:par>
                          <p:cTn id="114" fill="hold">
                            <p:stCondLst>
                              <p:cond delay="11250"/>
                            </p:stCondLst>
                            <p:childTnLst>
                              <p:par>
                                <p:cTn id="115" presetID="22" presetClass="entr" presetSubtype="8" fill="hold" grpId="0" nodeType="afterEffect">
                                  <p:stCondLst>
                                    <p:cond delay="0"/>
                                  </p:stCondLst>
                                  <p:childTnLst>
                                    <p:set>
                                      <p:cBhvr>
                                        <p:cTn id="116" dur="1" fill="hold">
                                          <p:stCondLst>
                                            <p:cond delay="0"/>
                                          </p:stCondLst>
                                        </p:cTn>
                                        <p:tgtEl>
                                          <p:spTgt spid="23">
                                            <p:txEl>
                                              <p:pRg st="2" end="2"/>
                                            </p:txEl>
                                          </p:spTgt>
                                        </p:tgtEl>
                                        <p:attrNameLst>
                                          <p:attrName>style.visibility</p:attrName>
                                        </p:attrNameLst>
                                      </p:cBhvr>
                                      <p:to>
                                        <p:strVal val="visible"/>
                                      </p:to>
                                    </p:set>
                                    <p:animEffect transition="in" filter="wipe(left)">
                                      <p:cBhvr>
                                        <p:cTn id="117" dur="500"/>
                                        <p:tgtEl>
                                          <p:spTgt spid="23">
                                            <p:txEl>
                                              <p:pRg st="2" end="2"/>
                                            </p:txEl>
                                          </p:spTgt>
                                        </p:tgtEl>
                                      </p:cBhvr>
                                    </p:animEffect>
                                  </p:childTnLst>
                                </p:cTn>
                              </p:par>
                            </p:childTnLst>
                          </p:cTn>
                        </p:par>
                        <p:par>
                          <p:cTn id="118" fill="hold">
                            <p:stCondLst>
                              <p:cond delay="11750"/>
                            </p:stCondLst>
                            <p:childTnLst>
                              <p:par>
                                <p:cTn id="119" presetID="22" presetClass="entr" presetSubtype="8" fill="hold" grpId="0" nodeType="afterEffect">
                                  <p:stCondLst>
                                    <p:cond delay="0"/>
                                  </p:stCondLst>
                                  <p:childTnLst>
                                    <p:set>
                                      <p:cBhvr>
                                        <p:cTn id="120" dur="1" fill="hold">
                                          <p:stCondLst>
                                            <p:cond delay="0"/>
                                          </p:stCondLst>
                                        </p:cTn>
                                        <p:tgtEl>
                                          <p:spTgt spid="23">
                                            <p:txEl>
                                              <p:pRg st="3" end="3"/>
                                            </p:txEl>
                                          </p:spTgt>
                                        </p:tgtEl>
                                        <p:attrNameLst>
                                          <p:attrName>style.visibility</p:attrName>
                                        </p:attrNameLst>
                                      </p:cBhvr>
                                      <p:to>
                                        <p:strVal val="visible"/>
                                      </p:to>
                                    </p:set>
                                    <p:animEffect transition="in" filter="wipe(left)">
                                      <p:cBhvr>
                                        <p:cTn id="121"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p:bldP spid="8" grpId="0" animBg="1"/>
      <p:bldP spid="14" grpId="0" build="p"/>
      <p:bldP spid="17" grpId="0" animBg="1"/>
      <p:bldP spid="18" grpId="0" build="p"/>
      <p:bldP spid="12" grpId="0" build="p"/>
      <p:bldP spid="21" grpId="0" animBg="1"/>
      <p:bldP spid="22" grpId="0" animBg="1"/>
      <p:bldP spid="23" grpId="0" build="p"/>
      <p:bldP spid="26" grpId="0"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26C6FA-D785-F106-D6B5-EE70E016451A}"/>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Parallelogram 34">
            <a:extLst>
              <a:ext uri="{FF2B5EF4-FFF2-40B4-BE49-F238E27FC236}">
                <a16:creationId xmlns:a16="http://schemas.microsoft.com/office/drawing/2014/main" id="{1503BC9D-A07A-F25F-1022-EA1FF12200FE}"/>
              </a:ext>
            </a:extLst>
          </p:cNvPr>
          <p:cNvSpPr/>
          <p:nvPr/>
        </p:nvSpPr>
        <p:spPr>
          <a:xfrm flipV="1">
            <a:off x="4622933" y="-907305"/>
            <a:ext cx="7716067" cy="7433450"/>
          </a:xfrm>
          <a:prstGeom prst="parallelogram">
            <a:avLst>
              <a:gd name="adj" fmla="val 22266"/>
            </a:avLst>
          </a:prstGeom>
          <a:solidFill>
            <a:srgbClr val="858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 name="Oval 2">
            <a:extLst>
              <a:ext uri="{FF2B5EF4-FFF2-40B4-BE49-F238E27FC236}">
                <a16:creationId xmlns:a16="http://schemas.microsoft.com/office/drawing/2014/main" id="{42F8265F-2539-A100-5BC0-B9089DA161C8}"/>
              </a:ext>
            </a:extLst>
          </p:cNvPr>
          <p:cNvSpPr>
            <a:spLocks noChangeAspect="1"/>
          </p:cNvSpPr>
          <p:nvPr/>
        </p:nvSpPr>
        <p:spPr>
          <a:xfrm>
            <a:off x="-4238632" y="-2314803"/>
            <a:ext cx="5477962" cy="5477962"/>
          </a:xfrm>
          <a:prstGeom prst="ellipse">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Rounded Rectangle 15">
            <a:extLst>
              <a:ext uri="{FF2B5EF4-FFF2-40B4-BE49-F238E27FC236}">
                <a16:creationId xmlns:a16="http://schemas.microsoft.com/office/drawing/2014/main" id="{A9E67BC2-12A2-CCC0-51BC-A4C71A1B994D}"/>
              </a:ext>
            </a:extLst>
          </p:cNvPr>
          <p:cNvSpPr/>
          <p:nvPr/>
        </p:nvSpPr>
        <p:spPr>
          <a:xfrm>
            <a:off x="412376" y="1022136"/>
            <a:ext cx="11331389" cy="16973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Parallelogram 16">
            <a:extLst>
              <a:ext uri="{FF2B5EF4-FFF2-40B4-BE49-F238E27FC236}">
                <a16:creationId xmlns:a16="http://schemas.microsoft.com/office/drawing/2014/main" id="{A60F55BA-7CC2-E47C-561B-7E8A02165230}"/>
              </a:ext>
            </a:extLst>
          </p:cNvPr>
          <p:cNvSpPr/>
          <p:nvPr/>
        </p:nvSpPr>
        <p:spPr>
          <a:xfrm>
            <a:off x="-445478" y="509574"/>
            <a:ext cx="7820054" cy="1084582"/>
          </a:xfrm>
          <a:prstGeom prst="parallelogram">
            <a:avLst/>
          </a:prstGeom>
          <a:solidFill>
            <a:srgbClr val="CF121F"/>
          </a:solidFill>
          <a:ln>
            <a:noFill/>
          </a:ln>
          <a:effectLst>
            <a:outerShdw blurRad="443932" dist="288879" dir="5400000" sx="90000" sy="9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690BC1D4-D37F-079C-4E10-BB083EC474F6}"/>
              </a:ext>
            </a:extLst>
          </p:cNvPr>
          <p:cNvSpPr txBox="1"/>
          <p:nvPr/>
        </p:nvSpPr>
        <p:spPr>
          <a:xfrm>
            <a:off x="695324" y="671806"/>
            <a:ext cx="6815820" cy="830997"/>
          </a:xfrm>
          <a:prstGeom prst="rect">
            <a:avLst/>
          </a:prstGeom>
          <a:noFill/>
        </p:spPr>
        <p:txBody>
          <a:bodyPr wrap="square">
            <a:spAutoFit/>
          </a:bodyPr>
          <a:lstStyle/>
          <a:p>
            <a:r>
              <a:rPr lang="en-US"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RESOLUTION OF THE SUPREME COURT IN CASE</a:t>
            </a:r>
          </a:p>
          <a:p>
            <a:r>
              <a:rPr lang="en-US"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NO. 904/3886/21 DD. 25</a:t>
            </a:r>
            <a:r>
              <a:rPr lang="en-GB" sz="1600" b="1" kern="100" baseline="30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a:t>
            </a:r>
            <a:r>
              <a:rPr lang="en-GB"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January </a:t>
            </a:r>
            <a:r>
              <a:rPr lang="en-US"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2022 </a:t>
            </a:r>
            <a:endParaRPr lang="en-GB"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GB" sz="1600" b="1"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GB"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point out that:</a:t>
            </a:r>
            <a:r>
              <a:rPr lang="en-US"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uk-UA" sz="16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69A1EF55-DA7B-5E1A-3ABC-CF62B013E7C2}"/>
              </a:ext>
            </a:extLst>
          </p:cNvPr>
          <p:cNvPicPr>
            <a:picLocks noChangeAspect="1"/>
          </p:cNvPicPr>
          <p:nvPr/>
        </p:nvPicPr>
        <p:blipFill rotWithShape="1">
          <a:blip r:embed="rId2"/>
          <a:srcRect b="22910"/>
          <a:stretch/>
        </p:blipFill>
        <p:spPr>
          <a:xfrm>
            <a:off x="7956621" y="331854"/>
            <a:ext cx="3827607" cy="2387595"/>
          </a:xfrm>
          <a:prstGeom prst="rect">
            <a:avLst/>
          </a:prstGeom>
        </p:spPr>
      </p:pic>
      <p:sp>
        <p:nvSpPr>
          <p:cNvPr id="13" name="TextBox 12">
            <a:extLst>
              <a:ext uri="{FF2B5EF4-FFF2-40B4-BE49-F238E27FC236}">
                <a16:creationId xmlns:a16="http://schemas.microsoft.com/office/drawing/2014/main" id="{848E0DF0-F64C-9D87-B13A-39F5B638C5C6}"/>
              </a:ext>
            </a:extLst>
          </p:cNvPr>
          <p:cNvSpPr txBox="1"/>
          <p:nvPr/>
        </p:nvSpPr>
        <p:spPr>
          <a:xfrm>
            <a:off x="800267" y="1765771"/>
            <a:ext cx="7025638" cy="738664"/>
          </a:xfrm>
          <a:prstGeom prst="rect">
            <a:avLst/>
          </a:prstGeom>
          <a:noFill/>
        </p:spPr>
        <p:txBody>
          <a:bodyPr wrap="square">
            <a:spAutoFit/>
          </a:bodyPr>
          <a:lstStyle/>
          <a:p>
            <a:r>
              <a:rPr lang="en-GB"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a:t>
            </a:r>
            <a:r>
              <a:rPr lang="en-US" sz="1400" i="1" kern="100" dirty="0" err="1">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orce</a:t>
            </a:r>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GB"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M</a:t>
            </a:r>
            <a:r>
              <a:rPr lang="en-US" sz="1400" i="1" kern="100" dirty="0" err="1">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ajeure</a:t>
            </a:r>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circumstances have nonprejudicial (established in advance) character,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and the concerned party shall prove the fact of their occurrence</a:t>
            </a:r>
            <a:r>
              <a:rPr lang="en-GB"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and led the fact</a:t>
            </a:r>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 that the circumstances are force majeure for the certain case</a:t>
            </a:r>
            <a:endParaRPr lang="uk-UA"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CE42CDB0-ACD6-0B45-7613-18ADEB9E4BE7}"/>
              </a:ext>
            </a:extLst>
          </p:cNvPr>
          <p:cNvCxnSpPr>
            <a:cxnSpLocks/>
          </p:cNvCxnSpPr>
          <p:nvPr/>
        </p:nvCxnSpPr>
        <p:spPr>
          <a:xfrm>
            <a:off x="669550" y="1837417"/>
            <a:ext cx="0" cy="63000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A022BA-993F-FAA2-AD2A-71DABF1B0DB4}"/>
              </a:ext>
            </a:extLst>
          </p:cNvPr>
          <p:cNvCxnSpPr>
            <a:cxnSpLocks/>
          </p:cNvCxnSpPr>
          <p:nvPr/>
        </p:nvCxnSpPr>
        <p:spPr>
          <a:xfrm>
            <a:off x="669550" y="3560768"/>
            <a:ext cx="0" cy="376531"/>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BB36CFE-41BA-4852-2B1E-4FABEE241BCF}"/>
              </a:ext>
            </a:extLst>
          </p:cNvPr>
          <p:cNvSpPr txBox="1"/>
          <p:nvPr/>
        </p:nvSpPr>
        <p:spPr>
          <a:xfrm>
            <a:off x="800268" y="2962710"/>
            <a:ext cx="3822665" cy="738664"/>
          </a:xfrm>
          <a:prstGeom prst="rect">
            <a:avLst/>
          </a:prstGeom>
          <a:noFill/>
        </p:spPr>
        <p:txBody>
          <a:bodyPr wrap="square">
            <a:spAutoFit/>
          </a:bodyPr>
          <a:lstStyle/>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Based on force majeure features, it is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necessary to prove their exceptionality and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irreversibility as well</a:t>
            </a:r>
            <a:endParaRPr lang="uk-UA"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7ABAF15D-96E7-EBF7-9EA6-602F71862081}"/>
              </a:ext>
            </a:extLst>
          </p:cNvPr>
          <p:cNvPicPr>
            <a:picLocks noChangeAspect="1"/>
          </p:cNvPicPr>
          <p:nvPr/>
        </p:nvPicPr>
        <p:blipFill>
          <a:blip r:embed="rId3">
            <a:alphaModFix amt="85000"/>
          </a:blip>
          <a:srcRect/>
          <a:stretch/>
        </p:blipFill>
        <p:spPr>
          <a:xfrm>
            <a:off x="489550" y="3061777"/>
            <a:ext cx="360000" cy="360000"/>
          </a:xfrm>
          <a:prstGeom prst="rect">
            <a:avLst/>
          </a:prstGeom>
        </p:spPr>
      </p:pic>
      <p:cxnSp>
        <p:nvCxnSpPr>
          <p:cNvPr id="29" name="Straight Connector 28">
            <a:extLst>
              <a:ext uri="{FF2B5EF4-FFF2-40B4-BE49-F238E27FC236}">
                <a16:creationId xmlns:a16="http://schemas.microsoft.com/office/drawing/2014/main" id="{1AE5D78F-8B21-A611-DAFA-0C5AB08FE2DF}"/>
              </a:ext>
            </a:extLst>
          </p:cNvPr>
          <p:cNvCxnSpPr>
            <a:cxnSpLocks/>
          </p:cNvCxnSpPr>
          <p:nvPr/>
        </p:nvCxnSpPr>
        <p:spPr>
          <a:xfrm>
            <a:off x="669550" y="2455483"/>
            <a:ext cx="0" cy="46800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397D5DC-A4D0-04D9-FC47-C8AB3D0A0A26}"/>
              </a:ext>
            </a:extLst>
          </p:cNvPr>
          <p:cNvSpPr txBox="1"/>
          <p:nvPr/>
        </p:nvSpPr>
        <p:spPr>
          <a:xfrm>
            <a:off x="800267" y="3992173"/>
            <a:ext cx="4249390" cy="1169551"/>
          </a:xfrm>
          <a:prstGeom prst="rect">
            <a:avLst/>
          </a:prstGeom>
          <a:noFill/>
        </p:spPr>
        <p:txBody>
          <a:bodyPr wrap="square">
            <a:spAutoFit/>
          </a:bodyPr>
          <a:lstStyle/>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Force majeure cannot be an automatic reason for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exemption from the obligations, a party to the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contract shall confirm the fact of occurrence of such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circumstances, specifically their ability to affect the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real possibility of fulfilling the obligations</a:t>
            </a:r>
            <a:endParaRPr lang="uk-UA"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FF951ACE-2AF1-8C7E-EE3F-0092DBE1AC5A}"/>
              </a:ext>
            </a:extLst>
          </p:cNvPr>
          <p:cNvPicPr>
            <a:picLocks noChangeAspect="1"/>
          </p:cNvPicPr>
          <p:nvPr/>
        </p:nvPicPr>
        <p:blipFill>
          <a:blip r:embed="rId4">
            <a:alphaModFix amt="85000"/>
          </a:blip>
          <a:srcRect/>
          <a:stretch/>
        </p:blipFill>
        <p:spPr>
          <a:xfrm>
            <a:off x="523025" y="4076290"/>
            <a:ext cx="288000" cy="288000"/>
          </a:xfrm>
          <a:prstGeom prst="rect">
            <a:avLst/>
          </a:prstGeom>
        </p:spPr>
      </p:pic>
      <p:sp>
        <p:nvSpPr>
          <p:cNvPr id="39" name="TextBox 38">
            <a:extLst>
              <a:ext uri="{FF2B5EF4-FFF2-40B4-BE49-F238E27FC236}">
                <a16:creationId xmlns:a16="http://schemas.microsoft.com/office/drawing/2014/main" id="{E397F963-0DD8-64D0-4B3C-67F1E90DC620}"/>
              </a:ext>
            </a:extLst>
          </p:cNvPr>
          <p:cNvSpPr txBox="1"/>
          <p:nvPr/>
        </p:nvSpPr>
        <p:spPr>
          <a:xfrm>
            <a:off x="800267" y="5547671"/>
            <a:ext cx="4249390" cy="830997"/>
          </a:xfrm>
          <a:prstGeom prst="rect">
            <a:avLst/>
          </a:prstGeom>
          <a:noFill/>
        </p:spPr>
        <p:txBody>
          <a:bodyPr wrap="square">
            <a:spAutoFit/>
          </a:bodyPr>
          <a:lstStyle/>
          <a:p>
            <a:r>
              <a:rPr lang="uk-UA"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The Supreme Court made the similar conclusions in its Resolutions dd.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16</a:t>
            </a:r>
            <a:r>
              <a:rPr lang="en-GB" sz="1200" baseline="30000" dirty="0" err="1">
                <a:solidFill>
                  <a:schemeClr val="tx1">
                    <a:lumMod val="65000"/>
                    <a:lumOff val="3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a:t>
            </a:r>
            <a:r>
              <a:rPr lang="en-GB" sz="1200" dirty="0">
                <a:solidFill>
                  <a:schemeClr val="tx1">
                    <a:lumMod val="65000"/>
                    <a:lumOff val="3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July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2019 in case No. 917/1053/18</a:t>
            </a:r>
            <a:r>
              <a:rPr lang="en-US" sz="1200" dirty="0">
                <a:solidFill>
                  <a:schemeClr val="tx1">
                    <a:lumMod val="65000"/>
                    <a:lumOff val="35000"/>
                  </a:schemeClr>
                </a:solidFill>
                <a:latin typeface="Arial" panose="020B0604020202020204" pitchFamily="34" charset="0"/>
                <a:cs typeface="Arial" panose="020B0604020202020204" pitchFamily="34" charset="0"/>
              </a:rPr>
              <a:t> and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dd. 09</a:t>
            </a:r>
            <a:r>
              <a:rPr lang="en-GB" sz="1200" baseline="30000" dirty="0" err="1">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a:t>
            </a:r>
            <a:r>
              <a:rPr lang="en-GB" sz="1200" dirty="0">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GB" sz="1200" dirty="0" err="1">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Novenber</a:t>
            </a:r>
            <a:r>
              <a:rPr lang="en-GB" sz="1200" dirty="0">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2021 in case No. 913/20/21</a:t>
            </a:r>
            <a:r>
              <a:rPr lang="uk-UA" sz="1200"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F7E02740-4618-7C5E-79F5-D2628B7E5087}"/>
              </a:ext>
            </a:extLst>
          </p:cNvPr>
          <p:cNvSpPr txBox="1"/>
          <p:nvPr/>
        </p:nvSpPr>
        <p:spPr>
          <a:xfrm>
            <a:off x="6693067" y="3163159"/>
            <a:ext cx="4829384" cy="1384995"/>
          </a:xfrm>
          <a:prstGeom prst="rect">
            <a:avLst/>
          </a:prstGeom>
          <a:noFill/>
        </p:spPr>
        <p:txBody>
          <a:bodyPr wrap="square">
            <a:spAutoFit/>
          </a:bodyPr>
          <a:lstStyle/>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the same time, the certificate of the Chamber of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Commerce and Industry confirming the existence of force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majeure circumstances cannot be considered as an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indisputable proof of their existence, but shall be estimated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by the court critically taking into account the established </a:t>
            </a:r>
          </a:p>
          <a:p>
            <a:r>
              <a:rPr lang="en-US"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particulars of the case and together with other evidences </a:t>
            </a:r>
            <a:endParaRPr lang="uk-UA" sz="1400" kern="1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58A089FF-165D-E805-2AC6-3324FE7ECAA5}"/>
              </a:ext>
            </a:extLst>
          </p:cNvPr>
          <p:cNvSpPr txBox="1"/>
          <p:nvPr/>
        </p:nvSpPr>
        <p:spPr>
          <a:xfrm>
            <a:off x="6693067" y="4875947"/>
            <a:ext cx="4249390" cy="1015663"/>
          </a:xfrm>
          <a:prstGeom prst="rect">
            <a:avLst/>
          </a:prstGeom>
          <a:noFill/>
        </p:spPr>
        <p:txBody>
          <a:bodyPr wrap="square">
            <a:spAutoFit/>
          </a:bodyPr>
          <a:lstStyle/>
          <a:p>
            <a:r>
              <a:rPr lang="uk-UA" sz="1200" dirty="0">
                <a:solidFill>
                  <a:schemeClr val="bg1">
                    <a:alpha val="70000"/>
                  </a:schemeClr>
                </a:solidFill>
                <a:latin typeface="Arial" panose="020B0604020202020204" pitchFamily="34" charset="0"/>
                <a:cs typeface="Arial" panose="020B0604020202020204" pitchFamily="34" charset="0"/>
              </a:rPr>
              <a:t>(</a:t>
            </a:r>
            <a:r>
              <a:rPr lang="en-US" sz="1200" dirty="0">
                <a:solidFill>
                  <a:schemeClr val="bg1">
                    <a:alpha val="70000"/>
                  </a:schemeClr>
                </a:solidFill>
                <a:latin typeface="Arial" panose="020B0604020202020204" pitchFamily="34" charset="0"/>
                <a:cs typeface="Arial" panose="020B0604020202020204" pitchFamily="34" charset="0"/>
              </a:rPr>
              <a:t>Resolutions of the Supreme Court dd.</a:t>
            </a:r>
            <a:r>
              <a:rPr lang="en-US" sz="1200" dirty="0">
                <a:solidFill>
                  <a:schemeClr val="bg1">
                    <a:alpha val="7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GB" sz="1200" dirty="0">
                <a:solidFill>
                  <a:schemeClr val="bg1">
                    <a:alpha val="7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21</a:t>
            </a:r>
            <a:r>
              <a:rPr lang="en-GB" sz="1200" baseline="30000" dirty="0">
                <a:solidFill>
                  <a:schemeClr val="bg1">
                    <a:alpha val="7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st</a:t>
            </a:r>
            <a:r>
              <a:rPr lang="en-GB" sz="1200" dirty="0">
                <a:solidFill>
                  <a:schemeClr val="bg1">
                    <a:alpha val="7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dirty="0">
                <a:solidFill>
                  <a:schemeClr val="bg1">
                    <a:alpha val="7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September , 2022 in case No. 911/589/21</a:t>
            </a:r>
            <a:r>
              <a:rPr lang="en-US" sz="1200" dirty="0">
                <a:solidFill>
                  <a:schemeClr val="bg1">
                    <a:alpha val="70000"/>
                  </a:schemeClr>
                </a:solidFill>
                <a:latin typeface="Arial" panose="020B0604020202020204" pitchFamily="34" charset="0"/>
                <a:cs typeface="Arial" panose="020B0604020202020204" pitchFamily="34" charset="0"/>
              </a:rPr>
              <a:t>, dd. </a:t>
            </a:r>
            <a:r>
              <a:rPr lang="en-US" sz="1200" dirty="0">
                <a:solidFill>
                  <a:schemeClr val="bg1">
                    <a:alpha val="7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14</a:t>
            </a:r>
            <a:r>
              <a:rPr lang="en-GB" sz="1200" baseline="30000" dirty="0" err="1">
                <a:solidFill>
                  <a:schemeClr val="bg1">
                    <a:alpha val="7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a:t>
            </a:r>
            <a:r>
              <a:rPr lang="en-GB" sz="1200" dirty="0">
                <a:solidFill>
                  <a:schemeClr val="bg1">
                    <a:alpha val="7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February </a:t>
            </a:r>
            <a:r>
              <a:rPr lang="en-US" sz="1200" dirty="0">
                <a:solidFill>
                  <a:schemeClr val="bg1">
                    <a:alpha val="7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2018 in case No. 926/2343/16</a:t>
            </a:r>
            <a:r>
              <a:rPr lang="en-US" sz="1200" dirty="0">
                <a:solidFill>
                  <a:schemeClr val="bg1">
                    <a:alpha val="70000"/>
                  </a:schemeClr>
                </a:solidFill>
                <a:latin typeface="Arial" panose="020B0604020202020204" pitchFamily="34" charset="0"/>
                <a:cs typeface="Arial" panose="020B0604020202020204" pitchFamily="34" charset="0"/>
              </a:rPr>
              <a:t>, dd. </a:t>
            </a:r>
            <a:r>
              <a:rPr lang="en-US" sz="1200" dirty="0">
                <a:solidFill>
                  <a:schemeClr val="bg1">
                    <a:alpha val="7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16</a:t>
            </a:r>
            <a:r>
              <a:rPr lang="en-GB" sz="1200" baseline="30000" dirty="0" err="1">
                <a:solidFill>
                  <a:schemeClr val="bg1">
                    <a:alpha val="7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a:t>
            </a:r>
            <a:r>
              <a:rPr lang="en-GB" sz="1200" dirty="0">
                <a:solidFill>
                  <a:schemeClr val="bg1">
                    <a:alpha val="7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July</a:t>
            </a:r>
            <a:r>
              <a:rPr lang="en-US" sz="1200" dirty="0">
                <a:solidFill>
                  <a:schemeClr val="bg1">
                    <a:alpha val="7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2019 in case No. 917/1053/18</a:t>
            </a:r>
            <a:r>
              <a:rPr lang="en-US" sz="1200" dirty="0">
                <a:solidFill>
                  <a:schemeClr val="bg1">
                    <a:alpha val="70000"/>
                  </a:schemeClr>
                </a:solidFill>
                <a:latin typeface="Arial" panose="020B0604020202020204" pitchFamily="34" charset="0"/>
                <a:cs typeface="Arial" panose="020B0604020202020204" pitchFamily="34" charset="0"/>
              </a:rPr>
              <a:t>, dd. </a:t>
            </a:r>
            <a:r>
              <a:rPr lang="en-US" sz="1200" dirty="0">
                <a:solidFill>
                  <a:schemeClr val="bg1">
                    <a:alpha val="7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25</a:t>
            </a:r>
            <a:r>
              <a:rPr lang="en-GB" sz="1200" dirty="0" err="1">
                <a:solidFill>
                  <a:schemeClr val="bg1">
                    <a:alpha val="7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a:t>
            </a:r>
            <a:r>
              <a:rPr lang="en-GB" sz="1200" dirty="0">
                <a:solidFill>
                  <a:schemeClr val="bg1">
                    <a:alpha val="7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November </a:t>
            </a:r>
            <a:r>
              <a:rPr lang="en-US" sz="1200" dirty="0">
                <a:solidFill>
                  <a:schemeClr val="bg1">
                    <a:alpha val="7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2021 in case No. 905/55/21</a:t>
            </a:r>
            <a:r>
              <a:rPr lang="uk-UA" sz="1200" dirty="0">
                <a:solidFill>
                  <a:schemeClr val="bg1">
                    <a:alpha val="70000"/>
                  </a:schemeClr>
                </a:solidFill>
                <a:latin typeface="Arial" panose="020B0604020202020204" pitchFamily="34" charset="0"/>
                <a:cs typeface="Arial" panose="020B0604020202020204" pitchFamily="34" charset="0"/>
              </a:rPr>
              <a:t>).</a:t>
            </a:r>
            <a:r>
              <a:rPr lang="en-UA" sz="1200" dirty="0">
                <a:solidFill>
                  <a:schemeClr val="bg1">
                    <a:alpha val="70000"/>
                  </a:schemeClr>
                </a:solidFill>
                <a:latin typeface="Arial" panose="020B0604020202020204" pitchFamily="34" charset="0"/>
                <a:cs typeface="Arial" panose="020B0604020202020204" pitchFamily="34" charset="0"/>
              </a:rPr>
              <a:t> </a:t>
            </a:r>
            <a:endParaRPr lang="uk-UA" sz="1200" dirty="0">
              <a:solidFill>
                <a:schemeClr val="bg1">
                  <a:alpha val="70000"/>
                </a:schemeClr>
              </a:solidFill>
              <a:latin typeface="Arial" panose="020B0604020202020204" pitchFamily="34" charset="0"/>
              <a:cs typeface="Arial" panose="020B0604020202020204" pitchFamily="34" charset="0"/>
            </a:endParaRPr>
          </a:p>
        </p:txBody>
      </p:sp>
      <p:pic>
        <p:nvPicPr>
          <p:cNvPr id="42" name="Picture 15">
            <a:extLst>
              <a:ext uri="{FF2B5EF4-FFF2-40B4-BE49-F238E27FC236}">
                <a16:creationId xmlns:a16="http://schemas.microsoft.com/office/drawing/2014/main" id="{1E4B05E8-E651-6231-B9A2-3EA55C2065A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39512" y="3255501"/>
            <a:ext cx="853553" cy="1288591"/>
          </a:xfrm>
          <a:prstGeom prst="rect">
            <a:avLst/>
          </a:prstGeom>
        </p:spPr>
      </p:pic>
      <p:pic>
        <p:nvPicPr>
          <p:cNvPr id="46" name="Picture 45">
            <a:extLst>
              <a:ext uri="{FF2B5EF4-FFF2-40B4-BE49-F238E27FC236}">
                <a16:creationId xmlns:a16="http://schemas.microsoft.com/office/drawing/2014/main" id="{E2B3F6F4-54E8-1E8F-58CF-6E814A2F9B46}"/>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6016409" y="3614046"/>
            <a:ext cx="571500" cy="571500"/>
          </a:xfrm>
          <a:prstGeom prst="rect">
            <a:avLst/>
          </a:prstGeom>
        </p:spPr>
      </p:pic>
      <p:sp>
        <p:nvSpPr>
          <p:cNvPr id="48" name="Parallelogram 47">
            <a:extLst>
              <a:ext uri="{FF2B5EF4-FFF2-40B4-BE49-F238E27FC236}">
                <a16:creationId xmlns:a16="http://schemas.microsoft.com/office/drawing/2014/main" id="{EF0EF0C7-4F1F-02B2-28F1-B0E776BEDA86}"/>
              </a:ext>
            </a:extLst>
          </p:cNvPr>
          <p:cNvSpPr/>
          <p:nvPr/>
        </p:nvSpPr>
        <p:spPr>
          <a:xfrm>
            <a:off x="4622933" y="6526145"/>
            <a:ext cx="7716067" cy="7433450"/>
          </a:xfrm>
          <a:prstGeom prst="parallelogram">
            <a:avLst>
              <a:gd name="adj" fmla="val 222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19138687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500"/>
                                        <p:tgtEl>
                                          <p:spTgt spid="13">
                                            <p:txEl>
                                              <p:pRg st="1" end="1"/>
                                            </p:txEl>
                                          </p:spTgt>
                                        </p:tgtEl>
                                      </p:cBhvr>
                                    </p:animEffect>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26">
                                            <p:txEl>
                                              <p:pRg st="0" end="0"/>
                                            </p:txEl>
                                          </p:spTgt>
                                        </p:tgtEl>
                                        <p:attrNameLst>
                                          <p:attrName>style.visibility</p:attrName>
                                        </p:attrNameLst>
                                      </p:cBhvr>
                                      <p:to>
                                        <p:strVal val="visible"/>
                                      </p:to>
                                    </p:set>
                                    <p:animEffect transition="in" filter="wipe(left)">
                                      <p:cBhvr>
                                        <p:cTn id="50" dur="500"/>
                                        <p:tgtEl>
                                          <p:spTgt spid="26">
                                            <p:txEl>
                                              <p:pRg st="0" end="0"/>
                                            </p:txEl>
                                          </p:spTgt>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6">
                                            <p:txEl>
                                              <p:pRg st="1" end="1"/>
                                            </p:txEl>
                                          </p:spTgt>
                                        </p:tgtEl>
                                        <p:attrNameLst>
                                          <p:attrName>style.visibility</p:attrName>
                                        </p:attrNameLst>
                                      </p:cBhvr>
                                      <p:to>
                                        <p:strVal val="visible"/>
                                      </p:to>
                                    </p:set>
                                    <p:animEffect transition="in" filter="wipe(left)">
                                      <p:cBhvr>
                                        <p:cTn id="54" dur="500"/>
                                        <p:tgtEl>
                                          <p:spTgt spid="26">
                                            <p:txEl>
                                              <p:pRg st="1" end="1"/>
                                            </p:txEl>
                                          </p:spTgt>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26">
                                            <p:txEl>
                                              <p:pRg st="2" end="2"/>
                                            </p:txEl>
                                          </p:spTgt>
                                        </p:tgtEl>
                                        <p:attrNameLst>
                                          <p:attrName>style.visibility</p:attrName>
                                        </p:attrNameLst>
                                      </p:cBhvr>
                                      <p:to>
                                        <p:strVal val="visible"/>
                                      </p:to>
                                    </p:set>
                                    <p:animEffect transition="in" filter="wipe(left)">
                                      <p:cBhvr>
                                        <p:cTn id="58" dur="500"/>
                                        <p:tgtEl>
                                          <p:spTgt spid="26">
                                            <p:txEl>
                                              <p:pRg st="2" end="2"/>
                                            </p:txEl>
                                          </p:spTgt>
                                        </p:tgtEl>
                                      </p:cBhvr>
                                    </p:animEffect>
                                  </p:childTnLst>
                                </p:cTn>
                              </p:par>
                            </p:childTnLst>
                          </p:cTn>
                        </p:par>
                        <p:par>
                          <p:cTn id="59" fill="hold">
                            <p:stCondLst>
                              <p:cond delay="6000"/>
                            </p:stCondLst>
                            <p:childTnLst>
                              <p:par>
                                <p:cTn id="60" presetID="22" presetClass="entr" presetSubtype="1"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up)">
                                      <p:cBhvr>
                                        <p:cTn id="62" dur="500"/>
                                        <p:tgtEl>
                                          <p:spTgt spid="25"/>
                                        </p:tgtEl>
                                      </p:cBhvr>
                                    </p:animEffect>
                                  </p:childTnLst>
                                </p:cTn>
                              </p:par>
                            </p:childTnLst>
                          </p:cTn>
                        </p:par>
                        <p:par>
                          <p:cTn id="63" fill="hold">
                            <p:stCondLst>
                              <p:cond delay="6500"/>
                            </p:stCondLst>
                            <p:childTnLst>
                              <p:par>
                                <p:cTn id="64" presetID="53" presetClass="entr" presetSubtype="16"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Effect transition="in" filter="fade">
                                      <p:cBhvr>
                                        <p:cTn id="68" dur="500"/>
                                        <p:tgtEl>
                                          <p:spTgt spid="33"/>
                                        </p:tgtEl>
                                      </p:cBhvr>
                                    </p:animEffect>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Effect transition="in" filter="wipe(left)">
                                      <p:cBhvr>
                                        <p:cTn id="72" dur="500"/>
                                        <p:tgtEl>
                                          <p:spTgt spid="32">
                                            <p:txEl>
                                              <p:pRg st="0" end="0"/>
                                            </p:txEl>
                                          </p:spTgt>
                                        </p:tgtEl>
                                      </p:cBhvr>
                                    </p:animEffect>
                                  </p:childTnLst>
                                </p:cTn>
                              </p:par>
                            </p:childTnLst>
                          </p:cTn>
                        </p:par>
                        <p:par>
                          <p:cTn id="73" fill="hold">
                            <p:stCondLst>
                              <p:cond delay="7500"/>
                            </p:stCondLst>
                            <p:childTnLst>
                              <p:par>
                                <p:cTn id="74" presetID="22" presetClass="entr" presetSubtype="8" fill="hold" grpId="0" nodeType="afterEffect">
                                  <p:stCondLst>
                                    <p:cond delay="0"/>
                                  </p:stCondLst>
                                  <p:childTnLst>
                                    <p:set>
                                      <p:cBhvr>
                                        <p:cTn id="75" dur="1" fill="hold">
                                          <p:stCondLst>
                                            <p:cond delay="0"/>
                                          </p:stCondLst>
                                        </p:cTn>
                                        <p:tgtEl>
                                          <p:spTgt spid="32">
                                            <p:txEl>
                                              <p:pRg st="1" end="1"/>
                                            </p:txEl>
                                          </p:spTgt>
                                        </p:tgtEl>
                                        <p:attrNameLst>
                                          <p:attrName>style.visibility</p:attrName>
                                        </p:attrNameLst>
                                      </p:cBhvr>
                                      <p:to>
                                        <p:strVal val="visible"/>
                                      </p:to>
                                    </p:set>
                                    <p:animEffect transition="in" filter="wipe(left)">
                                      <p:cBhvr>
                                        <p:cTn id="76" dur="500"/>
                                        <p:tgtEl>
                                          <p:spTgt spid="32">
                                            <p:txEl>
                                              <p:pRg st="1" end="1"/>
                                            </p:txEl>
                                          </p:spTgt>
                                        </p:tgtEl>
                                      </p:cBhvr>
                                    </p:animEffect>
                                  </p:childTnLst>
                                </p:cTn>
                              </p:par>
                            </p:childTnLst>
                          </p:cTn>
                        </p:par>
                        <p:par>
                          <p:cTn id="77" fill="hold">
                            <p:stCondLst>
                              <p:cond delay="8000"/>
                            </p:stCondLst>
                            <p:childTnLst>
                              <p:par>
                                <p:cTn id="78" presetID="22" presetClass="entr" presetSubtype="8" fill="hold" grpId="0" nodeType="afterEffect">
                                  <p:stCondLst>
                                    <p:cond delay="0"/>
                                  </p:stCondLst>
                                  <p:childTnLst>
                                    <p:set>
                                      <p:cBhvr>
                                        <p:cTn id="79" dur="1" fill="hold">
                                          <p:stCondLst>
                                            <p:cond delay="0"/>
                                          </p:stCondLst>
                                        </p:cTn>
                                        <p:tgtEl>
                                          <p:spTgt spid="32">
                                            <p:txEl>
                                              <p:pRg st="2" end="2"/>
                                            </p:txEl>
                                          </p:spTgt>
                                        </p:tgtEl>
                                        <p:attrNameLst>
                                          <p:attrName>style.visibility</p:attrName>
                                        </p:attrNameLst>
                                      </p:cBhvr>
                                      <p:to>
                                        <p:strVal val="visible"/>
                                      </p:to>
                                    </p:set>
                                    <p:animEffect transition="in" filter="wipe(left)">
                                      <p:cBhvr>
                                        <p:cTn id="80" dur="500"/>
                                        <p:tgtEl>
                                          <p:spTgt spid="32">
                                            <p:txEl>
                                              <p:pRg st="2" end="2"/>
                                            </p:txEl>
                                          </p:spTgt>
                                        </p:tgtEl>
                                      </p:cBhvr>
                                    </p:animEffect>
                                  </p:childTnLst>
                                </p:cTn>
                              </p:par>
                            </p:childTnLst>
                          </p:cTn>
                        </p:par>
                        <p:par>
                          <p:cTn id="81" fill="hold">
                            <p:stCondLst>
                              <p:cond delay="8500"/>
                            </p:stCondLst>
                            <p:childTnLst>
                              <p:par>
                                <p:cTn id="82" presetID="22" presetClass="entr" presetSubtype="8" fill="hold" grpId="0" nodeType="afterEffect">
                                  <p:stCondLst>
                                    <p:cond delay="0"/>
                                  </p:stCondLst>
                                  <p:childTnLst>
                                    <p:set>
                                      <p:cBhvr>
                                        <p:cTn id="83" dur="1" fill="hold">
                                          <p:stCondLst>
                                            <p:cond delay="0"/>
                                          </p:stCondLst>
                                        </p:cTn>
                                        <p:tgtEl>
                                          <p:spTgt spid="32">
                                            <p:txEl>
                                              <p:pRg st="3" end="3"/>
                                            </p:txEl>
                                          </p:spTgt>
                                        </p:tgtEl>
                                        <p:attrNameLst>
                                          <p:attrName>style.visibility</p:attrName>
                                        </p:attrNameLst>
                                      </p:cBhvr>
                                      <p:to>
                                        <p:strVal val="visible"/>
                                      </p:to>
                                    </p:set>
                                    <p:animEffect transition="in" filter="wipe(left)">
                                      <p:cBhvr>
                                        <p:cTn id="84" dur="500"/>
                                        <p:tgtEl>
                                          <p:spTgt spid="32">
                                            <p:txEl>
                                              <p:pRg st="3" end="3"/>
                                            </p:txEl>
                                          </p:spTgt>
                                        </p:tgtEl>
                                      </p:cBhvr>
                                    </p:animEffect>
                                  </p:childTnLst>
                                </p:cTn>
                              </p:par>
                            </p:childTnLst>
                          </p:cTn>
                        </p:par>
                        <p:par>
                          <p:cTn id="85" fill="hold">
                            <p:stCondLst>
                              <p:cond delay="9000"/>
                            </p:stCondLst>
                            <p:childTnLst>
                              <p:par>
                                <p:cTn id="86" presetID="22" presetClass="entr" presetSubtype="8" fill="hold" grpId="0" nodeType="afterEffect">
                                  <p:stCondLst>
                                    <p:cond delay="0"/>
                                  </p:stCondLst>
                                  <p:childTnLst>
                                    <p:set>
                                      <p:cBhvr>
                                        <p:cTn id="87" dur="1" fill="hold">
                                          <p:stCondLst>
                                            <p:cond delay="0"/>
                                          </p:stCondLst>
                                        </p:cTn>
                                        <p:tgtEl>
                                          <p:spTgt spid="32">
                                            <p:txEl>
                                              <p:pRg st="4" end="4"/>
                                            </p:txEl>
                                          </p:spTgt>
                                        </p:tgtEl>
                                        <p:attrNameLst>
                                          <p:attrName>style.visibility</p:attrName>
                                        </p:attrNameLst>
                                      </p:cBhvr>
                                      <p:to>
                                        <p:strVal val="visible"/>
                                      </p:to>
                                    </p:set>
                                    <p:animEffect transition="in" filter="wipe(left)">
                                      <p:cBhvr>
                                        <p:cTn id="88" dur="500"/>
                                        <p:tgtEl>
                                          <p:spTgt spid="32">
                                            <p:txEl>
                                              <p:pRg st="4" end="4"/>
                                            </p:txEl>
                                          </p:spTgt>
                                        </p:tgtEl>
                                      </p:cBhvr>
                                    </p:animEffect>
                                  </p:childTnLst>
                                </p:cTn>
                              </p:par>
                            </p:childTnLst>
                          </p:cTn>
                        </p:par>
                        <p:par>
                          <p:cTn id="89" fill="hold">
                            <p:stCondLst>
                              <p:cond delay="9500"/>
                            </p:stCondLst>
                            <p:childTnLst>
                              <p:par>
                                <p:cTn id="90" presetID="42" presetClass="entr" presetSubtype="0" fill="hold" grpId="0" nodeType="afterEffect">
                                  <p:stCondLst>
                                    <p:cond delay="0"/>
                                  </p:stCondLst>
                                  <p:childTnLst>
                                    <p:set>
                                      <p:cBhvr>
                                        <p:cTn id="91" dur="1" fill="hold">
                                          <p:stCondLst>
                                            <p:cond delay="0"/>
                                          </p:stCondLst>
                                        </p:cTn>
                                        <p:tgtEl>
                                          <p:spTgt spid="39">
                                            <p:txEl>
                                              <p:pRg st="0" end="0"/>
                                            </p:txEl>
                                          </p:spTgt>
                                        </p:tgtEl>
                                        <p:attrNameLst>
                                          <p:attrName>style.visibility</p:attrName>
                                        </p:attrNameLst>
                                      </p:cBhvr>
                                      <p:to>
                                        <p:strVal val="visible"/>
                                      </p:to>
                                    </p:set>
                                    <p:animEffect transition="in" filter="fade">
                                      <p:cBhvr>
                                        <p:cTn id="92" dur="500"/>
                                        <p:tgtEl>
                                          <p:spTgt spid="39">
                                            <p:txEl>
                                              <p:pRg st="0" end="0"/>
                                            </p:txEl>
                                          </p:spTgt>
                                        </p:tgtEl>
                                      </p:cBhvr>
                                    </p:animEffect>
                                    <p:anim calcmode="lin" valueType="num">
                                      <p:cBhvr>
                                        <p:cTn id="9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94" dur="5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95" fill="hold">
                            <p:stCondLst>
                              <p:cond delay="10000"/>
                            </p:stCondLst>
                            <p:childTnLst>
                              <p:par>
                                <p:cTn id="96" presetID="53" presetClass="entr" presetSubtype="16" fill="hold"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par>
                          <p:cTn id="101" fill="hold">
                            <p:stCondLst>
                              <p:cond delay="10500"/>
                            </p:stCondLst>
                            <p:childTnLst>
                              <p:par>
                                <p:cTn id="102" presetID="22" presetClass="entr" presetSubtype="8" fill="hold" grpId="0" nodeType="afterEffect">
                                  <p:stCondLst>
                                    <p:cond delay="0"/>
                                  </p:stCondLst>
                                  <p:childTnLst>
                                    <p:set>
                                      <p:cBhvr>
                                        <p:cTn id="103" dur="1" fill="hold">
                                          <p:stCondLst>
                                            <p:cond delay="0"/>
                                          </p:stCondLst>
                                        </p:cTn>
                                        <p:tgtEl>
                                          <p:spTgt spid="40">
                                            <p:txEl>
                                              <p:pRg st="0" end="0"/>
                                            </p:txEl>
                                          </p:spTgt>
                                        </p:tgtEl>
                                        <p:attrNameLst>
                                          <p:attrName>style.visibility</p:attrName>
                                        </p:attrNameLst>
                                      </p:cBhvr>
                                      <p:to>
                                        <p:strVal val="visible"/>
                                      </p:to>
                                    </p:set>
                                    <p:animEffect transition="in" filter="wipe(left)">
                                      <p:cBhvr>
                                        <p:cTn id="104" dur="500"/>
                                        <p:tgtEl>
                                          <p:spTgt spid="40">
                                            <p:txEl>
                                              <p:pRg st="0" end="0"/>
                                            </p:txEl>
                                          </p:spTgt>
                                        </p:tgtEl>
                                      </p:cBhvr>
                                    </p:animEffect>
                                  </p:childTnLst>
                                </p:cTn>
                              </p:par>
                            </p:childTnLst>
                          </p:cTn>
                        </p:par>
                        <p:par>
                          <p:cTn id="105" fill="hold">
                            <p:stCondLst>
                              <p:cond delay="11000"/>
                            </p:stCondLst>
                            <p:childTnLst>
                              <p:par>
                                <p:cTn id="106" presetID="22" presetClass="entr" presetSubtype="8" fill="hold" grpId="0" nodeType="afterEffect">
                                  <p:stCondLst>
                                    <p:cond delay="0"/>
                                  </p:stCondLst>
                                  <p:childTnLst>
                                    <p:set>
                                      <p:cBhvr>
                                        <p:cTn id="107" dur="1" fill="hold">
                                          <p:stCondLst>
                                            <p:cond delay="0"/>
                                          </p:stCondLst>
                                        </p:cTn>
                                        <p:tgtEl>
                                          <p:spTgt spid="40">
                                            <p:txEl>
                                              <p:pRg st="1" end="1"/>
                                            </p:txEl>
                                          </p:spTgt>
                                        </p:tgtEl>
                                        <p:attrNameLst>
                                          <p:attrName>style.visibility</p:attrName>
                                        </p:attrNameLst>
                                      </p:cBhvr>
                                      <p:to>
                                        <p:strVal val="visible"/>
                                      </p:to>
                                    </p:set>
                                    <p:animEffect transition="in" filter="wipe(left)">
                                      <p:cBhvr>
                                        <p:cTn id="108" dur="500"/>
                                        <p:tgtEl>
                                          <p:spTgt spid="40">
                                            <p:txEl>
                                              <p:pRg st="1" end="1"/>
                                            </p:txEl>
                                          </p:spTgt>
                                        </p:tgtEl>
                                      </p:cBhvr>
                                    </p:animEffect>
                                  </p:childTnLst>
                                </p:cTn>
                              </p:par>
                            </p:childTnLst>
                          </p:cTn>
                        </p:par>
                        <p:par>
                          <p:cTn id="109" fill="hold">
                            <p:stCondLst>
                              <p:cond delay="11500"/>
                            </p:stCondLst>
                            <p:childTnLst>
                              <p:par>
                                <p:cTn id="110" presetID="22" presetClass="entr" presetSubtype="8" fill="hold" grpId="0" nodeType="afterEffect">
                                  <p:stCondLst>
                                    <p:cond delay="0"/>
                                  </p:stCondLst>
                                  <p:childTnLst>
                                    <p:set>
                                      <p:cBhvr>
                                        <p:cTn id="111" dur="1" fill="hold">
                                          <p:stCondLst>
                                            <p:cond delay="0"/>
                                          </p:stCondLst>
                                        </p:cTn>
                                        <p:tgtEl>
                                          <p:spTgt spid="40">
                                            <p:txEl>
                                              <p:pRg st="2" end="2"/>
                                            </p:txEl>
                                          </p:spTgt>
                                        </p:tgtEl>
                                        <p:attrNameLst>
                                          <p:attrName>style.visibility</p:attrName>
                                        </p:attrNameLst>
                                      </p:cBhvr>
                                      <p:to>
                                        <p:strVal val="visible"/>
                                      </p:to>
                                    </p:set>
                                    <p:animEffect transition="in" filter="wipe(left)">
                                      <p:cBhvr>
                                        <p:cTn id="112" dur="500"/>
                                        <p:tgtEl>
                                          <p:spTgt spid="40">
                                            <p:txEl>
                                              <p:pRg st="2" end="2"/>
                                            </p:txEl>
                                          </p:spTgt>
                                        </p:tgtEl>
                                      </p:cBhvr>
                                    </p:animEffect>
                                  </p:childTnLst>
                                </p:cTn>
                              </p:par>
                            </p:childTnLst>
                          </p:cTn>
                        </p:par>
                        <p:par>
                          <p:cTn id="113" fill="hold">
                            <p:stCondLst>
                              <p:cond delay="12000"/>
                            </p:stCondLst>
                            <p:childTnLst>
                              <p:par>
                                <p:cTn id="114" presetID="22" presetClass="entr" presetSubtype="8" fill="hold" grpId="0" nodeType="afterEffect">
                                  <p:stCondLst>
                                    <p:cond delay="0"/>
                                  </p:stCondLst>
                                  <p:childTnLst>
                                    <p:set>
                                      <p:cBhvr>
                                        <p:cTn id="115" dur="1" fill="hold">
                                          <p:stCondLst>
                                            <p:cond delay="0"/>
                                          </p:stCondLst>
                                        </p:cTn>
                                        <p:tgtEl>
                                          <p:spTgt spid="40">
                                            <p:txEl>
                                              <p:pRg st="3" end="3"/>
                                            </p:txEl>
                                          </p:spTgt>
                                        </p:tgtEl>
                                        <p:attrNameLst>
                                          <p:attrName>style.visibility</p:attrName>
                                        </p:attrNameLst>
                                      </p:cBhvr>
                                      <p:to>
                                        <p:strVal val="visible"/>
                                      </p:to>
                                    </p:set>
                                    <p:animEffect transition="in" filter="wipe(left)">
                                      <p:cBhvr>
                                        <p:cTn id="116" dur="500"/>
                                        <p:tgtEl>
                                          <p:spTgt spid="40">
                                            <p:txEl>
                                              <p:pRg st="3" end="3"/>
                                            </p:txEl>
                                          </p:spTgt>
                                        </p:tgtEl>
                                      </p:cBhvr>
                                    </p:animEffect>
                                  </p:childTnLst>
                                </p:cTn>
                              </p:par>
                            </p:childTnLst>
                          </p:cTn>
                        </p:par>
                        <p:par>
                          <p:cTn id="117" fill="hold">
                            <p:stCondLst>
                              <p:cond delay="12500"/>
                            </p:stCondLst>
                            <p:childTnLst>
                              <p:par>
                                <p:cTn id="118" presetID="22" presetClass="entr" presetSubtype="8" fill="hold" grpId="0" nodeType="afterEffect">
                                  <p:stCondLst>
                                    <p:cond delay="0"/>
                                  </p:stCondLst>
                                  <p:childTnLst>
                                    <p:set>
                                      <p:cBhvr>
                                        <p:cTn id="119" dur="1" fill="hold">
                                          <p:stCondLst>
                                            <p:cond delay="0"/>
                                          </p:stCondLst>
                                        </p:cTn>
                                        <p:tgtEl>
                                          <p:spTgt spid="40">
                                            <p:txEl>
                                              <p:pRg st="4" end="4"/>
                                            </p:txEl>
                                          </p:spTgt>
                                        </p:tgtEl>
                                        <p:attrNameLst>
                                          <p:attrName>style.visibility</p:attrName>
                                        </p:attrNameLst>
                                      </p:cBhvr>
                                      <p:to>
                                        <p:strVal val="visible"/>
                                      </p:to>
                                    </p:set>
                                    <p:animEffect transition="in" filter="wipe(left)">
                                      <p:cBhvr>
                                        <p:cTn id="120" dur="500"/>
                                        <p:tgtEl>
                                          <p:spTgt spid="40">
                                            <p:txEl>
                                              <p:pRg st="4" end="4"/>
                                            </p:txEl>
                                          </p:spTgt>
                                        </p:tgtEl>
                                      </p:cBhvr>
                                    </p:animEffect>
                                  </p:childTnLst>
                                </p:cTn>
                              </p:par>
                            </p:childTnLst>
                          </p:cTn>
                        </p:par>
                        <p:par>
                          <p:cTn id="121" fill="hold">
                            <p:stCondLst>
                              <p:cond delay="13000"/>
                            </p:stCondLst>
                            <p:childTnLst>
                              <p:par>
                                <p:cTn id="122" presetID="22" presetClass="entr" presetSubtype="8" fill="hold" grpId="0" nodeType="afterEffect">
                                  <p:stCondLst>
                                    <p:cond delay="0"/>
                                  </p:stCondLst>
                                  <p:childTnLst>
                                    <p:set>
                                      <p:cBhvr>
                                        <p:cTn id="123" dur="1" fill="hold">
                                          <p:stCondLst>
                                            <p:cond delay="0"/>
                                          </p:stCondLst>
                                        </p:cTn>
                                        <p:tgtEl>
                                          <p:spTgt spid="40">
                                            <p:txEl>
                                              <p:pRg st="5" end="5"/>
                                            </p:txEl>
                                          </p:spTgt>
                                        </p:tgtEl>
                                        <p:attrNameLst>
                                          <p:attrName>style.visibility</p:attrName>
                                        </p:attrNameLst>
                                      </p:cBhvr>
                                      <p:to>
                                        <p:strVal val="visible"/>
                                      </p:to>
                                    </p:set>
                                    <p:animEffect transition="in" filter="wipe(left)">
                                      <p:cBhvr>
                                        <p:cTn id="124" dur="500"/>
                                        <p:tgtEl>
                                          <p:spTgt spid="40">
                                            <p:txEl>
                                              <p:pRg st="5" end="5"/>
                                            </p:txEl>
                                          </p:spTgt>
                                        </p:tgtEl>
                                      </p:cBhvr>
                                    </p:animEffect>
                                  </p:childTnLst>
                                </p:cTn>
                              </p:par>
                            </p:childTnLst>
                          </p:cTn>
                        </p:par>
                        <p:par>
                          <p:cTn id="125" fill="hold">
                            <p:stCondLst>
                              <p:cond delay="13500"/>
                            </p:stCondLst>
                            <p:childTnLst>
                              <p:par>
                                <p:cTn id="126" presetID="31" presetClass="entr" presetSubtype="0" fill="hold" nodeType="afterEffect">
                                  <p:stCondLst>
                                    <p:cond delay="0"/>
                                  </p:stCondLst>
                                  <p:childTnLst>
                                    <p:set>
                                      <p:cBhvr>
                                        <p:cTn id="127" dur="1" fill="hold">
                                          <p:stCondLst>
                                            <p:cond delay="0"/>
                                          </p:stCondLst>
                                        </p:cTn>
                                        <p:tgtEl>
                                          <p:spTgt spid="46"/>
                                        </p:tgtEl>
                                        <p:attrNameLst>
                                          <p:attrName>style.visibility</p:attrName>
                                        </p:attrNameLst>
                                      </p:cBhvr>
                                      <p:to>
                                        <p:strVal val="visible"/>
                                      </p:to>
                                    </p:set>
                                    <p:anim calcmode="lin" valueType="num">
                                      <p:cBhvr>
                                        <p:cTn id="128" dur="500" fill="hold"/>
                                        <p:tgtEl>
                                          <p:spTgt spid="46"/>
                                        </p:tgtEl>
                                        <p:attrNameLst>
                                          <p:attrName>ppt_w</p:attrName>
                                        </p:attrNameLst>
                                      </p:cBhvr>
                                      <p:tavLst>
                                        <p:tav tm="0">
                                          <p:val>
                                            <p:fltVal val="0"/>
                                          </p:val>
                                        </p:tav>
                                        <p:tav tm="100000">
                                          <p:val>
                                            <p:strVal val="#ppt_w"/>
                                          </p:val>
                                        </p:tav>
                                      </p:tavLst>
                                    </p:anim>
                                    <p:anim calcmode="lin" valueType="num">
                                      <p:cBhvr>
                                        <p:cTn id="129" dur="500" fill="hold"/>
                                        <p:tgtEl>
                                          <p:spTgt spid="46"/>
                                        </p:tgtEl>
                                        <p:attrNameLst>
                                          <p:attrName>ppt_h</p:attrName>
                                        </p:attrNameLst>
                                      </p:cBhvr>
                                      <p:tavLst>
                                        <p:tav tm="0">
                                          <p:val>
                                            <p:fltVal val="0"/>
                                          </p:val>
                                        </p:tav>
                                        <p:tav tm="100000">
                                          <p:val>
                                            <p:strVal val="#ppt_h"/>
                                          </p:val>
                                        </p:tav>
                                      </p:tavLst>
                                    </p:anim>
                                    <p:anim calcmode="lin" valueType="num">
                                      <p:cBhvr>
                                        <p:cTn id="130" dur="500" fill="hold"/>
                                        <p:tgtEl>
                                          <p:spTgt spid="46"/>
                                        </p:tgtEl>
                                        <p:attrNameLst>
                                          <p:attrName>style.rotation</p:attrName>
                                        </p:attrNameLst>
                                      </p:cBhvr>
                                      <p:tavLst>
                                        <p:tav tm="0">
                                          <p:val>
                                            <p:fltVal val="90"/>
                                          </p:val>
                                        </p:tav>
                                        <p:tav tm="100000">
                                          <p:val>
                                            <p:fltVal val="0"/>
                                          </p:val>
                                        </p:tav>
                                      </p:tavLst>
                                    </p:anim>
                                    <p:animEffect transition="in" filter="fade">
                                      <p:cBhvr>
                                        <p:cTn id="131" dur="500"/>
                                        <p:tgtEl>
                                          <p:spTgt spid="46"/>
                                        </p:tgtEl>
                                      </p:cBhvr>
                                    </p:animEffect>
                                  </p:childTnLst>
                                </p:cTn>
                              </p:par>
                            </p:childTnLst>
                          </p:cTn>
                        </p:par>
                        <p:par>
                          <p:cTn id="132" fill="hold">
                            <p:stCondLst>
                              <p:cond delay="14000"/>
                            </p:stCondLst>
                            <p:childTnLst>
                              <p:par>
                                <p:cTn id="133" presetID="42" presetClass="entr" presetSubtype="0" fill="hold" grpId="0" nodeType="afterEffect">
                                  <p:stCondLst>
                                    <p:cond delay="0"/>
                                  </p:stCondLst>
                                  <p:childTnLst>
                                    <p:set>
                                      <p:cBhvr>
                                        <p:cTn id="134" dur="1" fill="hold">
                                          <p:stCondLst>
                                            <p:cond delay="0"/>
                                          </p:stCondLst>
                                        </p:cTn>
                                        <p:tgtEl>
                                          <p:spTgt spid="41">
                                            <p:txEl>
                                              <p:pRg st="0" end="0"/>
                                            </p:txEl>
                                          </p:spTgt>
                                        </p:tgtEl>
                                        <p:attrNameLst>
                                          <p:attrName>style.visibility</p:attrName>
                                        </p:attrNameLst>
                                      </p:cBhvr>
                                      <p:to>
                                        <p:strVal val="visible"/>
                                      </p:to>
                                    </p:set>
                                    <p:animEffect transition="in" filter="fade">
                                      <p:cBhvr>
                                        <p:cTn id="135" dur="500"/>
                                        <p:tgtEl>
                                          <p:spTgt spid="41">
                                            <p:txEl>
                                              <p:pRg st="0" end="0"/>
                                            </p:txEl>
                                          </p:spTgt>
                                        </p:tgtEl>
                                      </p:cBhvr>
                                    </p:animEffect>
                                    <p:anim calcmode="lin" valueType="num">
                                      <p:cBhvr>
                                        <p:cTn id="136"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37" dur="5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build="p"/>
      <p:bldP spid="13" grpId="0" build="p"/>
      <p:bldP spid="26" grpId="0" build="p"/>
      <p:bldP spid="32" grpId="0" build="p"/>
      <p:bldP spid="39" grpId="0" build="p"/>
      <p:bldP spid="40" grpId="0" build="p"/>
      <p:bldP spid="4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B58FE-DB6A-912A-C0FA-FFEB9B1793E5}"/>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Parallelogram 9">
            <a:extLst>
              <a:ext uri="{FF2B5EF4-FFF2-40B4-BE49-F238E27FC236}">
                <a16:creationId xmlns:a16="http://schemas.microsoft.com/office/drawing/2014/main" id="{E9307BC7-1637-5E32-312A-848886ADA8D2}"/>
              </a:ext>
            </a:extLst>
          </p:cNvPr>
          <p:cNvSpPr/>
          <p:nvPr/>
        </p:nvSpPr>
        <p:spPr>
          <a:xfrm>
            <a:off x="4622933" y="-331855"/>
            <a:ext cx="7716067" cy="7433450"/>
          </a:xfrm>
          <a:prstGeom prst="parallelogram">
            <a:avLst>
              <a:gd name="adj" fmla="val 2226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51" name="Picture 50">
            <a:extLst>
              <a:ext uri="{FF2B5EF4-FFF2-40B4-BE49-F238E27FC236}">
                <a16:creationId xmlns:a16="http://schemas.microsoft.com/office/drawing/2014/main" id="{FCA3FBE3-4962-67DA-7534-6CB88D2B7255}"/>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Blur radius="20"/>
                    </a14:imgEffect>
                    <a14:imgEffect>
                      <a14:brightnessContrast bright="-23000"/>
                    </a14:imgEffect>
                  </a14:imgLayer>
                </a14:imgProps>
              </a:ext>
              <a:ext uri="{28A0092B-C50C-407E-A947-70E740481C1C}">
                <a14:useLocalDpi xmlns:a14="http://schemas.microsoft.com/office/drawing/2010/main"/>
              </a:ext>
            </a:extLst>
          </a:blip>
          <a:stretch>
            <a:fillRect/>
          </a:stretch>
        </p:blipFill>
        <p:spPr>
          <a:xfrm>
            <a:off x="10960420" y="1841354"/>
            <a:ext cx="2653013" cy="2725231"/>
          </a:xfrm>
          <a:prstGeom prst="rect">
            <a:avLst/>
          </a:prstGeom>
        </p:spPr>
      </p:pic>
      <p:sp>
        <p:nvSpPr>
          <p:cNvPr id="7" name="Snip Same Side Corner Rectangle 6">
            <a:extLst>
              <a:ext uri="{FF2B5EF4-FFF2-40B4-BE49-F238E27FC236}">
                <a16:creationId xmlns:a16="http://schemas.microsoft.com/office/drawing/2014/main" id="{E90C0A63-3AA3-2963-0D0A-4727E224F32D}"/>
              </a:ext>
            </a:extLst>
          </p:cNvPr>
          <p:cNvSpPr/>
          <p:nvPr/>
        </p:nvSpPr>
        <p:spPr>
          <a:xfrm>
            <a:off x="695325" y="677863"/>
            <a:ext cx="10801351" cy="5502275"/>
          </a:xfrm>
          <a:prstGeom prst="snip2SameRect">
            <a:avLst>
              <a:gd name="adj1" fmla="val 0"/>
              <a:gd name="adj2" fmla="val 0"/>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1" name="Freeform 40">
            <a:extLst>
              <a:ext uri="{FF2B5EF4-FFF2-40B4-BE49-F238E27FC236}">
                <a16:creationId xmlns:a16="http://schemas.microsoft.com/office/drawing/2014/main" id="{34A651A4-4042-7A81-7DB1-0871082646FD}"/>
              </a:ext>
            </a:extLst>
          </p:cNvPr>
          <p:cNvSpPr/>
          <p:nvPr/>
        </p:nvSpPr>
        <p:spPr>
          <a:xfrm>
            <a:off x="-742484" y="3591557"/>
            <a:ext cx="6147256" cy="1960317"/>
          </a:xfrm>
          <a:custGeom>
            <a:avLst/>
            <a:gdLst>
              <a:gd name="connsiteX0" fmla="*/ 509797 w 7319579"/>
              <a:gd name="connsiteY0" fmla="*/ 0 h 2302814"/>
              <a:gd name="connsiteX1" fmla="*/ 7319579 w 7319579"/>
              <a:gd name="connsiteY1" fmla="*/ 0 h 2302814"/>
              <a:gd name="connsiteX2" fmla="*/ 6806834 w 7319579"/>
              <a:gd name="connsiteY2" fmla="*/ 2302814 h 2302814"/>
              <a:gd name="connsiteX3" fmla="*/ 0 w 7319579"/>
              <a:gd name="connsiteY3" fmla="*/ 2302814 h 2302814"/>
            </a:gdLst>
            <a:ahLst/>
            <a:cxnLst>
              <a:cxn ang="0">
                <a:pos x="connsiteX0" y="connsiteY0"/>
              </a:cxn>
              <a:cxn ang="0">
                <a:pos x="connsiteX1" y="connsiteY1"/>
              </a:cxn>
              <a:cxn ang="0">
                <a:pos x="connsiteX2" y="connsiteY2"/>
              </a:cxn>
              <a:cxn ang="0">
                <a:pos x="connsiteX3" y="connsiteY3"/>
              </a:cxn>
            </a:cxnLst>
            <a:rect l="l" t="t" r="r" b="b"/>
            <a:pathLst>
              <a:path w="7319579" h="2302814">
                <a:moveTo>
                  <a:pt x="509797" y="0"/>
                </a:moveTo>
                <a:lnTo>
                  <a:pt x="7319579" y="0"/>
                </a:lnTo>
                <a:lnTo>
                  <a:pt x="6806834" y="2302814"/>
                </a:lnTo>
                <a:lnTo>
                  <a:pt x="0" y="2302814"/>
                </a:lnTo>
                <a:close/>
              </a:path>
            </a:pathLst>
          </a:custGeom>
          <a:solidFill>
            <a:srgbClr val="CF121F"/>
          </a:solidFill>
          <a:ln>
            <a:noFill/>
          </a:ln>
          <a:effectLst>
            <a:outerShdw blurRad="577341" dist="336516" dir="5400000" sx="90000" sy="9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18" name="Rounded Rectangle 17">
            <a:extLst>
              <a:ext uri="{FF2B5EF4-FFF2-40B4-BE49-F238E27FC236}">
                <a16:creationId xmlns:a16="http://schemas.microsoft.com/office/drawing/2014/main" id="{976FB9EC-FA35-CE6F-96E8-1BC610F423A6}"/>
              </a:ext>
            </a:extLst>
          </p:cNvPr>
          <p:cNvSpPr/>
          <p:nvPr/>
        </p:nvSpPr>
        <p:spPr>
          <a:xfrm>
            <a:off x="1192174" y="1272943"/>
            <a:ext cx="6337487" cy="1903474"/>
          </a:xfrm>
          <a:prstGeom prst="roundRect">
            <a:avLst>
              <a:gd name="adj" fmla="val 0"/>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Freeform 14">
            <a:extLst>
              <a:ext uri="{FF2B5EF4-FFF2-40B4-BE49-F238E27FC236}">
                <a16:creationId xmlns:a16="http://schemas.microsoft.com/office/drawing/2014/main" id="{C5FC9021-1F1A-F8CE-0ADC-05B15F07BD93}"/>
              </a:ext>
            </a:extLst>
          </p:cNvPr>
          <p:cNvSpPr/>
          <p:nvPr/>
        </p:nvSpPr>
        <p:spPr>
          <a:xfrm>
            <a:off x="4828105" y="677863"/>
            <a:ext cx="6668571" cy="5502275"/>
          </a:xfrm>
          <a:custGeom>
            <a:avLst/>
            <a:gdLst>
              <a:gd name="connsiteX0" fmla="*/ 1225137 w 6668571"/>
              <a:gd name="connsiteY0" fmla="*/ 0 h 5502275"/>
              <a:gd name="connsiteX1" fmla="*/ 6668571 w 6668571"/>
              <a:gd name="connsiteY1" fmla="*/ 0 h 5502275"/>
              <a:gd name="connsiteX2" fmla="*/ 6668571 w 6668571"/>
              <a:gd name="connsiteY2" fmla="*/ 2773288 h 5502275"/>
              <a:gd name="connsiteX3" fmla="*/ 6060935 w 6668571"/>
              <a:gd name="connsiteY3" fmla="*/ 5502275 h 5502275"/>
              <a:gd name="connsiteX4" fmla="*/ 0 w 6668571"/>
              <a:gd name="connsiteY4" fmla="*/ 5502275 h 550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571" h="5502275">
                <a:moveTo>
                  <a:pt x="1225137" y="0"/>
                </a:moveTo>
                <a:lnTo>
                  <a:pt x="6668571" y="0"/>
                </a:lnTo>
                <a:lnTo>
                  <a:pt x="6668571" y="2773288"/>
                </a:lnTo>
                <a:lnTo>
                  <a:pt x="6060935" y="5502275"/>
                </a:lnTo>
                <a:lnTo>
                  <a:pt x="0" y="5502275"/>
                </a:lnTo>
                <a:close/>
              </a:path>
            </a:pathLst>
          </a:custGeom>
          <a:solidFill>
            <a:srgbClr val="858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dirty="0"/>
          </a:p>
        </p:txBody>
      </p:sp>
      <p:sp>
        <p:nvSpPr>
          <p:cNvPr id="19" name="TextBox 18">
            <a:extLst>
              <a:ext uri="{FF2B5EF4-FFF2-40B4-BE49-F238E27FC236}">
                <a16:creationId xmlns:a16="http://schemas.microsoft.com/office/drawing/2014/main" id="{D761C464-BC05-B4C8-0099-A8DEBB56A838}"/>
              </a:ext>
            </a:extLst>
          </p:cNvPr>
          <p:cNvSpPr txBox="1"/>
          <p:nvPr/>
        </p:nvSpPr>
        <p:spPr>
          <a:xfrm>
            <a:off x="1457001" y="980554"/>
            <a:ext cx="3224104" cy="584775"/>
          </a:xfrm>
          <a:prstGeom prst="rect">
            <a:avLst/>
          </a:prstGeom>
          <a:solidFill>
            <a:srgbClr val="454646"/>
          </a:solidFill>
        </p:spPr>
        <p:txBody>
          <a:bodyPr wrap="square">
            <a:spAutoFit/>
          </a:bodyPr>
          <a:lstStyle/>
          <a:p>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F</a:t>
            </a:r>
            <a:r>
              <a:rPr lang="en-GB"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OR</a:t>
            </a: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GB" sz="32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INCTANCE</a:t>
            </a:r>
            <a:endParaRPr lang="uk-UA"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6EEC3CC-DDE5-D986-3696-B0AF981F4F32}"/>
              </a:ext>
            </a:extLst>
          </p:cNvPr>
          <p:cNvSpPr txBox="1"/>
          <p:nvPr/>
        </p:nvSpPr>
        <p:spPr>
          <a:xfrm>
            <a:off x="1457001" y="1629215"/>
            <a:ext cx="4443737" cy="1384995"/>
          </a:xfrm>
          <a:prstGeom prst="roundRect">
            <a:avLst>
              <a:gd name="adj" fmla="val 0"/>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The Commercial Court for </a:t>
            </a:r>
            <a:r>
              <a:rPr lang="en-US" sz="1400" dirty="0" err="1">
                <a:solidFill>
                  <a:schemeClr val="bg1"/>
                </a:solidFill>
                <a:latin typeface="Arial" panose="020B0604020202020204" pitchFamily="34" charset="0"/>
                <a:cs typeface="Arial" panose="020B0604020202020204" pitchFamily="34" charset="0"/>
              </a:rPr>
              <a:t>Khmelnytsk</a:t>
            </a:r>
            <a:r>
              <a:rPr lang="en-US" sz="1400" dirty="0">
                <a:solidFill>
                  <a:schemeClr val="bg1"/>
                </a:solidFill>
                <a:latin typeface="Arial" panose="020B0604020202020204" pitchFamily="34" charset="0"/>
                <a:cs typeface="Arial" panose="020B0604020202020204" pitchFamily="34" charset="0"/>
              </a:rPr>
              <a:t> Region in its </a:t>
            </a:r>
          </a:p>
          <a:p>
            <a:r>
              <a:rPr lang="en-US" sz="1400" dirty="0">
                <a:solidFill>
                  <a:schemeClr val="bg1"/>
                </a:solidFill>
                <a:latin typeface="Arial" panose="020B0604020202020204" pitchFamily="34" charset="0"/>
                <a:cs typeface="Arial" panose="020B0604020202020204" pitchFamily="34" charset="0"/>
              </a:rPr>
              <a:t>Ruling dd. </a:t>
            </a:r>
            <a:r>
              <a:rPr lang="en-GB" sz="1400" dirty="0">
                <a:solidFill>
                  <a:schemeClr val="bg1"/>
                </a:solidFill>
                <a:latin typeface="Arial" panose="020B0604020202020204" pitchFamily="34" charset="0"/>
                <a:cs typeface="Arial" panose="020B0604020202020204" pitchFamily="34" charset="0"/>
              </a:rPr>
              <a:t>13</a:t>
            </a:r>
            <a:r>
              <a:rPr lang="en-GB" sz="1400" baseline="30000" dirty="0">
                <a:solidFill>
                  <a:schemeClr val="bg1"/>
                </a:solidFill>
                <a:latin typeface="Arial" panose="020B0604020202020204" pitchFamily="34" charset="0"/>
                <a:cs typeface="Arial" panose="020B0604020202020204" pitchFamily="34" charset="0"/>
              </a:rPr>
              <a:t>th</a:t>
            </a:r>
            <a:r>
              <a:rPr lang="en-GB" sz="1400"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May, 2022 in case No.</a:t>
            </a:r>
            <a:r>
              <a:rPr lang="en-US" sz="1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924/183/22</a:t>
            </a:r>
            <a:r>
              <a:rPr lang="en-US" sz="1400" dirty="0">
                <a:solidFill>
                  <a:schemeClr val="bg1"/>
                </a:solidFill>
                <a:latin typeface="Arial" panose="020B0604020202020204" pitchFamily="34" charset="0"/>
                <a:cs typeface="Arial" panose="020B0604020202020204" pitchFamily="34" charset="0"/>
              </a:rPr>
              <a:t> did </a:t>
            </a:r>
          </a:p>
          <a:p>
            <a:r>
              <a:rPr lang="en-GB" sz="1400" dirty="0">
                <a:solidFill>
                  <a:schemeClr val="bg1"/>
                </a:solidFill>
                <a:latin typeface="Arial" panose="020B0604020202020204" pitchFamily="34" charset="0"/>
                <a:cs typeface="Arial" panose="020B0604020202020204" pitchFamily="34" charset="0"/>
              </a:rPr>
              <a:t>n</a:t>
            </a:r>
            <a:r>
              <a:rPr lang="en-US" sz="1400" dirty="0" err="1">
                <a:solidFill>
                  <a:schemeClr val="bg1"/>
                </a:solidFill>
                <a:latin typeface="Arial" panose="020B0604020202020204" pitchFamily="34" charset="0"/>
                <a:cs typeface="Arial" panose="020B0604020202020204" pitchFamily="34" charset="0"/>
              </a:rPr>
              <a:t>ot</a:t>
            </a:r>
            <a:r>
              <a:rPr lang="en-US" sz="1400" dirty="0">
                <a:solidFill>
                  <a:schemeClr val="bg1"/>
                </a:solidFill>
                <a:latin typeface="Arial" panose="020B0604020202020204" pitchFamily="34" charset="0"/>
                <a:cs typeface="Arial" panose="020B0604020202020204" pitchFamily="34" charset="0"/>
              </a:rPr>
              <a:t> take into account the defendant’s arguments in </a:t>
            </a:r>
          </a:p>
          <a:p>
            <a:r>
              <a:rPr lang="en-US" sz="1400" dirty="0">
                <a:solidFill>
                  <a:schemeClr val="bg1"/>
                </a:solidFill>
                <a:latin typeface="Arial" panose="020B0604020202020204" pitchFamily="34" charset="0"/>
                <a:cs typeface="Arial" panose="020B0604020202020204" pitchFamily="34" charset="0"/>
              </a:rPr>
              <a:t>Respect to force majeure circumstances certified by </a:t>
            </a:r>
          </a:p>
          <a:p>
            <a:r>
              <a:rPr lang="en-US" sz="1400" dirty="0">
                <a:solidFill>
                  <a:schemeClr val="bg1"/>
                </a:solidFill>
                <a:latin typeface="Arial" panose="020B0604020202020204" pitchFamily="34" charset="0"/>
                <a:cs typeface="Arial" panose="020B0604020202020204" pitchFamily="34" charset="0"/>
              </a:rPr>
              <a:t>The CCI Letter No. 2024/02.0-7.1 dd. 28</a:t>
            </a:r>
            <a:r>
              <a:rPr lang="en-GB" sz="1400" baseline="30000" dirty="0" err="1">
                <a:solidFill>
                  <a:schemeClr val="bg1"/>
                </a:solidFill>
                <a:latin typeface="Arial" panose="020B0604020202020204" pitchFamily="34" charset="0"/>
                <a:cs typeface="Arial" panose="020B0604020202020204" pitchFamily="34" charset="0"/>
              </a:rPr>
              <a:t>th</a:t>
            </a:r>
            <a:r>
              <a:rPr lang="en-GB" sz="1400" dirty="0">
                <a:solidFill>
                  <a:schemeClr val="bg1"/>
                </a:solidFill>
                <a:latin typeface="Arial" panose="020B0604020202020204" pitchFamily="34" charset="0"/>
                <a:cs typeface="Arial" panose="020B0604020202020204" pitchFamily="34" charset="0"/>
              </a:rPr>
              <a:t> February </a:t>
            </a:r>
            <a:r>
              <a:rPr lang="en-US" sz="1400" dirty="0">
                <a:solidFill>
                  <a:schemeClr val="bg1"/>
                </a:solidFill>
                <a:latin typeface="Arial" panose="020B0604020202020204" pitchFamily="34" charset="0"/>
                <a:cs typeface="Arial" panose="020B0604020202020204" pitchFamily="34" charset="0"/>
              </a:rPr>
              <a:t>2022</a:t>
            </a:r>
            <a:endParaRPr lang="uk-UA" sz="1400" dirty="0">
              <a:solidFill>
                <a:schemeClr val="bg1"/>
              </a:solidFill>
              <a:latin typeface="Arial" panose="020B0604020202020204" pitchFamily="34" charset="0"/>
              <a:cs typeface="Arial" panose="020B0604020202020204" pitchFamily="34" charset="0"/>
            </a:endParaRPr>
          </a:p>
        </p:txBody>
      </p:sp>
      <p:sp>
        <p:nvSpPr>
          <p:cNvPr id="31" name="Freeform 30">
            <a:extLst>
              <a:ext uri="{FF2B5EF4-FFF2-40B4-BE49-F238E27FC236}">
                <a16:creationId xmlns:a16="http://schemas.microsoft.com/office/drawing/2014/main" id="{D10ADFB9-758B-71D5-0611-497BFAA3C787}"/>
              </a:ext>
            </a:extLst>
          </p:cNvPr>
          <p:cNvSpPr/>
          <p:nvPr/>
        </p:nvSpPr>
        <p:spPr>
          <a:xfrm>
            <a:off x="5496915" y="1272943"/>
            <a:ext cx="5502913" cy="1903474"/>
          </a:xfrm>
          <a:custGeom>
            <a:avLst/>
            <a:gdLst>
              <a:gd name="connsiteX0" fmla="*/ 423828 w 5502913"/>
              <a:gd name="connsiteY0" fmla="*/ 0 h 1903474"/>
              <a:gd name="connsiteX1" fmla="*/ 5502913 w 5502913"/>
              <a:gd name="connsiteY1" fmla="*/ 0 h 1903474"/>
              <a:gd name="connsiteX2" fmla="*/ 5502913 w 5502913"/>
              <a:gd name="connsiteY2" fmla="*/ 1903474 h 1903474"/>
              <a:gd name="connsiteX3" fmla="*/ 0 w 5502913"/>
              <a:gd name="connsiteY3" fmla="*/ 1903474 h 1903474"/>
            </a:gdLst>
            <a:ahLst/>
            <a:cxnLst>
              <a:cxn ang="0">
                <a:pos x="connsiteX0" y="connsiteY0"/>
              </a:cxn>
              <a:cxn ang="0">
                <a:pos x="connsiteX1" y="connsiteY1"/>
              </a:cxn>
              <a:cxn ang="0">
                <a:pos x="connsiteX2" y="connsiteY2"/>
              </a:cxn>
              <a:cxn ang="0">
                <a:pos x="connsiteX3" y="connsiteY3"/>
              </a:cxn>
            </a:cxnLst>
            <a:rect l="l" t="t" r="r" b="b"/>
            <a:pathLst>
              <a:path w="5502913" h="1903474">
                <a:moveTo>
                  <a:pt x="423828" y="0"/>
                </a:moveTo>
                <a:lnTo>
                  <a:pt x="5502913" y="0"/>
                </a:lnTo>
                <a:lnTo>
                  <a:pt x="5502913" y="1903474"/>
                </a:lnTo>
                <a:lnTo>
                  <a:pt x="0" y="1903474"/>
                </a:lnTo>
                <a:close/>
              </a:path>
            </a:pathLst>
          </a:custGeom>
          <a:solidFill>
            <a:srgbClr val="E9EB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a:p>
        </p:txBody>
      </p:sp>
      <p:sp>
        <p:nvSpPr>
          <p:cNvPr id="32" name="TextBox 31">
            <a:extLst>
              <a:ext uri="{FF2B5EF4-FFF2-40B4-BE49-F238E27FC236}">
                <a16:creationId xmlns:a16="http://schemas.microsoft.com/office/drawing/2014/main" id="{91AEC1F6-F991-075C-A902-F21F103C8F14}"/>
              </a:ext>
            </a:extLst>
          </p:cNvPr>
          <p:cNvSpPr txBox="1"/>
          <p:nvPr/>
        </p:nvSpPr>
        <p:spPr>
          <a:xfrm>
            <a:off x="6096000" y="1719631"/>
            <a:ext cx="4864420" cy="1169551"/>
          </a:xfrm>
          <a:prstGeom prst="roundRect">
            <a:avLst>
              <a:gd name="adj" fmla="val 0"/>
            </a:avLst>
          </a:prstGeom>
          <a:noFill/>
        </p:spPr>
        <p:txBody>
          <a:bodyPr wrap="square">
            <a:spAutoFit/>
          </a:bodyPr>
          <a:lstStyle/>
          <a:p>
            <a:r>
              <a:rPr lang="en-GB" sz="1400" i="1" dirty="0">
                <a:solidFill>
                  <a:schemeClr val="tx1">
                    <a:lumMod val="85000"/>
                    <a:lumOff val="15000"/>
                  </a:schemeClr>
                </a:solidFill>
                <a:latin typeface="Arial" panose="020B0604020202020204" pitchFamily="34" charset="0"/>
                <a:cs typeface="Arial" panose="020B0604020202020204" pitchFamily="34" charset="0"/>
              </a:rPr>
              <a:t>“… </a:t>
            </a:r>
            <a:r>
              <a:rPr lang="en-US" sz="1400" i="1" dirty="0">
                <a:solidFill>
                  <a:schemeClr val="tx1">
                    <a:lumMod val="85000"/>
                    <a:lumOff val="15000"/>
                  </a:schemeClr>
                </a:solidFill>
                <a:latin typeface="Arial" panose="020B0604020202020204" pitchFamily="34" charset="0"/>
                <a:cs typeface="Arial" panose="020B0604020202020204" pitchFamily="34" charset="0"/>
              </a:rPr>
              <a:t>Since this evidence in no way confirms the fact that </a:t>
            </a:r>
          </a:p>
          <a:p>
            <a:r>
              <a:rPr lang="en-US" sz="1400" i="1" dirty="0">
                <a:solidFill>
                  <a:schemeClr val="tx1">
                    <a:lumMod val="85000"/>
                    <a:lumOff val="15000"/>
                  </a:schemeClr>
                </a:solidFill>
                <a:latin typeface="Arial" panose="020B0604020202020204" pitchFamily="34" charset="0"/>
                <a:cs typeface="Arial" panose="020B0604020202020204" pitchFamily="34" charset="0"/>
              </a:rPr>
              <a:t>specifically due to the military aggression of the Russian </a:t>
            </a:r>
          </a:p>
          <a:p>
            <a:r>
              <a:rPr lang="en-US" sz="1400" i="1" dirty="0">
                <a:solidFill>
                  <a:schemeClr val="tx1">
                    <a:lumMod val="85000"/>
                    <a:lumOff val="15000"/>
                  </a:schemeClr>
                </a:solidFill>
                <a:latin typeface="Arial" panose="020B0604020202020204" pitchFamily="34" charset="0"/>
                <a:cs typeface="Arial" panose="020B0604020202020204" pitchFamily="34" charset="0"/>
              </a:rPr>
              <a:t>Federation against Ukraine, and this is the reason why the </a:t>
            </a:r>
          </a:p>
          <a:p>
            <a:r>
              <a:rPr lang="en-US" sz="1400" i="1" dirty="0">
                <a:solidFill>
                  <a:schemeClr val="tx1">
                    <a:lumMod val="85000"/>
                    <a:lumOff val="15000"/>
                  </a:schemeClr>
                </a:solidFill>
                <a:latin typeface="Arial" panose="020B0604020202020204" pitchFamily="34" charset="0"/>
                <a:cs typeface="Arial" panose="020B0604020202020204" pitchFamily="34" charset="0"/>
              </a:rPr>
              <a:t>martial law was introduced, the defendant was unable to </a:t>
            </a:r>
          </a:p>
          <a:p>
            <a:r>
              <a:rPr lang="en-US" sz="1400" i="1" dirty="0">
                <a:solidFill>
                  <a:schemeClr val="tx1">
                    <a:lumMod val="85000"/>
                    <a:lumOff val="15000"/>
                  </a:schemeClr>
                </a:solidFill>
                <a:latin typeface="Arial" panose="020B0604020202020204" pitchFamily="34" charset="0"/>
                <a:cs typeface="Arial" panose="020B0604020202020204" pitchFamily="34" charset="0"/>
              </a:rPr>
              <a:t>fulfill its contractual obligation</a:t>
            </a:r>
            <a:r>
              <a:rPr lang="en-GB" sz="1400" i="1" dirty="0">
                <a:solidFill>
                  <a:schemeClr val="tx1">
                    <a:lumMod val="85000"/>
                    <a:lumOff val="15000"/>
                  </a:schemeClr>
                </a:solidFill>
                <a:latin typeface="Arial" panose="020B0604020202020204" pitchFamily="34" charset="0"/>
                <a:cs typeface="Arial" panose="020B0604020202020204" pitchFamily="34" charset="0"/>
              </a:rPr>
              <a:t>s…”</a:t>
            </a:r>
            <a:endParaRPr lang="uk-UA" sz="1400" i="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8E1C0CC8-D6A4-C307-5A9D-067DDF494462}"/>
              </a:ext>
            </a:extLst>
          </p:cNvPr>
          <p:cNvSpPr/>
          <p:nvPr/>
        </p:nvSpPr>
        <p:spPr>
          <a:xfrm>
            <a:off x="10685683" y="966824"/>
            <a:ext cx="624449" cy="624449"/>
          </a:xfrm>
          <a:prstGeom prst="ellipse">
            <a:avLst/>
          </a:prstGeom>
          <a:solidFill>
            <a:schemeClr val="bg1"/>
          </a:solidFill>
          <a:ln w="57150">
            <a:solidFill>
              <a:srgbClr val="858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4" name="Picture 33">
            <a:extLst>
              <a:ext uri="{FF2B5EF4-FFF2-40B4-BE49-F238E27FC236}">
                <a16:creationId xmlns:a16="http://schemas.microsoft.com/office/drawing/2014/main" id="{981F186F-6899-3E37-BC58-7CCF293817D7}"/>
              </a:ext>
            </a:extLst>
          </p:cNvPr>
          <p:cNvPicPr>
            <a:picLocks noChangeAspect="1"/>
          </p:cNvPicPr>
          <p:nvPr/>
        </p:nvPicPr>
        <p:blipFill>
          <a:blip r:embed="rId5"/>
          <a:srcRect/>
          <a:stretch/>
        </p:blipFill>
        <p:spPr>
          <a:xfrm>
            <a:off x="10841209" y="1116243"/>
            <a:ext cx="313395" cy="313395"/>
          </a:xfrm>
          <a:prstGeom prst="rect">
            <a:avLst/>
          </a:prstGeom>
        </p:spPr>
      </p:pic>
      <p:sp>
        <p:nvSpPr>
          <p:cNvPr id="35" name="TextBox 34">
            <a:extLst>
              <a:ext uri="{FF2B5EF4-FFF2-40B4-BE49-F238E27FC236}">
                <a16:creationId xmlns:a16="http://schemas.microsoft.com/office/drawing/2014/main" id="{5C501E94-5D96-319E-9565-E8F2175C0CDB}"/>
              </a:ext>
            </a:extLst>
          </p:cNvPr>
          <p:cNvSpPr txBox="1"/>
          <p:nvPr/>
        </p:nvSpPr>
        <p:spPr>
          <a:xfrm>
            <a:off x="1457002" y="3771497"/>
            <a:ext cx="3543624" cy="1384995"/>
          </a:xfrm>
          <a:prstGeom prst="roundRect">
            <a:avLst>
              <a:gd name="adj" fmla="val 0"/>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The Commercial Court for Dnipropetrovsk </a:t>
            </a:r>
          </a:p>
          <a:p>
            <a:r>
              <a:rPr lang="en-US" sz="1400" dirty="0">
                <a:solidFill>
                  <a:schemeClr val="bg1"/>
                </a:solidFill>
                <a:latin typeface="Arial" panose="020B0604020202020204" pitchFamily="34" charset="0"/>
                <a:cs typeface="Arial" panose="020B0604020202020204" pitchFamily="34" charset="0"/>
              </a:rPr>
              <a:t>Region in its Ruling dd. </a:t>
            </a:r>
            <a:r>
              <a:rPr lang="en-US" sz="14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29</a:t>
            </a:r>
            <a:r>
              <a:rPr lang="en-GB" sz="1400" baseline="30000" dirty="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a:t>
            </a:r>
            <a:r>
              <a:rPr lang="en-GB" sz="14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July </a:t>
            </a:r>
            <a:r>
              <a:rPr lang="en-US" sz="14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2022 in </a:t>
            </a:r>
          </a:p>
          <a:p>
            <a:r>
              <a:rPr lang="en-US" sz="14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case No. 904/1250/22</a:t>
            </a:r>
            <a:r>
              <a:rPr lang="en-US" sz="1400" dirty="0">
                <a:solidFill>
                  <a:schemeClr val="bg1"/>
                </a:solidFill>
                <a:latin typeface="Arial" panose="020B0604020202020204" pitchFamily="34" charset="0"/>
                <a:cs typeface="Arial" panose="020B0604020202020204" pitchFamily="34" charset="0"/>
              </a:rPr>
              <a:t>, indicated that the </a:t>
            </a:r>
          </a:p>
          <a:p>
            <a:r>
              <a:rPr lang="en-US" sz="1400" dirty="0">
                <a:solidFill>
                  <a:schemeClr val="bg1"/>
                </a:solidFill>
                <a:latin typeface="Arial" panose="020B0604020202020204" pitchFamily="34" charset="0"/>
                <a:cs typeface="Arial" panose="020B0604020202020204" pitchFamily="34" charset="0"/>
              </a:rPr>
              <a:t>martial law in Ukraine does not mean that </a:t>
            </a:r>
          </a:p>
          <a:p>
            <a:r>
              <a:rPr lang="en-US" sz="1400" dirty="0">
                <a:solidFill>
                  <a:schemeClr val="bg1"/>
                </a:solidFill>
                <a:latin typeface="Arial" panose="020B0604020202020204" pitchFamily="34" charset="0"/>
                <a:cs typeface="Arial" panose="020B0604020202020204" pitchFamily="34" charset="0"/>
              </a:rPr>
              <a:t>the defendant cannot carry out its </a:t>
            </a:r>
          </a:p>
          <a:p>
            <a:r>
              <a:rPr lang="en-US" sz="1400" dirty="0">
                <a:solidFill>
                  <a:schemeClr val="bg1"/>
                </a:solidFill>
                <a:latin typeface="Arial" panose="020B0604020202020204" pitchFamily="34" charset="0"/>
                <a:cs typeface="Arial" panose="020B0604020202020204" pitchFamily="34" charset="0"/>
              </a:rPr>
              <a:t>business activity und acquire funds</a:t>
            </a:r>
            <a:endParaRPr lang="uk-UA" sz="1400" dirty="0">
              <a:solidFill>
                <a:schemeClr val="bg1"/>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5852916B-BD03-4761-3A04-B443FF967A58}"/>
              </a:ext>
            </a:extLst>
          </p:cNvPr>
          <p:cNvSpPr/>
          <p:nvPr/>
        </p:nvSpPr>
        <p:spPr>
          <a:xfrm>
            <a:off x="-932277" y="1095679"/>
            <a:ext cx="1892430" cy="430386"/>
          </a:xfrm>
          <a:prstGeom prst="roundRect">
            <a:avLst>
              <a:gd name="adj" fmla="val 50000"/>
            </a:avLst>
          </a:prstGeom>
          <a:solidFill>
            <a:schemeClr val="bg1"/>
          </a:solidFill>
          <a:ln>
            <a:noFill/>
          </a:ln>
          <a:effectLst>
            <a:outerShdw blurRad="231346"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4" name="Oval 43">
            <a:extLst>
              <a:ext uri="{FF2B5EF4-FFF2-40B4-BE49-F238E27FC236}">
                <a16:creationId xmlns:a16="http://schemas.microsoft.com/office/drawing/2014/main" id="{55544416-9D3C-319E-75AE-E67F61C89392}"/>
              </a:ext>
            </a:extLst>
          </p:cNvPr>
          <p:cNvSpPr>
            <a:spLocks noChangeAspect="1"/>
          </p:cNvSpPr>
          <p:nvPr/>
        </p:nvSpPr>
        <p:spPr>
          <a:xfrm>
            <a:off x="528153" y="1094872"/>
            <a:ext cx="432000" cy="432000"/>
          </a:xfrm>
          <a:prstGeom prst="ellipse">
            <a:avLst/>
          </a:prstGeom>
          <a:solidFill>
            <a:srgbClr val="85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TextBox 42">
            <a:extLst>
              <a:ext uri="{FF2B5EF4-FFF2-40B4-BE49-F238E27FC236}">
                <a16:creationId xmlns:a16="http://schemas.microsoft.com/office/drawing/2014/main" id="{2E0CE692-AF74-1BC1-4EC2-6220BDB8D4F4}"/>
              </a:ext>
            </a:extLst>
          </p:cNvPr>
          <p:cNvSpPr txBox="1"/>
          <p:nvPr/>
        </p:nvSpPr>
        <p:spPr>
          <a:xfrm>
            <a:off x="590402" y="1128237"/>
            <a:ext cx="312906" cy="369332"/>
          </a:xfrm>
          <a:prstGeom prst="rect">
            <a:avLst/>
          </a:prstGeom>
          <a:noFill/>
        </p:spPr>
        <p:txBody>
          <a:bodyPr wrap="none" rtlCol="0">
            <a:spAutoFit/>
          </a:bodyPr>
          <a:lstStyle/>
          <a:p>
            <a:r>
              <a:rPr lang="uk-UA" b="1" dirty="0">
                <a:solidFill>
                  <a:schemeClr val="bg1"/>
                </a:solidFill>
                <a:latin typeface="Arial" panose="020B0604020202020204" pitchFamily="34" charset="0"/>
                <a:cs typeface="Arial" panose="020B0604020202020204" pitchFamily="34" charset="0"/>
              </a:rPr>
              <a:t>1</a:t>
            </a:r>
          </a:p>
        </p:txBody>
      </p:sp>
      <p:sp>
        <p:nvSpPr>
          <p:cNvPr id="45" name="Rounded Rectangle 44">
            <a:extLst>
              <a:ext uri="{FF2B5EF4-FFF2-40B4-BE49-F238E27FC236}">
                <a16:creationId xmlns:a16="http://schemas.microsoft.com/office/drawing/2014/main" id="{19E3FA72-CE02-6246-8C2F-793407384627}"/>
              </a:ext>
            </a:extLst>
          </p:cNvPr>
          <p:cNvSpPr/>
          <p:nvPr/>
        </p:nvSpPr>
        <p:spPr>
          <a:xfrm>
            <a:off x="-915367" y="3795336"/>
            <a:ext cx="2310583" cy="430386"/>
          </a:xfrm>
          <a:prstGeom prst="roundRect">
            <a:avLst>
              <a:gd name="adj" fmla="val 50000"/>
            </a:avLst>
          </a:prstGeom>
          <a:solidFill>
            <a:srgbClr val="E9EBEA"/>
          </a:solidFill>
          <a:ln>
            <a:noFill/>
          </a:ln>
          <a:effectLst>
            <a:outerShdw blurRad="231346"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6" name="Oval 45">
            <a:extLst>
              <a:ext uri="{FF2B5EF4-FFF2-40B4-BE49-F238E27FC236}">
                <a16:creationId xmlns:a16="http://schemas.microsoft.com/office/drawing/2014/main" id="{1B6B989C-A429-38B2-54F8-1D02D3007453}"/>
              </a:ext>
            </a:extLst>
          </p:cNvPr>
          <p:cNvSpPr>
            <a:spLocks noChangeAspect="1"/>
          </p:cNvSpPr>
          <p:nvPr/>
        </p:nvSpPr>
        <p:spPr>
          <a:xfrm>
            <a:off x="963216" y="3794529"/>
            <a:ext cx="432000" cy="432000"/>
          </a:xfrm>
          <a:prstGeom prst="ellipse">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7" name="TextBox 46">
            <a:extLst>
              <a:ext uri="{FF2B5EF4-FFF2-40B4-BE49-F238E27FC236}">
                <a16:creationId xmlns:a16="http://schemas.microsoft.com/office/drawing/2014/main" id="{F9ACB9D7-CEAC-AFCC-B382-37BAE9E8F102}"/>
              </a:ext>
            </a:extLst>
          </p:cNvPr>
          <p:cNvSpPr txBox="1"/>
          <p:nvPr/>
        </p:nvSpPr>
        <p:spPr>
          <a:xfrm>
            <a:off x="1025465" y="3827894"/>
            <a:ext cx="312906" cy="369332"/>
          </a:xfrm>
          <a:prstGeom prst="rect">
            <a:avLst/>
          </a:prstGeom>
          <a:noFill/>
        </p:spPr>
        <p:txBody>
          <a:bodyPr wrap="none" rtlCol="0">
            <a:spAutoFit/>
          </a:bodyPr>
          <a:lstStyle/>
          <a:p>
            <a:r>
              <a:rPr lang="uk-UA" b="1" dirty="0">
                <a:solidFill>
                  <a:schemeClr val="bg1"/>
                </a:solidFill>
                <a:latin typeface="Arial" panose="020B0604020202020204" pitchFamily="34" charset="0"/>
                <a:cs typeface="Arial" panose="020B0604020202020204" pitchFamily="34" charset="0"/>
              </a:rPr>
              <a:t>2</a:t>
            </a:r>
          </a:p>
        </p:txBody>
      </p:sp>
      <p:sp>
        <p:nvSpPr>
          <p:cNvPr id="48" name="TextBox 47">
            <a:extLst>
              <a:ext uri="{FF2B5EF4-FFF2-40B4-BE49-F238E27FC236}">
                <a16:creationId xmlns:a16="http://schemas.microsoft.com/office/drawing/2014/main" id="{F50C8FE2-61A6-CFA3-3D7E-FCA667B599B5}"/>
              </a:ext>
            </a:extLst>
          </p:cNvPr>
          <p:cNvSpPr txBox="1"/>
          <p:nvPr/>
        </p:nvSpPr>
        <p:spPr>
          <a:xfrm>
            <a:off x="5545597" y="3510182"/>
            <a:ext cx="5620938" cy="2031325"/>
          </a:xfrm>
          <a:prstGeom prst="roundRect">
            <a:avLst>
              <a:gd name="adj" fmla="val 0"/>
            </a:avLst>
          </a:prstGeom>
          <a:noFill/>
        </p:spPr>
        <p:txBody>
          <a:bodyPr wrap="square">
            <a:spAutoFit/>
          </a:bodyPr>
          <a:lstStyle/>
          <a:p>
            <a:r>
              <a:rPr lang="en-GB" sz="1400" i="1" dirty="0">
                <a:solidFill>
                  <a:schemeClr val="bg1"/>
                </a:solidFill>
                <a:latin typeface="Arial" panose="020B0604020202020204" pitchFamily="34" charset="0"/>
                <a:cs typeface="Arial" panose="020B0604020202020204" pitchFamily="34" charset="0"/>
              </a:rPr>
              <a:t>“… </a:t>
            </a:r>
            <a:r>
              <a:rPr lang="en-US" sz="1400" i="1" dirty="0">
                <a:solidFill>
                  <a:schemeClr val="bg1"/>
                </a:solidFill>
                <a:latin typeface="Arial" panose="020B0604020202020204" pitchFamily="34" charset="0"/>
                <a:cs typeface="Arial" panose="020B0604020202020204" pitchFamily="34" charset="0"/>
              </a:rPr>
              <a:t>The defendant did not provide any evidences that the company </a:t>
            </a:r>
          </a:p>
          <a:p>
            <a:r>
              <a:rPr lang="en-US" sz="1400" i="1" dirty="0">
                <a:solidFill>
                  <a:schemeClr val="bg1"/>
                </a:solidFill>
                <a:latin typeface="Arial" panose="020B0604020202020204" pitchFamily="34" charset="0"/>
                <a:cs typeface="Arial" panose="020B0604020202020204" pitchFamily="34" charset="0"/>
              </a:rPr>
              <a:t>stopped working due to martial law, that the employees (or their part), </a:t>
            </a:r>
          </a:p>
          <a:p>
            <a:r>
              <a:rPr lang="en-US" sz="1400" i="1" dirty="0">
                <a:solidFill>
                  <a:schemeClr val="bg1"/>
                </a:solidFill>
                <a:latin typeface="Arial" panose="020B0604020202020204" pitchFamily="34" charset="0"/>
                <a:cs typeface="Arial" panose="020B0604020202020204" pitchFamily="34" charset="0"/>
              </a:rPr>
              <a:t>company director, other officials are mobilized and are in the Armed </a:t>
            </a:r>
          </a:p>
          <a:p>
            <a:r>
              <a:rPr lang="en-US" sz="1400" i="1" dirty="0">
                <a:solidFill>
                  <a:schemeClr val="bg1"/>
                </a:solidFill>
                <a:latin typeface="Arial" panose="020B0604020202020204" pitchFamily="34" charset="0"/>
                <a:cs typeface="Arial" panose="020B0604020202020204" pitchFamily="34" charset="0"/>
              </a:rPr>
              <a:t>Forces of Ukraine, temporarily do not perform their professional </a:t>
            </a:r>
          </a:p>
          <a:p>
            <a:r>
              <a:rPr lang="en-US" sz="1400" i="1" dirty="0">
                <a:solidFill>
                  <a:schemeClr val="bg1"/>
                </a:solidFill>
                <a:latin typeface="Arial" panose="020B0604020202020204" pitchFamily="34" charset="0"/>
                <a:cs typeface="Arial" panose="020B0604020202020204" pitchFamily="34" charset="0"/>
              </a:rPr>
              <a:t>obligations due to military actions, entire or part of</a:t>
            </a:r>
          </a:p>
          <a:p>
            <a:r>
              <a:rPr lang="en-US" sz="1400" i="1" dirty="0">
                <a:solidFill>
                  <a:schemeClr val="bg1"/>
                </a:solidFill>
                <a:latin typeface="Arial" panose="020B0604020202020204" pitchFamily="34" charset="0"/>
                <a:cs typeface="Arial" panose="020B0604020202020204" pitchFamily="34" charset="0"/>
              </a:rPr>
              <a:t>the company's movable property is used during</a:t>
            </a:r>
          </a:p>
          <a:p>
            <a:r>
              <a:rPr lang="en-US" sz="1400" i="1" dirty="0">
                <a:solidFill>
                  <a:schemeClr val="bg1"/>
                </a:solidFill>
                <a:latin typeface="Arial" panose="020B0604020202020204" pitchFamily="34" charset="0"/>
                <a:cs typeface="Arial" panose="020B0604020202020204" pitchFamily="34" charset="0"/>
              </a:rPr>
              <a:t>certain activities that would prevent the business</a:t>
            </a:r>
          </a:p>
          <a:p>
            <a:r>
              <a:rPr lang="en-US" sz="1400" i="1" dirty="0">
                <a:solidFill>
                  <a:schemeClr val="bg1"/>
                </a:solidFill>
                <a:latin typeface="Arial" panose="020B0604020202020204" pitchFamily="34" charset="0"/>
                <a:cs typeface="Arial" panose="020B0604020202020204" pitchFamily="34" charset="0"/>
              </a:rPr>
              <a:t>entity from carrying out business activities</a:t>
            </a:r>
          </a:p>
          <a:p>
            <a:r>
              <a:rPr lang="en-US" sz="1400" i="1" dirty="0">
                <a:solidFill>
                  <a:schemeClr val="bg1"/>
                </a:solidFill>
                <a:latin typeface="Arial" panose="020B0604020202020204" pitchFamily="34" charset="0"/>
                <a:cs typeface="Arial" panose="020B0604020202020204" pitchFamily="34" charset="0"/>
              </a:rPr>
              <a:t>under martial la</a:t>
            </a:r>
            <a:r>
              <a:rPr lang="en-GB" sz="1400" i="1" dirty="0">
                <a:solidFill>
                  <a:schemeClr val="bg1"/>
                </a:solidFill>
                <a:latin typeface="Arial" panose="020B0604020202020204" pitchFamily="34" charset="0"/>
                <a:cs typeface="Arial" panose="020B0604020202020204" pitchFamily="34" charset="0"/>
              </a:rPr>
              <a:t>w…”</a:t>
            </a:r>
            <a:endParaRPr lang="uk-UA" sz="1400" i="1" dirty="0">
              <a:solidFill>
                <a:schemeClr val="bg1"/>
              </a:solidFill>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382DC843-C9CB-5443-B2AF-AE1B22C797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0754" y="4476840"/>
            <a:ext cx="3230146" cy="3318075"/>
          </a:xfrm>
          <a:prstGeom prst="rect">
            <a:avLst/>
          </a:prstGeom>
        </p:spPr>
      </p:pic>
      <p:sp>
        <p:nvSpPr>
          <p:cNvPr id="52" name="Oval 51">
            <a:extLst>
              <a:ext uri="{FF2B5EF4-FFF2-40B4-BE49-F238E27FC236}">
                <a16:creationId xmlns:a16="http://schemas.microsoft.com/office/drawing/2014/main" id="{5CE3183E-A809-6F0D-4F77-0A8AD1FE9405}"/>
              </a:ext>
            </a:extLst>
          </p:cNvPr>
          <p:cNvSpPr>
            <a:spLocks noChangeAspect="1"/>
          </p:cNvSpPr>
          <p:nvPr/>
        </p:nvSpPr>
        <p:spPr>
          <a:xfrm>
            <a:off x="-4238632" y="-2314803"/>
            <a:ext cx="3281627" cy="3281627"/>
          </a:xfrm>
          <a:prstGeom prst="ellipse">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7" name="Picture 56">
            <a:extLst>
              <a:ext uri="{FF2B5EF4-FFF2-40B4-BE49-F238E27FC236}">
                <a16:creationId xmlns:a16="http://schemas.microsoft.com/office/drawing/2014/main" id="{F8992E94-E3A9-ACA3-1C71-2B386942992F}"/>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sharpenSoften amount="50000"/>
                    </a14:imgEffect>
                  </a14:imgLayer>
                </a14:imgProps>
              </a:ext>
            </a:extLst>
          </a:blip>
          <a:srcRect/>
          <a:stretch/>
        </p:blipFill>
        <p:spPr>
          <a:xfrm>
            <a:off x="15481833" y="2531353"/>
            <a:ext cx="5026475" cy="5026475"/>
          </a:xfrm>
          <a:prstGeom prst="rect">
            <a:avLst/>
          </a:prstGeom>
        </p:spPr>
      </p:pic>
      <p:sp>
        <p:nvSpPr>
          <p:cNvPr id="53" name="Snip Single Corner Rectangle 52">
            <a:extLst>
              <a:ext uri="{FF2B5EF4-FFF2-40B4-BE49-F238E27FC236}">
                <a16:creationId xmlns:a16="http://schemas.microsoft.com/office/drawing/2014/main" id="{FDCB6FB1-D744-2ED5-FB5A-DB2363658B7D}"/>
              </a:ext>
            </a:extLst>
          </p:cNvPr>
          <p:cNvSpPr/>
          <p:nvPr/>
        </p:nvSpPr>
        <p:spPr>
          <a:xfrm>
            <a:off x="0" y="-4956582"/>
            <a:ext cx="12192000" cy="741518"/>
          </a:xfrm>
          <a:prstGeom prst="snip1Rect">
            <a:avLst>
              <a:gd name="adj" fmla="val 0"/>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6" name="Snip Single Corner Rectangle 55">
            <a:extLst>
              <a:ext uri="{FF2B5EF4-FFF2-40B4-BE49-F238E27FC236}">
                <a16:creationId xmlns:a16="http://schemas.microsoft.com/office/drawing/2014/main" id="{1E5EFD39-0DF3-55AD-73EE-7B0F28F5C4CC}"/>
              </a:ext>
            </a:extLst>
          </p:cNvPr>
          <p:cNvSpPr/>
          <p:nvPr/>
        </p:nvSpPr>
        <p:spPr>
          <a:xfrm>
            <a:off x="0" y="-4215066"/>
            <a:ext cx="12192000" cy="4181883"/>
          </a:xfrm>
          <a:prstGeom prst="snip1Rect">
            <a:avLst>
              <a:gd name="adj" fmla="val 0"/>
            </a:avLst>
          </a:prstGeom>
          <a:solidFill>
            <a:srgbClr val="DC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467083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left)">
                                      <p:cBhvr>
                                        <p:cTn id="26" dur="500"/>
                                        <p:tgtEl>
                                          <p:spTgt spid="20">
                                            <p:txEl>
                                              <p:pRg st="0" end="0"/>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wipe(left)">
                                      <p:cBhvr>
                                        <p:cTn id="30" dur="500"/>
                                        <p:tgtEl>
                                          <p:spTgt spid="20">
                                            <p:txEl>
                                              <p:pRg st="1" end="1"/>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wipe(left)">
                                      <p:cBhvr>
                                        <p:cTn id="34" dur="500"/>
                                        <p:tgtEl>
                                          <p:spTgt spid="20">
                                            <p:txEl>
                                              <p:pRg st="2" end="2"/>
                                            </p:txEl>
                                          </p:spTgt>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wipe(left)">
                                      <p:cBhvr>
                                        <p:cTn id="38" dur="500"/>
                                        <p:tgtEl>
                                          <p:spTgt spid="20">
                                            <p:txEl>
                                              <p:pRg st="3" end="3"/>
                                            </p:txEl>
                                          </p:spTgt>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20">
                                            <p:txEl>
                                              <p:pRg st="4" end="4"/>
                                            </p:txEl>
                                          </p:spTgt>
                                        </p:tgtEl>
                                        <p:attrNameLst>
                                          <p:attrName>style.visibility</p:attrName>
                                        </p:attrNameLst>
                                      </p:cBhvr>
                                      <p:to>
                                        <p:strVal val="visible"/>
                                      </p:to>
                                    </p:set>
                                    <p:animEffect transition="in" filter="wipe(left)">
                                      <p:cBhvr>
                                        <p:cTn id="42" dur="500"/>
                                        <p:tgtEl>
                                          <p:spTgt spid="20">
                                            <p:txEl>
                                              <p:pRg st="4" end="4"/>
                                            </p:txEl>
                                          </p:spTgt>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par>
                          <p:cTn id="53" fill="hold">
                            <p:stCondLst>
                              <p:cond delay="5500"/>
                            </p:stCondLst>
                            <p:childTnLst>
                              <p:par>
                                <p:cTn id="54" presetID="53" presetClass="entr" presetSubtype="16"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par>
                          <p:cTn id="59" fill="hold">
                            <p:stCondLst>
                              <p:cond delay="6000"/>
                            </p:stCondLst>
                            <p:childTnLst>
                              <p:par>
                                <p:cTn id="60" presetID="22" presetClass="entr" presetSubtype="8" fill="hold" grpId="0" nodeType="after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wipe(left)">
                                      <p:cBhvr>
                                        <p:cTn id="62" dur="500"/>
                                        <p:tgtEl>
                                          <p:spTgt spid="32">
                                            <p:txEl>
                                              <p:pRg st="0" end="0"/>
                                            </p:txEl>
                                          </p:spTgt>
                                        </p:tgtEl>
                                      </p:cBhvr>
                                    </p:animEffect>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32">
                                            <p:txEl>
                                              <p:pRg st="1" end="1"/>
                                            </p:txEl>
                                          </p:spTgt>
                                        </p:tgtEl>
                                        <p:attrNameLst>
                                          <p:attrName>style.visibility</p:attrName>
                                        </p:attrNameLst>
                                      </p:cBhvr>
                                      <p:to>
                                        <p:strVal val="visible"/>
                                      </p:to>
                                    </p:set>
                                    <p:animEffect transition="in" filter="wipe(left)">
                                      <p:cBhvr>
                                        <p:cTn id="66" dur="500"/>
                                        <p:tgtEl>
                                          <p:spTgt spid="32">
                                            <p:txEl>
                                              <p:pRg st="1" end="1"/>
                                            </p:txEl>
                                          </p:spTgt>
                                        </p:tgtEl>
                                      </p:cBhvr>
                                    </p:animEffect>
                                  </p:childTnLst>
                                </p:cTn>
                              </p:par>
                            </p:childTnLst>
                          </p:cTn>
                        </p:par>
                        <p:par>
                          <p:cTn id="67" fill="hold">
                            <p:stCondLst>
                              <p:cond delay="7000"/>
                            </p:stCondLst>
                            <p:childTnLst>
                              <p:par>
                                <p:cTn id="68" presetID="22" presetClass="entr" presetSubtype="8" fill="hold" grpId="0" nodeType="afterEffect">
                                  <p:stCondLst>
                                    <p:cond delay="0"/>
                                  </p:stCondLst>
                                  <p:childTnLst>
                                    <p:set>
                                      <p:cBhvr>
                                        <p:cTn id="69" dur="1" fill="hold">
                                          <p:stCondLst>
                                            <p:cond delay="0"/>
                                          </p:stCondLst>
                                        </p:cTn>
                                        <p:tgtEl>
                                          <p:spTgt spid="32">
                                            <p:txEl>
                                              <p:pRg st="2" end="2"/>
                                            </p:txEl>
                                          </p:spTgt>
                                        </p:tgtEl>
                                        <p:attrNameLst>
                                          <p:attrName>style.visibility</p:attrName>
                                        </p:attrNameLst>
                                      </p:cBhvr>
                                      <p:to>
                                        <p:strVal val="visible"/>
                                      </p:to>
                                    </p:set>
                                    <p:animEffect transition="in" filter="wipe(left)">
                                      <p:cBhvr>
                                        <p:cTn id="70" dur="500"/>
                                        <p:tgtEl>
                                          <p:spTgt spid="32">
                                            <p:txEl>
                                              <p:pRg st="2" end="2"/>
                                            </p:txEl>
                                          </p:spTgt>
                                        </p:tgtEl>
                                      </p:cBhvr>
                                    </p:animEffect>
                                  </p:childTnLst>
                                </p:cTn>
                              </p:par>
                            </p:childTnLst>
                          </p:cTn>
                        </p:par>
                        <p:par>
                          <p:cTn id="71" fill="hold">
                            <p:stCondLst>
                              <p:cond delay="7500"/>
                            </p:stCondLst>
                            <p:childTnLst>
                              <p:par>
                                <p:cTn id="72" presetID="22" presetClass="entr" presetSubtype="8" fill="hold" grpId="0" nodeType="afterEffect">
                                  <p:stCondLst>
                                    <p:cond delay="0"/>
                                  </p:stCondLst>
                                  <p:childTnLst>
                                    <p:set>
                                      <p:cBhvr>
                                        <p:cTn id="73" dur="1" fill="hold">
                                          <p:stCondLst>
                                            <p:cond delay="0"/>
                                          </p:stCondLst>
                                        </p:cTn>
                                        <p:tgtEl>
                                          <p:spTgt spid="32">
                                            <p:txEl>
                                              <p:pRg st="3" end="3"/>
                                            </p:txEl>
                                          </p:spTgt>
                                        </p:tgtEl>
                                        <p:attrNameLst>
                                          <p:attrName>style.visibility</p:attrName>
                                        </p:attrNameLst>
                                      </p:cBhvr>
                                      <p:to>
                                        <p:strVal val="visible"/>
                                      </p:to>
                                    </p:set>
                                    <p:animEffect transition="in" filter="wipe(left)">
                                      <p:cBhvr>
                                        <p:cTn id="74" dur="500"/>
                                        <p:tgtEl>
                                          <p:spTgt spid="32">
                                            <p:txEl>
                                              <p:pRg st="3" end="3"/>
                                            </p:txEl>
                                          </p:spTgt>
                                        </p:tgtEl>
                                      </p:cBhvr>
                                    </p:animEffect>
                                  </p:childTnLst>
                                </p:cTn>
                              </p:par>
                            </p:childTnLst>
                          </p:cTn>
                        </p:par>
                        <p:par>
                          <p:cTn id="75" fill="hold">
                            <p:stCondLst>
                              <p:cond delay="8000"/>
                            </p:stCondLst>
                            <p:childTnLst>
                              <p:par>
                                <p:cTn id="76" presetID="22" presetClass="entr" presetSubtype="8" fill="hold" grpId="0" nodeType="afterEffect">
                                  <p:stCondLst>
                                    <p:cond delay="0"/>
                                  </p:stCondLst>
                                  <p:childTnLst>
                                    <p:set>
                                      <p:cBhvr>
                                        <p:cTn id="77" dur="1" fill="hold">
                                          <p:stCondLst>
                                            <p:cond delay="0"/>
                                          </p:stCondLst>
                                        </p:cTn>
                                        <p:tgtEl>
                                          <p:spTgt spid="32">
                                            <p:txEl>
                                              <p:pRg st="4" end="4"/>
                                            </p:txEl>
                                          </p:spTgt>
                                        </p:tgtEl>
                                        <p:attrNameLst>
                                          <p:attrName>style.visibility</p:attrName>
                                        </p:attrNameLst>
                                      </p:cBhvr>
                                      <p:to>
                                        <p:strVal val="visible"/>
                                      </p:to>
                                    </p:set>
                                    <p:animEffect transition="in" filter="wipe(left)">
                                      <p:cBhvr>
                                        <p:cTn id="78" dur="500"/>
                                        <p:tgtEl>
                                          <p:spTgt spid="32">
                                            <p:txEl>
                                              <p:pRg st="4" end="4"/>
                                            </p:txEl>
                                          </p:spTgt>
                                        </p:tgtEl>
                                      </p:cBhvr>
                                    </p:animEffect>
                                  </p:childTnLst>
                                </p:cTn>
                              </p:par>
                            </p:childTnLst>
                          </p:cTn>
                        </p:par>
                        <p:par>
                          <p:cTn id="79" fill="hold">
                            <p:stCondLst>
                              <p:cond delay="8500"/>
                            </p:stCondLst>
                            <p:childTnLst>
                              <p:par>
                                <p:cTn id="80" presetID="2" presetClass="entr" presetSubtype="8" decel="50000"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additive="base">
                                        <p:cTn id="82" dur="500" fill="hold"/>
                                        <p:tgtEl>
                                          <p:spTgt spid="41"/>
                                        </p:tgtEl>
                                        <p:attrNameLst>
                                          <p:attrName>ppt_x</p:attrName>
                                        </p:attrNameLst>
                                      </p:cBhvr>
                                      <p:tavLst>
                                        <p:tav tm="0">
                                          <p:val>
                                            <p:strVal val="0-#ppt_w/2"/>
                                          </p:val>
                                        </p:tav>
                                        <p:tav tm="100000">
                                          <p:val>
                                            <p:strVal val="#ppt_x"/>
                                          </p:val>
                                        </p:tav>
                                      </p:tavLst>
                                    </p:anim>
                                    <p:anim calcmode="lin" valueType="num">
                                      <p:cBhvr additive="base">
                                        <p:cTn id="83" dur="500" fill="hold"/>
                                        <p:tgtEl>
                                          <p:spTgt spid="41"/>
                                        </p:tgtEl>
                                        <p:attrNameLst>
                                          <p:attrName>ppt_y</p:attrName>
                                        </p:attrNameLst>
                                      </p:cBhvr>
                                      <p:tavLst>
                                        <p:tav tm="0">
                                          <p:val>
                                            <p:strVal val="#ppt_y"/>
                                          </p:val>
                                        </p:tav>
                                        <p:tav tm="100000">
                                          <p:val>
                                            <p:strVal val="#ppt_y"/>
                                          </p:val>
                                        </p:tav>
                                      </p:tavLst>
                                    </p:anim>
                                  </p:childTnLst>
                                </p:cTn>
                              </p:par>
                            </p:childTnLst>
                          </p:cTn>
                        </p:par>
                        <p:par>
                          <p:cTn id="84" fill="hold">
                            <p:stCondLst>
                              <p:cond delay="9000"/>
                            </p:stCondLst>
                            <p:childTnLst>
                              <p:par>
                                <p:cTn id="85" presetID="2" presetClass="entr" presetSubtype="8"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0-#ppt_w/2"/>
                                          </p:val>
                                        </p:tav>
                                        <p:tav tm="100000">
                                          <p:val>
                                            <p:strVal val="#ppt_x"/>
                                          </p:val>
                                        </p:tav>
                                      </p:tavLst>
                                    </p:anim>
                                    <p:anim calcmode="lin" valueType="num">
                                      <p:cBhvr additive="base">
                                        <p:cTn id="88" dur="500" fill="hold"/>
                                        <p:tgtEl>
                                          <p:spTgt spid="45"/>
                                        </p:tgtEl>
                                        <p:attrNameLst>
                                          <p:attrName>ppt_y</p:attrName>
                                        </p:attrNameLst>
                                      </p:cBhvr>
                                      <p:tavLst>
                                        <p:tav tm="0">
                                          <p:val>
                                            <p:strVal val="#ppt_y"/>
                                          </p:val>
                                        </p:tav>
                                        <p:tav tm="100000">
                                          <p:val>
                                            <p:strVal val="#ppt_y"/>
                                          </p:val>
                                        </p:tav>
                                      </p:tavLst>
                                    </p:anim>
                                  </p:childTnLst>
                                </p:cTn>
                              </p:par>
                            </p:childTnLst>
                          </p:cTn>
                        </p:par>
                        <p:par>
                          <p:cTn id="89" fill="hold">
                            <p:stCondLst>
                              <p:cond delay="9500"/>
                            </p:stCondLst>
                            <p:childTnLst>
                              <p:par>
                                <p:cTn id="90" presetID="53" presetClass="entr" presetSubtype="16" fill="hold" grpId="0" nodeType="after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childTnLst>
                          </p:cTn>
                        </p:par>
                        <p:par>
                          <p:cTn id="95" fill="hold">
                            <p:stCondLst>
                              <p:cond delay="10000"/>
                            </p:stCondLst>
                            <p:childTnLst>
                              <p:par>
                                <p:cTn id="96" presetID="10" presetClass="entr" presetSubtype="0"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500"/>
                                        <p:tgtEl>
                                          <p:spTgt spid="47"/>
                                        </p:tgtEl>
                                      </p:cBhvr>
                                    </p:animEffect>
                                  </p:childTnLst>
                                </p:cTn>
                              </p:par>
                            </p:childTnLst>
                          </p:cTn>
                        </p:par>
                        <p:par>
                          <p:cTn id="99" fill="hold">
                            <p:stCondLst>
                              <p:cond delay="10500"/>
                            </p:stCondLst>
                            <p:childTnLst>
                              <p:par>
                                <p:cTn id="100" presetID="22" presetClass="entr" presetSubtype="8" fill="hold" grpId="0" nodeType="afterEffect">
                                  <p:stCondLst>
                                    <p:cond delay="0"/>
                                  </p:stCondLst>
                                  <p:childTnLst>
                                    <p:set>
                                      <p:cBhvr>
                                        <p:cTn id="101" dur="1" fill="hold">
                                          <p:stCondLst>
                                            <p:cond delay="0"/>
                                          </p:stCondLst>
                                        </p:cTn>
                                        <p:tgtEl>
                                          <p:spTgt spid="35">
                                            <p:txEl>
                                              <p:pRg st="0" end="0"/>
                                            </p:txEl>
                                          </p:spTgt>
                                        </p:tgtEl>
                                        <p:attrNameLst>
                                          <p:attrName>style.visibility</p:attrName>
                                        </p:attrNameLst>
                                      </p:cBhvr>
                                      <p:to>
                                        <p:strVal val="visible"/>
                                      </p:to>
                                    </p:set>
                                    <p:animEffect transition="in" filter="wipe(left)">
                                      <p:cBhvr>
                                        <p:cTn id="102" dur="500"/>
                                        <p:tgtEl>
                                          <p:spTgt spid="35">
                                            <p:txEl>
                                              <p:pRg st="0" end="0"/>
                                            </p:txEl>
                                          </p:spTgt>
                                        </p:tgtEl>
                                      </p:cBhvr>
                                    </p:animEffect>
                                  </p:childTnLst>
                                </p:cTn>
                              </p:par>
                            </p:childTnLst>
                          </p:cTn>
                        </p:par>
                        <p:par>
                          <p:cTn id="103" fill="hold">
                            <p:stCondLst>
                              <p:cond delay="11000"/>
                            </p:stCondLst>
                            <p:childTnLst>
                              <p:par>
                                <p:cTn id="104" presetID="22" presetClass="entr" presetSubtype="8" fill="hold" grpId="0" nodeType="afterEffect">
                                  <p:stCondLst>
                                    <p:cond delay="0"/>
                                  </p:stCondLst>
                                  <p:childTnLst>
                                    <p:set>
                                      <p:cBhvr>
                                        <p:cTn id="105" dur="1" fill="hold">
                                          <p:stCondLst>
                                            <p:cond delay="0"/>
                                          </p:stCondLst>
                                        </p:cTn>
                                        <p:tgtEl>
                                          <p:spTgt spid="35">
                                            <p:txEl>
                                              <p:pRg st="1" end="1"/>
                                            </p:txEl>
                                          </p:spTgt>
                                        </p:tgtEl>
                                        <p:attrNameLst>
                                          <p:attrName>style.visibility</p:attrName>
                                        </p:attrNameLst>
                                      </p:cBhvr>
                                      <p:to>
                                        <p:strVal val="visible"/>
                                      </p:to>
                                    </p:set>
                                    <p:animEffect transition="in" filter="wipe(left)">
                                      <p:cBhvr>
                                        <p:cTn id="106" dur="500"/>
                                        <p:tgtEl>
                                          <p:spTgt spid="35">
                                            <p:txEl>
                                              <p:pRg st="1" end="1"/>
                                            </p:txEl>
                                          </p:spTgt>
                                        </p:tgtEl>
                                      </p:cBhvr>
                                    </p:animEffect>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5">
                                            <p:txEl>
                                              <p:pRg st="2" end="2"/>
                                            </p:txEl>
                                          </p:spTgt>
                                        </p:tgtEl>
                                        <p:attrNameLst>
                                          <p:attrName>style.visibility</p:attrName>
                                        </p:attrNameLst>
                                      </p:cBhvr>
                                      <p:to>
                                        <p:strVal val="visible"/>
                                      </p:to>
                                    </p:set>
                                    <p:animEffect transition="in" filter="wipe(left)">
                                      <p:cBhvr>
                                        <p:cTn id="110" dur="500"/>
                                        <p:tgtEl>
                                          <p:spTgt spid="35">
                                            <p:txEl>
                                              <p:pRg st="2" end="2"/>
                                            </p:txEl>
                                          </p:spTgt>
                                        </p:tgtEl>
                                      </p:cBhvr>
                                    </p:animEffect>
                                  </p:childTnLst>
                                </p:cTn>
                              </p:par>
                            </p:childTnLst>
                          </p:cTn>
                        </p:par>
                        <p:par>
                          <p:cTn id="111" fill="hold">
                            <p:stCondLst>
                              <p:cond delay="12000"/>
                            </p:stCondLst>
                            <p:childTnLst>
                              <p:par>
                                <p:cTn id="112" presetID="22" presetClass="entr" presetSubtype="8" fill="hold" grpId="0" nodeType="afterEffect">
                                  <p:stCondLst>
                                    <p:cond delay="0"/>
                                  </p:stCondLst>
                                  <p:childTnLst>
                                    <p:set>
                                      <p:cBhvr>
                                        <p:cTn id="113" dur="1" fill="hold">
                                          <p:stCondLst>
                                            <p:cond delay="0"/>
                                          </p:stCondLst>
                                        </p:cTn>
                                        <p:tgtEl>
                                          <p:spTgt spid="35">
                                            <p:txEl>
                                              <p:pRg st="3" end="3"/>
                                            </p:txEl>
                                          </p:spTgt>
                                        </p:tgtEl>
                                        <p:attrNameLst>
                                          <p:attrName>style.visibility</p:attrName>
                                        </p:attrNameLst>
                                      </p:cBhvr>
                                      <p:to>
                                        <p:strVal val="visible"/>
                                      </p:to>
                                    </p:set>
                                    <p:animEffect transition="in" filter="wipe(left)">
                                      <p:cBhvr>
                                        <p:cTn id="114" dur="500"/>
                                        <p:tgtEl>
                                          <p:spTgt spid="35">
                                            <p:txEl>
                                              <p:pRg st="3" end="3"/>
                                            </p:txEl>
                                          </p:spTgt>
                                        </p:tgtEl>
                                      </p:cBhvr>
                                    </p:animEffect>
                                  </p:childTnLst>
                                </p:cTn>
                              </p:par>
                            </p:childTnLst>
                          </p:cTn>
                        </p:par>
                        <p:par>
                          <p:cTn id="115" fill="hold">
                            <p:stCondLst>
                              <p:cond delay="12500"/>
                            </p:stCondLst>
                            <p:childTnLst>
                              <p:par>
                                <p:cTn id="116" presetID="22" presetClass="entr" presetSubtype="8" fill="hold" grpId="0" nodeType="afterEffect">
                                  <p:stCondLst>
                                    <p:cond delay="0"/>
                                  </p:stCondLst>
                                  <p:childTnLst>
                                    <p:set>
                                      <p:cBhvr>
                                        <p:cTn id="117" dur="1" fill="hold">
                                          <p:stCondLst>
                                            <p:cond delay="0"/>
                                          </p:stCondLst>
                                        </p:cTn>
                                        <p:tgtEl>
                                          <p:spTgt spid="35">
                                            <p:txEl>
                                              <p:pRg st="4" end="4"/>
                                            </p:txEl>
                                          </p:spTgt>
                                        </p:tgtEl>
                                        <p:attrNameLst>
                                          <p:attrName>style.visibility</p:attrName>
                                        </p:attrNameLst>
                                      </p:cBhvr>
                                      <p:to>
                                        <p:strVal val="visible"/>
                                      </p:to>
                                    </p:set>
                                    <p:animEffect transition="in" filter="wipe(left)">
                                      <p:cBhvr>
                                        <p:cTn id="118" dur="500"/>
                                        <p:tgtEl>
                                          <p:spTgt spid="35">
                                            <p:txEl>
                                              <p:pRg st="4" end="4"/>
                                            </p:txEl>
                                          </p:spTgt>
                                        </p:tgtEl>
                                      </p:cBhvr>
                                    </p:animEffect>
                                  </p:childTnLst>
                                </p:cTn>
                              </p:par>
                            </p:childTnLst>
                          </p:cTn>
                        </p:par>
                        <p:par>
                          <p:cTn id="119" fill="hold">
                            <p:stCondLst>
                              <p:cond delay="13000"/>
                            </p:stCondLst>
                            <p:childTnLst>
                              <p:par>
                                <p:cTn id="120" presetID="22" presetClass="entr" presetSubtype="8" fill="hold" grpId="0" nodeType="afterEffect">
                                  <p:stCondLst>
                                    <p:cond delay="0"/>
                                  </p:stCondLst>
                                  <p:childTnLst>
                                    <p:set>
                                      <p:cBhvr>
                                        <p:cTn id="121" dur="1" fill="hold">
                                          <p:stCondLst>
                                            <p:cond delay="0"/>
                                          </p:stCondLst>
                                        </p:cTn>
                                        <p:tgtEl>
                                          <p:spTgt spid="35">
                                            <p:txEl>
                                              <p:pRg st="5" end="5"/>
                                            </p:txEl>
                                          </p:spTgt>
                                        </p:tgtEl>
                                        <p:attrNameLst>
                                          <p:attrName>style.visibility</p:attrName>
                                        </p:attrNameLst>
                                      </p:cBhvr>
                                      <p:to>
                                        <p:strVal val="visible"/>
                                      </p:to>
                                    </p:set>
                                    <p:animEffect transition="in" filter="wipe(left)">
                                      <p:cBhvr>
                                        <p:cTn id="122" dur="500"/>
                                        <p:tgtEl>
                                          <p:spTgt spid="35">
                                            <p:txEl>
                                              <p:pRg st="5" end="5"/>
                                            </p:txEl>
                                          </p:spTgt>
                                        </p:tgtEl>
                                      </p:cBhvr>
                                    </p:animEffect>
                                  </p:childTnLst>
                                </p:cTn>
                              </p:par>
                            </p:childTnLst>
                          </p:cTn>
                        </p:par>
                        <p:par>
                          <p:cTn id="123" fill="hold">
                            <p:stCondLst>
                              <p:cond delay="13500"/>
                            </p:stCondLst>
                            <p:childTnLst>
                              <p:par>
                                <p:cTn id="124" presetID="22" presetClass="entr" presetSubtype="8" fill="hold" grpId="0" nodeType="afterEffect">
                                  <p:stCondLst>
                                    <p:cond delay="0"/>
                                  </p:stCondLst>
                                  <p:childTnLst>
                                    <p:set>
                                      <p:cBhvr>
                                        <p:cTn id="125" dur="1" fill="hold">
                                          <p:stCondLst>
                                            <p:cond delay="0"/>
                                          </p:stCondLst>
                                        </p:cTn>
                                        <p:tgtEl>
                                          <p:spTgt spid="48">
                                            <p:txEl>
                                              <p:pRg st="0" end="0"/>
                                            </p:txEl>
                                          </p:spTgt>
                                        </p:tgtEl>
                                        <p:attrNameLst>
                                          <p:attrName>style.visibility</p:attrName>
                                        </p:attrNameLst>
                                      </p:cBhvr>
                                      <p:to>
                                        <p:strVal val="visible"/>
                                      </p:to>
                                    </p:set>
                                    <p:animEffect transition="in" filter="wipe(left)">
                                      <p:cBhvr>
                                        <p:cTn id="126" dur="500"/>
                                        <p:tgtEl>
                                          <p:spTgt spid="48">
                                            <p:txEl>
                                              <p:pRg st="0" end="0"/>
                                            </p:txEl>
                                          </p:spTgt>
                                        </p:tgtEl>
                                      </p:cBhvr>
                                    </p:animEffect>
                                  </p:childTnLst>
                                </p:cTn>
                              </p:par>
                            </p:childTnLst>
                          </p:cTn>
                        </p:par>
                        <p:par>
                          <p:cTn id="127" fill="hold">
                            <p:stCondLst>
                              <p:cond delay="14000"/>
                            </p:stCondLst>
                            <p:childTnLst>
                              <p:par>
                                <p:cTn id="128" presetID="22" presetClass="entr" presetSubtype="8" fill="hold" grpId="0" nodeType="afterEffect">
                                  <p:stCondLst>
                                    <p:cond delay="0"/>
                                  </p:stCondLst>
                                  <p:childTnLst>
                                    <p:set>
                                      <p:cBhvr>
                                        <p:cTn id="129" dur="1" fill="hold">
                                          <p:stCondLst>
                                            <p:cond delay="0"/>
                                          </p:stCondLst>
                                        </p:cTn>
                                        <p:tgtEl>
                                          <p:spTgt spid="48">
                                            <p:txEl>
                                              <p:pRg st="1" end="1"/>
                                            </p:txEl>
                                          </p:spTgt>
                                        </p:tgtEl>
                                        <p:attrNameLst>
                                          <p:attrName>style.visibility</p:attrName>
                                        </p:attrNameLst>
                                      </p:cBhvr>
                                      <p:to>
                                        <p:strVal val="visible"/>
                                      </p:to>
                                    </p:set>
                                    <p:animEffect transition="in" filter="wipe(left)">
                                      <p:cBhvr>
                                        <p:cTn id="130" dur="500"/>
                                        <p:tgtEl>
                                          <p:spTgt spid="48">
                                            <p:txEl>
                                              <p:pRg st="1" end="1"/>
                                            </p:txEl>
                                          </p:spTgt>
                                        </p:tgtEl>
                                      </p:cBhvr>
                                    </p:animEffect>
                                  </p:childTnLst>
                                </p:cTn>
                              </p:par>
                            </p:childTnLst>
                          </p:cTn>
                        </p:par>
                        <p:par>
                          <p:cTn id="131" fill="hold">
                            <p:stCondLst>
                              <p:cond delay="14500"/>
                            </p:stCondLst>
                            <p:childTnLst>
                              <p:par>
                                <p:cTn id="132" presetID="22" presetClass="entr" presetSubtype="8" fill="hold" grpId="0" nodeType="afterEffect">
                                  <p:stCondLst>
                                    <p:cond delay="0"/>
                                  </p:stCondLst>
                                  <p:childTnLst>
                                    <p:set>
                                      <p:cBhvr>
                                        <p:cTn id="133" dur="1" fill="hold">
                                          <p:stCondLst>
                                            <p:cond delay="0"/>
                                          </p:stCondLst>
                                        </p:cTn>
                                        <p:tgtEl>
                                          <p:spTgt spid="48">
                                            <p:txEl>
                                              <p:pRg st="2" end="2"/>
                                            </p:txEl>
                                          </p:spTgt>
                                        </p:tgtEl>
                                        <p:attrNameLst>
                                          <p:attrName>style.visibility</p:attrName>
                                        </p:attrNameLst>
                                      </p:cBhvr>
                                      <p:to>
                                        <p:strVal val="visible"/>
                                      </p:to>
                                    </p:set>
                                    <p:animEffect transition="in" filter="wipe(left)">
                                      <p:cBhvr>
                                        <p:cTn id="134" dur="500"/>
                                        <p:tgtEl>
                                          <p:spTgt spid="48">
                                            <p:txEl>
                                              <p:pRg st="2" end="2"/>
                                            </p:txEl>
                                          </p:spTgt>
                                        </p:tgtEl>
                                      </p:cBhvr>
                                    </p:animEffect>
                                  </p:childTnLst>
                                </p:cTn>
                              </p:par>
                            </p:childTnLst>
                          </p:cTn>
                        </p:par>
                        <p:par>
                          <p:cTn id="135" fill="hold">
                            <p:stCondLst>
                              <p:cond delay="15000"/>
                            </p:stCondLst>
                            <p:childTnLst>
                              <p:par>
                                <p:cTn id="136" presetID="22" presetClass="entr" presetSubtype="8" fill="hold" grpId="0" nodeType="afterEffect">
                                  <p:stCondLst>
                                    <p:cond delay="0"/>
                                  </p:stCondLst>
                                  <p:childTnLst>
                                    <p:set>
                                      <p:cBhvr>
                                        <p:cTn id="137" dur="1" fill="hold">
                                          <p:stCondLst>
                                            <p:cond delay="0"/>
                                          </p:stCondLst>
                                        </p:cTn>
                                        <p:tgtEl>
                                          <p:spTgt spid="48">
                                            <p:txEl>
                                              <p:pRg st="3" end="3"/>
                                            </p:txEl>
                                          </p:spTgt>
                                        </p:tgtEl>
                                        <p:attrNameLst>
                                          <p:attrName>style.visibility</p:attrName>
                                        </p:attrNameLst>
                                      </p:cBhvr>
                                      <p:to>
                                        <p:strVal val="visible"/>
                                      </p:to>
                                    </p:set>
                                    <p:animEffect transition="in" filter="wipe(left)">
                                      <p:cBhvr>
                                        <p:cTn id="138" dur="500"/>
                                        <p:tgtEl>
                                          <p:spTgt spid="48">
                                            <p:txEl>
                                              <p:pRg st="3" end="3"/>
                                            </p:txEl>
                                          </p:spTgt>
                                        </p:tgtEl>
                                      </p:cBhvr>
                                    </p:animEffect>
                                  </p:childTnLst>
                                </p:cTn>
                              </p:par>
                            </p:childTnLst>
                          </p:cTn>
                        </p:par>
                        <p:par>
                          <p:cTn id="139" fill="hold">
                            <p:stCondLst>
                              <p:cond delay="15500"/>
                            </p:stCondLst>
                            <p:childTnLst>
                              <p:par>
                                <p:cTn id="140" presetID="22" presetClass="entr" presetSubtype="8" fill="hold" grpId="0" nodeType="afterEffect">
                                  <p:stCondLst>
                                    <p:cond delay="0"/>
                                  </p:stCondLst>
                                  <p:childTnLst>
                                    <p:set>
                                      <p:cBhvr>
                                        <p:cTn id="141" dur="1" fill="hold">
                                          <p:stCondLst>
                                            <p:cond delay="0"/>
                                          </p:stCondLst>
                                        </p:cTn>
                                        <p:tgtEl>
                                          <p:spTgt spid="48">
                                            <p:txEl>
                                              <p:pRg st="4" end="4"/>
                                            </p:txEl>
                                          </p:spTgt>
                                        </p:tgtEl>
                                        <p:attrNameLst>
                                          <p:attrName>style.visibility</p:attrName>
                                        </p:attrNameLst>
                                      </p:cBhvr>
                                      <p:to>
                                        <p:strVal val="visible"/>
                                      </p:to>
                                    </p:set>
                                    <p:animEffect transition="in" filter="wipe(left)">
                                      <p:cBhvr>
                                        <p:cTn id="142" dur="500"/>
                                        <p:tgtEl>
                                          <p:spTgt spid="48">
                                            <p:txEl>
                                              <p:pRg st="4" end="4"/>
                                            </p:txEl>
                                          </p:spTgt>
                                        </p:tgtEl>
                                      </p:cBhvr>
                                    </p:animEffect>
                                  </p:childTnLst>
                                </p:cTn>
                              </p:par>
                            </p:childTnLst>
                          </p:cTn>
                        </p:par>
                        <p:par>
                          <p:cTn id="143" fill="hold">
                            <p:stCondLst>
                              <p:cond delay="16000"/>
                            </p:stCondLst>
                            <p:childTnLst>
                              <p:par>
                                <p:cTn id="144" presetID="22" presetClass="entr" presetSubtype="8" fill="hold" grpId="0" nodeType="afterEffect">
                                  <p:stCondLst>
                                    <p:cond delay="0"/>
                                  </p:stCondLst>
                                  <p:childTnLst>
                                    <p:set>
                                      <p:cBhvr>
                                        <p:cTn id="145" dur="1" fill="hold">
                                          <p:stCondLst>
                                            <p:cond delay="0"/>
                                          </p:stCondLst>
                                        </p:cTn>
                                        <p:tgtEl>
                                          <p:spTgt spid="48">
                                            <p:txEl>
                                              <p:pRg st="5" end="5"/>
                                            </p:txEl>
                                          </p:spTgt>
                                        </p:tgtEl>
                                        <p:attrNameLst>
                                          <p:attrName>style.visibility</p:attrName>
                                        </p:attrNameLst>
                                      </p:cBhvr>
                                      <p:to>
                                        <p:strVal val="visible"/>
                                      </p:to>
                                    </p:set>
                                    <p:animEffect transition="in" filter="wipe(left)">
                                      <p:cBhvr>
                                        <p:cTn id="146" dur="500"/>
                                        <p:tgtEl>
                                          <p:spTgt spid="48">
                                            <p:txEl>
                                              <p:pRg st="5" end="5"/>
                                            </p:txEl>
                                          </p:spTgt>
                                        </p:tgtEl>
                                      </p:cBhvr>
                                    </p:animEffect>
                                  </p:childTnLst>
                                </p:cTn>
                              </p:par>
                            </p:childTnLst>
                          </p:cTn>
                        </p:par>
                        <p:par>
                          <p:cTn id="147" fill="hold">
                            <p:stCondLst>
                              <p:cond delay="16500"/>
                            </p:stCondLst>
                            <p:childTnLst>
                              <p:par>
                                <p:cTn id="148" presetID="22" presetClass="entr" presetSubtype="8" fill="hold" grpId="0" nodeType="afterEffect">
                                  <p:stCondLst>
                                    <p:cond delay="0"/>
                                  </p:stCondLst>
                                  <p:childTnLst>
                                    <p:set>
                                      <p:cBhvr>
                                        <p:cTn id="149" dur="1" fill="hold">
                                          <p:stCondLst>
                                            <p:cond delay="0"/>
                                          </p:stCondLst>
                                        </p:cTn>
                                        <p:tgtEl>
                                          <p:spTgt spid="48">
                                            <p:txEl>
                                              <p:pRg st="6" end="6"/>
                                            </p:txEl>
                                          </p:spTgt>
                                        </p:tgtEl>
                                        <p:attrNameLst>
                                          <p:attrName>style.visibility</p:attrName>
                                        </p:attrNameLst>
                                      </p:cBhvr>
                                      <p:to>
                                        <p:strVal val="visible"/>
                                      </p:to>
                                    </p:set>
                                    <p:animEffect transition="in" filter="wipe(left)">
                                      <p:cBhvr>
                                        <p:cTn id="150" dur="500"/>
                                        <p:tgtEl>
                                          <p:spTgt spid="48">
                                            <p:txEl>
                                              <p:pRg st="6" end="6"/>
                                            </p:txEl>
                                          </p:spTgt>
                                        </p:tgtEl>
                                      </p:cBhvr>
                                    </p:animEffect>
                                  </p:childTnLst>
                                </p:cTn>
                              </p:par>
                            </p:childTnLst>
                          </p:cTn>
                        </p:par>
                        <p:par>
                          <p:cTn id="151" fill="hold">
                            <p:stCondLst>
                              <p:cond delay="17000"/>
                            </p:stCondLst>
                            <p:childTnLst>
                              <p:par>
                                <p:cTn id="152" presetID="22" presetClass="entr" presetSubtype="8" fill="hold" grpId="0" nodeType="afterEffect">
                                  <p:stCondLst>
                                    <p:cond delay="0"/>
                                  </p:stCondLst>
                                  <p:childTnLst>
                                    <p:set>
                                      <p:cBhvr>
                                        <p:cTn id="153" dur="1" fill="hold">
                                          <p:stCondLst>
                                            <p:cond delay="0"/>
                                          </p:stCondLst>
                                        </p:cTn>
                                        <p:tgtEl>
                                          <p:spTgt spid="48">
                                            <p:txEl>
                                              <p:pRg st="7" end="7"/>
                                            </p:txEl>
                                          </p:spTgt>
                                        </p:tgtEl>
                                        <p:attrNameLst>
                                          <p:attrName>style.visibility</p:attrName>
                                        </p:attrNameLst>
                                      </p:cBhvr>
                                      <p:to>
                                        <p:strVal val="visible"/>
                                      </p:to>
                                    </p:set>
                                    <p:animEffect transition="in" filter="wipe(left)">
                                      <p:cBhvr>
                                        <p:cTn id="154" dur="500"/>
                                        <p:tgtEl>
                                          <p:spTgt spid="48">
                                            <p:txEl>
                                              <p:pRg st="7" end="7"/>
                                            </p:txEl>
                                          </p:spTgt>
                                        </p:tgtEl>
                                      </p:cBhvr>
                                    </p:animEffect>
                                  </p:childTnLst>
                                </p:cTn>
                              </p:par>
                            </p:childTnLst>
                          </p:cTn>
                        </p:par>
                        <p:par>
                          <p:cTn id="155" fill="hold">
                            <p:stCondLst>
                              <p:cond delay="17500"/>
                            </p:stCondLst>
                            <p:childTnLst>
                              <p:par>
                                <p:cTn id="156" presetID="22" presetClass="entr" presetSubtype="8" fill="hold" grpId="0" nodeType="afterEffect">
                                  <p:stCondLst>
                                    <p:cond delay="0"/>
                                  </p:stCondLst>
                                  <p:childTnLst>
                                    <p:set>
                                      <p:cBhvr>
                                        <p:cTn id="157" dur="1" fill="hold">
                                          <p:stCondLst>
                                            <p:cond delay="0"/>
                                          </p:stCondLst>
                                        </p:cTn>
                                        <p:tgtEl>
                                          <p:spTgt spid="48">
                                            <p:txEl>
                                              <p:pRg st="8" end="8"/>
                                            </p:txEl>
                                          </p:spTgt>
                                        </p:tgtEl>
                                        <p:attrNameLst>
                                          <p:attrName>style.visibility</p:attrName>
                                        </p:attrNameLst>
                                      </p:cBhvr>
                                      <p:to>
                                        <p:strVal val="visible"/>
                                      </p:to>
                                    </p:set>
                                    <p:animEffect transition="in" filter="wipe(left)">
                                      <p:cBhvr>
                                        <p:cTn id="158" dur="500"/>
                                        <p:tgtEl>
                                          <p:spTgt spid="48">
                                            <p:txEl>
                                              <p:pRg st="8" end="8"/>
                                            </p:txEl>
                                          </p:spTgt>
                                        </p:tgtEl>
                                      </p:cBhvr>
                                    </p:animEffect>
                                  </p:childTnLst>
                                </p:cTn>
                              </p:par>
                            </p:childTnLst>
                          </p:cTn>
                        </p:par>
                        <p:par>
                          <p:cTn id="159" fill="hold">
                            <p:stCondLst>
                              <p:cond delay="18000"/>
                            </p:stCondLst>
                            <p:childTnLst>
                              <p:par>
                                <p:cTn id="160" presetID="42" presetClass="entr" presetSubtype="0" fill="hold" nodeType="afterEffect">
                                  <p:stCondLst>
                                    <p:cond delay="0"/>
                                  </p:stCondLst>
                                  <p:childTnLst>
                                    <p:set>
                                      <p:cBhvr>
                                        <p:cTn id="161" dur="1" fill="hold">
                                          <p:stCondLst>
                                            <p:cond delay="0"/>
                                          </p:stCondLst>
                                        </p:cTn>
                                        <p:tgtEl>
                                          <p:spTgt spid="50"/>
                                        </p:tgtEl>
                                        <p:attrNameLst>
                                          <p:attrName>style.visibility</p:attrName>
                                        </p:attrNameLst>
                                      </p:cBhvr>
                                      <p:to>
                                        <p:strVal val="visible"/>
                                      </p:to>
                                    </p:set>
                                    <p:animEffect transition="in" filter="fade">
                                      <p:cBhvr>
                                        <p:cTn id="162" dur="500"/>
                                        <p:tgtEl>
                                          <p:spTgt spid="50"/>
                                        </p:tgtEl>
                                      </p:cBhvr>
                                    </p:animEffect>
                                    <p:anim calcmode="lin" valueType="num">
                                      <p:cBhvr>
                                        <p:cTn id="163" dur="500" fill="hold"/>
                                        <p:tgtEl>
                                          <p:spTgt spid="50"/>
                                        </p:tgtEl>
                                        <p:attrNameLst>
                                          <p:attrName>ppt_x</p:attrName>
                                        </p:attrNameLst>
                                      </p:cBhvr>
                                      <p:tavLst>
                                        <p:tav tm="0">
                                          <p:val>
                                            <p:strVal val="#ppt_x"/>
                                          </p:val>
                                        </p:tav>
                                        <p:tav tm="100000">
                                          <p:val>
                                            <p:strVal val="#ppt_x"/>
                                          </p:val>
                                        </p:tav>
                                      </p:tavLst>
                                    </p:anim>
                                    <p:anim calcmode="lin" valueType="num">
                                      <p:cBhvr>
                                        <p:cTn id="164" dur="500" fill="hold"/>
                                        <p:tgtEl>
                                          <p:spTgt spid="50"/>
                                        </p:tgtEl>
                                        <p:attrNameLst>
                                          <p:attrName>ppt_y</p:attrName>
                                        </p:attrNameLst>
                                      </p:cBhvr>
                                      <p:tavLst>
                                        <p:tav tm="0">
                                          <p:val>
                                            <p:strVal val="#ppt_y+.1"/>
                                          </p:val>
                                        </p:tav>
                                        <p:tav tm="100000">
                                          <p:val>
                                            <p:strVal val="#ppt_y"/>
                                          </p:val>
                                        </p:tav>
                                      </p:tavLst>
                                    </p:anim>
                                  </p:childTnLst>
                                </p:cTn>
                              </p:par>
                              <p:par>
                                <p:cTn id="165" presetID="47" presetClass="entr" presetSubtype="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fade">
                                      <p:cBhvr>
                                        <p:cTn id="167" dur="500"/>
                                        <p:tgtEl>
                                          <p:spTgt spid="51"/>
                                        </p:tgtEl>
                                      </p:cBhvr>
                                    </p:animEffect>
                                    <p:anim calcmode="lin" valueType="num">
                                      <p:cBhvr>
                                        <p:cTn id="168" dur="500" fill="hold"/>
                                        <p:tgtEl>
                                          <p:spTgt spid="51"/>
                                        </p:tgtEl>
                                        <p:attrNameLst>
                                          <p:attrName>ppt_x</p:attrName>
                                        </p:attrNameLst>
                                      </p:cBhvr>
                                      <p:tavLst>
                                        <p:tav tm="0">
                                          <p:val>
                                            <p:strVal val="#ppt_x"/>
                                          </p:val>
                                        </p:tav>
                                        <p:tav tm="100000">
                                          <p:val>
                                            <p:strVal val="#ppt_x"/>
                                          </p:val>
                                        </p:tav>
                                      </p:tavLst>
                                    </p:anim>
                                    <p:anim calcmode="lin" valueType="num">
                                      <p:cBhvr>
                                        <p:cTn id="169" dur="500" fill="hold"/>
                                        <p:tgtEl>
                                          <p:spTgt spid="51"/>
                                        </p:tgtEl>
                                        <p:attrNameLst>
                                          <p:attrName>ppt_y</p:attrName>
                                        </p:attrNameLst>
                                      </p:cBhvr>
                                      <p:tavLst>
                                        <p:tav tm="0">
                                          <p:val>
                                            <p:strVal val="#ppt_y-.1"/>
                                          </p:val>
                                        </p:tav>
                                        <p:tav tm="100000">
                                          <p:val>
                                            <p:strVal val="#ppt_y"/>
                                          </p:val>
                                        </p:tav>
                                      </p:tavLst>
                                    </p:anim>
                                  </p:childTnLst>
                                </p:cTn>
                              </p:par>
                            </p:childTnLst>
                          </p:cTn>
                        </p:par>
                        <p:par>
                          <p:cTn id="170" fill="hold">
                            <p:stCondLst>
                              <p:cond delay="18500"/>
                            </p:stCondLst>
                            <p:childTnLst>
                              <p:par>
                                <p:cTn id="171" presetID="8" presetClass="emph" presetSubtype="0" repeatCount="indefinite" fill="hold" nodeType="afterEffect">
                                  <p:stCondLst>
                                    <p:cond delay="0"/>
                                  </p:stCondLst>
                                  <p:childTnLst>
                                    <p:animRot by="21600000">
                                      <p:cBhvr>
                                        <p:cTn id="172" dur="10000" fill="hold"/>
                                        <p:tgtEl>
                                          <p:spTgt spid="50"/>
                                        </p:tgtEl>
                                        <p:attrNameLst>
                                          <p:attrName>r</p:attrName>
                                        </p:attrNameLst>
                                      </p:cBhvr>
                                    </p:animRot>
                                  </p:childTnLst>
                                </p:cTn>
                              </p:par>
                              <p:par>
                                <p:cTn id="173" presetID="8" presetClass="emph" presetSubtype="0" repeatCount="indefinite" fill="hold" nodeType="withEffect">
                                  <p:stCondLst>
                                    <p:cond delay="0"/>
                                  </p:stCondLst>
                                  <p:childTnLst>
                                    <p:animRot by="-21600000">
                                      <p:cBhvr>
                                        <p:cTn id="174" dur="8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8" grpId="0" animBg="1"/>
      <p:bldP spid="20" grpId="0" build="p"/>
      <p:bldP spid="31" grpId="0" animBg="1"/>
      <p:bldP spid="32" grpId="0" build="p"/>
      <p:bldP spid="33" grpId="0" animBg="1"/>
      <p:bldP spid="35" grpId="0" build="p"/>
      <p:bldP spid="42" grpId="0" animBg="1"/>
      <p:bldP spid="44" grpId="0" animBg="1"/>
      <p:bldP spid="43" grpId="0"/>
      <p:bldP spid="45" grpId="0" animBg="1"/>
      <p:bldP spid="46" grpId="0" animBg="1"/>
      <p:bldP spid="47" grpId="0"/>
      <p:bldP spid="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7BD2C2-1E44-6D67-40B0-47CEEC1B74F7}"/>
              </a:ext>
            </a:extLst>
          </p:cNvPr>
          <p:cNvSpPr/>
          <p:nvPr/>
        </p:nvSpPr>
        <p:spPr>
          <a:xfrm>
            <a:off x="0" y="0"/>
            <a:ext cx="12192000" cy="6858000"/>
          </a:xfrm>
          <a:prstGeom prst="rect">
            <a:avLst/>
          </a:prstGeom>
          <a:solidFill>
            <a:srgbClr val="E9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1" name="Parallelogram 50">
            <a:extLst>
              <a:ext uri="{FF2B5EF4-FFF2-40B4-BE49-F238E27FC236}">
                <a16:creationId xmlns:a16="http://schemas.microsoft.com/office/drawing/2014/main" id="{EA648F7E-496C-BF43-46BE-393C8213A5A8}"/>
              </a:ext>
            </a:extLst>
          </p:cNvPr>
          <p:cNvSpPr/>
          <p:nvPr/>
        </p:nvSpPr>
        <p:spPr>
          <a:xfrm>
            <a:off x="7235573" y="338602"/>
            <a:ext cx="7165799" cy="6351074"/>
          </a:xfrm>
          <a:prstGeom prst="parallelogram">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Rectangle 29">
            <a:extLst>
              <a:ext uri="{FF2B5EF4-FFF2-40B4-BE49-F238E27FC236}">
                <a16:creationId xmlns:a16="http://schemas.microsoft.com/office/drawing/2014/main" id="{D09D8AE4-FE47-CD25-631D-ECCFE7A56005}"/>
              </a:ext>
            </a:extLst>
          </p:cNvPr>
          <p:cNvSpPr/>
          <p:nvPr/>
        </p:nvSpPr>
        <p:spPr>
          <a:xfrm>
            <a:off x="7182694" y="0"/>
            <a:ext cx="50093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7" name="Picture 16">
            <a:extLst>
              <a:ext uri="{FF2B5EF4-FFF2-40B4-BE49-F238E27FC236}">
                <a16:creationId xmlns:a16="http://schemas.microsoft.com/office/drawing/2014/main" id="{21DEBD06-D8A7-968C-1B57-F61E13152316}"/>
              </a:ext>
            </a:extLst>
          </p:cNvPr>
          <p:cNvPicPr>
            <a:picLocks noChangeAspect="1"/>
          </p:cNvPicPr>
          <p:nvPr/>
        </p:nvPicPr>
        <p:blipFill>
          <a:blip r:embed="rId2">
            <a:alphaModFix amt="5000"/>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8032843" y="2531353"/>
            <a:ext cx="5026475" cy="5026475"/>
          </a:xfrm>
          <a:prstGeom prst="rect">
            <a:avLst/>
          </a:prstGeom>
        </p:spPr>
      </p:pic>
      <p:sp>
        <p:nvSpPr>
          <p:cNvPr id="8" name="Rectangle 7">
            <a:extLst>
              <a:ext uri="{FF2B5EF4-FFF2-40B4-BE49-F238E27FC236}">
                <a16:creationId xmlns:a16="http://schemas.microsoft.com/office/drawing/2014/main" id="{C2836B03-9AA2-36B1-4595-2BF17420332B}"/>
              </a:ext>
            </a:extLst>
          </p:cNvPr>
          <p:cNvSpPr/>
          <p:nvPr/>
        </p:nvSpPr>
        <p:spPr>
          <a:xfrm>
            <a:off x="695326" y="838200"/>
            <a:ext cx="10801350" cy="5448300"/>
          </a:xfrm>
          <a:prstGeom prst="rect">
            <a:avLst/>
          </a:prstGeom>
          <a:noFill/>
          <a:ln w="19050">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a:extLst>
              <a:ext uri="{FF2B5EF4-FFF2-40B4-BE49-F238E27FC236}">
                <a16:creationId xmlns:a16="http://schemas.microsoft.com/office/drawing/2014/main" id="{7C538079-38F1-0081-9287-C98548A52A5D}"/>
              </a:ext>
            </a:extLst>
          </p:cNvPr>
          <p:cNvSpPr txBox="1"/>
          <p:nvPr/>
        </p:nvSpPr>
        <p:spPr>
          <a:xfrm>
            <a:off x="1442759" y="698926"/>
            <a:ext cx="5097489" cy="707886"/>
          </a:xfrm>
          <a:prstGeom prst="rect">
            <a:avLst/>
          </a:prstGeom>
          <a:solidFill>
            <a:srgbClr val="E9EBEA"/>
          </a:solidFill>
        </p:spPr>
        <p:txBody>
          <a:bodyPr wrap="square">
            <a:spAutoFit/>
          </a:bodyPr>
          <a:lstStyle/>
          <a:p>
            <a:pPr>
              <a:lnSpc>
                <a:spcPts val="2400"/>
              </a:lnSpc>
            </a:pPr>
            <a:r>
              <a:rPr lang="en-US" sz="2400" b="1" dirty="0">
                <a:latin typeface="Arial" panose="020B0604020202020204" pitchFamily="34" charset="0"/>
                <a:ea typeface="Times New Roman" panose="02020603050405020304" pitchFamily="18" charset="0"/>
                <a:cs typeface="Arial" panose="020B0604020202020204" pitchFamily="34" charset="0"/>
              </a:rPr>
              <a:t>  II. ALTERATIONS IN THE TERMS </a:t>
            </a:r>
          </a:p>
          <a:p>
            <a:pPr>
              <a:lnSpc>
                <a:spcPts val="2400"/>
              </a:lnSpc>
            </a:pPr>
            <a:r>
              <a:rPr lang="en-US" sz="2400" b="1" dirty="0">
                <a:latin typeface="Arial" panose="020B0604020202020204" pitchFamily="34" charset="0"/>
                <a:ea typeface="Times New Roman" panose="02020603050405020304" pitchFamily="18" charset="0"/>
                <a:cs typeface="Arial" panose="020B0604020202020204" pitchFamily="34" charset="0"/>
              </a:rPr>
              <a:t>      OF </a:t>
            </a:r>
            <a:r>
              <a:rPr lang="en-US" sz="2400" b="1" dirty="0">
                <a:solidFill>
                  <a:srgbClr val="CF121F"/>
                </a:solidFill>
                <a:latin typeface="Arial" panose="020B0604020202020204" pitchFamily="34" charset="0"/>
                <a:ea typeface="Times New Roman" panose="02020603050405020304" pitchFamily="18" charset="0"/>
                <a:cs typeface="Arial" panose="020B0604020202020204" pitchFamily="34" charset="0"/>
              </a:rPr>
              <a:t>SPECIFIC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CF121F"/>
                </a:solidFill>
                <a:latin typeface="Arial" panose="020B0604020202020204" pitchFamily="34" charset="0"/>
                <a:ea typeface="Times New Roman" panose="02020603050405020304" pitchFamily="18" charset="0"/>
                <a:cs typeface="Arial" panose="020B0604020202020204" pitchFamily="34" charset="0"/>
              </a:rPr>
              <a:t>CONTRACTS</a:t>
            </a:r>
            <a:endParaRPr lang="uk-UA"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Oval 9">
            <a:extLst>
              <a:ext uri="{FF2B5EF4-FFF2-40B4-BE49-F238E27FC236}">
                <a16:creationId xmlns:a16="http://schemas.microsoft.com/office/drawing/2014/main" id="{8D5938DC-A4C6-37F5-A283-703363D4A8CB}"/>
              </a:ext>
            </a:extLst>
          </p:cNvPr>
          <p:cNvSpPr>
            <a:spLocks noChangeAspect="1"/>
          </p:cNvSpPr>
          <p:nvPr/>
        </p:nvSpPr>
        <p:spPr>
          <a:xfrm>
            <a:off x="1408129" y="802200"/>
            <a:ext cx="72000" cy="72000"/>
          </a:xfrm>
          <a:prstGeom prst="ellipse">
            <a:avLst/>
          </a:prstGeom>
          <a:solidFill>
            <a:srgbClr val="E9EBEA"/>
          </a:solidFill>
          <a:ln>
            <a:solidFill>
              <a:srgbClr val="CF1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Rectangle 13">
            <a:extLst>
              <a:ext uri="{FF2B5EF4-FFF2-40B4-BE49-F238E27FC236}">
                <a16:creationId xmlns:a16="http://schemas.microsoft.com/office/drawing/2014/main" id="{22301E73-F5C3-D7CB-90B8-773E5025E559}"/>
              </a:ext>
            </a:extLst>
          </p:cNvPr>
          <p:cNvSpPr/>
          <p:nvPr/>
        </p:nvSpPr>
        <p:spPr>
          <a:xfrm>
            <a:off x="1555428" y="1748171"/>
            <a:ext cx="2855739" cy="576775"/>
          </a:xfrm>
          <a:prstGeom prst="rect">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latin typeface="Arial" panose="020B0604020202020204" pitchFamily="34" charset="0"/>
                <a:cs typeface="Arial" panose="020B0604020202020204" pitchFamily="34" charset="0"/>
              </a:rPr>
              <a:t>LOAN CONTRACTS</a:t>
            </a:r>
            <a:endParaRPr lang="uk-UA" b="1"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79CD73B-4167-9F0B-02D0-BFFD07928411}"/>
              </a:ext>
            </a:extLst>
          </p:cNvPr>
          <p:cNvSpPr/>
          <p:nvPr/>
        </p:nvSpPr>
        <p:spPr>
          <a:xfrm>
            <a:off x="1085106" y="1664595"/>
            <a:ext cx="743926" cy="743926"/>
          </a:xfrm>
          <a:prstGeom prst="ellipse">
            <a:avLst/>
          </a:prstGeom>
          <a:solidFill>
            <a:schemeClr val="bg1"/>
          </a:solidFill>
          <a:ln w="57150">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 name="Picture 15">
            <a:extLst>
              <a:ext uri="{FF2B5EF4-FFF2-40B4-BE49-F238E27FC236}">
                <a16:creationId xmlns:a16="http://schemas.microsoft.com/office/drawing/2014/main" id="{2F933D10-E5A2-31C3-7657-B2D08EA80CC7}"/>
              </a:ext>
            </a:extLst>
          </p:cNvPr>
          <p:cNvPicPr>
            <a:picLocks noChangeAspect="1"/>
          </p:cNvPicPr>
          <p:nvPr/>
        </p:nvPicPr>
        <p:blipFill>
          <a:blip r:embed="rId4">
            <a:alphaModFix amt="85000"/>
          </a:blip>
          <a:srcRect/>
          <a:stretch/>
        </p:blipFill>
        <p:spPr>
          <a:xfrm>
            <a:off x="1200153" y="1746696"/>
            <a:ext cx="576000" cy="576000"/>
          </a:xfrm>
          <a:prstGeom prst="rect">
            <a:avLst/>
          </a:prstGeom>
        </p:spPr>
      </p:pic>
      <p:sp>
        <p:nvSpPr>
          <p:cNvPr id="18" name="Snip Single Corner Rectangle 17">
            <a:extLst>
              <a:ext uri="{FF2B5EF4-FFF2-40B4-BE49-F238E27FC236}">
                <a16:creationId xmlns:a16="http://schemas.microsoft.com/office/drawing/2014/main" id="{3B1CD9C3-3E2F-9E17-ADFE-0D243AFF5215}"/>
              </a:ext>
            </a:extLst>
          </p:cNvPr>
          <p:cNvSpPr/>
          <p:nvPr/>
        </p:nvSpPr>
        <p:spPr>
          <a:xfrm>
            <a:off x="0" y="6950429"/>
            <a:ext cx="12192000" cy="6143691"/>
          </a:xfrm>
          <a:prstGeom prst="snip1Rect">
            <a:avLst>
              <a:gd name="adj" fmla="val 0"/>
            </a:avLst>
          </a:prstGeom>
          <a:solidFill>
            <a:srgbClr val="CF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Snip Single Corner Rectangle 18">
            <a:extLst>
              <a:ext uri="{FF2B5EF4-FFF2-40B4-BE49-F238E27FC236}">
                <a16:creationId xmlns:a16="http://schemas.microsoft.com/office/drawing/2014/main" id="{E16062CB-7308-1D4F-6573-F6FCAB6299D3}"/>
              </a:ext>
            </a:extLst>
          </p:cNvPr>
          <p:cNvSpPr/>
          <p:nvPr/>
        </p:nvSpPr>
        <p:spPr>
          <a:xfrm>
            <a:off x="0" y="13096371"/>
            <a:ext cx="12192000" cy="708840"/>
          </a:xfrm>
          <a:prstGeom prst="snip1Rect">
            <a:avLst>
              <a:gd name="adj" fmla="val 0"/>
            </a:avLst>
          </a:prstGeom>
          <a:solidFill>
            <a:srgbClr val="DC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TextBox 19">
            <a:extLst>
              <a:ext uri="{FF2B5EF4-FFF2-40B4-BE49-F238E27FC236}">
                <a16:creationId xmlns:a16="http://schemas.microsoft.com/office/drawing/2014/main" id="{7AD4F546-8A58-3DD0-3182-87FBF228D3AE}"/>
              </a:ext>
            </a:extLst>
          </p:cNvPr>
          <p:cNvSpPr txBox="1"/>
          <p:nvPr/>
        </p:nvSpPr>
        <p:spPr>
          <a:xfrm>
            <a:off x="1641716" y="2415125"/>
            <a:ext cx="5009307" cy="738664"/>
          </a:xfrm>
          <a:prstGeom prst="rect">
            <a:avLst/>
          </a:prstGeom>
          <a:noFill/>
        </p:spPr>
        <p:txBody>
          <a:bodyPr wrap="square">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The most significant changes among contractual legal </a:t>
            </a:r>
          </a:p>
          <a:p>
            <a:r>
              <a:rPr lang="en-US" sz="1400" dirty="0">
                <a:solidFill>
                  <a:schemeClr val="tx1">
                    <a:lumMod val="85000"/>
                    <a:lumOff val="15000"/>
                  </a:schemeClr>
                </a:solidFill>
                <a:latin typeface="Arial" panose="020B0604020202020204" pitchFamily="34" charset="0"/>
                <a:cs typeface="Arial" panose="020B0604020202020204" pitchFamily="34" charset="0"/>
              </a:rPr>
              <a:t>relations during the legal regime of martial law were relations </a:t>
            </a:r>
          </a:p>
          <a:p>
            <a:r>
              <a:rPr lang="en-US" sz="1400" dirty="0">
                <a:solidFill>
                  <a:schemeClr val="tx1">
                    <a:lumMod val="85000"/>
                    <a:lumOff val="15000"/>
                  </a:schemeClr>
                </a:solidFill>
                <a:latin typeface="Arial" panose="020B0604020202020204" pitchFamily="34" charset="0"/>
                <a:cs typeface="Arial" panose="020B0604020202020204" pitchFamily="34" charset="0"/>
              </a:rPr>
              <a:t>under loan contracts</a:t>
            </a:r>
            <a:endParaRPr lang="en-UA" sz="14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D1E0633A-E902-0372-4FC3-2151FAA6C06D}"/>
              </a:ext>
            </a:extLst>
          </p:cNvPr>
          <p:cNvCxnSpPr>
            <a:cxnSpLocks/>
          </p:cNvCxnSpPr>
          <p:nvPr/>
        </p:nvCxnSpPr>
        <p:spPr>
          <a:xfrm>
            <a:off x="1442760" y="2486771"/>
            <a:ext cx="0" cy="1548000"/>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C26A599-555B-9D20-1DD0-F0B29094C79A}"/>
              </a:ext>
            </a:extLst>
          </p:cNvPr>
          <p:cNvSpPr txBox="1"/>
          <p:nvPr/>
        </p:nvSpPr>
        <p:spPr>
          <a:xfrm>
            <a:off x="1641717" y="4588180"/>
            <a:ext cx="4673659" cy="738664"/>
          </a:xfrm>
          <a:prstGeom prst="rect">
            <a:avLst/>
          </a:prstGeom>
          <a:noFill/>
        </p:spPr>
        <p:txBody>
          <a:bodyPr wrap="square">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During the martial law and within 30 days after its </a:t>
            </a:r>
          </a:p>
          <a:p>
            <a:r>
              <a:rPr lang="en-US" sz="1400" dirty="0">
                <a:solidFill>
                  <a:schemeClr val="tx1">
                    <a:lumMod val="85000"/>
                    <a:lumOff val="15000"/>
                  </a:schemeClr>
                </a:solidFill>
                <a:latin typeface="Arial" panose="020B0604020202020204" pitchFamily="34" charset="0"/>
                <a:cs typeface="Arial" panose="020B0604020202020204" pitchFamily="34" charset="0"/>
              </a:rPr>
              <a:t>termination (cancel), </a:t>
            </a:r>
            <a:r>
              <a:rPr lang="en-US" sz="1400" b="1" kern="100" dirty="0">
                <a:solidFill>
                  <a:schemeClr val="bg1"/>
                </a:solidFill>
                <a:highlight>
                  <a:srgbClr val="454646"/>
                </a:highlight>
                <a:latin typeface="Arial" panose="020B0604020202020204" pitchFamily="34" charset="0"/>
                <a:ea typeface="Times New Roman" panose="02020603050405020304" pitchFamily="18" charset="0"/>
                <a:cs typeface="Times New Roman" panose="02020603050405020304" pitchFamily="18" charset="0"/>
              </a:rPr>
              <a:t>the creditor is significantly </a:t>
            </a:r>
          </a:p>
          <a:p>
            <a:r>
              <a:rPr lang="en-US" sz="1400" b="1" kern="100" dirty="0">
                <a:solidFill>
                  <a:schemeClr val="bg1"/>
                </a:solidFill>
                <a:highlight>
                  <a:srgbClr val="454646"/>
                </a:highlight>
                <a:latin typeface="Arial" panose="020B0604020202020204" pitchFamily="34" charset="0"/>
                <a:ea typeface="Times New Roman" panose="02020603050405020304" pitchFamily="18" charset="0"/>
                <a:cs typeface="Times New Roman" panose="02020603050405020304" pitchFamily="18" charset="0"/>
              </a:rPr>
              <a:t>limited in its rights</a:t>
            </a:r>
            <a:r>
              <a:rPr lang="uk-UA" sz="1400" b="1" kern="100" dirty="0">
                <a:solidFill>
                  <a:schemeClr val="bg1"/>
                </a:solidFill>
                <a:highlight>
                  <a:srgbClr val="454646"/>
                </a:highlight>
                <a:latin typeface="Arial" panose="020B0604020202020204" pitchFamily="34" charset="0"/>
                <a:ea typeface="Times New Roman" panose="02020603050405020304" pitchFamily="18" charset="0"/>
                <a:cs typeface="Times New Roman" panose="02020603050405020304" pitchFamily="18" charset="0"/>
              </a:rPr>
              <a:t>. </a:t>
            </a:r>
          </a:p>
        </p:txBody>
      </p:sp>
      <p:pic>
        <p:nvPicPr>
          <p:cNvPr id="23" name="Picture 22">
            <a:extLst>
              <a:ext uri="{FF2B5EF4-FFF2-40B4-BE49-F238E27FC236}">
                <a16:creationId xmlns:a16="http://schemas.microsoft.com/office/drawing/2014/main" id="{1A8128E8-6707-8D13-24C9-6E0E068B9341}"/>
              </a:ext>
            </a:extLst>
          </p:cNvPr>
          <p:cNvPicPr>
            <a:picLocks noChangeAspect="1"/>
          </p:cNvPicPr>
          <p:nvPr/>
        </p:nvPicPr>
        <p:blipFill>
          <a:blip r:embed="rId5">
            <a:alphaModFix amt="85000"/>
          </a:blip>
          <a:srcRect/>
          <a:stretch/>
        </p:blipFill>
        <p:spPr>
          <a:xfrm>
            <a:off x="1262760" y="4646303"/>
            <a:ext cx="360000" cy="360000"/>
          </a:xfrm>
          <a:prstGeom prst="rect">
            <a:avLst/>
          </a:prstGeom>
        </p:spPr>
      </p:pic>
      <p:cxnSp>
        <p:nvCxnSpPr>
          <p:cNvPr id="24" name="Straight Connector 23">
            <a:extLst>
              <a:ext uri="{FF2B5EF4-FFF2-40B4-BE49-F238E27FC236}">
                <a16:creationId xmlns:a16="http://schemas.microsoft.com/office/drawing/2014/main" id="{4318299D-6908-3603-EE19-EBC5AD0A473B}"/>
              </a:ext>
            </a:extLst>
          </p:cNvPr>
          <p:cNvCxnSpPr>
            <a:cxnSpLocks/>
          </p:cNvCxnSpPr>
          <p:nvPr/>
        </p:nvCxnSpPr>
        <p:spPr>
          <a:xfrm>
            <a:off x="1442760" y="4029629"/>
            <a:ext cx="0" cy="460457"/>
          </a:xfrm>
          <a:prstGeom prst="line">
            <a:avLst/>
          </a:prstGeom>
          <a:ln w="57150">
            <a:solidFill>
              <a:srgbClr val="CF121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BB2A022-E20F-7C0B-3CAE-7F9012794E13}"/>
              </a:ext>
            </a:extLst>
          </p:cNvPr>
          <p:cNvSpPr txBox="1"/>
          <p:nvPr/>
        </p:nvSpPr>
        <p:spPr>
          <a:xfrm>
            <a:off x="1641717" y="3299944"/>
            <a:ext cx="4673659" cy="954107"/>
          </a:xfrm>
          <a:prstGeom prst="rect">
            <a:avLst/>
          </a:prstGeom>
          <a:noFill/>
        </p:spPr>
        <p:txBody>
          <a:bodyPr wrap="square">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The Act No. 2120-IX dd. 15</a:t>
            </a:r>
            <a:r>
              <a:rPr lang="en-GB" sz="1400" baseline="30000" dirty="0" err="1">
                <a:solidFill>
                  <a:schemeClr val="tx1">
                    <a:lumMod val="85000"/>
                    <a:lumOff val="15000"/>
                  </a:schemeClr>
                </a:solidFill>
                <a:latin typeface="Arial" panose="020B0604020202020204" pitchFamily="34" charset="0"/>
                <a:cs typeface="Arial" panose="020B0604020202020204" pitchFamily="34" charset="0"/>
              </a:rPr>
              <a:t>th</a:t>
            </a:r>
            <a:r>
              <a:rPr lang="en-GB" sz="1400" dirty="0">
                <a:solidFill>
                  <a:schemeClr val="tx1">
                    <a:lumMod val="85000"/>
                    <a:lumOff val="15000"/>
                  </a:schemeClr>
                </a:solidFill>
                <a:latin typeface="Arial" panose="020B0604020202020204" pitchFamily="34" charset="0"/>
                <a:cs typeface="Arial" panose="020B0604020202020204" pitchFamily="34" charset="0"/>
              </a:rPr>
              <a:t> March </a:t>
            </a:r>
            <a:r>
              <a:rPr lang="en-US" sz="1400" dirty="0">
                <a:solidFill>
                  <a:schemeClr val="tx1">
                    <a:lumMod val="85000"/>
                    <a:lumOff val="15000"/>
                  </a:schemeClr>
                </a:solidFill>
                <a:latin typeface="Arial" panose="020B0604020202020204" pitchFamily="34" charset="0"/>
                <a:cs typeface="Arial" panose="020B0604020202020204" pitchFamily="34" charset="0"/>
              </a:rPr>
              <a:t>2022 introduced a </a:t>
            </a:r>
          </a:p>
          <a:p>
            <a:r>
              <a:rPr lang="en-US" sz="1400" dirty="0">
                <a:solidFill>
                  <a:schemeClr val="tx1">
                    <a:lumMod val="85000"/>
                    <a:lumOff val="15000"/>
                  </a:schemeClr>
                </a:solidFill>
                <a:latin typeface="Arial" panose="020B0604020202020204" pitchFamily="34" charset="0"/>
                <a:cs typeface="Arial" panose="020B0604020202020204" pitchFamily="34" charset="0"/>
              </a:rPr>
              <a:t>number of amendments to the Civil Code of Ukraine, as </a:t>
            </a:r>
          </a:p>
          <a:p>
            <a:r>
              <a:rPr lang="en-US" sz="1400" dirty="0">
                <a:solidFill>
                  <a:schemeClr val="tx1">
                    <a:lumMod val="85000"/>
                    <a:lumOff val="15000"/>
                  </a:schemeClr>
                </a:solidFill>
                <a:latin typeface="Arial" panose="020B0604020202020204" pitchFamily="34" charset="0"/>
                <a:cs typeface="Arial" panose="020B0604020202020204" pitchFamily="34" charset="0"/>
              </a:rPr>
              <a:t>well as Acts on Banks and Banking Operations, on </a:t>
            </a:r>
          </a:p>
          <a:p>
            <a:r>
              <a:rPr lang="en-US" sz="1400" dirty="0">
                <a:solidFill>
                  <a:schemeClr val="tx1">
                    <a:lumMod val="85000"/>
                    <a:lumOff val="15000"/>
                  </a:schemeClr>
                </a:solidFill>
                <a:latin typeface="Arial" panose="020B0604020202020204" pitchFamily="34" charset="0"/>
                <a:cs typeface="Arial" panose="020B0604020202020204" pitchFamily="34" charset="0"/>
              </a:rPr>
              <a:t>Consumer Crediting and on Mortgages</a:t>
            </a:r>
            <a:endParaRPr lang="en-UA" sz="1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5EE0AB8-1C71-5EB1-D9AE-B1968C4236FD}"/>
              </a:ext>
            </a:extLst>
          </p:cNvPr>
          <p:cNvSpPr/>
          <p:nvPr/>
        </p:nvSpPr>
        <p:spPr>
          <a:xfrm>
            <a:off x="7610848" y="1052869"/>
            <a:ext cx="3690426" cy="576775"/>
          </a:xfrm>
          <a:prstGeom prst="rect">
            <a:avLst/>
          </a:prstGeom>
          <a:solidFill>
            <a:srgbClr val="45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In particular, the creditor shall </a:t>
            </a:r>
            <a:r>
              <a:rPr lang="en-GB" sz="1600" b="1" dirty="0">
                <a:solidFill>
                  <a:srgbClr val="CF121E"/>
                </a:solidFill>
                <a:latin typeface="Arial" panose="020B0604020202020204" pitchFamily="34" charset="0"/>
                <a:cs typeface="Arial" panose="020B0604020202020204" pitchFamily="34" charset="0"/>
              </a:rPr>
              <a:t>NOT</a:t>
            </a:r>
            <a:endParaRPr lang="uk-UA" sz="1600" b="1" dirty="0">
              <a:solidFill>
                <a:srgbClr val="CF121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B0B694D-0989-C5D6-B52A-3E43121B9459}"/>
              </a:ext>
            </a:extLst>
          </p:cNvPr>
          <p:cNvSpPr txBox="1"/>
          <p:nvPr/>
        </p:nvSpPr>
        <p:spPr>
          <a:xfrm>
            <a:off x="7610848" y="1870035"/>
            <a:ext cx="3885825" cy="741229"/>
          </a:xfrm>
          <a:prstGeom prst="rect">
            <a:avLst/>
          </a:prstGeom>
          <a:noFill/>
        </p:spPr>
        <p:txBody>
          <a:bodyPr wrap="square">
            <a:spAutoFit/>
          </a:bodyPr>
          <a:lstStyle/>
          <a:p>
            <a:pPr>
              <a:spcAft>
                <a:spcPts val="500"/>
              </a:spcAft>
            </a:pP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increase the interest rate</a:t>
            </a:r>
          </a:p>
          <a:p>
            <a:pPr>
              <a:spcAft>
                <a:spcPts val="500"/>
              </a:spcAft>
            </a:pPr>
            <a:r>
              <a:rPr lang="en-US"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(except for cases when the variable interest rate is fixed by the contract)</a:t>
            </a:r>
            <a:endParaRPr lang="uk-UA"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C7E6CE-D3ED-AEF4-4703-29203A61EBD5}"/>
              </a:ext>
            </a:extLst>
          </p:cNvPr>
          <p:cNvSpPr txBox="1"/>
          <p:nvPr/>
        </p:nvSpPr>
        <p:spPr>
          <a:xfrm>
            <a:off x="7610848" y="2777680"/>
            <a:ext cx="3885825" cy="738664"/>
          </a:xfrm>
          <a:prstGeom prst="rect">
            <a:avLst/>
          </a:prstGeom>
          <a:noFill/>
        </p:spPr>
        <p:txBody>
          <a:bodyPr wrap="square">
            <a:spAutoFit/>
          </a:bodyPr>
          <a:lstStyle/>
          <a:p>
            <a:pPr>
              <a:spcAft>
                <a:spcPts val="500"/>
              </a:spcAft>
            </a:pP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charge penalties, fines, 3% per annum, inflationary losses or impose other types of liabilities in case of late payments</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D37CB5-E53F-0FD6-D865-C748B9A43DEC}"/>
              </a:ext>
            </a:extLst>
          </p:cNvPr>
          <p:cNvSpPr txBox="1"/>
          <p:nvPr/>
        </p:nvSpPr>
        <p:spPr>
          <a:xfrm>
            <a:off x="7610848" y="3898203"/>
            <a:ext cx="3885825" cy="956672"/>
          </a:xfrm>
          <a:prstGeom prst="rect">
            <a:avLst/>
          </a:prstGeom>
          <a:noFill/>
        </p:spPr>
        <p:txBody>
          <a:bodyPr wrap="square">
            <a:spAutoFit/>
          </a:bodyPr>
          <a:lstStyle/>
          <a:p>
            <a:pPr>
              <a:spcAft>
                <a:spcPts val="500"/>
              </a:spcAft>
            </a:pP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demand full or, even worst, early debt settlement</a:t>
            </a:r>
          </a:p>
          <a:p>
            <a:pPr>
              <a:spcAft>
                <a:spcPts val="500"/>
              </a:spcAft>
            </a:pPr>
            <a:r>
              <a:rPr lang="en-US"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(when the contract provides certain specific settlement terms)</a:t>
            </a:r>
            <a:endParaRPr lang="uk-UA" sz="1200" i="1" kern="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1235219-E6FD-6981-F717-86623A62F459}"/>
              </a:ext>
            </a:extLst>
          </p:cNvPr>
          <p:cNvSpPr txBox="1"/>
          <p:nvPr/>
        </p:nvSpPr>
        <p:spPr>
          <a:xfrm>
            <a:off x="7610848" y="5021291"/>
            <a:ext cx="3885825" cy="954107"/>
          </a:xfrm>
          <a:prstGeom prst="rect">
            <a:avLst/>
          </a:prstGeom>
          <a:noFill/>
        </p:spPr>
        <p:txBody>
          <a:bodyPr wrap="square">
            <a:spAutoFit/>
          </a:bodyPr>
          <a:lstStyle/>
          <a:p>
            <a:pPr>
              <a:spcAft>
                <a:spcPts val="500"/>
              </a:spcAft>
            </a:pPr>
            <a:r>
              <a:rPr lang="en-US"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the mortgagee shall not acquire title to the mortgaged property, sell the respective real estate property, or evict its tenants during this period</a:t>
            </a:r>
            <a:endParaRPr lang="uk-UA" sz="1400"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D0E42B75-46DF-68CE-F75F-4D9AEF86FD66}"/>
              </a:ext>
            </a:extLst>
          </p:cNvPr>
          <p:cNvSpPr>
            <a:spLocks noChangeAspect="1"/>
          </p:cNvSpPr>
          <p:nvPr/>
        </p:nvSpPr>
        <p:spPr>
          <a:xfrm>
            <a:off x="6857134" y="1948087"/>
            <a:ext cx="612000" cy="612000"/>
          </a:xfrm>
          <a:prstGeom prst="ellipse">
            <a:avLst/>
          </a:prstGeom>
          <a:solidFill>
            <a:srgbClr val="E9EBEA"/>
          </a:solidFill>
          <a:ln>
            <a:noFill/>
          </a:ln>
          <a:effectLst>
            <a:outerShdw blurRad="50800" sx="102000" sy="102000" algn="ctr" rotWithShape="0">
              <a:prstClr val="black">
                <a:alpha val="2072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Oval 12">
            <a:extLst>
              <a:ext uri="{FF2B5EF4-FFF2-40B4-BE49-F238E27FC236}">
                <a16:creationId xmlns:a16="http://schemas.microsoft.com/office/drawing/2014/main" id="{9F972D7D-B575-227C-2C9E-7C4910CC06D4}"/>
              </a:ext>
            </a:extLst>
          </p:cNvPr>
          <p:cNvSpPr/>
          <p:nvPr/>
        </p:nvSpPr>
        <p:spPr>
          <a:xfrm>
            <a:off x="6807618" y="1898571"/>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5" name="Picture 24">
            <a:extLst>
              <a:ext uri="{FF2B5EF4-FFF2-40B4-BE49-F238E27FC236}">
                <a16:creationId xmlns:a16="http://schemas.microsoft.com/office/drawing/2014/main" id="{4EED3B3C-1D09-58BF-1EAD-940C1D3D5FC7}"/>
              </a:ext>
            </a:extLst>
          </p:cNvPr>
          <p:cNvPicPr>
            <a:picLocks noChangeAspect="1"/>
          </p:cNvPicPr>
          <p:nvPr/>
        </p:nvPicPr>
        <p:blipFill>
          <a:blip r:embed="rId6"/>
          <a:srcRect/>
          <a:stretch/>
        </p:blipFill>
        <p:spPr>
          <a:xfrm>
            <a:off x="6964803" y="2027747"/>
            <a:ext cx="406800" cy="406800"/>
          </a:xfrm>
          <a:prstGeom prst="rect">
            <a:avLst/>
          </a:prstGeom>
        </p:spPr>
      </p:pic>
      <p:sp>
        <p:nvSpPr>
          <p:cNvPr id="26" name="Oval 25">
            <a:extLst>
              <a:ext uri="{FF2B5EF4-FFF2-40B4-BE49-F238E27FC236}">
                <a16:creationId xmlns:a16="http://schemas.microsoft.com/office/drawing/2014/main" id="{9DA2CE1D-D63B-A648-20CE-CF050867CEC7}"/>
              </a:ext>
            </a:extLst>
          </p:cNvPr>
          <p:cNvSpPr>
            <a:spLocks noChangeAspect="1"/>
          </p:cNvSpPr>
          <p:nvPr/>
        </p:nvSpPr>
        <p:spPr>
          <a:xfrm>
            <a:off x="6857134" y="2932564"/>
            <a:ext cx="612000" cy="612000"/>
          </a:xfrm>
          <a:prstGeom prst="ellipse">
            <a:avLst/>
          </a:prstGeom>
          <a:solidFill>
            <a:srgbClr val="E9EBEA"/>
          </a:solidFill>
          <a:ln>
            <a:noFill/>
          </a:ln>
          <a:effectLst>
            <a:outerShdw blurRad="50800" sx="102000" sy="102000" algn="ctr" rotWithShape="0">
              <a:prstClr val="black">
                <a:alpha val="2072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Oval 26">
            <a:extLst>
              <a:ext uri="{FF2B5EF4-FFF2-40B4-BE49-F238E27FC236}">
                <a16:creationId xmlns:a16="http://schemas.microsoft.com/office/drawing/2014/main" id="{C707AD18-207F-127E-CCDF-8DF1339598D2}"/>
              </a:ext>
            </a:extLst>
          </p:cNvPr>
          <p:cNvSpPr/>
          <p:nvPr/>
        </p:nvSpPr>
        <p:spPr>
          <a:xfrm>
            <a:off x="6807618" y="2883048"/>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9" name="Picture 28">
            <a:extLst>
              <a:ext uri="{FF2B5EF4-FFF2-40B4-BE49-F238E27FC236}">
                <a16:creationId xmlns:a16="http://schemas.microsoft.com/office/drawing/2014/main" id="{5490C73E-0AD2-EE2F-F067-8EDA0E5DAD90}"/>
              </a:ext>
            </a:extLst>
          </p:cNvPr>
          <p:cNvPicPr>
            <a:picLocks noChangeAspect="1"/>
          </p:cNvPicPr>
          <p:nvPr/>
        </p:nvPicPr>
        <p:blipFill>
          <a:blip r:embed="rId7"/>
          <a:srcRect/>
          <a:stretch/>
        </p:blipFill>
        <p:spPr>
          <a:xfrm>
            <a:off x="6968286" y="3046295"/>
            <a:ext cx="396000" cy="396000"/>
          </a:xfrm>
          <a:prstGeom prst="rect">
            <a:avLst/>
          </a:prstGeom>
        </p:spPr>
      </p:pic>
      <p:sp>
        <p:nvSpPr>
          <p:cNvPr id="31" name="Oval 30">
            <a:extLst>
              <a:ext uri="{FF2B5EF4-FFF2-40B4-BE49-F238E27FC236}">
                <a16:creationId xmlns:a16="http://schemas.microsoft.com/office/drawing/2014/main" id="{80E2276B-AC5D-E6DC-D940-0BBB83B46650}"/>
              </a:ext>
            </a:extLst>
          </p:cNvPr>
          <p:cNvSpPr>
            <a:spLocks noChangeAspect="1"/>
          </p:cNvSpPr>
          <p:nvPr/>
        </p:nvSpPr>
        <p:spPr>
          <a:xfrm>
            <a:off x="6857134" y="4099985"/>
            <a:ext cx="612000" cy="612000"/>
          </a:xfrm>
          <a:prstGeom prst="ellipse">
            <a:avLst/>
          </a:prstGeom>
          <a:solidFill>
            <a:srgbClr val="E9EBEA"/>
          </a:solidFill>
          <a:ln>
            <a:noFill/>
          </a:ln>
          <a:effectLst>
            <a:outerShdw blurRad="50800" sx="102000" sy="102000" algn="ctr" rotWithShape="0">
              <a:prstClr val="black">
                <a:alpha val="2072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Oval 31">
            <a:extLst>
              <a:ext uri="{FF2B5EF4-FFF2-40B4-BE49-F238E27FC236}">
                <a16:creationId xmlns:a16="http://schemas.microsoft.com/office/drawing/2014/main" id="{6C979330-244C-8631-1050-290714083C81}"/>
              </a:ext>
            </a:extLst>
          </p:cNvPr>
          <p:cNvSpPr/>
          <p:nvPr/>
        </p:nvSpPr>
        <p:spPr>
          <a:xfrm>
            <a:off x="6807618" y="4050469"/>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32">
            <a:extLst>
              <a:ext uri="{FF2B5EF4-FFF2-40B4-BE49-F238E27FC236}">
                <a16:creationId xmlns:a16="http://schemas.microsoft.com/office/drawing/2014/main" id="{0B513AE9-5393-D69C-07CD-D1EAC6FA6E19}"/>
              </a:ext>
            </a:extLst>
          </p:cNvPr>
          <p:cNvPicPr>
            <a:picLocks noChangeAspect="1"/>
          </p:cNvPicPr>
          <p:nvPr/>
        </p:nvPicPr>
        <p:blipFill>
          <a:blip r:embed="rId8"/>
          <a:srcRect/>
          <a:stretch/>
        </p:blipFill>
        <p:spPr>
          <a:xfrm>
            <a:off x="7002055" y="4236100"/>
            <a:ext cx="360000" cy="360000"/>
          </a:xfrm>
          <a:prstGeom prst="rect">
            <a:avLst/>
          </a:prstGeom>
        </p:spPr>
      </p:pic>
      <p:sp>
        <p:nvSpPr>
          <p:cNvPr id="34" name="Oval 33">
            <a:extLst>
              <a:ext uri="{FF2B5EF4-FFF2-40B4-BE49-F238E27FC236}">
                <a16:creationId xmlns:a16="http://schemas.microsoft.com/office/drawing/2014/main" id="{99041DC8-9296-840C-D959-AC47CB973289}"/>
              </a:ext>
            </a:extLst>
          </p:cNvPr>
          <p:cNvSpPr>
            <a:spLocks noChangeAspect="1"/>
          </p:cNvSpPr>
          <p:nvPr/>
        </p:nvSpPr>
        <p:spPr>
          <a:xfrm>
            <a:off x="6857134" y="5169541"/>
            <a:ext cx="612000" cy="612000"/>
          </a:xfrm>
          <a:prstGeom prst="ellipse">
            <a:avLst/>
          </a:prstGeom>
          <a:solidFill>
            <a:srgbClr val="E9EBEA"/>
          </a:solidFill>
          <a:ln>
            <a:noFill/>
          </a:ln>
          <a:effectLst>
            <a:outerShdw blurRad="50800" sx="102000" sy="102000" algn="ctr" rotWithShape="0">
              <a:prstClr val="black">
                <a:alpha val="2072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Oval 34">
            <a:extLst>
              <a:ext uri="{FF2B5EF4-FFF2-40B4-BE49-F238E27FC236}">
                <a16:creationId xmlns:a16="http://schemas.microsoft.com/office/drawing/2014/main" id="{5FBA63F9-477F-52E1-6D88-209BA4280C31}"/>
              </a:ext>
            </a:extLst>
          </p:cNvPr>
          <p:cNvSpPr/>
          <p:nvPr/>
        </p:nvSpPr>
        <p:spPr>
          <a:xfrm>
            <a:off x="6807618" y="5120025"/>
            <a:ext cx="711032" cy="711032"/>
          </a:xfrm>
          <a:prstGeom prst="ellipse">
            <a:avLst/>
          </a:prstGeom>
          <a:noFill/>
          <a:ln>
            <a:solidFill>
              <a:srgbClr val="CF1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6" name="Picture 35">
            <a:extLst>
              <a:ext uri="{FF2B5EF4-FFF2-40B4-BE49-F238E27FC236}">
                <a16:creationId xmlns:a16="http://schemas.microsoft.com/office/drawing/2014/main" id="{5E6614B6-3290-3D75-EC36-5CB4A4A7BCC9}"/>
              </a:ext>
            </a:extLst>
          </p:cNvPr>
          <p:cNvPicPr>
            <a:picLocks noChangeAspect="1"/>
          </p:cNvPicPr>
          <p:nvPr/>
        </p:nvPicPr>
        <p:blipFill>
          <a:blip r:embed="rId9"/>
          <a:srcRect/>
          <a:stretch/>
        </p:blipFill>
        <p:spPr>
          <a:xfrm>
            <a:off x="6951096" y="5260214"/>
            <a:ext cx="432000" cy="432000"/>
          </a:xfrm>
          <a:prstGeom prst="rect">
            <a:avLst/>
          </a:prstGeom>
        </p:spPr>
      </p:pic>
      <p:sp>
        <p:nvSpPr>
          <p:cNvPr id="37" name="Parallelogram 36">
            <a:extLst>
              <a:ext uri="{FF2B5EF4-FFF2-40B4-BE49-F238E27FC236}">
                <a16:creationId xmlns:a16="http://schemas.microsoft.com/office/drawing/2014/main" id="{C35AF84B-97A3-16B2-0062-D98D93BCBFC9}"/>
              </a:ext>
            </a:extLst>
          </p:cNvPr>
          <p:cNvSpPr/>
          <p:nvPr/>
        </p:nvSpPr>
        <p:spPr>
          <a:xfrm>
            <a:off x="-867318" y="5512351"/>
            <a:ext cx="6486642" cy="1048871"/>
          </a:xfrm>
          <a:prstGeom prst="parallelogram">
            <a:avLst/>
          </a:prstGeom>
          <a:solidFill>
            <a:schemeClr val="bg1"/>
          </a:solidFill>
          <a:ln>
            <a:noFill/>
          </a:ln>
          <a:effectLst>
            <a:outerShdw blurRad="30089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8" name="TextBox 37">
            <a:extLst>
              <a:ext uri="{FF2B5EF4-FFF2-40B4-BE49-F238E27FC236}">
                <a16:creationId xmlns:a16="http://schemas.microsoft.com/office/drawing/2014/main" id="{2E0CFEF1-1150-B3AE-B10B-C22532572D83}"/>
              </a:ext>
            </a:extLst>
          </p:cNvPr>
          <p:cNvSpPr txBox="1"/>
          <p:nvPr/>
        </p:nvSpPr>
        <p:spPr>
          <a:xfrm>
            <a:off x="386028" y="5658506"/>
            <a:ext cx="5089817" cy="738664"/>
          </a:xfrm>
          <a:prstGeom prst="rect">
            <a:avLst/>
          </a:prstGeom>
          <a:noFill/>
        </p:spPr>
        <p:txBody>
          <a:bodyPr wrap="square">
            <a:spAutoFit/>
          </a:bodyPr>
          <a:lstStyle/>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In fact, the borrower is given the option of not servicing its loan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(not making scheduled payments), and there will be no </a:t>
            </a:r>
          </a:p>
          <a:p>
            <a:r>
              <a:rPr lang="en-US"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rPr>
              <a:t>penalties for this</a:t>
            </a:r>
            <a:endParaRPr lang="uk-UA" sz="1400" i="1" kern="100" dirty="0">
              <a:solidFill>
                <a:schemeClr val="tx1">
                  <a:lumMod val="85000"/>
                  <a:lumOff val="1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id="{56F9679C-2BAC-3846-62BE-C5EFA0BF5357}"/>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sharpenSoften amount="50000"/>
                    </a14:imgEffect>
                  </a14:imgLayer>
                </a14:imgProps>
              </a:ext>
            </a:extLst>
          </a:blip>
          <a:srcRect/>
          <a:stretch/>
        </p:blipFill>
        <p:spPr>
          <a:xfrm>
            <a:off x="9129100" y="8169173"/>
            <a:ext cx="3706201" cy="3706201"/>
          </a:xfrm>
          <a:prstGeom prst="rect">
            <a:avLst/>
          </a:prstGeom>
        </p:spPr>
      </p:pic>
    </p:spTree>
    <p:extLst>
      <p:ext uri="{BB962C8B-B14F-4D97-AF65-F5344CB8AC3E}">
        <p14:creationId xmlns:p14="http://schemas.microsoft.com/office/powerpoint/2010/main" val="27236782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wipe(left)">
                                      <p:cBhvr>
                                        <p:cTn id="13" dur="500"/>
                                        <p:tgtEl>
                                          <p:spTgt spid="9">
                                            <p:txEl>
                                              <p:pRg st="1" end="1"/>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750"/>
                                        <p:tgtEl>
                                          <p:spTgt spid="8"/>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25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1750"/>
                            </p:stCondLst>
                            <p:childTnLst>
                              <p:par>
                                <p:cTn id="30" presetID="53" presetClass="entr" presetSubtype="16"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2250"/>
                            </p:stCondLst>
                            <p:childTnLst>
                              <p:par>
                                <p:cTn id="36" presetID="1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ppt_x</p:attrName>
                                        </p:attrNameLst>
                                      </p:cBhvr>
                                      <p:tavLst>
                                        <p:tav tm="0">
                                          <p:val>
                                            <p:strVal val="#ppt_x-#ppt_w*1.125000"/>
                                          </p:val>
                                        </p:tav>
                                        <p:tav tm="100000">
                                          <p:val>
                                            <p:strVal val="#ppt_x"/>
                                          </p:val>
                                        </p:tav>
                                      </p:tavLst>
                                    </p:anim>
                                    <p:animEffect transition="in" filter="wipe(right)">
                                      <p:cBhvr>
                                        <p:cTn id="39" dur="500"/>
                                        <p:tgtEl>
                                          <p:spTgt spid="14"/>
                                        </p:tgtEl>
                                      </p:cBhvr>
                                    </p:animEffect>
                                  </p:childTnLst>
                                </p:cTn>
                              </p:par>
                            </p:childTnLst>
                          </p:cTn>
                        </p:par>
                        <p:par>
                          <p:cTn id="40" fill="hold">
                            <p:stCondLst>
                              <p:cond delay="2750"/>
                            </p:stCondLst>
                            <p:childTnLst>
                              <p:par>
                                <p:cTn id="41" presetID="22" presetClass="entr" presetSubtype="1"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3250"/>
                            </p:stCondLst>
                            <p:childTnLst>
                              <p:par>
                                <p:cTn id="45" presetID="22" presetClass="entr" presetSubtype="8" fill="hold" grpId="0" nodeType="after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left)">
                                      <p:cBhvr>
                                        <p:cTn id="47" dur="500"/>
                                        <p:tgtEl>
                                          <p:spTgt spid="20">
                                            <p:txEl>
                                              <p:pRg st="0" end="0"/>
                                            </p:txEl>
                                          </p:spTgt>
                                        </p:tgtEl>
                                      </p:cBhvr>
                                    </p:animEffect>
                                  </p:childTnLst>
                                </p:cTn>
                              </p:par>
                            </p:childTnLst>
                          </p:cTn>
                        </p:par>
                        <p:par>
                          <p:cTn id="48" fill="hold">
                            <p:stCondLst>
                              <p:cond delay="3750"/>
                            </p:stCondLst>
                            <p:childTnLst>
                              <p:par>
                                <p:cTn id="49" presetID="22" presetClass="entr" presetSubtype="8" fill="hold" grpId="0" nodeType="after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animEffect transition="in" filter="wipe(left)">
                                      <p:cBhvr>
                                        <p:cTn id="51" dur="500"/>
                                        <p:tgtEl>
                                          <p:spTgt spid="20">
                                            <p:txEl>
                                              <p:pRg st="1" end="1"/>
                                            </p:txEl>
                                          </p:spTgt>
                                        </p:tgtEl>
                                      </p:cBhvr>
                                    </p:animEffect>
                                  </p:childTnLst>
                                </p:cTn>
                              </p:par>
                            </p:childTnLst>
                          </p:cTn>
                        </p:par>
                        <p:par>
                          <p:cTn id="52" fill="hold">
                            <p:stCondLst>
                              <p:cond delay="4250"/>
                            </p:stCondLst>
                            <p:childTnLst>
                              <p:par>
                                <p:cTn id="53" presetID="22" presetClass="entr" presetSubtype="8" fill="hold" grpId="0" nodeType="afterEffect">
                                  <p:stCondLst>
                                    <p:cond delay="0"/>
                                  </p:stCondLst>
                                  <p:childTnLst>
                                    <p:set>
                                      <p:cBhvr>
                                        <p:cTn id="54" dur="1" fill="hold">
                                          <p:stCondLst>
                                            <p:cond delay="0"/>
                                          </p:stCondLst>
                                        </p:cTn>
                                        <p:tgtEl>
                                          <p:spTgt spid="20">
                                            <p:txEl>
                                              <p:pRg st="2" end="2"/>
                                            </p:txEl>
                                          </p:spTgt>
                                        </p:tgtEl>
                                        <p:attrNameLst>
                                          <p:attrName>style.visibility</p:attrName>
                                        </p:attrNameLst>
                                      </p:cBhvr>
                                      <p:to>
                                        <p:strVal val="visible"/>
                                      </p:to>
                                    </p:set>
                                    <p:animEffect transition="in" filter="wipe(left)">
                                      <p:cBhvr>
                                        <p:cTn id="55" dur="500"/>
                                        <p:tgtEl>
                                          <p:spTgt spid="20">
                                            <p:txEl>
                                              <p:pRg st="2" end="2"/>
                                            </p:txEl>
                                          </p:spTgt>
                                        </p:tgtEl>
                                      </p:cBhvr>
                                    </p:animEffect>
                                  </p:childTnLst>
                                </p:cTn>
                              </p:par>
                            </p:childTnLst>
                          </p:cTn>
                        </p:par>
                        <p:par>
                          <p:cTn id="56" fill="hold">
                            <p:stCondLst>
                              <p:cond delay="4750"/>
                            </p:stCondLst>
                            <p:childTnLst>
                              <p:par>
                                <p:cTn id="57" presetID="22" presetClass="entr" presetSubtype="8" fill="hold" grpId="0" nodeType="after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wipe(left)">
                                      <p:cBhvr>
                                        <p:cTn id="59" dur="500"/>
                                        <p:tgtEl>
                                          <p:spTgt spid="28">
                                            <p:txEl>
                                              <p:pRg st="0" end="0"/>
                                            </p:txEl>
                                          </p:spTgt>
                                        </p:tgtEl>
                                      </p:cBhvr>
                                    </p:animEffect>
                                  </p:childTnLst>
                                </p:cTn>
                              </p:par>
                            </p:childTnLst>
                          </p:cTn>
                        </p:par>
                        <p:par>
                          <p:cTn id="60" fill="hold">
                            <p:stCondLst>
                              <p:cond delay="5250"/>
                            </p:stCondLst>
                            <p:childTnLst>
                              <p:par>
                                <p:cTn id="61" presetID="22" presetClass="entr" presetSubtype="8" fill="hold" grpId="0" nodeType="afterEffect">
                                  <p:stCondLst>
                                    <p:cond delay="0"/>
                                  </p:stCondLst>
                                  <p:childTnLst>
                                    <p:set>
                                      <p:cBhvr>
                                        <p:cTn id="62" dur="1" fill="hold">
                                          <p:stCondLst>
                                            <p:cond delay="0"/>
                                          </p:stCondLst>
                                        </p:cTn>
                                        <p:tgtEl>
                                          <p:spTgt spid="28">
                                            <p:txEl>
                                              <p:pRg st="1" end="1"/>
                                            </p:txEl>
                                          </p:spTgt>
                                        </p:tgtEl>
                                        <p:attrNameLst>
                                          <p:attrName>style.visibility</p:attrName>
                                        </p:attrNameLst>
                                      </p:cBhvr>
                                      <p:to>
                                        <p:strVal val="visible"/>
                                      </p:to>
                                    </p:set>
                                    <p:animEffect transition="in" filter="wipe(left)">
                                      <p:cBhvr>
                                        <p:cTn id="63" dur="500"/>
                                        <p:tgtEl>
                                          <p:spTgt spid="28">
                                            <p:txEl>
                                              <p:pRg st="1" end="1"/>
                                            </p:txEl>
                                          </p:spTgt>
                                        </p:tgtEl>
                                      </p:cBhvr>
                                    </p:animEffect>
                                  </p:childTnLst>
                                </p:cTn>
                              </p:par>
                            </p:childTnLst>
                          </p:cTn>
                        </p:par>
                        <p:par>
                          <p:cTn id="64" fill="hold">
                            <p:stCondLst>
                              <p:cond delay="5750"/>
                            </p:stCondLst>
                            <p:childTnLst>
                              <p:par>
                                <p:cTn id="65" presetID="22" presetClass="entr" presetSubtype="8" fill="hold" grpId="0" nodeType="afterEffect">
                                  <p:stCondLst>
                                    <p:cond delay="0"/>
                                  </p:stCondLst>
                                  <p:childTnLst>
                                    <p:set>
                                      <p:cBhvr>
                                        <p:cTn id="66" dur="1" fill="hold">
                                          <p:stCondLst>
                                            <p:cond delay="0"/>
                                          </p:stCondLst>
                                        </p:cTn>
                                        <p:tgtEl>
                                          <p:spTgt spid="28">
                                            <p:txEl>
                                              <p:pRg st="2" end="2"/>
                                            </p:txEl>
                                          </p:spTgt>
                                        </p:tgtEl>
                                        <p:attrNameLst>
                                          <p:attrName>style.visibility</p:attrName>
                                        </p:attrNameLst>
                                      </p:cBhvr>
                                      <p:to>
                                        <p:strVal val="visible"/>
                                      </p:to>
                                    </p:set>
                                    <p:animEffect transition="in" filter="wipe(left)">
                                      <p:cBhvr>
                                        <p:cTn id="67" dur="500"/>
                                        <p:tgtEl>
                                          <p:spTgt spid="28">
                                            <p:txEl>
                                              <p:pRg st="2" end="2"/>
                                            </p:txEl>
                                          </p:spTgt>
                                        </p:tgtEl>
                                      </p:cBhvr>
                                    </p:animEffect>
                                  </p:childTnLst>
                                </p:cTn>
                              </p:par>
                            </p:childTnLst>
                          </p:cTn>
                        </p:par>
                        <p:par>
                          <p:cTn id="68" fill="hold">
                            <p:stCondLst>
                              <p:cond delay="6250"/>
                            </p:stCondLst>
                            <p:childTnLst>
                              <p:par>
                                <p:cTn id="69" presetID="22" presetClass="entr" presetSubtype="8" fill="hold" grpId="0" nodeType="afterEffect">
                                  <p:stCondLst>
                                    <p:cond delay="0"/>
                                  </p:stCondLst>
                                  <p:childTnLst>
                                    <p:set>
                                      <p:cBhvr>
                                        <p:cTn id="70" dur="1" fill="hold">
                                          <p:stCondLst>
                                            <p:cond delay="0"/>
                                          </p:stCondLst>
                                        </p:cTn>
                                        <p:tgtEl>
                                          <p:spTgt spid="28">
                                            <p:txEl>
                                              <p:pRg st="3" end="3"/>
                                            </p:txEl>
                                          </p:spTgt>
                                        </p:tgtEl>
                                        <p:attrNameLst>
                                          <p:attrName>style.visibility</p:attrName>
                                        </p:attrNameLst>
                                      </p:cBhvr>
                                      <p:to>
                                        <p:strVal val="visible"/>
                                      </p:to>
                                    </p:set>
                                    <p:animEffect transition="in" filter="wipe(left)">
                                      <p:cBhvr>
                                        <p:cTn id="71" dur="500"/>
                                        <p:tgtEl>
                                          <p:spTgt spid="28">
                                            <p:txEl>
                                              <p:pRg st="3" end="3"/>
                                            </p:txEl>
                                          </p:spTgt>
                                        </p:tgtEl>
                                      </p:cBhvr>
                                    </p:animEffect>
                                  </p:childTnLst>
                                </p:cTn>
                              </p:par>
                            </p:childTnLst>
                          </p:cTn>
                        </p:par>
                        <p:par>
                          <p:cTn id="72" fill="hold">
                            <p:stCondLst>
                              <p:cond delay="6750"/>
                            </p:stCondLst>
                            <p:childTnLst>
                              <p:par>
                                <p:cTn id="73" presetID="22" presetClass="entr" presetSubtype="1"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childTnLst>
                          </p:cTn>
                        </p:par>
                        <p:par>
                          <p:cTn id="76" fill="hold">
                            <p:stCondLst>
                              <p:cond delay="7250"/>
                            </p:stCondLst>
                            <p:childTnLst>
                              <p:par>
                                <p:cTn id="77" presetID="53" presetClass="entr" presetSubtype="16"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par>
                          <p:cTn id="82" fill="hold">
                            <p:stCondLst>
                              <p:cond delay="7750"/>
                            </p:stCondLst>
                            <p:childTnLst>
                              <p:par>
                                <p:cTn id="83" presetID="22" presetClass="entr" presetSubtype="8" fill="hold" grpId="0" nodeType="after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Effect transition="in" filter="wipe(left)">
                                      <p:cBhvr>
                                        <p:cTn id="85" dur="500"/>
                                        <p:tgtEl>
                                          <p:spTgt spid="22">
                                            <p:txEl>
                                              <p:pRg st="0" end="0"/>
                                            </p:txEl>
                                          </p:spTgt>
                                        </p:tgtEl>
                                      </p:cBhvr>
                                    </p:animEffect>
                                  </p:childTnLst>
                                </p:cTn>
                              </p:par>
                            </p:childTnLst>
                          </p:cTn>
                        </p:par>
                        <p:par>
                          <p:cTn id="86" fill="hold">
                            <p:stCondLst>
                              <p:cond delay="8250"/>
                            </p:stCondLst>
                            <p:childTnLst>
                              <p:par>
                                <p:cTn id="87" presetID="22" presetClass="entr" presetSubtype="8" fill="hold" grpId="0" nodeType="afterEffect">
                                  <p:stCondLst>
                                    <p:cond delay="0"/>
                                  </p:stCondLst>
                                  <p:childTnLst>
                                    <p:set>
                                      <p:cBhvr>
                                        <p:cTn id="88" dur="1" fill="hold">
                                          <p:stCondLst>
                                            <p:cond delay="0"/>
                                          </p:stCondLst>
                                        </p:cTn>
                                        <p:tgtEl>
                                          <p:spTgt spid="22">
                                            <p:txEl>
                                              <p:pRg st="1" end="1"/>
                                            </p:txEl>
                                          </p:spTgt>
                                        </p:tgtEl>
                                        <p:attrNameLst>
                                          <p:attrName>style.visibility</p:attrName>
                                        </p:attrNameLst>
                                      </p:cBhvr>
                                      <p:to>
                                        <p:strVal val="visible"/>
                                      </p:to>
                                    </p:set>
                                    <p:animEffect transition="in" filter="wipe(left)">
                                      <p:cBhvr>
                                        <p:cTn id="89" dur="500"/>
                                        <p:tgtEl>
                                          <p:spTgt spid="22">
                                            <p:txEl>
                                              <p:pRg st="1" end="1"/>
                                            </p:txEl>
                                          </p:spTgt>
                                        </p:tgtEl>
                                      </p:cBhvr>
                                    </p:animEffect>
                                  </p:childTnLst>
                                </p:cTn>
                              </p:par>
                            </p:childTnLst>
                          </p:cTn>
                        </p:par>
                        <p:par>
                          <p:cTn id="90" fill="hold">
                            <p:stCondLst>
                              <p:cond delay="8750"/>
                            </p:stCondLst>
                            <p:childTnLst>
                              <p:par>
                                <p:cTn id="91" presetID="22" presetClass="entr" presetSubtype="8" fill="hold" grpId="0" nodeType="afterEffect">
                                  <p:stCondLst>
                                    <p:cond delay="0"/>
                                  </p:stCondLst>
                                  <p:childTnLst>
                                    <p:set>
                                      <p:cBhvr>
                                        <p:cTn id="92" dur="1" fill="hold">
                                          <p:stCondLst>
                                            <p:cond delay="0"/>
                                          </p:stCondLst>
                                        </p:cTn>
                                        <p:tgtEl>
                                          <p:spTgt spid="22">
                                            <p:txEl>
                                              <p:pRg st="2" end="2"/>
                                            </p:txEl>
                                          </p:spTgt>
                                        </p:tgtEl>
                                        <p:attrNameLst>
                                          <p:attrName>style.visibility</p:attrName>
                                        </p:attrNameLst>
                                      </p:cBhvr>
                                      <p:to>
                                        <p:strVal val="visible"/>
                                      </p:to>
                                    </p:set>
                                    <p:animEffect transition="in" filter="wipe(left)">
                                      <p:cBhvr>
                                        <p:cTn id="93" dur="500"/>
                                        <p:tgtEl>
                                          <p:spTgt spid="22">
                                            <p:txEl>
                                              <p:pRg st="2" end="2"/>
                                            </p:txEl>
                                          </p:spTgt>
                                        </p:tgtEl>
                                      </p:cBhvr>
                                    </p:animEffect>
                                  </p:childTnLst>
                                </p:cTn>
                              </p:par>
                            </p:childTnLst>
                          </p:cTn>
                        </p:par>
                        <p:par>
                          <p:cTn id="94" fill="hold">
                            <p:stCondLst>
                              <p:cond delay="9250"/>
                            </p:stCondLst>
                            <p:childTnLst>
                              <p:par>
                                <p:cTn id="95" presetID="2" presetClass="entr" presetSubtype="2" fill="hold" grpId="0" nodeType="after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1+#ppt_w/2"/>
                                          </p:val>
                                        </p:tav>
                                        <p:tav tm="100000">
                                          <p:val>
                                            <p:strVal val="#ppt_x"/>
                                          </p:val>
                                        </p:tav>
                                      </p:tavLst>
                                    </p:anim>
                                    <p:anim calcmode="lin" valueType="num">
                                      <p:cBhvr additive="base">
                                        <p:cTn id="98" dur="500" fill="hold"/>
                                        <p:tgtEl>
                                          <p:spTgt spid="30"/>
                                        </p:tgtEl>
                                        <p:attrNameLst>
                                          <p:attrName>ppt_y</p:attrName>
                                        </p:attrNameLst>
                                      </p:cBhvr>
                                      <p:tavLst>
                                        <p:tav tm="0">
                                          <p:val>
                                            <p:strVal val="#ppt_y"/>
                                          </p:val>
                                        </p:tav>
                                        <p:tav tm="100000">
                                          <p:val>
                                            <p:strVal val="#ppt_y"/>
                                          </p:val>
                                        </p:tav>
                                      </p:tavLst>
                                    </p:anim>
                                  </p:childTnLst>
                                </p:cTn>
                              </p:par>
                            </p:childTnLst>
                          </p:cTn>
                        </p:par>
                        <p:par>
                          <p:cTn id="99" fill="hold">
                            <p:stCondLst>
                              <p:cond delay="9750"/>
                            </p:stCondLst>
                            <p:childTnLst>
                              <p:par>
                                <p:cTn id="100" presetID="12" presetClass="entr" presetSubtype="8" fill="hold" grpId="0" nodeType="afterEffect">
                                  <p:stCondLst>
                                    <p:cond delay="0"/>
                                  </p:stCondLst>
                                  <p:childTnLst>
                                    <p:set>
                                      <p:cBhvr>
                                        <p:cTn id="101" dur="1" fill="hold">
                                          <p:stCondLst>
                                            <p:cond delay="0"/>
                                          </p:stCondLst>
                                        </p:cTn>
                                        <p:tgtEl>
                                          <p:spTgt spid="3"/>
                                        </p:tgtEl>
                                        <p:attrNameLst>
                                          <p:attrName>style.visibility</p:attrName>
                                        </p:attrNameLst>
                                      </p:cBhvr>
                                      <p:to>
                                        <p:strVal val="visible"/>
                                      </p:to>
                                    </p:set>
                                    <p:anim calcmode="lin" valueType="num">
                                      <p:cBhvr additive="base">
                                        <p:cTn id="102" dur="500"/>
                                        <p:tgtEl>
                                          <p:spTgt spid="3"/>
                                        </p:tgtEl>
                                        <p:attrNameLst>
                                          <p:attrName>ppt_x</p:attrName>
                                        </p:attrNameLst>
                                      </p:cBhvr>
                                      <p:tavLst>
                                        <p:tav tm="0">
                                          <p:val>
                                            <p:strVal val="#ppt_x-#ppt_w*1.125000"/>
                                          </p:val>
                                        </p:tav>
                                        <p:tav tm="100000">
                                          <p:val>
                                            <p:strVal val="#ppt_x"/>
                                          </p:val>
                                        </p:tav>
                                      </p:tavLst>
                                    </p:anim>
                                    <p:animEffect transition="in" filter="wipe(right)">
                                      <p:cBhvr>
                                        <p:cTn id="103" dur="500"/>
                                        <p:tgtEl>
                                          <p:spTgt spid="3"/>
                                        </p:tgtEl>
                                      </p:cBhvr>
                                    </p:animEffect>
                                  </p:childTnLst>
                                </p:cTn>
                              </p:par>
                            </p:childTnLst>
                          </p:cTn>
                        </p:par>
                        <p:par>
                          <p:cTn id="104" fill="hold">
                            <p:stCondLst>
                              <p:cond delay="10250"/>
                            </p:stCondLst>
                            <p:childTnLst>
                              <p:par>
                                <p:cTn id="105" presetID="53" presetClass="entr" presetSubtype="16" fill="hold" grpId="0"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Effect transition="in" filter="fade">
                                      <p:cBhvr>
                                        <p:cTn id="109" dur="500"/>
                                        <p:tgtEl>
                                          <p:spTgt spid="12"/>
                                        </p:tgtEl>
                                      </p:cBhvr>
                                    </p:animEffect>
                                  </p:childTnLst>
                                </p:cTn>
                              </p:par>
                            </p:childTnLst>
                          </p:cTn>
                        </p:par>
                        <p:par>
                          <p:cTn id="110" fill="hold">
                            <p:stCondLst>
                              <p:cond delay="10750"/>
                            </p:stCondLst>
                            <p:childTnLst>
                              <p:par>
                                <p:cTn id="111" presetID="10" presetClass="entr" presetSubtype="0"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childTnLst>
                          </p:cTn>
                        </p:par>
                        <p:par>
                          <p:cTn id="114" fill="hold">
                            <p:stCondLst>
                              <p:cond delay="11250"/>
                            </p:stCondLst>
                            <p:childTnLst>
                              <p:par>
                                <p:cTn id="115" presetID="21" presetClass="entr" presetSubtype="1" fill="hold" grpId="0" nodeType="after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wheel(1)">
                                      <p:cBhvr>
                                        <p:cTn id="117" dur="500"/>
                                        <p:tgtEl>
                                          <p:spTgt spid="13"/>
                                        </p:tgtEl>
                                      </p:cBhvr>
                                    </p:animEffect>
                                  </p:childTnLst>
                                </p:cTn>
                              </p:par>
                            </p:childTnLst>
                          </p:cTn>
                        </p:par>
                        <p:par>
                          <p:cTn id="118" fill="hold">
                            <p:stCondLst>
                              <p:cond delay="11750"/>
                            </p:stCondLst>
                            <p:childTnLst>
                              <p:par>
                                <p:cTn id="119" presetID="21" presetClass="exit" presetSubtype="1" fill="hold" grpId="1" nodeType="afterEffect">
                                  <p:stCondLst>
                                    <p:cond delay="0"/>
                                  </p:stCondLst>
                                  <p:childTnLst>
                                    <p:animEffect transition="out" filter="wheel(1)">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par>
                          <p:cTn id="122" fill="hold">
                            <p:stCondLst>
                              <p:cond delay="12250"/>
                            </p:stCondLst>
                            <p:childTnLst>
                              <p:par>
                                <p:cTn id="123" presetID="10" presetClass="entr" presetSubtype="0" fill="hold" grpId="0" nodeType="afterEffect">
                                  <p:stCondLst>
                                    <p:cond delay="0"/>
                                  </p:stCondLst>
                                  <p:childTnLst>
                                    <p:set>
                                      <p:cBhvr>
                                        <p:cTn id="124" dur="1" fill="hold">
                                          <p:stCondLst>
                                            <p:cond delay="0"/>
                                          </p:stCondLst>
                                        </p:cTn>
                                        <p:tgtEl>
                                          <p:spTgt spid="4"/>
                                        </p:tgtEl>
                                        <p:attrNameLst>
                                          <p:attrName>style.visibility</p:attrName>
                                        </p:attrNameLst>
                                      </p:cBhvr>
                                      <p:to>
                                        <p:strVal val="visible"/>
                                      </p:to>
                                    </p:set>
                                    <p:animEffect transition="in" filter="fade">
                                      <p:cBhvr>
                                        <p:cTn id="125" dur="500"/>
                                        <p:tgtEl>
                                          <p:spTgt spid="4"/>
                                        </p:tgtEl>
                                      </p:cBhvr>
                                    </p:animEffect>
                                  </p:childTnLst>
                                </p:cTn>
                              </p:par>
                            </p:childTnLst>
                          </p:cTn>
                        </p:par>
                        <p:par>
                          <p:cTn id="126" fill="hold">
                            <p:stCondLst>
                              <p:cond delay="12750"/>
                            </p:stCondLst>
                            <p:childTnLst>
                              <p:par>
                                <p:cTn id="127" presetID="53" presetClass="entr" presetSubtype="16"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cTn>
                              </p:par>
                            </p:childTnLst>
                          </p:cTn>
                        </p:par>
                        <p:par>
                          <p:cTn id="132" fill="hold">
                            <p:stCondLst>
                              <p:cond delay="13250"/>
                            </p:stCondLst>
                            <p:childTnLst>
                              <p:par>
                                <p:cTn id="133" presetID="10" presetClass="entr" presetSubtype="0" fill="hold" nodeType="after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par>
                          <p:cTn id="136" fill="hold">
                            <p:stCondLst>
                              <p:cond delay="13750"/>
                            </p:stCondLst>
                            <p:childTnLst>
                              <p:par>
                                <p:cTn id="137" presetID="21" presetClass="entr" presetSubtype="1" fill="hold" grpId="0"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heel(1)">
                                      <p:cBhvr>
                                        <p:cTn id="139" dur="500"/>
                                        <p:tgtEl>
                                          <p:spTgt spid="27"/>
                                        </p:tgtEl>
                                      </p:cBhvr>
                                    </p:animEffect>
                                  </p:childTnLst>
                                </p:cTn>
                              </p:par>
                            </p:childTnLst>
                          </p:cTn>
                        </p:par>
                        <p:par>
                          <p:cTn id="140" fill="hold">
                            <p:stCondLst>
                              <p:cond delay="14250"/>
                            </p:stCondLst>
                            <p:childTnLst>
                              <p:par>
                                <p:cTn id="141" presetID="21" presetClass="exit" presetSubtype="1" fill="hold" grpId="1" nodeType="afterEffect">
                                  <p:stCondLst>
                                    <p:cond delay="0"/>
                                  </p:stCondLst>
                                  <p:childTnLst>
                                    <p:animEffect transition="out" filter="wheel(1)">
                                      <p:cBhvr>
                                        <p:cTn id="142" dur="500"/>
                                        <p:tgtEl>
                                          <p:spTgt spid="27"/>
                                        </p:tgtEl>
                                      </p:cBhvr>
                                    </p:animEffect>
                                    <p:set>
                                      <p:cBhvr>
                                        <p:cTn id="143" dur="1" fill="hold">
                                          <p:stCondLst>
                                            <p:cond delay="499"/>
                                          </p:stCondLst>
                                        </p:cTn>
                                        <p:tgtEl>
                                          <p:spTgt spid="27"/>
                                        </p:tgtEl>
                                        <p:attrNameLst>
                                          <p:attrName>style.visibility</p:attrName>
                                        </p:attrNameLst>
                                      </p:cBhvr>
                                      <p:to>
                                        <p:strVal val="hidden"/>
                                      </p:to>
                                    </p:set>
                                  </p:childTnLst>
                                </p:cTn>
                              </p:par>
                            </p:childTnLst>
                          </p:cTn>
                        </p:par>
                        <p:par>
                          <p:cTn id="144" fill="hold">
                            <p:stCondLst>
                              <p:cond delay="14750"/>
                            </p:stCondLst>
                            <p:childTnLst>
                              <p:par>
                                <p:cTn id="145" presetID="10" presetClass="entr" presetSubtype="0" fill="hold" grpId="0" nodeType="after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500"/>
                                        <p:tgtEl>
                                          <p:spTgt spid="5"/>
                                        </p:tgtEl>
                                      </p:cBhvr>
                                    </p:animEffect>
                                  </p:childTnLst>
                                </p:cTn>
                              </p:par>
                            </p:childTnLst>
                          </p:cTn>
                        </p:par>
                        <p:par>
                          <p:cTn id="148" fill="hold">
                            <p:stCondLst>
                              <p:cond delay="15250"/>
                            </p:stCondLst>
                            <p:childTnLst>
                              <p:par>
                                <p:cTn id="149" presetID="53" presetClass="entr" presetSubtype="16" fill="hold" grpId="0" nodeType="afterEffect">
                                  <p:stCondLst>
                                    <p:cond delay="0"/>
                                  </p:stCondLst>
                                  <p:childTnLst>
                                    <p:set>
                                      <p:cBhvr>
                                        <p:cTn id="150" dur="1" fill="hold">
                                          <p:stCondLst>
                                            <p:cond delay="0"/>
                                          </p:stCondLst>
                                        </p:cTn>
                                        <p:tgtEl>
                                          <p:spTgt spid="31"/>
                                        </p:tgtEl>
                                        <p:attrNameLst>
                                          <p:attrName>style.visibility</p:attrName>
                                        </p:attrNameLst>
                                      </p:cBhvr>
                                      <p:to>
                                        <p:strVal val="visible"/>
                                      </p:to>
                                    </p:set>
                                    <p:anim calcmode="lin" valueType="num">
                                      <p:cBhvr>
                                        <p:cTn id="151" dur="500" fill="hold"/>
                                        <p:tgtEl>
                                          <p:spTgt spid="31"/>
                                        </p:tgtEl>
                                        <p:attrNameLst>
                                          <p:attrName>ppt_w</p:attrName>
                                        </p:attrNameLst>
                                      </p:cBhvr>
                                      <p:tavLst>
                                        <p:tav tm="0">
                                          <p:val>
                                            <p:fltVal val="0"/>
                                          </p:val>
                                        </p:tav>
                                        <p:tav tm="100000">
                                          <p:val>
                                            <p:strVal val="#ppt_w"/>
                                          </p:val>
                                        </p:tav>
                                      </p:tavLst>
                                    </p:anim>
                                    <p:anim calcmode="lin" valueType="num">
                                      <p:cBhvr>
                                        <p:cTn id="152" dur="500" fill="hold"/>
                                        <p:tgtEl>
                                          <p:spTgt spid="31"/>
                                        </p:tgtEl>
                                        <p:attrNameLst>
                                          <p:attrName>ppt_h</p:attrName>
                                        </p:attrNameLst>
                                      </p:cBhvr>
                                      <p:tavLst>
                                        <p:tav tm="0">
                                          <p:val>
                                            <p:fltVal val="0"/>
                                          </p:val>
                                        </p:tav>
                                        <p:tav tm="100000">
                                          <p:val>
                                            <p:strVal val="#ppt_h"/>
                                          </p:val>
                                        </p:tav>
                                      </p:tavLst>
                                    </p:anim>
                                    <p:animEffect transition="in" filter="fade">
                                      <p:cBhvr>
                                        <p:cTn id="153" dur="500"/>
                                        <p:tgtEl>
                                          <p:spTgt spid="31"/>
                                        </p:tgtEl>
                                      </p:cBhvr>
                                    </p:animEffect>
                                  </p:childTnLst>
                                </p:cTn>
                              </p:par>
                            </p:childTnLst>
                          </p:cTn>
                        </p:par>
                        <p:par>
                          <p:cTn id="154" fill="hold">
                            <p:stCondLst>
                              <p:cond delay="15750"/>
                            </p:stCondLst>
                            <p:childTnLst>
                              <p:par>
                                <p:cTn id="155" presetID="10" presetClass="entr" presetSubtype="0" fill="hold" nodeType="after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fade">
                                      <p:cBhvr>
                                        <p:cTn id="157" dur="500"/>
                                        <p:tgtEl>
                                          <p:spTgt spid="33"/>
                                        </p:tgtEl>
                                      </p:cBhvr>
                                    </p:animEffect>
                                  </p:childTnLst>
                                </p:cTn>
                              </p:par>
                            </p:childTnLst>
                          </p:cTn>
                        </p:par>
                        <p:par>
                          <p:cTn id="158" fill="hold">
                            <p:stCondLst>
                              <p:cond delay="16250"/>
                            </p:stCondLst>
                            <p:childTnLst>
                              <p:par>
                                <p:cTn id="159" presetID="21" presetClass="entr" presetSubtype="1" fill="hold" grpId="0" nodeType="afterEffect">
                                  <p:stCondLst>
                                    <p:cond delay="0"/>
                                  </p:stCondLst>
                                  <p:childTnLst>
                                    <p:set>
                                      <p:cBhvr>
                                        <p:cTn id="160" dur="1" fill="hold">
                                          <p:stCondLst>
                                            <p:cond delay="0"/>
                                          </p:stCondLst>
                                        </p:cTn>
                                        <p:tgtEl>
                                          <p:spTgt spid="32"/>
                                        </p:tgtEl>
                                        <p:attrNameLst>
                                          <p:attrName>style.visibility</p:attrName>
                                        </p:attrNameLst>
                                      </p:cBhvr>
                                      <p:to>
                                        <p:strVal val="visible"/>
                                      </p:to>
                                    </p:set>
                                    <p:animEffect transition="in" filter="wheel(1)">
                                      <p:cBhvr>
                                        <p:cTn id="161" dur="500"/>
                                        <p:tgtEl>
                                          <p:spTgt spid="32"/>
                                        </p:tgtEl>
                                      </p:cBhvr>
                                    </p:animEffect>
                                  </p:childTnLst>
                                </p:cTn>
                              </p:par>
                            </p:childTnLst>
                          </p:cTn>
                        </p:par>
                        <p:par>
                          <p:cTn id="162" fill="hold">
                            <p:stCondLst>
                              <p:cond delay="16750"/>
                            </p:stCondLst>
                            <p:childTnLst>
                              <p:par>
                                <p:cTn id="163" presetID="21" presetClass="exit" presetSubtype="1" fill="hold" grpId="1" nodeType="afterEffect">
                                  <p:stCondLst>
                                    <p:cond delay="0"/>
                                  </p:stCondLst>
                                  <p:childTnLst>
                                    <p:animEffect transition="out" filter="wheel(1)">
                                      <p:cBhvr>
                                        <p:cTn id="164" dur="500"/>
                                        <p:tgtEl>
                                          <p:spTgt spid="32"/>
                                        </p:tgtEl>
                                      </p:cBhvr>
                                    </p:animEffect>
                                    <p:set>
                                      <p:cBhvr>
                                        <p:cTn id="165" dur="1" fill="hold">
                                          <p:stCondLst>
                                            <p:cond delay="499"/>
                                          </p:stCondLst>
                                        </p:cTn>
                                        <p:tgtEl>
                                          <p:spTgt spid="32"/>
                                        </p:tgtEl>
                                        <p:attrNameLst>
                                          <p:attrName>style.visibility</p:attrName>
                                        </p:attrNameLst>
                                      </p:cBhvr>
                                      <p:to>
                                        <p:strVal val="hidden"/>
                                      </p:to>
                                    </p:set>
                                  </p:childTnLst>
                                </p:cTn>
                              </p:par>
                            </p:childTnLst>
                          </p:cTn>
                        </p:par>
                        <p:par>
                          <p:cTn id="166" fill="hold">
                            <p:stCondLst>
                              <p:cond delay="17250"/>
                            </p:stCondLst>
                            <p:childTnLst>
                              <p:par>
                                <p:cTn id="167" presetID="10" presetClass="entr" presetSubtype="0" fill="hold" grpId="0" nodeType="afterEffect">
                                  <p:stCondLst>
                                    <p:cond delay="0"/>
                                  </p:stCondLst>
                                  <p:childTnLst>
                                    <p:set>
                                      <p:cBhvr>
                                        <p:cTn id="168" dur="1" fill="hold">
                                          <p:stCondLst>
                                            <p:cond delay="0"/>
                                          </p:stCondLst>
                                        </p:cTn>
                                        <p:tgtEl>
                                          <p:spTgt spid="7"/>
                                        </p:tgtEl>
                                        <p:attrNameLst>
                                          <p:attrName>style.visibility</p:attrName>
                                        </p:attrNameLst>
                                      </p:cBhvr>
                                      <p:to>
                                        <p:strVal val="visible"/>
                                      </p:to>
                                    </p:set>
                                    <p:animEffect transition="in" filter="fade">
                                      <p:cBhvr>
                                        <p:cTn id="169" dur="500"/>
                                        <p:tgtEl>
                                          <p:spTgt spid="7"/>
                                        </p:tgtEl>
                                      </p:cBhvr>
                                    </p:animEffect>
                                  </p:childTnLst>
                                </p:cTn>
                              </p:par>
                            </p:childTnLst>
                          </p:cTn>
                        </p:par>
                        <p:par>
                          <p:cTn id="170" fill="hold">
                            <p:stCondLst>
                              <p:cond delay="17750"/>
                            </p:stCondLst>
                            <p:childTnLst>
                              <p:par>
                                <p:cTn id="171" presetID="53" presetClass="entr" presetSubtype="16" fill="hold" grpId="0" nodeType="afterEffect">
                                  <p:stCondLst>
                                    <p:cond delay="0"/>
                                  </p:stCondLst>
                                  <p:childTnLst>
                                    <p:set>
                                      <p:cBhvr>
                                        <p:cTn id="172" dur="1" fill="hold">
                                          <p:stCondLst>
                                            <p:cond delay="0"/>
                                          </p:stCondLst>
                                        </p:cTn>
                                        <p:tgtEl>
                                          <p:spTgt spid="34"/>
                                        </p:tgtEl>
                                        <p:attrNameLst>
                                          <p:attrName>style.visibility</p:attrName>
                                        </p:attrNameLst>
                                      </p:cBhvr>
                                      <p:to>
                                        <p:strVal val="visible"/>
                                      </p:to>
                                    </p:set>
                                    <p:anim calcmode="lin" valueType="num">
                                      <p:cBhvr>
                                        <p:cTn id="173" dur="500" fill="hold"/>
                                        <p:tgtEl>
                                          <p:spTgt spid="34"/>
                                        </p:tgtEl>
                                        <p:attrNameLst>
                                          <p:attrName>ppt_w</p:attrName>
                                        </p:attrNameLst>
                                      </p:cBhvr>
                                      <p:tavLst>
                                        <p:tav tm="0">
                                          <p:val>
                                            <p:fltVal val="0"/>
                                          </p:val>
                                        </p:tav>
                                        <p:tav tm="100000">
                                          <p:val>
                                            <p:strVal val="#ppt_w"/>
                                          </p:val>
                                        </p:tav>
                                      </p:tavLst>
                                    </p:anim>
                                    <p:anim calcmode="lin" valueType="num">
                                      <p:cBhvr>
                                        <p:cTn id="174" dur="500" fill="hold"/>
                                        <p:tgtEl>
                                          <p:spTgt spid="34"/>
                                        </p:tgtEl>
                                        <p:attrNameLst>
                                          <p:attrName>ppt_h</p:attrName>
                                        </p:attrNameLst>
                                      </p:cBhvr>
                                      <p:tavLst>
                                        <p:tav tm="0">
                                          <p:val>
                                            <p:fltVal val="0"/>
                                          </p:val>
                                        </p:tav>
                                        <p:tav tm="100000">
                                          <p:val>
                                            <p:strVal val="#ppt_h"/>
                                          </p:val>
                                        </p:tav>
                                      </p:tavLst>
                                    </p:anim>
                                    <p:animEffect transition="in" filter="fade">
                                      <p:cBhvr>
                                        <p:cTn id="175" dur="500"/>
                                        <p:tgtEl>
                                          <p:spTgt spid="34"/>
                                        </p:tgtEl>
                                      </p:cBhvr>
                                    </p:animEffect>
                                  </p:childTnLst>
                                </p:cTn>
                              </p:par>
                            </p:childTnLst>
                          </p:cTn>
                        </p:par>
                        <p:par>
                          <p:cTn id="176" fill="hold">
                            <p:stCondLst>
                              <p:cond delay="18250"/>
                            </p:stCondLst>
                            <p:childTnLst>
                              <p:par>
                                <p:cTn id="177" presetID="10" presetClass="entr" presetSubtype="0" fill="hold" nodeType="afterEffect">
                                  <p:stCondLst>
                                    <p:cond delay="0"/>
                                  </p:stCondLst>
                                  <p:childTnLst>
                                    <p:set>
                                      <p:cBhvr>
                                        <p:cTn id="178" dur="1" fill="hold">
                                          <p:stCondLst>
                                            <p:cond delay="0"/>
                                          </p:stCondLst>
                                        </p:cTn>
                                        <p:tgtEl>
                                          <p:spTgt spid="36"/>
                                        </p:tgtEl>
                                        <p:attrNameLst>
                                          <p:attrName>style.visibility</p:attrName>
                                        </p:attrNameLst>
                                      </p:cBhvr>
                                      <p:to>
                                        <p:strVal val="visible"/>
                                      </p:to>
                                    </p:set>
                                    <p:animEffect transition="in" filter="fade">
                                      <p:cBhvr>
                                        <p:cTn id="179" dur="500"/>
                                        <p:tgtEl>
                                          <p:spTgt spid="36"/>
                                        </p:tgtEl>
                                      </p:cBhvr>
                                    </p:animEffect>
                                  </p:childTnLst>
                                </p:cTn>
                              </p:par>
                            </p:childTnLst>
                          </p:cTn>
                        </p:par>
                        <p:par>
                          <p:cTn id="180" fill="hold">
                            <p:stCondLst>
                              <p:cond delay="18750"/>
                            </p:stCondLst>
                            <p:childTnLst>
                              <p:par>
                                <p:cTn id="181" presetID="21" presetClass="entr" presetSubtype="1" fill="hold" grpId="0" nodeType="afterEffect">
                                  <p:stCondLst>
                                    <p:cond delay="0"/>
                                  </p:stCondLst>
                                  <p:childTnLst>
                                    <p:set>
                                      <p:cBhvr>
                                        <p:cTn id="182" dur="1" fill="hold">
                                          <p:stCondLst>
                                            <p:cond delay="0"/>
                                          </p:stCondLst>
                                        </p:cTn>
                                        <p:tgtEl>
                                          <p:spTgt spid="35"/>
                                        </p:tgtEl>
                                        <p:attrNameLst>
                                          <p:attrName>style.visibility</p:attrName>
                                        </p:attrNameLst>
                                      </p:cBhvr>
                                      <p:to>
                                        <p:strVal val="visible"/>
                                      </p:to>
                                    </p:set>
                                    <p:animEffect transition="in" filter="wheel(1)">
                                      <p:cBhvr>
                                        <p:cTn id="183" dur="500"/>
                                        <p:tgtEl>
                                          <p:spTgt spid="35"/>
                                        </p:tgtEl>
                                      </p:cBhvr>
                                    </p:animEffect>
                                  </p:childTnLst>
                                </p:cTn>
                              </p:par>
                            </p:childTnLst>
                          </p:cTn>
                        </p:par>
                        <p:par>
                          <p:cTn id="184" fill="hold">
                            <p:stCondLst>
                              <p:cond delay="19250"/>
                            </p:stCondLst>
                            <p:childTnLst>
                              <p:par>
                                <p:cTn id="185" presetID="21" presetClass="exit" presetSubtype="1" fill="hold" grpId="1" nodeType="afterEffect">
                                  <p:stCondLst>
                                    <p:cond delay="0"/>
                                  </p:stCondLst>
                                  <p:childTnLst>
                                    <p:animEffect transition="out" filter="wheel(1)">
                                      <p:cBhvr>
                                        <p:cTn id="186" dur="500"/>
                                        <p:tgtEl>
                                          <p:spTgt spid="35"/>
                                        </p:tgtEl>
                                      </p:cBhvr>
                                    </p:animEffect>
                                    <p:set>
                                      <p:cBhvr>
                                        <p:cTn id="187" dur="1" fill="hold">
                                          <p:stCondLst>
                                            <p:cond delay="499"/>
                                          </p:stCondLst>
                                        </p:cTn>
                                        <p:tgtEl>
                                          <p:spTgt spid="35"/>
                                        </p:tgtEl>
                                        <p:attrNameLst>
                                          <p:attrName>style.visibility</p:attrName>
                                        </p:attrNameLst>
                                      </p:cBhvr>
                                      <p:to>
                                        <p:strVal val="hidden"/>
                                      </p:to>
                                    </p:set>
                                  </p:childTnLst>
                                </p:cTn>
                              </p:par>
                            </p:childTnLst>
                          </p:cTn>
                        </p:par>
                        <p:par>
                          <p:cTn id="188" fill="hold">
                            <p:stCondLst>
                              <p:cond delay="19750"/>
                            </p:stCondLst>
                            <p:childTnLst>
                              <p:par>
                                <p:cTn id="189" presetID="10" presetClass="entr" presetSubtype="0" fill="hold" grpId="0" nodeType="afterEffect">
                                  <p:stCondLst>
                                    <p:cond delay="0"/>
                                  </p:stCondLst>
                                  <p:childTnLst>
                                    <p:set>
                                      <p:cBhvr>
                                        <p:cTn id="190" dur="1" fill="hold">
                                          <p:stCondLst>
                                            <p:cond delay="0"/>
                                          </p:stCondLst>
                                        </p:cTn>
                                        <p:tgtEl>
                                          <p:spTgt spid="11"/>
                                        </p:tgtEl>
                                        <p:attrNameLst>
                                          <p:attrName>style.visibility</p:attrName>
                                        </p:attrNameLst>
                                      </p:cBhvr>
                                      <p:to>
                                        <p:strVal val="visible"/>
                                      </p:to>
                                    </p:set>
                                    <p:animEffect transition="in" filter="fade">
                                      <p:cBhvr>
                                        <p:cTn id="191" dur="500"/>
                                        <p:tgtEl>
                                          <p:spTgt spid="11"/>
                                        </p:tgtEl>
                                      </p:cBhvr>
                                    </p:animEffect>
                                  </p:childTnLst>
                                </p:cTn>
                              </p:par>
                            </p:childTnLst>
                          </p:cTn>
                        </p:par>
                        <p:par>
                          <p:cTn id="192" fill="hold">
                            <p:stCondLst>
                              <p:cond delay="20250"/>
                            </p:stCondLst>
                            <p:childTnLst>
                              <p:par>
                                <p:cTn id="193" presetID="2" presetClass="entr" presetSubtype="8" decel="50000" fill="hold" grpId="0" nodeType="after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additive="base">
                                        <p:cTn id="195" dur="500" fill="hold"/>
                                        <p:tgtEl>
                                          <p:spTgt spid="37"/>
                                        </p:tgtEl>
                                        <p:attrNameLst>
                                          <p:attrName>ppt_x</p:attrName>
                                        </p:attrNameLst>
                                      </p:cBhvr>
                                      <p:tavLst>
                                        <p:tav tm="0">
                                          <p:val>
                                            <p:strVal val="0-#ppt_w/2"/>
                                          </p:val>
                                        </p:tav>
                                        <p:tav tm="100000">
                                          <p:val>
                                            <p:strVal val="#ppt_x"/>
                                          </p:val>
                                        </p:tav>
                                      </p:tavLst>
                                    </p:anim>
                                    <p:anim calcmode="lin" valueType="num">
                                      <p:cBhvr additive="base">
                                        <p:cTn id="196" dur="500" fill="hold"/>
                                        <p:tgtEl>
                                          <p:spTgt spid="37"/>
                                        </p:tgtEl>
                                        <p:attrNameLst>
                                          <p:attrName>ppt_y</p:attrName>
                                        </p:attrNameLst>
                                      </p:cBhvr>
                                      <p:tavLst>
                                        <p:tav tm="0">
                                          <p:val>
                                            <p:strVal val="#ppt_y"/>
                                          </p:val>
                                        </p:tav>
                                        <p:tav tm="100000">
                                          <p:val>
                                            <p:strVal val="#ppt_y"/>
                                          </p:val>
                                        </p:tav>
                                      </p:tavLst>
                                    </p:anim>
                                  </p:childTnLst>
                                </p:cTn>
                              </p:par>
                            </p:childTnLst>
                          </p:cTn>
                        </p:par>
                        <p:par>
                          <p:cTn id="197" fill="hold">
                            <p:stCondLst>
                              <p:cond delay="20750"/>
                            </p:stCondLst>
                            <p:childTnLst>
                              <p:par>
                                <p:cTn id="198" presetID="22" presetClass="entr" presetSubtype="8" fill="hold" grpId="0" nodeType="afterEffect">
                                  <p:stCondLst>
                                    <p:cond delay="0"/>
                                  </p:stCondLst>
                                  <p:childTnLst>
                                    <p:set>
                                      <p:cBhvr>
                                        <p:cTn id="199" dur="1" fill="hold">
                                          <p:stCondLst>
                                            <p:cond delay="0"/>
                                          </p:stCondLst>
                                        </p:cTn>
                                        <p:tgtEl>
                                          <p:spTgt spid="38">
                                            <p:txEl>
                                              <p:pRg st="0" end="0"/>
                                            </p:txEl>
                                          </p:spTgt>
                                        </p:tgtEl>
                                        <p:attrNameLst>
                                          <p:attrName>style.visibility</p:attrName>
                                        </p:attrNameLst>
                                      </p:cBhvr>
                                      <p:to>
                                        <p:strVal val="visible"/>
                                      </p:to>
                                    </p:set>
                                    <p:animEffect transition="in" filter="wipe(left)">
                                      <p:cBhvr>
                                        <p:cTn id="200" dur="500"/>
                                        <p:tgtEl>
                                          <p:spTgt spid="38">
                                            <p:txEl>
                                              <p:pRg st="0" end="0"/>
                                            </p:txEl>
                                          </p:spTgt>
                                        </p:tgtEl>
                                      </p:cBhvr>
                                    </p:animEffect>
                                  </p:childTnLst>
                                </p:cTn>
                              </p:par>
                            </p:childTnLst>
                          </p:cTn>
                        </p:par>
                        <p:par>
                          <p:cTn id="201" fill="hold">
                            <p:stCondLst>
                              <p:cond delay="21250"/>
                            </p:stCondLst>
                            <p:childTnLst>
                              <p:par>
                                <p:cTn id="202" presetID="22" presetClass="entr" presetSubtype="8" fill="hold" grpId="0" nodeType="afterEffect">
                                  <p:stCondLst>
                                    <p:cond delay="0"/>
                                  </p:stCondLst>
                                  <p:childTnLst>
                                    <p:set>
                                      <p:cBhvr>
                                        <p:cTn id="203" dur="1" fill="hold">
                                          <p:stCondLst>
                                            <p:cond delay="0"/>
                                          </p:stCondLst>
                                        </p:cTn>
                                        <p:tgtEl>
                                          <p:spTgt spid="38">
                                            <p:txEl>
                                              <p:pRg st="1" end="1"/>
                                            </p:txEl>
                                          </p:spTgt>
                                        </p:tgtEl>
                                        <p:attrNameLst>
                                          <p:attrName>style.visibility</p:attrName>
                                        </p:attrNameLst>
                                      </p:cBhvr>
                                      <p:to>
                                        <p:strVal val="visible"/>
                                      </p:to>
                                    </p:set>
                                    <p:animEffect transition="in" filter="wipe(left)">
                                      <p:cBhvr>
                                        <p:cTn id="204" dur="500"/>
                                        <p:tgtEl>
                                          <p:spTgt spid="38">
                                            <p:txEl>
                                              <p:pRg st="1" end="1"/>
                                            </p:txEl>
                                          </p:spTgt>
                                        </p:tgtEl>
                                      </p:cBhvr>
                                    </p:animEffect>
                                  </p:childTnLst>
                                </p:cTn>
                              </p:par>
                            </p:childTnLst>
                          </p:cTn>
                        </p:par>
                        <p:par>
                          <p:cTn id="205" fill="hold">
                            <p:stCondLst>
                              <p:cond delay="21750"/>
                            </p:stCondLst>
                            <p:childTnLst>
                              <p:par>
                                <p:cTn id="206" presetID="22" presetClass="entr" presetSubtype="8" fill="hold" grpId="0" nodeType="afterEffect">
                                  <p:stCondLst>
                                    <p:cond delay="0"/>
                                  </p:stCondLst>
                                  <p:childTnLst>
                                    <p:set>
                                      <p:cBhvr>
                                        <p:cTn id="207" dur="1" fill="hold">
                                          <p:stCondLst>
                                            <p:cond delay="0"/>
                                          </p:stCondLst>
                                        </p:cTn>
                                        <p:tgtEl>
                                          <p:spTgt spid="38">
                                            <p:txEl>
                                              <p:pRg st="2" end="2"/>
                                            </p:txEl>
                                          </p:spTgt>
                                        </p:tgtEl>
                                        <p:attrNameLst>
                                          <p:attrName>style.visibility</p:attrName>
                                        </p:attrNameLst>
                                      </p:cBhvr>
                                      <p:to>
                                        <p:strVal val="visible"/>
                                      </p:to>
                                    </p:set>
                                    <p:animEffect transition="in" filter="wipe(left)">
                                      <p:cBhvr>
                                        <p:cTn id="208"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 grpId="0" animBg="1"/>
      <p:bldP spid="9" grpId="0" build="p" animBg="1"/>
      <p:bldP spid="10" grpId="0" animBg="1"/>
      <p:bldP spid="14" grpId="0" animBg="1"/>
      <p:bldP spid="15" grpId="0" animBg="1"/>
      <p:bldP spid="20" grpId="0" build="p"/>
      <p:bldP spid="22" grpId="0" build="p"/>
      <p:bldP spid="28" grpId="0" build="p"/>
      <p:bldP spid="3" grpId="0" animBg="1"/>
      <p:bldP spid="4" grpId="0"/>
      <p:bldP spid="5" grpId="0"/>
      <p:bldP spid="7" grpId="0"/>
      <p:bldP spid="11" grpId="0"/>
      <p:bldP spid="12" grpId="0" animBg="1"/>
      <p:bldP spid="13" grpId="0" animBg="1"/>
      <p:bldP spid="13" grpId="1" animBg="1"/>
      <p:bldP spid="26" grpId="0" animBg="1"/>
      <p:bldP spid="27" grpId="0" animBg="1"/>
      <p:bldP spid="27" grpId="1" animBg="1"/>
      <p:bldP spid="31" grpId="0" animBg="1"/>
      <p:bldP spid="32" grpId="0" animBg="1"/>
      <p:bldP spid="32" grpId="1" animBg="1"/>
      <p:bldP spid="34" grpId="0" animBg="1"/>
      <p:bldP spid="35" grpId="0" animBg="1"/>
      <p:bldP spid="35" grpId="1" animBg="1"/>
      <p:bldP spid="37" grpId="0" animBg="1"/>
      <p:bldP spid="3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TotalTime>
  <Words>1975</Words>
  <Application>Microsoft Office PowerPoint</Application>
  <PresentationFormat>Grand écran</PresentationFormat>
  <Paragraphs>238</Paragraphs>
  <Slides>13</Slides>
  <Notes>0</Notes>
  <HiddenSlides>0</HiddenSlides>
  <MMClips>0</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Anatoliy kostruba</cp:lastModifiedBy>
  <cp:revision>107</cp:revision>
  <dcterms:created xsi:type="dcterms:W3CDTF">2023-05-02T07:54:38Z</dcterms:created>
  <dcterms:modified xsi:type="dcterms:W3CDTF">2023-05-12T08:24:00Z</dcterms:modified>
</cp:coreProperties>
</file>