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0" r:id="rId3"/>
    <p:sldId id="275" r:id="rId4"/>
    <p:sldId id="276" r:id="rId5"/>
    <p:sldId id="277" r:id="rId6"/>
    <p:sldId id="282" r:id="rId7"/>
    <p:sldId id="279" r:id="rId8"/>
    <p:sldId id="280" r:id="rId9"/>
    <p:sldId id="281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E0C2C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08" autoAdjust="0"/>
    <p:restoredTop sz="94660"/>
  </p:normalViewPr>
  <p:slideViewPr>
    <p:cSldViewPr snapToGrid="0">
      <p:cViewPr varScale="1">
        <p:scale>
          <a:sx n="77" d="100"/>
          <a:sy n="77" d="100"/>
        </p:scale>
        <p:origin x="13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udan\Google%20Drive\000_UBS\06_Iramuteq,%20capuni,%20usages%20et%20attitudes%20num&#233;rique,%20Margot\Article%20capuni%20marsouin%20confinement\4_20230223_Donn&#233;es%20et%20graph%20pour%20article%20effet%20confinement%20aisance%20num&#233;riqu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000" b="0" i="1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0" i="1">
                <a:solidFill>
                  <a:schemeClr val="bg2">
                    <a:lumMod val="50000"/>
                  </a:schemeClr>
                </a:solidFill>
              </a:rPr>
              <a:t>Aisance avec Numérique sur l'ens.</a:t>
            </a:r>
            <a:r>
              <a:rPr lang="en-US" sz="2000" b="0" i="1" baseline="0">
                <a:solidFill>
                  <a:schemeClr val="bg2">
                    <a:lumMod val="50000"/>
                  </a:schemeClr>
                </a:solidFill>
              </a:rPr>
              <a:t> des usages étudiés</a:t>
            </a:r>
            <a:endParaRPr lang="en-US" sz="2000" b="0" i="1">
              <a:solidFill>
                <a:schemeClr val="bg2">
                  <a:lumMod val="5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000" b="0" i="1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7.5263178323282595E-2"/>
          <c:y val="0.17171296296296296"/>
          <c:w val="0.58032402938559768"/>
          <c:h val="0.7745035838607361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'Graph Empowerment'!$C$4</c:f>
              <c:strCache>
                <c:ptCount val="1"/>
                <c:pt idx="0">
                  <c:v>A l’aise et / ou mieux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'Graph Empowerment'!$B$5:$B$7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2022</c:v>
                </c:pt>
              </c:numCache>
            </c:numRef>
          </c:cat>
          <c:val>
            <c:numRef>
              <c:f>'Graph Empowerment'!$C$5:$C$7</c:f>
              <c:numCache>
                <c:formatCode>_-* #\ ##0_-;\-* #\ ##0_-;_-* "-"??_-;_-@_-</c:formatCode>
                <c:ptCount val="3"/>
                <c:pt idx="0">
                  <c:v>2301.2785145888593</c:v>
                </c:pt>
                <c:pt idx="1">
                  <c:v>3605.4197584124245</c:v>
                </c:pt>
                <c:pt idx="2">
                  <c:v>3742.313373253493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D2-4581-A166-6841E270054B}"/>
            </c:ext>
          </c:extLst>
        </c:ser>
        <c:ser>
          <c:idx val="1"/>
          <c:order val="1"/>
          <c:tx>
            <c:strRef>
              <c:f>'Graph Empowerment'!$D$4</c:f>
              <c:strCache>
                <c:ptCount val="1"/>
                <c:pt idx="0">
                  <c:v>Des difficultés rencontrées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'Graph Empowerment'!$B$5:$B$7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2022</c:v>
                </c:pt>
              </c:numCache>
            </c:numRef>
          </c:cat>
          <c:val>
            <c:numRef>
              <c:f>'Graph Empowerment'!$D$5:$D$7</c:f>
              <c:numCache>
                <c:formatCode>_-* #\ ##0_-;\-* #\ ##0_-;_-* "-"??_-;_-@_-</c:formatCode>
                <c:ptCount val="3"/>
                <c:pt idx="0">
                  <c:v>321.08753315649869</c:v>
                </c:pt>
                <c:pt idx="1">
                  <c:v>127.04572907679034</c:v>
                </c:pt>
                <c:pt idx="2">
                  <c:v>702.16716566866262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D2-4581-A166-6841E270054B}"/>
            </c:ext>
          </c:extLst>
        </c:ser>
        <c:ser>
          <c:idx val="2"/>
          <c:order val="2"/>
          <c:tx>
            <c:strRef>
              <c:f>'Graph Empowerment'!$E$4</c:f>
              <c:strCache>
                <c:ptCount val="1"/>
                <c:pt idx="0">
                  <c:v>NA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'Graph Empowerment'!$B$5:$B$7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2022</c:v>
                </c:pt>
              </c:numCache>
            </c:numRef>
          </c:cat>
          <c:val>
            <c:numRef>
              <c:f>'Graph Empowerment'!$E$5:$E$7</c:f>
              <c:numCache>
                <c:formatCode>_-* #\ ##0_-;\-* #\ ##0_-;_-* "-"??_-;_-@_-</c:formatCode>
                <c:ptCount val="3"/>
                <c:pt idx="0">
                  <c:v>1958.090848806366</c:v>
                </c:pt>
                <c:pt idx="1">
                  <c:v>4131.3735979292496</c:v>
                </c:pt>
                <c:pt idx="2">
                  <c:v>2453.0848303393213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D2-4581-A166-6841E270054B}"/>
            </c:ext>
          </c:extLst>
        </c:ser>
        <c:ser>
          <c:idx val="3"/>
          <c:order val="3"/>
          <c:tx>
            <c:strRef>
              <c:f>'Graph Empowerment'!$F$4</c:f>
              <c:strCache>
                <c:ptCount val="1"/>
                <c:pt idx="0">
                  <c:v>Neutre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'Graph Empowerment'!$B$5:$B$7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2022</c:v>
                </c:pt>
              </c:numCache>
            </c:numRef>
          </c:cat>
          <c:val>
            <c:numRef>
              <c:f>'Graph Empowerment'!$F$5:$F$7</c:f>
              <c:numCache>
                <c:formatCode>_-* #\ ##0_-;\-* #\ ##0_-;_-* "-"??_-;_-@_-</c:formatCode>
                <c:ptCount val="3"/>
                <c:pt idx="0">
                  <c:v>420.16578249336868</c:v>
                </c:pt>
                <c:pt idx="1">
                  <c:v>0</c:v>
                </c:pt>
                <c:pt idx="2">
                  <c:v>1073.4081836327346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D2-4581-A166-6841E270054B}"/>
            </c:ext>
          </c:extLst>
        </c:ser>
        <c:ser>
          <c:idx val="4"/>
          <c:order val="4"/>
          <c:tx>
            <c:strRef>
              <c:f>'Graph Empowerment'!$G$4</c:f>
              <c:strCache>
                <c:ptCount val="1"/>
                <c:pt idx="0">
                  <c:v>Refus de répondre / Non concerné / NSP / Jamais essayé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'Graph Empowerment'!$B$5:$B$7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2022</c:v>
                </c:pt>
              </c:numCache>
            </c:numRef>
          </c:cat>
          <c:val>
            <c:numRef>
              <c:f>'Graph Empowerment'!$G$5:$G$7</c:f>
              <c:numCache>
                <c:formatCode>_-* #\ ##0_-;\-* #\ ##0_-;_-* "-"??_-;_-@_-</c:formatCode>
                <c:ptCount val="3"/>
                <c:pt idx="0">
                  <c:v>1032.3773209549072</c:v>
                </c:pt>
                <c:pt idx="1">
                  <c:v>1409.1609145815357</c:v>
                </c:pt>
                <c:pt idx="2">
                  <c:v>46.026447105788421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D2-4581-A166-6841E27005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28119424"/>
        <c:axId val="728119840"/>
      </c:barChart>
      <c:catAx>
        <c:axId val="728119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28119840"/>
        <c:crosses val="autoZero"/>
        <c:auto val="1"/>
        <c:lblAlgn val="ctr"/>
        <c:lblOffset val="100"/>
        <c:noMultiLvlLbl val="0"/>
      </c:catAx>
      <c:valAx>
        <c:axId val="728119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28119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2807976165053945"/>
          <c:y val="0.16533131650966729"/>
          <c:w val="0.24626637956193023"/>
          <c:h val="0.732761923428003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lang="en-US" sz="1000" b="0" i="0" u="none" strike="noStrike" kern="1200" baseline="0">
          <a:solidFill>
            <a:schemeClr val="tx1"/>
          </a:solidFill>
          <a:latin typeface="+mn-lt"/>
          <a:ea typeface="+mn-ea"/>
          <a:cs typeface="+mn-cs"/>
        </a:defRPr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A609-C449-45AF-9E7F-024DD4BB87C7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EA89-5E63-4AEA-B76C-11E7721FB5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708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A609-C449-45AF-9E7F-024DD4BB87C7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EA89-5E63-4AEA-B76C-11E7721FB5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294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A609-C449-45AF-9E7F-024DD4BB87C7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EA89-5E63-4AEA-B76C-11E7721FB5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507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A609-C449-45AF-9E7F-024DD4BB87C7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EA89-5E63-4AEA-B76C-11E7721FB5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234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A609-C449-45AF-9E7F-024DD4BB87C7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EA89-5E63-4AEA-B76C-11E7721FB5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20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A609-C449-45AF-9E7F-024DD4BB87C7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EA89-5E63-4AEA-B76C-11E7721FB5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365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A609-C449-45AF-9E7F-024DD4BB87C7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EA89-5E63-4AEA-B76C-11E7721FB5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65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A609-C449-45AF-9E7F-024DD4BB87C7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EA89-5E63-4AEA-B76C-11E7721FB5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873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A609-C449-45AF-9E7F-024DD4BB87C7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EA89-5E63-4AEA-B76C-11E7721FB5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682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A609-C449-45AF-9E7F-024DD4BB87C7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EA89-5E63-4AEA-B76C-11E7721FB5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8447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A609-C449-45AF-9E7F-024DD4BB87C7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EA89-5E63-4AEA-B76C-11E7721FB5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91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6A609-C449-45AF-9E7F-024DD4BB87C7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3EA89-5E63-4AEA-B76C-11E7721FB5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252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paul.caudan@univ-ubs.fr" TargetMode="External"/><Relationship Id="rId2" Type="http://schemas.openxmlformats.org/officeDocument/2006/relationships/hyperlink" Target="mailto:christine.petr@univ-ubs.f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89B8EBB5-C609-EAE5-2F7E-46CABC30E499}"/>
              </a:ext>
            </a:extLst>
          </p:cNvPr>
          <p:cNvPicPr/>
          <p:nvPr/>
        </p:nvPicPr>
        <p:blipFill>
          <a:blip r:embed="rId2"/>
          <a:srcRect r="35237" b="23057"/>
          <a:stretch/>
        </p:blipFill>
        <p:spPr>
          <a:xfrm>
            <a:off x="-21600" y="0"/>
            <a:ext cx="2022840" cy="6856200"/>
          </a:xfrm>
          <a:prstGeom prst="rect">
            <a:avLst/>
          </a:prstGeom>
          <a:ln w="0"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52BCCA3-3581-B6FD-296D-991A1FECF7E6}"/>
              </a:ext>
            </a:extLst>
          </p:cNvPr>
          <p:cNvSpPr/>
          <p:nvPr/>
        </p:nvSpPr>
        <p:spPr>
          <a:xfrm>
            <a:off x="2411148" y="1022593"/>
            <a:ext cx="6277189" cy="408735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3200" b="1" spc="-1" dirty="0">
                <a:solidFill>
                  <a:srgbClr val="0070C0"/>
                </a:solidFill>
                <a:latin typeface="Calibri"/>
                <a:ea typeface="Times New Roman"/>
              </a:rPr>
              <a:t>Le confinement a-t-il modifié la fracture numérique ? </a:t>
            </a:r>
            <a:endParaRPr lang="fr-FR" sz="2000" i="1" spc="-1" dirty="0">
              <a:solidFill>
                <a:srgbClr val="0070C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</a:pPr>
            <a:endParaRPr lang="fr-FR" sz="2000" i="1" spc="-1" dirty="0">
              <a:solidFill>
                <a:srgbClr val="0070C0"/>
              </a:solidFill>
              <a:latin typeface="Calibri"/>
            </a:endParaRP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Christine PETR </a:t>
            </a:r>
            <a:r>
              <a:rPr lang="fr-FR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christine.petr@univ-ubs.fr</a:t>
            </a:r>
            <a:endParaRPr lang="fr-FR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Paul CAUDAN </a:t>
            </a:r>
            <a:r>
              <a:rPr lang="fr-FR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paul.caudan@univ-ubs.fr</a:t>
            </a:r>
            <a:endParaRPr lang="fr-FR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Olivier SEGARD </a:t>
            </a:r>
            <a:r>
              <a:rPr lang="fr-FR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olivier.segard@imt-bs.eu</a:t>
            </a:r>
            <a:endParaRPr lang="fr-FR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Emmanuel BAUDOIN </a:t>
            </a:r>
            <a:r>
              <a:rPr lang="fr-FR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emmanuel.baudoin@imt-bs.eu</a:t>
            </a:r>
            <a:endParaRPr lang="fr-FR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buNone/>
            </a:pPr>
            <a:endParaRPr lang="fr-FR" sz="2000" i="1" spc="-1" dirty="0">
              <a:solidFill>
                <a:srgbClr val="0070C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</a:pPr>
            <a:endParaRPr lang="fr-FR" sz="2000" i="1" spc="-1" dirty="0">
              <a:solidFill>
                <a:srgbClr val="0070C0"/>
              </a:solidFill>
              <a:latin typeface="Calibri"/>
            </a:endParaRPr>
          </a:p>
          <a:p>
            <a:pPr algn="r">
              <a:lnSpc>
                <a:spcPct val="100000"/>
              </a:lnSpc>
              <a:buNone/>
            </a:pPr>
            <a:r>
              <a:rPr lang="fr-FR" sz="1600" i="1" spc="-1" dirty="0">
                <a:solidFill>
                  <a:schemeClr val="tx2"/>
                </a:solidFill>
                <a:latin typeface="Calibri"/>
              </a:rPr>
              <a:t>19ième Séminaire Marsouin, Lanester, 25 et 26 mai 2023</a:t>
            </a:r>
          </a:p>
          <a:p>
            <a:pPr algn="r">
              <a:lnSpc>
                <a:spcPct val="100000"/>
              </a:lnSpc>
              <a:buNone/>
            </a:pPr>
            <a:r>
              <a:rPr lang="fr-FR" sz="1600" i="1" spc="-1" dirty="0">
                <a:solidFill>
                  <a:schemeClr val="tx2"/>
                </a:solidFill>
                <a:latin typeface="Calibri"/>
              </a:rPr>
              <a:t>Axe : « Apprentissages, e-éducation, e-inclusion, e-</a:t>
            </a:r>
            <a:r>
              <a:rPr lang="fr-FR" sz="1600" i="1" spc="-1" dirty="0" err="1">
                <a:solidFill>
                  <a:schemeClr val="tx2"/>
                </a:solidFill>
                <a:latin typeface="Calibri"/>
              </a:rPr>
              <a:t>encapacitation</a:t>
            </a:r>
            <a:r>
              <a:rPr lang="fr-FR" sz="1600" i="1" spc="-1" dirty="0">
                <a:solidFill>
                  <a:schemeClr val="tx2"/>
                </a:solidFill>
                <a:latin typeface="Calibri"/>
              </a:rPr>
              <a:t> »</a:t>
            </a:r>
            <a:endParaRPr lang="fr-FR" sz="1600" i="1" spc="-1" dirty="0">
              <a:solidFill>
                <a:schemeClr val="tx2"/>
              </a:solidFill>
              <a:latin typeface="Arial"/>
            </a:endParaRPr>
          </a:p>
        </p:txBody>
      </p:sp>
      <p:pic>
        <p:nvPicPr>
          <p:cNvPr id="6" name="Image 2">
            <a:extLst>
              <a:ext uri="{FF2B5EF4-FFF2-40B4-BE49-F238E27FC236}">
                <a16:creationId xmlns:a16="http://schemas.microsoft.com/office/drawing/2014/main" id="{290C62FB-B91E-DC73-A7BC-78ADABAFFCAD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601647" y="5309208"/>
            <a:ext cx="1086690" cy="1024031"/>
          </a:xfrm>
          <a:prstGeom prst="rect">
            <a:avLst/>
          </a:prstGeom>
          <a:ln w="0">
            <a:noFill/>
          </a:ln>
        </p:spPr>
      </p:pic>
      <p:pic>
        <p:nvPicPr>
          <p:cNvPr id="1030" name="Picture 6" descr="Labo-LEGO - Labo LEGO">
            <a:extLst>
              <a:ext uri="{FF2B5EF4-FFF2-40B4-BE49-F238E27FC236}">
                <a16:creationId xmlns:a16="http://schemas.microsoft.com/office/drawing/2014/main" id="{BC87F5EE-3255-DC22-3B59-44730F977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791" y="5309208"/>
            <a:ext cx="1857769" cy="102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ONTACT - Labo LEGO">
            <a:extLst>
              <a:ext uri="{FF2B5EF4-FFF2-40B4-BE49-F238E27FC236}">
                <a16:creationId xmlns:a16="http://schemas.microsoft.com/office/drawing/2014/main" id="{440337C2-B197-4087-B532-586A0ED43E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148" y="5249043"/>
            <a:ext cx="1534553" cy="1084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228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141DBC6-1967-53EC-4BE1-59772638D7EA}"/>
              </a:ext>
            </a:extLst>
          </p:cNvPr>
          <p:cNvSpPr/>
          <p:nvPr/>
        </p:nvSpPr>
        <p:spPr>
          <a:xfrm>
            <a:off x="0" y="2113777"/>
            <a:ext cx="9144000" cy="1068480"/>
          </a:xfrm>
          <a:prstGeom prst="rect">
            <a:avLst/>
          </a:prstGeom>
          <a:solidFill>
            <a:srgbClr val="00B0F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2800" b="1" strike="noStrike" spc="-1" dirty="0">
                <a:solidFill>
                  <a:schemeClr val="bg1"/>
                </a:solidFill>
                <a:latin typeface="Arial"/>
                <a:ea typeface="DejaVu Sans"/>
              </a:rPr>
              <a:t>Merci pour votre attention</a:t>
            </a:r>
            <a:endParaRPr lang="fr-FR" sz="28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819CE1-E3CB-BE51-2D71-B45AAF0895DC}"/>
              </a:ext>
            </a:extLst>
          </p:cNvPr>
          <p:cNvSpPr/>
          <p:nvPr/>
        </p:nvSpPr>
        <p:spPr>
          <a:xfrm>
            <a:off x="283847" y="3675744"/>
            <a:ext cx="4220280" cy="2697840"/>
          </a:xfrm>
          <a:prstGeom prst="rect">
            <a:avLst/>
          </a:prstGeom>
          <a:solidFill>
            <a:schemeClr val="bg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14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Christine Petr</a:t>
            </a:r>
            <a:endParaRPr lang="fr-FR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fr-FR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fr-FR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Professeur Agrégée des Universités</a:t>
            </a:r>
            <a:endParaRPr lang="fr-FR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fr-FR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Laboratoire d’Économie et de Gestion de l’Ouest</a:t>
            </a:r>
            <a:endParaRPr lang="fr-FR" sz="1400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  <a:buNone/>
            </a:pPr>
            <a:endParaRPr lang="fr-FR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fr-FR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06 41 97 09 59</a:t>
            </a:r>
            <a:endParaRPr lang="fr-FR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fr-FR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fr-FR" sz="1400" b="0" u="sng" strike="noStrike" spc="-1" dirty="0">
                <a:solidFill>
                  <a:srgbClr val="0000FF"/>
                </a:solidFill>
                <a:uFillTx/>
                <a:latin typeface="Arial"/>
                <a:ea typeface="DejaVu Sans"/>
                <a:hlinkClick r:id="rId2"/>
              </a:rPr>
              <a:t>christine.petr@univ-ubs.fr</a:t>
            </a:r>
            <a:endParaRPr lang="fr-FR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fr-FR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fr-FR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Université Bretagne Sud</a:t>
            </a:r>
            <a:endParaRPr lang="fr-FR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fr-FR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fr-FR" sz="1400" b="0" strike="noStrike" spc="-1" dirty="0">
              <a:latin typeface="Arial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F5AD35-09C7-2135-CEAD-CA918C3EF240}"/>
              </a:ext>
            </a:extLst>
          </p:cNvPr>
          <p:cNvSpPr/>
          <p:nvPr/>
        </p:nvSpPr>
        <p:spPr>
          <a:xfrm>
            <a:off x="4646310" y="3675744"/>
            <a:ext cx="4220280" cy="2697840"/>
          </a:xfrm>
          <a:prstGeom prst="rect">
            <a:avLst/>
          </a:prstGeom>
          <a:solidFill>
            <a:schemeClr val="bg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14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Paul Caudan</a:t>
            </a:r>
            <a:endParaRPr lang="fr-FR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fr-FR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fr-FR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Ingénieur d'études</a:t>
            </a:r>
            <a:endParaRPr lang="fr-FR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fr-FR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Chef de projet DAT-ACTM</a:t>
            </a:r>
            <a:endParaRPr lang="fr-FR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fr-FR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fr-FR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06 64 14 38 72</a:t>
            </a:r>
            <a:endParaRPr lang="fr-FR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fr-FR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fr-FR" sz="1400" b="0" u="sng" strike="noStrike" spc="-1" dirty="0">
                <a:solidFill>
                  <a:srgbClr val="0000FF"/>
                </a:solidFill>
                <a:uFillTx/>
                <a:latin typeface="Arial"/>
                <a:ea typeface="DejaVu Sans"/>
                <a:hlinkClick r:id="rId3"/>
              </a:rPr>
              <a:t>paul.caudan@univ-ubs.fr</a:t>
            </a:r>
            <a:br>
              <a:rPr sz="1400" dirty="0"/>
            </a:br>
            <a:br>
              <a:rPr sz="1400" dirty="0"/>
            </a:br>
            <a:r>
              <a:rPr lang="fr-FR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Université Bretagne Sud</a:t>
            </a:r>
            <a:endParaRPr lang="fr-FR" sz="1400" b="0" strike="noStrike" spc="-1" dirty="0">
              <a:latin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2299CCB-173F-C42B-C47F-3FAD649980DB}"/>
              </a:ext>
            </a:extLst>
          </p:cNvPr>
          <p:cNvSpPr/>
          <p:nvPr/>
        </p:nvSpPr>
        <p:spPr>
          <a:xfrm>
            <a:off x="-1" y="3280785"/>
            <a:ext cx="9131475" cy="39495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b="1" strike="noStrike" spc="-1" dirty="0">
                <a:solidFill>
                  <a:srgbClr val="00B0F0"/>
                </a:solidFill>
                <a:latin typeface="Arial"/>
                <a:ea typeface="DejaVu Sans"/>
              </a:rPr>
              <a:t>Contact :</a:t>
            </a:r>
            <a:endParaRPr lang="fr-FR" b="0" strike="noStrike" spc="-1" dirty="0">
              <a:solidFill>
                <a:srgbClr val="00B0F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387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7">
            <a:extLst>
              <a:ext uri="{FF2B5EF4-FFF2-40B4-BE49-F238E27FC236}">
                <a16:creationId xmlns:a16="http://schemas.microsoft.com/office/drawing/2014/main" id="{B5873B98-BCA5-D4C8-6B76-D9CDBE96A7FF}"/>
              </a:ext>
            </a:extLst>
          </p:cNvPr>
          <p:cNvSpPr/>
          <p:nvPr/>
        </p:nvSpPr>
        <p:spPr>
          <a:xfrm flipV="1">
            <a:off x="203200" y="596021"/>
            <a:ext cx="8673906" cy="0"/>
          </a:xfrm>
          <a:prstGeom prst="line">
            <a:avLst/>
          </a:prstGeom>
          <a:ln w="38100">
            <a:solidFill>
              <a:srgbClr val="B5DCD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CBBA4B-82DD-B915-3B20-A08832C14B88}"/>
              </a:ext>
            </a:extLst>
          </p:cNvPr>
          <p:cNvSpPr/>
          <p:nvPr/>
        </p:nvSpPr>
        <p:spPr>
          <a:xfrm>
            <a:off x="509974" y="135812"/>
            <a:ext cx="7973626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fr-FR" sz="2800" b="1" spc="-1" dirty="0">
                <a:solidFill>
                  <a:srgbClr val="0070C0"/>
                </a:solidFill>
                <a:latin typeface="Calibri"/>
                <a:ea typeface="Times New Roman"/>
              </a:rPr>
              <a:t>Contexte</a:t>
            </a:r>
            <a:endParaRPr lang="fr-FR" sz="2800" b="1" spc="-1" dirty="0">
              <a:latin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C0AB468-9BE7-D4B8-5BE1-54524CE02231}"/>
              </a:ext>
            </a:extLst>
          </p:cNvPr>
          <p:cNvSpPr/>
          <p:nvPr/>
        </p:nvSpPr>
        <p:spPr>
          <a:xfrm>
            <a:off x="509974" y="1036351"/>
            <a:ext cx="8367132" cy="27715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2400" dirty="0"/>
              <a:t>Le confinement a fortement </a:t>
            </a:r>
            <a:r>
              <a:rPr lang="fr-FR" sz="2400" dirty="0">
                <a:solidFill>
                  <a:srgbClr val="0070C0"/>
                </a:solidFill>
              </a:rPr>
              <a:t>développé les usages numériques </a:t>
            </a:r>
            <a:r>
              <a:rPr lang="fr-FR" sz="2400" dirty="0"/>
              <a:t>: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2400" dirty="0"/>
              <a:t>Click &amp; collet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2400" dirty="0"/>
              <a:t>Télétravail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2400" dirty="0"/>
              <a:t>E-learning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2400" dirty="0"/>
              <a:t>Prise de rdv médicaux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2400" dirty="0"/>
              <a:t>Visioconférences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2400" dirty="0"/>
              <a:t>Etc. 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… même si l’on constate une forme de retour à la normale</a:t>
            </a:r>
            <a:br>
              <a:rPr lang="fr-FR" sz="2400" dirty="0"/>
            </a:br>
            <a:r>
              <a:rPr lang="fr-FR" sz="2400" dirty="0"/>
              <a:t>(ex : retour au présentiel dans certaines entreprises)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fr-FR" sz="2000" b="1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0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0258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7">
            <a:extLst>
              <a:ext uri="{FF2B5EF4-FFF2-40B4-BE49-F238E27FC236}">
                <a16:creationId xmlns:a16="http://schemas.microsoft.com/office/drawing/2014/main" id="{B5873B98-BCA5-D4C8-6B76-D9CDBE96A7FF}"/>
              </a:ext>
            </a:extLst>
          </p:cNvPr>
          <p:cNvSpPr/>
          <p:nvPr/>
        </p:nvSpPr>
        <p:spPr>
          <a:xfrm flipV="1">
            <a:off x="203200" y="596021"/>
            <a:ext cx="8673906" cy="0"/>
          </a:xfrm>
          <a:prstGeom prst="line">
            <a:avLst/>
          </a:prstGeom>
          <a:ln w="38100">
            <a:solidFill>
              <a:srgbClr val="B5DCD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CBBA4B-82DD-B915-3B20-A08832C14B88}"/>
              </a:ext>
            </a:extLst>
          </p:cNvPr>
          <p:cNvSpPr/>
          <p:nvPr/>
        </p:nvSpPr>
        <p:spPr>
          <a:xfrm>
            <a:off x="509974" y="135812"/>
            <a:ext cx="7973626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fr-FR" sz="2800" b="1" spc="-1" dirty="0">
                <a:solidFill>
                  <a:srgbClr val="0070C0"/>
                </a:solidFill>
                <a:latin typeface="Calibri"/>
                <a:ea typeface="Times New Roman"/>
              </a:rPr>
              <a:t>Problématique</a:t>
            </a:r>
            <a:endParaRPr lang="fr-FR" sz="2800" b="1" spc="-1" dirty="0">
              <a:latin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E6DA93A-715B-1800-4EE4-A0EFFDEE3282}"/>
              </a:ext>
            </a:extLst>
          </p:cNvPr>
          <p:cNvSpPr/>
          <p:nvPr/>
        </p:nvSpPr>
        <p:spPr>
          <a:xfrm>
            <a:off x="509974" y="2420494"/>
            <a:ext cx="8367132" cy="164557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FR" sz="2400" b="1" dirty="0">
                <a:solidFill>
                  <a:srgbClr val="0070C0"/>
                </a:solidFill>
              </a:rPr>
              <a:t>Quel </a:t>
            </a:r>
            <a:r>
              <a:rPr lang="fr-FR" sz="2400" b="1" u="sng" dirty="0">
                <a:solidFill>
                  <a:schemeClr val="accent1"/>
                </a:solidFill>
              </a:rPr>
              <a:t>impact</a:t>
            </a:r>
            <a:r>
              <a:rPr lang="fr-FR" sz="2400" b="1" dirty="0">
                <a:solidFill>
                  <a:schemeClr val="accent1"/>
                </a:solidFill>
              </a:rPr>
              <a:t> </a:t>
            </a:r>
            <a:r>
              <a:rPr lang="fr-FR" sz="2400" dirty="0">
                <a:solidFill>
                  <a:schemeClr val="accent1"/>
                </a:solidFill>
              </a:rPr>
              <a:t>de cet apprentissage forcé du numérique 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/>
              <a:t>sur </a:t>
            </a:r>
            <a:r>
              <a:rPr lang="fr-FR" sz="2400" b="1" dirty="0"/>
              <a:t>l’usage</a:t>
            </a:r>
            <a:r>
              <a:rPr lang="fr-FR" sz="2400" dirty="0"/>
              <a:t> effectif des outils 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spc="-1" dirty="0"/>
              <a:t>sur les </a:t>
            </a:r>
            <a:r>
              <a:rPr lang="fr-FR" sz="2400" b="1" spc="-1" dirty="0"/>
              <a:t>compétences</a:t>
            </a:r>
            <a:r>
              <a:rPr lang="fr-FR" sz="2400" spc="-1" dirty="0"/>
              <a:t> des utilisateurs (</a:t>
            </a:r>
            <a:r>
              <a:rPr lang="fr-FR" sz="2400" spc="-1" dirty="0" err="1"/>
              <a:t>empowerment</a:t>
            </a:r>
            <a:r>
              <a:rPr lang="fr-FR" sz="2400" spc="-1" dirty="0"/>
              <a:t>) 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spc="-1" dirty="0"/>
              <a:t>sur la </a:t>
            </a:r>
            <a:r>
              <a:rPr lang="fr-FR" sz="2400" b="1" spc="-1" dirty="0"/>
              <a:t>fracture</a:t>
            </a:r>
            <a:r>
              <a:rPr lang="fr-FR" sz="2400" spc="-1" dirty="0"/>
              <a:t> </a:t>
            </a:r>
            <a:r>
              <a:rPr lang="fr-FR" sz="2400" b="1" spc="-1" dirty="0"/>
              <a:t>numérique</a:t>
            </a:r>
            <a:r>
              <a:rPr lang="fr-FR" sz="2400" spc="-1" dirty="0"/>
              <a:t> ?</a:t>
            </a:r>
          </a:p>
          <a:p>
            <a:pPr>
              <a:lnSpc>
                <a:spcPct val="100000"/>
              </a:lnSpc>
              <a:buNone/>
            </a:pPr>
            <a:endParaRPr lang="fr-FR" sz="2400" b="1" spc="-1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buNone/>
            </a:pPr>
            <a:endParaRPr lang="fr-FR" sz="2000" spc="-1" dirty="0"/>
          </a:p>
        </p:txBody>
      </p:sp>
    </p:spTree>
    <p:extLst>
      <p:ext uri="{BB962C8B-B14F-4D97-AF65-F5344CB8AC3E}">
        <p14:creationId xmlns:p14="http://schemas.microsoft.com/office/powerpoint/2010/main" val="1456777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7">
            <a:extLst>
              <a:ext uri="{FF2B5EF4-FFF2-40B4-BE49-F238E27FC236}">
                <a16:creationId xmlns:a16="http://schemas.microsoft.com/office/drawing/2014/main" id="{B5873B98-BCA5-D4C8-6B76-D9CDBE96A7FF}"/>
              </a:ext>
            </a:extLst>
          </p:cNvPr>
          <p:cNvSpPr/>
          <p:nvPr/>
        </p:nvSpPr>
        <p:spPr>
          <a:xfrm flipV="1">
            <a:off x="203200" y="596021"/>
            <a:ext cx="8673906" cy="0"/>
          </a:xfrm>
          <a:prstGeom prst="line">
            <a:avLst/>
          </a:prstGeom>
          <a:ln w="38100">
            <a:solidFill>
              <a:srgbClr val="B5DCD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CBBA4B-82DD-B915-3B20-A08832C14B88}"/>
              </a:ext>
            </a:extLst>
          </p:cNvPr>
          <p:cNvSpPr/>
          <p:nvPr/>
        </p:nvSpPr>
        <p:spPr>
          <a:xfrm>
            <a:off x="509974" y="135812"/>
            <a:ext cx="7973626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fr-FR" sz="2800" b="1" spc="-1" dirty="0">
                <a:solidFill>
                  <a:srgbClr val="0070C0"/>
                </a:solidFill>
                <a:latin typeface="Calibri"/>
                <a:ea typeface="Times New Roman"/>
              </a:rPr>
              <a:t>Méthode</a:t>
            </a:r>
            <a:endParaRPr lang="fr-FR" sz="2800" b="1" spc="-1" dirty="0">
              <a:latin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817971-4810-B90A-C9E8-7C9220629DA4}"/>
              </a:ext>
            </a:extLst>
          </p:cNvPr>
          <p:cNvSpPr/>
          <p:nvPr/>
        </p:nvSpPr>
        <p:spPr>
          <a:xfrm>
            <a:off x="509974" y="808682"/>
            <a:ext cx="8367132" cy="27715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fr-FR" dirty="0"/>
              <a:t>1) Exploitation des jeux de données de trois </a:t>
            </a:r>
            <a:r>
              <a:rPr lang="fr-FR" b="1" dirty="0"/>
              <a:t>enquêtes </a:t>
            </a:r>
            <a:r>
              <a:rPr lang="fr-FR" b="1" dirty="0" err="1"/>
              <a:t>Capuni</a:t>
            </a:r>
            <a:r>
              <a:rPr lang="fr-FR" dirty="0"/>
              <a:t> menées par l’observatoire du Groupement d’Intérêt Scientifique de Marsouin (</a:t>
            </a:r>
            <a:r>
              <a:rPr lang="fr-FR" dirty="0" err="1"/>
              <a:t>Capuni</a:t>
            </a:r>
            <a:r>
              <a:rPr lang="fr-FR" dirty="0"/>
              <a:t> 2019, </a:t>
            </a:r>
            <a:r>
              <a:rPr lang="fr-FR" dirty="0" err="1"/>
              <a:t>CapUni</a:t>
            </a:r>
            <a:r>
              <a:rPr lang="fr-FR" dirty="0"/>
              <a:t> Crise et </a:t>
            </a:r>
            <a:r>
              <a:rPr lang="fr-FR" dirty="0" err="1"/>
              <a:t>Capuni</a:t>
            </a:r>
            <a:r>
              <a:rPr lang="fr-FR" dirty="0"/>
              <a:t> 2020)</a:t>
            </a:r>
          </a:p>
          <a:p>
            <a:pPr algn="just">
              <a:lnSpc>
                <a:spcPct val="100000"/>
              </a:lnSpc>
              <a:buNone/>
            </a:pPr>
            <a:endParaRPr lang="fr-FR" dirty="0"/>
          </a:p>
          <a:p>
            <a:pPr algn="just">
              <a:lnSpc>
                <a:spcPct val="100000"/>
              </a:lnSpc>
              <a:buNone/>
            </a:pPr>
            <a:r>
              <a:rPr lang="fr-FR" dirty="0"/>
              <a:t>2) Focus sur les réponses aux questions posées sur les </a:t>
            </a:r>
            <a:r>
              <a:rPr lang="fr-FR" b="1" dirty="0"/>
              <a:t>équipements et usages numériques </a:t>
            </a:r>
            <a:r>
              <a:rPr lang="fr-FR" dirty="0"/>
              <a:t>menées auprès des publics particuliers et ménages résidents en Bretagne (échantillon d’environ 2000 individus chaque année)</a:t>
            </a:r>
          </a:p>
          <a:p>
            <a:pPr algn="just">
              <a:lnSpc>
                <a:spcPct val="100000"/>
              </a:lnSpc>
              <a:buNone/>
            </a:pPr>
            <a:endParaRPr lang="fr-FR" dirty="0"/>
          </a:p>
          <a:p>
            <a:pPr algn="just">
              <a:lnSpc>
                <a:spcPct val="100000"/>
              </a:lnSpc>
              <a:buNone/>
            </a:pPr>
            <a:r>
              <a:rPr lang="fr-FR" dirty="0"/>
              <a:t>3) Focus sur </a:t>
            </a:r>
            <a:r>
              <a:rPr lang="fr-FR" b="1" dirty="0"/>
              <a:t>6 types d’usages </a:t>
            </a:r>
            <a:r>
              <a:rPr lang="fr-FR" dirty="0"/>
              <a:t>(données comparables d’une année à l’autre)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dirty="0"/>
              <a:t>Us1: Faire les courses (alimentation, produits ménagers, etc.)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dirty="0"/>
              <a:t>Us2: Suivre la scolarité de votre enfant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dirty="0"/>
              <a:t>Us3: Prendre un rendez-vous médical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dirty="0"/>
              <a:t>Us4: Effectuer des opérations bancaires (consultation, virement, etc.)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dirty="0"/>
              <a:t>Us5: Faire une demande de prestation, suivre vos dossiers CAF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dirty="0"/>
              <a:t>Us6: Faire une demande de prestation, suivre vos dossiers, </a:t>
            </a:r>
            <a:br>
              <a:rPr lang="fr-FR" dirty="0"/>
            </a:br>
            <a:r>
              <a:rPr lang="fr-FR" dirty="0"/>
              <a:t>vos remboursements sécurité sociale)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fr-FR" dirty="0"/>
          </a:p>
          <a:p>
            <a:pPr algn="just">
              <a:lnSpc>
                <a:spcPct val="100000"/>
              </a:lnSpc>
            </a:pPr>
            <a:r>
              <a:rPr lang="fr-FR" dirty="0"/>
              <a:t>4) Une première analyse, avec les </a:t>
            </a:r>
            <a:r>
              <a:rPr lang="fr-FR" b="1" dirty="0"/>
              <a:t>variables socio-démographiques </a:t>
            </a:r>
            <a:r>
              <a:rPr lang="fr-FR" dirty="0"/>
              <a:t>de CSP, Âge, Sexe, Situation professionnelle, Niveau d’études, et d’usage internet dans les 3 derniers mois</a:t>
            </a:r>
          </a:p>
          <a:p>
            <a:pPr algn="just">
              <a:lnSpc>
                <a:spcPct val="100000"/>
              </a:lnSpc>
              <a:buNone/>
            </a:pPr>
            <a:endParaRPr lang="fr-FR" spc="-1" dirty="0">
              <a:latin typeface="Arial"/>
              <a:ea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4073415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7">
            <a:extLst>
              <a:ext uri="{FF2B5EF4-FFF2-40B4-BE49-F238E27FC236}">
                <a16:creationId xmlns:a16="http://schemas.microsoft.com/office/drawing/2014/main" id="{B5873B98-BCA5-D4C8-6B76-D9CDBE96A7FF}"/>
              </a:ext>
            </a:extLst>
          </p:cNvPr>
          <p:cNvSpPr/>
          <p:nvPr/>
        </p:nvSpPr>
        <p:spPr>
          <a:xfrm flipV="1">
            <a:off x="-190306" y="657578"/>
            <a:ext cx="8673906" cy="0"/>
          </a:xfrm>
          <a:prstGeom prst="line">
            <a:avLst/>
          </a:prstGeom>
          <a:ln w="38100">
            <a:solidFill>
              <a:srgbClr val="B5DCD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CBBA4B-82DD-B915-3B20-A08832C14B88}"/>
              </a:ext>
            </a:extLst>
          </p:cNvPr>
          <p:cNvSpPr/>
          <p:nvPr/>
        </p:nvSpPr>
        <p:spPr>
          <a:xfrm>
            <a:off x="509974" y="135812"/>
            <a:ext cx="7973626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fr-FR" sz="2800" b="1" spc="-1" dirty="0">
                <a:solidFill>
                  <a:srgbClr val="0070C0"/>
                </a:solidFill>
                <a:latin typeface="Calibri"/>
                <a:ea typeface="Times New Roman"/>
              </a:rPr>
              <a:t>Résultats (1/2) – 2019 - 2022</a:t>
            </a:r>
            <a:endParaRPr lang="fr-FR" sz="2800" b="1" spc="-1" dirty="0">
              <a:latin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817971-4810-B90A-C9E8-7C9220629DA4}"/>
              </a:ext>
            </a:extLst>
          </p:cNvPr>
          <p:cNvSpPr/>
          <p:nvPr/>
        </p:nvSpPr>
        <p:spPr>
          <a:xfrm>
            <a:off x="509974" y="808682"/>
            <a:ext cx="8367132" cy="27715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fr-FR" sz="2000" dirty="0"/>
              <a:t>1) Une </a:t>
            </a:r>
            <a:r>
              <a:rPr lang="fr-FR" sz="2000" b="1" dirty="0">
                <a:solidFill>
                  <a:srgbClr val="0070C0"/>
                </a:solidFill>
              </a:rPr>
              <a:t>diminution de la fracture numérique</a:t>
            </a:r>
            <a:r>
              <a:rPr lang="fr-FR" sz="2000" dirty="0"/>
              <a:t>, observable à travers une augmentation de l’usage et de l’aisance du numérique chez les personnes vulnérables à l’illectronisme</a:t>
            </a:r>
            <a:endParaRPr lang="fr-FR" sz="2400" spc="-1" dirty="0">
              <a:latin typeface="Arial"/>
              <a:ea typeface="Microsoft YaHei"/>
            </a:endParaRPr>
          </a:p>
          <a:p>
            <a:pPr lvl="3" algn="just"/>
            <a:r>
              <a:rPr lang="fr-FR" sz="2000" b="1" dirty="0"/>
              <a:t>-&gt; </a:t>
            </a:r>
            <a:r>
              <a:rPr lang="fr-FR" sz="2000" b="1" dirty="0">
                <a:solidFill>
                  <a:srgbClr val="0070C0"/>
                </a:solidFill>
              </a:rPr>
              <a:t>Chez les plus âgés 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E96428-5C86-24E9-7115-2F7DB75C7F96}"/>
              </a:ext>
            </a:extLst>
          </p:cNvPr>
          <p:cNvSpPr/>
          <p:nvPr/>
        </p:nvSpPr>
        <p:spPr>
          <a:xfrm>
            <a:off x="232633" y="2371121"/>
            <a:ext cx="3967676" cy="6477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u="sng" dirty="0">
                <a:solidFill>
                  <a:schemeClr val="bg2">
                    <a:lumMod val="50000"/>
                  </a:schemeClr>
                </a:solidFill>
              </a:rPr>
              <a:t>60 à 75 ans</a:t>
            </a:r>
          </a:p>
          <a:p>
            <a:r>
              <a:rPr lang="fr-FR" sz="1600" b="1" i="1" dirty="0">
                <a:solidFill>
                  <a:schemeClr val="bg2">
                    <a:lumMod val="50000"/>
                  </a:schemeClr>
                </a:solidFill>
              </a:rPr>
              <a:t>Usage d’Internet dans les 3 derniers mois  :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35A94871-392D-65E1-71F4-8F76C20499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213" y="4578066"/>
            <a:ext cx="3407983" cy="2066836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BE6459FD-D764-E4E1-8DC1-DA1E1025C6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5442" y="2953647"/>
            <a:ext cx="1211004" cy="312517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40912945-BD2A-ADCD-46EE-F3519E91F2EE}"/>
              </a:ext>
            </a:extLst>
          </p:cNvPr>
          <p:cNvSpPr/>
          <p:nvPr/>
        </p:nvSpPr>
        <p:spPr>
          <a:xfrm>
            <a:off x="4830461" y="2371121"/>
            <a:ext cx="3967676" cy="6477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u="sng" dirty="0">
                <a:solidFill>
                  <a:schemeClr val="bg2">
                    <a:lumMod val="50000"/>
                  </a:schemeClr>
                </a:solidFill>
              </a:rPr>
              <a:t>+75 ans</a:t>
            </a:r>
          </a:p>
          <a:p>
            <a:r>
              <a:rPr lang="fr-FR" sz="1600" b="1" i="1" dirty="0">
                <a:solidFill>
                  <a:schemeClr val="bg2">
                    <a:lumMod val="50000"/>
                  </a:schemeClr>
                </a:solidFill>
              </a:rPr>
              <a:t>Usage d’Internet dans les 3 derniers mois  :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DA2D952E-A86A-4327-451D-6E36958627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3270" y="2953647"/>
            <a:ext cx="1211004" cy="312517"/>
          </a:xfrm>
          <a:prstGeom prst="rect">
            <a:avLst/>
          </a:prstGeom>
        </p:spPr>
      </p:pic>
      <p:sp>
        <p:nvSpPr>
          <p:cNvPr id="7" name="Flèche : courbe vers le haut 6">
            <a:extLst>
              <a:ext uri="{FF2B5EF4-FFF2-40B4-BE49-F238E27FC236}">
                <a16:creationId xmlns:a16="http://schemas.microsoft.com/office/drawing/2014/main" id="{86AFB56E-676A-EAA1-B847-34149C954173}"/>
              </a:ext>
            </a:extLst>
          </p:cNvPr>
          <p:cNvSpPr/>
          <p:nvPr/>
        </p:nvSpPr>
        <p:spPr>
          <a:xfrm flipV="1">
            <a:off x="962816" y="3846138"/>
            <a:ext cx="2780698" cy="676402"/>
          </a:xfrm>
          <a:prstGeom prst="curvedUp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0497242-242C-9745-57F5-977EE061FB41}"/>
              </a:ext>
            </a:extLst>
          </p:cNvPr>
          <p:cNvSpPr/>
          <p:nvPr/>
        </p:nvSpPr>
        <p:spPr>
          <a:xfrm>
            <a:off x="1889702" y="3723452"/>
            <a:ext cx="926926" cy="35751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+12 pts</a:t>
            </a:r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F90C6B83-8FA4-8EFB-E111-8DC9331C68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4131" y="4578066"/>
            <a:ext cx="3038462" cy="2115739"/>
          </a:xfrm>
          <a:prstGeom prst="rect">
            <a:avLst/>
          </a:prstGeom>
        </p:spPr>
      </p:pic>
      <p:sp>
        <p:nvSpPr>
          <p:cNvPr id="33" name="Flèche : courbe vers le haut 32">
            <a:extLst>
              <a:ext uri="{FF2B5EF4-FFF2-40B4-BE49-F238E27FC236}">
                <a16:creationId xmlns:a16="http://schemas.microsoft.com/office/drawing/2014/main" id="{CAC9880B-3D58-AD1B-CF07-E0F04877D2A5}"/>
              </a:ext>
            </a:extLst>
          </p:cNvPr>
          <p:cNvSpPr/>
          <p:nvPr/>
        </p:nvSpPr>
        <p:spPr>
          <a:xfrm flipV="1">
            <a:off x="5524377" y="3819029"/>
            <a:ext cx="2780698" cy="676402"/>
          </a:xfrm>
          <a:prstGeom prst="curvedUp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ABAD5F1-4417-6B91-9F2F-BB693B2485A4}"/>
              </a:ext>
            </a:extLst>
          </p:cNvPr>
          <p:cNvSpPr/>
          <p:nvPr/>
        </p:nvSpPr>
        <p:spPr>
          <a:xfrm>
            <a:off x="6451263" y="3696343"/>
            <a:ext cx="926926" cy="35751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x2</a:t>
            </a:r>
          </a:p>
        </p:txBody>
      </p:sp>
    </p:spTree>
    <p:extLst>
      <p:ext uri="{BB962C8B-B14F-4D97-AF65-F5344CB8AC3E}">
        <p14:creationId xmlns:p14="http://schemas.microsoft.com/office/powerpoint/2010/main" val="379166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3" grpId="0"/>
      <p:bldP spid="7" grpId="0" animBg="1"/>
      <p:bldP spid="3" grpId="0" animBg="1"/>
      <p:bldP spid="33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7">
            <a:extLst>
              <a:ext uri="{FF2B5EF4-FFF2-40B4-BE49-F238E27FC236}">
                <a16:creationId xmlns:a16="http://schemas.microsoft.com/office/drawing/2014/main" id="{B5873B98-BCA5-D4C8-6B76-D9CDBE96A7FF}"/>
              </a:ext>
            </a:extLst>
          </p:cNvPr>
          <p:cNvSpPr/>
          <p:nvPr/>
        </p:nvSpPr>
        <p:spPr>
          <a:xfrm flipV="1">
            <a:off x="-190306" y="657578"/>
            <a:ext cx="8673906" cy="0"/>
          </a:xfrm>
          <a:prstGeom prst="line">
            <a:avLst/>
          </a:prstGeom>
          <a:ln w="38100">
            <a:solidFill>
              <a:srgbClr val="B5DCD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CBBA4B-82DD-B915-3B20-A08832C14B88}"/>
              </a:ext>
            </a:extLst>
          </p:cNvPr>
          <p:cNvSpPr/>
          <p:nvPr/>
        </p:nvSpPr>
        <p:spPr>
          <a:xfrm>
            <a:off x="509974" y="135812"/>
            <a:ext cx="7973626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fr-FR" sz="2800" b="1" spc="-1" dirty="0">
                <a:solidFill>
                  <a:srgbClr val="0070C0"/>
                </a:solidFill>
                <a:latin typeface="Calibri"/>
                <a:ea typeface="Times New Roman"/>
              </a:rPr>
              <a:t>Résultats (1/2) – 2019 - 2022</a:t>
            </a:r>
            <a:endParaRPr lang="fr-FR" sz="2800" b="1" spc="-1" dirty="0">
              <a:latin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817971-4810-B90A-C9E8-7C9220629DA4}"/>
              </a:ext>
            </a:extLst>
          </p:cNvPr>
          <p:cNvSpPr/>
          <p:nvPr/>
        </p:nvSpPr>
        <p:spPr>
          <a:xfrm>
            <a:off x="509974" y="808682"/>
            <a:ext cx="8367132" cy="27715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fr-FR" sz="2000" dirty="0"/>
              <a:t>1) Une </a:t>
            </a:r>
            <a:r>
              <a:rPr lang="fr-FR" sz="2000" b="1" dirty="0">
                <a:solidFill>
                  <a:srgbClr val="0070C0"/>
                </a:solidFill>
              </a:rPr>
              <a:t>diminution de la fracture numérique</a:t>
            </a:r>
            <a:r>
              <a:rPr lang="fr-FR" sz="2000" dirty="0"/>
              <a:t>, observable à travers une augmentation de l’usage et de l’aisance du numérique chez les personnes vulnérables à l’illectronisme</a:t>
            </a:r>
            <a:endParaRPr lang="fr-FR" sz="2400" spc="-1" dirty="0">
              <a:latin typeface="Arial"/>
              <a:ea typeface="Microsoft YaHei"/>
            </a:endParaRPr>
          </a:p>
          <a:p>
            <a:pPr lvl="3" algn="just"/>
            <a:r>
              <a:rPr lang="fr-FR" sz="2000" b="1" dirty="0"/>
              <a:t>-&gt; </a:t>
            </a:r>
            <a:r>
              <a:rPr lang="fr-FR" sz="2000" b="1" dirty="0">
                <a:solidFill>
                  <a:srgbClr val="0070C0"/>
                </a:solidFill>
              </a:rPr>
              <a:t>Chez les moins diplômés: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E96428-5C86-24E9-7115-2F7DB75C7F96}"/>
              </a:ext>
            </a:extLst>
          </p:cNvPr>
          <p:cNvSpPr/>
          <p:nvPr/>
        </p:nvSpPr>
        <p:spPr>
          <a:xfrm>
            <a:off x="232633" y="2371121"/>
            <a:ext cx="3967676" cy="6477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u="sng" dirty="0">
                <a:solidFill>
                  <a:schemeClr val="bg2">
                    <a:lumMod val="50000"/>
                  </a:schemeClr>
                </a:solidFill>
              </a:rPr>
              <a:t>Brevet des collèges et en dessous</a:t>
            </a:r>
          </a:p>
          <a:p>
            <a:r>
              <a:rPr lang="fr-FR" sz="1600" b="1" i="1" dirty="0">
                <a:solidFill>
                  <a:schemeClr val="bg2">
                    <a:lumMod val="50000"/>
                  </a:schemeClr>
                </a:solidFill>
              </a:rPr>
              <a:t>Usage d’Internet dans les 3 derniers mois  :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BE6459FD-D764-E4E1-8DC1-DA1E1025C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5442" y="2953647"/>
            <a:ext cx="1211004" cy="312517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40912945-BD2A-ADCD-46EE-F3519E91F2EE}"/>
              </a:ext>
            </a:extLst>
          </p:cNvPr>
          <p:cNvSpPr/>
          <p:nvPr/>
        </p:nvSpPr>
        <p:spPr>
          <a:xfrm>
            <a:off x="4830461" y="2371121"/>
            <a:ext cx="3967676" cy="6477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u="sng" dirty="0">
                <a:solidFill>
                  <a:schemeClr val="bg2">
                    <a:lumMod val="50000"/>
                  </a:schemeClr>
                </a:solidFill>
              </a:rPr>
              <a:t>Sans diplômes</a:t>
            </a:r>
          </a:p>
          <a:p>
            <a:r>
              <a:rPr lang="fr-FR" sz="1600" b="1" i="1" dirty="0">
                <a:solidFill>
                  <a:schemeClr val="bg2">
                    <a:lumMod val="50000"/>
                  </a:schemeClr>
                </a:solidFill>
              </a:rPr>
              <a:t>Usage d’Internet dans les 3 derniers mois  :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DA2D952E-A86A-4327-451D-6E36958627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3270" y="2953647"/>
            <a:ext cx="1211004" cy="312517"/>
          </a:xfrm>
          <a:prstGeom prst="rect">
            <a:avLst/>
          </a:prstGeom>
        </p:spPr>
      </p:pic>
      <p:sp>
        <p:nvSpPr>
          <p:cNvPr id="7" name="Flèche : courbe vers le haut 6">
            <a:extLst>
              <a:ext uri="{FF2B5EF4-FFF2-40B4-BE49-F238E27FC236}">
                <a16:creationId xmlns:a16="http://schemas.microsoft.com/office/drawing/2014/main" id="{86AFB56E-676A-EAA1-B847-34149C954173}"/>
              </a:ext>
            </a:extLst>
          </p:cNvPr>
          <p:cNvSpPr/>
          <p:nvPr/>
        </p:nvSpPr>
        <p:spPr>
          <a:xfrm flipV="1">
            <a:off x="962816" y="3846138"/>
            <a:ext cx="2780698" cy="676402"/>
          </a:xfrm>
          <a:prstGeom prst="curvedUp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0497242-242C-9745-57F5-977EE061FB41}"/>
              </a:ext>
            </a:extLst>
          </p:cNvPr>
          <p:cNvSpPr/>
          <p:nvPr/>
        </p:nvSpPr>
        <p:spPr>
          <a:xfrm>
            <a:off x="1889702" y="3723452"/>
            <a:ext cx="926926" cy="35751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+24 pts</a:t>
            </a:r>
          </a:p>
        </p:txBody>
      </p:sp>
      <p:sp>
        <p:nvSpPr>
          <p:cNvPr id="33" name="Flèche : courbe vers le haut 32">
            <a:extLst>
              <a:ext uri="{FF2B5EF4-FFF2-40B4-BE49-F238E27FC236}">
                <a16:creationId xmlns:a16="http://schemas.microsoft.com/office/drawing/2014/main" id="{CAC9880B-3D58-AD1B-CF07-E0F04877D2A5}"/>
              </a:ext>
            </a:extLst>
          </p:cNvPr>
          <p:cNvSpPr/>
          <p:nvPr/>
        </p:nvSpPr>
        <p:spPr>
          <a:xfrm flipV="1">
            <a:off x="5524377" y="3819029"/>
            <a:ext cx="2780698" cy="676402"/>
          </a:xfrm>
          <a:prstGeom prst="curvedUp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ABAD5F1-4417-6B91-9F2F-BB693B2485A4}"/>
              </a:ext>
            </a:extLst>
          </p:cNvPr>
          <p:cNvSpPr/>
          <p:nvPr/>
        </p:nvSpPr>
        <p:spPr>
          <a:xfrm>
            <a:off x="6451263" y="3696343"/>
            <a:ext cx="926926" cy="35751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+ 24 pts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74EF097-2DF5-64AD-220A-E5735A115D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152" y="4557623"/>
            <a:ext cx="3248025" cy="214312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60446C8-6D2E-4546-860C-D85BC68B33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4299" y="4567458"/>
            <a:ext cx="3381375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5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3" grpId="0"/>
      <p:bldP spid="7" grpId="0" animBg="1"/>
      <p:bldP spid="3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aphique 11">
            <a:extLst>
              <a:ext uri="{FF2B5EF4-FFF2-40B4-BE49-F238E27FC236}">
                <a16:creationId xmlns:a16="http://schemas.microsoft.com/office/drawing/2014/main" id="{FFB3320B-E107-91E6-5832-C5668A086F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65769"/>
              </p:ext>
            </p:extLst>
          </p:nvPr>
        </p:nvGraphicFramePr>
        <p:xfrm>
          <a:off x="663880" y="1766170"/>
          <a:ext cx="7970146" cy="4734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necteur droit 7">
            <a:extLst>
              <a:ext uri="{FF2B5EF4-FFF2-40B4-BE49-F238E27FC236}">
                <a16:creationId xmlns:a16="http://schemas.microsoft.com/office/drawing/2014/main" id="{B5873B98-BCA5-D4C8-6B76-D9CDBE96A7FF}"/>
              </a:ext>
            </a:extLst>
          </p:cNvPr>
          <p:cNvSpPr/>
          <p:nvPr/>
        </p:nvSpPr>
        <p:spPr>
          <a:xfrm flipV="1">
            <a:off x="203200" y="596021"/>
            <a:ext cx="8673906" cy="0"/>
          </a:xfrm>
          <a:prstGeom prst="line">
            <a:avLst/>
          </a:prstGeom>
          <a:ln w="38100">
            <a:solidFill>
              <a:srgbClr val="B5DCD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CBBA4B-82DD-B915-3B20-A08832C14B88}"/>
              </a:ext>
            </a:extLst>
          </p:cNvPr>
          <p:cNvSpPr/>
          <p:nvPr/>
        </p:nvSpPr>
        <p:spPr>
          <a:xfrm>
            <a:off x="509974" y="135812"/>
            <a:ext cx="7973626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fr-FR" sz="2800" b="1" spc="-1" dirty="0">
                <a:solidFill>
                  <a:srgbClr val="0070C0"/>
                </a:solidFill>
                <a:latin typeface="Calibri"/>
                <a:ea typeface="Times New Roman"/>
              </a:rPr>
              <a:t>Résultats (2/2)</a:t>
            </a:r>
            <a:endParaRPr lang="fr-FR" sz="2800" b="1" spc="-1" dirty="0">
              <a:latin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817971-4810-B90A-C9E8-7C9220629DA4}"/>
              </a:ext>
            </a:extLst>
          </p:cNvPr>
          <p:cNvSpPr/>
          <p:nvPr/>
        </p:nvSpPr>
        <p:spPr>
          <a:xfrm>
            <a:off x="509974" y="808682"/>
            <a:ext cx="8367132" cy="27715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fr-FR" sz="2000" dirty="0"/>
              <a:t>2) </a:t>
            </a:r>
            <a:r>
              <a:rPr lang="fr-FR" sz="2000" b="1" dirty="0"/>
              <a:t>Une augmentation de la fracture numérique</a:t>
            </a:r>
            <a:r>
              <a:rPr lang="fr-FR" sz="2000" dirty="0"/>
              <a:t>, exprimée par un doublement des difficultés déclarées, </a:t>
            </a:r>
            <a:r>
              <a:rPr lang="fr-FR" sz="2000" u="sng" dirty="0"/>
              <a:t>au global </a:t>
            </a:r>
            <a:endParaRPr lang="fr-FR" sz="2400" u="sng" spc="-1" dirty="0">
              <a:latin typeface="Arial"/>
              <a:ea typeface="Microsoft YaHei"/>
            </a:endParaRP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01A4692D-3D8E-18FB-3C16-17EFEE39D5CC}"/>
              </a:ext>
            </a:extLst>
          </p:cNvPr>
          <p:cNvCxnSpPr/>
          <p:nvPr/>
        </p:nvCxnSpPr>
        <p:spPr>
          <a:xfrm>
            <a:off x="2379945" y="4783908"/>
            <a:ext cx="83924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CD3C4933-8F32-9543-8F72-EC0152E872BD}"/>
              </a:ext>
            </a:extLst>
          </p:cNvPr>
          <p:cNvCxnSpPr>
            <a:cxnSpLocks/>
          </p:cNvCxnSpPr>
          <p:nvPr/>
        </p:nvCxnSpPr>
        <p:spPr>
          <a:xfrm flipV="1">
            <a:off x="3933173" y="4491260"/>
            <a:ext cx="851769" cy="2926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7">
            <a:extLst>
              <a:ext uri="{FF2B5EF4-FFF2-40B4-BE49-F238E27FC236}">
                <a16:creationId xmlns:a16="http://schemas.microsoft.com/office/drawing/2014/main" id="{B5873B98-BCA5-D4C8-6B76-D9CDBE96A7FF}"/>
              </a:ext>
            </a:extLst>
          </p:cNvPr>
          <p:cNvSpPr/>
          <p:nvPr/>
        </p:nvSpPr>
        <p:spPr>
          <a:xfrm flipV="1">
            <a:off x="203200" y="596021"/>
            <a:ext cx="8673906" cy="0"/>
          </a:xfrm>
          <a:prstGeom prst="line">
            <a:avLst/>
          </a:prstGeom>
          <a:ln w="38100">
            <a:solidFill>
              <a:srgbClr val="B5DCD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CBBA4B-82DD-B915-3B20-A08832C14B88}"/>
              </a:ext>
            </a:extLst>
          </p:cNvPr>
          <p:cNvSpPr/>
          <p:nvPr/>
        </p:nvSpPr>
        <p:spPr>
          <a:xfrm>
            <a:off x="509974" y="135812"/>
            <a:ext cx="7973626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fr-FR" sz="2800" b="1" spc="-1" dirty="0">
                <a:solidFill>
                  <a:srgbClr val="0070C0"/>
                </a:solidFill>
                <a:latin typeface="Calibri"/>
                <a:ea typeface="Times New Roman"/>
              </a:rPr>
              <a:t>Résultats (2/2)</a:t>
            </a:r>
            <a:endParaRPr lang="fr-FR" sz="2800" b="1" spc="-1" dirty="0">
              <a:latin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817971-4810-B90A-C9E8-7C9220629DA4}"/>
              </a:ext>
            </a:extLst>
          </p:cNvPr>
          <p:cNvSpPr/>
          <p:nvPr/>
        </p:nvSpPr>
        <p:spPr>
          <a:xfrm>
            <a:off x="509974" y="808682"/>
            <a:ext cx="8367132" cy="27715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fr-FR" sz="2000" dirty="0"/>
              <a:t>2) </a:t>
            </a:r>
            <a:r>
              <a:rPr lang="fr-FR" sz="2000" b="1" dirty="0"/>
              <a:t>Une augmentation de la fracture numérique</a:t>
            </a:r>
            <a:r>
              <a:rPr lang="fr-FR" sz="2000" dirty="0"/>
              <a:t>, exprimée par un doublement des difficultés déclarées, au global, a</a:t>
            </a:r>
            <a:r>
              <a:rPr lang="fr-FR" sz="2000" u="sng" dirty="0"/>
              <a:t>ggravée chez les plus </a:t>
            </a:r>
            <a:r>
              <a:rPr lang="fr-FR" sz="2000" dirty="0"/>
              <a:t>âgés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5004E28-DDD4-0F51-A7B0-80B611F34F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3983"/>
          <a:stretch/>
        </p:blipFill>
        <p:spPr>
          <a:xfrm>
            <a:off x="266894" y="3637731"/>
            <a:ext cx="3169359" cy="320992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9FE7F4A-3E52-FA20-58F4-CCE6A13F4E7A}"/>
              </a:ext>
            </a:extLst>
          </p:cNvPr>
          <p:cNvSpPr/>
          <p:nvPr/>
        </p:nvSpPr>
        <p:spPr>
          <a:xfrm>
            <a:off x="501569" y="2321195"/>
            <a:ext cx="2934684" cy="3862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bg2">
                    <a:lumMod val="50000"/>
                  </a:schemeClr>
                </a:solidFill>
              </a:rPr>
              <a:t>60 à 75 ans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3668CF-BAF4-7405-86B7-D5965C1DE518}"/>
              </a:ext>
            </a:extLst>
          </p:cNvPr>
          <p:cNvSpPr/>
          <p:nvPr/>
        </p:nvSpPr>
        <p:spPr>
          <a:xfrm>
            <a:off x="6175331" y="2327315"/>
            <a:ext cx="2589040" cy="3414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bg2">
                    <a:lumMod val="50000"/>
                  </a:schemeClr>
                </a:solidFill>
              </a:rPr>
              <a:t>+ 75 ans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E503E2-38F1-1C39-EC19-67CE7C6D3924}"/>
              </a:ext>
            </a:extLst>
          </p:cNvPr>
          <p:cNvSpPr/>
          <p:nvPr/>
        </p:nvSpPr>
        <p:spPr>
          <a:xfrm>
            <a:off x="266894" y="1720237"/>
            <a:ext cx="8610212" cy="6477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i="1" dirty="0">
                <a:solidFill>
                  <a:schemeClr val="bg2">
                    <a:lumMod val="50000"/>
                  </a:schemeClr>
                </a:solidFill>
              </a:rPr>
              <a:t>Ex difficultés avec le numérique pour les rdv médicaux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42A4DB3A-A17D-503A-C413-1AAC20D053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5649" y="3507288"/>
            <a:ext cx="3169359" cy="3340368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0F8DF5EE-1DDA-5979-F166-822E130B4F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4321" y="3969342"/>
            <a:ext cx="2085975" cy="2219325"/>
          </a:xfrm>
          <a:prstGeom prst="rect">
            <a:avLst/>
          </a:prstGeom>
        </p:spPr>
      </p:pic>
      <p:sp>
        <p:nvSpPr>
          <p:cNvPr id="20" name="Flèche : courbe vers le haut 19">
            <a:extLst>
              <a:ext uri="{FF2B5EF4-FFF2-40B4-BE49-F238E27FC236}">
                <a16:creationId xmlns:a16="http://schemas.microsoft.com/office/drawing/2014/main" id="{0D3E2478-21F6-E6DC-750D-9AFBF8C7C8E3}"/>
              </a:ext>
            </a:extLst>
          </p:cNvPr>
          <p:cNvSpPr/>
          <p:nvPr/>
        </p:nvSpPr>
        <p:spPr>
          <a:xfrm flipV="1">
            <a:off x="509974" y="2936470"/>
            <a:ext cx="2780698" cy="676402"/>
          </a:xfrm>
          <a:prstGeom prst="curvedUp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D3FC2AB-660B-40B2-77CD-B4FB1CB30AA3}"/>
              </a:ext>
            </a:extLst>
          </p:cNvPr>
          <p:cNvSpPr/>
          <p:nvPr/>
        </p:nvSpPr>
        <p:spPr>
          <a:xfrm>
            <a:off x="1411808" y="2813784"/>
            <a:ext cx="926926" cy="3575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X2,5</a:t>
            </a:r>
          </a:p>
        </p:txBody>
      </p:sp>
      <p:sp>
        <p:nvSpPr>
          <p:cNvPr id="22" name="Flèche : courbe vers le haut 21">
            <a:extLst>
              <a:ext uri="{FF2B5EF4-FFF2-40B4-BE49-F238E27FC236}">
                <a16:creationId xmlns:a16="http://schemas.microsoft.com/office/drawing/2014/main" id="{D6660B23-6DCC-A4FB-D976-A99A6C0D2DE7}"/>
              </a:ext>
            </a:extLst>
          </p:cNvPr>
          <p:cNvSpPr/>
          <p:nvPr/>
        </p:nvSpPr>
        <p:spPr>
          <a:xfrm flipV="1">
            <a:off x="6096408" y="2852829"/>
            <a:ext cx="2780698" cy="676402"/>
          </a:xfrm>
          <a:prstGeom prst="curvedUp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868C8D2-45B3-1270-F0F4-4481691CEAB8}"/>
              </a:ext>
            </a:extLst>
          </p:cNvPr>
          <p:cNvSpPr/>
          <p:nvPr/>
        </p:nvSpPr>
        <p:spPr>
          <a:xfrm>
            <a:off x="7023294" y="2730143"/>
            <a:ext cx="926926" cy="3575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x3</a:t>
            </a:r>
          </a:p>
        </p:txBody>
      </p:sp>
    </p:spTree>
    <p:extLst>
      <p:ext uri="{BB962C8B-B14F-4D97-AF65-F5344CB8AC3E}">
        <p14:creationId xmlns:p14="http://schemas.microsoft.com/office/powerpoint/2010/main" val="409508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20" grpId="0" animBg="1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7">
            <a:extLst>
              <a:ext uri="{FF2B5EF4-FFF2-40B4-BE49-F238E27FC236}">
                <a16:creationId xmlns:a16="http://schemas.microsoft.com/office/drawing/2014/main" id="{B5873B98-BCA5-D4C8-6B76-D9CDBE96A7FF}"/>
              </a:ext>
            </a:extLst>
          </p:cNvPr>
          <p:cNvSpPr/>
          <p:nvPr/>
        </p:nvSpPr>
        <p:spPr>
          <a:xfrm flipV="1">
            <a:off x="203200" y="596021"/>
            <a:ext cx="8673906" cy="0"/>
          </a:xfrm>
          <a:prstGeom prst="line">
            <a:avLst/>
          </a:prstGeom>
          <a:ln w="38100">
            <a:solidFill>
              <a:srgbClr val="B5DCD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CBBA4B-82DD-B915-3B20-A08832C14B88}"/>
              </a:ext>
            </a:extLst>
          </p:cNvPr>
          <p:cNvSpPr/>
          <p:nvPr/>
        </p:nvSpPr>
        <p:spPr>
          <a:xfrm>
            <a:off x="509974" y="135812"/>
            <a:ext cx="7973626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fr-FR" sz="2800" b="1" spc="-1" dirty="0">
                <a:solidFill>
                  <a:srgbClr val="0070C0"/>
                </a:solidFill>
                <a:latin typeface="Calibri"/>
                <a:ea typeface="Times New Roman"/>
              </a:rPr>
              <a:t>Conclusion</a:t>
            </a:r>
            <a:endParaRPr lang="fr-FR" sz="2800" b="1" spc="-1" dirty="0">
              <a:latin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817971-4810-B90A-C9E8-7C9220629DA4}"/>
              </a:ext>
            </a:extLst>
          </p:cNvPr>
          <p:cNvSpPr/>
          <p:nvPr/>
        </p:nvSpPr>
        <p:spPr>
          <a:xfrm>
            <a:off x="509974" y="871275"/>
            <a:ext cx="8367132" cy="27715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fr-FR" sz="2000" b="1" dirty="0">
                <a:solidFill>
                  <a:schemeClr val="accent1"/>
                </a:solidFill>
              </a:rPr>
              <a:t>Dans un contexte d’accélération de la digitalisation (transition numérique)…</a:t>
            </a:r>
          </a:p>
          <a:p>
            <a:pPr algn="just">
              <a:lnSpc>
                <a:spcPct val="100000"/>
              </a:lnSpc>
              <a:buNone/>
            </a:pPr>
            <a:endParaRPr lang="fr-FR" sz="2000" dirty="0"/>
          </a:p>
          <a:p>
            <a:pPr algn="just">
              <a:lnSpc>
                <a:spcPct val="100000"/>
              </a:lnSpc>
              <a:buNone/>
            </a:pPr>
            <a:r>
              <a:rPr lang="fr-FR" sz="2000" dirty="0"/>
              <a:t>Quels </a:t>
            </a:r>
            <a:r>
              <a:rPr lang="fr-FR" sz="2000" b="1" dirty="0"/>
              <a:t>critères</a:t>
            </a:r>
            <a:r>
              <a:rPr lang="fr-FR" sz="2000" dirty="0"/>
              <a:t> pour définir l’e-inclusion ? (taux de pénétration, aisance effective ?)</a:t>
            </a:r>
          </a:p>
          <a:p>
            <a:pPr algn="just">
              <a:lnSpc>
                <a:spcPct val="100000"/>
              </a:lnSpc>
              <a:buNone/>
            </a:pPr>
            <a:endParaRPr lang="fr-FR" sz="2000" dirty="0"/>
          </a:p>
          <a:p>
            <a:pPr algn="just">
              <a:lnSpc>
                <a:spcPct val="100000"/>
              </a:lnSpc>
              <a:buNone/>
            </a:pPr>
            <a:r>
              <a:rPr lang="fr-FR" sz="2000" dirty="0"/>
              <a:t>Quelles évolutions de la </a:t>
            </a:r>
            <a:r>
              <a:rPr lang="fr-FR" sz="2000" b="1" dirty="0"/>
              <a:t>fracture numérique </a:t>
            </a:r>
            <a:r>
              <a:rPr lang="fr-FR" sz="2000" dirty="0"/>
              <a:t>? Quels </a:t>
            </a:r>
            <a:r>
              <a:rPr lang="fr-FR" sz="2000" b="1" dirty="0"/>
              <a:t>effets de bord </a:t>
            </a:r>
            <a:r>
              <a:rPr lang="fr-FR" sz="2000" dirty="0"/>
              <a:t>de l’accessibilité et de l’usage croissants des outils numériques ?</a:t>
            </a:r>
          </a:p>
          <a:p>
            <a:pPr algn="just">
              <a:lnSpc>
                <a:spcPct val="100000"/>
              </a:lnSpc>
              <a:buNone/>
            </a:pPr>
            <a:endParaRPr lang="fr-FR" sz="2000" dirty="0"/>
          </a:p>
          <a:p>
            <a:pPr algn="just">
              <a:lnSpc>
                <a:spcPct val="100000"/>
              </a:lnSpc>
              <a:buNone/>
            </a:pPr>
            <a:r>
              <a:rPr lang="fr-FR" sz="2000" dirty="0"/>
              <a:t>Quelle efficacité sur l’apprentissage de ce type d’</a:t>
            </a:r>
            <a:r>
              <a:rPr lang="fr-FR" sz="2000" b="1" dirty="0"/>
              <a:t>usage forcé</a:t>
            </a:r>
            <a:r>
              <a:rPr lang="fr-FR" sz="2000" dirty="0"/>
              <a:t> des outils numériques ?</a:t>
            </a:r>
          </a:p>
          <a:p>
            <a:pPr algn="just">
              <a:lnSpc>
                <a:spcPct val="100000"/>
              </a:lnSpc>
              <a:buNone/>
            </a:pPr>
            <a:endParaRPr lang="fr-FR" sz="2000" dirty="0"/>
          </a:p>
          <a:p>
            <a:pPr algn="just">
              <a:lnSpc>
                <a:spcPct val="100000"/>
              </a:lnSpc>
            </a:pPr>
            <a:r>
              <a:rPr lang="fr-FR" sz="2000" b="1" dirty="0">
                <a:solidFill>
                  <a:schemeClr val="accent1"/>
                </a:solidFill>
              </a:rPr>
              <a:t>Quel modèle d’accompagnement </a:t>
            </a:r>
            <a:r>
              <a:rPr lang="fr-FR" sz="2000" dirty="0">
                <a:solidFill>
                  <a:schemeClr val="accent1"/>
                </a:solidFill>
              </a:rPr>
              <a:t>pour un apprentissage </a:t>
            </a:r>
            <a:r>
              <a:rPr lang="fr-FR" sz="2000" u="sng" dirty="0">
                <a:solidFill>
                  <a:schemeClr val="accent1"/>
                </a:solidFill>
              </a:rPr>
              <a:t>effectif et durable </a:t>
            </a:r>
            <a:r>
              <a:rPr lang="fr-FR" sz="2000" dirty="0">
                <a:solidFill>
                  <a:schemeClr val="accent1"/>
                </a:solidFill>
              </a:rPr>
              <a:t>des usages numériques par toute la population </a:t>
            </a:r>
            <a:r>
              <a:rPr lang="fr-FR" sz="2000" dirty="0"/>
              <a:t>?</a:t>
            </a:r>
          </a:p>
          <a:p>
            <a:pPr algn="just">
              <a:lnSpc>
                <a:spcPct val="100000"/>
              </a:lnSpc>
            </a:pPr>
            <a:endParaRPr lang="fr-FR" sz="2000" spc="-1" dirty="0">
              <a:ea typeface="Microsoft YaHei"/>
            </a:endParaRPr>
          </a:p>
          <a:p>
            <a:pPr algn="just">
              <a:lnSpc>
                <a:spcPct val="100000"/>
              </a:lnSpc>
            </a:pPr>
            <a:r>
              <a:rPr lang="fr-FR" sz="2000" i="1" spc="-1" dirty="0">
                <a:ea typeface="Microsoft YaHei"/>
              </a:rPr>
              <a:t>Limites de l’étude : exploratoire, ébauche, cadre théorique et conceptuel à établir, enquête non construite initialement pour cette analyse spécifique, consolidations et retraitements nécessaires pour faire émerger des résultats, des résultats distincts selon les types d’usage</a:t>
            </a:r>
            <a:endParaRPr lang="fr-FR" sz="2400" i="1" spc="-1" dirty="0">
              <a:ea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16242589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718</Words>
  <Application>Microsoft Office PowerPoint</Application>
  <PresentationFormat>Affichage à l'écran (4:3)</PresentationFormat>
  <Paragraphs>97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Paul Caudan</dc:creator>
  <cp:lastModifiedBy>Paul Caudan</cp:lastModifiedBy>
  <cp:revision>43</cp:revision>
  <dcterms:created xsi:type="dcterms:W3CDTF">2023-02-15T08:44:26Z</dcterms:created>
  <dcterms:modified xsi:type="dcterms:W3CDTF">2023-05-26T06:26:29Z</dcterms:modified>
</cp:coreProperties>
</file>