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F62"/>
    <a:srgbClr val="172540"/>
    <a:srgbClr val="536D8D"/>
    <a:srgbClr val="E6DF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cio Calvo Dominguez" userId="586bc2e8-c0a6-4157-9fb5-809b7dca13f6" providerId="ADAL" clId="{3E1CF0B2-05E9-4636-8E24-65A59450DFB6}"/>
  </pc:docChgLst>
  <pc:docChgLst>
    <pc:chgData name="Rocio Calvo Dominguez" userId="586bc2e8-c0a6-4157-9fb5-809b7dca13f6" providerId="ADAL" clId="{3B6C5326-0990-44FE-B521-4DEB9A75CD20}"/>
    <pc:docChg chg="undo custSel modSld">
      <pc:chgData name="Rocio Calvo Dominguez" userId="586bc2e8-c0a6-4157-9fb5-809b7dca13f6" providerId="ADAL" clId="{3B6C5326-0990-44FE-B521-4DEB9A75CD20}" dt="2024-03-24T18:27:12.373" v="6" actId="1076"/>
      <pc:docMkLst>
        <pc:docMk/>
      </pc:docMkLst>
      <pc:sldChg chg="addSp delSp modSp">
        <pc:chgData name="Rocio Calvo Dominguez" userId="586bc2e8-c0a6-4157-9fb5-809b7dca13f6" providerId="ADAL" clId="{3B6C5326-0990-44FE-B521-4DEB9A75CD20}" dt="2024-03-24T18:27:12.373" v="6" actId="1076"/>
        <pc:sldMkLst>
          <pc:docMk/>
          <pc:sldMk cId="2583451266" sldId="261"/>
        </pc:sldMkLst>
        <pc:spChg chg="mod">
          <ac:chgData name="Rocio Calvo Dominguez" userId="586bc2e8-c0a6-4157-9fb5-809b7dca13f6" providerId="ADAL" clId="{3B6C5326-0990-44FE-B521-4DEB9A75CD20}" dt="2024-03-24T18:27:12.373" v="6" actId="1076"/>
          <ac:spMkLst>
            <pc:docMk/>
            <pc:sldMk cId="2583451266" sldId="261"/>
            <ac:spMk id="2" creationId="{94349746-5C7E-4AE2-8F62-EB6B98E1D09F}"/>
          </ac:spMkLst>
        </pc:spChg>
        <pc:picChg chg="add del mod">
          <ac:chgData name="Rocio Calvo Dominguez" userId="586bc2e8-c0a6-4157-9fb5-809b7dca13f6" providerId="ADAL" clId="{3B6C5326-0990-44FE-B521-4DEB9A75CD20}" dt="2024-03-24T18:26:57.940" v="5" actId="478"/>
          <ac:picMkLst>
            <pc:docMk/>
            <pc:sldMk cId="2583451266" sldId="261"/>
            <ac:picMk id="5" creationId="{C0F09B87-B3F7-44B9-AB1F-95790D813FC6}"/>
          </ac:picMkLst>
        </pc:picChg>
        <pc:picChg chg="mod">
          <ac:chgData name="Rocio Calvo Dominguez" userId="586bc2e8-c0a6-4157-9fb5-809b7dca13f6" providerId="ADAL" clId="{3B6C5326-0990-44FE-B521-4DEB9A75CD20}" dt="2024-03-24T18:26:50.467" v="3" actId="1076"/>
          <ac:picMkLst>
            <pc:docMk/>
            <pc:sldMk cId="2583451266" sldId="261"/>
            <ac:picMk id="6" creationId="{2522BE34-D1BE-49F6-BE5B-AA69310E4BA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339902A-CF9C-4227-B33F-F31177A602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D32D234-5569-4007-9FEF-68EBD81E60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195A4-4FF8-447B-8B72-509364FC6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434D0C-5277-41E1-A619-F40C18D889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0C71EF-AB0C-469F-A7B2-3A9DBA78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83988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DE0F9A-5E2A-4B21-A818-6759DCBFCC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CDAC5B0-B712-486A-AB1C-01A5E13459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064526C-34F3-4223-B3C6-87C5035F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03F893B-5794-46D0-8697-AD5C174ED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FFA0EBD-A19F-4C33-85F9-54D89D0F7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058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B7A196E-9FDF-41F3-80AA-96AE8D282A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D8B4F8-4C5C-4517-9190-DB11EB1DD2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08954D7-B724-41AC-BA1B-9B886A90F6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E2D22D6-9764-4B40-AB6A-66194D8362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E3F7307-BB21-414F-B2E1-103A00727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85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FFF956-2C31-4C1D-913B-F60F1CF36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6CF29D1-20A7-472F-90E4-6A52DB567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9660DB6-9845-4D07-874E-17F6CCA7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0F2BF51-5D3D-4119-A92A-83E51E2C9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52F5874-BB4F-4CD8-B7C1-ACECF4FEC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17181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A88620-E474-4D52-9721-081CD4EB4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B23B203-C411-41A7-9B2B-2774EC3EE5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4762B66-BF1B-4397-A318-84A6EF46F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D393412-F888-400B-B64D-F02F2D8B4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CFA99AA-E6BF-4C48-A7D0-D081BB678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9981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280E6A-9155-4833-9855-D5F230080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9987ED1-254D-40A9-9A26-4F2EB8F019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ED333FA-A54A-4849-AC5B-6C958A5F41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009AE3-0EB7-4B8D-9334-590FF8FA5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057ABB9-95FB-45C3-9F98-3F94EE3E0B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1345CAF-C3A5-4C58-9341-A4F5A8189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831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299F7EE-4DAA-47B8-9C86-85441142F6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E42299-60C5-4CB3-BA0E-2904DF6F4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A895F5-3866-43ED-9E70-88FD923A86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450D774-3511-4786-833B-0054F50B9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7FF84BC-FBAD-4025-98E4-E85982397D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A06B98C-C569-4F44-BC83-0E145E47E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6C382170-B252-400D-A22C-7FACBD372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977464D-D033-47EA-9C12-E21C75927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833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7768C0-79E3-43E9-AD72-DA27A46A4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522D341-227C-4370-B2D9-A013A9FF9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208E91F-A7E5-423A-83DE-8DF9C7DDC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467C66D-F0DF-4360-A170-4D0E7A73E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5258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CB6F36-9297-4EA5-B3BF-BBA2DCC1B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3D093B9A-BFC8-4173-AFF8-D56A4A15F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9188E72-D6FD-4006-9719-CF8CF8C52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5692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53D70D7-C59C-4B38-B7D2-87A57466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EE62CF-764E-401A-A34A-963C8C7E50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C5D5300-E753-4D1B-9C86-A5732F30EE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E27B7C4-D1C8-4DBF-B6E5-449AFC46C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67FC8E-ABBB-47D3-8FC4-A2BD98A33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255594A-0705-493E-B3EB-D54F6C412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1718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5BB54A-0F9E-4AC1-A496-814051059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8F731B6F-1260-43A9-8558-EE87A229979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76A084C-9C08-4C79-86BC-C96F33C1CA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4A852DD-C28D-45BD-9A58-EE6342BD2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EEA4304-AE20-4EEF-98E4-66A035E1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BD4020B-DB74-4F4E-90C3-0B8CEF1D7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32847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rgbClr val="E6DFCE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57A5DEE-D1C4-426C-B717-4F17B704A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558BB39-DACA-4AED-AAC2-C84AACF4ED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2EC577-D07C-4CF9-B9EC-FB4EA529BD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DF532-B908-49B8-8916-240E3DAE0B7B}" type="datetimeFigureOut">
              <a:rPr lang="fr-FR" smtClean="0"/>
              <a:t>24/03/2024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A8128A1-8DDD-4D10-AD6D-F06275A7F2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98A11D-3A9A-4385-BB02-781838AAA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C5BFB-398F-4082-A6EA-4953C3979C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2277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hisfimed.hypotheses.org/grafo-santiago-letras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arth.google.com/web/@44.91325695,0.69922584,-495.8128065a,4196472.95460641d,30y,4.50841904h,0t,0r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E639D32-F0C8-4CB1-88F4-619E119E67D7}"/>
              </a:ext>
            </a:extLst>
          </p:cNvPr>
          <p:cNvSpPr/>
          <p:nvPr/>
        </p:nvSpPr>
        <p:spPr>
          <a:xfrm>
            <a:off x="528320" y="1179979"/>
            <a:ext cx="1115568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FR" sz="4000" dirty="0">
                <a:solidFill>
                  <a:srgbClr val="007EA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87E58C-A8F7-49AE-A88B-2CDA57BC9E5E}"/>
              </a:ext>
            </a:extLst>
          </p:cNvPr>
          <p:cNvSpPr/>
          <p:nvPr/>
        </p:nvSpPr>
        <p:spPr>
          <a:xfrm>
            <a:off x="543612" y="424718"/>
            <a:ext cx="11104775" cy="2431435"/>
          </a:xfrm>
          <a:prstGeom prst="rect">
            <a:avLst/>
          </a:prstGeom>
          <a:ln w="38100">
            <a:solidFill>
              <a:srgbClr val="F0CF62"/>
            </a:solidFill>
          </a:ln>
        </p:spPr>
        <p:txBody>
          <a:bodyPr wrap="square">
            <a:spAutoFit/>
          </a:bodyPr>
          <a:lstStyle/>
          <a:p>
            <a:endParaRPr lang="es-ES" sz="2000" dirty="0">
              <a:solidFill>
                <a:srgbClr val="172540"/>
              </a:solidFill>
              <a:latin typeface="Lora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sz="3600" dirty="0">
                <a:solidFill>
                  <a:srgbClr val="172540"/>
                </a:solidFill>
                <a:latin typeface="Lora" pitchFamily="2" charset="0"/>
                <a:ea typeface="Roboto" panose="02000000000000000000" pitchFamily="2" charset="0"/>
                <a:cs typeface="Roboto" panose="02000000000000000000" pitchFamily="2" charset="0"/>
              </a:rPr>
              <a:t>La sinergia entre historiadores y documentalistas </a:t>
            </a:r>
          </a:p>
          <a:p>
            <a:r>
              <a:rPr lang="es-ES" sz="3600" dirty="0">
                <a:solidFill>
                  <a:srgbClr val="172540"/>
                </a:solidFill>
                <a:latin typeface="Lora" pitchFamily="2" charset="0"/>
                <a:ea typeface="Roboto" panose="02000000000000000000" pitchFamily="2" charset="0"/>
                <a:cs typeface="Roboto" panose="02000000000000000000" pitchFamily="2" charset="0"/>
              </a:rPr>
              <a:t>en la gestión y visualización de datos históricos</a:t>
            </a:r>
          </a:p>
          <a:p>
            <a:endParaRPr lang="es-ES" sz="2000" dirty="0">
              <a:solidFill>
                <a:srgbClr val="172540"/>
              </a:solidFill>
              <a:latin typeface="Lora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s-ES" sz="2000" dirty="0">
                <a:solidFill>
                  <a:srgbClr val="172540"/>
                </a:solidFill>
                <a:latin typeface="Lora" pitchFamily="2" charset="0"/>
                <a:ea typeface="Roboto" panose="02000000000000000000" pitchFamily="2" charset="0"/>
                <a:cs typeface="Roboto" panose="02000000000000000000" pitchFamily="2" charset="0"/>
              </a:rPr>
              <a:t>Rocío CALVO DOMÍNGUEZ (Université Côte d’Azur)</a:t>
            </a:r>
          </a:p>
          <a:p>
            <a:endParaRPr lang="es-ES" sz="2000" dirty="0">
              <a:solidFill>
                <a:srgbClr val="172540"/>
              </a:solidFill>
              <a:latin typeface="Lora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0E4B86-16CC-465B-8EA8-E28474FFEC94}"/>
              </a:ext>
            </a:extLst>
          </p:cNvPr>
          <p:cNvSpPr/>
          <p:nvPr/>
        </p:nvSpPr>
        <p:spPr>
          <a:xfrm>
            <a:off x="1374913" y="3497653"/>
            <a:ext cx="9442174" cy="2031325"/>
          </a:xfrm>
          <a:prstGeom prst="rect">
            <a:avLst/>
          </a:prstGeom>
          <a:ln w="19050">
            <a:solidFill>
              <a:srgbClr val="F0CF62"/>
            </a:solidFill>
          </a:ln>
        </p:spPr>
        <p:txBody>
          <a:bodyPr wrap="square">
            <a:spAutoFit/>
          </a:bodyPr>
          <a:lstStyle/>
          <a:p>
            <a:pPr algn="ctr"/>
            <a:endParaRPr lang="es-ES" dirty="0">
              <a:solidFill>
                <a:srgbClr val="172540"/>
              </a:solidFill>
              <a:latin typeface="Lora Medium" pitchFamily="2" charset="0"/>
            </a:endParaRPr>
          </a:p>
          <a:p>
            <a:pPr algn="ctr"/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Proyecto HISFIMED “La Monarquía Hispánica, la circulación de los metales preciosos </a:t>
            </a:r>
          </a:p>
          <a:p>
            <a:pPr algn="ctr"/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y la globalización financiera en el Mediterráneo (1568-1798)”</a:t>
            </a:r>
          </a:p>
          <a:p>
            <a:pPr algn="ctr"/>
            <a:endParaRPr lang="es-ES" dirty="0">
              <a:solidFill>
                <a:srgbClr val="536D8D"/>
              </a:solidFill>
              <a:latin typeface="Lora Medium" pitchFamily="2" charset="0"/>
            </a:endParaRPr>
          </a:p>
          <a:p>
            <a:pPr algn="ctr"/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Seminario LA ODISEA MEDITERRÁNEA DE LOS METALES PRECIOSOS HISPÁNICOS </a:t>
            </a:r>
          </a:p>
          <a:p>
            <a:pPr algn="ctr"/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EN LA ÉPOCA MODERNA : UN PROYECTO COLECTIVO (Madrid, 22 y 23 de junio 2023)</a:t>
            </a:r>
          </a:p>
          <a:p>
            <a:pPr algn="ctr"/>
            <a:endParaRPr lang="es-ES" dirty="0">
              <a:solidFill>
                <a:srgbClr val="172540"/>
              </a:solidFill>
              <a:latin typeface="Lora Medium" pitchFamily="2" charset="0"/>
            </a:endParaRPr>
          </a:p>
        </p:txBody>
      </p:sp>
      <p:pic>
        <p:nvPicPr>
          <p:cNvPr id="1026" name="Image 14" descr="image002">
            <a:extLst>
              <a:ext uri="{FF2B5EF4-FFF2-40B4-BE49-F238E27FC236}">
                <a16:creationId xmlns:a16="http://schemas.microsoft.com/office/drawing/2014/main" id="{BA99B89F-DF56-439F-948F-736E72EA80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898" y="5917932"/>
            <a:ext cx="3192828" cy="742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7D5B8177-7D32-47FB-9C0C-ACE5458B98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416" y="5725658"/>
            <a:ext cx="2240442" cy="1031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2590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66A1524-9B02-4F14-A3E5-64D9564E09FF}"/>
              </a:ext>
            </a:extLst>
          </p:cNvPr>
          <p:cNvSpPr/>
          <p:nvPr/>
        </p:nvSpPr>
        <p:spPr>
          <a:xfrm>
            <a:off x="2960113" y="6091229"/>
            <a:ext cx="64812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>
                <a:latin typeface="Lora" pitchFamily="2" charset="0"/>
                <a:hlinkClick r:id="rId2"/>
              </a:rPr>
              <a:t>https://hisfimed.hypotheses.org/grafo-santiago-letras</a:t>
            </a:r>
            <a:r>
              <a:rPr lang="fr-FR" dirty="0">
                <a:latin typeface="Lora" pitchFamily="2" charset="0"/>
              </a:rPr>
              <a:t>  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D99C7E9-C38A-4045-8A08-756475B04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2465" y="355697"/>
            <a:ext cx="7627070" cy="945201"/>
          </a:xfrm>
          <a:ln>
            <a:solidFill>
              <a:srgbClr val="F0CF6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172540"/>
                </a:solidFill>
                <a:latin typeface="Lora" pitchFamily="2" charset="0"/>
              </a:rPr>
              <a:t>Nuevas funcionalidades de </a:t>
            </a:r>
            <a:r>
              <a:rPr lang="es-ES" sz="3600" dirty="0" err="1">
                <a:solidFill>
                  <a:srgbClr val="172540"/>
                </a:solidFill>
                <a:latin typeface="Lora" pitchFamily="2" charset="0"/>
              </a:rPr>
              <a:t>Gephi</a:t>
            </a:r>
            <a:endParaRPr lang="fr-FR" sz="3600" dirty="0">
              <a:solidFill>
                <a:srgbClr val="172540"/>
              </a:solidFill>
              <a:latin typeface="Lora" pitchFamily="2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E34C49-EACD-4D6D-A348-9A8E79D1A0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804" y="1438486"/>
            <a:ext cx="7620392" cy="4527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517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>
            <a:extLst>
              <a:ext uri="{FF2B5EF4-FFF2-40B4-BE49-F238E27FC236}">
                <a16:creationId xmlns:a16="http://schemas.microsoft.com/office/drawing/2014/main" id="{BBB4828B-0AA3-4300-B626-0F751F2DA2D4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0CF6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172540"/>
                </a:solidFill>
                <a:latin typeface="Lora" pitchFamily="2" charset="0"/>
              </a:rPr>
              <a:t>Sinergia entre historiadores y documentalistas</a:t>
            </a:r>
            <a:endParaRPr lang="fr-FR" sz="3600" dirty="0">
              <a:solidFill>
                <a:srgbClr val="172540"/>
              </a:solidFill>
              <a:latin typeface="Lora" pitchFamily="2" charset="0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DE1E492D-81CD-4EC4-A227-C8E7A652EED5}"/>
              </a:ext>
            </a:extLst>
          </p:cNvPr>
          <p:cNvSpPr txBox="1"/>
          <p:nvPr/>
        </p:nvSpPr>
        <p:spPr>
          <a:xfrm>
            <a:off x="2375452" y="1838227"/>
            <a:ext cx="74284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Profesiones complementarias :  ambas desempeñan un papel fundamental en la investigación y difusión del conocimiento histórico</a:t>
            </a:r>
            <a:endParaRPr lang="fr-FR" dirty="0">
              <a:solidFill>
                <a:srgbClr val="536D8D"/>
              </a:solidFill>
              <a:latin typeface="Lora Medium" pitchFamily="2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DD9339FC-1224-498F-8FE1-F8841164C2B4}"/>
              </a:ext>
            </a:extLst>
          </p:cNvPr>
          <p:cNvSpPr txBox="1"/>
          <p:nvPr/>
        </p:nvSpPr>
        <p:spPr>
          <a:xfrm>
            <a:off x="501567" y="2782669"/>
            <a:ext cx="5193554" cy="3693319"/>
          </a:xfrm>
          <a:prstGeom prst="rect">
            <a:avLst/>
          </a:prstGeom>
          <a:noFill/>
          <a:ln>
            <a:solidFill>
              <a:srgbClr val="F0CF62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36D8D"/>
              </a:solidFill>
              <a:latin typeface="Lora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Gestión de las colecciones : compra y expurgo de documentos, gestión de donaciones, preservación y organización de documentos…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36D8D"/>
              </a:solidFill>
              <a:latin typeface="Lora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Proceso técnico : catalogación y descripción de documentos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36D8D"/>
              </a:solidFill>
              <a:latin typeface="Lora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Servicio público : facilitar al usuario información, información bibliográfica, garantizar el acceso a fuentes primarias o secundarias (préstamo, bases de datos…)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>
              <a:solidFill>
                <a:srgbClr val="536D8D"/>
              </a:solidFill>
              <a:latin typeface="Lora Medium" pitchFamily="2" charset="0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A8C5A097-F3C3-4C32-80FD-8E098AB62F58}"/>
              </a:ext>
            </a:extLst>
          </p:cNvPr>
          <p:cNvSpPr txBox="1"/>
          <p:nvPr/>
        </p:nvSpPr>
        <p:spPr>
          <a:xfrm>
            <a:off x="6490286" y="2785982"/>
            <a:ext cx="5193554" cy="3662541"/>
          </a:xfrm>
          <a:prstGeom prst="rect">
            <a:avLst/>
          </a:prstGeom>
          <a:noFill/>
          <a:ln>
            <a:solidFill>
              <a:srgbClr val="F0CF62"/>
            </a:solidFill>
          </a:ln>
        </p:spPr>
        <p:txBody>
          <a:bodyPr wrap="square" rtlCol="0">
            <a:spAutoFit/>
          </a:bodyPr>
          <a:lstStyle/>
          <a:p>
            <a:endParaRPr lang="es-ES" dirty="0">
              <a:solidFill>
                <a:srgbClr val="536D8D"/>
              </a:solidFill>
              <a:latin typeface="Lora Medium" pitchFamily="2" charset="0"/>
            </a:endParaRPr>
          </a:p>
          <a:p>
            <a:pPr algn="ctr"/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NUEVOS ROLES DEL BIBLIOTECARIO</a:t>
            </a:r>
          </a:p>
          <a:p>
            <a:pPr algn="ctr"/>
            <a:endParaRPr lang="es-ES" sz="500" dirty="0">
              <a:solidFill>
                <a:srgbClr val="536D8D"/>
              </a:solidFill>
              <a:latin typeface="Lora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Colaboración en proyectos de investigación (asistencia técnica).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Contribuir a la creación de bases de datos, bibliotecas digitales, visualizaciones de datos…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Participar en la difusión de resultados de investigación : sitios web, repositorios…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Apoyo en la gestión de datos de investigación (organización, almacenamiento, intercambio…)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endParaRPr lang="es-ES" sz="1300" dirty="0">
              <a:solidFill>
                <a:srgbClr val="536D8D"/>
              </a:solidFill>
              <a:latin typeface="Lora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2589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37E79-0C21-4BE5-BAFD-0600A90482C6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rgbClr val="F0CF62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3600" dirty="0">
                <a:solidFill>
                  <a:srgbClr val="172540"/>
                </a:solidFill>
                <a:latin typeface="Lora" pitchFamily="2" charset="0"/>
              </a:rPr>
              <a:t>Proyecto de visualización de datos históricos</a:t>
            </a:r>
            <a:endParaRPr lang="fr-FR" sz="3600" dirty="0">
              <a:solidFill>
                <a:srgbClr val="172540"/>
              </a:solidFill>
              <a:latin typeface="Lora" pitchFamily="2" charset="0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4345BD29-437F-49EC-A5D7-F5671FFE36DB}"/>
              </a:ext>
            </a:extLst>
          </p:cNvPr>
          <p:cNvSpPr txBox="1"/>
          <p:nvPr/>
        </p:nvSpPr>
        <p:spPr>
          <a:xfrm>
            <a:off x="1640265" y="2281287"/>
            <a:ext cx="3949831" cy="3970318"/>
          </a:xfrm>
          <a:prstGeom prst="rect">
            <a:avLst/>
          </a:prstGeom>
          <a:noFill/>
          <a:ln>
            <a:solidFill>
              <a:srgbClr val="F0CF62"/>
            </a:solidFill>
          </a:ln>
        </p:spPr>
        <p:txBody>
          <a:bodyPr wrap="square" rtlCol="0">
            <a:spAutoFit/>
          </a:bodyPr>
          <a:lstStyle/>
          <a:p>
            <a:endParaRPr lang="es-ES" dirty="0">
              <a:latin typeface="Lora Medium" pitchFamily="2" charset="0"/>
            </a:endParaRPr>
          </a:p>
          <a:p>
            <a:pPr algn="ctr"/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O</a:t>
            </a:r>
            <a:r>
              <a:rPr lang="fr-FR" dirty="0">
                <a:solidFill>
                  <a:srgbClr val="536D8D"/>
                </a:solidFill>
                <a:latin typeface="Lora Medium" pitchFamily="2" charset="0"/>
              </a:rPr>
              <a:t>RIGEN DEL PROYECTO</a:t>
            </a:r>
          </a:p>
          <a:p>
            <a:pPr algn="ctr"/>
            <a:endParaRPr lang="es-ES" dirty="0">
              <a:solidFill>
                <a:srgbClr val="536D8D"/>
              </a:solidFill>
              <a:latin typeface="Lora Medium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Misma formación inicial : bibliotecarios con formación en Historia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Documentalista formada en ciencia de datos (análisis de redes sociales)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Necesidad de asistencia técnica para ejecutar el proyecto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>
                <a:solidFill>
                  <a:srgbClr val="536D8D"/>
                </a:solidFill>
                <a:latin typeface="Lora Medium" pitchFamily="2" charset="0"/>
              </a:rPr>
              <a:t>Complementariedad de disciplinas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dirty="0">
              <a:solidFill>
                <a:srgbClr val="536D8D"/>
              </a:solidFill>
              <a:latin typeface="Lora Medium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204AE2D-20F0-4C2E-A65C-E6AEF60E3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8139" y="1894789"/>
            <a:ext cx="5902500" cy="4684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52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348B341-B6A1-4FEF-9F7B-1C72FE2449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06" b="-1605"/>
          <a:stretch/>
        </p:blipFill>
        <p:spPr>
          <a:xfrm>
            <a:off x="405353" y="1960776"/>
            <a:ext cx="6672044" cy="4053528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D156072-F38A-4281-BF3E-006F7DBACC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288" y="113121"/>
            <a:ext cx="3594085" cy="3205115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E4AD2D5-A055-4580-BE92-A4E656261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8444" y="3393649"/>
            <a:ext cx="2092150" cy="3395549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1DE9304E-E181-480F-8987-6C50617BF156}"/>
              </a:ext>
            </a:extLst>
          </p:cNvPr>
          <p:cNvSpPr txBox="1"/>
          <p:nvPr/>
        </p:nvSpPr>
        <p:spPr>
          <a:xfrm>
            <a:off x="405353" y="622170"/>
            <a:ext cx="6561055" cy="646331"/>
          </a:xfrm>
          <a:prstGeom prst="rect">
            <a:avLst/>
          </a:prstGeom>
          <a:noFill/>
          <a:ln>
            <a:solidFill>
              <a:srgbClr val="F0CF6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i="1" dirty="0">
                <a:solidFill>
                  <a:srgbClr val="172540"/>
                </a:solidFill>
                <a:latin typeface="Lora" pitchFamily="2" charset="0"/>
              </a:rPr>
              <a:t>Letras de la Viuda</a:t>
            </a:r>
            <a:endParaRPr lang="fr-FR" sz="3600" i="1" dirty="0">
              <a:solidFill>
                <a:srgbClr val="172540"/>
              </a:solidFill>
              <a:latin typeface="Lor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964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0474E90D-473A-4047-B4B4-733EE14BDB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8347"/>
            <a:ext cx="6074444" cy="5990734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8FE3102-BAE7-4A63-81AF-AC0125E7F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0274" y="546754"/>
            <a:ext cx="5900653" cy="571264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7D83011-836B-411C-8B12-E7DFE1556F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0458" y="3595036"/>
            <a:ext cx="2526620" cy="31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349746-5C7E-4AE2-8F62-EB6B98E1D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7132" y="836464"/>
            <a:ext cx="4403103" cy="1209151"/>
          </a:xfrm>
          <a:ln>
            <a:solidFill>
              <a:srgbClr val="F0CF62"/>
            </a:solidFill>
          </a:ln>
        </p:spPr>
        <p:txBody>
          <a:bodyPr>
            <a:normAutofit/>
          </a:bodyPr>
          <a:lstStyle/>
          <a:p>
            <a:r>
              <a:rPr lang="es-ES" sz="3600" i="1" dirty="0">
                <a:solidFill>
                  <a:srgbClr val="172540"/>
                </a:solidFill>
                <a:latin typeface="Lora" pitchFamily="2" charset="0"/>
              </a:rPr>
              <a:t>Letras de Santiago </a:t>
            </a:r>
            <a:endParaRPr lang="fr-FR" sz="3600" i="1" dirty="0">
              <a:solidFill>
                <a:srgbClr val="172540"/>
              </a:solidFill>
              <a:latin typeface="Lora" pitchFamily="2" charset="0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2522BE34-D1BE-49F6-BE5B-AA69310E4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809" y="2830245"/>
            <a:ext cx="9406958" cy="3589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451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F3592E6-5A4A-4267-ACED-ABC7F9946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717" y="75414"/>
            <a:ext cx="8685492" cy="6691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00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2B897ED-C643-4B2E-9EA6-B54886B89F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58" b="13814"/>
          <a:stretch/>
        </p:blipFill>
        <p:spPr>
          <a:xfrm>
            <a:off x="2969443" y="219070"/>
            <a:ext cx="6513921" cy="6638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466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id="{CB294451-BADE-4956-9DC9-68DFCE01E6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6091" y="301659"/>
            <a:ext cx="6449825" cy="6243002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8512188-9309-45F2-9102-268EE2B7D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518" y="829558"/>
            <a:ext cx="5287853" cy="5116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8244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6BC1444C3903B40AEE050BD15B05899" ma:contentTypeVersion="15" ma:contentTypeDescription="Crée un document." ma:contentTypeScope="" ma:versionID="6f7dbc4aceb5b1f3428264858f49ec98">
  <xsd:schema xmlns:xsd="http://www.w3.org/2001/XMLSchema" xmlns:xs="http://www.w3.org/2001/XMLSchema" xmlns:p="http://schemas.microsoft.com/office/2006/metadata/properties" xmlns:ns3="27b1b7b1-91e2-4143-8608-e99651b31e6b" xmlns:ns4="69049c1a-4801-419a-8bbf-52269bce4c2d" targetNamespace="http://schemas.microsoft.com/office/2006/metadata/properties" ma:root="true" ma:fieldsID="f90ecf53110aee1de96502f9460cf320" ns3:_="" ns4:_="">
    <xsd:import namespace="27b1b7b1-91e2-4143-8608-e99651b31e6b"/>
    <xsd:import namespace="69049c1a-4801-419a-8bbf-52269bce4c2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b1b7b1-91e2-4143-8608-e99651b31e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9049c1a-4801-419a-8bbf-52269bce4c2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b1b7b1-91e2-4143-8608-e99651b31e6b" xsi:nil="true"/>
  </documentManagement>
</p:properties>
</file>

<file path=customXml/itemProps1.xml><?xml version="1.0" encoding="utf-8"?>
<ds:datastoreItem xmlns:ds="http://schemas.openxmlformats.org/officeDocument/2006/customXml" ds:itemID="{3519ADDF-721A-4616-BCAB-C5AE1B77CF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b1b7b1-91e2-4143-8608-e99651b31e6b"/>
    <ds:schemaRef ds:uri="69049c1a-4801-419a-8bbf-52269bce4c2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0428AD1-4D2A-4346-8E8B-081C789DCAF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9F0AED-EF4B-434D-9A24-FB8B1DEF464C}">
  <ds:schemaRefs>
    <ds:schemaRef ds:uri="http://purl.org/dc/elements/1.1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69049c1a-4801-419a-8bbf-52269bce4c2d"/>
    <ds:schemaRef ds:uri="27b1b7b1-91e2-4143-8608-e99651b31e6b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389</TotalTime>
  <Words>269</Words>
  <Application>Microsoft Office PowerPoint</Application>
  <PresentationFormat>Grand écran</PresentationFormat>
  <Paragraphs>39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8" baseType="lpstr">
      <vt:lpstr>Arial</vt:lpstr>
      <vt:lpstr>Calibri</vt:lpstr>
      <vt:lpstr>Calibri Light</vt:lpstr>
      <vt:lpstr>Lora</vt:lpstr>
      <vt:lpstr>Lora Medium</vt:lpstr>
      <vt:lpstr>Roboto</vt:lpstr>
      <vt:lpstr>Wingdings</vt:lpstr>
      <vt:lpstr>Thème Office</vt:lpstr>
      <vt:lpstr>Présentation PowerPoint</vt:lpstr>
      <vt:lpstr>Sinergia entre historiadores y documentalistas</vt:lpstr>
      <vt:lpstr>Proyecto de visualización de datos históricos</vt:lpstr>
      <vt:lpstr>Présentation PowerPoint</vt:lpstr>
      <vt:lpstr>Présentation PowerPoint</vt:lpstr>
      <vt:lpstr>Letras de Santiago </vt:lpstr>
      <vt:lpstr>Présentation PowerPoint</vt:lpstr>
      <vt:lpstr>Présentation PowerPoint</vt:lpstr>
      <vt:lpstr>Présentation PowerPoint</vt:lpstr>
      <vt:lpstr>Nuevas funcionalidades de Gephi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Rocio Calvo-Dominguez</dc:creator>
  <cp:lastModifiedBy>Rocio Calvo-Dominguez</cp:lastModifiedBy>
  <cp:revision>26</cp:revision>
  <dcterms:created xsi:type="dcterms:W3CDTF">2023-06-18T15:50:03Z</dcterms:created>
  <dcterms:modified xsi:type="dcterms:W3CDTF">2024-03-24T18:27:29Z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0x01010026BC1444C3903B40AEE050BD15B05899</vt:lpwstr>
  </property>
</Properties>
</file>