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3" r:id="rId6"/>
    <p:sldId id="264" r:id="rId7"/>
    <p:sldId id="261" r:id="rId8"/>
    <p:sldId id="262" r:id="rId9"/>
    <p:sldId id="265" r:id="rId10"/>
    <p:sldId id="267" r:id="rId11"/>
    <p:sldId id="268" r:id="rId12"/>
  </p:sldIdLst>
  <p:sldSz cx="5364163" cy="3600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34" userDrawn="1">
          <p15:clr>
            <a:srgbClr val="A4A3A4"/>
          </p15:clr>
        </p15:guide>
        <p15:guide id="2" pos="16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9CC9"/>
    <a:srgbClr val="66C2A5"/>
    <a:srgbClr val="0065BD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6"/>
    <p:restoredTop sz="94718"/>
  </p:normalViewPr>
  <p:slideViewPr>
    <p:cSldViewPr snapToGrid="0" showGuides="1">
      <p:cViewPr>
        <p:scale>
          <a:sx n="202" d="100"/>
          <a:sy n="202" d="100"/>
        </p:scale>
        <p:origin x="1600" y="408"/>
      </p:cViewPr>
      <p:guideLst>
        <p:guide orient="horz" pos="1134"/>
        <p:guide pos="16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672513-2F9F-0442-9D8A-FE49105E1972}" type="datetimeFigureOut">
              <a:rPr lang="en-GB" smtClean="0"/>
              <a:t>27/02/2023</a:t>
            </a:fld>
            <a:endParaRPr lang="en-GB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30300" y="1143000"/>
            <a:ext cx="4597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64B1FA-1C22-4C47-9E05-A6DCFDE5D2E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3231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64B1FA-1C22-4C47-9E05-A6DCFDE5D2E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752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64B1FA-1C22-4C47-9E05-A6DCFDE5D2E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483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64B1FA-1C22-4C47-9E05-A6DCFDE5D2E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06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312" y="589241"/>
            <a:ext cx="4559539" cy="1253490"/>
          </a:xfrm>
        </p:spPr>
        <p:txBody>
          <a:bodyPr anchor="b"/>
          <a:lstStyle>
            <a:lvl1pPr algn="ctr">
              <a:defRPr sz="315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0521" y="1891070"/>
            <a:ext cx="4023122" cy="869275"/>
          </a:xfrm>
        </p:spPr>
        <p:txBody>
          <a:bodyPr/>
          <a:lstStyle>
            <a:lvl1pPr marL="0" indent="0" algn="ctr">
              <a:buNone/>
              <a:defRPr sz="1260"/>
            </a:lvl1pPr>
            <a:lvl2pPr marL="240030" indent="0" algn="ctr">
              <a:buNone/>
              <a:defRPr sz="1050"/>
            </a:lvl2pPr>
            <a:lvl3pPr marL="480060" indent="0" algn="ctr">
              <a:buNone/>
              <a:defRPr sz="945"/>
            </a:lvl3pPr>
            <a:lvl4pPr marL="720090" indent="0" algn="ctr">
              <a:buNone/>
              <a:defRPr sz="840"/>
            </a:lvl4pPr>
            <a:lvl5pPr marL="960120" indent="0" algn="ctr">
              <a:buNone/>
              <a:defRPr sz="840"/>
            </a:lvl5pPr>
            <a:lvl6pPr marL="1200150" indent="0" algn="ctr">
              <a:buNone/>
              <a:defRPr sz="840"/>
            </a:lvl6pPr>
            <a:lvl7pPr marL="1440180" indent="0" algn="ctr">
              <a:buNone/>
              <a:defRPr sz="840"/>
            </a:lvl7pPr>
            <a:lvl8pPr marL="1680210" indent="0" algn="ctr">
              <a:buNone/>
              <a:defRPr sz="840"/>
            </a:lvl8pPr>
            <a:lvl9pPr marL="1920240" indent="0" algn="ctr">
              <a:buNone/>
              <a:defRPr sz="84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ECC7E-7A8C-8349-B1AC-0E601F285007}" type="datetimeFigureOut">
              <a:rPr lang="en-GB" smtClean="0"/>
              <a:t>27/02/2023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BF7EB-C1B1-004D-91B5-4B91D851EC4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9542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ECC7E-7A8C-8349-B1AC-0E601F285007}" type="datetimeFigureOut">
              <a:rPr lang="en-GB" smtClean="0"/>
              <a:t>27/02/2023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BF7EB-C1B1-004D-91B5-4B91D851EC4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8331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38729" y="191691"/>
            <a:ext cx="1156648" cy="305121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8786" y="191691"/>
            <a:ext cx="3402891" cy="305121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ECC7E-7A8C-8349-B1AC-0E601F285007}" type="datetimeFigureOut">
              <a:rPr lang="en-GB" smtClean="0"/>
              <a:t>27/02/2023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BF7EB-C1B1-004D-91B5-4B91D851EC4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9799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ECC7E-7A8C-8349-B1AC-0E601F285007}" type="datetimeFigureOut">
              <a:rPr lang="en-GB" smtClean="0"/>
              <a:t>27/02/2023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BF7EB-C1B1-004D-91B5-4B91D851EC4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815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992" y="897613"/>
            <a:ext cx="4626591" cy="1497687"/>
          </a:xfrm>
        </p:spPr>
        <p:txBody>
          <a:bodyPr anchor="b"/>
          <a:lstStyle>
            <a:lvl1pPr>
              <a:defRPr sz="315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992" y="2409469"/>
            <a:ext cx="4626591" cy="787598"/>
          </a:xfrm>
        </p:spPr>
        <p:txBody>
          <a:bodyPr/>
          <a:lstStyle>
            <a:lvl1pPr marL="0" indent="0">
              <a:buNone/>
              <a:defRPr sz="1260">
                <a:solidFill>
                  <a:schemeClr val="tx1"/>
                </a:solidFill>
              </a:defRPr>
            </a:lvl1pPr>
            <a:lvl2pPr marL="24003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2pPr>
            <a:lvl3pPr marL="480060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3pPr>
            <a:lvl4pPr marL="72009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4pPr>
            <a:lvl5pPr marL="96012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5pPr>
            <a:lvl6pPr marL="120015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6pPr>
            <a:lvl7pPr marL="144018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7pPr>
            <a:lvl8pPr marL="168021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8pPr>
            <a:lvl9pPr marL="192024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ECC7E-7A8C-8349-B1AC-0E601F285007}" type="datetimeFigureOut">
              <a:rPr lang="en-GB" smtClean="0"/>
              <a:t>27/02/2023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BF7EB-C1B1-004D-91B5-4B91D851EC4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8007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8786" y="958453"/>
            <a:ext cx="2279769" cy="22844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15608" y="958453"/>
            <a:ext cx="2279769" cy="22844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ECC7E-7A8C-8349-B1AC-0E601F285007}" type="datetimeFigureOut">
              <a:rPr lang="en-GB" smtClean="0"/>
              <a:t>27/02/2023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BF7EB-C1B1-004D-91B5-4B91D851EC4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2254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485" y="191691"/>
            <a:ext cx="4626591" cy="69592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9485" y="882610"/>
            <a:ext cx="2269292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9485" y="1315164"/>
            <a:ext cx="2269292" cy="19344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15608" y="882610"/>
            <a:ext cx="2280468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15608" y="1315164"/>
            <a:ext cx="2280468" cy="19344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ECC7E-7A8C-8349-B1AC-0E601F285007}" type="datetimeFigureOut">
              <a:rPr lang="en-GB" smtClean="0"/>
              <a:t>27/02/2023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BF7EB-C1B1-004D-91B5-4B91D851EC4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9964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ECC7E-7A8C-8349-B1AC-0E601F285007}" type="datetimeFigureOut">
              <a:rPr lang="en-GB" smtClean="0"/>
              <a:t>27/02/2023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BF7EB-C1B1-004D-91B5-4B91D851EC4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3852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ECC7E-7A8C-8349-B1AC-0E601F285007}" type="datetimeFigureOut">
              <a:rPr lang="en-GB" smtClean="0"/>
              <a:t>27/02/2023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BF7EB-C1B1-004D-91B5-4B91D851EC4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2038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485" y="240030"/>
            <a:ext cx="1730082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0468" y="518399"/>
            <a:ext cx="2715608" cy="2558653"/>
          </a:xfrm>
        </p:spPr>
        <p:txBody>
          <a:bodyPr/>
          <a:lstStyle>
            <a:lvl1pPr>
              <a:defRPr sz="1680"/>
            </a:lvl1pPr>
            <a:lvl2pPr>
              <a:defRPr sz="1470"/>
            </a:lvl2pPr>
            <a:lvl3pPr>
              <a:defRPr sz="126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9485" y="1080135"/>
            <a:ext cx="1730082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ECC7E-7A8C-8349-B1AC-0E601F285007}" type="datetimeFigureOut">
              <a:rPr lang="en-GB" smtClean="0"/>
              <a:t>27/02/2023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BF7EB-C1B1-004D-91B5-4B91D851EC4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8556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485" y="240030"/>
            <a:ext cx="1730082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0468" y="518399"/>
            <a:ext cx="2715608" cy="2558653"/>
          </a:xfrm>
        </p:spPr>
        <p:txBody>
          <a:bodyPr anchor="t"/>
          <a:lstStyle>
            <a:lvl1pPr marL="0" indent="0">
              <a:buNone/>
              <a:defRPr sz="1680"/>
            </a:lvl1pPr>
            <a:lvl2pPr marL="240030" indent="0">
              <a:buNone/>
              <a:defRPr sz="1470"/>
            </a:lvl2pPr>
            <a:lvl3pPr marL="480060" indent="0">
              <a:buNone/>
              <a:defRPr sz="1260"/>
            </a:lvl3pPr>
            <a:lvl4pPr marL="720090" indent="0">
              <a:buNone/>
              <a:defRPr sz="1050"/>
            </a:lvl4pPr>
            <a:lvl5pPr marL="960120" indent="0">
              <a:buNone/>
              <a:defRPr sz="1050"/>
            </a:lvl5pPr>
            <a:lvl6pPr marL="1200150" indent="0">
              <a:buNone/>
              <a:defRPr sz="1050"/>
            </a:lvl6pPr>
            <a:lvl7pPr marL="1440180" indent="0">
              <a:buNone/>
              <a:defRPr sz="1050"/>
            </a:lvl7pPr>
            <a:lvl8pPr marL="1680210" indent="0">
              <a:buNone/>
              <a:defRPr sz="1050"/>
            </a:lvl8pPr>
            <a:lvl9pPr marL="1920240" indent="0">
              <a:buNone/>
              <a:defRPr sz="105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9485" y="1080135"/>
            <a:ext cx="1730082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ECC7E-7A8C-8349-B1AC-0E601F285007}" type="datetimeFigureOut">
              <a:rPr lang="en-GB" smtClean="0"/>
              <a:t>27/02/2023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BF7EB-C1B1-004D-91B5-4B91D851EC4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1184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8786" y="191691"/>
            <a:ext cx="4626591" cy="695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786" y="958453"/>
            <a:ext cx="4626591" cy="22844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8786" y="3337084"/>
            <a:ext cx="1206937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ECC7E-7A8C-8349-B1AC-0E601F285007}" type="datetimeFigureOut">
              <a:rPr lang="en-GB" smtClean="0"/>
              <a:t>27/02/2023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76879" y="3337084"/>
            <a:ext cx="1810405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8440" y="3337084"/>
            <a:ext cx="1206937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BF7EB-C1B1-004D-91B5-4B91D851EC4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4441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80060" rtl="0" eaLnBrk="1" latinLnBrk="0" hangingPunct="1">
        <a:lnSpc>
          <a:spcPct val="90000"/>
        </a:lnSpc>
        <a:spcBef>
          <a:spcPct val="0"/>
        </a:spcBef>
        <a:buNone/>
        <a:defRPr sz="231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0015" indent="-120015" algn="l" defTabSz="48006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2pPr>
      <a:lvl3pPr marL="60007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4010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4pPr>
      <a:lvl5pPr marL="108013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5pPr>
      <a:lvl6pPr marL="132016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56019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204025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1pPr>
      <a:lvl2pPr marL="24003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2pPr>
      <a:lvl3pPr marL="48006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2009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4pPr>
      <a:lvl5pPr marL="96012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5pPr>
      <a:lvl6pPr marL="120015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44018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68021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9621E450-5C73-D763-36B9-0E04631F76EB}"/>
              </a:ext>
            </a:extLst>
          </p:cNvPr>
          <p:cNvSpPr/>
          <p:nvPr/>
        </p:nvSpPr>
        <p:spPr>
          <a:xfrm>
            <a:off x="0" y="450"/>
            <a:ext cx="5364000" cy="3600000"/>
          </a:xfrm>
          <a:prstGeom prst="rect">
            <a:avLst/>
          </a:prstGeom>
          <a:solidFill>
            <a:schemeClr val="bg2"/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>
              <a:latin typeface="Helvetica" pitchFamily="2" charset="0"/>
            </a:endParaRP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B0515BC4-EB78-7E11-E228-A582102EA76F}"/>
              </a:ext>
            </a:extLst>
          </p:cNvPr>
          <p:cNvCxnSpPr>
            <a:cxnSpLocks/>
          </p:cNvCxnSpPr>
          <p:nvPr/>
        </p:nvCxnSpPr>
        <p:spPr>
          <a:xfrm>
            <a:off x="45044" y="274770"/>
            <a:ext cx="5265683" cy="0"/>
          </a:xfrm>
          <a:prstGeom prst="straightConnector1">
            <a:avLst/>
          </a:prstGeom>
          <a:ln w="12700">
            <a:solidFill>
              <a:schemeClr val="accent1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9E7C9F17-9729-7570-8071-4BFE970125CB}"/>
              </a:ext>
            </a:extLst>
          </p:cNvPr>
          <p:cNvSpPr txBox="1"/>
          <p:nvPr/>
        </p:nvSpPr>
        <p:spPr>
          <a:xfrm>
            <a:off x="2329948" y="13161"/>
            <a:ext cx="7058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149mm</a:t>
            </a:r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042FD661-9049-D9C6-C64F-0955E4821455}"/>
              </a:ext>
            </a:extLst>
          </p:cNvPr>
          <p:cNvCxnSpPr>
            <a:cxnSpLocks/>
          </p:cNvCxnSpPr>
          <p:nvPr/>
        </p:nvCxnSpPr>
        <p:spPr>
          <a:xfrm>
            <a:off x="272307" y="89067"/>
            <a:ext cx="0" cy="3422316"/>
          </a:xfrm>
          <a:prstGeom prst="straightConnector1">
            <a:avLst/>
          </a:prstGeom>
          <a:ln w="12700">
            <a:solidFill>
              <a:schemeClr val="accent1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>
            <a:extLst>
              <a:ext uri="{FF2B5EF4-FFF2-40B4-BE49-F238E27FC236}">
                <a16:creationId xmlns:a16="http://schemas.microsoft.com/office/drawing/2014/main" id="{03D20EDE-F4AF-D07C-C990-73FC1D45F25E}"/>
              </a:ext>
            </a:extLst>
          </p:cNvPr>
          <p:cNvSpPr txBox="1"/>
          <p:nvPr/>
        </p:nvSpPr>
        <p:spPr>
          <a:xfrm rot="16200000">
            <a:off x="-222120" y="1677114"/>
            <a:ext cx="7058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100mm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559BE7DF-8719-702E-3EBE-9B059C240B6C}"/>
              </a:ext>
            </a:extLst>
          </p:cNvPr>
          <p:cNvSpPr txBox="1"/>
          <p:nvPr/>
        </p:nvSpPr>
        <p:spPr>
          <a:xfrm>
            <a:off x="1702388" y="1415504"/>
            <a:ext cx="19609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This is a template picture</a:t>
            </a:r>
          </a:p>
          <a:p>
            <a:pPr algn="ctr"/>
            <a:r>
              <a:rPr lang="en-GB" sz="1000" dirty="0">
                <a:latin typeface="Helvetica" pitchFamily="2" charset="0"/>
              </a:rPr>
              <a:t>15cm x 10 cm</a:t>
            </a:r>
          </a:p>
          <a:p>
            <a:pPr algn="ctr"/>
            <a:r>
              <a:rPr lang="en-GB" sz="1000" dirty="0">
                <a:latin typeface="Helvetica" pitchFamily="2" charset="0"/>
              </a:rPr>
              <a:t>font-size: 11pt</a:t>
            </a:r>
          </a:p>
          <a:p>
            <a:pPr algn="ctr"/>
            <a:r>
              <a:rPr lang="en-GB" sz="1000" dirty="0">
                <a:latin typeface="Helvetica" pitchFamily="2" charset="0"/>
              </a:rPr>
              <a:t>font-style: Helvetica</a:t>
            </a:r>
          </a:p>
        </p:txBody>
      </p:sp>
    </p:spTree>
    <p:extLst>
      <p:ext uri="{BB962C8B-B14F-4D97-AF65-F5344CB8AC3E}">
        <p14:creationId xmlns:p14="http://schemas.microsoft.com/office/powerpoint/2010/main" val="738781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0A222095-FD35-B31D-F5B8-73B0525113C2}"/>
              </a:ext>
            </a:extLst>
          </p:cNvPr>
          <p:cNvGrpSpPr/>
          <p:nvPr/>
        </p:nvGrpSpPr>
        <p:grpSpPr>
          <a:xfrm>
            <a:off x="5839" y="181470"/>
            <a:ext cx="5364889" cy="2668936"/>
            <a:chOff x="-24569" y="181470"/>
            <a:chExt cx="5395298" cy="2684064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4206D68D-F949-6140-E4FC-4B21DC765C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6951"/>
            <a:stretch/>
          </p:blipFill>
          <p:spPr>
            <a:xfrm>
              <a:off x="6566" y="245943"/>
              <a:ext cx="5364163" cy="2519563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86AFE0FF-2A1D-32E7-6ABF-5BCA05CB16F8}"/>
                </a:ext>
              </a:extLst>
            </p:cNvPr>
            <p:cNvSpPr txBox="1"/>
            <p:nvPr/>
          </p:nvSpPr>
          <p:spPr>
            <a:xfrm>
              <a:off x="784823" y="2520758"/>
              <a:ext cx="432449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250</a:t>
              </a: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195CF0F7-EE46-5569-40E5-18C8D4EC8AE0}"/>
                </a:ext>
              </a:extLst>
            </p:cNvPr>
            <p:cNvSpPr txBox="1"/>
            <p:nvPr/>
          </p:nvSpPr>
          <p:spPr>
            <a:xfrm>
              <a:off x="1414954" y="2520758"/>
              <a:ext cx="432449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500</a:t>
              </a: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6AB45B1E-1BCD-D33D-88A5-0D20D3C1CC9E}"/>
                </a:ext>
              </a:extLst>
            </p:cNvPr>
            <p:cNvSpPr txBox="1"/>
            <p:nvPr/>
          </p:nvSpPr>
          <p:spPr>
            <a:xfrm>
              <a:off x="2045085" y="2520758"/>
              <a:ext cx="432449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750</a:t>
              </a: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421D8A38-ACAC-6B31-F9C3-9AE8EB0BC455}"/>
                </a:ext>
              </a:extLst>
            </p:cNvPr>
            <p:cNvSpPr txBox="1"/>
            <p:nvPr/>
          </p:nvSpPr>
          <p:spPr>
            <a:xfrm>
              <a:off x="2675216" y="2520758"/>
              <a:ext cx="432449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1000</a:t>
              </a: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429BB69A-66CF-078E-BF53-9D6098C53E98}"/>
                </a:ext>
              </a:extLst>
            </p:cNvPr>
            <p:cNvSpPr txBox="1"/>
            <p:nvPr/>
          </p:nvSpPr>
          <p:spPr>
            <a:xfrm>
              <a:off x="3305347" y="2520758"/>
              <a:ext cx="432449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1250</a:t>
              </a: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C57EFF9E-31CF-AA14-774A-7ECE46AC11E6}"/>
                </a:ext>
              </a:extLst>
            </p:cNvPr>
            <p:cNvSpPr txBox="1"/>
            <p:nvPr/>
          </p:nvSpPr>
          <p:spPr>
            <a:xfrm>
              <a:off x="3935478" y="2520758"/>
              <a:ext cx="432449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1500</a:t>
              </a:r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45588B45-3AC6-BA97-D295-789174966087}"/>
                </a:ext>
              </a:extLst>
            </p:cNvPr>
            <p:cNvSpPr txBox="1"/>
            <p:nvPr/>
          </p:nvSpPr>
          <p:spPr>
            <a:xfrm>
              <a:off x="4565609" y="2520758"/>
              <a:ext cx="432449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1750</a:t>
              </a: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D8D8E5CC-325E-3E42-4889-5A83965DF48A}"/>
                </a:ext>
              </a:extLst>
            </p:cNvPr>
            <p:cNvSpPr txBox="1"/>
            <p:nvPr/>
          </p:nvSpPr>
          <p:spPr>
            <a:xfrm>
              <a:off x="6566" y="2301009"/>
              <a:ext cx="400536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00" dirty="0">
                  <a:latin typeface="Helvetica" pitchFamily="2" charset="0"/>
                </a:rPr>
                <a:t>0</a:t>
              </a: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E9C1268C-7456-858C-D22E-B96F079A0D26}"/>
                </a:ext>
              </a:extLst>
            </p:cNvPr>
            <p:cNvSpPr txBox="1"/>
            <p:nvPr/>
          </p:nvSpPr>
          <p:spPr>
            <a:xfrm>
              <a:off x="2261309" y="2665479"/>
              <a:ext cx="854678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distance [m]</a:t>
              </a:r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97E5C399-C283-CA33-2288-C7D71FCF52FB}"/>
                </a:ext>
              </a:extLst>
            </p:cNvPr>
            <p:cNvSpPr txBox="1"/>
            <p:nvPr/>
          </p:nvSpPr>
          <p:spPr>
            <a:xfrm>
              <a:off x="3843063" y="1142689"/>
              <a:ext cx="1445092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700" dirty="0">
                  <a:latin typeface="Helvetica" pitchFamily="2" charset="0"/>
                </a:rPr>
                <a:t>     Experimental </a:t>
              </a:r>
              <a:r>
                <a:rPr lang="en-GB" sz="700" dirty="0" err="1">
                  <a:latin typeface="Helvetica" pitchFamily="2" charset="0"/>
                </a:rPr>
                <a:t>Semivariance</a:t>
              </a:r>
              <a:endParaRPr lang="en-GB" sz="700" dirty="0">
                <a:latin typeface="Helvetica" pitchFamily="2" charset="0"/>
              </a:endParaRPr>
            </a:p>
            <a:p>
              <a:r>
                <a:rPr lang="en-GB" sz="700" b="1" dirty="0">
                  <a:solidFill>
                    <a:srgbClr val="889CC9"/>
                  </a:solidFill>
                  <a:latin typeface="Helvetica" pitchFamily="2" charset="0"/>
                </a:rPr>
                <a:t>+</a:t>
              </a:r>
              <a:r>
                <a:rPr lang="en-GB" sz="700" dirty="0">
                  <a:latin typeface="Helvetica" pitchFamily="2" charset="0"/>
                </a:rPr>
                <a:t>   Experimental Covariance</a:t>
              </a: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8059D868-F606-9F32-4CEA-B3C8C5A43A05}"/>
                </a:ext>
              </a:extLst>
            </p:cNvPr>
            <p:cNvSpPr/>
            <p:nvPr/>
          </p:nvSpPr>
          <p:spPr>
            <a:xfrm>
              <a:off x="3924117" y="1214023"/>
              <a:ext cx="45719" cy="45719"/>
            </a:xfrm>
            <a:prstGeom prst="ellipse">
              <a:avLst/>
            </a:prstGeom>
            <a:solidFill>
              <a:srgbClr val="66C2A5"/>
            </a:solidFill>
            <a:ln>
              <a:solidFill>
                <a:srgbClr val="66C2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feld 37">
              <a:extLst>
                <a:ext uri="{FF2B5EF4-FFF2-40B4-BE49-F238E27FC236}">
                  <a16:creationId xmlns:a16="http://schemas.microsoft.com/office/drawing/2014/main" id="{55A1AB58-EA01-4DE7-B399-040E3173CEDE}"/>
                </a:ext>
              </a:extLst>
            </p:cNvPr>
            <p:cNvSpPr txBox="1"/>
            <p:nvPr/>
          </p:nvSpPr>
          <p:spPr>
            <a:xfrm>
              <a:off x="6566" y="2004617"/>
              <a:ext cx="400536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00" dirty="0">
                  <a:latin typeface="Helvetica" pitchFamily="2" charset="0"/>
                </a:rPr>
                <a:t>2.5</a:t>
              </a:r>
            </a:p>
          </p:txBody>
        </p:sp>
        <p:sp>
          <p:nvSpPr>
            <p:cNvPr id="39" name="Textfeld 38">
              <a:extLst>
                <a:ext uri="{FF2B5EF4-FFF2-40B4-BE49-F238E27FC236}">
                  <a16:creationId xmlns:a16="http://schemas.microsoft.com/office/drawing/2014/main" id="{B9DE7365-E2A8-3D30-A088-72681CF69E6F}"/>
                </a:ext>
              </a:extLst>
            </p:cNvPr>
            <p:cNvSpPr txBox="1"/>
            <p:nvPr/>
          </p:nvSpPr>
          <p:spPr>
            <a:xfrm>
              <a:off x="6566" y="1676695"/>
              <a:ext cx="400536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00" dirty="0">
                  <a:latin typeface="Helvetica" pitchFamily="2" charset="0"/>
                </a:rPr>
                <a:t>5</a:t>
              </a:r>
            </a:p>
          </p:txBody>
        </p:sp>
        <p:sp>
          <p:nvSpPr>
            <p:cNvPr id="40" name="Textfeld 39">
              <a:extLst>
                <a:ext uri="{FF2B5EF4-FFF2-40B4-BE49-F238E27FC236}">
                  <a16:creationId xmlns:a16="http://schemas.microsoft.com/office/drawing/2014/main" id="{69311906-4E8F-BB11-B9D9-D57675B93B4F}"/>
                </a:ext>
              </a:extLst>
            </p:cNvPr>
            <p:cNvSpPr txBox="1"/>
            <p:nvPr/>
          </p:nvSpPr>
          <p:spPr>
            <a:xfrm>
              <a:off x="6566" y="1361385"/>
              <a:ext cx="400536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00" dirty="0">
                  <a:latin typeface="Helvetica" pitchFamily="2" charset="0"/>
                </a:rPr>
                <a:t>7.5</a:t>
              </a:r>
            </a:p>
          </p:txBody>
        </p:sp>
        <p:sp>
          <p:nvSpPr>
            <p:cNvPr id="41" name="Textfeld 40">
              <a:extLst>
                <a:ext uri="{FF2B5EF4-FFF2-40B4-BE49-F238E27FC236}">
                  <a16:creationId xmlns:a16="http://schemas.microsoft.com/office/drawing/2014/main" id="{0FFFB6FF-235F-0049-C794-31690B27722B}"/>
                </a:ext>
              </a:extLst>
            </p:cNvPr>
            <p:cNvSpPr txBox="1"/>
            <p:nvPr/>
          </p:nvSpPr>
          <p:spPr>
            <a:xfrm>
              <a:off x="6566" y="1058687"/>
              <a:ext cx="400536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00" dirty="0">
                  <a:latin typeface="Helvetica" pitchFamily="2" charset="0"/>
                </a:rPr>
                <a:t>10</a:t>
              </a:r>
            </a:p>
          </p:txBody>
        </p:sp>
        <p:sp>
          <p:nvSpPr>
            <p:cNvPr id="42" name="Textfeld 41">
              <a:extLst>
                <a:ext uri="{FF2B5EF4-FFF2-40B4-BE49-F238E27FC236}">
                  <a16:creationId xmlns:a16="http://schemas.microsoft.com/office/drawing/2014/main" id="{69B40B63-22F0-5BED-9DA7-72EF4D9B6F66}"/>
                </a:ext>
              </a:extLst>
            </p:cNvPr>
            <p:cNvSpPr txBox="1"/>
            <p:nvPr/>
          </p:nvSpPr>
          <p:spPr>
            <a:xfrm>
              <a:off x="6566" y="743377"/>
              <a:ext cx="400536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00" dirty="0">
                  <a:latin typeface="Helvetica" pitchFamily="2" charset="0"/>
                </a:rPr>
                <a:t>12.5</a:t>
              </a:r>
            </a:p>
          </p:txBody>
        </p:sp>
        <p:sp>
          <p:nvSpPr>
            <p:cNvPr id="43" name="Textfeld 42">
              <a:extLst>
                <a:ext uri="{FF2B5EF4-FFF2-40B4-BE49-F238E27FC236}">
                  <a16:creationId xmlns:a16="http://schemas.microsoft.com/office/drawing/2014/main" id="{A6085B4A-8D39-3BEC-B94D-C0E7DE9A0705}"/>
                </a:ext>
              </a:extLst>
            </p:cNvPr>
            <p:cNvSpPr txBox="1"/>
            <p:nvPr/>
          </p:nvSpPr>
          <p:spPr>
            <a:xfrm>
              <a:off x="6566" y="428067"/>
              <a:ext cx="400536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00" dirty="0">
                  <a:latin typeface="Helvetica" pitchFamily="2" charset="0"/>
                </a:rPr>
                <a:t>15</a:t>
              </a:r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8F7CBA3D-9271-D69C-6EDD-C49ABBDA82FB}"/>
                </a:ext>
              </a:extLst>
            </p:cNvPr>
            <p:cNvSpPr txBox="1"/>
            <p:nvPr/>
          </p:nvSpPr>
          <p:spPr>
            <a:xfrm rot="16200000">
              <a:off x="-1094186" y="1251087"/>
              <a:ext cx="2339289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variance 10</a:t>
              </a:r>
              <a:r>
                <a:rPr lang="en-GB" sz="700" baseline="30000" dirty="0">
                  <a:latin typeface="Helvetica" pitchFamily="2" charset="0"/>
                </a:rPr>
                <a:t>3</a:t>
              </a:r>
              <a:endParaRPr lang="en-GB" sz="700" dirty="0">
                <a:latin typeface="Helvetica" pitchFamily="2" charset="0"/>
              </a:endParaRPr>
            </a:p>
          </p:txBody>
        </p:sp>
      </p:grpSp>
      <p:sp>
        <p:nvSpPr>
          <p:cNvPr id="45" name="Textfeld 44">
            <a:extLst>
              <a:ext uri="{FF2B5EF4-FFF2-40B4-BE49-F238E27FC236}">
                <a16:creationId xmlns:a16="http://schemas.microsoft.com/office/drawing/2014/main" id="{EAD26D52-F259-B3C3-FC75-72128824927A}"/>
              </a:ext>
            </a:extLst>
          </p:cNvPr>
          <p:cNvSpPr txBox="1"/>
          <p:nvPr/>
        </p:nvSpPr>
        <p:spPr>
          <a:xfrm>
            <a:off x="789689" y="0"/>
            <a:ext cx="35782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 err="1">
                <a:latin typeface="Helvetica" pitchFamily="2" charset="0"/>
              </a:rPr>
              <a:t>Semivariogram</a:t>
            </a:r>
            <a:r>
              <a:rPr lang="en-GB" sz="1000" dirty="0">
                <a:latin typeface="Helvetica" pitchFamily="2" charset="0"/>
              </a:rPr>
              <a:t> Wait Time for Access Trips</a:t>
            </a:r>
          </a:p>
        </p:txBody>
      </p:sp>
    </p:spTree>
    <p:extLst>
      <p:ext uri="{BB962C8B-B14F-4D97-AF65-F5344CB8AC3E}">
        <p14:creationId xmlns:p14="http://schemas.microsoft.com/office/powerpoint/2010/main" val="25236673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A61C96F0-66A6-FF9C-472D-ACCAB1731DB5}"/>
              </a:ext>
            </a:extLst>
          </p:cNvPr>
          <p:cNvGrpSpPr/>
          <p:nvPr/>
        </p:nvGrpSpPr>
        <p:grpSpPr>
          <a:xfrm>
            <a:off x="143814" y="271167"/>
            <a:ext cx="5076533" cy="1812043"/>
            <a:chOff x="-1" y="860268"/>
            <a:chExt cx="5364163" cy="1881033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36874D8C-AFBC-4683-791D-1B84A2C3E2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1770"/>
            <a:stretch/>
          </p:blipFill>
          <p:spPr>
            <a:xfrm>
              <a:off x="-1" y="860268"/>
              <a:ext cx="5364163" cy="1847497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341360A7-B168-375E-DE12-44E9E2059DF9}"/>
                </a:ext>
              </a:extLst>
            </p:cNvPr>
            <p:cNvSpPr txBox="1"/>
            <p:nvPr/>
          </p:nvSpPr>
          <p:spPr>
            <a:xfrm>
              <a:off x="772211" y="2451389"/>
              <a:ext cx="432449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250</a:t>
              </a:r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088B6C37-F44D-E943-ED00-7BD03C1EE480}"/>
                </a:ext>
              </a:extLst>
            </p:cNvPr>
            <p:cNvSpPr txBox="1"/>
            <p:nvPr/>
          </p:nvSpPr>
          <p:spPr>
            <a:xfrm>
              <a:off x="1402342" y="2451389"/>
              <a:ext cx="432449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500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2A9B4558-17B1-C8CC-8964-7B866E14C1D7}"/>
                </a:ext>
              </a:extLst>
            </p:cNvPr>
            <p:cNvSpPr txBox="1"/>
            <p:nvPr/>
          </p:nvSpPr>
          <p:spPr>
            <a:xfrm>
              <a:off x="2032473" y="2451389"/>
              <a:ext cx="432449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750</a:t>
              </a: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5E92D509-D180-7962-210C-53CB3D16EE46}"/>
                </a:ext>
              </a:extLst>
            </p:cNvPr>
            <p:cNvSpPr txBox="1"/>
            <p:nvPr/>
          </p:nvSpPr>
          <p:spPr>
            <a:xfrm>
              <a:off x="2662604" y="2451389"/>
              <a:ext cx="432449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1000</a:t>
              </a: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A93D256E-9E43-5FF4-8FF8-4418743D1CC0}"/>
                </a:ext>
              </a:extLst>
            </p:cNvPr>
            <p:cNvSpPr txBox="1"/>
            <p:nvPr/>
          </p:nvSpPr>
          <p:spPr>
            <a:xfrm>
              <a:off x="3292735" y="2451389"/>
              <a:ext cx="432449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1250</a:t>
              </a: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1104DC24-EAD9-F04F-C03A-F7B96A1901D7}"/>
                </a:ext>
              </a:extLst>
            </p:cNvPr>
            <p:cNvSpPr txBox="1"/>
            <p:nvPr/>
          </p:nvSpPr>
          <p:spPr>
            <a:xfrm>
              <a:off x="3922866" y="2451389"/>
              <a:ext cx="432449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1500</a:t>
              </a: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3F6963F2-8E33-2A80-B6B6-7248ADE415C9}"/>
                </a:ext>
              </a:extLst>
            </p:cNvPr>
            <p:cNvSpPr txBox="1"/>
            <p:nvPr/>
          </p:nvSpPr>
          <p:spPr>
            <a:xfrm>
              <a:off x="4552997" y="2451389"/>
              <a:ext cx="432449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1750</a:t>
              </a: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AE789CC7-3AF2-E09A-AB0D-88E83BE1A4B1}"/>
                </a:ext>
              </a:extLst>
            </p:cNvPr>
            <p:cNvSpPr txBox="1"/>
            <p:nvPr/>
          </p:nvSpPr>
          <p:spPr>
            <a:xfrm>
              <a:off x="0" y="2196336"/>
              <a:ext cx="400536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00" dirty="0">
                  <a:latin typeface="Helvetica" pitchFamily="2" charset="0"/>
                </a:rPr>
                <a:t>0</a:t>
              </a:r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14E1B241-C1C4-090B-C0C6-B203C5AE1ACA}"/>
                </a:ext>
              </a:extLst>
            </p:cNvPr>
            <p:cNvSpPr txBox="1"/>
            <p:nvPr/>
          </p:nvSpPr>
          <p:spPr>
            <a:xfrm>
              <a:off x="0" y="1750980"/>
              <a:ext cx="400536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00" dirty="0">
                  <a:latin typeface="Helvetica" pitchFamily="2" charset="0"/>
                </a:rPr>
                <a:t>20</a:t>
              </a: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A596AA5E-A130-0A69-E937-60E20D00C608}"/>
                </a:ext>
              </a:extLst>
            </p:cNvPr>
            <p:cNvSpPr txBox="1"/>
            <p:nvPr/>
          </p:nvSpPr>
          <p:spPr>
            <a:xfrm>
              <a:off x="0" y="1305624"/>
              <a:ext cx="400536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00" dirty="0">
                  <a:latin typeface="Helvetica" pitchFamily="2" charset="0"/>
                </a:rPr>
                <a:t>40</a:t>
              </a:r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E0EEFE3C-7EC4-B96E-3F5E-36EA2FC1BB8F}"/>
                </a:ext>
              </a:extLst>
            </p:cNvPr>
            <p:cNvSpPr txBox="1"/>
            <p:nvPr/>
          </p:nvSpPr>
          <p:spPr>
            <a:xfrm>
              <a:off x="0" y="860268"/>
              <a:ext cx="400536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00" dirty="0">
                  <a:latin typeface="Helvetica" pitchFamily="2" charset="0"/>
                </a:rPr>
                <a:t>60</a:t>
              </a: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CF3B99A6-19B2-4AC2-2134-65E7D9019E1D}"/>
                </a:ext>
              </a:extLst>
            </p:cNvPr>
            <p:cNvSpPr txBox="1"/>
            <p:nvPr/>
          </p:nvSpPr>
          <p:spPr>
            <a:xfrm rot="16200000">
              <a:off x="-679110" y="1572008"/>
              <a:ext cx="1558704" cy="2000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variance 10</a:t>
              </a:r>
              <a:r>
                <a:rPr lang="en-GB" sz="700" baseline="30000" dirty="0">
                  <a:latin typeface="Helvetica" pitchFamily="2" charset="0"/>
                </a:rPr>
                <a:t>3</a:t>
              </a:r>
              <a:endParaRPr lang="en-GB" sz="700" dirty="0">
                <a:latin typeface="Helvetica" pitchFamily="2" charset="0"/>
              </a:endParaRP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D44F5052-E546-8FB6-5D19-1F986F51E874}"/>
                </a:ext>
              </a:extLst>
            </p:cNvPr>
            <p:cNvSpPr txBox="1"/>
            <p:nvPr/>
          </p:nvSpPr>
          <p:spPr>
            <a:xfrm>
              <a:off x="445301" y="1097874"/>
              <a:ext cx="1676977" cy="31949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700" dirty="0">
                  <a:latin typeface="Helvetica" pitchFamily="2" charset="0"/>
                </a:rPr>
                <a:t>     Experimental </a:t>
              </a:r>
              <a:r>
                <a:rPr lang="en-GB" sz="700" dirty="0" err="1">
                  <a:latin typeface="Helvetica" pitchFamily="2" charset="0"/>
                </a:rPr>
                <a:t>Semivariance</a:t>
              </a:r>
              <a:endParaRPr lang="en-GB" sz="700" dirty="0">
                <a:latin typeface="Helvetica" pitchFamily="2" charset="0"/>
              </a:endParaRPr>
            </a:p>
            <a:p>
              <a:r>
                <a:rPr lang="en-GB" sz="700" b="1" dirty="0">
                  <a:solidFill>
                    <a:srgbClr val="889CC9"/>
                  </a:solidFill>
                  <a:latin typeface="Helvetica" pitchFamily="2" charset="0"/>
                </a:rPr>
                <a:t>+</a:t>
              </a:r>
              <a:r>
                <a:rPr lang="en-GB" sz="700" dirty="0">
                  <a:latin typeface="Helvetica" pitchFamily="2" charset="0"/>
                </a:rPr>
                <a:t>   Experimental Covariance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D9C4143-CE9F-F089-C1BE-B08828604ADC}"/>
                </a:ext>
              </a:extLst>
            </p:cNvPr>
            <p:cNvSpPr/>
            <p:nvPr/>
          </p:nvSpPr>
          <p:spPr>
            <a:xfrm>
              <a:off x="551782" y="1169208"/>
              <a:ext cx="45720" cy="45719"/>
            </a:xfrm>
            <a:prstGeom prst="ellipse">
              <a:avLst/>
            </a:prstGeom>
            <a:solidFill>
              <a:srgbClr val="66C2A5"/>
            </a:solidFill>
            <a:ln>
              <a:solidFill>
                <a:srgbClr val="66C2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461A9310-6752-5AEF-B44D-F27EFE8C4B54}"/>
                </a:ext>
              </a:extLst>
            </p:cNvPr>
            <p:cNvSpPr txBox="1"/>
            <p:nvPr/>
          </p:nvSpPr>
          <p:spPr>
            <a:xfrm>
              <a:off x="2159403" y="2541246"/>
              <a:ext cx="854678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distance [m]</a:t>
              </a:r>
            </a:p>
          </p:txBody>
        </p:sp>
      </p:grpSp>
      <p:sp>
        <p:nvSpPr>
          <p:cNvPr id="21" name="Textfeld 20">
            <a:extLst>
              <a:ext uri="{FF2B5EF4-FFF2-40B4-BE49-F238E27FC236}">
                <a16:creationId xmlns:a16="http://schemas.microsoft.com/office/drawing/2014/main" id="{226223A0-D4B2-8517-D4C1-B1DE1D9D2AA3}"/>
              </a:ext>
            </a:extLst>
          </p:cNvPr>
          <p:cNvSpPr txBox="1"/>
          <p:nvPr/>
        </p:nvSpPr>
        <p:spPr>
          <a:xfrm>
            <a:off x="789689" y="0"/>
            <a:ext cx="35782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 err="1">
                <a:latin typeface="Helvetica" pitchFamily="2" charset="0"/>
              </a:rPr>
              <a:t>Semivariogram</a:t>
            </a:r>
            <a:r>
              <a:rPr lang="en-GB" sz="1000" dirty="0">
                <a:latin typeface="Helvetica" pitchFamily="2" charset="0"/>
              </a:rPr>
              <a:t> Travel Time for Access Trips</a:t>
            </a:r>
          </a:p>
        </p:txBody>
      </p:sp>
    </p:spTree>
    <p:extLst>
      <p:ext uri="{BB962C8B-B14F-4D97-AF65-F5344CB8AC3E}">
        <p14:creationId xmlns:p14="http://schemas.microsoft.com/office/powerpoint/2010/main" val="3155907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53FD2934-D37A-4C11-5C0B-6146876548E2}"/>
              </a:ext>
            </a:extLst>
          </p:cNvPr>
          <p:cNvGrpSpPr/>
          <p:nvPr/>
        </p:nvGrpSpPr>
        <p:grpSpPr>
          <a:xfrm>
            <a:off x="2914133" y="80135"/>
            <a:ext cx="925463" cy="2215392"/>
            <a:chOff x="5057835" y="1288677"/>
            <a:chExt cx="1758469" cy="3220298"/>
          </a:xfrm>
        </p:grpSpPr>
        <p:grpSp>
          <p:nvGrpSpPr>
            <p:cNvPr id="18" name="Gruppieren 17">
              <a:extLst>
                <a:ext uri="{FF2B5EF4-FFF2-40B4-BE49-F238E27FC236}">
                  <a16:creationId xmlns:a16="http://schemas.microsoft.com/office/drawing/2014/main" id="{A8D25C2D-AFA0-3EFD-6C80-E92B54E5F612}"/>
                </a:ext>
              </a:extLst>
            </p:cNvPr>
            <p:cNvGrpSpPr/>
            <p:nvPr/>
          </p:nvGrpSpPr>
          <p:grpSpPr>
            <a:xfrm>
              <a:off x="5057835" y="2898549"/>
              <a:ext cx="1758469" cy="1610426"/>
              <a:chOff x="9702798" y="296170"/>
              <a:chExt cx="1758469" cy="1610426"/>
            </a:xfrm>
          </p:grpSpPr>
          <p:sp>
            <p:nvSpPr>
              <p:cNvPr id="26" name="Rechteck 25">
                <a:extLst>
                  <a:ext uri="{FF2B5EF4-FFF2-40B4-BE49-F238E27FC236}">
                    <a16:creationId xmlns:a16="http://schemas.microsoft.com/office/drawing/2014/main" id="{190DE1C4-E113-460C-E16A-DCF6A6E686F1}"/>
                  </a:ext>
                </a:extLst>
              </p:cNvPr>
              <p:cNvSpPr/>
              <p:nvPr/>
            </p:nvSpPr>
            <p:spPr>
              <a:xfrm>
                <a:off x="9702798" y="296170"/>
                <a:ext cx="1758469" cy="270306"/>
              </a:xfrm>
              <a:prstGeom prst="rect">
                <a:avLst/>
              </a:prstGeom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latin typeface="Helvetica" pitchFamily="2" charset="0"/>
                    <a:cs typeface="Arial" panose="020B0604020202020204" pitchFamily="34" charset="0"/>
                  </a:rPr>
                  <a:t>stop_times.txt</a:t>
                </a:r>
              </a:p>
            </p:txBody>
          </p:sp>
          <p:sp>
            <p:nvSpPr>
              <p:cNvPr id="27" name="Rechteck 26">
                <a:extLst>
                  <a:ext uri="{FF2B5EF4-FFF2-40B4-BE49-F238E27FC236}">
                    <a16:creationId xmlns:a16="http://schemas.microsoft.com/office/drawing/2014/main" id="{A10E4F87-4BA9-82D6-A312-925D8B9246D1}"/>
                  </a:ext>
                </a:extLst>
              </p:cNvPr>
              <p:cNvSpPr/>
              <p:nvPr/>
            </p:nvSpPr>
            <p:spPr>
              <a:xfrm>
                <a:off x="9702798" y="566475"/>
                <a:ext cx="1758469" cy="270306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solidFill>
                      <a:schemeClr val="accent1"/>
                    </a:solidFill>
                    <a:latin typeface="Helvetica" pitchFamily="2" charset="0"/>
                    <a:cs typeface="Arial" panose="020B0604020202020204" pitchFamily="34" charset="0"/>
                  </a:rPr>
                  <a:t>trip_id</a:t>
                </a:r>
              </a:p>
            </p:txBody>
          </p:sp>
          <p:sp>
            <p:nvSpPr>
              <p:cNvPr id="28" name="Rechteck 27">
                <a:extLst>
                  <a:ext uri="{FF2B5EF4-FFF2-40B4-BE49-F238E27FC236}">
                    <a16:creationId xmlns:a16="http://schemas.microsoft.com/office/drawing/2014/main" id="{66F320EE-46BD-8C9E-3A97-4FFFFDF73214}"/>
                  </a:ext>
                </a:extLst>
              </p:cNvPr>
              <p:cNvSpPr/>
              <p:nvPr/>
            </p:nvSpPr>
            <p:spPr>
              <a:xfrm>
                <a:off x="9702798" y="829924"/>
                <a:ext cx="1758469" cy="270306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solidFill>
                      <a:schemeClr val="accent1"/>
                    </a:solidFill>
                    <a:latin typeface="Helvetica" pitchFamily="2" charset="0"/>
                    <a:cs typeface="Arial" panose="020B0604020202020204" pitchFamily="34" charset="0"/>
                  </a:rPr>
                  <a:t>arrival_time</a:t>
                </a:r>
              </a:p>
            </p:txBody>
          </p:sp>
          <p:sp>
            <p:nvSpPr>
              <p:cNvPr id="29" name="Rechteck 28">
                <a:extLst>
                  <a:ext uri="{FF2B5EF4-FFF2-40B4-BE49-F238E27FC236}">
                    <a16:creationId xmlns:a16="http://schemas.microsoft.com/office/drawing/2014/main" id="{2A321227-9687-A0A8-DD1F-6196226A0C27}"/>
                  </a:ext>
                </a:extLst>
              </p:cNvPr>
              <p:cNvSpPr/>
              <p:nvPr/>
            </p:nvSpPr>
            <p:spPr>
              <a:xfrm>
                <a:off x="9702798" y="1100227"/>
                <a:ext cx="1758469" cy="270306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solidFill>
                      <a:schemeClr val="accent1"/>
                    </a:solidFill>
                    <a:latin typeface="Helvetica" pitchFamily="2" charset="0"/>
                    <a:cs typeface="Arial" panose="020B0604020202020204" pitchFamily="34" charset="0"/>
                  </a:rPr>
                  <a:t>departure_time</a:t>
                </a:r>
              </a:p>
            </p:txBody>
          </p:sp>
          <p:sp>
            <p:nvSpPr>
              <p:cNvPr id="30" name="Rechteck 29">
                <a:extLst>
                  <a:ext uri="{FF2B5EF4-FFF2-40B4-BE49-F238E27FC236}">
                    <a16:creationId xmlns:a16="http://schemas.microsoft.com/office/drawing/2014/main" id="{868D9A0F-2B05-9161-1F86-FAA9321733CE}"/>
                  </a:ext>
                </a:extLst>
              </p:cNvPr>
              <p:cNvSpPr/>
              <p:nvPr/>
            </p:nvSpPr>
            <p:spPr>
              <a:xfrm>
                <a:off x="9702798" y="1363678"/>
                <a:ext cx="1758469" cy="270306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solidFill>
                      <a:schemeClr val="accent1"/>
                    </a:solidFill>
                    <a:latin typeface="Helvetica" pitchFamily="2" charset="0"/>
                    <a:cs typeface="Arial" panose="020B0604020202020204" pitchFamily="34" charset="0"/>
                  </a:rPr>
                  <a:t>stop_id</a:t>
                </a:r>
              </a:p>
            </p:txBody>
          </p:sp>
          <p:sp>
            <p:nvSpPr>
              <p:cNvPr id="31" name="Rechteck 30">
                <a:extLst>
                  <a:ext uri="{FF2B5EF4-FFF2-40B4-BE49-F238E27FC236}">
                    <a16:creationId xmlns:a16="http://schemas.microsoft.com/office/drawing/2014/main" id="{AFCD86DF-F8FC-A5A3-27F2-8310AE8F3909}"/>
                  </a:ext>
                </a:extLst>
              </p:cNvPr>
              <p:cNvSpPr/>
              <p:nvPr/>
            </p:nvSpPr>
            <p:spPr>
              <a:xfrm>
                <a:off x="9702798" y="1636290"/>
                <a:ext cx="1758469" cy="270306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solidFill>
                      <a:schemeClr val="accent1"/>
                    </a:solidFill>
                    <a:latin typeface="Helvetica" pitchFamily="2" charset="0"/>
                    <a:cs typeface="Arial" panose="020B0604020202020204" pitchFamily="34" charset="0"/>
                  </a:rPr>
                  <a:t>stop_sequence</a:t>
                </a:r>
              </a:p>
            </p:txBody>
          </p:sp>
        </p:grpSp>
        <p:grpSp>
          <p:nvGrpSpPr>
            <p:cNvPr id="19" name="Gruppieren 18">
              <a:extLst>
                <a:ext uri="{FF2B5EF4-FFF2-40B4-BE49-F238E27FC236}">
                  <a16:creationId xmlns:a16="http://schemas.microsoft.com/office/drawing/2014/main" id="{DD39BD0D-FD44-69BA-C6EE-6C9B212D0BE3}"/>
                </a:ext>
              </a:extLst>
            </p:cNvPr>
            <p:cNvGrpSpPr/>
            <p:nvPr/>
          </p:nvGrpSpPr>
          <p:grpSpPr>
            <a:xfrm>
              <a:off x="5057835" y="1288677"/>
              <a:ext cx="1758469" cy="1074369"/>
              <a:chOff x="9702798" y="1295339"/>
              <a:chExt cx="1758469" cy="1074369"/>
            </a:xfrm>
          </p:grpSpPr>
          <p:sp>
            <p:nvSpPr>
              <p:cNvPr id="21" name="Rechteck 20">
                <a:extLst>
                  <a:ext uri="{FF2B5EF4-FFF2-40B4-BE49-F238E27FC236}">
                    <a16:creationId xmlns:a16="http://schemas.microsoft.com/office/drawing/2014/main" id="{128598FF-2D43-06B4-038E-B244932E0511}"/>
                  </a:ext>
                </a:extLst>
              </p:cNvPr>
              <p:cNvSpPr/>
              <p:nvPr/>
            </p:nvSpPr>
            <p:spPr>
              <a:xfrm>
                <a:off x="9702798" y="1295339"/>
                <a:ext cx="1758469" cy="270306"/>
              </a:xfrm>
              <a:prstGeom prst="rect">
                <a:avLst/>
              </a:prstGeom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latin typeface="Helvetica" pitchFamily="2" charset="0"/>
                    <a:cs typeface="Arial" panose="020B0604020202020204" pitchFamily="34" charset="0"/>
                  </a:rPr>
                  <a:t>trips.txt</a:t>
                </a:r>
              </a:p>
            </p:txBody>
          </p:sp>
          <p:sp>
            <p:nvSpPr>
              <p:cNvPr id="22" name="Rechteck 21">
                <a:extLst>
                  <a:ext uri="{FF2B5EF4-FFF2-40B4-BE49-F238E27FC236}">
                    <a16:creationId xmlns:a16="http://schemas.microsoft.com/office/drawing/2014/main" id="{7A42B41E-5203-A54D-BA26-BA18E3E96BA2}"/>
                  </a:ext>
                </a:extLst>
              </p:cNvPr>
              <p:cNvSpPr/>
              <p:nvPr/>
            </p:nvSpPr>
            <p:spPr>
              <a:xfrm>
                <a:off x="9702798" y="1565646"/>
                <a:ext cx="1758469" cy="270306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solidFill>
                      <a:schemeClr val="accent1"/>
                    </a:solidFill>
                    <a:latin typeface="Helvetica" pitchFamily="2" charset="0"/>
                    <a:cs typeface="Arial" panose="020B0604020202020204" pitchFamily="34" charset="0"/>
                  </a:rPr>
                  <a:t>route_id</a:t>
                </a:r>
              </a:p>
            </p:txBody>
          </p:sp>
          <p:sp>
            <p:nvSpPr>
              <p:cNvPr id="23" name="Rechteck 22">
                <a:extLst>
                  <a:ext uri="{FF2B5EF4-FFF2-40B4-BE49-F238E27FC236}">
                    <a16:creationId xmlns:a16="http://schemas.microsoft.com/office/drawing/2014/main" id="{C0E52A6A-C3AB-FF16-8168-CDA49FB3FB38}"/>
                  </a:ext>
                </a:extLst>
              </p:cNvPr>
              <p:cNvSpPr/>
              <p:nvPr/>
            </p:nvSpPr>
            <p:spPr>
              <a:xfrm>
                <a:off x="9702798" y="1829096"/>
                <a:ext cx="1758469" cy="270306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solidFill>
                      <a:schemeClr val="accent1"/>
                    </a:solidFill>
                    <a:latin typeface="Helvetica" pitchFamily="2" charset="0"/>
                    <a:cs typeface="Arial" panose="020B0604020202020204" pitchFamily="34" charset="0"/>
                  </a:rPr>
                  <a:t>service_id</a:t>
                </a:r>
              </a:p>
            </p:txBody>
          </p:sp>
          <p:sp>
            <p:nvSpPr>
              <p:cNvPr id="24" name="Rechteck 23">
                <a:extLst>
                  <a:ext uri="{FF2B5EF4-FFF2-40B4-BE49-F238E27FC236}">
                    <a16:creationId xmlns:a16="http://schemas.microsoft.com/office/drawing/2014/main" id="{B6FE73EA-84D8-EC73-8D3E-A8EB1B39B503}"/>
                  </a:ext>
                </a:extLst>
              </p:cNvPr>
              <p:cNvSpPr/>
              <p:nvPr/>
            </p:nvSpPr>
            <p:spPr>
              <a:xfrm>
                <a:off x="9702798" y="2099402"/>
                <a:ext cx="1758469" cy="270306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solidFill>
                      <a:schemeClr val="accent1"/>
                    </a:solidFill>
                    <a:latin typeface="Helvetica" pitchFamily="2" charset="0"/>
                    <a:cs typeface="Arial" panose="020B0604020202020204" pitchFamily="34" charset="0"/>
                  </a:rPr>
                  <a:t>trip_id</a:t>
                </a:r>
              </a:p>
            </p:txBody>
          </p:sp>
        </p:grpSp>
        <p:cxnSp>
          <p:nvCxnSpPr>
            <p:cNvPr id="20" name="Gewinkelte Verbindung 19">
              <a:extLst>
                <a:ext uri="{FF2B5EF4-FFF2-40B4-BE49-F238E27FC236}">
                  <a16:creationId xmlns:a16="http://schemas.microsoft.com/office/drawing/2014/main" id="{33556A1D-60C9-D9E3-DD22-4AB346B50E1C}"/>
                </a:ext>
              </a:extLst>
            </p:cNvPr>
            <p:cNvCxnSpPr>
              <a:cxnSpLocks/>
              <a:stCxn id="24" idx="1"/>
              <a:endCxn id="27" idx="1"/>
            </p:cNvCxnSpPr>
            <p:nvPr/>
          </p:nvCxnSpPr>
          <p:spPr>
            <a:xfrm rot="10800000" flipV="1">
              <a:off x="5057835" y="2227893"/>
              <a:ext cx="12700" cy="1076113"/>
            </a:xfrm>
            <a:prstGeom prst="bentConnector3">
              <a:avLst>
                <a:gd name="adj1" fmla="val 1800000"/>
              </a:avLst>
            </a:prstGeom>
            <a:ln w="3175"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8BFBB1B5-AEFF-3FAD-90F2-71BAF5E87D3F}"/>
              </a:ext>
            </a:extLst>
          </p:cNvPr>
          <p:cNvGrpSpPr/>
          <p:nvPr/>
        </p:nvGrpSpPr>
        <p:grpSpPr>
          <a:xfrm>
            <a:off x="128905" y="260499"/>
            <a:ext cx="1037965" cy="743015"/>
            <a:chOff x="618065" y="1296889"/>
            <a:chExt cx="1758469" cy="1080048"/>
          </a:xfrm>
        </p:grpSpPr>
        <p:sp>
          <p:nvSpPr>
            <p:cNvPr id="66" name="Rechteck 65">
              <a:extLst>
                <a:ext uri="{FF2B5EF4-FFF2-40B4-BE49-F238E27FC236}">
                  <a16:creationId xmlns:a16="http://schemas.microsoft.com/office/drawing/2014/main" id="{1C80756D-E4E8-E12A-67DE-8ABE2943C56E}"/>
                </a:ext>
              </a:extLst>
            </p:cNvPr>
            <p:cNvSpPr/>
            <p:nvPr/>
          </p:nvSpPr>
          <p:spPr>
            <a:xfrm>
              <a:off x="618065" y="1296889"/>
              <a:ext cx="1758469" cy="270306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noProof="1">
                  <a:latin typeface="Helvetica" pitchFamily="2" charset="0"/>
                  <a:cs typeface="Arial" panose="020B0604020202020204" pitchFamily="34" charset="0"/>
                </a:rPr>
                <a:t>agency.txt</a:t>
              </a:r>
            </a:p>
          </p:txBody>
        </p:sp>
        <p:sp>
          <p:nvSpPr>
            <p:cNvPr id="67" name="Rechteck 66">
              <a:extLst>
                <a:ext uri="{FF2B5EF4-FFF2-40B4-BE49-F238E27FC236}">
                  <a16:creationId xmlns:a16="http://schemas.microsoft.com/office/drawing/2014/main" id="{88E69387-F037-D2EC-D2E8-B6EE81175D49}"/>
                </a:ext>
              </a:extLst>
            </p:cNvPr>
            <p:cNvSpPr/>
            <p:nvPr/>
          </p:nvSpPr>
          <p:spPr>
            <a:xfrm>
              <a:off x="618065" y="1567196"/>
              <a:ext cx="1758469" cy="270306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noProof="1">
                  <a:solidFill>
                    <a:schemeClr val="accent1"/>
                  </a:solidFill>
                  <a:latin typeface="Helvetica" pitchFamily="2" charset="0"/>
                  <a:cs typeface="Arial" panose="020B0604020202020204" pitchFamily="34" charset="0"/>
                </a:rPr>
                <a:t>agency_id</a:t>
              </a:r>
            </a:p>
          </p:txBody>
        </p:sp>
        <p:sp>
          <p:nvSpPr>
            <p:cNvPr id="68" name="Rechteck 67">
              <a:extLst>
                <a:ext uri="{FF2B5EF4-FFF2-40B4-BE49-F238E27FC236}">
                  <a16:creationId xmlns:a16="http://schemas.microsoft.com/office/drawing/2014/main" id="{16C31C07-0542-3711-F94C-8CAD694D00CD}"/>
                </a:ext>
              </a:extLst>
            </p:cNvPr>
            <p:cNvSpPr/>
            <p:nvPr/>
          </p:nvSpPr>
          <p:spPr>
            <a:xfrm>
              <a:off x="618065" y="1836327"/>
              <a:ext cx="1758469" cy="270306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noProof="1">
                  <a:solidFill>
                    <a:schemeClr val="accent1"/>
                  </a:solidFill>
                  <a:latin typeface="Helvetica" pitchFamily="2" charset="0"/>
                  <a:cs typeface="Arial" panose="020B0604020202020204" pitchFamily="34" charset="0"/>
                </a:rPr>
                <a:t>agency_name</a:t>
              </a:r>
            </a:p>
          </p:txBody>
        </p:sp>
        <p:sp>
          <p:nvSpPr>
            <p:cNvPr id="69" name="Rechteck 68">
              <a:extLst>
                <a:ext uri="{FF2B5EF4-FFF2-40B4-BE49-F238E27FC236}">
                  <a16:creationId xmlns:a16="http://schemas.microsoft.com/office/drawing/2014/main" id="{B04FE463-4037-0D2A-92A0-0A52BC72A75B}"/>
                </a:ext>
              </a:extLst>
            </p:cNvPr>
            <p:cNvSpPr/>
            <p:nvPr/>
          </p:nvSpPr>
          <p:spPr>
            <a:xfrm>
              <a:off x="618065" y="2106631"/>
              <a:ext cx="1758469" cy="270306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noProof="1">
                  <a:solidFill>
                    <a:schemeClr val="accent1"/>
                  </a:solidFill>
                  <a:latin typeface="Helvetica" pitchFamily="2" charset="0"/>
                  <a:cs typeface="Arial" panose="020B0604020202020204" pitchFamily="34" charset="0"/>
                </a:rPr>
                <a:t>agency_timezone</a:t>
              </a:r>
            </a:p>
          </p:txBody>
        </p:sp>
      </p:grp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CB5D0692-935B-7144-0217-9E0C9320326D}"/>
              </a:ext>
            </a:extLst>
          </p:cNvPr>
          <p:cNvGrpSpPr/>
          <p:nvPr/>
        </p:nvGrpSpPr>
        <p:grpSpPr>
          <a:xfrm>
            <a:off x="4194245" y="83042"/>
            <a:ext cx="1041013" cy="2211998"/>
            <a:chOff x="7551873" y="1288677"/>
            <a:chExt cx="1758469" cy="3215371"/>
          </a:xfrm>
        </p:grpSpPr>
        <p:grpSp>
          <p:nvGrpSpPr>
            <p:cNvPr id="53" name="Gruppieren 52">
              <a:extLst>
                <a:ext uri="{FF2B5EF4-FFF2-40B4-BE49-F238E27FC236}">
                  <a16:creationId xmlns:a16="http://schemas.microsoft.com/office/drawing/2014/main" id="{BD3DC137-7DDF-7137-F3CB-F767C3267599}"/>
                </a:ext>
              </a:extLst>
            </p:cNvPr>
            <p:cNvGrpSpPr/>
            <p:nvPr/>
          </p:nvGrpSpPr>
          <p:grpSpPr>
            <a:xfrm>
              <a:off x="7551873" y="1288677"/>
              <a:ext cx="1758469" cy="1074369"/>
              <a:chOff x="3272543" y="1295339"/>
              <a:chExt cx="1758469" cy="1074369"/>
            </a:xfrm>
          </p:grpSpPr>
          <p:sp>
            <p:nvSpPr>
              <p:cNvPr id="62" name="Rechteck 61">
                <a:extLst>
                  <a:ext uri="{FF2B5EF4-FFF2-40B4-BE49-F238E27FC236}">
                    <a16:creationId xmlns:a16="http://schemas.microsoft.com/office/drawing/2014/main" id="{3CC88D9D-84FB-B7A3-53D1-3F753053220F}"/>
                  </a:ext>
                </a:extLst>
              </p:cNvPr>
              <p:cNvSpPr/>
              <p:nvPr/>
            </p:nvSpPr>
            <p:spPr>
              <a:xfrm>
                <a:off x="3272543" y="1295339"/>
                <a:ext cx="1758469" cy="270306"/>
              </a:xfrm>
              <a:prstGeom prst="rect">
                <a:avLst/>
              </a:prstGeom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latin typeface="Helvetica" pitchFamily="2" charset="0"/>
                    <a:cs typeface="Arial" panose="020B0604020202020204" pitchFamily="34" charset="0"/>
                  </a:rPr>
                  <a:t>calendar_dates.txt</a:t>
                </a:r>
              </a:p>
            </p:txBody>
          </p:sp>
          <p:sp>
            <p:nvSpPr>
              <p:cNvPr id="63" name="Rechteck 62">
                <a:extLst>
                  <a:ext uri="{FF2B5EF4-FFF2-40B4-BE49-F238E27FC236}">
                    <a16:creationId xmlns:a16="http://schemas.microsoft.com/office/drawing/2014/main" id="{FF87892F-0E51-7F0A-5D24-1B7146E6A8B3}"/>
                  </a:ext>
                </a:extLst>
              </p:cNvPr>
              <p:cNvSpPr/>
              <p:nvPr/>
            </p:nvSpPr>
            <p:spPr>
              <a:xfrm>
                <a:off x="3272543" y="1565646"/>
                <a:ext cx="1758469" cy="270306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solidFill>
                      <a:schemeClr val="accent1"/>
                    </a:solidFill>
                    <a:latin typeface="Helvetica" pitchFamily="2" charset="0"/>
                    <a:cs typeface="Arial" panose="020B0604020202020204" pitchFamily="34" charset="0"/>
                  </a:rPr>
                  <a:t>service_id</a:t>
                </a:r>
              </a:p>
            </p:txBody>
          </p:sp>
          <p:sp>
            <p:nvSpPr>
              <p:cNvPr id="64" name="Rechteck 63">
                <a:extLst>
                  <a:ext uri="{FF2B5EF4-FFF2-40B4-BE49-F238E27FC236}">
                    <a16:creationId xmlns:a16="http://schemas.microsoft.com/office/drawing/2014/main" id="{88C790CA-0D93-F66F-5805-299EA44EB73C}"/>
                  </a:ext>
                </a:extLst>
              </p:cNvPr>
              <p:cNvSpPr/>
              <p:nvPr/>
            </p:nvSpPr>
            <p:spPr>
              <a:xfrm>
                <a:off x="3272543" y="1829096"/>
                <a:ext cx="1758469" cy="270306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solidFill>
                      <a:schemeClr val="accent1"/>
                    </a:solidFill>
                    <a:latin typeface="Helvetica" pitchFamily="2" charset="0"/>
                    <a:cs typeface="Arial" panose="020B0604020202020204" pitchFamily="34" charset="0"/>
                  </a:rPr>
                  <a:t>date</a:t>
                </a:r>
              </a:p>
            </p:txBody>
          </p:sp>
          <p:sp>
            <p:nvSpPr>
              <p:cNvPr id="65" name="Rechteck 64">
                <a:extLst>
                  <a:ext uri="{FF2B5EF4-FFF2-40B4-BE49-F238E27FC236}">
                    <a16:creationId xmlns:a16="http://schemas.microsoft.com/office/drawing/2014/main" id="{2E860C53-2875-F55D-AD35-E594EE5B7C04}"/>
                  </a:ext>
                </a:extLst>
              </p:cNvPr>
              <p:cNvSpPr/>
              <p:nvPr/>
            </p:nvSpPr>
            <p:spPr>
              <a:xfrm>
                <a:off x="3272543" y="2099402"/>
                <a:ext cx="1758469" cy="270306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solidFill>
                      <a:schemeClr val="accent1"/>
                    </a:solidFill>
                    <a:latin typeface="Helvetica" pitchFamily="2" charset="0"/>
                    <a:cs typeface="Arial" panose="020B0604020202020204" pitchFamily="34" charset="0"/>
                  </a:rPr>
                  <a:t>exception_type</a:t>
                </a:r>
              </a:p>
            </p:txBody>
          </p:sp>
        </p:grpSp>
        <p:grpSp>
          <p:nvGrpSpPr>
            <p:cNvPr id="54" name="Gruppieren 53">
              <a:extLst>
                <a:ext uri="{FF2B5EF4-FFF2-40B4-BE49-F238E27FC236}">
                  <a16:creationId xmlns:a16="http://schemas.microsoft.com/office/drawing/2014/main" id="{EFB5F741-745B-5774-2043-8302A524DD0C}"/>
                </a:ext>
              </a:extLst>
            </p:cNvPr>
            <p:cNvGrpSpPr/>
            <p:nvPr/>
          </p:nvGrpSpPr>
          <p:grpSpPr>
            <a:xfrm>
              <a:off x="7551873" y="2620995"/>
              <a:ext cx="1758469" cy="1883053"/>
              <a:chOff x="9702798" y="1295339"/>
              <a:chExt cx="1758469" cy="1883053"/>
            </a:xfrm>
          </p:grpSpPr>
          <p:sp>
            <p:nvSpPr>
              <p:cNvPr id="55" name="Rechteck 54">
                <a:extLst>
                  <a:ext uri="{FF2B5EF4-FFF2-40B4-BE49-F238E27FC236}">
                    <a16:creationId xmlns:a16="http://schemas.microsoft.com/office/drawing/2014/main" id="{C7FC5144-69CB-C6A6-7880-5FC37453F76C}"/>
                  </a:ext>
                </a:extLst>
              </p:cNvPr>
              <p:cNvSpPr/>
              <p:nvPr/>
            </p:nvSpPr>
            <p:spPr>
              <a:xfrm>
                <a:off x="9702798" y="1295339"/>
                <a:ext cx="1758469" cy="270306"/>
              </a:xfrm>
              <a:prstGeom prst="rect">
                <a:avLst/>
              </a:prstGeom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latin typeface="Helvetica" pitchFamily="2" charset="0"/>
                    <a:cs typeface="Arial" panose="020B0604020202020204" pitchFamily="34" charset="0"/>
                  </a:rPr>
                  <a:t>calendar.txt</a:t>
                </a:r>
              </a:p>
            </p:txBody>
          </p:sp>
          <p:sp>
            <p:nvSpPr>
              <p:cNvPr id="56" name="Rechteck 55">
                <a:extLst>
                  <a:ext uri="{FF2B5EF4-FFF2-40B4-BE49-F238E27FC236}">
                    <a16:creationId xmlns:a16="http://schemas.microsoft.com/office/drawing/2014/main" id="{7F661E04-C8D1-08AD-73B1-FD27BA7B5D60}"/>
                  </a:ext>
                </a:extLst>
              </p:cNvPr>
              <p:cNvSpPr/>
              <p:nvPr/>
            </p:nvSpPr>
            <p:spPr>
              <a:xfrm>
                <a:off x="9702798" y="1565646"/>
                <a:ext cx="1758469" cy="270306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solidFill>
                      <a:schemeClr val="accent1"/>
                    </a:solidFill>
                    <a:latin typeface="Helvetica" pitchFamily="2" charset="0"/>
                    <a:cs typeface="Arial" panose="020B0604020202020204" pitchFamily="34" charset="0"/>
                  </a:rPr>
                  <a:t>service_id</a:t>
                </a:r>
              </a:p>
            </p:txBody>
          </p:sp>
          <p:sp>
            <p:nvSpPr>
              <p:cNvPr id="57" name="Rechteck 56">
                <a:extLst>
                  <a:ext uri="{FF2B5EF4-FFF2-40B4-BE49-F238E27FC236}">
                    <a16:creationId xmlns:a16="http://schemas.microsoft.com/office/drawing/2014/main" id="{C41CDD5A-6DE8-74A5-38A7-EED69FC37829}"/>
                  </a:ext>
                </a:extLst>
              </p:cNvPr>
              <p:cNvSpPr/>
              <p:nvPr/>
            </p:nvSpPr>
            <p:spPr>
              <a:xfrm>
                <a:off x="9702798" y="1838262"/>
                <a:ext cx="1758469" cy="270307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solidFill>
                      <a:schemeClr val="accent1"/>
                    </a:solidFill>
                    <a:latin typeface="Helvetica" pitchFamily="2" charset="0"/>
                    <a:cs typeface="Arial" panose="020B0604020202020204" pitchFamily="34" charset="0"/>
                  </a:rPr>
                  <a:t>moday</a:t>
                </a:r>
              </a:p>
            </p:txBody>
          </p:sp>
          <p:sp>
            <p:nvSpPr>
              <p:cNvPr id="58" name="Rechteck 57">
                <a:extLst>
                  <a:ext uri="{FF2B5EF4-FFF2-40B4-BE49-F238E27FC236}">
                    <a16:creationId xmlns:a16="http://schemas.microsoft.com/office/drawing/2014/main" id="{0D5AF3E6-1C0F-0D74-B9D0-4DA41FE189DD}"/>
                  </a:ext>
                </a:extLst>
              </p:cNvPr>
              <p:cNvSpPr/>
              <p:nvPr/>
            </p:nvSpPr>
            <p:spPr>
              <a:xfrm>
                <a:off x="9702798" y="2108568"/>
                <a:ext cx="1758469" cy="270307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solidFill>
                      <a:schemeClr val="accent1"/>
                    </a:solidFill>
                    <a:latin typeface="Helvetica" pitchFamily="2" charset="0"/>
                    <a:cs typeface="Arial" panose="020B0604020202020204" pitchFamily="34" charset="0"/>
                  </a:rPr>
                  <a:t>…</a:t>
                </a:r>
              </a:p>
            </p:txBody>
          </p:sp>
          <p:sp>
            <p:nvSpPr>
              <p:cNvPr id="59" name="Rechteck 58">
                <a:extLst>
                  <a:ext uri="{FF2B5EF4-FFF2-40B4-BE49-F238E27FC236}">
                    <a16:creationId xmlns:a16="http://schemas.microsoft.com/office/drawing/2014/main" id="{57F62CA3-4FE2-7EE2-1A8B-8645CBBC3E90}"/>
                  </a:ext>
                </a:extLst>
              </p:cNvPr>
              <p:cNvSpPr/>
              <p:nvPr/>
            </p:nvSpPr>
            <p:spPr>
              <a:xfrm>
                <a:off x="9702798" y="2372018"/>
                <a:ext cx="1758469" cy="270307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solidFill>
                      <a:schemeClr val="accent1"/>
                    </a:solidFill>
                    <a:latin typeface="Helvetica" pitchFamily="2" charset="0"/>
                    <a:cs typeface="Arial" panose="020B0604020202020204" pitchFamily="34" charset="0"/>
                  </a:rPr>
                  <a:t>sunday</a:t>
                </a:r>
              </a:p>
            </p:txBody>
          </p:sp>
          <p:sp>
            <p:nvSpPr>
              <p:cNvPr id="60" name="Rechteck 59">
                <a:extLst>
                  <a:ext uri="{FF2B5EF4-FFF2-40B4-BE49-F238E27FC236}">
                    <a16:creationId xmlns:a16="http://schemas.microsoft.com/office/drawing/2014/main" id="{A20B8EA9-F885-EB21-7898-E3E4F3EDAB1F}"/>
                  </a:ext>
                </a:extLst>
              </p:cNvPr>
              <p:cNvSpPr/>
              <p:nvPr/>
            </p:nvSpPr>
            <p:spPr>
              <a:xfrm>
                <a:off x="9702798" y="2644635"/>
                <a:ext cx="1758469" cy="270307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solidFill>
                      <a:schemeClr val="accent1"/>
                    </a:solidFill>
                    <a:latin typeface="Helvetica" pitchFamily="2" charset="0"/>
                    <a:cs typeface="Arial" panose="020B0604020202020204" pitchFamily="34" charset="0"/>
                  </a:rPr>
                  <a:t>start_date</a:t>
                </a:r>
              </a:p>
            </p:txBody>
          </p:sp>
          <p:sp>
            <p:nvSpPr>
              <p:cNvPr id="61" name="Rechteck 60">
                <a:extLst>
                  <a:ext uri="{FF2B5EF4-FFF2-40B4-BE49-F238E27FC236}">
                    <a16:creationId xmlns:a16="http://schemas.microsoft.com/office/drawing/2014/main" id="{9C292A5B-4ED9-5014-4F36-88D588F6A424}"/>
                  </a:ext>
                </a:extLst>
              </p:cNvPr>
              <p:cNvSpPr/>
              <p:nvPr/>
            </p:nvSpPr>
            <p:spPr>
              <a:xfrm>
                <a:off x="9702798" y="2908085"/>
                <a:ext cx="1758469" cy="270307"/>
              </a:xfrm>
              <a:prstGeom prst="rect">
                <a:avLst/>
              </a:prstGeom>
              <a:noFill/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800" noProof="1">
                    <a:solidFill>
                      <a:schemeClr val="accent1"/>
                    </a:solidFill>
                    <a:latin typeface="Helvetica" pitchFamily="2" charset="0"/>
                    <a:cs typeface="Arial" panose="020B0604020202020204" pitchFamily="34" charset="0"/>
                  </a:rPr>
                  <a:t>end_date</a:t>
                </a:r>
              </a:p>
            </p:txBody>
          </p:sp>
        </p:grpSp>
      </p:grp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AF1E0434-2A85-E235-A047-02983A3A691F}"/>
              </a:ext>
            </a:extLst>
          </p:cNvPr>
          <p:cNvGrpSpPr/>
          <p:nvPr/>
        </p:nvGrpSpPr>
        <p:grpSpPr>
          <a:xfrm>
            <a:off x="1521518" y="75418"/>
            <a:ext cx="1037965" cy="1120503"/>
            <a:chOff x="9702798" y="1295339"/>
            <a:chExt cx="1758469" cy="1628767"/>
          </a:xfrm>
        </p:grpSpPr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582C2DB7-D2CA-73CE-338D-49308A4383B0}"/>
                </a:ext>
              </a:extLst>
            </p:cNvPr>
            <p:cNvSpPr/>
            <p:nvPr/>
          </p:nvSpPr>
          <p:spPr>
            <a:xfrm>
              <a:off x="9702798" y="1295339"/>
              <a:ext cx="1758469" cy="270306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noProof="1">
                  <a:latin typeface="Helvetica" pitchFamily="2" charset="0"/>
                  <a:cs typeface="Arial" panose="020B0604020202020204" pitchFamily="34" charset="0"/>
                </a:rPr>
                <a:t>routes.txt</a:t>
              </a:r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E04D523C-8DFF-A545-AFDD-C11894127D33}"/>
                </a:ext>
              </a:extLst>
            </p:cNvPr>
            <p:cNvSpPr/>
            <p:nvPr/>
          </p:nvSpPr>
          <p:spPr>
            <a:xfrm>
              <a:off x="9702798" y="1565646"/>
              <a:ext cx="1758469" cy="270306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noProof="1">
                  <a:solidFill>
                    <a:schemeClr val="accent1"/>
                  </a:solidFill>
                  <a:latin typeface="Helvetica" pitchFamily="2" charset="0"/>
                  <a:cs typeface="Arial" panose="020B0604020202020204" pitchFamily="34" charset="0"/>
                </a:rPr>
                <a:t>route_id</a:t>
              </a:r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8896CD78-FCC4-D1EB-761E-1EAEA1657C00}"/>
                </a:ext>
              </a:extLst>
            </p:cNvPr>
            <p:cNvSpPr/>
            <p:nvPr/>
          </p:nvSpPr>
          <p:spPr>
            <a:xfrm>
              <a:off x="9702798" y="1834776"/>
              <a:ext cx="1758469" cy="270307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noProof="1">
                  <a:solidFill>
                    <a:schemeClr val="accent1"/>
                  </a:solidFill>
                  <a:latin typeface="Helvetica" pitchFamily="2" charset="0"/>
                  <a:cs typeface="Arial" panose="020B0604020202020204" pitchFamily="34" charset="0"/>
                </a:rPr>
                <a:t>agency_id</a:t>
              </a:r>
            </a:p>
          </p:txBody>
        </p:sp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76433583-F86D-B49F-4043-444E182A5E6A}"/>
                </a:ext>
              </a:extLst>
            </p:cNvPr>
            <p:cNvSpPr/>
            <p:nvPr/>
          </p:nvSpPr>
          <p:spPr>
            <a:xfrm>
              <a:off x="9702798" y="2105083"/>
              <a:ext cx="1758469" cy="270307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noProof="1">
                  <a:solidFill>
                    <a:schemeClr val="accent1"/>
                  </a:solidFill>
                  <a:latin typeface="Helvetica" pitchFamily="2" charset="0"/>
                  <a:cs typeface="Arial" panose="020B0604020202020204" pitchFamily="34" charset="0"/>
                </a:rPr>
                <a:t>route_short_name</a:t>
              </a:r>
            </a:p>
          </p:txBody>
        </p:sp>
        <p:sp>
          <p:nvSpPr>
            <p:cNvPr id="48" name="Rechteck 47">
              <a:extLst>
                <a:ext uri="{FF2B5EF4-FFF2-40B4-BE49-F238E27FC236}">
                  <a16:creationId xmlns:a16="http://schemas.microsoft.com/office/drawing/2014/main" id="{FE73DB6A-0641-0634-4EC9-6F36B24B4AA9}"/>
                </a:ext>
              </a:extLst>
            </p:cNvPr>
            <p:cNvSpPr/>
            <p:nvPr/>
          </p:nvSpPr>
          <p:spPr>
            <a:xfrm>
              <a:off x="9702798" y="2381184"/>
              <a:ext cx="1758469" cy="270306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noProof="1">
                  <a:solidFill>
                    <a:schemeClr val="accent1"/>
                  </a:solidFill>
                  <a:latin typeface="Helvetica" pitchFamily="2" charset="0"/>
                  <a:cs typeface="Arial" panose="020B0604020202020204" pitchFamily="34" charset="0"/>
                </a:rPr>
                <a:t>route_long_name</a:t>
              </a:r>
            </a:p>
          </p:txBody>
        </p:sp>
        <p:sp>
          <p:nvSpPr>
            <p:cNvPr id="49" name="Rechteck 48">
              <a:extLst>
                <a:ext uri="{FF2B5EF4-FFF2-40B4-BE49-F238E27FC236}">
                  <a16:creationId xmlns:a16="http://schemas.microsoft.com/office/drawing/2014/main" id="{3FE20D40-3184-7C6A-BC46-38B261B5FB29}"/>
                </a:ext>
              </a:extLst>
            </p:cNvPr>
            <p:cNvSpPr/>
            <p:nvPr/>
          </p:nvSpPr>
          <p:spPr>
            <a:xfrm>
              <a:off x="9702798" y="2653800"/>
              <a:ext cx="1758469" cy="270306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noProof="1">
                  <a:solidFill>
                    <a:schemeClr val="accent1"/>
                  </a:solidFill>
                  <a:latin typeface="Helvetica" pitchFamily="2" charset="0"/>
                  <a:cs typeface="Arial" panose="020B0604020202020204" pitchFamily="34" charset="0"/>
                </a:rPr>
                <a:t>route_type</a:t>
              </a:r>
            </a:p>
          </p:txBody>
        </p:sp>
        <p:sp>
          <p:nvSpPr>
            <p:cNvPr id="73" name="Rechteck 72">
              <a:extLst>
                <a:ext uri="{FF2B5EF4-FFF2-40B4-BE49-F238E27FC236}">
                  <a16:creationId xmlns:a16="http://schemas.microsoft.com/office/drawing/2014/main" id="{FEA6EA73-6D32-3EEC-726D-D964C4DD1914}"/>
                </a:ext>
              </a:extLst>
            </p:cNvPr>
            <p:cNvSpPr/>
            <p:nvPr/>
          </p:nvSpPr>
          <p:spPr>
            <a:xfrm>
              <a:off x="9702798" y="1831447"/>
              <a:ext cx="1758469" cy="270307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noProof="1">
                  <a:solidFill>
                    <a:schemeClr val="accent1"/>
                  </a:solidFill>
                  <a:latin typeface="Helvetica" pitchFamily="2" charset="0"/>
                  <a:cs typeface="Arial" panose="020B0604020202020204" pitchFamily="34" charset="0"/>
                </a:rPr>
                <a:t>agency_id</a:t>
              </a:r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75AD3C36-CBC8-6E06-320A-5D1D376D7AC9}"/>
              </a:ext>
            </a:extLst>
          </p:cNvPr>
          <p:cNvGrpSpPr/>
          <p:nvPr/>
        </p:nvGrpSpPr>
        <p:grpSpPr>
          <a:xfrm>
            <a:off x="1521518" y="1368168"/>
            <a:ext cx="1037965" cy="926652"/>
            <a:chOff x="9702798" y="1295339"/>
            <a:chExt cx="1758469" cy="1346985"/>
          </a:xfrm>
        </p:grpSpPr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CC3E007E-5D65-49D8-63AB-2345CC5DDBD8}"/>
                </a:ext>
              </a:extLst>
            </p:cNvPr>
            <p:cNvSpPr/>
            <p:nvPr/>
          </p:nvSpPr>
          <p:spPr>
            <a:xfrm>
              <a:off x="9702798" y="1295339"/>
              <a:ext cx="1758469" cy="270307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noProof="1">
                  <a:latin typeface="Helvetica" pitchFamily="2" charset="0"/>
                  <a:cs typeface="Arial" panose="020B0604020202020204" pitchFamily="34" charset="0"/>
                </a:rPr>
                <a:t>stops.txt</a:t>
              </a:r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D1479D8B-EB45-D3DE-A1C9-A629AF16CB48}"/>
                </a:ext>
              </a:extLst>
            </p:cNvPr>
            <p:cNvSpPr/>
            <p:nvPr/>
          </p:nvSpPr>
          <p:spPr>
            <a:xfrm>
              <a:off x="9702798" y="1565646"/>
              <a:ext cx="1758469" cy="270306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noProof="1">
                  <a:solidFill>
                    <a:schemeClr val="accent1"/>
                  </a:solidFill>
                  <a:latin typeface="Helvetica" pitchFamily="2" charset="0"/>
                  <a:cs typeface="Arial" panose="020B0604020202020204" pitchFamily="34" charset="0"/>
                </a:rPr>
                <a:t>stop_id</a:t>
              </a:r>
            </a:p>
          </p:txBody>
        </p:sp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C6A35702-CF5B-AF76-6B02-CA5AA3B7DDC8}"/>
                </a:ext>
              </a:extLst>
            </p:cNvPr>
            <p:cNvSpPr/>
            <p:nvPr/>
          </p:nvSpPr>
          <p:spPr>
            <a:xfrm>
              <a:off x="9702798" y="1838263"/>
              <a:ext cx="1758469" cy="270306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noProof="1">
                  <a:solidFill>
                    <a:schemeClr val="accent1"/>
                  </a:solidFill>
                  <a:latin typeface="Helvetica" pitchFamily="2" charset="0"/>
                  <a:cs typeface="Arial" panose="020B0604020202020204" pitchFamily="34" charset="0"/>
                </a:rPr>
                <a:t>stop_name</a:t>
              </a:r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3CC1279E-6833-99A3-4D2E-EEFFA232FEC6}"/>
                </a:ext>
              </a:extLst>
            </p:cNvPr>
            <p:cNvSpPr/>
            <p:nvPr/>
          </p:nvSpPr>
          <p:spPr>
            <a:xfrm>
              <a:off x="9702798" y="2108568"/>
              <a:ext cx="1758469" cy="270306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noProof="1">
                  <a:solidFill>
                    <a:schemeClr val="accent1"/>
                  </a:solidFill>
                  <a:latin typeface="Helvetica" pitchFamily="2" charset="0"/>
                  <a:cs typeface="Arial" panose="020B0604020202020204" pitchFamily="34" charset="0"/>
                </a:rPr>
                <a:t>stop_long</a:t>
              </a:r>
            </a:p>
          </p:txBody>
        </p:sp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79A2B16B-A6C5-FAE7-80A1-35D59F3F2045}"/>
                </a:ext>
              </a:extLst>
            </p:cNvPr>
            <p:cNvSpPr/>
            <p:nvPr/>
          </p:nvSpPr>
          <p:spPr>
            <a:xfrm>
              <a:off x="9702798" y="2372018"/>
              <a:ext cx="1758469" cy="270306"/>
            </a:xfrm>
            <a:prstGeom prst="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noProof="1">
                  <a:solidFill>
                    <a:schemeClr val="accent1"/>
                  </a:solidFill>
                  <a:latin typeface="Helvetica" pitchFamily="2" charset="0"/>
                  <a:cs typeface="Arial" panose="020B0604020202020204" pitchFamily="34" charset="0"/>
                </a:rPr>
                <a:t>stop_lat</a:t>
              </a:r>
            </a:p>
          </p:txBody>
        </p:sp>
      </p:grp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66529895-B13A-F601-DD7B-2B61C4F6361C}"/>
              </a:ext>
            </a:extLst>
          </p:cNvPr>
          <p:cNvCxnSpPr>
            <a:cxnSpLocks/>
            <a:stCxn id="67" idx="3"/>
            <a:endCxn id="46" idx="1"/>
          </p:cNvCxnSpPr>
          <p:nvPr/>
        </p:nvCxnSpPr>
        <p:spPr>
          <a:xfrm>
            <a:off x="1166870" y="539434"/>
            <a:ext cx="354648" cy="65"/>
          </a:xfrm>
          <a:prstGeom prst="straightConnector1">
            <a:avLst/>
          </a:prstGeom>
          <a:ln w="3175"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6187E907-3DA7-E451-AAB7-E4DA4CC70877}"/>
              </a:ext>
            </a:extLst>
          </p:cNvPr>
          <p:cNvCxnSpPr>
            <a:cxnSpLocks/>
            <a:stCxn id="45" idx="3"/>
            <a:endCxn id="22" idx="1"/>
          </p:cNvCxnSpPr>
          <p:nvPr/>
        </p:nvCxnSpPr>
        <p:spPr>
          <a:xfrm>
            <a:off x="2559483" y="354352"/>
            <a:ext cx="354650" cy="4717"/>
          </a:xfrm>
          <a:prstGeom prst="straightConnector1">
            <a:avLst/>
          </a:prstGeom>
          <a:ln w="3175"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winkelte Verbindung 13">
            <a:extLst>
              <a:ext uri="{FF2B5EF4-FFF2-40B4-BE49-F238E27FC236}">
                <a16:creationId xmlns:a16="http://schemas.microsoft.com/office/drawing/2014/main" id="{70CFA2E7-60C7-2BB6-F655-B28D8BA0C430}"/>
              </a:ext>
            </a:extLst>
          </p:cNvPr>
          <p:cNvCxnSpPr>
            <a:cxnSpLocks/>
            <a:stCxn id="23" idx="3"/>
            <a:endCxn id="56" idx="1"/>
          </p:cNvCxnSpPr>
          <p:nvPr/>
        </p:nvCxnSpPr>
        <p:spPr>
          <a:xfrm>
            <a:off x="3839596" y="540309"/>
            <a:ext cx="354649" cy="738229"/>
          </a:xfrm>
          <a:prstGeom prst="bentConnector3">
            <a:avLst>
              <a:gd name="adj1" fmla="val 50000"/>
            </a:avLst>
          </a:prstGeom>
          <a:ln w="3175"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winkelte Verbindung 15">
            <a:extLst>
              <a:ext uri="{FF2B5EF4-FFF2-40B4-BE49-F238E27FC236}">
                <a16:creationId xmlns:a16="http://schemas.microsoft.com/office/drawing/2014/main" id="{2E802D56-B773-EC1D-8DB7-63B7C25F0FF6}"/>
              </a:ext>
            </a:extLst>
          </p:cNvPr>
          <p:cNvCxnSpPr>
            <a:cxnSpLocks/>
            <a:stCxn id="30" idx="1"/>
            <a:endCxn id="38" idx="3"/>
          </p:cNvCxnSpPr>
          <p:nvPr/>
        </p:nvCxnSpPr>
        <p:spPr>
          <a:xfrm rot="10800000">
            <a:off x="2559483" y="1647102"/>
            <a:ext cx="354650" cy="367904"/>
          </a:xfrm>
          <a:prstGeom prst="bentConnector3">
            <a:avLst>
              <a:gd name="adj1" fmla="val 50000"/>
            </a:avLst>
          </a:prstGeom>
          <a:ln w="3175"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winkelte Verbindung 16">
            <a:extLst>
              <a:ext uri="{FF2B5EF4-FFF2-40B4-BE49-F238E27FC236}">
                <a16:creationId xmlns:a16="http://schemas.microsoft.com/office/drawing/2014/main" id="{0D23091A-2251-8049-92E5-B05091BD5DDC}"/>
              </a:ext>
            </a:extLst>
          </p:cNvPr>
          <p:cNvCxnSpPr>
            <a:cxnSpLocks/>
            <a:stCxn id="23" idx="3"/>
            <a:endCxn id="63" idx="1"/>
          </p:cNvCxnSpPr>
          <p:nvPr/>
        </p:nvCxnSpPr>
        <p:spPr>
          <a:xfrm flipV="1">
            <a:off x="3839596" y="361976"/>
            <a:ext cx="354649" cy="178333"/>
          </a:xfrm>
          <a:prstGeom prst="bentConnector3">
            <a:avLst>
              <a:gd name="adj1" fmla="val 50000"/>
            </a:avLst>
          </a:prstGeom>
          <a:ln w="3175"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6394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66781A54-E524-7A8C-15BD-06BD892D5957}"/>
              </a:ext>
            </a:extLst>
          </p:cNvPr>
          <p:cNvSpPr/>
          <p:nvPr/>
        </p:nvSpPr>
        <p:spPr>
          <a:xfrm>
            <a:off x="327979" y="635594"/>
            <a:ext cx="398224" cy="398224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dirty="0">
                <a:solidFill>
                  <a:schemeClr val="tx1"/>
                </a:solidFill>
                <a:latin typeface="Helvetica" pitchFamily="2" charset="0"/>
              </a:rPr>
              <a:t>v</a:t>
            </a:r>
            <a:r>
              <a:rPr lang="en-GB" sz="800" baseline="-25000" dirty="0">
                <a:solidFill>
                  <a:schemeClr val="tx1"/>
                </a:solidFill>
                <a:latin typeface="Helvetica" pitchFamily="2" charset="0"/>
              </a:rPr>
              <a:t>1</a:t>
            </a:r>
            <a:endParaRPr lang="en-GB" sz="800" dirty="0">
              <a:solidFill>
                <a:schemeClr val="tx1"/>
              </a:solidFill>
              <a:latin typeface="Helvetica" pitchFamily="2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2E89141-B392-8062-25E6-A37A43AA8EBD}"/>
              </a:ext>
            </a:extLst>
          </p:cNvPr>
          <p:cNvSpPr/>
          <p:nvPr/>
        </p:nvSpPr>
        <p:spPr>
          <a:xfrm>
            <a:off x="2482969" y="635594"/>
            <a:ext cx="398224" cy="398224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dirty="0">
                <a:solidFill>
                  <a:schemeClr val="tx1"/>
                </a:solidFill>
                <a:latin typeface="Helvetica" pitchFamily="2" charset="0"/>
              </a:rPr>
              <a:t>v</a:t>
            </a:r>
            <a:r>
              <a:rPr lang="en-GB" sz="800" baseline="-25000" dirty="0">
                <a:solidFill>
                  <a:schemeClr val="tx1"/>
                </a:solidFill>
                <a:latin typeface="Helvetica" pitchFamily="2" charset="0"/>
              </a:rPr>
              <a:t>2</a:t>
            </a:r>
            <a:endParaRPr lang="en-GB" sz="800" dirty="0">
              <a:solidFill>
                <a:schemeClr val="tx1"/>
              </a:solidFill>
              <a:latin typeface="Helvetica" pitchFamily="2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D6114C1-FF2F-15DA-512D-B1E6593803ED}"/>
              </a:ext>
            </a:extLst>
          </p:cNvPr>
          <p:cNvSpPr/>
          <p:nvPr/>
        </p:nvSpPr>
        <p:spPr>
          <a:xfrm>
            <a:off x="4637959" y="635594"/>
            <a:ext cx="398224" cy="398224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dirty="0" err="1">
                <a:solidFill>
                  <a:schemeClr val="tx1"/>
                </a:solidFill>
                <a:latin typeface="Helvetica" pitchFamily="2" charset="0"/>
              </a:rPr>
              <a:t>v</a:t>
            </a:r>
            <a:r>
              <a:rPr lang="en-GB" sz="800" baseline="-25000" dirty="0" err="1">
                <a:solidFill>
                  <a:schemeClr val="tx1"/>
                </a:solidFill>
                <a:latin typeface="Helvetica" pitchFamily="2" charset="0"/>
              </a:rPr>
              <a:t>k</a:t>
            </a:r>
            <a:endParaRPr lang="en-GB" sz="800" dirty="0">
              <a:solidFill>
                <a:schemeClr val="tx1"/>
              </a:solidFill>
              <a:latin typeface="Helvetica" pitchFamily="2" charset="0"/>
            </a:endParaRPr>
          </a:p>
        </p:txBody>
      </p:sp>
      <p:cxnSp>
        <p:nvCxnSpPr>
          <p:cNvPr id="6" name="Gekrümmte Verbindung 5">
            <a:extLst>
              <a:ext uri="{FF2B5EF4-FFF2-40B4-BE49-F238E27FC236}">
                <a16:creationId xmlns:a16="http://schemas.microsoft.com/office/drawing/2014/main" id="{CD8BB714-667A-6BAF-81AB-3DDF851D813C}"/>
              </a:ext>
            </a:extLst>
          </p:cNvPr>
          <p:cNvCxnSpPr>
            <a:cxnSpLocks/>
            <a:stCxn id="3" idx="7"/>
            <a:endCxn id="4" idx="1"/>
          </p:cNvCxnSpPr>
          <p:nvPr/>
        </p:nvCxnSpPr>
        <p:spPr>
          <a:xfrm rot="5400000" flipH="1" flipV="1">
            <a:off x="1604586" y="-242789"/>
            <a:ext cx="12700" cy="1873404"/>
          </a:xfrm>
          <a:prstGeom prst="curvedConnector3">
            <a:avLst>
              <a:gd name="adj1" fmla="val 2259205"/>
            </a:avLst>
          </a:prstGeom>
          <a:ln w="127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krümmte Verbindung 6">
            <a:extLst>
              <a:ext uri="{FF2B5EF4-FFF2-40B4-BE49-F238E27FC236}">
                <a16:creationId xmlns:a16="http://schemas.microsoft.com/office/drawing/2014/main" id="{64F6CD8E-7BB0-CBFE-0294-EDD0BBD8F60C}"/>
              </a:ext>
            </a:extLst>
          </p:cNvPr>
          <p:cNvCxnSpPr>
            <a:cxnSpLocks/>
            <a:stCxn id="4" idx="7"/>
            <a:endCxn id="5" idx="1"/>
          </p:cNvCxnSpPr>
          <p:nvPr/>
        </p:nvCxnSpPr>
        <p:spPr>
          <a:xfrm rot="5400000" flipH="1" flipV="1">
            <a:off x="3759576" y="-242789"/>
            <a:ext cx="12700" cy="1873404"/>
          </a:xfrm>
          <a:prstGeom prst="curvedConnector3">
            <a:avLst>
              <a:gd name="adj1" fmla="val 2259205"/>
            </a:avLst>
          </a:prstGeom>
          <a:ln w="127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EDD91107-F3D6-C377-8D26-6334A1855EE2}"/>
              </a:ext>
            </a:extLst>
          </p:cNvPr>
          <p:cNvSpPr/>
          <p:nvPr/>
        </p:nvSpPr>
        <p:spPr>
          <a:xfrm>
            <a:off x="2482969" y="1522179"/>
            <a:ext cx="398224" cy="3982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dirty="0">
                <a:solidFill>
                  <a:schemeClr val="tx1"/>
                </a:solidFill>
                <a:latin typeface="Helvetica" pitchFamily="2" charset="0"/>
              </a:rPr>
              <a:t>v</a:t>
            </a:r>
            <a:r>
              <a:rPr lang="en-GB" sz="800" baseline="-25000" dirty="0">
                <a:solidFill>
                  <a:schemeClr val="tx1"/>
                </a:solidFill>
                <a:latin typeface="Helvetica" pitchFamily="2" charset="0"/>
              </a:rPr>
              <a:t>4</a:t>
            </a:r>
            <a:endParaRPr lang="en-GB" sz="800" dirty="0">
              <a:solidFill>
                <a:schemeClr val="tx1"/>
              </a:solidFill>
              <a:latin typeface="Helvetica" pitchFamily="2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0B76694-B711-E2CC-43EB-48A938698815}"/>
              </a:ext>
            </a:extLst>
          </p:cNvPr>
          <p:cNvSpPr/>
          <p:nvPr/>
        </p:nvSpPr>
        <p:spPr>
          <a:xfrm>
            <a:off x="415094" y="2817565"/>
            <a:ext cx="398224" cy="3982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dirty="0">
                <a:solidFill>
                  <a:schemeClr val="tx1"/>
                </a:solidFill>
                <a:latin typeface="Helvetica" pitchFamily="2" charset="0"/>
              </a:rPr>
              <a:t>v</a:t>
            </a:r>
            <a:r>
              <a:rPr lang="en-GB" sz="800" baseline="-25000" dirty="0">
                <a:solidFill>
                  <a:schemeClr val="tx1"/>
                </a:solidFill>
                <a:latin typeface="Helvetica" pitchFamily="2" charset="0"/>
              </a:rPr>
              <a:t>5</a:t>
            </a:r>
            <a:endParaRPr lang="en-GB" sz="800" dirty="0">
              <a:solidFill>
                <a:schemeClr val="tx1"/>
              </a:solidFill>
              <a:latin typeface="Helvetica" pitchFamily="2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34F984A6-D704-9130-3877-B5A35CC7D6A1}"/>
              </a:ext>
            </a:extLst>
          </p:cNvPr>
          <p:cNvSpPr txBox="1"/>
          <p:nvPr/>
        </p:nvSpPr>
        <p:spPr>
          <a:xfrm>
            <a:off x="660711" y="579841"/>
            <a:ext cx="7778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Helvetica" pitchFamily="2" charset="0"/>
              </a:rPr>
              <a:t>t</a:t>
            </a:r>
            <a:r>
              <a:rPr lang="en-GB" sz="800" baseline="-25000" dirty="0">
                <a:latin typeface="Helvetica" pitchFamily="2" charset="0"/>
              </a:rPr>
              <a:t>d,1</a:t>
            </a:r>
            <a:r>
              <a:rPr lang="en-GB" sz="800" dirty="0">
                <a:latin typeface="Helvetica" pitchFamily="2" charset="0"/>
              </a:rPr>
              <a:t>={t</a:t>
            </a:r>
            <a:r>
              <a:rPr lang="en-GB" sz="800" baseline="-25000" dirty="0">
                <a:latin typeface="Helvetica" pitchFamily="2" charset="0"/>
              </a:rPr>
              <a:t>1</a:t>
            </a:r>
            <a:r>
              <a:rPr lang="en-GB" sz="800" dirty="0">
                <a:latin typeface="Helvetica" pitchFamily="2" charset="0"/>
              </a:rPr>
              <a:t>,…,</a:t>
            </a:r>
            <a:r>
              <a:rPr lang="en-GB" sz="800" dirty="0" err="1">
                <a:latin typeface="Helvetica" pitchFamily="2" charset="0"/>
              </a:rPr>
              <a:t>t</a:t>
            </a:r>
            <a:r>
              <a:rPr lang="en-GB" sz="800" baseline="-25000" dirty="0" err="1">
                <a:latin typeface="Helvetica" pitchFamily="2" charset="0"/>
              </a:rPr>
              <a:t>n</a:t>
            </a:r>
            <a:r>
              <a:rPr lang="en-GB" sz="800" dirty="0">
                <a:latin typeface="Helvetica" pitchFamily="2" charset="0"/>
              </a:rPr>
              <a:t>}</a:t>
            </a:r>
            <a:endParaRPr lang="en-GB" sz="800" baseline="-25000" dirty="0">
              <a:latin typeface="Helvetica" pitchFamily="2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BF0B51A7-1B0E-25DA-BF08-F5741697721E}"/>
              </a:ext>
            </a:extLst>
          </p:cNvPr>
          <p:cNvSpPr txBox="1"/>
          <p:nvPr/>
        </p:nvSpPr>
        <p:spPr>
          <a:xfrm>
            <a:off x="2848117" y="578126"/>
            <a:ext cx="7656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Helvetica" pitchFamily="2" charset="0"/>
              </a:rPr>
              <a:t>t</a:t>
            </a:r>
            <a:r>
              <a:rPr lang="en-GB" sz="800" baseline="-25000" dirty="0">
                <a:latin typeface="Helvetica" pitchFamily="2" charset="0"/>
              </a:rPr>
              <a:t>d,2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92A04ADE-9153-A828-BAB7-F641C4DA91E5}"/>
              </a:ext>
            </a:extLst>
          </p:cNvPr>
          <p:cNvSpPr txBox="1"/>
          <p:nvPr/>
        </p:nvSpPr>
        <p:spPr>
          <a:xfrm>
            <a:off x="3590543" y="283692"/>
            <a:ext cx="256668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Helvetica" pitchFamily="2" charset="0"/>
              </a:rPr>
              <a:t>…</a:t>
            </a:r>
            <a:endParaRPr lang="en-GB" sz="800" baseline="-25000" dirty="0">
              <a:latin typeface="Helvetica" pitchFamily="2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72E4AC59-B5DA-3AAF-F97A-B685922BA8B0}"/>
              </a:ext>
            </a:extLst>
          </p:cNvPr>
          <p:cNvSpPr txBox="1"/>
          <p:nvPr/>
        </p:nvSpPr>
        <p:spPr>
          <a:xfrm>
            <a:off x="1758578" y="579106"/>
            <a:ext cx="8025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latin typeface="Helvetica" pitchFamily="2" charset="0"/>
              </a:rPr>
              <a:t>t</a:t>
            </a:r>
            <a:r>
              <a:rPr lang="en-GB" sz="800" baseline="-25000" dirty="0">
                <a:latin typeface="Helvetica" pitchFamily="2" charset="0"/>
              </a:rPr>
              <a:t>a,2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9E40813B-2218-4359-88C3-71D9A7BA0715}"/>
              </a:ext>
            </a:extLst>
          </p:cNvPr>
          <p:cNvSpPr txBox="1"/>
          <p:nvPr/>
        </p:nvSpPr>
        <p:spPr>
          <a:xfrm>
            <a:off x="3918938" y="578126"/>
            <a:ext cx="8025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 err="1">
                <a:latin typeface="Helvetica" pitchFamily="2" charset="0"/>
              </a:rPr>
              <a:t>t</a:t>
            </a:r>
            <a:r>
              <a:rPr lang="en-GB" sz="800" baseline="-25000" dirty="0" err="1">
                <a:latin typeface="Helvetica" pitchFamily="2" charset="0"/>
              </a:rPr>
              <a:t>a,k</a:t>
            </a:r>
            <a:endParaRPr lang="en-GB" sz="800" baseline="-25000" dirty="0">
              <a:latin typeface="Helvetica" pitchFamily="2" charset="0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D3FCEDFC-9818-A6DA-5636-2E65B41783A5}"/>
              </a:ext>
            </a:extLst>
          </p:cNvPr>
          <p:cNvSpPr txBox="1"/>
          <p:nvPr/>
        </p:nvSpPr>
        <p:spPr>
          <a:xfrm>
            <a:off x="590438" y="2622897"/>
            <a:ext cx="3768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Helvetica" pitchFamily="2" charset="0"/>
              </a:rPr>
              <a:t>t</a:t>
            </a:r>
            <a:r>
              <a:rPr lang="en-GB" sz="800" baseline="-25000" dirty="0">
                <a:latin typeface="Helvetica" pitchFamily="2" charset="0"/>
              </a:rPr>
              <a:t>d,5</a:t>
            </a:r>
          </a:p>
        </p:txBody>
      </p:sp>
      <p:cxnSp>
        <p:nvCxnSpPr>
          <p:cNvPr id="21" name="Gekrümmte Verbindung 20">
            <a:extLst>
              <a:ext uri="{FF2B5EF4-FFF2-40B4-BE49-F238E27FC236}">
                <a16:creationId xmlns:a16="http://schemas.microsoft.com/office/drawing/2014/main" id="{A2FBDAF7-C0A6-B9EE-4406-6874A5695FE9}"/>
              </a:ext>
            </a:extLst>
          </p:cNvPr>
          <p:cNvCxnSpPr>
            <a:cxnSpLocks/>
            <a:stCxn id="10" idx="0"/>
            <a:endCxn id="8" idx="2"/>
          </p:cNvCxnSpPr>
          <p:nvPr/>
        </p:nvCxnSpPr>
        <p:spPr>
          <a:xfrm rot="5400000" flipH="1" flipV="1">
            <a:off x="1000450" y="1335047"/>
            <a:ext cx="1096274" cy="1868763"/>
          </a:xfrm>
          <a:prstGeom prst="curvedConnector2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krümmte Verbindung 23">
            <a:extLst>
              <a:ext uri="{FF2B5EF4-FFF2-40B4-BE49-F238E27FC236}">
                <a16:creationId xmlns:a16="http://schemas.microsoft.com/office/drawing/2014/main" id="{4EF475AA-F8DB-06F0-FA4C-959BD4EF365D}"/>
              </a:ext>
            </a:extLst>
          </p:cNvPr>
          <p:cNvCxnSpPr>
            <a:cxnSpLocks/>
            <a:stCxn id="10" idx="6"/>
            <a:endCxn id="8" idx="3"/>
          </p:cNvCxnSpPr>
          <p:nvPr/>
        </p:nvCxnSpPr>
        <p:spPr>
          <a:xfrm flipV="1">
            <a:off x="813318" y="1862084"/>
            <a:ext cx="1727970" cy="1154593"/>
          </a:xfrm>
          <a:prstGeom prst="curvedConnector2">
            <a:avLst/>
          </a:prstGeom>
          <a:ln w="1270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AF374D09-115A-8C22-94C4-45C50DD7F8C4}"/>
              </a:ext>
            </a:extLst>
          </p:cNvPr>
          <p:cNvSpPr/>
          <p:nvPr/>
        </p:nvSpPr>
        <p:spPr>
          <a:xfrm>
            <a:off x="4396890" y="2817565"/>
            <a:ext cx="398224" cy="3982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dirty="0">
                <a:solidFill>
                  <a:schemeClr val="tx1"/>
                </a:solidFill>
                <a:latin typeface="Helvetica" pitchFamily="2" charset="0"/>
              </a:rPr>
              <a:t>v</a:t>
            </a:r>
            <a:r>
              <a:rPr lang="en-GB" sz="800" baseline="-25000" dirty="0">
                <a:solidFill>
                  <a:schemeClr val="tx1"/>
                </a:solidFill>
                <a:latin typeface="Helvetica" pitchFamily="2" charset="0"/>
              </a:rPr>
              <a:t>6</a:t>
            </a:r>
            <a:endParaRPr lang="en-GB" sz="800" dirty="0">
              <a:solidFill>
                <a:schemeClr val="tx1"/>
              </a:solidFill>
              <a:latin typeface="Helvetica" pitchFamily="2" charset="0"/>
            </a:endParaRPr>
          </a:p>
        </p:txBody>
      </p:sp>
      <p:cxnSp>
        <p:nvCxnSpPr>
          <p:cNvPr id="28" name="Gekrümmte Verbindung 27">
            <a:extLst>
              <a:ext uri="{FF2B5EF4-FFF2-40B4-BE49-F238E27FC236}">
                <a16:creationId xmlns:a16="http://schemas.microsoft.com/office/drawing/2014/main" id="{9A6C8EA1-C1C9-10AE-1643-60632E8D83F8}"/>
              </a:ext>
            </a:extLst>
          </p:cNvPr>
          <p:cNvCxnSpPr>
            <a:cxnSpLocks/>
            <a:stCxn id="27" idx="0"/>
            <a:endCxn id="8" idx="6"/>
          </p:cNvCxnSpPr>
          <p:nvPr/>
        </p:nvCxnSpPr>
        <p:spPr>
          <a:xfrm rot="16200000" flipV="1">
            <a:off x="3190461" y="1412023"/>
            <a:ext cx="1096274" cy="1714809"/>
          </a:xfrm>
          <a:prstGeom prst="curvedConnector2">
            <a:avLst/>
          </a:prstGeom>
          <a:ln w="1270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krümmte Verbindung 31">
            <a:extLst>
              <a:ext uri="{FF2B5EF4-FFF2-40B4-BE49-F238E27FC236}">
                <a16:creationId xmlns:a16="http://schemas.microsoft.com/office/drawing/2014/main" id="{E62B68E7-440A-4EE0-FB4E-352FCEE7B7B7}"/>
              </a:ext>
            </a:extLst>
          </p:cNvPr>
          <p:cNvCxnSpPr>
            <a:cxnSpLocks/>
            <a:stCxn id="27" idx="2"/>
            <a:endCxn id="8" idx="5"/>
          </p:cNvCxnSpPr>
          <p:nvPr/>
        </p:nvCxnSpPr>
        <p:spPr>
          <a:xfrm rot="10800000">
            <a:off x="2822874" y="1862085"/>
            <a:ext cx="1574016" cy="1154593"/>
          </a:xfrm>
          <a:prstGeom prst="curvedConnector2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E62C2E9C-BC1F-DEB0-4DBA-3B5A791E6ECB}"/>
              </a:ext>
            </a:extLst>
          </p:cNvPr>
          <p:cNvCxnSpPr>
            <a:cxnSpLocks/>
            <a:stCxn id="8" idx="7"/>
            <a:endCxn id="4" idx="5"/>
          </p:cNvCxnSpPr>
          <p:nvPr/>
        </p:nvCxnSpPr>
        <p:spPr>
          <a:xfrm flipV="1">
            <a:off x="2822874" y="975499"/>
            <a:ext cx="0" cy="604999"/>
          </a:xfrm>
          <a:prstGeom prst="straightConnector1">
            <a:avLst/>
          </a:prstGeom>
          <a:ln w="1270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krümmte Verbindung 44">
            <a:extLst>
              <a:ext uri="{FF2B5EF4-FFF2-40B4-BE49-F238E27FC236}">
                <a16:creationId xmlns:a16="http://schemas.microsoft.com/office/drawing/2014/main" id="{B9ED6890-9EEF-FF82-8D71-C62E69E909B2}"/>
              </a:ext>
            </a:extLst>
          </p:cNvPr>
          <p:cNvCxnSpPr>
            <a:cxnSpLocks/>
            <a:stCxn id="3" idx="5"/>
            <a:endCxn id="4" idx="3"/>
          </p:cNvCxnSpPr>
          <p:nvPr/>
        </p:nvCxnSpPr>
        <p:spPr>
          <a:xfrm rot="16200000" flipH="1">
            <a:off x="1604586" y="38797"/>
            <a:ext cx="12700" cy="1873404"/>
          </a:xfrm>
          <a:prstGeom prst="curvedConnector3">
            <a:avLst>
              <a:gd name="adj1" fmla="val 2259205"/>
            </a:avLst>
          </a:prstGeom>
          <a:ln w="12700">
            <a:solidFill>
              <a:schemeClr val="accent3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krümmte Verbindung 48">
            <a:extLst>
              <a:ext uri="{FF2B5EF4-FFF2-40B4-BE49-F238E27FC236}">
                <a16:creationId xmlns:a16="http://schemas.microsoft.com/office/drawing/2014/main" id="{B9BFF8F0-B7F1-039A-DD6D-A2E39334BE58}"/>
              </a:ext>
            </a:extLst>
          </p:cNvPr>
          <p:cNvCxnSpPr>
            <a:cxnSpLocks/>
            <a:stCxn id="5" idx="3"/>
            <a:endCxn id="4" idx="5"/>
          </p:cNvCxnSpPr>
          <p:nvPr/>
        </p:nvCxnSpPr>
        <p:spPr>
          <a:xfrm rot="5400000">
            <a:off x="3759576" y="38797"/>
            <a:ext cx="12700" cy="1873404"/>
          </a:xfrm>
          <a:prstGeom prst="curvedConnector3">
            <a:avLst>
              <a:gd name="adj1" fmla="val 2259205"/>
            </a:avLst>
          </a:prstGeom>
          <a:ln w="127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feld 51">
            <a:extLst>
              <a:ext uri="{FF2B5EF4-FFF2-40B4-BE49-F238E27FC236}">
                <a16:creationId xmlns:a16="http://schemas.microsoft.com/office/drawing/2014/main" id="{4A58ED3F-666E-5F70-54DE-384207B1C846}"/>
              </a:ext>
            </a:extLst>
          </p:cNvPr>
          <p:cNvSpPr txBox="1"/>
          <p:nvPr/>
        </p:nvSpPr>
        <p:spPr>
          <a:xfrm>
            <a:off x="663885" y="800798"/>
            <a:ext cx="7778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Helvetica" pitchFamily="2" charset="0"/>
              </a:rPr>
              <a:t>t</a:t>
            </a:r>
            <a:r>
              <a:rPr lang="en-GB" sz="800" baseline="-25000" dirty="0">
                <a:latin typeface="Helvetica" pitchFamily="2" charset="0"/>
              </a:rPr>
              <a:t>a,1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030D012B-1CA2-9D86-B81A-F5A63ED18E24}"/>
              </a:ext>
            </a:extLst>
          </p:cNvPr>
          <p:cNvSpPr txBox="1"/>
          <p:nvPr/>
        </p:nvSpPr>
        <p:spPr>
          <a:xfrm>
            <a:off x="1759944" y="777106"/>
            <a:ext cx="8025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>
                <a:latin typeface="Helvetica" pitchFamily="2" charset="0"/>
              </a:rPr>
              <a:t>t</a:t>
            </a:r>
            <a:r>
              <a:rPr lang="en-GB" sz="800" baseline="-25000" dirty="0">
                <a:latin typeface="Helvetica" pitchFamily="2" charset="0"/>
              </a:rPr>
              <a:t>d,2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4017FEAB-D5C4-3726-FC99-DB920E1ED86D}"/>
              </a:ext>
            </a:extLst>
          </p:cNvPr>
          <p:cNvSpPr txBox="1"/>
          <p:nvPr/>
        </p:nvSpPr>
        <p:spPr>
          <a:xfrm>
            <a:off x="2834592" y="772619"/>
            <a:ext cx="7507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Helvetica" pitchFamily="2" charset="0"/>
              </a:rPr>
              <a:t>t</a:t>
            </a:r>
            <a:r>
              <a:rPr lang="en-GB" sz="800" baseline="-25000" dirty="0">
                <a:latin typeface="Helvetica" pitchFamily="2" charset="0"/>
              </a:rPr>
              <a:t>a,2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293CF3D5-3E89-6175-7D19-E46331F7C596}"/>
              </a:ext>
            </a:extLst>
          </p:cNvPr>
          <p:cNvSpPr txBox="1"/>
          <p:nvPr/>
        </p:nvSpPr>
        <p:spPr>
          <a:xfrm>
            <a:off x="3914222" y="776039"/>
            <a:ext cx="8025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 err="1">
                <a:latin typeface="Helvetica" pitchFamily="2" charset="0"/>
              </a:rPr>
              <a:t>t</a:t>
            </a:r>
            <a:r>
              <a:rPr lang="en-GB" sz="800" baseline="-25000" dirty="0" err="1">
                <a:latin typeface="Helvetica" pitchFamily="2" charset="0"/>
              </a:rPr>
              <a:t>d,k</a:t>
            </a:r>
            <a:endParaRPr lang="en-GB" sz="800" baseline="-25000" dirty="0">
              <a:latin typeface="Helvetica" pitchFamily="2" charset="0"/>
            </a:endParaRP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347CB770-A938-219A-1146-9C0849D53984}"/>
              </a:ext>
            </a:extLst>
          </p:cNvPr>
          <p:cNvSpPr txBox="1"/>
          <p:nvPr/>
        </p:nvSpPr>
        <p:spPr>
          <a:xfrm>
            <a:off x="3615956" y="1122643"/>
            <a:ext cx="256668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Helvetica" pitchFamily="2" charset="0"/>
              </a:rPr>
              <a:t>…</a:t>
            </a:r>
            <a:endParaRPr lang="en-GB" sz="800" baseline="-25000" dirty="0">
              <a:latin typeface="Helvetica" pitchFamily="2" charset="0"/>
            </a:endParaRPr>
          </a:p>
        </p:txBody>
      </p:sp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C3DD67FA-D845-4E0E-E543-5BAF6F6661DB}"/>
              </a:ext>
            </a:extLst>
          </p:cNvPr>
          <p:cNvCxnSpPr>
            <a:cxnSpLocks/>
            <a:stCxn id="8" idx="1"/>
            <a:endCxn id="4" idx="3"/>
          </p:cNvCxnSpPr>
          <p:nvPr/>
        </p:nvCxnSpPr>
        <p:spPr>
          <a:xfrm flipV="1">
            <a:off x="2541288" y="975499"/>
            <a:ext cx="0" cy="604999"/>
          </a:xfrm>
          <a:prstGeom prst="straightConnector1">
            <a:avLst/>
          </a:prstGeom>
          <a:ln w="1270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feld 61">
            <a:extLst>
              <a:ext uri="{FF2B5EF4-FFF2-40B4-BE49-F238E27FC236}">
                <a16:creationId xmlns:a16="http://schemas.microsoft.com/office/drawing/2014/main" id="{48256868-3F0C-C1AA-78EB-DE47C2FEAED3}"/>
              </a:ext>
            </a:extLst>
          </p:cNvPr>
          <p:cNvSpPr txBox="1"/>
          <p:nvPr/>
        </p:nvSpPr>
        <p:spPr>
          <a:xfrm>
            <a:off x="742838" y="2775297"/>
            <a:ext cx="3768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Helvetica" pitchFamily="2" charset="0"/>
              </a:rPr>
              <a:t>t</a:t>
            </a:r>
            <a:r>
              <a:rPr lang="en-GB" sz="800" baseline="-25000" dirty="0">
                <a:latin typeface="Helvetica" pitchFamily="2" charset="0"/>
              </a:rPr>
              <a:t>a,5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DD89534C-E520-F777-E6F2-3DF1D5EB12BA}"/>
              </a:ext>
            </a:extLst>
          </p:cNvPr>
          <p:cNvSpPr txBox="1"/>
          <p:nvPr/>
        </p:nvSpPr>
        <p:spPr>
          <a:xfrm>
            <a:off x="4303480" y="2602121"/>
            <a:ext cx="3768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Helvetica" pitchFamily="2" charset="0"/>
              </a:rPr>
              <a:t>t</a:t>
            </a:r>
            <a:r>
              <a:rPr lang="en-GB" sz="800" baseline="-25000" dirty="0">
                <a:latin typeface="Helvetica" pitchFamily="2" charset="0"/>
              </a:rPr>
              <a:t>d,6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F31E1D05-D932-AC00-54CB-296A4D32E27F}"/>
              </a:ext>
            </a:extLst>
          </p:cNvPr>
          <p:cNvSpPr txBox="1"/>
          <p:nvPr/>
        </p:nvSpPr>
        <p:spPr>
          <a:xfrm>
            <a:off x="4127095" y="2765596"/>
            <a:ext cx="3768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Helvetica" pitchFamily="2" charset="0"/>
              </a:rPr>
              <a:t>t</a:t>
            </a:r>
            <a:r>
              <a:rPr lang="en-GB" sz="800" baseline="-25000" dirty="0">
                <a:latin typeface="Helvetica" pitchFamily="2" charset="0"/>
              </a:rPr>
              <a:t>a,6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80E6BE8B-1A48-7892-93FE-9714F5949DA6}"/>
              </a:ext>
            </a:extLst>
          </p:cNvPr>
          <p:cNvSpPr txBox="1"/>
          <p:nvPr/>
        </p:nvSpPr>
        <p:spPr>
          <a:xfrm>
            <a:off x="2159869" y="1714554"/>
            <a:ext cx="3768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Helvetica" pitchFamily="2" charset="0"/>
              </a:rPr>
              <a:t>t</a:t>
            </a:r>
            <a:r>
              <a:rPr lang="en-GB" sz="800" baseline="-25000" dirty="0">
                <a:latin typeface="Helvetica" pitchFamily="2" charset="0"/>
              </a:rPr>
              <a:t>a,4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FC5F210A-B97D-BB24-A66C-B8A82949D6D4}"/>
              </a:ext>
            </a:extLst>
          </p:cNvPr>
          <p:cNvSpPr txBox="1"/>
          <p:nvPr/>
        </p:nvSpPr>
        <p:spPr>
          <a:xfrm>
            <a:off x="2284489" y="1836096"/>
            <a:ext cx="3768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Helvetica" pitchFamily="2" charset="0"/>
              </a:rPr>
              <a:t>t</a:t>
            </a:r>
            <a:r>
              <a:rPr lang="en-GB" sz="800" baseline="-25000" dirty="0">
                <a:latin typeface="Helvetica" pitchFamily="2" charset="0"/>
              </a:rPr>
              <a:t>d,4</a:t>
            </a: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DD31AA6D-1770-4FCB-B36B-4D1A8CA13C1A}"/>
              </a:ext>
            </a:extLst>
          </p:cNvPr>
          <p:cNvSpPr txBox="1"/>
          <p:nvPr/>
        </p:nvSpPr>
        <p:spPr>
          <a:xfrm>
            <a:off x="2818222" y="1856542"/>
            <a:ext cx="3768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Helvetica" pitchFamily="2" charset="0"/>
              </a:rPr>
              <a:t>t</a:t>
            </a:r>
            <a:r>
              <a:rPr lang="en-GB" sz="800" baseline="-25000" dirty="0">
                <a:latin typeface="Helvetica" pitchFamily="2" charset="0"/>
              </a:rPr>
              <a:t>a,4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7B8873C5-4307-47DD-8E55-206E7B0C984C}"/>
              </a:ext>
            </a:extLst>
          </p:cNvPr>
          <p:cNvSpPr txBox="1"/>
          <p:nvPr/>
        </p:nvSpPr>
        <p:spPr>
          <a:xfrm>
            <a:off x="2853552" y="1710810"/>
            <a:ext cx="3768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latin typeface="Helvetica" pitchFamily="2" charset="0"/>
              </a:rPr>
              <a:t>t</a:t>
            </a:r>
            <a:r>
              <a:rPr lang="en-GB" sz="800" baseline="-25000" dirty="0">
                <a:latin typeface="Helvetica" pitchFamily="2" charset="0"/>
              </a:rPr>
              <a:t>d,4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CC9F6699-D1A0-DC69-FEA2-6E0A7E6CA20C}"/>
              </a:ext>
            </a:extLst>
          </p:cNvPr>
          <p:cNvSpPr txBox="1"/>
          <p:nvPr/>
        </p:nvSpPr>
        <p:spPr>
          <a:xfrm>
            <a:off x="1860858" y="1220890"/>
            <a:ext cx="7003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 err="1">
                <a:latin typeface="Helvetica" pitchFamily="2" charset="0"/>
              </a:rPr>
              <a:t>t</a:t>
            </a:r>
            <a:r>
              <a:rPr lang="en-GB" sz="800" baseline="-25000" dirty="0" err="1">
                <a:latin typeface="Helvetica" pitchFamily="2" charset="0"/>
              </a:rPr>
              <a:t>transfer</a:t>
            </a:r>
            <a:endParaRPr lang="en-GB" sz="800" baseline="-25000" dirty="0">
              <a:latin typeface="Helvetica" pitchFamily="2" charset="0"/>
            </a:endParaRPr>
          </a:p>
        </p:txBody>
      </p:sp>
      <p:grpSp>
        <p:nvGrpSpPr>
          <p:cNvPr id="78" name="Gruppieren 77">
            <a:extLst>
              <a:ext uri="{FF2B5EF4-FFF2-40B4-BE49-F238E27FC236}">
                <a16:creationId xmlns:a16="http://schemas.microsoft.com/office/drawing/2014/main" id="{0DD59495-D3F1-2662-DB5B-001F04E3FE86}"/>
              </a:ext>
            </a:extLst>
          </p:cNvPr>
          <p:cNvGrpSpPr/>
          <p:nvPr/>
        </p:nvGrpSpPr>
        <p:grpSpPr>
          <a:xfrm>
            <a:off x="1517202" y="3011623"/>
            <a:ext cx="2727981" cy="577021"/>
            <a:chOff x="1928094" y="3108067"/>
            <a:chExt cx="2421828" cy="577021"/>
          </a:xfrm>
        </p:grpSpPr>
        <p:cxnSp>
          <p:nvCxnSpPr>
            <p:cNvPr id="74" name="Gerade Verbindung 73">
              <a:extLst>
                <a:ext uri="{FF2B5EF4-FFF2-40B4-BE49-F238E27FC236}">
                  <a16:creationId xmlns:a16="http://schemas.microsoft.com/office/drawing/2014/main" id="{5D6EF1A8-5828-5291-16D0-10BFEE7138C4}"/>
                </a:ext>
              </a:extLst>
            </p:cNvPr>
            <p:cNvCxnSpPr/>
            <p:nvPr/>
          </p:nvCxnSpPr>
          <p:spPr>
            <a:xfrm>
              <a:off x="1928094" y="3381616"/>
              <a:ext cx="217324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feld 74">
              <a:extLst>
                <a:ext uri="{FF2B5EF4-FFF2-40B4-BE49-F238E27FC236}">
                  <a16:creationId xmlns:a16="http://schemas.microsoft.com/office/drawing/2014/main" id="{6D9ED78F-3993-4BDD-F2A4-43B703A9D97B}"/>
                </a:ext>
              </a:extLst>
            </p:cNvPr>
            <p:cNvSpPr txBox="1"/>
            <p:nvPr/>
          </p:nvSpPr>
          <p:spPr>
            <a:xfrm>
              <a:off x="2110851" y="3284978"/>
              <a:ext cx="22390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Helvetica" pitchFamily="2" charset="0"/>
                </a:rPr>
                <a:t>Graph representation of dynamic services </a:t>
              </a:r>
            </a:p>
          </p:txBody>
        </p:sp>
        <p:cxnSp>
          <p:nvCxnSpPr>
            <p:cNvPr id="76" name="Gerade Verbindung 75">
              <a:extLst>
                <a:ext uri="{FF2B5EF4-FFF2-40B4-BE49-F238E27FC236}">
                  <a16:creationId xmlns:a16="http://schemas.microsoft.com/office/drawing/2014/main" id="{DF2F2775-C7AF-B8A1-490C-02BDCF045437}"/>
                </a:ext>
              </a:extLst>
            </p:cNvPr>
            <p:cNvCxnSpPr/>
            <p:nvPr/>
          </p:nvCxnSpPr>
          <p:spPr>
            <a:xfrm>
              <a:off x="1928094" y="3215789"/>
              <a:ext cx="217324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feld 76">
              <a:extLst>
                <a:ext uri="{FF2B5EF4-FFF2-40B4-BE49-F238E27FC236}">
                  <a16:creationId xmlns:a16="http://schemas.microsoft.com/office/drawing/2014/main" id="{C5719CB4-62F2-53EA-E2AB-1C39A31AD012}"/>
                </a:ext>
              </a:extLst>
            </p:cNvPr>
            <p:cNvSpPr txBox="1"/>
            <p:nvPr/>
          </p:nvSpPr>
          <p:spPr>
            <a:xfrm>
              <a:off x="2110851" y="3108067"/>
              <a:ext cx="22390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latin typeface="Helvetica" pitchFamily="2" charset="0"/>
                </a:rPr>
                <a:t>Line-Based-Transit (LBT)</a:t>
              </a:r>
            </a:p>
          </p:txBody>
        </p:sp>
      </p:grpSp>
      <p:sp>
        <p:nvSpPr>
          <p:cNvPr id="79" name="Textfeld 78">
            <a:extLst>
              <a:ext uri="{FF2B5EF4-FFF2-40B4-BE49-F238E27FC236}">
                <a16:creationId xmlns:a16="http://schemas.microsoft.com/office/drawing/2014/main" id="{B2B186C1-123B-C268-0178-249F1966387C}"/>
              </a:ext>
            </a:extLst>
          </p:cNvPr>
          <p:cNvSpPr txBox="1"/>
          <p:nvPr/>
        </p:nvSpPr>
        <p:spPr>
          <a:xfrm rot="19671101">
            <a:off x="986354" y="2246063"/>
            <a:ext cx="11738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solidFill>
                  <a:srgbClr val="0065BD"/>
                </a:solidFill>
                <a:latin typeface="Helvetica" pitchFamily="2" charset="0"/>
              </a:rPr>
              <a:t>dynamic feeder 1</a:t>
            </a:r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96DB7C14-897F-4BFA-51BE-6D60B6B9AE71}"/>
              </a:ext>
            </a:extLst>
          </p:cNvPr>
          <p:cNvSpPr txBox="1"/>
          <p:nvPr/>
        </p:nvSpPr>
        <p:spPr>
          <a:xfrm rot="2075870">
            <a:off x="3100329" y="2246062"/>
            <a:ext cx="11814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solidFill>
                  <a:srgbClr val="0065BD"/>
                </a:solidFill>
                <a:latin typeface="Helvetica" pitchFamily="2" charset="0"/>
              </a:rPr>
              <a:t>dynamic feeder 2</a:t>
            </a:r>
          </a:p>
        </p:txBody>
      </p:sp>
    </p:spTree>
    <p:extLst>
      <p:ext uri="{BB962C8B-B14F-4D97-AF65-F5344CB8AC3E}">
        <p14:creationId xmlns:p14="http://schemas.microsoft.com/office/powerpoint/2010/main" val="2508276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E4A57BF-151F-8174-7057-69656541EA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169" b="17923"/>
          <a:stretch/>
        </p:blipFill>
        <p:spPr>
          <a:xfrm>
            <a:off x="792" y="391063"/>
            <a:ext cx="5367028" cy="2077200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87871CC5-45B3-68B6-A7E2-D62FBF53EF2B}"/>
              </a:ext>
            </a:extLst>
          </p:cNvPr>
          <p:cNvSpPr txBox="1"/>
          <p:nvPr/>
        </p:nvSpPr>
        <p:spPr>
          <a:xfrm>
            <a:off x="826011" y="0"/>
            <a:ext cx="37121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Sociality Score – Access Only – Morning Peak 07:00 – 10:00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22490DC3-A953-701D-5FDA-0D4A2F9393BD}"/>
              </a:ext>
            </a:extLst>
          </p:cNvPr>
          <p:cNvSpPr txBox="1"/>
          <p:nvPr/>
        </p:nvSpPr>
        <p:spPr>
          <a:xfrm>
            <a:off x="195532" y="181687"/>
            <a:ext cx="22946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base case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6545171-2DAA-08D5-0586-CB367B372801}"/>
              </a:ext>
            </a:extLst>
          </p:cNvPr>
          <p:cNvSpPr txBox="1"/>
          <p:nvPr/>
        </p:nvSpPr>
        <p:spPr>
          <a:xfrm>
            <a:off x="2961736" y="178175"/>
            <a:ext cx="22946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DRT integration</a:t>
            </a:r>
          </a:p>
        </p:txBody>
      </p: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90B77764-67E5-DC2A-9F0E-C7612EB4B391}"/>
              </a:ext>
            </a:extLst>
          </p:cNvPr>
          <p:cNvGrpSpPr/>
          <p:nvPr/>
        </p:nvGrpSpPr>
        <p:grpSpPr>
          <a:xfrm>
            <a:off x="159094" y="2550583"/>
            <a:ext cx="2577043" cy="284154"/>
            <a:chOff x="113699" y="2579766"/>
            <a:chExt cx="2577043" cy="284154"/>
          </a:xfrm>
        </p:grpSpPr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55B6E1B8-C745-5096-872B-DE5E4E2F5C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36" t="92525" r="2224" b="2912"/>
            <a:stretch/>
          </p:blipFill>
          <p:spPr>
            <a:xfrm>
              <a:off x="165589" y="2579766"/>
              <a:ext cx="2308934" cy="72407"/>
            </a:xfrm>
            <a:prstGeom prst="rect">
              <a:avLst/>
            </a:prstGeom>
          </p:spPr>
        </p:pic>
        <p:cxnSp>
          <p:nvCxnSpPr>
            <p:cNvPr id="25" name="Gerade Verbindung 24">
              <a:extLst>
                <a:ext uri="{FF2B5EF4-FFF2-40B4-BE49-F238E27FC236}">
                  <a16:creationId xmlns:a16="http://schemas.microsoft.com/office/drawing/2014/main" id="{3FDC5C51-E8C5-2721-0BE7-CE9F35590EB7}"/>
                </a:ext>
              </a:extLst>
            </p:cNvPr>
            <p:cNvCxnSpPr>
              <a:cxnSpLocks/>
            </p:cNvCxnSpPr>
            <p:nvPr/>
          </p:nvCxnSpPr>
          <p:spPr>
            <a:xfrm>
              <a:off x="165589" y="2582421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Gerade Verbindung 28">
              <a:extLst>
                <a:ext uri="{FF2B5EF4-FFF2-40B4-BE49-F238E27FC236}">
                  <a16:creationId xmlns:a16="http://schemas.microsoft.com/office/drawing/2014/main" id="{1EE6AAA0-431E-185E-1666-4544971B9173}"/>
                </a:ext>
              </a:extLst>
            </p:cNvPr>
            <p:cNvCxnSpPr>
              <a:cxnSpLocks/>
            </p:cNvCxnSpPr>
            <p:nvPr/>
          </p:nvCxnSpPr>
          <p:spPr>
            <a:xfrm>
              <a:off x="1488315" y="2582421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Gerade Verbindung 29">
              <a:extLst>
                <a:ext uri="{FF2B5EF4-FFF2-40B4-BE49-F238E27FC236}">
                  <a16:creationId xmlns:a16="http://schemas.microsoft.com/office/drawing/2014/main" id="{80C970A1-2813-C047-84BB-4B93D3178BFE}"/>
                </a:ext>
              </a:extLst>
            </p:cNvPr>
            <p:cNvCxnSpPr>
              <a:cxnSpLocks/>
            </p:cNvCxnSpPr>
            <p:nvPr/>
          </p:nvCxnSpPr>
          <p:spPr>
            <a:xfrm>
              <a:off x="825125" y="2582421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Gerade Verbindung 30">
              <a:extLst>
                <a:ext uri="{FF2B5EF4-FFF2-40B4-BE49-F238E27FC236}">
                  <a16:creationId xmlns:a16="http://schemas.microsoft.com/office/drawing/2014/main" id="{E8880EE0-D2E3-DC38-F462-ABAD418AA61B}"/>
                </a:ext>
              </a:extLst>
            </p:cNvPr>
            <p:cNvCxnSpPr>
              <a:cxnSpLocks/>
            </p:cNvCxnSpPr>
            <p:nvPr/>
          </p:nvCxnSpPr>
          <p:spPr>
            <a:xfrm>
              <a:off x="2148910" y="2582421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B01E2F72-7A96-0F44-060D-DE1DB204FE40}"/>
                </a:ext>
              </a:extLst>
            </p:cNvPr>
            <p:cNvSpPr txBox="1"/>
            <p:nvPr/>
          </p:nvSpPr>
          <p:spPr>
            <a:xfrm>
              <a:off x="113699" y="2663865"/>
              <a:ext cx="10378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0</a:t>
              </a:r>
            </a:p>
          </p:txBody>
        </p:sp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E3FFF2DB-E29D-A559-405C-0322C7BDF584}"/>
                </a:ext>
              </a:extLst>
            </p:cNvPr>
            <p:cNvSpPr txBox="1"/>
            <p:nvPr/>
          </p:nvSpPr>
          <p:spPr>
            <a:xfrm>
              <a:off x="607603" y="2659108"/>
              <a:ext cx="435044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100</a:t>
              </a:r>
            </a:p>
          </p:txBody>
        </p:sp>
        <p:sp>
          <p:nvSpPr>
            <p:cNvPr id="37" name="Textfeld 36">
              <a:extLst>
                <a:ext uri="{FF2B5EF4-FFF2-40B4-BE49-F238E27FC236}">
                  <a16:creationId xmlns:a16="http://schemas.microsoft.com/office/drawing/2014/main" id="{050CDD7E-8F6C-6824-57C0-34CBDE093A89}"/>
                </a:ext>
              </a:extLst>
            </p:cNvPr>
            <p:cNvSpPr txBox="1"/>
            <p:nvPr/>
          </p:nvSpPr>
          <p:spPr>
            <a:xfrm>
              <a:off x="1269733" y="2659107"/>
              <a:ext cx="432449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200</a:t>
              </a:r>
            </a:p>
          </p:txBody>
        </p:sp>
        <p:sp>
          <p:nvSpPr>
            <p:cNvPr id="38" name="Textfeld 37">
              <a:extLst>
                <a:ext uri="{FF2B5EF4-FFF2-40B4-BE49-F238E27FC236}">
                  <a16:creationId xmlns:a16="http://schemas.microsoft.com/office/drawing/2014/main" id="{E7F33EA8-BA1F-91B5-F6C7-31516FAF506C}"/>
                </a:ext>
              </a:extLst>
            </p:cNvPr>
            <p:cNvSpPr txBox="1"/>
            <p:nvPr/>
          </p:nvSpPr>
          <p:spPr>
            <a:xfrm>
              <a:off x="1932928" y="2655013"/>
              <a:ext cx="43244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300</a:t>
              </a:r>
            </a:p>
          </p:txBody>
        </p:sp>
        <p:cxnSp>
          <p:nvCxnSpPr>
            <p:cNvPr id="40" name="Gerade Verbindung 39">
              <a:extLst>
                <a:ext uri="{FF2B5EF4-FFF2-40B4-BE49-F238E27FC236}">
                  <a16:creationId xmlns:a16="http://schemas.microsoft.com/office/drawing/2014/main" id="{212D904C-0072-0EC5-E001-37C2074804F0}"/>
                </a:ext>
              </a:extLst>
            </p:cNvPr>
            <p:cNvCxnSpPr>
              <a:cxnSpLocks/>
            </p:cNvCxnSpPr>
            <p:nvPr/>
          </p:nvCxnSpPr>
          <p:spPr>
            <a:xfrm>
              <a:off x="2474524" y="2582421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Textfeld 40">
              <a:extLst>
                <a:ext uri="{FF2B5EF4-FFF2-40B4-BE49-F238E27FC236}">
                  <a16:creationId xmlns:a16="http://schemas.microsoft.com/office/drawing/2014/main" id="{3F3D506F-A103-2121-ECEF-4AE0879D9ED4}"/>
                </a:ext>
              </a:extLst>
            </p:cNvPr>
            <p:cNvSpPr txBox="1"/>
            <p:nvPr/>
          </p:nvSpPr>
          <p:spPr>
            <a:xfrm>
              <a:off x="2258303" y="2655012"/>
              <a:ext cx="432439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350</a:t>
              </a:r>
            </a:p>
          </p:txBody>
        </p:sp>
      </p:grpSp>
      <p:sp>
        <p:nvSpPr>
          <p:cNvPr id="58" name="Textfeld 57">
            <a:extLst>
              <a:ext uri="{FF2B5EF4-FFF2-40B4-BE49-F238E27FC236}">
                <a16:creationId xmlns:a16="http://schemas.microsoft.com/office/drawing/2014/main" id="{67AB8680-1285-5E81-F73F-3C9FCE84E2D6}"/>
              </a:ext>
            </a:extLst>
          </p:cNvPr>
          <p:cNvSpPr txBox="1"/>
          <p:nvPr/>
        </p:nvSpPr>
        <p:spPr>
          <a:xfrm>
            <a:off x="-387310" y="2749338"/>
            <a:ext cx="230892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latin typeface="Helvetica" pitchFamily="2" charset="0"/>
              </a:rPr>
              <a:t>sociality score in 1000 inhabitants </a:t>
            </a:r>
          </a:p>
        </p:txBody>
      </p:sp>
      <p:grpSp>
        <p:nvGrpSpPr>
          <p:cNvPr id="68" name="Gruppieren 67">
            <a:extLst>
              <a:ext uri="{FF2B5EF4-FFF2-40B4-BE49-F238E27FC236}">
                <a16:creationId xmlns:a16="http://schemas.microsoft.com/office/drawing/2014/main" id="{10D74EBE-AE4B-64C0-3C5F-44E900934891}"/>
              </a:ext>
            </a:extLst>
          </p:cNvPr>
          <p:cNvGrpSpPr/>
          <p:nvPr/>
        </p:nvGrpSpPr>
        <p:grpSpPr>
          <a:xfrm>
            <a:off x="2977539" y="2511994"/>
            <a:ext cx="2425368" cy="184666"/>
            <a:chOff x="3061512" y="2601232"/>
            <a:chExt cx="2425368" cy="184666"/>
          </a:xfrm>
        </p:grpSpPr>
        <p:sp>
          <p:nvSpPr>
            <p:cNvPr id="60" name="Sechseck 59">
              <a:extLst>
                <a:ext uri="{FF2B5EF4-FFF2-40B4-BE49-F238E27FC236}">
                  <a16:creationId xmlns:a16="http://schemas.microsoft.com/office/drawing/2014/main" id="{8990425C-8E70-BF5A-1680-3C661EA42BE2}"/>
                </a:ext>
              </a:extLst>
            </p:cNvPr>
            <p:cNvSpPr/>
            <p:nvPr/>
          </p:nvSpPr>
          <p:spPr>
            <a:xfrm>
              <a:off x="3061512" y="2630813"/>
              <a:ext cx="147952" cy="127544"/>
            </a:xfrm>
            <a:prstGeom prst="hexagon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Textfeld 60">
              <a:extLst>
                <a:ext uri="{FF2B5EF4-FFF2-40B4-BE49-F238E27FC236}">
                  <a16:creationId xmlns:a16="http://schemas.microsoft.com/office/drawing/2014/main" id="{46026730-AEC3-2D4A-3AEA-03FB8B7C3D61}"/>
                </a:ext>
              </a:extLst>
            </p:cNvPr>
            <p:cNvSpPr txBox="1"/>
            <p:nvPr/>
          </p:nvSpPr>
          <p:spPr>
            <a:xfrm>
              <a:off x="3177953" y="2601232"/>
              <a:ext cx="2308927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00" dirty="0">
                  <a:latin typeface="Helvetica" pitchFamily="2" charset="0"/>
                </a:rPr>
                <a:t>areas without </a:t>
              </a:r>
              <a:r>
                <a:rPr lang="en-GB" sz="600" dirty="0" err="1">
                  <a:latin typeface="Helvetica" pitchFamily="2" charset="0"/>
                </a:rPr>
                <a:t>pt</a:t>
              </a:r>
              <a:r>
                <a:rPr lang="en-GB" sz="600" dirty="0">
                  <a:latin typeface="Helvetica" pitchFamily="2" charset="0"/>
                </a:rPr>
                <a:t> access within 15 minute walk time</a:t>
              </a:r>
            </a:p>
          </p:txBody>
        </p:sp>
      </p:grpSp>
      <p:sp>
        <p:nvSpPr>
          <p:cNvPr id="70" name="Rechteck 69">
            <a:extLst>
              <a:ext uri="{FF2B5EF4-FFF2-40B4-BE49-F238E27FC236}">
                <a16:creationId xmlns:a16="http://schemas.microsoft.com/office/drawing/2014/main" id="{40D5AD74-CB87-2397-8DD5-AA814835D426}"/>
              </a:ext>
            </a:extLst>
          </p:cNvPr>
          <p:cNvSpPr/>
          <p:nvPr/>
        </p:nvSpPr>
        <p:spPr>
          <a:xfrm>
            <a:off x="2977539" y="2740391"/>
            <a:ext cx="159373" cy="1357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BBBDAD2A-127D-587A-FC66-F77D63D72761}"/>
              </a:ext>
            </a:extLst>
          </p:cNvPr>
          <p:cNvSpPr txBox="1"/>
          <p:nvPr/>
        </p:nvSpPr>
        <p:spPr>
          <a:xfrm>
            <a:off x="3090950" y="2715935"/>
            <a:ext cx="230892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" dirty="0">
                <a:latin typeface="Helvetica" pitchFamily="2" charset="0"/>
              </a:rPr>
              <a:t>Paris Saclay study area</a:t>
            </a:r>
          </a:p>
        </p:txBody>
      </p:sp>
    </p:spTree>
    <p:extLst>
      <p:ext uri="{BB962C8B-B14F-4D97-AF65-F5344CB8AC3E}">
        <p14:creationId xmlns:p14="http://schemas.microsoft.com/office/powerpoint/2010/main" val="411152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E4A57BF-151F-8174-7057-69656541EA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" b="87"/>
          <a:stretch/>
        </p:blipFill>
        <p:spPr>
          <a:xfrm>
            <a:off x="792" y="391063"/>
            <a:ext cx="5367028" cy="2077200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87871CC5-45B3-68B6-A7E2-D62FBF53EF2B}"/>
              </a:ext>
            </a:extLst>
          </p:cNvPr>
          <p:cNvSpPr txBox="1"/>
          <p:nvPr/>
        </p:nvSpPr>
        <p:spPr>
          <a:xfrm>
            <a:off x="996278" y="0"/>
            <a:ext cx="33716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Sociality Score – Access Only – Off Peak 10:00 – 16:00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22490DC3-A953-701D-5FDA-0D4A2F9393BD}"/>
              </a:ext>
            </a:extLst>
          </p:cNvPr>
          <p:cNvSpPr txBox="1"/>
          <p:nvPr/>
        </p:nvSpPr>
        <p:spPr>
          <a:xfrm>
            <a:off x="195532" y="181687"/>
            <a:ext cx="22946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base case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6545171-2DAA-08D5-0586-CB367B372801}"/>
              </a:ext>
            </a:extLst>
          </p:cNvPr>
          <p:cNvSpPr txBox="1"/>
          <p:nvPr/>
        </p:nvSpPr>
        <p:spPr>
          <a:xfrm>
            <a:off x="2961736" y="178175"/>
            <a:ext cx="22946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DRT integration</a:t>
            </a:r>
          </a:p>
        </p:txBody>
      </p: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90B77764-67E5-DC2A-9F0E-C7612EB4B391}"/>
              </a:ext>
            </a:extLst>
          </p:cNvPr>
          <p:cNvGrpSpPr/>
          <p:nvPr/>
        </p:nvGrpSpPr>
        <p:grpSpPr>
          <a:xfrm>
            <a:off x="159094" y="2550583"/>
            <a:ext cx="2577043" cy="284154"/>
            <a:chOff x="113699" y="2579766"/>
            <a:chExt cx="2577043" cy="284154"/>
          </a:xfrm>
        </p:grpSpPr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55B6E1B8-C745-5096-872B-DE5E4E2F5C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36" t="92525" r="2224" b="2912"/>
            <a:stretch/>
          </p:blipFill>
          <p:spPr>
            <a:xfrm>
              <a:off x="165589" y="2579766"/>
              <a:ext cx="2308934" cy="72407"/>
            </a:xfrm>
            <a:prstGeom prst="rect">
              <a:avLst/>
            </a:prstGeom>
          </p:spPr>
        </p:pic>
        <p:cxnSp>
          <p:nvCxnSpPr>
            <p:cNvPr id="25" name="Gerade Verbindung 24">
              <a:extLst>
                <a:ext uri="{FF2B5EF4-FFF2-40B4-BE49-F238E27FC236}">
                  <a16:creationId xmlns:a16="http://schemas.microsoft.com/office/drawing/2014/main" id="{3FDC5C51-E8C5-2721-0BE7-CE9F35590EB7}"/>
                </a:ext>
              </a:extLst>
            </p:cNvPr>
            <p:cNvCxnSpPr>
              <a:cxnSpLocks/>
            </p:cNvCxnSpPr>
            <p:nvPr/>
          </p:nvCxnSpPr>
          <p:spPr>
            <a:xfrm>
              <a:off x="165589" y="2582421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Gerade Verbindung 28">
              <a:extLst>
                <a:ext uri="{FF2B5EF4-FFF2-40B4-BE49-F238E27FC236}">
                  <a16:creationId xmlns:a16="http://schemas.microsoft.com/office/drawing/2014/main" id="{1EE6AAA0-431E-185E-1666-4544971B9173}"/>
                </a:ext>
              </a:extLst>
            </p:cNvPr>
            <p:cNvCxnSpPr>
              <a:cxnSpLocks/>
            </p:cNvCxnSpPr>
            <p:nvPr/>
          </p:nvCxnSpPr>
          <p:spPr>
            <a:xfrm>
              <a:off x="1488315" y="2582421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Gerade Verbindung 29">
              <a:extLst>
                <a:ext uri="{FF2B5EF4-FFF2-40B4-BE49-F238E27FC236}">
                  <a16:creationId xmlns:a16="http://schemas.microsoft.com/office/drawing/2014/main" id="{80C970A1-2813-C047-84BB-4B93D3178BFE}"/>
                </a:ext>
              </a:extLst>
            </p:cNvPr>
            <p:cNvCxnSpPr>
              <a:cxnSpLocks/>
            </p:cNvCxnSpPr>
            <p:nvPr/>
          </p:nvCxnSpPr>
          <p:spPr>
            <a:xfrm>
              <a:off x="825125" y="2582421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Gerade Verbindung 30">
              <a:extLst>
                <a:ext uri="{FF2B5EF4-FFF2-40B4-BE49-F238E27FC236}">
                  <a16:creationId xmlns:a16="http://schemas.microsoft.com/office/drawing/2014/main" id="{E8880EE0-D2E3-DC38-F462-ABAD418AA61B}"/>
                </a:ext>
              </a:extLst>
            </p:cNvPr>
            <p:cNvCxnSpPr>
              <a:cxnSpLocks/>
            </p:cNvCxnSpPr>
            <p:nvPr/>
          </p:nvCxnSpPr>
          <p:spPr>
            <a:xfrm>
              <a:off x="2148910" y="2582421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B01E2F72-7A96-0F44-060D-DE1DB204FE40}"/>
                </a:ext>
              </a:extLst>
            </p:cNvPr>
            <p:cNvSpPr txBox="1"/>
            <p:nvPr/>
          </p:nvSpPr>
          <p:spPr>
            <a:xfrm>
              <a:off x="113699" y="2663865"/>
              <a:ext cx="10378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0</a:t>
              </a:r>
            </a:p>
          </p:txBody>
        </p:sp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E3FFF2DB-E29D-A559-405C-0322C7BDF584}"/>
                </a:ext>
              </a:extLst>
            </p:cNvPr>
            <p:cNvSpPr txBox="1"/>
            <p:nvPr/>
          </p:nvSpPr>
          <p:spPr>
            <a:xfrm>
              <a:off x="607603" y="2659108"/>
              <a:ext cx="435044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100</a:t>
              </a:r>
            </a:p>
          </p:txBody>
        </p:sp>
        <p:sp>
          <p:nvSpPr>
            <p:cNvPr id="37" name="Textfeld 36">
              <a:extLst>
                <a:ext uri="{FF2B5EF4-FFF2-40B4-BE49-F238E27FC236}">
                  <a16:creationId xmlns:a16="http://schemas.microsoft.com/office/drawing/2014/main" id="{050CDD7E-8F6C-6824-57C0-34CBDE093A89}"/>
                </a:ext>
              </a:extLst>
            </p:cNvPr>
            <p:cNvSpPr txBox="1"/>
            <p:nvPr/>
          </p:nvSpPr>
          <p:spPr>
            <a:xfrm>
              <a:off x="1269733" y="2659107"/>
              <a:ext cx="432449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200</a:t>
              </a:r>
            </a:p>
          </p:txBody>
        </p:sp>
        <p:sp>
          <p:nvSpPr>
            <p:cNvPr id="38" name="Textfeld 37">
              <a:extLst>
                <a:ext uri="{FF2B5EF4-FFF2-40B4-BE49-F238E27FC236}">
                  <a16:creationId xmlns:a16="http://schemas.microsoft.com/office/drawing/2014/main" id="{E7F33EA8-BA1F-91B5-F6C7-31516FAF506C}"/>
                </a:ext>
              </a:extLst>
            </p:cNvPr>
            <p:cNvSpPr txBox="1"/>
            <p:nvPr/>
          </p:nvSpPr>
          <p:spPr>
            <a:xfrm>
              <a:off x="1932928" y="2655013"/>
              <a:ext cx="43244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300</a:t>
              </a:r>
            </a:p>
          </p:txBody>
        </p:sp>
        <p:cxnSp>
          <p:nvCxnSpPr>
            <p:cNvPr id="40" name="Gerade Verbindung 39">
              <a:extLst>
                <a:ext uri="{FF2B5EF4-FFF2-40B4-BE49-F238E27FC236}">
                  <a16:creationId xmlns:a16="http://schemas.microsoft.com/office/drawing/2014/main" id="{212D904C-0072-0EC5-E001-37C2074804F0}"/>
                </a:ext>
              </a:extLst>
            </p:cNvPr>
            <p:cNvCxnSpPr>
              <a:cxnSpLocks/>
            </p:cNvCxnSpPr>
            <p:nvPr/>
          </p:nvCxnSpPr>
          <p:spPr>
            <a:xfrm>
              <a:off x="2474524" y="2582421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Textfeld 40">
              <a:extLst>
                <a:ext uri="{FF2B5EF4-FFF2-40B4-BE49-F238E27FC236}">
                  <a16:creationId xmlns:a16="http://schemas.microsoft.com/office/drawing/2014/main" id="{3F3D506F-A103-2121-ECEF-4AE0879D9ED4}"/>
                </a:ext>
              </a:extLst>
            </p:cNvPr>
            <p:cNvSpPr txBox="1"/>
            <p:nvPr/>
          </p:nvSpPr>
          <p:spPr>
            <a:xfrm>
              <a:off x="2258303" y="2655012"/>
              <a:ext cx="432439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350</a:t>
              </a:r>
            </a:p>
          </p:txBody>
        </p:sp>
      </p:grpSp>
      <p:sp>
        <p:nvSpPr>
          <p:cNvPr id="58" name="Textfeld 57">
            <a:extLst>
              <a:ext uri="{FF2B5EF4-FFF2-40B4-BE49-F238E27FC236}">
                <a16:creationId xmlns:a16="http://schemas.microsoft.com/office/drawing/2014/main" id="{67AB8680-1285-5E81-F73F-3C9FCE84E2D6}"/>
              </a:ext>
            </a:extLst>
          </p:cNvPr>
          <p:cNvSpPr txBox="1"/>
          <p:nvPr/>
        </p:nvSpPr>
        <p:spPr>
          <a:xfrm>
            <a:off x="-387310" y="2749338"/>
            <a:ext cx="230892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latin typeface="Helvetica" pitchFamily="2" charset="0"/>
              </a:rPr>
              <a:t>sociality score in 1000 inhabitants </a:t>
            </a:r>
          </a:p>
        </p:txBody>
      </p:sp>
      <p:grpSp>
        <p:nvGrpSpPr>
          <p:cNvPr id="68" name="Gruppieren 67">
            <a:extLst>
              <a:ext uri="{FF2B5EF4-FFF2-40B4-BE49-F238E27FC236}">
                <a16:creationId xmlns:a16="http://schemas.microsoft.com/office/drawing/2014/main" id="{10D74EBE-AE4B-64C0-3C5F-44E900934891}"/>
              </a:ext>
            </a:extLst>
          </p:cNvPr>
          <p:cNvGrpSpPr/>
          <p:nvPr/>
        </p:nvGrpSpPr>
        <p:grpSpPr>
          <a:xfrm>
            <a:off x="2977539" y="2511994"/>
            <a:ext cx="2425368" cy="184666"/>
            <a:chOff x="3061512" y="2601232"/>
            <a:chExt cx="2425368" cy="184666"/>
          </a:xfrm>
        </p:grpSpPr>
        <p:sp>
          <p:nvSpPr>
            <p:cNvPr id="60" name="Sechseck 59">
              <a:extLst>
                <a:ext uri="{FF2B5EF4-FFF2-40B4-BE49-F238E27FC236}">
                  <a16:creationId xmlns:a16="http://schemas.microsoft.com/office/drawing/2014/main" id="{8990425C-8E70-BF5A-1680-3C661EA42BE2}"/>
                </a:ext>
              </a:extLst>
            </p:cNvPr>
            <p:cNvSpPr/>
            <p:nvPr/>
          </p:nvSpPr>
          <p:spPr>
            <a:xfrm>
              <a:off x="3061512" y="2630813"/>
              <a:ext cx="147952" cy="127544"/>
            </a:xfrm>
            <a:prstGeom prst="hexagon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Textfeld 60">
              <a:extLst>
                <a:ext uri="{FF2B5EF4-FFF2-40B4-BE49-F238E27FC236}">
                  <a16:creationId xmlns:a16="http://schemas.microsoft.com/office/drawing/2014/main" id="{46026730-AEC3-2D4A-3AEA-03FB8B7C3D61}"/>
                </a:ext>
              </a:extLst>
            </p:cNvPr>
            <p:cNvSpPr txBox="1"/>
            <p:nvPr/>
          </p:nvSpPr>
          <p:spPr>
            <a:xfrm>
              <a:off x="3177953" y="2601232"/>
              <a:ext cx="2308927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00" dirty="0">
                  <a:latin typeface="Helvetica" pitchFamily="2" charset="0"/>
                </a:rPr>
                <a:t>areas without </a:t>
              </a:r>
              <a:r>
                <a:rPr lang="en-GB" sz="600" dirty="0" err="1">
                  <a:latin typeface="Helvetica" pitchFamily="2" charset="0"/>
                </a:rPr>
                <a:t>pt</a:t>
              </a:r>
              <a:r>
                <a:rPr lang="en-GB" sz="600" dirty="0">
                  <a:latin typeface="Helvetica" pitchFamily="2" charset="0"/>
                </a:rPr>
                <a:t> access within 15 minute walk time</a:t>
              </a:r>
            </a:p>
          </p:txBody>
        </p:sp>
      </p:grpSp>
      <p:sp>
        <p:nvSpPr>
          <p:cNvPr id="70" name="Rechteck 69">
            <a:extLst>
              <a:ext uri="{FF2B5EF4-FFF2-40B4-BE49-F238E27FC236}">
                <a16:creationId xmlns:a16="http://schemas.microsoft.com/office/drawing/2014/main" id="{40D5AD74-CB87-2397-8DD5-AA814835D426}"/>
              </a:ext>
            </a:extLst>
          </p:cNvPr>
          <p:cNvSpPr/>
          <p:nvPr/>
        </p:nvSpPr>
        <p:spPr>
          <a:xfrm>
            <a:off x="2977539" y="2740391"/>
            <a:ext cx="159373" cy="1357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BBBDAD2A-127D-587A-FC66-F77D63D72761}"/>
              </a:ext>
            </a:extLst>
          </p:cNvPr>
          <p:cNvSpPr txBox="1"/>
          <p:nvPr/>
        </p:nvSpPr>
        <p:spPr>
          <a:xfrm>
            <a:off x="3090950" y="2715935"/>
            <a:ext cx="230892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" dirty="0">
                <a:latin typeface="Helvetica" pitchFamily="2" charset="0"/>
              </a:rPr>
              <a:t>Paris Saclay study area</a:t>
            </a:r>
          </a:p>
        </p:txBody>
      </p:sp>
    </p:spTree>
    <p:extLst>
      <p:ext uri="{BB962C8B-B14F-4D97-AF65-F5344CB8AC3E}">
        <p14:creationId xmlns:p14="http://schemas.microsoft.com/office/powerpoint/2010/main" val="2325115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1E4A57BF-151F-8174-7057-69656541EA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" b="87"/>
          <a:stretch/>
        </p:blipFill>
        <p:spPr>
          <a:xfrm>
            <a:off x="792" y="391063"/>
            <a:ext cx="5367028" cy="2077200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87871CC5-45B3-68B6-A7E2-D62FBF53EF2B}"/>
              </a:ext>
            </a:extLst>
          </p:cNvPr>
          <p:cNvSpPr txBox="1"/>
          <p:nvPr/>
        </p:nvSpPr>
        <p:spPr>
          <a:xfrm>
            <a:off x="1219314" y="0"/>
            <a:ext cx="29271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Sociality Score – Full Day 05:00 – 23:00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22490DC3-A953-701D-5FDA-0D4A2F9393BD}"/>
              </a:ext>
            </a:extLst>
          </p:cNvPr>
          <p:cNvSpPr txBox="1"/>
          <p:nvPr/>
        </p:nvSpPr>
        <p:spPr>
          <a:xfrm>
            <a:off x="195532" y="181687"/>
            <a:ext cx="22946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base case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6545171-2DAA-08D5-0586-CB367B372801}"/>
              </a:ext>
            </a:extLst>
          </p:cNvPr>
          <p:cNvSpPr txBox="1"/>
          <p:nvPr/>
        </p:nvSpPr>
        <p:spPr>
          <a:xfrm>
            <a:off x="2961736" y="178175"/>
            <a:ext cx="22946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DRT integration</a:t>
            </a:r>
          </a:p>
        </p:txBody>
      </p: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90B77764-67E5-DC2A-9F0E-C7612EB4B391}"/>
              </a:ext>
            </a:extLst>
          </p:cNvPr>
          <p:cNvGrpSpPr/>
          <p:nvPr/>
        </p:nvGrpSpPr>
        <p:grpSpPr>
          <a:xfrm>
            <a:off x="159094" y="2550583"/>
            <a:ext cx="2577043" cy="284154"/>
            <a:chOff x="113699" y="2579766"/>
            <a:chExt cx="2577043" cy="284154"/>
          </a:xfrm>
        </p:grpSpPr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55B6E1B8-C745-5096-872B-DE5E4E2F5C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36" t="92525" r="2224" b="2912"/>
            <a:stretch/>
          </p:blipFill>
          <p:spPr>
            <a:xfrm>
              <a:off x="165589" y="2579766"/>
              <a:ext cx="2308934" cy="72407"/>
            </a:xfrm>
            <a:prstGeom prst="rect">
              <a:avLst/>
            </a:prstGeom>
          </p:spPr>
        </p:pic>
        <p:cxnSp>
          <p:nvCxnSpPr>
            <p:cNvPr id="25" name="Gerade Verbindung 24">
              <a:extLst>
                <a:ext uri="{FF2B5EF4-FFF2-40B4-BE49-F238E27FC236}">
                  <a16:creationId xmlns:a16="http://schemas.microsoft.com/office/drawing/2014/main" id="{3FDC5C51-E8C5-2721-0BE7-CE9F35590EB7}"/>
                </a:ext>
              </a:extLst>
            </p:cNvPr>
            <p:cNvCxnSpPr>
              <a:cxnSpLocks/>
            </p:cNvCxnSpPr>
            <p:nvPr/>
          </p:nvCxnSpPr>
          <p:spPr>
            <a:xfrm>
              <a:off x="165589" y="2582421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Gerade Verbindung 28">
              <a:extLst>
                <a:ext uri="{FF2B5EF4-FFF2-40B4-BE49-F238E27FC236}">
                  <a16:creationId xmlns:a16="http://schemas.microsoft.com/office/drawing/2014/main" id="{1EE6AAA0-431E-185E-1666-4544971B9173}"/>
                </a:ext>
              </a:extLst>
            </p:cNvPr>
            <p:cNvCxnSpPr>
              <a:cxnSpLocks/>
            </p:cNvCxnSpPr>
            <p:nvPr/>
          </p:nvCxnSpPr>
          <p:spPr>
            <a:xfrm>
              <a:off x="1488315" y="2582421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Gerade Verbindung 29">
              <a:extLst>
                <a:ext uri="{FF2B5EF4-FFF2-40B4-BE49-F238E27FC236}">
                  <a16:creationId xmlns:a16="http://schemas.microsoft.com/office/drawing/2014/main" id="{80C970A1-2813-C047-84BB-4B93D3178BFE}"/>
                </a:ext>
              </a:extLst>
            </p:cNvPr>
            <p:cNvCxnSpPr>
              <a:cxnSpLocks/>
            </p:cNvCxnSpPr>
            <p:nvPr/>
          </p:nvCxnSpPr>
          <p:spPr>
            <a:xfrm>
              <a:off x="825125" y="2582421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Gerade Verbindung 30">
              <a:extLst>
                <a:ext uri="{FF2B5EF4-FFF2-40B4-BE49-F238E27FC236}">
                  <a16:creationId xmlns:a16="http://schemas.microsoft.com/office/drawing/2014/main" id="{E8880EE0-D2E3-DC38-F462-ABAD418AA61B}"/>
                </a:ext>
              </a:extLst>
            </p:cNvPr>
            <p:cNvCxnSpPr>
              <a:cxnSpLocks/>
            </p:cNvCxnSpPr>
            <p:nvPr/>
          </p:nvCxnSpPr>
          <p:spPr>
            <a:xfrm>
              <a:off x="2148910" y="2582421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B01E2F72-7A96-0F44-060D-DE1DB204FE40}"/>
                </a:ext>
              </a:extLst>
            </p:cNvPr>
            <p:cNvSpPr txBox="1"/>
            <p:nvPr/>
          </p:nvSpPr>
          <p:spPr>
            <a:xfrm>
              <a:off x="113699" y="2663865"/>
              <a:ext cx="10378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0</a:t>
              </a:r>
            </a:p>
          </p:txBody>
        </p:sp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E3FFF2DB-E29D-A559-405C-0322C7BDF584}"/>
                </a:ext>
              </a:extLst>
            </p:cNvPr>
            <p:cNvSpPr txBox="1"/>
            <p:nvPr/>
          </p:nvSpPr>
          <p:spPr>
            <a:xfrm>
              <a:off x="607603" y="2659108"/>
              <a:ext cx="435044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100</a:t>
              </a:r>
            </a:p>
          </p:txBody>
        </p:sp>
        <p:sp>
          <p:nvSpPr>
            <p:cNvPr id="37" name="Textfeld 36">
              <a:extLst>
                <a:ext uri="{FF2B5EF4-FFF2-40B4-BE49-F238E27FC236}">
                  <a16:creationId xmlns:a16="http://schemas.microsoft.com/office/drawing/2014/main" id="{050CDD7E-8F6C-6824-57C0-34CBDE093A89}"/>
                </a:ext>
              </a:extLst>
            </p:cNvPr>
            <p:cNvSpPr txBox="1"/>
            <p:nvPr/>
          </p:nvSpPr>
          <p:spPr>
            <a:xfrm>
              <a:off x="1269733" y="2659107"/>
              <a:ext cx="432449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200</a:t>
              </a:r>
            </a:p>
          </p:txBody>
        </p:sp>
        <p:sp>
          <p:nvSpPr>
            <p:cNvPr id="38" name="Textfeld 37">
              <a:extLst>
                <a:ext uri="{FF2B5EF4-FFF2-40B4-BE49-F238E27FC236}">
                  <a16:creationId xmlns:a16="http://schemas.microsoft.com/office/drawing/2014/main" id="{E7F33EA8-BA1F-91B5-F6C7-31516FAF506C}"/>
                </a:ext>
              </a:extLst>
            </p:cNvPr>
            <p:cNvSpPr txBox="1"/>
            <p:nvPr/>
          </p:nvSpPr>
          <p:spPr>
            <a:xfrm>
              <a:off x="1932928" y="2655013"/>
              <a:ext cx="43244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300</a:t>
              </a:r>
            </a:p>
          </p:txBody>
        </p:sp>
        <p:cxnSp>
          <p:nvCxnSpPr>
            <p:cNvPr id="40" name="Gerade Verbindung 39">
              <a:extLst>
                <a:ext uri="{FF2B5EF4-FFF2-40B4-BE49-F238E27FC236}">
                  <a16:creationId xmlns:a16="http://schemas.microsoft.com/office/drawing/2014/main" id="{212D904C-0072-0EC5-E001-37C2074804F0}"/>
                </a:ext>
              </a:extLst>
            </p:cNvPr>
            <p:cNvCxnSpPr>
              <a:cxnSpLocks/>
            </p:cNvCxnSpPr>
            <p:nvPr/>
          </p:nvCxnSpPr>
          <p:spPr>
            <a:xfrm>
              <a:off x="2474524" y="2582421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Textfeld 40">
              <a:extLst>
                <a:ext uri="{FF2B5EF4-FFF2-40B4-BE49-F238E27FC236}">
                  <a16:creationId xmlns:a16="http://schemas.microsoft.com/office/drawing/2014/main" id="{3F3D506F-A103-2121-ECEF-4AE0879D9ED4}"/>
                </a:ext>
              </a:extLst>
            </p:cNvPr>
            <p:cNvSpPr txBox="1"/>
            <p:nvPr/>
          </p:nvSpPr>
          <p:spPr>
            <a:xfrm>
              <a:off x="2258303" y="2655012"/>
              <a:ext cx="432439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00" dirty="0">
                  <a:latin typeface="Helvetica" pitchFamily="2" charset="0"/>
                </a:rPr>
                <a:t>350</a:t>
              </a:r>
            </a:p>
          </p:txBody>
        </p:sp>
      </p:grpSp>
      <p:sp>
        <p:nvSpPr>
          <p:cNvPr id="58" name="Textfeld 57">
            <a:extLst>
              <a:ext uri="{FF2B5EF4-FFF2-40B4-BE49-F238E27FC236}">
                <a16:creationId xmlns:a16="http://schemas.microsoft.com/office/drawing/2014/main" id="{67AB8680-1285-5E81-F73F-3C9FCE84E2D6}"/>
              </a:ext>
            </a:extLst>
          </p:cNvPr>
          <p:cNvSpPr txBox="1"/>
          <p:nvPr/>
        </p:nvSpPr>
        <p:spPr>
          <a:xfrm>
            <a:off x="-387310" y="2749338"/>
            <a:ext cx="230892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latin typeface="Helvetica" pitchFamily="2" charset="0"/>
              </a:rPr>
              <a:t>sociality score in 1000 inhabitants </a:t>
            </a:r>
          </a:p>
        </p:txBody>
      </p:sp>
      <p:grpSp>
        <p:nvGrpSpPr>
          <p:cNvPr id="68" name="Gruppieren 67">
            <a:extLst>
              <a:ext uri="{FF2B5EF4-FFF2-40B4-BE49-F238E27FC236}">
                <a16:creationId xmlns:a16="http://schemas.microsoft.com/office/drawing/2014/main" id="{10D74EBE-AE4B-64C0-3C5F-44E900934891}"/>
              </a:ext>
            </a:extLst>
          </p:cNvPr>
          <p:cNvGrpSpPr/>
          <p:nvPr/>
        </p:nvGrpSpPr>
        <p:grpSpPr>
          <a:xfrm>
            <a:off x="2977539" y="2511994"/>
            <a:ext cx="2425368" cy="184666"/>
            <a:chOff x="3061512" y="2601232"/>
            <a:chExt cx="2425368" cy="184666"/>
          </a:xfrm>
        </p:grpSpPr>
        <p:sp>
          <p:nvSpPr>
            <p:cNvPr id="60" name="Sechseck 59">
              <a:extLst>
                <a:ext uri="{FF2B5EF4-FFF2-40B4-BE49-F238E27FC236}">
                  <a16:creationId xmlns:a16="http://schemas.microsoft.com/office/drawing/2014/main" id="{8990425C-8E70-BF5A-1680-3C661EA42BE2}"/>
                </a:ext>
              </a:extLst>
            </p:cNvPr>
            <p:cNvSpPr/>
            <p:nvPr/>
          </p:nvSpPr>
          <p:spPr>
            <a:xfrm>
              <a:off x="3061512" y="2630813"/>
              <a:ext cx="147952" cy="127544"/>
            </a:xfrm>
            <a:prstGeom prst="hexagon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Textfeld 60">
              <a:extLst>
                <a:ext uri="{FF2B5EF4-FFF2-40B4-BE49-F238E27FC236}">
                  <a16:creationId xmlns:a16="http://schemas.microsoft.com/office/drawing/2014/main" id="{46026730-AEC3-2D4A-3AEA-03FB8B7C3D61}"/>
                </a:ext>
              </a:extLst>
            </p:cNvPr>
            <p:cNvSpPr txBox="1"/>
            <p:nvPr/>
          </p:nvSpPr>
          <p:spPr>
            <a:xfrm>
              <a:off x="3177953" y="2601232"/>
              <a:ext cx="2308927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00" dirty="0">
                  <a:latin typeface="Helvetica" pitchFamily="2" charset="0"/>
                </a:rPr>
                <a:t>areas without </a:t>
              </a:r>
              <a:r>
                <a:rPr lang="en-GB" sz="600" dirty="0" err="1">
                  <a:latin typeface="Helvetica" pitchFamily="2" charset="0"/>
                </a:rPr>
                <a:t>pt</a:t>
              </a:r>
              <a:r>
                <a:rPr lang="en-GB" sz="600" dirty="0">
                  <a:latin typeface="Helvetica" pitchFamily="2" charset="0"/>
                </a:rPr>
                <a:t> access within 15 minute walk time</a:t>
              </a:r>
            </a:p>
          </p:txBody>
        </p:sp>
      </p:grpSp>
      <p:sp>
        <p:nvSpPr>
          <p:cNvPr id="70" name="Rechteck 69">
            <a:extLst>
              <a:ext uri="{FF2B5EF4-FFF2-40B4-BE49-F238E27FC236}">
                <a16:creationId xmlns:a16="http://schemas.microsoft.com/office/drawing/2014/main" id="{40D5AD74-CB87-2397-8DD5-AA814835D426}"/>
              </a:ext>
            </a:extLst>
          </p:cNvPr>
          <p:cNvSpPr/>
          <p:nvPr/>
        </p:nvSpPr>
        <p:spPr>
          <a:xfrm>
            <a:off x="2977539" y="2740391"/>
            <a:ext cx="159373" cy="1357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BBBDAD2A-127D-587A-FC66-F77D63D72761}"/>
              </a:ext>
            </a:extLst>
          </p:cNvPr>
          <p:cNvSpPr txBox="1"/>
          <p:nvPr/>
        </p:nvSpPr>
        <p:spPr>
          <a:xfrm>
            <a:off x="3090950" y="2715935"/>
            <a:ext cx="230892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" dirty="0">
                <a:latin typeface="Helvetica" pitchFamily="2" charset="0"/>
              </a:rPr>
              <a:t>Paris Saclay study area</a:t>
            </a:r>
          </a:p>
        </p:txBody>
      </p:sp>
    </p:spTree>
    <p:extLst>
      <p:ext uri="{BB962C8B-B14F-4D97-AF65-F5344CB8AC3E}">
        <p14:creationId xmlns:p14="http://schemas.microsoft.com/office/powerpoint/2010/main" val="2253192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Karte enthält.&#10;&#10;Automatisch generierte Beschreibung">
            <a:extLst>
              <a:ext uri="{FF2B5EF4-FFF2-40B4-BE49-F238E27FC236}">
                <a16:creationId xmlns:a16="http://schemas.microsoft.com/office/drawing/2014/main" id="{B8A5EE9D-6377-B77F-8A59-E277167295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0" t="91597" r="1751" b="5299"/>
          <a:stretch/>
        </p:blipFill>
        <p:spPr>
          <a:xfrm>
            <a:off x="204483" y="3019181"/>
            <a:ext cx="2308934" cy="7547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E4A57BF-151F-8174-7057-69656541EA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35" t="-3204" b="273"/>
          <a:stretch/>
        </p:blipFill>
        <p:spPr>
          <a:xfrm>
            <a:off x="0" y="301994"/>
            <a:ext cx="5367820" cy="2631893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87871CC5-45B3-68B6-A7E2-D62FBF53EF2B}"/>
              </a:ext>
            </a:extLst>
          </p:cNvPr>
          <p:cNvSpPr txBox="1"/>
          <p:nvPr/>
        </p:nvSpPr>
        <p:spPr>
          <a:xfrm>
            <a:off x="377607" y="-24521"/>
            <a:ext cx="46105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Sociality Score Improvement – Access Only – Morning Peak 07:00 – 10:00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22490DC3-A953-701D-5FDA-0D4A2F9393BD}"/>
              </a:ext>
            </a:extLst>
          </p:cNvPr>
          <p:cNvSpPr txBox="1"/>
          <p:nvPr/>
        </p:nvSpPr>
        <p:spPr>
          <a:xfrm>
            <a:off x="210983" y="173374"/>
            <a:ext cx="18422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Île-de-France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6545171-2DAA-08D5-0586-CB367B372801}"/>
              </a:ext>
            </a:extLst>
          </p:cNvPr>
          <p:cNvSpPr txBox="1"/>
          <p:nvPr/>
        </p:nvSpPr>
        <p:spPr>
          <a:xfrm>
            <a:off x="2519918" y="169862"/>
            <a:ext cx="27503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Paris Saclay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B01E2F72-7A96-0F44-060D-DE1DB204FE40}"/>
              </a:ext>
            </a:extLst>
          </p:cNvPr>
          <p:cNvSpPr txBox="1"/>
          <p:nvPr/>
        </p:nvSpPr>
        <p:spPr>
          <a:xfrm>
            <a:off x="159093" y="3087542"/>
            <a:ext cx="1037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latin typeface="Helvetica" pitchFamily="2" charset="0"/>
              </a:rPr>
              <a:t>0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E3FFF2DB-E29D-A559-405C-0322C7BDF584}"/>
              </a:ext>
            </a:extLst>
          </p:cNvPr>
          <p:cNvSpPr txBox="1"/>
          <p:nvPr/>
        </p:nvSpPr>
        <p:spPr>
          <a:xfrm>
            <a:off x="437624" y="3087542"/>
            <a:ext cx="43504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latin typeface="Helvetica" pitchFamily="2" charset="0"/>
              </a:rPr>
              <a:t>1000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050CDD7E-8F6C-6824-57C0-34CBDE093A89}"/>
              </a:ext>
            </a:extLst>
          </p:cNvPr>
          <p:cNvSpPr txBox="1"/>
          <p:nvPr/>
        </p:nvSpPr>
        <p:spPr>
          <a:xfrm>
            <a:off x="885919" y="3087542"/>
            <a:ext cx="43244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latin typeface="Helvetica" pitchFamily="2" charset="0"/>
              </a:rPr>
              <a:t>2000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E7F33EA8-BA1F-91B5-F6C7-31516FAF506C}"/>
              </a:ext>
            </a:extLst>
          </p:cNvPr>
          <p:cNvSpPr txBox="1"/>
          <p:nvPr/>
        </p:nvSpPr>
        <p:spPr>
          <a:xfrm>
            <a:off x="1384549" y="3087542"/>
            <a:ext cx="43244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latin typeface="Helvetica" pitchFamily="2" charset="0"/>
              </a:rPr>
              <a:t>3000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3F3D506F-A103-2121-ECEF-4AE0879D9ED4}"/>
              </a:ext>
            </a:extLst>
          </p:cNvPr>
          <p:cNvSpPr txBox="1"/>
          <p:nvPr/>
        </p:nvSpPr>
        <p:spPr>
          <a:xfrm>
            <a:off x="1841226" y="3087542"/>
            <a:ext cx="4324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latin typeface="Helvetica" pitchFamily="2" charset="0"/>
              </a:rPr>
              <a:t>4000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67AB8680-1285-5E81-F73F-3C9FCE84E2D6}"/>
              </a:ext>
            </a:extLst>
          </p:cNvPr>
          <p:cNvSpPr txBox="1"/>
          <p:nvPr/>
        </p:nvSpPr>
        <p:spPr>
          <a:xfrm>
            <a:off x="-119598" y="3195264"/>
            <a:ext cx="230892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latin typeface="Helvetica" pitchFamily="2" charset="0"/>
              </a:rPr>
              <a:t>improvement of sociality score by DRT integration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CE20D883-8176-6EE0-3738-3432CFF90F8C}"/>
              </a:ext>
            </a:extLst>
          </p:cNvPr>
          <p:cNvGrpSpPr/>
          <p:nvPr/>
        </p:nvGrpSpPr>
        <p:grpSpPr>
          <a:xfrm>
            <a:off x="2977539" y="2989660"/>
            <a:ext cx="2422338" cy="184666"/>
            <a:chOff x="2977539" y="3119578"/>
            <a:chExt cx="2422338" cy="184666"/>
          </a:xfrm>
        </p:grpSpPr>
        <p:sp>
          <p:nvSpPr>
            <p:cNvPr id="70" name="Rechteck 69">
              <a:extLst>
                <a:ext uri="{FF2B5EF4-FFF2-40B4-BE49-F238E27FC236}">
                  <a16:creationId xmlns:a16="http://schemas.microsoft.com/office/drawing/2014/main" id="{40D5AD74-CB87-2397-8DD5-AA814835D426}"/>
                </a:ext>
              </a:extLst>
            </p:cNvPr>
            <p:cNvSpPr/>
            <p:nvPr/>
          </p:nvSpPr>
          <p:spPr>
            <a:xfrm>
              <a:off x="2977539" y="3144034"/>
              <a:ext cx="159373" cy="1357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Textfeld 71">
              <a:extLst>
                <a:ext uri="{FF2B5EF4-FFF2-40B4-BE49-F238E27FC236}">
                  <a16:creationId xmlns:a16="http://schemas.microsoft.com/office/drawing/2014/main" id="{BBBDAD2A-127D-587A-FC66-F77D63D72761}"/>
                </a:ext>
              </a:extLst>
            </p:cNvPr>
            <p:cNvSpPr txBox="1"/>
            <p:nvPr/>
          </p:nvSpPr>
          <p:spPr>
            <a:xfrm>
              <a:off x="3090950" y="3119578"/>
              <a:ext cx="2308927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00" dirty="0">
                  <a:latin typeface="Helvetica" pitchFamily="2" charset="0"/>
                </a:rPr>
                <a:t>Paris Saclay study area</a:t>
              </a:r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2E8EFC5F-9E62-AAB5-CFEA-539ADA36B35A}"/>
              </a:ext>
            </a:extLst>
          </p:cNvPr>
          <p:cNvGrpSpPr/>
          <p:nvPr/>
        </p:nvGrpSpPr>
        <p:grpSpPr>
          <a:xfrm>
            <a:off x="209092" y="3019181"/>
            <a:ext cx="2304325" cy="106060"/>
            <a:chOff x="215583" y="2947275"/>
            <a:chExt cx="2304325" cy="106060"/>
          </a:xfrm>
        </p:grpSpPr>
        <p:cxnSp>
          <p:nvCxnSpPr>
            <p:cNvPr id="25" name="Gerade Verbindung 24">
              <a:extLst>
                <a:ext uri="{FF2B5EF4-FFF2-40B4-BE49-F238E27FC236}">
                  <a16:creationId xmlns:a16="http://schemas.microsoft.com/office/drawing/2014/main" id="{3FDC5C51-E8C5-2721-0BE7-CE9F35590EB7}"/>
                </a:ext>
              </a:extLst>
            </p:cNvPr>
            <p:cNvCxnSpPr>
              <a:cxnSpLocks/>
            </p:cNvCxnSpPr>
            <p:nvPr/>
          </p:nvCxnSpPr>
          <p:spPr>
            <a:xfrm>
              <a:off x="215583" y="2947275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Gerade Verbindung 28">
              <a:extLst>
                <a:ext uri="{FF2B5EF4-FFF2-40B4-BE49-F238E27FC236}">
                  <a16:creationId xmlns:a16="http://schemas.microsoft.com/office/drawing/2014/main" id="{1EE6AAA0-431E-185E-1666-4544971B9173}"/>
                </a:ext>
              </a:extLst>
            </p:cNvPr>
            <p:cNvCxnSpPr>
              <a:cxnSpLocks/>
            </p:cNvCxnSpPr>
            <p:nvPr/>
          </p:nvCxnSpPr>
          <p:spPr>
            <a:xfrm>
              <a:off x="1597210" y="2947275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Gerade Verbindung 29">
              <a:extLst>
                <a:ext uri="{FF2B5EF4-FFF2-40B4-BE49-F238E27FC236}">
                  <a16:creationId xmlns:a16="http://schemas.microsoft.com/office/drawing/2014/main" id="{80C970A1-2813-C047-84BB-4B93D3178BFE}"/>
                </a:ext>
              </a:extLst>
            </p:cNvPr>
            <p:cNvCxnSpPr>
              <a:cxnSpLocks/>
            </p:cNvCxnSpPr>
            <p:nvPr/>
          </p:nvCxnSpPr>
          <p:spPr>
            <a:xfrm>
              <a:off x="1135858" y="2947275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Gerade Verbindung 30">
              <a:extLst>
                <a:ext uri="{FF2B5EF4-FFF2-40B4-BE49-F238E27FC236}">
                  <a16:creationId xmlns:a16="http://schemas.microsoft.com/office/drawing/2014/main" id="{E8880EE0-D2E3-DC38-F462-ABAD418AA61B}"/>
                </a:ext>
              </a:extLst>
            </p:cNvPr>
            <p:cNvCxnSpPr>
              <a:cxnSpLocks/>
            </p:cNvCxnSpPr>
            <p:nvPr/>
          </p:nvCxnSpPr>
          <p:spPr>
            <a:xfrm>
              <a:off x="2060955" y="2947275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Gerade Verbindung 39">
              <a:extLst>
                <a:ext uri="{FF2B5EF4-FFF2-40B4-BE49-F238E27FC236}">
                  <a16:creationId xmlns:a16="http://schemas.microsoft.com/office/drawing/2014/main" id="{212D904C-0072-0EC5-E001-37C2074804F0}"/>
                </a:ext>
              </a:extLst>
            </p:cNvPr>
            <p:cNvCxnSpPr>
              <a:cxnSpLocks/>
            </p:cNvCxnSpPr>
            <p:nvPr/>
          </p:nvCxnSpPr>
          <p:spPr>
            <a:xfrm>
              <a:off x="2519908" y="2948081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Gerade Verbindung 6">
              <a:extLst>
                <a:ext uri="{FF2B5EF4-FFF2-40B4-BE49-F238E27FC236}">
                  <a16:creationId xmlns:a16="http://schemas.microsoft.com/office/drawing/2014/main" id="{5F54AE13-D111-73C1-1E7A-CE8BFCB487A5}"/>
                </a:ext>
              </a:extLst>
            </p:cNvPr>
            <p:cNvCxnSpPr>
              <a:cxnSpLocks/>
            </p:cNvCxnSpPr>
            <p:nvPr/>
          </p:nvCxnSpPr>
          <p:spPr>
            <a:xfrm>
              <a:off x="671256" y="2947275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id="{2B2EB000-4BDC-FCBE-ABB8-D6D13AD14241}"/>
              </a:ext>
            </a:extLst>
          </p:cNvPr>
          <p:cNvSpPr txBox="1"/>
          <p:nvPr/>
        </p:nvSpPr>
        <p:spPr>
          <a:xfrm>
            <a:off x="2294594" y="3087542"/>
            <a:ext cx="4324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latin typeface="Helvetica" pitchFamily="2" charset="0"/>
              </a:rPr>
              <a:t>5000</a:t>
            </a:r>
          </a:p>
        </p:txBody>
      </p:sp>
    </p:spTree>
    <p:extLst>
      <p:ext uri="{BB962C8B-B14F-4D97-AF65-F5344CB8AC3E}">
        <p14:creationId xmlns:p14="http://schemas.microsoft.com/office/powerpoint/2010/main" val="2017166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Karte enthält.&#10;&#10;Automatisch generierte Beschreibung">
            <a:extLst>
              <a:ext uri="{FF2B5EF4-FFF2-40B4-BE49-F238E27FC236}">
                <a16:creationId xmlns:a16="http://schemas.microsoft.com/office/drawing/2014/main" id="{B8A5EE9D-6377-B77F-8A59-E277167295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0" t="91597" r="1751" b="5299"/>
          <a:stretch/>
        </p:blipFill>
        <p:spPr>
          <a:xfrm>
            <a:off x="204483" y="3019181"/>
            <a:ext cx="2308934" cy="7547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E4A57BF-151F-8174-7057-69656541EA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90" r="1090" b="1703"/>
          <a:stretch/>
        </p:blipFill>
        <p:spPr>
          <a:xfrm>
            <a:off x="0" y="367186"/>
            <a:ext cx="5367820" cy="2587059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87871CC5-45B3-68B6-A7E2-D62FBF53EF2B}"/>
              </a:ext>
            </a:extLst>
          </p:cNvPr>
          <p:cNvSpPr txBox="1"/>
          <p:nvPr/>
        </p:nvSpPr>
        <p:spPr>
          <a:xfrm>
            <a:off x="595711" y="-24521"/>
            <a:ext cx="41743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Sociality Score Improvement – Access Only – Off Peak 10:00 – 16:00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22490DC3-A953-701D-5FDA-0D4A2F9393BD}"/>
              </a:ext>
            </a:extLst>
          </p:cNvPr>
          <p:cNvSpPr txBox="1"/>
          <p:nvPr/>
        </p:nvSpPr>
        <p:spPr>
          <a:xfrm>
            <a:off x="210983" y="173374"/>
            <a:ext cx="18422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Île-de-France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6545171-2DAA-08D5-0586-CB367B372801}"/>
              </a:ext>
            </a:extLst>
          </p:cNvPr>
          <p:cNvSpPr txBox="1"/>
          <p:nvPr/>
        </p:nvSpPr>
        <p:spPr>
          <a:xfrm>
            <a:off x="2519918" y="169862"/>
            <a:ext cx="27503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Paris Saclay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B01E2F72-7A96-0F44-060D-DE1DB204FE40}"/>
              </a:ext>
            </a:extLst>
          </p:cNvPr>
          <p:cNvSpPr txBox="1"/>
          <p:nvPr/>
        </p:nvSpPr>
        <p:spPr>
          <a:xfrm>
            <a:off x="159093" y="3087542"/>
            <a:ext cx="1037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latin typeface="Helvetica" pitchFamily="2" charset="0"/>
              </a:rPr>
              <a:t>0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E3FFF2DB-E29D-A559-405C-0322C7BDF584}"/>
              </a:ext>
            </a:extLst>
          </p:cNvPr>
          <p:cNvSpPr txBox="1"/>
          <p:nvPr/>
        </p:nvSpPr>
        <p:spPr>
          <a:xfrm>
            <a:off x="437624" y="3087542"/>
            <a:ext cx="43504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latin typeface="Helvetica" pitchFamily="2" charset="0"/>
              </a:rPr>
              <a:t>1000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050CDD7E-8F6C-6824-57C0-34CBDE093A89}"/>
              </a:ext>
            </a:extLst>
          </p:cNvPr>
          <p:cNvSpPr txBox="1"/>
          <p:nvPr/>
        </p:nvSpPr>
        <p:spPr>
          <a:xfrm>
            <a:off x="885919" y="3087542"/>
            <a:ext cx="43244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latin typeface="Helvetica" pitchFamily="2" charset="0"/>
              </a:rPr>
              <a:t>2000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E7F33EA8-BA1F-91B5-F6C7-31516FAF506C}"/>
              </a:ext>
            </a:extLst>
          </p:cNvPr>
          <p:cNvSpPr txBox="1"/>
          <p:nvPr/>
        </p:nvSpPr>
        <p:spPr>
          <a:xfrm>
            <a:off x="1384549" y="3087542"/>
            <a:ext cx="43244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latin typeface="Helvetica" pitchFamily="2" charset="0"/>
              </a:rPr>
              <a:t>3000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3F3D506F-A103-2121-ECEF-4AE0879D9ED4}"/>
              </a:ext>
            </a:extLst>
          </p:cNvPr>
          <p:cNvSpPr txBox="1"/>
          <p:nvPr/>
        </p:nvSpPr>
        <p:spPr>
          <a:xfrm>
            <a:off x="1841226" y="3087542"/>
            <a:ext cx="4324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latin typeface="Helvetica" pitchFamily="2" charset="0"/>
              </a:rPr>
              <a:t>4000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67AB8680-1285-5E81-F73F-3C9FCE84E2D6}"/>
              </a:ext>
            </a:extLst>
          </p:cNvPr>
          <p:cNvSpPr txBox="1"/>
          <p:nvPr/>
        </p:nvSpPr>
        <p:spPr>
          <a:xfrm>
            <a:off x="-119598" y="3195264"/>
            <a:ext cx="230892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latin typeface="Helvetica" pitchFamily="2" charset="0"/>
              </a:rPr>
              <a:t>improvement of sociality score by DRT integration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CE20D883-8176-6EE0-3738-3432CFF90F8C}"/>
              </a:ext>
            </a:extLst>
          </p:cNvPr>
          <p:cNvGrpSpPr/>
          <p:nvPr/>
        </p:nvGrpSpPr>
        <p:grpSpPr>
          <a:xfrm>
            <a:off x="2977539" y="2989660"/>
            <a:ext cx="2422338" cy="184666"/>
            <a:chOff x="2977539" y="3119578"/>
            <a:chExt cx="2422338" cy="184666"/>
          </a:xfrm>
        </p:grpSpPr>
        <p:sp>
          <p:nvSpPr>
            <p:cNvPr id="70" name="Rechteck 69">
              <a:extLst>
                <a:ext uri="{FF2B5EF4-FFF2-40B4-BE49-F238E27FC236}">
                  <a16:creationId xmlns:a16="http://schemas.microsoft.com/office/drawing/2014/main" id="{40D5AD74-CB87-2397-8DD5-AA814835D426}"/>
                </a:ext>
              </a:extLst>
            </p:cNvPr>
            <p:cNvSpPr/>
            <p:nvPr/>
          </p:nvSpPr>
          <p:spPr>
            <a:xfrm>
              <a:off x="2977539" y="3144034"/>
              <a:ext cx="159373" cy="1357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Textfeld 71">
              <a:extLst>
                <a:ext uri="{FF2B5EF4-FFF2-40B4-BE49-F238E27FC236}">
                  <a16:creationId xmlns:a16="http://schemas.microsoft.com/office/drawing/2014/main" id="{BBBDAD2A-127D-587A-FC66-F77D63D72761}"/>
                </a:ext>
              </a:extLst>
            </p:cNvPr>
            <p:cNvSpPr txBox="1"/>
            <p:nvPr/>
          </p:nvSpPr>
          <p:spPr>
            <a:xfrm>
              <a:off x="3090950" y="3119578"/>
              <a:ext cx="2308927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00" dirty="0">
                  <a:latin typeface="Helvetica" pitchFamily="2" charset="0"/>
                </a:rPr>
                <a:t>Paris Saclay study area</a:t>
              </a:r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2E8EFC5F-9E62-AAB5-CFEA-539ADA36B35A}"/>
              </a:ext>
            </a:extLst>
          </p:cNvPr>
          <p:cNvGrpSpPr/>
          <p:nvPr/>
        </p:nvGrpSpPr>
        <p:grpSpPr>
          <a:xfrm>
            <a:off x="209092" y="3019181"/>
            <a:ext cx="2304325" cy="106060"/>
            <a:chOff x="215583" y="2947275"/>
            <a:chExt cx="2304325" cy="106060"/>
          </a:xfrm>
        </p:grpSpPr>
        <p:cxnSp>
          <p:nvCxnSpPr>
            <p:cNvPr id="25" name="Gerade Verbindung 24">
              <a:extLst>
                <a:ext uri="{FF2B5EF4-FFF2-40B4-BE49-F238E27FC236}">
                  <a16:creationId xmlns:a16="http://schemas.microsoft.com/office/drawing/2014/main" id="{3FDC5C51-E8C5-2721-0BE7-CE9F35590EB7}"/>
                </a:ext>
              </a:extLst>
            </p:cNvPr>
            <p:cNvCxnSpPr>
              <a:cxnSpLocks/>
            </p:cNvCxnSpPr>
            <p:nvPr/>
          </p:nvCxnSpPr>
          <p:spPr>
            <a:xfrm>
              <a:off x="215583" y="2947275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Gerade Verbindung 28">
              <a:extLst>
                <a:ext uri="{FF2B5EF4-FFF2-40B4-BE49-F238E27FC236}">
                  <a16:creationId xmlns:a16="http://schemas.microsoft.com/office/drawing/2014/main" id="{1EE6AAA0-431E-185E-1666-4544971B9173}"/>
                </a:ext>
              </a:extLst>
            </p:cNvPr>
            <p:cNvCxnSpPr>
              <a:cxnSpLocks/>
            </p:cNvCxnSpPr>
            <p:nvPr/>
          </p:nvCxnSpPr>
          <p:spPr>
            <a:xfrm>
              <a:off x="1597210" y="2947275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Gerade Verbindung 29">
              <a:extLst>
                <a:ext uri="{FF2B5EF4-FFF2-40B4-BE49-F238E27FC236}">
                  <a16:creationId xmlns:a16="http://schemas.microsoft.com/office/drawing/2014/main" id="{80C970A1-2813-C047-84BB-4B93D3178BFE}"/>
                </a:ext>
              </a:extLst>
            </p:cNvPr>
            <p:cNvCxnSpPr>
              <a:cxnSpLocks/>
            </p:cNvCxnSpPr>
            <p:nvPr/>
          </p:nvCxnSpPr>
          <p:spPr>
            <a:xfrm>
              <a:off x="1135858" y="2947275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Gerade Verbindung 30">
              <a:extLst>
                <a:ext uri="{FF2B5EF4-FFF2-40B4-BE49-F238E27FC236}">
                  <a16:creationId xmlns:a16="http://schemas.microsoft.com/office/drawing/2014/main" id="{E8880EE0-D2E3-DC38-F462-ABAD418AA61B}"/>
                </a:ext>
              </a:extLst>
            </p:cNvPr>
            <p:cNvCxnSpPr>
              <a:cxnSpLocks/>
            </p:cNvCxnSpPr>
            <p:nvPr/>
          </p:nvCxnSpPr>
          <p:spPr>
            <a:xfrm>
              <a:off x="2060955" y="2947275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Gerade Verbindung 39">
              <a:extLst>
                <a:ext uri="{FF2B5EF4-FFF2-40B4-BE49-F238E27FC236}">
                  <a16:creationId xmlns:a16="http://schemas.microsoft.com/office/drawing/2014/main" id="{212D904C-0072-0EC5-E001-37C2074804F0}"/>
                </a:ext>
              </a:extLst>
            </p:cNvPr>
            <p:cNvCxnSpPr>
              <a:cxnSpLocks/>
            </p:cNvCxnSpPr>
            <p:nvPr/>
          </p:nvCxnSpPr>
          <p:spPr>
            <a:xfrm>
              <a:off x="2519908" y="2948081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Gerade Verbindung 6">
              <a:extLst>
                <a:ext uri="{FF2B5EF4-FFF2-40B4-BE49-F238E27FC236}">
                  <a16:creationId xmlns:a16="http://schemas.microsoft.com/office/drawing/2014/main" id="{5F54AE13-D111-73C1-1E7A-CE8BFCB487A5}"/>
                </a:ext>
              </a:extLst>
            </p:cNvPr>
            <p:cNvCxnSpPr>
              <a:cxnSpLocks/>
            </p:cNvCxnSpPr>
            <p:nvPr/>
          </p:nvCxnSpPr>
          <p:spPr>
            <a:xfrm>
              <a:off x="671256" y="2947275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id="{2B2EB000-4BDC-FCBE-ABB8-D6D13AD14241}"/>
              </a:ext>
            </a:extLst>
          </p:cNvPr>
          <p:cNvSpPr txBox="1"/>
          <p:nvPr/>
        </p:nvSpPr>
        <p:spPr>
          <a:xfrm>
            <a:off x="2294594" y="3087542"/>
            <a:ext cx="4324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latin typeface="Helvetica" pitchFamily="2" charset="0"/>
              </a:rPr>
              <a:t>5000</a:t>
            </a:r>
          </a:p>
        </p:txBody>
      </p:sp>
    </p:spTree>
    <p:extLst>
      <p:ext uri="{BB962C8B-B14F-4D97-AF65-F5344CB8AC3E}">
        <p14:creationId xmlns:p14="http://schemas.microsoft.com/office/powerpoint/2010/main" val="1317334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Karte enthält.&#10;&#10;Automatisch generierte Beschreibung">
            <a:extLst>
              <a:ext uri="{FF2B5EF4-FFF2-40B4-BE49-F238E27FC236}">
                <a16:creationId xmlns:a16="http://schemas.microsoft.com/office/drawing/2014/main" id="{B8A5EE9D-6377-B77F-8A59-E277167295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0" t="91597" r="1751" b="5299"/>
          <a:stretch/>
        </p:blipFill>
        <p:spPr>
          <a:xfrm>
            <a:off x="204483" y="3019181"/>
            <a:ext cx="2308934" cy="7547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E4A57BF-151F-8174-7057-69656541EA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2" r="492"/>
          <a:stretch/>
        </p:blipFill>
        <p:spPr>
          <a:xfrm>
            <a:off x="0" y="367186"/>
            <a:ext cx="5367820" cy="2587059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87871CC5-45B3-68B6-A7E2-D62FBF53EF2B}"/>
              </a:ext>
            </a:extLst>
          </p:cNvPr>
          <p:cNvSpPr txBox="1"/>
          <p:nvPr/>
        </p:nvSpPr>
        <p:spPr>
          <a:xfrm>
            <a:off x="504081" y="-24078"/>
            <a:ext cx="43575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Sociality Score Improvement – Access &amp; Egress – Full Day 05:00 – 23:00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22490DC3-A953-701D-5FDA-0D4A2F9393BD}"/>
              </a:ext>
            </a:extLst>
          </p:cNvPr>
          <p:cNvSpPr txBox="1"/>
          <p:nvPr/>
        </p:nvSpPr>
        <p:spPr>
          <a:xfrm>
            <a:off x="210983" y="173374"/>
            <a:ext cx="18422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Île-de-France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6545171-2DAA-08D5-0586-CB367B372801}"/>
              </a:ext>
            </a:extLst>
          </p:cNvPr>
          <p:cNvSpPr txBox="1"/>
          <p:nvPr/>
        </p:nvSpPr>
        <p:spPr>
          <a:xfrm>
            <a:off x="2519918" y="169862"/>
            <a:ext cx="27503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Helvetica" pitchFamily="2" charset="0"/>
              </a:rPr>
              <a:t>Paris Saclay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B01E2F72-7A96-0F44-060D-DE1DB204FE40}"/>
              </a:ext>
            </a:extLst>
          </p:cNvPr>
          <p:cNvSpPr txBox="1"/>
          <p:nvPr/>
        </p:nvSpPr>
        <p:spPr>
          <a:xfrm>
            <a:off x="159093" y="3087542"/>
            <a:ext cx="1037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latin typeface="Helvetica" pitchFamily="2" charset="0"/>
              </a:rPr>
              <a:t>0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E3FFF2DB-E29D-A559-405C-0322C7BDF584}"/>
              </a:ext>
            </a:extLst>
          </p:cNvPr>
          <p:cNvSpPr txBox="1"/>
          <p:nvPr/>
        </p:nvSpPr>
        <p:spPr>
          <a:xfrm>
            <a:off x="437624" y="3087542"/>
            <a:ext cx="43504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latin typeface="Helvetica" pitchFamily="2" charset="0"/>
              </a:rPr>
              <a:t>1000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050CDD7E-8F6C-6824-57C0-34CBDE093A89}"/>
              </a:ext>
            </a:extLst>
          </p:cNvPr>
          <p:cNvSpPr txBox="1"/>
          <p:nvPr/>
        </p:nvSpPr>
        <p:spPr>
          <a:xfrm>
            <a:off x="885919" y="3087542"/>
            <a:ext cx="43244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latin typeface="Helvetica" pitchFamily="2" charset="0"/>
              </a:rPr>
              <a:t>2000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E7F33EA8-BA1F-91B5-F6C7-31516FAF506C}"/>
              </a:ext>
            </a:extLst>
          </p:cNvPr>
          <p:cNvSpPr txBox="1"/>
          <p:nvPr/>
        </p:nvSpPr>
        <p:spPr>
          <a:xfrm>
            <a:off x="1384549" y="3087542"/>
            <a:ext cx="43244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latin typeface="Helvetica" pitchFamily="2" charset="0"/>
              </a:rPr>
              <a:t>3000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3F3D506F-A103-2121-ECEF-4AE0879D9ED4}"/>
              </a:ext>
            </a:extLst>
          </p:cNvPr>
          <p:cNvSpPr txBox="1"/>
          <p:nvPr/>
        </p:nvSpPr>
        <p:spPr>
          <a:xfrm>
            <a:off x="1841226" y="3087542"/>
            <a:ext cx="4324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latin typeface="Helvetica" pitchFamily="2" charset="0"/>
              </a:rPr>
              <a:t>4000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67AB8680-1285-5E81-F73F-3C9FCE84E2D6}"/>
              </a:ext>
            </a:extLst>
          </p:cNvPr>
          <p:cNvSpPr txBox="1"/>
          <p:nvPr/>
        </p:nvSpPr>
        <p:spPr>
          <a:xfrm>
            <a:off x="-119598" y="3195264"/>
            <a:ext cx="230892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latin typeface="Helvetica" pitchFamily="2" charset="0"/>
              </a:rPr>
              <a:t>improvement of sociality score by DRT integration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CE20D883-8176-6EE0-3738-3432CFF90F8C}"/>
              </a:ext>
            </a:extLst>
          </p:cNvPr>
          <p:cNvGrpSpPr/>
          <p:nvPr/>
        </p:nvGrpSpPr>
        <p:grpSpPr>
          <a:xfrm>
            <a:off x="2977539" y="2989660"/>
            <a:ext cx="2422338" cy="184666"/>
            <a:chOff x="2977539" y="3119578"/>
            <a:chExt cx="2422338" cy="184666"/>
          </a:xfrm>
        </p:grpSpPr>
        <p:sp>
          <p:nvSpPr>
            <p:cNvPr id="70" name="Rechteck 69">
              <a:extLst>
                <a:ext uri="{FF2B5EF4-FFF2-40B4-BE49-F238E27FC236}">
                  <a16:creationId xmlns:a16="http://schemas.microsoft.com/office/drawing/2014/main" id="{40D5AD74-CB87-2397-8DD5-AA814835D426}"/>
                </a:ext>
              </a:extLst>
            </p:cNvPr>
            <p:cNvSpPr/>
            <p:nvPr/>
          </p:nvSpPr>
          <p:spPr>
            <a:xfrm>
              <a:off x="2977539" y="3144034"/>
              <a:ext cx="159373" cy="1357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Textfeld 71">
              <a:extLst>
                <a:ext uri="{FF2B5EF4-FFF2-40B4-BE49-F238E27FC236}">
                  <a16:creationId xmlns:a16="http://schemas.microsoft.com/office/drawing/2014/main" id="{BBBDAD2A-127D-587A-FC66-F77D63D72761}"/>
                </a:ext>
              </a:extLst>
            </p:cNvPr>
            <p:cNvSpPr txBox="1"/>
            <p:nvPr/>
          </p:nvSpPr>
          <p:spPr>
            <a:xfrm>
              <a:off x="3090950" y="3119578"/>
              <a:ext cx="2308927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00" dirty="0">
                  <a:latin typeface="Helvetica" pitchFamily="2" charset="0"/>
                </a:rPr>
                <a:t>Paris Saclay study area</a:t>
              </a:r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2E8EFC5F-9E62-AAB5-CFEA-539ADA36B35A}"/>
              </a:ext>
            </a:extLst>
          </p:cNvPr>
          <p:cNvGrpSpPr/>
          <p:nvPr/>
        </p:nvGrpSpPr>
        <p:grpSpPr>
          <a:xfrm>
            <a:off x="209092" y="3019181"/>
            <a:ext cx="2304325" cy="106060"/>
            <a:chOff x="215583" y="2947275"/>
            <a:chExt cx="2304325" cy="106060"/>
          </a:xfrm>
        </p:grpSpPr>
        <p:cxnSp>
          <p:nvCxnSpPr>
            <p:cNvPr id="25" name="Gerade Verbindung 24">
              <a:extLst>
                <a:ext uri="{FF2B5EF4-FFF2-40B4-BE49-F238E27FC236}">
                  <a16:creationId xmlns:a16="http://schemas.microsoft.com/office/drawing/2014/main" id="{3FDC5C51-E8C5-2721-0BE7-CE9F35590EB7}"/>
                </a:ext>
              </a:extLst>
            </p:cNvPr>
            <p:cNvCxnSpPr>
              <a:cxnSpLocks/>
            </p:cNvCxnSpPr>
            <p:nvPr/>
          </p:nvCxnSpPr>
          <p:spPr>
            <a:xfrm>
              <a:off x="215583" y="2947275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Gerade Verbindung 28">
              <a:extLst>
                <a:ext uri="{FF2B5EF4-FFF2-40B4-BE49-F238E27FC236}">
                  <a16:creationId xmlns:a16="http://schemas.microsoft.com/office/drawing/2014/main" id="{1EE6AAA0-431E-185E-1666-4544971B9173}"/>
                </a:ext>
              </a:extLst>
            </p:cNvPr>
            <p:cNvCxnSpPr>
              <a:cxnSpLocks/>
            </p:cNvCxnSpPr>
            <p:nvPr/>
          </p:nvCxnSpPr>
          <p:spPr>
            <a:xfrm>
              <a:off x="1597210" y="2947275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Gerade Verbindung 29">
              <a:extLst>
                <a:ext uri="{FF2B5EF4-FFF2-40B4-BE49-F238E27FC236}">
                  <a16:creationId xmlns:a16="http://schemas.microsoft.com/office/drawing/2014/main" id="{80C970A1-2813-C047-84BB-4B93D3178BFE}"/>
                </a:ext>
              </a:extLst>
            </p:cNvPr>
            <p:cNvCxnSpPr>
              <a:cxnSpLocks/>
            </p:cNvCxnSpPr>
            <p:nvPr/>
          </p:nvCxnSpPr>
          <p:spPr>
            <a:xfrm>
              <a:off x="1135858" y="2947275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Gerade Verbindung 30">
              <a:extLst>
                <a:ext uri="{FF2B5EF4-FFF2-40B4-BE49-F238E27FC236}">
                  <a16:creationId xmlns:a16="http://schemas.microsoft.com/office/drawing/2014/main" id="{E8880EE0-D2E3-DC38-F462-ABAD418AA61B}"/>
                </a:ext>
              </a:extLst>
            </p:cNvPr>
            <p:cNvCxnSpPr>
              <a:cxnSpLocks/>
            </p:cNvCxnSpPr>
            <p:nvPr/>
          </p:nvCxnSpPr>
          <p:spPr>
            <a:xfrm>
              <a:off x="2060955" y="2947275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Gerade Verbindung 39">
              <a:extLst>
                <a:ext uri="{FF2B5EF4-FFF2-40B4-BE49-F238E27FC236}">
                  <a16:creationId xmlns:a16="http://schemas.microsoft.com/office/drawing/2014/main" id="{212D904C-0072-0EC5-E001-37C2074804F0}"/>
                </a:ext>
              </a:extLst>
            </p:cNvPr>
            <p:cNvCxnSpPr>
              <a:cxnSpLocks/>
            </p:cNvCxnSpPr>
            <p:nvPr/>
          </p:nvCxnSpPr>
          <p:spPr>
            <a:xfrm>
              <a:off x="2519908" y="2948081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Gerade Verbindung 6">
              <a:extLst>
                <a:ext uri="{FF2B5EF4-FFF2-40B4-BE49-F238E27FC236}">
                  <a16:creationId xmlns:a16="http://schemas.microsoft.com/office/drawing/2014/main" id="{5F54AE13-D111-73C1-1E7A-CE8BFCB487A5}"/>
                </a:ext>
              </a:extLst>
            </p:cNvPr>
            <p:cNvCxnSpPr>
              <a:cxnSpLocks/>
            </p:cNvCxnSpPr>
            <p:nvPr/>
          </p:nvCxnSpPr>
          <p:spPr>
            <a:xfrm>
              <a:off x="671256" y="2947275"/>
              <a:ext cx="0" cy="1052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id="{2B2EB000-4BDC-FCBE-ABB8-D6D13AD14241}"/>
              </a:ext>
            </a:extLst>
          </p:cNvPr>
          <p:cNvSpPr txBox="1"/>
          <p:nvPr/>
        </p:nvSpPr>
        <p:spPr>
          <a:xfrm>
            <a:off x="2294594" y="3087542"/>
            <a:ext cx="4324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dirty="0">
                <a:latin typeface="Helvetica" pitchFamily="2" charset="0"/>
              </a:rPr>
              <a:t>5000</a:t>
            </a:r>
          </a:p>
        </p:txBody>
      </p:sp>
    </p:spTree>
    <p:extLst>
      <p:ext uri="{BB962C8B-B14F-4D97-AF65-F5344CB8AC3E}">
        <p14:creationId xmlns:p14="http://schemas.microsoft.com/office/powerpoint/2010/main" val="1065994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477</Words>
  <Application>Microsoft Macintosh PowerPoint</Application>
  <PresentationFormat>Benutzerdefiniert</PresentationFormat>
  <Paragraphs>176</Paragraphs>
  <Slides>11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Helvetica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Microsoft Office User</dc:creator>
  <cp:lastModifiedBy>Microsoft Office User</cp:lastModifiedBy>
  <cp:revision>9</cp:revision>
  <dcterms:created xsi:type="dcterms:W3CDTF">2023-01-31T10:54:53Z</dcterms:created>
  <dcterms:modified xsi:type="dcterms:W3CDTF">2023-03-01T11:15:53Z</dcterms:modified>
</cp:coreProperties>
</file>