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2"/>
  </p:notesMasterIdLst>
  <p:handoutMasterIdLst>
    <p:handoutMasterId r:id="rId53"/>
  </p:handoutMasterIdLst>
  <p:sldIdLst>
    <p:sldId id="594" r:id="rId2"/>
    <p:sldId id="599" r:id="rId3"/>
    <p:sldId id="601" r:id="rId4"/>
    <p:sldId id="595" r:id="rId5"/>
    <p:sldId id="596" r:id="rId6"/>
    <p:sldId id="597" r:id="rId7"/>
    <p:sldId id="443" r:id="rId8"/>
    <p:sldId id="603" r:id="rId9"/>
    <p:sldId id="605" r:id="rId10"/>
    <p:sldId id="608" r:id="rId11"/>
    <p:sldId id="610" r:id="rId12"/>
    <p:sldId id="612" r:id="rId13"/>
    <p:sldId id="614" r:id="rId14"/>
    <p:sldId id="616" r:id="rId15"/>
    <p:sldId id="618" r:id="rId16"/>
    <p:sldId id="620" r:id="rId17"/>
    <p:sldId id="622" r:id="rId18"/>
    <p:sldId id="624" r:id="rId19"/>
    <p:sldId id="561" r:id="rId20"/>
    <p:sldId id="627" r:id="rId21"/>
    <p:sldId id="629" r:id="rId22"/>
    <p:sldId id="631" r:id="rId23"/>
    <p:sldId id="633" r:id="rId24"/>
    <p:sldId id="635" r:id="rId25"/>
    <p:sldId id="637" r:id="rId26"/>
    <p:sldId id="639" r:id="rId27"/>
    <p:sldId id="641" r:id="rId28"/>
    <p:sldId id="643" r:id="rId29"/>
    <p:sldId id="645" r:id="rId30"/>
    <p:sldId id="647" r:id="rId31"/>
    <p:sldId id="649" r:id="rId32"/>
    <p:sldId id="651" r:id="rId33"/>
    <p:sldId id="653" r:id="rId34"/>
    <p:sldId id="655" r:id="rId35"/>
    <p:sldId id="657" r:id="rId36"/>
    <p:sldId id="659" r:id="rId37"/>
    <p:sldId id="661" r:id="rId38"/>
    <p:sldId id="663" r:id="rId39"/>
    <p:sldId id="665" r:id="rId40"/>
    <p:sldId id="667" r:id="rId41"/>
    <p:sldId id="671" r:id="rId42"/>
    <p:sldId id="669" r:id="rId43"/>
    <p:sldId id="673" r:id="rId44"/>
    <p:sldId id="675" r:id="rId45"/>
    <p:sldId id="677" r:id="rId46"/>
    <p:sldId id="679" r:id="rId47"/>
    <p:sldId id="681" r:id="rId48"/>
    <p:sldId id="683" r:id="rId49"/>
    <p:sldId id="685" r:id="rId50"/>
    <p:sldId id="625" r:id="rId51"/>
  </p:sldIdLst>
  <p:sldSz cx="9144000" cy="6858000" type="screen4x3"/>
  <p:notesSz cx="6794500" cy="9931400"/>
  <p:defaultTextStyle>
    <a:defPPr>
      <a:defRPr lang="de-A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00CC"/>
    <a:srgbClr val="FF3399"/>
    <a:srgbClr val="D88100"/>
    <a:srgbClr val="CC0099"/>
    <a:srgbClr val="B8E08C"/>
    <a:srgbClr val="99FF99"/>
    <a:srgbClr val="FF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67" d="100"/>
          <a:sy n="67" d="100"/>
        </p:scale>
        <p:origin x="1284"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AT"/>
          </a:p>
        </p:txBody>
      </p:sp>
      <p:sp>
        <p:nvSpPr>
          <p:cNvPr id="31747"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AT"/>
          </a:p>
        </p:txBody>
      </p:sp>
      <p:sp>
        <p:nvSpPr>
          <p:cNvPr id="31748"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AT"/>
          </a:p>
        </p:txBody>
      </p:sp>
      <p:sp>
        <p:nvSpPr>
          <p:cNvPr id="31749"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93976B1-EA35-490A-B374-7538C275B96C}" type="slidenum">
              <a:rPr lang="de-AT"/>
              <a:pPr>
                <a:defRPr/>
              </a:pPr>
              <a:t>‹#›</a:t>
            </a:fld>
            <a:endParaRPr lang="de-AT"/>
          </a:p>
        </p:txBody>
      </p:sp>
    </p:spTree>
    <p:extLst>
      <p:ext uri="{BB962C8B-B14F-4D97-AF65-F5344CB8AC3E}">
        <p14:creationId xmlns:p14="http://schemas.microsoft.com/office/powerpoint/2010/main" val="2277260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133123"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3789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133125"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33126"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133127"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AC578B0-14A0-4DFE-AC2D-7555BFCE332D}" type="slidenum">
              <a:rPr lang="de-DE"/>
              <a:pPr>
                <a:defRPr/>
              </a:pPr>
              <a:t>‹#›</a:t>
            </a:fld>
            <a:endParaRPr lang="de-DE"/>
          </a:p>
        </p:txBody>
      </p:sp>
    </p:spTree>
    <p:extLst>
      <p:ext uri="{BB962C8B-B14F-4D97-AF65-F5344CB8AC3E}">
        <p14:creationId xmlns:p14="http://schemas.microsoft.com/office/powerpoint/2010/main" val="4059019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2</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715113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14</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669157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15</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918118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16</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216241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17</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715693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18</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491448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19</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078623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20</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711214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21</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01246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22</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41639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23</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3464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3</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628656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24</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586564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25</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554974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26</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737497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27</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591244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28</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451534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29</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841391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30</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943540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31</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306607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32</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584828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33</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36207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7</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34</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777549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35</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897704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36</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222411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37</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195329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38</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787349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39</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696554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40</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168597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41</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562184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42</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87407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43</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60510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8</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206585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44</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908685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45</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083781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46</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9859891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47</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9308893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48</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866403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49</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61730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9</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75057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10</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27850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11</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457344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12</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916780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1BE3BF95-B814-4001-B327-208857129641}" type="slidenum">
              <a:rPr lang="de-DE" sz="1200"/>
              <a:pPr algn="r"/>
              <a:t>13</a:t>
            </a:fld>
            <a:endParaRPr lang="de-D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774241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AT"/>
              <a:t>August 2009</a:t>
            </a:r>
          </a:p>
        </p:txBody>
      </p:sp>
      <p:sp>
        <p:nvSpPr>
          <p:cNvPr id="5" name="Rectangle 5"/>
          <p:cNvSpPr>
            <a:spLocks noGrp="1" noChangeArrowheads="1"/>
          </p:cNvSpPr>
          <p:nvPr>
            <p:ph type="ftr" sz="quarter" idx="11"/>
          </p:nvPr>
        </p:nvSpPr>
        <p:spPr>
          <a:ln/>
        </p:spPr>
        <p:txBody>
          <a:bodyPr/>
          <a:lstStyle>
            <a:lvl1pPr>
              <a:defRPr/>
            </a:lvl1pPr>
          </a:lstStyle>
          <a:p>
            <a:pPr>
              <a:defRPr/>
            </a:pPr>
            <a:r>
              <a:rPr lang="de-AT"/>
              <a:t>Roland Kießling</a:t>
            </a:r>
          </a:p>
        </p:txBody>
      </p:sp>
      <p:sp>
        <p:nvSpPr>
          <p:cNvPr id="6" name="Rectangle 6"/>
          <p:cNvSpPr>
            <a:spLocks noGrp="1" noChangeArrowheads="1"/>
          </p:cNvSpPr>
          <p:nvPr>
            <p:ph type="sldNum" sz="quarter" idx="12"/>
          </p:nvPr>
        </p:nvSpPr>
        <p:spPr>
          <a:ln/>
        </p:spPr>
        <p:txBody>
          <a:bodyPr/>
          <a:lstStyle>
            <a:lvl1pPr>
              <a:defRPr/>
            </a:lvl1pPr>
          </a:lstStyle>
          <a:p>
            <a:pPr>
              <a:defRPr/>
            </a:pPr>
            <a:fld id="{ED20448F-4AA1-4CD7-8BA3-672100E28405}" type="slidenum">
              <a:rPr lang="de-AT"/>
              <a:pPr>
                <a:defRPr/>
              </a:pPr>
              <a:t>‹#›</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de-AT"/>
              <a:t>August 2009</a:t>
            </a:r>
          </a:p>
        </p:txBody>
      </p:sp>
      <p:sp>
        <p:nvSpPr>
          <p:cNvPr id="5" name="Rectangle 5"/>
          <p:cNvSpPr>
            <a:spLocks noGrp="1" noChangeArrowheads="1"/>
          </p:cNvSpPr>
          <p:nvPr>
            <p:ph type="ftr" sz="quarter" idx="11"/>
          </p:nvPr>
        </p:nvSpPr>
        <p:spPr>
          <a:ln/>
        </p:spPr>
        <p:txBody>
          <a:bodyPr/>
          <a:lstStyle>
            <a:lvl1pPr>
              <a:defRPr/>
            </a:lvl1pPr>
          </a:lstStyle>
          <a:p>
            <a:pPr>
              <a:defRPr/>
            </a:pPr>
            <a:r>
              <a:rPr lang="de-AT"/>
              <a:t>Roland Kießling</a:t>
            </a:r>
          </a:p>
        </p:txBody>
      </p:sp>
      <p:sp>
        <p:nvSpPr>
          <p:cNvPr id="6" name="Rectangle 6"/>
          <p:cNvSpPr>
            <a:spLocks noGrp="1" noChangeArrowheads="1"/>
          </p:cNvSpPr>
          <p:nvPr>
            <p:ph type="sldNum" sz="quarter" idx="12"/>
          </p:nvPr>
        </p:nvSpPr>
        <p:spPr>
          <a:ln/>
        </p:spPr>
        <p:txBody>
          <a:bodyPr/>
          <a:lstStyle>
            <a:lvl1pPr>
              <a:defRPr/>
            </a:lvl1pPr>
          </a:lstStyle>
          <a:p>
            <a:pPr>
              <a:defRPr/>
            </a:pPr>
            <a:fld id="{2726294D-0190-46D0-9F8D-5034CD55AB26}" type="slidenum">
              <a:rPr lang="de-AT"/>
              <a:pPr>
                <a:defRPr/>
              </a:pPr>
              <a:t>‹#›</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de-AT"/>
              <a:t>August 2009</a:t>
            </a:r>
          </a:p>
        </p:txBody>
      </p:sp>
      <p:sp>
        <p:nvSpPr>
          <p:cNvPr id="5" name="Rectangle 5"/>
          <p:cNvSpPr>
            <a:spLocks noGrp="1" noChangeArrowheads="1"/>
          </p:cNvSpPr>
          <p:nvPr>
            <p:ph type="ftr" sz="quarter" idx="11"/>
          </p:nvPr>
        </p:nvSpPr>
        <p:spPr>
          <a:ln/>
        </p:spPr>
        <p:txBody>
          <a:bodyPr/>
          <a:lstStyle>
            <a:lvl1pPr>
              <a:defRPr/>
            </a:lvl1pPr>
          </a:lstStyle>
          <a:p>
            <a:pPr>
              <a:defRPr/>
            </a:pPr>
            <a:r>
              <a:rPr lang="de-AT"/>
              <a:t>Roland Kießling</a:t>
            </a:r>
          </a:p>
        </p:txBody>
      </p:sp>
      <p:sp>
        <p:nvSpPr>
          <p:cNvPr id="6" name="Rectangle 6"/>
          <p:cNvSpPr>
            <a:spLocks noGrp="1" noChangeArrowheads="1"/>
          </p:cNvSpPr>
          <p:nvPr>
            <p:ph type="sldNum" sz="quarter" idx="12"/>
          </p:nvPr>
        </p:nvSpPr>
        <p:spPr>
          <a:ln/>
        </p:spPr>
        <p:txBody>
          <a:bodyPr/>
          <a:lstStyle>
            <a:lvl1pPr>
              <a:defRPr/>
            </a:lvl1pPr>
          </a:lstStyle>
          <a:p>
            <a:pPr>
              <a:defRPr/>
            </a:pPr>
            <a:fld id="{84C9EE46-3082-4C13-863E-7A484AD0A0D6}" type="slidenum">
              <a:rPr lang="de-AT"/>
              <a:pPr>
                <a:defRPr/>
              </a:pPr>
              <a:t>‹#›</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de-AT"/>
              <a:t>August 2009</a:t>
            </a:r>
          </a:p>
        </p:txBody>
      </p:sp>
      <p:sp>
        <p:nvSpPr>
          <p:cNvPr id="5" name="Rectangle 5"/>
          <p:cNvSpPr>
            <a:spLocks noGrp="1" noChangeArrowheads="1"/>
          </p:cNvSpPr>
          <p:nvPr>
            <p:ph type="ftr" sz="quarter" idx="11"/>
          </p:nvPr>
        </p:nvSpPr>
        <p:spPr>
          <a:ln/>
        </p:spPr>
        <p:txBody>
          <a:bodyPr/>
          <a:lstStyle>
            <a:lvl1pPr>
              <a:defRPr/>
            </a:lvl1pPr>
          </a:lstStyle>
          <a:p>
            <a:pPr>
              <a:defRPr/>
            </a:pPr>
            <a:r>
              <a:rPr lang="de-AT"/>
              <a:t>Roland Kießling</a:t>
            </a:r>
          </a:p>
        </p:txBody>
      </p:sp>
      <p:sp>
        <p:nvSpPr>
          <p:cNvPr id="6" name="Rectangle 6"/>
          <p:cNvSpPr>
            <a:spLocks noGrp="1" noChangeArrowheads="1"/>
          </p:cNvSpPr>
          <p:nvPr>
            <p:ph type="sldNum" sz="quarter" idx="12"/>
          </p:nvPr>
        </p:nvSpPr>
        <p:spPr>
          <a:ln/>
        </p:spPr>
        <p:txBody>
          <a:bodyPr/>
          <a:lstStyle>
            <a:lvl1pPr>
              <a:defRPr/>
            </a:lvl1pPr>
          </a:lstStyle>
          <a:p>
            <a:pPr>
              <a:defRPr/>
            </a:pPr>
            <a:fld id="{A7008220-753E-45CC-9CF3-B629B8F5E5FA}" type="slidenum">
              <a:rPr lang="de-AT"/>
              <a:pPr>
                <a:defRPr/>
              </a:pPr>
              <a:t>‹#›</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AT"/>
              <a:t>August 2009</a:t>
            </a:r>
          </a:p>
        </p:txBody>
      </p:sp>
      <p:sp>
        <p:nvSpPr>
          <p:cNvPr id="5" name="Rectangle 5"/>
          <p:cNvSpPr>
            <a:spLocks noGrp="1" noChangeArrowheads="1"/>
          </p:cNvSpPr>
          <p:nvPr>
            <p:ph type="ftr" sz="quarter" idx="11"/>
          </p:nvPr>
        </p:nvSpPr>
        <p:spPr>
          <a:ln/>
        </p:spPr>
        <p:txBody>
          <a:bodyPr/>
          <a:lstStyle>
            <a:lvl1pPr>
              <a:defRPr/>
            </a:lvl1pPr>
          </a:lstStyle>
          <a:p>
            <a:pPr>
              <a:defRPr/>
            </a:pPr>
            <a:r>
              <a:rPr lang="de-AT"/>
              <a:t>Roland Kießling</a:t>
            </a:r>
          </a:p>
        </p:txBody>
      </p:sp>
      <p:sp>
        <p:nvSpPr>
          <p:cNvPr id="6" name="Rectangle 6"/>
          <p:cNvSpPr>
            <a:spLocks noGrp="1" noChangeArrowheads="1"/>
          </p:cNvSpPr>
          <p:nvPr>
            <p:ph type="sldNum" sz="quarter" idx="12"/>
          </p:nvPr>
        </p:nvSpPr>
        <p:spPr>
          <a:ln/>
        </p:spPr>
        <p:txBody>
          <a:bodyPr/>
          <a:lstStyle>
            <a:lvl1pPr>
              <a:defRPr/>
            </a:lvl1pPr>
          </a:lstStyle>
          <a:p>
            <a:pPr>
              <a:defRPr/>
            </a:pPr>
            <a:fld id="{539DA3A2-EF91-4F1F-84C7-93C063730A7B}" type="slidenum">
              <a:rPr lang="de-AT"/>
              <a:pPr>
                <a:defRPr/>
              </a:pPr>
              <a:t>‹#›</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r>
              <a:rPr lang="de-AT"/>
              <a:t>August 2009</a:t>
            </a:r>
          </a:p>
        </p:txBody>
      </p:sp>
      <p:sp>
        <p:nvSpPr>
          <p:cNvPr id="6" name="Rectangle 5"/>
          <p:cNvSpPr>
            <a:spLocks noGrp="1" noChangeArrowheads="1"/>
          </p:cNvSpPr>
          <p:nvPr>
            <p:ph type="ftr" sz="quarter" idx="11"/>
          </p:nvPr>
        </p:nvSpPr>
        <p:spPr>
          <a:ln/>
        </p:spPr>
        <p:txBody>
          <a:bodyPr/>
          <a:lstStyle>
            <a:lvl1pPr>
              <a:defRPr/>
            </a:lvl1pPr>
          </a:lstStyle>
          <a:p>
            <a:pPr>
              <a:defRPr/>
            </a:pPr>
            <a:r>
              <a:rPr lang="de-AT"/>
              <a:t>Roland Kießling</a:t>
            </a:r>
          </a:p>
        </p:txBody>
      </p:sp>
      <p:sp>
        <p:nvSpPr>
          <p:cNvPr id="7" name="Rectangle 6"/>
          <p:cNvSpPr>
            <a:spLocks noGrp="1" noChangeArrowheads="1"/>
          </p:cNvSpPr>
          <p:nvPr>
            <p:ph type="sldNum" sz="quarter" idx="12"/>
          </p:nvPr>
        </p:nvSpPr>
        <p:spPr>
          <a:ln/>
        </p:spPr>
        <p:txBody>
          <a:bodyPr/>
          <a:lstStyle>
            <a:lvl1pPr>
              <a:defRPr/>
            </a:lvl1pPr>
          </a:lstStyle>
          <a:p>
            <a:pPr>
              <a:defRPr/>
            </a:pPr>
            <a:fld id="{0D872DB4-75C3-4803-84EB-7585644B6001}" type="slidenum">
              <a:rPr lang="de-AT"/>
              <a:pPr>
                <a:defRPr/>
              </a:pPr>
              <a:t>‹#›</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r>
              <a:rPr lang="de-AT"/>
              <a:t>August 2009</a:t>
            </a:r>
          </a:p>
        </p:txBody>
      </p:sp>
      <p:sp>
        <p:nvSpPr>
          <p:cNvPr id="8" name="Rectangle 5"/>
          <p:cNvSpPr>
            <a:spLocks noGrp="1" noChangeArrowheads="1"/>
          </p:cNvSpPr>
          <p:nvPr>
            <p:ph type="ftr" sz="quarter" idx="11"/>
          </p:nvPr>
        </p:nvSpPr>
        <p:spPr>
          <a:ln/>
        </p:spPr>
        <p:txBody>
          <a:bodyPr/>
          <a:lstStyle>
            <a:lvl1pPr>
              <a:defRPr/>
            </a:lvl1pPr>
          </a:lstStyle>
          <a:p>
            <a:pPr>
              <a:defRPr/>
            </a:pPr>
            <a:r>
              <a:rPr lang="de-AT"/>
              <a:t>Roland Kießling</a:t>
            </a:r>
          </a:p>
        </p:txBody>
      </p:sp>
      <p:sp>
        <p:nvSpPr>
          <p:cNvPr id="9" name="Rectangle 6"/>
          <p:cNvSpPr>
            <a:spLocks noGrp="1" noChangeArrowheads="1"/>
          </p:cNvSpPr>
          <p:nvPr>
            <p:ph type="sldNum" sz="quarter" idx="12"/>
          </p:nvPr>
        </p:nvSpPr>
        <p:spPr>
          <a:ln/>
        </p:spPr>
        <p:txBody>
          <a:bodyPr/>
          <a:lstStyle>
            <a:lvl1pPr>
              <a:defRPr/>
            </a:lvl1pPr>
          </a:lstStyle>
          <a:p>
            <a:pPr>
              <a:defRPr/>
            </a:pPr>
            <a:fld id="{2883B611-A083-475B-B5F4-7215008932B7}" type="slidenum">
              <a:rPr lang="de-AT"/>
              <a:pPr>
                <a:defRPr/>
              </a:pPr>
              <a:t>‹#›</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r>
              <a:rPr lang="de-AT"/>
              <a:t>August 2009</a:t>
            </a:r>
          </a:p>
        </p:txBody>
      </p:sp>
      <p:sp>
        <p:nvSpPr>
          <p:cNvPr id="4" name="Rectangle 5"/>
          <p:cNvSpPr>
            <a:spLocks noGrp="1" noChangeArrowheads="1"/>
          </p:cNvSpPr>
          <p:nvPr>
            <p:ph type="ftr" sz="quarter" idx="11"/>
          </p:nvPr>
        </p:nvSpPr>
        <p:spPr>
          <a:ln/>
        </p:spPr>
        <p:txBody>
          <a:bodyPr/>
          <a:lstStyle>
            <a:lvl1pPr>
              <a:defRPr/>
            </a:lvl1pPr>
          </a:lstStyle>
          <a:p>
            <a:pPr>
              <a:defRPr/>
            </a:pPr>
            <a:r>
              <a:rPr lang="de-AT"/>
              <a:t>Roland Kießling</a:t>
            </a:r>
          </a:p>
        </p:txBody>
      </p:sp>
      <p:sp>
        <p:nvSpPr>
          <p:cNvPr id="5" name="Rectangle 6"/>
          <p:cNvSpPr>
            <a:spLocks noGrp="1" noChangeArrowheads="1"/>
          </p:cNvSpPr>
          <p:nvPr>
            <p:ph type="sldNum" sz="quarter" idx="12"/>
          </p:nvPr>
        </p:nvSpPr>
        <p:spPr>
          <a:ln/>
        </p:spPr>
        <p:txBody>
          <a:bodyPr/>
          <a:lstStyle>
            <a:lvl1pPr>
              <a:defRPr/>
            </a:lvl1pPr>
          </a:lstStyle>
          <a:p>
            <a:pPr>
              <a:defRPr/>
            </a:pPr>
            <a:fld id="{A2A47912-AAD7-4868-BAE9-663FD562B4F6}" type="slidenum">
              <a:rPr lang="de-AT"/>
              <a:pPr>
                <a:defRPr/>
              </a:pPr>
              <a:t>‹#›</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88080D9D-61C9-40BD-9A02-96320FC7C5A8}" type="slidenum">
              <a:rPr lang="de-AT"/>
              <a:pPr>
                <a:defRPr/>
              </a:pPr>
              <a:t>‹#›</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AT"/>
              <a:t>August 2009</a:t>
            </a:r>
          </a:p>
        </p:txBody>
      </p:sp>
      <p:sp>
        <p:nvSpPr>
          <p:cNvPr id="6" name="Rectangle 5"/>
          <p:cNvSpPr>
            <a:spLocks noGrp="1" noChangeArrowheads="1"/>
          </p:cNvSpPr>
          <p:nvPr>
            <p:ph type="ftr" sz="quarter" idx="11"/>
          </p:nvPr>
        </p:nvSpPr>
        <p:spPr>
          <a:ln/>
        </p:spPr>
        <p:txBody>
          <a:bodyPr/>
          <a:lstStyle>
            <a:lvl1pPr>
              <a:defRPr/>
            </a:lvl1pPr>
          </a:lstStyle>
          <a:p>
            <a:pPr>
              <a:defRPr/>
            </a:pPr>
            <a:r>
              <a:rPr lang="de-AT"/>
              <a:t>Roland Kießling</a:t>
            </a:r>
          </a:p>
        </p:txBody>
      </p:sp>
      <p:sp>
        <p:nvSpPr>
          <p:cNvPr id="7" name="Rectangle 6"/>
          <p:cNvSpPr>
            <a:spLocks noGrp="1" noChangeArrowheads="1"/>
          </p:cNvSpPr>
          <p:nvPr>
            <p:ph type="sldNum" sz="quarter" idx="12"/>
          </p:nvPr>
        </p:nvSpPr>
        <p:spPr>
          <a:ln/>
        </p:spPr>
        <p:txBody>
          <a:bodyPr/>
          <a:lstStyle>
            <a:lvl1pPr>
              <a:defRPr/>
            </a:lvl1pPr>
          </a:lstStyle>
          <a:p>
            <a:pPr>
              <a:defRPr/>
            </a:pPr>
            <a:fld id="{9612C7C0-1C47-44B9-90BB-B424E545ED95}" type="slidenum">
              <a:rPr lang="de-AT"/>
              <a:pPr>
                <a:defRPr/>
              </a:pPr>
              <a:t>‹#›</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AT"/>
              <a:t>August 2009</a:t>
            </a:r>
          </a:p>
        </p:txBody>
      </p:sp>
      <p:sp>
        <p:nvSpPr>
          <p:cNvPr id="6" name="Rectangle 5"/>
          <p:cNvSpPr>
            <a:spLocks noGrp="1" noChangeArrowheads="1"/>
          </p:cNvSpPr>
          <p:nvPr>
            <p:ph type="ftr" sz="quarter" idx="11"/>
          </p:nvPr>
        </p:nvSpPr>
        <p:spPr>
          <a:ln/>
        </p:spPr>
        <p:txBody>
          <a:bodyPr/>
          <a:lstStyle>
            <a:lvl1pPr>
              <a:defRPr/>
            </a:lvl1pPr>
          </a:lstStyle>
          <a:p>
            <a:pPr>
              <a:defRPr/>
            </a:pPr>
            <a:r>
              <a:rPr lang="de-AT"/>
              <a:t>Roland Kießling</a:t>
            </a:r>
          </a:p>
        </p:txBody>
      </p:sp>
      <p:sp>
        <p:nvSpPr>
          <p:cNvPr id="7" name="Rectangle 6"/>
          <p:cNvSpPr>
            <a:spLocks noGrp="1" noChangeArrowheads="1"/>
          </p:cNvSpPr>
          <p:nvPr>
            <p:ph type="sldNum" sz="quarter" idx="12"/>
          </p:nvPr>
        </p:nvSpPr>
        <p:spPr>
          <a:ln/>
        </p:spPr>
        <p:txBody>
          <a:bodyPr/>
          <a:lstStyle>
            <a:lvl1pPr>
              <a:defRPr/>
            </a:lvl1pPr>
          </a:lstStyle>
          <a:p>
            <a:pPr>
              <a:defRPr/>
            </a:pPr>
            <a:fld id="{1C9AF0B3-0836-420C-B998-17657593181B}" type="slidenum">
              <a:rPr lang="de-AT"/>
              <a:pPr>
                <a:defRPr/>
              </a:pPr>
              <a:t>‹#›</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a:t>Klicken Sie, um die Formate des Vorlagentextes zu bearbeiten</a:t>
            </a:r>
          </a:p>
          <a:p>
            <a:pPr lvl="1"/>
            <a:r>
              <a:rPr lang="de-AT"/>
              <a:t>Zweite Ebene</a:t>
            </a:r>
          </a:p>
          <a:p>
            <a:pPr lvl="2"/>
            <a:r>
              <a:rPr lang="de-AT"/>
              <a:t>Dritte Ebene</a:t>
            </a:r>
          </a:p>
          <a:p>
            <a:pPr lvl="3"/>
            <a:r>
              <a:rPr lang="de-AT"/>
              <a:t>Vierte Ebene</a:t>
            </a:r>
          </a:p>
          <a:p>
            <a:pPr lvl="4"/>
            <a:r>
              <a:rPr lang="de-AT"/>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de-AT"/>
              <a:t>August 2009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de-AT"/>
              <a:t>Roland Kießling</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4A9A8B2-1E74-46D5-B4A9-F098F13CCDCE}" type="slidenum">
              <a:rPr lang="de-AT"/>
              <a:pPr>
                <a:defRPr/>
              </a:pPr>
              <a:t>‹#›</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14787B-021E-47CE-87EF-787498946167}"/>
              </a:ext>
            </a:extLst>
          </p:cNvPr>
          <p:cNvSpPr>
            <a:spLocks noGrp="1"/>
          </p:cNvSpPr>
          <p:nvPr>
            <p:ph type="sldNum" sz="quarter" idx="12"/>
          </p:nvPr>
        </p:nvSpPr>
        <p:spPr/>
        <p:txBody>
          <a:bodyPr/>
          <a:lstStyle/>
          <a:p>
            <a:pPr>
              <a:defRPr/>
            </a:pPr>
            <a:fld id="{88080D9D-61C9-40BD-9A02-96320FC7C5A8}" type="slidenum">
              <a:rPr lang="de-AT" smtClean="0"/>
              <a:pPr>
                <a:defRPr/>
              </a:pPr>
              <a:t>1</a:t>
            </a:fld>
            <a:endParaRPr lang="de-AT"/>
          </a:p>
        </p:txBody>
      </p:sp>
      <p:pic>
        <p:nvPicPr>
          <p:cNvPr id="1026" name="Picture 2" descr="Restore Grazing Routes In N'East To Solve Farmers, Fulani Herdsmen Clashes  – Cattle Rearers – Independent Newspaper Nigeria">
            <a:extLst>
              <a:ext uri="{FF2B5EF4-FFF2-40B4-BE49-F238E27FC236}">
                <a16:creationId xmlns:a16="http://schemas.microsoft.com/office/drawing/2014/main" id="{FCFD525A-BCD4-4EF6-8BD6-9F7AFBD88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27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a:extLst>
              <a:ext uri="{FF2B5EF4-FFF2-40B4-BE49-F238E27FC236}">
                <a16:creationId xmlns:a16="http://schemas.microsoft.com/office/drawing/2014/main" id="{4EF0DFA9-CAE4-4A24-AE9D-AF7170032348}"/>
              </a:ext>
            </a:extLst>
          </p:cNvPr>
          <p:cNvSpPr txBox="1">
            <a:spLocks noChangeArrowheads="1"/>
          </p:cNvSpPr>
          <p:nvPr/>
        </p:nvSpPr>
        <p:spPr bwMode="auto">
          <a:xfrm>
            <a:off x="179512" y="0"/>
            <a:ext cx="8499227" cy="1169551"/>
          </a:xfrm>
          <a:prstGeom prst="rect">
            <a:avLst/>
          </a:prstGeom>
          <a:noFill/>
          <a:ln w="9525">
            <a:noFill/>
            <a:miter lim="800000"/>
            <a:headEnd/>
            <a:tailEnd/>
          </a:ln>
        </p:spPr>
        <p:txBody>
          <a:bodyPr wrap="square">
            <a:spAutoFit/>
          </a:bodyPr>
          <a:lstStyle/>
          <a:p>
            <a:pPr marL="533400" indent="-533400" algn="ctr">
              <a:spcBef>
                <a:spcPct val="50000"/>
              </a:spcBef>
            </a:pPr>
            <a:r>
              <a:rPr lang="en-US" sz="3500" b="1" kern="0" dirty="0">
                <a:effectLst/>
                <a:latin typeface="Times New Roman" panose="02020603050405020304" pitchFamily="18" charset="0"/>
                <a:ea typeface="Calibri" panose="020F0502020204030204" pitchFamily="34" charset="0"/>
              </a:rPr>
              <a:t>Conative animal calls in </a:t>
            </a:r>
            <a:r>
              <a:rPr lang="en-US" sz="3500" b="1" kern="0" dirty="0" err="1">
                <a:effectLst/>
                <a:latin typeface="Times New Roman" panose="02020603050405020304" pitchFamily="18" charset="0"/>
                <a:ea typeface="Calibri" panose="020F0502020204030204" pitchFamily="34" charset="0"/>
              </a:rPr>
              <a:t>Babanki</a:t>
            </a:r>
            <a:r>
              <a:rPr lang="en-US" sz="3500" b="1" kern="0" dirty="0">
                <a:effectLst/>
                <a:latin typeface="Times New Roman" panose="02020603050405020304" pitchFamily="18" charset="0"/>
                <a:ea typeface="Calibri" panose="020F0502020204030204" pitchFamily="34" charset="0"/>
              </a:rPr>
              <a:t> and Bum (</a:t>
            </a:r>
            <a:r>
              <a:rPr lang="en-US" sz="3500" b="1" kern="0" dirty="0" err="1">
                <a:effectLst/>
                <a:latin typeface="Times New Roman" panose="02020603050405020304" pitchFamily="18" charset="0"/>
                <a:ea typeface="Calibri" panose="020F0502020204030204" pitchFamily="34" charset="0"/>
              </a:rPr>
              <a:t>Grassfields</a:t>
            </a:r>
            <a:r>
              <a:rPr lang="en-US" sz="3500" b="1" kern="0" dirty="0">
                <a:effectLst/>
                <a:latin typeface="Times New Roman" panose="02020603050405020304" pitchFamily="18" charset="0"/>
                <a:ea typeface="Calibri" panose="020F0502020204030204" pitchFamily="34" charset="0"/>
              </a:rPr>
              <a:t> languages of Cameroon)</a:t>
            </a:r>
            <a:endParaRPr lang="de-AT" sz="3500" b="1" dirty="0">
              <a:latin typeface="Chiller" pitchFamily="82" charset="0"/>
            </a:endParaRPr>
          </a:p>
        </p:txBody>
      </p:sp>
      <p:sp>
        <p:nvSpPr>
          <p:cNvPr id="5" name="Text Box 5">
            <a:extLst>
              <a:ext uri="{FF2B5EF4-FFF2-40B4-BE49-F238E27FC236}">
                <a16:creationId xmlns:a16="http://schemas.microsoft.com/office/drawing/2014/main" id="{30F55D15-B5CF-428E-9A55-069820CDC0F7}"/>
              </a:ext>
            </a:extLst>
          </p:cNvPr>
          <p:cNvSpPr txBox="1">
            <a:spLocks noChangeArrowheads="1"/>
          </p:cNvSpPr>
          <p:nvPr/>
        </p:nvSpPr>
        <p:spPr bwMode="auto">
          <a:xfrm>
            <a:off x="323528" y="4173562"/>
            <a:ext cx="4906398" cy="769441"/>
          </a:xfrm>
          <a:prstGeom prst="rect">
            <a:avLst/>
          </a:prstGeom>
          <a:noFill/>
          <a:ln w="9525">
            <a:noFill/>
            <a:miter lim="800000"/>
            <a:headEnd/>
            <a:tailEnd/>
          </a:ln>
        </p:spPr>
        <p:txBody>
          <a:bodyPr wrap="square">
            <a:spAutoFit/>
          </a:bodyPr>
          <a:lstStyle/>
          <a:p>
            <a:pPr marL="533400" indent="-533400">
              <a:spcBef>
                <a:spcPct val="50000"/>
              </a:spcBef>
            </a:pPr>
            <a:r>
              <a:rPr lang="en-US" b="1" kern="0" dirty="0">
                <a:solidFill>
                  <a:srgbClr val="FFFF00"/>
                </a:solidFill>
                <a:effectLst/>
                <a:latin typeface="Times New Roman" panose="02020603050405020304" pitchFamily="18" charset="0"/>
                <a:ea typeface="Calibri" panose="020F0502020204030204" pitchFamily="34" charset="0"/>
              </a:rPr>
              <a:t>Pius Akumbu</a:t>
            </a:r>
          </a:p>
          <a:p>
            <a:pPr marL="533400" indent="-533400">
              <a:spcBef>
                <a:spcPts val="0"/>
              </a:spcBef>
            </a:pPr>
            <a:r>
              <a:rPr lang="en-US" sz="2000" b="1" kern="0" dirty="0">
                <a:solidFill>
                  <a:srgbClr val="FFFF00"/>
                </a:solidFill>
              </a:rPr>
              <a:t>LLACAN (CNRS-</a:t>
            </a:r>
            <a:r>
              <a:rPr lang="en-US" sz="2000" b="1" kern="0" dirty="0" err="1">
                <a:solidFill>
                  <a:srgbClr val="FFFF00"/>
                </a:solidFill>
              </a:rPr>
              <a:t>INaLCO</a:t>
            </a:r>
            <a:r>
              <a:rPr lang="en-US" sz="2000" b="1" kern="0" dirty="0">
                <a:solidFill>
                  <a:srgbClr val="FFFF00"/>
                </a:solidFill>
              </a:rPr>
              <a:t>-EPHE)</a:t>
            </a:r>
          </a:p>
        </p:txBody>
      </p:sp>
      <p:sp>
        <p:nvSpPr>
          <p:cNvPr id="8" name="Text Box 5">
            <a:extLst>
              <a:ext uri="{FF2B5EF4-FFF2-40B4-BE49-F238E27FC236}">
                <a16:creationId xmlns:a16="http://schemas.microsoft.com/office/drawing/2014/main" id="{50A36D16-82DD-4E66-9E5E-B630A3A2BE69}"/>
              </a:ext>
            </a:extLst>
          </p:cNvPr>
          <p:cNvSpPr txBox="1">
            <a:spLocks noChangeArrowheads="1"/>
          </p:cNvSpPr>
          <p:nvPr/>
        </p:nvSpPr>
        <p:spPr bwMode="auto">
          <a:xfrm>
            <a:off x="-224822" y="5930889"/>
            <a:ext cx="9289032" cy="954107"/>
          </a:xfrm>
          <a:prstGeom prst="rect">
            <a:avLst/>
          </a:prstGeom>
          <a:noFill/>
          <a:ln w="9525">
            <a:noFill/>
            <a:miter lim="800000"/>
            <a:headEnd/>
            <a:tailEnd/>
          </a:ln>
        </p:spPr>
        <p:txBody>
          <a:bodyPr wrap="square">
            <a:spAutoFit/>
          </a:bodyPr>
          <a:lstStyle/>
          <a:p>
            <a:pPr marL="533400" indent="-533400">
              <a:spcBef>
                <a:spcPts val="0"/>
              </a:spcBef>
            </a:pPr>
            <a:r>
              <a:rPr lang="en-US" sz="2800" b="1" kern="0" dirty="0">
                <a:solidFill>
                  <a:srgbClr val="FFFF00"/>
                </a:solidFill>
                <a:effectLst/>
                <a:latin typeface="+mj-lt"/>
                <a:ea typeface="Calibri" panose="020F0502020204030204" pitchFamily="34" charset="0"/>
              </a:rPr>
              <a:t>      Seminar Series: </a:t>
            </a:r>
            <a:r>
              <a:rPr lang="fr-FR" sz="2800" b="1" i="1" dirty="0">
                <a:solidFill>
                  <a:srgbClr val="FFFF00"/>
                </a:solidFill>
                <a:effectLst/>
                <a:latin typeface="+mj-lt"/>
              </a:rPr>
              <a:t>La communication au-delà de l'humain</a:t>
            </a:r>
          </a:p>
          <a:p>
            <a:pPr marL="533400" indent="-533400">
              <a:spcBef>
                <a:spcPts val="0"/>
              </a:spcBef>
            </a:pPr>
            <a:r>
              <a:rPr lang="en-US" sz="2800" b="1" i="1" kern="0" dirty="0">
                <a:solidFill>
                  <a:srgbClr val="FFFF00"/>
                </a:solidFill>
                <a:effectLst/>
                <a:latin typeface="+mj-lt"/>
                <a:ea typeface="Calibri" panose="020F0502020204030204" pitchFamily="34" charset="0"/>
              </a:rPr>
              <a:t>      STL</a:t>
            </a:r>
            <a:r>
              <a:rPr lang="en-US" sz="2800" b="1" i="1" kern="0" dirty="0">
                <a:solidFill>
                  <a:srgbClr val="FFFF00"/>
                </a:solidFill>
                <a:latin typeface="+mj-lt"/>
                <a:ea typeface="Calibri" panose="020F0502020204030204" pitchFamily="34" charset="0"/>
              </a:rPr>
              <a:t>, </a:t>
            </a:r>
            <a:r>
              <a:rPr lang="en-US" sz="2800" b="1" i="1" kern="0" dirty="0" err="1">
                <a:solidFill>
                  <a:srgbClr val="FFFF00"/>
                </a:solidFill>
                <a:latin typeface="+mj-lt"/>
                <a:ea typeface="Calibri" panose="020F0502020204030204" pitchFamily="34" charset="0"/>
              </a:rPr>
              <a:t>Universite</a:t>
            </a:r>
            <a:r>
              <a:rPr lang="en-US" sz="2800" b="1" i="1" kern="0" dirty="0">
                <a:solidFill>
                  <a:srgbClr val="FFFF00"/>
                </a:solidFill>
                <a:latin typeface="+mj-lt"/>
                <a:ea typeface="Calibri" panose="020F0502020204030204" pitchFamily="34" charset="0"/>
              </a:rPr>
              <a:t> de </a:t>
            </a:r>
            <a:r>
              <a:rPr lang="en-US" sz="2800" b="1" i="1" kern="0" dirty="0">
                <a:solidFill>
                  <a:srgbClr val="FFFF00"/>
                </a:solidFill>
                <a:effectLst/>
                <a:latin typeface="+mj-lt"/>
                <a:ea typeface="Calibri" panose="020F0502020204030204" pitchFamily="34" charset="0"/>
              </a:rPr>
              <a:t>Lille</a:t>
            </a:r>
            <a:r>
              <a:rPr lang="fr-FR" sz="2800" b="1" i="1" dirty="0">
                <a:solidFill>
                  <a:srgbClr val="FFFF00"/>
                </a:solidFill>
                <a:latin typeface="+mj-lt"/>
              </a:rPr>
              <a:t>, </a:t>
            </a:r>
            <a:r>
              <a:rPr lang="en-US" sz="2800" b="1" kern="0" dirty="0">
                <a:solidFill>
                  <a:srgbClr val="FFFF00"/>
                </a:solidFill>
                <a:effectLst/>
                <a:latin typeface="+mj-lt"/>
                <a:ea typeface="Calibri" panose="020F0502020204030204" pitchFamily="34" charset="0"/>
              </a:rPr>
              <a:t>16 </a:t>
            </a:r>
            <a:r>
              <a:rPr lang="en-US" sz="2800" b="1" kern="0" dirty="0" err="1">
                <a:solidFill>
                  <a:srgbClr val="FFFF00"/>
                </a:solidFill>
                <a:effectLst/>
                <a:latin typeface="+mj-lt"/>
                <a:ea typeface="Calibri" panose="020F0502020204030204" pitchFamily="34" charset="0"/>
              </a:rPr>
              <a:t>juin</a:t>
            </a:r>
            <a:r>
              <a:rPr lang="en-US" sz="2800" b="1" kern="0" dirty="0">
                <a:solidFill>
                  <a:srgbClr val="FFFF00"/>
                </a:solidFill>
                <a:effectLst/>
                <a:latin typeface="+mj-lt"/>
                <a:ea typeface="Calibri" panose="020F0502020204030204" pitchFamily="34" charset="0"/>
              </a:rPr>
              <a:t> 2023</a:t>
            </a:r>
          </a:p>
        </p:txBody>
      </p:sp>
      <p:sp>
        <p:nvSpPr>
          <p:cNvPr id="9" name="Text Box 5">
            <a:extLst>
              <a:ext uri="{FF2B5EF4-FFF2-40B4-BE49-F238E27FC236}">
                <a16:creationId xmlns:a16="http://schemas.microsoft.com/office/drawing/2014/main" id="{B2EC86F3-663F-4D38-BB36-E469253332BA}"/>
              </a:ext>
            </a:extLst>
          </p:cNvPr>
          <p:cNvSpPr txBox="1">
            <a:spLocks noChangeArrowheads="1"/>
          </p:cNvSpPr>
          <p:nvPr/>
        </p:nvSpPr>
        <p:spPr bwMode="auto">
          <a:xfrm>
            <a:off x="4902043" y="5986790"/>
            <a:ext cx="4466779" cy="523220"/>
          </a:xfrm>
          <a:prstGeom prst="rect">
            <a:avLst/>
          </a:prstGeom>
          <a:noFill/>
          <a:ln w="9525">
            <a:noFill/>
            <a:miter lim="800000"/>
            <a:headEnd/>
            <a:tailEnd/>
          </a:ln>
        </p:spPr>
        <p:txBody>
          <a:bodyPr wrap="square">
            <a:spAutoFit/>
          </a:bodyPr>
          <a:lstStyle/>
          <a:p>
            <a:pPr marL="533400" indent="-533400">
              <a:spcBef>
                <a:spcPts val="0"/>
              </a:spcBef>
            </a:pPr>
            <a:r>
              <a:rPr lang="en-US" sz="2800" b="1" kern="0" dirty="0">
                <a:solidFill>
                  <a:srgbClr val="FFFF00"/>
                </a:solidFill>
                <a:effectLst/>
                <a:latin typeface="+mj-lt"/>
                <a:ea typeface="Calibri" panose="020F0502020204030204" pitchFamily="34" charset="0"/>
              </a:rPr>
              <a:t>      </a:t>
            </a:r>
            <a:endParaRPr lang="en-US" sz="2800" b="1" i="1" kern="0" dirty="0">
              <a:solidFill>
                <a:srgbClr val="FFFF00"/>
              </a:solidFill>
              <a:effectLst/>
              <a:latin typeface="+mj-lt"/>
              <a:ea typeface="Calibri" panose="020F0502020204030204" pitchFamily="34" charset="0"/>
            </a:endParaRPr>
          </a:p>
        </p:txBody>
      </p:sp>
      <p:sp>
        <p:nvSpPr>
          <p:cNvPr id="10" name="Text Box 5">
            <a:extLst>
              <a:ext uri="{FF2B5EF4-FFF2-40B4-BE49-F238E27FC236}">
                <a16:creationId xmlns:a16="http://schemas.microsoft.com/office/drawing/2014/main" id="{70C57529-E5A0-4910-90E6-3843BD656BA5}"/>
              </a:ext>
            </a:extLst>
          </p:cNvPr>
          <p:cNvSpPr txBox="1">
            <a:spLocks noChangeArrowheads="1"/>
          </p:cNvSpPr>
          <p:nvPr/>
        </p:nvSpPr>
        <p:spPr bwMode="auto">
          <a:xfrm>
            <a:off x="6162299" y="4170908"/>
            <a:ext cx="3094112" cy="1384995"/>
          </a:xfrm>
          <a:prstGeom prst="rect">
            <a:avLst/>
          </a:prstGeom>
          <a:noFill/>
          <a:ln w="9525">
            <a:noFill/>
            <a:miter lim="800000"/>
            <a:headEnd/>
            <a:tailEnd/>
          </a:ln>
        </p:spPr>
        <p:txBody>
          <a:bodyPr wrap="square">
            <a:spAutoFit/>
          </a:bodyPr>
          <a:lstStyle/>
          <a:p>
            <a:pPr marL="533400" indent="-533400">
              <a:spcBef>
                <a:spcPct val="50000"/>
              </a:spcBef>
            </a:pPr>
            <a:r>
              <a:rPr lang="en-US" b="1" kern="0" dirty="0">
                <a:solidFill>
                  <a:srgbClr val="FFFF00"/>
                </a:solidFill>
                <a:effectLst/>
                <a:latin typeface="Times New Roman" panose="02020603050405020304" pitchFamily="18" charset="0"/>
                <a:ea typeface="Calibri" panose="020F0502020204030204" pitchFamily="34" charset="0"/>
              </a:rPr>
              <a:t>Alexander </a:t>
            </a:r>
            <a:r>
              <a:rPr lang="en-US" b="1" kern="0" dirty="0" err="1">
                <a:solidFill>
                  <a:srgbClr val="FFFF00"/>
                </a:solidFill>
                <a:effectLst/>
                <a:latin typeface="Times New Roman" panose="02020603050405020304" pitchFamily="18" charset="0"/>
                <a:ea typeface="Calibri" panose="020F0502020204030204" pitchFamily="34" charset="0"/>
              </a:rPr>
              <a:t>Andrason</a:t>
            </a:r>
            <a:endParaRPr lang="en-US" b="1" kern="0" dirty="0">
              <a:solidFill>
                <a:srgbClr val="FFFF00"/>
              </a:solidFill>
              <a:effectLst/>
              <a:latin typeface="Times New Roman" panose="02020603050405020304" pitchFamily="18" charset="0"/>
              <a:ea typeface="Calibri" panose="020F0502020204030204" pitchFamily="34" charset="0"/>
            </a:endParaRPr>
          </a:p>
          <a:p>
            <a:pPr marL="533400" indent="-533400">
              <a:spcBef>
                <a:spcPts val="0"/>
              </a:spcBef>
            </a:pPr>
            <a:r>
              <a:rPr lang="en-US" sz="2000" kern="0" dirty="0">
                <a:solidFill>
                  <a:srgbClr val="FFFF00"/>
                </a:solidFill>
                <a:effectLst/>
                <a:latin typeface="Times New Roman" panose="02020603050405020304" pitchFamily="18" charset="0"/>
                <a:ea typeface="Calibri" panose="020F0502020204030204" pitchFamily="34" charset="0"/>
              </a:rPr>
              <a:t>University of Cape Town, </a:t>
            </a:r>
          </a:p>
          <a:p>
            <a:pPr marL="533400" indent="-533400">
              <a:spcBef>
                <a:spcPts val="0"/>
              </a:spcBef>
            </a:pPr>
            <a:r>
              <a:rPr lang="en-US" sz="2000" kern="0" dirty="0">
                <a:solidFill>
                  <a:srgbClr val="FFFF00"/>
                </a:solidFill>
                <a:effectLst/>
                <a:latin typeface="Times New Roman" panose="02020603050405020304" pitchFamily="18" charset="0"/>
                <a:ea typeface="Calibri" panose="020F0502020204030204" pitchFamily="34" charset="0"/>
              </a:rPr>
              <a:t>Living Tongues Institute for </a:t>
            </a:r>
          </a:p>
          <a:p>
            <a:pPr marL="533400" indent="-533400">
              <a:spcBef>
                <a:spcPts val="0"/>
              </a:spcBef>
            </a:pPr>
            <a:r>
              <a:rPr lang="en-US" sz="2000" kern="0" dirty="0">
                <a:solidFill>
                  <a:srgbClr val="FFFF00"/>
                </a:solidFill>
                <a:effectLst/>
                <a:latin typeface="Times New Roman" panose="02020603050405020304" pitchFamily="18" charset="0"/>
                <a:ea typeface="Calibri" panose="020F0502020204030204" pitchFamily="34" charset="0"/>
              </a:rPr>
              <a:t>Endangered Languages</a:t>
            </a:r>
            <a:endParaRPr lang="en-US" sz="2000" b="1" kern="0" dirty="0">
              <a:solidFill>
                <a:srgbClr val="FFFF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4101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10</a:t>
            </a:fld>
            <a:endParaRPr lang="de-AT" sz="1400"/>
          </a:p>
        </p:txBody>
      </p:sp>
      <p:sp>
        <p:nvSpPr>
          <p:cNvPr id="3076" name="Rectangle 3"/>
          <p:cNvSpPr>
            <a:spLocks noChangeArrowheads="1"/>
          </p:cNvSpPr>
          <p:nvPr/>
        </p:nvSpPr>
        <p:spPr bwMode="auto">
          <a:xfrm>
            <a:off x="395288" y="446088"/>
            <a:ext cx="8496300" cy="954107"/>
          </a:xfrm>
          <a:prstGeom prst="rect">
            <a:avLst/>
          </a:prstGeom>
          <a:noFill/>
          <a:ln w="9525">
            <a:noFill/>
            <a:miter lim="800000"/>
            <a:headEnd/>
            <a:tailEnd/>
          </a:ln>
        </p:spPr>
        <p:txBody>
          <a:bodyPr>
            <a:spAutoFit/>
          </a:bodyPr>
          <a:lstStyle/>
          <a:p>
            <a:pPr marL="288925" indent="-288925">
              <a:spcBef>
                <a:spcPct val="50000"/>
              </a:spcBef>
            </a:pPr>
            <a:r>
              <a:rPr lang="en-US" sz="2800" b="1" dirty="0">
                <a:latin typeface="+mj-lt"/>
                <a:ea typeface="Charis SIL" panose="02000500060000020004" pitchFamily="2" charset="0"/>
                <a:cs typeface="Charis SIL" panose="02000500060000020004" pitchFamily="2" charset="0"/>
              </a:rPr>
              <a:t>CAC prototype (</a:t>
            </a:r>
            <a:r>
              <a:rPr lang="sv-SE" sz="2800" dirty="0">
                <a:latin typeface="+mj-lt"/>
              </a:rPr>
              <a:t>Andrason &amp; Karani 2021: 33-36, Andrason 2022: 27-30)</a:t>
            </a:r>
            <a:endParaRPr lang="de-AT" sz="2800" b="1" dirty="0">
              <a:latin typeface="Charis SIL" pitchFamily="2" charset="0"/>
              <a:ea typeface="Charis SIL" panose="02000500060000020004" pitchFamily="2" charset="0"/>
              <a:cs typeface="Charis SIL" panose="02000500060000020004" pitchFamily="2" charset="0"/>
            </a:endParaRPr>
          </a:p>
        </p:txBody>
      </p:sp>
      <p:sp>
        <p:nvSpPr>
          <p:cNvPr id="3077" name="Text Box 14"/>
          <p:cNvSpPr txBox="1">
            <a:spLocks noChangeArrowheads="1"/>
          </p:cNvSpPr>
          <p:nvPr/>
        </p:nvSpPr>
        <p:spPr bwMode="auto">
          <a:xfrm>
            <a:off x="323850" y="1556792"/>
            <a:ext cx="8820150" cy="580415"/>
          </a:xfrm>
          <a:prstGeom prst="rect">
            <a:avLst/>
          </a:prstGeom>
          <a:noFill/>
          <a:ln w="9525">
            <a:noFill/>
            <a:miter lim="800000"/>
            <a:headEnd/>
            <a:tailEnd/>
          </a:ln>
        </p:spPr>
        <p:txBody>
          <a:bodyPr wrap="square">
            <a:spAutoFit/>
          </a:bodyPr>
          <a:lstStyle/>
          <a:p>
            <a:pPr>
              <a:lnSpc>
                <a:spcPct val="125000"/>
              </a:lnSpc>
              <a:spcBef>
                <a:spcPct val="50000"/>
              </a:spcBef>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(b) Formal properties:</a:t>
            </a:r>
            <a:r>
              <a:rPr lang="en-US" sz="2800" b="0" i="0" u="none" strike="noStrike" baseline="0" dirty="0">
                <a:solidFill>
                  <a:srgbClr val="221E1F"/>
                </a:solidFill>
                <a:latin typeface="+mj-lt"/>
              </a:rPr>
              <a:t> Phonetics (P)</a:t>
            </a:r>
          </a:p>
        </p:txBody>
      </p:sp>
      <p:sp>
        <p:nvSpPr>
          <p:cNvPr id="5" name="Text Box 14">
            <a:extLst>
              <a:ext uri="{FF2B5EF4-FFF2-40B4-BE49-F238E27FC236}">
                <a16:creationId xmlns:a16="http://schemas.microsoft.com/office/drawing/2014/main" id="{93395DDE-99EC-4373-8FCF-9E4CBFE00A75}"/>
              </a:ext>
            </a:extLst>
          </p:cNvPr>
          <p:cNvSpPr txBox="1">
            <a:spLocks noChangeArrowheads="1"/>
          </p:cNvSpPr>
          <p:nvPr/>
        </p:nvSpPr>
        <p:spPr bwMode="auto">
          <a:xfrm>
            <a:off x="854794" y="2492896"/>
            <a:ext cx="7434411" cy="2677656"/>
          </a:xfrm>
          <a:prstGeom prst="rect">
            <a:avLst/>
          </a:prstGeom>
          <a:noFill/>
          <a:ln w="9525">
            <a:noFill/>
            <a:miter lim="800000"/>
            <a:headEnd/>
            <a:tailEnd/>
          </a:ln>
        </p:spPr>
        <p:txBody>
          <a:bodyPr wrap="square">
            <a:spAutoFit/>
          </a:bodyPr>
          <a:lstStyle/>
          <a:p>
            <a:pPr algn="just"/>
            <a:r>
              <a:rPr lang="en-US" b="0" i="0" u="none" strike="noStrike" baseline="0" dirty="0">
                <a:solidFill>
                  <a:srgbClr val="221E1F"/>
                </a:solidFill>
                <a:latin typeface="Times New Roman" panose="02020603050405020304" pitchFamily="18" charset="0"/>
              </a:rPr>
              <a:t>(P‑3) a prototypical CAC is accompanied by suprasegmental operations, which are grouped into two clusters: </a:t>
            </a:r>
          </a:p>
          <a:p>
            <a:pPr algn="just"/>
            <a:r>
              <a:rPr lang="en-US" b="0" i="0" u="none" strike="noStrike" baseline="0" dirty="0">
                <a:solidFill>
                  <a:srgbClr val="221E1F"/>
                </a:solidFill>
                <a:latin typeface="Times New Roman" panose="02020603050405020304" pitchFamily="18" charset="0"/>
              </a:rPr>
              <a:t>(P‑3.1) extensions: prolongation, replication, and repetition;</a:t>
            </a:r>
          </a:p>
          <a:p>
            <a:pPr algn="just"/>
            <a:r>
              <a:rPr lang="en-US" b="0" i="0" u="none" strike="noStrike" baseline="0" dirty="0">
                <a:solidFill>
                  <a:srgbClr val="221E1F"/>
                </a:solidFill>
                <a:latin typeface="Times New Roman" panose="02020603050405020304" pitchFamily="18" charset="0"/>
              </a:rPr>
              <a:t>(P‑3.2) modulations: intensity, loudness, rate of delivery, and intonation;</a:t>
            </a:r>
            <a:endParaRPr lang="en-US" b="1" dirty="0">
              <a:solidFill>
                <a:srgbClr val="FF0000"/>
              </a:solidFill>
              <a:latin typeface="+mj-lt"/>
              <a:ea typeface="Charis SIL" panose="02000500060000020004" pitchFamily="2" charset="0"/>
              <a:cs typeface="Charis SIL" panose="02000500060000020004" pitchFamily="2" charset="0"/>
            </a:endParaRPr>
          </a:p>
        </p:txBody>
      </p:sp>
    </p:spTree>
    <p:extLst>
      <p:ext uri="{BB962C8B-B14F-4D97-AF65-F5344CB8AC3E}">
        <p14:creationId xmlns:p14="http://schemas.microsoft.com/office/powerpoint/2010/main" val="2093392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11</a:t>
            </a:fld>
            <a:endParaRPr lang="de-AT" sz="1400"/>
          </a:p>
        </p:txBody>
      </p:sp>
      <p:sp>
        <p:nvSpPr>
          <p:cNvPr id="3076" name="Rectangle 3"/>
          <p:cNvSpPr>
            <a:spLocks noChangeArrowheads="1"/>
          </p:cNvSpPr>
          <p:nvPr/>
        </p:nvSpPr>
        <p:spPr bwMode="auto">
          <a:xfrm>
            <a:off x="395288" y="446088"/>
            <a:ext cx="8496300" cy="954107"/>
          </a:xfrm>
          <a:prstGeom prst="rect">
            <a:avLst/>
          </a:prstGeom>
          <a:noFill/>
          <a:ln w="9525">
            <a:noFill/>
            <a:miter lim="800000"/>
            <a:headEnd/>
            <a:tailEnd/>
          </a:ln>
        </p:spPr>
        <p:txBody>
          <a:bodyPr>
            <a:spAutoFit/>
          </a:bodyPr>
          <a:lstStyle/>
          <a:p>
            <a:pPr marL="288925" indent="-288925">
              <a:spcBef>
                <a:spcPct val="50000"/>
              </a:spcBef>
            </a:pPr>
            <a:r>
              <a:rPr lang="en-US" sz="2800" b="1" dirty="0">
                <a:latin typeface="+mj-lt"/>
                <a:ea typeface="Charis SIL" panose="02000500060000020004" pitchFamily="2" charset="0"/>
                <a:cs typeface="Charis SIL" panose="02000500060000020004" pitchFamily="2" charset="0"/>
              </a:rPr>
              <a:t>CAC prototype (</a:t>
            </a:r>
            <a:r>
              <a:rPr lang="sv-SE" sz="2800" dirty="0">
                <a:latin typeface="+mj-lt"/>
              </a:rPr>
              <a:t>Andrason &amp; Karani 2021: 33-36, Andrason 2022: 27-30)</a:t>
            </a:r>
            <a:endParaRPr lang="de-AT" sz="2800" b="1" dirty="0">
              <a:latin typeface="Charis SIL" pitchFamily="2" charset="0"/>
              <a:ea typeface="Charis SIL" panose="02000500060000020004" pitchFamily="2" charset="0"/>
              <a:cs typeface="Charis SIL" panose="02000500060000020004" pitchFamily="2" charset="0"/>
            </a:endParaRPr>
          </a:p>
        </p:txBody>
      </p:sp>
      <p:sp>
        <p:nvSpPr>
          <p:cNvPr id="3077" name="Text Box 14"/>
          <p:cNvSpPr txBox="1">
            <a:spLocks noChangeArrowheads="1"/>
          </p:cNvSpPr>
          <p:nvPr/>
        </p:nvSpPr>
        <p:spPr bwMode="auto">
          <a:xfrm>
            <a:off x="323850" y="1556792"/>
            <a:ext cx="8820150" cy="580415"/>
          </a:xfrm>
          <a:prstGeom prst="rect">
            <a:avLst/>
          </a:prstGeom>
          <a:noFill/>
          <a:ln w="9525">
            <a:noFill/>
            <a:miter lim="800000"/>
            <a:headEnd/>
            <a:tailEnd/>
          </a:ln>
        </p:spPr>
        <p:txBody>
          <a:bodyPr wrap="square">
            <a:spAutoFit/>
          </a:bodyPr>
          <a:lstStyle/>
          <a:p>
            <a:pPr>
              <a:lnSpc>
                <a:spcPct val="125000"/>
              </a:lnSpc>
              <a:spcBef>
                <a:spcPct val="50000"/>
              </a:spcBef>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(b) Formal properties:</a:t>
            </a:r>
            <a:r>
              <a:rPr lang="en-US" sz="2800" b="0" i="0" u="none" strike="noStrike" baseline="0" dirty="0">
                <a:solidFill>
                  <a:srgbClr val="221E1F"/>
                </a:solidFill>
                <a:latin typeface="+mj-lt"/>
              </a:rPr>
              <a:t> Phonetics (P)</a:t>
            </a:r>
          </a:p>
        </p:txBody>
      </p:sp>
      <p:sp>
        <p:nvSpPr>
          <p:cNvPr id="5" name="Text Box 14">
            <a:extLst>
              <a:ext uri="{FF2B5EF4-FFF2-40B4-BE49-F238E27FC236}">
                <a16:creationId xmlns:a16="http://schemas.microsoft.com/office/drawing/2014/main" id="{93395DDE-99EC-4373-8FCF-9E4CBFE00A75}"/>
              </a:ext>
            </a:extLst>
          </p:cNvPr>
          <p:cNvSpPr txBox="1">
            <a:spLocks noChangeArrowheads="1"/>
          </p:cNvSpPr>
          <p:nvPr/>
        </p:nvSpPr>
        <p:spPr bwMode="auto">
          <a:xfrm>
            <a:off x="854794" y="2492896"/>
            <a:ext cx="7434411" cy="3785652"/>
          </a:xfrm>
          <a:prstGeom prst="rect">
            <a:avLst/>
          </a:prstGeom>
          <a:noFill/>
          <a:ln w="9525">
            <a:noFill/>
            <a:miter lim="800000"/>
            <a:headEnd/>
            <a:tailEnd/>
          </a:ln>
        </p:spPr>
        <p:txBody>
          <a:bodyPr wrap="square">
            <a:spAutoFit/>
          </a:bodyPr>
          <a:lstStyle/>
          <a:p>
            <a:pPr algn="just"/>
            <a:r>
              <a:rPr lang="en-US" b="0" i="0" u="none" strike="noStrike" baseline="0" dirty="0">
                <a:solidFill>
                  <a:srgbClr val="221E1F"/>
                </a:solidFill>
                <a:latin typeface="Times New Roman" panose="02020603050405020304" pitchFamily="18" charset="0"/>
              </a:rPr>
              <a:t>(P‑4) the various types of suprasegmental accompaniments are correlated: </a:t>
            </a:r>
            <a:endParaRPr lang="en-US" b="0" i="0" u="none" strike="noStrike" baseline="0" dirty="0">
              <a:solidFill>
                <a:srgbClr val="000000"/>
              </a:solidFill>
              <a:latin typeface="Times New Roman" panose="02020603050405020304" pitchFamily="18" charset="0"/>
            </a:endParaRPr>
          </a:p>
          <a:p>
            <a:pPr algn="just"/>
            <a:r>
              <a:rPr lang="en-US" b="0" i="0" u="none" strike="noStrike" baseline="0" dirty="0">
                <a:solidFill>
                  <a:srgbClr val="221E1F"/>
                </a:solidFill>
                <a:latin typeface="Times New Roman" panose="02020603050405020304" pitchFamily="18" charset="0"/>
              </a:rPr>
              <a:t>(P‑4.1) punctual realization is correlated with loudness and rapidly falling intonation; </a:t>
            </a:r>
            <a:endParaRPr lang="en-US" b="0" i="0" u="none" strike="noStrike" baseline="0" dirty="0">
              <a:solidFill>
                <a:srgbClr val="000000"/>
              </a:solidFill>
              <a:latin typeface="Times New Roman" panose="02020603050405020304" pitchFamily="18" charset="0"/>
            </a:endParaRPr>
          </a:p>
          <a:p>
            <a:pPr algn="just"/>
            <a:r>
              <a:rPr lang="en-US" b="0" i="0" u="none" strike="noStrike" baseline="0" dirty="0">
                <a:solidFill>
                  <a:srgbClr val="221E1F"/>
                </a:solidFill>
                <a:latin typeface="Times New Roman" panose="02020603050405020304" pitchFamily="18" charset="0"/>
              </a:rPr>
              <a:t>(P‑4.2) prolongation is correlated with slowly falling intonation; </a:t>
            </a:r>
            <a:endParaRPr lang="en-US" b="0" i="0" u="none" strike="noStrike" baseline="0" dirty="0">
              <a:solidFill>
                <a:srgbClr val="000000"/>
              </a:solidFill>
              <a:latin typeface="Times New Roman" panose="02020603050405020304" pitchFamily="18" charset="0"/>
            </a:endParaRPr>
          </a:p>
          <a:p>
            <a:pPr algn="just"/>
            <a:r>
              <a:rPr lang="en-US" b="0" i="0" u="none" strike="noStrike" baseline="0" dirty="0">
                <a:solidFill>
                  <a:srgbClr val="221E1F"/>
                </a:solidFill>
                <a:latin typeface="Times New Roman" panose="02020603050405020304" pitchFamily="18" charset="0"/>
              </a:rPr>
              <a:t>(P‑4.3) replication is correlated with uniform intonation or with slightly falling intonation; </a:t>
            </a:r>
            <a:endParaRPr lang="en-US" b="0" i="0" u="none" strike="noStrike" baseline="0" dirty="0">
              <a:solidFill>
                <a:srgbClr val="000000"/>
              </a:solidFill>
              <a:latin typeface="Times New Roman" panose="02020603050405020304" pitchFamily="18" charset="0"/>
            </a:endParaRPr>
          </a:p>
          <a:p>
            <a:pPr algn="just"/>
            <a:r>
              <a:rPr lang="en-US" b="0" i="0" u="none" strike="noStrike" baseline="0" dirty="0">
                <a:solidFill>
                  <a:srgbClr val="221E1F"/>
                </a:solidFill>
                <a:latin typeface="Times New Roman" panose="02020603050405020304" pitchFamily="18" charset="0"/>
              </a:rPr>
              <a:t>(P‑4.4) repetition is correlated with falling intonation, slower pace, and pauses between words;</a:t>
            </a:r>
            <a:endParaRPr lang="en-US" b="1" dirty="0">
              <a:solidFill>
                <a:srgbClr val="FF0000"/>
              </a:solidFill>
              <a:latin typeface="+mj-lt"/>
              <a:ea typeface="Charis SIL" panose="02000500060000020004" pitchFamily="2" charset="0"/>
              <a:cs typeface="Charis SIL" panose="02000500060000020004" pitchFamily="2" charset="0"/>
            </a:endParaRPr>
          </a:p>
        </p:txBody>
      </p:sp>
    </p:spTree>
    <p:extLst>
      <p:ext uri="{BB962C8B-B14F-4D97-AF65-F5344CB8AC3E}">
        <p14:creationId xmlns:p14="http://schemas.microsoft.com/office/powerpoint/2010/main" val="2435472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12</a:t>
            </a:fld>
            <a:endParaRPr lang="de-AT" sz="1400"/>
          </a:p>
        </p:txBody>
      </p:sp>
      <p:sp>
        <p:nvSpPr>
          <p:cNvPr id="3076" name="Rectangle 3"/>
          <p:cNvSpPr>
            <a:spLocks noChangeArrowheads="1"/>
          </p:cNvSpPr>
          <p:nvPr/>
        </p:nvSpPr>
        <p:spPr bwMode="auto">
          <a:xfrm>
            <a:off x="485775" y="230636"/>
            <a:ext cx="8496300" cy="954107"/>
          </a:xfrm>
          <a:prstGeom prst="rect">
            <a:avLst/>
          </a:prstGeom>
          <a:noFill/>
          <a:ln w="9525">
            <a:noFill/>
            <a:miter lim="800000"/>
            <a:headEnd/>
            <a:tailEnd/>
          </a:ln>
        </p:spPr>
        <p:txBody>
          <a:bodyPr>
            <a:spAutoFit/>
          </a:bodyPr>
          <a:lstStyle/>
          <a:p>
            <a:pPr marL="288925" indent="-288925">
              <a:spcBef>
                <a:spcPct val="50000"/>
              </a:spcBef>
            </a:pPr>
            <a:r>
              <a:rPr lang="en-US" sz="2800" b="1" dirty="0">
                <a:latin typeface="+mj-lt"/>
                <a:ea typeface="Charis SIL" panose="02000500060000020004" pitchFamily="2" charset="0"/>
                <a:cs typeface="Charis SIL" panose="02000500060000020004" pitchFamily="2" charset="0"/>
              </a:rPr>
              <a:t>CAC prototype (</a:t>
            </a:r>
            <a:r>
              <a:rPr lang="sv-SE" sz="2800" dirty="0">
                <a:latin typeface="+mj-lt"/>
              </a:rPr>
              <a:t>Andrason &amp; Karani 2021: 33-36, Andrason 2022: 27-30)</a:t>
            </a:r>
            <a:endParaRPr lang="de-AT" sz="2800" b="1" dirty="0">
              <a:latin typeface="Charis SIL" pitchFamily="2" charset="0"/>
              <a:ea typeface="Charis SIL" panose="02000500060000020004" pitchFamily="2" charset="0"/>
              <a:cs typeface="Charis SIL" panose="02000500060000020004" pitchFamily="2" charset="0"/>
            </a:endParaRPr>
          </a:p>
        </p:txBody>
      </p:sp>
      <p:sp>
        <p:nvSpPr>
          <p:cNvPr id="3077" name="Text Box 14"/>
          <p:cNvSpPr txBox="1">
            <a:spLocks noChangeArrowheads="1"/>
          </p:cNvSpPr>
          <p:nvPr/>
        </p:nvSpPr>
        <p:spPr bwMode="auto">
          <a:xfrm>
            <a:off x="323850" y="1478493"/>
            <a:ext cx="8820150" cy="580415"/>
          </a:xfrm>
          <a:prstGeom prst="rect">
            <a:avLst/>
          </a:prstGeom>
          <a:noFill/>
          <a:ln w="9525">
            <a:noFill/>
            <a:miter lim="800000"/>
            <a:headEnd/>
            <a:tailEnd/>
          </a:ln>
        </p:spPr>
        <p:txBody>
          <a:bodyPr wrap="square">
            <a:spAutoFit/>
          </a:bodyPr>
          <a:lstStyle/>
          <a:p>
            <a:pPr>
              <a:lnSpc>
                <a:spcPct val="125000"/>
              </a:lnSpc>
              <a:spcBef>
                <a:spcPct val="50000"/>
              </a:spcBef>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(b) Formal properties:</a:t>
            </a:r>
            <a:r>
              <a:rPr lang="en-US" sz="2800" b="0" i="0" u="none" strike="noStrike" baseline="0" dirty="0">
                <a:solidFill>
                  <a:srgbClr val="221E1F"/>
                </a:solidFill>
                <a:latin typeface="+mj-lt"/>
              </a:rPr>
              <a:t> Phonetics (P)</a:t>
            </a:r>
          </a:p>
        </p:txBody>
      </p:sp>
      <p:sp>
        <p:nvSpPr>
          <p:cNvPr id="5" name="Text Box 14">
            <a:extLst>
              <a:ext uri="{FF2B5EF4-FFF2-40B4-BE49-F238E27FC236}">
                <a16:creationId xmlns:a16="http://schemas.microsoft.com/office/drawing/2014/main" id="{93395DDE-99EC-4373-8FCF-9E4CBFE00A75}"/>
              </a:ext>
            </a:extLst>
          </p:cNvPr>
          <p:cNvSpPr txBox="1">
            <a:spLocks noChangeArrowheads="1"/>
          </p:cNvSpPr>
          <p:nvPr/>
        </p:nvSpPr>
        <p:spPr bwMode="auto">
          <a:xfrm>
            <a:off x="685800" y="2058908"/>
            <a:ext cx="7434411" cy="4893647"/>
          </a:xfrm>
          <a:prstGeom prst="rect">
            <a:avLst/>
          </a:prstGeom>
          <a:noFill/>
          <a:ln w="9525">
            <a:noFill/>
            <a:miter lim="800000"/>
            <a:headEnd/>
            <a:tailEnd/>
          </a:ln>
        </p:spPr>
        <p:txBody>
          <a:bodyPr wrap="square">
            <a:spAutoFit/>
          </a:bodyPr>
          <a:lstStyle/>
          <a:p>
            <a:pPr algn="just"/>
            <a:r>
              <a:rPr lang="en-US" b="0" i="0" u="none" strike="noStrike" baseline="0" dirty="0">
                <a:solidFill>
                  <a:srgbClr val="221E1F"/>
                </a:solidFill>
                <a:latin typeface="Times New Roman" panose="02020603050405020304" pitchFamily="18" charset="0"/>
              </a:rPr>
              <a:t>(P‑5) the accompaniments are also correlated with different motion types: </a:t>
            </a:r>
            <a:endParaRPr lang="en-US" b="0" i="0" u="none" strike="noStrike" baseline="0" dirty="0">
              <a:solidFill>
                <a:srgbClr val="000000"/>
              </a:solidFill>
              <a:latin typeface="Times New Roman" panose="02020603050405020304" pitchFamily="18" charset="0"/>
            </a:endParaRPr>
          </a:p>
          <a:p>
            <a:pPr algn="just"/>
            <a:r>
              <a:rPr lang="en-US" b="0" i="0" u="none" strike="noStrike" baseline="0" dirty="0">
                <a:solidFill>
                  <a:srgbClr val="221E1F"/>
                </a:solidFill>
                <a:latin typeface="Times New Roman" panose="02020603050405020304" pitchFamily="18" charset="0"/>
              </a:rPr>
              <a:t>(P‑5.1) summonses are correlated with (vowel) lengthening, replication and repetition, and friendly intonation; </a:t>
            </a:r>
          </a:p>
          <a:p>
            <a:pPr algn="just"/>
            <a:r>
              <a:rPr lang="en-US" b="0" i="0" u="none" strike="noStrike" baseline="0" dirty="0">
                <a:solidFill>
                  <a:srgbClr val="221E1F"/>
                </a:solidFill>
                <a:latin typeface="Times New Roman" panose="02020603050405020304" pitchFamily="18" charset="0"/>
              </a:rPr>
              <a:t>(P‑5.2) dispersals are correlated with a raised voice and articulatory speed (i.e., short rate of production), with repetition being optional; </a:t>
            </a:r>
          </a:p>
          <a:p>
            <a:pPr algn="just"/>
            <a:r>
              <a:rPr lang="en-US" b="0" i="0" u="none" strike="noStrike" baseline="0" dirty="0">
                <a:solidFill>
                  <a:srgbClr val="221E1F"/>
                </a:solidFill>
                <a:latin typeface="Times New Roman" panose="02020603050405020304" pitchFamily="18" charset="0"/>
              </a:rPr>
              <a:t>(P‑5.3) ‘go’‑type directives are correlated with punctual pronunciation, short syllables, and raised voice; ‘continue’‑type directives are correlated with short syllables and raised voice; ‘halt’‑type directives are correlated with prolongation </a:t>
            </a:r>
            <a:endParaRPr lang="en-US" b="1" dirty="0">
              <a:solidFill>
                <a:srgbClr val="FF0000"/>
              </a:solidFill>
              <a:latin typeface="+mj-lt"/>
              <a:ea typeface="Charis SIL" panose="02000500060000020004" pitchFamily="2" charset="0"/>
              <a:cs typeface="Charis SIL" panose="02000500060000020004" pitchFamily="2" charset="0"/>
            </a:endParaRPr>
          </a:p>
        </p:txBody>
      </p:sp>
    </p:spTree>
    <p:extLst>
      <p:ext uri="{BB962C8B-B14F-4D97-AF65-F5344CB8AC3E}">
        <p14:creationId xmlns:p14="http://schemas.microsoft.com/office/powerpoint/2010/main" val="374480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13</a:t>
            </a:fld>
            <a:endParaRPr lang="de-AT" sz="1400"/>
          </a:p>
        </p:txBody>
      </p:sp>
      <p:sp>
        <p:nvSpPr>
          <p:cNvPr id="3076" name="Rectangle 3"/>
          <p:cNvSpPr>
            <a:spLocks noChangeArrowheads="1"/>
          </p:cNvSpPr>
          <p:nvPr/>
        </p:nvSpPr>
        <p:spPr bwMode="auto">
          <a:xfrm>
            <a:off x="485775" y="230636"/>
            <a:ext cx="8496300" cy="954107"/>
          </a:xfrm>
          <a:prstGeom prst="rect">
            <a:avLst/>
          </a:prstGeom>
          <a:noFill/>
          <a:ln w="9525">
            <a:noFill/>
            <a:miter lim="800000"/>
            <a:headEnd/>
            <a:tailEnd/>
          </a:ln>
        </p:spPr>
        <p:txBody>
          <a:bodyPr>
            <a:spAutoFit/>
          </a:bodyPr>
          <a:lstStyle/>
          <a:p>
            <a:pPr marL="288925" indent="-288925">
              <a:spcBef>
                <a:spcPct val="50000"/>
              </a:spcBef>
            </a:pPr>
            <a:r>
              <a:rPr lang="en-US" sz="2800" b="1" dirty="0">
                <a:latin typeface="+mj-lt"/>
                <a:ea typeface="Charis SIL" panose="02000500060000020004" pitchFamily="2" charset="0"/>
                <a:cs typeface="Charis SIL" panose="02000500060000020004" pitchFamily="2" charset="0"/>
              </a:rPr>
              <a:t>CAC prototype (</a:t>
            </a:r>
            <a:r>
              <a:rPr lang="sv-SE" sz="2800" dirty="0">
                <a:latin typeface="+mj-lt"/>
              </a:rPr>
              <a:t>Andrason &amp; Karani 2021: 33-36, Andrason 2022: 27-30)</a:t>
            </a:r>
            <a:endParaRPr lang="de-AT" sz="2800" b="1" dirty="0">
              <a:latin typeface="Charis SIL" pitchFamily="2" charset="0"/>
              <a:ea typeface="Charis SIL" panose="02000500060000020004" pitchFamily="2" charset="0"/>
              <a:cs typeface="Charis SIL" panose="02000500060000020004" pitchFamily="2" charset="0"/>
            </a:endParaRPr>
          </a:p>
        </p:txBody>
      </p:sp>
      <p:sp>
        <p:nvSpPr>
          <p:cNvPr id="3077" name="Text Box 14"/>
          <p:cNvSpPr txBox="1">
            <a:spLocks noChangeArrowheads="1"/>
          </p:cNvSpPr>
          <p:nvPr/>
        </p:nvSpPr>
        <p:spPr bwMode="auto">
          <a:xfrm>
            <a:off x="323850" y="1478493"/>
            <a:ext cx="8820150" cy="580415"/>
          </a:xfrm>
          <a:prstGeom prst="rect">
            <a:avLst/>
          </a:prstGeom>
          <a:noFill/>
          <a:ln w="9525">
            <a:noFill/>
            <a:miter lim="800000"/>
            <a:headEnd/>
            <a:tailEnd/>
          </a:ln>
        </p:spPr>
        <p:txBody>
          <a:bodyPr wrap="square">
            <a:spAutoFit/>
          </a:bodyPr>
          <a:lstStyle/>
          <a:p>
            <a:pPr>
              <a:lnSpc>
                <a:spcPct val="125000"/>
              </a:lnSpc>
              <a:spcBef>
                <a:spcPct val="50000"/>
              </a:spcBef>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(c) Formal properties:</a:t>
            </a:r>
            <a:r>
              <a:rPr lang="en-US" sz="2800" b="0" i="0" u="none" strike="noStrike" baseline="0" dirty="0">
                <a:solidFill>
                  <a:srgbClr val="221E1F"/>
                </a:solidFill>
                <a:latin typeface="+mj-lt"/>
              </a:rPr>
              <a:t> Morphology (M)</a:t>
            </a:r>
          </a:p>
        </p:txBody>
      </p:sp>
      <p:sp>
        <p:nvSpPr>
          <p:cNvPr id="5" name="Text Box 14">
            <a:extLst>
              <a:ext uri="{FF2B5EF4-FFF2-40B4-BE49-F238E27FC236}">
                <a16:creationId xmlns:a16="http://schemas.microsoft.com/office/drawing/2014/main" id="{93395DDE-99EC-4373-8FCF-9E4CBFE00A75}"/>
              </a:ext>
            </a:extLst>
          </p:cNvPr>
          <p:cNvSpPr txBox="1">
            <a:spLocks noChangeArrowheads="1"/>
          </p:cNvSpPr>
          <p:nvPr/>
        </p:nvSpPr>
        <p:spPr bwMode="auto">
          <a:xfrm>
            <a:off x="685800" y="2058908"/>
            <a:ext cx="7434411" cy="1938992"/>
          </a:xfrm>
          <a:prstGeom prst="rect">
            <a:avLst/>
          </a:prstGeom>
          <a:noFill/>
          <a:ln w="9525">
            <a:noFill/>
            <a:miter lim="800000"/>
            <a:headEnd/>
            <a:tailEnd/>
          </a:ln>
        </p:spPr>
        <p:txBody>
          <a:bodyPr wrap="square">
            <a:spAutoFit/>
          </a:bodyPr>
          <a:lstStyle/>
          <a:p>
            <a:pPr algn="just"/>
            <a:r>
              <a:rPr lang="en-US" b="0" i="0" u="none" strike="noStrike" baseline="0" dirty="0">
                <a:solidFill>
                  <a:srgbClr val="221E1F"/>
                </a:solidFill>
                <a:latin typeface="Times New Roman" panose="02020603050405020304" pitchFamily="18" charset="0"/>
              </a:rPr>
              <a:t>(M‑1) a prototypical CAC is primary. However, CACs may also be secondary or borrowed from other languages. The typical sources of secondary CACs are nouns (specifically vocatives, natural‑kind labels, and proper names), imperative verbs, and adverbs;</a:t>
            </a:r>
            <a:endParaRPr lang="en-US" b="1" dirty="0">
              <a:solidFill>
                <a:srgbClr val="FF0000"/>
              </a:solidFill>
              <a:latin typeface="+mj-lt"/>
              <a:ea typeface="Charis SIL" panose="02000500060000020004" pitchFamily="2" charset="0"/>
              <a:cs typeface="Charis SIL" panose="02000500060000020004" pitchFamily="2" charset="0"/>
            </a:endParaRPr>
          </a:p>
        </p:txBody>
      </p:sp>
    </p:spTree>
    <p:extLst>
      <p:ext uri="{BB962C8B-B14F-4D97-AF65-F5344CB8AC3E}">
        <p14:creationId xmlns:p14="http://schemas.microsoft.com/office/powerpoint/2010/main" val="375710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14</a:t>
            </a:fld>
            <a:endParaRPr lang="de-AT" sz="1400"/>
          </a:p>
        </p:txBody>
      </p:sp>
      <p:sp>
        <p:nvSpPr>
          <p:cNvPr id="3076" name="Rectangle 3"/>
          <p:cNvSpPr>
            <a:spLocks noChangeArrowheads="1"/>
          </p:cNvSpPr>
          <p:nvPr/>
        </p:nvSpPr>
        <p:spPr bwMode="auto">
          <a:xfrm>
            <a:off x="485775" y="230636"/>
            <a:ext cx="8496300" cy="954107"/>
          </a:xfrm>
          <a:prstGeom prst="rect">
            <a:avLst/>
          </a:prstGeom>
          <a:noFill/>
          <a:ln w="9525">
            <a:noFill/>
            <a:miter lim="800000"/>
            <a:headEnd/>
            <a:tailEnd/>
          </a:ln>
        </p:spPr>
        <p:txBody>
          <a:bodyPr>
            <a:spAutoFit/>
          </a:bodyPr>
          <a:lstStyle/>
          <a:p>
            <a:pPr marL="288925" indent="-288925">
              <a:spcBef>
                <a:spcPct val="50000"/>
              </a:spcBef>
            </a:pPr>
            <a:r>
              <a:rPr lang="en-US" sz="2800" b="1" dirty="0">
                <a:latin typeface="+mj-lt"/>
                <a:ea typeface="Charis SIL" panose="02000500060000020004" pitchFamily="2" charset="0"/>
                <a:cs typeface="Charis SIL" panose="02000500060000020004" pitchFamily="2" charset="0"/>
              </a:rPr>
              <a:t>CAC prototype (</a:t>
            </a:r>
            <a:r>
              <a:rPr lang="sv-SE" sz="2800" dirty="0">
                <a:latin typeface="+mj-lt"/>
              </a:rPr>
              <a:t>Andrason &amp; Karani 2021: 33-36, Andrason 2022: 27-30)</a:t>
            </a:r>
            <a:endParaRPr lang="de-AT" sz="2800" b="1" dirty="0">
              <a:latin typeface="Charis SIL" pitchFamily="2" charset="0"/>
              <a:ea typeface="Charis SIL" panose="02000500060000020004" pitchFamily="2" charset="0"/>
              <a:cs typeface="Charis SIL" panose="02000500060000020004" pitchFamily="2" charset="0"/>
            </a:endParaRPr>
          </a:p>
        </p:txBody>
      </p:sp>
      <p:sp>
        <p:nvSpPr>
          <p:cNvPr id="3077" name="Text Box 14"/>
          <p:cNvSpPr txBox="1">
            <a:spLocks noChangeArrowheads="1"/>
          </p:cNvSpPr>
          <p:nvPr/>
        </p:nvSpPr>
        <p:spPr bwMode="auto">
          <a:xfrm>
            <a:off x="323850" y="1478493"/>
            <a:ext cx="8820150" cy="580415"/>
          </a:xfrm>
          <a:prstGeom prst="rect">
            <a:avLst/>
          </a:prstGeom>
          <a:noFill/>
          <a:ln w="9525">
            <a:noFill/>
            <a:miter lim="800000"/>
            <a:headEnd/>
            <a:tailEnd/>
          </a:ln>
        </p:spPr>
        <p:txBody>
          <a:bodyPr wrap="square">
            <a:spAutoFit/>
          </a:bodyPr>
          <a:lstStyle/>
          <a:p>
            <a:pPr>
              <a:lnSpc>
                <a:spcPct val="125000"/>
              </a:lnSpc>
              <a:spcBef>
                <a:spcPct val="50000"/>
              </a:spcBef>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(c) Formal properties:</a:t>
            </a:r>
            <a:r>
              <a:rPr lang="en-US" sz="2800" b="0" i="0" u="none" strike="noStrike" baseline="0" dirty="0">
                <a:solidFill>
                  <a:srgbClr val="221E1F"/>
                </a:solidFill>
                <a:latin typeface="+mj-lt"/>
              </a:rPr>
              <a:t> Morphology (M)</a:t>
            </a:r>
          </a:p>
        </p:txBody>
      </p:sp>
      <p:sp>
        <p:nvSpPr>
          <p:cNvPr id="5" name="Text Box 14">
            <a:extLst>
              <a:ext uri="{FF2B5EF4-FFF2-40B4-BE49-F238E27FC236}">
                <a16:creationId xmlns:a16="http://schemas.microsoft.com/office/drawing/2014/main" id="{93395DDE-99EC-4373-8FCF-9E4CBFE00A75}"/>
              </a:ext>
            </a:extLst>
          </p:cNvPr>
          <p:cNvSpPr txBox="1">
            <a:spLocks noChangeArrowheads="1"/>
          </p:cNvSpPr>
          <p:nvPr/>
        </p:nvSpPr>
        <p:spPr bwMode="auto">
          <a:xfrm>
            <a:off x="685800" y="2058908"/>
            <a:ext cx="7434411" cy="3416320"/>
          </a:xfrm>
          <a:prstGeom prst="rect">
            <a:avLst/>
          </a:prstGeom>
          <a:noFill/>
          <a:ln w="9525">
            <a:noFill/>
            <a:miter lim="800000"/>
            <a:headEnd/>
            <a:tailEnd/>
          </a:ln>
        </p:spPr>
        <p:txBody>
          <a:bodyPr wrap="square">
            <a:spAutoFit/>
          </a:bodyPr>
          <a:lstStyle/>
          <a:p>
            <a:pPr algn="just"/>
            <a:r>
              <a:rPr lang="en-US" b="0" i="0" u="none" strike="noStrike" baseline="0" dirty="0">
                <a:solidFill>
                  <a:srgbClr val="221E1F"/>
                </a:solidFill>
                <a:latin typeface="Times New Roman" panose="02020603050405020304" pitchFamily="18" charset="0"/>
              </a:rPr>
              <a:t>(M‑2) a prototypical CAC is mono‑morphemic or built around mono‑morphemic segments, therefore: </a:t>
            </a:r>
          </a:p>
          <a:p>
            <a:pPr algn="just"/>
            <a:r>
              <a:rPr lang="en-US" b="0" i="0" u="none" strike="noStrike" baseline="0" dirty="0">
                <a:solidFill>
                  <a:srgbClr val="221E1F"/>
                </a:solidFill>
                <a:latin typeface="Times New Roman" panose="02020603050405020304" pitchFamily="18" charset="0"/>
              </a:rPr>
              <a:t>(M‑2.1) it does not host inflectional or derivational morphemes; the common exceptions are secondary CACs and primary CACs derived from secondary ones, which may exhibit gender and/or number markers, as well as diminutive and intensifying affixes;</a:t>
            </a:r>
          </a:p>
          <a:p>
            <a:pPr algn="just"/>
            <a:r>
              <a:rPr lang="en-US" b="0" i="0" u="none" strike="noStrike" baseline="0" dirty="0">
                <a:solidFill>
                  <a:srgbClr val="221E1F"/>
                </a:solidFill>
                <a:latin typeface="Times New Roman" panose="02020603050405020304" pitchFamily="18" charset="0"/>
              </a:rPr>
              <a:t>(M‑2.2) a prototypical CAC does not make use of compounding mechanisms;</a:t>
            </a:r>
            <a:endParaRPr lang="en-US" b="1" dirty="0">
              <a:solidFill>
                <a:srgbClr val="FF0000"/>
              </a:solidFill>
              <a:latin typeface="+mj-lt"/>
              <a:ea typeface="Charis SIL" panose="02000500060000020004" pitchFamily="2" charset="0"/>
              <a:cs typeface="Charis SIL" panose="02000500060000020004" pitchFamily="2" charset="0"/>
            </a:endParaRPr>
          </a:p>
        </p:txBody>
      </p:sp>
    </p:spTree>
    <p:extLst>
      <p:ext uri="{BB962C8B-B14F-4D97-AF65-F5344CB8AC3E}">
        <p14:creationId xmlns:p14="http://schemas.microsoft.com/office/powerpoint/2010/main" val="1729026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15</a:t>
            </a:fld>
            <a:endParaRPr lang="de-AT" sz="1400"/>
          </a:p>
        </p:txBody>
      </p:sp>
      <p:sp>
        <p:nvSpPr>
          <p:cNvPr id="3076" name="Rectangle 3"/>
          <p:cNvSpPr>
            <a:spLocks noChangeArrowheads="1"/>
          </p:cNvSpPr>
          <p:nvPr/>
        </p:nvSpPr>
        <p:spPr bwMode="auto">
          <a:xfrm>
            <a:off x="485775" y="230636"/>
            <a:ext cx="8496300" cy="954107"/>
          </a:xfrm>
          <a:prstGeom prst="rect">
            <a:avLst/>
          </a:prstGeom>
          <a:noFill/>
          <a:ln w="9525">
            <a:noFill/>
            <a:miter lim="800000"/>
            <a:headEnd/>
            <a:tailEnd/>
          </a:ln>
        </p:spPr>
        <p:txBody>
          <a:bodyPr>
            <a:spAutoFit/>
          </a:bodyPr>
          <a:lstStyle/>
          <a:p>
            <a:pPr marL="288925" indent="-288925">
              <a:spcBef>
                <a:spcPct val="50000"/>
              </a:spcBef>
            </a:pPr>
            <a:r>
              <a:rPr lang="en-US" sz="2800" b="1" dirty="0">
                <a:latin typeface="+mj-lt"/>
                <a:ea typeface="Charis SIL" panose="02000500060000020004" pitchFamily="2" charset="0"/>
                <a:cs typeface="Charis SIL" panose="02000500060000020004" pitchFamily="2" charset="0"/>
              </a:rPr>
              <a:t>CAC prototype (</a:t>
            </a:r>
            <a:r>
              <a:rPr lang="sv-SE" sz="2800" dirty="0">
                <a:latin typeface="+mj-lt"/>
              </a:rPr>
              <a:t>Andrason &amp; Karani 2021: 33-36, Andrason 2022: 27-30)</a:t>
            </a:r>
            <a:endParaRPr lang="de-AT" sz="2800" b="1" dirty="0">
              <a:latin typeface="Charis SIL" pitchFamily="2" charset="0"/>
              <a:ea typeface="Charis SIL" panose="02000500060000020004" pitchFamily="2" charset="0"/>
              <a:cs typeface="Charis SIL" panose="02000500060000020004" pitchFamily="2" charset="0"/>
            </a:endParaRPr>
          </a:p>
        </p:txBody>
      </p:sp>
      <p:sp>
        <p:nvSpPr>
          <p:cNvPr id="3077" name="Text Box 14"/>
          <p:cNvSpPr txBox="1">
            <a:spLocks noChangeArrowheads="1"/>
          </p:cNvSpPr>
          <p:nvPr/>
        </p:nvSpPr>
        <p:spPr bwMode="auto">
          <a:xfrm>
            <a:off x="323850" y="1478493"/>
            <a:ext cx="8820150" cy="580415"/>
          </a:xfrm>
          <a:prstGeom prst="rect">
            <a:avLst/>
          </a:prstGeom>
          <a:noFill/>
          <a:ln w="9525">
            <a:noFill/>
            <a:miter lim="800000"/>
            <a:headEnd/>
            <a:tailEnd/>
          </a:ln>
        </p:spPr>
        <p:txBody>
          <a:bodyPr wrap="square">
            <a:spAutoFit/>
          </a:bodyPr>
          <a:lstStyle/>
          <a:p>
            <a:pPr>
              <a:lnSpc>
                <a:spcPct val="125000"/>
              </a:lnSpc>
              <a:spcBef>
                <a:spcPct val="50000"/>
              </a:spcBef>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(c) Formal properties:</a:t>
            </a:r>
            <a:r>
              <a:rPr lang="en-US" sz="2800" b="0" i="0" u="none" strike="noStrike" baseline="0" dirty="0">
                <a:solidFill>
                  <a:srgbClr val="221E1F"/>
                </a:solidFill>
                <a:latin typeface="+mj-lt"/>
              </a:rPr>
              <a:t> Morphology (M)</a:t>
            </a:r>
          </a:p>
        </p:txBody>
      </p:sp>
      <p:sp>
        <p:nvSpPr>
          <p:cNvPr id="5" name="Text Box 14">
            <a:extLst>
              <a:ext uri="{FF2B5EF4-FFF2-40B4-BE49-F238E27FC236}">
                <a16:creationId xmlns:a16="http://schemas.microsoft.com/office/drawing/2014/main" id="{93395DDE-99EC-4373-8FCF-9E4CBFE00A75}"/>
              </a:ext>
            </a:extLst>
          </p:cNvPr>
          <p:cNvSpPr txBox="1">
            <a:spLocks noChangeArrowheads="1"/>
          </p:cNvSpPr>
          <p:nvPr/>
        </p:nvSpPr>
        <p:spPr bwMode="auto">
          <a:xfrm>
            <a:off x="685800" y="2058908"/>
            <a:ext cx="7434411" cy="4524315"/>
          </a:xfrm>
          <a:prstGeom prst="rect">
            <a:avLst/>
          </a:prstGeom>
          <a:noFill/>
          <a:ln w="9525">
            <a:noFill/>
            <a:miter lim="800000"/>
            <a:headEnd/>
            <a:tailEnd/>
          </a:ln>
        </p:spPr>
        <p:txBody>
          <a:bodyPr wrap="square">
            <a:spAutoFit/>
          </a:bodyPr>
          <a:lstStyle/>
          <a:p>
            <a:pPr algn="just"/>
            <a:r>
              <a:rPr lang="en-US" b="0" i="0" u="none" strike="noStrike" baseline="0" dirty="0">
                <a:solidFill>
                  <a:srgbClr val="221E1F"/>
                </a:solidFill>
                <a:latin typeface="Times New Roman" panose="02020603050405020304" pitchFamily="18" charset="0"/>
              </a:rPr>
              <a:t>(M‑3) a prototypical CAC is structurally extra‑systematic – it does not exploit a typical word structure of the language in which it occurs;</a:t>
            </a:r>
          </a:p>
          <a:p>
            <a:pPr algn="just"/>
            <a:endParaRPr lang="en-US" b="0" i="0" u="none" strike="noStrike" baseline="0" dirty="0">
              <a:solidFill>
                <a:srgbClr val="221E1F"/>
              </a:solidFill>
              <a:latin typeface="Times New Roman" panose="02020603050405020304" pitchFamily="18" charset="0"/>
            </a:endParaRPr>
          </a:p>
          <a:p>
            <a:pPr algn="just"/>
            <a:r>
              <a:rPr lang="en-US" b="0" i="0" u="none" strike="noStrike" baseline="0" dirty="0">
                <a:solidFill>
                  <a:srgbClr val="221E1F"/>
                </a:solidFill>
                <a:latin typeface="Times New Roman" panose="02020603050405020304" pitchFamily="18" charset="0"/>
              </a:rPr>
              <a:t>(M‑4) when assessed holistically, the category of CACs is structurally opaque – the ‘directive‑to‑animal’ function is not associated with a clear morphological pattern. This opacity may even characterize CACs that are primary “from birth”, whose only typical morphological feature is the absence of morphological complexity (itself not limited to CACs). Overall, no affix or pattern unavoidably relates a given form to a ‘directive‑to‑animal’ function in a language </a:t>
            </a:r>
            <a:endParaRPr lang="en-US" b="1" dirty="0">
              <a:solidFill>
                <a:srgbClr val="FF0000"/>
              </a:solidFill>
              <a:latin typeface="+mj-lt"/>
              <a:ea typeface="Charis SIL" panose="02000500060000020004" pitchFamily="2" charset="0"/>
              <a:cs typeface="Charis SIL" panose="02000500060000020004" pitchFamily="2" charset="0"/>
            </a:endParaRPr>
          </a:p>
        </p:txBody>
      </p:sp>
    </p:spTree>
    <p:extLst>
      <p:ext uri="{BB962C8B-B14F-4D97-AF65-F5344CB8AC3E}">
        <p14:creationId xmlns:p14="http://schemas.microsoft.com/office/powerpoint/2010/main" val="217003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16</a:t>
            </a:fld>
            <a:endParaRPr lang="de-AT" sz="1400"/>
          </a:p>
        </p:txBody>
      </p:sp>
      <p:sp>
        <p:nvSpPr>
          <p:cNvPr id="3076" name="Rectangle 3"/>
          <p:cNvSpPr>
            <a:spLocks noChangeArrowheads="1"/>
          </p:cNvSpPr>
          <p:nvPr/>
        </p:nvSpPr>
        <p:spPr bwMode="auto">
          <a:xfrm>
            <a:off x="485775" y="230636"/>
            <a:ext cx="8496300" cy="954107"/>
          </a:xfrm>
          <a:prstGeom prst="rect">
            <a:avLst/>
          </a:prstGeom>
          <a:noFill/>
          <a:ln w="9525">
            <a:noFill/>
            <a:miter lim="800000"/>
            <a:headEnd/>
            <a:tailEnd/>
          </a:ln>
        </p:spPr>
        <p:txBody>
          <a:bodyPr>
            <a:spAutoFit/>
          </a:bodyPr>
          <a:lstStyle/>
          <a:p>
            <a:pPr marL="288925" indent="-288925">
              <a:spcBef>
                <a:spcPct val="50000"/>
              </a:spcBef>
            </a:pPr>
            <a:r>
              <a:rPr lang="en-US" sz="2800" b="1" dirty="0">
                <a:latin typeface="+mj-lt"/>
                <a:ea typeface="Charis SIL" panose="02000500060000020004" pitchFamily="2" charset="0"/>
                <a:cs typeface="Charis SIL" panose="02000500060000020004" pitchFamily="2" charset="0"/>
              </a:rPr>
              <a:t>CAC prototype (</a:t>
            </a:r>
            <a:r>
              <a:rPr lang="sv-SE" sz="2800" dirty="0">
                <a:latin typeface="+mj-lt"/>
              </a:rPr>
              <a:t>Andrason &amp; Karani 2021: 33-36, Andrason 2022: 27-30)</a:t>
            </a:r>
            <a:endParaRPr lang="de-AT" sz="2800" b="1" dirty="0">
              <a:latin typeface="Charis SIL" pitchFamily="2" charset="0"/>
              <a:ea typeface="Charis SIL" panose="02000500060000020004" pitchFamily="2" charset="0"/>
              <a:cs typeface="Charis SIL" panose="02000500060000020004" pitchFamily="2" charset="0"/>
            </a:endParaRPr>
          </a:p>
        </p:txBody>
      </p:sp>
      <p:sp>
        <p:nvSpPr>
          <p:cNvPr id="3077" name="Text Box 14"/>
          <p:cNvSpPr txBox="1">
            <a:spLocks noChangeArrowheads="1"/>
          </p:cNvSpPr>
          <p:nvPr/>
        </p:nvSpPr>
        <p:spPr bwMode="auto">
          <a:xfrm>
            <a:off x="323850" y="1478493"/>
            <a:ext cx="8820150" cy="580415"/>
          </a:xfrm>
          <a:prstGeom prst="rect">
            <a:avLst/>
          </a:prstGeom>
          <a:noFill/>
          <a:ln w="9525">
            <a:noFill/>
            <a:miter lim="800000"/>
            <a:headEnd/>
            <a:tailEnd/>
          </a:ln>
        </p:spPr>
        <p:txBody>
          <a:bodyPr wrap="square">
            <a:spAutoFit/>
          </a:bodyPr>
          <a:lstStyle/>
          <a:p>
            <a:pPr>
              <a:lnSpc>
                <a:spcPct val="125000"/>
              </a:lnSpc>
              <a:spcBef>
                <a:spcPct val="50000"/>
              </a:spcBef>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(d) Formal properties:</a:t>
            </a:r>
            <a:r>
              <a:rPr lang="en-US" sz="2800" b="0" i="0" u="none" strike="noStrike" baseline="0" dirty="0">
                <a:solidFill>
                  <a:srgbClr val="221E1F"/>
                </a:solidFill>
                <a:latin typeface="+mj-lt"/>
              </a:rPr>
              <a:t> Syntax (S)</a:t>
            </a:r>
          </a:p>
        </p:txBody>
      </p:sp>
      <p:sp>
        <p:nvSpPr>
          <p:cNvPr id="5" name="Text Box 14">
            <a:extLst>
              <a:ext uri="{FF2B5EF4-FFF2-40B4-BE49-F238E27FC236}">
                <a16:creationId xmlns:a16="http://schemas.microsoft.com/office/drawing/2014/main" id="{93395DDE-99EC-4373-8FCF-9E4CBFE00A75}"/>
              </a:ext>
            </a:extLst>
          </p:cNvPr>
          <p:cNvSpPr txBox="1">
            <a:spLocks noChangeArrowheads="1"/>
          </p:cNvSpPr>
          <p:nvPr/>
        </p:nvSpPr>
        <p:spPr bwMode="auto">
          <a:xfrm>
            <a:off x="685800" y="2058908"/>
            <a:ext cx="7434411" cy="1200329"/>
          </a:xfrm>
          <a:prstGeom prst="rect">
            <a:avLst/>
          </a:prstGeom>
          <a:noFill/>
          <a:ln w="9525">
            <a:noFill/>
            <a:miter lim="800000"/>
            <a:headEnd/>
            <a:tailEnd/>
          </a:ln>
        </p:spPr>
        <p:txBody>
          <a:bodyPr wrap="square">
            <a:spAutoFit/>
          </a:bodyPr>
          <a:lstStyle/>
          <a:p>
            <a:pPr algn="just"/>
            <a:r>
              <a:rPr lang="en-US" b="0" i="0" u="none" strike="noStrike" baseline="0" dirty="0">
                <a:solidFill>
                  <a:srgbClr val="221E1F"/>
                </a:solidFill>
                <a:latin typeface="Times New Roman" panose="02020603050405020304" pitchFamily="18" charset="0"/>
              </a:rPr>
              <a:t>(S‑1) a prototypical CAC may be used both as a lexical and holophrastic element. It functions as a word in an utterance and as a non‑elliptical utterance, respectively;</a:t>
            </a:r>
            <a:endParaRPr lang="en-US" b="1" dirty="0">
              <a:solidFill>
                <a:srgbClr val="FF0000"/>
              </a:solidFill>
              <a:latin typeface="+mj-lt"/>
              <a:ea typeface="Charis SIL" panose="02000500060000020004" pitchFamily="2" charset="0"/>
              <a:cs typeface="Charis SIL" panose="02000500060000020004" pitchFamily="2" charset="0"/>
            </a:endParaRPr>
          </a:p>
        </p:txBody>
      </p:sp>
    </p:spTree>
    <p:extLst>
      <p:ext uri="{BB962C8B-B14F-4D97-AF65-F5344CB8AC3E}">
        <p14:creationId xmlns:p14="http://schemas.microsoft.com/office/powerpoint/2010/main" val="239131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17</a:t>
            </a:fld>
            <a:endParaRPr lang="de-AT" sz="1400"/>
          </a:p>
        </p:txBody>
      </p:sp>
      <p:sp>
        <p:nvSpPr>
          <p:cNvPr id="3076" name="Rectangle 3"/>
          <p:cNvSpPr>
            <a:spLocks noChangeArrowheads="1"/>
          </p:cNvSpPr>
          <p:nvPr/>
        </p:nvSpPr>
        <p:spPr bwMode="auto">
          <a:xfrm>
            <a:off x="485775" y="230636"/>
            <a:ext cx="8496300" cy="954107"/>
          </a:xfrm>
          <a:prstGeom prst="rect">
            <a:avLst/>
          </a:prstGeom>
          <a:noFill/>
          <a:ln w="9525">
            <a:noFill/>
            <a:miter lim="800000"/>
            <a:headEnd/>
            <a:tailEnd/>
          </a:ln>
        </p:spPr>
        <p:txBody>
          <a:bodyPr>
            <a:spAutoFit/>
          </a:bodyPr>
          <a:lstStyle/>
          <a:p>
            <a:pPr marL="288925" indent="-288925">
              <a:spcBef>
                <a:spcPct val="50000"/>
              </a:spcBef>
            </a:pPr>
            <a:r>
              <a:rPr lang="en-US" sz="2800" b="1" dirty="0">
                <a:latin typeface="+mj-lt"/>
                <a:ea typeface="Charis SIL" panose="02000500060000020004" pitchFamily="2" charset="0"/>
                <a:cs typeface="Charis SIL" panose="02000500060000020004" pitchFamily="2" charset="0"/>
              </a:rPr>
              <a:t>CAC prototype (</a:t>
            </a:r>
            <a:r>
              <a:rPr lang="sv-SE" sz="2800" dirty="0">
                <a:latin typeface="+mj-lt"/>
              </a:rPr>
              <a:t>Andrason &amp; Karani 2021: 33-36, Andrason 2022: 27-30)</a:t>
            </a:r>
            <a:endParaRPr lang="de-AT" sz="2800" b="1" dirty="0">
              <a:latin typeface="Charis SIL" pitchFamily="2" charset="0"/>
              <a:ea typeface="Charis SIL" panose="02000500060000020004" pitchFamily="2" charset="0"/>
              <a:cs typeface="Charis SIL" panose="02000500060000020004" pitchFamily="2" charset="0"/>
            </a:endParaRPr>
          </a:p>
        </p:txBody>
      </p:sp>
      <p:sp>
        <p:nvSpPr>
          <p:cNvPr id="3077" name="Text Box 14"/>
          <p:cNvSpPr txBox="1">
            <a:spLocks noChangeArrowheads="1"/>
          </p:cNvSpPr>
          <p:nvPr/>
        </p:nvSpPr>
        <p:spPr bwMode="auto">
          <a:xfrm>
            <a:off x="323850" y="1478493"/>
            <a:ext cx="8820150" cy="580415"/>
          </a:xfrm>
          <a:prstGeom prst="rect">
            <a:avLst/>
          </a:prstGeom>
          <a:noFill/>
          <a:ln w="9525">
            <a:noFill/>
            <a:miter lim="800000"/>
            <a:headEnd/>
            <a:tailEnd/>
          </a:ln>
        </p:spPr>
        <p:txBody>
          <a:bodyPr wrap="square">
            <a:spAutoFit/>
          </a:bodyPr>
          <a:lstStyle/>
          <a:p>
            <a:pPr>
              <a:lnSpc>
                <a:spcPct val="125000"/>
              </a:lnSpc>
              <a:spcBef>
                <a:spcPct val="50000"/>
              </a:spcBef>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(d) Formal properties:</a:t>
            </a:r>
            <a:r>
              <a:rPr lang="en-US" sz="2800" b="0" i="0" u="none" strike="noStrike" baseline="0" dirty="0">
                <a:solidFill>
                  <a:srgbClr val="221E1F"/>
                </a:solidFill>
                <a:latin typeface="+mj-lt"/>
              </a:rPr>
              <a:t> Syntax (S)</a:t>
            </a:r>
          </a:p>
        </p:txBody>
      </p:sp>
      <p:sp>
        <p:nvSpPr>
          <p:cNvPr id="5" name="Text Box 14">
            <a:extLst>
              <a:ext uri="{FF2B5EF4-FFF2-40B4-BE49-F238E27FC236}">
                <a16:creationId xmlns:a16="http://schemas.microsoft.com/office/drawing/2014/main" id="{93395DDE-99EC-4373-8FCF-9E4CBFE00A75}"/>
              </a:ext>
            </a:extLst>
          </p:cNvPr>
          <p:cNvSpPr txBox="1">
            <a:spLocks noChangeArrowheads="1"/>
          </p:cNvSpPr>
          <p:nvPr/>
        </p:nvSpPr>
        <p:spPr bwMode="auto">
          <a:xfrm>
            <a:off x="685800" y="2058908"/>
            <a:ext cx="7434411" cy="4154984"/>
          </a:xfrm>
          <a:prstGeom prst="rect">
            <a:avLst/>
          </a:prstGeom>
          <a:noFill/>
          <a:ln w="9525">
            <a:noFill/>
            <a:miter lim="800000"/>
            <a:headEnd/>
            <a:tailEnd/>
          </a:ln>
        </p:spPr>
        <p:txBody>
          <a:bodyPr wrap="square">
            <a:spAutoFit/>
          </a:bodyPr>
          <a:lstStyle/>
          <a:p>
            <a:pPr algn="just"/>
            <a:r>
              <a:rPr lang="en-US" b="0" i="0" u="none" strike="noStrike" baseline="0" dirty="0">
                <a:solidFill>
                  <a:srgbClr val="221E1F"/>
                </a:solidFill>
                <a:latin typeface="Times New Roman" panose="02020603050405020304" pitchFamily="18" charset="0"/>
              </a:rPr>
              <a:t>(S‑2) in its word‑like non‑holophrastic uses, a CAC may, to a relatively large extent, be integrated into a clausal structure, although such an integration is not compulsory. To be exact, a prototypical CAC contains an inherent 2nd‑person subject referent; it may act as a transitive (rarely) or intransitive (commonly) predicate, thus projecting arguments or allowing for a variety of adjuncts, in particular locative, ablative, allative, temporal noun phrases, prepositional phrases, and adverbials, as well as expressions of means and manner; it can also be modified by modal and pragmatic particles;</a:t>
            </a:r>
            <a:endParaRPr lang="en-US" b="1" dirty="0">
              <a:solidFill>
                <a:srgbClr val="FF0000"/>
              </a:solidFill>
              <a:latin typeface="+mj-lt"/>
              <a:ea typeface="Charis SIL" panose="02000500060000020004" pitchFamily="2" charset="0"/>
              <a:cs typeface="Charis SIL" panose="02000500060000020004" pitchFamily="2" charset="0"/>
            </a:endParaRPr>
          </a:p>
        </p:txBody>
      </p:sp>
    </p:spTree>
    <p:extLst>
      <p:ext uri="{BB962C8B-B14F-4D97-AF65-F5344CB8AC3E}">
        <p14:creationId xmlns:p14="http://schemas.microsoft.com/office/powerpoint/2010/main" val="2018328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18</a:t>
            </a:fld>
            <a:endParaRPr lang="de-AT" sz="1400"/>
          </a:p>
        </p:txBody>
      </p:sp>
      <p:sp>
        <p:nvSpPr>
          <p:cNvPr id="3076" name="Rectangle 3"/>
          <p:cNvSpPr>
            <a:spLocks noChangeArrowheads="1"/>
          </p:cNvSpPr>
          <p:nvPr/>
        </p:nvSpPr>
        <p:spPr bwMode="auto">
          <a:xfrm>
            <a:off x="485775" y="230636"/>
            <a:ext cx="8496300" cy="954107"/>
          </a:xfrm>
          <a:prstGeom prst="rect">
            <a:avLst/>
          </a:prstGeom>
          <a:noFill/>
          <a:ln w="9525">
            <a:noFill/>
            <a:miter lim="800000"/>
            <a:headEnd/>
            <a:tailEnd/>
          </a:ln>
        </p:spPr>
        <p:txBody>
          <a:bodyPr>
            <a:spAutoFit/>
          </a:bodyPr>
          <a:lstStyle/>
          <a:p>
            <a:pPr marL="288925" indent="-288925">
              <a:spcBef>
                <a:spcPct val="50000"/>
              </a:spcBef>
            </a:pPr>
            <a:r>
              <a:rPr lang="en-US" sz="2800" b="1" dirty="0">
                <a:latin typeface="+mj-lt"/>
                <a:ea typeface="Charis SIL" panose="02000500060000020004" pitchFamily="2" charset="0"/>
                <a:cs typeface="Charis SIL" panose="02000500060000020004" pitchFamily="2" charset="0"/>
              </a:rPr>
              <a:t>CAC prototype (</a:t>
            </a:r>
            <a:r>
              <a:rPr lang="sv-SE" sz="2800" dirty="0">
                <a:latin typeface="+mj-lt"/>
              </a:rPr>
              <a:t>Andrason &amp; Karani 2021: 33-36, Andrason 2022: 27-30)</a:t>
            </a:r>
            <a:endParaRPr lang="de-AT" sz="2800" b="1" dirty="0">
              <a:latin typeface="Charis SIL" pitchFamily="2" charset="0"/>
              <a:ea typeface="Charis SIL" panose="02000500060000020004" pitchFamily="2" charset="0"/>
              <a:cs typeface="Charis SIL" panose="02000500060000020004" pitchFamily="2" charset="0"/>
            </a:endParaRPr>
          </a:p>
        </p:txBody>
      </p:sp>
      <p:sp>
        <p:nvSpPr>
          <p:cNvPr id="3077" name="Text Box 14"/>
          <p:cNvSpPr txBox="1">
            <a:spLocks noChangeArrowheads="1"/>
          </p:cNvSpPr>
          <p:nvPr/>
        </p:nvSpPr>
        <p:spPr bwMode="auto">
          <a:xfrm>
            <a:off x="323850" y="1478493"/>
            <a:ext cx="8820150" cy="580415"/>
          </a:xfrm>
          <a:prstGeom prst="rect">
            <a:avLst/>
          </a:prstGeom>
          <a:noFill/>
          <a:ln w="9525">
            <a:noFill/>
            <a:miter lim="800000"/>
            <a:headEnd/>
            <a:tailEnd/>
          </a:ln>
        </p:spPr>
        <p:txBody>
          <a:bodyPr wrap="square">
            <a:spAutoFit/>
          </a:bodyPr>
          <a:lstStyle/>
          <a:p>
            <a:pPr>
              <a:lnSpc>
                <a:spcPct val="125000"/>
              </a:lnSpc>
              <a:spcBef>
                <a:spcPct val="50000"/>
              </a:spcBef>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(d) Formal properties:</a:t>
            </a:r>
            <a:r>
              <a:rPr lang="en-US" sz="2800" b="0" i="0" u="none" strike="noStrike" baseline="0" dirty="0">
                <a:solidFill>
                  <a:srgbClr val="221E1F"/>
                </a:solidFill>
                <a:latin typeface="+mj-lt"/>
              </a:rPr>
              <a:t> Syntax (S)</a:t>
            </a:r>
          </a:p>
        </p:txBody>
      </p:sp>
      <p:sp>
        <p:nvSpPr>
          <p:cNvPr id="5" name="Text Box 14">
            <a:extLst>
              <a:ext uri="{FF2B5EF4-FFF2-40B4-BE49-F238E27FC236}">
                <a16:creationId xmlns:a16="http://schemas.microsoft.com/office/drawing/2014/main" id="{93395DDE-99EC-4373-8FCF-9E4CBFE00A75}"/>
              </a:ext>
            </a:extLst>
          </p:cNvPr>
          <p:cNvSpPr txBox="1">
            <a:spLocks noChangeArrowheads="1"/>
          </p:cNvSpPr>
          <p:nvPr/>
        </p:nvSpPr>
        <p:spPr bwMode="auto">
          <a:xfrm>
            <a:off x="685800" y="2058908"/>
            <a:ext cx="7434411" cy="3785652"/>
          </a:xfrm>
          <a:prstGeom prst="rect">
            <a:avLst/>
          </a:prstGeom>
          <a:noFill/>
          <a:ln w="9525">
            <a:noFill/>
            <a:miter lim="800000"/>
            <a:headEnd/>
            <a:tailEnd/>
          </a:ln>
        </p:spPr>
        <p:txBody>
          <a:bodyPr wrap="square">
            <a:spAutoFit/>
          </a:bodyPr>
          <a:lstStyle/>
          <a:p>
            <a:pPr algn="just"/>
            <a:r>
              <a:rPr lang="en-US" b="0" i="0" u="none" strike="noStrike" baseline="0" dirty="0">
                <a:solidFill>
                  <a:srgbClr val="221E1F"/>
                </a:solidFill>
                <a:latin typeface="Times New Roman" panose="02020603050405020304" pitchFamily="18" charset="0"/>
              </a:rPr>
              <a:t>(S‑3) in addition to forming hierarchical structures with arguments, adjuncts, and modifiers mentioned in (S‑2) above, prototypical CACs may form constructions with vocatives (nouns, proper names, and pronouns), imperative verbs, emotive interjections, and other CACs;</a:t>
            </a:r>
          </a:p>
          <a:p>
            <a:pPr algn="just"/>
            <a:endParaRPr lang="en-US" b="0" i="0" u="none" strike="noStrike" baseline="0" dirty="0">
              <a:solidFill>
                <a:srgbClr val="221E1F"/>
              </a:solidFill>
              <a:latin typeface="Times New Roman" panose="02020603050405020304" pitchFamily="18" charset="0"/>
            </a:endParaRPr>
          </a:p>
          <a:p>
            <a:pPr algn="just"/>
            <a:r>
              <a:rPr lang="en-US" b="0" i="0" u="none" strike="noStrike" baseline="0" dirty="0">
                <a:solidFill>
                  <a:srgbClr val="221E1F"/>
                </a:solidFill>
                <a:latin typeface="Times New Roman" panose="02020603050405020304" pitchFamily="18" charset="0"/>
              </a:rPr>
              <a:t>(S‑4) a prototypical CAC occupies a peripheral, left/initial position in a clause and sentence, although other positions are also possible if the CAC is accompanied by vocatives, interjections, imperatives, adjuncts, or modifiers.</a:t>
            </a:r>
            <a:endParaRPr lang="en-US" b="1" dirty="0">
              <a:solidFill>
                <a:srgbClr val="FF0000"/>
              </a:solidFill>
              <a:latin typeface="+mj-lt"/>
              <a:ea typeface="Charis SIL" panose="02000500060000020004" pitchFamily="2" charset="0"/>
              <a:cs typeface="Charis SIL" panose="02000500060000020004" pitchFamily="2" charset="0"/>
            </a:endParaRPr>
          </a:p>
        </p:txBody>
      </p:sp>
    </p:spTree>
    <p:extLst>
      <p:ext uri="{BB962C8B-B14F-4D97-AF65-F5344CB8AC3E}">
        <p14:creationId xmlns:p14="http://schemas.microsoft.com/office/powerpoint/2010/main" val="739306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19</a:t>
            </a:fld>
            <a:endParaRPr lang="de-AT" sz="1400" dirty="0"/>
          </a:p>
        </p:txBody>
      </p:sp>
      <p:sp>
        <p:nvSpPr>
          <p:cNvPr id="3076" name="Rectangle 3"/>
          <p:cNvSpPr>
            <a:spLocks noChangeArrowheads="1"/>
          </p:cNvSpPr>
          <p:nvPr/>
        </p:nvSpPr>
        <p:spPr bwMode="auto">
          <a:xfrm>
            <a:off x="611560" y="404664"/>
            <a:ext cx="6841008"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1560" y="1488698"/>
            <a:ext cx="8280028" cy="4524315"/>
          </a:xfrm>
          <a:prstGeom prst="rect">
            <a:avLst/>
          </a:prstGeom>
          <a:noFill/>
          <a:ln w="9525">
            <a:noFill/>
            <a:miter lim="800000"/>
            <a:headEnd/>
            <a:tailEnd/>
          </a:ln>
        </p:spPr>
        <p:txBody>
          <a:bodyPr wrap="square">
            <a:spAutoFit/>
          </a:bodyPr>
          <a:lstStyle/>
          <a:p>
            <a:pPr algn="l"/>
            <a:r>
              <a:rPr lang="en-US" b="0" i="0" u="none" strike="noStrike" baseline="0" dirty="0">
                <a:cs typeface="Times New Roman" panose="02020603050405020304" pitchFamily="18" charset="0"/>
              </a:rPr>
              <a:t>Within the existing descriptions various language domains and grammatical and lexical categories, </a:t>
            </a:r>
            <a:r>
              <a:rPr lang="en-US" dirty="0">
                <a:cs typeface="Times New Roman" panose="02020603050405020304" pitchFamily="18" charset="0"/>
              </a:rPr>
              <a:t>the class of CACs has </a:t>
            </a:r>
            <a:r>
              <a:rPr lang="en-US" b="0" i="0" u="none" strike="noStrike" baseline="0" dirty="0">
                <a:cs typeface="Times New Roman" panose="02020603050405020304" pitchFamily="18" charset="0"/>
              </a:rPr>
              <a:t>particularly been overlooked in </a:t>
            </a:r>
            <a:r>
              <a:rPr lang="en-US" b="0" i="0" u="none" strike="noStrike" baseline="0" dirty="0" err="1">
                <a:cs typeface="Times New Roman" panose="02020603050405020304" pitchFamily="18" charset="0"/>
              </a:rPr>
              <a:t>Babanki</a:t>
            </a:r>
            <a:r>
              <a:rPr lang="en-US" b="0" i="0" u="none" strike="noStrike" baseline="0" dirty="0">
                <a:cs typeface="Times New Roman" panose="02020603050405020304" pitchFamily="18" charset="0"/>
              </a:rPr>
              <a:t>, Bum, and the entire </a:t>
            </a:r>
            <a:r>
              <a:rPr lang="en-US" b="0" i="0" u="none" strike="noStrike" baseline="0" dirty="0" err="1">
                <a:cs typeface="Times New Roman" panose="02020603050405020304" pitchFamily="18" charset="0"/>
              </a:rPr>
              <a:t>Grassfields</a:t>
            </a:r>
            <a:r>
              <a:rPr lang="en-US" dirty="0">
                <a:cs typeface="Times New Roman" panose="02020603050405020304" pitchFamily="18" charset="0"/>
              </a:rPr>
              <a:t> </a:t>
            </a:r>
            <a:r>
              <a:rPr lang="en-US" b="0" i="0" u="none" strike="noStrike" baseline="0" dirty="0">
                <a:cs typeface="Times New Roman" panose="02020603050405020304" pitchFamily="18" charset="0"/>
              </a:rPr>
              <a:t>family.</a:t>
            </a:r>
          </a:p>
          <a:p>
            <a:pPr algn="l"/>
            <a:endParaRPr lang="en-US" dirty="0">
              <a:ea typeface="Charis SIL" panose="02000500060000020004" pitchFamily="2" charset="0"/>
              <a:cs typeface="Times New Roman" panose="02020603050405020304" pitchFamily="18" charset="0"/>
            </a:endParaRPr>
          </a:p>
          <a:p>
            <a:pPr algn="l"/>
            <a:r>
              <a:rPr lang="en-US" b="0" i="0" u="none" strike="noStrike" baseline="0" dirty="0">
                <a:cs typeface="Times New Roman" panose="02020603050405020304" pitchFamily="18" charset="0"/>
              </a:rPr>
              <a:t>We provide a systematic description of CACs in </a:t>
            </a:r>
            <a:r>
              <a:rPr lang="en-US" b="0" i="0" u="none" strike="noStrike" baseline="0" dirty="0" err="1">
                <a:cs typeface="Times New Roman" panose="02020603050405020304" pitchFamily="18" charset="0"/>
              </a:rPr>
              <a:t>Babanki</a:t>
            </a:r>
            <a:r>
              <a:rPr lang="en-US" b="0" i="0" u="none" strike="noStrike" baseline="0" dirty="0">
                <a:cs typeface="Times New Roman" panose="02020603050405020304" pitchFamily="18" charset="0"/>
              </a:rPr>
              <a:t> and Bum, following the CACs prototype presented above, keeping aside Syntax. </a:t>
            </a:r>
          </a:p>
          <a:p>
            <a:pPr algn="l"/>
            <a:endParaRPr lang="en-US" dirty="0">
              <a:cs typeface="Times New Roman" panose="02020603050405020304" pitchFamily="18" charset="0"/>
            </a:endParaRPr>
          </a:p>
          <a:p>
            <a:pPr algn="l"/>
            <a:r>
              <a:rPr lang="en-US" b="0" i="0" u="none" strike="noStrike" baseline="0" dirty="0">
                <a:cs typeface="Times New Roman" panose="02020603050405020304" pitchFamily="18" charset="0"/>
              </a:rPr>
              <a:t>The grammatical description is couched within nonformal (“basic”) theories of language (Goldberg 2003, Dryer 2006, Dixon 2010)</a:t>
            </a:r>
            <a:endParaRPr lang="en-US" b="1" dirty="0">
              <a:ea typeface="Charis SIL" panose="02000500060000020004" pitchFamily="2" charset="0"/>
              <a:cs typeface="Times New Roman" panose="02020603050405020304" pitchFamily="18" charset="0"/>
            </a:endParaRPr>
          </a:p>
        </p:txBody>
      </p:sp>
    </p:spTree>
    <p:extLst>
      <p:ext uri="{BB962C8B-B14F-4D97-AF65-F5344CB8AC3E}">
        <p14:creationId xmlns:p14="http://schemas.microsoft.com/office/powerpoint/2010/main" val="165384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2</a:t>
            </a:fld>
            <a:endParaRPr lang="de-AT" sz="1400"/>
          </a:p>
        </p:txBody>
      </p:sp>
      <p:sp>
        <p:nvSpPr>
          <p:cNvPr id="3076" name="Rectangle 3"/>
          <p:cNvSpPr>
            <a:spLocks noChangeArrowheads="1"/>
          </p:cNvSpPr>
          <p:nvPr/>
        </p:nvSpPr>
        <p:spPr bwMode="auto">
          <a:xfrm>
            <a:off x="395288" y="446088"/>
            <a:ext cx="8496300" cy="646331"/>
          </a:xfrm>
          <a:prstGeom prst="rect">
            <a:avLst/>
          </a:prstGeom>
          <a:noFill/>
          <a:ln w="9525">
            <a:noFill/>
            <a:miter lim="800000"/>
            <a:headEnd/>
            <a:tailEnd/>
          </a:ln>
        </p:spPr>
        <p:txBody>
          <a:bodyPr>
            <a:spAutoFit/>
          </a:bodyPr>
          <a:lstStyle/>
          <a:p>
            <a:pPr marL="288925" indent="-288925">
              <a:spcBef>
                <a:spcPct val="50000"/>
              </a:spcBef>
            </a:pPr>
            <a:r>
              <a:rPr lang="en-US" sz="3600" b="1" dirty="0">
                <a:latin typeface="Charis SIL" panose="02000500060000020004" pitchFamily="2" charset="0"/>
                <a:ea typeface="Charis SIL" panose="02000500060000020004" pitchFamily="2" charset="0"/>
                <a:cs typeface="Charis SIL" panose="02000500060000020004" pitchFamily="2" charset="0"/>
              </a:rPr>
              <a:t>Introduction</a:t>
            </a:r>
            <a:endParaRPr lang="de-AT" sz="3600" b="1" dirty="0">
              <a:latin typeface="Charis SIL" pitchFamily="2" charset="0"/>
              <a:ea typeface="Charis SIL" panose="02000500060000020004" pitchFamily="2" charset="0"/>
              <a:cs typeface="Charis SIL" panose="02000500060000020004" pitchFamily="2" charset="0"/>
            </a:endParaRPr>
          </a:p>
        </p:txBody>
      </p:sp>
      <p:sp>
        <p:nvSpPr>
          <p:cNvPr id="3077" name="Text Box 14"/>
          <p:cNvSpPr txBox="1">
            <a:spLocks noChangeArrowheads="1"/>
          </p:cNvSpPr>
          <p:nvPr/>
        </p:nvSpPr>
        <p:spPr bwMode="auto">
          <a:xfrm>
            <a:off x="629361" y="1085738"/>
            <a:ext cx="7848674" cy="5622693"/>
          </a:xfrm>
          <a:prstGeom prst="rect">
            <a:avLst/>
          </a:prstGeom>
          <a:noFill/>
          <a:ln w="9525">
            <a:noFill/>
            <a:miter lim="800000"/>
            <a:headEnd/>
            <a:tailEnd/>
          </a:ln>
        </p:spPr>
        <p:txBody>
          <a:bodyPr wrap="square">
            <a:spAutoFit/>
          </a:bodyPr>
          <a:lstStyle/>
          <a:p>
            <a:pPr algn="l"/>
            <a:r>
              <a:rPr lang="en-US" sz="2800" dirty="0">
                <a:latin typeface="+mj-lt"/>
                <a:ea typeface="Charis SIL" panose="02000500060000020004" pitchFamily="2" charset="0"/>
                <a:cs typeface="Charis SIL" panose="02000500060000020004" pitchFamily="2" charset="0"/>
              </a:rPr>
              <a:t>Study of </a:t>
            </a:r>
            <a:r>
              <a:rPr lang="en-US" sz="2800" b="1" dirty="0">
                <a:latin typeface="+mj-lt"/>
                <a:ea typeface="Charis SIL" panose="02000500060000020004" pitchFamily="2" charset="0"/>
                <a:cs typeface="Charis SIL" panose="02000500060000020004" pitchFamily="2" charset="0"/>
              </a:rPr>
              <a:t>Conative Animal Calls (CACs)</a:t>
            </a:r>
            <a:r>
              <a:rPr lang="en-US" sz="2800" dirty="0">
                <a:latin typeface="+mj-lt"/>
                <a:ea typeface="Charis SIL" panose="02000500060000020004" pitchFamily="2" charset="0"/>
                <a:cs typeface="Charis SIL" panose="02000500060000020004" pitchFamily="2" charset="0"/>
              </a:rPr>
              <a:t>, a </a:t>
            </a:r>
            <a:r>
              <a:rPr lang="en-US" sz="2800" b="0" i="0" u="none" strike="noStrike" baseline="0" dirty="0">
                <a:solidFill>
                  <a:srgbClr val="221E1F"/>
                </a:solidFill>
                <a:latin typeface="+mj-lt"/>
              </a:rPr>
              <a:t>subtype of conative interjections used to influence the behavior of animals (summonses, dispersals, directives, etc.)</a:t>
            </a:r>
            <a:endParaRPr lang="en-US" sz="2800" b="1" dirty="0">
              <a:latin typeface="+mj-lt"/>
              <a:ea typeface="Charis SIL" panose="02000500060000020004" pitchFamily="2" charset="0"/>
              <a:cs typeface="Charis SIL" panose="02000500060000020004" pitchFamily="2" charset="0"/>
            </a:endParaRPr>
          </a:p>
          <a:p>
            <a:pPr marL="533400" indent="-533400">
              <a:lnSpc>
                <a:spcPct val="125000"/>
              </a:lnSpc>
              <a:spcBef>
                <a:spcPct val="50000"/>
              </a:spcBef>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Call</a:t>
            </a:r>
            <a:r>
              <a:rPr lang="en-US" sz="2800" dirty="0">
                <a:latin typeface="+mj-lt"/>
                <a:ea typeface="Charis SIL" panose="02000500060000020004" pitchFamily="2" charset="0"/>
                <a:cs typeface="Charis SIL" panose="02000500060000020004" pitchFamily="2" charset="0"/>
              </a:rPr>
              <a:t> (</a:t>
            </a:r>
            <a:r>
              <a:rPr lang="en-US" sz="2800" dirty="0" err="1">
                <a:solidFill>
                  <a:srgbClr val="221E1F"/>
                </a:solidFill>
                <a:effectLst/>
                <a:latin typeface="+mj-lt"/>
                <a:ea typeface="Calibri" panose="020F0502020204030204" pitchFamily="34" charset="0"/>
                <a:cs typeface="Times New Roman" panose="02020603050405020304" pitchFamily="18" charset="0"/>
              </a:rPr>
              <a:t>Bynon</a:t>
            </a:r>
            <a:r>
              <a:rPr lang="en-US" sz="2800" dirty="0">
                <a:solidFill>
                  <a:srgbClr val="221E1F"/>
                </a:solidFill>
                <a:effectLst/>
                <a:latin typeface="+mj-lt"/>
                <a:ea typeface="Calibri" panose="020F0502020204030204" pitchFamily="34" charset="0"/>
                <a:cs typeface="Times New Roman" panose="02020603050405020304" pitchFamily="18" charset="0"/>
              </a:rPr>
              <a:t> 1976, </a:t>
            </a:r>
            <a:r>
              <a:rPr lang="en-US" sz="2800" dirty="0" err="1">
                <a:solidFill>
                  <a:srgbClr val="221E1F"/>
                </a:solidFill>
                <a:effectLst/>
                <a:latin typeface="+mj-lt"/>
                <a:ea typeface="Calibri" panose="020F0502020204030204" pitchFamily="34" charset="0"/>
                <a:cs typeface="Times New Roman" panose="02020603050405020304" pitchFamily="18" charset="0"/>
              </a:rPr>
              <a:t>Ameka</a:t>
            </a:r>
            <a:r>
              <a:rPr lang="en-US" sz="2800" dirty="0">
                <a:solidFill>
                  <a:srgbClr val="221E1F"/>
                </a:solidFill>
                <a:effectLst/>
                <a:latin typeface="+mj-lt"/>
                <a:ea typeface="Calibri" panose="020F0502020204030204" pitchFamily="34" charset="0"/>
                <a:cs typeface="Times New Roman" panose="02020603050405020304" pitchFamily="18" charset="0"/>
              </a:rPr>
              <a:t> 1992, </a:t>
            </a:r>
            <a:r>
              <a:rPr lang="en-US" sz="2800" dirty="0" err="1">
                <a:solidFill>
                  <a:srgbClr val="221E1F"/>
                </a:solidFill>
                <a:effectLst/>
                <a:latin typeface="+mj-lt"/>
                <a:ea typeface="Calibri" panose="020F0502020204030204" pitchFamily="34" charset="0"/>
                <a:cs typeface="Times New Roman" panose="02020603050405020304" pitchFamily="18" charset="0"/>
              </a:rPr>
              <a:t>Aikhenvald</a:t>
            </a:r>
            <a:r>
              <a:rPr lang="en-US" sz="2800" dirty="0">
                <a:solidFill>
                  <a:srgbClr val="221E1F"/>
                </a:solidFill>
                <a:effectLst/>
                <a:latin typeface="+mj-lt"/>
                <a:ea typeface="Calibri" panose="020F0502020204030204" pitchFamily="34" charset="0"/>
                <a:cs typeface="Times New Roman" panose="02020603050405020304" pitchFamily="18" charset="0"/>
              </a:rPr>
              <a:t> 2010, </a:t>
            </a:r>
            <a:r>
              <a:rPr lang="en-US" sz="2800" dirty="0" err="1">
                <a:solidFill>
                  <a:srgbClr val="221E1F"/>
                </a:solidFill>
                <a:effectLst/>
                <a:latin typeface="+mj-lt"/>
                <a:ea typeface="Calibri" panose="020F0502020204030204" pitchFamily="34" charset="0"/>
                <a:cs typeface="Times New Roman" panose="02020603050405020304" pitchFamily="18" charset="0"/>
              </a:rPr>
              <a:t>Andrason</a:t>
            </a:r>
            <a:r>
              <a:rPr lang="en-US" sz="2800" dirty="0">
                <a:solidFill>
                  <a:srgbClr val="221E1F"/>
                </a:solidFill>
                <a:effectLst/>
                <a:latin typeface="+mj-lt"/>
                <a:ea typeface="Calibri" panose="020F0502020204030204" pitchFamily="34" charset="0"/>
                <a:cs typeface="Times New Roman" panose="02020603050405020304" pitchFamily="18" charset="0"/>
              </a:rPr>
              <a:t> 2022)</a:t>
            </a:r>
          </a:p>
          <a:p>
            <a:pPr marL="533400" indent="-533400">
              <a:lnSpc>
                <a:spcPct val="125000"/>
              </a:lnSpc>
              <a:spcBef>
                <a:spcPct val="50000"/>
              </a:spcBef>
              <a:tabLst>
                <a:tab pos="1973263" algn="l"/>
                <a:tab pos="3222625" algn="l"/>
                <a:tab pos="4397375" algn="l"/>
              </a:tabLst>
            </a:pPr>
            <a:r>
              <a:rPr lang="en-US" sz="2800" b="1" dirty="0">
                <a:solidFill>
                  <a:srgbClr val="221E1F"/>
                </a:solidFill>
                <a:latin typeface="+mj-lt"/>
                <a:ea typeface="Calibri" panose="020F0502020204030204" pitchFamily="34" charset="0"/>
                <a:cs typeface="Times New Roman" panose="02020603050405020304" pitchFamily="18" charset="0"/>
              </a:rPr>
              <a:t>Directives </a:t>
            </a:r>
            <a:r>
              <a:rPr lang="en-US" sz="2800" dirty="0">
                <a:solidFill>
                  <a:srgbClr val="221E1F"/>
                </a:solidFill>
                <a:latin typeface="+mj-lt"/>
                <a:ea typeface="Calibri" panose="020F0502020204030204" pitchFamily="34" charset="0"/>
                <a:cs typeface="Times New Roman" panose="02020603050405020304" pitchFamily="18" charset="0"/>
              </a:rPr>
              <a:t>(</a:t>
            </a:r>
            <a:r>
              <a:rPr lang="en-US" sz="2800" dirty="0" err="1">
                <a:solidFill>
                  <a:srgbClr val="221E1F"/>
                </a:solidFill>
                <a:effectLst/>
                <a:latin typeface="+mj-lt"/>
                <a:ea typeface="Calibri" panose="020F0502020204030204" pitchFamily="34" charset="0"/>
                <a:cs typeface="Times New Roman" panose="02020603050405020304" pitchFamily="18" charset="0"/>
              </a:rPr>
              <a:t>Amha</a:t>
            </a:r>
            <a:r>
              <a:rPr lang="en-US" sz="2800" dirty="0">
                <a:solidFill>
                  <a:srgbClr val="221E1F"/>
                </a:solidFill>
                <a:effectLst/>
                <a:latin typeface="+mj-lt"/>
                <a:ea typeface="Calibri" panose="020F0502020204030204" pitchFamily="34" charset="0"/>
                <a:cs typeface="Times New Roman" panose="02020603050405020304" pitchFamily="18" charset="0"/>
              </a:rPr>
              <a:t> 2013; Heine 2023)</a:t>
            </a:r>
          </a:p>
          <a:p>
            <a:pPr marL="533400" indent="-533400">
              <a:lnSpc>
                <a:spcPct val="125000"/>
              </a:lnSpc>
              <a:spcBef>
                <a:spcPct val="50000"/>
              </a:spcBef>
              <a:tabLst>
                <a:tab pos="1973263" algn="l"/>
                <a:tab pos="3222625" algn="l"/>
                <a:tab pos="4397375" algn="l"/>
              </a:tabLst>
            </a:pPr>
            <a:r>
              <a:rPr lang="en-US" sz="2800" b="1" dirty="0">
                <a:solidFill>
                  <a:srgbClr val="221E1F"/>
                </a:solidFill>
                <a:latin typeface="+mj-lt"/>
                <a:ea typeface="Calibri" panose="020F0502020204030204" pitchFamily="34" charset="0"/>
                <a:cs typeface="Times New Roman" panose="02020603050405020304" pitchFamily="18" charset="0"/>
              </a:rPr>
              <a:t>V</a:t>
            </a:r>
            <a:r>
              <a:rPr lang="en-US" sz="2800" b="1" dirty="0">
                <a:solidFill>
                  <a:srgbClr val="221E1F"/>
                </a:solidFill>
                <a:effectLst/>
                <a:latin typeface="+mj-lt"/>
                <a:ea typeface="Calibri" panose="020F0502020204030204" pitchFamily="34" charset="0"/>
                <a:cs typeface="Times New Roman" panose="02020603050405020304" pitchFamily="18" charset="0"/>
              </a:rPr>
              <a:t>olitive interjections directed to animals </a:t>
            </a:r>
            <a:r>
              <a:rPr lang="en-US" sz="2800" dirty="0">
                <a:solidFill>
                  <a:srgbClr val="221E1F"/>
                </a:solidFill>
                <a:effectLst/>
                <a:latin typeface="+mj-lt"/>
                <a:ea typeface="Calibri" panose="020F0502020204030204" pitchFamily="34" charset="0"/>
                <a:cs typeface="Times New Roman" panose="02020603050405020304" pitchFamily="18" charset="0"/>
              </a:rPr>
              <a:t>(</a:t>
            </a:r>
            <a:r>
              <a:rPr lang="en-US" sz="2800" dirty="0" err="1">
                <a:solidFill>
                  <a:srgbClr val="221E1F"/>
                </a:solidFill>
                <a:effectLst/>
                <a:latin typeface="+mj-lt"/>
                <a:ea typeface="Calibri" panose="020F0502020204030204" pitchFamily="34" charset="0"/>
                <a:cs typeface="Times New Roman" panose="02020603050405020304" pitchFamily="18" charset="0"/>
              </a:rPr>
              <a:t>Wierzbicka</a:t>
            </a:r>
            <a:r>
              <a:rPr lang="en-US" sz="2800" dirty="0">
                <a:solidFill>
                  <a:srgbClr val="221E1F"/>
                </a:solidFill>
                <a:effectLst/>
                <a:latin typeface="+mj-lt"/>
                <a:ea typeface="Calibri" panose="020F0502020204030204" pitchFamily="34" charset="0"/>
                <a:cs typeface="Times New Roman" panose="02020603050405020304" pitchFamily="18" charset="0"/>
              </a:rPr>
              <a:t> 2003)</a:t>
            </a:r>
          </a:p>
          <a:p>
            <a:pPr marL="533400" indent="-533400">
              <a:lnSpc>
                <a:spcPct val="125000"/>
              </a:lnSpc>
              <a:spcBef>
                <a:spcPct val="50000"/>
              </a:spcBef>
              <a:tabLst>
                <a:tab pos="1973263" algn="l"/>
                <a:tab pos="3222625" algn="l"/>
                <a:tab pos="4397375" algn="l"/>
              </a:tabLst>
            </a:pPr>
            <a:r>
              <a:rPr lang="en-US" sz="1800" dirty="0">
                <a:solidFill>
                  <a:srgbClr val="221E1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b="1" dirty="0">
              <a:latin typeface="Charis SIL" panose="02000500060000020004" pitchFamily="2" charset="0"/>
              <a:ea typeface="Charis SIL" panose="02000500060000020004" pitchFamily="2" charset="0"/>
              <a:cs typeface="Charis SIL" panose="02000500060000020004" pitchFamily="2" charset="0"/>
            </a:endParaRPr>
          </a:p>
        </p:txBody>
      </p:sp>
    </p:spTree>
    <p:extLst>
      <p:ext uri="{BB962C8B-B14F-4D97-AF65-F5344CB8AC3E}">
        <p14:creationId xmlns:p14="http://schemas.microsoft.com/office/powerpoint/2010/main" val="3276196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20</a:t>
            </a:fld>
            <a:endParaRPr lang="de-AT" sz="1400" dirty="0"/>
          </a:p>
        </p:txBody>
      </p:sp>
      <p:sp>
        <p:nvSpPr>
          <p:cNvPr id="3076" name="Rectangle 3"/>
          <p:cNvSpPr>
            <a:spLocks noChangeArrowheads="1"/>
          </p:cNvSpPr>
          <p:nvPr/>
        </p:nvSpPr>
        <p:spPr bwMode="auto">
          <a:xfrm>
            <a:off x="618275" y="147990"/>
            <a:ext cx="6841008"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5" y="1038788"/>
            <a:ext cx="8280028" cy="5386090"/>
          </a:xfrm>
          <a:prstGeom prst="rect">
            <a:avLst/>
          </a:prstGeom>
          <a:noFill/>
          <a:ln w="9525">
            <a:noFill/>
            <a:miter lim="800000"/>
            <a:headEnd/>
            <a:tailEnd/>
          </a:ln>
        </p:spPr>
        <p:txBody>
          <a:bodyPr wrap="square">
            <a:spAutoFit/>
          </a:bodyPr>
          <a:lstStyle/>
          <a:p>
            <a:pPr algn="l"/>
            <a:r>
              <a:rPr lang="en-US" b="1" i="0" u="none" strike="noStrike" baseline="0" dirty="0">
                <a:cs typeface="Times New Roman" panose="02020603050405020304" pitchFamily="18" charset="0"/>
              </a:rPr>
              <a:t>Data collection methods</a:t>
            </a:r>
          </a:p>
          <a:p>
            <a:pPr algn="l"/>
            <a:endParaRPr lang="en-US" sz="800" dirty="0">
              <a:ea typeface="Charis SIL" panose="02000500060000020004" pitchFamily="2" charset="0"/>
              <a:cs typeface="Times New Roman" panose="02020603050405020304" pitchFamily="18" charset="0"/>
            </a:endParaRPr>
          </a:p>
          <a:p>
            <a:pPr marL="285750" indent="-285750" algn="l">
              <a:buFontTx/>
              <a:buChar char="-"/>
            </a:pPr>
            <a:r>
              <a:rPr lang="en-US" dirty="0">
                <a:latin typeface="TimesNewRomanPSMT"/>
              </a:rPr>
              <a:t>H</a:t>
            </a:r>
            <a:r>
              <a:rPr lang="en-US" b="0" i="0" u="none" strike="noStrike" baseline="0" dirty="0">
                <a:latin typeface="TimesNewRomanPSMT"/>
              </a:rPr>
              <a:t>eterogenous, consisting of introspection, semi-structured interviews, and focus-group discussions. </a:t>
            </a:r>
          </a:p>
          <a:p>
            <a:pPr marL="285750" indent="-285750" algn="l">
              <a:buFontTx/>
              <a:buChar char="-"/>
            </a:pPr>
            <a:r>
              <a:rPr lang="en-US" b="0" i="0" u="none" strike="noStrike" baseline="0" dirty="0">
                <a:latin typeface="TimesNewRomanPSMT"/>
              </a:rPr>
              <a:t>Half of the </a:t>
            </a:r>
            <a:r>
              <a:rPr lang="en-US" b="0" i="0" u="none" strike="noStrike" baseline="0" dirty="0" err="1">
                <a:latin typeface="TimesNewRomanPSMT"/>
              </a:rPr>
              <a:t>Babanki</a:t>
            </a:r>
            <a:r>
              <a:rPr lang="en-US" b="0" i="0" u="none" strike="noStrike" baseline="0" dirty="0">
                <a:latin typeface="TimesNewRomanPSMT"/>
              </a:rPr>
              <a:t> CACs based on native-speaker competence; others produced spontaneously by 2 females, 3 males during a number of WhatsApp group-discussion sessions in January and March 2023 that lasted approximately 3 hours. </a:t>
            </a:r>
          </a:p>
          <a:p>
            <a:pPr marL="285750" indent="-285750" algn="l">
              <a:buFontTx/>
              <a:buChar char="-"/>
            </a:pPr>
            <a:r>
              <a:rPr lang="en-US" b="0" i="0" u="none" strike="noStrike" baseline="0" dirty="0">
                <a:latin typeface="TimesNewRomanPSMT"/>
              </a:rPr>
              <a:t>CACs in Bum were elicited from a native speaker (Julius </a:t>
            </a:r>
            <a:r>
              <a:rPr lang="en-US" b="0" i="0" u="none" strike="noStrike" baseline="0" dirty="0" err="1">
                <a:latin typeface="TimesNewRomanPSMT"/>
              </a:rPr>
              <a:t>Ntang</a:t>
            </a:r>
            <a:r>
              <a:rPr lang="en-US" b="0" i="0" u="none" strike="noStrike" baseline="0" dirty="0">
                <a:latin typeface="TimesNewRomanPSMT"/>
              </a:rPr>
              <a:t>) through semi-structured interviews conducted via WhatsApp in November 2022 and April 2023.</a:t>
            </a:r>
          </a:p>
          <a:p>
            <a:pPr marL="285750" indent="-285750" algn="l">
              <a:buFontTx/>
              <a:buChar char="-"/>
            </a:pPr>
            <a:r>
              <a:rPr lang="en-US" b="0" i="0" u="none" strike="noStrike" baseline="0" dirty="0">
                <a:latin typeface="TimesNewRomanPSMT"/>
              </a:rPr>
              <a:t>All CACs in </a:t>
            </a:r>
            <a:r>
              <a:rPr lang="en-US" b="0" i="0" u="none" strike="noStrike" baseline="0" dirty="0" err="1">
                <a:latin typeface="TimesNewRomanPSMT"/>
              </a:rPr>
              <a:t>Babanki</a:t>
            </a:r>
            <a:r>
              <a:rPr lang="en-US" b="0" i="0" u="none" strike="noStrike" baseline="0" dirty="0">
                <a:latin typeface="TimesNewRomanPSMT"/>
              </a:rPr>
              <a:t> and Bum were recorded with smart phones as .</a:t>
            </a:r>
            <a:r>
              <a:rPr lang="en-US" b="0" i="0" u="none" strike="noStrike" baseline="0" dirty="0" err="1">
                <a:latin typeface="TimesNewRomanPSMT"/>
              </a:rPr>
              <a:t>ogg</a:t>
            </a:r>
            <a:r>
              <a:rPr lang="en-US" b="0" i="0" u="none" strike="noStrike" baseline="0" dirty="0">
                <a:latin typeface="TimesNewRomanPSMT"/>
              </a:rPr>
              <a:t> or .acc audio files and stored online on a safe repository platform facilitated by the Living Tongues Institute for Endangered Languages.</a:t>
            </a:r>
            <a:endParaRPr lang="en-US" b="1" dirty="0">
              <a:ea typeface="Charis SIL" panose="02000500060000020004" pitchFamily="2" charset="0"/>
              <a:cs typeface="Times New Roman" panose="02020603050405020304" pitchFamily="18" charset="0"/>
            </a:endParaRPr>
          </a:p>
        </p:txBody>
      </p:sp>
    </p:spTree>
    <p:extLst>
      <p:ext uri="{BB962C8B-B14F-4D97-AF65-F5344CB8AC3E}">
        <p14:creationId xmlns:p14="http://schemas.microsoft.com/office/powerpoint/2010/main" val="260718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21</a:t>
            </a:fld>
            <a:endParaRPr lang="de-AT" sz="1400" dirty="0"/>
          </a:p>
        </p:txBody>
      </p:sp>
      <p:sp>
        <p:nvSpPr>
          <p:cNvPr id="3076" name="Rectangle 3"/>
          <p:cNvSpPr>
            <a:spLocks noChangeArrowheads="1"/>
          </p:cNvSpPr>
          <p:nvPr/>
        </p:nvSpPr>
        <p:spPr bwMode="auto">
          <a:xfrm>
            <a:off x="618275" y="147990"/>
            <a:ext cx="6841008"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5" y="1038788"/>
            <a:ext cx="8280028" cy="4647426"/>
          </a:xfrm>
          <a:prstGeom prst="rect">
            <a:avLst/>
          </a:prstGeom>
          <a:noFill/>
          <a:ln w="9525">
            <a:noFill/>
            <a:miter lim="800000"/>
            <a:headEnd/>
            <a:tailEnd/>
          </a:ln>
        </p:spPr>
        <p:txBody>
          <a:bodyPr wrap="square">
            <a:spAutoFit/>
          </a:bodyPr>
          <a:lstStyle/>
          <a:p>
            <a:pPr algn="l"/>
            <a:r>
              <a:rPr lang="en-US" b="1" i="0" u="none" strike="noStrike" baseline="0" dirty="0">
                <a:cs typeface="Times New Roman" panose="02020603050405020304" pitchFamily="18" charset="0"/>
              </a:rPr>
              <a:t>Table 1: See handout</a:t>
            </a:r>
          </a:p>
          <a:p>
            <a:pPr algn="l"/>
            <a:endParaRPr lang="en-US" b="1" i="0" u="none" strike="noStrike" baseline="0" dirty="0">
              <a:cs typeface="Times New Roman" panose="02020603050405020304" pitchFamily="18" charset="0"/>
            </a:endParaRPr>
          </a:p>
          <a:p>
            <a:r>
              <a:rPr lang="en-US" dirty="0"/>
              <a:t>39 </a:t>
            </a:r>
            <a:r>
              <a:rPr lang="en-US" dirty="0" err="1"/>
              <a:t>Babanki</a:t>
            </a:r>
            <a:r>
              <a:rPr lang="en-US" dirty="0"/>
              <a:t> CACs roughly comprehensive because usual size of CAC categories in a language ascends to around 40 or 50 constructions: 39 in </a:t>
            </a:r>
            <a:r>
              <a:rPr lang="en-US" dirty="0" err="1"/>
              <a:t>Tjwao</a:t>
            </a:r>
            <a:r>
              <a:rPr lang="en-US" dirty="0"/>
              <a:t> (</a:t>
            </a:r>
            <a:r>
              <a:rPr lang="en-US" dirty="0" err="1"/>
              <a:t>Andrason</a:t>
            </a:r>
            <a:r>
              <a:rPr lang="en-US" dirty="0"/>
              <a:t> and Phiri 2023), 40 in Xhosa (</a:t>
            </a:r>
            <a:r>
              <a:rPr lang="en-US" dirty="0" err="1"/>
              <a:t>Andrason</a:t>
            </a:r>
            <a:r>
              <a:rPr lang="en-US" dirty="0"/>
              <a:t> 2022), 45 in </a:t>
            </a:r>
            <a:r>
              <a:rPr lang="en-US" dirty="0" err="1"/>
              <a:t>Arusa</a:t>
            </a:r>
            <a:r>
              <a:rPr lang="en-US" dirty="0"/>
              <a:t> Maasai (</a:t>
            </a:r>
            <a:r>
              <a:rPr lang="en-US" dirty="0" err="1"/>
              <a:t>Andrason</a:t>
            </a:r>
            <a:r>
              <a:rPr lang="en-US" dirty="0"/>
              <a:t> and </a:t>
            </a:r>
            <a:r>
              <a:rPr lang="en-US" dirty="0" err="1"/>
              <a:t>Karani</a:t>
            </a:r>
            <a:r>
              <a:rPr lang="en-US" dirty="0"/>
              <a:t> 2021)</a:t>
            </a:r>
          </a:p>
          <a:p>
            <a:endParaRPr lang="en-US" dirty="0"/>
          </a:p>
          <a:p>
            <a:r>
              <a:rPr lang="en-US" dirty="0"/>
              <a:t>20 Bum CACs less complete but capture the most stabilized and entrenched CACs that are found in the language and, therefore, warrant their inclusion in the present study and a comparison with </a:t>
            </a:r>
            <a:r>
              <a:rPr lang="en-US" dirty="0" err="1"/>
              <a:t>Babanki</a:t>
            </a:r>
            <a:r>
              <a:rPr lang="en-US" dirty="0"/>
              <a:t>.</a:t>
            </a:r>
            <a:endParaRPr lang="en-US" b="1" i="0" u="none" strike="noStrike" baseline="0" dirty="0">
              <a:cs typeface="Times New Roman" panose="02020603050405020304" pitchFamily="18" charset="0"/>
            </a:endParaRPr>
          </a:p>
          <a:p>
            <a:pPr algn="l"/>
            <a:endParaRPr lang="en-US" sz="800" dirty="0">
              <a:ea typeface="Charis SIL" panose="02000500060000020004" pitchFamily="2" charset="0"/>
              <a:cs typeface="Times New Roman" panose="02020603050405020304" pitchFamily="18" charset="0"/>
            </a:endParaRPr>
          </a:p>
        </p:txBody>
      </p:sp>
    </p:spTree>
    <p:extLst>
      <p:ext uri="{BB962C8B-B14F-4D97-AF65-F5344CB8AC3E}">
        <p14:creationId xmlns:p14="http://schemas.microsoft.com/office/powerpoint/2010/main" val="174729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22</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5" y="1038788"/>
            <a:ext cx="8280028" cy="5693866"/>
          </a:xfrm>
          <a:prstGeom prst="rect">
            <a:avLst/>
          </a:prstGeom>
          <a:noFill/>
          <a:ln w="9525">
            <a:noFill/>
            <a:miter lim="800000"/>
            <a:headEnd/>
            <a:tailEnd/>
          </a:ln>
        </p:spPr>
        <p:txBody>
          <a:bodyPr wrap="square">
            <a:spAutoFit/>
          </a:bodyPr>
          <a:lstStyle/>
          <a:p>
            <a:pPr algn="l"/>
            <a:r>
              <a:rPr lang="en-US" sz="2800" b="1" kern="0" dirty="0">
                <a:effectLst/>
                <a:latin typeface="Times New Roman" panose="02020603050405020304" pitchFamily="18" charset="0"/>
                <a:ea typeface="Calibri" panose="020F0502020204030204" pitchFamily="34" charset="0"/>
              </a:rPr>
              <a:t>Eco-pragmatics</a:t>
            </a:r>
          </a:p>
          <a:p>
            <a:pPr algn="l"/>
            <a:endParaRPr lang="en-US" b="1" i="0" u="none" strike="noStrike" baseline="0" dirty="0">
              <a:cs typeface="Times New Roman" panose="02020603050405020304" pitchFamily="18" charset="0"/>
            </a:endParaRPr>
          </a:p>
          <a:p>
            <a:pPr marL="342900" indent="-342900" algn="l">
              <a:buFontTx/>
              <a:buChar char="-"/>
            </a:pPr>
            <a:r>
              <a:rPr lang="en-US" i="0" u="none" strike="noStrike" baseline="0" dirty="0">
                <a:cs typeface="Times New Roman" panose="02020603050405020304" pitchFamily="18" charset="0"/>
              </a:rPr>
              <a:t>CACs reflect the presence in the </a:t>
            </a:r>
            <a:r>
              <a:rPr lang="en-US" i="0" u="none" strike="noStrike" baseline="0" dirty="0" err="1">
                <a:cs typeface="Times New Roman" panose="02020603050405020304" pitchFamily="18" charset="0"/>
              </a:rPr>
              <a:t>Babanki</a:t>
            </a:r>
            <a:r>
              <a:rPr lang="en-US" i="0" u="none" strike="noStrike" baseline="0" dirty="0">
                <a:cs typeface="Times New Roman" panose="02020603050405020304" pitchFamily="18" charset="0"/>
              </a:rPr>
              <a:t> and Bum ecosystem of </a:t>
            </a:r>
            <a:r>
              <a:rPr lang="en-US" kern="0" dirty="0">
                <a:effectLst/>
                <a:latin typeface="Times New Roman" panose="02020603050405020304" pitchFamily="18" charset="0"/>
                <a:ea typeface="Calibri" panose="020F0502020204030204" pitchFamily="34" charset="0"/>
              </a:rPr>
              <a:t>goats, sheep, dogs, cats, poultry (mostly chickens and ducks), cattle (typically, cows), and pigs.</a:t>
            </a:r>
          </a:p>
          <a:p>
            <a:pPr marL="342900" indent="-342900" algn="l">
              <a:buFontTx/>
              <a:buChar char="-"/>
            </a:pPr>
            <a:endParaRPr lang="en-US" kern="0" dirty="0">
              <a:effectLst/>
              <a:latin typeface="Times New Roman" panose="02020603050405020304" pitchFamily="18" charset="0"/>
              <a:ea typeface="Calibri" panose="020F0502020204030204" pitchFamily="34" charset="0"/>
            </a:endParaRPr>
          </a:p>
          <a:p>
            <a:pPr marL="285750" indent="-285750">
              <a:buFontTx/>
              <a:buChar char="-"/>
            </a:pPr>
            <a:r>
              <a:rPr lang="en-US" i="0" u="none" strike="noStrike" kern="0" baseline="0" dirty="0">
                <a:cs typeface="Times New Roman" panose="02020603050405020304" pitchFamily="18" charset="0"/>
              </a:rPr>
              <a:t>Horses owned by cattle-heading Fulani</a:t>
            </a:r>
            <a:r>
              <a:rPr lang="en-US" i="0" u="none" strike="noStrike" baseline="0" dirty="0">
                <a:cs typeface="Times New Roman" panose="02020603050405020304" pitchFamily="18" charset="0"/>
              </a:rPr>
              <a:t> </a:t>
            </a:r>
          </a:p>
          <a:p>
            <a:pPr marL="285750" indent="-285750">
              <a:buFontTx/>
              <a:buChar char="-"/>
            </a:pPr>
            <a:endParaRPr lang="en-US" i="0" u="none" strike="noStrike" baseline="0" dirty="0">
              <a:cs typeface="Times New Roman" panose="02020603050405020304" pitchFamily="18" charset="0"/>
            </a:endParaRPr>
          </a:p>
          <a:p>
            <a:pPr marL="342900" indent="-342900" algn="l">
              <a:buFontTx/>
              <a:buChar char="-"/>
            </a:pPr>
            <a:r>
              <a:rPr lang="en-US" kern="0" dirty="0">
                <a:effectLst/>
                <a:latin typeface="Times New Roman" panose="02020603050405020304" pitchFamily="18" charset="0"/>
                <a:ea typeface="Calibri" panose="020F0502020204030204" pitchFamily="34" charset="0"/>
              </a:rPr>
              <a:t>No donkeys, contrary to what can be observed in many languages in Western and Central Africa where donkeys are common referents of CACs</a:t>
            </a:r>
          </a:p>
          <a:p>
            <a:pPr algn="l"/>
            <a:endParaRPr lang="en-US" kern="0" dirty="0">
              <a:effectLst/>
              <a:latin typeface="Times New Roman" panose="02020603050405020304" pitchFamily="18" charset="0"/>
              <a:ea typeface="Calibri" panose="020F0502020204030204" pitchFamily="34" charset="0"/>
            </a:endParaRPr>
          </a:p>
          <a:p>
            <a:pPr marL="342900" indent="-342900" algn="l">
              <a:buFontTx/>
              <a:buChar char="-"/>
            </a:pPr>
            <a:r>
              <a:rPr lang="en-US" kern="0" dirty="0">
                <a:effectLst/>
                <a:latin typeface="Times New Roman" panose="02020603050405020304" pitchFamily="18" charset="0"/>
                <a:ea typeface="Calibri" panose="020F0502020204030204" pitchFamily="34" charset="0"/>
              </a:rPr>
              <a:t>dogs and cats are not pets </a:t>
            </a:r>
            <a:r>
              <a:rPr lang="en-US" i="1" kern="0" dirty="0" err="1">
                <a:effectLst/>
                <a:latin typeface="Times New Roman" panose="02020603050405020304" pitchFamily="18" charset="0"/>
                <a:ea typeface="Calibri" panose="020F0502020204030204" pitchFamily="34" charset="0"/>
              </a:rPr>
              <a:t>sensu</a:t>
            </a:r>
            <a:r>
              <a:rPr lang="en-US" i="1" kern="0" dirty="0">
                <a:effectLst/>
                <a:latin typeface="Times New Roman" panose="02020603050405020304" pitchFamily="18" charset="0"/>
                <a:ea typeface="Calibri" panose="020F0502020204030204" pitchFamily="34" charset="0"/>
              </a:rPr>
              <a:t> </a:t>
            </a:r>
            <a:r>
              <a:rPr lang="en-US" i="1" kern="0" dirty="0" err="1">
                <a:effectLst/>
                <a:latin typeface="Times New Roman" panose="02020603050405020304" pitchFamily="18" charset="0"/>
                <a:ea typeface="Calibri" panose="020F0502020204030204" pitchFamily="34" charset="0"/>
              </a:rPr>
              <a:t>stricto</a:t>
            </a:r>
            <a:r>
              <a:rPr lang="en-US" kern="0" dirty="0">
                <a:effectLst/>
                <a:latin typeface="Times New Roman" panose="02020603050405020304" pitchFamily="18" charset="0"/>
                <a:ea typeface="Calibri" panose="020F0502020204030204" pitchFamily="34" charset="0"/>
              </a:rPr>
              <a:t> (contrary to their role in Western households). Serve in hunting (dogs), and protection from rats (cats)</a:t>
            </a:r>
            <a:endParaRPr lang="en-US" dirty="0">
              <a:ea typeface="Charis SIL" panose="02000500060000020004" pitchFamily="2" charset="0"/>
              <a:cs typeface="Times New Roman" panose="02020603050405020304" pitchFamily="18" charset="0"/>
            </a:endParaRPr>
          </a:p>
        </p:txBody>
      </p:sp>
    </p:spTree>
    <p:extLst>
      <p:ext uri="{BB962C8B-B14F-4D97-AF65-F5344CB8AC3E}">
        <p14:creationId xmlns:p14="http://schemas.microsoft.com/office/powerpoint/2010/main" val="57702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23</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4" y="867867"/>
            <a:ext cx="8280028" cy="6063198"/>
          </a:xfrm>
          <a:prstGeom prst="rect">
            <a:avLst/>
          </a:prstGeom>
          <a:noFill/>
          <a:ln w="9525">
            <a:noFill/>
            <a:miter lim="800000"/>
            <a:headEnd/>
            <a:tailEnd/>
          </a:ln>
        </p:spPr>
        <p:txBody>
          <a:bodyPr wrap="square">
            <a:spAutoFit/>
          </a:bodyPr>
          <a:lstStyle/>
          <a:p>
            <a:pPr algn="l"/>
            <a:r>
              <a:rPr lang="en-US" sz="2800" b="1" kern="0" dirty="0">
                <a:effectLst/>
                <a:latin typeface="Times New Roman" panose="02020603050405020304" pitchFamily="18" charset="0"/>
                <a:ea typeface="Calibri" panose="020F0502020204030204" pitchFamily="34" charset="0"/>
              </a:rPr>
              <a:t>Eco-pragmatics: Use of personal names for dogs</a:t>
            </a:r>
          </a:p>
          <a:p>
            <a:pPr algn="l"/>
            <a:endParaRPr lang="en-US" b="1" kern="0" dirty="0">
              <a:ea typeface="Calibri" panose="020F0502020204030204" pitchFamily="34" charset="0"/>
            </a:endParaRPr>
          </a:p>
          <a:p>
            <a:pPr algn="l"/>
            <a:r>
              <a:rPr lang="en-US" kern="0" dirty="0">
                <a:effectLst/>
                <a:latin typeface="Times New Roman" panose="02020603050405020304" pitchFamily="18" charset="0"/>
                <a:ea typeface="Calibri" panose="020F0502020204030204" pitchFamily="34" charset="0"/>
              </a:rPr>
              <a:t>The names reflect the knowledge and worldview of the speakers and the stereotypes propagated in the respective communities</a:t>
            </a:r>
          </a:p>
          <a:p>
            <a:pPr algn="l"/>
            <a:endParaRPr lang="en-US" b="1" kern="0" dirty="0">
              <a:ea typeface="Calibri" panose="020F0502020204030204" pitchFamily="34" charset="0"/>
            </a:endParaRPr>
          </a:p>
          <a:p>
            <a:r>
              <a:rPr lang="en-US" kern="0" dirty="0">
                <a:effectLst/>
                <a:latin typeface="Times New Roman" panose="02020603050405020304" pitchFamily="18" charset="0"/>
                <a:ea typeface="Calibri" panose="020F0502020204030204" pitchFamily="34" charset="0"/>
              </a:rPr>
              <a:t>Names of countries			Proper names (English)</a:t>
            </a:r>
          </a:p>
          <a:p>
            <a:r>
              <a:rPr lang="en-US" b="1" i="1" kern="0" dirty="0" err="1">
                <a:effectLst/>
                <a:latin typeface="Times New Roman" panose="02020603050405020304" pitchFamily="18" charset="0"/>
                <a:ea typeface="Calibri" panose="020F0502020204030204" pitchFamily="34" charset="0"/>
              </a:rPr>
              <a:t>dʒàpān</a:t>
            </a:r>
            <a:r>
              <a:rPr lang="en-US" i="1" kern="0" dirty="0">
                <a:ea typeface="Calibri" panose="020F0502020204030204" pitchFamily="34" charset="0"/>
              </a:rPr>
              <a:t> </a:t>
            </a:r>
            <a:r>
              <a:rPr lang="en-US" kern="0" dirty="0">
                <a:ea typeface="Calibri" panose="020F0502020204030204" pitchFamily="34" charset="0"/>
              </a:rPr>
              <a:t>‘Japan’</a:t>
            </a:r>
            <a:r>
              <a:rPr lang="en-US" i="1" kern="0" dirty="0">
                <a:ea typeface="Calibri" panose="020F0502020204030204" pitchFamily="34" charset="0"/>
              </a:rPr>
              <a:t>			</a:t>
            </a:r>
            <a:r>
              <a:rPr lang="en-US" b="1" i="1" kern="0" dirty="0" err="1">
                <a:effectLst/>
                <a:latin typeface="Times New Roman" panose="02020603050405020304" pitchFamily="18" charset="0"/>
                <a:ea typeface="Calibri" panose="020F0502020204030204" pitchFamily="34" charset="0"/>
              </a:rPr>
              <a:t>dʒìmi</a:t>
            </a:r>
            <a:r>
              <a:rPr lang="en-US" b="1" i="1" kern="0" dirty="0">
                <a:effectLst/>
                <a:latin typeface="Times New Roman" panose="02020603050405020304" pitchFamily="18" charset="0"/>
                <a:ea typeface="Calibri" panose="020F0502020204030204" pitchFamily="34" charset="0"/>
              </a:rPr>
              <a:t>́</a:t>
            </a:r>
            <a:r>
              <a:rPr lang="en-US" kern="0" dirty="0">
                <a:effectLst/>
                <a:latin typeface="Times New Roman" panose="02020603050405020304" pitchFamily="18" charset="0"/>
                <a:ea typeface="Calibri" panose="020F0502020204030204" pitchFamily="34" charset="0"/>
              </a:rPr>
              <a:t> ‘Jimmy’ </a:t>
            </a:r>
          </a:p>
          <a:p>
            <a:r>
              <a:rPr lang="en-US" b="1" i="1" kern="0" dirty="0" err="1">
                <a:effectLst/>
                <a:latin typeface="Times New Roman" panose="02020603050405020304" pitchFamily="18" charset="0"/>
                <a:ea typeface="Calibri" panose="020F0502020204030204" pitchFamily="34" charset="0"/>
              </a:rPr>
              <a:t>dʒámân</a:t>
            </a:r>
            <a:r>
              <a:rPr lang="en-US" kern="0" dirty="0">
                <a:effectLst/>
                <a:latin typeface="Times New Roman" panose="02020603050405020304" pitchFamily="18" charset="0"/>
                <a:ea typeface="Calibri" panose="020F0502020204030204" pitchFamily="34" charset="0"/>
              </a:rPr>
              <a:t> ‘German’			</a:t>
            </a:r>
            <a:r>
              <a:rPr lang="en-US" b="1" i="1" kern="0" dirty="0" err="1">
                <a:effectLst/>
                <a:latin typeface="Times New Roman" panose="02020603050405020304" pitchFamily="18" charset="0"/>
                <a:ea typeface="Calibri" panose="020F0502020204030204" pitchFamily="34" charset="0"/>
              </a:rPr>
              <a:t>ràmbo</a:t>
            </a:r>
            <a:r>
              <a:rPr lang="en-US" b="1" i="1" kern="0" dirty="0">
                <a:effectLst/>
                <a:latin typeface="Times New Roman" panose="02020603050405020304" pitchFamily="18" charset="0"/>
                <a:ea typeface="Calibri" panose="020F0502020204030204" pitchFamily="34" charset="0"/>
              </a:rPr>
              <a:t>̄</a:t>
            </a:r>
            <a:r>
              <a:rPr lang="en-US" b="1" kern="0" dirty="0">
                <a:effectLst/>
                <a:latin typeface="Times New Roman" panose="02020603050405020304" pitchFamily="18" charset="0"/>
                <a:ea typeface="Calibri" panose="020F0502020204030204" pitchFamily="34" charset="0"/>
              </a:rPr>
              <a:t> </a:t>
            </a:r>
            <a:r>
              <a:rPr lang="en-US" kern="0" dirty="0">
                <a:effectLst/>
                <a:latin typeface="Times New Roman" panose="02020603050405020304" pitchFamily="18" charset="0"/>
                <a:ea typeface="Calibri" panose="020F0502020204030204" pitchFamily="34" charset="0"/>
              </a:rPr>
              <a:t>‘Rambo’</a:t>
            </a:r>
            <a:endParaRPr lang="en-US" kern="0" dirty="0">
              <a:ea typeface="Calibri" panose="020F0502020204030204" pitchFamily="34" charset="0"/>
            </a:endParaRPr>
          </a:p>
          <a:p>
            <a:pPr algn="l"/>
            <a:r>
              <a:rPr lang="en-US" b="1" i="1" kern="0" dirty="0" err="1">
                <a:effectLst/>
                <a:latin typeface="Times New Roman" panose="02020603050405020304" pitchFamily="18" charset="0"/>
                <a:ea typeface="Calibri" panose="020F0502020204030204" pitchFamily="34" charset="0"/>
              </a:rPr>
              <a:t>tʃáína</a:t>
            </a:r>
            <a:r>
              <a:rPr lang="en-US" b="1" i="1" kern="0" dirty="0">
                <a:effectLst/>
                <a:latin typeface="Times New Roman" panose="02020603050405020304" pitchFamily="18" charset="0"/>
                <a:ea typeface="Calibri" panose="020F0502020204030204" pitchFamily="34" charset="0"/>
              </a:rPr>
              <a:t>̀</a:t>
            </a:r>
            <a:r>
              <a:rPr lang="en-US" kern="0" dirty="0">
                <a:effectLst/>
                <a:latin typeface="Times New Roman" panose="02020603050405020304" pitchFamily="18" charset="0"/>
                <a:ea typeface="Calibri" panose="020F0502020204030204" pitchFamily="34" charset="0"/>
              </a:rPr>
              <a:t> ‘China’</a:t>
            </a:r>
          </a:p>
          <a:p>
            <a:pPr algn="l"/>
            <a:r>
              <a:rPr lang="en-US" b="1" i="1" kern="0" dirty="0" err="1">
                <a:effectLst/>
                <a:latin typeface="Times New Roman" panose="02020603050405020304" pitchFamily="18" charset="0"/>
                <a:ea typeface="Calibri" panose="020F0502020204030204" pitchFamily="34" charset="0"/>
              </a:rPr>
              <a:t>zàyi</a:t>
            </a:r>
            <a:r>
              <a:rPr lang="en-US" b="1" i="1" kern="0" dirty="0">
                <a:effectLst/>
                <a:latin typeface="Times New Roman" panose="02020603050405020304" pitchFamily="18" charset="0"/>
                <a:ea typeface="Calibri" panose="020F0502020204030204" pitchFamily="34" charset="0"/>
              </a:rPr>
              <a:t>̂</a:t>
            </a:r>
            <a:r>
              <a:rPr lang="en-US" b="1" kern="0" dirty="0">
                <a:effectLst/>
                <a:latin typeface="Times New Roman" panose="02020603050405020304" pitchFamily="18" charset="0"/>
                <a:ea typeface="Calibri" panose="020F0502020204030204" pitchFamily="34" charset="0"/>
              </a:rPr>
              <a:t> </a:t>
            </a:r>
            <a:r>
              <a:rPr lang="en-US" kern="0" dirty="0">
                <a:effectLst/>
                <a:latin typeface="Times New Roman" panose="02020603050405020304" pitchFamily="18" charset="0"/>
                <a:ea typeface="Calibri" panose="020F0502020204030204" pitchFamily="34" charset="0"/>
              </a:rPr>
              <a:t>‘Zaire’ </a:t>
            </a:r>
          </a:p>
          <a:p>
            <a:pPr algn="l"/>
            <a:endParaRPr lang="en-US" b="1" kern="0" dirty="0">
              <a:ea typeface="Calibri" panose="020F0502020204030204" pitchFamily="34" charset="0"/>
            </a:endParaRPr>
          </a:p>
          <a:p>
            <a:pPr algn="l"/>
            <a:r>
              <a:rPr lang="en-US" kern="0" dirty="0">
                <a:effectLst/>
                <a:latin typeface="Times New Roman" panose="02020603050405020304" pitchFamily="18" charset="0"/>
                <a:ea typeface="Calibri" panose="020F0502020204030204" pitchFamily="34" charset="0"/>
              </a:rPr>
              <a:t>Color (English)			Common nouns (English)</a:t>
            </a:r>
          </a:p>
          <a:p>
            <a:pPr algn="l"/>
            <a:r>
              <a:rPr lang="en-US" b="1" i="1" kern="0" dirty="0" err="1">
                <a:effectLst/>
                <a:latin typeface="Times New Roman" panose="02020603050405020304" pitchFamily="18" charset="0"/>
                <a:ea typeface="Calibri" panose="020F0502020204030204" pitchFamily="34" charset="0"/>
              </a:rPr>
              <a:t>blāk</a:t>
            </a:r>
            <a:r>
              <a:rPr lang="en-US" b="1" kern="0" dirty="0">
                <a:effectLst/>
                <a:latin typeface="Times New Roman" panose="02020603050405020304" pitchFamily="18" charset="0"/>
                <a:ea typeface="Calibri" panose="020F0502020204030204" pitchFamily="34" charset="0"/>
              </a:rPr>
              <a:t> </a:t>
            </a:r>
            <a:r>
              <a:rPr lang="en-US" kern="0" dirty="0">
                <a:effectLst/>
                <a:latin typeface="Times New Roman" panose="02020603050405020304" pitchFamily="18" charset="0"/>
                <a:ea typeface="Calibri" panose="020F0502020204030204" pitchFamily="34" charset="0"/>
              </a:rPr>
              <a:t>‘black’				</a:t>
            </a:r>
            <a:r>
              <a:rPr lang="en-US" b="1" i="1" kern="0" dirty="0" err="1">
                <a:effectLst/>
                <a:latin typeface="Times New Roman" panose="02020603050405020304" pitchFamily="18" charset="0"/>
                <a:ea typeface="Calibri" panose="020F0502020204030204" pitchFamily="34" charset="0"/>
              </a:rPr>
              <a:t>lɔ́ki</a:t>
            </a:r>
            <a:r>
              <a:rPr lang="en-US" b="1" i="1" kern="0" dirty="0">
                <a:effectLst/>
                <a:latin typeface="Times New Roman" panose="02020603050405020304" pitchFamily="18" charset="0"/>
                <a:ea typeface="Calibri" panose="020F0502020204030204" pitchFamily="34" charset="0"/>
              </a:rPr>
              <a:t>̀</a:t>
            </a:r>
            <a:r>
              <a:rPr lang="en-US" kern="0" dirty="0">
                <a:effectLst/>
                <a:latin typeface="Times New Roman" panose="02020603050405020304" pitchFamily="18" charset="0"/>
                <a:ea typeface="Calibri" panose="020F0502020204030204" pitchFamily="34" charset="0"/>
              </a:rPr>
              <a:t> ‘lucky’</a:t>
            </a:r>
          </a:p>
          <a:p>
            <a:pPr algn="l"/>
            <a:r>
              <a:rPr lang="en-US" i="1" kern="0" dirty="0">
                <a:effectLst/>
                <a:latin typeface="Times New Roman" panose="02020603050405020304" pitchFamily="18" charset="0"/>
                <a:ea typeface="Calibri" panose="020F0502020204030204" pitchFamily="34" charset="0"/>
              </a:rPr>
              <a:t>					</a:t>
            </a:r>
            <a:r>
              <a:rPr lang="en-US" b="1" i="1" kern="0" dirty="0" err="1">
                <a:effectLst/>
                <a:latin typeface="Times New Roman" panose="02020603050405020304" pitchFamily="18" charset="0"/>
                <a:ea typeface="Calibri" panose="020F0502020204030204" pitchFamily="34" charset="0"/>
              </a:rPr>
              <a:t>wíski</a:t>
            </a:r>
            <a:r>
              <a:rPr lang="en-US" b="1" i="1" kern="0" dirty="0">
                <a:effectLst/>
                <a:latin typeface="Times New Roman" panose="02020603050405020304" pitchFamily="18" charset="0"/>
                <a:ea typeface="Calibri" panose="020F0502020204030204" pitchFamily="34" charset="0"/>
              </a:rPr>
              <a:t>̀</a:t>
            </a:r>
            <a:r>
              <a:rPr lang="en-US" kern="0" dirty="0">
                <a:effectLst/>
                <a:latin typeface="Times New Roman" panose="02020603050405020304" pitchFamily="18" charset="0"/>
                <a:ea typeface="Calibri" panose="020F0502020204030204" pitchFamily="34" charset="0"/>
              </a:rPr>
              <a:t> ‘whisky’</a:t>
            </a:r>
          </a:p>
          <a:p>
            <a:pPr algn="l"/>
            <a:endParaRPr lang="en-US" b="1" kern="0" dirty="0">
              <a:effectLst/>
              <a:latin typeface="Times New Roman" panose="02020603050405020304" pitchFamily="18" charset="0"/>
              <a:ea typeface="Calibri" panose="020F0502020204030204" pitchFamily="34" charset="0"/>
            </a:endParaRPr>
          </a:p>
          <a:p>
            <a:pPr algn="l"/>
            <a:r>
              <a:rPr lang="en-US" b="1" i="0" u="none" strike="noStrike" baseline="0" dirty="0">
                <a:cs typeface="Times New Roman" panose="02020603050405020304" pitchFamily="18" charset="0"/>
              </a:rPr>
              <a:t>* </a:t>
            </a:r>
            <a:r>
              <a:rPr lang="en-US" i="0" u="none" strike="noStrike" baseline="0" dirty="0">
                <a:cs typeface="Times New Roman" panose="02020603050405020304" pitchFamily="18" charset="0"/>
              </a:rPr>
              <a:t>Horse name: </a:t>
            </a:r>
            <a:r>
              <a:rPr lang="en-US" b="1" i="0" u="none" strike="noStrike" baseline="0" dirty="0">
                <a:cs typeface="Times New Roman" panose="02020603050405020304" pitchFamily="18" charset="0"/>
              </a:rPr>
              <a:t>wat </a:t>
            </a:r>
            <a:r>
              <a:rPr lang="en-US" i="0" u="none" strike="noStrike" baseline="0" dirty="0">
                <a:cs typeface="Times New Roman" panose="02020603050405020304" pitchFamily="18" charset="0"/>
              </a:rPr>
              <a:t>(Fulfulde origin)</a:t>
            </a:r>
          </a:p>
        </p:txBody>
      </p:sp>
    </p:spTree>
    <p:extLst>
      <p:ext uri="{BB962C8B-B14F-4D97-AF65-F5344CB8AC3E}">
        <p14:creationId xmlns:p14="http://schemas.microsoft.com/office/powerpoint/2010/main" val="369032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7">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24</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5" y="1038788"/>
            <a:ext cx="8280028" cy="6432530"/>
          </a:xfrm>
          <a:prstGeom prst="rect">
            <a:avLst/>
          </a:prstGeom>
          <a:noFill/>
          <a:ln w="9525">
            <a:noFill/>
            <a:miter lim="800000"/>
            <a:headEnd/>
            <a:tailEnd/>
          </a:ln>
        </p:spPr>
        <p:txBody>
          <a:bodyPr wrap="square">
            <a:spAutoFit/>
          </a:bodyPr>
          <a:lstStyle/>
          <a:p>
            <a:pPr algn="l"/>
            <a:r>
              <a:rPr lang="en-US" sz="2800" b="1" kern="0" dirty="0">
                <a:effectLst/>
                <a:latin typeface="Times New Roman" panose="02020603050405020304" pitchFamily="18" charset="0"/>
                <a:ea typeface="Calibri" panose="020F0502020204030204" pitchFamily="34" charset="0"/>
              </a:rPr>
              <a:t>Semantics</a:t>
            </a:r>
          </a:p>
          <a:p>
            <a:pPr marL="342900" indent="-342900" algn="l">
              <a:buFontTx/>
              <a:buChar char="-"/>
            </a:pPr>
            <a:r>
              <a:rPr lang="en-US" i="0" u="none" strike="noStrike" dirty="0">
                <a:cs typeface="Times New Roman" panose="02020603050405020304" pitchFamily="18" charset="0"/>
              </a:rPr>
              <a:t>Typical action triggered by CACs = motion: sole semantic component of 32 </a:t>
            </a:r>
            <a:r>
              <a:rPr lang="en-US" i="0" u="none" strike="noStrike" dirty="0" err="1">
                <a:cs typeface="Times New Roman" panose="02020603050405020304" pitchFamily="18" charset="0"/>
              </a:rPr>
              <a:t>Babanki</a:t>
            </a:r>
            <a:r>
              <a:rPr lang="en-US" i="0" u="none" strike="noStrike" dirty="0">
                <a:cs typeface="Times New Roman" panose="02020603050405020304" pitchFamily="18" charset="0"/>
              </a:rPr>
              <a:t> CACs (82%) and 19 Bum CACs (94%)</a:t>
            </a:r>
          </a:p>
          <a:p>
            <a:pPr marL="342900" indent="-342900" algn="l">
              <a:buFontTx/>
              <a:buChar char="-"/>
            </a:pPr>
            <a:endParaRPr lang="en-US" i="0" u="none" strike="noStrike" dirty="0">
              <a:cs typeface="Times New Roman" panose="02020603050405020304" pitchFamily="18" charset="0"/>
            </a:endParaRPr>
          </a:p>
          <a:p>
            <a:pPr marL="342900" indent="-342900">
              <a:buFontTx/>
              <a:buChar char="-"/>
            </a:pPr>
            <a:r>
              <a:rPr lang="en-US" dirty="0">
                <a:cs typeface="Times New Roman" panose="02020603050405020304" pitchFamily="18" charset="0"/>
              </a:rPr>
              <a:t>Hierarchy: </a:t>
            </a:r>
            <a:r>
              <a:rPr lang="en-US" b="1" dirty="0" err="1">
                <a:cs typeface="Times New Roman" panose="02020603050405020304" pitchFamily="18" charset="0"/>
              </a:rPr>
              <a:t>Babanki</a:t>
            </a:r>
            <a:r>
              <a:rPr lang="en-US" b="1" dirty="0">
                <a:cs typeface="Times New Roman" panose="02020603050405020304" pitchFamily="18" charset="0"/>
              </a:rPr>
              <a:t> </a:t>
            </a:r>
          </a:p>
          <a:p>
            <a:pPr marL="342900" indent="-342900">
              <a:buFont typeface="Wingdings" panose="05000000000000000000" pitchFamily="2" charset="2"/>
              <a:buChar char="v"/>
            </a:pPr>
            <a:r>
              <a:rPr lang="en-US" dirty="0">
                <a:cs typeface="Times New Roman" panose="02020603050405020304" pitchFamily="18" charset="0"/>
              </a:rPr>
              <a:t>Summonses (20 CACs with 17 exclusively summonses)</a:t>
            </a:r>
          </a:p>
          <a:p>
            <a:pPr marL="342900" indent="-342900">
              <a:buFont typeface="Wingdings" panose="05000000000000000000" pitchFamily="2" charset="2"/>
              <a:buChar char="v"/>
            </a:pPr>
            <a:r>
              <a:rPr lang="en-US" dirty="0" err="1">
                <a:cs typeface="Times New Roman" panose="02020603050405020304" pitchFamily="18" charset="0"/>
              </a:rPr>
              <a:t>Directionals</a:t>
            </a:r>
            <a:r>
              <a:rPr lang="en-US" dirty="0">
                <a:cs typeface="Times New Roman" panose="02020603050405020304" pitchFamily="18" charset="0"/>
              </a:rPr>
              <a:t> (14 CACs with 8 exclusively directives)</a:t>
            </a:r>
          </a:p>
          <a:p>
            <a:pPr marL="342900" indent="-342900">
              <a:buFont typeface="Wingdings" panose="05000000000000000000" pitchFamily="2" charset="2"/>
              <a:buChar char="v"/>
            </a:pPr>
            <a:r>
              <a:rPr lang="en-US" dirty="0">
                <a:cs typeface="Times New Roman" panose="02020603050405020304" pitchFamily="18" charset="0"/>
              </a:rPr>
              <a:t>Dispersals (9 CACs with 3 exclusively dispersals)</a:t>
            </a:r>
          </a:p>
          <a:p>
            <a:endParaRPr lang="en-US" dirty="0">
              <a:cs typeface="Times New Roman" panose="02020603050405020304" pitchFamily="18" charset="0"/>
            </a:endParaRPr>
          </a:p>
          <a:p>
            <a:pPr marL="342900" indent="-342900">
              <a:buFontTx/>
              <a:buChar char="-"/>
            </a:pPr>
            <a:r>
              <a:rPr lang="en-US" b="1" dirty="0">
                <a:cs typeface="Times New Roman" panose="02020603050405020304" pitchFamily="18" charset="0"/>
              </a:rPr>
              <a:t>Bum</a:t>
            </a:r>
          </a:p>
          <a:p>
            <a:pPr marL="342900" indent="-342900">
              <a:buFont typeface="Wingdings" panose="05000000000000000000" pitchFamily="2" charset="2"/>
              <a:buChar char="v"/>
            </a:pPr>
            <a:r>
              <a:rPr lang="en-US" dirty="0">
                <a:cs typeface="Times New Roman" panose="02020603050405020304" pitchFamily="18" charset="0"/>
              </a:rPr>
              <a:t>Summonses (9)</a:t>
            </a:r>
          </a:p>
          <a:p>
            <a:pPr marL="342900" indent="-342900">
              <a:buFont typeface="Wingdings" panose="05000000000000000000" pitchFamily="2" charset="2"/>
              <a:buChar char="v"/>
            </a:pPr>
            <a:r>
              <a:rPr lang="en-US" dirty="0">
                <a:cs typeface="Times New Roman" panose="02020603050405020304" pitchFamily="18" charset="0"/>
              </a:rPr>
              <a:t>Dispersals (6)</a:t>
            </a:r>
          </a:p>
          <a:p>
            <a:pPr marL="342900" indent="-342900">
              <a:buFont typeface="Wingdings" panose="05000000000000000000" pitchFamily="2" charset="2"/>
              <a:buChar char="v"/>
            </a:pPr>
            <a:r>
              <a:rPr lang="en-US" dirty="0" err="1">
                <a:cs typeface="Times New Roman" panose="02020603050405020304" pitchFamily="18" charset="0"/>
              </a:rPr>
              <a:t>Directionals</a:t>
            </a:r>
            <a:r>
              <a:rPr lang="en-US" dirty="0">
                <a:cs typeface="Times New Roman" panose="02020603050405020304" pitchFamily="18" charset="0"/>
              </a:rPr>
              <a:t> (3)</a:t>
            </a:r>
          </a:p>
          <a:p>
            <a:pPr marL="342900" indent="-342900" algn="l">
              <a:buFontTx/>
              <a:buChar char="-"/>
            </a:pPr>
            <a:endParaRPr lang="en-US" b="1" i="0" u="none" strike="noStrike" dirty="0">
              <a:cs typeface="Times New Roman" panose="02020603050405020304" pitchFamily="18" charset="0"/>
            </a:endParaRPr>
          </a:p>
          <a:p>
            <a:pPr marL="342900" indent="-342900" algn="l">
              <a:buFontTx/>
              <a:buChar char="-"/>
            </a:pPr>
            <a:endParaRPr lang="en-US" b="1" i="0" u="none" strike="noStrike" dirty="0">
              <a:cs typeface="Times New Roman" panose="02020603050405020304" pitchFamily="18" charset="0"/>
            </a:endParaRPr>
          </a:p>
          <a:p>
            <a:pPr marL="342900" indent="-342900" algn="l">
              <a:buFontTx/>
              <a:buChar char="-"/>
            </a:pPr>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313456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25</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5" y="1038788"/>
            <a:ext cx="8280028" cy="4585871"/>
          </a:xfrm>
          <a:prstGeom prst="rect">
            <a:avLst/>
          </a:prstGeom>
          <a:noFill/>
          <a:ln w="9525">
            <a:noFill/>
            <a:miter lim="800000"/>
            <a:headEnd/>
            <a:tailEnd/>
          </a:ln>
        </p:spPr>
        <p:txBody>
          <a:bodyPr wrap="square">
            <a:spAutoFit/>
          </a:bodyPr>
          <a:lstStyle/>
          <a:p>
            <a:pPr algn="l"/>
            <a:r>
              <a:rPr lang="en-US" sz="2800" b="1" kern="0" dirty="0">
                <a:effectLst/>
                <a:latin typeface="Times New Roman" panose="02020603050405020304" pitchFamily="18" charset="0"/>
                <a:ea typeface="Calibri" panose="020F0502020204030204" pitchFamily="34" charset="0"/>
              </a:rPr>
              <a:t>Semantics</a:t>
            </a:r>
          </a:p>
          <a:p>
            <a:pPr marL="342900" indent="-342900" algn="l">
              <a:buFontTx/>
              <a:buChar char="-"/>
            </a:pPr>
            <a:r>
              <a:rPr lang="en-US" kern="0" dirty="0">
                <a:effectLst/>
                <a:latin typeface="Times New Roman" panose="02020603050405020304" pitchFamily="18" charset="0"/>
                <a:ea typeface="Calibri" panose="020F0502020204030204" pitchFamily="34" charset="0"/>
              </a:rPr>
              <a:t>Non-motion CACs </a:t>
            </a:r>
          </a:p>
          <a:p>
            <a:endParaRPr lang="en-US" b="1" dirty="0">
              <a:cs typeface="Times New Roman" panose="02020603050405020304" pitchFamily="18" charset="0"/>
            </a:endParaRPr>
          </a:p>
          <a:p>
            <a:r>
              <a:rPr lang="en-US" b="1" dirty="0" err="1">
                <a:cs typeface="Times New Roman" panose="02020603050405020304" pitchFamily="18" charset="0"/>
              </a:rPr>
              <a:t>Babanki</a:t>
            </a:r>
            <a:r>
              <a:rPr lang="en-US" b="1" dirty="0">
                <a:cs typeface="Times New Roman" panose="02020603050405020304" pitchFamily="18" charset="0"/>
              </a:rPr>
              <a:t> </a:t>
            </a:r>
          </a:p>
          <a:p>
            <a:pPr marL="342900" indent="-342900">
              <a:buFont typeface="Wingdings" panose="05000000000000000000" pitchFamily="2" charset="2"/>
              <a:buChar char="v"/>
            </a:pPr>
            <a:r>
              <a:rPr lang="en-US" kern="0" dirty="0">
                <a:effectLst/>
                <a:latin typeface="Times New Roman" panose="02020603050405020304" pitchFamily="18" charset="0"/>
                <a:ea typeface="Calibri" panose="020F0502020204030204" pitchFamily="34" charset="0"/>
              </a:rPr>
              <a:t>encouraging cattle to eat grass</a:t>
            </a:r>
            <a:r>
              <a:rPr lang="en-US" dirty="0">
                <a:cs typeface="Times New Roman" panose="02020603050405020304" pitchFamily="18" charset="0"/>
              </a:rPr>
              <a:t> </a:t>
            </a:r>
            <a:r>
              <a:rPr lang="en-US" kern="0" dirty="0">
                <a:effectLst/>
                <a:latin typeface="Times New Roman" panose="02020603050405020304" pitchFamily="18" charset="0"/>
                <a:ea typeface="Calibri" panose="020F0502020204030204" pitchFamily="34" charset="0"/>
              </a:rPr>
              <a:t>during the day </a:t>
            </a:r>
            <a:r>
              <a:rPr lang="en-US" dirty="0">
                <a:cs typeface="Times New Roman" panose="02020603050405020304" pitchFamily="18" charset="0"/>
              </a:rPr>
              <a:t>(4 CACs)</a:t>
            </a:r>
          </a:p>
          <a:p>
            <a:pPr marL="342900" indent="-342900">
              <a:buFont typeface="Wingdings" panose="05000000000000000000" pitchFamily="2" charset="2"/>
              <a:buChar char="v"/>
            </a:pPr>
            <a:r>
              <a:rPr lang="en-US" dirty="0">
                <a:cs typeface="Times New Roman" panose="02020603050405020304" pitchFamily="18" charset="0"/>
              </a:rPr>
              <a:t>Mating (2 CACs)</a:t>
            </a:r>
          </a:p>
          <a:p>
            <a:pPr marL="342900" indent="-342900">
              <a:buFont typeface="Wingdings" panose="05000000000000000000" pitchFamily="2" charset="2"/>
              <a:buChar char="v"/>
            </a:pPr>
            <a:r>
              <a:rPr lang="en-US" dirty="0">
                <a:cs typeface="Times New Roman" panose="02020603050405020304" pitchFamily="18" charset="0"/>
              </a:rPr>
              <a:t>Silencing (1 CAC)</a:t>
            </a:r>
          </a:p>
          <a:p>
            <a:endParaRPr lang="en-US" dirty="0">
              <a:cs typeface="Times New Roman" panose="02020603050405020304" pitchFamily="18" charset="0"/>
            </a:endParaRPr>
          </a:p>
          <a:p>
            <a:r>
              <a:rPr lang="en-US" b="1" dirty="0">
                <a:cs typeface="Times New Roman" panose="02020603050405020304" pitchFamily="18" charset="0"/>
              </a:rPr>
              <a:t>Bum </a:t>
            </a:r>
          </a:p>
          <a:p>
            <a:pPr marL="342900" indent="-342900">
              <a:buFont typeface="Wingdings" panose="05000000000000000000" pitchFamily="2" charset="2"/>
              <a:buChar char="v"/>
            </a:pPr>
            <a:r>
              <a:rPr lang="en-US" dirty="0">
                <a:cs typeface="Times New Roman" panose="02020603050405020304" pitchFamily="18" charset="0"/>
              </a:rPr>
              <a:t>Silencing (1 CAC)</a:t>
            </a:r>
          </a:p>
          <a:p>
            <a:pPr marL="342900" indent="-342900" algn="l">
              <a:buFontTx/>
              <a:buChar char="-"/>
            </a:pPr>
            <a:endParaRPr lang="en-US" b="1" i="0" u="none" strike="noStrike" dirty="0">
              <a:cs typeface="Times New Roman" panose="02020603050405020304" pitchFamily="18" charset="0"/>
            </a:endParaRPr>
          </a:p>
          <a:p>
            <a:pPr marL="342900" indent="-342900" algn="l">
              <a:buFontTx/>
              <a:buChar char="-"/>
            </a:pPr>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31373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26</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5" y="1038788"/>
            <a:ext cx="8280028" cy="5693866"/>
          </a:xfrm>
          <a:prstGeom prst="rect">
            <a:avLst/>
          </a:prstGeom>
          <a:noFill/>
          <a:ln w="9525">
            <a:noFill/>
            <a:miter lim="800000"/>
            <a:headEnd/>
            <a:tailEnd/>
          </a:ln>
        </p:spPr>
        <p:txBody>
          <a:bodyPr wrap="square">
            <a:spAutoFit/>
          </a:bodyPr>
          <a:lstStyle/>
          <a:p>
            <a:pPr algn="l"/>
            <a:r>
              <a:rPr lang="en-US" sz="2800" b="1" kern="0" dirty="0">
                <a:effectLst/>
                <a:latin typeface="Times New Roman" panose="02020603050405020304" pitchFamily="18" charset="0"/>
                <a:ea typeface="Calibri" panose="020F0502020204030204" pitchFamily="34" charset="0"/>
              </a:rPr>
              <a:t>Semantics</a:t>
            </a:r>
          </a:p>
          <a:p>
            <a:pPr marL="342900" indent="-342900" algn="l">
              <a:buFontTx/>
              <a:buChar char="-"/>
            </a:pPr>
            <a:r>
              <a:rPr lang="en-US" i="0" u="none" strike="noStrike" dirty="0">
                <a:cs typeface="Times New Roman" panose="02020603050405020304" pitchFamily="18" charset="0"/>
              </a:rPr>
              <a:t>Monosemy of CACs (specific animal, specific meaning)</a:t>
            </a:r>
          </a:p>
          <a:p>
            <a:pPr algn="l"/>
            <a:endParaRPr lang="en-US" i="0" u="none" strike="noStrike" dirty="0">
              <a:cs typeface="Times New Roman" panose="02020603050405020304" pitchFamily="18" charset="0"/>
            </a:endParaRPr>
          </a:p>
          <a:p>
            <a:pPr algn="l"/>
            <a:r>
              <a:rPr lang="en-US" b="1" dirty="0" err="1">
                <a:cs typeface="Times New Roman" panose="02020603050405020304" pitchFamily="18" charset="0"/>
              </a:rPr>
              <a:t>Babanki</a:t>
            </a:r>
            <a:r>
              <a:rPr lang="en-US" b="1" dirty="0">
                <a:cs typeface="Times New Roman" panose="02020603050405020304" pitchFamily="18" charset="0"/>
              </a:rPr>
              <a:t> </a:t>
            </a:r>
          </a:p>
          <a:p>
            <a:r>
              <a:rPr lang="en-US" b="1" i="1" kern="0" dirty="0" err="1">
                <a:effectLst/>
                <a:latin typeface="Times New Roman" panose="02020603050405020304" pitchFamily="18" charset="0"/>
                <a:ea typeface="Calibri" panose="020F0502020204030204" pitchFamily="34" charset="0"/>
              </a:rPr>
              <a:t>bùús</a:t>
            </a:r>
            <a:r>
              <a:rPr lang="en-US" b="1" i="1" kern="0" dirty="0">
                <a:effectLst/>
                <a:latin typeface="Times New Roman" panose="02020603050405020304" pitchFamily="18" charset="0"/>
                <a:ea typeface="Calibri" panose="020F0502020204030204" pitchFamily="34" charset="0"/>
              </a:rPr>
              <a:t> </a:t>
            </a:r>
            <a:r>
              <a:rPr lang="en-US" b="1" kern="0" dirty="0">
                <a:effectLst/>
                <a:latin typeface="Times New Roman" panose="02020603050405020304" pitchFamily="18" charset="0"/>
                <a:ea typeface="Calibri" panose="020F0502020204030204" pitchFamily="34" charset="0"/>
              </a:rPr>
              <a:t>/</a:t>
            </a:r>
            <a:r>
              <a:rPr lang="en-US" b="1" i="1" kern="0" dirty="0">
                <a:effectLst/>
                <a:latin typeface="Times New Roman" panose="02020603050405020304" pitchFamily="18" charset="0"/>
                <a:ea typeface="Calibri" panose="020F0502020204030204" pitchFamily="34" charset="0"/>
              </a:rPr>
              <a:t> </a:t>
            </a:r>
            <a:r>
              <a:rPr lang="en-US" b="1" i="1" kern="0" dirty="0" err="1">
                <a:effectLst/>
                <a:latin typeface="Times New Roman" panose="02020603050405020304" pitchFamily="18" charset="0"/>
                <a:ea typeface="Calibri" panose="020F0502020204030204" pitchFamily="34" charset="0"/>
              </a:rPr>
              <a:t>mùús</a:t>
            </a:r>
            <a:r>
              <a:rPr lang="en-US" b="1" dirty="0">
                <a:cs typeface="Times New Roman" panose="02020603050405020304" pitchFamily="18" charset="0"/>
              </a:rPr>
              <a:t> </a:t>
            </a:r>
            <a:r>
              <a:rPr lang="en-US" dirty="0">
                <a:cs typeface="Times New Roman" panose="02020603050405020304" pitchFamily="18" charset="0"/>
              </a:rPr>
              <a:t>(cats - summons)</a:t>
            </a:r>
          </a:p>
          <a:p>
            <a:r>
              <a:rPr lang="en-US" b="1" i="1" kern="0" dirty="0" err="1">
                <a:effectLst/>
                <a:latin typeface="Times New Roman" panose="02020603050405020304" pitchFamily="18" charset="0"/>
                <a:ea typeface="Calibri" panose="020F0502020204030204" pitchFamily="34" charset="0"/>
              </a:rPr>
              <a:t>mɔ̀ni</a:t>
            </a:r>
            <a:r>
              <a:rPr lang="en-US" b="1" i="1" kern="0" dirty="0">
                <a:effectLst/>
                <a:latin typeface="Times New Roman" panose="02020603050405020304" pitchFamily="18" charset="0"/>
                <a:ea typeface="Calibri" panose="020F0502020204030204" pitchFamily="34" charset="0"/>
              </a:rPr>
              <a:t>́ </a:t>
            </a:r>
            <a:r>
              <a:rPr lang="en-US" b="1" kern="0" dirty="0">
                <a:effectLst/>
                <a:latin typeface="Times New Roman" panose="02020603050405020304" pitchFamily="18" charset="0"/>
                <a:ea typeface="Calibri" panose="020F0502020204030204" pitchFamily="34" charset="0"/>
              </a:rPr>
              <a:t>/ </a:t>
            </a:r>
            <a:r>
              <a:rPr lang="en-US" b="1" i="1" kern="0" dirty="0" err="1">
                <a:effectLst/>
                <a:latin typeface="Times New Roman" panose="02020603050405020304" pitchFamily="18" charset="0"/>
                <a:ea typeface="Calibri" panose="020F0502020204030204" pitchFamily="34" charset="0"/>
              </a:rPr>
              <a:t>ɲàm</a:t>
            </a:r>
            <a:r>
              <a:rPr lang="en-US" b="1" dirty="0">
                <a:cs typeface="Times New Roman" panose="02020603050405020304" pitchFamily="18" charset="0"/>
              </a:rPr>
              <a:t> </a:t>
            </a:r>
            <a:r>
              <a:rPr lang="en-US" dirty="0">
                <a:cs typeface="Times New Roman" panose="02020603050405020304" pitchFamily="18" charset="0"/>
              </a:rPr>
              <a:t>(pigs - summons)</a:t>
            </a:r>
          </a:p>
          <a:p>
            <a:r>
              <a:rPr lang="en-US" b="1" i="1" kern="0" dirty="0" err="1">
                <a:effectLst/>
                <a:latin typeface="Times New Roman" panose="02020603050405020304" pitchFamily="18" charset="0"/>
                <a:ea typeface="Calibri" panose="020F0502020204030204" pitchFamily="34" charset="0"/>
              </a:rPr>
              <a:t>kə̀tsàf</a:t>
            </a:r>
            <a:r>
              <a:rPr lang="en-US" b="1" kern="0" dirty="0">
                <a:effectLst/>
                <a:latin typeface="Times New Roman" panose="02020603050405020304" pitchFamily="18" charset="0"/>
                <a:ea typeface="Calibri" panose="020F0502020204030204" pitchFamily="34" charset="0"/>
              </a:rPr>
              <a:t> / </a:t>
            </a:r>
            <a:r>
              <a:rPr lang="en-US" b="1" i="1" kern="0" dirty="0" err="1">
                <a:effectLst/>
                <a:latin typeface="Times New Roman" panose="02020603050405020304" pitchFamily="18" charset="0"/>
                <a:ea typeface="Calibri" panose="020F0502020204030204" pitchFamily="34" charset="0"/>
              </a:rPr>
              <a:t>kwe</a:t>
            </a:r>
            <a:r>
              <a:rPr lang="en-US" b="1" dirty="0">
                <a:cs typeface="Times New Roman" panose="02020603050405020304" pitchFamily="18" charset="0"/>
              </a:rPr>
              <a:t> </a:t>
            </a:r>
            <a:r>
              <a:rPr lang="en-US" dirty="0">
                <a:cs typeface="Times New Roman" panose="02020603050405020304" pitchFamily="18" charset="0"/>
              </a:rPr>
              <a:t>(dogs - excitement)</a:t>
            </a:r>
          </a:p>
          <a:p>
            <a:endParaRPr lang="en-US" dirty="0">
              <a:cs typeface="Times New Roman" panose="02020603050405020304" pitchFamily="18" charset="0"/>
            </a:endParaRPr>
          </a:p>
          <a:p>
            <a:pPr algn="l"/>
            <a:r>
              <a:rPr lang="en-US" b="1" i="0" u="none" strike="noStrike" dirty="0">
                <a:cs typeface="Times New Roman" panose="02020603050405020304" pitchFamily="18" charset="0"/>
              </a:rPr>
              <a:t>Bum</a:t>
            </a:r>
          </a:p>
          <a:p>
            <a:r>
              <a:rPr lang="en-US" b="1" i="1" kern="0" dirty="0">
                <a:effectLst/>
                <a:latin typeface="Times New Roman" panose="02020603050405020304" pitchFamily="18" charset="0"/>
                <a:ea typeface="Calibri" panose="020F0502020204030204" pitchFamily="34" charset="0"/>
              </a:rPr>
              <a:t>fû</a:t>
            </a:r>
            <a:r>
              <a:rPr lang="en-US" kern="0" dirty="0">
                <a:effectLst/>
                <a:latin typeface="Times New Roman" panose="02020603050405020304" pitchFamily="18" charset="0"/>
                <a:ea typeface="Calibri" panose="020F0502020204030204" pitchFamily="34" charset="0"/>
              </a:rPr>
              <a:t>, </a:t>
            </a:r>
            <a:r>
              <a:rPr lang="en-US" b="1" i="1" kern="0" dirty="0" err="1">
                <a:effectLst/>
                <a:latin typeface="Times New Roman" panose="02020603050405020304" pitchFamily="18" charset="0"/>
                <a:ea typeface="Calibri" panose="020F0502020204030204" pitchFamily="34" charset="0"/>
              </a:rPr>
              <a:t>tʃàla</a:t>
            </a:r>
            <a:r>
              <a:rPr lang="en-US" i="1" kern="0" dirty="0">
                <a:effectLst/>
                <a:latin typeface="Times New Roman" panose="02020603050405020304" pitchFamily="18" charset="0"/>
                <a:ea typeface="Calibri" panose="020F0502020204030204" pitchFamily="34" charset="0"/>
              </a:rPr>
              <a:t>̀</a:t>
            </a:r>
            <a:r>
              <a:rPr lang="en-US" kern="0" dirty="0">
                <a:effectLst/>
                <a:latin typeface="Times New Roman" panose="02020603050405020304" pitchFamily="18" charset="0"/>
                <a:ea typeface="Calibri" panose="020F0502020204030204" pitchFamily="34" charset="0"/>
              </a:rPr>
              <a:t>, </a:t>
            </a:r>
            <a:r>
              <a:rPr lang="en-US" b="1" i="1" kern="0" dirty="0" err="1">
                <a:effectLst/>
                <a:latin typeface="Times New Roman" panose="02020603050405020304" pitchFamily="18" charset="0"/>
                <a:ea typeface="Calibri" panose="020F0502020204030204" pitchFamily="34" charset="0"/>
              </a:rPr>
              <a:t>lɔ</a:t>
            </a:r>
            <a:r>
              <a:rPr lang="en-US" b="1" i="1" kern="0" dirty="0">
                <a:effectLst/>
                <a:latin typeface="Times New Roman" panose="02020603050405020304" pitchFamily="18" charset="0"/>
                <a:ea typeface="Calibri" panose="020F0502020204030204" pitchFamily="34" charset="0"/>
              </a:rPr>
              <a:t>̂</a:t>
            </a:r>
            <a:r>
              <a:rPr lang="en-US" kern="0" dirty="0">
                <a:effectLst/>
                <a:latin typeface="Times New Roman" panose="02020603050405020304" pitchFamily="18" charset="0"/>
                <a:ea typeface="Calibri" panose="020F0502020204030204" pitchFamily="34" charset="0"/>
              </a:rPr>
              <a:t>, </a:t>
            </a:r>
            <a:r>
              <a:rPr lang="en-US" b="1" i="1" kern="0" dirty="0" err="1">
                <a:effectLst/>
                <a:latin typeface="Times New Roman" panose="02020603050405020304" pitchFamily="18" charset="0"/>
                <a:ea typeface="Calibri" panose="020F0502020204030204" pitchFamily="34" charset="0"/>
              </a:rPr>
              <a:t>lɔ́tʃa</a:t>
            </a:r>
            <a:r>
              <a:rPr lang="en-US" i="1" kern="0" dirty="0">
                <a:effectLst/>
                <a:latin typeface="Times New Roman" panose="02020603050405020304" pitchFamily="18" charset="0"/>
                <a:ea typeface="Calibri" panose="020F0502020204030204" pitchFamily="34" charset="0"/>
              </a:rPr>
              <a:t>̂</a:t>
            </a:r>
            <a:r>
              <a:rPr lang="en-US" dirty="0">
                <a:cs typeface="Times New Roman" panose="02020603050405020304" pitchFamily="18" charset="0"/>
              </a:rPr>
              <a:t> (dogs – chase)</a:t>
            </a:r>
          </a:p>
          <a:p>
            <a:r>
              <a:rPr lang="en-US" kern="0" dirty="0">
                <a:effectLst/>
                <a:latin typeface="Times New Roman" panose="02020603050405020304" pitchFamily="18" charset="0"/>
                <a:ea typeface="Calibri" panose="020F0502020204030204" pitchFamily="34" charset="0"/>
              </a:rPr>
              <a:t>{</a:t>
            </a:r>
            <a:r>
              <a:rPr lang="en-US" b="1" kern="0" dirty="0">
                <a:effectLst/>
                <a:latin typeface="Times New Roman" panose="02020603050405020304" pitchFamily="18" charset="0"/>
                <a:ea typeface="Calibri" panose="020F0502020204030204" pitchFamily="34" charset="0"/>
              </a:rPr>
              <a:t>object-1</a:t>
            </a:r>
            <a:r>
              <a:rPr lang="en-US" kern="0" dirty="0">
                <a:effectLst/>
                <a:latin typeface="Times New Roman" panose="02020603050405020304" pitchFamily="18" charset="0"/>
                <a:ea typeface="Calibri" panose="020F0502020204030204" pitchFamily="34" charset="0"/>
              </a:rPr>
              <a:t>}</a:t>
            </a:r>
            <a:r>
              <a:rPr lang="en-US" dirty="0">
                <a:cs typeface="Times New Roman" panose="02020603050405020304" pitchFamily="18" charset="0"/>
              </a:rPr>
              <a:t>(pigs– chase)</a:t>
            </a:r>
          </a:p>
          <a:p>
            <a:r>
              <a:rPr lang="en-US" kern="0" dirty="0">
                <a:effectLst/>
                <a:latin typeface="Times New Roman" panose="02020603050405020304" pitchFamily="18" charset="0"/>
                <a:ea typeface="Calibri" panose="020F0502020204030204" pitchFamily="34" charset="0"/>
              </a:rPr>
              <a:t>{</a:t>
            </a:r>
            <a:r>
              <a:rPr lang="en-US" b="1" kern="0" dirty="0">
                <a:effectLst/>
                <a:latin typeface="Times New Roman" panose="02020603050405020304" pitchFamily="18" charset="0"/>
                <a:ea typeface="Calibri" panose="020F0502020204030204" pitchFamily="34" charset="0"/>
              </a:rPr>
              <a:t>spank-1</a:t>
            </a:r>
            <a:r>
              <a:rPr lang="en-US" kern="0" dirty="0">
                <a:effectLst/>
                <a:latin typeface="Times New Roman" panose="02020603050405020304" pitchFamily="18" charset="0"/>
                <a:ea typeface="Calibri" panose="020F0502020204030204" pitchFamily="34" charset="0"/>
              </a:rPr>
              <a:t>}</a:t>
            </a:r>
            <a:r>
              <a:rPr lang="en-US" dirty="0">
                <a:cs typeface="Times New Roman" panose="02020603050405020304" pitchFamily="18" charset="0"/>
              </a:rPr>
              <a:t> (horse– directional)</a:t>
            </a:r>
          </a:p>
          <a:p>
            <a:pPr marL="342900" indent="-342900">
              <a:buFont typeface="Wingdings" panose="05000000000000000000" pitchFamily="2" charset="2"/>
              <a:buChar char="v"/>
            </a:pPr>
            <a:endParaRPr lang="en-US" b="1" i="0" u="none" strike="noStrike" dirty="0">
              <a:cs typeface="Times New Roman" panose="02020603050405020304" pitchFamily="18" charset="0"/>
            </a:endParaRPr>
          </a:p>
          <a:p>
            <a:pPr marL="342900" indent="-342900" algn="l">
              <a:buFontTx/>
              <a:buChar char="-"/>
            </a:pPr>
            <a:endParaRPr lang="en-US" b="1" i="0" u="none" strike="noStrike" dirty="0">
              <a:cs typeface="Times New Roman" panose="02020603050405020304" pitchFamily="18" charset="0"/>
            </a:endParaRPr>
          </a:p>
          <a:p>
            <a:pPr marL="342900" indent="-342900" algn="l">
              <a:buFontTx/>
              <a:buChar char="-"/>
            </a:pPr>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115800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27</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5" y="1038788"/>
            <a:ext cx="8280028" cy="4585871"/>
          </a:xfrm>
          <a:prstGeom prst="rect">
            <a:avLst/>
          </a:prstGeom>
          <a:noFill/>
          <a:ln w="9525">
            <a:noFill/>
            <a:miter lim="800000"/>
            <a:headEnd/>
            <a:tailEnd/>
          </a:ln>
        </p:spPr>
        <p:txBody>
          <a:bodyPr wrap="square">
            <a:spAutoFit/>
          </a:bodyPr>
          <a:lstStyle/>
          <a:p>
            <a:pPr algn="l"/>
            <a:r>
              <a:rPr lang="en-US" sz="2800" b="1" kern="0" dirty="0">
                <a:effectLst/>
                <a:latin typeface="Times New Roman" panose="02020603050405020304" pitchFamily="18" charset="0"/>
                <a:ea typeface="Calibri" panose="020F0502020204030204" pitchFamily="34" charset="0"/>
              </a:rPr>
              <a:t>Semantics</a:t>
            </a:r>
          </a:p>
          <a:p>
            <a:pPr marL="342900" indent="-342900" algn="l">
              <a:buFontTx/>
              <a:buChar char="-"/>
            </a:pPr>
            <a:r>
              <a:rPr lang="en-US" i="0" u="none" strike="noStrike" dirty="0">
                <a:cs typeface="Times New Roman" panose="02020603050405020304" pitchFamily="18" charset="0"/>
              </a:rPr>
              <a:t>Polysemy (more than one animal, more than one meaning)</a:t>
            </a:r>
          </a:p>
          <a:p>
            <a:pPr algn="l"/>
            <a:endParaRPr lang="en-US" b="1" dirty="0">
              <a:cs typeface="Times New Roman" panose="02020603050405020304" pitchFamily="18" charset="0"/>
            </a:endParaRPr>
          </a:p>
          <a:p>
            <a:pPr algn="l"/>
            <a:r>
              <a:rPr lang="en-US" b="1" dirty="0" err="1">
                <a:cs typeface="Times New Roman" panose="02020603050405020304" pitchFamily="18" charset="0"/>
              </a:rPr>
              <a:t>Babanki</a:t>
            </a:r>
            <a:r>
              <a:rPr lang="en-US" b="1" dirty="0">
                <a:cs typeface="Times New Roman" panose="02020603050405020304" pitchFamily="18" charset="0"/>
              </a:rPr>
              <a:t> </a:t>
            </a:r>
            <a:endParaRPr lang="en-US" dirty="0">
              <a:cs typeface="Times New Roman" panose="02020603050405020304" pitchFamily="18" charset="0"/>
            </a:endParaRPr>
          </a:p>
          <a:p>
            <a:r>
              <a:rPr lang="en-US" b="1" i="1" kern="0" dirty="0">
                <a:effectLst/>
                <a:latin typeface="Times New Roman" panose="02020603050405020304" pitchFamily="18" charset="0"/>
                <a:ea typeface="Calibri" panose="020F0502020204030204" pitchFamily="34" charset="0"/>
              </a:rPr>
              <a:t>ʃ</a:t>
            </a:r>
            <a:r>
              <a:rPr lang="en-US" i="1" kern="0" dirty="0">
                <a:effectLst/>
                <a:latin typeface="Times New Roman" panose="02020603050405020304" pitchFamily="18" charset="0"/>
                <a:ea typeface="Calibri" panose="020F0502020204030204" pitchFamily="34" charset="0"/>
              </a:rPr>
              <a:t>ː</a:t>
            </a:r>
            <a:r>
              <a:rPr lang="en-US" dirty="0">
                <a:cs typeface="Times New Roman" panose="02020603050405020304" pitchFamily="18" charset="0"/>
              </a:rPr>
              <a:t> (all animals – chase, silence)</a:t>
            </a:r>
          </a:p>
          <a:p>
            <a:r>
              <a:rPr lang="en-US" b="1" i="1" dirty="0" err="1">
                <a:solidFill>
                  <a:srgbClr val="000000"/>
                </a:solidFill>
                <a:effectLst/>
                <a:latin typeface="Times New Roman" panose="02020603050405020304" pitchFamily="18" charset="0"/>
                <a:ea typeface="Calibri" panose="020F0502020204030204" pitchFamily="34" charset="0"/>
              </a:rPr>
              <a:t>háréi</a:t>
            </a:r>
            <a:r>
              <a:rPr lang="en-US" b="1" i="1" dirty="0">
                <a:solidFill>
                  <a:srgbClr val="000000"/>
                </a:solidFill>
                <a:effectLst/>
                <a:latin typeface="Times New Roman" panose="02020603050405020304" pitchFamily="18" charset="0"/>
                <a:ea typeface="Calibri" panose="020F0502020204030204" pitchFamily="34" charset="0"/>
              </a:rPr>
              <a:t>̀</a:t>
            </a:r>
            <a:r>
              <a:rPr lang="en-US" i="1" dirty="0">
                <a:cs typeface="Times New Roman" panose="02020603050405020304" pitchFamily="18" charset="0"/>
              </a:rPr>
              <a:t> </a:t>
            </a:r>
            <a:r>
              <a:rPr lang="en-US" dirty="0">
                <a:cs typeface="Times New Roman" panose="02020603050405020304" pitchFamily="18" charset="0"/>
              </a:rPr>
              <a:t>(cattle, horses – chase both, encourage cattle to eat grass)</a:t>
            </a:r>
            <a:endParaRPr lang="en-US" b="1" i="0" u="none" strike="noStrike" dirty="0">
              <a:cs typeface="Times New Roman" panose="02020603050405020304" pitchFamily="18" charset="0"/>
            </a:endParaRPr>
          </a:p>
          <a:p>
            <a:pPr algn="l"/>
            <a:endParaRPr lang="en-US" b="1" i="0" u="none" strike="noStrike" dirty="0">
              <a:cs typeface="Times New Roman" panose="02020603050405020304" pitchFamily="18" charset="0"/>
            </a:endParaRPr>
          </a:p>
          <a:p>
            <a:pPr algn="l"/>
            <a:r>
              <a:rPr lang="en-US" b="1" dirty="0">
                <a:cs typeface="Times New Roman" panose="02020603050405020304" pitchFamily="18" charset="0"/>
              </a:rPr>
              <a:t>Bum</a:t>
            </a:r>
            <a:endParaRPr lang="en-US" dirty="0">
              <a:cs typeface="Times New Roman" panose="02020603050405020304" pitchFamily="18" charset="0"/>
            </a:endParaRPr>
          </a:p>
          <a:p>
            <a:r>
              <a:rPr lang="en-US" b="1" i="1" kern="0" dirty="0">
                <a:effectLst/>
                <a:latin typeface="Times New Roman" panose="02020603050405020304" pitchFamily="18" charset="0"/>
                <a:ea typeface="Calibri" panose="020F0502020204030204" pitchFamily="34" charset="0"/>
              </a:rPr>
              <a:t>ʃ</a:t>
            </a:r>
            <a:r>
              <a:rPr lang="en-US" i="1" kern="0" dirty="0">
                <a:effectLst/>
                <a:latin typeface="Times New Roman" panose="02020603050405020304" pitchFamily="18" charset="0"/>
                <a:ea typeface="Calibri" panose="020F0502020204030204" pitchFamily="34" charset="0"/>
              </a:rPr>
              <a:t>ː</a:t>
            </a:r>
            <a:r>
              <a:rPr lang="en-US" dirty="0">
                <a:cs typeface="Times New Roman" panose="02020603050405020304" pitchFamily="18" charset="0"/>
              </a:rPr>
              <a:t> (all animals – chase, silence)</a:t>
            </a:r>
          </a:p>
          <a:p>
            <a:r>
              <a:rPr lang="en-US" b="1" i="1" kern="0" dirty="0" err="1">
                <a:effectLst/>
                <a:latin typeface="Times New Roman" panose="02020603050405020304" pitchFamily="18" charset="0"/>
                <a:ea typeface="Calibri" panose="020F0502020204030204" pitchFamily="34" charset="0"/>
              </a:rPr>
              <a:t>káhi</a:t>
            </a:r>
            <a:r>
              <a:rPr lang="en-US" b="1" i="1" kern="0" dirty="0">
                <a:effectLst/>
                <a:latin typeface="Times New Roman" panose="02020603050405020304" pitchFamily="18" charset="0"/>
                <a:ea typeface="Calibri" panose="020F0502020204030204" pitchFamily="34" charset="0"/>
              </a:rPr>
              <a:t>́</a:t>
            </a:r>
            <a:r>
              <a:rPr lang="en-US" i="1" dirty="0">
                <a:cs typeface="Times New Roman" panose="02020603050405020304" pitchFamily="18" charset="0"/>
              </a:rPr>
              <a:t> </a:t>
            </a:r>
            <a:r>
              <a:rPr lang="en-US" dirty="0">
                <a:cs typeface="Times New Roman" panose="02020603050405020304" pitchFamily="18" charset="0"/>
              </a:rPr>
              <a:t>(</a:t>
            </a:r>
            <a:r>
              <a:rPr lang="en-US" kern="0" dirty="0">
                <a:effectLst/>
                <a:latin typeface="Times New Roman" panose="02020603050405020304" pitchFamily="18" charset="0"/>
                <a:ea typeface="Calibri" panose="020F0502020204030204" pitchFamily="34" charset="0"/>
              </a:rPr>
              <a:t>goats, sheep, dogs, cats, poultry, and cows - directional</a:t>
            </a:r>
            <a:r>
              <a:rPr lang="en-US" dirty="0">
                <a:cs typeface="Times New Roman" panose="02020603050405020304" pitchFamily="18" charset="0"/>
              </a:rPr>
              <a:t>)</a:t>
            </a:r>
            <a:endParaRPr lang="en-US" b="1" i="0" u="none" strike="noStrike" dirty="0">
              <a:cs typeface="Times New Roman" panose="02020603050405020304" pitchFamily="18" charset="0"/>
            </a:endParaRPr>
          </a:p>
          <a:p>
            <a:pPr algn="l"/>
            <a:endParaRPr lang="en-US" b="1" i="0" u="none" strike="noStrike" dirty="0">
              <a:cs typeface="Times New Roman" panose="02020603050405020304" pitchFamily="18" charset="0"/>
            </a:endParaRPr>
          </a:p>
          <a:p>
            <a:pPr marL="342900" indent="-342900" algn="l">
              <a:buFontTx/>
              <a:buChar char="-"/>
            </a:pPr>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366423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28</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5" y="1038788"/>
            <a:ext cx="8280028" cy="5324535"/>
          </a:xfrm>
          <a:prstGeom prst="rect">
            <a:avLst/>
          </a:prstGeom>
          <a:noFill/>
          <a:ln w="9525">
            <a:noFill/>
            <a:miter lim="800000"/>
            <a:headEnd/>
            <a:tailEnd/>
          </a:ln>
        </p:spPr>
        <p:txBody>
          <a:bodyPr wrap="square">
            <a:spAutoFit/>
          </a:bodyPr>
          <a:lstStyle/>
          <a:p>
            <a:pPr algn="l"/>
            <a:r>
              <a:rPr lang="en-US" sz="2800" b="1" kern="0" dirty="0">
                <a:effectLst/>
                <a:latin typeface="Times New Roman" panose="02020603050405020304" pitchFamily="18" charset="0"/>
                <a:ea typeface="Calibri" panose="020F0502020204030204" pitchFamily="34" charset="0"/>
              </a:rPr>
              <a:t>Phonetics</a:t>
            </a:r>
          </a:p>
          <a:p>
            <a:pPr algn="l"/>
            <a:endParaRPr lang="en-US" b="1" dirty="0">
              <a:cs typeface="Times New Roman" panose="02020603050405020304" pitchFamily="18" charset="0"/>
            </a:endParaRPr>
          </a:p>
          <a:p>
            <a:pPr algn="l"/>
            <a:r>
              <a:rPr lang="en-US" dirty="0">
                <a:cs typeface="Times New Roman" panose="02020603050405020304" pitchFamily="18" charset="0"/>
              </a:rPr>
              <a:t>Both consonants and vowels employed, but consonants more prominent and, therefore, more fundamental.</a:t>
            </a:r>
          </a:p>
          <a:p>
            <a:pPr algn="l"/>
            <a:endParaRPr lang="en-US" dirty="0">
              <a:cs typeface="Times New Roman" panose="02020603050405020304" pitchFamily="18" charset="0"/>
            </a:endParaRPr>
          </a:p>
          <a:p>
            <a:pPr algn="l"/>
            <a:r>
              <a:rPr lang="en-US" dirty="0">
                <a:cs typeface="Times New Roman" panose="02020603050405020304" pitchFamily="18" charset="0"/>
              </a:rPr>
              <a:t>No plain vocalic CACs; but those with approximants, e.g. </a:t>
            </a:r>
            <a:r>
              <a:rPr lang="en-US" b="1" i="1" u="none" strike="noStrike" baseline="0" dirty="0" err="1">
                <a:latin typeface="TimesNewRomanPS-ItalicMT"/>
              </a:rPr>
              <a:t>waa</a:t>
            </a:r>
            <a:r>
              <a:rPr lang="en-US" i="1" u="none" strike="noStrike" baseline="0" dirty="0">
                <a:latin typeface="TimesNewRomanPS-ItalicMT"/>
              </a:rPr>
              <a:t> </a:t>
            </a:r>
            <a:r>
              <a:rPr lang="en-US" i="0" u="none" strike="noStrike" baseline="0" dirty="0">
                <a:latin typeface="TimesNewRomanPSMT"/>
              </a:rPr>
              <a:t>and </a:t>
            </a:r>
            <a:r>
              <a:rPr lang="en-US" b="1" i="1" u="none" strike="noStrike" baseline="0" dirty="0" err="1">
                <a:latin typeface="TimesNewRomanPS-ItalicMT"/>
              </a:rPr>
              <a:t>yeee</a:t>
            </a:r>
            <a:r>
              <a:rPr lang="en-US" i="1" u="none" strike="noStrike" baseline="0" dirty="0">
                <a:latin typeface="TimesNewRomanPS-ItalicMT"/>
              </a:rPr>
              <a:t> , but</a:t>
            </a:r>
          </a:p>
          <a:p>
            <a:pPr algn="l"/>
            <a:endParaRPr lang="en-US" i="1" u="none" strike="noStrike" baseline="0" dirty="0">
              <a:latin typeface="TimesNewRomanPS-ItalicMT"/>
            </a:endParaRPr>
          </a:p>
          <a:p>
            <a:pPr algn="l"/>
            <a:r>
              <a:rPr lang="en-US" dirty="0">
                <a:latin typeface="TimesNewRomanPS-ItalicMT"/>
                <a:cs typeface="Times New Roman" panose="02020603050405020304" pitchFamily="18" charset="0"/>
              </a:rPr>
              <a:t>Consonantal CACs: </a:t>
            </a:r>
            <a:r>
              <a:rPr lang="en-US" b="1" i="1" u="none" strike="noStrike" baseline="0" dirty="0">
                <a:latin typeface="TimesNewRomanPS-ItalicMT"/>
              </a:rPr>
              <a:t>ʃː</a:t>
            </a:r>
            <a:r>
              <a:rPr lang="en-US" i="0" u="none" strike="noStrike" baseline="0" dirty="0">
                <a:latin typeface="TimesNewRomanPSMT"/>
              </a:rPr>
              <a:t>,</a:t>
            </a:r>
            <a:r>
              <a:rPr lang="en-US" b="1" i="0" u="none" strike="noStrike" baseline="0" dirty="0">
                <a:latin typeface="TimesNewRomanPSMT"/>
              </a:rPr>
              <a:t> </a:t>
            </a:r>
            <a:r>
              <a:rPr lang="en-US" b="1" i="1" u="none" strike="noStrike" baseline="0" dirty="0" err="1">
                <a:latin typeface="TimesNewRomanPS-ItalicMT"/>
              </a:rPr>
              <a:t>ǀʷ</a:t>
            </a:r>
            <a:r>
              <a:rPr lang="en-US" i="0" u="none" strike="noStrike" baseline="0" dirty="0">
                <a:latin typeface="TimesNewRomanPSMT"/>
              </a:rPr>
              <a:t>,</a:t>
            </a:r>
            <a:r>
              <a:rPr lang="en-US" b="1" i="0" u="none" strike="noStrike" baseline="0" dirty="0">
                <a:latin typeface="TimesNewRomanPSMT"/>
              </a:rPr>
              <a:t> </a:t>
            </a:r>
            <a:r>
              <a:rPr lang="en-US" b="1" i="1" u="none" strike="noStrike" baseline="0" dirty="0">
                <a:latin typeface="TimesNewRomanPS-ItalicMT"/>
              </a:rPr>
              <a:t>ǁ̠</a:t>
            </a:r>
          </a:p>
          <a:p>
            <a:pPr algn="l"/>
            <a:endParaRPr lang="en-US" b="1" i="1" dirty="0">
              <a:latin typeface="TimesNewRomanPS-ItalicMT"/>
              <a:cs typeface="Times New Roman" panose="02020603050405020304" pitchFamily="18" charset="0"/>
            </a:endParaRPr>
          </a:p>
          <a:p>
            <a:pPr algn="l"/>
            <a:r>
              <a:rPr lang="en-US" b="0" i="0" u="none" strike="noStrike" baseline="0" dirty="0">
                <a:latin typeface="TimesNewRomanPSMT"/>
              </a:rPr>
              <a:t>CACs have consonantal onsets with only a few exhibiting an approximant, e.g. </a:t>
            </a:r>
            <a:r>
              <a:rPr lang="en-US" b="1" i="1" u="none" strike="noStrike" baseline="0" dirty="0" err="1">
                <a:latin typeface="TimesNewRomanPS-ItalicMT"/>
              </a:rPr>
              <a:t>waa</a:t>
            </a:r>
            <a:r>
              <a:rPr lang="en-US" b="1" i="1" dirty="0">
                <a:latin typeface="TimesNewRomanPS-ItalicMT"/>
              </a:rPr>
              <a:t>, </a:t>
            </a:r>
            <a:r>
              <a:rPr lang="en-US" b="1" i="1" u="none" strike="noStrike" baseline="0" dirty="0" err="1">
                <a:latin typeface="TimesNewRomanPS-ItalicMT"/>
              </a:rPr>
              <a:t>yeee</a:t>
            </a:r>
            <a:r>
              <a:rPr lang="en-US" b="1" i="0" u="none" strike="noStrike" baseline="0" dirty="0">
                <a:latin typeface="TimesNewRomanPSMT"/>
              </a:rPr>
              <a:t>, </a:t>
            </a:r>
            <a:r>
              <a:rPr lang="en-US" b="1" i="1" u="none" strike="noStrike" baseline="0" dirty="0" err="1">
                <a:latin typeface="TimesNewRomanPS-ItalicMT"/>
              </a:rPr>
              <a:t>hə́ə́iʔ</a:t>
            </a:r>
            <a:endParaRPr lang="en-US" b="1" dirty="0">
              <a:cs typeface="Times New Roman" panose="02020603050405020304" pitchFamily="18" charset="0"/>
            </a:endParaRPr>
          </a:p>
          <a:p>
            <a:pPr algn="l"/>
            <a:endParaRPr lang="en-US" b="1" i="0" u="none" strike="noStrike" dirty="0">
              <a:cs typeface="Times New Roman" panose="02020603050405020304" pitchFamily="18" charset="0"/>
            </a:endParaRPr>
          </a:p>
          <a:p>
            <a:pPr marL="342900" indent="-342900" algn="l">
              <a:buFontTx/>
              <a:buChar char="-"/>
            </a:pPr>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308473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29</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5" y="1038788"/>
            <a:ext cx="8280028" cy="5324535"/>
          </a:xfrm>
          <a:prstGeom prst="rect">
            <a:avLst/>
          </a:prstGeom>
          <a:noFill/>
          <a:ln w="9525">
            <a:noFill/>
            <a:miter lim="800000"/>
            <a:headEnd/>
            <a:tailEnd/>
          </a:ln>
        </p:spPr>
        <p:txBody>
          <a:bodyPr wrap="square">
            <a:spAutoFit/>
          </a:bodyPr>
          <a:lstStyle/>
          <a:p>
            <a:pPr algn="l"/>
            <a:r>
              <a:rPr lang="en-US" sz="2800" b="1" kern="0" dirty="0">
                <a:effectLst/>
                <a:latin typeface="Times New Roman" panose="02020603050405020304" pitchFamily="18" charset="0"/>
                <a:ea typeface="Calibri" panose="020F0502020204030204" pitchFamily="34" charset="0"/>
              </a:rPr>
              <a:t>Phonetics</a:t>
            </a:r>
          </a:p>
          <a:p>
            <a:pPr algn="l"/>
            <a:endParaRPr lang="en-US" b="1" dirty="0">
              <a:cs typeface="Times New Roman" panose="02020603050405020304" pitchFamily="18" charset="0"/>
            </a:endParaRPr>
          </a:p>
          <a:p>
            <a:pPr algn="l"/>
            <a:r>
              <a:rPr lang="en-US" dirty="0">
                <a:latin typeface="TimesNewRomanPSMT"/>
              </a:rPr>
              <a:t>E</a:t>
            </a:r>
            <a:r>
              <a:rPr lang="en-US" b="0" i="0" u="none" strike="noStrike" baseline="0" dirty="0">
                <a:latin typeface="TimesNewRomanPSMT"/>
              </a:rPr>
              <a:t>xtra-systematic phonetic elements: IPA sounds</a:t>
            </a:r>
          </a:p>
          <a:p>
            <a:pPr algn="l"/>
            <a:endParaRPr lang="en-US" b="0" i="0" u="none" strike="noStrike" baseline="0" dirty="0">
              <a:latin typeface="TimesNewRomanPSMT"/>
            </a:endParaRPr>
          </a:p>
          <a:p>
            <a:pPr algn="l"/>
            <a:r>
              <a:rPr lang="en-US" dirty="0">
                <a:latin typeface="TimesNewRomanPSMT"/>
                <a:cs typeface="Times New Roman" panose="02020603050405020304" pitchFamily="18" charset="0"/>
              </a:rPr>
              <a:t>Labialized </a:t>
            </a:r>
            <a:r>
              <a:rPr lang="en-US" b="0" i="0" u="none" strike="noStrike" baseline="0" dirty="0">
                <a:latin typeface="TimesNewRomanPSMT"/>
              </a:rPr>
              <a:t>dental click</a:t>
            </a:r>
            <a:r>
              <a:rPr lang="en-US" dirty="0">
                <a:latin typeface="TimesNewRomanPSMT"/>
              </a:rPr>
              <a:t> </a:t>
            </a:r>
            <a:r>
              <a:rPr lang="en-US" b="0" i="0" u="none" strike="noStrike" baseline="0" dirty="0">
                <a:latin typeface="TimesNewRomanPSMT"/>
              </a:rPr>
              <a:t>[</a:t>
            </a:r>
            <a:r>
              <a:rPr lang="en-US" b="1" i="1" u="none" strike="noStrike" baseline="0" dirty="0" err="1">
                <a:latin typeface="TimesNewRomanPS-ItalicMT"/>
              </a:rPr>
              <a:t>ǀʷ</a:t>
            </a:r>
            <a:r>
              <a:rPr lang="en-US" b="0" i="0" u="none" strike="noStrike" baseline="0" dirty="0">
                <a:latin typeface="TimesNewRomanPSMT"/>
              </a:rPr>
              <a:t>] (sometimes produced with the closure made more closely to the palatal zone than dental, thus approximating [</a:t>
            </a:r>
            <a:r>
              <a:rPr lang="en-US" b="1" i="0" u="none" strike="noStrike" baseline="0" dirty="0">
                <a:latin typeface="TimesNewRomanPSMT"/>
              </a:rPr>
              <a:t>ǂ</a:t>
            </a:r>
            <a:r>
              <a:rPr lang="en-US" b="0" i="0" u="none" strike="noStrike" baseline="0" dirty="0">
                <a:latin typeface="TimesNewRomanPSMT"/>
              </a:rPr>
              <a:t>])</a:t>
            </a:r>
          </a:p>
          <a:p>
            <a:pPr algn="l"/>
            <a:endParaRPr lang="en-US" dirty="0">
              <a:latin typeface="TimesNewRomanPSMT"/>
              <a:cs typeface="Times New Roman" panose="02020603050405020304" pitchFamily="18" charset="0"/>
            </a:endParaRPr>
          </a:p>
          <a:p>
            <a:pPr algn="l"/>
            <a:r>
              <a:rPr lang="en-US" b="0" i="0" u="none" strike="noStrike" baseline="0" dirty="0">
                <a:latin typeface="TimesNewRomanPSMT"/>
              </a:rPr>
              <a:t>Alveolar click [</a:t>
            </a:r>
            <a:r>
              <a:rPr lang="en-US" b="0" i="1" u="none" strike="noStrike" baseline="0" dirty="0">
                <a:latin typeface="TimesNewRomanPS-ItalicMT"/>
              </a:rPr>
              <a:t>ǁ</a:t>
            </a:r>
            <a:r>
              <a:rPr lang="en-US" b="1" i="1" u="none" strike="noStrike" baseline="0" dirty="0">
                <a:latin typeface="TimesNewRomanPS-ItalicMT"/>
              </a:rPr>
              <a:t>̠</a:t>
            </a:r>
            <a:r>
              <a:rPr lang="en-US" b="0" i="0" u="none" strike="noStrike" baseline="0" dirty="0">
                <a:latin typeface="TimesNewRomanPSMT"/>
              </a:rPr>
              <a:t>]</a:t>
            </a:r>
          </a:p>
          <a:p>
            <a:pPr algn="l"/>
            <a:endParaRPr lang="en-US" dirty="0">
              <a:latin typeface="TimesNewRomanPSMT"/>
              <a:cs typeface="Times New Roman" panose="02020603050405020304" pitchFamily="18" charset="0"/>
            </a:endParaRPr>
          </a:p>
          <a:p>
            <a:pPr algn="l"/>
            <a:r>
              <a:rPr lang="en-US" b="0" i="0" u="none" strike="noStrike" baseline="0" dirty="0">
                <a:latin typeface="TimesNewRomanPSMT"/>
              </a:rPr>
              <a:t>Glottal fricative or approximant [h] (e.g., </a:t>
            </a:r>
            <a:r>
              <a:rPr lang="en-US" b="1" i="1" u="none" strike="noStrike" baseline="0" dirty="0" err="1">
                <a:latin typeface="TimesNewRomanPS-ItalicMT"/>
              </a:rPr>
              <a:t>hə́ə́iʔ</a:t>
            </a:r>
            <a:r>
              <a:rPr lang="en-US" b="0" i="0" u="none" strike="noStrike" baseline="0" dirty="0">
                <a:latin typeface="TimesNewRomanPSMT"/>
              </a:rPr>
              <a:t>) and the trill [r] (e.g., </a:t>
            </a:r>
            <a:r>
              <a:rPr lang="en-US" b="1" i="1" u="none" strike="noStrike" baseline="0" dirty="0">
                <a:latin typeface="TimesNewRomanPS-ItalicMT"/>
              </a:rPr>
              <a:t>k</a:t>
            </a:r>
            <a:r>
              <a:rPr lang="fo-FO" b="1" i="1" u="none" strike="noStrike" baseline="0" dirty="0">
                <a:latin typeface="TimesNewRomanPS-ItalicMT"/>
              </a:rPr>
              <a:t>ɨ́</a:t>
            </a:r>
            <a:r>
              <a:rPr lang="en-US" b="1" i="1" u="none" strike="noStrike" baseline="0" dirty="0" err="1">
                <a:latin typeface="TimesNewRomanPS-ItalicMT"/>
              </a:rPr>
              <a:t>rɨ</a:t>
            </a:r>
            <a:r>
              <a:rPr lang="en-US" b="1" i="1" u="none" strike="noStrike" baseline="0" dirty="0">
                <a:latin typeface="TimesNewRomanPS-ItalicMT"/>
              </a:rPr>
              <a:t>́</a:t>
            </a:r>
            <a:r>
              <a:rPr lang="en-US" b="0" i="0" u="none" strike="noStrike" baseline="0" dirty="0">
                <a:latin typeface="TimesNewRomanPSMT"/>
              </a:rPr>
              <a:t>)</a:t>
            </a:r>
            <a:endParaRPr lang="en-US" b="1" dirty="0">
              <a:cs typeface="Times New Roman" panose="02020603050405020304" pitchFamily="18" charset="0"/>
            </a:endParaRPr>
          </a:p>
          <a:p>
            <a:pPr algn="l"/>
            <a:endParaRPr lang="en-US" b="1" i="0" u="none" strike="noStrike" dirty="0">
              <a:cs typeface="Times New Roman" panose="02020603050405020304" pitchFamily="18" charset="0"/>
            </a:endParaRPr>
          </a:p>
          <a:p>
            <a:pPr marL="342900" indent="-342900" algn="l">
              <a:buFontTx/>
              <a:buChar char="-"/>
            </a:pPr>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67590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3</a:t>
            </a:fld>
            <a:endParaRPr lang="de-AT" sz="1400"/>
          </a:p>
        </p:txBody>
      </p:sp>
      <p:sp>
        <p:nvSpPr>
          <p:cNvPr id="3076" name="Rectangle 3"/>
          <p:cNvSpPr>
            <a:spLocks noChangeArrowheads="1"/>
          </p:cNvSpPr>
          <p:nvPr/>
        </p:nvSpPr>
        <p:spPr bwMode="auto">
          <a:xfrm>
            <a:off x="395288" y="446088"/>
            <a:ext cx="8496300" cy="646331"/>
          </a:xfrm>
          <a:prstGeom prst="rect">
            <a:avLst/>
          </a:prstGeom>
          <a:noFill/>
          <a:ln w="9525">
            <a:noFill/>
            <a:miter lim="800000"/>
            <a:headEnd/>
            <a:tailEnd/>
          </a:ln>
        </p:spPr>
        <p:txBody>
          <a:bodyPr>
            <a:spAutoFit/>
          </a:bodyPr>
          <a:lstStyle/>
          <a:p>
            <a:pPr marL="288925" indent="-288925">
              <a:spcBef>
                <a:spcPct val="50000"/>
              </a:spcBef>
            </a:pPr>
            <a:r>
              <a:rPr lang="en-US" sz="3600" b="1" dirty="0">
                <a:latin typeface="Charis SIL" panose="02000500060000020004" pitchFamily="2" charset="0"/>
                <a:ea typeface="Charis SIL" panose="02000500060000020004" pitchFamily="2" charset="0"/>
                <a:cs typeface="Charis SIL" panose="02000500060000020004" pitchFamily="2" charset="0"/>
              </a:rPr>
              <a:t>Road map</a:t>
            </a:r>
            <a:endParaRPr lang="de-AT" sz="3600" b="1" dirty="0">
              <a:latin typeface="Charis SIL" pitchFamily="2" charset="0"/>
              <a:ea typeface="Charis SIL" panose="02000500060000020004" pitchFamily="2" charset="0"/>
              <a:cs typeface="Charis SIL" panose="02000500060000020004" pitchFamily="2" charset="0"/>
            </a:endParaRPr>
          </a:p>
        </p:txBody>
      </p:sp>
      <p:sp>
        <p:nvSpPr>
          <p:cNvPr id="3077" name="Text Box 14"/>
          <p:cNvSpPr txBox="1">
            <a:spLocks noChangeArrowheads="1"/>
          </p:cNvSpPr>
          <p:nvPr/>
        </p:nvSpPr>
        <p:spPr bwMode="auto">
          <a:xfrm>
            <a:off x="271521" y="1789772"/>
            <a:ext cx="8730372" cy="4714752"/>
          </a:xfrm>
          <a:prstGeom prst="rect">
            <a:avLst/>
          </a:prstGeom>
          <a:noFill/>
          <a:ln w="9525">
            <a:noFill/>
            <a:miter lim="800000"/>
            <a:headEnd/>
            <a:tailEnd/>
          </a:ln>
        </p:spPr>
        <p:txBody>
          <a:bodyPr wrap="square">
            <a:spAutoFit/>
          </a:bodyPr>
          <a:lstStyle/>
          <a:p>
            <a:pPr algn="l"/>
            <a:r>
              <a:rPr lang="en-US" sz="2800" b="1" dirty="0">
                <a:latin typeface="+mj-lt"/>
                <a:ea typeface="Charis SIL" panose="02000500060000020004" pitchFamily="2" charset="0"/>
                <a:cs typeface="Charis SIL" panose="02000500060000020004" pitchFamily="2" charset="0"/>
              </a:rPr>
              <a:t>- </a:t>
            </a: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a:t>
            </a:r>
          </a:p>
          <a:p>
            <a:pPr algn="l"/>
            <a:endParaRPr lang="en-US" sz="3600" b="1" dirty="0">
              <a:latin typeface="+mj-lt"/>
              <a:ea typeface="Charis SIL" panose="02000500060000020004" pitchFamily="2" charset="0"/>
              <a:cs typeface="Charis SIL" panose="02000500060000020004" pitchFamily="2" charset="0"/>
            </a:endParaRPr>
          </a:p>
          <a:p>
            <a:r>
              <a:rPr lang="en-US" sz="3600" b="1" dirty="0">
                <a:latin typeface="+mj-lt"/>
                <a:ea typeface="Charis SIL" panose="02000500060000020004" pitchFamily="2" charset="0"/>
                <a:cs typeface="Charis SIL" panose="02000500060000020004" pitchFamily="2" charset="0"/>
              </a:rPr>
              <a:t>- CAC prototype (</a:t>
            </a:r>
            <a:r>
              <a:rPr lang="sv-SE" sz="3600" dirty="0">
                <a:latin typeface="+mj-lt"/>
              </a:rPr>
              <a:t>Andrason &amp; Karani 2021) </a:t>
            </a:r>
            <a:endParaRPr lang="en-US" sz="3600" b="1" dirty="0">
              <a:latin typeface="+mj-lt"/>
              <a:ea typeface="Charis SIL" panose="02000500060000020004" pitchFamily="2" charset="0"/>
              <a:cs typeface="Charis SIL" panose="02000500060000020004" pitchFamily="2" charset="0"/>
            </a:endParaRPr>
          </a:p>
          <a:p>
            <a:pPr>
              <a:lnSpc>
                <a:spcPct val="125000"/>
              </a:lnSpc>
              <a:spcBef>
                <a:spcPct val="50000"/>
              </a:spcBef>
              <a:tabLst>
                <a:tab pos="1973263" algn="l"/>
                <a:tab pos="3222625" algn="l"/>
                <a:tab pos="4397375" algn="l"/>
              </a:tabLst>
            </a:pPr>
            <a:r>
              <a:rPr lang="en-US" sz="3600" b="1" dirty="0">
                <a:latin typeface="+mj-lt"/>
                <a:ea typeface="Charis SIL" panose="02000500060000020004" pitchFamily="2" charset="0"/>
                <a:cs typeface="Charis SIL" panose="02000500060000020004" pitchFamily="2" charset="0"/>
              </a:rPr>
              <a:t>- </a:t>
            </a: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a:t>
            </a:r>
          </a:p>
          <a:p>
            <a:pPr marL="457200" indent="-457200">
              <a:spcBef>
                <a:spcPts val="600"/>
              </a:spcBef>
              <a:buFont typeface="Wingdings" panose="05000000000000000000" pitchFamily="2" charset="2"/>
              <a:buChar char="§"/>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Evidence</a:t>
            </a:r>
          </a:p>
          <a:p>
            <a:pPr marL="457200" indent="-457200">
              <a:spcBef>
                <a:spcPts val="600"/>
              </a:spcBef>
              <a:buFont typeface="Wingdings" panose="05000000000000000000" pitchFamily="2" charset="2"/>
              <a:buChar char="§"/>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Discussion</a:t>
            </a:r>
          </a:p>
          <a:p>
            <a:pPr marL="457200" indent="-457200">
              <a:spcBef>
                <a:spcPts val="600"/>
              </a:spcBef>
              <a:buFont typeface="Wingdings" panose="05000000000000000000" pitchFamily="2" charset="2"/>
              <a:buChar char="§"/>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Similarity </a:t>
            </a:r>
            <a:endParaRPr lang="en-US" sz="2800" dirty="0">
              <a:solidFill>
                <a:srgbClr val="221E1F"/>
              </a:solidFill>
              <a:effectLst/>
              <a:latin typeface="+mj-lt"/>
              <a:ea typeface="Calibri" panose="020F0502020204030204" pitchFamily="34" charset="0"/>
              <a:cs typeface="Times New Roman" panose="02020603050405020304" pitchFamily="18" charset="0"/>
            </a:endParaRPr>
          </a:p>
          <a:p>
            <a:pPr marL="533400" indent="-533400">
              <a:lnSpc>
                <a:spcPct val="125000"/>
              </a:lnSpc>
              <a:spcBef>
                <a:spcPct val="50000"/>
              </a:spcBef>
              <a:tabLst>
                <a:tab pos="1973263" algn="l"/>
                <a:tab pos="3222625" algn="l"/>
                <a:tab pos="4397375" algn="l"/>
              </a:tabLst>
            </a:pPr>
            <a:r>
              <a:rPr lang="en-US" sz="1800" dirty="0">
                <a:solidFill>
                  <a:srgbClr val="221E1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b="1" dirty="0">
              <a:latin typeface="Charis SIL" panose="02000500060000020004" pitchFamily="2" charset="0"/>
              <a:ea typeface="Charis SIL" panose="02000500060000020004" pitchFamily="2" charset="0"/>
              <a:cs typeface="Charis SIL" panose="02000500060000020004" pitchFamily="2" charset="0"/>
            </a:endParaRPr>
          </a:p>
        </p:txBody>
      </p:sp>
    </p:spTree>
    <p:extLst>
      <p:ext uri="{BB962C8B-B14F-4D97-AF65-F5344CB8AC3E}">
        <p14:creationId xmlns:p14="http://schemas.microsoft.com/office/powerpoint/2010/main" val="256546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30</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5" y="1038788"/>
            <a:ext cx="8280028" cy="4893647"/>
          </a:xfrm>
          <a:prstGeom prst="rect">
            <a:avLst/>
          </a:prstGeom>
          <a:noFill/>
          <a:ln w="9525">
            <a:noFill/>
            <a:miter lim="800000"/>
            <a:headEnd/>
            <a:tailEnd/>
          </a:ln>
        </p:spPr>
        <p:txBody>
          <a:bodyPr wrap="square">
            <a:spAutoFit/>
          </a:bodyPr>
          <a:lstStyle/>
          <a:p>
            <a:pPr algn="l"/>
            <a:r>
              <a:rPr lang="en-US" b="1" kern="0" dirty="0">
                <a:effectLst/>
                <a:latin typeface="Times New Roman" panose="02020603050405020304" pitchFamily="18" charset="0"/>
                <a:ea typeface="Calibri" panose="020F0502020204030204" pitchFamily="34" charset="0"/>
              </a:rPr>
              <a:t>Phonetics</a:t>
            </a:r>
            <a:endParaRPr lang="en-US" b="1" dirty="0">
              <a:cs typeface="Times New Roman" panose="02020603050405020304" pitchFamily="18" charset="0"/>
            </a:endParaRPr>
          </a:p>
          <a:p>
            <a:pPr algn="l"/>
            <a:r>
              <a:rPr lang="en-US" dirty="0">
                <a:latin typeface="TimesNewRomanPSMT"/>
              </a:rPr>
              <a:t>E</a:t>
            </a:r>
            <a:r>
              <a:rPr lang="en-US" b="0" i="0" u="none" strike="noStrike" baseline="0" dirty="0">
                <a:latin typeface="TimesNewRomanPSMT"/>
              </a:rPr>
              <a:t>xtra-systematic phonetic elements: non-IPA sounds</a:t>
            </a:r>
          </a:p>
          <a:p>
            <a:pPr algn="l"/>
            <a:endParaRPr lang="en-US" b="0" i="0" u="none" strike="noStrike" baseline="0" dirty="0">
              <a:latin typeface="TimesNewRomanPSMT"/>
            </a:endParaRPr>
          </a:p>
          <a:p>
            <a:pPr algn="l"/>
            <a:r>
              <a:rPr lang="en-US" b="0" i="0" u="none" strike="noStrike" baseline="0" dirty="0">
                <a:latin typeface="TimesNewRomanPSMT"/>
              </a:rPr>
              <a:t>{whistle-1} is a series of short high-tone high-pitch whistles produced with strongly protruded lips (</a:t>
            </a:r>
            <a:r>
              <a:rPr lang="en-US" b="0" i="0" u="none" strike="noStrike" baseline="0" dirty="0" err="1">
                <a:latin typeface="TimesNewRomanPSMT"/>
              </a:rPr>
              <a:t>Babanki</a:t>
            </a:r>
            <a:r>
              <a:rPr lang="en-US" b="0" i="0" u="none" strike="noStrike" baseline="0" dirty="0">
                <a:latin typeface="TimesNewRomanPSMT"/>
              </a:rPr>
              <a:t>)</a:t>
            </a:r>
          </a:p>
          <a:p>
            <a:pPr algn="l"/>
            <a:endParaRPr lang="en-US" dirty="0">
              <a:latin typeface="TimesNewRomanPSMT"/>
              <a:cs typeface="Times New Roman" panose="02020603050405020304" pitchFamily="18" charset="0"/>
            </a:endParaRPr>
          </a:p>
          <a:p>
            <a:pPr algn="l"/>
            <a:r>
              <a:rPr lang="en-US" b="0" i="0" u="none" strike="noStrike" baseline="0" dirty="0">
                <a:latin typeface="TimesNewRomanPSMT"/>
              </a:rPr>
              <a:t>{kiss-1}is a </a:t>
            </a:r>
            <a:r>
              <a:rPr lang="en-US" b="0" i="0" u="none" strike="noStrike" baseline="0" dirty="0" err="1">
                <a:latin typeface="TimesNewRomanPSMT"/>
              </a:rPr>
              <a:t>crosslinguistically</a:t>
            </a:r>
            <a:r>
              <a:rPr lang="en-US" dirty="0">
                <a:latin typeface="TimesNewRomanPSMT"/>
              </a:rPr>
              <a:t> </a:t>
            </a:r>
            <a:r>
              <a:rPr lang="en-US" b="0" i="0" u="none" strike="noStrike" baseline="0" dirty="0">
                <a:latin typeface="TimesNewRomanPSMT"/>
              </a:rPr>
              <a:t>common kissing sound noted as [↓B’] (</a:t>
            </a:r>
            <a:r>
              <a:rPr lang="en-US" b="0" i="0" u="none" strike="noStrike" baseline="0" dirty="0" err="1">
                <a:latin typeface="TimesNewRomanPSMT"/>
              </a:rPr>
              <a:t>Babanki</a:t>
            </a:r>
            <a:r>
              <a:rPr lang="en-US" b="0" i="0" u="none" strike="noStrike" baseline="0" dirty="0">
                <a:latin typeface="TimesNewRomanPSMT"/>
              </a:rPr>
              <a:t> and Bum)</a:t>
            </a:r>
          </a:p>
          <a:p>
            <a:pPr algn="l"/>
            <a:endParaRPr lang="en-US" dirty="0">
              <a:latin typeface="TimesNewRomanPSMT"/>
              <a:cs typeface="Times New Roman" panose="02020603050405020304" pitchFamily="18" charset="0"/>
            </a:endParaRPr>
          </a:p>
          <a:p>
            <a:pPr algn="l"/>
            <a:r>
              <a:rPr lang="en-US" dirty="0">
                <a:latin typeface="TimesNewRomanPSMT"/>
              </a:rPr>
              <a:t>M</a:t>
            </a:r>
            <a:r>
              <a:rPr lang="en-US" b="0" i="0" u="none" strike="noStrike" baseline="0" dirty="0">
                <a:latin typeface="TimesNewRomanPSMT"/>
              </a:rPr>
              <a:t>elodic uninterrupted vocalization {tune-1}, a holistic song-like pattern hummed to tend cattle (</a:t>
            </a:r>
            <a:r>
              <a:rPr lang="en-US" b="0" i="0" u="none" strike="noStrike" baseline="0" dirty="0" err="1">
                <a:latin typeface="TimesNewRomanPSMT"/>
              </a:rPr>
              <a:t>Babanki</a:t>
            </a:r>
            <a:r>
              <a:rPr lang="en-US" dirty="0">
                <a:latin typeface="TimesNewRomanPSMT"/>
              </a:rPr>
              <a:t>)</a:t>
            </a:r>
          </a:p>
          <a:p>
            <a:pPr algn="l"/>
            <a:endParaRPr lang="en-US" b="1" i="0" u="none" strike="noStrike" dirty="0">
              <a:cs typeface="Times New Roman" panose="02020603050405020304" pitchFamily="18" charset="0"/>
            </a:endParaRPr>
          </a:p>
          <a:p>
            <a:pPr marL="342900" indent="-342900" algn="l">
              <a:buFontTx/>
              <a:buChar char="-"/>
            </a:pPr>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364505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31</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5" y="1038788"/>
            <a:ext cx="8280028" cy="5693866"/>
          </a:xfrm>
          <a:prstGeom prst="rect">
            <a:avLst/>
          </a:prstGeom>
          <a:noFill/>
          <a:ln w="9525">
            <a:noFill/>
            <a:miter lim="800000"/>
            <a:headEnd/>
            <a:tailEnd/>
          </a:ln>
        </p:spPr>
        <p:txBody>
          <a:bodyPr wrap="square">
            <a:spAutoFit/>
          </a:bodyPr>
          <a:lstStyle/>
          <a:p>
            <a:pPr algn="l"/>
            <a:r>
              <a:rPr lang="en-US" sz="2800" b="1" kern="0" dirty="0">
                <a:effectLst/>
                <a:latin typeface="Times New Roman" panose="02020603050405020304" pitchFamily="18" charset="0"/>
                <a:ea typeface="Calibri" panose="020F0502020204030204" pitchFamily="34" charset="0"/>
              </a:rPr>
              <a:t>Phonetics</a:t>
            </a:r>
            <a:endParaRPr lang="en-US" b="1" dirty="0">
              <a:cs typeface="Times New Roman" panose="02020603050405020304" pitchFamily="18" charset="0"/>
            </a:endParaRPr>
          </a:p>
          <a:p>
            <a:pPr algn="l"/>
            <a:r>
              <a:rPr lang="en-US" dirty="0">
                <a:latin typeface="TimesNewRomanPSMT"/>
              </a:rPr>
              <a:t>E</a:t>
            </a:r>
            <a:r>
              <a:rPr lang="en-US" b="0" i="0" u="none" strike="noStrike" baseline="0" dirty="0">
                <a:latin typeface="TimesNewRomanPSMT"/>
              </a:rPr>
              <a:t>xtra-systematic phonetic elements: non-IPA sounds</a:t>
            </a:r>
          </a:p>
          <a:p>
            <a:pPr algn="l"/>
            <a:endParaRPr lang="en-US" b="1" i="0" u="none" strike="noStrike" dirty="0">
              <a:latin typeface="TimesNewRomanPSMT"/>
              <a:cs typeface="Times New Roman" panose="02020603050405020304" pitchFamily="18" charset="0"/>
            </a:endParaRPr>
          </a:p>
          <a:p>
            <a:pPr algn="l"/>
            <a:r>
              <a:rPr lang="en-US" b="0" i="0" u="none" strike="noStrike" baseline="0" dirty="0">
                <a:latin typeface="TimesNewRomanPSMT"/>
              </a:rPr>
              <a:t>{snap-1}, a short finger snap that can be repeated in a series</a:t>
            </a:r>
          </a:p>
          <a:p>
            <a:r>
              <a:rPr lang="en-US" b="0" i="0" u="none" strike="noStrike" baseline="0" dirty="0">
                <a:latin typeface="TimesNewRomanPSMT"/>
              </a:rPr>
              <a:t>with relatively short intervals (</a:t>
            </a:r>
            <a:r>
              <a:rPr lang="en-US" b="0" i="0" u="none" strike="noStrike" baseline="0" dirty="0" err="1">
                <a:latin typeface="TimesNewRomanPSMT"/>
              </a:rPr>
              <a:t>Babanki</a:t>
            </a:r>
            <a:r>
              <a:rPr lang="en-US" b="0" i="0" u="none" strike="noStrike" baseline="0" dirty="0">
                <a:latin typeface="TimesNewRomanPSMT"/>
              </a:rPr>
              <a:t> and Bum)</a:t>
            </a:r>
          </a:p>
          <a:p>
            <a:endParaRPr lang="en-US" dirty="0">
              <a:latin typeface="TimesNewRomanPSMT"/>
            </a:endParaRPr>
          </a:p>
          <a:p>
            <a:pPr algn="l"/>
            <a:r>
              <a:rPr lang="en-US" b="0" i="0" u="none" strike="noStrike" baseline="0" dirty="0">
                <a:latin typeface="TimesNewRomanPSMT"/>
              </a:rPr>
              <a:t>{spank-1}, combines an auditory feature (i.e., a relatively loud but dull bang similar to claps with a gestural and tactile component often used in CACs (Bum)</a:t>
            </a:r>
          </a:p>
          <a:p>
            <a:pPr algn="l"/>
            <a:endParaRPr lang="en-US" b="0" i="0" u="none" strike="noStrike" baseline="0" dirty="0">
              <a:latin typeface="TimesNewRomanPSMT"/>
            </a:endParaRPr>
          </a:p>
          <a:p>
            <a:pPr algn="l"/>
            <a:r>
              <a:rPr lang="en-US" b="0" i="0" u="none" strike="noStrike" baseline="0" dirty="0">
                <a:latin typeface="TimesNewRomanPSMT"/>
              </a:rPr>
              <a:t>{object-1}) is made by means of a receptacle, usually a container used to give food. The speaker hits the container to alert the animals to come to eat.</a:t>
            </a:r>
          </a:p>
          <a:p>
            <a:pPr algn="l"/>
            <a:endParaRPr lang="en-US" b="1" i="0" u="none" strike="noStrike" dirty="0">
              <a:cs typeface="Times New Roman" panose="02020603050405020304" pitchFamily="18" charset="0"/>
            </a:endParaRPr>
          </a:p>
          <a:p>
            <a:pPr marL="342900" indent="-342900" algn="l">
              <a:buFontTx/>
              <a:buChar char="-"/>
            </a:pPr>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117289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32</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5" y="1038788"/>
            <a:ext cx="8280028" cy="4955203"/>
          </a:xfrm>
          <a:prstGeom prst="rect">
            <a:avLst/>
          </a:prstGeom>
          <a:noFill/>
          <a:ln w="9525">
            <a:noFill/>
            <a:miter lim="800000"/>
            <a:headEnd/>
            <a:tailEnd/>
          </a:ln>
        </p:spPr>
        <p:txBody>
          <a:bodyPr wrap="square">
            <a:spAutoFit/>
          </a:bodyPr>
          <a:lstStyle/>
          <a:p>
            <a:pPr algn="l"/>
            <a:r>
              <a:rPr lang="en-US" sz="2800" b="1" kern="0" dirty="0">
                <a:effectLst/>
                <a:latin typeface="Times New Roman" panose="02020603050405020304" pitchFamily="18" charset="0"/>
                <a:ea typeface="Calibri" panose="020F0502020204030204" pitchFamily="34" charset="0"/>
              </a:rPr>
              <a:t>Phonetics</a:t>
            </a:r>
          </a:p>
          <a:p>
            <a:pPr algn="l"/>
            <a:endParaRPr lang="en-US" b="1" dirty="0">
              <a:cs typeface="Times New Roman" panose="02020603050405020304" pitchFamily="18" charset="0"/>
            </a:endParaRPr>
          </a:p>
          <a:p>
            <a:pPr algn="l"/>
            <a:r>
              <a:rPr lang="en-US" dirty="0">
                <a:cs typeface="Times New Roman" panose="02020603050405020304" pitchFamily="18" charset="0"/>
              </a:rPr>
              <a:t>Syllable structure: CACs allow consonantal nuclei.</a:t>
            </a:r>
          </a:p>
          <a:p>
            <a:pPr algn="l"/>
            <a:endParaRPr lang="en-US" i="1" u="none" strike="noStrike" baseline="0" dirty="0">
              <a:latin typeface="TimesNewRomanPS-ItalicMT"/>
            </a:endParaRPr>
          </a:p>
          <a:p>
            <a:pPr algn="l"/>
            <a:r>
              <a:rPr lang="en-US" dirty="0">
                <a:latin typeface="TimesNewRomanPS-ItalicMT"/>
                <a:cs typeface="Times New Roman" panose="02020603050405020304" pitchFamily="18" charset="0"/>
              </a:rPr>
              <a:t>Consonantal CACs: </a:t>
            </a:r>
            <a:r>
              <a:rPr lang="en-US" b="1" i="1" u="none" strike="noStrike" baseline="0" dirty="0">
                <a:latin typeface="TimesNewRomanPS-ItalicMT"/>
              </a:rPr>
              <a:t>ʃː</a:t>
            </a:r>
            <a:r>
              <a:rPr lang="en-US" i="0" u="none" strike="noStrike" baseline="0" dirty="0">
                <a:latin typeface="TimesNewRomanPSMT"/>
              </a:rPr>
              <a:t>,</a:t>
            </a:r>
            <a:r>
              <a:rPr lang="en-US" b="1" i="0" u="none" strike="noStrike" baseline="0" dirty="0">
                <a:latin typeface="TimesNewRomanPSMT"/>
              </a:rPr>
              <a:t> </a:t>
            </a:r>
            <a:r>
              <a:rPr lang="en-US" b="1" i="1" u="none" strike="noStrike" baseline="0" dirty="0" err="1">
                <a:latin typeface="TimesNewRomanPS-ItalicMT"/>
              </a:rPr>
              <a:t>ǀʷ</a:t>
            </a:r>
            <a:r>
              <a:rPr lang="en-US" i="0" u="none" strike="noStrike" baseline="0" dirty="0">
                <a:latin typeface="TimesNewRomanPSMT"/>
              </a:rPr>
              <a:t>,</a:t>
            </a:r>
            <a:r>
              <a:rPr lang="en-US" b="1" i="0" u="none" strike="noStrike" baseline="0" dirty="0">
                <a:latin typeface="TimesNewRomanPSMT"/>
              </a:rPr>
              <a:t> </a:t>
            </a:r>
            <a:r>
              <a:rPr lang="en-US" b="1" i="1" u="none" strike="noStrike" baseline="0" dirty="0">
                <a:latin typeface="TimesNewRomanPS-ItalicMT"/>
              </a:rPr>
              <a:t>ǁ̠ </a:t>
            </a:r>
            <a:r>
              <a:rPr lang="en-US" u="none" strike="noStrike" baseline="0" dirty="0">
                <a:latin typeface="TimesNewRomanPS-ItalicMT"/>
              </a:rPr>
              <a:t>(</a:t>
            </a:r>
            <a:r>
              <a:rPr lang="en-US" u="none" strike="noStrike" baseline="0" dirty="0" err="1">
                <a:latin typeface="TimesNewRomanPS-ItalicMT"/>
              </a:rPr>
              <a:t>Babanki</a:t>
            </a:r>
            <a:r>
              <a:rPr lang="en-US" u="none" strike="noStrike" baseline="0" dirty="0">
                <a:latin typeface="TimesNewRomanPS-ItalicMT"/>
              </a:rPr>
              <a:t> and Bum), </a:t>
            </a:r>
            <a:r>
              <a:rPr lang="en-US" b="1" i="1" u="none" strike="noStrike" baseline="0" dirty="0" err="1">
                <a:latin typeface="TimesNewRomanPS-ItalicMT"/>
              </a:rPr>
              <a:t>ʔʃ</a:t>
            </a:r>
            <a:r>
              <a:rPr lang="en-US" b="1" i="1" u="none" strike="noStrike" baseline="0" dirty="0">
                <a:latin typeface="TimesNewRomanPS-ItalicMT"/>
              </a:rPr>
              <a:t>̩ </a:t>
            </a:r>
            <a:r>
              <a:rPr lang="en-US" b="0" u="none" strike="noStrike" baseline="0" dirty="0">
                <a:latin typeface="TimesNewRomanPS-ItalicMT"/>
              </a:rPr>
              <a:t>(</a:t>
            </a:r>
            <a:r>
              <a:rPr lang="en-US" b="0" i="0" u="none" strike="noStrike" baseline="0" dirty="0" err="1">
                <a:latin typeface="TimesNewRomanPSMT"/>
              </a:rPr>
              <a:t>Babanki</a:t>
            </a:r>
            <a:r>
              <a:rPr lang="en-US" dirty="0">
                <a:latin typeface="TimesNewRomanPSMT"/>
              </a:rPr>
              <a:t>)</a:t>
            </a:r>
            <a:endParaRPr lang="en-US" u="none" strike="noStrike" baseline="0" dirty="0">
              <a:latin typeface="TimesNewRomanPS-ItalicMT"/>
            </a:endParaRPr>
          </a:p>
          <a:p>
            <a:pPr algn="l"/>
            <a:endParaRPr lang="en-US" b="1" i="1" dirty="0">
              <a:latin typeface="TimesNewRomanPS-ItalicMT"/>
              <a:cs typeface="Times New Roman" panose="02020603050405020304" pitchFamily="18" charset="0"/>
            </a:endParaRPr>
          </a:p>
          <a:p>
            <a:r>
              <a:rPr lang="en-US" i="0" u="none" strike="noStrike" dirty="0">
                <a:cs typeface="Times New Roman" panose="02020603050405020304" pitchFamily="18" charset="0"/>
              </a:rPr>
              <a:t>Glottal onset</a:t>
            </a:r>
            <a:r>
              <a:rPr lang="en-US" b="1" i="0" u="none" strike="noStrike" dirty="0">
                <a:cs typeface="Times New Roman" panose="02020603050405020304" pitchFamily="18" charset="0"/>
              </a:rPr>
              <a:t>: </a:t>
            </a:r>
            <a:r>
              <a:rPr lang="en-US" b="1" i="1" u="none" strike="noStrike" baseline="0" dirty="0" err="1">
                <a:latin typeface="TimesNewRomanPS-ItalicMT"/>
              </a:rPr>
              <a:t>ʔʃ</a:t>
            </a:r>
            <a:r>
              <a:rPr lang="en-US" b="1" i="1" u="none" strike="noStrike" baseline="0" dirty="0">
                <a:latin typeface="TimesNewRomanPS-ItalicMT"/>
              </a:rPr>
              <a:t>̩</a:t>
            </a:r>
            <a:r>
              <a:rPr lang="en-US" b="0" i="1" u="none" strike="noStrike" baseline="0" dirty="0">
                <a:latin typeface="TimesNewRomanPS-ItalicMT"/>
              </a:rPr>
              <a:t> </a:t>
            </a:r>
            <a:r>
              <a:rPr lang="en-US" b="0" i="0" u="none" strike="noStrike" baseline="0" dirty="0">
                <a:latin typeface="TimesNewRomanPSMT"/>
              </a:rPr>
              <a:t>often replicated as </a:t>
            </a:r>
            <a:r>
              <a:rPr lang="en-US" b="1" i="1" u="none" strike="noStrike" baseline="0" dirty="0" err="1">
                <a:latin typeface="TimesNewRomanPS-ItalicMT"/>
              </a:rPr>
              <a:t>ʔʃ</a:t>
            </a:r>
            <a:r>
              <a:rPr lang="en-US" b="1" i="1" u="none" strike="noStrike" baseline="0" dirty="0">
                <a:latin typeface="TimesNewRomanPS-ItalicMT"/>
              </a:rPr>
              <a:t>̩-</a:t>
            </a:r>
            <a:r>
              <a:rPr lang="en-US" b="1" i="1" u="none" strike="noStrike" baseline="0" dirty="0" err="1">
                <a:latin typeface="TimesNewRomanPS-ItalicMT"/>
              </a:rPr>
              <a:t>ʔʃ</a:t>
            </a:r>
            <a:r>
              <a:rPr lang="en-US" b="1" i="1" u="none" strike="noStrike" baseline="0" dirty="0">
                <a:latin typeface="TimesNewRomanPS-ItalicMT"/>
              </a:rPr>
              <a:t>̩-</a:t>
            </a:r>
            <a:r>
              <a:rPr lang="en-US" b="1" i="1" u="none" strike="noStrike" baseline="0" dirty="0" err="1">
                <a:latin typeface="TimesNewRomanPS-ItalicMT"/>
              </a:rPr>
              <a:t>ʔʃ</a:t>
            </a:r>
            <a:r>
              <a:rPr lang="en-US" b="1" i="1" u="none" strike="noStrike" baseline="0" dirty="0">
                <a:latin typeface="TimesNewRomanPS-ItalicMT"/>
              </a:rPr>
              <a:t> </a:t>
            </a:r>
            <a:r>
              <a:rPr lang="en-US" b="0" u="none" strike="noStrike" baseline="0" dirty="0">
                <a:latin typeface="TimesNewRomanPS-ItalicMT"/>
              </a:rPr>
              <a:t>(</a:t>
            </a:r>
            <a:r>
              <a:rPr lang="en-US" b="0" i="0" u="none" strike="noStrike" baseline="0" dirty="0" err="1">
                <a:latin typeface="TimesNewRomanPSMT"/>
              </a:rPr>
              <a:t>Babanki</a:t>
            </a:r>
            <a:r>
              <a:rPr lang="en-US" dirty="0">
                <a:latin typeface="TimesNewRomanPSMT"/>
              </a:rPr>
              <a:t>)</a:t>
            </a:r>
          </a:p>
          <a:p>
            <a:endParaRPr lang="en-US" u="none" strike="noStrike" baseline="0" dirty="0">
              <a:latin typeface="TimesNewRomanPSMT"/>
            </a:endParaRPr>
          </a:p>
          <a:p>
            <a:endParaRPr lang="en-US" u="none" strike="noStrike" baseline="0" dirty="0">
              <a:latin typeface="TimesNewRomanPSMT"/>
            </a:endParaRPr>
          </a:p>
          <a:p>
            <a:pPr algn="l"/>
            <a:r>
              <a:rPr lang="en-US" dirty="0">
                <a:latin typeface="TimesNewRomanPSMT"/>
              </a:rPr>
              <a:t>C</a:t>
            </a:r>
            <a:r>
              <a:rPr lang="en-US" b="0" i="0" u="none" strike="noStrike" baseline="0" dirty="0">
                <a:latin typeface="TimesNewRomanPSMT"/>
              </a:rPr>
              <a:t>ontour tones and diphthongs: </a:t>
            </a:r>
            <a:r>
              <a:rPr lang="en-US" b="1" i="1" u="none" strike="noStrike" baseline="0" dirty="0" err="1">
                <a:latin typeface="TimesNewRomanPS-ItalicMT"/>
              </a:rPr>
              <a:t>bùús</a:t>
            </a:r>
            <a:r>
              <a:rPr lang="en-US" b="0" i="0" u="none" strike="noStrike" baseline="0" dirty="0">
                <a:latin typeface="TimesNewRomanPSMT"/>
              </a:rPr>
              <a:t>, </a:t>
            </a:r>
            <a:r>
              <a:rPr lang="en-US" b="1" i="1" u="none" strike="noStrike" baseline="0" dirty="0" err="1">
                <a:latin typeface="TimesNewRomanPS-ItalicMT"/>
              </a:rPr>
              <a:t>mùús</a:t>
            </a:r>
            <a:r>
              <a:rPr lang="en-US" b="0" i="0" u="none" strike="noStrike" baseline="0" dirty="0">
                <a:latin typeface="TimesNewRomanPSMT"/>
              </a:rPr>
              <a:t>, and </a:t>
            </a:r>
            <a:r>
              <a:rPr lang="en-US" b="1" i="1" u="none" strike="noStrike" baseline="0" dirty="0" err="1">
                <a:latin typeface="TimesNewRomanPS-ItalicMT"/>
              </a:rPr>
              <a:t>tʃááìʔ</a:t>
            </a:r>
            <a:r>
              <a:rPr lang="en-US" b="0" i="1" u="none" strike="noStrike" baseline="0" dirty="0">
                <a:latin typeface="TimesNewRomanPS-ItalicMT"/>
              </a:rPr>
              <a:t> </a:t>
            </a:r>
            <a:r>
              <a:rPr lang="en-US" dirty="0">
                <a:latin typeface="TimesNewRomanPSMT"/>
              </a:rPr>
              <a:t>(</a:t>
            </a:r>
            <a:r>
              <a:rPr lang="en-US" b="0" i="0" u="none" strike="noStrike" baseline="0" dirty="0" err="1">
                <a:latin typeface="TimesNewRomanPSMT"/>
              </a:rPr>
              <a:t>Babanki</a:t>
            </a:r>
            <a:r>
              <a:rPr lang="en-US" b="0" i="0" u="none" strike="noStrike" baseline="0" dirty="0">
                <a:latin typeface="TimesNewRomanPSMT"/>
              </a:rPr>
              <a:t>) or </a:t>
            </a:r>
            <a:r>
              <a:rPr lang="en-US" b="1" i="1" u="none" strike="noStrike" baseline="0" dirty="0" err="1">
                <a:latin typeface="TimesNewRomanPS-ItalicMT"/>
              </a:rPr>
              <a:t>tʃái</a:t>
            </a:r>
            <a:r>
              <a:rPr lang="en-US" b="0" i="1" u="none" strike="noStrike" baseline="0" dirty="0">
                <a:latin typeface="TimesNewRomanPS-ItalicMT"/>
              </a:rPr>
              <a:t>̀</a:t>
            </a:r>
            <a:r>
              <a:rPr lang="en-US" b="0" i="0" u="none" strike="noStrike" baseline="0" dirty="0">
                <a:latin typeface="TimesNewRomanPSMT"/>
              </a:rPr>
              <a:t>, </a:t>
            </a:r>
            <a:r>
              <a:rPr lang="en-US" b="1" i="1" u="none" strike="noStrike" baseline="0" dirty="0" err="1">
                <a:latin typeface="TimesNewRomanPS-ItalicMT"/>
              </a:rPr>
              <a:t>mɛ̀ɛ́ʔ</a:t>
            </a:r>
            <a:r>
              <a:rPr lang="en-US" b="0" i="0" u="none" strike="noStrike" baseline="0" dirty="0">
                <a:latin typeface="TimesNewRomanPSMT"/>
              </a:rPr>
              <a:t>, and </a:t>
            </a:r>
            <a:r>
              <a:rPr lang="en-US" b="1" i="1" u="none" strike="noStrike" baseline="0" dirty="0" err="1">
                <a:latin typeface="TimesNewRomanPS-ItalicMT"/>
              </a:rPr>
              <a:t>mɔ̀ɔ́ʔ</a:t>
            </a:r>
            <a:r>
              <a:rPr lang="en-US" b="1" i="0" u="none" strike="noStrike" baseline="0" dirty="0">
                <a:latin typeface="TimesNewRomanPSMT"/>
              </a:rPr>
              <a:t> </a:t>
            </a:r>
            <a:r>
              <a:rPr lang="en-US" b="0" i="0" u="none" strike="noStrike" baseline="0" dirty="0">
                <a:latin typeface="TimesNewRomanPSMT"/>
              </a:rPr>
              <a:t>(Bum)</a:t>
            </a:r>
            <a:endParaRPr lang="en-US" u="none" strike="noStrike" baseline="0" dirty="0">
              <a:latin typeface="TimesNewRomanPS-ItalicMT"/>
            </a:endParaRPr>
          </a:p>
          <a:p>
            <a:pPr algn="l"/>
            <a:endParaRPr lang="en-US" b="1" i="0" u="none" strike="noStrike" dirty="0">
              <a:cs typeface="Times New Roman" panose="02020603050405020304" pitchFamily="18" charset="0"/>
            </a:endParaRPr>
          </a:p>
          <a:p>
            <a:pPr algn="l"/>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250823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33</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5" y="1038788"/>
            <a:ext cx="8280028" cy="4955203"/>
          </a:xfrm>
          <a:prstGeom prst="rect">
            <a:avLst/>
          </a:prstGeom>
          <a:noFill/>
          <a:ln w="9525">
            <a:noFill/>
            <a:miter lim="800000"/>
            <a:headEnd/>
            <a:tailEnd/>
          </a:ln>
        </p:spPr>
        <p:txBody>
          <a:bodyPr wrap="square">
            <a:spAutoFit/>
          </a:bodyPr>
          <a:lstStyle/>
          <a:p>
            <a:pPr algn="l"/>
            <a:r>
              <a:rPr lang="en-US" sz="2800" b="1" kern="0" dirty="0">
                <a:effectLst/>
                <a:latin typeface="Times New Roman" panose="02020603050405020304" pitchFamily="18" charset="0"/>
                <a:ea typeface="Calibri" panose="020F0502020204030204" pitchFamily="34" charset="0"/>
              </a:rPr>
              <a:t>Phonetics</a:t>
            </a:r>
            <a:endParaRPr lang="en-US" b="1" dirty="0">
              <a:cs typeface="Times New Roman" panose="02020603050405020304" pitchFamily="18" charset="0"/>
            </a:endParaRPr>
          </a:p>
          <a:p>
            <a:pPr algn="l"/>
            <a:r>
              <a:rPr lang="en-US" i="0" u="none" strike="noStrike" dirty="0">
                <a:cs typeface="Times New Roman" panose="02020603050405020304" pitchFamily="18" charset="0"/>
              </a:rPr>
              <a:t>Length</a:t>
            </a:r>
            <a:r>
              <a:rPr lang="en-US" b="1" i="0" u="none" strike="noStrike" dirty="0">
                <a:cs typeface="Times New Roman" panose="02020603050405020304" pitchFamily="18" charset="0"/>
              </a:rPr>
              <a:t>: </a:t>
            </a:r>
            <a:r>
              <a:rPr lang="en-US" dirty="0">
                <a:latin typeface="TimesNewRomanPSMT"/>
                <a:cs typeface="Times New Roman" panose="02020603050405020304" pitchFamily="18" charset="0"/>
              </a:rPr>
              <a:t>L</a:t>
            </a:r>
            <a:r>
              <a:rPr lang="en-US" b="0" i="0" u="none" strike="noStrike" baseline="0" dirty="0">
                <a:latin typeface="TimesNewRomanPSMT"/>
              </a:rPr>
              <a:t>ong vowels are common and need not convey any type of intensity of emphasis: </a:t>
            </a:r>
            <a:r>
              <a:rPr lang="en-US" b="1" i="1" u="none" strike="noStrike" baseline="0" dirty="0" err="1">
                <a:latin typeface="TimesNewRomanPS-ItalicMT"/>
              </a:rPr>
              <a:t>hə́ə́iʔ</a:t>
            </a:r>
            <a:r>
              <a:rPr lang="en-US" b="1" i="0" u="none" strike="noStrike" baseline="0" dirty="0">
                <a:latin typeface="TimesNewRomanPSMT"/>
              </a:rPr>
              <a:t>, </a:t>
            </a:r>
            <a:r>
              <a:rPr lang="en-US" b="1" i="1" u="none" strike="noStrike" baseline="0" dirty="0" err="1">
                <a:latin typeface="TimesNewRomanPS-ItalicMT"/>
              </a:rPr>
              <a:t>hə́rə́ə</a:t>
            </a:r>
            <a:r>
              <a:rPr lang="en-US" b="1" i="1" u="none" strike="noStrike" baseline="0" dirty="0">
                <a:latin typeface="TimesNewRomanPS-ItalicMT"/>
              </a:rPr>
              <a:t>̀</a:t>
            </a:r>
            <a:r>
              <a:rPr lang="en-US" b="1" i="0" u="none" strike="noStrike" baseline="0" dirty="0">
                <a:latin typeface="TimesNewRomanPSMT"/>
              </a:rPr>
              <a:t>, </a:t>
            </a:r>
            <a:r>
              <a:rPr lang="en-US" b="1" i="1" u="none" strike="noStrike" baseline="0" dirty="0" err="1">
                <a:latin typeface="TimesNewRomanPS-ItalicMT"/>
              </a:rPr>
              <a:t>waa</a:t>
            </a:r>
            <a:r>
              <a:rPr lang="en-US" dirty="0">
                <a:latin typeface="TimesNewRomanPSMT"/>
              </a:rPr>
              <a:t>, </a:t>
            </a:r>
            <a:r>
              <a:rPr lang="en-US" b="1" i="1" u="none" strike="noStrike" baseline="0" dirty="0" err="1">
                <a:latin typeface="TimesNewRomanPS-ItalicMT"/>
              </a:rPr>
              <a:t>tʃaaaiʔ</a:t>
            </a:r>
            <a:r>
              <a:rPr lang="en-US" b="1" i="0" u="none" strike="noStrike" baseline="0" dirty="0">
                <a:latin typeface="TimesNewRomanPSMT"/>
              </a:rPr>
              <a:t>, </a:t>
            </a:r>
            <a:r>
              <a:rPr lang="en-US" b="1" i="1" u="none" strike="noStrike" baseline="0" dirty="0" err="1">
                <a:latin typeface="TimesNewRomanPS-ItalicMT"/>
              </a:rPr>
              <a:t>tʃe</a:t>
            </a:r>
            <a:r>
              <a:rPr lang="en-US" b="1" i="1" u="none" strike="noStrike" baseline="0" dirty="0">
                <a:latin typeface="TimesNewRomanPS-ItalicMT"/>
              </a:rPr>
              <a:t>̰̋ḛ̀ḛ̀</a:t>
            </a:r>
            <a:r>
              <a:rPr lang="en-US" b="1" i="1" u="none" strike="noStrike" baseline="0" dirty="0" err="1">
                <a:latin typeface="TimesNewRomanPS-ItalicMT"/>
              </a:rPr>
              <a:t>iʔ</a:t>
            </a:r>
            <a:r>
              <a:rPr lang="en-US" b="0" i="0" u="none" strike="noStrike" baseline="0" dirty="0">
                <a:latin typeface="TimesNewRomanPSMT"/>
              </a:rPr>
              <a:t>, and </a:t>
            </a:r>
            <a:r>
              <a:rPr lang="en-US" b="1" i="1" u="none" strike="noStrike" baseline="0" dirty="0" err="1">
                <a:latin typeface="TimesNewRomanPS-ItalicMT"/>
              </a:rPr>
              <a:t>yeee</a:t>
            </a:r>
            <a:r>
              <a:rPr lang="en-US" b="0" i="1" u="none" strike="noStrike" baseline="0" dirty="0">
                <a:latin typeface="TimesNewRomanPS-ItalicMT"/>
              </a:rPr>
              <a:t> </a:t>
            </a:r>
            <a:r>
              <a:rPr lang="en-US" dirty="0">
                <a:latin typeface="TimesNewRomanPSMT"/>
              </a:rPr>
              <a:t>(</a:t>
            </a:r>
            <a:r>
              <a:rPr lang="en-US" b="0" i="0" u="none" strike="noStrike" baseline="0" dirty="0" err="1">
                <a:latin typeface="TimesNewRomanPSMT"/>
              </a:rPr>
              <a:t>Babanki</a:t>
            </a:r>
            <a:r>
              <a:rPr lang="en-US" b="0" i="0" u="none" strike="noStrike" baseline="0" dirty="0">
                <a:latin typeface="TimesNewRomanPSMT"/>
              </a:rPr>
              <a:t>). </a:t>
            </a:r>
          </a:p>
          <a:p>
            <a:pPr algn="l"/>
            <a:endParaRPr lang="en-US" dirty="0">
              <a:latin typeface="TimesNewRomanPSMT"/>
            </a:endParaRPr>
          </a:p>
          <a:p>
            <a:pPr algn="l"/>
            <a:r>
              <a:rPr lang="en-US" dirty="0">
                <a:latin typeface="TimesNewRomanPSMT"/>
              </a:rPr>
              <a:t>L</a:t>
            </a:r>
            <a:r>
              <a:rPr lang="en-US" b="0" i="0" u="none" strike="noStrike" baseline="0" dirty="0">
                <a:latin typeface="TimesNewRomanPSMT"/>
              </a:rPr>
              <a:t>ong consonants </a:t>
            </a:r>
            <a:r>
              <a:rPr lang="en-US" b="1" i="1" u="none" strike="noStrike" baseline="0" dirty="0">
                <a:latin typeface="TimesNewRomanPS-ItalicMT"/>
              </a:rPr>
              <a:t>ʃː</a:t>
            </a:r>
            <a:r>
              <a:rPr lang="en-US" b="0" i="1" u="none" strike="noStrike" baseline="0" dirty="0">
                <a:latin typeface="TimesNewRomanPS-ItalicMT"/>
              </a:rPr>
              <a:t> </a:t>
            </a:r>
            <a:r>
              <a:rPr lang="en-US" b="0" i="0" u="none" strike="noStrike" baseline="0" dirty="0">
                <a:latin typeface="TimesNewRomanPSMT"/>
              </a:rPr>
              <a:t>which can be lengthened to</a:t>
            </a:r>
            <a:r>
              <a:rPr lang="en-US" b="1" i="0" u="none" strike="noStrike" baseline="0" dirty="0">
                <a:latin typeface="TimesNewRomanPSMT"/>
              </a:rPr>
              <a:t> </a:t>
            </a:r>
            <a:r>
              <a:rPr lang="en-US" b="1" i="1" u="none" strike="noStrike" baseline="0" dirty="0">
                <a:latin typeface="TimesNewRomanPS-ItalicMT"/>
              </a:rPr>
              <a:t>ʃːː </a:t>
            </a:r>
            <a:r>
              <a:rPr lang="en-US" b="0" i="0" u="none" strike="noStrike" baseline="0" dirty="0">
                <a:latin typeface="TimesNewRomanPSMT"/>
              </a:rPr>
              <a:t>or exhibit even more exaggerated duration.</a:t>
            </a:r>
            <a:endParaRPr lang="en-US" b="1" i="0" u="none" strike="noStrike" dirty="0">
              <a:cs typeface="Times New Roman" panose="02020603050405020304" pitchFamily="18" charset="0"/>
            </a:endParaRPr>
          </a:p>
          <a:p>
            <a:pPr algn="l"/>
            <a:endParaRPr lang="en-US" b="1" i="0" u="none" strike="noStrike" baseline="0" dirty="0">
              <a:cs typeface="Times New Roman" panose="02020603050405020304" pitchFamily="18" charset="0"/>
            </a:endParaRPr>
          </a:p>
          <a:p>
            <a:pPr algn="l"/>
            <a:r>
              <a:rPr lang="en-US" dirty="0">
                <a:latin typeface="TimesNewRomanPSMT"/>
              </a:rPr>
              <a:t>CACs are o</a:t>
            </a:r>
            <a:r>
              <a:rPr lang="en-US" b="0" i="0" u="none" strike="noStrike" baseline="0" dirty="0">
                <a:latin typeface="TimesNewRomanPSMT"/>
              </a:rPr>
              <a:t>ften shouted, pronounced with particular intensity, speed, and excessive high pitch, sung following a determined melody pattern, or uttered with strongly modified voice thus being hummed, murmured, and/or whispered. </a:t>
            </a:r>
            <a:r>
              <a:rPr lang="en-US" b="1" i="1" u="none" strike="noStrike" baseline="0" dirty="0" err="1">
                <a:latin typeface="TimesNewRomanPS-ItalicMT"/>
              </a:rPr>
              <a:t>tʃe</a:t>
            </a:r>
            <a:r>
              <a:rPr lang="en-US" b="1" i="1" u="none" strike="noStrike" baseline="0" dirty="0">
                <a:latin typeface="TimesNewRomanPS-ItalicMT"/>
              </a:rPr>
              <a:t>̰̋ḛ̀ḛ̀</a:t>
            </a:r>
            <a:r>
              <a:rPr lang="en-US" b="1" i="1" u="none" strike="noStrike" baseline="0" dirty="0" err="1">
                <a:latin typeface="TimesNewRomanPS-ItalicMT"/>
              </a:rPr>
              <a:t>iʔ</a:t>
            </a:r>
            <a:r>
              <a:rPr lang="en-US" b="0" i="0" u="none" strike="noStrike" baseline="0" dirty="0">
                <a:latin typeface="TimesNewRomanPSMT"/>
              </a:rPr>
              <a:t>, is in fact usually pronounced with heavy </a:t>
            </a:r>
            <a:r>
              <a:rPr lang="en-US" b="0" i="0" u="none" strike="noStrike" baseline="0" dirty="0" err="1">
                <a:latin typeface="TimesNewRomanPSMT"/>
              </a:rPr>
              <a:t>laryngealization</a:t>
            </a:r>
            <a:r>
              <a:rPr lang="en-US" b="0" i="0" u="none" strike="noStrike" baseline="0" dirty="0">
                <a:latin typeface="TimesNewRomanPSMT"/>
              </a:rPr>
              <a:t> or creaky voice.</a:t>
            </a:r>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343253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34</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18275" y="1038788"/>
            <a:ext cx="8280028" cy="4216539"/>
          </a:xfrm>
          <a:prstGeom prst="rect">
            <a:avLst/>
          </a:prstGeom>
          <a:noFill/>
          <a:ln w="9525">
            <a:noFill/>
            <a:miter lim="800000"/>
            <a:headEnd/>
            <a:tailEnd/>
          </a:ln>
        </p:spPr>
        <p:txBody>
          <a:bodyPr wrap="square">
            <a:spAutoFit/>
          </a:bodyPr>
          <a:lstStyle/>
          <a:p>
            <a:pPr algn="l"/>
            <a:r>
              <a:rPr lang="en-US" sz="2800" b="1" kern="0" dirty="0">
                <a:effectLst/>
                <a:latin typeface="Times New Roman" panose="02020603050405020304" pitchFamily="18" charset="0"/>
                <a:ea typeface="Calibri" panose="020F0502020204030204" pitchFamily="34" charset="0"/>
              </a:rPr>
              <a:t>Phonetics</a:t>
            </a:r>
            <a:endParaRPr lang="en-US" b="1" dirty="0">
              <a:cs typeface="Times New Roman" panose="02020603050405020304" pitchFamily="18" charset="0"/>
            </a:endParaRPr>
          </a:p>
          <a:p>
            <a:pPr algn="l"/>
            <a:r>
              <a:rPr lang="en-US" b="0" i="0" u="none" strike="noStrike" baseline="0" dirty="0">
                <a:latin typeface="TimesNewRomanPSMT"/>
              </a:rPr>
              <a:t>semantic types of CACs are correlated with determined phonetic features</a:t>
            </a:r>
            <a:r>
              <a:rPr lang="en-US" b="1" i="0" u="none" strike="noStrike" dirty="0">
                <a:cs typeface="Times New Roman" panose="02020603050405020304" pitchFamily="18" charset="0"/>
              </a:rPr>
              <a:t>:</a:t>
            </a:r>
            <a:endParaRPr lang="en-US" b="0" i="0" u="none" strike="noStrike" baseline="0" dirty="0">
              <a:latin typeface="TimesNewRomanPSMT"/>
            </a:endParaRPr>
          </a:p>
          <a:p>
            <a:pPr algn="l"/>
            <a:endParaRPr lang="en-US" dirty="0">
              <a:latin typeface="TimesNewRomanPSMT"/>
            </a:endParaRPr>
          </a:p>
          <a:p>
            <a:pPr algn="l"/>
            <a:r>
              <a:rPr lang="en-US" b="0" i="0" u="none" strike="noStrike" baseline="0" dirty="0">
                <a:latin typeface="TimesNewRomanPSMT"/>
              </a:rPr>
              <a:t>Summonses realized with the so-called “friendly intonation” (</a:t>
            </a:r>
            <a:r>
              <a:rPr lang="en-US" b="0" i="0" u="none" strike="noStrike" baseline="0" dirty="0" err="1">
                <a:latin typeface="TimesNewRomanPSMT"/>
              </a:rPr>
              <a:t>Andrason</a:t>
            </a:r>
            <a:r>
              <a:rPr lang="en-US" b="0" i="0" u="none" strike="noStrike" baseline="0" dirty="0">
                <a:latin typeface="TimesNewRomanPSMT"/>
              </a:rPr>
              <a:t> and </a:t>
            </a:r>
            <a:r>
              <a:rPr lang="en-US" b="0" i="0" u="none" strike="noStrike" baseline="0" dirty="0" err="1">
                <a:latin typeface="TimesNewRomanPSMT"/>
              </a:rPr>
              <a:t>Karani</a:t>
            </a:r>
            <a:r>
              <a:rPr lang="en-US" b="0" i="0" u="none" strike="noStrike" baseline="0" dirty="0">
                <a:latin typeface="TimesNewRomanPSMT"/>
              </a:rPr>
              <a:t> 2021, </a:t>
            </a:r>
            <a:r>
              <a:rPr lang="en-US" b="0" i="0" u="none" strike="noStrike" baseline="0" dirty="0" err="1">
                <a:latin typeface="TimesNewRomanPSMT"/>
              </a:rPr>
              <a:t>Andrason</a:t>
            </a:r>
            <a:r>
              <a:rPr lang="en-US" b="0" i="0" u="none" strike="noStrike" baseline="0" dirty="0">
                <a:latin typeface="TimesNewRomanPSMT"/>
              </a:rPr>
              <a:t> 2022) and thus with a gentle voice, higher pitch, and melodically.</a:t>
            </a:r>
          </a:p>
          <a:p>
            <a:pPr algn="l"/>
            <a:endParaRPr lang="en-US" dirty="0">
              <a:latin typeface="TimesNewRomanPSMT"/>
              <a:cs typeface="Times New Roman" panose="02020603050405020304" pitchFamily="18" charset="0"/>
            </a:endParaRPr>
          </a:p>
          <a:p>
            <a:pPr algn="l"/>
            <a:r>
              <a:rPr lang="en-US" dirty="0">
                <a:latin typeface="TimesNewRomanPSMT"/>
              </a:rPr>
              <a:t>D</a:t>
            </a:r>
            <a:r>
              <a:rPr lang="en-US" b="0" i="0" u="none" strike="noStrike" baseline="0" dirty="0">
                <a:latin typeface="TimesNewRomanPSMT"/>
              </a:rPr>
              <a:t>ispersals realized with hostile pronunciation: loudly, quickly, and harshly (</a:t>
            </a:r>
            <a:r>
              <a:rPr lang="en-US" b="0" i="0" u="none" strike="noStrike" baseline="0" dirty="0" err="1">
                <a:latin typeface="TimesNewRomanPSMT"/>
              </a:rPr>
              <a:t>Andrason</a:t>
            </a:r>
            <a:r>
              <a:rPr lang="en-US" b="0" i="0" u="none" strike="noStrike" baseline="0" dirty="0">
                <a:latin typeface="TimesNewRomanPSMT"/>
              </a:rPr>
              <a:t> and </a:t>
            </a:r>
            <a:r>
              <a:rPr lang="en-US" b="0" i="0" u="none" strike="noStrike" baseline="0" dirty="0" err="1">
                <a:latin typeface="TimesNewRomanPSMT"/>
              </a:rPr>
              <a:t>Karani</a:t>
            </a:r>
            <a:r>
              <a:rPr lang="en-US" b="0" i="0" u="none" strike="noStrike" baseline="0" dirty="0">
                <a:latin typeface="TimesNewRomanPSMT"/>
              </a:rPr>
              <a:t> 2021, </a:t>
            </a:r>
            <a:r>
              <a:rPr lang="en-US" b="0" i="0" u="none" strike="noStrike" baseline="0" dirty="0" err="1">
                <a:latin typeface="TimesNewRomanPSMT"/>
              </a:rPr>
              <a:t>Andrason</a:t>
            </a:r>
            <a:r>
              <a:rPr lang="en-US" b="0" i="0" u="none" strike="noStrike" baseline="0" dirty="0">
                <a:latin typeface="TimesNewRomanPSMT"/>
              </a:rPr>
              <a:t> 2022) </a:t>
            </a:r>
            <a:endParaRPr lang="en-US" b="1" i="0" u="none" strike="noStrike" dirty="0">
              <a:cs typeface="Times New Roman" panose="02020603050405020304" pitchFamily="18" charset="0"/>
            </a:endParaRPr>
          </a:p>
          <a:p>
            <a:pPr algn="l"/>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136091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35</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6617196"/>
          </a:xfrm>
          <a:prstGeom prst="rect">
            <a:avLst/>
          </a:prstGeom>
          <a:noFill/>
          <a:ln w="9525">
            <a:noFill/>
            <a:miter lim="800000"/>
            <a:headEnd/>
            <a:tailEnd/>
          </a:ln>
        </p:spPr>
        <p:txBody>
          <a:bodyPr wrap="square">
            <a:spAutoFit/>
          </a:bodyPr>
          <a:lstStyle/>
          <a:p>
            <a:pPr algn="l"/>
            <a:r>
              <a:rPr lang="en-US" sz="2800" b="1" kern="0" dirty="0">
                <a:effectLst/>
                <a:latin typeface="Times New Roman" panose="02020603050405020304" pitchFamily="18" charset="0"/>
                <a:ea typeface="Calibri" panose="020F0502020204030204" pitchFamily="34" charset="0"/>
              </a:rPr>
              <a:t>Morphology</a:t>
            </a:r>
            <a:endParaRPr lang="en-US" b="1" dirty="0">
              <a:cs typeface="Times New Roman" panose="02020603050405020304" pitchFamily="18" charset="0"/>
            </a:endParaRPr>
          </a:p>
          <a:p>
            <a:pPr algn="l"/>
            <a:endParaRPr lang="en-US" b="1" i="0" u="none" strike="noStrike" baseline="0" dirty="0">
              <a:cs typeface="Times New Roman" panose="02020603050405020304" pitchFamily="18" charset="0"/>
            </a:endParaRPr>
          </a:p>
          <a:p>
            <a:r>
              <a:rPr lang="en-US" b="1" dirty="0">
                <a:cs typeface="Times New Roman" panose="02020603050405020304" pitchFamily="18" charset="0"/>
              </a:rPr>
              <a:t>Primary CACs morphologically simple. </a:t>
            </a:r>
            <a:r>
              <a:rPr lang="en-US" b="0" i="0" u="none" strike="noStrike" baseline="0" dirty="0">
                <a:latin typeface="TimesNewRomanPSMT"/>
              </a:rPr>
              <a:t>All primary CACs (21 in </a:t>
            </a:r>
            <a:r>
              <a:rPr lang="en-US" b="0" i="0" u="none" strike="noStrike" baseline="0" dirty="0" err="1">
                <a:latin typeface="TimesNewRomanPSMT"/>
              </a:rPr>
              <a:t>Babanki</a:t>
            </a:r>
            <a:r>
              <a:rPr lang="en-US" b="0" i="0" u="none" strike="noStrike" baseline="0" dirty="0">
                <a:latin typeface="TimesNewRomanPSMT"/>
              </a:rPr>
              <a:t> and 19 in Bum) are monomorphemic, without inflectional nor derivational affixes, nor compounding.</a:t>
            </a:r>
          </a:p>
          <a:p>
            <a:pPr algn="l"/>
            <a:endParaRPr lang="en-US" dirty="0">
              <a:latin typeface="TimesNewRomanPSMT"/>
              <a:cs typeface="Times New Roman" panose="02020603050405020304" pitchFamily="18" charset="0"/>
            </a:endParaRPr>
          </a:p>
          <a:p>
            <a:r>
              <a:rPr lang="en-US" b="0" i="0" u="none" strike="noStrike" baseline="0" dirty="0">
                <a:latin typeface="TimesNewRomanPSMT"/>
              </a:rPr>
              <a:t>Replications are particularly common in summonses. Indeed, several summonses tend to occur in series, as illustrated by </a:t>
            </a:r>
          </a:p>
          <a:p>
            <a:r>
              <a:rPr lang="en-US" b="1" i="1" u="none" strike="noStrike" baseline="0" dirty="0" err="1">
                <a:latin typeface="TimesNewRomanPS-ItalicMT"/>
              </a:rPr>
              <a:t>ɲàm-ɲàm-ɲàm</a:t>
            </a:r>
            <a:r>
              <a:rPr lang="en-US" b="0" i="0" u="none" strike="noStrike" baseline="0" dirty="0">
                <a:latin typeface="TimesNewRomanPSMT"/>
              </a:rPr>
              <a:t>, </a:t>
            </a:r>
            <a:r>
              <a:rPr lang="en-US" b="1" i="1" u="none" strike="noStrike" baseline="0" dirty="0">
                <a:latin typeface="TimesNewRomanPS-ItalicMT"/>
              </a:rPr>
              <a:t>ǁ̠-ǁ̠-ǁ̠ </a:t>
            </a:r>
            <a:r>
              <a:rPr lang="en-US" b="0" i="1" u="none" strike="noStrike" baseline="0" dirty="0">
                <a:latin typeface="TimesNewRomanPSMT"/>
              </a:rPr>
              <a:t>(</a:t>
            </a:r>
            <a:r>
              <a:rPr lang="en-US" b="0" i="0" u="none" strike="noStrike" baseline="0" dirty="0" err="1">
                <a:latin typeface="TimesNewRomanPSMT"/>
              </a:rPr>
              <a:t>Babanki</a:t>
            </a:r>
            <a:r>
              <a:rPr lang="en-US" b="0" i="0" u="none" strike="noStrike" baseline="0" dirty="0">
                <a:latin typeface="TimesNewRomanPSMT"/>
              </a:rPr>
              <a:t>). </a:t>
            </a:r>
            <a:r>
              <a:rPr lang="en-US" b="0" u="none" strike="noStrike" baseline="0" dirty="0">
                <a:latin typeface="TimesNewRomanPS-ItalicMT"/>
              </a:rPr>
              <a:t>Such CACs require replications</a:t>
            </a:r>
            <a:r>
              <a:rPr lang="en-US" b="0" i="1" u="none" strike="noStrike" baseline="0" dirty="0">
                <a:latin typeface="TimesNewRomanPS-ItalicMT"/>
              </a:rPr>
              <a:t>: </a:t>
            </a:r>
            <a:r>
              <a:rPr lang="en-US" b="1" i="1" u="none" strike="noStrike" baseline="0" dirty="0">
                <a:latin typeface="TimesNewRomanPS-ItalicMT"/>
              </a:rPr>
              <a:t> </a:t>
            </a:r>
            <a:r>
              <a:rPr lang="en-US" b="1" i="1" u="none" strike="noStrike" baseline="0" dirty="0" err="1">
                <a:latin typeface="TimesNewRomanPS-ItalicMT"/>
              </a:rPr>
              <a:t>kɔ̀kɔ̀kɔ</a:t>
            </a:r>
            <a:r>
              <a:rPr lang="en-US" b="1" i="1" u="none" strike="noStrike" baseline="0" dirty="0">
                <a:latin typeface="TimesNewRomanPS-ItalicMT"/>
              </a:rPr>
              <a:t>̀ </a:t>
            </a:r>
            <a:r>
              <a:rPr lang="en-US" b="1" i="1" u="none" strike="noStrike" baseline="0" dirty="0" err="1">
                <a:latin typeface="TimesNewRomanPS-ItalicMT"/>
              </a:rPr>
              <a:t>kɔ̀kɔ̀kɔ</a:t>
            </a:r>
            <a:r>
              <a:rPr lang="en-US" b="1" i="1" u="none" strike="noStrike" baseline="0" dirty="0">
                <a:latin typeface="TimesNewRomanPS-ItalicMT"/>
              </a:rPr>
              <a:t>̀ </a:t>
            </a:r>
            <a:r>
              <a:rPr lang="en-US" dirty="0">
                <a:latin typeface="TimesNewRomanPSMT"/>
              </a:rPr>
              <a:t>(</a:t>
            </a:r>
            <a:r>
              <a:rPr lang="en-US" b="0" i="0" u="none" strike="noStrike" baseline="0" dirty="0" err="1">
                <a:latin typeface="TimesNewRomanPSMT"/>
              </a:rPr>
              <a:t>Babanki</a:t>
            </a:r>
            <a:r>
              <a:rPr lang="en-US" b="0" i="0" u="none" strike="noStrike" baseline="0" dirty="0">
                <a:latin typeface="TimesNewRomanPSMT"/>
              </a:rPr>
              <a:t>) and </a:t>
            </a:r>
            <a:r>
              <a:rPr lang="en-US" b="1" i="1" u="none" strike="noStrike" baseline="0" dirty="0" err="1">
                <a:latin typeface="TimesNewRomanPS-ItalicMT"/>
              </a:rPr>
              <a:t>kɔ̀kɔ̀kɔ̀kɔ́kɔ́k</a:t>
            </a:r>
            <a:r>
              <a:rPr lang="en-US" b="0" i="1" u="none" strike="noStrike" baseline="0" dirty="0">
                <a:latin typeface="TimesNewRomanPS-ItalicMT"/>
              </a:rPr>
              <a:t> </a:t>
            </a:r>
            <a:r>
              <a:rPr lang="en-US" dirty="0">
                <a:latin typeface="TimesNewRomanPSMT"/>
              </a:rPr>
              <a:t>(</a:t>
            </a:r>
            <a:r>
              <a:rPr lang="en-US" b="0" i="0" u="none" strike="noStrike" baseline="0" dirty="0">
                <a:latin typeface="TimesNewRomanPSMT"/>
              </a:rPr>
              <a:t>Bum). </a:t>
            </a:r>
          </a:p>
          <a:p>
            <a:pPr algn="l"/>
            <a:endParaRPr lang="en-US" dirty="0">
              <a:latin typeface="TimesNewRomanPSMT"/>
            </a:endParaRPr>
          </a:p>
          <a:p>
            <a:pPr algn="l"/>
            <a:r>
              <a:rPr lang="en-US" b="0" i="0" u="none" strike="noStrike" baseline="0" dirty="0">
                <a:latin typeface="TimesNewRomanPSMT"/>
              </a:rPr>
              <a:t>{whistle-1}, {kiss-1}, and {snap-1} all envisioned as holistic replicative patterns.</a:t>
            </a:r>
          </a:p>
          <a:p>
            <a:pPr algn="l"/>
            <a:endParaRPr lang="en-US" sz="1800" dirty="0">
              <a:latin typeface="TimesNewRomanPSMT"/>
            </a:endParaRPr>
          </a:p>
          <a:p>
            <a:pPr algn="l"/>
            <a:r>
              <a:rPr lang="en-US" b="0" i="0" u="none" strike="noStrike" baseline="0" dirty="0">
                <a:latin typeface="TimesNewRomanPSMT"/>
              </a:rPr>
              <a:t>Replications expressive phonetic strategy rather than an (exclusively) derivative and thus morphological device</a:t>
            </a:r>
          </a:p>
          <a:p>
            <a:pPr algn="l"/>
            <a:endParaRPr lang="en-US" sz="1800" dirty="0">
              <a:latin typeface="TimesNewRomanPSMT"/>
              <a:cs typeface="Times New Roman" panose="02020603050405020304" pitchFamily="18" charset="0"/>
            </a:endParaRPr>
          </a:p>
          <a:p>
            <a:pPr algn="l"/>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24868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36</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Evidence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5970865"/>
          </a:xfrm>
          <a:prstGeom prst="rect">
            <a:avLst/>
          </a:prstGeom>
          <a:noFill/>
          <a:ln w="9525">
            <a:noFill/>
            <a:miter lim="800000"/>
            <a:headEnd/>
            <a:tailEnd/>
          </a:ln>
        </p:spPr>
        <p:txBody>
          <a:bodyPr wrap="square">
            <a:spAutoFit/>
          </a:bodyPr>
          <a:lstStyle/>
          <a:p>
            <a:pPr algn="l"/>
            <a:r>
              <a:rPr lang="en-US" sz="2800" b="1" kern="0" dirty="0">
                <a:effectLst/>
                <a:latin typeface="Times New Roman" panose="02020603050405020304" pitchFamily="18" charset="0"/>
                <a:ea typeface="Calibri" panose="020F0502020204030204" pitchFamily="34" charset="0"/>
              </a:rPr>
              <a:t>Morphology</a:t>
            </a:r>
            <a:endParaRPr lang="en-US" b="1" dirty="0">
              <a:cs typeface="Times New Roman" panose="02020603050405020304" pitchFamily="18" charset="0"/>
            </a:endParaRPr>
          </a:p>
          <a:p>
            <a:pPr algn="l"/>
            <a:endParaRPr lang="en-US" b="1" i="0" u="none" strike="noStrike" baseline="0" dirty="0">
              <a:cs typeface="Times New Roman" panose="02020603050405020304" pitchFamily="18" charset="0"/>
            </a:endParaRPr>
          </a:p>
          <a:p>
            <a:pPr algn="l"/>
            <a:r>
              <a:rPr lang="en-US" b="1" dirty="0">
                <a:cs typeface="Times New Roman" panose="02020603050405020304" pitchFamily="18" charset="0"/>
              </a:rPr>
              <a:t>Secondary CACs morphologically complex? </a:t>
            </a:r>
            <a:r>
              <a:rPr lang="en-US" dirty="0">
                <a:cs typeface="Times New Roman" panose="02020603050405020304" pitchFamily="18" charset="0"/>
              </a:rPr>
              <a:t>When present c</a:t>
            </a:r>
            <a:r>
              <a:rPr lang="en-US" i="0" u="none" strike="noStrike" baseline="0" dirty="0">
                <a:cs typeface="Times New Roman" panose="02020603050405020304" pitchFamily="18" charset="0"/>
              </a:rPr>
              <a:t>omplexity of secondary CACs is a property of the sources of CACs rather than CACs themselves.</a:t>
            </a:r>
          </a:p>
          <a:p>
            <a:pPr algn="l"/>
            <a:endParaRPr lang="en-US" dirty="0">
              <a:cs typeface="Times New Roman" panose="02020603050405020304" pitchFamily="18" charset="0"/>
            </a:endParaRPr>
          </a:p>
          <a:p>
            <a:pPr algn="l"/>
            <a:r>
              <a:rPr lang="en-US" dirty="0">
                <a:cs typeface="Times New Roman" panose="02020603050405020304" pitchFamily="18" charset="0"/>
              </a:rPr>
              <a:t>S</a:t>
            </a:r>
            <a:r>
              <a:rPr lang="en-US" b="0" i="0" u="none" strike="noStrike" baseline="0" dirty="0">
                <a:cs typeface="Times New Roman" panose="02020603050405020304" pitchFamily="18" charset="0"/>
              </a:rPr>
              <a:t>econdary CACs draw on imperative verbs host inflections (inherited from the original imperatives)</a:t>
            </a:r>
          </a:p>
          <a:p>
            <a:pPr algn="l"/>
            <a:endParaRPr lang="en-US" b="0" i="0" u="none" strike="noStrike" baseline="0" dirty="0">
              <a:cs typeface="Times New Roman" panose="02020603050405020304" pitchFamily="18" charset="0"/>
            </a:endParaRPr>
          </a:p>
          <a:p>
            <a:pPr algn="l"/>
            <a:r>
              <a:rPr lang="en-US" dirty="0" err="1">
                <a:cs typeface="Times New Roman" panose="02020603050405020304" pitchFamily="18" charset="0"/>
              </a:rPr>
              <a:t>Babanki</a:t>
            </a:r>
            <a:r>
              <a:rPr lang="en-US" dirty="0">
                <a:cs typeface="Times New Roman" panose="02020603050405020304" pitchFamily="18" charset="0"/>
              </a:rPr>
              <a:t>				Bum</a:t>
            </a:r>
          </a:p>
          <a:p>
            <a:pPr algn="l"/>
            <a:r>
              <a:rPr lang="en-US" b="1" i="1" dirty="0" err="1">
                <a:cs typeface="Times New Roman" panose="02020603050405020304" pitchFamily="18" charset="0"/>
              </a:rPr>
              <a:t>f</a:t>
            </a:r>
            <a:r>
              <a:rPr lang="en-US" b="1" i="1" u="none" strike="noStrike" baseline="0" dirty="0" err="1">
                <a:cs typeface="Times New Roman" panose="02020603050405020304" pitchFamily="18" charset="0"/>
              </a:rPr>
              <a:t>ʉ̀ʉ</a:t>
            </a:r>
            <a:r>
              <a:rPr lang="en-US" b="1" i="1" dirty="0">
                <a:cs typeface="Times New Roman" panose="02020603050405020304" pitchFamily="18" charset="0"/>
              </a:rPr>
              <a:t>́</a:t>
            </a:r>
            <a:r>
              <a:rPr lang="en-US" b="1" i="1" u="none" strike="noStrike" baseline="0" dirty="0">
                <a:cs typeface="Times New Roman" panose="02020603050405020304" pitchFamily="18" charset="0"/>
              </a:rPr>
              <a:t> </a:t>
            </a:r>
            <a:r>
              <a:rPr lang="en-US" b="0" i="0" u="none" strike="noStrike" baseline="0" dirty="0">
                <a:cs typeface="Times New Roman" panose="02020603050405020304" pitchFamily="18" charset="0"/>
              </a:rPr>
              <a:t>‘go out!’,				</a:t>
            </a:r>
            <a:r>
              <a:rPr lang="en-US" b="1" i="1" u="none" strike="noStrike" baseline="0" dirty="0">
                <a:cs typeface="Times New Roman" panose="02020603050405020304" pitchFamily="18" charset="0"/>
              </a:rPr>
              <a:t>fû</a:t>
            </a:r>
            <a:r>
              <a:rPr lang="en-US" b="0" i="1" u="none" strike="noStrike" baseline="0" dirty="0">
                <a:cs typeface="Times New Roman" panose="02020603050405020304" pitchFamily="18" charset="0"/>
              </a:rPr>
              <a:t> </a:t>
            </a:r>
            <a:r>
              <a:rPr lang="en-US" b="0" i="0" u="none" strike="noStrike" baseline="0" dirty="0">
                <a:cs typeface="Times New Roman" panose="02020603050405020304" pitchFamily="18" charset="0"/>
              </a:rPr>
              <a:t>‘exit!’</a:t>
            </a:r>
          </a:p>
          <a:p>
            <a:pPr algn="l"/>
            <a:r>
              <a:rPr lang="en-US" b="1" i="1" u="none" strike="noStrike" baseline="0" dirty="0" err="1">
                <a:cs typeface="Times New Roman" panose="02020603050405020304" pitchFamily="18" charset="0"/>
              </a:rPr>
              <a:t>lùu</a:t>
            </a:r>
            <a:r>
              <a:rPr lang="en-US" b="1" i="1" u="none" strike="noStrike" baseline="0" dirty="0">
                <a:cs typeface="Times New Roman" panose="02020603050405020304" pitchFamily="18" charset="0"/>
              </a:rPr>
              <a:t>́</a:t>
            </a:r>
            <a:r>
              <a:rPr lang="en-US" i="1" dirty="0">
                <a:cs typeface="Times New Roman" panose="02020603050405020304" pitchFamily="18" charset="0"/>
              </a:rPr>
              <a:t> </a:t>
            </a:r>
            <a:r>
              <a:rPr lang="en-US" b="0" i="0" u="none" strike="noStrike" baseline="0" dirty="0">
                <a:cs typeface="Times New Roman" panose="02020603050405020304" pitchFamily="18" charset="0"/>
              </a:rPr>
              <a:t>‘leave!’ 				</a:t>
            </a:r>
            <a:r>
              <a:rPr lang="en-US" b="1" i="1" u="none" strike="noStrike" baseline="0" dirty="0" err="1">
                <a:cs typeface="Times New Roman" panose="02020603050405020304" pitchFamily="18" charset="0"/>
              </a:rPr>
              <a:t>lɔ</a:t>
            </a:r>
            <a:r>
              <a:rPr lang="en-US" b="1" i="1" u="none" strike="noStrike" baseline="0" dirty="0">
                <a:cs typeface="Times New Roman" panose="02020603050405020304" pitchFamily="18" charset="0"/>
              </a:rPr>
              <a:t>̂</a:t>
            </a:r>
            <a:r>
              <a:rPr lang="en-US" dirty="0">
                <a:cs typeface="Times New Roman" panose="02020603050405020304" pitchFamily="18" charset="0"/>
              </a:rPr>
              <a:t>  </a:t>
            </a:r>
            <a:r>
              <a:rPr lang="en-US" b="0" i="0" u="none" strike="noStrike" baseline="0" dirty="0">
                <a:cs typeface="Times New Roman" panose="02020603050405020304" pitchFamily="18" charset="0"/>
              </a:rPr>
              <a:t>‘</a:t>
            </a:r>
            <a:r>
              <a:rPr lang="en-US" dirty="0">
                <a:cs typeface="Times New Roman" panose="02020603050405020304" pitchFamily="18" charset="0"/>
              </a:rPr>
              <a:t>l</a:t>
            </a:r>
            <a:r>
              <a:rPr lang="en-US" b="0" i="0" u="none" strike="noStrike" baseline="0" dirty="0">
                <a:cs typeface="Times New Roman" panose="02020603050405020304" pitchFamily="18" charset="0"/>
              </a:rPr>
              <a:t>eave!’</a:t>
            </a:r>
            <a:endParaRPr lang="en-US" i="0" u="none" strike="noStrike" baseline="0" dirty="0">
              <a:cs typeface="Times New Roman" panose="02020603050405020304" pitchFamily="18" charset="0"/>
            </a:endParaRPr>
          </a:p>
          <a:p>
            <a:pPr algn="l"/>
            <a:endParaRPr lang="en-US" dirty="0">
              <a:latin typeface="TimesNewRomanPSMT"/>
              <a:cs typeface="Times New Roman" panose="02020603050405020304" pitchFamily="18" charset="0"/>
            </a:endParaRPr>
          </a:p>
          <a:p>
            <a:r>
              <a:rPr lang="en-US" dirty="0">
                <a:cs typeface="Times New Roman" panose="02020603050405020304" pitchFamily="18" charset="0"/>
              </a:rPr>
              <a:t>No derivational marking and compounding strategies</a:t>
            </a:r>
            <a:endParaRPr lang="en-US" b="1" dirty="0">
              <a:latin typeface="TimesNewRomanPSMT"/>
              <a:cs typeface="Times New Roman" panose="02020603050405020304" pitchFamily="18" charset="0"/>
            </a:endParaRPr>
          </a:p>
          <a:p>
            <a:pPr algn="l"/>
            <a:endParaRPr lang="en-US" sz="1800" dirty="0">
              <a:latin typeface="TimesNewRomanPSMT"/>
              <a:cs typeface="Times New Roman" panose="02020603050405020304" pitchFamily="18" charset="0"/>
            </a:endParaRPr>
          </a:p>
          <a:p>
            <a:pPr algn="l"/>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46157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37</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Similarities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4154984"/>
          </a:xfrm>
          <a:prstGeom prst="rect">
            <a:avLst/>
          </a:prstGeom>
          <a:noFill/>
          <a:ln w="9525">
            <a:noFill/>
            <a:miter lim="800000"/>
            <a:headEnd/>
            <a:tailEnd/>
          </a:ln>
        </p:spPr>
        <p:txBody>
          <a:bodyPr wrap="square">
            <a:spAutoFit/>
          </a:bodyPr>
          <a:lstStyle/>
          <a:p>
            <a:pPr algn="l"/>
            <a:r>
              <a:rPr lang="en-US" b="1" dirty="0">
                <a:cs typeface="Times New Roman" panose="02020603050405020304" pitchFamily="18" charset="0"/>
              </a:rPr>
              <a:t>Form and function</a:t>
            </a:r>
          </a:p>
          <a:p>
            <a:pPr algn="l"/>
            <a:r>
              <a:rPr lang="en-US" b="1" i="0" u="none" strike="noStrike" baseline="0" dirty="0">
                <a:latin typeface="TimesNewRomanPSMT"/>
              </a:rPr>
              <a:t>18</a:t>
            </a:r>
            <a:r>
              <a:rPr lang="en-US" b="0" i="0" u="none" strike="noStrike" baseline="0" dirty="0">
                <a:latin typeface="TimesNewRomanPSMT"/>
              </a:rPr>
              <a:t> of </a:t>
            </a:r>
            <a:r>
              <a:rPr lang="en-US" b="1" i="0" u="none" strike="noStrike" baseline="0" dirty="0">
                <a:latin typeface="TimesNewRomanPSMT"/>
              </a:rPr>
              <a:t>59</a:t>
            </a:r>
            <a:r>
              <a:rPr lang="en-US" b="0" i="0" u="none" strike="noStrike" baseline="0" dirty="0">
                <a:latin typeface="TimesNewRomanPSMT"/>
              </a:rPr>
              <a:t> CACs (30%) coincide formally. </a:t>
            </a:r>
            <a:r>
              <a:rPr lang="en-US" b="1" i="0" u="none" strike="noStrike" baseline="0" dirty="0">
                <a:latin typeface="TimesNewRomanPSMT"/>
              </a:rPr>
              <a:t>16 </a:t>
            </a:r>
            <a:r>
              <a:rPr lang="en-US" b="0" i="0" u="none" strike="noStrike" baseline="0" dirty="0">
                <a:latin typeface="TimesNewRomanPSMT"/>
              </a:rPr>
              <a:t>are primary CACs: </a:t>
            </a:r>
            <a:r>
              <a:rPr lang="en-US" b="1" i="0" u="none" strike="noStrike" baseline="0" dirty="0">
                <a:latin typeface="TimesNewRomanPSMT"/>
              </a:rPr>
              <a:t>12</a:t>
            </a:r>
            <a:r>
              <a:rPr lang="en-US" b="0" i="0" u="none" strike="noStrike" baseline="0" dirty="0">
                <a:latin typeface="TimesNewRomanPSMT"/>
              </a:rPr>
              <a:t> built around IPA phones, </a:t>
            </a:r>
            <a:r>
              <a:rPr lang="en-US" b="1" i="0" u="none" strike="noStrike" baseline="0" dirty="0">
                <a:latin typeface="TimesNewRomanPSMT"/>
              </a:rPr>
              <a:t>4 </a:t>
            </a:r>
            <a:r>
              <a:rPr lang="en-US" b="0" i="0" u="none" strike="noStrike" baseline="0" dirty="0">
                <a:latin typeface="TimesNewRomanPSMT"/>
              </a:rPr>
              <a:t>exploit non-IPA sounds. </a:t>
            </a:r>
            <a:r>
              <a:rPr lang="en-US" b="1" i="0" u="none" strike="noStrike" baseline="0" dirty="0">
                <a:latin typeface="TimesNewRomanPSMT"/>
              </a:rPr>
              <a:t>2 </a:t>
            </a:r>
            <a:r>
              <a:rPr lang="en-US" b="0" i="0" u="none" strike="noStrike" baseline="0" dirty="0">
                <a:latin typeface="TimesNewRomanPSMT"/>
              </a:rPr>
              <a:t>shared CACs are secondary.</a:t>
            </a:r>
          </a:p>
          <a:p>
            <a:pPr algn="l"/>
            <a:endParaRPr lang="en-US" b="1" i="0" u="none" strike="noStrike" baseline="0" dirty="0">
              <a:cs typeface="Times New Roman" panose="02020603050405020304" pitchFamily="18" charset="0"/>
            </a:endParaRPr>
          </a:p>
          <a:p>
            <a:pPr algn="l"/>
            <a:r>
              <a:rPr lang="en-US" b="0" i="0" u="none" strike="noStrike" baseline="0" dirty="0">
                <a:latin typeface="TimesNewRomanPSMT"/>
              </a:rPr>
              <a:t>The “IPA” CACs – i.e., </a:t>
            </a:r>
            <a:r>
              <a:rPr lang="en-US" b="0" i="1" u="none" strike="noStrike" baseline="0" dirty="0" err="1">
                <a:latin typeface="TimesNewRomanPS-ItalicMT"/>
              </a:rPr>
              <a:t>kɔ</a:t>
            </a:r>
            <a:r>
              <a:rPr lang="en-US" b="0" i="0" u="none" strike="noStrike" baseline="0" dirty="0">
                <a:latin typeface="TimesNewRomanPSMT"/>
              </a:rPr>
              <a:t>̀ (found in </a:t>
            </a:r>
            <a:r>
              <a:rPr lang="en-US" b="0" i="1" u="none" strike="noStrike" baseline="0" dirty="0" err="1">
                <a:latin typeface="TimesNewRomanPS-ItalicMT"/>
              </a:rPr>
              <a:t>kɔ̀kɔ̀kɔ</a:t>
            </a:r>
            <a:r>
              <a:rPr lang="en-US" b="0" i="1" u="none" strike="noStrike" baseline="0" dirty="0">
                <a:latin typeface="TimesNewRomanPS-ItalicMT"/>
              </a:rPr>
              <a:t>̀ </a:t>
            </a:r>
            <a:r>
              <a:rPr lang="en-US" b="0" i="1" u="none" strike="noStrike" baseline="0" dirty="0" err="1">
                <a:latin typeface="TimesNewRomanPS-ItalicMT"/>
              </a:rPr>
              <a:t>kɔ̀kɔ</a:t>
            </a:r>
            <a:r>
              <a:rPr lang="en-US" b="0" i="1" u="none" strike="noStrike" baseline="0" dirty="0">
                <a:latin typeface="TimesNewRomanPS-ItalicMT"/>
              </a:rPr>
              <a:t>̀ </a:t>
            </a:r>
            <a:r>
              <a:rPr lang="en-US" b="0" i="1" u="none" strike="noStrike" baseline="0" dirty="0" err="1">
                <a:latin typeface="TimesNewRomanPS-ItalicMT"/>
              </a:rPr>
              <a:t>kɔ</a:t>
            </a:r>
            <a:r>
              <a:rPr lang="en-US" b="0" i="1" u="none" strike="noStrike" baseline="0" dirty="0">
                <a:latin typeface="TimesNewRomanPS-ItalicMT"/>
              </a:rPr>
              <a:t>̀ </a:t>
            </a:r>
            <a:r>
              <a:rPr lang="en-US" b="0" i="0" u="none" strike="noStrike" baseline="0" dirty="0">
                <a:latin typeface="TimesNewRomanPSMT"/>
              </a:rPr>
              <a:t>and </a:t>
            </a:r>
            <a:r>
              <a:rPr lang="en-US" b="0" i="1" u="none" strike="noStrike" baseline="0" dirty="0" err="1">
                <a:latin typeface="TimesNewRomanPS-ItalicMT"/>
              </a:rPr>
              <a:t>kɔ̀kɔ̀kɔ̀kɔ́ɔ́kɔ́k</a:t>
            </a:r>
            <a:r>
              <a:rPr lang="en-US" b="0" i="0" u="none" strike="noStrike" baseline="0" dirty="0">
                <a:latin typeface="TimesNewRomanPSMT"/>
              </a:rPr>
              <a:t>), </a:t>
            </a:r>
            <a:r>
              <a:rPr lang="en-US" b="0" i="1" u="none" strike="noStrike" baseline="0" dirty="0" err="1">
                <a:latin typeface="TimesNewRomanPS-ItalicMT"/>
              </a:rPr>
              <a:t>mɛ̀ɛ́ʔ</a:t>
            </a:r>
            <a:r>
              <a:rPr lang="en-US" b="0" i="0" u="none" strike="noStrike" baseline="0" dirty="0">
                <a:latin typeface="TimesNewRomanPSMT"/>
              </a:rPr>
              <a:t>, </a:t>
            </a:r>
            <a:r>
              <a:rPr lang="en-US" b="0" i="1" u="none" strike="noStrike" baseline="0" dirty="0" err="1">
                <a:latin typeface="TimesNewRomanPS-ItalicMT"/>
              </a:rPr>
              <a:t>mɔ̀ɔ́ʔ</a:t>
            </a:r>
            <a:r>
              <a:rPr lang="en-US" b="0" i="0" u="none" strike="noStrike" baseline="0" dirty="0">
                <a:latin typeface="TimesNewRomanPSMT"/>
              </a:rPr>
              <a:t>, </a:t>
            </a:r>
            <a:r>
              <a:rPr lang="en-US" b="0" i="1" u="none" strike="noStrike" baseline="0" dirty="0">
                <a:latin typeface="TimesNewRomanPS-ItalicMT"/>
              </a:rPr>
              <a:t>ʃː</a:t>
            </a:r>
            <a:r>
              <a:rPr lang="en-US" b="0" i="0" u="none" strike="noStrike" baseline="0" dirty="0">
                <a:latin typeface="TimesNewRomanPSMT"/>
              </a:rPr>
              <a:t>, </a:t>
            </a:r>
            <a:r>
              <a:rPr lang="en-US" b="0" i="1" u="none" strike="noStrike" baseline="0" dirty="0" err="1">
                <a:latin typeface="TimesNewRomanPS-ItalicMT"/>
              </a:rPr>
              <a:t>ǀʷ</a:t>
            </a:r>
            <a:r>
              <a:rPr lang="en-US" b="0" i="0" u="none" strike="noStrike" baseline="0" dirty="0">
                <a:latin typeface="TimesNewRomanPSMT"/>
              </a:rPr>
              <a:t>, and </a:t>
            </a:r>
            <a:r>
              <a:rPr lang="en-US" b="0" i="1" u="none" strike="noStrike" baseline="0" dirty="0">
                <a:latin typeface="TimesNewRomanPS-ItalicMT"/>
              </a:rPr>
              <a:t>ǁ̠ </a:t>
            </a:r>
            <a:r>
              <a:rPr lang="en-US" b="0" i="0" u="none" strike="noStrike" baseline="0" dirty="0">
                <a:latin typeface="TimesNewRomanPSMT"/>
              </a:rPr>
              <a:t>– not only coincide formally but also express the same meaning, although the specific animal referents may sometimes differ slightly. Specifically, </a:t>
            </a:r>
            <a:r>
              <a:rPr lang="en-US" b="0" i="1" u="none" strike="noStrike" baseline="0" dirty="0" err="1">
                <a:latin typeface="TimesNewRomanPS-ItalicMT"/>
              </a:rPr>
              <a:t>kɔ</a:t>
            </a:r>
            <a:r>
              <a:rPr lang="en-US" b="0" i="1" u="none" strike="noStrike" baseline="0" dirty="0">
                <a:latin typeface="TimesNewRomanPS-ItalicMT"/>
              </a:rPr>
              <a:t>̀ </a:t>
            </a:r>
            <a:r>
              <a:rPr lang="en-US" b="0" i="0" u="none" strike="noStrike" baseline="0" dirty="0">
                <a:latin typeface="TimesNewRomanPSMT"/>
              </a:rPr>
              <a:t>-, </a:t>
            </a:r>
            <a:r>
              <a:rPr lang="en-US" b="0" i="1" u="none" strike="noStrike" baseline="0" dirty="0" err="1">
                <a:latin typeface="TimesNewRomanPS-ItalicMT"/>
              </a:rPr>
              <a:t>mɛ̀ɛ́ʔ</a:t>
            </a:r>
            <a:r>
              <a:rPr lang="en-US" b="0" i="0" u="none" strike="noStrike" baseline="0" dirty="0">
                <a:latin typeface="TimesNewRomanPSMT"/>
              </a:rPr>
              <a:t>, </a:t>
            </a:r>
            <a:r>
              <a:rPr lang="en-US" b="0" i="1" u="none" strike="noStrike" baseline="0" dirty="0" err="1">
                <a:latin typeface="TimesNewRomanPS-ItalicMT"/>
              </a:rPr>
              <a:t>mɔ̀ɔ́ʔ</a:t>
            </a:r>
            <a:r>
              <a:rPr lang="en-US" b="0" i="0" u="none" strike="noStrike" baseline="0" dirty="0">
                <a:latin typeface="TimesNewRomanPSMT"/>
              </a:rPr>
              <a:t>, </a:t>
            </a:r>
            <a:r>
              <a:rPr lang="en-US" b="0" i="1" u="none" strike="noStrike" baseline="0" dirty="0" err="1">
                <a:latin typeface="TimesNewRomanPS-ItalicMT"/>
              </a:rPr>
              <a:t>ǀʷ</a:t>
            </a:r>
            <a:r>
              <a:rPr lang="en-US" i="1" dirty="0">
                <a:latin typeface="TimesNewRomanPS-ItalicMT"/>
              </a:rPr>
              <a:t> </a:t>
            </a:r>
            <a:r>
              <a:rPr lang="en-US" b="0" i="0" u="none" strike="noStrike" baseline="0" dirty="0">
                <a:latin typeface="TimesNewRomanPSMT"/>
              </a:rPr>
              <a:t>and ǁ̠ are all used to summon animals, while </a:t>
            </a:r>
            <a:r>
              <a:rPr lang="en-US" b="0" i="1" u="none" strike="noStrike" baseline="0" dirty="0">
                <a:latin typeface="TimesNewRomanPS-ItalicMT"/>
              </a:rPr>
              <a:t>ʃː </a:t>
            </a:r>
            <a:r>
              <a:rPr lang="en-US" b="0" i="0" u="none" strike="noStrike" baseline="0" dirty="0">
                <a:latin typeface="TimesNewRomanPSMT"/>
              </a:rPr>
              <a:t>is used to chase them away.</a:t>
            </a:r>
            <a:endParaRPr lang="en-US" dirty="0">
              <a:latin typeface="TimesNewRomanPSMT"/>
              <a:cs typeface="Times New Roman" panose="02020603050405020304" pitchFamily="18" charset="0"/>
            </a:endParaRPr>
          </a:p>
        </p:txBody>
      </p:sp>
    </p:spTree>
    <p:extLst>
      <p:ext uri="{BB962C8B-B14F-4D97-AF65-F5344CB8AC3E}">
        <p14:creationId xmlns:p14="http://schemas.microsoft.com/office/powerpoint/2010/main" val="19475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38</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Similarities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4431983"/>
          </a:xfrm>
          <a:prstGeom prst="rect">
            <a:avLst/>
          </a:prstGeom>
          <a:noFill/>
          <a:ln w="9525">
            <a:noFill/>
            <a:miter lim="800000"/>
            <a:headEnd/>
            <a:tailEnd/>
          </a:ln>
        </p:spPr>
        <p:txBody>
          <a:bodyPr wrap="square">
            <a:spAutoFit/>
          </a:bodyPr>
          <a:lstStyle/>
          <a:p>
            <a:pPr algn="l"/>
            <a:r>
              <a:rPr lang="en-US" b="1" dirty="0">
                <a:cs typeface="Times New Roman" panose="02020603050405020304" pitchFamily="18" charset="0"/>
              </a:rPr>
              <a:t>Form and function</a:t>
            </a:r>
          </a:p>
          <a:p>
            <a:pPr algn="l"/>
            <a:endParaRPr lang="en-US" sz="1800" dirty="0">
              <a:latin typeface="TimesNewRomanPSMT"/>
              <a:cs typeface="Times New Roman" panose="02020603050405020304" pitchFamily="18" charset="0"/>
            </a:endParaRPr>
          </a:p>
          <a:p>
            <a:pPr algn="l"/>
            <a:r>
              <a:rPr lang="en-US" b="0" i="0" u="none" strike="noStrike" baseline="0" dirty="0">
                <a:latin typeface="TimesNewRomanPSMT"/>
              </a:rPr>
              <a:t>Sibilant, click-driven CACs for dispersals and summonses respectively is highly common </a:t>
            </a:r>
            <a:r>
              <a:rPr lang="en-US" b="0" i="0" u="none" strike="noStrike" baseline="0" dirty="0" err="1">
                <a:latin typeface="TimesNewRomanPSMT"/>
              </a:rPr>
              <a:t>crosslinguistically</a:t>
            </a:r>
            <a:r>
              <a:rPr lang="en-US" dirty="0">
                <a:latin typeface="TimesNewRomanPSMT"/>
              </a:rPr>
              <a:t>. </a:t>
            </a:r>
          </a:p>
          <a:p>
            <a:pPr algn="l"/>
            <a:endParaRPr lang="en-US" dirty="0">
              <a:latin typeface="TimesNewRomanPSMT"/>
            </a:endParaRPr>
          </a:p>
          <a:p>
            <a:pPr marL="285750" indent="-285750" algn="l">
              <a:buFont typeface="Wingdings" panose="05000000000000000000" pitchFamily="2" charset="2"/>
              <a:buChar char="§"/>
            </a:pPr>
            <a:r>
              <a:rPr lang="en-US" b="0" i="0" u="none" strike="noStrike" baseline="0" dirty="0">
                <a:latin typeface="TimesNewRomanPSMT"/>
              </a:rPr>
              <a:t>Sibilants extensively exploited to chase away animals, being the most recognizable exponent of the prototype of a prototypical dispersal (</a:t>
            </a:r>
            <a:r>
              <a:rPr lang="en-US" b="0" i="0" u="none" strike="noStrike" baseline="0" dirty="0" err="1">
                <a:latin typeface="TimesNewRomanPSMT"/>
              </a:rPr>
              <a:t>Andrason</a:t>
            </a:r>
            <a:r>
              <a:rPr lang="en-US" b="0" i="0" u="none" strike="noStrike" baseline="0" dirty="0">
                <a:latin typeface="TimesNewRomanPSMT"/>
              </a:rPr>
              <a:t> 2023).</a:t>
            </a:r>
          </a:p>
          <a:p>
            <a:pPr marL="285750" indent="-285750" algn="l">
              <a:buFont typeface="Wingdings" panose="05000000000000000000" pitchFamily="2" charset="2"/>
              <a:buChar char="§"/>
            </a:pPr>
            <a:endParaRPr lang="en-US" b="0" i="0" u="none" strike="noStrike" baseline="0" dirty="0">
              <a:latin typeface="TimesNewRomanPSMT"/>
            </a:endParaRPr>
          </a:p>
          <a:p>
            <a:pPr marL="285750" indent="-285750" algn="l">
              <a:buFont typeface="Wingdings" panose="05000000000000000000" pitchFamily="2" charset="2"/>
              <a:buChar char="§"/>
            </a:pPr>
            <a:r>
              <a:rPr lang="en-US" b="0" i="0" u="none" strike="noStrike" baseline="0" dirty="0">
                <a:latin typeface="TimesNewRomanPSMT"/>
              </a:rPr>
              <a:t>Even in non-click languages, clicks tend to be used to call animals, e.g., </a:t>
            </a:r>
            <a:r>
              <a:rPr lang="en-US" b="0" i="0" u="none" strike="noStrike" baseline="0" dirty="0" err="1">
                <a:latin typeface="TimesNewRomanPSMT"/>
              </a:rPr>
              <a:t>Arusa</a:t>
            </a:r>
            <a:r>
              <a:rPr lang="en-US" b="0" i="0" u="none" strike="noStrike" baseline="0" dirty="0">
                <a:latin typeface="TimesNewRomanPSMT"/>
              </a:rPr>
              <a:t> Maasai (</a:t>
            </a:r>
            <a:r>
              <a:rPr lang="en-US" b="0" i="0" u="none" strike="noStrike" baseline="0" dirty="0" err="1">
                <a:latin typeface="TimesNewRomanPSMT"/>
              </a:rPr>
              <a:t>Andrason</a:t>
            </a:r>
            <a:r>
              <a:rPr lang="en-US" b="0" i="0" u="none" strike="noStrike" baseline="0" dirty="0">
                <a:latin typeface="TimesNewRomanPSMT"/>
              </a:rPr>
              <a:t> and </a:t>
            </a:r>
            <a:r>
              <a:rPr lang="en-US" b="0" i="0" u="none" strike="noStrike" baseline="0" dirty="0" err="1">
                <a:latin typeface="TimesNewRomanPSMT"/>
              </a:rPr>
              <a:t>Karani</a:t>
            </a:r>
            <a:r>
              <a:rPr lang="en-US" b="0" i="0" u="none" strike="noStrike" baseline="0" dirty="0">
                <a:latin typeface="TimesNewRomanPSMT"/>
              </a:rPr>
              <a:t> 2021)</a:t>
            </a:r>
          </a:p>
          <a:p>
            <a:pPr algn="l"/>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52578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39</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Similarities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3693319"/>
          </a:xfrm>
          <a:prstGeom prst="rect">
            <a:avLst/>
          </a:prstGeom>
          <a:noFill/>
          <a:ln w="9525">
            <a:noFill/>
            <a:miter lim="800000"/>
            <a:headEnd/>
            <a:tailEnd/>
          </a:ln>
        </p:spPr>
        <p:txBody>
          <a:bodyPr wrap="square">
            <a:spAutoFit/>
          </a:bodyPr>
          <a:lstStyle/>
          <a:p>
            <a:pPr algn="l"/>
            <a:r>
              <a:rPr lang="en-US" b="1" dirty="0">
                <a:cs typeface="Times New Roman" panose="02020603050405020304" pitchFamily="18" charset="0"/>
              </a:rPr>
              <a:t>Form and function</a:t>
            </a:r>
          </a:p>
          <a:p>
            <a:pPr algn="l"/>
            <a:endParaRPr lang="en-US" sz="1800" dirty="0">
              <a:latin typeface="TimesNewRomanPSMT"/>
              <a:cs typeface="Times New Roman" panose="02020603050405020304" pitchFamily="18" charset="0"/>
            </a:endParaRPr>
          </a:p>
          <a:p>
            <a:pPr algn="l"/>
            <a:r>
              <a:rPr lang="en-US" b="0" i="0" u="none" strike="noStrike" baseline="0" dirty="0">
                <a:latin typeface="TimesNewRomanPSMT"/>
              </a:rPr>
              <a:t>The remaining shared CACs are onomatopoeic imitating the sounds made by the animals summoned. This means that the surface similarity in form and function between primary CACs in </a:t>
            </a:r>
            <a:r>
              <a:rPr lang="en-US" b="0" i="0" u="none" strike="noStrike" baseline="0" dirty="0" err="1">
                <a:latin typeface="TimesNewRomanPSMT"/>
              </a:rPr>
              <a:t>Babanki</a:t>
            </a:r>
            <a:r>
              <a:rPr lang="en-US" b="0" i="0" u="none" strike="noStrike" baseline="0" dirty="0">
                <a:latin typeface="TimesNewRomanPSMT"/>
              </a:rPr>
              <a:t> and Bum need not stem from some common source originating in an ancestor proto language. Equally likely is that this similarity has emerged independently – it manifests certain typological regularities and has an iconic and/or cognitive motivation.</a:t>
            </a:r>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151912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B33802-B957-48EE-89AB-9E99D6605E50}"/>
              </a:ext>
            </a:extLst>
          </p:cNvPr>
          <p:cNvSpPr>
            <a:spLocks noGrp="1"/>
          </p:cNvSpPr>
          <p:nvPr>
            <p:ph type="sldNum" sz="quarter" idx="12"/>
          </p:nvPr>
        </p:nvSpPr>
        <p:spPr/>
        <p:txBody>
          <a:bodyPr/>
          <a:lstStyle/>
          <a:p>
            <a:pPr>
              <a:defRPr/>
            </a:pPr>
            <a:fld id="{88080D9D-61C9-40BD-9A02-96320FC7C5A8}" type="slidenum">
              <a:rPr lang="de-AT" smtClean="0"/>
              <a:pPr>
                <a:defRPr/>
              </a:pPr>
              <a:t>4</a:t>
            </a:fld>
            <a:endParaRPr lang="de-AT"/>
          </a:p>
        </p:txBody>
      </p:sp>
      <p:pic>
        <p:nvPicPr>
          <p:cNvPr id="4" name="Picture 3">
            <a:extLst>
              <a:ext uri="{FF2B5EF4-FFF2-40B4-BE49-F238E27FC236}">
                <a16:creationId xmlns:a16="http://schemas.microsoft.com/office/drawing/2014/main" id="{7A516828-71BB-45AD-AFD6-0810C4768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1" y="11175"/>
            <a:ext cx="5914309" cy="6846825"/>
          </a:xfrm>
          <a:prstGeom prst="rect">
            <a:avLst/>
          </a:prstGeom>
        </p:spPr>
      </p:pic>
    </p:spTree>
    <p:extLst>
      <p:ext uri="{BB962C8B-B14F-4D97-AF65-F5344CB8AC3E}">
        <p14:creationId xmlns:p14="http://schemas.microsoft.com/office/powerpoint/2010/main" val="378270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40</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Similarities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5170646"/>
          </a:xfrm>
          <a:prstGeom prst="rect">
            <a:avLst/>
          </a:prstGeom>
          <a:noFill/>
          <a:ln w="9525">
            <a:noFill/>
            <a:miter lim="800000"/>
            <a:headEnd/>
            <a:tailEnd/>
          </a:ln>
        </p:spPr>
        <p:txBody>
          <a:bodyPr wrap="square">
            <a:spAutoFit/>
          </a:bodyPr>
          <a:lstStyle/>
          <a:p>
            <a:pPr algn="l"/>
            <a:r>
              <a:rPr lang="en-US" b="1" dirty="0">
                <a:cs typeface="Times New Roman" panose="02020603050405020304" pitchFamily="18" charset="0"/>
              </a:rPr>
              <a:t>Form and function</a:t>
            </a:r>
          </a:p>
          <a:p>
            <a:pPr algn="l"/>
            <a:endParaRPr lang="en-US" sz="1800" dirty="0">
              <a:latin typeface="TimesNewRomanPSMT"/>
              <a:cs typeface="Times New Roman" panose="02020603050405020304" pitchFamily="18" charset="0"/>
            </a:endParaRPr>
          </a:p>
          <a:p>
            <a:pPr algn="l"/>
            <a:r>
              <a:rPr lang="en-US" b="0" i="0" u="none" strike="noStrike" baseline="0" dirty="0">
                <a:latin typeface="TimesNewRomanPSMT"/>
              </a:rPr>
              <a:t>The “non-IPA” CACs ({</a:t>
            </a:r>
            <a:r>
              <a:rPr lang="en-US" b="1" i="0" u="none" strike="noStrike" baseline="0" dirty="0">
                <a:latin typeface="TimesNewRomanPSMT"/>
              </a:rPr>
              <a:t>kiss-1</a:t>
            </a:r>
            <a:r>
              <a:rPr lang="en-US" b="0" i="0" u="none" strike="noStrike" baseline="0" dirty="0">
                <a:latin typeface="TimesNewRomanPSMT"/>
              </a:rPr>
              <a:t>} and{</a:t>
            </a:r>
            <a:r>
              <a:rPr lang="en-US" b="1" i="0" u="none" strike="noStrike" baseline="0" dirty="0">
                <a:latin typeface="TimesNewRomanPSMT"/>
              </a:rPr>
              <a:t>snap-1</a:t>
            </a:r>
            <a:r>
              <a:rPr lang="en-US" b="0" i="0" u="none" strike="noStrike" baseline="0" dirty="0">
                <a:latin typeface="TimesNewRomanPSMT"/>
              </a:rPr>
              <a:t>}) have same form and are summonses in both languages. </a:t>
            </a:r>
          </a:p>
          <a:p>
            <a:pPr algn="l"/>
            <a:r>
              <a:rPr lang="en-US" dirty="0">
                <a:latin typeface="TimesNewRomanPSMT"/>
              </a:rPr>
              <a:t>N</a:t>
            </a:r>
            <a:r>
              <a:rPr lang="en-US" b="0" i="0" u="none" strike="noStrike" baseline="0" dirty="0">
                <a:latin typeface="TimesNewRomanPSMT"/>
              </a:rPr>
              <a:t>ot phylogenetic but may rather reflect crosslinguistic pressures, e.g., {</a:t>
            </a:r>
            <a:r>
              <a:rPr lang="en-US" b="1" i="0" u="none" strike="noStrike" baseline="0" dirty="0">
                <a:latin typeface="TimesNewRomanPSMT"/>
              </a:rPr>
              <a:t>kiss-1</a:t>
            </a:r>
            <a:r>
              <a:rPr lang="en-US" b="0" i="0" u="none" strike="noStrike" baseline="0" dirty="0">
                <a:latin typeface="TimesNewRomanPSMT"/>
              </a:rPr>
              <a:t>} commonly used to summon animals in many languages, e.g., Xhosa (</a:t>
            </a:r>
            <a:r>
              <a:rPr lang="en-US" b="0" i="0" u="none" strike="noStrike" baseline="0" dirty="0" err="1">
                <a:latin typeface="TimesNewRomanPSMT"/>
              </a:rPr>
              <a:t>Andrason</a:t>
            </a:r>
            <a:r>
              <a:rPr lang="en-US" b="0" i="0" u="none" strike="noStrike" baseline="0" dirty="0">
                <a:latin typeface="TimesNewRomanPSMT"/>
              </a:rPr>
              <a:t> 2022)</a:t>
            </a:r>
          </a:p>
          <a:p>
            <a:pPr algn="l"/>
            <a:endParaRPr lang="en-US" dirty="0">
              <a:latin typeface="TimesNewRomanPSMT"/>
              <a:cs typeface="Times New Roman" panose="02020603050405020304" pitchFamily="18" charset="0"/>
            </a:endParaRPr>
          </a:p>
          <a:p>
            <a:pPr algn="l"/>
            <a:r>
              <a:rPr lang="en-US" b="1" i="1" u="none" strike="noStrike" baseline="0" dirty="0" err="1">
                <a:latin typeface="TimesNewRomanPS-ItalicMT"/>
              </a:rPr>
              <a:t>fʉ̀ʉ</a:t>
            </a:r>
            <a:r>
              <a:rPr lang="en-US" b="1" i="1" u="none" strike="noStrike" baseline="0" dirty="0">
                <a:latin typeface="TimesNewRomanPS-ItalicMT"/>
              </a:rPr>
              <a:t>́ </a:t>
            </a:r>
            <a:r>
              <a:rPr lang="en-US" u="none" strike="noStrike" baseline="0" dirty="0">
                <a:latin typeface="TimesNewRomanPS-ItalicMT"/>
              </a:rPr>
              <a:t>(</a:t>
            </a:r>
            <a:r>
              <a:rPr lang="en-US" u="none" strike="noStrike" baseline="0" dirty="0" err="1">
                <a:latin typeface="TimesNewRomanPS-ItalicMT"/>
              </a:rPr>
              <a:t>Babanki</a:t>
            </a:r>
            <a:r>
              <a:rPr lang="en-US" u="none" strike="noStrike" baseline="0" dirty="0">
                <a:latin typeface="TimesNewRomanPS-ItalicMT"/>
              </a:rPr>
              <a:t>) </a:t>
            </a:r>
            <a:r>
              <a:rPr lang="en-US" b="0" i="0" u="none" strike="noStrike" baseline="0" dirty="0">
                <a:latin typeface="TimesNewRomanPSMT"/>
              </a:rPr>
              <a:t>and </a:t>
            </a:r>
            <a:r>
              <a:rPr lang="en-US" b="1" i="1" u="none" strike="noStrike" baseline="0" dirty="0">
                <a:latin typeface="TimesNewRomanPS-ItalicMT"/>
              </a:rPr>
              <a:t>fû </a:t>
            </a:r>
            <a:r>
              <a:rPr lang="en-US" u="none" strike="noStrike" baseline="0" dirty="0">
                <a:latin typeface="TimesNewRomanPS-ItalicMT"/>
              </a:rPr>
              <a:t>(Bum) </a:t>
            </a:r>
            <a:r>
              <a:rPr lang="en-US" b="0" i="0" u="none" strike="noStrike" baseline="0" dirty="0">
                <a:latin typeface="TimesNewRomanPSMT"/>
              </a:rPr>
              <a:t>formally similar, suggesting a phylogenetic relationship (both exploit a verbal form that existed in the proto language), but process of harnessing this root for a directive-to-animal function may have occurred independently in </a:t>
            </a:r>
            <a:r>
              <a:rPr lang="en-US" b="0" i="0" u="none" strike="noStrike" baseline="0" dirty="0" err="1">
                <a:latin typeface="TimesNewRomanPSMT"/>
              </a:rPr>
              <a:t>Babanki</a:t>
            </a:r>
            <a:r>
              <a:rPr lang="en-US" b="0" i="0" u="none" strike="noStrike" baseline="0" dirty="0">
                <a:latin typeface="TimesNewRomanPSMT"/>
              </a:rPr>
              <a:t> and Bum and stemmed from iconic pressures.</a:t>
            </a:r>
            <a:endParaRPr lang="en-US" dirty="0">
              <a:latin typeface="TimesNewRomanPSMT"/>
              <a:cs typeface="Times New Roman" panose="02020603050405020304" pitchFamily="18" charset="0"/>
            </a:endParaRPr>
          </a:p>
          <a:p>
            <a:pPr algn="l"/>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297169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41</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Similarities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5170646"/>
          </a:xfrm>
          <a:prstGeom prst="rect">
            <a:avLst/>
          </a:prstGeom>
          <a:noFill/>
          <a:ln w="9525">
            <a:noFill/>
            <a:miter lim="800000"/>
            <a:headEnd/>
            <a:tailEnd/>
          </a:ln>
        </p:spPr>
        <p:txBody>
          <a:bodyPr wrap="square">
            <a:spAutoFit/>
          </a:bodyPr>
          <a:lstStyle/>
          <a:p>
            <a:pPr algn="l"/>
            <a:r>
              <a:rPr lang="en-US" b="1" dirty="0">
                <a:cs typeface="Times New Roman" panose="02020603050405020304" pitchFamily="18" charset="0"/>
              </a:rPr>
              <a:t>Form and function</a:t>
            </a:r>
          </a:p>
          <a:p>
            <a:pPr algn="l"/>
            <a:endParaRPr lang="en-US" sz="1800" dirty="0">
              <a:latin typeface="TimesNewRomanPSMT"/>
              <a:cs typeface="Times New Roman" panose="02020603050405020304" pitchFamily="18" charset="0"/>
            </a:endParaRPr>
          </a:p>
          <a:p>
            <a:pPr algn="l"/>
            <a:r>
              <a:rPr lang="en-US" dirty="0">
                <a:latin typeface="TimesNewRomanPSMT"/>
              </a:rPr>
              <a:t>L</a:t>
            </a:r>
            <a:r>
              <a:rPr lang="en-US" b="0" i="0" u="none" strike="noStrike" baseline="0" dirty="0">
                <a:latin typeface="TimesNewRomanPSMT"/>
              </a:rPr>
              <a:t>ow extent of relatedness between CACs in </a:t>
            </a:r>
            <a:r>
              <a:rPr lang="en-US" b="0" i="0" u="none" strike="noStrike" baseline="0" dirty="0" err="1">
                <a:latin typeface="TimesNewRomanPSMT"/>
              </a:rPr>
              <a:t>Babanki</a:t>
            </a:r>
            <a:r>
              <a:rPr lang="en-US" b="0" i="0" u="none" strike="noStrike" baseline="0" dirty="0">
                <a:latin typeface="TimesNewRomanPSMT"/>
              </a:rPr>
              <a:t> and Bum visible in the primary CACs used to summon cats. </a:t>
            </a:r>
          </a:p>
          <a:p>
            <a:pPr algn="l"/>
            <a:endParaRPr lang="en-US" dirty="0">
              <a:latin typeface="TimesNewRomanPSMT"/>
            </a:endParaRPr>
          </a:p>
          <a:p>
            <a:pPr algn="l"/>
            <a:r>
              <a:rPr lang="en-US" b="0" i="0" u="none" strike="noStrike" baseline="0" dirty="0">
                <a:latin typeface="TimesNewRomanPSMT"/>
              </a:rPr>
              <a:t>Three crosslinguistic cat CAC strategies: </a:t>
            </a:r>
          </a:p>
          <a:p>
            <a:pPr algn="l"/>
            <a:r>
              <a:rPr lang="en-US" b="0" i="0" u="none" strike="noStrike" baseline="0" dirty="0">
                <a:latin typeface="TimesNewRomanPSMT"/>
              </a:rPr>
              <a:t>{</a:t>
            </a:r>
            <a:r>
              <a:rPr lang="en-US" b="1" i="0" u="none" strike="noStrike" baseline="0" dirty="0" err="1">
                <a:latin typeface="TimesNewRomanPSMT"/>
              </a:rPr>
              <a:t>miau</a:t>
            </a:r>
            <a:r>
              <a:rPr lang="en-US" b="0" i="0" u="none" strike="noStrike" baseline="0" dirty="0">
                <a:latin typeface="TimesNewRomanPSMT"/>
              </a:rPr>
              <a:t>}-type (found in Akan, </a:t>
            </a:r>
            <a:r>
              <a:rPr lang="en-US" b="0" i="0" u="none" strike="noStrike" baseline="0" dirty="0" err="1">
                <a:latin typeface="TimesNewRomanPSMT"/>
              </a:rPr>
              <a:t>Kihunde</a:t>
            </a:r>
            <a:r>
              <a:rPr lang="en-US" b="0" i="0" u="none" strike="noStrike" baseline="0" dirty="0">
                <a:latin typeface="TimesNewRomanPSMT"/>
              </a:rPr>
              <a:t>, and Oromo), </a:t>
            </a:r>
          </a:p>
          <a:p>
            <a:pPr algn="l"/>
            <a:r>
              <a:rPr lang="en-US" b="0" i="0" u="none" strike="noStrike" baseline="0" dirty="0">
                <a:latin typeface="TimesNewRomanPSMT"/>
              </a:rPr>
              <a:t>{</a:t>
            </a:r>
            <a:r>
              <a:rPr lang="en-US" b="1" i="0" u="none" strike="noStrike" baseline="0" dirty="0" err="1">
                <a:latin typeface="TimesNewRomanPSMT"/>
              </a:rPr>
              <a:t>niau</a:t>
            </a:r>
            <a:r>
              <a:rPr lang="en-US" b="0" i="0" u="none" strike="noStrike" baseline="0" dirty="0">
                <a:latin typeface="TimesNewRomanPSMT"/>
              </a:rPr>
              <a:t>}-type (found in Maasai and Xhosa), and </a:t>
            </a:r>
          </a:p>
          <a:p>
            <a:pPr algn="l"/>
            <a:r>
              <a:rPr lang="en-US" b="0" i="0" u="none" strike="noStrike" baseline="0" dirty="0">
                <a:latin typeface="TimesNewRomanPSMT"/>
              </a:rPr>
              <a:t>{</a:t>
            </a:r>
            <a:r>
              <a:rPr lang="en-US" b="1" i="0" u="none" strike="noStrike" baseline="0" dirty="0">
                <a:latin typeface="TimesNewRomanPSMT"/>
              </a:rPr>
              <a:t>b/</a:t>
            </a:r>
            <a:r>
              <a:rPr lang="en-US" b="1" i="0" u="none" strike="noStrike" baseline="0" dirty="0" err="1">
                <a:latin typeface="TimesNewRomanPSMT"/>
              </a:rPr>
              <a:t>mVs</a:t>
            </a:r>
            <a:r>
              <a:rPr lang="en-US" b="0" i="0" u="none" strike="noStrike" baseline="0" dirty="0">
                <a:latin typeface="TimesNewRomanPSMT"/>
              </a:rPr>
              <a:t>}-type (found in Bono and Arabic).</a:t>
            </a:r>
          </a:p>
          <a:p>
            <a:pPr algn="l"/>
            <a:endParaRPr lang="en-US" b="0" i="0" u="none" strike="noStrike" baseline="0" dirty="0">
              <a:latin typeface="TimesNewRomanPSMT"/>
            </a:endParaRPr>
          </a:p>
          <a:p>
            <a:pPr algn="l"/>
            <a:r>
              <a:rPr lang="en-US" b="0" i="0" u="none" strike="noStrike" baseline="0" dirty="0" err="1">
                <a:latin typeface="TimesNewRomanPSMT"/>
              </a:rPr>
              <a:t>Babanki</a:t>
            </a:r>
            <a:r>
              <a:rPr lang="en-US" b="0" i="0" u="none" strike="noStrike" baseline="0" dirty="0">
                <a:latin typeface="TimesNewRomanPSMT"/>
              </a:rPr>
              <a:t> uses the first and the third but Bum the second one.</a:t>
            </a:r>
          </a:p>
          <a:p>
            <a:pPr algn="l"/>
            <a:endParaRPr lang="en-US" dirty="0">
              <a:latin typeface="TimesNewRomanPSMT"/>
              <a:cs typeface="Times New Roman" panose="02020603050405020304" pitchFamily="18" charset="0"/>
            </a:endParaRPr>
          </a:p>
          <a:p>
            <a:pPr algn="l"/>
            <a:r>
              <a:rPr lang="en-US" b="1" i="0" u="none" strike="noStrike" baseline="0" dirty="0">
                <a:latin typeface="TimesNewRomanPSMT"/>
                <a:cs typeface="Times New Roman" panose="02020603050405020304" pitchFamily="18" charset="0"/>
              </a:rPr>
              <a:t>Conclusion: </a:t>
            </a:r>
            <a:r>
              <a:rPr lang="en-US" b="0" i="0" u="none" strike="noStrike" baseline="0" dirty="0" err="1">
                <a:latin typeface="TimesNewRomanPSMT"/>
              </a:rPr>
              <a:t>Babanki</a:t>
            </a:r>
            <a:r>
              <a:rPr lang="en-US" b="0" i="0" u="none" strike="noStrike" baseline="0" dirty="0">
                <a:latin typeface="TimesNewRomanPSMT"/>
              </a:rPr>
              <a:t> and Bum do not have undeniable</a:t>
            </a:r>
            <a:r>
              <a:rPr lang="en-US" b="0" i="0" u="none" strike="noStrike" dirty="0">
                <a:latin typeface="TimesNewRomanPSMT"/>
              </a:rPr>
              <a:t> </a:t>
            </a:r>
            <a:r>
              <a:rPr lang="en-US" b="0" i="0" u="none" strike="noStrike" baseline="0" dirty="0">
                <a:latin typeface="TimesNewRomanPSMT"/>
              </a:rPr>
              <a:t>cognates (with the exception of </a:t>
            </a:r>
            <a:r>
              <a:rPr lang="en-US" b="0" i="1" u="none" strike="noStrike" baseline="0" dirty="0" err="1">
                <a:latin typeface="TimesNewRomanPS-ItalicMT"/>
              </a:rPr>
              <a:t>fʉ̀ʉ</a:t>
            </a:r>
            <a:r>
              <a:rPr lang="en-US" b="0" i="1" u="none" strike="noStrike" baseline="0" dirty="0">
                <a:latin typeface="TimesNewRomanPS-ItalicMT"/>
              </a:rPr>
              <a:t>́ </a:t>
            </a:r>
            <a:r>
              <a:rPr lang="en-US" b="0" i="0" u="none" strike="noStrike" baseline="0" dirty="0">
                <a:latin typeface="TimesNewRomanPSMT"/>
              </a:rPr>
              <a:t>and </a:t>
            </a:r>
            <a:r>
              <a:rPr lang="en-US" b="0" i="1" u="none" strike="noStrike" baseline="0" dirty="0">
                <a:latin typeface="TimesNewRomanPS-ItalicMT"/>
              </a:rPr>
              <a:t>fû</a:t>
            </a:r>
            <a:r>
              <a:rPr lang="en-US" b="0" i="0" u="none" strike="noStrike" baseline="0" dirty="0">
                <a:latin typeface="TimesNewRomanPSMT"/>
              </a:rPr>
              <a:t>).</a:t>
            </a:r>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121635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42</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Discussion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6001643"/>
          </a:xfrm>
          <a:prstGeom prst="rect">
            <a:avLst/>
          </a:prstGeom>
          <a:noFill/>
          <a:ln w="9525">
            <a:noFill/>
            <a:miter lim="800000"/>
            <a:headEnd/>
            <a:tailEnd/>
          </a:ln>
        </p:spPr>
        <p:txBody>
          <a:bodyPr wrap="square">
            <a:spAutoFit/>
          </a:bodyPr>
          <a:lstStyle/>
          <a:p>
            <a:pPr algn="l"/>
            <a:r>
              <a:rPr lang="en-US" b="1" dirty="0">
                <a:cs typeface="Times New Roman" panose="02020603050405020304" pitchFamily="18" charset="0"/>
              </a:rPr>
              <a:t>The prototype. </a:t>
            </a:r>
            <a:r>
              <a:rPr lang="en-US" b="1" dirty="0" err="1">
                <a:cs typeface="Times New Roman" panose="02020603050405020304" pitchFamily="18" charset="0"/>
              </a:rPr>
              <a:t>Babanki</a:t>
            </a:r>
            <a:r>
              <a:rPr lang="en-US" b="1" dirty="0">
                <a:cs typeface="Times New Roman" panose="02020603050405020304" pitchFamily="18" charset="0"/>
              </a:rPr>
              <a:t> and Bum CACs are canonical:</a:t>
            </a:r>
          </a:p>
          <a:p>
            <a:pPr algn="l"/>
            <a:endParaRPr lang="en-US" dirty="0">
              <a:latin typeface="TimesNewRomanPSMT"/>
              <a:cs typeface="Times New Roman" panose="02020603050405020304" pitchFamily="18" charset="0"/>
            </a:endParaRPr>
          </a:p>
          <a:p>
            <a:pPr algn="l"/>
            <a:r>
              <a:rPr lang="en-US" b="1" i="0" u="none" strike="noStrike" baseline="0" dirty="0">
                <a:latin typeface="TimesNewRomanPSMT"/>
              </a:rPr>
              <a:t>Semantics</a:t>
            </a:r>
            <a:r>
              <a:rPr lang="en-US" dirty="0">
                <a:latin typeface="TimesNewRomanPSMT"/>
              </a:rPr>
              <a:t>:</a:t>
            </a:r>
            <a:r>
              <a:rPr lang="en-US" b="0" i="0" u="none" strike="noStrike" baseline="0" dirty="0">
                <a:latin typeface="TimesNewRomanPSMT"/>
              </a:rPr>
              <a:t> CACs mainly express actions related to motion and have domestic species as their referents. </a:t>
            </a:r>
          </a:p>
          <a:p>
            <a:pPr algn="l"/>
            <a:endParaRPr lang="en-US" dirty="0">
              <a:latin typeface="TimesNewRomanPSMT"/>
            </a:endParaRPr>
          </a:p>
          <a:p>
            <a:pPr algn="l"/>
            <a:r>
              <a:rPr lang="en-US" b="1" i="0" u="none" strike="noStrike" baseline="0" dirty="0">
                <a:latin typeface="TimesNewRomanPSMT"/>
              </a:rPr>
              <a:t>Phonetics:</a:t>
            </a:r>
            <a:r>
              <a:rPr lang="en-US" b="0" i="0" u="none" strike="noStrike" baseline="0" dirty="0">
                <a:latin typeface="TimesNewRomanPSMT"/>
              </a:rPr>
              <a:t> </a:t>
            </a:r>
          </a:p>
          <a:p>
            <a:pPr marL="342900" indent="-342900" algn="l">
              <a:buFont typeface="Wingdings" panose="05000000000000000000" pitchFamily="2" charset="2"/>
              <a:buChar char="§"/>
            </a:pPr>
            <a:r>
              <a:rPr lang="en-US" b="0" i="0" u="none" strike="noStrike" baseline="0" dirty="0">
                <a:latin typeface="TimesNewRomanPSMT"/>
              </a:rPr>
              <a:t>CACs, especially their primary subclass, tend to be monosyllabic. </a:t>
            </a:r>
          </a:p>
          <a:p>
            <a:pPr marL="342900" indent="-342900" algn="l">
              <a:buFont typeface="Wingdings" panose="05000000000000000000" pitchFamily="2" charset="2"/>
              <a:buChar char="§"/>
            </a:pPr>
            <a:r>
              <a:rPr lang="en-US" dirty="0">
                <a:latin typeface="TimesNewRomanPSMT"/>
              </a:rPr>
              <a:t>E</a:t>
            </a:r>
            <a:r>
              <a:rPr lang="en-US" b="0" i="0" u="none" strike="noStrike" baseline="0" dirty="0">
                <a:latin typeface="TimesNewRomanPSMT"/>
              </a:rPr>
              <a:t>xploit consonantal material more extensively than vocalic material, </a:t>
            </a:r>
          </a:p>
          <a:p>
            <a:pPr marL="342900" indent="-342900" algn="l">
              <a:buFont typeface="Wingdings" panose="05000000000000000000" pitchFamily="2" charset="2"/>
              <a:buChar char="§"/>
            </a:pPr>
            <a:r>
              <a:rPr lang="en-US" b="0" i="0" u="none" strike="noStrike" baseline="0" dirty="0">
                <a:latin typeface="TimesNewRomanPSMT"/>
              </a:rPr>
              <a:t>exhibit extra-systematic sounds (both IPA or non-IPA) and sound combinations, </a:t>
            </a:r>
          </a:p>
          <a:p>
            <a:pPr marL="342900" indent="-342900" algn="l">
              <a:buFont typeface="Wingdings" panose="05000000000000000000" pitchFamily="2" charset="2"/>
              <a:buChar char="§"/>
            </a:pPr>
            <a:r>
              <a:rPr lang="en-US" dirty="0">
                <a:latin typeface="TimesNewRomanPSMT"/>
              </a:rPr>
              <a:t>M</a:t>
            </a:r>
            <a:r>
              <a:rPr lang="en-US" b="0" i="0" u="none" strike="noStrike" baseline="0" dirty="0">
                <a:latin typeface="TimesNewRomanPSMT"/>
              </a:rPr>
              <a:t>arked by a series of suprasegmental features such as length and various types of modulations. </a:t>
            </a:r>
          </a:p>
          <a:p>
            <a:pPr algn="l"/>
            <a:endParaRPr lang="en-US" dirty="0">
              <a:latin typeface="TimesNewRomanPSMT"/>
              <a:cs typeface="Times New Roman" panose="02020603050405020304" pitchFamily="18" charset="0"/>
            </a:endParaRPr>
          </a:p>
          <a:p>
            <a:pPr algn="l"/>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182638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43</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Discussion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3416320"/>
          </a:xfrm>
          <a:prstGeom prst="rect">
            <a:avLst/>
          </a:prstGeom>
          <a:noFill/>
          <a:ln w="9525">
            <a:noFill/>
            <a:miter lim="800000"/>
            <a:headEnd/>
            <a:tailEnd/>
          </a:ln>
        </p:spPr>
        <p:txBody>
          <a:bodyPr wrap="square">
            <a:spAutoFit/>
          </a:bodyPr>
          <a:lstStyle/>
          <a:p>
            <a:pPr algn="l"/>
            <a:r>
              <a:rPr lang="en-US" b="1" dirty="0">
                <a:cs typeface="Times New Roman" panose="02020603050405020304" pitchFamily="18" charset="0"/>
              </a:rPr>
              <a:t>The prototype. </a:t>
            </a:r>
            <a:r>
              <a:rPr lang="en-US" b="1" dirty="0" err="1">
                <a:cs typeface="Times New Roman" panose="02020603050405020304" pitchFamily="18" charset="0"/>
              </a:rPr>
              <a:t>Babanki</a:t>
            </a:r>
            <a:r>
              <a:rPr lang="en-US" b="1" dirty="0">
                <a:cs typeface="Times New Roman" panose="02020603050405020304" pitchFamily="18" charset="0"/>
              </a:rPr>
              <a:t> and Bum CACs are canonical:</a:t>
            </a:r>
          </a:p>
          <a:p>
            <a:pPr algn="l"/>
            <a:endParaRPr lang="en-US" dirty="0">
              <a:latin typeface="TimesNewRomanPSMT"/>
              <a:cs typeface="Times New Roman" panose="02020603050405020304" pitchFamily="18" charset="0"/>
            </a:endParaRPr>
          </a:p>
          <a:p>
            <a:pPr algn="l"/>
            <a:r>
              <a:rPr lang="en-US" b="1" i="0" u="none" strike="noStrike" baseline="0" dirty="0">
                <a:latin typeface="TimesNewRomanPSMT"/>
              </a:rPr>
              <a:t>Morphology: </a:t>
            </a:r>
          </a:p>
          <a:p>
            <a:pPr marL="342900" indent="-342900" algn="l">
              <a:buFont typeface="Wingdings" panose="05000000000000000000" pitchFamily="2" charset="2"/>
              <a:buChar char="§"/>
            </a:pPr>
            <a:r>
              <a:rPr lang="en-US" dirty="0">
                <a:latin typeface="TimesNewRomanPSMT"/>
              </a:rPr>
              <a:t>Mostly m</a:t>
            </a:r>
            <a:r>
              <a:rPr lang="en-US" sz="2400" b="0" i="0" u="none" strike="noStrike" baseline="0" dirty="0">
                <a:latin typeface="TimesNewRomanPSMT"/>
              </a:rPr>
              <a:t>onomorphemic roots with no inflections, derivations, and compounding – a form that makes the entire category opaque.</a:t>
            </a:r>
          </a:p>
          <a:p>
            <a:pPr marL="342900" indent="-342900" algn="l">
              <a:buFont typeface="Wingdings" panose="05000000000000000000" pitchFamily="2" charset="2"/>
              <a:buChar char="§"/>
            </a:pPr>
            <a:endParaRPr lang="en-US" sz="2400" b="0" i="0" u="none" strike="noStrike" baseline="0" dirty="0">
              <a:latin typeface="TimesNewRomanPSMT"/>
            </a:endParaRPr>
          </a:p>
          <a:p>
            <a:pPr marL="342900" indent="-342900" algn="l">
              <a:buFont typeface="Wingdings" panose="05000000000000000000" pitchFamily="2" charset="2"/>
              <a:buChar char="§"/>
            </a:pPr>
            <a:r>
              <a:rPr lang="en-US" dirty="0">
                <a:latin typeface="TimesNewRomanPSMT"/>
              </a:rPr>
              <a:t>S</a:t>
            </a:r>
            <a:r>
              <a:rPr lang="en-US" sz="2400" b="0" i="0" u="none" strike="noStrike" baseline="0" dirty="0">
                <a:latin typeface="TimesNewRomanPSMT"/>
              </a:rPr>
              <a:t>ummonses and dispersals are correlated with a series of more specific phonetic and morphological properties.</a:t>
            </a:r>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6178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44</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Discussion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5632311"/>
          </a:xfrm>
          <a:prstGeom prst="rect">
            <a:avLst/>
          </a:prstGeom>
          <a:noFill/>
          <a:ln w="9525">
            <a:noFill/>
            <a:miter lim="800000"/>
            <a:headEnd/>
            <a:tailEnd/>
          </a:ln>
        </p:spPr>
        <p:txBody>
          <a:bodyPr wrap="square">
            <a:spAutoFit/>
          </a:bodyPr>
          <a:lstStyle/>
          <a:p>
            <a:pPr algn="l"/>
            <a:r>
              <a:rPr lang="en-US" b="1" dirty="0">
                <a:cs typeface="Times New Roman" panose="02020603050405020304" pitchFamily="18" charset="0"/>
              </a:rPr>
              <a:t>Prototype violation: </a:t>
            </a:r>
          </a:p>
          <a:p>
            <a:pPr algn="l"/>
            <a:endParaRPr lang="en-US" dirty="0">
              <a:latin typeface="TimesNewRomanPSMT"/>
              <a:cs typeface="Times New Roman" panose="02020603050405020304" pitchFamily="18" charset="0"/>
            </a:endParaRPr>
          </a:p>
          <a:p>
            <a:pPr algn="l"/>
            <a:r>
              <a:rPr lang="en-US" b="1" dirty="0">
                <a:latin typeface="TimesNewRomanPSMT"/>
              </a:rPr>
              <a:t>Polysemy</a:t>
            </a:r>
            <a:r>
              <a:rPr lang="en-US" b="1" i="0" u="none" strike="noStrike" baseline="0" dirty="0">
                <a:latin typeface="TimesNewRomanPSMT"/>
              </a:rPr>
              <a:t>: </a:t>
            </a:r>
          </a:p>
          <a:p>
            <a:pPr marL="342900" indent="-342900" algn="l">
              <a:buFont typeface="Wingdings" panose="05000000000000000000" pitchFamily="2" charset="2"/>
              <a:buChar char="§"/>
            </a:pPr>
            <a:r>
              <a:rPr lang="en-US" b="0" i="0" u="none" strike="noStrike" baseline="0" dirty="0">
                <a:latin typeface="TimesNewRomanPSMT"/>
              </a:rPr>
              <a:t>Predicted monosemy is attested </a:t>
            </a:r>
          </a:p>
          <a:p>
            <a:pPr marL="342900" indent="-342900" algn="l">
              <a:buFont typeface="Wingdings" panose="05000000000000000000" pitchFamily="2" charset="2"/>
              <a:buChar char="§"/>
            </a:pPr>
            <a:r>
              <a:rPr lang="en-US" b="0" i="0" u="none" strike="noStrike" baseline="0" dirty="0">
                <a:latin typeface="TimesNewRomanPSMT"/>
              </a:rPr>
              <a:t>polysemous CACs seem to be equally common </a:t>
            </a:r>
          </a:p>
          <a:p>
            <a:pPr marL="342900" indent="-342900" algn="l">
              <a:buFont typeface="Wingdings" panose="05000000000000000000" pitchFamily="2" charset="2"/>
              <a:buChar char="§"/>
            </a:pPr>
            <a:r>
              <a:rPr lang="en-US" dirty="0">
                <a:latin typeface="TimesNewRomanPSMT"/>
              </a:rPr>
              <a:t>S</a:t>
            </a:r>
            <a:r>
              <a:rPr lang="en-US" b="0" i="0" u="none" strike="noStrike" baseline="0" dirty="0">
                <a:latin typeface="TimesNewRomanPSMT"/>
              </a:rPr>
              <a:t>imilar extents of polysemy of CACs have been observed in other languages (see, for example </a:t>
            </a:r>
            <a:r>
              <a:rPr lang="en-US" b="0" i="0" u="none" strike="noStrike" baseline="0" dirty="0" err="1">
                <a:latin typeface="TimesNewRomanPSMT"/>
              </a:rPr>
              <a:t>Andrason</a:t>
            </a:r>
            <a:r>
              <a:rPr lang="en-US" b="0" i="0" u="none" strike="noStrike" baseline="0" dirty="0">
                <a:latin typeface="TimesNewRomanPSMT"/>
              </a:rPr>
              <a:t> 2022, </a:t>
            </a:r>
            <a:r>
              <a:rPr lang="en-US" b="0" i="0" u="none" strike="noStrike" baseline="0" dirty="0" err="1">
                <a:latin typeface="TimesNewRomanPSMT"/>
              </a:rPr>
              <a:t>Andrason</a:t>
            </a:r>
            <a:r>
              <a:rPr lang="en-US" b="0" i="0" u="none" strike="noStrike" baseline="0" dirty="0">
                <a:latin typeface="TimesNewRomanPSMT"/>
              </a:rPr>
              <a:t> and Phiri 2023)</a:t>
            </a:r>
            <a:endParaRPr lang="en-US" dirty="0">
              <a:latin typeface="TimesNewRomanPSMT"/>
            </a:endParaRPr>
          </a:p>
          <a:p>
            <a:pPr marL="342900" indent="-342900" algn="l">
              <a:buFont typeface="Wingdings" panose="05000000000000000000" pitchFamily="2" charset="2"/>
              <a:buChar char="§"/>
            </a:pPr>
            <a:r>
              <a:rPr lang="en-US" b="0" i="0" u="none" strike="noStrike" baseline="0" dirty="0" err="1">
                <a:latin typeface="TimesNewRomanPSMT"/>
              </a:rPr>
              <a:t>Andrason</a:t>
            </a:r>
            <a:r>
              <a:rPr lang="en-US" b="0" i="0" u="none" strike="noStrike" baseline="0" dirty="0">
                <a:latin typeface="TimesNewRomanPSMT"/>
              </a:rPr>
              <a:t> 2022: 49 “the polysemy of CACs may be […] greater than assumed thus far”.</a:t>
            </a:r>
          </a:p>
          <a:p>
            <a:pPr algn="l"/>
            <a:endParaRPr lang="en-US" dirty="0">
              <a:latin typeface="TimesNewRomanPSMT"/>
            </a:endParaRPr>
          </a:p>
          <a:p>
            <a:pPr algn="l"/>
            <a:r>
              <a:rPr lang="en-US" b="0" i="0" u="none" strike="noStrike" baseline="0" dirty="0">
                <a:latin typeface="TimesNewRomanPSMT"/>
              </a:rPr>
              <a:t>Greater divergence from the prototype with regard to phonetics and morphology are found in secondary CACs – a phenomenon that is also well documented in literature (</a:t>
            </a:r>
            <a:r>
              <a:rPr lang="en-US" b="0" i="0" u="none" strike="noStrike" baseline="0" dirty="0" err="1">
                <a:latin typeface="TimesNewRomanPSMT"/>
              </a:rPr>
              <a:t>Andrason</a:t>
            </a:r>
            <a:r>
              <a:rPr lang="en-US" b="0" i="0" u="none" strike="noStrike" baseline="0" dirty="0">
                <a:latin typeface="TimesNewRomanPSMT"/>
              </a:rPr>
              <a:t> and </a:t>
            </a:r>
            <a:r>
              <a:rPr lang="en-US" b="0" i="0" u="none" strike="noStrike" baseline="0" dirty="0" err="1">
                <a:latin typeface="TimesNewRomanPSMT"/>
              </a:rPr>
              <a:t>Karani</a:t>
            </a:r>
            <a:r>
              <a:rPr lang="en-US" b="0" i="0" u="none" strike="noStrike" baseline="0" dirty="0">
                <a:latin typeface="TimesNewRomanPSMT"/>
              </a:rPr>
              <a:t> 2021). </a:t>
            </a:r>
            <a:endParaRPr lang="en-US" b="1" i="0" u="none" strike="noStrike" baseline="0" dirty="0">
              <a:cs typeface="Times New Roman" panose="02020603050405020304" pitchFamily="18" charset="0"/>
            </a:endParaRPr>
          </a:p>
        </p:txBody>
      </p:sp>
    </p:spTree>
    <p:extLst>
      <p:ext uri="{BB962C8B-B14F-4D97-AF65-F5344CB8AC3E}">
        <p14:creationId xmlns:p14="http://schemas.microsoft.com/office/powerpoint/2010/main" val="257769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45</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Discussion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4893647"/>
          </a:xfrm>
          <a:prstGeom prst="rect">
            <a:avLst/>
          </a:prstGeom>
          <a:noFill/>
          <a:ln w="9525">
            <a:noFill/>
            <a:miter lim="800000"/>
            <a:headEnd/>
            <a:tailEnd/>
          </a:ln>
        </p:spPr>
        <p:txBody>
          <a:bodyPr wrap="square">
            <a:spAutoFit/>
          </a:bodyPr>
          <a:lstStyle/>
          <a:p>
            <a:pPr algn="l"/>
            <a:r>
              <a:rPr lang="en-US" b="1" dirty="0">
                <a:cs typeface="Times New Roman" panose="02020603050405020304" pitchFamily="18" charset="0"/>
              </a:rPr>
              <a:t>Implications for the general typology of CACs: </a:t>
            </a:r>
          </a:p>
          <a:p>
            <a:pPr algn="l"/>
            <a:endParaRPr lang="en-US" dirty="0">
              <a:latin typeface="TimesNewRomanPSMT"/>
              <a:cs typeface="Times New Roman" panose="02020603050405020304" pitchFamily="18" charset="0"/>
            </a:endParaRPr>
          </a:p>
          <a:p>
            <a:pPr algn="l"/>
            <a:r>
              <a:rPr lang="en-US" b="1" dirty="0">
                <a:latin typeface="TimesNewRomanPSMT"/>
              </a:rPr>
              <a:t>Eco-pragmatics</a:t>
            </a:r>
            <a:r>
              <a:rPr lang="en-US" b="1" i="0" u="none" strike="noStrike" baseline="0" dirty="0">
                <a:latin typeface="TimesNewRomanPSMT"/>
              </a:rPr>
              <a:t>: </a:t>
            </a:r>
            <a:r>
              <a:rPr lang="en-US" b="0" i="0" u="none" strike="noStrike" baseline="0" dirty="0">
                <a:latin typeface="TimesNewRomanPSMT"/>
              </a:rPr>
              <a:t>Linguistic nature of CACs embedded in the fauna and flora of the community that speaks a given language and the economy that it practices.</a:t>
            </a:r>
          </a:p>
          <a:p>
            <a:pPr algn="l"/>
            <a:endParaRPr lang="en-US" dirty="0">
              <a:latin typeface="TimesNewRomanPSMT"/>
            </a:endParaRPr>
          </a:p>
          <a:p>
            <a:pPr algn="l"/>
            <a:r>
              <a:rPr lang="en-US" b="1" i="0" u="none" strike="noStrike" baseline="0" dirty="0">
                <a:latin typeface="TimesNewRomanPSMT"/>
              </a:rPr>
              <a:t>CACs and imperative verbs: </a:t>
            </a:r>
            <a:r>
              <a:rPr lang="en-US" b="0" i="0" u="none" strike="noStrike" baseline="0" dirty="0">
                <a:latin typeface="TimesNewRomanPSMT"/>
              </a:rPr>
              <a:t>semantic and formal relationship between both. They are directive and draw on short or even monomorphemic forms. </a:t>
            </a:r>
          </a:p>
          <a:p>
            <a:pPr algn="l"/>
            <a:endParaRPr lang="en-US" dirty="0">
              <a:latin typeface="TimesNewRomanPSMT"/>
            </a:endParaRPr>
          </a:p>
          <a:p>
            <a:pPr algn="l"/>
            <a:r>
              <a:rPr lang="en-US" b="0" i="0" u="none" strike="noStrike" baseline="0" dirty="0">
                <a:latin typeface="TimesNewRomanPSMT"/>
              </a:rPr>
              <a:t>Therefore, most secondary CACs derive from imperative verbs across languages (cf. </a:t>
            </a:r>
            <a:r>
              <a:rPr lang="en-US" b="0" i="0" u="none" strike="noStrike" baseline="0" dirty="0" err="1">
                <a:latin typeface="TimesNewRomanPSMT"/>
              </a:rPr>
              <a:t>Andrason</a:t>
            </a:r>
            <a:r>
              <a:rPr lang="en-US" b="0" i="0" u="none" strike="noStrike" baseline="0" dirty="0">
                <a:latin typeface="TimesNewRomanPSMT"/>
              </a:rPr>
              <a:t> and Phiri 2023).</a:t>
            </a:r>
          </a:p>
          <a:p>
            <a:pPr algn="l"/>
            <a:endParaRPr lang="en-US" dirty="0">
              <a:latin typeface="TimesNewRomanPSMT"/>
            </a:endParaRPr>
          </a:p>
        </p:txBody>
      </p:sp>
    </p:spTree>
    <p:extLst>
      <p:ext uri="{BB962C8B-B14F-4D97-AF65-F5344CB8AC3E}">
        <p14:creationId xmlns:p14="http://schemas.microsoft.com/office/powerpoint/2010/main" val="2358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46</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Discussion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4893647"/>
          </a:xfrm>
          <a:prstGeom prst="rect">
            <a:avLst/>
          </a:prstGeom>
          <a:noFill/>
          <a:ln w="9525">
            <a:noFill/>
            <a:miter lim="800000"/>
            <a:headEnd/>
            <a:tailEnd/>
          </a:ln>
        </p:spPr>
        <p:txBody>
          <a:bodyPr wrap="square">
            <a:spAutoFit/>
          </a:bodyPr>
          <a:lstStyle/>
          <a:p>
            <a:pPr algn="l"/>
            <a:r>
              <a:rPr lang="en-US" b="1" dirty="0">
                <a:cs typeface="Times New Roman" panose="02020603050405020304" pitchFamily="18" charset="0"/>
              </a:rPr>
              <a:t>Implications for the general typology of CACs: </a:t>
            </a:r>
          </a:p>
          <a:p>
            <a:pPr algn="l"/>
            <a:endParaRPr lang="en-US" dirty="0">
              <a:latin typeface="TimesNewRomanPSMT"/>
              <a:cs typeface="Times New Roman" panose="02020603050405020304" pitchFamily="18" charset="0"/>
            </a:endParaRPr>
          </a:p>
          <a:p>
            <a:pPr algn="l"/>
            <a:r>
              <a:rPr lang="en-US" b="1" i="0" u="none" strike="noStrike" baseline="0" dirty="0">
                <a:latin typeface="TimesNewRomanPSMT"/>
              </a:rPr>
              <a:t>Clicks and trill: </a:t>
            </a:r>
            <a:r>
              <a:rPr lang="en-US" b="0" i="0" u="none" strike="noStrike" baseline="0" dirty="0">
                <a:latin typeface="TimesNewRomanPSMT"/>
              </a:rPr>
              <a:t>apart from allowing for the presence of clicks in non-click languages, CACs may exhibit some tendency to exploit the trill [r] in non-trill languages e.g., Akan</a:t>
            </a:r>
            <a:r>
              <a:rPr lang="en-US" b="0" i="0" u="none" strike="noStrike" dirty="0">
                <a:latin typeface="TimesNewRomanPSMT"/>
              </a:rPr>
              <a:t> (</a:t>
            </a:r>
            <a:r>
              <a:rPr lang="en-US" b="0" i="0" u="none" strike="noStrike" baseline="0" dirty="0" err="1">
                <a:latin typeface="TimesNewRomanPSMT"/>
              </a:rPr>
              <a:t>Andrason</a:t>
            </a:r>
            <a:r>
              <a:rPr lang="en-US" b="0" i="0" u="none" strike="noStrike" baseline="0" dirty="0">
                <a:latin typeface="TimesNewRomanPSMT"/>
              </a:rPr>
              <a:t> and Phiri 2023).</a:t>
            </a:r>
          </a:p>
          <a:p>
            <a:pPr algn="l"/>
            <a:endParaRPr lang="en-US" dirty="0">
              <a:latin typeface="TimesNewRomanPSMT"/>
            </a:endParaRPr>
          </a:p>
          <a:p>
            <a:pPr algn="l"/>
            <a:r>
              <a:rPr lang="en-US" b="1" i="0" u="none" strike="noStrike" baseline="0" dirty="0">
                <a:latin typeface="TimesNewRomanPSMT"/>
              </a:rPr>
              <a:t>Resistance to inheritance: </a:t>
            </a:r>
            <a:r>
              <a:rPr lang="en-US" b="0" i="0" u="none" strike="noStrike" baseline="0" dirty="0">
                <a:latin typeface="TimesNewRomanPSMT"/>
              </a:rPr>
              <a:t>confirms hypothesis that CACs are more resistant to be inherited throughout the history of a language or a language branch – fewer cognates found in dialects of a language or in related languages, than is the case of other lexical classes e.g., Akan (</a:t>
            </a:r>
            <a:r>
              <a:rPr lang="en-US" b="0" i="0" u="none" strike="noStrike" baseline="0" dirty="0" err="1">
                <a:latin typeface="TimesNewRomanPSMT"/>
              </a:rPr>
              <a:t>Andrason</a:t>
            </a:r>
            <a:r>
              <a:rPr lang="en-US" b="0" i="0" u="none" strike="noStrike" baseline="0" dirty="0">
                <a:latin typeface="TimesNewRomanPSMT"/>
              </a:rPr>
              <a:t> and Phiri 2023).</a:t>
            </a:r>
          </a:p>
          <a:p>
            <a:pPr algn="l"/>
            <a:endParaRPr lang="en-US" dirty="0">
              <a:latin typeface="TimesNewRomanPSMT"/>
            </a:endParaRPr>
          </a:p>
        </p:txBody>
      </p:sp>
    </p:spTree>
    <p:extLst>
      <p:ext uri="{BB962C8B-B14F-4D97-AF65-F5344CB8AC3E}">
        <p14:creationId xmlns:p14="http://schemas.microsoft.com/office/powerpoint/2010/main" val="156962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47</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err="1">
                <a:latin typeface="+mj-lt"/>
                <a:ea typeface="Charis SIL" panose="02000500060000020004" pitchFamily="2" charset="0"/>
                <a:cs typeface="Charis SIL" panose="02000500060000020004" pitchFamily="2" charset="0"/>
              </a:rPr>
              <a:t>Babanki</a:t>
            </a:r>
            <a:r>
              <a:rPr lang="en-US" sz="3600" b="1" dirty="0">
                <a:latin typeface="+mj-lt"/>
                <a:ea typeface="Charis SIL" panose="02000500060000020004" pitchFamily="2" charset="0"/>
                <a:cs typeface="Charis SIL" panose="02000500060000020004" pitchFamily="2" charset="0"/>
              </a:rPr>
              <a:t> and Bum CACs: Discussion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4893647"/>
          </a:xfrm>
          <a:prstGeom prst="rect">
            <a:avLst/>
          </a:prstGeom>
          <a:noFill/>
          <a:ln w="9525">
            <a:noFill/>
            <a:miter lim="800000"/>
            <a:headEnd/>
            <a:tailEnd/>
          </a:ln>
        </p:spPr>
        <p:txBody>
          <a:bodyPr wrap="square">
            <a:spAutoFit/>
          </a:bodyPr>
          <a:lstStyle/>
          <a:p>
            <a:pPr algn="l"/>
            <a:r>
              <a:rPr lang="en-US" b="1" dirty="0">
                <a:cs typeface="Times New Roman" panose="02020603050405020304" pitchFamily="18" charset="0"/>
              </a:rPr>
              <a:t>Contribution to </a:t>
            </a:r>
            <a:r>
              <a:rPr lang="en-US" b="1" dirty="0" err="1">
                <a:cs typeface="Times New Roman" panose="02020603050405020304" pitchFamily="18" charset="0"/>
              </a:rPr>
              <a:t>Babanki</a:t>
            </a:r>
            <a:r>
              <a:rPr lang="en-US" b="1" dirty="0">
                <a:cs typeface="Times New Roman" panose="02020603050405020304" pitchFamily="18" charset="0"/>
              </a:rPr>
              <a:t> and Bum linguistics: </a:t>
            </a:r>
          </a:p>
          <a:p>
            <a:pPr algn="l"/>
            <a:endParaRPr lang="en-US" dirty="0">
              <a:latin typeface="TimesNewRomanPSMT"/>
              <a:cs typeface="Times New Roman" panose="02020603050405020304" pitchFamily="18" charset="0"/>
            </a:endParaRPr>
          </a:p>
          <a:p>
            <a:pPr algn="l"/>
            <a:r>
              <a:rPr lang="en-US" b="0" i="0" u="none" strike="noStrike" baseline="0" dirty="0">
                <a:latin typeface="TimesNewRomanPSMT"/>
              </a:rPr>
              <a:t>CACs demonstrate that radical contour tones and diphthongs (i.e., those found in roots) are not foreign to </a:t>
            </a:r>
            <a:r>
              <a:rPr lang="en-US" b="0" i="0" u="none" strike="noStrike" baseline="0" dirty="0" err="1">
                <a:latin typeface="TimesNewRomanPSMT"/>
              </a:rPr>
              <a:t>Babanki</a:t>
            </a:r>
            <a:r>
              <a:rPr lang="en-US" b="0" i="0" u="none" strike="noStrike" baseline="0" dirty="0">
                <a:latin typeface="TimesNewRomanPSMT"/>
              </a:rPr>
              <a:t> and Bum speakers. </a:t>
            </a:r>
          </a:p>
          <a:p>
            <a:pPr algn="l"/>
            <a:endParaRPr lang="en-US" dirty="0">
              <a:latin typeface="TimesNewRomanPSMT"/>
            </a:endParaRPr>
          </a:p>
          <a:p>
            <a:pPr algn="l"/>
            <a:r>
              <a:rPr lang="en-US" b="0" i="0" u="none" strike="noStrike" baseline="0" dirty="0" err="1">
                <a:latin typeface="TimesNewRomanPSMT"/>
              </a:rPr>
              <a:t>Babanki</a:t>
            </a:r>
            <a:r>
              <a:rPr lang="en-US" b="0" i="0" u="none" strike="noStrike" baseline="0" dirty="0">
                <a:latin typeface="TimesNewRomanPSMT"/>
              </a:rPr>
              <a:t> and Bum speakers are not unfamiliar with clicks, trills, and glottal fricative/approximants. </a:t>
            </a:r>
          </a:p>
          <a:p>
            <a:pPr algn="l"/>
            <a:endParaRPr lang="en-US" dirty="0">
              <a:latin typeface="TimesNewRomanPSMT"/>
            </a:endParaRPr>
          </a:p>
          <a:p>
            <a:pPr algn="l"/>
            <a:r>
              <a:rPr lang="en-US" b="0" i="0" u="none" strike="noStrike" baseline="0" dirty="0">
                <a:latin typeface="TimesNewRomanPSMT"/>
              </a:rPr>
              <a:t>Length(</a:t>
            </a:r>
            <a:r>
              <a:rPr lang="en-US" b="0" i="0" u="none" strike="noStrike" baseline="0" dirty="0" err="1">
                <a:latin typeface="TimesNewRomanPSMT"/>
              </a:rPr>
              <a:t>ening</a:t>
            </a:r>
            <a:r>
              <a:rPr lang="en-US" b="0" i="0" u="none" strike="noStrike" baseline="0" dirty="0">
                <a:latin typeface="TimesNewRomanPSMT"/>
              </a:rPr>
              <a:t>) and replications do not always carry intensifying functions in </a:t>
            </a:r>
            <a:r>
              <a:rPr lang="en-US" b="0" i="0" u="none" strike="noStrike" baseline="0" dirty="0" err="1">
                <a:latin typeface="TimesNewRomanPSMT"/>
              </a:rPr>
              <a:t>Babanki</a:t>
            </a:r>
            <a:r>
              <a:rPr lang="en-US" b="0" i="0" u="none" strike="noStrike" baseline="0" dirty="0">
                <a:latin typeface="TimesNewRomanPSMT"/>
              </a:rPr>
              <a:t> and Bum. While the intensifying function of length(</a:t>
            </a:r>
            <a:r>
              <a:rPr lang="en-US" b="0" i="0" u="none" strike="noStrike" baseline="0" dirty="0" err="1">
                <a:latin typeface="TimesNewRomanPSMT"/>
              </a:rPr>
              <a:t>ening</a:t>
            </a:r>
            <a:r>
              <a:rPr lang="en-US" b="0" i="0" u="none" strike="noStrike" baseline="0" dirty="0">
                <a:latin typeface="TimesNewRomanPSMT"/>
              </a:rPr>
              <a:t>) and replications may indeed apply to onomatopoeias and ideophones, they are not inherent to CACs.</a:t>
            </a:r>
            <a:endParaRPr lang="en-US" dirty="0">
              <a:latin typeface="TimesNewRomanPSMT"/>
            </a:endParaRPr>
          </a:p>
        </p:txBody>
      </p:sp>
    </p:spTree>
    <p:extLst>
      <p:ext uri="{BB962C8B-B14F-4D97-AF65-F5344CB8AC3E}">
        <p14:creationId xmlns:p14="http://schemas.microsoft.com/office/powerpoint/2010/main" val="306911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48</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a:latin typeface="+mj-lt"/>
                <a:ea typeface="Charis SIL" panose="02000500060000020004" pitchFamily="2" charset="0"/>
                <a:cs typeface="Charis SIL" panose="02000500060000020004" pitchFamily="2" charset="0"/>
              </a:rPr>
              <a:t>Conclusion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4154984"/>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
            </a:pPr>
            <a:r>
              <a:rPr lang="en-US" dirty="0"/>
              <a:t>Systematic analysis of conative animal calls in </a:t>
            </a:r>
            <a:r>
              <a:rPr lang="en-US" dirty="0" err="1"/>
              <a:t>Babanki</a:t>
            </a:r>
            <a:r>
              <a:rPr lang="en-US" dirty="0"/>
              <a:t> and Bum – two under-researched Central-Ring </a:t>
            </a:r>
            <a:r>
              <a:rPr lang="en-US" dirty="0" err="1"/>
              <a:t>Grassfields</a:t>
            </a:r>
            <a:r>
              <a:rPr lang="en-US" dirty="0"/>
              <a:t> languages of Cameroon.</a:t>
            </a:r>
          </a:p>
          <a:p>
            <a:pPr marL="342900" indent="-342900">
              <a:buFont typeface="Wingdings" panose="05000000000000000000" pitchFamily="2" charset="2"/>
              <a:buChar char="§"/>
            </a:pPr>
            <a:endParaRPr lang="en-US" dirty="0">
              <a:latin typeface="TimesNewRomanPSMT"/>
            </a:endParaRPr>
          </a:p>
          <a:p>
            <a:pPr marL="342900" indent="-342900">
              <a:buFont typeface="Wingdings" panose="05000000000000000000" pitchFamily="2" charset="2"/>
              <a:buChar char="§"/>
            </a:pPr>
            <a:r>
              <a:rPr lang="en-US" dirty="0"/>
              <a:t>In both languages, the categories of CACs instantiate the prototype of a CAC to a large extent with regard to both semantics, phonetics, and morphology</a:t>
            </a:r>
          </a:p>
          <a:p>
            <a:pPr marL="342900" indent="-342900">
              <a:buFont typeface="Wingdings" panose="05000000000000000000" pitchFamily="2" charset="2"/>
              <a:buChar char="§"/>
            </a:pPr>
            <a:endParaRPr lang="en-US" dirty="0">
              <a:latin typeface="TimesNewRomanPSMT"/>
            </a:endParaRPr>
          </a:p>
          <a:p>
            <a:pPr marL="342900" indent="-342900">
              <a:buFont typeface="Wingdings" panose="05000000000000000000" pitchFamily="2" charset="2"/>
              <a:buChar char="§"/>
            </a:pPr>
            <a:r>
              <a:rPr lang="en-US" dirty="0"/>
              <a:t>Several linguistic properties of CACs have their source in the ecosystems inhabited by the respective communities of speakers</a:t>
            </a:r>
            <a:endParaRPr lang="en-US" dirty="0">
              <a:latin typeface="TimesNewRomanPSMT"/>
            </a:endParaRPr>
          </a:p>
        </p:txBody>
      </p:sp>
    </p:spTree>
    <p:extLst>
      <p:ext uri="{BB962C8B-B14F-4D97-AF65-F5344CB8AC3E}">
        <p14:creationId xmlns:p14="http://schemas.microsoft.com/office/powerpoint/2010/main" val="40475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49</a:t>
            </a:fld>
            <a:endParaRPr lang="de-AT" sz="1400" dirty="0"/>
          </a:p>
        </p:txBody>
      </p:sp>
      <p:sp>
        <p:nvSpPr>
          <p:cNvPr id="3076" name="Rectangle 3"/>
          <p:cNvSpPr>
            <a:spLocks noChangeArrowheads="1"/>
          </p:cNvSpPr>
          <p:nvPr/>
        </p:nvSpPr>
        <p:spPr bwMode="auto">
          <a:xfrm>
            <a:off x="618274" y="147990"/>
            <a:ext cx="7554125" cy="719877"/>
          </a:xfrm>
          <a:prstGeom prst="rect">
            <a:avLst/>
          </a:prstGeom>
          <a:noFill/>
          <a:ln w="9525">
            <a:noFill/>
            <a:miter lim="800000"/>
            <a:headEnd/>
            <a:tailEnd/>
          </a:ln>
        </p:spPr>
        <p:txBody>
          <a:bodyPr wrap="square">
            <a:spAutoFit/>
          </a:bodyPr>
          <a:lstStyle/>
          <a:p>
            <a:pPr marL="533400" indent="-533400">
              <a:lnSpc>
                <a:spcPct val="125000"/>
              </a:lnSpc>
              <a:spcBef>
                <a:spcPct val="50000"/>
              </a:spcBef>
              <a:tabLst>
                <a:tab pos="1973263" algn="l"/>
                <a:tab pos="3222625" algn="l"/>
                <a:tab pos="4397375" algn="l"/>
              </a:tabLst>
            </a:pPr>
            <a:r>
              <a:rPr lang="en-US" sz="3600" b="1" dirty="0">
                <a:latin typeface="+mj-lt"/>
                <a:ea typeface="Charis SIL" panose="02000500060000020004" pitchFamily="2" charset="0"/>
                <a:cs typeface="Charis SIL" panose="02000500060000020004" pitchFamily="2" charset="0"/>
              </a:rPr>
              <a:t>Conclusion </a:t>
            </a:r>
            <a:endParaRPr lang="en-US" sz="3600" dirty="0">
              <a:solidFill>
                <a:srgbClr val="221E1F"/>
              </a:solidFill>
              <a:effectLst/>
              <a:latin typeface="+mj-lt"/>
              <a:ea typeface="Calibri" panose="020F0502020204030204" pitchFamily="34" charset="0"/>
              <a:cs typeface="Times New Roman" panose="02020603050405020304" pitchFamily="18" charset="0"/>
            </a:endParaRPr>
          </a:p>
        </p:txBody>
      </p:sp>
      <p:sp>
        <p:nvSpPr>
          <p:cNvPr id="3077" name="Text Box 14"/>
          <p:cNvSpPr txBox="1">
            <a:spLocks noChangeArrowheads="1"/>
          </p:cNvSpPr>
          <p:nvPr/>
        </p:nvSpPr>
        <p:spPr bwMode="auto">
          <a:xfrm>
            <a:off x="608670" y="867867"/>
            <a:ext cx="8280028" cy="3046988"/>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
            </a:pPr>
            <a:r>
              <a:rPr lang="en-US" dirty="0"/>
              <a:t>Similarity between the CACs in </a:t>
            </a:r>
            <a:r>
              <a:rPr lang="en-US" dirty="0" err="1"/>
              <a:t>Babanki</a:t>
            </a:r>
            <a:r>
              <a:rPr lang="en-US" dirty="0"/>
              <a:t> and Bum is low and their phylogenetic relationship minimal.</a:t>
            </a:r>
          </a:p>
          <a:p>
            <a:pPr marL="342900" indent="-342900">
              <a:buFont typeface="Wingdings" panose="05000000000000000000" pitchFamily="2" charset="2"/>
              <a:buChar char="§"/>
            </a:pPr>
            <a:endParaRPr lang="en-US" dirty="0">
              <a:latin typeface="TimesNewRomanPSMT"/>
            </a:endParaRPr>
          </a:p>
          <a:p>
            <a:pPr marL="342900" indent="-342900">
              <a:buFont typeface="Wingdings" panose="05000000000000000000" pitchFamily="2" charset="2"/>
              <a:buChar char="§"/>
            </a:pPr>
            <a:r>
              <a:rPr lang="en-US" dirty="0"/>
              <a:t>Syntax of CACs not discussed due to lack of corpora capturing spontaneous language use</a:t>
            </a:r>
          </a:p>
          <a:p>
            <a:endParaRPr lang="en-US" dirty="0">
              <a:latin typeface="TimesNewRomanPSMT"/>
            </a:endParaRPr>
          </a:p>
          <a:p>
            <a:pPr marL="342900" indent="-342900">
              <a:buFont typeface="Wingdings" panose="05000000000000000000" pitchFamily="2" charset="2"/>
              <a:buChar char="§"/>
            </a:pPr>
            <a:r>
              <a:rPr lang="en-US" dirty="0"/>
              <a:t>Need to study CACs in other closely related languages to confirm low level of inheritance claimed.</a:t>
            </a:r>
            <a:endParaRPr lang="en-US" dirty="0">
              <a:latin typeface="TimesNewRomanPSMT"/>
            </a:endParaRPr>
          </a:p>
        </p:txBody>
      </p:sp>
    </p:spTree>
    <p:extLst>
      <p:ext uri="{BB962C8B-B14F-4D97-AF65-F5344CB8AC3E}">
        <p14:creationId xmlns:p14="http://schemas.microsoft.com/office/powerpoint/2010/main" val="130951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66FF5D-8E5E-4108-9752-9D0D9317EBE7}"/>
              </a:ext>
            </a:extLst>
          </p:cNvPr>
          <p:cNvSpPr>
            <a:spLocks noGrp="1"/>
          </p:cNvSpPr>
          <p:nvPr>
            <p:ph type="sldNum" sz="quarter" idx="12"/>
          </p:nvPr>
        </p:nvSpPr>
        <p:spPr/>
        <p:txBody>
          <a:bodyPr/>
          <a:lstStyle/>
          <a:p>
            <a:pPr>
              <a:defRPr/>
            </a:pPr>
            <a:fld id="{88080D9D-61C9-40BD-9A02-96320FC7C5A8}" type="slidenum">
              <a:rPr lang="de-AT" smtClean="0"/>
              <a:pPr>
                <a:defRPr/>
              </a:pPr>
              <a:t>5</a:t>
            </a:fld>
            <a:endParaRPr lang="de-AT"/>
          </a:p>
        </p:txBody>
      </p:sp>
      <p:pic>
        <p:nvPicPr>
          <p:cNvPr id="6" name="Picture 5">
            <a:extLst>
              <a:ext uri="{FF2B5EF4-FFF2-40B4-BE49-F238E27FC236}">
                <a16:creationId xmlns:a16="http://schemas.microsoft.com/office/drawing/2014/main" id="{0227CD4D-8D48-4AF4-A256-BD7EF5027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5498"/>
            <a:ext cx="7056784" cy="6873498"/>
          </a:xfrm>
          <a:prstGeom prst="rect">
            <a:avLst/>
          </a:prstGeom>
        </p:spPr>
      </p:pic>
    </p:spTree>
    <p:extLst>
      <p:ext uri="{BB962C8B-B14F-4D97-AF65-F5344CB8AC3E}">
        <p14:creationId xmlns:p14="http://schemas.microsoft.com/office/powerpoint/2010/main" val="2937626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9E8795-08E1-4025-81C1-B12CE23CADF8}"/>
              </a:ext>
            </a:extLst>
          </p:cNvPr>
          <p:cNvSpPr>
            <a:spLocks noGrp="1"/>
          </p:cNvSpPr>
          <p:nvPr>
            <p:ph type="sldNum" sz="quarter" idx="12"/>
          </p:nvPr>
        </p:nvSpPr>
        <p:spPr/>
        <p:txBody>
          <a:bodyPr/>
          <a:lstStyle/>
          <a:p>
            <a:pPr>
              <a:defRPr/>
            </a:pPr>
            <a:fld id="{88080D9D-61C9-40BD-9A02-96320FC7C5A8}" type="slidenum">
              <a:rPr lang="de-AT" smtClean="0"/>
              <a:pPr>
                <a:defRPr/>
              </a:pPr>
              <a:t>50</a:t>
            </a:fld>
            <a:endParaRPr lang="de-AT"/>
          </a:p>
        </p:txBody>
      </p:sp>
      <p:sp>
        <p:nvSpPr>
          <p:cNvPr id="4" name="TextBox 3">
            <a:extLst>
              <a:ext uri="{FF2B5EF4-FFF2-40B4-BE49-F238E27FC236}">
                <a16:creationId xmlns:a16="http://schemas.microsoft.com/office/drawing/2014/main" id="{D2F3A477-E1C2-486C-A525-0689928D4839}"/>
              </a:ext>
            </a:extLst>
          </p:cNvPr>
          <p:cNvSpPr txBox="1"/>
          <p:nvPr/>
        </p:nvSpPr>
        <p:spPr>
          <a:xfrm>
            <a:off x="0" y="461665"/>
            <a:ext cx="9036496" cy="6370975"/>
          </a:xfrm>
          <a:prstGeom prst="rect">
            <a:avLst/>
          </a:prstGeom>
          <a:noFill/>
        </p:spPr>
        <p:txBody>
          <a:bodyPr wrap="square">
            <a:spAutoFit/>
          </a:bodyPr>
          <a:lstStyle/>
          <a:p>
            <a:pPr marL="285750" indent="-285750">
              <a:buFont typeface="Wingdings" panose="05000000000000000000" pitchFamily="2" charset="2"/>
              <a:buChar char="§"/>
            </a:pPr>
            <a:r>
              <a:rPr lang="en-US" sz="1600" b="0" i="0" u="none" strike="noStrike" baseline="0" dirty="0" err="1">
                <a:solidFill>
                  <a:srgbClr val="221E1F"/>
                </a:solidFill>
                <a:latin typeface="+mj-lt"/>
              </a:rPr>
              <a:t>Aikhenvald</a:t>
            </a:r>
            <a:r>
              <a:rPr lang="en-US" sz="1600" b="0" i="0" u="none" strike="noStrike" baseline="0" dirty="0">
                <a:solidFill>
                  <a:srgbClr val="221E1F"/>
                </a:solidFill>
                <a:latin typeface="+mj-lt"/>
              </a:rPr>
              <a:t>, A. 2010. </a:t>
            </a:r>
            <a:r>
              <a:rPr lang="en-US" sz="1600" b="0" i="1" u="none" strike="noStrike" baseline="0" dirty="0">
                <a:solidFill>
                  <a:srgbClr val="221E1F"/>
                </a:solidFill>
                <a:latin typeface="+mj-lt"/>
              </a:rPr>
              <a:t>Imperatives and Commands</a:t>
            </a:r>
            <a:r>
              <a:rPr lang="en-US" sz="1600" b="0" i="0" u="none" strike="noStrike" baseline="0" dirty="0">
                <a:solidFill>
                  <a:srgbClr val="221E1F"/>
                </a:solidFill>
                <a:latin typeface="+mj-lt"/>
              </a:rPr>
              <a:t>. Oxford: Oxford University Press.</a:t>
            </a:r>
          </a:p>
          <a:p>
            <a:pPr marL="285750" indent="-285750">
              <a:buFont typeface="Wingdings" panose="05000000000000000000" pitchFamily="2" charset="2"/>
              <a:buChar char="§"/>
            </a:pPr>
            <a:r>
              <a:rPr lang="en-US" sz="1600" b="0" i="0" u="none" strike="noStrike" baseline="0" dirty="0" err="1">
                <a:solidFill>
                  <a:srgbClr val="221E1F"/>
                </a:solidFill>
                <a:latin typeface="+mj-lt"/>
              </a:rPr>
              <a:t>Ameka</a:t>
            </a:r>
            <a:r>
              <a:rPr lang="en-US" sz="1600" b="0" i="0" u="none" strike="noStrike" baseline="0" dirty="0">
                <a:solidFill>
                  <a:srgbClr val="221E1F"/>
                </a:solidFill>
                <a:latin typeface="+mj-lt"/>
              </a:rPr>
              <a:t>, F. 1992. The meaning of phatic and conative interjections. </a:t>
            </a:r>
            <a:r>
              <a:rPr lang="en-US" sz="1600" b="0" i="1" u="none" strike="noStrike" baseline="0" dirty="0">
                <a:solidFill>
                  <a:srgbClr val="221E1F"/>
                </a:solidFill>
                <a:latin typeface="+mj-lt"/>
              </a:rPr>
              <a:t>Journal of Pragmatics </a:t>
            </a:r>
            <a:r>
              <a:rPr lang="en-US" sz="1600" b="0" i="0" u="none" strike="noStrike" baseline="0" dirty="0">
                <a:solidFill>
                  <a:srgbClr val="221E1F"/>
                </a:solidFill>
                <a:latin typeface="+mj-lt"/>
              </a:rPr>
              <a:t>18(2‑3): 245‑71.</a:t>
            </a:r>
          </a:p>
          <a:p>
            <a:pPr marL="285750" indent="-285750">
              <a:buFont typeface="Wingdings" panose="05000000000000000000" pitchFamily="2" charset="2"/>
              <a:buChar char="§"/>
            </a:pPr>
            <a:r>
              <a:rPr lang="en-US" sz="1600" b="0" i="0" u="none" strike="noStrike" baseline="0" dirty="0" err="1">
                <a:solidFill>
                  <a:srgbClr val="221E1F"/>
                </a:solidFill>
                <a:latin typeface="+mj-lt"/>
              </a:rPr>
              <a:t>Amha</a:t>
            </a:r>
            <a:r>
              <a:rPr lang="en-US" sz="1600" b="0" i="0" u="none" strike="noStrike" baseline="0" dirty="0">
                <a:solidFill>
                  <a:srgbClr val="221E1F"/>
                </a:solidFill>
                <a:latin typeface="+mj-lt"/>
              </a:rPr>
              <a:t>, A. 2013. Directives to humans and to domestic animals: The imperative and some interjections in </a:t>
            </a:r>
            <a:r>
              <a:rPr lang="en-US" sz="1600" b="0" i="0" u="none" strike="noStrike" baseline="0" dirty="0" err="1">
                <a:solidFill>
                  <a:srgbClr val="221E1F"/>
                </a:solidFill>
                <a:latin typeface="+mj-lt"/>
              </a:rPr>
              <a:t>Zargulla</a:t>
            </a:r>
            <a:r>
              <a:rPr lang="en-US" sz="1600" b="0" i="0" u="none" strike="noStrike" baseline="0" dirty="0">
                <a:solidFill>
                  <a:srgbClr val="221E1F"/>
                </a:solidFill>
                <a:latin typeface="+mj-lt"/>
              </a:rPr>
              <a:t>. In M‑C. Simeone‑</a:t>
            </a:r>
            <a:r>
              <a:rPr lang="en-US" sz="1600" b="0" i="0" u="none" strike="noStrike" baseline="0" dirty="0" err="1">
                <a:solidFill>
                  <a:srgbClr val="221E1F"/>
                </a:solidFill>
                <a:latin typeface="+mj-lt"/>
              </a:rPr>
              <a:t>Senelle</a:t>
            </a:r>
            <a:r>
              <a:rPr lang="en-US" sz="1600" b="0" i="0" u="none" strike="noStrike" baseline="0" dirty="0">
                <a:solidFill>
                  <a:srgbClr val="221E1F"/>
                </a:solidFill>
                <a:latin typeface="+mj-lt"/>
              </a:rPr>
              <a:t> &amp; M. </a:t>
            </a:r>
            <a:r>
              <a:rPr lang="en-US" sz="1600" b="0" i="0" u="none" strike="noStrike" baseline="0" dirty="0" err="1">
                <a:solidFill>
                  <a:srgbClr val="221E1F"/>
                </a:solidFill>
                <a:latin typeface="+mj-lt"/>
              </a:rPr>
              <a:t>Vanhove</a:t>
            </a:r>
            <a:r>
              <a:rPr lang="en-US" sz="1600" b="0" i="0" u="none" strike="noStrike" baseline="0" dirty="0">
                <a:solidFill>
                  <a:srgbClr val="221E1F"/>
                </a:solidFill>
                <a:latin typeface="+mj-lt"/>
              </a:rPr>
              <a:t> (eds), </a:t>
            </a:r>
            <a:r>
              <a:rPr lang="en-US" sz="1600" b="0" i="1" u="none" strike="noStrike" baseline="0" dirty="0">
                <a:solidFill>
                  <a:srgbClr val="221E1F"/>
                </a:solidFill>
                <a:latin typeface="+mj-lt"/>
              </a:rPr>
              <a:t>Proceedings of the 5th International Conference on Cushitic and Omotic Languages, Paris, 16‑18 April 2008</a:t>
            </a:r>
            <a:r>
              <a:rPr lang="en-US" sz="1600" b="0" i="0" u="none" strike="noStrike" baseline="0" dirty="0">
                <a:solidFill>
                  <a:srgbClr val="221E1F"/>
                </a:solidFill>
                <a:latin typeface="+mj-lt"/>
              </a:rPr>
              <a:t>. Köln: </a:t>
            </a:r>
            <a:r>
              <a:rPr lang="en-US" sz="1600" b="0" i="0" u="none" strike="noStrike" baseline="0" dirty="0" err="1">
                <a:solidFill>
                  <a:srgbClr val="221E1F"/>
                </a:solidFill>
                <a:latin typeface="+mj-lt"/>
              </a:rPr>
              <a:t>Rüdiger</a:t>
            </a:r>
            <a:r>
              <a:rPr lang="en-US" sz="1600" b="0" i="0" u="none" strike="noStrike" baseline="0" dirty="0">
                <a:solidFill>
                  <a:srgbClr val="221E1F"/>
                </a:solidFill>
                <a:latin typeface="+mj-lt"/>
              </a:rPr>
              <a:t> </a:t>
            </a:r>
            <a:r>
              <a:rPr lang="en-US" sz="1600" b="0" i="0" u="none" strike="noStrike" baseline="0" dirty="0" err="1">
                <a:solidFill>
                  <a:srgbClr val="221E1F"/>
                </a:solidFill>
                <a:latin typeface="+mj-lt"/>
              </a:rPr>
              <a:t>Köppe</a:t>
            </a:r>
            <a:r>
              <a:rPr lang="en-US" sz="1600" b="0" i="0" u="none" strike="noStrike" baseline="0" dirty="0">
                <a:solidFill>
                  <a:srgbClr val="221E1F"/>
                </a:solidFill>
                <a:latin typeface="+mj-lt"/>
              </a:rPr>
              <a:t>, pp. 211‑29.</a:t>
            </a:r>
          </a:p>
          <a:p>
            <a:pPr marL="285750" indent="-285750">
              <a:buFont typeface="Wingdings" panose="05000000000000000000" pitchFamily="2" charset="2"/>
              <a:buChar char="§"/>
            </a:pPr>
            <a:r>
              <a:rPr lang="en-US" sz="1600" kern="0" dirty="0" err="1">
                <a:effectLst/>
                <a:latin typeface="+mj-lt"/>
                <a:ea typeface="Calibri" panose="020F0502020204030204" pitchFamily="34" charset="0"/>
              </a:rPr>
              <a:t>Andrason</a:t>
            </a:r>
            <a:r>
              <a:rPr lang="en-US" sz="1600" kern="0" dirty="0">
                <a:effectLst/>
                <a:latin typeface="+mj-lt"/>
                <a:ea typeface="Calibri" panose="020F0502020204030204" pitchFamily="34" charset="0"/>
              </a:rPr>
              <a:t>, A. 2022. Conative Animal Calls in Xhosa: Testing the Prototype. </a:t>
            </a:r>
            <a:r>
              <a:rPr lang="en-US" sz="1600" i="1" kern="0" dirty="0">
                <a:effectLst/>
                <a:latin typeface="+mj-lt"/>
                <a:ea typeface="Calibri" panose="020F0502020204030204" pitchFamily="34" charset="0"/>
              </a:rPr>
              <a:t>Africana </a:t>
            </a:r>
            <a:r>
              <a:rPr lang="en-US" sz="1600" i="1" kern="0" dirty="0" err="1">
                <a:effectLst/>
                <a:latin typeface="+mj-lt"/>
                <a:ea typeface="Calibri" panose="020F0502020204030204" pitchFamily="34" charset="0"/>
              </a:rPr>
              <a:t>Linguistica</a:t>
            </a:r>
            <a:r>
              <a:rPr lang="en-US" sz="1600" kern="0" dirty="0">
                <a:effectLst/>
                <a:latin typeface="+mj-lt"/>
                <a:ea typeface="Calibri" panose="020F0502020204030204" pitchFamily="34" charset="0"/>
              </a:rPr>
              <a:t> 28: 25–54.</a:t>
            </a:r>
          </a:p>
          <a:p>
            <a:pPr marL="285750" indent="-285750">
              <a:buFont typeface="Wingdings" panose="05000000000000000000" pitchFamily="2" charset="2"/>
              <a:buChar char="§"/>
            </a:pPr>
            <a:r>
              <a:rPr lang="en-US" sz="1600" dirty="0" err="1">
                <a:effectLst/>
                <a:latin typeface="Times New Roman" panose="02020603050405020304" pitchFamily="18" charset="0"/>
                <a:ea typeface="Calibri" panose="020F0502020204030204" pitchFamily="34" charset="0"/>
                <a:cs typeface="Arial" panose="020B0604020202020204" pitchFamily="34" charset="0"/>
              </a:rPr>
              <a:t>Andrason</a:t>
            </a:r>
            <a:r>
              <a:rPr lang="en-US" sz="1600" dirty="0">
                <a:effectLst/>
                <a:latin typeface="Times New Roman" panose="02020603050405020304" pitchFamily="18" charset="0"/>
                <a:ea typeface="Calibri" panose="020F0502020204030204" pitchFamily="34" charset="0"/>
                <a:cs typeface="Arial" panose="020B0604020202020204" pitchFamily="34" charset="0"/>
              </a:rPr>
              <a:t>, A. and A. Phiri. 2023. Talking to animals in a moribund language: Pragma-semantics, phonetics, and morphology of Conative Animal Calls in </a:t>
            </a:r>
            <a:r>
              <a:rPr lang="en-US" sz="1600" dirty="0" err="1">
                <a:effectLst/>
                <a:latin typeface="Times New Roman" panose="02020603050405020304" pitchFamily="18" charset="0"/>
                <a:ea typeface="Calibri" panose="020F0502020204030204" pitchFamily="34" charset="0"/>
                <a:cs typeface="Arial" panose="020B0604020202020204" pitchFamily="34" charset="0"/>
              </a:rPr>
              <a:t>Tjwao</a:t>
            </a:r>
            <a:r>
              <a:rPr lang="en-US" sz="1600" dirty="0">
                <a:effectLst/>
                <a:latin typeface="Times New Roman" panose="02020603050405020304" pitchFamily="18" charset="0"/>
                <a:ea typeface="Calibri" panose="020F0502020204030204" pitchFamily="34" charset="0"/>
                <a:cs typeface="Arial" panose="020B0604020202020204" pitchFamily="34" charset="0"/>
              </a:rPr>
              <a:t>. </a:t>
            </a:r>
            <a:r>
              <a:rPr lang="en-US" sz="1600" i="1" dirty="0">
                <a:effectLst/>
                <a:latin typeface="Times New Roman" panose="02020603050405020304" pitchFamily="18" charset="0"/>
                <a:ea typeface="Calibri" panose="020F0502020204030204" pitchFamily="34" charset="0"/>
                <a:cs typeface="Arial" panose="020B0604020202020204" pitchFamily="34" charset="0"/>
              </a:rPr>
              <a:t>Linguistic Variation</a:t>
            </a:r>
            <a:r>
              <a:rPr lang="en-US" sz="1600" dirty="0">
                <a:effectLst/>
                <a:latin typeface="Times New Roman" panose="02020603050405020304" pitchFamily="18" charset="0"/>
                <a:ea typeface="Calibri" panose="020F0502020204030204" pitchFamily="34" charset="0"/>
                <a:cs typeface="Arial" panose="020B0604020202020204" pitchFamily="34" charset="0"/>
              </a:rPr>
              <a:t> 23 (2): 1–25.</a:t>
            </a:r>
            <a:endParaRPr lang="en-US" sz="1600" kern="0" dirty="0">
              <a:solidFill>
                <a:srgbClr val="221E1F"/>
              </a:solidFill>
              <a:effectLst/>
              <a:latin typeface="+mj-lt"/>
              <a:ea typeface="Calibri" panose="020F0502020204030204" pitchFamily="34" charset="0"/>
            </a:endParaRPr>
          </a:p>
          <a:p>
            <a:pPr marL="285750" indent="-285750">
              <a:buFont typeface="Wingdings" panose="05000000000000000000" pitchFamily="2" charset="2"/>
              <a:buChar char="§"/>
            </a:pPr>
            <a:r>
              <a:rPr lang="en-US" sz="1600" kern="0" dirty="0" err="1">
                <a:effectLst/>
                <a:latin typeface="+mj-lt"/>
                <a:ea typeface="Calibri" panose="020F0502020204030204" pitchFamily="34" charset="0"/>
              </a:rPr>
              <a:t>Andrason</a:t>
            </a:r>
            <a:r>
              <a:rPr lang="en-US" sz="1600" kern="0" dirty="0">
                <a:effectLst/>
                <a:latin typeface="+mj-lt"/>
                <a:ea typeface="Calibri" panose="020F0502020204030204" pitchFamily="34" charset="0"/>
              </a:rPr>
              <a:t>, A. and M. </a:t>
            </a:r>
            <a:r>
              <a:rPr lang="en-US" sz="1600" kern="0" dirty="0" err="1">
                <a:effectLst/>
                <a:latin typeface="+mj-lt"/>
                <a:ea typeface="Calibri" panose="020F0502020204030204" pitchFamily="34" charset="0"/>
              </a:rPr>
              <a:t>Karani</a:t>
            </a:r>
            <a:r>
              <a:rPr lang="en-US" sz="1600" kern="0" dirty="0">
                <a:effectLst/>
                <a:latin typeface="+mj-lt"/>
                <a:ea typeface="Calibri" panose="020F0502020204030204" pitchFamily="34" charset="0"/>
              </a:rPr>
              <a:t>. 2021. “Conative Calls to Animals: From </a:t>
            </a:r>
            <a:r>
              <a:rPr lang="en-US" sz="1600" kern="0" dirty="0" err="1">
                <a:effectLst/>
                <a:latin typeface="+mj-lt"/>
                <a:ea typeface="Calibri" panose="020F0502020204030204" pitchFamily="34" charset="0"/>
              </a:rPr>
              <a:t>Arusa</a:t>
            </a:r>
            <a:r>
              <a:rPr lang="en-US" sz="1600" kern="0" dirty="0">
                <a:effectLst/>
                <a:latin typeface="+mj-lt"/>
                <a:ea typeface="Calibri" panose="020F0502020204030204" pitchFamily="34" charset="0"/>
              </a:rPr>
              <a:t> Maasai to a Cross-linguistic Prototype.” </a:t>
            </a:r>
            <a:r>
              <a:rPr lang="en-US" sz="1600" i="1" kern="0" dirty="0" err="1">
                <a:effectLst/>
                <a:latin typeface="+mj-lt"/>
                <a:ea typeface="Calibri" panose="020F0502020204030204" pitchFamily="34" charset="0"/>
              </a:rPr>
              <a:t>Łódź</a:t>
            </a:r>
            <a:r>
              <a:rPr lang="en-US" sz="1600" i="1" kern="0" dirty="0">
                <a:effectLst/>
                <a:latin typeface="+mj-lt"/>
                <a:ea typeface="Calibri" panose="020F0502020204030204" pitchFamily="34" charset="0"/>
              </a:rPr>
              <a:t> Papers in Pragmatics</a:t>
            </a:r>
            <a:r>
              <a:rPr lang="en-US" sz="1600" kern="0" dirty="0">
                <a:effectLst/>
                <a:latin typeface="+mj-lt"/>
                <a:ea typeface="Calibri" panose="020F0502020204030204" pitchFamily="34" charset="0"/>
              </a:rPr>
              <a:t> 37 (1): 3–40.</a:t>
            </a:r>
            <a:endParaRPr lang="en-US" sz="1600" b="0" i="0" u="none" strike="noStrike" baseline="0" dirty="0">
              <a:solidFill>
                <a:srgbClr val="221E1F"/>
              </a:solidFill>
              <a:latin typeface="+mj-lt"/>
            </a:endParaRPr>
          </a:p>
          <a:p>
            <a:pPr marL="285750" indent="-285750">
              <a:buFont typeface="Wingdings" panose="05000000000000000000" pitchFamily="2" charset="2"/>
              <a:buChar char="§"/>
            </a:pPr>
            <a:r>
              <a:rPr lang="en-US" sz="1600" b="0" i="0" u="none" strike="noStrike" baseline="0" dirty="0" err="1">
                <a:solidFill>
                  <a:srgbClr val="221E1F"/>
                </a:solidFill>
                <a:latin typeface="+mj-lt"/>
              </a:rPr>
              <a:t>Bynon</a:t>
            </a:r>
            <a:r>
              <a:rPr lang="en-US" sz="1600" b="0" i="0" u="none" strike="noStrike" baseline="0" dirty="0">
                <a:solidFill>
                  <a:srgbClr val="221E1F"/>
                </a:solidFill>
                <a:latin typeface="+mj-lt"/>
              </a:rPr>
              <a:t>, J. 1976. Domestic animal calling in a Berber tribe. In C. McCormack &amp; S. </a:t>
            </a:r>
            <a:r>
              <a:rPr lang="en-US" sz="1600" b="0" i="0" u="none" strike="noStrike" baseline="0" dirty="0" err="1">
                <a:solidFill>
                  <a:srgbClr val="221E1F"/>
                </a:solidFill>
                <a:latin typeface="+mj-lt"/>
              </a:rPr>
              <a:t>Wurm</a:t>
            </a:r>
            <a:r>
              <a:rPr lang="en-US" sz="1600" b="0" i="0" u="none" strike="noStrike" baseline="0" dirty="0">
                <a:solidFill>
                  <a:srgbClr val="221E1F"/>
                </a:solidFill>
                <a:latin typeface="+mj-lt"/>
              </a:rPr>
              <a:t> (eds), </a:t>
            </a:r>
            <a:r>
              <a:rPr lang="en-US" sz="1600" b="0" i="1" u="none" strike="noStrike" baseline="0" dirty="0">
                <a:solidFill>
                  <a:srgbClr val="221E1F"/>
                </a:solidFill>
                <a:latin typeface="+mj-lt"/>
              </a:rPr>
              <a:t>Language and Man: Anthropological Issues</a:t>
            </a:r>
            <a:r>
              <a:rPr lang="en-US" sz="1600" b="0" i="0" u="none" strike="noStrike" baseline="0" dirty="0">
                <a:solidFill>
                  <a:srgbClr val="221E1F"/>
                </a:solidFill>
                <a:latin typeface="+mj-lt"/>
              </a:rPr>
              <a:t>. The Hague/Paris: Mouton, pp. 39‑66.</a:t>
            </a:r>
            <a:endParaRPr lang="en-US" sz="1600" dirty="0">
              <a:solidFill>
                <a:srgbClr val="221E1F"/>
              </a:solidFill>
              <a:latin typeface="+mj-lt"/>
            </a:endParaRPr>
          </a:p>
          <a:p>
            <a:pPr marL="285750" indent="-285750" algn="l">
              <a:buFont typeface="Wingdings" panose="05000000000000000000" pitchFamily="2" charset="2"/>
              <a:buChar char="§"/>
            </a:pPr>
            <a:r>
              <a:rPr lang="en-US" sz="1600" b="0" i="0" u="none" strike="noStrike" baseline="0" dirty="0">
                <a:latin typeface="TimesNewRomanPSMT"/>
              </a:rPr>
              <a:t>Dixon, R.M.W. 2010. </a:t>
            </a:r>
            <a:r>
              <a:rPr lang="en-US" sz="1600" b="0" i="1" u="none" strike="noStrike" baseline="0" dirty="0">
                <a:latin typeface="TimesNewRomanPS-ItalicMT"/>
              </a:rPr>
              <a:t>Basic Linguistic Theory. Methodology. Vol 1</a:t>
            </a:r>
            <a:r>
              <a:rPr lang="en-US" sz="1600" b="0" i="0" u="none" strike="noStrike" baseline="0" dirty="0">
                <a:latin typeface="TimesNewRomanPSMT"/>
              </a:rPr>
              <a:t>. Oxford: Oxford University Press.</a:t>
            </a:r>
          </a:p>
          <a:p>
            <a:pPr marL="285750" indent="-285750" algn="l">
              <a:buFont typeface="Wingdings" panose="05000000000000000000" pitchFamily="2" charset="2"/>
              <a:buChar char="§"/>
            </a:pPr>
            <a:r>
              <a:rPr lang="en-US" sz="1600" b="0" i="0" u="none" strike="noStrike" baseline="0" dirty="0">
                <a:latin typeface="TimesNewRomanPSMT"/>
              </a:rPr>
              <a:t>Dryer, Matthew. 2006. Descriptive theories, </a:t>
            </a:r>
            <a:r>
              <a:rPr lang="en-US" sz="1600" dirty="0">
                <a:latin typeface="TimesNewRomanPSMT"/>
              </a:rPr>
              <a:t>e</a:t>
            </a:r>
            <a:r>
              <a:rPr lang="en-US" sz="1600" b="0" i="0" u="none" strike="noStrike" baseline="0" dirty="0">
                <a:latin typeface="TimesNewRomanPSMT"/>
              </a:rPr>
              <a:t>xplanatory theories, and basic linguistic</a:t>
            </a:r>
          </a:p>
          <a:p>
            <a:pPr marL="285750" indent="-285750" algn="l">
              <a:buFont typeface="Wingdings" panose="05000000000000000000" pitchFamily="2" charset="2"/>
              <a:buChar char="§"/>
            </a:pPr>
            <a:r>
              <a:rPr lang="en-US" sz="1600" b="0" i="0" u="none" strike="noStrike" baseline="0" dirty="0">
                <a:latin typeface="TimesNewRomanPSMT"/>
              </a:rPr>
              <a:t>theory. In </a:t>
            </a:r>
            <a:r>
              <a:rPr lang="en-US" sz="1600" b="0" i="0" u="none" strike="noStrike" baseline="0" dirty="0" err="1">
                <a:latin typeface="TimesNewRomanPSMT"/>
              </a:rPr>
              <a:t>Ameka</a:t>
            </a:r>
            <a:r>
              <a:rPr lang="en-US" sz="1600" b="0" i="0" u="none" strike="noStrike" baseline="0" dirty="0">
                <a:latin typeface="TimesNewRomanPSMT"/>
              </a:rPr>
              <a:t>, F., A. Dench, and N. Evans </a:t>
            </a:r>
            <a:r>
              <a:rPr lang="en-US" sz="1600" b="0" i="1" u="none" strike="noStrike" baseline="0" dirty="0">
                <a:latin typeface="TimesNewRomanPS-ItalicMT"/>
              </a:rPr>
              <a:t>Catching Language. The Standing Challenge of Grammar Writing</a:t>
            </a:r>
            <a:r>
              <a:rPr lang="en-US" sz="1600" b="0" i="0" u="none" strike="noStrike" baseline="0" dirty="0">
                <a:latin typeface="TimesNewRomanPSMT"/>
              </a:rPr>
              <a:t>, 207–234. Berlin: Mouton de Gruyter.</a:t>
            </a:r>
            <a:endParaRPr lang="en-US" sz="1600" b="0" i="0" u="none" strike="noStrike" baseline="0" dirty="0">
              <a:solidFill>
                <a:srgbClr val="221E1F"/>
              </a:solidFill>
              <a:latin typeface="+mj-lt"/>
            </a:endParaRPr>
          </a:p>
          <a:p>
            <a:pPr marL="285750" indent="-285750" algn="l">
              <a:buFont typeface="Wingdings" panose="05000000000000000000" pitchFamily="2" charset="2"/>
              <a:buChar char="§"/>
            </a:pPr>
            <a:r>
              <a:rPr lang="en-US" sz="1600" b="0" i="0" u="none" strike="noStrike" baseline="0" dirty="0">
                <a:latin typeface="TimesNewRomanPSMT"/>
              </a:rPr>
              <a:t>Goldberg, A. 2003. Constructions: A new theoretical approach to language. </a:t>
            </a:r>
            <a:r>
              <a:rPr lang="en-US" sz="1600" b="0" i="1" u="none" strike="noStrike" baseline="0" dirty="0">
                <a:latin typeface="TimesNewRomanPS-ItalicMT"/>
              </a:rPr>
              <a:t>Trends in Cognitive Science </a:t>
            </a:r>
            <a:r>
              <a:rPr lang="en-US" sz="1600" b="0" i="0" u="none" strike="noStrike" baseline="0" dirty="0">
                <a:latin typeface="TimesNewRomanPSMT"/>
              </a:rPr>
              <a:t>7 (5): 219–224.</a:t>
            </a:r>
            <a:endParaRPr lang="en-US" sz="1600" dirty="0">
              <a:solidFill>
                <a:srgbClr val="221E1F"/>
              </a:solidFill>
              <a:latin typeface="+mj-lt"/>
            </a:endParaRPr>
          </a:p>
          <a:p>
            <a:pPr marL="285750" indent="-285750">
              <a:buFont typeface="Wingdings" panose="05000000000000000000" pitchFamily="2" charset="2"/>
              <a:buChar char="§"/>
            </a:pPr>
            <a:r>
              <a:rPr lang="en-US" sz="1600" dirty="0">
                <a:effectLst/>
                <a:latin typeface="+mj-lt"/>
                <a:ea typeface="Calibri" panose="020F0502020204030204" pitchFamily="34" charset="0"/>
                <a:cs typeface="Arial" panose="020B0604020202020204" pitchFamily="34" charset="0"/>
              </a:rPr>
              <a:t>Heine, B. 2023. </a:t>
            </a:r>
            <a:r>
              <a:rPr lang="en-US" sz="1600" i="1" dirty="0">
                <a:effectLst/>
                <a:latin typeface="+mj-lt"/>
                <a:ea typeface="Calibri" panose="020F0502020204030204" pitchFamily="34" charset="0"/>
                <a:cs typeface="Arial" panose="020B0604020202020204" pitchFamily="34" charset="0"/>
              </a:rPr>
              <a:t>The Grammar of Interactives</a:t>
            </a:r>
            <a:r>
              <a:rPr lang="en-US" sz="1600" dirty="0">
                <a:effectLst/>
                <a:latin typeface="+mj-lt"/>
                <a:ea typeface="Calibri" panose="020F0502020204030204" pitchFamily="34" charset="0"/>
                <a:cs typeface="Arial" panose="020B0604020202020204" pitchFamily="34" charset="0"/>
              </a:rPr>
              <a:t>. Oxford: Oxford University Press.</a:t>
            </a:r>
            <a:endParaRPr lang="en-US" sz="1600" dirty="0">
              <a:solidFill>
                <a:srgbClr val="221E1F"/>
              </a:solidFill>
              <a:latin typeface="+mj-lt"/>
            </a:endParaRPr>
          </a:p>
          <a:p>
            <a:pPr marL="285750" indent="-285750">
              <a:buFont typeface="Wingdings" panose="05000000000000000000" pitchFamily="2" charset="2"/>
              <a:buChar char="§"/>
            </a:pPr>
            <a:r>
              <a:rPr lang="en-US" sz="1600" b="0" i="0" u="none" strike="noStrike" baseline="0" dirty="0" err="1">
                <a:solidFill>
                  <a:srgbClr val="221E1F"/>
                </a:solidFill>
                <a:latin typeface="+mj-lt"/>
              </a:rPr>
              <a:t>Wierzbicka</a:t>
            </a:r>
            <a:r>
              <a:rPr lang="en-US" sz="1600" b="0" i="0" u="none" strike="noStrike" baseline="0" dirty="0">
                <a:solidFill>
                  <a:srgbClr val="221E1F"/>
                </a:solidFill>
                <a:latin typeface="+mj-lt"/>
              </a:rPr>
              <a:t>, A. 2003. </a:t>
            </a:r>
            <a:r>
              <a:rPr lang="en-US" sz="1600" b="0" i="1" u="none" strike="noStrike" baseline="0" dirty="0">
                <a:solidFill>
                  <a:srgbClr val="221E1F"/>
                </a:solidFill>
                <a:latin typeface="+mj-lt"/>
              </a:rPr>
              <a:t>Cross‑cultural Pragmatics: The Semantics of Human Interaction</a:t>
            </a:r>
            <a:r>
              <a:rPr lang="en-US" sz="1600" b="0" i="0" u="none" strike="noStrike" baseline="0" dirty="0">
                <a:solidFill>
                  <a:srgbClr val="221E1F"/>
                </a:solidFill>
                <a:latin typeface="+mj-lt"/>
              </a:rPr>
              <a:t>. Berlin: Mouton de Gruyter.</a:t>
            </a:r>
            <a:endParaRPr lang="en-US" sz="1600" dirty="0">
              <a:solidFill>
                <a:srgbClr val="221E1F"/>
              </a:solidFill>
              <a:latin typeface="+mj-lt"/>
            </a:endParaRPr>
          </a:p>
          <a:p>
            <a:endParaRPr lang="en-US" dirty="0"/>
          </a:p>
        </p:txBody>
      </p:sp>
      <p:sp>
        <p:nvSpPr>
          <p:cNvPr id="6" name="TextBox 5">
            <a:extLst>
              <a:ext uri="{FF2B5EF4-FFF2-40B4-BE49-F238E27FC236}">
                <a16:creationId xmlns:a16="http://schemas.microsoft.com/office/drawing/2014/main" id="{81E1A123-2D33-4C83-8DE7-9574033B23CA}"/>
              </a:ext>
            </a:extLst>
          </p:cNvPr>
          <p:cNvSpPr txBox="1"/>
          <p:nvPr/>
        </p:nvSpPr>
        <p:spPr>
          <a:xfrm>
            <a:off x="323528" y="0"/>
            <a:ext cx="4572000" cy="461665"/>
          </a:xfrm>
          <a:prstGeom prst="rect">
            <a:avLst/>
          </a:prstGeom>
          <a:noFill/>
        </p:spPr>
        <p:txBody>
          <a:bodyPr wrap="square">
            <a:spAutoFit/>
          </a:bodyPr>
          <a:lstStyle/>
          <a:p>
            <a:r>
              <a:rPr lang="en-US" dirty="0">
                <a:solidFill>
                  <a:srgbClr val="221E1F"/>
                </a:solidFill>
              </a:rPr>
              <a:t>References</a:t>
            </a:r>
            <a:endParaRPr lang="en-US" dirty="0"/>
          </a:p>
        </p:txBody>
      </p:sp>
    </p:spTree>
    <p:extLst>
      <p:ext uri="{BB962C8B-B14F-4D97-AF65-F5344CB8AC3E}">
        <p14:creationId xmlns:p14="http://schemas.microsoft.com/office/powerpoint/2010/main" val="3179872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80ED28-DE7D-458B-8CE6-ECE24F003218}"/>
              </a:ext>
            </a:extLst>
          </p:cNvPr>
          <p:cNvSpPr>
            <a:spLocks noGrp="1"/>
          </p:cNvSpPr>
          <p:nvPr>
            <p:ph type="sldNum" sz="quarter" idx="12"/>
          </p:nvPr>
        </p:nvSpPr>
        <p:spPr/>
        <p:txBody>
          <a:bodyPr/>
          <a:lstStyle/>
          <a:p>
            <a:pPr>
              <a:defRPr/>
            </a:pPr>
            <a:fld id="{88080D9D-61C9-40BD-9A02-96320FC7C5A8}" type="slidenum">
              <a:rPr lang="de-AT" smtClean="0"/>
              <a:pPr>
                <a:defRPr/>
              </a:pPr>
              <a:t>6</a:t>
            </a:fld>
            <a:endParaRPr lang="de-AT"/>
          </a:p>
        </p:txBody>
      </p:sp>
      <p:pic>
        <p:nvPicPr>
          <p:cNvPr id="3" name="Picture 2">
            <a:extLst>
              <a:ext uri="{FF2B5EF4-FFF2-40B4-BE49-F238E27FC236}">
                <a16:creationId xmlns:a16="http://schemas.microsoft.com/office/drawing/2014/main" id="{0EBDDDFB-4644-4950-AA62-4864581BA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0021"/>
            <a:ext cx="7888094" cy="6717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tar: 5 Points 6">
            <a:extLst>
              <a:ext uri="{FF2B5EF4-FFF2-40B4-BE49-F238E27FC236}">
                <a16:creationId xmlns:a16="http://schemas.microsoft.com/office/drawing/2014/main" id="{C7B4C52E-FA71-4B8D-9CE8-C2F76FD47878}"/>
              </a:ext>
            </a:extLst>
          </p:cNvPr>
          <p:cNvSpPr/>
          <p:nvPr/>
        </p:nvSpPr>
        <p:spPr>
          <a:xfrm>
            <a:off x="4248781" y="2279412"/>
            <a:ext cx="144016" cy="144016"/>
          </a:xfrm>
          <a:prstGeom prst="star5">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5 Points 7">
            <a:extLst>
              <a:ext uri="{FF2B5EF4-FFF2-40B4-BE49-F238E27FC236}">
                <a16:creationId xmlns:a16="http://schemas.microsoft.com/office/drawing/2014/main" id="{8315315F-B4D9-4CC4-9172-89D6CE2EBCC4}"/>
              </a:ext>
            </a:extLst>
          </p:cNvPr>
          <p:cNvSpPr/>
          <p:nvPr/>
        </p:nvSpPr>
        <p:spPr>
          <a:xfrm>
            <a:off x="3131840" y="5013176"/>
            <a:ext cx="144016" cy="144016"/>
          </a:xfrm>
          <a:prstGeom prst="star5">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34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7</a:t>
            </a:fld>
            <a:endParaRPr lang="de-AT" sz="1400"/>
          </a:p>
        </p:txBody>
      </p:sp>
      <p:sp>
        <p:nvSpPr>
          <p:cNvPr id="3076" name="Rectangle 3"/>
          <p:cNvSpPr>
            <a:spLocks noChangeArrowheads="1"/>
          </p:cNvSpPr>
          <p:nvPr/>
        </p:nvSpPr>
        <p:spPr bwMode="auto">
          <a:xfrm>
            <a:off x="395288" y="446088"/>
            <a:ext cx="8496300" cy="954107"/>
          </a:xfrm>
          <a:prstGeom prst="rect">
            <a:avLst/>
          </a:prstGeom>
          <a:noFill/>
          <a:ln w="9525">
            <a:noFill/>
            <a:miter lim="800000"/>
            <a:headEnd/>
            <a:tailEnd/>
          </a:ln>
        </p:spPr>
        <p:txBody>
          <a:bodyPr>
            <a:spAutoFit/>
          </a:bodyPr>
          <a:lstStyle/>
          <a:p>
            <a:pPr marL="288925" indent="-288925">
              <a:spcBef>
                <a:spcPct val="50000"/>
              </a:spcBef>
            </a:pPr>
            <a:r>
              <a:rPr lang="en-US" sz="2800" b="1" dirty="0">
                <a:latin typeface="+mj-lt"/>
                <a:ea typeface="Charis SIL" panose="02000500060000020004" pitchFamily="2" charset="0"/>
                <a:cs typeface="Charis SIL" panose="02000500060000020004" pitchFamily="2" charset="0"/>
              </a:rPr>
              <a:t>CAC prototype (</a:t>
            </a:r>
            <a:r>
              <a:rPr lang="sv-SE" sz="2800" dirty="0">
                <a:latin typeface="+mj-lt"/>
              </a:rPr>
              <a:t>Andrason &amp; Karani 2021: 33-36, Andrason 2022: 27-30)</a:t>
            </a:r>
            <a:endParaRPr lang="de-AT" sz="2800" b="1" dirty="0">
              <a:latin typeface="Charis SIL" pitchFamily="2" charset="0"/>
              <a:ea typeface="Charis SIL" panose="02000500060000020004" pitchFamily="2" charset="0"/>
              <a:cs typeface="Charis SIL" panose="02000500060000020004" pitchFamily="2" charset="0"/>
            </a:endParaRPr>
          </a:p>
        </p:txBody>
      </p:sp>
      <p:sp>
        <p:nvSpPr>
          <p:cNvPr id="3077" name="Text Box 14"/>
          <p:cNvSpPr txBox="1">
            <a:spLocks noChangeArrowheads="1"/>
          </p:cNvSpPr>
          <p:nvPr/>
        </p:nvSpPr>
        <p:spPr bwMode="auto">
          <a:xfrm>
            <a:off x="323850" y="1556792"/>
            <a:ext cx="8820150" cy="5309146"/>
          </a:xfrm>
          <a:prstGeom prst="rect">
            <a:avLst/>
          </a:prstGeom>
          <a:noFill/>
          <a:ln w="9525">
            <a:noFill/>
            <a:miter lim="800000"/>
            <a:headEnd/>
            <a:tailEnd/>
          </a:ln>
        </p:spPr>
        <p:txBody>
          <a:bodyPr wrap="square">
            <a:spAutoFit/>
          </a:bodyPr>
          <a:lstStyle/>
          <a:p>
            <a:pPr marL="533400" indent="-533400">
              <a:lnSpc>
                <a:spcPct val="125000"/>
              </a:lnSpc>
              <a:spcBef>
                <a:spcPct val="50000"/>
              </a:spcBef>
              <a:buAutoNum type="alphaLcParenBoth"/>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Non-formal properties:</a:t>
            </a:r>
            <a:r>
              <a:rPr lang="en-US" sz="2800" b="0" i="0" u="none" strike="noStrike" baseline="0" dirty="0">
                <a:solidFill>
                  <a:srgbClr val="221E1F"/>
                </a:solidFill>
                <a:latin typeface="+mj-lt"/>
              </a:rPr>
              <a:t> semantics and pragmatics (SP)</a:t>
            </a:r>
          </a:p>
          <a:p>
            <a:pPr algn="just"/>
            <a:r>
              <a:rPr lang="en-US" sz="2800" b="0" i="0" u="none" strike="noStrike" baseline="0" dirty="0">
                <a:solidFill>
                  <a:srgbClr val="221E1F"/>
                </a:solidFill>
                <a:latin typeface="+mj-lt"/>
              </a:rPr>
              <a:t>(SP‑1) a </a:t>
            </a:r>
            <a:r>
              <a:rPr lang="en-US" sz="2800" i="0" u="none" strike="noStrike" baseline="0" dirty="0">
                <a:solidFill>
                  <a:srgbClr val="221E1F"/>
                </a:solidFill>
                <a:latin typeface="+mj-lt"/>
              </a:rPr>
              <a:t>prototypical CAC </a:t>
            </a:r>
            <a:r>
              <a:rPr lang="en-US" sz="2800" b="0" i="0" u="none" strike="noStrike" baseline="0" dirty="0">
                <a:solidFill>
                  <a:srgbClr val="221E1F"/>
                </a:solidFill>
                <a:latin typeface="+mj-lt"/>
              </a:rPr>
              <a:t>is a </a:t>
            </a:r>
            <a:r>
              <a:rPr lang="en-US" sz="2800" i="0" u="none" strike="noStrike" baseline="0" dirty="0">
                <a:solidFill>
                  <a:srgbClr val="221E1F"/>
                </a:solidFill>
                <a:latin typeface="+mj-lt"/>
              </a:rPr>
              <a:t>lexicalized</a:t>
            </a:r>
            <a:r>
              <a:rPr lang="en-US" sz="2800" b="0" i="0" u="none" strike="noStrike" baseline="0" dirty="0">
                <a:solidFill>
                  <a:srgbClr val="221E1F"/>
                </a:solidFill>
                <a:latin typeface="+mj-lt"/>
              </a:rPr>
              <a:t> (i.e., fully entrenched) </a:t>
            </a:r>
            <a:r>
              <a:rPr lang="en-US" sz="2800" i="0" u="none" strike="noStrike" baseline="0" dirty="0">
                <a:solidFill>
                  <a:srgbClr val="221E1F"/>
                </a:solidFill>
                <a:latin typeface="+mj-lt"/>
              </a:rPr>
              <a:t>directive</a:t>
            </a:r>
            <a:r>
              <a:rPr lang="en-US" sz="2800" b="0" i="0" u="none" strike="noStrike" baseline="0" dirty="0">
                <a:solidFill>
                  <a:srgbClr val="221E1F"/>
                </a:solidFill>
                <a:latin typeface="+mj-lt"/>
              </a:rPr>
              <a:t> that communicates requests, wishes, desires, demands, or orders and is (specifically) addressed to animals; </a:t>
            </a:r>
          </a:p>
          <a:p>
            <a:pPr algn="just"/>
            <a:endParaRPr lang="en-US" b="0" i="0" u="none" strike="noStrike" baseline="0" dirty="0">
              <a:solidFill>
                <a:srgbClr val="221E1F"/>
              </a:solidFill>
              <a:latin typeface="+mj-lt"/>
            </a:endParaRPr>
          </a:p>
          <a:p>
            <a:pPr algn="just"/>
            <a:r>
              <a:rPr lang="en-US" b="0" i="0" u="none" strike="noStrike" baseline="0" dirty="0">
                <a:solidFill>
                  <a:srgbClr val="221E1F"/>
                </a:solidFill>
                <a:latin typeface="+mj-lt"/>
              </a:rPr>
              <a:t>(SP‑1.1) the </a:t>
            </a:r>
            <a:r>
              <a:rPr lang="en-US" i="0" u="none" strike="noStrike" baseline="0" dirty="0">
                <a:solidFill>
                  <a:srgbClr val="221E1F"/>
                </a:solidFill>
                <a:latin typeface="+mj-lt"/>
              </a:rPr>
              <a:t>action</a:t>
            </a:r>
            <a:r>
              <a:rPr lang="en-US" b="0" i="0" u="none" strike="noStrike" baseline="0" dirty="0">
                <a:solidFill>
                  <a:srgbClr val="221E1F"/>
                </a:solidFill>
                <a:latin typeface="+mj-lt"/>
              </a:rPr>
              <a:t> requested by a prototypical CAC is related to </a:t>
            </a:r>
            <a:r>
              <a:rPr lang="en-US" i="0" u="none" strike="noStrike" baseline="0" dirty="0">
                <a:solidFill>
                  <a:srgbClr val="221E1F"/>
                </a:solidFill>
                <a:latin typeface="+mj-lt"/>
              </a:rPr>
              <a:t>motion</a:t>
            </a:r>
            <a:r>
              <a:rPr lang="en-US" b="0" i="0" u="none" strike="noStrike" baseline="0" dirty="0">
                <a:solidFill>
                  <a:srgbClr val="221E1F"/>
                </a:solidFill>
                <a:latin typeface="+mj-lt"/>
              </a:rPr>
              <a:t>: (a) summonses call the animal; (b) dispersals chase it away; and (c) directives urge it to start its motion, halt it, or modify it; </a:t>
            </a:r>
          </a:p>
          <a:p>
            <a:pPr algn="just"/>
            <a:endParaRPr lang="en-US" b="0" i="0" u="none" strike="noStrike" baseline="0" dirty="0">
              <a:solidFill>
                <a:srgbClr val="221E1F"/>
              </a:solidFill>
              <a:latin typeface="+mj-lt"/>
            </a:endParaRPr>
          </a:p>
          <a:p>
            <a:pPr algn="just"/>
            <a:r>
              <a:rPr lang="en-US" b="0" i="0" u="none" strike="noStrike" baseline="0" dirty="0">
                <a:solidFill>
                  <a:srgbClr val="221E1F"/>
                </a:solidFill>
                <a:latin typeface="+mj-lt"/>
              </a:rPr>
              <a:t>(SP‑1.2) </a:t>
            </a:r>
            <a:r>
              <a:rPr lang="en-US" i="0" u="none" strike="noStrike" baseline="0" dirty="0">
                <a:solidFill>
                  <a:srgbClr val="221E1F"/>
                </a:solidFill>
                <a:latin typeface="+mj-lt"/>
              </a:rPr>
              <a:t>domestic species </a:t>
            </a:r>
            <a:r>
              <a:rPr lang="en-US" b="0" i="0" u="none" strike="noStrike" baseline="0" dirty="0">
                <a:solidFill>
                  <a:srgbClr val="221E1F"/>
                </a:solidFill>
                <a:latin typeface="+mj-lt"/>
              </a:rPr>
              <a:t>can act as the referents/recipients of summonses, dispersals, and directives; in contrast, </a:t>
            </a:r>
            <a:r>
              <a:rPr lang="en-US" i="0" u="none" strike="noStrike" baseline="0" dirty="0">
                <a:solidFill>
                  <a:srgbClr val="221E1F"/>
                </a:solidFill>
                <a:latin typeface="+mj-lt"/>
              </a:rPr>
              <a:t>wild animals </a:t>
            </a:r>
            <a:r>
              <a:rPr lang="en-US" b="0" i="0" u="none" strike="noStrike" baseline="0" dirty="0">
                <a:solidFill>
                  <a:srgbClr val="221E1F"/>
                </a:solidFill>
                <a:latin typeface="+mj-lt"/>
              </a:rPr>
              <a:t>tend to be only compatible with dispersals</a:t>
            </a:r>
            <a:endParaRPr lang="en-US" b="1" dirty="0">
              <a:solidFill>
                <a:srgbClr val="FF0000"/>
              </a:solidFill>
              <a:latin typeface="+mj-lt"/>
              <a:ea typeface="Charis SIL" panose="02000500060000020004" pitchFamily="2" charset="0"/>
              <a:cs typeface="Charis SIL" panose="02000500060000020004"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8</a:t>
            </a:fld>
            <a:endParaRPr lang="de-AT" sz="1400"/>
          </a:p>
        </p:txBody>
      </p:sp>
      <p:sp>
        <p:nvSpPr>
          <p:cNvPr id="3076" name="Rectangle 3"/>
          <p:cNvSpPr>
            <a:spLocks noChangeArrowheads="1"/>
          </p:cNvSpPr>
          <p:nvPr/>
        </p:nvSpPr>
        <p:spPr bwMode="auto">
          <a:xfrm>
            <a:off x="395288" y="446088"/>
            <a:ext cx="8496300" cy="954107"/>
          </a:xfrm>
          <a:prstGeom prst="rect">
            <a:avLst/>
          </a:prstGeom>
          <a:noFill/>
          <a:ln w="9525">
            <a:noFill/>
            <a:miter lim="800000"/>
            <a:headEnd/>
            <a:tailEnd/>
          </a:ln>
        </p:spPr>
        <p:txBody>
          <a:bodyPr>
            <a:spAutoFit/>
          </a:bodyPr>
          <a:lstStyle/>
          <a:p>
            <a:pPr marL="288925" indent="-288925">
              <a:spcBef>
                <a:spcPct val="50000"/>
              </a:spcBef>
            </a:pPr>
            <a:r>
              <a:rPr lang="en-US" sz="2800" b="1" dirty="0">
                <a:latin typeface="+mj-lt"/>
                <a:ea typeface="Charis SIL" panose="02000500060000020004" pitchFamily="2" charset="0"/>
                <a:cs typeface="Charis SIL" panose="02000500060000020004" pitchFamily="2" charset="0"/>
              </a:rPr>
              <a:t>CAC prototype (</a:t>
            </a:r>
            <a:r>
              <a:rPr lang="sv-SE" sz="2800" dirty="0">
                <a:latin typeface="+mj-lt"/>
              </a:rPr>
              <a:t>Andrason &amp; Karani 2021: 33-36, Andrason 2022: 27-30)</a:t>
            </a:r>
            <a:endParaRPr lang="de-AT" sz="2800" b="1" dirty="0">
              <a:latin typeface="Charis SIL" pitchFamily="2" charset="0"/>
              <a:ea typeface="Charis SIL" panose="02000500060000020004" pitchFamily="2" charset="0"/>
              <a:cs typeface="Charis SIL" panose="02000500060000020004" pitchFamily="2" charset="0"/>
            </a:endParaRPr>
          </a:p>
        </p:txBody>
      </p:sp>
      <p:sp>
        <p:nvSpPr>
          <p:cNvPr id="3077" name="Text Box 14"/>
          <p:cNvSpPr txBox="1">
            <a:spLocks noChangeArrowheads="1"/>
          </p:cNvSpPr>
          <p:nvPr/>
        </p:nvSpPr>
        <p:spPr bwMode="auto">
          <a:xfrm>
            <a:off x="323850" y="1556792"/>
            <a:ext cx="8820150" cy="580415"/>
          </a:xfrm>
          <a:prstGeom prst="rect">
            <a:avLst/>
          </a:prstGeom>
          <a:noFill/>
          <a:ln w="9525">
            <a:noFill/>
            <a:miter lim="800000"/>
            <a:headEnd/>
            <a:tailEnd/>
          </a:ln>
        </p:spPr>
        <p:txBody>
          <a:bodyPr wrap="square">
            <a:spAutoFit/>
          </a:bodyPr>
          <a:lstStyle/>
          <a:p>
            <a:pPr marL="533400" indent="-533400">
              <a:lnSpc>
                <a:spcPct val="125000"/>
              </a:lnSpc>
              <a:spcBef>
                <a:spcPct val="50000"/>
              </a:spcBef>
              <a:buAutoNum type="alphaLcParenBoth"/>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Non-formal properties:</a:t>
            </a:r>
            <a:r>
              <a:rPr lang="en-US" sz="2800" b="0" i="0" u="none" strike="noStrike" baseline="0" dirty="0">
                <a:solidFill>
                  <a:srgbClr val="221E1F"/>
                </a:solidFill>
                <a:latin typeface="+mj-lt"/>
              </a:rPr>
              <a:t> semantics and pragmatics (SP)</a:t>
            </a:r>
          </a:p>
        </p:txBody>
      </p:sp>
      <p:sp>
        <p:nvSpPr>
          <p:cNvPr id="5" name="Text Box 14">
            <a:extLst>
              <a:ext uri="{FF2B5EF4-FFF2-40B4-BE49-F238E27FC236}">
                <a16:creationId xmlns:a16="http://schemas.microsoft.com/office/drawing/2014/main" id="{93395DDE-99EC-4373-8FCF-9E4CBFE00A75}"/>
              </a:ext>
            </a:extLst>
          </p:cNvPr>
          <p:cNvSpPr txBox="1">
            <a:spLocks noChangeArrowheads="1"/>
          </p:cNvSpPr>
          <p:nvPr/>
        </p:nvSpPr>
        <p:spPr bwMode="auto">
          <a:xfrm>
            <a:off x="854794" y="2492896"/>
            <a:ext cx="7434411" cy="3108543"/>
          </a:xfrm>
          <a:prstGeom prst="rect">
            <a:avLst/>
          </a:prstGeom>
          <a:noFill/>
          <a:ln w="9525">
            <a:noFill/>
            <a:miter lim="800000"/>
            <a:headEnd/>
            <a:tailEnd/>
          </a:ln>
        </p:spPr>
        <p:txBody>
          <a:bodyPr wrap="square">
            <a:spAutoFit/>
          </a:bodyPr>
          <a:lstStyle/>
          <a:p>
            <a:pPr algn="just"/>
            <a:r>
              <a:rPr lang="en-US" sz="2800" b="0" i="0" u="none" strike="noStrike" baseline="0" dirty="0">
                <a:solidFill>
                  <a:srgbClr val="221E1F"/>
                </a:solidFill>
                <a:latin typeface="Times New Roman" panose="02020603050405020304" pitchFamily="18" charset="0"/>
              </a:rPr>
              <a:t>(SP‑2) a prototypical CAC is </a:t>
            </a:r>
            <a:r>
              <a:rPr lang="en-US" sz="2800" b="0" i="0" u="none" strike="noStrike" baseline="0" dirty="0" err="1">
                <a:solidFill>
                  <a:srgbClr val="221E1F"/>
                </a:solidFill>
                <a:latin typeface="Times New Roman" panose="02020603050405020304" pitchFamily="18" charset="0"/>
              </a:rPr>
              <a:t>monosemous</a:t>
            </a:r>
            <a:r>
              <a:rPr lang="en-US" sz="2800" b="0" i="0" u="none" strike="noStrike" baseline="0" dirty="0">
                <a:solidFill>
                  <a:srgbClr val="221E1F"/>
                </a:solidFill>
                <a:latin typeface="Times New Roman" panose="02020603050405020304" pitchFamily="18" charset="0"/>
              </a:rPr>
              <a:t> and highly specialized – it requests a specific action from a specific animal. [As a result, the meaning of a CAC is relatively context‑independent.]</a:t>
            </a:r>
          </a:p>
          <a:p>
            <a:pPr algn="just"/>
            <a:endParaRPr lang="en-US" sz="2800" b="0" i="0" u="none" strike="noStrike" baseline="0" dirty="0">
              <a:solidFill>
                <a:srgbClr val="221E1F"/>
              </a:solidFill>
              <a:latin typeface="Times New Roman" panose="02020603050405020304" pitchFamily="18" charset="0"/>
            </a:endParaRPr>
          </a:p>
          <a:p>
            <a:pPr algn="just"/>
            <a:r>
              <a:rPr lang="en-US" sz="2800" b="0" i="0" u="none" strike="noStrike" baseline="0" dirty="0">
                <a:solidFill>
                  <a:srgbClr val="221E1F"/>
                </a:solidFill>
                <a:latin typeface="Times New Roman" panose="02020603050405020304" pitchFamily="18" charset="0"/>
              </a:rPr>
              <a:t>(SP‑3) a prototypical CAC is dialogical and deliberate</a:t>
            </a:r>
            <a:endParaRPr lang="en-US" sz="2800" b="1" dirty="0">
              <a:solidFill>
                <a:srgbClr val="FF0000"/>
              </a:solidFill>
              <a:latin typeface="+mj-lt"/>
              <a:ea typeface="Charis SIL" panose="02000500060000020004" pitchFamily="2" charset="0"/>
              <a:cs typeface="Charis SIL" panose="02000500060000020004" pitchFamily="2" charset="0"/>
            </a:endParaRPr>
          </a:p>
        </p:txBody>
      </p:sp>
    </p:spTree>
    <p:extLst>
      <p:ext uri="{BB962C8B-B14F-4D97-AF65-F5344CB8AC3E}">
        <p14:creationId xmlns:p14="http://schemas.microsoft.com/office/powerpoint/2010/main" val="270863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liennummernplatzhalt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C0A9122-7615-486A-A027-0168B23C4672}" type="slidenum">
              <a:rPr lang="de-AT" sz="1400"/>
              <a:pPr algn="r"/>
              <a:t>9</a:t>
            </a:fld>
            <a:endParaRPr lang="de-AT" sz="1400"/>
          </a:p>
        </p:txBody>
      </p:sp>
      <p:sp>
        <p:nvSpPr>
          <p:cNvPr id="3076" name="Rectangle 3"/>
          <p:cNvSpPr>
            <a:spLocks noChangeArrowheads="1"/>
          </p:cNvSpPr>
          <p:nvPr/>
        </p:nvSpPr>
        <p:spPr bwMode="auto">
          <a:xfrm>
            <a:off x="395288" y="446088"/>
            <a:ext cx="8496300" cy="954107"/>
          </a:xfrm>
          <a:prstGeom prst="rect">
            <a:avLst/>
          </a:prstGeom>
          <a:noFill/>
          <a:ln w="9525">
            <a:noFill/>
            <a:miter lim="800000"/>
            <a:headEnd/>
            <a:tailEnd/>
          </a:ln>
        </p:spPr>
        <p:txBody>
          <a:bodyPr>
            <a:spAutoFit/>
          </a:bodyPr>
          <a:lstStyle/>
          <a:p>
            <a:pPr marL="288925" indent="-288925">
              <a:spcBef>
                <a:spcPct val="50000"/>
              </a:spcBef>
            </a:pPr>
            <a:r>
              <a:rPr lang="en-US" sz="2800" b="1" dirty="0">
                <a:latin typeface="+mj-lt"/>
                <a:ea typeface="Charis SIL" panose="02000500060000020004" pitchFamily="2" charset="0"/>
                <a:cs typeface="Charis SIL" panose="02000500060000020004" pitchFamily="2" charset="0"/>
              </a:rPr>
              <a:t>CAC prototype (</a:t>
            </a:r>
            <a:r>
              <a:rPr lang="sv-SE" sz="2800" dirty="0">
                <a:latin typeface="+mj-lt"/>
              </a:rPr>
              <a:t>Andrason &amp; Karani 2021: 33-36, Andrason 2022: 27-30)</a:t>
            </a:r>
            <a:endParaRPr lang="de-AT" sz="2800" b="1" dirty="0">
              <a:latin typeface="Charis SIL" pitchFamily="2" charset="0"/>
              <a:ea typeface="Charis SIL" panose="02000500060000020004" pitchFamily="2" charset="0"/>
              <a:cs typeface="Charis SIL" panose="02000500060000020004" pitchFamily="2" charset="0"/>
            </a:endParaRPr>
          </a:p>
        </p:txBody>
      </p:sp>
      <p:sp>
        <p:nvSpPr>
          <p:cNvPr id="3077" name="Text Box 14"/>
          <p:cNvSpPr txBox="1">
            <a:spLocks noChangeArrowheads="1"/>
          </p:cNvSpPr>
          <p:nvPr/>
        </p:nvSpPr>
        <p:spPr bwMode="auto">
          <a:xfrm>
            <a:off x="323850" y="1556792"/>
            <a:ext cx="8820150" cy="580415"/>
          </a:xfrm>
          <a:prstGeom prst="rect">
            <a:avLst/>
          </a:prstGeom>
          <a:noFill/>
          <a:ln w="9525">
            <a:noFill/>
            <a:miter lim="800000"/>
            <a:headEnd/>
            <a:tailEnd/>
          </a:ln>
        </p:spPr>
        <p:txBody>
          <a:bodyPr wrap="square">
            <a:spAutoFit/>
          </a:bodyPr>
          <a:lstStyle/>
          <a:p>
            <a:pPr>
              <a:lnSpc>
                <a:spcPct val="125000"/>
              </a:lnSpc>
              <a:spcBef>
                <a:spcPct val="50000"/>
              </a:spcBef>
              <a:tabLst>
                <a:tab pos="1973263" algn="l"/>
                <a:tab pos="3222625" algn="l"/>
                <a:tab pos="4397375" algn="l"/>
              </a:tabLst>
            </a:pPr>
            <a:r>
              <a:rPr lang="en-US" sz="2800" b="1" dirty="0">
                <a:latin typeface="+mj-lt"/>
                <a:ea typeface="Charis SIL" panose="02000500060000020004" pitchFamily="2" charset="0"/>
                <a:cs typeface="Charis SIL" panose="02000500060000020004" pitchFamily="2" charset="0"/>
              </a:rPr>
              <a:t>(b) Formal properties:</a:t>
            </a:r>
            <a:r>
              <a:rPr lang="en-US" sz="2800" b="0" i="0" u="none" strike="noStrike" baseline="0" dirty="0">
                <a:solidFill>
                  <a:srgbClr val="221E1F"/>
                </a:solidFill>
                <a:latin typeface="+mj-lt"/>
              </a:rPr>
              <a:t> Phonetics (P)</a:t>
            </a:r>
          </a:p>
        </p:txBody>
      </p:sp>
      <p:sp>
        <p:nvSpPr>
          <p:cNvPr id="5" name="Text Box 14">
            <a:extLst>
              <a:ext uri="{FF2B5EF4-FFF2-40B4-BE49-F238E27FC236}">
                <a16:creationId xmlns:a16="http://schemas.microsoft.com/office/drawing/2014/main" id="{93395DDE-99EC-4373-8FCF-9E4CBFE00A75}"/>
              </a:ext>
            </a:extLst>
          </p:cNvPr>
          <p:cNvSpPr txBox="1">
            <a:spLocks noChangeArrowheads="1"/>
          </p:cNvSpPr>
          <p:nvPr/>
        </p:nvSpPr>
        <p:spPr bwMode="auto">
          <a:xfrm>
            <a:off x="854794" y="2492896"/>
            <a:ext cx="7434411" cy="4154984"/>
          </a:xfrm>
          <a:prstGeom prst="rect">
            <a:avLst/>
          </a:prstGeom>
          <a:noFill/>
          <a:ln w="9525">
            <a:noFill/>
            <a:miter lim="800000"/>
            <a:headEnd/>
            <a:tailEnd/>
          </a:ln>
        </p:spPr>
        <p:txBody>
          <a:bodyPr wrap="square">
            <a:spAutoFit/>
          </a:bodyPr>
          <a:lstStyle/>
          <a:p>
            <a:pPr algn="just"/>
            <a:r>
              <a:rPr lang="en-US" b="0" i="0" u="none" strike="noStrike" baseline="0" dirty="0">
                <a:solidFill>
                  <a:srgbClr val="221E1F"/>
                </a:solidFill>
                <a:latin typeface="Times New Roman" panose="02020603050405020304" pitchFamily="18" charset="0"/>
              </a:rPr>
              <a:t>(P‑1) a prototypical CAC exhibits a consonantal nature: it makes extensive use or is entirely made up of consonants;</a:t>
            </a:r>
          </a:p>
          <a:p>
            <a:pPr algn="just"/>
            <a:endParaRPr lang="en-US" b="0" i="0" u="none" strike="noStrike" baseline="0" dirty="0">
              <a:solidFill>
                <a:srgbClr val="221E1F"/>
              </a:solidFill>
              <a:latin typeface="Times New Roman" panose="02020603050405020304" pitchFamily="18" charset="0"/>
            </a:endParaRPr>
          </a:p>
          <a:p>
            <a:pPr algn="just"/>
            <a:r>
              <a:rPr lang="en-US" b="0" i="0" u="none" strike="noStrike" baseline="0" dirty="0">
                <a:solidFill>
                  <a:srgbClr val="221E1F"/>
                </a:solidFill>
                <a:latin typeface="Times New Roman" panose="02020603050405020304" pitchFamily="18" charset="0"/>
              </a:rPr>
              <a:t>(P‑2) a prototypical CAC contains or is entirely made up of extra‑systematic sounds; such extra‑systematic sounds may be of two types: </a:t>
            </a:r>
          </a:p>
          <a:p>
            <a:pPr algn="just"/>
            <a:r>
              <a:rPr lang="en-US" b="0" i="0" u="none" strike="noStrike" baseline="0" dirty="0">
                <a:solidFill>
                  <a:srgbClr val="221E1F"/>
                </a:solidFill>
                <a:latin typeface="Times New Roman" panose="02020603050405020304" pitchFamily="18" charset="0"/>
              </a:rPr>
              <a:t>(P‑2.1) [non‑IPA] sounds […], specifically whistles and kissing sounds; </a:t>
            </a:r>
            <a:endParaRPr lang="en-US" b="0" i="0" u="none" strike="noStrike" baseline="0" dirty="0">
              <a:solidFill>
                <a:srgbClr val="000000"/>
              </a:solidFill>
              <a:latin typeface="Times New Roman" panose="02020603050405020304" pitchFamily="18" charset="0"/>
            </a:endParaRPr>
          </a:p>
          <a:p>
            <a:pPr algn="just"/>
            <a:r>
              <a:rPr lang="en-US" b="0" i="0" u="none" strike="noStrike" baseline="0" dirty="0">
                <a:solidFill>
                  <a:srgbClr val="221E1F"/>
                </a:solidFill>
                <a:latin typeface="Times New Roman" panose="02020603050405020304" pitchFamily="18" charset="0"/>
              </a:rPr>
              <a:t>(P‑2.2) sounds that are foreign to the language in which particular CACs are found; in this group of sounds, clicks are especially pervasive;</a:t>
            </a:r>
            <a:endParaRPr lang="en-US" b="1" dirty="0">
              <a:solidFill>
                <a:srgbClr val="FF0000"/>
              </a:solidFill>
              <a:latin typeface="+mj-lt"/>
              <a:ea typeface="Charis SIL" panose="02000500060000020004" pitchFamily="2" charset="0"/>
              <a:cs typeface="Charis SIL" panose="02000500060000020004" pitchFamily="2" charset="0"/>
            </a:endParaRPr>
          </a:p>
        </p:txBody>
      </p:sp>
    </p:spTree>
    <p:extLst>
      <p:ext uri="{BB962C8B-B14F-4D97-AF65-F5344CB8AC3E}">
        <p14:creationId xmlns:p14="http://schemas.microsoft.com/office/powerpoint/2010/main" val="1966131220"/>
      </p:ext>
    </p:extLst>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4666</Words>
  <Application>Microsoft Office PowerPoint</Application>
  <PresentationFormat>On-screen Show (4:3)</PresentationFormat>
  <Paragraphs>475</Paragraphs>
  <Slides>50</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Calibri</vt:lpstr>
      <vt:lpstr>Charis SIL</vt:lpstr>
      <vt:lpstr>Chiller</vt:lpstr>
      <vt:lpstr>Times New Roman</vt:lpstr>
      <vt:lpstr>TimesNewRomanPS-ItalicMT</vt:lpstr>
      <vt:lpstr>TimesNewRomanPSMT</vt:lpstr>
      <vt:lpstr>Wingdings</vt:lpstr>
      <vt:lpstr>Standarddesign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PIus Akumbu</cp:lastModifiedBy>
  <cp:revision>1061</cp:revision>
  <dcterms:created xsi:type="dcterms:W3CDTF">2001-09-06T12:35:39Z</dcterms:created>
  <dcterms:modified xsi:type="dcterms:W3CDTF">2023-06-19T09:16:28Z</dcterms:modified>
</cp:coreProperties>
</file>