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960" r:id="rId1"/>
  </p:sldMasterIdLst>
  <p:notesMasterIdLst>
    <p:notesMasterId r:id="rId24"/>
  </p:notesMasterIdLst>
  <p:handoutMasterIdLst>
    <p:handoutMasterId r:id="rId25"/>
  </p:handoutMasterIdLst>
  <p:sldIdLst>
    <p:sldId id="256" r:id="rId2"/>
    <p:sldId id="301" r:id="rId3"/>
    <p:sldId id="287" r:id="rId4"/>
    <p:sldId id="298" r:id="rId5"/>
    <p:sldId id="273" r:id="rId6"/>
    <p:sldId id="281" r:id="rId7"/>
    <p:sldId id="299" r:id="rId8"/>
    <p:sldId id="300" r:id="rId9"/>
    <p:sldId id="284" r:id="rId10"/>
    <p:sldId id="282" r:id="rId11"/>
    <p:sldId id="285" r:id="rId12"/>
    <p:sldId id="295" r:id="rId13"/>
    <p:sldId id="290" r:id="rId14"/>
    <p:sldId id="296" r:id="rId15"/>
    <p:sldId id="297" r:id="rId16"/>
    <p:sldId id="288" r:id="rId17"/>
    <p:sldId id="293" r:id="rId18"/>
    <p:sldId id="294" r:id="rId19"/>
    <p:sldId id="292" r:id="rId20"/>
    <p:sldId id="286" r:id="rId21"/>
    <p:sldId id="283" r:id="rId22"/>
    <p:sldId id="280" r:id="rId2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14" autoAdjust="0"/>
    <p:restoredTop sz="70086" autoAdjust="0"/>
  </p:normalViewPr>
  <p:slideViewPr>
    <p:cSldViewPr snapToGrid="0" snapToObjects="1">
      <p:cViewPr varScale="1">
        <p:scale>
          <a:sx n="82" d="100"/>
          <a:sy n="82" d="100"/>
        </p:scale>
        <p:origin x="183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38756F85-7907-4159-921C-7B0A387882B2}" type="datetimeFigureOut">
              <a:rPr lang="fr-FR"/>
              <a:pPr>
                <a:defRPr/>
              </a:pPr>
              <a:t>15/06/2023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616A66F-1C7E-4249-816D-BCC344128B4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5368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939B1B-A3EF-4445-8788-B9F242ABE1F7}" type="datetimeFigureOut">
              <a:rPr lang="fr-FR" smtClean="0"/>
              <a:t>15/06/2023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66866D-6817-424E-8EDF-B3ED60FA67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680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pedia.org/wiki/Structure_sociale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fr.wikipedia.org/wiki/Culture" TargetMode="Externa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I’m</a:t>
            </a:r>
            <a:r>
              <a:rPr lang="fr-FR" dirty="0"/>
              <a:t> </a:t>
            </a:r>
            <a:r>
              <a:rPr lang="fr-FR" dirty="0" err="1"/>
              <a:t>very</a:t>
            </a:r>
            <a:r>
              <a:rPr lang="fr-FR" dirty="0"/>
              <a:t> happy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here</a:t>
            </a:r>
            <a:r>
              <a:rPr lang="fr-FR" dirty="0"/>
              <a:t> </a:t>
            </a:r>
            <a:r>
              <a:rPr lang="fr-FR" dirty="0" err="1"/>
              <a:t>today</a:t>
            </a:r>
            <a:r>
              <a:rPr lang="fr-FR" dirty="0"/>
              <a:t> to </a:t>
            </a:r>
            <a:r>
              <a:rPr lang="fr-FR" dirty="0" err="1"/>
              <a:t>share</a:t>
            </a:r>
            <a:r>
              <a:rPr lang="fr-FR" dirty="0"/>
              <a:t>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research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. </a:t>
            </a:r>
          </a:p>
          <a:p>
            <a:endParaRPr lang="fr-FR" dirty="0"/>
          </a:p>
          <a:p>
            <a:r>
              <a:rPr lang="fr-FR" dirty="0"/>
              <a:t>I </a:t>
            </a:r>
            <a:r>
              <a:rPr lang="fr-FR" dirty="0" err="1"/>
              <a:t>would</a:t>
            </a:r>
            <a:r>
              <a:rPr lang="fr-FR" dirty="0"/>
              <a:t> </a:t>
            </a:r>
            <a:r>
              <a:rPr lang="fr-FR" dirty="0" err="1"/>
              <a:t>like</a:t>
            </a:r>
            <a:r>
              <a:rPr lang="fr-FR" dirty="0"/>
              <a:t> to </a:t>
            </a:r>
            <a:r>
              <a:rPr lang="fr-FR" dirty="0" err="1"/>
              <a:t>thank</a:t>
            </a:r>
            <a:r>
              <a:rPr lang="fr-FR" dirty="0"/>
              <a:t> Nancy </a:t>
            </a:r>
            <a:r>
              <a:rPr lang="fr-FR" dirty="0" err="1"/>
              <a:t>Davila</a:t>
            </a:r>
            <a:r>
              <a:rPr lang="fr-FR" dirty="0"/>
              <a:t> for the </a:t>
            </a:r>
            <a:r>
              <a:rPr lang="fr-FR" dirty="0" err="1"/>
              <a:t>organization</a:t>
            </a:r>
            <a:r>
              <a:rPr lang="fr-FR" dirty="0"/>
              <a:t> of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conference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dirty="0"/>
              <a:t>May </a:t>
            </a:r>
            <a:r>
              <a:rPr lang="fr-FR" dirty="0" err="1"/>
              <a:t>name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Clément Marinos, </a:t>
            </a:r>
            <a:r>
              <a:rPr lang="fr-FR" dirty="0" err="1"/>
              <a:t>I’m</a:t>
            </a:r>
            <a:r>
              <a:rPr lang="fr-FR" dirty="0"/>
              <a:t> an </a:t>
            </a:r>
            <a:r>
              <a:rPr lang="fr-FR" dirty="0" err="1"/>
              <a:t>associate</a:t>
            </a:r>
            <a:r>
              <a:rPr lang="fr-FR" dirty="0"/>
              <a:t> </a:t>
            </a:r>
            <a:r>
              <a:rPr lang="fr-FR" dirty="0" err="1"/>
              <a:t>professor</a:t>
            </a:r>
            <a:r>
              <a:rPr lang="fr-FR" dirty="0"/>
              <a:t> in </a:t>
            </a:r>
            <a:r>
              <a:rPr lang="fr-FR" dirty="0" err="1"/>
              <a:t>economics</a:t>
            </a:r>
            <a:r>
              <a:rPr lang="fr-FR" dirty="0"/>
              <a:t> in </a:t>
            </a:r>
            <a:r>
              <a:rPr lang="fr-FR" dirty="0" err="1"/>
              <a:t>Southern</a:t>
            </a:r>
            <a:r>
              <a:rPr lang="fr-FR" dirty="0"/>
              <a:t> Brittany University in France.</a:t>
            </a:r>
          </a:p>
          <a:p>
            <a:endParaRPr lang="fr-FR" dirty="0"/>
          </a:p>
          <a:p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researche</a:t>
            </a:r>
            <a:r>
              <a:rPr lang="fr-FR" dirty="0"/>
              <a:t> </a:t>
            </a:r>
            <a:r>
              <a:rPr lang="fr-FR" dirty="0" err="1"/>
              <a:t>fileds</a:t>
            </a:r>
            <a:r>
              <a:rPr lang="fr-FR" dirty="0"/>
              <a:t> are </a:t>
            </a:r>
            <a:r>
              <a:rPr lang="fr-FR" dirty="0" err="1"/>
              <a:t>focused</a:t>
            </a:r>
            <a:r>
              <a:rPr lang="fr-FR" dirty="0"/>
              <a:t> on digital and collaborative </a:t>
            </a:r>
            <a:r>
              <a:rPr lang="fr-FR" dirty="0" err="1"/>
              <a:t>economy</a:t>
            </a:r>
            <a:r>
              <a:rPr lang="fr-FR" dirty="0"/>
              <a:t>, networks and </a:t>
            </a:r>
            <a:r>
              <a:rPr lang="fr-FR" dirty="0" err="1"/>
              <a:t>territories</a:t>
            </a:r>
            <a:r>
              <a:rPr lang="fr-FR" dirty="0"/>
              <a:t>, </a:t>
            </a:r>
            <a:r>
              <a:rPr lang="fr-FR" dirty="0" err="1"/>
              <a:t>specially</a:t>
            </a:r>
            <a:r>
              <a:rPr lang="fr-FR" dirty="0"/>
              <a:t> </a:t>
            </a:r>
            <a:r>
              <a:rPr lang="fr-FR" dirty="0" err="1"/>
              <a:t>those</a:t>
            </a:r>
            <a:r>
              <a:rPr lang="fr-FR" dirty="0"/>
              <a:t> </a:t>
            </a:r>
            <a:r>
              <a:rPr lang="fr-FR" dirty="0" err="1"/>
              <a:t>located</a:t>
            </a:r>
            <a:r>
              <a:rPr lang="fr-FR" dirty="0"/>
              <a:t> </a:t>
            </a:r>
            <a:r>
              <a:rPr lang="fr-FR" dirty="0" err="1"/>
              <a:t>outside</a:t>
            </a:r>
            <a:r>
              <a:rPr lang="fr-FR" dirty="0"/>
              <a:t> </a:t>
            </a:r>
            <a:r>
              <a:rPr lang="fr-FR" dirty="0" err="1"/>
              <a:t>big</a:t>
            </a:r>
            <a:r>
              <a:rPr lang="fr-FR" dirty="0"/>
              <a:t> </a:t>
            </a:r>
            <a:r>
              <a:rPr lang="fr-FR" dirty="0" err="1"/>
              <a:t>metropolises</a:t>
            </a:r>
            <a:r>
              <a:rPr lang="fr-FR" dirty="0"/>
              <a:t> </a:t>
            </a:r>
          </a:p>
          <a:p>
            <a:endParaRPr lang="fr-FR" dirty="0"/>
          </a:p>
          <a:p>
            <a:r>
              <a:rPr lang="fr-FR" dirty="0" err="1"/>
              <a:t>Today</a:t>
            </a:r>
            <a:r>
              <a:rPr lang="fr-FR" dirty="0"/>
              <a:t> </a:t>
            </a:r>
            <a:r>
              <a:rPr lang="fr-FR" dirty="0" err="1"/>
              <a:t>we’re</a:t>
            </a:r>
            <a:r>
              <a:rPr lang="fr-FR" dirty="0"/>
              <a:t> </a:t>
            </a:r>
            <a:r>
              <a:rPr lang="fr-FR" dirty="0" err="1"/>
              <a:t>going</a:t>
            </a:r>
            <a:r>
              <a:rPr lang="fr-FR" dirty="0"/>
              <a:t> to talk about digital </a:t>
            </a:r>
            <a:r>
              <a:rPr lang="fr-FR" dirty="0" err="1"/>
              <a:t>nomadism</a:t>
            </a:r>
            <a:r>
              <a:rPr lang="fr-FR" dirty="0"/>
              <a:t> and </a:t>
            </a:r>
            <a:r>
              <a:rPr lang="fr-FR" dirty="0" err="1"/>
              <a:t>its</a:t>
            </a:r>
            <a:r>
              <a:rPr lang="fr-FR" dirty="0"/>
              <a:t> relation to </a:t>
            </a:r>
            <a:r>
              <a:rPr lang="fr-FR" dirty="0" err="1"/>
              <a:t>space</a:t>
            </a:r>
            <a:r>
              <a:rPr lang="fr-FR" dirty="0"/>
              <a:t> </a:t>
            </a:r>
            <a:r>
              <a:rPr lang="fr-FR" dirty="0" err="1"/>
              <a:t>throught</a:t>
            </a:r>
            <a:r>
              <a:rPr lang="fr-FR" dirty="0"/>
              <a:t> one of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research</a:t>
            </a:r>
            <a:r>
              <a:rPr lang="fr-FR" dirty="0"/>
              <a:t> </a:t>
            </a:r>
            <a:r>
              <a:rPr lang="en-US" noProof="0" dirty="0"/>
              <a:t>project</a:t>
            </a:r>
            <a:r>
              <a:rPr lang="fr-FR" dirty="0"/>
              <a:t> </a:t>
            </a:r>
            <a:r>
              <a:rPr lang="fr-FR" dirty="0" err="1"/>
              <a:t>named</a:t>
            </a:r>
            <a:r>
              <a:rPr lang="fr-FR" dirty="0"/>
              <a:t> TERMONUTT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6866D-6817-424E-8EDF-B3ED60FA67C9}" type="slidenum">
              <a:rPr lang="fr-FR" smtClean="0"/>
              <a:t>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60897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Summerise</a:t>
            </a:r>
            <a:r>
              <a:rPr lang="en-US" dirty="0"/>
              <a:t> the hypothesis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6866D-6817-424E-8EDF-B3ED60FA67C9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35086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takes an effort to go in such remote places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6866D-6817-424E-8EDF-B3ED60FA67C9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92343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unexpected places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6866D-6817-424E-8EDF-B3ED60FA67C9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48339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Somethink</a:t>
            </a:r>
            <a:r>
              <a:rPr lang="fr-FR" dirty="0"/>
              <a:t> </a:t>
            </a:r>
            <a:r>
              <a:rPr lang="fr-FR" dirty="0" err="1"/>
              <a:t>very</a:t>
            </a:r>
            <a:r>
              <a:rPr lang="fr-FR" dirty="0"/>
              <a:t> local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becoming</a:t>
            </a:r>
            <a:r>
              <a:rPr lang="fr-FR" dirty="0"/>
              <a:t> </a:t>
            </a:r>
            <a:r>
              <a:rPr lang="fr-FR" dirty="0" err="1"/>
              <a:t>very</a:t>
            </a:r>
            <a:r>
              <a:rPr lang="fr-FR" dirty="0"/>
              <a:t> global </a:t>
            </a:r>
            <a:r>
              <a:rPr lang="fr-FR" dirty="0" err="1"/>
              <a:t>thanks</a:t>
            </a:r>
            <a:r>
              <a:rPr lang="fr-FR" dirty="0"/>
              <a:t> to digital </a:t>
            </a:r>
            <a:r>
              <a:rPr lang="fr-FR" dirty="0" err="1"/>
              <a:t>tools</a:t>
            </a:r>
            <a:r>
              <a:rPr lang="fr-FR" dirty="0"/>
              <a:t> </a:t>
            </a:r>
          </a:p>
          <a:p>
            <a:endParaRPr lang="fr-FR" dirty="0"/>
          </a:p>
          <a:p>
            <a:r>
              <a:rPr lang="fr-FR" dirty="0" err="1"/>
              <a:t>Interesting</a:t>
            </a:r>
            <a:r>
              <a:rPr lang="fr-FR" dirty="0"/>
              <a:t> </a:t>
            </a:r>
            <a:r>
              <a:rPr lang="fr-FR" dirty="0" err="1"/>
              <a:t>because</a:t>
            </a:r>
            <a:r>
              <a:rPr lang="fr-FR" dirty="0"/>
              <a:t> the </a:t>
            </a:r>
            <a:r>
              <a:rPr lang="fr-FR" dirty="0" err="1"/>
              <a:t>fourth</a:t>
            </a:r>
            <a:r>
              <a:rPr lang="fr-FR" dirty="0"/>
              <a:t> place </a:t>
            </a:r>
            <a:r>
              <a:rPr lang="fr-FR" dirty="0" err="1"/>
              <a:t>emoby</a:t>
            </a:r>
            <a:r>
              <a:rPr lang="fr-FR" dirty="0"/>
              <a:t> (incarne) the </a:t>
            </a:r>
            <a:r>
              <a:rPr lang="fr-FR" dirty="0" err="1"/>
              <a:t>territory</a:t>
            </a:r>
            <a:r>
              <a:rPr lang="fr-FR" dirty="0"/>
              <a:t> and </a:t>
            </a:r>
            <a:r>
              <a:rPr lang="fr-FR" dirty="0" err="1"/>
              <a:t>brings</a:t>
            </a:r>
            <a:r>
              <a:rPr lang="fr-FR" dirty="0"/>
              <a:t> </a:t>
            </a:r>
            <a:r>
              <a:rPr lang="fr-FR" dirty="0" err="1"/>
              <a:t>him</a:t>
            </a:r>
            <a:r>
              <a:rPr lang="fr-FR" dirty="0"/>
              <a:t> to a global </a:t>
            </a:r>
            <a:r>
              <a:rPr lang="fr-FR" dirty="0" err="1"/>
              <a:t>level</a:t>
            </a:r>
            <a:r>
              <a:rPr lang="fr-FR" dirty="0"/>
              <a:t>. </a:t>
            </a:r>
          </a:p>
          <a:p>
            <a:endParaRPr lang="fr-FR" dirty="0"/>
          </a:p>
          <a:p>
            <a:r>
              <a:rPr lang="fr-FR" dirty="0"/>
              <a:t>This </a:t>
            </a:r>
            <a:r>
              <a:rPr lang="fr-FR" dirty="0" err="1"/>
              <a:t>embodiemnt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provided</a:t>
            </a:r>
            <a:r>
              <a:rPr lang="fr-FR" dirty="0"/>
              <a:t> by the managers </a:t>
            </a:r>
          </a:p>
          <a:p>
            <a:endParaRPr lang="fr-FR" dirty="0"/>
          </a:p>
          <a:p>
            <a:r>
              <a:rPr lang="fr-FR" dirty="0" err="1"/>
              <a:t>Promity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local </a:t>
            </a:r>
            <a:r>
              <a:rPr lang="fr-FR" dirty="0" err="1"/>
              <a:t>companies</a:t>
            </a:r>
            <a:r>
              <a:rPr lang="fr-FR" dirty="0"/>
              <a:t> in </a:t>
            </a:r>
            <a:r>
              <a:rPr lang="fr-FR" dirty="0" err="1"/>
              <a:t>order</a:t>
            </a:r>
            <a:r>
              <a:rPr lang="fr-FR" dirty="0"/>
              <a:t> to </a:t>
            </a:r>
            <a:r>
              <a:rPr lang="fr-FR" dirty="0" err="1"/>
              <a:t>share</a:t>
            </a:r>
            <a:r>
              <a:rPr lang="fr-FR" dirty="0"/>
              <a:t> </a:t>
            </a:r>
            <a:r>
              <a:rPr lang="fr-FR" dirty="0" err="1"/>
              <a:t>skills</a:t>
            </a:r>
            <a:r>
              <a:rPr lang="fr-FR" dirty="0"/>
              <a:t> and to </a:t>
            </a:r>
            <a:r>
              <a:rPr lang="fr-FR" dirty="0" err="1"/>
              <a:t>developp</a:t>
            </a:r>
            <a:r>
              <a:rPr lang="fr-FR" dirty="0"/>
              <a:t> </a:t>
            </a:r>
            <a:r>
              <a:rPr lang="fr-FR" dirty="0" err="1"/>
              <a:t>some</a:t>
            </a:r>
            <a:r>
              <a:rPr lang="fr-FR" dirty="0"/>
              <a:t> </a:t>
            </a:r>
            <a:r>
              <a:rPr lang="fr-FR" dirty="0" err="1"/>
              <a:t>cooperations</a:t>
            </a:r>
            <a:r>
              <a:rPr lang="fr-FR" dirty="0"/>
              <a:t> …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6866D-6817-424E-8EDF-B3ED60FA67C9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26349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is a diagram of those different situations</a:t>
            </a:r>
          </a:p>
          <a:p>
            <a:r>
              <a:rPr lang="en-US" dirty="0"/>
              <a:t>At the center you can see the fourth place.</a:t>
            </a:r>
          </a:p>
          <a:p>
            <a:r>
              <a:rPr lang="en-US" dirty="0"/>
              <a:t>The main idea is to show the different way it interacts with local and global scales</a:t>
            </a:r>
          </a:p>
          <a:p>
            <a:r>
              <a:rPr lang="en-US" dirty="0"/>
              <a:t>It underlines the complementarity between located relations and virtual relations : it stands on two legs</a:t>
            </a: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6866D-6817-424E-8EDF-B3ED60FA67C9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60277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an illustration of how a </a:t>
            </a:r>
            <a:r>
              <a:rPr lang="en-US" dirty="0" err="1"/>
              <a:t>coworkatin</a:t>
            </a:r>
            <a:r>
              <a:rPr lang="en-US" dirty="0"/>
              <a:t> space aims to connect DN with local community (local business)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6866D-6817-424E-8EDF-B3ED60FA67C9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37930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convergence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between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organizations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belonging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the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same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field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observe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endParaRPr lang="fr-F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Isomorphism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homogenization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terms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 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Structure sociale"/>
              </a:rPr>
              <a:t>structure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Culture"/>
              </a:rPr>
              <a:t>culture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fr-F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6866D-6817-424E-8EDF-B3ED60FA67C9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23247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P. Krugman relies on the location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choices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made by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companies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According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the American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economist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high transportation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costs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returns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industry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size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imply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concentration of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human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activities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certain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territories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detriment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far as the formation of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economic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'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economic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geography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means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'the location of production in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space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';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branch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economics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concerned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place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things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happen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relationships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between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6866D-6817-424E-8EDF-B3ED60FA67C9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45477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Putnam (1995)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ability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links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within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territory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has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consequences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economic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social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development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6866D-6817-424E-8EDF-B3ED60FA67C9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82964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6866D-6817-424E-8EDF-B3ED60FA67C9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3684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Let’s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start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short introduction about digital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nomadism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definition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origins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</a:p>
          <a:p>
            <a:endParaRPr lang="fr-F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Digital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nomads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people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 the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processes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professional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activities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(or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studying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creating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art, free time), are not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confined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particular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spots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Internet technologies and mobile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connection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fr-F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think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phenomenon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DN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belongs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the network information-communication society and to the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leisure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society</a:t>
            </a:r>
          </a:p>
          <a:p>
            <a:endParaRPr lang="fr-F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appeared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context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interdependent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global trends: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mobility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digitalization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fr-FR" dirty="0"/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6866D-6817-424E-8EDF-B3ED60FA67C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0690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6866D-6817-424E-8EDF-B3ED60FA67C9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60822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6866D-6817-424E-8EDF-B3ED60FA67C9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5910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6866D-6817-424E-8EDF-B3ED60FA67C9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66941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opportunity to meet people in order to share their resources and network</a:t>
            </a:r>
          </a:p>
          <a:p>
            <a:r>
              <a:rPr lang="en-US" dirty="0"/>
              <a:t>Importance of the place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6866D-6817-424E-8EDF-B3ED60FA67C9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2050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and more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knowledge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workers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becoming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location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independant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wether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freelancers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solopreneurs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employed</a:t>
            </a:r>
            <a:endParaRPr lang="fr-F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dirty="0" err="1"/>
              <a:t>Third</a:t>
            </a:r>
            <a:r>
              <a:rPr lang="fr-FR" dirty="0"/>
              <a:t> place </a:t>
            </a:r>
            <a:r>
              <a:rPr lang="fr-FR" dirty="0" err="1"/>
              <a:t>differs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the first place (home) and the second place (</a:t>
            </a:r>
            <a:r>
              <a:rPr lang="fr-FR" dirty="0" err="1"/>
              <a:t>work</a:t>
            </a:r>
            <a:r>
              <a:rPr lang="fr-FR" dirty="0"/>
              <a:t> place). </a:t>
            </a:r>
            <a:r>
              <a:rPr lang="fr-FR" dirty="0" err="1"/>
              <a:t>Oldendurg</a:t>
            </a:r>
            <a:r>
              <a:rPr lang="fr-FR" dirty="0"/>
              <a:t> talk about </a:t>
            </a:r>
            <a:r>
              <a:rPr lang="fr-FR" dirty="0" err="1"/>
              <a:t>library</a:t>
            </a:r>
            <a:r>
              <a:rPr lang="fr-FR" dirty="0"/>
              <a:t>, bars </a:t>
            </a:r>
            <a:r>
              <a:rPr lang="fr-FR" dirty="0" err="1"/>
              <a:t>where</a:t>
            </a:r>
            <a:r>
              <a:rPr lang="fr-FR" dirty="0"/>
              <a:t> people </a:t>
            </a:r>
            <a:r>
              <a:rPr lang="fr-FR" dirty="0" err="1"/>
              <a:t>socialized</a:t>
            </a:r>
            <a:r>
              <a:rPr lang="fr-FR" dirty="0"/>
              <a:t> and </a:t>
            </a:r>
            <a:r>
              <a:rPr lang="fr-FR" dirty="0" err="1"/>
              <a:t>helps</a:t>
            </a:r>
            <a:r>
              <a:rPr lang="fr-FR" dirty="0"/>
              <a:t> </a:t>
            </a:r>
            <a:r>
              <a:rPr lang="fr-FR" dirty="0" err="1"/>
              <a:t>each</a:t>
            </a:r>
            <a:r>
              <a:rPr lang="fr-FR" dirty="0"/>
              <a:t> </a:t>
            </a:r>
            <a:r>
              <a:rPr lang="fr-FR" dirty="0" err="1"/>
              <a:t>other</a:t>
            </a:r>
            <a:r>
              <a:rPr lang="fr-FR" dirty="0"/>
              <a:t>. </a:t>
            </a:r>
          </a:p>
          <a:p>
            <a:endParaRPr lang="fr-FR" dirty="0"/>
          </a:p>
          <a:p>
            <a:r>
              <a:rPr lang="fr-FR" dirty="0"/>
              <a:t>This concept of </a:t>
            </a:r>
            <a:r>
              <a:rPr lang="fr-FR" dirty="0" err="1"/>
              <a:t>third</a:t>
            </a:r>
            <a:r>
              <a:rPr lang="fr-FR" dirty="0"/>
              <a:t> place has a </a:t>
            </a:r>
            <a:r>
              <a:rPr lang="fr-FR" dirty="0" err="1"/>
              <a:t>great</a:t>
            </a:r>
            <a:r>
              <a:rPr lang="fr-FR" dirty="0"/>
              <a:t> </a:t>
            </a:r>
            <a:r>
              <a:rPr lang="fr-FR" dirty="0" err="1"/>
              <a:t>success</a:t>
            </a:r>
            <a:r>
              <a:rPr lang="fr-FR" dirty="0"/>
              <a:t> in France </a:t>
            </a:r>
            <a:r>
              <a:rPr lang="fr-FR" dirty="0" err="1"/>
              <a:t>such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French </a:t>
            </a:r>
            <a:r>
              <a:rPr lang="fr-FR" dirty="0" err="1"/>
              <a:t>Goverment</a:t>
            </a:r>
            <a:r>
              <a:rPr lang="fr-FR" dirty="0"/>
              <a:t> </a:t>
            </a:r>
            <a:r>
              <a:rPr lang="fr-FR" dirty="0" err="1"/>
              <a:t>just</a:t>
            </a:r>
            <a:r>
              <a:rPr lang="fr-FR" dirty="0"/>
              <a:t> </a:t>
            </a:r>
            <a:r>
              <a:rPr lang="fr-FR" dirty="0" err="1"/>
              <a:t>decided</a:t>
            </a:r>
            <a:r>
              <a:rPr lang="fr-FR" dirty="0"/>
              <a:t> to </a:t>
            </a:r>
            <a:r>
              <a:rPr lang="fr-FR" dirty="0" err="1"/>
              <a:t>make</a:t>
            </a:r>
            <a:r>
              <a:rPr lang="fr-FR" dirty="0"/>
              <a:t> a </a:t>
            </a:r>
            <a:r>
              <a:rPr lang="fr-FR" dirty="0" err="1"/>
              <a:t>dedicated</a:t>
            </a:r>
            <a:r>
              <a:rPr lang="fr-FR" dirty="0"/>
              <a:t> a national </a:t>
            </a:r>
            <a:r>
              <a:rPr lang="fr-FR" dirty="0" err="1"/>
              <a:t>policy</a:t>
            </a:r>
            <a:r>
              <a:rPr lang="fr-FR" dirty="0"/>
              <a:t> to support </a:t>
            </a:r>
            <a:r>
              <a:rPr lang="fr-FR" dirty="0" err="1"/>
              <a:t>it</a:t>
            </a:r>
            <a:r>
              <a:rPr lang="fr-FR" dirty="0"/>
              <a:t>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6866D-6817-424E-8EDF-B3ED60FA67C9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24755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It’s</a:t>
            </a:r>
            <a:r>
              <a:rPr lang="fr-FR" dirty="0"/>
              <a:t> possible to </a:t>
            </a:r>
            <a:r>
              <a:rPr lang="fr-FR" dirty="0" err="1"/>
              <a:t>take</a:t>
            </a:r>
            <a:r>
              <a:rPr lang="fr-FR" dirty="0"/>
              <a:t> a </a:t>
            </a:r>
            <a:r>
              <a:rPr lang="fr-FR" dirty="0" err="1"/>
              <a:t>census</a:t>
            </a:r>
            <a:r>
              <a:rPr lang="fr-FR" dirty="0"/>
              <a:t> of </a:t>
            </a:r>
            <a:r>
              <a:rPr lang="fr-FR" dirty="0" err="1"/>
              <a:t>those</a:t>
            </a:r>
            <a:r>
              <a:rPr lang="fr-FR" dirty="0"/>
              <a:t> places. </a:t>
            </a:r>
          </a:p>
          <a:p>
            <a:endParaRPr lang="fr-FR" dirty="0"/>
          </a:p>
          <a:p>
            <a:r>
              <a:rPr lang="fr-FR" dirty="0" err="1"/>
              <a:t>Relying</a:t>
            </a:r>
            <a:r>
              <a:rPr lang="fr-FR" dirty="0"/>
              <a:t> on </a:t>
            </a:r>
            <a:r>
              <a:rPr lang="fr-FR" dirty="0" err="1"/>
              <a:t>specific</a:t>
            </a:r>
            <a:r>
              <a:rPr lang="fr-FR" dirty="0"/>
              <a:t> </a:t>
            </a:r>
            <a:r>
              <a:rPr lang="fr-FR" dirty="0" err="1"/>
              <a:t>platforms</a:t>
            </a:r>
            <a:r>
              <a:rPr lang="fr-FR" dirty="0"/>
              <a:t> </a:t>
            </a:r>
            <a:r>
              <a:rPr lang="fr-FR" dirty="0" err="1"/>
              <a:t>like</a:t>
            </a:r>
            <a:r>
              <a:rPr lang="fr-FR" dirty="0"/>
              <a:t> </a:t>
            </a:r>
            <a:r>
              <a:rPr lang="fr-FR" dirty="0" err="1"/>
              <a:t>cowoli.com</a:t>
            </a:r>
            <a:endParaRPr lang="fr-FR" dirty="0"/>
          </a:p>
          <a:p>
            <a:endParaRPr lang="fr-FR" dirty="0"/>
          </a:p>
          <a:p>
            <a:r>
              <a:rPr lang="fr-FR" dirty="0"/>
              <a:t>First </a:t>
            </a:r>
            <a:r>
              <a:rPr lang="fr-FR" dirty="0" err="1"/>
              <a:t>obervation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…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6866D-6817-424E-8EDF-B3ED60FA67C9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70186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case illustrate the “work / holyday / home” tryptic  </a:t>
            </a:r>
          </a:p>
          <a:p>
            <a:endParaRPr lang="en-US" dirty="0"/>
          </a:p>
          <a:p>
            <a:r>
              <a:rPr lang="en-US" dirty="0"/>
              <a:t>The place is located above the polar circle </a:t>
            </a:r>
          </a:p>
          <a:p>
            <a:endParaRPr lang="en-US" dirty="0"/>
          </a:p>
          <a:p>
            <a:r>
              <a:rPr lang="en-US" dirty="0"/>
              <a:t>To reach this place is earned, you need to make an effort.</a:t>
            </a:r>
          </a:p>
          <a:p>
            <a:endParaRPr lang="en-US" dirty="0"/>
          </a:p>
          <a:p>
            <a:r>
              <a:rPr lang="en-US" dirty="0"/>
              <a:t>But the question is: what's the reward?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6866D-6817-424E-8EDF-B3ED60FA67C9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5712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looks like a race to the distance : “the further you go, the better it is !”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6866D-6817-424E-8EDF-B3ED60FA67C9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07772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Research</a:t>
            </a:r>
            <a:r>
              <a:rPr lang="fr-FR" dirty="0"/>
              <a:t> about the territorial dimension of digital </a:t>
            </a:r>
            <a:r>
              <a:rPr lang="fr-FR" dirty="0" err="1"/>
              <a:t>nomadism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remains</a:t>
            </a:r>
            <a:r>
              <a:rPr lang="fr-FR" dirty="0"/>
              <a:t> </a:t>
            </a:r>
            <a:r>
              <a:rPr lang="fr-FR" dirty="0" err="1"/>
              <a:t>poorly</a:t>
            </a:r>
            <a:r>
              <a:rPr lang="fr-FR" dirty="0"/>
              <a:t> </a:t>
            </a:r>
            <a:r>
              <a:rPr lang="fr-FR" dirty="0" err="1"/>
              <a:t>documented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6866D-6817-424E-8EDF-B3ED60FA67C9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4938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7"/>
          <p:cNvCxnSpPr/>
          <p:nvPr/>
        </p:nvCxnSpPr>
        <p:spPr>
          <a:xfrm>
            <a:off x="685800" y="3398838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C22F9D-7C7A-E04B-97DB-DD86F7E8E5BF}" type="datetime2">
              <a:rPr lang="fr-FR" smtClean="0"/>
              <a:t>jeudi 15 juin 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Clément Marinos - ATER en économie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5C05CA-A982-4B27-A889-FF4F7BE569AA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63B54C-576E-434B-963E-42150BE8C097}" type="datetime2">
              <a:rPr lang="fr-FR" smtClean="0"/>
              <a:t>jeudi 15 juin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Clément Marinos - ATER en économie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DB8B4-0939-4938-9A25-D5B52FC00E5B}" type="slidenum">
              <a:rPr lang="en-US"/>
              <a:pPr>
                <a:defRPr/>
              </a:pPr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C69E6-22B1-BA4C-BC36-EBC8957C7233}" type="datetime2">
              <a:rPr lang="fr-FR" smtClean="0"/>
              <a:t>jeudi 15 juin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Clément Marinos - ATER en économie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13F4E-EECB-4974-8B87-708AE99DBD94}" type="slidenum">
              <a:rPr lang="en-US"/>
              <a:pPr>
                <a:defRPr/>
              </a:pPr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D06F8-2529-CD48-98EC-E4161C593B34}" type="datetime2">
              <a:rPr lang="fr-FR" smtClean="0"/>
              <a:t>jeudi 15 juin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Clément Marinos - ATER en économie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11485-E255-4B7B-890E-C6B17B1F742E}" type="slidenum">
              <a:rPr lang="en-US"/>
              <a:pPr>
                <a:defRPr/>
              </a:pPr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/>
        </p:nvCxnSpPr>
        <p:spPr>
          <a:xfrm>
            <a:off x="731838" y="4598988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/>
          <a:lstStyle>
            <a:lvl1pPr algn="l">
              <a:defRPr sz="4800" b="0" cap="all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C3F95-6A29-FE44-9526-BF420D84206C}" type="datetime2">
              <a:rPr lang="fr-FR" smtClean="0"/>
              <a:t>jeudi 15 juin 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Clément Marinos - ATER en économie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C641A-487B-43C8-B168-A20DC398FF27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987A3-7137-3D44-84E5-E02D5AAC2906}" type="datetime2">
              <a:rPr lang="fr-FR" smtClean="0"/>
              <a:t>jeudi 15 juin 2023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Clément Marinos - ATER en économie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23109-8C0D-42F7-AEE2-51A4BE0830E2}" type="slidenum">
              <a:rPr lang="en-US"/>
              <a:pPr>
                <a:defRPr/>
              </a:pPr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0"/>
          <p:cNvCxnSpPr/>
          <p:nvPr/>
        </p:nvCxnSpPr>
        <p:spPr>
          <a:xfrm rot="5400000">
            <a:off x="2218531" y="4045744"/>
            <a:ext cx="4708525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59725-73E2-284E-B683-8274224DB89D}" type="datetime2">
              <a:rPr lang="fr-FR" smtClean="0"/>
              <a:t>jeudi 15 juin 2023</a:t>
            </a:fld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Clément Marinos - ATER en économie</a:t>
            </a: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8CA29-0661-472D-8BD1-99B60499D206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25101-5D27-C645-B6A2-9917B4BCDC60}" type="datetime2">
              <a:rPr lang="fr-FR" smtClean="0"/>
              <a:t>jeudi 15 juin 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Clément Marinos - ATER en économie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610D4B-0926-41D9-99DC-231A822D4B04}" type="slidenum">
              <a:rPr lang="en-US"/>
              <a:pPr>
                <a:defRPr/>
              </a:pPr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D8333-982F-6F48-97DF-2E8E019B7219}" type="datetime2">
              <a:rPr lang="fr-FR" smtClean="0"/>
              <a:t>jeudi 15 juin 2023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Clément Marinos - ATER en économie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59949-9038-4AD0-AAB6-910B6DABBBCE}" type="slidenum">
              <a:rPr lang="en-US"/>
              <a:pPr>
                <a:defRPr/>
              </a:pPr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8"/>
          <p:cNvCxnSpPr/>
          <p:nvPr/>
        </p:nvCxnSpPr>
        <p:spPr>
          <a:xfrm rot="5400000">
            <a:off x="-13494" y="3580607"/>
            <a:ext cx="5578475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8E4A2-84C2-2B43-816E-788EB1E9D340}" type="datetime2">
              <a:rPr lang="fr-FR" smtClean="0"/>
              <a:t>jeudi 15 juin 2023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Clément Marinos - ATER en économie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25CAA5-DE03-40D2-B687-E641ED72A3AD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Faire glisser l'image vers l'espace réservé ou cliquer sur l'icône pour l'ajouter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E7D28-518B-B143-9A85-ABF68AB80833}" type="datetime2">
              <a:rPr lang="fr-FR" smtClean="0"/>
              <a:t>jeudi 15 juin 2023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Clément Marinos - ATER en économie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51DE2-BD98-41E6-9EB1-65FB633D81B1}" type="slidenum">
              <a:rPr lang="en-US"/>
              <a:pPr>
                <a:defRPr/>
              </a:pPr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663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9050"/>
            <a:ext cx="28956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D91C37E-9C80-F94E-A613-793646BA73D1}" type="datetime2">
              <a:rPr lang="fr-FR" smtClean="0"/>
              <a:t>jeudi 15 juin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9050"/>
            <a:ext cx="41148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Clément Marinos - ATER en économie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9050"/>
            <a:ext cx="10668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 b="1" smtClean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5278766-F18A-4683-8845-FEED130F78CC}" type="slidenum">
              <a:rPr lang="en-US"/>
              <a:pPr>
                <a:defRPr/>
              </a:pPr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1" r:id="rId2"/>
    <p:sldLayoutId id="2147483973" r:id="rId3"/>
    <p:sldLayoutId id="2147483970" r:id="rId4"/>
    <p:sldLayoutId id="2147483974" r:id="rId5"/>
    <p:sldLayoutId id="2147483969" r:id="rId6"/>
    <p:sldLayoutId id="2147483968" r:id="rId7"/>
    <p:sldLayoutId id="2147483975" r:id="rId8"/>
    <p:sldLayoutId id="2147483967" r:id="rId9"/>
    <p:sldLayoutId id="2147483966" r:id="rId10"/>
    <p:sldLayoutId id="2147483965" r:id="rId11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4000" kern="1200" spc="-1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182563" indent="-1825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5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0250" indent="-1825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7450" indent="-1365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clement.marinos@univ-ubs.fr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70358" y="2405259"/>
            <a:ext cx="8707513" cy="1414608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br>
              <a:rPr lang="fr-FR" sz="1800" u="sng" dirty="0">
                <a:latin typeface="Garamond" panose="02020404030301010803" pitchFamily="18" charset="0"/>
              </a:rPr>
            </a:br>
            <a:br>
              <a:rPr lang="fr-FR" sz="1800" u="sng" dirty="0">
                <a:latin typeface="Garamond" panose="02020404030301010803" pitchFamily="18" charset="0"/>
              </a:rPr>
            </a:br>
            <a:br>
              <a:rPr lang="fr-FR" sz="1800" u="sng" dirty="0">
                <a:latin typeface="Garamond" panose="02020404030301010803" pitchFamily="18" charset="0"/>
              </a:rPr>
            </a:br>
            <a:r>
              <a:rPr lang="en-US" sz="1800" b="1" i="1" dirty="0">
                <a:latin typeface="Garamond" panose="02020404030301010803" pitchFamily="18" charset="0"/>
              </a:rPr>
              <a:t>Territorial and Digital Mobilities through Tourism and Work</a:t>
            </a:r>
            <a:br>
              <a:rPr lang="fr-FR" sz="1800" u="sng" dirty="0">
                <a:latin typeface="Garamond" panose="02020404030301010803" pitchFamily="18" charset="0"/>
              </a:rPr>
            </a:br>
            <a:r>
              <a:rPr lang="fr-FR" sz="1800" u="sng" dirty="0">
                <a:latin typeface="Garamond" panose="02020404030301010803" pitchFamily="18" charset="0"/>
              </a:rPr>
              <a:t>Ter</a:t>
            </a:r>
            <a:r>
              <a:rPr lang="fr-FR" sz="1800" dirty="0">
                <a:latin typeface="Garamond" panose="02020404030301010803" pitchFamily="18" charset="0"/>
              </a:rPr>
              <a:t>ritoires et </a:t>
            </a:r>
            <a:r>
              <a:rPr lang="fr-FR" sz="1800" u="sng" dirty="0">
                <a:latin typeface="Garamond" panose="02020404030301010803" pitchFamily="18" charset="0"/>
              </a:rPr>
              <a:t>Mo</a:t>
            </a:r>
            <a:r>
              <a:rPr lang="fr-FR" sz="1800" dirty="0">
                <a:latin typeface="Garamond" panose="02020404030301010803" pitchFamily="18" charset="0"/>
              </a:rPr>
              <a:t>bilités </a:t>
            </a:r>
            <a:r>
              <a:rPr lang="fr-FR" sz="1800" u="sng" dirty="0">
                <a:latin typeface="Garamond" panose="02020404030301010803" pitchFamily="18" charset="0"/>
              </a:rPr>
              <a:t>Nu</a:t>
            </a:r>
            <a:r>
              <a:rPr lang="fr-FR" sz="1800" dirty="0">
                <a:latin typeface="Garamond" panose="02020404030301010803" pitchFamily="18" charset="0"/>
              </a:rPr>
              <a:t>mériques par le </a:t>
            </a:r>
            <a:r>
              <a:rPr lang="fr-FR" sz="1800" u="sng" dirty="0">
                <a:latin typeface="Garamond" panose="02020404030301010803" pitchFamily="18" charset="0"/>
              </a:rPr>
              <a:t>t</a:t>
            </a:r>
            <a:r>
              <a:rPr lang="fr-FR" sz="1800" dirty="0">
                <a:latin typeface="Garamond" panose="02020404030301010803" pitchFamily="18" charset="0"/>
              </a:rPr>
              <a:t>ourisme et le </a:t>
            </a:r>
            <a:r>
              <a:rPr lang="fr-FR" sz="1800" u="sng" dirty="0">
                <a:latin typeface="Garamond" panose="02020404030301010803" pitchFamily="18" charset="0"/>
              </a:rPr>
              <a:t>T</a:t>
            </a:r>
            <a:r>
              <a:rPr lang="fr-FR" sz="1800" dirty="0">
                <a:latin typeface="Garamond" panose="02020404030301010803" pitchFamily="18" charset="0"/>
              </a:rPr>
              <a:t>ravail</a:t>
            </a:r>
            <a:br>
              <a:rPr lang="fr-FR" sz="1800" dirty="0">
                <a:latin typeface="Garamond" panose="02020404030301010803" pitchFamily="18" charset="0"/>
              </a:rPr>
            </a:br>
            <a:br>
              <a:rPr lang="fr-FR" sz="1800" b="1" dirty="0">
                <a:latin typeface="Garamond" panose="02020404030301010803" pitchFamily="18" charset="0"/>
              </a:rPr>
            </a:br>
            <a:endParaRPr lang="fr-FR" sz="1050" b="1" i="1" dirty="0">
              <a:latin typeface="Garamond" panose="02020404030301010803" pitchFamily="18" charset="0"/>
            </a:endParaRP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139746" y="4281875"/>
            <a:ext cx="4826822" cy="14146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fr-FR" sz="1400" cap="none" dirty="0">
                <a:solidFill>
                  <a:schemeClr val="accent5">
                    <a:lumMod val="50000"/>
                  </a:schemeClr>
                </a:solidFill>
                <a:latin typeface="Garamond" panose="02020404030301010803" pitchFamily="18" charset="0"/>
              </a:rPr>
              <a:t>Clément</a:t>
            </a:r>
            <a:r>
              <a:rPr lang="fr-FR" sz="1400" dirty="0">
                <a:solidFill>
                  <a:schemeClr val="accent5">
                    <a:lumMod val="50000"/>
                  </a:schemeClr>
                </a:solidFill>
                <a:latin typeface="Garamond" panose="02020404030301010803" pitchFamily="18" charset="0"/>
              </a:rPr>
              <a:t> Marinos</a:t>
            </a:r>
          </a:p>
          <a:p>
            <a:pPr fontAlgn="auto">
              <a:spcAft>
                <a:spcPts val="0"/>
              </a:spcAft>
              <a:defRPr/>
            </a:pPr>
            <a:r>
              <a:rPr lang="fr-FR" sz="1400" cap="none" dirty="0" err="1">
                <a:solidFill>
                  <a:schemeClr val="accent5">
                    <a:lumMod val="50000"/>
                  </a:schemeClr>
                </a:solidFill>
                <a:latin typeface="Garamond" panose="02020404030301010803" pitchFamily="18" charset="0"/>
              </a:rPr>
              <a:t>Associate</a:t>
            </a:r>
            <a:r>
              <a:rPr lang="fr-FR" sz="1400" cap="none" dirty="0">
                <a:solidFill>
                  <a:schemeClr val="accent5">
                    <a:lumMod val="50000"/>
                  </a:schemeClr>
                </a:solidFill>
                <a:latin typeface="Garamond" panose="02020404030301010803" pitchFamily="18" charset="0"/>
              </a:rPr>
              <a:t> Professor</a:t>
            </a:r>
          </a:p>
          <a:p>
            <a:pPr fontAlgn="auto">
              <a:spcAft>
                <a:spcPts val="0"/>
              </a:spcAft>
              <a:defRPr/>
            </a:pPr>
            <a:r>
              <a:rPr lang="fr-FR" sz="1400" cap="none" dirty="0">
                <a:solidFill>
                  <a:schemeClr val="accent5">
                    <a:lumMod val="50000"/>
                  </a:schemeClr>
                </a:solidFill>
                <a:latin typeface="Garamond" panose="02020404030301010803" pitchFamily="18" charset="0"/>
              </a:rPr>
              <a:t>University of </a:t>
            </a:r>
            <a:r>
              <a:rPr lang="fr-FR" sz="1400" cap="none" dirty="0" err="1">
                <a:solidFill>
                  <a:schemeClr val="accent5">
                    <a:lumMod val="50000"/>
                  </a:schemeClr>
                </a:solidFill>
                <a:latin typeface="Garamond" panose="02020404030301010803" pitchFamily="18" charset="0"/>
              </a:rPr>
              <a:t>Southern</a:t>
            </a:r>
            <a:r>
              <a:rPr lang="fr-FR" sz="1400" cap="none" dirty="0">
                <a:solidFill>
                  <a:schemeClr val="accent5">
                    <a:lumMod val="50000"/>
                  </a:schemeClr>
                </a:solidFill>
                <a:latin typeface="Garamond" panose="02020404030301010803" pitchFamily="18" charset="0"/>
              </a:rPr>
              <a:t> Brittany</a:t>
            </a:r>
          </a:p>
          <a:p>
            <a:pPr fontAlgn="auto">
              <a:spcAft>
                <a:spcPts val="0"/>
              </a:spcAft>
              <a:defRPr/>
            </a:pPr>
            <a:r>
              <a:rPr lang="fr-FR" sz="1400" dirty="0">
                <a:solidFill>
                  <a:schemeClr val="accent5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3E8B777-0EBB-7140-8C64-4A636597B441}"/>
              </a:ext>
            </a:extLst>
          </p:cNvPr>
          <p:cNvSpPr txBox="1"/>
          <p:nvPr/>
        </p:nvSpPr>
        <p:spPr>
          <a:xfrm>
            <a:off x="733926" y="844933"/>
            <a:ext cx="7471611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Garamond" panose="02020404030301010803" pitchFamily="18" charset="0"/>
              </a:rPr>
              <a:t>Digital Nomadism </a:t>
            </a:r>
          </a:p>
          <a:p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Garamond" panose="02020404030301010803" pitchFamily="18" charset="0"/>
              </a:rPr>
              <a:t>New places, new links? </a:t>
            </a:r>
          </a:p>
          <a:p>
            <a:r>
              <a:rPr lang="en-US" dirty="0">
                <a:solidFill>
                  <a:schemeClr val="accent4"/>
                </a:solidFill>
                <a:latin typeface="Garamond" panose="02020404030301010803" pitchFamily="18" charset="0"/>
                <a:cs typeface="Aharoni" panose="020F0502020204030204" pitchFamily="34" charset="0"/>
              </a:rPr>
              <a:t>TERMONUTT Project / Presentation and main results</a:t>
            </a:r>
          </a:p>
          <a:p>
            <a:endParaRPr lang="fr-FR" dirty="0">
              <a:latin typeface="Garamond" panose="02020404030301010803" pitchFamily="18" charset="0"/>
            </a:endParaRPr>
          </a:p>
          <a:p>
            <a:endParaRPr lang="en-US" sz="4400" dirty="0">
              <a:solidFill>
                <a:schemeClr val="accent4"/>
              </a:solidFill>
              <a:latin typeface="Garamond" panose="02020404030301010803" pitchFamily="18" charset="0"/>
              <a:cs typeface="Aharoni" panose="020F0502020204030204" pitchFamily="34" charset="0"/>
            </a:endParaRPr>
          </a:p>
          <a:p>
            <a:endParaRPr lang="en-US" sz="4400" dirty="0">
              <a:solidFill>
                <a:schemeClr val="accent4"/>
              </a:solidFill>
              <a:latin typeface="Garamond" panose="02020404030301010803" pitchFamily="18" charset="0"/>
              <a:cs typeface="Aharoni" panose="020F0502020204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DDCAE6C-8906-204E-AC15-11DD74379E98}"/>
              </a:ext>
            </a:extLst>
          </p:cNvPr>
          <p:cNvSpPr txBox="1"/>
          <p:nvPr/>
        </p:nvSpPr>
        <p:spPr>
          <a:xfrm>
            <a:off x="4403062" y="6164425"/>
            <a:ext cx="14499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i="1" dirty="0">
                <a:latin typeface="Garamond" panose="02020404030301010803" pitchFamily="18" charset="0"/>
              </a:rPr>
              <a:t> February 6th, 2020</a:t>
            </a:r>
          </a:p>
          <a:p>
            <a:pPr algn="r"/>
            <a:r>
              <a:rPr lang="en-US" sz="1400" i="1" dirty="0">
                <a:latin typeface="Garamond" panose="02020404030301010803" pitchFamily="18" charset="0"/>
              </a:rPr>
              <a:t>TIDES Seminar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ED3430C-9451-4A46-86B4-A3130E087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358" y="5645052"/>
            <a:ext cx="1693931" cy="101468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4CEFE5C-FF08-CE45-A941-6252128DEC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4289" y="5443392"/>
            <a:ext cx="2124036" cy="141460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9544954-9FFD-8116-2213-6B7C86CC7AC2}"/>
              </a:ext>
            </a:extLst>
          </p:cNvPr>
          <p:cNvSpPr txBox="1"/>
          <p:nvPr/>
        </p:nvSpPr>
        <p:spPr>
          <a:xfrm>
            <a:off x="270358" y="3954802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FCE998-9EAF-D14E-85F6-9DA303B32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418" y="485225"/>
            <a:ext cx="8229600" cy="990600"/>
          </a:xfrm>
        </p:spPr>
        <p:txBody>
          <a:bodyPr>
            <a:normAutofit/>
          </a:bodyPr>
          <a:lstStyle/>
          <a:p>
            <a:r>
              <a:rPr lang="fr-FR" sz="3200" dirty="0">
                <a:latin typeface="Garamond" panose="02020404030301010803" pitchFamily="18" charset="0"/>
              </a:rPr>
              <a:t>Main </a:t>
            </a:r>
            <a:r>
              <a:rPr lang="fr-FR" sz="3200" dirty="0" err="1">
                <a:latin typeface="Garamond" panose="02020404030301010803" pitchFamily="18" charset="0"/>
              </a:rPr>
              <a:t>Hypothesis</a:t>
            </a:r>
            <a:endParaRPr lang="fr-FR" sz="3200" dirty="0">
              <a:latin typeface="Garamond" panose="02020404030301010803" pitchFamily="18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C76B3BD-B948-8C4E-97CC-77DBF94EF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74" y="1475825"/>
            <a:ext cx="9004852" cy="4876800"/>
          </a:xfrm>
        </p:spPr>
        <p:txBody>
          <a:bodyPr/>
          <a:lstStyle/>
          <a:p>
            <a:pPr marL="0" indent="0">
              <a:buNone/>
            </a:pPr>
            <a:endParaRPr lang="en-US" sz="2000" dirty="0"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en-US" sz="2800" b="1" dirty="0">
                <a:latin typeface="Garamond" panose="02020404030301010803" pitchFamily="18" charset="0"/>
              </a:rPr>
              <a:t>The relationship to time and space is</a:t>
            </a:r>
          </a:p>
          <a:p>
            <a:pPr marL="0" indent="0" algn="ctr">
              <a:buNone/>
            </a:pPr>
            <a:r>
              <a:rPr lang="en-US" sz="2800" b="1" dirty="0">
                <a:latin typeface="Garamond" panose="02020404030301010803" pitchFamily="18" charset="0"/>
              </a:rPr>
              <a:t>reinvented in these new spaces</a:t>
            </a:r>
          </a:p>
          <a:p>
            <a:pPr marL="0" indent="0" algn="ctr">
              <a:buNone/>
            </a:pPr>
            <a:endParaRPr lang="en-US" sz="2000" dirty="0">
              <a:latin typeface="Garamond" panose="02020404030301010803" pitchFamily="18" charset="0"/>
            </a:endParaRPr>
          </a:p>
          <a:p>
            <a:pPr marL="731837" lvl="1" indent="-457200">
              <a:buFont typeface="+mj-lt"/>
              <a:buAutoNum type="arabicPeriod"/>
            </a:pPr>
            <a:r>
              <a:rPr lang="en-US" dirty="0">
                <a:latin typeface="Garamond" panose="02020404030301010803" pitchFamily="18" charset="0"/>
              </a:rPr>
              <a:t>Working there (physically) ... and elsewhere (digital ubiquity)</a:t>
            </a:r>
          </a:p>
          <a:p>
            <a:pPr marL="731837" lvl="1" indent="-457200">
              <a:buFont typeface="+mj-lt"/>
              <a:buAutoNum type="arabicPeriod"/>
            </a:pPr>
            <a:endParaRPr lang="en-US" dirty="0">
              <a:latin typeface="Garamond" panose="02020404030301010803" pitchFamily="18" charset="0"/>
            </a:endParaRPr>
          </a:p>
          <a:p>
            <a:pPr marL="731837" lvl="1" indent="-457200">
              <a:buFont typeface="+mj-lt"/>
              <a:buAutoNum type="arabicPeriod"/>
            </a:pPr>
            <a:r>
              <a:rPr lang="en-US" dirty="0">
                <a:latin typeface="Garamond" panose="02020404030301010803" pitchFamily="18" charset="0"/>
              </a:rPr>
              <a:t>Working all the time without any schedule constraint</a:t>
            </a:r>
          </a:p>
          <a:p>
            <a:pPr marL="731837" lvl="1" indent="-457200">
              <a:buFont typeface="+mj-lt"/>
              <a:buAutoNum type="arabicPeriod"/>
            </a:pPr>
            <a:endParaRPr lang="en-US" dirty="0">
              <a:latin typeface="Garamond" panose="02020404030301010803" pitchFamily="18" charset="0"/>
            </a:endParaRPr>
          </a:p>
          <a:p>
            <a:pPr marL="731837" lvl="1" indent="-457200">
              <a:buFont typeface="+mj-lt"/>
              <a:buAutoNum type="arabicPeriod"/>
            </a:pPr>
            <a:r>
              <a:rPr lang="en-US" dirty="0">
                <a:latin typeface="Garamond" panose="02020404030301010803" pitchFamily="18" charset="0"/>
              </a:rPr>
              <a:t>Abolishing the temporal boundaries between work and personal time</a:t>
            </a:r>
          </a:p>
          <a:p>
            <a:pPr marL="731837" lvl="1" indent="-457200">
              <a:buFont typeface="+mj-lt"/>
              <a:buAutoNum type="arabicPeriod"/>
            </a:pPr>
            <a:endParaRPr lang="en-US" dirty="0">
              <a:latin typeface="Garamond" panose="02020404030301010803" pitchFamily="18" charset="0"/>
            </a:endParaRPr>
          </a:p>
          <a:p>
            <a:pPr marL="731837" lvl="1" indent="-457200">
              <a:buFont typeface="+mj-lt"/>
              <a:buAutoNum type="arabicPeriod"/>
            </a:pPr>
            <a:r>
              <a:rPr lang="en-US" dirty="0">
                <a:latin typeface="Garamond" panose="02020404030301010803" pitchFamily="18" charset="0"/>
              </a:rPr>
              <a:t>Being a tourist and a (local) worker at the same time … a new category of people ?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B06962B-E172-A741-80D7-C5E5CEBBE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911485-E255-4B7B-890E-C6B17B1F742E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037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FCE998-9EAF-D14E-85F6-9DA303B32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err="1">
                <a:latin typeface="Garamond" panose="02020404030301010803" pitchFamily="18" charset="0"/>
              </a:rPr>
              <a:t>Methodology</a:t>
            </a:r>
            <a:endParaRPr lang="fr-FR" sz="3200" dirty="0">
              <a:latin typeface="Garamond" panose="02020404030301010803" pitchFamily="18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C76B3BD-B948-8C4E-97CC-77DBF94EF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373979" cy="4876800"/>
          </a:xfrm>
        </p:spPr>
        <p:txBody>
          <a:bodyPr/>
          <a:lstStyle/>
          <a:p>
            <a:r>
              <a:rPr lang="en-US" sz="2000" dirty="0">
                <a:latin typeface="Garamond" panose="02020404030301010803" pitchFamily="18" charset="0"/>
              </a:rPr>
              <a:t>Construction of an analytical database of 55 fourth-places</a:t>
            </a:r>
          </a:p>
          <a:p>
            <a:pPr lvl="1"/>
            <a:r>
              <a:rPr lang="en-US" sz="1800" dirty="0">
                <a:latin typeface="Garamond" panose="02020404030301010803" pitchFamily="18" charset="0"/>
              </a:rPr>
              <a:t>Main source: secondary data from the websites of the spaces</a:t>
            </a:r>
          </a:p>
          <a:p>
            <a:pPr lvl="1"/>
            <a:r>
              <a:rPr lang="en-US" sz="1800" dirty="0">
                <a:latin typeface="Garamond" panose="02020404030301010803" pitchFamily="18" charset="0"/>
              </a:rPr>
              <a:t>Fourth-places located outside major urban </a:t>
            </a:r>
            <a:r>
              <a:rPr lang="en-US" sz="1800" dirty="0" err="1">
                <a:latin typeface="Garamond" panose="02020404030301010803" pitchFamily="18" charset="0"/>
              </a:rPr>
              <a:t>centres</a:t>
            </a:r>
            <a:r>
              <a:rPr lang="en-US" sz="1800" dirty="0">
                <a:latin typeface="Garamond" panose="02020404030301010803" pitchFamily="18" charset="0"/>
              </a:rPr>
              <a:t>, outside the main hubs of the digital economy (Silicon Valley, Western capitals)</a:t>
            </a:r>
          </a:p>
          <a:p>
            <a:pPr lvl="1"/>
            <a:endParaRPr lang="en-US" sz="1800" dirty="0">
              <a:latin typeface="Garamond" panose="02020404030301010803" pitchFamily="18" charset="0"/>
            </a:endParaRPr>
          </a:p>
          <a:p>
            <a:pPr lvl="1"/>
            <a:endParaRPr lang="en-US" sz="1800" dirty="0">
              <a:latin typeface="Garamond" panose="02020404030301010803" pitchFamily="18" charset="0"/>
            </a:endParaRPr>
          </a:p>
          <a:p>
            <a:r>
              <a:rPr lang="en-US" sz="2000" dirty="0">
                <a:latin typeface="Garamond" panose="02020404030301010803" pitchFamily="18" charset="0"/>
              </a:rPr>
              <a:t>Semi-directive interviews with founders, facilitators, managers and guests (25 completed so far)</a:t>
            </a:r>
          </a:p>
          <a:p>
            <a:endParaRPr lang="en-US" sz="2000" dirty="0">
              <a:latin typeface="Garamond" panose="02020404030301010803" pitchFamily="18" charset="0"/>
            </a:endParaRPr>
          </a:p>
          <a:p>
            <a:endParaRPr lang="en-US" sz="2000" dirty="0">
              <a:latin typeface="Garamond" panose="02020404030301010803" pitchFamily="18" charset="0"/>
            </a:endParaRPr>
          </a:p>
          <a:p>
            <a:r>
              <a:rPr lang="en-US" sz="2000" dirty="0">
                <a:latin typeface="Garamond" panose="02020404030301010803" pitchFamily="18" charset="0"/>
              </a:rPr>
              <a:t>Distribution of an online questionnaire to users / guests / digital nomads (proceeding)</a:t>
            </a:r>
          </a:p>
          <a:p>
            <a:pPr lvl="1"/>
            <a:endParaRPr lang="en-US" sz="1800" dirty="0">
              <a:latin typeface="Garamond" panose="02020404030301010803" pitchFamily="18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B06962B-E172-A741-80D7-C5E5CEBBE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911485-E255-4B7B-890E-C6B17B1F742E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058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0B6D00-EF0D-054C-BC89-BD55DFDE5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Garamond" panose="02020404030301010803" pitchFamily="18" charset="0"/>
              </a:rPr>
              <a:t>Location of fourth-places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8D986E3-AB38-BA40-A1E4-1AB493127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911485-E255-4B7B-890E-C6B17B1F742E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C74A6BB-5857-1A49-9EA7-E0EC495C0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18" y="2055059"/>
            <a:ext cx="8539082" cy="4269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9969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42625"/>
            <a:ext cx="8229600" cy="990600"/>
          </a:xfrm>
        </p:spPr>
        <p:txBody>
          <a:bodyPr>
            <a:noAutofit/>
          </a:bodyPr>
          <a:lstStyle/>
          <a:p>
            <a:r>
              <a:rPr lang="fr-FR" sz="3200" dirty="0" err="1">
                <a:latin typeface="Garamond" panose="02020404030301010803" pitchFamily="18" charset="0"/>
              </a:rPr>
              <a:t>Exploratory</a:t>
            </a:r>
            <a:r>
              <a:rPr lang="fr-FR" sz="3200" dirty="0">
                <a:latin typeface="Garamond" panose="02020404030301010803" pitchFamily="18" charset="0"/>
              </a:rPr>
              <a:t> </a:t>
            </a:r>
            <a:r>
              <a:rPr lang="fr-FR" sz="3200" dirty="0" err="1">
                <a:latin typeface="Garamond" panose="02020404030301010803" pitchFamily="18" charset="0"/>
              </a:rPr>
              <a:t>results</a:t>
            </a:r>
            <a:r>
              <a:rPr lang="fr-FR" sz="3200" dirty="0">
                <a:latin typeface="Garamond" panose="02020404030301010803" pitchFamily="18" charset="0"/>
              </a:rPr>
              <a:t>: situations of territorial </a:t>
            </a:r>
            <a:r>
              <a:rPr lang="fr-FR" sz="3200" dirty="0" err="1">
                <a:latin typeface="Garamond" panose="02020404030301010803" pitchFamily="18" charset="0"/>
              </a:rPr>
              <a:t>intermediation</a:t>
            </a:r>
            <a:br>
              <a:rPr lang="fr-FR" sz="3200" dirty="0">
                <a:latin typeface="Garamond" panose="02020404030301010803" pitchFamily="18" charset="0"/>
              </a:rPr>
            </a:br>
            <a:endParaRPr lang="fr-FR" sz="3200" dirty="0">
              <a:latin typeface="Garamond" panose="02020404030301010803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8844" y="2128187"/>
            <a:ext cx="8955156" cy="5521569"/>
          </a:xfrm>
        </p:spPr>
        <p:txBody>
          <a:bodyPr/>
          <a:lstStyle/>
          <a:p>
            <a:r>
              <a:rPr lang="en-US" sz="2000" dirty="0">
                <a:latin typeface="Garamond" panose="02020404030301010803" pitchFamily="18" charset="0"/>
              </a:rPr>
              <a:t>Intermediation between local and global scales</a:t>
            </a:r>
          </a:p>
          <a:p>
            <a:pPr lvl="1"/>
            <a:r>
              <a:rPr lang="en-US" sz="1800" dirty="0">
                <a:latin typeface="Garamond" panose="02020404030301010803" pitchFamily="18" charset="0"/>
              </a:rPr>
              <a:t>Local anchoring for globalized and hyper-mobile workers</a:t>
            </a:r>
          </a:p>
          <a:p>
            <a:pPr lvl="1"/>
            <a:r>
              <a:rPr lang="en-US" sz="1800" dirty="0">
                <a:latin typeface="Garamond" panose="02020404030301010803" pitchFamily="18" charset="0"/>
              </a:rPr>
              <a:t>Social networks and websites as the main vectors of visibility of places on the "world map". </a:t>
            </a:r>
          </a:p>
          <a:p>
            <a:r>
              <a:rPr lang="en-US" sz="2000" dirty="0">
                <a:latin typeface="Garamond" panose="02020404030301010803" pitchFamily="18" charset="0"/>
              </a:rPr>
              <a:t>Valorization and promotion of the territory by the creators and managers of the places. </a:t>
            </a:r>
          </a:p>
          <a:p>
            <a:r>
              <a:rPr lang="en-US" sz="2000" dirty="0">
                <a:latin typeface="Garamond" panose="02020404030301010803" pitchFamily="18" charset="0"/>
              </a:rPr>
              <a:t>Networking of places (and their territory) by the</a:t>
            </a:r>
          </a:p>
          <a:p>
            <a:pPr lvl="1"/>
            <a:r>
              <a:rPr lang="en-US" sz="1800" dirty="0">
                <a:latin typeface="Garamond" panose="02020404030301010803" pitchFamily="18" charset="0"/>
              </a:rPr>
              <a:t>flow of digital nomads</a:t>
            </a:r>
          </a:p>
          <a:p>
            <a:pPr lvl="1"/>
            <a:r>
              <a:rPr lang="en-US" sz="1800" dirty="0">
                <a:latin typeface="Garamond" panose="02020404030301010803" pitchFamily="18" charset="0"/>
              </a:rPr>
              <a:t>exchanges between managers all over the world</a:t>
            </a:r>
          </a:p>
          <a:p>
            <a:r>
              <a:rPr lang="en-US" sz="2000" dirty="0">
                <a:latin typeface="Garamond" panose="02020404030301010803" pitchFamily="18" charset="0"/>
              </a:rPr>
              <a:t>Fourth-places that question new forms of economic development</a:t>
            </a:r>
          </a:p>
          <a:p>
            <a:pPr lvl="1"/>
            <a:r>
              <a:rPr lang="en-US" sz="1800" dirty="0">
                <a:latin typeface="Garamond" panose="02020404030301010803" pitchFamily="18" charset="0"/>
              </a:rPr>
              <a:t>Networking, exchanging, innovating, creating a system with local actors? (« co-giving »)</a:t>
            </a:r>
          </a:p>
          <a:p>
            <a:pPr lvl="1"/>
            <a:r>
              <a:rPr lang="en-US" sz="1800" dirty="0">
                <a:latin typeface="Garamond" panose="02020404030301010803" pitchFamily="18" charset="0"/>
              </a:rPr>
              <a:t>Role of the facilitator in activating proximities (</a:t>
            </a:r>
            <a:r>
              <a:rPr lang="en-US" sz="1800" dirty="0" err="1">
                <a:latin typeface="Garamond" panose="02020404030301010803" pitchFamily="18" charset="0"/>
              </a:rPr>
              <a:t>Rallet</a:t>
            </a:r>
            <a:r>
              <a:rPr lang="en-US" sz="1800" dirty="0">
                <a:latin typeface="Garamond" panose="02020404030301010803" pitchFamily="18" charset="0"/>
              </a:rPr>
              <a:t> and Torre, 2004) and social embeddedness (Granovetter, 1985)?</a:t>
            </a:r>
          </a:p>
          <a:p>
            <a:pPr lvl="1"/>
            <a:endParaRPr lang="en-US" sz="1800" dirty="0">
              <a:latin typeface="Garamond" panose="02020404030301010803" pitchFamily="18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911485-E255-4B7B-890E-C6B17B1F742E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5112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916B72-03E8-1E45-99F5-F898AE99F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>
                <a:latin typeface="Garamond" panose="02020404030301010803" pitchFamily="18" charset="0"/>
              </a:rPr>
              <a:t>Exploratory</a:t>
            </a:r>
            <a:r>
              <a:rPr lang="fr-FR" dirty="0">
                <a:latin typeface="Garamond" panose="02020404030301010803" pitchFamily="18" charset="0"/>
              </a:rPr>
              <a:t> </a:t>
            </a:r>
            <a:r>
              <a:rPr lang="fr-FR" dirty="0" err="1">
                <a:latin typeface="Garamond" panose="02020404030301010803" pitchFamily="18" charset="0"/>
              </a:rPr>
              <a:t>results</a:t>
            </a:r>
            <a:r>
              <a:rPr lang="fr-FR" dirty="0">
                <a:latin typeface="Garamond" panose="02020404030301010803" pitchFamily="18" charset="0"/>
              </a:rPr>
              <a:t>: situations of territorial </a:t>
            </a:r>
            <a:r>
              <a:rPr lang="fr-FR" dirty="0" err="1">
                <a:latin typeface="Garamond" panose="02020404030301010803" pitchFamily="18" charset="0"/>
              </a:rPr>
              <a:t>intermediation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32639B6-E827-C34C-90C9-146CFD5B5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Clément Marinos - ATER en économie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78D77D1-D254-B842-BA51-B3F2224C1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911485-E255-4B7B-890E-C6B17B1F742E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65877D6-0985-8644-B779-E9AA077EB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866900"/>
            <a:ext cx="764540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2441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A765C8D-99EA-8E41-92A3-9941757C3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911485-E255-4B7B-890E-C6B17B1F742E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7" name="Image 6" descr="Une image contenant personne, homme, femme, table&#10;&#10;Description générée automatiquement">
            <a:extLst>
              <a:ext uri="{FF2B5EF4-FFF2-40B4-BE49-F238E27FC236}">
                <a16:creationId xmlns:a16="http://schemas.microsoft.com/office/drawing/2014/main" id="{3901E7DA-EE9D-0F47-B370-EFED4EA2F8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663"/>
            <a:ext cx="9144000" cy="627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6606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72602"/>
            <a:ext cx="8229600" cy="990600"/>
          </a:xfrm>
        </p:spPr>
        <p:txBody>
          <a:bodyPr>
            <a:noAutofit/>
          </a:bodyPr>
          <a:lstStyle/>
          <a:p>
            <a:r>
              <a:rPr lang="fr-FR" sz="3200" dirty="0" err="1">
                <a:latin typeface="Garamond" panose="02020404030301010803" pitchFamily="18" charset="0"/>
              </a:rPr>
              <a:t>Exploratory</a:t>
            </a:r>
            <a:r>
              <a:rPr lang="fr-FR" sz="3200" dirty="0">
                <a:latin typeface="Garamond" panose="02020404030301010803" pitchFamily="18" charset="0"/>
              </a:rPr>
              <a:t> </a:t>
            </a:r>
            <a:r>
              <a:rPr lang="fr-FR" sz="3200" dirty="0" err="1">
                <a:latin typeface="Garamond" panose="02020404030301010803" pitchFamily="18" charset="0"/>
              </a:rPr>
              <a:t>findings</a:t>
            </a:r>
            <a:r>
              <a:rPr lang="fr-FR" sz="3200" dirty="0">
                <a:latin typeface="Garamond" panose="02020404030301010803" pitchFamily="18" charset="0"/>
              </a:rPr>
              <a:t>: </a:t>
            </a:r>
            <a:r>
              <a:rPr lang="fr-FR" sz="3200" dirty="0" err="1">
                <a:latin typeface="Garamond" panose="02020404030301010803" pitchFamily="18" charset="0"/>
              </a:rPr>
              <a:t>three</a:t>
            </a:r>
            <a:r>
              <a:rPr lang="fr-FR" sz="3200" dirty="0">
                <a:latin typeface="Garamond" panose="02020404030301010803" pitchFamily="18" charset="0"/>
              </a:rPr>
              <a:t> </a:t>
            </a:r>
            <a:r>
              <a:rPr lang="fr-FR" sz="3200" dirty="0" err="1">
                <a:latin typeface="Garamond" panose="02020404030301010803" pitchFamily="18" charset="0"/>
              </a:rPr>
              <a:t>fourth</a:t>
            </a:r>
            <a:r>
              <a:rPr lang="fr-FR" sz="3200" dirty="0">
                <a:latin typeface="Garamond" panose="02020404030301010803" pitchFamily="18" charset="0"/>
              </a:rPr>
              <a:t>-places paradoxes</a:t>
            </a:r>
            <a:br>
              <a:rPr lang="fr-FR" sz="3200" dirty="0">
                <a:latin typeface="Garamond" panose="02020404030301010803" pitchFamily="18" charset="0"/>
              </a:rPr>
            </a:br>
            <a:endParaRPr lang="fr-FR" sz="3200" dirty="0">
              <a:latin typeface="Garamond" panose="02020404030301010803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8844" y="1545650"/>
            <a:ext cx="8955156" cy="5798626"/>
          </a:xfrm>
        </p:spPr>
        <p:txBody>
          <a:bodyPr/>
          <a:lstStyle/>
          <a:p>
            <a:pPr marL="0" indent="0">
              <a:buNone/>
            </a:pPr>
            <a:endParaRPr lang="en-US" sz="2000" dirty="0">
              <a:latin typeface="Garamond" panose="02020404030301010803" pitchFamily="18" charset="0"/>
            </a:endParaRPr>
          </a:p>
          <a:p>
            <a:pPr marL="457200" indent="-457200">
              <a:buAutoNum type="arabicPeriod"/>
            </a:pPr>
            <a:r>
              <a:rPr lang="en-US" sz="2000" b="1" dirty="0">
                <a:latin typeface="Garamond" panose="02020404030301010803" pitchFamily="18" charset="0"/>
              </a:rPr>
              <a:t>Singularity VS Standardization : authentic and original places but standardization of the functioning, the services, the public, the websites ...</a:t>
            </a:r>
          </a:p>
          <a:p>
            <a:pPr marL="457200" indent="-457200">
              <a:buAutoNum type="arabicPeriod"/>
            </a:pPr>
            <a:endParaRPr lang="en-US" sz="2000" b="1" dirty="0">
              <a:latin typeface="Garamond" panose="02020404030301010803" pitchFamily="18" charset="0"/>
            </a:endParaRPr>
          </a:p>
          <a:p>
            <a:r>
              <a:rPr lang="en-US" sz="2000" dirty="0">
                <a:latin typeface="Garamond" panose="02020404030301010803" pitchFamily="18" charset="0"/>
              </a:rPr>
              <a:t>Process of institutional isomorphism (Di Maggio and Powell, 1983)</a:t>
            </a:r>
          </a:p>
          <a:p>
            <a:pPr lvl="1"/>
            <a:r>
              <a:rPr lang="en-US" sz="1800" dirty="0">
                <a:latin typeface="Garamond" panose="02020404030301010803" pitchFamily="18" charset="0"/>
              </a:rPr>
              <a:t>Same public (age, social categories, ...), common objectives and common representations?</a:t>
            </a:r>
          </a:p>
          <a:p>
            <a:pPr lvl="1"/>
            <a:r>
              <a:rPr lang="en-US" sz="1800" dirty="0">
                <a:latin typeface="Garamond" panose="02020404030301010803" pitchFamily="18" charset="0"/>
              </a:rPr>
              <a:t>A-spatiality of the web</a:t>
            </a:r>
          </a:p>
          <a:p>
            <a:pPr lvl="1"/>
            <a:r>
              <a:rPr lang="en-US" sz="1800" dirty="0">
                <a:latin typeface="Garamond" panose="02020404030301010803" pitchFamily="18" charset="0"/>
              </a:rPr>
              <a:t>Hypermobility of digital nomads (Thompson, 2018) -&gt; dissemination</a:t>
            </a:r>
          </a:p>
          <a:p>
            <a:pPr lvl="1"/>
            <a:endParaRPr lang="en-US" sz="1800" dirty="0">
              <a:latin typeface="Garamond" panose="02020404030301010803" pitchFamily="18" charset="0"/>
            </a:endParaRPr>
          </a:p>
          <a:p>
            <a:r>
              <a:rPr lang="en-US" sz="2000" dirty="0">
                <a:latin typeface="Garamond" panose="02020404030301010803" pitchFamily="18" charset="0"/>
              </a:rPr>
              <a:t>Places nevertheless rooted in their environment (</a:t>
            </a:r>
            <a:r>
              <a:rPr lang="en-US" sz="2000" dirty="0" err="1">
                <a:latin typeface="Garamond" panose="02020404030301010803" pitchFamily="18" charset="0"/>
              </a:rPr>
              <a:t>Debarbieux</a:t>
            </a:r>
            <a:r>
              <a:rPr lang="en-US" sz="2000" dirty="0">
                <a:latin typeface="Garamond" panose="02020404030301010803" pitchFamily="18" charset="0"/>
              </a:rPr>
              <a:t>, 2014)</a:t>
            </a:r>
          </a:p>
          <a:p>
            <a:pPr lvl="1"/>
            <a:r>
              <a:rPr lang="en-US" sz="1800" dirty="0">
                <a:latin typeface="Garamond" panose="02020404030301010803" pitchFamily="18" charset="0"/>
              </a:rPr>
              <a:t>Territorializing of fourth-places (Liefooghe and </a:t>
            </a:r>
            <a:r>
              <a:rPr lang="en-US" sz="1800" dirty="0" err="1">
                <a:latin typeface="Garamond" panose="02020404030301010803" pitchFamily="18" charset="0"/>
              </a:rPr>
              <a:t>Leducq</a:t>
            </a:r>
            <a:r>
              <a:rPr lang="en-US" sz="1800" dirty="0">
                <a:latin typeface="Garamond" panose="02020404030301010803" pitchFamily="18" charset="0"/>
              </a:rPr>
              <a:t>, 2018)</a:t>
            </a:r>
          </a:p>
          <a:p>
            <a:pPr lvl="1"/>
            <a:r>
              <a:rPr lang="en-US" sz="1800" dirty="0">
                <a:latin typeface="Garamond" panose="02020404030301010803" pitchFamily="18" charset="0"/>
              </a:rPr>
              <a:t>Integration of local specificities and profiles of the founders/managers</a:t>
            </a:r>
          </a:p>
          <a:p>
            <a:pPr marL="731837" lvl="1" indent="-457200">
              <a:buFont typeface="+mj-lt"/>
              <a:buAutoNum type="arabicPeriod"/>
            </a:pPr>
            <a:endParaRPr lang="fr-FR" sz="1800" dirty="0">
              <a:latin typeface="Garamond" panose="02020404030301010803" pitchFamily="18" charset="0"/>
            </a:endParaRPr>
          </a:p>
          <a:p>
            <a:pPr lvl="1"/>
            <a:endParaRPr lang="fr-FR" sz="2800" dirty="0">
              <a:latin typeface="Garamond" panose="02020404030301010803" pitchFamily="18" charset="0"/>
            </a:endParaRPr>
          </a:p>
          <a:p>
            <a:endParaRPr lang="fr-FR" sz="3200" dirty="0">
              <a:latin typeface="Garamond" panose="02020404030301010803" pitchFamily="18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911485-E255-4B7B-890E-C6B17B1F742E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5254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912746"/>
            <a:ext cx="8229600" cy="990600"/>
          </a:xfrm>
        </p:spPr>
        <p:txBody>
          <a:bodyPr>
            <a:noAutofit/>
          </a:bodyPr>
          <a:lstStyle/>
          <a:p>
            <a:r>
              <a:rPr lang="fr-FR" sz="3200" dirty="0" err="1">
                <a:latin typeface="Garamond" panose="02020404030301010803" pitchFamily="18" charset="0"/>
              </a:rPr>
              <a:t>Exploratory</a:t>
            </a:r>
            <a:r>
              <a:rPr lang="fr-FR" sz="3200" dirty="0">
                <a:latin typeface="Garamond" panose="02020404030301010803" pitchFamily="18" charset="0"/>
              </a:rPr>
              <a:t> </a:t>
            </a:r>
            <a:r>
              <a:rPr lang="fr-FR" sz="3200" dirty="0" err="1">
                <a:latin typeface="Garamond" panose="02020404030301010803" pitchFamily="18" charset="0"/>
              </a:rPr>
              <a:t>findings</a:t>
            </a:r>
            <a:r>
              <a:rPr lang="fr-FR" sz="3200" dirty="0">
                <a:latin typeface="Garamond" panose="02020404030301010803" pitchFamily="18" charset="0"/>
              </a:rPr>
              <a:t>: </a:t>
            </a:r>
            <a:r>
              <a:rPr lang="fr-FR" sz="3200" dirty="0" err="1">
                <a:latin typeface="Garamond" panose="02020404030301010803" pitchFamily="18" charset="0"/>
              </a:rPr>
              <a:t>three</a:t>
            </a:r>
            <a:r>
              <a:rPr lang="fr-FR" sz="3200" dirty="0">
                <a:latin typeface="Garamond" panose="02020404030301010803" pitchFamily="18" charset="0"/>
              </a:rPr>
              <a:t> </a:t>
            </a:r>
            <a:r>
              <a:rPr lang="fr-FR" sz="3200" dirty="0" err="1">
                <a:latin typeface="Garamond" panose="02020404030301010803" pitchFamily="18" charset="0"/>
              </a:rPr>
              <a:t>fourth</a:t>
            </a:r>
            <a:r>
              <a:rPr lang="fr-FR" sz="3200" dirty="0">
                <a:latin typeface="Garamond" panose="02020404030301010803" pitchFamily="18" charset="0"/>
              </a:rPr>
              <a:t>-places paradoxes</a:t>
            </a:r>
            <a:br>
              <a:rPr lang="fr-FR" sz="3200" dirty="0">
                <a:latin typeface="Garamond" panose="02020404030301010803" pitchFamily="18" charset="0"/>
              </a:rPr>
            </a:br>
            <a:endParaRPr lang="fr-FR" sz="3200" dirty="0">
              <a:latin typeface="Garamond" panose="02020404030301010803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8844" y="1781025"/>
            <a:ext cx="8766312" cy="4777352"/>
          </a:xfrm>
        </p:spPr>
        <p:txBody>
          <a:bodyPr/>
          <a:lstStyle/>
          <a:p>
            <a:endParaRPr lang="en-US" sz="2000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en-US" sz="2000" b="1" dirty="0">
                <a:latin typeface="Garamond" panose="02020404030301010803" pitchFamily="18" charset="0"/>
              </a:rPr>
              <a:t>2. Centrality VS Periphery: peripheral places that become central places, “compulsory passages”</a:t>
            </a:r>
          </a:p>
          <a:p>
            <a:pPr marL="0" indent="0">
              <a:buNone/>
            </a:pPr>
            <a:endParaRPr lang="en-US" sz="2000" b="1" dirty="0">
              <a:latin typeface="Garamond" panose="02020404030301010803" pitchFamily="18" charset="0"/>
            </a:endParaRPr>
          </a:p>
          <a:p>
            <a:r>
              <a:rPr lang="en-US" sz="2000" dirty="0">
                <a:latin typeface="Garamond" panose="02020404030301010803" pitchFamily="18" charset="0"/>
              </a:rPr>
              <a:t>New global value chain decomposition (</a:t>
            </a:r>
            <a:r>
              <a:rPr lang="en-US" sz="2000" dirty="0" err="1">
                <a:latin typeface="Garamond" panose="02020404030301010803" pitchFamily="18" charset="0"/>
              </a:rPr>
              <a:t>Defever</a:t>
            </a:r>
            <a:r>
              <a:rPr lang="en-US" sz="2000" dirty="0">
                <a:latin typeface="Garamond" panose="02020404030301010803" pitchFamily="18" charset="0"/>
              </a:rPr>
              <a:t> and </a:t>
            </a:r>
            <a:r>
              <a:rPr lang="en-US" sz="2000" dirty="0" err="1">
                <a:latin typeface="Garamond" panose="02020404030301010803" pitchFamily="18" charset="0"/>
              </a:rPr>
              <a:t>Mucchielli</a:t>
            </a:r>
            <a:r>
              <a:rPr lang="en-US" sz="2000" dirty="0">
                <a:latin typeface="Garamond" panose="02020404030301010803" pitchFamily="18" charset="0"/>
              </a:rPr>
              <a:t>, 2006)</a:t>
            </a:r>
          </a:p>
          <a:p>
            <a:endParaRPr lang="en-US" sz="2000" dirty="0">
              <a:latin typeface="Garamond" panose="02020404030301010803" pitchFamily="18" charset="0"/>
            </a:endParaRPr>
          </a:p>
          <a:p>
            <a:r>
              <a:rPr lang="en-US" sz="2000" dirty="0">
                <a:latin typeface="Garamond" panose="02020404030301010803" pitchFamily="18" charset="0"/>
              </a:rPr>
              <a:t>Digitization of work that questions the Theory of Location of Activities (Krugman's New Geographic Economy)</a:t>
            </a:r>
          </a:p>
          <a:p>
            <a:pPr lvl="1"/>
            <a:r>
              <a:rPr lang="en-US" sz="1800" dirty="0">
                <a:latin typeface="Garamond" panose="02020404030301010803" pitchFamily="18" charset="0"/>
              </a:rPr>
              <a:t>No proximity to the market?</a:t>
            </a:r>
          </a:p>
          <a:p>
            <a:pPr lvl="1"/>
            <a:r>
              <a:rPr lang="en-US" sz="1800" dirty="0">
                <a:latin typeface="Garamond" panose="02020404030301010803" pitchFamily="18" charset="0"/>
              </a:rPr>
              <a:t>Online competition?</a:t>
            </a:r>
          </a:p>
          <a:p>
            <a:pPr lvl="1"/>
            <a:endParaRPr lang="en-US" sz="1800" dirty="0">
              <a:latin typeface="Garamond" panose="02020404030301010803" pitchFamily="18" charset="0"/>
            </a:endParaRPr>
          </a:p>
          <a:p>
            <a:r>
              <a:rPr lang="en-US" sz="2000" dirty="0">
                <a:latin typeface="Garamond" panose="02020404030301010803" pitchFamily="18" charset="0"/>
              </a:rPr>
              <a:t>Geographic centrality as a condition of innovation for the creative class (Florida, 2003)?</a:t>
            </a:r>
          </a:p>
          <a:p>
            <a:pPr marL="457200" indent="-457200">
              <a:buFont typeface="+mj-lt"/>
              <a:buAutoNum type="arabicPeriod"/>
            </a:pPr>
            <a:endParaRPr lang="fr-FR" sz="2000" dirty="0">
              <a:latin typeface="Garamond" panose="02020404030301010803" pitchFamily="18" charset="0"/>
            </a:endParaRPr>
          </a:p>
          <a:p>
            <a:pPr marL="731837" lvl="1" indent="-457200">
              <a:buFont typeface="+mj-lt"/>
              <a:buAutoNum type="arabicPeriod"/>
            </a:pPr>
            <a:endParaRPr lang="fr-FR" sz="1800" dirty="0">
              <a:latin typeface="Garamond" panose="02020404030301010803" pitchFamily="18" charset="0"/>
            </a:endParaRPr>
          </a:p>
          <a:p>
            <a:pPr marL="731837" lvl="1" indent="-457200">
              <a:buFont typeface="+mj-lt"/>
              <a:buAutoNum type="arabicPeriod"/>
            </a:pPr>
            <a:endParaRPr lang="fr-FR" sz="1800" dirty="0">
              <a:latin typeface="Garamond" panose="02020404030301010803" pitchFamily="18" charset="0"/>
            </a:endParaRPr>
          </a:p>
          <a:p>
            <a:pPr lvl="1"/>
            <a:endParaRPr lang="fr-FR" sz="2800" dirty="0">
              <a:latin typeface="Garamond" panose="02020404030301010803" pitchFamily="18" charset="0"/>
            </a:endParaRPr>
          </a:p>
          <a:p>
            <a:endParaRPr lang="fr-FR" sz="3200" dirty="0">
              <a:latin typeface="Garamond" panose="02020404030301010803" pitchFamily="18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911485-E255-4B7B-890E-C6B17B1F742E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7062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72602"/>
            <a:ext cx="8229600" cy="990600"/>
          </a:xfrm>
        </p:spPr>
        <p:txBody>
          <a:bodyPr>
            <a:noAutofit/>
          </a:bodyPr>
          <a:lstStyle/>
          <a:p>
            <a:r>
              <a:rPr lang="fr-FR" sz="3200" dirty="0" err="1">
                <a:latin typeface="Garamond" panose="02020404030301010803" pitchFamily="18" charset="0"/>
              </a:rPr>
              <a:t>Exploratory</a:t>
            </a:r>
            <a:r>
              <a:rPr lang="fr-FR" sz="3200" dirty="0">
                <a:latin typeface="Garamond" panose="02020404030301010803" pitchFamily="18" charset="0"/>
              </a:rPr>
              <a:t> </a:t>
            </a:r>
            <a:r>
              <a:rPr lang="fr-FR" sz="3200" dirty="0" err="1">
                <a:latin typeface="Garamond" panose="02020404030301010803" pitchFamily="18" charset="0"/>
              </a:rPr>
              <a:t>findings</a:t>
            </a:r>
            <a:r>
              <a:rPr lang="fr-FR" sz="3200" dirty="0">
                <a:latin typeface="Garamond" panose="02020404030301010803" pitchFamily="18" charset="0"/>
              </a:rPr>
              <a:t>: </a:t>
            </a:r>
            <a:r>
              <a:rPr lang="fr-FR" sz="3200" dirty="0" err="1">
                <a:latin typeface="Garamond" panose="02020404030301010803" pitchFamily="18" charset="0"/>
              </a:rPr>
              <a:t>three</a:t>
            </a:r>
            <a:r>
              <a:rPr lang="fr-FR" sz="3200" dirty="0">
                <a:latin typeface="Garamond" panose="02020404030301010803" pitchFamily="18" charset="0"/>
              </a:rPr>
              <a:t> </a:t>
            </a:r>
            <a:r>
              <a:rPr lang="fr-FR" sz="3200" dirty="0" err="1">
                <a:latin typeface="Garamond" panose="02020404030301010803" pitchFamily="18" charset="0"/>
              </a:rPr>
              <a:t>fourth</a:t>
            </a:r>
            <a:r>
              <a:rPr lang="fr-FR" sz="3200" dirty="0">
                <a:latin typeface="Garamond" panose="02020404030301010803" pitchFamily="18" charset="0"/>
              </a:rPr>
              <a:t>-places paradoxes</a:t>
            </a:r>
            <a:br>
              <a:rPr lang="fr-FR" sz="3200" dirty="0">
                <a:latin typeface="Garamond" panose="02020404030301010803" pitchFamily="18" charset="0"/>
              </a:rPr>
            </a:br>
            <a:endParaRPr lang="fr-FR" sz="3200" dirty="0">
              <a:latin typeface="Garamond" panose="02020404030301010803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8844" y="1612280"/>
            <a:ext cx="8766312" cy="5226670"/>
          </a:xfrm>
        </p:spPr>
        <p:txBody>
          <a:bodyPr/>
          <a:lstStyle/>
          <a:p>
            <a:pPr marL="0" indent="0">
              <a:buNone/>
            </a:pPr>
            <a:r>
              <a:rPr lang="fr-FR" sz="2000" b="1" dirty="0">
                <a:latin typeface="Garamond" panose="02020404030301010803" pitchFamily="18" charset="0"/>
              </a:rPr>
              <a:t>3. Connection VS </a:t>
            </a:r>
            <a:r>
              <a:rPr lang="fr-FR" sz="2000" b="1" dirty="0" err="1">
                <a:latin typeface="Garamond" panose="02020404030301010803" pitchFamily="18" charset="0"/>
              </a:rPr>
              <a:t>Disconnection</a:t>
            </a:r>
            <a:r>
              <a:rPr lang="fr-FR" sz="2000" b="1" dirty="0">
                <a:latin typeface="Garamond" panose="02020404030301010803" pitchFamily="18" charset="0"/>
              </a:rPr>
              <a:t>: </a:t>
            </a:r>
            <a:r>
              <a:rPr lang="fr-FR" sz="2000" b="1" dirty="0" err="1">
                <a:latin typeface="Garamond" panose="02020404030301010803" pitchFamily="18" charset="0"/>
              </a:rPr>
              <a:t>looking</a:t>
            </a:r>
            <a:r>
              <a:rPr lang="fr-FR" sz="2000" b="1" dirty="0">
                <a:latin typeface="Garamond" panose="02020404030301010803" pitchFamily="18" charset="0"/>
              </a:rPr>
              <a:t> for isolation but </a:t>
            </a:r>
            <a:r>
              <a:rPr lang="fr-FR" sz="2000" b="1" dirty="0" err="1">
                <a:latin typeface="Garamond" panose="02020404030301010803" pitchFamily="18" charset="0"/>
              </a:rPr>
              <a:t>also</a:t>
            </a:r>
            <a:r>
              <a:rPr lang="fr-FR" sz="2000" b="1" dirty="0">
                <a:latin typeface="Garamond" panose="02020404030301010803" pitchFamily="18" charset="0"/>
              </a:rPr>
              <a:t> for social and </a:t>
            </a:r>
            <a:r>
              <a:rPr lang="fr-FR" sz="2000" b="1" dirty="0" err="1">
                <a:latin typeface="Garamond" panose="02020404030301010803" pitchFamily="18" charset="0"/>
              </a:rPr>
              <a:t>community</a:t>
            </a:r>
            <a:r>
              <a:rPr lang="fr-FR" sz="2000" b="1" dirty="0">
                <a:latin typeface="Garamond" panose="02020404030301010803" pitchFamily="18" charset="0"/>
              </a:rPr>
              <a:t> relations</a:t>
            </a:r>
          </a:p>
          <a:p>
            <a:pPr marL="0" indent="0">
              <a:buNone/>
            </a:pPr>
            <a:endParaRPr lang="fr-FR" sz="2000" b="1" dirty="0">
              <a:latin typeface="Garamond" panose="02020404030301010803" pitchFamily="18" charset="0"/>
            </a:endParaRPr>
          </a:p>
          <a:p>
            <a:r>
              <a:rPr lang="fr-FR" sz="2000" dirty="0">
                <a:latin typeface="Garamond" panose="02020404030301010803" pitchFamily="18" charset="0"/>
              </a:rPr>
              <a:t>On the one hand, social relations </a:t>
            </a:r>
            <a:r>
              <a:rPr lang="fr-FR" sz="2000" dirty="0" err="1">
                <a:latin typeface="Garamond" panose="02020404030301010803" pitchFamily="18" charset="0"/>
              </a:rPr>
              <a:t>provide</a:t>
            </a:r>
            <a:r>
              <a:rPr lang="fr-FR" sz="2000" dirty="0">
                <a:latin typeface="Garamond" panose="02020404030301010803" pitchFamily="18" charset="0"/>
              </a:rPr>
              <a:t> </a:t>
            </a:r>
            <a:r>
              <a:rPr lang="fr-FR" sz="2000" dirty="0" err="1">
                <a:latin typeface="Garamond" panose="02020404030301010803" pitchFamily="18" charset="0"/>
              </a:rPr>
              <a:t>access</a:t>
            </a:r>
            <a:r>
              <a:rPr lang="fr-FR" sz="2000" dirty="0">
                <a:latin typeface="Garamond" panose="02020404030301010803" pitchFamily="18" charset="0"/>
              </a:rPr>
              <a:t> to </a:t>
            </a:r>
            <a:r>
              <a:rPr lang="fr-FR" sz="2000" dirty="0" err="1">
                <a:latin typeface="Garamond" panose="02020404030301010803" pitchFamily="18" charset="0"/>
              </a:rPr>
              <a:t>resources</a:t>
            </a:r>
            <a:r>
              <a:rPr lang="fr-FR" sz="2000" dirty="0">
                <a:latin typeface="Garamond" panose="02020404030301010803" pitchFamily="18" charset="0"/>
              </a:rPr>
              <a:t> for innovation (Fabbri et al., 2016; Suire, 2013) ...</a:t>
            </a:r>
          </a:p>
          <a:p>
            <a:endParaRPr lang="fr-FR" sz="2000" dirty="0">
              <a:latin typeface="Garamond" panose="02020404030301010803" pitchFamily="18" charset="0"/>
            </a:endParaRPr>
          </a:p>
          <a:p>
            <a:r>
              <a:rPr lang="fr-FR" sz="2000" dirty="0">
                <a:latin typeface="Garamond" panose="02020404030301010803" pitchFamily="18" charset="0"/>
              </a:rPr>
              <a:t>… on the </a:t>
            </a:r>
            <a:r>
              <a:rPr lang="fr-FR" sz="2000" dirty="0" err="1">
                <a:latin typeface="Garamond" panose="02020404030301010803" pitchFamily="18" charset="0"/>
              </a:rPr>
              <a:t>other</a:t>
            </a:r>
            <a:r>
              <a:rPr lang="fr-FR" sz="2000" dirty="0">
                <a:latin typeface="Garamond" panose="02020404030301010803" pitchFamily="18" charset="0"/>
              </a:rPr>
              <a:t> hand, the </a:t>
            </a:r>
            <a:r>
              <a:rPr lang="fr-FR" sz="2000" dirty="0" err="1">
                <a:latin typeface="Garamond" panose="02020404030301010803" pitchFamily="18" charset="0"/>
              </a:rPr>
              <a:t>fourth</a:t>
            </a:r>
            <a:r>
              <a:rPr lang="fr-FR" sz="2000" dirty="0">
                <a:latin typeface="Garamond" panose="02020404030301010803" pitchFamily="18" charset="0"/>
              </a:rPr>
              <a:t>-places are </a:t>
            </a:r>
            <a:r>
              <a:rPr lang="fr-FR" sz="2000" dirty="0" err="1">
                <a:latin typeface="Garamond" panose="02020404030301010803" pitchFamily="18" charset="0"/>
              </a:rPr>
              <a:t>based</a:t>
            </a:r>
            <a:r>
              <a:rPr lang="fr-FR" sz="2000" dirty="0">
                <a:latin typeface="Garamond" panose="02020404030301010803" pitchFamily="18" charset="0"/>
              </a:rPr>
              <a:t> on </a:t>
            </a:r>
            <a:r>
              <a:rPr lang="fr-FR" sz="2000" dirty="0" err="1">
                <a:latin typeface="Garamond" panose="02020404030301010803" pitchFamily="18" charset="0"/>
              </a:rPr>
              <a:t>temporary</a:t>
            </a:r>
            <a:r>
              <a:rPr lang="fr-FR" sz="2000" dirty="0">
                <a:latin typeface="Garamond" panose="02020404030301010803" pitchFamily="18" charset="0"/>
              </a:rPr>
              <a:t> exclusion, relative isolation</a:t>
            </a:r>
          </a:p>
          <a:p>
            <a:pPr lvl="1"/>
            <a:r>
              <a:rPr lang="fr-FR" sz="1800" dirty="0">
                <a:latin typeface="Garamond" panose="02020404030301010803" pitchFamily="18" charset="0"/>
              </a:rPr>
              <a:t>Encourages </a:t>
            </a:r>
            <a:r>
              <a:rPr lang="fr-FR" sz="1800" dirty="0" err="1">
                <a:latin typeface="Garamond" panose="02020404030301010803" pitchFamily="18" charset="0"/>
              </a:rPr>
              <a:t>creativity</a:t>
            </a:r>
            <a:r>
              <a:rPr lang="fr-FR" sz="1800" dirty="0">
                <a:latin typeface="Garamond" panose="02020404030301010803" pitchFamily="18" charset="0"/>
              </a:rPr>
              <a:t> (</a:t>
            </a:r>
            <a:r>
              <a:rPr lang="fr-FR" sz="1800" dirty="0" err="1">
                <a:latin typeface="Garamond" panose="02020404030301010803" pitchFamily="18" charset="0"/>
              </a:rPr>
              <a:t>Borrillo</a:t>
            </a:r>
            <a:r>
              <a:rPr lang="fr-FR" sz="1800" dirty="0">
                <a:latin typeface="Garamond" panose="02020404030301010803" pitchFamily="18" charset="0"/>
              </a:rPr>
              <a:t>, 2002)</a:t>
            </a:r>
          </a:p>
          <a:p>
            <a:pPr lvl="1"/>
            <a:r>
              <a:rPr lang="fr-FR" sz="1800" dirty="0">
                <a:latin typeface="Garamond" panose="02020404030301010803" pitchFamily="18" charset="0"/>
              </a:rPr>
              <a:t>"Participants in the </a:t>
            </a:r>
            <a:r>
              <a:rPr lang="fr-FR" sz="1800" dirty="0" err="1">
                <a:latin typeface="Garamond" panose="02020404030301010803" pitchFamily="18" charset="0"/>
              </a:rPr>
              <a:t>creative</a:t>
            </a:r>
            <a:r>
              <a:rPr lang="fr-FR" sz="1800" dirty="0">
                <a:latin typeface="Garamond" panose="02020404030301010803" pitchFamily="18" charset="0"/>
              </a:rPr>
              <a:t> </a:t>
            </a:r>
            <a:r>
              <a:rPr lang="fr-FR" sz="1800" dirty="0" err="1">
                <a:latin typeface="Garamond" panose="02020404030301010803" pitchFamily="18" charset="0"/>
              </a:rPr>
              <a:t>process</a:t>
            </a:r>
            <a:r>
              <a:rPr lang="fr-FR" sz="1800" dirty="0">
                <a:latin typeface="Garamond" panose="02020404030301010803" pitchFamily="18" charset="0"/>
              </a:rPr>
              <a:t> </a:t>
            </a:r>
            <a:r>
              <a:rPr lang="fr-FR" sz="1800" dirty="0" err="1">
                <a:latin typeface="Garamond" panose="02020404030301010803" pitchFamily="18" charset="0"/>
              </a:rPr>
              <a:t>would</a:t>
            </a:r>
            <a:r>
              <a:rPr lang="fr-FR" sz="1800" dirty="0">
                <a:latin typeface="Garamond" panose="02020404030301010803" pitchFamily="18" charset="0"/>
              </a:rPr>
              <a:t> </a:t>
            </a:r>
            <a:r>
              <a:rPr lang="fr-FR" sz="1800" dirty="0" err="1">
                <a:latin typeface="Garamond" panose="02020404030301010803" pitchFamily="18" charset="0"/>
              </a:rPr>
              <a:t>be</a:t>
            </a:r>
            <a:r>
              <a:rPr lang="fr-FR" sz="1800" dirty="0">
                <a:latin typeface="Garamond" panose="02020404030301010803" pitchFamily="18" charset="0"/>
              </a:rPr>
              <a:t> more </a:t>
            </a:r>
            <a:r>
              <a:rPr lang="fr-FR" sz="1800" dirty="0" err="1">
                <a:latin typeface="Garamond" panose="02020404030301010803" pitchFamily="18" charset="0"/>
              </a:rPr>
              <a:t>likely</a:t>
            </a:r>
            <a:r>
              <a:rPr lang="fr-FR" sz="1800" dirty="0">
                <a:latin typeface="Garamond" panose="02020404030301010803" pitchFamily="18" charset="0"/>
              </a:rPr>
              <a:t> to </a:t>
            </a:r>
            <a:r>
              <a:rPr lang="fr-FR" sz="1800" dirty="0" err="1">
                <a:latin typeface="Garamond" panose="02020404030301010803" pitchFamily="18" charset="0"/>
              </a:rPr>
              <a:t>be</a:t>
            </a:r>
            <a:r>
              <a:rPr lang="fr-FR" sz="1800" dirty="0">
                <a:latin typeface="Garamond" panose="02020404030301010803" pitchFamily="18" charset="0"/>
              </a:rPr>
              <a:t> </a:t>
            </a:r>
            <a:r>
              <a:rPr lang="fr-FR" sz="1800" dirty="0" err="1">
                <a:latin typeface="Garamond" panose="02020404030301010803" pitchFamily="18" charset="0"/>
              </a:rPr>
              <a:t>creative</a:t>
            </a:r>
            <a:r>
              <a:rPr lang="fr-FR" sz="1800" dirty="0">
                <a:latin typeface="Garamond" panose="02020404030301010803" pitchFamily="18" charset="0"/>
              </a:rPr>
              <a:t> as </a:t>
            </a:r>
            <a:r>
              <a:rPr lang="fr-FR" sz="1800" dirty="0" err="1">
                <a:latin typeface="Garamond" panose="02020404030301010803" pitchFamily="18" charset="0"/>
              </a:rPr>
              <a:t>they</a:t>
            </a:r>
            <a:r>
              <a:rPr lang="fr-FR" sz="1800" dirty="0">
                <a:latin typeface="Garamond" panose="02020404030301010803" pitchFamily="18" charset="0"/>
              </a:rPr>
              <a:t> move </a:t>
            </a:r>
            <a:r>
              <a:rPr lang="fr-FR" sz="1800" dirty="0" err="1">
                <a:latin typeface="Garamond" panose="02020404030301010803" pitchFamily="18" charset="0"/>
              </a:rPr>
              <a:t>away</a:t>
            </a:r>
            <a:r>
              <a:rPr lang="fr-FR" sz="1800" dirty="0">
                <a:latin typeface="Garamond" panose="02020404030301010803" pitchFamily="18" charset="0"/>
              </a:rPr>
              <a:t> </a:t>
            </a:r>
            <a:r>
              <a:rPr lang="fr-FR" sz="1800" dirty="0" err="1">
                <a:latin typeface="Garamond" panose="02020404030301010803" pitchFamily="18" charset="0"/>
              </a:rPr>
              <a:t>from</a:t>
            </a:r>
            <a:r>
              <a:rPr lang="fr-FR" sz="1800" dirty="0">
                <a:latin typeface="Garamond" panose="02020404030301010803" pitchFamily="18" charset="0"/>
              </a:rPr>
              <a:t> the original sources" (Ward et al., 2002).</a:t>
            </a:r>
          </a:p>
          <a:p>
            <a:pPr lvl="1"/>
            <a:endParaRPr lang="fr-FR" sz="1800" dirty="0">
              <a:latin typeface="Garamond" panose="02020404030301010803" pitchFamily="18" charset="0"/>
            </a:endParaRPr>
          </a:p>
          <a:p>
            <a:r>
              <a:rPr lang="fr-FR" sz="2000" dirty="0">
                <a:latin typeface="Garamond" panose="02020404030301010803" pitchFamily="18" charset="0"/>
              </a:rPr>
              <a:t>It questions the </a:t>
            </a:r>
            <a:r>
              <a:rPr lang="fr-FR" sz="2000" dirty="0" err="1">
                <a:latin typeface="Garamond" panose="02020404030301010803" pitchFamily="18" charset="0"/>
              </a:rPr>
              <a:t>theory</a:t>
            </a:r>
            <a:r>
              <a:rPr lang="fr-FR" sz="2000" dirty="0">
                <a:latin typeface="Garamond" panose="02020404030301010803" pitchFamily="18" charset="0"/>
              </a:rPr>
              <a:t> of clusters (Porter), the </a:t>
            </a:r>
            <a:r>
              <a:rPr lang="fr-FR" sz="2000" dirty="0" err="1">
                <a:latin typeface="Garamond" panose="02020404030301010803" pitchFamily="18" charset="0"/>
              </a:rPr>
              <a:t>effects</a:t>
            </a:r>
            <a:r>
              <a:rPr lang="fr-FR" sz="2000" dirty="0">
                <a:latin typeface="Garamond" panose="02020404030301010803" pitchFamily="18" charset="0"/>
              </a:rPr>
              <a:t> of </a:t>
            </a:r>
            <a:r>
              <a:rPr lang="fr-FR" sz="2000" dirty="0" err="1">
                <a:latin typeface="Garamond" panose="02020404030301010803" pitchFamily="18" charset="0"/>
              </a:rPr>
              <a:t>agglomeration</a:t>
            </a:r>
            <a:r>
              <a:rPr lang="fr-FR" sz="2000" dirty="0">
                <a:latin typeface="Garamond" panose="02020404030301010803" pitchFamily="18" charset="0"/>
              </a:rPr>
              <a:t> (innovation </a:t>
            </a:r>
            <a:r>
              <a:rPr lang="fr-FR" sz="2000" dirty="0" err="1">
                <a:latin typeface="Garamond" panose="02020404030301010803" pitchFamily="18" charset="0"/>
              </a:rPr>
              <a:t>economy</a:t>
            </a:r>
            <a:r>
              <a:rPr lang="fr-FR" sz="2000" dirty="0">
                <a:latin typeface="Garamond" panose="02020404030301010803" pitchFamily="18" charset="0"/>
              </a:rPr>
              <a:t>) ... of the spatial accumulation of social capital (Putnam, 1995). </a:t>
            </a:r>
          </a:p>
          <a:p>
            <a:endParaRPr lang="fr-FR" sz="2000" dirty="0">
              <a:latin typeface="Garamond" panose="02020404030301010803" pitchFamily="18" charset="0"/>
            </a:endParaRPr>
          </a:p>
          <a:p>
            <a:pPr marL="731837" lvl="1" indent="-457200">
              <a:buFont typeface="+mj-lt"/>
              <a:buAutoNum type="arabicPeriod"/>
            </a:pPr>
            <a:endParaRPr lang="fr-FR" sz="1800" dirty="0">
              <a:latin typeface="Garamond" panose="02020404030301010803" pitchFamily="18" charset="0"/>
            </a:endParaRPr>
          </a:p>
          <a:p>
            <a:pPr marL="731837" lvl="1" indent="-457200">
              <a:buFont typeface="+mj-lt"/>
              <a:buAutoNum type="arabicPeriod"/>
            </a:pPr>
            <a:endParaRPr lang="fr-FR" sz="1800" dirty="0">
              <a:latin typeface="Garamond" panose="02020404030301010803" pitchFamily="18" charset="0"/>
            </a:endParaRPr>
          </a:p>
          <a:p>
            <a:pPr lvl="1"/>
            <a:endParaRPr lang="fr-FR" sz="2800" dirty="0">
              <a:latin typeface="Garamond" panose="02020404030301010803" pitchFamily="18" charset="0"/>
            </a:endParaRPr>
          </a:p>
          <a:p>
            <a:endParaRPr lang="fr-FR" sz="3200" dirty="0">
              <a:latin typeface="Garamond" panose="02020404030301010803" pitchFamily="18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911485-E255-4B7B-890E-C6B17B1F742E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7067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5A77DF-B527-6D46-BD86-AA8A09A50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Scientific valorization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81F0B4A-E034-C942-B108-7CD2C7678F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1800" i="1" dirty="0">
                <a:latin typeface="Garamond" panose="02020404030301010803" pitchFamily="18" charset="0"/>
              </a:rPr>
              <a:t>Les nouvelles situations d’intermédiation territoriale : l’exemple des « quart-lieux » périphériques (espaces de </a:t>
            </a:r>
            <a:r>
              <a:rPr lang="fr-FR" sz="1800" i="1" dirty="0" err="1">
                <a:latin typeface="Garamond" panose="02020404030301010803" pitchFamily="18" charset="0"/>
              </a:rPr>
              <a:t>coworkation</a:t>
            </a:r>
            <a:r>
              <a:rPr lang="fr-FR" sz="1800" i="1" dirty="0">
                <a:latin typeface="Garamond" panose="02020404030301010803" pitchFamily="18" charset="0"/>
              </a:rPr>
              <a:t>)</a:t>
            </a:r>
            <a:r>
              <a:rPr lang="en-US" sz="1800" i="1" dirty="0">
                <a:latin typeface="Garamond" panose="02020404030301010803" pitchFamily="18" charset="0"/>
              </a:rPr>
              <a:t>, </a:t>
            </a:r>
            <a:r>
              <a:rPr lang="en-US" sz="1800" dirty="0" err="1">
                <a:latin typeface="Garamond" panose="02020404030301010803" pitchFamily="18" charset="0"/>
              </a:rPr>
              <a:t>Géographie</a:t>
            </a:r>
            <a:r>
              <a:rPr lang="en-US" sz="1800" dirty="0">
                <a:latin typeface="Garamond" panose="02020404030301010803" pitchFamily="18" charset="0"/>
              </a:rPr>
              <a:t>, </a:t>
            </a:r>
            <a:r>
              <a:rPr lang="en-US" sz="1800" dirty="0" err="1">
                <a:latin typeface="Garamond" panose="02020404030301010803" pitchFamily="18" charset="0"/>
              </a:rPr>
              <a:t>Economie</a:t>
            </a:r>
            <a:r>
              <a:rPr lang="en-US" sz="1800" dirty="0">
                <a:latin typeface="Garamond" panose="02020404030301010803" pitchFamily="18" charset="0"/>
              </a:rPr>
              <a:t> et Société (to be published)</a:t>
            </a:r>
          </a:p>
          <a:p>
            <a:r>
              <a:rPr lang="fr-FR" sz="1800" i="1" dirty="0">
                <a:latin typeface="Garamond" panose="02020404030301010803" pitchFamily="18" charset="0"/>
              </a:rPr>
              <a:t>Digital </a:t>
            </a:r>
            <a:r>
              <a:rPr lang="fr-FR" sz="1800" i="1" dirty="0" err="1">
                <a:latin typeface="Garamond" panose="02020404030301010803" pitchFamily="18" charset="0"/>
              </a:rPr>
              <a:t>Nomads</a:t>
            </a:r>
            <a:r>
              <a:rPr lang="fr-FR" sz="1800" i="1" dirty="0">
                <a:latin typeface="Garamond" panose="02020404030301010803" pitchFamily="18" charset="0"/>
              </a:rPr>
              <a:t> </a:t>
            </a:r>
            <a:r>
              <a:rPr lang="fr-FR" sz="1800" i="1" dirty="0" err="1">
                <a:latin typeface="Garamond" panose="02020404030301010803" pitchFamily="18" charset="0"/>
              </a:rPr>
              <a:t>Tourism</a:t>
            </a:r>
            <a:r>
              <a:rPr lang="fr-FR" sz="1800" i="1" dirty="0">
                <a:latin typeface="Garamond" panose="02020404030301010803" pitchFamily="18" charset="0"/>
              </a:rPr>
              <a:t> in Bali</a:t>
            </a:r>
            <a:r>
              <a:rPr lang="fr-FR" sz="1800" dirty="0">
                <a:latin typeface="Garamond" panose="02020404030301010803" pitchFamily="18" charset="0"/>
              </a:rPr>
              <a:t>, Communications on </a:t>
            </a:r>
            <a:r>
              <a:rPr lang="fr-FR" sz="1800" dirty="0" err="1">
                <a:latin typeface="Garamond" panose="02020404030301010803" pitchFamily="18" charset="0"/>
              </a:rPr>
              <a:t>Stochastic</a:t>
            </a:r>
            <a:r>
              <a:rPr lang="fr-FR" sz="1800" dirty="0">
                <a:latin typeface="Garamond" panose="02020404030301010803" pitchFamily="18" charset="0"/>
              </a:rPr>
              <a:t> </a:t>
            </a:r>
            <a:r>
              <a:rPr lang="fr-FR" sz="1800" dirty="0" err="1">
                <a:latin typeface="Garamond" panose="02020404030301010803" pitchFamily="18" charset="0"/>
              </a:rPr>
              <a:t>Analysis</a:t>
            </a:r>
            <a:r>
              <a:rPr lang="fr-FR" sz="1800" dirty="0">
                <a:latin typeface="Garamond" panose="02020404030301010803" pitchFamily="18" charset="0"/>
              </a:rPr>
              <a:t>, vol. 13, No. 8 (</a:t>
            </a:r>
            <a:r>
              <a:rPr lang="fr-FR" sz="1800" dirty="0" err="1">
                <a:latin typeface="Garamond" panose="02020404030301010803" pitchFamily="18" charset="0"/>
              </a:rPr>
              <a:t>Special</a:t>
            </a:r>
            <a:r>
              <a:rPr lang="fr-FR" sz="1800" dirty="0">
                <a:latin typeface="Garamond" panose="02020404030301010803" pitchFamily="18" charset="0"/>
              </a:rPr>
              <a:t> Issue 2019), 133-145 </a:t>
            </a:r>
          </a:p>
          <a:p>
            <a:r>
              <a:rPr lang="en-US" sz="1800" dirty="0">
                <a:latin typeface="Garamond" panose="02020404030301010803" pitchFamily="18" charset="0"/>
              </a:rPr>
              <a:t>Organization of a special session during the </a:t>
            </a:r>
            <a:r>
              <a:rPr lang="en-US" sz="1800" i="1" dirty="0">
                <a:latin typeface="Garamond" panose="02020404030301010803" pitchFamily="18" charset="0"/>
              </a:rPr>
              <a:t>ASRDLF congress </a:t>
            </a:r>
            <a:r>
              <a:rPr lang="en-US" sz="1800" dirty="0">
                <a:latin typeface="Garamond" panose="02020404030301010803" pitchFamily="18" charset="0"/>
              </a:rPr>
              <a:t>(ERSA for francophones), May 2020</a:t>
            </a:r>
          </a:p>
          <a:p>
            <a:pPr marL="0" indent="0">
              <a:buNone/>
            </a:pPr>
            <a:endParaRPr lang="fr-FR" sz="1800" dirty="0">
              <a:latin typeface="Garamond" panose="02020404030301010803" pitchFamily="18" charset="0"/>
            </a:endParaRPr>
          </a:p>
          <a:p>
            <a:endParaRPr lang="en-US" sz="1800" dirty="0">
              <a:latin typeface="Garamond" panose="02020404030301010803" pitchFamily="18" charset="0"/>
            </a:endParaRPr>
          </a:p>
          <a:p>
            <a:endParaRPr lang="en-US" sz="1800" dirty="0">
              <a:latin typeface="Garamond" panose="02020404030301010803" pitchFamily="18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AD87631-E132-3840-B358-98CF3329E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911485-E255-4B7B-890E-C6B17B1F742E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6" name="Image 5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9DEFDD2D-F013-EE45-9829-1D0AE7F067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639" y="4271209"/>
            <a:ext cx="1745008" cy="246647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E648635-0BB4-B942-81CA-72F6AAEB2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2451" y="4271209"/>
            <a:ext cx="1587246" cy="2303063"/>
          </a:xfrm>
          <a:prstGeom prst="rect">
            <a:avLst/>
          </a:prstGeom>
        </p:spPr>
      </p:pic>
      <p:pic>
        <p:nvPicPr>
          <p:cNvPr id="9" name="Image 8" descr="Une image contenant signe, orange, alimentation&#10;&#10;Description générée automatiquement">
            <a:extLst>
              <a:ext uri="{FF2B5EF4-FFF2-40B4-BE49-F238E27FC236}">
                <a16:creationId xmlns:a16="http://schemas.microsoft.com/office/drawing/2014/main" id="{2F9ECE79-D848-1E4B-95C9-B66E10EC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178" y="4271209"/>
            <a:ext cx="1587246" cy="23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265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10A7C3-D0C1-0845-BC27-6519917A3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Garamond" panose="02020404030301010803" pitchFamily="18" charset="0"/>
              </a:rPr>
              <a:t>A few words about Digital Nomadism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BA424C0-419B-8143-8F9A-9FD726195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726" y="1447800"/>
            <a:ext cx="8638674" cy="4876800"/>
          </a:xfrm>
        </p:spPr>
        <p:txBody>
          <a:bodyPr/>
          <a:lstStyle/>
          <a:p>
            <a:r>
              <a:rPr lang="en-US" sz="2000" dirty="0">
                <a:latin typeface="Garamond" panose="02020404030301010803" pitchFamily="18" charset="0"/>
              </a:rPr>
              <a:t>Contemporary changes in lifestyles and ways of working linked to the “Civilization of leisure”</a:t>
            </a:r>
          </a:p>
          <a:p>
            <a:endParaRPr lang="en-US" sz="2000" dirty="0">
              <a:latin typeface="Garamond" panose="02020404030301010803" pitchFamily="18" charset="0"/>
            </a:endParaRPr>
          </a:p>
          <a:p>
            <a:r>
              <a:rPr lang="en-US" sz="2000" dirty="0">
                <a:latin typeface="Garamond" panose="02020404030301010803" pitchFamily="18" charset="0"/>
              </a:rPr>
              <a:t>Possible phenomenon origins</a:t>
            </a:r>
          </a:p>
          <a:p>
            <a:pPr lvl="1"/>
            <a:r>
              <a:rPr lang="en-US" sz="1800" dirty="0">
                <a:latin typeface="Garamond" panose="02020404030301010803" pitchFamily="18" charset="0"/>
              </a:rPr>
              <a:t>historically : “Grand Tour”: long trip to Europe made by wealthy young people in the 18th century and wanderlust from Romantic Germans</a:t>
            </a:r>
          </a:p>
          <a:p>
            <a:pPr lvl="1"/>
            <a:r>
              <a:rPr lang="en-US" sz="1800" dirty="0">
                <a:latin typeface="Garamond" panose="02020404030301010803" pitchFamily="18" charset="0"/>
              </a:rPr>
              <a:t>also sabbatical leaves (US, Germany) and travel bloggers</a:t>
            </a:r>
          </a:p>
          <a:p>
            <a:pPr lvl="1"/>
            <a:r>
              <a:rPr lang="en-US" sz="1800" dirty="0">
                <a:latin typeface="Garamond" panose="02020404030301010803" pitchFamily="18" charset="0"/>
              </a:rPr>
              <a:t>More recently: </a:t>
            </a:r>
            <a:r>
              <a:rPr lang="en-US" sz="1800" dirty="0" err="1">
                <a:latin typeface="Garamond" panose="02020404030301010803" pitchFamily="18" charset="0"/>
              </a:rPr>
              <a:t>flatsharing</a:t>
            </a:r>
            <a:r>
              <a:rPr lang="en-US" sz="1800" dirty="0">
                <a:latin typeface="Garamond" panose="02020404030301010803" pitchFamily="18" charset="0"/>
              </a:rPr>
              <a:t> and Erasmus program (« </a:t>
            </a:r>
            <a:r>
              <a:rPr lang="en-US" sz="1800" dirty="0" err="1">
                <a:latin typeface="Garamond" panose="02020404030301010803" pitchFamily="18" charset="0"/>
              </a:rPr>
              <a:t>L’auberge</a:t>
            </a:r>
            <a:r>
              <a:rPr lang="en-US" sz="1800" dirty="0">
                <a:latin typeface="Garamond" panose="02020404030301010803" pitchFamily="18" charset="0"/>
              </a:rPr>
              <a:t> Espagnole »), low cost flights, work-holyday visa and … coworking (collaborative spaces) </a:t>
            </a:r>
          </a:p>
          <a:p>
            <a:endParaRPr lang="en-US" sz="2000" dirty="0">
              <a:latin typeface="Garamond" panose="02020404030301010803" pitchFamily="18" charset="0"/>
            </a:endParaRPr>
          </a:p>
          <a:p>
            <a:r>
              <a:rPr lang="en-US" sz="2000" dirty="0">
                <a:latin typeface="Garamond" panose="02020404030301010803" pitchFamily="18" charset="0"/>
              </a:rPr>
              <a:t>Expanded with the development of digital tools and networks</a:t>
            </a:r>
          </a:p>
          <a:p>
            <a:endParaRPr lang="en-US" sz="2000" dirty="0">
              <a:latin typeface="Garamond" panose="02020404030301010803" pitchFamily="18" charset="0"/>
            </a:endParaRPr>
          </a:p>
          <a:p>
            <a:r>
              <a:rPr lang="en-US" sz="2000" dirty="0">
                <a:latin typeface="Garamond" panose="02020404030301010803" pitchFamily="18" charset="0"/>
              </a:rPr>
              <a:t>Consequences on certain territories? Many, including new "social infrastructures" such as coworking spaces (more on this later).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2E80D60-F04A-8C46-A690-82027E972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911485-E255-4B7B-890E-C6B17B1F742E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DCD1146-92E8-5548-BFA1-1463E7C6D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9685" y="4102768"/>
            <a:ext cx="995715" cy="141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6389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18248"/>
            <a:ext cx="8229600" cy="99060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Garamond" panose="02020404030301010803" pitchFamily="18" charset="0"/>
              </a:rPr>
              <a:t>Research perspectives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8844" y="1408046"/>
            <a:ext cx="8766312" cy="4777352"/>
          </a:xfrm>
        </p:spPr>
        <p:txBody>
          <a:bodyPr/>
          <a:lstStyle/>
          <a:p>
            <a:pPr lvl="2"/>
            <a:r>
              <a:rPr lang="en-US" sz="2400" dirty="0">
                <a:latin typeface="Garamond" panose="02020404030301010803" pitchFamily="18" charset="0"/>
              </a:rPr>
              <a:t>Continuation of the analysis of the triptych “holidays, work, home” (fourth places as an intermediation device)</a:t>
            </a:r>
          </a:p>
          <a:p>
            <a:pPr lvl="2"/>
            <a:endParaRPr lang="en-US" sz="2400" dirty="0">
              <a:latin typeface="Garamond" panose="02020404030301010803" pitchFamily="18" charset="0"/>
            </a:endParaRPr>
          </a:p>
          <a:p>
            <a:pPr lvl="2"/>
            <a:r>
              <a:rPr lang="en-US" sz="2400" dirty="0">
                <a:latin typeface="Garamond" panose="02020404030301010803" pitchFamily="18" charset="0"/>
              </a:rPr>
              <a:t>Instrumentalization of peripherality (notion of ”tamed” peripherality)</a:t>
            </a:r>
          </a:p>
          <a:p>
            <a:pPr lvl="2"/>
            <a:endParaRPr lang="en-US" sz="2400" dirty="0">
              <a:latin typeface="Garamond" panose="02020404030301010803" pitchFamily="18" charset="0"/>
            </a:endParaRPr>
          </a:p>
          <a:p>
            <a:pPr lvl="2"/>
            <a:r>
              <a:rPr lang="en-US" sz="2400" dirty="0">
                <a:latin typeface="Garamond" panose="02020404030301010803" pitchFamily="18" charset="0"/>
              </a:rPr>
              <a:t>Analysis of the representations of the place by the users</a:t>
            </a:r>
          </a:p>
          <a:p>
            <a:pPr lvl="2"/>
            <a:endParaRPr lang="en-US" sz="2400" dirty="0">
              <a:latin typeface="Garamond" panose="02020404030301010803" pitchFamily="18" charset="0"/>
            </a:endParaRPr>
          </a:p>
          <a:p>
            <a:pPr lvl="2"/>
            <a:r>
              <a:rPr lang="en-US" sz="2400" dirty="0">
                <a:latin typeface="Garamond" panose="02020404030301010803" pitchFamily="18" charset="0"/>
              </a:rPr>
              <a:t>Measure the impacts in terms of economic development </a:t>
            </a:r>
          </a:p>
          <a:p>
            <a:pPr lvl="2"/>
            <a:endParaRPr lang="en-US" sz="2400" dirty="0">
              <a:latin typeface="Garamond" panose="02020404030301010803" pitchFamily="18" charset="0"/>
            </a:endParaRPr>
          </a:p>
          <a:p>
            <a:pPr lvl="2"/>
            <a:r>
              <a:rPr lang="en-US" sz="2400" dirty="0">
                <a:latin typeface="Garamond" panose="02020404030301010803" pitchFamily="18" charset="0"/>
              </a:rPr>
              <a:t>…</a:t>
            </a:r>
          </a:p>
          <a:p>
            <a:pPr lvl="1"/>
            <a:endParaRPr lang="en-US" sz="4000" dirty="0">
              <a:latin typeface="Garamond" panose="02020404030301010803" pitchFamily="18" charset="0"/>
            </a:endParaRPr>
          </a:p>
          <a:p>
            <a:endParaRPr lang="en-US" sz="4400" dirty="0">
              <a:latin typeface="Garamond" panose="02020404030301010803" pitchFamily="18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911485-E255-4B7B-890E-C6B17B1F742E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6794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66726"/>
            <a:ext cx="8229600" cy="990600"/>
          </a:xfrm>
        </p:spPr>
        <p:txBody>
          <a:bodyPr>
            <a:noAutofit/>
          </a:bodyPr>
          <a:lstStyle/>
          <a:p>
            <a:r>
              <a:rPr lang="fr-FR" sz="3200" dirty="0">
                <a:latin typeface="Garamond" panose="02020404030301010803" pitchFamily="18" charset="0"/>
              </a:rPr>
              <a:t>International </a:t>
            </a:r>
            <a:r>
              <a:rPr lang="fr-FR" sz="3200" dirty="0" err="1">
                <a:latin typeface="Garamond" panose="02020404030301010803" pitchFamily="18" charset="0"/>
              </a:rPr>
              <a:t>cooperation</a:t>
            </a:r>
            <a:endParaRPr lang="fr-FR" sz="3200" dirty="0">
              <a:latin typeface="Garamond" panose="02020404030301010803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8844" y="1408046"/>
            <a:ext cx="8766312" cy="4777352"/>
          </a:xfrm>
        </p:spPr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Partnership with Indonesian researchers</a:t>
            </a:r>
          </a:p>
          <a:p>
            <a:pPr lvl="1"/>
            <a:r>
              <a:rPr lang="en-US" dirty="0">
                <a:latin typeface="Garamond" panose="02020404030301010803" pitchFamily="18" charset="0"/>
              </a:rPr>
              <a:t>From </a:t>
            </a:r>
            <a:r>
              <a:rPr lang="en-US" dirty="0" err="1">
                <a:latin typeface="Garamond" panose="02020404030301010803" pitchFamily="18" charset="0"/>
              </a:rPr>
              <a:t>Udayana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Universitas</a:t>
            </a:r>
            <a:r>
              <a:rPr lang="en-US" dirty="0">
                <a:latin typeface="Garamond" panose="02020404030301010803" pitchFamily="18" charset="0"/>
              </a:rPr>
              <a:t> (Bali)</a:t>
            </a:r>
          </a:p>
          <a:p>
            <a:pPr lvl="1"/>
            <a:r>
              <a:rPr lang="en-US" dirty="0">
                <a:latin typeface="Garamond" panose="02020404030301010803" pitchFamily="18" charset="0"/>
              </a:rPr>
              <a:t>Research trip planned this summer</a:t>
            </a:r>
          </a:p>
          <a:p>
            <a:pPr lvl="1"/>
            <a:r>
              <a:rPr lang="en-US" dirty="0">
                <a:latin typeface="Garamond" panose="02020404030301010803" pitchFamily="18" charset="0"/>
              </a:rPr>
              <a:t>Supported by the French Embassy and the French Foreign Affaires Ministry</a:t>
            </a:r>
          </a:p>
          <a:p>
            <a:pPr lvl="1"/>
            <a:r>
              <a:rPr lang="en-US" dirty="0">
                <a:latin typeface="Garamond" panose="02020404030301010803" pitchFamily="18" charset="0"/>
              </a:rPr>
              <a:t>2 years funding</a:t>
            </a:r>
          </a:p>
          <a:p>
            <a:pPr lvl="1"/>
            <a:endParaRPr lang="en-US" sz="2400" dirty="0">
              <a:latin typeface="Garamond" panose="02020404030301010803" pitchFamily="18" charset="0"/>
            </a:endParaRPr>
          </a:p>
          <a:p>
            <a:r>
              <a:rPr lang="en-US" dirty="0">
                <a:latin typeface="Garamond" panose="02020404030301010803" pitchFamily="18" charset="0"/>
              </a:rPr>
              <a:t>Opportunity to make the project bigger</a:t>
            </a:r>
          </a:p>
          <a:p>
            <a:pPr lvl="1"/>
            <a:r>
              <a:rPr lang="en-US" dirty="0">
                <a:latin typeface="Garamond" panose="02020404030301010803" pitchFamily="18" charset="0"/>
              </a:rPr>
              <a:t>Strengthen the team with Las Palmas academics?</a:t>
            </a:r>
          </a:p>
          <a:p>
            <a:pPr lvl="1"/>
            <a:r>
              <a:rPr lang="en-US" dirty="0">
                <a:latin typeface="Garamond" panose="02020404030301010803" pitchFamily="18" charset="0"/>
              </a:rPr>
              <a:t>ERC type funding?</a:t>
            </a:r>
          </a:p>
          <a:p>
            <a:pPr lvl="1"/>
            <a:endParaRPr lang="en-US" dirty="0">
              <a:latin typeface="Garamond" panose="02020404030301010803" pitchFamily="18" charset="0"/>
            </a:endParaRPr>
          </a:p>
          <a:p>
            <a:r>
              <a:rPr lang="en-US" dirty="0">
                <a:latin typeface="Garamond" panose="02020404030301010803" pitchFamily="18" charset="0"/>
              </a:rPr>
              <a:t>On the longer term, create a research community about digital nomadism studies?</a:t>
            </a:r>
          </a:p>
          <a:p>
            <a:pPr lvl="1"/>
            <a:endParaRPr lang="fr-FR" dirty="0">
              <a:latin typeface="Garamond" panose="02020404030301010803" pitchFamily="18" charset="0"/>
            </a:endParaRPr>
          </a:p>
          <a:p>
            <a:pPr lvl="1"/>
            <a:endParaRPr lang="fr-FR" sz="3200" dirty="0">
              <a:latin typeface="Garamond" panose="02020404030301010803" pitchFamily="18" charset="0"/>
            </a:endParaRPr>
          </a:p>
          <a:p>
            <a:endParaRPr lang="fr-FR" sz="3600" dirty="0">
              <a:latin typeface="Garamond" panose="02020404030301010803" pitchFamily="18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911485-E255-4B7B-890E-C6B17B1F742E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9448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59" y="5952255"/>
            <a:ext cx="1447592" cy="867122"/>
          </a:xfrm>
          <a:prstGeom prst="rect">
            <a:avLst/>
          </a:prstGeom>
        </p:spPr>
      </p:pic>
      <p:sp>
        <p:nvSpPr>
          <p:cNvPr id="10" name="Titre 1"/>
          <p:cNvSpPr txBox="1">
            <a:spLocks/>
          </p:cNvSpPr>
          <p:nvPr/>
        </p:nvSpPr>
        <p:spPr>
          <a:xfrm>
            <a:off x="647700" y="1014316"/>
            <a:ext cx="7848600" cy="19272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s-ES_tradnl" sz="6000" dirty="0">
                <a:solidFill>
                  <a:schemeClr val="accent4"/>
                </a:solidFill>
                <a:latin typeface="Garamond" panose="02020404030301010803" pitchFamily="18" charset="0"/>
                <a:ea typeface="+mn-ea"/>
                <a:cs typeface="Aharoni" panose="020F0502020204030204" pitchFamily="34" charset="0"/>
              </a:rPr>
              <a:t>gracias por su atención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A614AFFA-574E-CD42-B513-6F787BD32561}"/>
              </a:ext>
            </a:extLst>
          </p:cNvPr>
          <p:cNvSpPr txBox="1">
            <a:spLocks/>
          </p:cNvSpPr>
          <p:nvPr/>
        </p:nvSpPr>
        <p:spPr>
          <a:xfrm>
            <a:off x="670810" y="3236020"/>
            <a:ext cx="8200400" cy="14146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fr-FR" sz="2800" b="1" i="1" dirty="0" err="1">
                <a:latin typeface="Garamond" panose="02020404030301010803" pitchFamily="18" charset="0"/>
              </a:rPr>
              <a:t>TerritorIAL</a:t>
            </a:r>
            <a:r>
              <a:rPr lang="fr-FR" sz="2800" b="1" i="1" dirty="0">
                <a:latin typeface="Garamond" panose="02020404030301010803" pitchFamily="18" charset="0"/>
              </a:rPr>
              <a:t> and Digital </a:t>
            </a:r>
            <a:r>
              <a:rPr lang="fr-FR" sz="2800" b="1" i="1" dirty="0" err="1">
                <a:latin typeface="Garamond" panose="02020404030301010803" pitchFamily="18" charset="0"/>
              </a:rPr>
              <a:t>MobilitIES</a:t>
            </a:r>
            <a:r>
              <a:rPr lang="fr-FR" sz="2800" b="1" i="1" dirty="0">
                <a:latin typeface="Garamond" panose="02020404030301010803" pitchFamily="18" charset="0"/>
              </a:rPr>
              <a:t> </a:t>
            </a:r>
            <a:r>
              <a:rPr lang="fr-FR" sz="2800" b="1" i="1" dirty="0" err="1">
                <a:latin typeface="Garamond" panose="02020404030301010803" pitchFamily="18" charset="0"/>
              </a:rPr>
              <a:t>through</a:t>
            </a:r>
            <a:r>
              <a:rPr lang="fr-FR" sz="2800" b="1" i="1" dirty="0">
                <a:latin typeface="Garamond" panose="02020404030301010803" pitchFamily="18" charset="0"/>
              </a:rPr>
              <a:t> </a:t>
            </a:r>
            <a:r>
              <a:rPr lang="fr-FR" sz="2800" b="1" i="1" dirty="0" err="1">
                <a:latin typeface="Garamond" panose="02020404030301010803" pitchFamily="18" charset="0"/>
              </a:rPr>
              <a:t>Tourism</a:t>
            </a:r>
            <a:r>
              <a:rPr lang="fr-FR" sz="2800" b="1" i="1" dirty="0">
                <a:latin typeface="Garamond" panose="02020404030301010803" pitchFamily="18" charset="0"/>
              </a:rPr>
              <a:t> and </a:t>
            </a:r>
            <a:r>
              <a:rPr lang="fr-FR" sz="2800" b="1" i="1" dirty="0" err="1">
                <a:latin typeface="Garamond" panose="02020404030301010803" pitchFamily="18" charset="0"/>
              </a:rPr>
              <a:t>Work</a:t>
            </a:r>
            <a:br>
              <a:rPr lang="fr-FR" sz="2800" b="1" dirty="0">
                <a:latin typeface="Garamond" panose="02020404030301010803" pitchFamily="18" charset="0"/>
              </a:rPr>
            </a:br>
            <a:endParaRPr lang="fr-FR" sz="1400" b="1" i="1" dirty="0">
              <a:latin typeface="Garamond" panose="02020404030301010803" pitchFamily="18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25379DE-E463-E046-911B-AA550A9E9EE1}"/>
              </a:ext>
            </a:extLst>
          </p:cNvPr>
          <p:cNvSpPr txBox="1"/>
          <p:nvPr/>
        </p:nvSpPr>
        <p:spPr>
          <a:xfrm>
            <a:off x="1666207" y="5952255"/>
            <a:ext cx="3715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Contact : </a:t>
            </a:r>
            <a:r>
              <a:rPr lang="en-US" dirty="0">
                <a:latin typeface="Garamond" panose="02020404030301010803" pitchFamily="18" charset="0"/>
                <a:hlinkClick r:id="rId4"/>
              </a:rPr>
              <a:t>clement.marinos@univ-ubs.fr</a:t>
            </a:r>
            <a:endParaRPr lang="en-US" dirty="0">
              <a:latin typeface="Garamond" panose="02020404030301010803" pitchFamily="18" charset="0"/>
            </a:endParaRPr>
          </a:p>
          <a:p>
            <a:r>
              <a:rPr lang="en-US" dirty="0">
                <a:latin typeface="Garamond" panose="02020404030301010803" pitchFamily="18" charset="0"/>
              </a:rPr>
              <a:t>Twitter : @</a:t>
            </a:r>
            <a:r>
              <a:rPr lang="en-US" dirty="0" err="1">
                <a:latin typeface="Garamond" panose="02020404030301010803" pitchFamily="18" charset="0"/>
              </a:rPr>
              <a:t>docmarins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14B6CA4-9CEC-E642-9DA5-B1139D945892}"/>
              </a:ext>
            </a:extLst>
          </p:cNvPr>
          <p:cNvSpPr txBox="1"/>
          <p:nvPr/>
        </p:nvSpPr>
        <p:spPr>
          <a:xfrm>
            <a:off x="1666207" y="6464137"/>
            <a:ext cx="5126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https://</a:t>
            </a:r>
            <a:r>
              <a:rPr lang="en-US" dirty="0" err="1">
                <a:latin typeface="Garamond" panose="02020404030301010803" pitchFamily="18" charset="0"/>
              </a:rPr>
              <a:t>www.labo-lego.fr</a:t>
            </a:r>
            <a:r>
              <a:rPr lang="en-US" dirty="0">
                <a:latin typeface="Garamond" panose="02020404030301010803" pitchFamily="18" charset="0"/>
              </a:rPr>
              <a:t>/</a:t>
            </a:r>
            <a:r>
              <a:rPr lang="en-US" dirty="0" err="1">
                <a:latin typeface="Garamond" panose="02020404030301010803" pitchFamily="18" charset="0"/>
              </a:rPr>
              <a:t>membres</a:t>
            </a:r>
            <a:r>
              <a:rPr lang="en-US" dirty="0">
                <a:latin typeface="Garamond" panose="02020404030301010803" pitchFamily="18" charset="0"/>
              </a:rPr>
              <a:t>/clement-</a:t>
            </a:r>
            <a:r>
              <a:rPr lang="en-US" dirty="0" err="1">
                <a:latin typeface="Garamond" panose="02020404030301010803" pitchFamily="18" charset="0"/>
              </a:rPr>
              <a:t>marinos</a:t>
            </a:r>
            <a:r>
              <a:rPr lang="en-US" dirty="0">
                <a:latin typeface="Garamond" panose="02020404030301010803" pitchFamily="18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67479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18248"/>
            <a:ext cx="8229600" cy="99060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Garamond" panose="02020404030301010803" pitchFamily="18" charset="0"/>
              </a:rPr>
              <a:t>TERMONUTT: a brief history of the project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8844" y="1040324"/>
            <a:ext cx="8766312" cy="4777352"/>
          </a:xfrm>
        </p:spPr>
        <p:txBody>
          <a:bodyPr/>
          <a:lstStyle/>
          <a:p>
            <a:endParaRPr lang="fr-FR" sz="1800" b="1" dirty="0"/>
          </a:p>
          <a:p>
            <a:pPr lvl="1"/>
            <a:endParaRPr lang="fr-FR" sz="1600" dirty="0"/>
          </a:p>
          <a:p>
            <a:pPr lvl="0"/>
            <a:endParaRPr lang="fr-FR" sz="1800" dirty="0"/>
          </a:p>
          <a:p>
            <a:pPr lvl="1"/>
            <a:endParaRPr lang="fr-FR" sz="1200" dirty="0"/>
          </a:p>
          <a:p>
            <a:pPr lvl="1"/>
            <a:endParaRPr lang="fr-FR" sz="1600" dirty="0">
              <a:latin typeface="Helvetica 55 Roman" pitchFamily="34" charset="0"/>
            </a:endParaRPr>
          </a:p>
          <a:p>
            <a:endParaRPr lang="fr-FR" sz="1800" dirty="0">
              <a:latin typeface="Helvetica 55 Roman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911485-E255-4B7B-890E-C6B17B1F742E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5B7CB0AB-F0EE-3D42-A758-17407002F6C1}"/>
              </a:ext>
            </a:extLst>
          </p:cNvPr>
          <p:cNvSpPr txBox="1">
            <a:spLocks/>
          </p:cNvSpPr>
          <p:nvPr/>
        </p:nvSpPr>
        <p:spPr bwMode="auto">
          <a:xfrm>
            <a:off x="377688" y="1731986"/>
            <a:ext cx="8766312" cy="512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2563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025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7450" indent="-1365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Garamond" panose="02020404030301010803" pitchFamily="18" charset="0"/>
              </a:rPr>
              <a:t>“Spin-off” of a project about innovation in coworking spaces located in peripheral areas</a:t>
            </a:r>
          </a:p>
          <a:p>
            <a:pPr lvl="1"/>
            <a:r>
              <a:rPr lang="en-US" sz="1800" dirty="0">
                <a:latin typeface="Garamond" panose="02020404030301010803" pitchFamily="18" charset="0"/>
              </a:rPr>
              <a:t>Innovation capabilities through networking outside metropolis</a:t>
            </a:r>
          </a:p>
          <a:p>
            <a:pPr lvl="1"/>
            <a:r>
              <a:rPr lang="en-US" sz="1800" dirty="0">
                <a:latin typeface="Garamond" panose="02020404030301010803" pitchFamily="18" charset="0"/>
              </a:rPr>
              <a:t>Coworking spaces as a new development tool for remote territories</a:t>
            </a:r>
          </a:p>
          <a:p>
            <a:pPr lvl="1"/>
            <a:endParaRPr lang="en-US" sz="1800" dirty="0">
              <a:latin typeface="Garamond" panose="02020404030301010803" pitchFamily="18" charset="0"/>
            </a:endParaRPr>
          </a:p>
          <a:p>
            <a:r>
              <a:rPr lang="en-US" sz="2000" dirty="0">
                <a:latin typeface="Garamond" panose="02020404030301010803" pitchFamily="18" charset="0"/>
              </a:rPr>
              <a:t>Visit of a coworking space in </a:t>
            </a:r>
            <a:r>
              <a:rPr lang="en-US" sz="2000" i="1" dirty="0" err="1">
                <a:latin typeface="Garamond" panose="02020404030301010803" pitchFamily="18" charset="0"/>
              </a:rPr>
              <a:t>Audierne</a:t>
            </a:r>
            <a:r>
              <a:rPr lang="en-US" sz="2000" dirty="0">
                <a:latin typeface="Garamond" panose="02020404030301010803" pitchFamily="18" charset="0"/>
              </a:rPr>
              <a:t>, a small fishermen village in </a:t>
            </a:r>
            <a:r>
              <a:rPr lang="en-US" sz="2000" i="1" dirty="0">
                <a:latin typeface="Garamond" panose="02020404030301010803" pitchFamily="18" charset="0"/>
              </a:rPr>
              <a:t>Brittany</a:t>
            </a:r>
            <a:r>
              <a:rPr lang="en-US" sz="2000" dirty="0">
                <a:latin typeface="Garamond" panose="02020404030301010803" pitchFamily="18" charset="0"/>
              </a:rPr>
              <a:t> in 2015</a:t>
            </a:r>
          </a:p>
          <a:p>
            <a:pPr lvl="1"/>
            <a:r>
              <a:rPr lang="en-US" sz="1800" dirty="0">
                <a:latin typeface="Garamond" panose="02020404030301010803" pitchFamily="18" charset="0"/>
              </a:rPr>
              <a:t>People from Paris and abroad coming for a temporary retreat in order to be more productive, creative, innovative and to focus on their projects</a:t>
            </a:r>
          </a:p>
          <a:p>
            <a:pPr lvl="1"/>
            <a:r>
              <a:rPr lang="en-US" sz="1800" dirty="0">
                <a:latin typeface="Garamond" panose="02020404030301010803" pitchFamily="18" charset="0"/>
              </a:rPr>
              <a:t>Leaving an overflow of social connections</a:t>
            </a:r>
          </a:p>
          <a:p>
            <a:pPr lvl="1"/>
            <a:r>
              <a:rPr lang="en-US" sz="1800" dirty="0">
                <a:latin typeface="Garamond" panose="02020404030301010803" pitchFamily="18" charset="0"/>
              </a:rPr>
              <a:t>Temporary hosting a population called digital nomads</a:t>
            </a:r>
          </a:p>
          <a:p>
            <a:pPr lvl="1"/>
            <a:r>
              <a:rPr lang="en-US" sz="1800" dirty="0">
                <a:latin typeface="Garamond" panose="02020404030301010803" pitchFamily="18" charset="0"/>
              </a:rPr>
              <a:t>Mixing leisure / tourism and professional activities during their stay</a:t>
            </a:r>
          </a:p>
          <a:p>
            <a:pPr lvl="1"/>
            <a:endParaRPr lang="en-US" sz="1800" dirty="0">
              <a:latin typeface="Garamond" panose="02020404030301010803" pitchFamily="18" charset="0"/>
            </a:endParaRPr>
          </a:p>
          <a:p>
            <a:r>
              <a:rPr lang="en-US" sz="2000" i="1" dirty="0">
                <a:latin typeface="Garamond" panose="02020404030301010803" pitchFamily="18" charset="0"/>
              </a:rPr>
              <a:t>« When regular coworking spaces are not enough, we look further »</a:t>
            </a:r>
          </a:p>
          <a:p>
            <a:pPr marL="274637" lvl="1" indent="0">
              <a:buNone/>
            </a:pPr>
            <a:endParaRPr lang="en-US" sz="1800" dirty="0">
              <a:latin typeface="Garamond" panose="02020404030301010803" pitchFamily="18" charset="0"/>
            </a:endParaRPr>
          </a:p>
          <a:p>
            <a:pPr lvl="1"/>
            <a:endParaRPr lang="en-US" sz="1400" dirty="0">
              <a:latin typeface="Garamond" panose="02020404030301010803" pitchFamily="18" charset="0"/>
            </a:endParaRPr>
          </a:p>
          <a:p>
            <a:pPr lvl="1"/>
            <a:endParaRPr lang="en-US" sz="1800" dirty="0">
              <a:latin typeface="Garamond" panose="02020404030301010803" pitchFamily="18" charset="0"/>
            </a:endParaRPr>
          </a:p>
          <a:p>
            <a:endParaRPr lang="en-US" sz="20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866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4D316F-E8C3-074B-B657-F58D28896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7056EEF-FF8F-9B4B-B3A9-C8461CB22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911485-E255-4B7B-890E-C6B17B1F742E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C99AD48-6EBE-1B4F-97B2-52BD4185D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7663"/>
            <a:ext cx="9144000" cy="536577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E146333-BF49-1646-842F-8C39E83C4A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3462" y="5558588"/>
            <a:ext cx="870538" cy="130442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CBB93D6-F068-8C4A-B9C6-01E9D185E4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1817" y="5553574"/>
            <a:ext cx="1351859" cy="130442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83BE123-B8DB-9A42-B95C-92CC0B15D8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" y="5713437"/>
            <a:ext cx="1733353" cy="114456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C1FA140-EB48-9D44-A37B-7351F7E6A3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6525" y="5710485"/>
            <a:ext cx="2034779" cy="114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990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18248"/>
            <a:ext cx="8229600" cy="990600"/>
          </a:xfrm>
        </p:spPr>
        <p:txBody>
          <a:bodyPr>
            <a:noAutofit/>
          </a:bodyPr>
          <a:lstStyle/>
          <a:p>
            <a:r>
              <a:rPr lang="fr-FR" sz="3200" dirty="0">
                <a:latin typeface="Garamond" panose="02020404030301010803" pitchFamily="18" charset="0"/>
              </a:rPr>
              <a:t>General </a:t>
            </a:r>
            <a:r>
              <a:rPr lang="fr-FR" sz="3200" dirty="0" err="1">
                <a:latin typeface="Garamond" panose="02020404030301010803" pitchFamily="18" charset="0"/>
              </a:rPr>
              <a:t>context</a:t>
            </a:r>
            <a:endParaRPr lang="fr-FR" sz="3200" dirty="0">
              <a:latin typeface="Garamond" panose="02020404030301010803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8844" y="1208848"/>
            <a:ext cx="8766312" cy="4777352"/>
          </a:xfrm>
        </p:spPr>
        <p:txBody>
          <a:bodyPr/>
          <a:lstStyle/>
          <a:p>
            <a:r>
              <a:rPr lang="en-US" sz="2000" dirty="0">
                <a:latin typeface="Garamond" panose="02020404030301010803" pitchFamily="18" charset="0"/>
              </a:rPr>
              <a:t>Digital Nomads (</a:t>
            </a:r>
            <a:r>
              <a:rPr lang="en-US" sz="2000" dirty="0" err="1">
                <a:latin typeface="Garamond" panose="02020404030301010803" pitchFamily="18" charset="0"/>
              </a:rPr>
              <a:t>Makimoto</a:t>
            </a:r>
            <a:r>
              <a:rPr lang="en-US" sz="2000" dirty="0">
                <a:latin typeface="Garamond" panose="02020404030301010803" pitchFamily="18" charset="0"/>
              </a:rPr>
              <a:t> et Manners, 1997 ; </a:t>
            </a:r>
            <a:r>
              <a:rPr lang="en-US" sz="2000" dirty="0" err="1">
                <a:latin typeface="Garamond" panose="02020404030301010803" pitchFamily="18" charset="0"/>
              </a:rPr>
              <a:t>Müller</a:t>
            </a:r>
            <a:r>
              <a:rPr lang="en-US" sz="2000" dirty="0">
                <a:latin typeface="Garamond" panose="02020404030301010803" pitchFamily="18" charset="0"/>
              </a:rPr>
              <a:t>, 2016 ; </a:t>
            </a:r>
            <a:r>
              <a:rPr lang="en-US" sz="2000" dirty="0" err="1">
                <a:latin typeface="Garamond" panose="02020404030301010803" pitchFamily="18" charset="0"/>
              </a:rPr>
              <a:t>Mohn</a:t>
            </a:r>
            <a:r>
              <a:rPr lang="en-US" sz="2000" dirty="0">
                <a:latin typeface="Garamond" panose="02020404030301010803" pitchFamily="18" charset="0"/>
              </a:rPr>
              <a:t>, 2017): No fixed location and no anchorage for their professional activities</a:t>
            </a:r>
          </a:p>
          <a:p>
            <a:pPr lvl="1"/>
            <a:r>
              <a:rPr lang="en-US" sz="1800" dirty="0">
                <a:latin typeface="Garamond" panose="02020404030301010803" pitchFamily="18" charset="0"/>
              </a:rPr>
              <a:t>Independent workers and freelancers</a:t>
            </a:r>
          </a:p>
          <a:p>
            <a:pPr lvl="1"/>
            <a:r>
              <a:rPr lang="en-US" sz="1800" dirty="0">
                <a:latin typeface="Garamond" panose="02020404030301010803" pitchFamily="18" charset="0"/>
              </a:rPr>
              <a:t>Solopreneurs</a:t>
            </a:r>
          </a:p>
          <a:p>
            <a:pPr lvl="1"/>
            <a:r>
              <a:rPr lang="en-US" sz="1800" dirty="0">
                <a:latin typeface="Garamond" panose="02020404030301010803" pitchFamily="18" charset="0"/>
              </a:rPr>
              <a:t>Employed teleworkers</a:t>
            </a:r>
          </a:p>
          <a:p>
            <a:pPr lvl="1"/>
            <a:endParaRPr lang="en-US" sz="1800" dirty="0">
              <a:latin typeface="Garamond" panose="02020404030301010803" pitchFamily="18" charset="0"/>
            </a:endParaRPr>
          </a:p>
          <a:p>
            <a:r>
              <a:rPr lang="en-US" sz="2000" dirty="0">
                <a:latin typeface="Garamond" panose="02020404030301010803" pitchFamily="18" charset="0"/>
              </a:rPr>
              <a:t>Between 0.5 million and 1 million individuals worldwide (Reddit forum, Facebook)</a:t>
            </a:r>
          </a:p>
          <a:p>
            <a:endParaRPr lang="en-US" sz="2000" dirty="0">
              <a:latin typeface="Garamond" panose="02020404030301010803" pitchFamily="18" charset="0"/>
            </a:endParaRPr>
          </a:p>
          <a:p>
            <a:pPr lvl="0"/>
            <a:r>
              <a:rPr lang="en-US" sz="2000" dirty="0">
                <a:latin typeface="Garamond" panose="02020404030301010803" pitchFamily="18" charset="0"/>
              </a:rPr>
              <a:t>Injunction to creativity and productivity, to the reinvention of their professional practices (not physically surrounded and supported by an organization)</a:t>
            </a:r>
          </a:p>
          <a:p>
            <a:pPr lvl="0"/>
            <a:endParaRPr lang="en-US" sz="2000" dirty="0">
              <a:latin typeface="Garamond" panose="02020404030301010803" pitchFamily="18" charset="0"/>
            </a:endParaRPr>
          </a:p>
          <a:p>
            <a:r>
              <a:rPr lang="en-US" sz="2000" dirty="0">
                <a:latin typeface="Garamond" panose="02020404030301010803" pitchFamily="18" charset="0"/>
              </a:rPr>
              <a:t>Work without geographical constraints, only dependent on accessibility to digital networks (Dal Fiore et al., 2014)</a:t>
            </a:r>
          </a:p>
          <a:p>
            <a:endParaRPr lang="en-US" sz="2000" dirty="0">
              <a:latin typeface="Garamond" panose="02020404030301010803" pitchFamily="18" charset="0"/>
            </a:endParaRPr>
          </a:p>
          <a:p>
            <a:r>
              <a:rPr lang="en-US" sz="2000" dirty="0">
                <a:latin typeface="Garamond" panose="02020404030301010803" pitchFamily="18" charset="0"/>
              </a:rPr>
              <a:t>Coworking spaces as "third places" (Oldenburg, 1991 ; </a:t>
            </a:r>
            <a:r>
              <a:rPr lang="en-US" sz="2000" dirty="0" err="1">
                <a:latin typeface="Garamond" panose="02020404030301010803" pitchFamily="18" charset="0"/>
              </a:rPr>
              <a:t>Jeffres</a:t>
            </a:r>
            <a:r>
              <a:rPr lang="en-US" sz="2000" dirty="0">
                <a:latin typeface="Garamond" panose="02020404030301010803" pitchFamily="18" charset="0"/>
              </a:rPr>
              <a:t> at al., 2009) that now host a large proportion of these digital workers (Suire, 2016)</a:t>
            </a:r>
          </a:p>
          <a:p>
            <a:pPr lvl="1"/>
            <a:endParaRPr lang="fr-FR" sz="1400" dirty="0">
              <a:latin typeface="Garamond" panose="02020404030301010803" pitchFamily="18" charset="0"/>
            </a:endParaRPr>
          </a:p>
          <a:p>
            <a:pPr lvl="1"/>
            <a:endParaRPr lang="fr-FR" sz="1800" dirty="0">
              <a:latin typeface="Garamond" panose="02020404030301010803" pitchFamily="18" charset="0"/>
            </a:endParaRPr>
          </a:p>
          <a:p>
            <a:endParaRPr lang="fr-FR" sz="2000" dirty="0">
              <a:latin typeface="Garamond" panose="02020404030301010803" pitchFamily="18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911485-E255-4B7B-890E-C6B17B1F742E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6943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8844" y="218248"/>
            <a:ext cx="8766312" cy="990600"/>
          </a:xfrm>
        </p:spPr>
        <p:txBody>
          <a:bodyPr>
            <a:noAutofit/>
          </a:bodyPr>
          <a:lstStyle/>
          <a:p>
            <a:r>
              <a:rPr lang="fr-FR" sz="2800" dirty="0" err="1">
                <a:latin typeface="Garamond" panose="02020404030301010803" pitchFamily="18" charset="0"/>
              </a:rPr>
              <a:t>Research</a:t>
            </a:r>
            <a:r>
              <a:rPr lang="fr-FR" sz="2800" dirty="0">
                <a:latin typeface="Garamond" panose="02020404030301010803" pitchFamily="18" charset="0"/>
              </a:rPr>
              <a:t> topic: </a:t>
            </a:r>
            <a:r>
              <a:rPr lang="fr-FR" sz="2800" dirty="0" err="1">
                <a:latin typeface="Garamond" panose="02020404030301010803" pitchFamily="18" charset="0"/>
              </a:rPr>
              <a:t>from</a:t>
            </a:r>
            <a:r>
              <a:rPr lang="fr-FR" sz="2800" dirty="0">
                <a:latin typeface="Garamond" panose="02020404030301010803" pitchFamily="18" charset="0"/>
              </a:rPr>
              <a:t> the </a:t>
            </a:r>
            <a:r>
              <a:rPr lang="fr-FR" sz="2800" dirty="0" err="1">
                <a:latin typeface="Garamond" panose="02020404030301010803" pitchFamily="18" charset="0"/>
              </a:rPr>
              <a:t>third</a:t>
            </a:r>
            <a:r>
              <a:rPr lang="fr-FR" sz="2800" dirty="0">
                <a:latin typeface="Garamond" panose="02020404030301010803" pitchFamily="18" charset="0"/>
              </a:rPr>
              <a:t> place to the </a:t>
            </a:r>
            <a:r>
              <a:rPr lang="fr-FR" sz="2800" dirty="0" err="1">
                <a:latin typeface="Garamond" panose="02020404030301010803" pitchFamily="18" charset="0"/>
              </a:rPr>
              <a:t>fourth</a:t>
            </a:r>
            <a:r>
              <a:rPr lang="fr-FR" sz="2800" dirty="0">
                <a:latin typeface="Garamond" panose="02020404030301010803" pitchFamily="18" charset="0"/>
              </a:rPr>
              <a:t> place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8844" y="1408046"/>
            <a:ext cx="8766312" cy="4777352"/>
          </a:xfrm>
        </p:spPr>
        <p:txBody>
          <a:bodyPr/>
          <a:lstStyle/>
          <a:p>
            <a:r>
              <a:rPr lang="fr-FR" sz="2000" dirty="0" err="1">
                <a:latin typeface="Garamond" panose="02020404030301010803" pitchFamily="18" charset="0"/>
              </a:rPr>
              <a:t>Other</a:t>
            </a:r>
            <a:r>
              <a:rPr lang="fr-FR" sz="2000" dirty="0">
                <a:latin typeface="Garamond" panose="02020404030301010803" pitchFamily="18" charset="0"/>
              </a:rPr>
              <a:t> types of places </a:t>
            </a:r>
            <a:r>
              <a:rPr lang="fr-FR" sz="2000" dirty="0" err="1">
                <a:latin typeface="Garamond" panose="02020404030301010803" pitchFamily="18" charset="0"/>
              </a:rPr>
              <a:t>that</a:t>
            </a:r>
            <a:r>
              <a:rPr lang="fr-FR" sz="2000" dirty="0">
                <a:latin typeface="Garamond" panose="02020404030301010803" pitchFamily="18" charset="0"/>
              </a:rPr>
              <a:t> have been </a:t>
            </a:r>
            <a:r>
              <a:rPr lang="fr-FR" sz="2000" dirty="0" err="1">
                <a:latin typeface="Garamond" panose="02020404030301010803" pitchFamily="18" charset="0"/>
              </a:rPr>
              <a:t>developing</a:t>
            </a:r>
            <a:r>
              <a:rPr lang="fr-FR" sz="2000" dirty="0">
                <a:latin typeface="Garamond" panose="02020404030301010803" pitchFamily="18" charset="0"/>
              </a:rPr>
              <a:t> in </a:t>
            </a:r>
            <a:r>
              <a:rPr lang="fr-FR" sz="2000" dirty="0" err="1">
                <a:latin typeface="Garamond" panose="02020404030301010803" pitchFamily="18" charset="0"/>
              </a:rPr>
              <a:t>recent</a:t>
            </a:r>
            <a:r>
              <a:rPr lang="fr-FR" sz="2000" dirty="0">
                <a:latin typeface="Garamond" panose="02020404030301010803" pitchFamily="18" charset="0"/>
              </a:rPr>
              <a:t> </a:t>
            </a:r>
            <a:r>
              <a:rPr lang="fr-FR" sz="2000" dirty="0" err="1">
                <a:latin typeface="Garamond" panose="02020404030301010803" pitchFamily="18" charset="0"/>
              </a:rPr>
              <a:t>years</a:t>
            </a:r>
            <a:r>
              <a:rPr lang="fr-FR" sz="2000" dirty="0">
                <a:latin typeface="Garamond" panose="02020404030301010803" pitchFamily="18" charset="0"/>
              </a:rPr>
              <a:t> -&gt; new </a:t>
            </a:r>
            <a:r>
              <a:rPr lang="fr-FR" sz="2000" dirty="0" err="1">
                <a:latin typeface="Garamond" panose="02020404030301010803" pitchFamily="18" charset="0"/>
              </a:rPr>
              <a:t>hybrid</a:t>
            </a:r>
            <a:r>
              <a:rPr lang="fr-FR" sz="2000" dirty="0">
                <a:latin typeface="Garamond" panose="02020404030301010803" pitchFamily="18" charset="0"/>
              </a:rPr>
              <a:t> places: </a:t>
            </a:r>
            <a:r>
              <a:rPr lang="fr-FR" sz="2000" dirty="0" err="1">
                <a:latin typeface="Garamond" panose="02020404030301010803" pitchFamily="18" charset="0"/>
              </a:rPr>
              <a:t>fourth</a:t>
            </a:r>
            <a:r>
              <a:rPr lang="fr-FR" sz="2000" dirty="0">
                <a:latin typeface="Garamond" panose="02020404030301010803" pitchFamily="18" charset="0"/>
              </a:rPr>
              <a:t>-places (Marinos, 2018; </a:t>
            </a:r>
            <a:r>
              <a:rPr lang="fr-FR" sz="2000" dirty="0" err="1">
                <a:latin typeface="Garamond" panose="02020404030301010803" pitchFamily="18" charset="0"/>
              </a:rPr>
              <a:t>Aelbrecht</a:t>
            </a:r>
            <a:r>
              <a:rPr lang="fr-FR" sz="2000" dirty="0">
                <a:latin typeface="Garamond" panose="02020404030301010803" pitchFamily="18" charset="0"/>
              </a:rPr>
              <a:t>, 2016)</a:t>
            </a:r>
          </a:p>
          <a:p>
            <a:endParaRPr lang="fr-FR" sz="2000" dirty="0">
              <a:latin typeface="Garamond" panose="02020404030301010803" pitchFamily="18" charset="0"/>
            </a:endParaRPr>
          </a:p>
          <a:p>
            <a:pPr lvl="0"/>
            <a:r>
              <a:rPr lang="fr-FR" sz="2000" dirty="0" err="1">
                <a:latin typeface="Garamond" panose="02020404030301010803" pitchFamily="18" charset="0"/>
              </a:rPr>
              <a:t>Considered</a:t>
            </a:r>
            <a:r>
              <a:rPr lang="fr-FR" sz="2000" dirty="0">
                <a:latin typeface="Garamond" panose="02020404030301010803" pitchFamily="18" charset="0"/>
              </a:rPr>
              <a:t> as </a:t>
            </a:r>
            <a:r>
              <a:rPr lang="fr-FR" sz="2000" dirty="0" err="1">
                <a:latin typeface="Garamond" panose="02020404030301010803" pitchFamily="18" charset="0"/>
              </a:rPr>
              <a:t>spaces</a:t>
            </a:r>
            <a:endParaRPr lang="fr-FR" sz="2000" dirty="0">
              <a:latin typeface="Garamond" panose="02020404030301010803" pitchFamily="18" charset="0"/>
            </a:endParaRPr>
          </a:p>
          <a:p>
            <a:pPr lvl="1"/>
            <a:r>
              <a:rPr lang="fr-FR" sz="1800" dirty="0">
                <a:latin typeface="Garamond" panose="02020404030301010803" pitchFamily="18" charset="0"/>
              </a:rPr>
              <a:t>at the centre of a </a:t>
            </a:r>
            <a:r>
              <a:rPr lang="fr-FR" sz="1800" dirty="0" err="1">
                <a:latin typeface="Garamond" panose="02020404030301010803" pitchFamily="18" charset="0"/>
              </a:rPr>
              <a:t>triptych</a:t>
            </a:r>
            <a:r>
              <a:rPr lang="fr-FR" sz="1800" dirty="0">
                <a:latin typeface="Garamond" panose="02020404030301010803" pitchFamily="18" charset="0"/>
              </a:rPr>
              <a:t> "</a:t>
            </a:r>
            <a:r>
              <a:rPr lang="fr-FR" sz="1800" dirty="0" err="1">
                <a:latin typeface="Garamond" panose="02020404030301010803" pitchFamily="18" charset="0"/>
              </a:rPr>
              <a:t>work</a:t>
            </a:r>
            <a:r>
              <a:rPr lang="fr-FR" sz="1800" dirty="0">
                <a:latin typeface="Garamond" panose="02020404030301010803" pitchFamily="18" charset="0"/>
              </a:rPr>
              <a:t>, home, </a:t>
            </a:r>
            <a:r>
              <a:rPr lang="fr-FR" sz="1800" dirty="0" err="1">
                <a:latin typeface="Garamond" panose="02020404030301010803" pitchFamily="18" charset="0"/>
              </a:rPr>
              <a:t>holidays</a:t>
            </a:r>
            <a:r>
              <a:rPr lang="fr-FR" sz="1800" dirty="0">
                <a:latin typeface="Garamond" panose="02020404030301010803" pitchFamily="18" charset="0"/>
              </a:rPr>
              <a:t> (or </a:t>
            </a:r>
            <a:r>
              <a:rPr lang="fr-FR" sz="1800" dirty="0" err="1">
                <a:latin typeface="Garamond" panose="02020404030301010803" pitchFamily="18" charset="0"/>
              </a:rPr>
              <a:t>wanderlust</a:t>
            </a:r>
            <a:r>
              <a:rPr lang="fr-FR" sz="1800" dirty="0">
                <a:latin typeface="Garamond" panose="02020404030301010803" pitchFamily="18" charset="0"/>
              </a:rPr>
              <a:t>), " </a:t>
            </a:r>
          </a:p>
          <a:p>
            <a:pPr lvl="1"/>
            <a:r>
              <a:rPr lang="fr-FR" sz="1800" dirty="0" err="1">
                <a:latin typeface="Garamond" panose="02020404030301010803" pitchFamily="18" charset="0"/>
              </a:rPr>
              <a:t>also</a:t>
            </a:r>
            <a:r>
              <a:rPr lang="fr-FR" sz="1800" dirty="0">
                <a:latin typeface="Garamond" panose="02020404030301010803" pitchFamily="18" charset="0"/>
              </a:rPr>
              <a:t> </a:t>
            </a:r>
            <a:r>
              <a:rPr lang="fr-FR" sz="1800" dirty="0" err="1">
                <a:latin typeface="Garamond" panose="02020404030301010803" pitchFamily="18" charset="0"/>
              </a:rPr>
              <a:t>called</a:t>
            </a:r>
            <a:r>
              <a:rPr lang="fr-FR" sz="1800" dirty="0">
                <a:latin typeface="Garamond" panose="02020404030301010803" pitchFamily="18" charset="0"/>
              </a:rPr>
              <a:t> « </a:t>
            </a:r>
            <a:r>
              <a:rPr lang="fr-FR" sz="1800" dirty="0" err="1">
                <a:latin typeface="Garamond" panose="02020404030301010803" pitchFamily="18" charset="0"/>
              </a:rPr>
              <a:t>Coworkation</a:t>
            </a:r>
            <a:r>
              <a:rPr lang="fr-FR" sz="1800" dirty="0">
                <a:latin typeface="Garamond" panose="02020404030301010803" pitchFamily="18" charset="0"/>
              </a:rPr>
              <a:t> </a:t>
            </a:r>
            <a:r>
              <a:rPr lang="fr-FR" sz="1800" dirty="0" err="1">
                <a:latin typeface="Garamond" panose="02020404030301010803" pitchFamily="18" charset="0"/>
              </a:rPr>
              <a:t>spaces</a:t>
            </a:r>
            <a:r>
              <a:rPr lang="fr-FR" sz="1800" dirty="0">
                <a:latin typeface="Garamond" panose="02020404030301010803" pitchFamily="18" charset="0"/>
              </a:rPr>
              <a:t> »</a:t>
            </a:r>
          </a:p>
          <a:p>
            <a:pPr lvl="1"/>
            <a:r>
              <a:rPr lang="fr-FR" sz="1800" dirty="0" err="1">
                <a:latin typeface="Garamond" panose="02020404030301010803" pitchFamily="18" charset="0"/>
              </a:rPr>
              <a:t>located</a:t>
            </a:r>
            <a:r>
              <a:rPr lang="fr-FR" sz="1800" dirty="0">
                <a:latin typeface="Garamond" panose="02020404030301010803" pitchFamily="18" charset="0"/>
              </a:rPr>
              <a:t> in </a:t>
            </a:r>
            <a:r>
              <a:rPr lang="fr-FR" sz="1800" dirty="0" err="1">
                <a:latin typeface="Garamond" panose="02020404030301010803" pitchFamily="18" charset="0"/>
              </a:rPr>
              <a:t>territories</a:t>
            </a:r>
            <a:r>
              <a:rPr lang="fr-FR" sz="1800" dirty="0">
                <a:latin typeface="Garamond" panose="02020404030301010803" pitchFamily="18" charset="0"/>
              </a:rPr>
              <a:t> far </a:t>
            </a:r>
            <a:r>
              <a:rPr lang="fr-FR" sz="1800" dirty="0" err="1">
                <a:latin typeface="Garamond" panose="02020404030301010803" pitchFamily="18" charset="0"/>
              </a:rPr>
              <a:t>from</a:t>
            </a:r>
            <a:r>
              <a:rPr lang="fr-FR" sz="1800" dirty="0">
                <a:latin typeface="Garamond" panose="02020404030301010803" pitchFamily="18" charset="0"/>
              </a:rPr>
              <a:t> major </a:t>
            </a:r>
            <a:r>
              <a:rPr lang="fr-FR" sz="1800" dirty="0" err="1">
                <a:latin typeface="Garamond" panose="02020404030301010803" pitchFamily="18" charset="0"/>
              </a:rPr>
              <a:t>urban</a:t>
            </a:r>
            <a:r>
              <a:rPr lang="fr-FR" sz="1800" dirty="0">
                <a:latin typeface="Garamond" panose="02020404030301010803" pitchFamily="18" charset="0"/>
              </a:rPr>
              <a:t> centres</a:t>
            </a:r>
          </a:p>
          <a:p>
            <a:pPr lvl="1"/>
            <a:endParaRPr lang="fr-FR" sz="1100" dirty="0">
              <a:latin typeface="Garamond" panose="02020404030301010803" pitchFamily="18" charset="0"/>
            </a:endParaRPr>
          </a:p>
          <a:p>
            <a:r>
              <a:rPr lang="fr-FR" sz="2000" dirty="0">
                <a:latin typeface="Garamond" panose="02020404030301010803" pitchFamily="18" charset="0"/>
              </a:rPr>
              <a:t>Digital </a:t>
            </a:r>
            <a:r>
              <a:rPr lang="fr-FR" sz="2000" dirty="0" err="1">
                <a:latin typeface="Garamond" panose="02020404030301010803" pitchFamily="18" charset="0"/>
              </a:rPr>
              <a:t>nomads</a:t>
            </a:r>
            <a:r>
              <a:rPr lang="fr-FR" sz="2000" dirty="0">
                <a:latin typeface="Garamond" panose="02020404030301010803" pitchFamily="18" charset="0"/>
              </a:rPr>
              <a:t> </a:t>
            </a:r>
            <a:r>
              <a:rPr lang="fr-FR" sz="2000" dirty="0" err="1">
                <a:latin typeface="Garamond" panose="02020404030301010803" pitchFamily="18" charset="0"/>
              </a:rPr>
              <a:t>who</a:t>
            </a:r>
            <a:r>
              <a:rPr lang="fr-FR" sz="2000" dirty="0">
                <a:latin typeface="Garamond" panose="02020404030301010803" pitchFamily="18" charset="0"/>
              </a:rPr>
              <a:t>, a priori, </a:t>
            </a:r>
            <a:r>
              <a:rPr lang="fr-FR" sz="2000" dirty="0" err="1">
                <a:latin typeface="Garamond" panose="02020404030301010803" pitchFamily="18" charset="0"/>
              </a:rPr>
              <a:t>can</a:t>
            </a:r>
            <a:r>
              <a:rPr lang="fr-FR" sz="2000" dirty="0">
                <a:latin typeface="Garamond" panose="02020404030301010803" pitchFamily="18" charset="0"/>
              </a:rPr>
              <a:t> free </a:t>
            </a:r>
            <a:r>
              <a:rPr lang="fr-FR" sz="2000" dirty="0" err="1">
                <a:latin typeface="Garamond" panose="02020404030301010803" pitchFamily="18" charset="0"/>
              </a:rPr>
              <a:t>themselves</a:t>
            </a:r>
            <a:r>
              <a:rPr lang="fr-FR" sz="2000" dirty="0">
                <a:latin typeface="Garamond" panose="02020404030301010803" pitchFamily="18" charset="0"/>
              </a:rPr>
              <a:t> </a:t>
            </a:r>
            <a:r>
              <a:rPr lang="fr-FR" sz="2000" dirty="0" err="1">
                <a:latin typeface="Garamond" panose="02020404030301010803" pitchFamily="18" charset="0"/>
              </a:rPr>
              <a:t>from</a:t>
            </a:r>
            <a:r>
              <a:rPr lang="fr-FR" sz="2000" dirty="0">
                <a:latin typeface="Garamond" panose="02020404030301010803" pitchFamily="18" charset="0"/>
              </a:rPr>
              <a:t> </a:t>
            </a:r>
            <a:r>
              <a:rPr lang="fr-FR" sz="2000" dirty="0" err="1">
                <a:latin typeface="Garamond" panose="02020404030301010803" pitchFamily="18" charset="0"/>
              </a:rPr>
              <a:t>any</a:t>
            </a:r>
            <a:r>
              <a:rPr lang="fr-FR" sz="2000" dirty="0">
                <a:latin typeface="Garamond" panose="02020404030301010803" pitchFamily="18" charset="0"/>
              </a:rPr>
              <a:t> </a:t>
            </a:r>
            <a:r>
              <a:rPr lang="fr-FR" sz="2000" dirty="0" err="1">
                <a:latin typeface="Garamond" panose="02020404030301010803" pitchFamily="18" charset="0"/>
              </a:rPr>
              <a:t>form</a:t>
            </a:r>
            <a:r>
              <a:rPr lang="fr-FR" sz="2000" dirty="0">
                <a:latin typeface="Garamond" panose="02020404030301010803" pitchFamily="18" charset="0"/>
              </a:rPr>
              <a:t> of </a:t>
            </a:r>
            <a:r>
              <a:rPr lang="fr-FR" sz="2000" dirty="0" err="1">
                <a:latin typeface="Garamond" panose="02020404030301010803" pitchFamily="18" charset="0"/>
              </a:rPr>
              <a:t>anchoring</a:t>
            </a:r>
            <a:r>
              <a:rPr lang="fr-FR" sz="2000" dirty="0">
                <a:latin typeface="Garamond" panose="02020404030301010803" pitchFamily="18" charset="0"/>
              </a:rPr>
              <a:t> to a place of production (the office) …</a:t>
            </a:r>
          </a:p>
          <a:p>
            <a:endParaRPr lang="fr-FR" sz="2000" dirty="0">
              <a:latin typeface="Garamond" panose="02020404030301010803" pitchFamily="18" charset="0"/>
            </a:endParaRPr>
          </a:p>
          <a:p>
            <a:r>
              <a:rPr lang="fr-FR" sz="2000" dirty="0">
                <a:latin typeface="Garamond" panose="02020404030301010803" pitchFamily="18" charset="0"/>
              </a:rPr>
              <a:t>… but </a:t>
            </a:r>
            <a:r>
              <a:rPr lang="fr-FR" sz="2000" dirty="0" err="1">
                <a:latin typeface="Garamond" panose="02020404030301010803" pitchFamily="18" charset="0"/>
              </a:rPr>
              <a:t>who</a:t>
            </a:r>
            <a:r>
              <a:rPr lang="fr-FR" sz="2000" dirty="0">
                <a:latin typeface="Garamond" panose="02020404030301010803" pitchFamily="18" charset="0"/>
              </a:rPr>
              <a:t>, </a:t>
            </a:r>
            <a:r>
              <a:rPr lang="fr-FR" sz="2000" dirty="0" err="1">
                <a:latin typeface="Garamond" panose="02020404030301010803" pitchFamily="18" charset="0"/>
              </a:rPr>
              <a:t>through</a:t>
            </a:r>
            <a:r>
              <a:rPr lang="fr-FR" sz="2000" dirty="0">
                <a:latin typeface="Garamond" panose="02020404030301010803" pitchFamily="18" charset="0"/>
              </a:rPr>
              <a:t> </a:t>
            </a:r>
            <a:r>
              <a:rPr lang="fr-FR" sz="2000" dirty="0" err="1">
                <a:latin typeface="Garamond" panose="02020404030301010803" pitchFamily="18" charset="0"/>
              </a:rPr>
              <a:t>their</a:t>
            </a:r>
            <a:r>
              <a:rPr lang="fr-FR" sz="2000" dirty="0">
                <a:latin typeface="Garamond" panose="02020404030301010803" pitchFamily="18" charset="0"/>
              </a:rPr>
              <a:t> practices of </a:t>
            </a:r>
            <a:r>
              <a:rPr lang="fr-FR" sz="2000" dirty="0" err="1">
                <a:latin typeface="Garamond" panose="02020404030301010803" pitchFamily="18" charset="0"/>
              </a:rPr>
              <a:t>temporary</a:t>
            </a:r>
            <a:r>
              <a:rPr lang="fr-FR" sz="2000" dirty="0">
                <a:latin typeface="Garamond" panose="02020404030301010803" pitchFamily="18" charset="0"/>
              </a:rPr>
              <a:t> </a:t>
            </a:r>
            <a:r>
              <a:rPr lang="fr-FR" sz="2000" dirty="0" err="1">
                <a:latin typeface="Garamond" panose="02020404030301010803" pitchFamily="18" charset="0"/>
              </a:rPr>
              <a:t>hybrid</a:t>
            </a:r>
            <a:r>
              <a:rPr lang="fr-FR" sz="2000" dirty="0">
                <a:latin typeface="Garamond" panose="02020404030301010803" pitchFamily="18" charset="0"/>
              </a:rPr>
              <a:t> </a:t>
            </a:r>
            <a:r>
              <a:rPr lang="fr-FR" sz="2000" dirty="0" err="1">
                <a:latin typeface="Garamond" panose="02020404030301010803" pitchFamily="18" charset="0"/>
              </a:rPr>
              <a:t>mobility</a:t>
            </a:r>
            <a:r>
              <a:rPr lang="fr-FR" sz="2000" dirty="0">
                <a:latin typeface="Garamond" panose="02020404030301010803" pitchFamily="18" charset="0"/>
              </a:rPr>
              <a:t> (</a:t>
            </a:r>
            <a:r>
              <a:rPr lang="fr-FR" sz="2000" dirty="0" err="1">
                <a:latin typeface="Garamond" panose="02020404030301010803" pitchFamily="18" charset="0"/>
              </a:rPr>
              <a:t>work</a:t>
            </a:r>
            <a:r>
              <a:rPr lang="fr-FR" sz="2000" dirty="0">
                <a:latin typeface="Garamond" panose="02020404030301010803" pitchFamily="18" charset="0"/>
              </a:rPr>
              <a:t>, </a:t>
            </a:r>
            <a:r>
              <a:rPr lang="fr-FR" sz="2000" dirty="0" err="1">
                <a:latin typeface="Garamond" panose="02020404030301010803" pitchFamily="18" charset="0"/>
              </a:rPr>
              <a:t>leisure</a:t>
            </a:r>
            <a:r>
              <a:rPr lang="fr-FR" sz="2000" dirty="0">
                <a:latin typeface="Garamond" panose="02020404030301010803" pitchFamily="18" charset="0"/>
              </a:rPr>
              <a:t>/</a:t>
            </a:r>
            <a:r>
              <a:rPr lang="fr-FR" sz="2000" dirty="0" err="1">
                <a:latin typeface="Garamond" panose="02020404030301010803" pitchFamily="18" charset="0"/>
              </a:rPr>
              <a:t>tourism</a:t>
            </a:r>
            <a:r>
              <a:rPr lang="fr-FR" sz="2000" dirty="0">
                <a:latin typeface="Garamond" panose="02020404030301010803" pitchFamily="18" charset="0"/>
              </a:rPr>
              <a:t>), </a:t>
            </a:r>
            <a:r>
              <a:rPr lang="fr-FR" sz="2000" dirty="0" err="1">
                <a:latin typeface="Garamond" panose="02020404030301010803" pitchFamily="18" charset="0"/>
              </a:rPr>
              <a:t>favour</a:t>
            </a:r>
            <a:r>
              <a:rPr lang="fr-FR" sz="2000" dirty="0">
                <a:latin typeface="Garamond" panose="02020404030301010803" pitchFamily="18" charset="0"/>
              </a:rPr>
              <a:t> </a:t>
            </a:r>
            <a:r>
              <a:rPr lang="fr-FR" sz="2000" dirty="0" err="1">
                <a:latin typeface="Garamond" panose="02020404030301010803" pitchFamily="18" charset="0"/>
              </a:rPr>
              <a:t>specific</a:t>
            </a:r>
            <a:r>
              <a:rPr lang="fr-FR" sz="2000" dirty="0">
                <a:latin typeface="Garamond" panose="02020404030301010803" pitchFamily="18" charset="0"/>
              </a:rPr>
              <a:t> locations.</a:t>
            </a:r>
          </a:p>
          <a:p>
            <a:endParaRPr lang="fr-FR" sz="2000" b="1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fr-FR" sz="2000" b="1" dirty="0" err="1">
                <a:latin typeface="Garamond" panose="02020404030301010803" pitchFamily="18" charset="0"/>
              </a:rPr>
              <a:t>Approximately</a:t>
            </a:r>
            <a:r>
              <a:rPr lang="fr-FR" sz="2000" b="1" dirty="0">
                <a:latin typeface="Garamond" panose="02020404030301010803" pitchFamily="18" charset="0"/>
              </a:rPr>
              <a:t> 200 in the world </a:t>
            </a:r>
            <a:r>
              <a:rPr lang="fr-FR" sz="2000" b="1" dirty="0" err="1">
                <a:latin typeface="Garamond" panose="02020404030301010803" pitchFamily="18" charset="0"/>
              </a:rPr>
              <a:t>who</a:t>
            </a:r>
            <a:r>
              <a:rPr lang="fr-FR" sz="2000" b="1" dirty="0">
                <a:latin typeface="Garamond" panose="02020404030301010803" pitchFamily="18" charset="0"/>
              </a:rPr>
              <a:t> </a:t>
            </a:r>
            <a:r>
              <a:rPr lang="fr-FR" sz="2000" b="1" dirty="0" err="1">
                <a:latin typeface="Garamond" panose="02020404030301010803" pitchFamily="18" charset="0"/>
              </a:rPr>
              <a:t>identify</a:t>
            </a:r>
            <a:r>
              <a:rPr lang="fr-FR" sz="2000" b="1" dirty="0">
                <a:latin typeface="Garamond" panose="02020404030301010803" pitchFamily="18" charset="0"/>
              </a:rPr>
              <a:t> </a:t>
            </a:r>
            <a:r>
              <a:rPr lang="fr-FR" sz="2000" b="1" dirty="0" err="1">
                <a:latin typeface="Garamond" panose="02020404030301010803" pitchFamily="18" charset="0"/>
              </a:rPr>
              <a:t>themselves</a:t>
            </a:r>
            <a:r>
              <a:rPr lang="fr-FR" sz="2000" b="1" dirty="0">
                <a:latin typeface="Garamond" panose="02020404030301010803" pitchFamily="18" charset="0"/>
              </a:rPr>
              <a:t> as </a:t>
            </a:r>
            <a:r>
              <a:rPr lang="fr-FR" sz="2000" b="1" dirty="0" err="1">
                <a:latin typeface="Garamond" panose="02020404030301010803" pitchFamily="18" charset="0"/>
              </a:rPr>
              <a:t>coworkation</a:t>
            </a:r>
            <a:r>
              <a:rPr lang="fr-FR" sz="2000" b="1" dirty="0">
                <a:latin typeface="Garamond" panose="02020404030301010803" pitchFamily="18" charset="0"/>
              </a:rPr>
              <a:t> </a:t>
            </a:r>
            <a:r>
              <a:rPr lang="fr-FR" sz="2000" b="1" dirty="0" err="1">
                <a:latin typeface="Garamond" panose="02020404030301010803" pitchFamily="18" charset="0"/>
              </a:rPr>
              <a:t>spaces</a:t>
            </a:r>
            <a:endParaRPr lang="fr-FR" sz="2000" dirty="0">
              <a:latin typeface="Garamond" panose="02020404030301010803" pitchFamily="18" charset="0"/>
            </a:endParaRPr>
          </a:p>
          <a:p>
            <a:endParaRPr lang="fr-FR" sz="2000" dirty="0">
              <a:latin typeface="Garamond" panose="02020404030301010803" pitchFamily="18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911485-E255-4B7B-890E-C6B17B1F742E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371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 descr="Une image contenant montagne, signe, neige, homme&#10;&#10;Description générée automatiquement">
            <a:extLst>
              <a:ext uri="{FF2B5EF4-FFF2-40B4-BE49-F238E27FC236}">
                <a16:creationId xmlns:a16="http://schemas.microsoft.com/office/drawing/2014/main" id="{96BE4DD0-6E66-BB4D-967A-8C00617EAE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4860"/>
            <a:ext cx="9144000" cy="4728279"/>
          </a:xfr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9B6F257-417C-B242-A60F-18F35E7FB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911485-E255-4B7B-890E-C6B17B1F742E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266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C10D9C2-C607-AC40-991C-6B0BF9AF7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Clément Marinos - ATER en économie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47B6B79-10D5-2A4E-B60C-621FF30FE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911485-E255-4B7B-890E-C6B17B1F742E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6" name="Espace réservé du contenu 4">
            <a:extLst>
              <a:ext uri="{FF2B5EF4-FFF2-40B4-BE49-F238E27FC236}">
                <a16:creationId xmlns:a16="http://schemas.microsoft.com/office/drawing/2014/main" id="{2CC6C3BB-EA67-1B47-BE02-D2293E3F9A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7" b="1"/>
          <a:stretch/>
        </p:blipFill>
        <p:spPr>
          <a:xfrm>
            <a:off x="-20053" y="851609"/>
            <a:ext cx="9164053" cy="515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8790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47663"/>
            <a:ext cx="8229600" cy="990600"/>
          </a:xfrm>
        </p:spPr>
        <p:txBody>
          <a:bodyPr>
            <a:noAutofit/>
          </a:bodyPr>
          <a:lstStyle/>
          <a:p>
            <a:r>
              <a:rPr lang="fr-FR" sz="3200" dirty="0" err="1">
                <a:latin typeface="Garamond" panose="02020404030301010803" pitchFamily="18" charset="0"/>
              </a:rPr>
              <a:t>Aims</a:t>
            </a:r>
            <a:r>
              <a:rPr lang="fr-FR" sz="3200" dirty="0">
                <a:latin typeface="Garamond" panose="02020404030301010803" pitchFamily="18" charset="0"/>
              </a:rPr>
              <a:t> of the </a:t>
            </a:r>
            <a:r>
              <a:rPr lang="fr-FR" sz="3200" dirty="0" err="1">
                <a:latin typeface="Garamond" panose="02020404030301010803" pitchFamily="18" charset="0"/>
              </a:rPr>
              <a:t>research</a:t>
            </a:r>
            <a:r>
              <a:rPr lang="fr-FR" sz="3200" dirty="0">
                <a:latin typeface="Garamond" panose="02020404030301010803" pitchFamily="18" charset="0"/>
              </a:rPr>
              <a:t> </a:t>
            </a:r>
            <a:r>
              <a:rPr lang="fr-FR" sz="3200" dirty="0" err="1">
                <a:latin typeface="Garamond" panose="02020404030301010803" pitchFamily="18" charset="0"/>
              </a:rPr>
              <a:t>project</a:t>
            </a:r>
            <a:endParaRPr lang="fr-FR" sz="3200" dirty="0">
              <a:latin typeface="Garamond" panose="02020404030301010803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8844" y="1521669"/>
            <a:ext cx="8766312" cy="5525068"/>
          </a:xfrm>
        </p:spPr>
        <p:txBody>
          <a:bodyPr/>
          <a:lstStyle/>
          <a:p>
            <a:r>
              <a:rPr lang="en-US" sz="2000" dirty="0">
                <a:latin typeface="Garamond" panose="02020404030301010803" pitchFamily="18" charset="0"/>
              </a:rPr>
              <a:t>To characterize and analyze this form of hybrid spaces and the associated mobilities</a:t>
            </a:r>
          </a:p>
          <a:p>
            <a:endParaRPr lang="en-US" sz="2000" dirty="0">
              <a:latin typeface="Garamond" panose="02020404030301010803" pitchFamily="18" charset="0"/>
            </a:endParaRPr>
          </a:p>
          <a:p>
            <a:r>
              <a:rPr lang="en-US" sz="2000" dirty="0">
                <a:latin typeface="Garamond" panose="02020404030301010803" pitchFamily="18" charset="0"/>
              </a:rPr>
              <a:t>To question the perception, representation and use of the territory by these spaces (managers and members)</a:t>
            </a:r>
          </a:p>
          <a:p>
            <a:endParaRPr lang="en-US" sz="2000" i="1" dirty="0">
              <a:latin typeface="Garamond" panose="02020404030301010803" pitchFamily="18" charset="0"/>
            </a:endParaRPr>
          </a:p>
          <a:p>
            <a:r>
              <a:rPr lang="en-US" sz="2000" dirty="0">
                <a:latin typeface="Garamond" panose="02020404030301010803" pitchFamily="18" charset="0"/>
              </a:rPr>
              <a:t>To identify the criteria for choosing destinations</a:t>
            </a:r>
          </a:p>
          <a:p>
            <a:endParaRPr lang="en-US" sz="2000" dirty="0">
              <a:latin typeface="Garamond" panose="02020404030301010803" pitchFamily="18" charset="0"/>
            </a:endParaRPr>
          </a:p>
          <a:p>
            <a:r>
              <a:rPr lang="en-US" sz="2000" dirty="0">
                <a:latin typeface="Garamond" panose="02020404030301010803" pitchFamily="18" charset="0"/>
              </a:rPr>
              <a:t>To question the community dimension of these fourth-places </a:t>
            </a:r>
          </a:p>
          <a:p>
            <a:pPr lvl="1"/>
            <a:r>
              <a:rPr lang="en-US" sz="1800" dirty="0">
                <a:latin typeface="Garamond" panose="02020404030301010803" pitchFamily="18" charset="0"/>
              </a:rPr>
              <a:t>External: relations with local stake-holders</a:t>
            </a:r>
          </a:p>
          <a:p>
            <a:pPr lvl="1"/>
            <a:r>
              <a:rPr lang="en-US" sz="1800" dirty="0">
                <a:latin typeface="Garamond" panose="02020404030301010803" pitchFamily="18" charset="0"/>
              </a:rPr>
              <a:t>Internal: emerging peer communities</a:t>
            </a:r>
          </a:p>
          <a:p>
            <a:pPr marL="274637" lvl="1" indent="0">
              <a:buNone/>
            </a:pPr>
            <a:endParaRPr lang="en-US" sz="1800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en-US" sz="2000" dirty="0">
              <a:latin typeface="Garamond" panose="02020404030301010803" pitchFamily="18" charset="0"/>
            </a:endParaRPr>
          </a:p>
          <a:p>
            <a:pPr marL="274637" lvl="1" indent="0">
              <a:buNone/>
            </a:pPr>
            <a:r>
              <a:rPr lang="en-US" sz="1800" i="1" dirty="0">
                <a:latin typeface="Garamond" panose="02020404030301010803" pitchFamily="18" charset="0"/>
              </a:rPr>
              <a:t>A multidisciplinary approach: management, information and communication, geography, economics, etc.</a:t>
            </a:r>
            <a:endParaRPr lang="en-US" sz="2000" dirty="0">
              <a:latin typeface="Garamond" panose="02020404030301010803" pitchFamily="18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911485-E255-4B7B-890E-C6B17B1F742E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2235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té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Clarity">
    <a:dk1>
      <a:srgbClr val="292934"/>
    </a:dk1>
    <a:lt1>
      <a:srgbClr val="FFFFFF"/>
    </a:lt1>
    <a:dk2>
      <a:srgbClr val="D2533C"/>
    </a:dk2>
    <a:lt2>
      <a:srgbClr val="F3F2DC"/>
    </a:lt2>
    <a:accent1>
      <a:srgbClr val="93A299"/>
    </a:accent1>
    <a:accent2>
      <a:srgbClr val="AD8F67"/>
    </a:accent2>
    <a:accent3>
      <a:srgbClr val="726056"/>
    </a:accent3>
    <a:accent4>
      <a:srgbClr val="4C5A6A"/>
    </a:accent4>
    <a:accent5>
      <a:srgbClr val="808DA0"/>
    </a:accent5>
    <a:accent6>
      <a:srgbClr val="79463D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Clarté.thmx</Template>
  <TotalTime>43362</TotalTime>
  <Words>2130</Words>
  <Application>Microsoft Macintosh PowerPoint</Application>
  <PresentationFormat>Affichage à l'écran (4:3)</PresentationFormat>
  <Paragraphs>292</Paragraphs>
  <Slides>22</Slides>
  <Notes>21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7" baseType="lpstr">
      <vt:lpstr>Arial</vt:lpstr>
      <vt:lpstr>Calibri</vt:lpstr>
      <vt:lpstr>Garamond</vt:lpstr>
      <vt:lpstr>Helvetica 55 Roman</vt:lpstr>
      <vt:lpstr>Clarté</vt:lpstr>
      <vt:lpstr>   Territorial and Digital Mobilities through Tourism and Work Territoires et Mobilités Numériques par le tourisme et le Travail  </vt:lpstr>
      <vt:lpstr>A few words about Digital Nomadism</vt:lpstr>
      <vt:lpstr>TERMONUTT: a brief history of the project</vt:lpstr>
      <vt:lpstr>Présentation PowerPoint</vt:lpstr>
      <vt:lpstr>General context</vt:lpstr>
      <vt:lpstr>Research topic: from the third place to the fourth place</vt:lpstr>
      <vt:lpstr>Présentation PowerPoint</vt:lpstr>
      <vt:lpstr>Présentation PowerPoint</vt:lpstr>
      <vt:lpstr>Aims of the research project</vt:lpstr>
      <vt:lpstr>Main Hypothesis</vt:lpstr>
      <vt:lpstr>Methodology</vt:lpstr>
      <vt:lpstr>Location of fourth-places</vt:lpstr>
      <vt:lpstr>Exploratory results: situations of territorial intermediation </vt:lpstr>
      <vt:lpstr>Exploratory results: situations of territorial intermediation</vt:lpstr>
      <vt:lpstr>Présentation PowerPoint</vt:lpstr>
      <vt:lpstr>Exploratory findings: three fourth-places paradoxes </vt:lpstr>
      <vt:lpstr>Exploratory findings: three fourth-places paradoxes </vt:lpstr>
      <vt:lpstr>Exploratory findings: three fourth-places paradoxes </vt:lpstr>
      <vt:lpstr>Scientific valorization</vt:lpstr>
      <vt:lpstr>Research perspectives</vt:lpstr>
      <vt:lpstr>International cooperation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Projet INTIMIDE</dc:title>
  <dc:creator>Clément Marinos</dc:creator>
  <cp:lastModifiedBy>Clement Marinos</cp:lastModifiedBy>
  <cp:revision>367</cp:revision>
  <cp:lastPrinted>2017-05-09T08:01:24Z</cp:lastPrinted>
  <dcterms:created xsi:type="dcterms:W3CDTF">2016-10-18T12:50:08Z</dcterms:created>
  <dcterms:modified xsi:type="dcterms:W3CDTF">2023-06-15T15:07:40Z</dcterms:modified>
</cp:coreProperties>
</file>