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486" r:id="rId3"/>
    <p:sldId id="489" r:id="rId4"/>
    <p:sldId id="258" r:id="rId5"/>
    <p:sldId id="259" r:id="rId6"/>
    <p:sldId id="260" r:id="rId7"/>
    <p:sldId id="261" r:id="rId8"/>
    <p:sldId id="284" r:id="rId9"/>
    <p:sldId id="492" r:id="rId10"/>
    <p:sldId id="430" r:id="rId11"/>
    <p:sldId id="431" r:id="rId12"/>
    <p:sldId id="432" r:id="rId13"/>
    <p:sldId id="494" r:id="rId14"/>
    <p:sldId id="268" r:id="rId15"/>
    <p:sldId id="496" r:id="rId16"/>
    <p:sldId id="497" r:id="rId17"/>
    <p:sldId id="509" r:id="rId18"/>
    <p:sldId id="510" r:id="rId19"/>
    <p:sldId id="511" r:id="rId20"/>
    <p:sldId id="514" r:id="rId21"/>
    <p:sldId id="503" r:id="rId22"/>
    <p:sldId id="504" r:id="rId23"/>
    <p:sldId id="277" r:id="rId24"/>
    <p:sldId id="278" r:id="rId25"/>
    <p:sldId id="279" r:id="rId26"/>
    <p:sldId id="505" r:id="rId27"/>
    <p:sldId id="280" r:id="rId28"/>
    <p:sldId id="506" r:id="rId29"/>
    <p:sldId id="282" r:id="rId30"/>
    <p:sldId id="508" r:id="rId31"/>
    <p:sldId id="515" r:id="rId3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87" autoAdjust="0"/>
    <p:restoredTop sz="66216" autoAdjust="0"/>
  </p:normalViewPr>
  <p:slideViewPr>
    <p:cSldViewPr snapToGrid="0">
      <p:cViewPr>
        <p:scale>
          <a:sx n="100" d="100"/>
          <a:sy n="100" d="100"/>
        </p:scale>
        <p:origin x="-235" y="-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274B74-718C-0443-9264-C9C60456EBFC}" type="doc">
      <dgm:prSet loTypeId="urn:microsoft.com/office/officeart/2005/8/layout/hProcess9" loCatId="" qsTypeId="urn:microsoft.com/office/officeart/2005/8/quickstyle/simple4" qsCatId="simple" csTypeId="urn:microsoft.com/office/officeart/2005/8/colors/accent1_2" csCatId="accent1" phldr="1"/>
      <dgm:spPr/>
      <dgm:t>
        <a:bodyPr/>
        <a:lstStyle/>
        <a:p>
          <a:endParaRPr lang="fr-FR"/>
        </a:p>
      </dgm:t>
    </dgm:pt>
    <dgm:pt modelId="{3318A53A-1FCB-0B4F-847C-E487F16BE559}">
      <dgm:prSet phldrT="[Texte]" custT="1"/>
      <dgm:spPr>
        <a:solidFill>
          <a:schemeClr val="accent5">
            <a:lumMod val="60000"/>
            <a:lumOff val="40000"/>
          </a:schemeClr>
        </a:solidFill>
      </dgm:spPr>
      <dgm:t>
        <a:bodyPr/>
        <a:lstStyle/>
        <a:p>
          <a:r>
            <a:rPr lang="fr-FR" sz="1600" dirty="0">
              <a:solidFill>
                <a:schemeClr val="tx1"/>
              </a:solidFill>
            </a:rPr>
            <a:t>Temps</a:t>
          </a:r>
          <a:r>
            <a:rPr lang="fr-FR" sz="1600" baseline="0" dirty="0">
              <a:solidFill>
                <a:schemeClr val="tx1"/>
              </a:solidFill>
            </a:rPr>
            <a:t> 2</a:t>
          </a:r>
          <a:endParaRPr lang="fr-FR" sz="1600" dirty="0">
            <a:solidFill>
              <a:schemeClr val="tx1"/>
            </a:solidFill>
          </a:endParaRPr>
        </a:p>
      </dgm:t>
    </dgm:pt>
    <dgm:pt modelId="{B28464DF-B67F-2B4A-B03D-4BE684859779}" type="parTrans" cxnId="{8872B4DB-3CC4-B34A-9382-4E548D308F16}">
      <dgm:prSet/>
      <dgm:spPr/>
      <dgm:t>
        <a:bodyPr/>
        <a:lstStyle/>
        <a:p>
          <a:endParaRPr lang="fr-FR" sz="900"/>
        </a:p>
      </dgm:t>
    </dgm:pt>
    <dgm:pt modelId="{F4C4C962-0D94-CE42-90A9-ECF908B6DE8B}" type="sibTrans" cxnId="{8872B4DB-3CC4-B34A-9382-4E548D308F16}">
      <dgm:prSet/>
      <dgm:spPr/>
      <dgm:t>
        <a:bodyPr/>
        <a:lstStyle/>
        <a:p>
          <a:endParaRPr lang="fr-FR" sz="900"/>
        </a:p>
      </dgm:t>
    </dgm:pt>
    <dgm:pt modelId="{C6AA0370-3D5C-4774-AEA0-CD13833A23FC}">
      <dgm:prSet custT="1"/>
      <dgm:spPr>
        <a:solidFill>
          <a:schemeClr val="accent5">
            <a:lumMod val="60000"/>
            <a:lumOff val="40000"/>
          </a:schemeClr>
        </a:solidFill>
      </dgm:spPr>
      <dgm:t>
        <a:bodyPr/>
        <a:lstStyle/>
        <a:p>
          <a:r>
            <a:rPr lang="fr-FR" sz="1800" dirty="0">
              <a:solidFill>
                <a:schemeClr val="tx1"/>
              </a:solidFill>
            </a:rPr>
            <a:t>Temps</a:t>
          </a:r>
          <a:r>
            <a:rPr lang="fr-FR" sz="1800" baseline="0" dirty="0">
              <a:solidFill>
                <a:schemeClr val="tx1"/>
              </a:solidFill>
            </a:rPr>
            <a:t> 3</a:t>
          </a:r>
          <a:endParaRPr lang="fr-FR" sz="1800" dirty="0">
            <a:solidFill>
              <a:schemeClr val="tx1"/>
            </a:solidFill>
          </a:endParaRPr>
        </a:p>
      </dgm:t>
    </dgm:pt>
    <dgm:pt modelId="{79AB0D6C-391A-4108-90B8-407EEA93143B}" type="parTrans" cxnId="{48F2F376-BC4E-4694-BFCB-4CE9996E91CA}">
      <dgm:prSet/>
      <dgm:spPr/>
      <dgm:t>
        <a:bodyPr/>
        <a:lstStyle/>
        <a:p>
          <a:endParaRPr lang="fr-FR" sz="900"/>
        </a:p>
      </dgm:t>
    </dgm:pt>
    <dgm:pt modelId="{34789536-E30A-430C-9383-3AFDE7902471}" type="sibTrans" cxnId="{48F2F376-BC4E-4694-BFCB-4CE9996E91CA}">
      <dgm:prSet/>
      <dgm:spPr/>
      <dgm:t>
        <a:bodyPr/>
        <a:lstStyle/>
        <a:p>
          <a:endParaRPr lang="fr-FR" sz="900"/>
        </a:p>
      </dgm:t>
    </dgm:pt>
    <dgm:pt modelId="{AE9825AA-1954-4F32-9F45-F8AFCBD1589E}">
      <dgm:prSet custT="1"/>
      <dgm:spPr>
        <a:solidFill>
          <a:schemeClr val="accent5">
            <a:lumMod val="60000"/>
            <a:lumOff val="40000"/>
          </a:schemeClr>
        </a:solidFill>
      </dgm:spPr>
      <dgm:t>
        <a:bodyPr/>
        <a:lstStyle/>
        <a:p>
          <a:r>
            <a:rPr lang="fr-FR" sz="1600" dirty="0">
              <a:solidFill>
                <a:schemeClr val="tx1"/>
              </a:solidFill>
            </a:rPr>
            <a:t>Temps 1</a:t>
          </a:r>
        </a:p>
      </dgm:t>
    </dgm:pt>
    <dgm:pt modelId="{8AF5700A-8F4C-49A2-AF58-6929A3973202}" type="parTrans" cxnId="{1656709F-DE36-4687-8F30-09ED688FBEDE}">
      <dgm:prSet/>
      <dgm:spPr/>
      <dgm:t>
        <a:bodyPr/>
        <a:lstStyle/>
        <a:p>
          <a:endParaRPr lang="fr-FR" sz="900"/>
        </a:p>
      </dgm:t>
    </dgm:pt>
    <dgm:pt modelId="{7C419D57-B146-41A0-90F2-18C2C8EA80E4}" type="sibTrans" cxnId="{1656709F-DE36-4687-8F30-09ED688FBEDE}">
      <dgm:prSet/>
      <dgm:spPr/>
      <dgm:t>
        <a:bodyPr/>
        <a:lstStyle/>
        <a:p>
          <a:endParaRPr lang="fr-FR" sz="900"/>
        </a:p>
      </dgm:t>
    </dgm:pt>
    <dgm:pt modelId="{2CADE974-136C-48B9-9888-8E1BAAB2AFDF}">
      <dgm:prSet custT="1"/>
      <dgm:spPr>
        <a:solidFill>
          <a:schemeClr val="accent5">
            <a:lumMod val="60000"/>
            <a:lumOff val="40000"/>
          </a:schemeClr>
        </a:solidFill>
      </dgm:spPr>
      <dgm:t>
        <a:bodyPr/>
        <a:lstStyle/>
        <a:p>
          <a:r>
            <a:rPr lang="fr-FR" sz="1600" dirty="0">
              <a:solidFill>
                <a:schemeClr val="tx1"/>
              </a:solidFill>
            </a:rPr>
            <a:t>Temps 4</a:t>
          </a:r>
        </a:p>
      </dgm:t>
    </dgm:pt>
    <dgm:pt modelId="{8EF871DC-4FA7-49AC-A6DF-C4BB29C0737C}" type="parTrans" cxnId="{BEC17781-D82D-4A05-A870-D2F62CF56346}">
      <dgm:prSet/>
      <dgm:spPr/>
      <dgm:t>
        <a:bodyPr/>
        <a:lstStyle/>
        <a:p>
          <a:endParaRPr lang="fr-FR"/>
        </a:p>
      </dgm:t>
    </dgm:pt>
    <dgm:pt modelId="{63F46A91-A5D1-47E8-BE1F-ABC41F18F2E5}" type="sibTrans" cxnId="{BEC17781-D82D-4A05-A870-D2F62CF56346}">
      <dgm:prSet/>
      <dgm:spPr/>
      <dgm:t>
        <a:bodyPr/>
        <a:lstStyle/>
        <a:p>
          <a:endParaRPr lang="fr-FR"/>
        </a:p>
      </dgm:t>
    </dgm:pt>
    <dgm:pt modelId="{A5CB9671-621E-604B-AC7C-62ECEB386550}" type="pres">
      <dgm:prSet presAssocID="{CB274B74-718C-0443-9264-C9C60456EBFC}" presName="CompostProcess" presStyleCnt="0">
        <dgm:presLayoutVars>
          <dgm:dir/>
          <dgm:resizeHandles val="exact"/>
        </dgm:presLayoutVars>
      </dgm:prSet>
      <dgm:spPr/>
    </dgm:pt>
    <dgm:pt modelId="{3F693C35-69C9-0E4E-9492-43EB5C2C5DE3}" type="pres">
      <dgm:prSet presAssocID="{CB274B74-718C-0443-9264-C9C60456EBFC}" presName="arrow" presStyleLbl="bgShp" presStyleIdx="0" presStyleCnt="1" custScaleX="117647" custLinFactNeighborX="5141" custLinFactNeighborY="57341"/>
      <dgm:spPr/>
    </dgm:pt>
    <dgm:pt modelId="{41409371-0B07-C243-A0AA-6D316D5D9340}" type="pres">
      <dgm:prSet presAssocID="{CB274B74-718C-0443-9264-C9C60456EBFC}" presName="linearProcess" presStyleCnt="0"/>
      <dgm:spPr/>
    </dgm:pt>
    <dgm:pt modelId="{3EA1C696-FC90-460E-BA67-497D6698581C}" type="pres">
      <dgm:prSet presAssocID="{AE9825AA-1954-4F32-9F45-F8AFCBD1589E}" presName="textNode" presStyleLbl="node1" presStyleIdx="0" presStyleCnt="4" custScaleX="60841" custLinFactNeighborX="-89914">
        <dgm:presLayoutVars>
          <dgm:bulletEnabled val="1"/>
        </dgm:presLayoutVars>
      </dgm:prSet>
      <dgm:spPr/>
    </dgm:pt>
    <dgm:pt modelId="{21985353-24EA-42CF-BB2A-A3E5F39DADA3}" type="pres">
      <dgm:prSet presAssocID="{7C419D57-B146-41A0-90F2-18C2C8EA80E4}" presName="sibTrans" presStyleCnt="0"/>
      <dgm:spPr/>
    </dgm:pt>
    <dgm:pt modelId="{6FB4009B-8B1D-BF41-BDFC-326567C6B98B}" type="pres">
      <dgm:prSet presAssocID="{3318A53A-1FCB-0B4F-847C-E487F16BE559}" presName="textNode" presStyleLbl="node1" presStyleIdx="1" presStyleCnt="4" custScaleX="61760" custLinFactX="-6559" custLinFactNeighborX="-100000" custLinFactNeighborY="2027">
        <dgm:presLayoutVars>
          <dgm:bulletEnabled val="1"/>
        </dgm:presLayoutVars>
      </dgm:prSet>
      <dgm:spPr/>
    </dgm:pt>
    <dgm:pt modelId="{37A39A3A-BE7C-6341-9D3A-7EDD550A0E72}" type="pres">
      <dgm:prSet presAssocID="{F4C4C962-0D94-CE42-90A9-ECF908B6DE8B}" presName="sibTrans" presStyleCnt="0"/>
      <dgm:spPr/>
    </dgm:pt>
    <dgm:pt modelId="{4FF39127-654D-440C-B19C-F94C924D725F}" type="pres">
      <dgm:prSet presAssocID="{C6AA0370-3D5C-4774-AEA0-CD13833A23FC}" presName="textNode" presStyleLbl="node1" presStyleIdx="2" presStyleCnt="4" custScaleX="58471" custLinFactX="-10954" custLinFactNeighborX="-100000" custLinFactNeighborY="1388">
        <dgm:presLayoutVars>
          <dgm:bulletEnabled val="1"/>
        </dgm:presLayoutVars>
      </dgm:prSet>
      <dgm:spPr/>
    </dgm:pt>
    <dgm:pt modelId="{C146C52F-B0B5-47DD-A173-8F2FF834E6DC}" type="pres">
      <dgm:prSet presAssocID="{34789536-E30A-430C-9383-3AFDE7902471}" presName="sibTrans" presStyleCnt="0"/>
      <dgm:spPr/>
    </dgm:pt>
    <dgm:pt modelId="{8F705176-1C6E-4683-82DE-9E5C14F6A5E6}" type="pres">
      <dgm:prSet presAssocID="{2CADE974-136C-48B9-9888-8E1BAAB2AFDF}" presName="textNode" presStyleLbl="node1" presStyleIdx="3" presStyleCnt="4" custScaleX="58471" custLinFactX="-8486" custLinFactNeighborX="-100000" custLinFactNeighborY="434">
        <dgm:presLayoutVars>
          <dgm:bulletEnabled val="1"/>
        </dgm:presLayoutVars>
      </dgm:prSet>
      <dgm:spPr/>
    </dgm:pt>
  </dgm:ptLst>
  <dgm:cxnLst>
    <dgm:cxn modelId="{D11FD319-496F-4CCA-BBE1-6D31491D403C}" type="presOf" srcId="{2CADE974-136C-48B9-9888-8E1BAAB2AFDF}" destId="{8F705176-1C6E-4683-82DE-9E5C14F6A5E6}" srcOrd="0" destOrd="0" presId="urn:microsoft.com/office/officeart/2005/8/layout/hProcess9"/>
    <dgm:cxn modelId="{EFE84A62-E81E-4238-948D-AC423E16EDE5}" type="presOf" srcId="{CB274B74-718C-0443-9264-C9C60456EBFC}" destId="{A5CB9671-621E-604B-AC7C-62ECEB386550}" srcOrd="0" destOrd="0" presId="urn:microsoft.com/office/officeart/2005/8/layout/hProcess9"/>
    <dgm:cxn modelId="{48F2F376-BC4E-4694-BFCB-4CE9996E91CA}" srcId="{CB274B74-718C-0443-9264-C9C60456EBFC}" destId="{C6AA0370-3D5C-4774-AEA0-CD13833A23FC}" srcOrd="2" destOrd="0" parTransId="{79AB0D6C-391A-4108-90B8-407EEA93143B}" sibTransId="{34789536-E30A-430C-9383-3AFDE7902471}"/>
    <dgm:cxn modelId="{BEC17781-D82D-4A05-A870-D2F62CF56346}" srcId="{CB274B74-718C-0443-9264-C9C60456EBFC}" destId="{2CADE974-136C-48B9-9888-8E1BAAB2AFDF}" srcOrd="3" destOrd="0" parTransId="{8EF871DC-4FA7-49AC-A6DF-C4BB29C0737C}" sibTransId="{63F46A91-A5D1-47E8-BE1F-ABC41F18F2E5}"/>
    <dgm:cxn modelId="{1656709F-DE36-4687-8F30-09ED688FBEDE}" srcId="{CB274B74-718C-0443-9264-C9C60456EBFC}" destId="{AE9825AA-1954-4F32-9F45-F8AFCBD1589E}" srcOrd="0" destOrd="0" parTransId="{8AF5700A-8F4C-49A2-AF58-6929A3973202}" sibTransId="{7C419D57-B146-41A0-90F2-18C2C8EA80E4}"/>
    <dgm:cxn modelId="{B4AA21BE-9DAC-4155-8187-B7EDF4A13964}" type="presOf" srcId="{3318A53A-1FCB-0B4F-847C-E487F16BE559}" destId="{6FB4009B-8B1D-BF41-BDFC-326567C6B98B}" srcOrd="0" destOrd="0" presId="urn:microsoft.com/office/officeart/2005/8/layout/hProcess9"/>
    <dgm:cxn modelId="{FCB591C8-3BDE-4060-9339-6F4A57F333CD}" type="presOf" srcId="{AE9825AA-1954-4F32-9F45-F8AFCBD1589E}" destId="{3EA1C696-FC90-460E-BA67-497D6698581C}" srcOrd="0" destOrd="0" presId="urn:microsoft.com/office/officeart/2005/8/layout/hProcess9"/>
    <dgm:cxn modelId="{8872B4DB-3CC4-B34A-9382-4E548D308F16}" srcId="{CB274B74-718C-0443-9264-C9C60456EBFC}" destId="{3318A53A-1FCB-0B4F-847C-E487F16BE559}" srcOrd="1" destOrd="0" parTransId="{B28464DF-B67F-2B4A-B03D-4BE684859779}" sibTransId="{F4C4C962-0D94-CE42-90A9-ECF908B6DE8B}"/>
    <dgm:cxn modelId="{A2398AFF-946C-439F-AE18-C863B5631EB3}" type="presOf" srcId="{C6AA0370-3D5C-4774-AEA0-CD13833A23FC}" destId="{4FF39127-654D-440C-B19C-F94C924D725F}" srcOrd="0" destOrd="0" presId="urn:microsoft.com/office/officeart/2005/8/layout/hProcess9"/>
    <dgm:cxn modelId="{949193DC-AAAE-4319-A83B-B09E5F2E0331}" type="presParOf" srcId="{A5CB9671-621E-604B-AC7C-62ECEB386550}" destId="{3F693C35-69C9-0E4E-9492-43EB5C2C5DE3}" srcOrd="0" destOrd="0" presId="urn:microsoft.com/office/officeart/2005/8/layout/hProcess9"/>
    <dgm:cxn modelId="{072EDC95-409C-4B61-9674-2FBE6E2B45E1}" type="presParOf" srcId="{A5CB9671-621E-604B-AC7C-62ECEB386550}" destId="{41409371-0B07-C243-A0AA-6D316D5D9340}" srcOrd="1" destOrd="0" presId="urn:microsoft.com/office/officeart/2005/8/layout/hProcess9"/>
    <dgm:cxn modelId="{9CA809D7-0544-4ECA-8F0B-3619B3D7EDA8}" type="presParOf" srcId="{41409371-0B07-C243-A0AA-6D316D5D9340}" destId="{3EA1C696-FC90-460E-BA67-497D6698581C}" srcOrd="0" destOrd="0" presId="urn:microsoft.com/office/officeart/2005/8/layout/hProcess9"/>
    <dgm:cxn modelId="{2BFD0138-E26C-4C4F-9A88-04D14589CA58}" type="presParOf" srcId="{41409371-0B07-C243-A0AA-6D316D5D9340}" destId="{21985353-24EA-42CF-BB2A-A3E5F39DADA3}" srcOrd="1" destOrd="0" presId="urn:microsoft.com/office/officeart/2005/8/layout/hProcess9"/>
    <dgm:cxn modelId="{FA1637A5-0892-484F-BC91-7609EB43D2ED}" type="presParOf" srcId="{41409371-0B07-C243-A0AA-6D316D5D9340}" destId="{6FB4009B-8B1D-BF41-BDFC-326567C6B98B}" srcOrd="2" destOrd="0" presId="urn:microsoft.com/office/officeart/2005/8/layout/hProcess9"/>
    <dgm:cxn modelId="{5E0A17C6-ABA1-4799-8208-563A519835E8}" type="presParOf" srcId="{41409371-0B07-C243-A0AA-6D316D5D9340}" destId="{37A39A3A-BE7C-6341-9D3A-7EDD550A0E72}" srcOrd="3" destOrd="0" presId="urn:microsoft.com/office/officeart/2005/8/layout/hProcess9"/>
    <dgm:cxn modelId="{8F1EC64F-68A9-493F-B6A1-541C8F57A6F4}" type="presParOf" srcId="{41409371-0B07-C243-A0AA-6D316D5D9340}" destId="{4FF39127-654D-440C-B19C-F94C924D725F}" srcOrd="4" destOrd="0" presId="urn:microsoft.com/office/officeart/2005/8/layout/hProcess9"/>
    <dgm:cxn modelId="{D4A91809-D57F-4D07-BBEB-9BA52FBFFD3C}" type="presParOf" srcId="{41409371-0B07-C243-A0AA-6D316D5D9340}" destId="{C146C52F-B0B5-47DD-A173-8F2FF834E6DC}" srcOrd="5" destOrd="0" presId="urn:microsoft.com/office/officeart/2005/8/layout/hProcess9"/>
    <dgm:cxn modelId="{54F71379-CBF2-4007-9769-FCF0BF17C149}" type="presParOf" srcId="{41409371-0B07-C243-A0AA-6D316D5D9340}" destId="{8F705176-1C6E-4683-82DE-9E5C14F6A5E6}"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93C35-69C9-0E4E-9492-43EB5C2C5DE3}">
      <dsp:nvSpPr>
        <dsp:cNvPr id="0" name=""/>
        <dsp:cNvSpPr/>
      </dsp:nvSpPr>
      <dsp:spPr>
        <a:xfrm>
          <a:off x="4" y="0"/>
          <a:ext cx="9082102" cy="352428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EA1C696-FC90-460E-BA67-497D6698581C}">
      <dsp:nvSpPr>
        <dsp:cNvPr id="0" name=""/>
        <dsp:cNvSpPr/>
      </dsp:nvSpPr>
      <dsp:spPr>
        <a:xfrm>
          <a:off x="188258" y="1057285"/>
          <a:ext cx="1657693" cy="1409714"/>
        </a:xfrm>
        <a:prstGeom prst="roundRect">
          <a:avLst/>
        </a:prstGeom>
        <a:solidFill>
          <a:schemeClr val="accent5">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Temps 1</a:t>
          </a:r>
        </a:p>
      </dsp:txBody>
      <dsp:txXfrm>
        <a:off x="257075" y="1126102"/>
        <a:ext cx="1520059" cy="1272080"/>
      </dsp:txXfrm>
    </dsp:sp>
    <dsp:sp modelId="{6FB4009B-8B1D-BF41-BDFC-326567C6B98B}">
      <dsp:nvSpPr>
        <dsp:cNvPr id="0" name=""/>
        <dsp:cNvSpPr/>
      </dsp:nvSpPr>
      <dsp:spPr>
        <a:xfrm>
          <a:off x="2075547" y="1085860"/>
          <a:ext cx="1682732" cy="1409714"/>
        </a:xfrm>
        <a:prstGeom prst="roundRect">
          <a:avLst/>
        </a:prstGeom>
        <a:solidFill>
          <a:schemeClr val="accent5">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Temps</a:t>
          </a:r>
          <a:r>
            <a:rPr lang="fr-FR" sz="1600" kern="1200" baseline="0" dirty="0">
              <a:solidFill>
                <a:schemeClr val="tx1"/>
              </a:solidFill>
            </a:rPr>
            <a:t> 2</a:t>
          </a:r>
          <a:endParaRPr lang="fr-FR" sz="1600" kern="1200" dirty="0">
            <a:solidFill>
              <a:schemeClr val="tx1"/>
            </a:solidFill>
          </a:endParaRPr>
        </a:p>
      </dsp:txBody>
      <dsp:txXfrm>
        <a:off x="2144364" y="1154677"/>
        <a:ext cx="1545098" cy="1272080"/>
      </dsp:txXfrm>
    </dsp:sp>
    <dsp:sp modelId="{4FF39127-654D-440C-B19C-F94C924D725F}">
      <dsp:nvSpPr>
        <dsp:cNvPr id="0" name=""/>
        <dsp:cNvSpPr/>
      </dsp:nvSpPr>
      <dsp:spPr>
        <a:xfrm>
          <a:off x="4092638" y="1076852"/>
          <a:ext cx="1593119" cy="1409714"/>
        </a:xfrm>
        <a:prstGeom prst="roundRect">
          <a:avLst/>
        </a:prstGeom>
        <a:solidFill>
          <a:schemeClr val="accent5">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solidFill>
                <a:schemeClr val="tx1"/>
              </a:solidFill>
            </a:rPr>
            <a:t>Temps</a:t>
          </a:r>
          <a:r>
            <a:rPr lang="fr-FR" sz="1800" kern="1200" baseline="0" dirty="0">
              <a:solidFill>
                <a:schemeClr val="tx1"/>
              </a:solidFill>
            </a:rPr>
            <a:t> 3</a:t>
          </a:r>
          <a:endParaRPr lang="fr-FR" sz="1800" kern="1200" dirty="0">
            <a:solidFill>
              <a:schemeClr val="tx1"/>
            </a:solidFill>
          </a:endParaRPr>
        </a:p>
      </dsp:txBody>
      <dsp:txXfrm>
        <a:off x="4161455" y="1145669"/>
        <a:ext cx="1455485" cy="1272080"/>
      </dsp:txXfrm>
    </dsp:sp>
    <dsp:sp modelId="{8F705176-1C6E-4683-82DE-9E5C14F6A5E6}">
      <dsp:nvSpPr>
        <dsp:cNvPr id="0" name=""/>
        <dsp:cNvSpPr/>
      </dsp:nvSpPr>
      <dsp:spPr>
        <a:xfrm>
          <a:off x="6207106" y="1063403"/>
          <a:ext cx="1593119" cy="1409714"/>
        </a:xfrm>
        <a:prstGeom prst="roundRect">
          <a:avLst/>
        </a:prstGeom>
        <a:solidFill>
          <a:schemeClr val="accent5">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Temps 4</a:t>
          </a:r>
        </a:p>
      </dsp:txBody>
      <dsp:txXfrm>
        <a:off x="6275923" y="1132220"/>
        <a:ext cx="1455485" cy="127208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9B115A-2859-49DB-A067-8E80C3DB3CFE}" type="datetimeFigureOut">
              <a:rPr lang="fr-FR" smtClean="0"/>
              <a:t>24/05/2023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EB74AD-2829-4E1D-9642-9CD21DE0D52F}" type="slidenum">
              <a:rPr lang="fr-FR" smtClean="0"/>
              <a:t>‹N°›</a:t>
            </a:fld>
            <a:endParaRPr lang="fr-FR"/>
          </a:p>
        </p:txBody>
      </p:sp>
    </p:spTree>
    <p:extLst>
      <p:ext uri="{BB962C8B-B14F-4D97-AF65-F5344CB8AC3E}">
        <p14:creationId xmlns:p14="http://schemas.microsoft.com/office/powerpoint/2010/main" val="2841379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b="1" dirty="0"/>
              <a:t>Bonjour</a:t>
            </a:r>
            <a:r>
              <a:rPr lang="fr-FR" altLang="fr-FR" dirty="0"/>
              <a:t> à tous</a:t>
            </a:r>
          </a:p>
          <a:p>
            <a:r>
              <a:rPr lang="fr-FR" altLang="fr-FR" b="1" dirty="0"/>
              <a:t>Je m’appelle</a:t>
            </a:r>
          </a:p>
          <a:p>
            <a:r>
              <a:rPr lang="fr-FR" altLang="fr-FR" b="1" dirty="0"/>
              <a:t>Je suis MCF</a:t>
            </a:r>
          </a:p>
          <a:p>
            <a:r>
              <a:rPr lang="fr-FR" altLang="fr-FR" b="1" dirty="0"/>
              <a:t>L’étude</a:t>
            </a:r>
            <a:r>
              <a:rPr lang="fr-FR" altLang="fr-FR" dirty="0"/>
              <a:t> que je vous présente aujourd’hui s’intitule</a:t>
            </a:r>
          </a:p>
          <a:p>
            <a:r>
              <a:rPr lang="fr-FR" sz="1200" b="1" kern="1200" dirty="0">
                <a:solidFill>
                  <a:schemeClr val="tx1"/>
                </a:solidFill>
                <a:effectLst/>
                <a:latin typeface="+mn-lt"/>
                <a:ea typeface="+mn-ea"/>
                <a:cs typeface="+mn-cs"/>
              </a:rPr>
              <a:t>Cette  étude </a:t>
            </a:r>
            <a:r>
              <a:rPr lang="fr-FR" sz="1200" kern="1200" dirty="0">
                <a:solidFill>
                  <a:schemeClr val="tx1"/>
                </a:solidFill>
                <a:effectLst/>
                <a:latin typeface="+mn-lt"/>
                <a:ea typeface="+mn-ea"/>
                <a:cs typeface="+mn-cs"/>
              </a:rPr>
              <a:t>questionne la place de la bienveillance dans le monde de l’éducation. </a:t>
            </a:r>
            <a:endParaRPr lang="fr-FR" altLang="fr-FR" dirty="0"/>
          </a:p>
          <a:p>
            <a:r>
              <a:rPr lang="fr-FR" altLang="fr-FR" b="1" dirty="0"/>
              <a:t>Cette étude </a:t>
            </a:r>
            <a:r>
              <a:rPr lang="fr-FR" altLang="fr-FR" dirty="0"/>
              <a:t>a été réalisée par…</a:t>
            </a:r>
          </a:p>
          <a:p>
            <a:r>
              <a:rPr lang="fr-FR" altLang="fr-FR" dirty="0"/>
              <a:t>Malheureusement, ils ne peuvent pas être présents aujourd’hui. Je vais donc faire cette communication à leur place. </a:t>
            </a:r>
          </a:p>
          <a:p>
            <a:endParaRPr lang="fr-FR" dirty="0"/>
          </a:p>
        </p:txBody>
      </p:sp>
      <p:sp>
        <p:nvSpPr>
          <p:cNvPr id="4" name="Espace réservé du numéro de diapositive 3"/>
          <p:cNvSpPr>
            <a:spLocks noGrp="1"/>
          </p:cNvSpPr>
          <p:nvPr>
            <p:ph type="sldNum" sz="quarter" idx="5"/>
          </p:nvPr>
        </p:nvSpPr>
        <p:spPr/>
        <p:txBody>
          <a:bodyPr/>
          <a:lstStyle/>
          <a:p>
            <a:fld id="{31EB74AD-2829-4E1D-9642-9CD21DE0D52F}" type="slidenum">
              <a:rPr lang="fr-FR" smtClean="0"/>
              <a:t>1</a:t>
            </a:fld>
            <a:endParaRPr lang="fr-FR"/>
          </a:p>
        </p:txBody>
      </p:sp>
    </p:spTree>
    <p:extLst>
      <p:ext uri="{BB962C8B-B14F-4D97-AF65-F5344CB8AC3E}">
        <p14:creationId xmlns:p14="http://schemas.microsoft.com/office/powerpoint/2010/main" val="1133666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kern="100" dirty="0">
                <a:solidFill>
                  <a:srgbClr val="000000"/>
                </a:solidFill>
                <a:latin typeface="Times New Roman" panose="02020603050405020304" pitchFamily="18" charset="0"/>
                <a:cs typeface="Times New Roman" panose="02020603050405020304" pitchFamily="18" charset="0"/>
              </a:rPr>
              <a:t>Voici ces exemples de règles apprises durant le dispositif de formation</a:t>
            </a:r>
          </a:p>
          <a:p>
            <a:pPr algn="just"/>
            <a:r>
              <a:rPr lang="fr-FR" sz="1200" kern="100" dirty="0">
                <a:solidFill>
                  <a:srgbClr val="000000"/>
                </a:solidFill>
                <a:latin typeface="Times New Roman" panose="02020603050405020304" pitchFamily="18" charset="0"/>
                <a:cs typeface="Times New Roman" panose="02020603050405020304" pitchFamily="18" charset="0"/>
              </a:rPr>
              <a:t>Ces règles ont trois composantes…</a:t>
            </a:r>
          </a:p>
          <a:p>
            <a:pPr algn="just"/>
            <a:r>
              <a:rPr lang="fr-FR" sz="1200" kern="100" dirty="0">
                <a:solidFill>
                  <a:srgbClr val="000000"/>
                </a:solidFill>
                <a:latin typeface="Times New Roman" panose="02020603050405020304" pitchFamily="18" charset="0"/>
                <a:cs typeface="Times New Roman" panose="02020603050405020304" pitchFamily="18" charset="0"/>
              </a:rPr>
              <a:t>Le formateur créée un lien de signification entre ces trois composantes pour permettre aux formés de les apprendre. </a:t>
            </a:r>
          </a:p>
          <a:p>
            <a:pPr algn="just"/>
            <a:endParaRPr lang="fr-FR" sz="1200" kern="100" dirty="0">
              <a:solidFill>
                <a:srgbClr val="000000"/>
              </a:solidFill>
              <a:latin typeface="Times New Roman" panose="02020603050405020304" pitchFamily="18" charset="0"/>
              <a:cs typeface="Times New Roman" panose="02020603050405020304" pitchFamily="18" charset="0"/>
            </a:endParaRPr>
          </a:p>
          <a:p>
            <a:pPr algn="just"/>
            <a:endParaRPr lang="fr-FR" sz="1200" kern="100" dirty="0">
              <a:solidFill>
                <a:srgbClr val="000000"/>
              </a:solidFill>
              <a:latin typeface="Times New Roman" panose="02020603050405020304" pitchFamily="18" charset="0"/>
              <a:cs typeface="Times New Roman" panose="02020603050405020304" pitchFamily="18" charset="0"/>
            </a:endParaRPr>
          </a:p>
          <a:p>
            <a:pPr algn="just"/>
            <a:endParaRPr lang="fr-FR" sz="1200" kern="100" dirty="0">
              <a:solidFill>
                <a:srgbClr val="000000"/>
              </a:solidFill>
              <a:latin typeface="Times New Roman" panose="02020603050405020304" pitchFamily="18" charset="0"/>
              <a:cs typeface="Times New Roman" panose="02020603050405020304" pitchFamily="18" charset="0"/>
            </a:endParaRPr>
          </a:p>
          <a:p>
            <a:pPr algn="just"/>
            <a:r>
              <a:rPr lang="fr-FR" sz="1200" kern="100" dirty="0">
                <a:solidFill>
                  <a:srgbClr val="000000"/>
                </a:solidFill>
                <a:latin typeface="Times New Roman" panose="02020603050405020304" pitchFamily="18" charset="0"/>
                <a:cs typeface="Times New Roman" panose="02020603050405020304" pitchFamily="18" charset="0"/>
              </a:rPr>
              <a:t>4. </a:t>
            </a:r>
            <a:r>
              <a:rPr lang="fr-FR" sz="1200" strike="sngStrike" kern="100" dirty="0">
                <a:solidFill>
                  <a:srgbClr val="000000"/>
                </a:solidFill>
                <a:latin typeface="Times New Roman" panose="02020603050405020304" pitchFamily="18" charset="0"/>
                <a:cs typeface="Times New Roman" panose="02020603050405020304" pitchFamily="18" charset="0"/>
              </a:rPr>
              <a:t>Au cours de cet enseignement </a:t>
            </a:r>
            <a:r>
              <a:rPr lang="fr-FR" sz="1200" strike="noStrike" kern="100" dirty="0">
                <a:solidFill>
                  <a:srgbClr val="000000"/>
                </a:solidFill>
                <a:latin typeface="Times New Roman" panose="02020603050405020304" pitchFamily="18" charset="0"/>
                <a:cs typeface="Times New Roman" panose="02020603050405020304" pitchFamily="18" charset="0"/>
              </a:rPr>
              <a:t>Dans ce programme, les formateurs enseignent des ENS formalisées sous forme de règles, </a:t>
            </a:r>
            <a:r>
              <a:rPr lang="fr-FR" sz="1200" kern="100" dirty="0">
                <a:solidFill>
                  <a:srgbClr val="000000"/>
                </a:solidFill>
                <a:latin typeface="Times New Roman" panose="02020603050405020304" pitchFamily="18" charset="0"/>
                <a:cs typeface="Times New Roman" panose="02020603050405020304" pitchFamily="18" charset="0"/>
              </a:rPr>
              <a:t>les formateurs dressent un « lien de signification » (Bertone, </a:t>
            </a:r>
            <a:r>
              <a:rPr lang="fr-FR" sz="1200" kern="100" dirty="0" err="1">
                <a:solidFill>
                  <a:srgbClr val="000000"/>
                </a:solidFill>
                <a:latin typeface="Times New Roman" panose="02020603050405020304" pitchFamily="18" charset="0"/>
                <a:cs typeface="Times New Roman" panose="02020603050405020304" pitchFamily="18" charset="0"/>
              </a:rPr>
              <a:t>Chaliès</a:t>
            </a:r>
            <a:r>
              <a:rPr lang="fr-FR" sz="1200" kern="100" dirty="0">
                <a:solidFill>
                  <a:srgbClr val="000000"/>
                </a:solidFill>
                <a:latin typeface="Times New Roman" panose="02020603050405020304" pitchFamily="18" charset="0"/>
                <a:cs typeface="Times New Roman" panose="02020603050405020304" pitchFamily="18" charset="0"/>
              </a:rPr>
              <a:t> &amp; </a:t>
            </a:r>
            <a:r>
              <a:rPr lang="fr-FR" sz="1200" kern="100" dirty="0" err="1">
                <a:solidFill>
                  <a:srgbClr val="000000"/>
                </a:solidFill>
                <a:latin typeface="Times New Roman" panose="02020603050405020304" pitchFamily="18" charset="0"/>
                <a:cs typeface="Times New Roman" panose="02020603050405020304" pitchFamily="18" charset="0"/>
              </a:rPr>
              <a:t>Flavier</a:t>
            </a:r>
            <a:r>
              <a:rPr lang="fr-FR" sz="1200" kern="100" dirty="0">
                <a:solidFill>
                  <a:srgbClr val="000000"/>
                </a:solidFill>
                <a:latin typeface="Times New Roman" panose="02020603050405020304" pitchFamily="18" charset="0"/>
                <a:cs typeface="Times New Roman" panose="02020603050405020304" pitchFamily="18" charset="0"/>
              </a:rPr>
              <a:t>, 2009) :</a:t>
            </a:r>
          </a:p>
          <a:p>
            <a:pPr marL="342900" indent="-342900" algn="just">
              <a:buFontTx/>
              <a:buChar char="-"/>
            </a:pPr>
            <a:r>
              <a:rPr lang="fr-FR" sz="1200" kern="100" dirty="0">
                <a:solidFill>
                  <a:srgbClr val="000000"/>
                </a:solidFill>
                <a:latin typeface="Times New Roman" panose="02020603050405020304" pitchFamily="18" charset="0"/>
                <a:cs typeface="Times New Roman" panose="02020603050405020304" pitchFamily="18" charset="0"/>
              </a:rPr>
              <a:t>(a) une composante langagière permettant d’étiqueter, c’est-à-dire de nommer l’expérience vécue, une action ou un fait donnés, par une règle </a:t>
            </a:r>
          </a:p>
          <a:p>
            <a:pPr marL="342900" indent="-342900" algn="just">
              <a:buFontTx/>
              <a:buChar char="-"/>
            </a:pPr>
            <a:r>
              <a:rPr lang="fr-FR" sz="1200" kern="100" dirty="0">
                <a:solidFill>
                  <a:srgbClr val="000000"/>
                </a:solidFill>
                <a:latin typeface="Times New Roman" panose="02020603050405020304" pitchFamily="18" charset="0"/>
                <a:cs typeface="Times New Roman" panose="02020603050405020304" pitchFamily="18" charset="0"/>
              </a:rPr>
              <a:t>(b) une composante perceptive constitutive d’un « échantillon » de ladite expérience (action ou fait désignés), permettant de l’exemplariser</a:t>
            </a:r>
          </a:p>
          <a:p>
            <a:pPr marL="342900" indent="-342900" algn="just">
              <a:buFontTx/>
              <a:buChar char="-"/>
            </a:pPr>
            <a:r>
              <a:rPr lang="fr-FR" sz="1200" kern="100" dirty="0">
                <a:solidFill>
                  <a:srgbClr val="000000"/>
                </a:solidFill>
                <a:latin typeface="Times New Roman" panose="02020603050405020304" pitchFamily="18" charset="0"/>
                <a:cs typeface="Times New Roman" panose="02020603050405020304" pitchFamily="18" charset="0"/>
              </a:rPr>
              <a:t>(c) une composante permettant d’associer, à une action réalisée, des résultats attendus ou, à un fait constaté, des conséquences habituelles</a:t>
            </a:r>
          </a:p>
          <a:p>
            <a:pPr marL="342900" indent="-342900" algn="just">
              <a:buFontTx/>
              <a:buChar char="-"/>
            </a:pPr>
            <a:endParaRPr lang="fr-FR" sz="1200" kern="100" dirty="0">
              <a:solidFill>
                <a:srgbClr val="000000"/>
              </a:solidFill>
              <a:latin typeface="Times New Roman" panose="02020603050405020304" pitchFamily="18" charset="0"/>
              <a:cs typeface="Times New Roman" panose="02020603050405020304" pitchFamily="18" charset="0"/>
            </a:endParaRPr>
          </a:p>
          <a:p>
            <a:pPr algn="just"/>
            <a:r>
              <a:rPr lang="fr-FR" sz="1200" kern="100" dirty="0">
                <a:solidFill>
                  <a:srgbClr val="000000"/>
                </a:solidFill>
                <a:latin typeface="Times New Roman" panose="02020603050405020304" pitchFamily="18" charset="0"/>
                <a:cs typeface="Times New Roman" panose="02020603050405020304" pitchFamily="18" charset="0"/>
              </a:rPr>
              <a:t>5. Chaque règle peut donc être formalisée : [« Objet de la signification » vaut dans les circonstances ou « ensemble des circonstances évoquées pour étayer la signification » ce qui obtient comme résultat « ensemble des résultats constatés et /ou attendus »].</a:t>
            </a:r>
          </a:p>
          <a:p>
            <a:endParaRPr lang="fr-FR" dirty="0"/>
          </a:p>
        </p:txBody>
      </p:sp>
      <p:sp>
        <p:nvSpPr>
          <p:cNvPr id="4" name="Espace réservé du numéro de diapositive 3"/>
          <p:cNvSpPr>
            <a:spLocks noGrp="1"/>
          </p:cNvSpPr>
          <p:nvPr>
            <p:ph type="sldNum" sz="quarter" idx="5"/>
          </p:nvPr>
        </p:nvSpPr>
        <p:spPr/>
        <p:txBody>
          <a:bodyPr/>
          <a:lstStyle/>
          <a:p>
            <a:fld id="{31EB74AD-2829-4E1D-9642-9CD21DE0D52F}" type="slidenum">
              <a:rPr lang="fr-FR" smtClean="0"/>
              <a:t>11</a:t>
            </a:fld>
            <a:endParaRPr lang="fr-FR"/>
          </a:p>
        </p:txBody>
      </p:sp>
    </p:spTree>
    <p:extLst>
      <p:ext uri="{BB962C8B-B14F-4D97-AF65-F5344CB8AC3E}">
        <p14:creationId xmlns:p14="http://schemas.microsoft.com/office/powerpoint/2010/main" val="2280420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a:extLst>
              <a:ext uri="{FF2B5EF4-FFF2-40B4-BE49-F238E27FC236}">
                <a16:creationId xmlns:a16="http://schemas.microsoft.com/office/drawing/2014/main" id="{125A864E-A7B2-4F31-A024-57394A9B9F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Espace réservé des commentaires 2">
            <a:extLst>
              <a:ext uri="{FF2B5EF4-FFF2-40B4-BE49-F238E27FC236}">
                <a16:creationId xmlns:a16="http://schemas.microsoft.com/office/drawing/2014/main" id="{FA6D856A-76FA-4BA4-AD25-25072C0602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fr-FR" sz="1200" kern="100" dirty="0">
                <a:solidFill>
                  <a:srgbClr val="000000"/>
                </a:solidFill>
                <a:latin typeface="Times New Roman" panose="02020603050405020304" pitchFamily="18" charset="0"/>
                <a:cs typeface="Times New Roman" panose="02020603050405020304" pitchFamily="18" charset="0"/>
              </a:rPr>
              <a:t>Prenant appui sur ce cadre théorique, la formation d’un enseignant novice se déroule en trois étapes : </a:t>
            </a:r>
          </a:p>
          <a:p>
            <a:pPr algn="just"/>
            <a:endParaRPr lang="fr-FR" sz="1200" kern="100" dirty="0">
              <a:solidFill>
                <a:srgbClr val="000000"/>
              </a:solidFill>
              <a:latin typeface="Times New Roman" panose="02020603050405020304" pitchFamily="18" charset="0"/>
              <a:cs typeface="Times New Roman" panose="02020603050405020304" pitchFamily="18" charset="0"/>
            </a:endParaRPr>
          </a:p>
          <a:p>
            <a:pPr algn="just"/>
            <a:r>
              <a:rPr lang="fr-FR" sz="1200" kern="100" dirty="0">
                <a:solidFill>
                  <a:srgbClr val="000000"/>
                </a:solidFill>
                <a:latin typeface="Times New Roman" panose="02020603050405020304" pitchFamily="18" charset="0"/>
                <a:cs typeface="Times New Roman" panose="02020603050405020304" pitchFamily="18" charset="0"/>
              </a:rPr>
              <a:t>6. Chaque règle enseignée par les formateurs se transforme en expérience « étalon » (Williams, 2002) pour l’EN lorsqu’il s’engage en situation de travail en classe ou en situation de formation.</a:t>
            </a:r>
          </a:p>
          <a:p>
            <a:pPr algn="just"/>
            <a:endParaRPr lang="fr-FR" sz="1200" kern="100" dirty="0">
              <a:solidFill>
                <a:srgbClr val="000000"/>
              </a:solidFill>
              <a:latin typeface="Times New Roman" panose="02020603050405020304" pitchFamily="18" charset="0"/>
              <a:cs typeface="Times New Roman" panose="02020603050405020304" pitchFamily="18" charset="0"/>
            </a:endParaRPr>
          </a:p>
          <a:p>
            <a:pPr algn="just"/>
            <a:r>
              <a:rPr lang="fr-FR" sz="1200" kern="100" dirty="0">
                <a:solidFill>
                  <a:srgbClr val="000000"/>
                </a:solidFill>
                <a:latin typeface="Times New Roman" panose="02020603050405020304" pitchFamily="18" charset="0"/>
                <a:cs typeface="Times New Roman" panose="02020603050405020304" pitchFamily="18" charset="0"/>
              </a:rPr>
              <a:t>7. Les formateurs s’engagent dans une activité « d’accompagnement des premiers suivis » des règles par l’EN dans un contexte qui peut d’ailleurs être plus ou moins aménagé. C’est au travers du constat de ces résultats que l’EN pourra alors rattacher une intention professionnelle à la règle suivie (Nelson, 2008). Lors de ces premiers suivis de la règle par l’EN, les formateurs s’engagent, si nécessaire, dans une activité d’« explication ostensive » (Davis, 2009).</a:t>
            </a:r>
          </a:p>
          <a:p>
            <a:pPr algn="just">
              <a:spcBef>
                <a:spcPct val="0"/>
              </a:spcBef>
            </a:pPr>
            <a:endParaRPr lang="fr-FR" altLang="fr-FR" dirty="0"/>
          </a:p>
          <a:p>
            <a:pPr marL="0" marR="0" lvl="0" indent="0" algn="just" defTabSz="914400" rtl="0" eaLnBrk="1" fontAlgn="auto" latinLnBrk="0" hangingPunct="1">
              <a:lnSpc>
                <a:spcPct val="100000"/>
              </a:lnSpc>
              <a:spcBef>
                <a:spcPct val="0"/>
              </a:spcBef>
              <a:spcAft>
                <a:spcPts val="0"/>
              </a:spcAft>
              <a:buClrTx/>
              <a:buSzTx/>
              <a:buFontTx/>
              <a:buNone/>
              <a:tabLst/>
              <a:defRPr/>
            </a:pPr>
            <a:r>
              <a:rPr lang="fr-FR" sz="1200" kern="100" dirty="0">
                <a:solidFill>
                  <a:srgbClr val="000000"/>
                </a:solidFill>
                <a:latin typeface="Times New Roman" panose="02020603050405020304" pitchFamily="18" charset="0"/>
                <a:cs typeface="Times New Roman" panose="02020603050405020304" pitchFamily="18" charset="0"/>
              </a:rPr>
              <a:t>8. Une fois la ou les règles apprises, l’EN est en mesure de s’émanciper du contrôle des formateurs et s’engager dans l’interprétation de cette ou de ces règles (Winch, 2009) c’est-à-dire d’en faire un usage « extensif » au-delà des situations d’apprentissage originelles. C’est alors le début de son développement professionnel. </a:t>
            </a:r>
          </a:p>
          <a:p>
            <a:pPr algn="just">
              <a:spcBef>
                <a:spcPct val="0"/>
              </a:spcBef>
            </a:pPr>
            <a:endParaRPr lang="fr-FR" altLang="fr-FR" dirty="0"/>
          </a:p>
        </p:txBody>
      </p:sp>
      <p:sp>
        <p:nvSpPr>
          <p:cNvPr id="19460" name="Espace réservé du numéro de diapositive 3">
            <a:extLst>
              <a:ext uri="{FF2B5EF4-FFF2-40B4-BE49-F238E27FC236}">
                <a16:creationId xmlns:a16="http://schemas.microsoft.com/office/drawing/2014/main" id="{FEC89863-5CC8-446F-95F3-04514CC01B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0FC6DA-0144-45F4-A469-88D1E9B03630}" type="slidenum">
              <a:rPr lang="fr-FR" altLang="fr-FR" smtClean="0">
                <a:latin typeface="Calibri" panose="020F0502020204030204" pitchFamily="34" charset="0"/>
              </a:rPr>
              <a:pPr/>
              <a:t>12</a:t>
            </a:fld>
            <a:endParaRPr lang="fr-FR" altLang="fr-FR">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a:extLst>
              <a:ext uri="{FF2B5EF4-FFF2-40B4-BE49-F238E27FC236}">
                <a16:creationId xmlns:a16="http://schemas.microsoft.com/office/drawing/2014/main" id="{685D8C64-342E-433B-95E6-C9D9C0BE60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Espace réservé des notes 2">
            <a:extLst>
              <a:ext uri="{FF2B5EF4-FFF2-40B4-BE49-F238E27FC236}">
                <a16:creationId xmlns:a16="http://schemas.microsoft.com/office/drawing/2014/main" id="{C4FF6B82-C3E7-4D55-9182-38037C16F7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dirty="0"/>
              <a:t>J’arrive maintenant à la méthodologie de recherche</a:t>
            </a:r>
          </a:p>
        </p:txBody>
      </p:sp>
      <p:sp>
        <p:nvSpPr>
          <p:cNvPr id="26628" name="Espace réservé du numéro de diapositive 3">
            <a:extLst>
              <a:ext uri="{FF2B5EF4-FFF2-40B4-BE49-F238E27FC236}">
                <a16:creationId xmlns:a16="http://schemas.microsoft.com/office/drawing/2014/main" id="{373BBFA6-87FB-4B50-A9E6-3A3C6426DE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47A6DD2-75F4-47C5-9F82-0B8EF45C65CF}" type="slidenum">
              <a:rPr lang="fr-FR" altLang="fr-FR" smtClean="0">
                <a:latin typeface="Calibri" panose="020F0502020204030204" pitchFamily="34" charset="0"/>
              </a:rPr>
              <a:pPr/>
              <a:t>13</a:t>
            </a:fld>
            <a:endParaRPr lang="fr-FR" altLang="fr-FR">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lang="fr-FR" sz="1200" kern="1200" dirty="0">
                <a:solidFill>
                  <a:schemeClr val="tx1"/>
                </a:solidFill>
                <a:effectLst/>
                <a:latin typeface="+mn-lt"/>
                <a:ea typeface="+mn-ea"/>
                <a:cs typeface="+mn-cs"/>
              </a:rPr>
              <a:t>L’étude a été menée dans le cadre d’un Dispositif expérimental de formation en alternance dans le cadre de tutorat d’enseignant novice</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lang="fr-FR" sz="1200" kern="1200" dirty="0">
                <a:solidFill>
                  <a:schemeClr val="tx1"/>
                </a:solidFill>
                <a:effectLst/>
                <a:latin typeface="+mn-lt"/>
                <a:ea typeface="+mn-ea"/>
                <a:cs typeface="+mn-cs"/>
              </a:rPr>
              <a:t>Plus exactement, ce dispositif a concerné deux </a:t>
            </a:r>
            <a:r>
              <a:rPr lang="fr-FR" sz="1200" kern="1200" dirty="0" err="1">
                <a:solidFill>
                  <a:schemeClr val="tx1"/>
                </a:solidFill>
                <a:effectLst/>
                <a:latin typeface="+mn-lt"/>
                <a:ea typeface="+mn-ea"/>
                <a:cs typeface="+mn-cs"/>
              </a:rPr>
              <a:t>tryades</a:t>
            </a:r>
            <a:r>
              <a:rPr lang="fr-FR" sz="1200" kern="1200" dirty="0">
                <a:solidFill>
                  <a:schemeClr val="tx1"/>
                </a:solidFill>
                <a:effectLst/>
                <a:latin typeface="+mn-lt"/>
                <a:ea typeface="+mn-ea"/>
                <a:cs typeface="+mn-cs"/>
              </a:rPr>
              <a:t> composée</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lang="fr-FR" sz="1200" kern="1200" dirty="0">
                <a:solidFill>
                  <a:schemeClr val="tx1"/>
                </a:solidFill>
                <a:effectLst/>
                <a:latin typeface="+mn-lt"/>
                <a:ea typeface="+mn-ea"/>
                <a:cs typeface="+mn-cs"/>
              </a:rPr>
              <a:t>Nous avons donc étudié…lors… placé dans une situation de travail de </a:t>
            </a:r>
            <a:r>
              <a:rPr lang="fr-FR" sz="1200" kern="1200" dirty="0" err="1">
                <a:solidFill>
                  <a:schemeClr val="tx1"/>
                </a:solidFill>
                <a:effectLst/>
                <a:latin typeface="+mn-lt"/>
                <a:ea typeface="+mn-ea"/>
                <a:cs typeface="+mn-cs"/>
              </a:rPr>
              <a:t>co</a:t>
            </a:r>
            <a:r>
              <a:rPr lang="fr-FR" sz="1200" kern="1200" dirty="0">
                <a:solidFill>
                  <a:schemeClr val="tx1"/>
                </a:solidFill>
                <a:effectLst/>
                <a:latin typeface="+mn-lt"/>
                <a:ea typeface="+mn-ea"/>
                <a:cs typeface="+mn-cs"/>
              </a:rPr>
              <a:t>-enseignement avec leur tuteur au desquelles un entretien d’auto-confrontation a été réalisé avec les différents acteurs.</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lang="fr-FR" sz="1200" kern="1200" dirty="0">
                <a:solidFill>
                  <a:schemeClr val="tx1"/>
                </a:solidFill>
                <a:effectLst/>
                <a:latin typeface="+mn-lt"/>
                <a:ea typeface="+mn-ea"/>
                <a:cs typeface="+mn-cs"/>
              </a:rPr>
              <a:t>L’étude de ce contexte doit nous permettre de répondre…</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kern="100" dirty="0">
                <a:solidFill>
                  <a:srgbClr val="000000"/>
                </a:solidFill>
                <a:latin typeface="Times New Roman" panose="02020603050405020304" pitchFamily="18" charset="0"/>
                <a:cs typeface="Times New Roman" panose="02020603050405020304" pitchFamily="18" charset="0"/>
              </a:rPr>
              <a:t>2. Cette étude s’inscrit dans le parcours de formation de deux étudiants volontaires en 2ème année de Master 2 Métier de l’Enseignement, de l’Education et de la Formation (MEEF) de la filière Education Physique et Sportive (EPS).</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endParaRPr lang="fr-FR" sz="1200" kern="100" dirty="0">
              <a:solidFill>
                <a:srgbClr val="000000"/>
              </a:solidFill>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kern="100" dirty="0">
                <a:solidFill>
                  <a:srgbClr val="000000"/>
                </a:solidFill>
                <a:latin typeface="Times New Roman" panose="02020603050405020304" pitchFamily="18" charset="0"/>
                <a:cs typeface="Times New Roman" panose="02020603050405020304" pitchFamily="18" charset="0"/>
              </a:rPr>
              <a:t>3. Ces étudiants effectuent leur Stage de Pratiques Accompagnées (SPA) dans la classe de leur tuteur 6h par semaine en potentielle situation de </a:t>
            </a:r>
            <a:r>
              <a:rPr lang="fr-FR" sz="1200" kern="100" dirty="0" err="1">
                <a:solidFill>
                  <a:srgbClr val="000000"/>
                </a:solidFill>
                <a:latin typeface="Times New Roman" panose="02020603050405020304" pitchFamily="18" charset="0"/>
                <a:cs typeface="Times New Roman" panose="02020603050405020304" pitchFamily="18" charset="0"/>
              </a:rPr>
              <a:t>co</a:t>
            </a:r>
            <a:r>
              <a:rPr lang="fr-FR" sz="1200" kern="100" dirty="0">
                <a:solidFill>
                  <a:srgbClr val="000000"/>
                </a:solidFill>
                <a:latin typeface="Times New Roman" panose="02020603050405020304" pitchFamily="18" charset="0"/>
                <a:cs typeface="Times New Roman" panose="02020603050405020304" pitchFamily="18" charset="0"/>
              </a:rPr>
              <a:t>-enseignement </a:t>
            </a:r>
            <a:r>
              <a:rPr lang="fr-FR" sz="1200" strike="sngStrike" kern="100" dirty="0">
                <a:solidFill>
                  <a:srgbClr val="000000"/>
                </a:solidFill>
                <a:latin typeface="Times New Roman" panose="02020603050405020304" pitchFamily="18" charset="0"/>
                <a:cs typeface="Times New Roman" panose="02020603050405020304" pitchFamily="18" charset="0"/>
              </a:rPr>
              <a:t>afin d’observer l’impact sur ses pratiques mais également l’influence sur celles du tuteur.</a:t>
            </a:r>
          </a:p>
          <a:p>
            <a:endParaRPr lang="fr-FR" dirty="0"/>
          </a:p>
        </p:txBody>
      </p:sp>
      <p:sp>
        <p:nvSpPr>
          <p:cNvPr id="4" name="Espace réservé du numéro de diapositive 3"/>
          <p:cNvSpPr>
            <a:spLocks noGrp="1"/>
          </p:cNvSpPr>
          <p:nvPr>
            <p:ph type="sldNum" sz="quarter" idx="5"/>
          </p:nvPr>
        </p:nvSpPr>
        <p:spPr/>
        <p:txBody>
          <a:bodyPr/>
          <a:lstStyle/>
          <a:p>
            <a:fld id="{31EB74AD-2829-4E1D-9642-9CD21DE0D52F}" type="slidenum">
              <a:rPr lang="fr-FR" smtClean="0"/>
              <a:t>14</a:t>
            </a:fld>
            <a:endParaRPr lang="fr-FR"/>
          </a:p>
        </p:txBody>
      </p:sp>
    </p:spTree>
    <p:extLst>
      <p:ext uri="{BB962C8B-B14F-4D97-AF65-F5344CB8AC3E}">
        <p14:creationId xmlns:p14="http://schemas.microsoft.com/office/powerpoint/2010/main" val="4124856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a:extLst>
              <a:ext uri="{FF2B5EF4-FFF2-40B4-BE49-F238E27FC236}">
                <a16:creationId xmlns:a16="http://schemas.microsoft.com/office/drawing/2014/main" id="{3B1A07DF-FDD2-4DEA-949A-4588E22F86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Espace réservé des commentaires 2">
            <a:extLst>
              <a:ext uri="{FF2B5EF4-FFF2-40B4-BE49-F238E27FC236}">
                <a16:creationId xmlns:a16="http://schemas.microsoft.com/office/drawing/2014/main" id="{D03AC778-BB90-4C38-B1C8-5B698A1863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28676" name="Espace réservé du numéro de diapositive 3">
            <a:extLst>
              <a:ext uri="{FF2B5EF4-FFF2-40B4-BE49-F238E27FC236}">
                <a16:creationId xmlns:a16="http://schemas.microsoft.com/office/drawing/2014/main" id="{1D765E89-F6A2-4EF1-8B42-3D9F889676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82A27F0-3E7E-44E7-AE09-1B7AAA70108B}" type="slidenum">
              <a:rPr lang="fr-FR" altLang="fr-FR" smtClean="0">
                <a:latin typeface="Calibri" panose="020F0502020204030204" pitchFamily="34" charset="0"/>
              </a:rPr>
              <a:pPr/>
              <a:t>15</a:t>
            </a:fld>
            <a:endParaRPr lang="fr-FR" altLang="fr-FR">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a:extLst>
              <a:ext uri="{FF2B5EF4-FFF2-40B4-BE49-F238E27FC236}">
                <a16:creationId xmlns:a16="http://schemas.microsoft.com/office/drawing/2014/main" id="{FA2307EC-A48C-4317-97A1-0B1C224526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Espace réservé des commentaires 2">
            <a:extLst>
              <a:ext uri="{FF2B5EF4-FFF2-40B4-BE49-F238E27FC236}">
                <a16:creationId xmlns:a16="http://schemas.microsoft.com/office/drawing/2014/main" id="{AF12CE4B-CD0E-46E8-9E3D-A28D469E844F}"/>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fr-FR" altLang="fr-FR" dirty="0"/>
              <a:t>L’objet de ce temps est que…</a:t>
            </a:r>
          </a:p>
        </p:txBody>
      </p:sp>
      <p:sp>
        <p:nvSpPr>
          <p:cNvPr id="30724" name="Espace réservé du numéro de diapositive 3">
            <a:extLst>
              <a:ext uri="{FF2B5EF4-FFF2-40B4-BE49-F238E27FC236}">
                <a16:creationId xmlns:a16="http://schemas.microsoft.com/office/drawing/2014/main" id="{CFA3AF7D-C6AD-4A23-98B2-45C3F1D855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7A8F5D5-46DD-4E3C-894C-BE29277279E5}" type="slidenum">
              <a:rPr lang="fr-FR" altLang="fr-FR" smtClean="0">
                <a:latin typeface="Calibri" panose="020F0502020204030204" pitchFamily="34" charset="0"/>
              </a:rPr>
              <a:pPr/>
              <a:t>16</a:t>
            </a:fld>
            <a:endParaRPr lang="fr-FR" altLang="fr-FR">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a:extLst>
              <a:ext uri="{FF2B5EF4-FFF2-40B4-BE49-F238E27FC236}">
                <a16:creationId xmlns:a16="http://schemas.microsoft.com/office/drawing/2014/main" id="{FA2307EC-A48C-4317-97A1-0B1C224526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Espace réservé des commentaires 2">
            <a:extLst>
              <a:ext uri="{FF2B5EF4-FFF2-40B4-BE49-F238E27FC236}">
                <a16:creationId xmlns:a16="http://schemas.microsoft.com/office/drawing/2014/main" id="{AF12CE4B-CD0E-46E8-9E3D-A28D469E844F}"/>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fr-FR" altLang="fr-FR" dirty="0"/>
              <a:t>Le 2</a:t>
            </a:r>
            <a:r>
              <a:rPr lang="fr-FR" altLang="fr-FR" baseline="30000" dirty="0"/>
              <a:t>e</a:t>
            </a:r>
            <a:r>
              <a:rPr lang="fr-FR" altLang="fr-FR" dirty="0"/>
              <a:t> temps…</a:t>
            </a:r>
          </a:p>
          <a:p>
            <a:pPr>
              <a:defRPr/>
            </a:pPr>
            <a:r>
              <a:rPr lang="fr-FR" altLang="fr-FR" dirty="0"/>
              <a:t>Très concrètement, les EN ont été…</a:t>
            </a:r>
          </a:p>
        </p:txBody>
      </p:sp>
      <p:sp>
        <p:nvSpPr>
          <p:cNvPr id="30724" name="Espace réservé du numéro de diapositive 3">
            <a:extLst>
              <a:ext uri="{FF2B5EF4-FFF2-40B4-BE49-F238E27FC236}">
                <a16:creationId xmlns:a16="http://schemas.microsoft.com/office/drawing/2014/main" id="{CFA3AF7D-C6AD-4A23-98B2-45C3F1D855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7A8F5D5-46DD-4E3C-894C-BE29277279E5}" type="slidenum">
              <a:rPr lang="fr-FR" altLang="fr-FR" smtClean="0">
                <a:latin typeface="Calibri" panose="020F0502020204030204" pitchFamily="34" charset="0"/>
              </a:rPr>
              <a:pPr/>
              <a:t>17</a:t>
            </a:fld>
            <a:endParaRPr lang="fr-FR" altLang="fr-FR">
              <a:latin typeface="Calibri" panose="020F0502020204030204" pitchFamily="34" charset="0"/>
            </a:endParaRPr>
          </a:p>
        </p:txBody>
      </p:sp>
    </p:spTree>
    <p:extLst>
      <p:ext uri="{BB962C8B-B14F-4D97-AF65-F5344CB8AC3E}">
        <p14:creationId xmlns:p14="http://schemas.microsoft.com/office/powerpoint/2010/main" val="2754395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a:extLst>
              <a:ext uri="{FF2B5EF4-FFF2-40B4-BE49-F238E27FC236}">
                <a16:creationId xmlns:a16="http://schemas.microsoft.com/office/drawing/2014/main" id="{FA2307EC-A48C-4317-97A1-0B1C224526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Espace réservé des commentaires 2">
            <a:extLst>
              <a:ext uri="{FF2B5EF4-FFF2-40B4-BE49-F238E27FC236}">
                <a16:creationId xmlns:a16="http://schemas.microsoft.com/office/drawing/2014/main" id="{AF12CE4B-CD0E-46E8-9E3D-A28D469E844F}"/>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fr-FR" altLang="fr-FR" dirty="0"/>
              <a:t>Ce temps consistait pour les EN…</a:t>
            </a:r>
          </a:p>
          <a:p>
            <a:pPr>
              <a:defRPr/>
            </a:pPr>
            <a:r>
              <a:rPr lang="fr-FR" altLang="fr-FR" dirty="0"/>
              <a:t>Ils dont été amenés suivre les règles précédemment apprises lors de leur intervention </a:t>
            </a:r>
            <a:r>
              <a:rPr lang="fr-FR" altLang="fr-FR" dirty="0" err="1"/>
              <a:t>aurprès</a:t>
            </a:r>
            <a:r>
              <a:rPr lang="fr-FR" altLang="fr-FR" dirty="0"/>
              <a:t> des élèves lorsqu’ils étaient en situation de </a:t>
            </a:r>
            <a:r>
              <a:rPr lang="fr-FR" altLang="fr-FR" dirty="0" err="1"/>
              <a:t>co</a:t>
            </a:r>
            <a:r>
              <a:rPr lang="fr-FR" altLang="fr-FR" dirty="0"/>
              <a:t>-enseignement avec leur tuteur. </a:t>
            </a:r>
          </a:p>
        </p:txBody>
      </p:sp>
      <p:sp>
        <p:nvSpPr>
          <p:cNvPr id="30724" name="Espace réservé du numéro de diapositive 3">
            <a:extLst>
              <a:ext uri="{FF2B5EF4-FFF2-40B4-BE49-F238E27FC236}">
                <a16:creationId xmlns:a16="http://schemas.microsoft.com/office/drawing/2014/main" id="{CFA3AF7D-C6AD-4A23-98B2-45C3F1D855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7A8F5D5-46DD-4E3C-894C-BE29277279E5}" type="slidenum">
              <a:rPr lang="fr-FR" altLang="fr-FR" smtClean="0">
                <a:latin typeface="Calibri" panose="020F0502020204030204" pitchFamily="34" charset="0"/>
              </a:rPr>
              <a:pPr/>
              <a:t>18</a:t>
            </a:fld>
            <a:endParaRPr lang="fr-FR" altLang="fr-FR">
              <a:latin typeface="Calibri" panose="020F0502020204030204" pitchFamily="34" charset="0"/>
            </a:endParaRPr>
          </a:p>
        </p:txBody>
      </p:sp>
    </p:spTree>
    <p:extLst>
      <p:ext uri="{BB962C8B-B14F-4D97-AF65-F5344CB8AC3E}">
        <p14:creationId xmlns:p14="http://schemas.microsoft.com/office/powerpoint/2010/main" val="3293640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a:extLst>
              <a:ext uri="{FF2B5EF4-FFF2-40B4-BE49-F238E27FC236}">
                <a16:creationId xmlns:a16="http://schemas.microsoft.com/office/drawing/2014/main" id="{FA2307EC-A48C-4317-97A1-0B1C224526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Espace réservé des commentaires 2">
            <a:extLst>
              <a:ext uri="{FF2B5EF4-FFF2-40B4-BE49-F238E27FC236}">
                <a16:creationId xmlns:a16="http://schemas.microsoft.com/office/drawing/2014/main" id="{AF12CE4B-CD0E-46E8-9E3D-A28D469E844F}"/>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fr-FR" altLang="fr-FR" dirty="0"/>
              <a:t>Enfin, le temps 4 a consisté en un.. où étaient présents le FU, le T et l’EN</a:t>
            </a:r>
          </a:p>
          <a:p>
            <a:pPr>
              <a:defRPr/>
            </a:pPr>
            <a:r>
              <a:rPr lang="fr-FR" altLang="fr-FR" dirty="0"/>
              <a:t>Le formateur universitaire er le T sont revenus que la façon dont l’EN a mis en œuvre ces pratiques bienveillantes lors de la leçon  c’est-à-dire comment il a suivi les règles apprises en formation en contexte réel d’enseignement. Le F a ainsi été amené à lever certaines </a:t>
            </a:r>
            <a:r>
              <a:rPr lang="fr-FR" altLang="fr-FR" dirty="0" err="1"/>
              <a:t>mésinterprations</a:t>
            </a:r>
            <a:r>
              <a:rPr lang="fr-FR" altLang="fr-FR" dirty="0"/>
              <a:t> de la part de la part de l’EN sur le suivi des ces règles. </a:t>
            </a:r>
          </a:p>
        </p:txBody>
      </p:sp>
      <p:sp>
        <p:nvSpPr>
          <p:cNvPr id="30724" name="Espace réservé du numéro de diapositive 3">
            <a:extLst>
              <a:ext uri="{FF2B5EF4-FFF2-40B4-BE49-F238E27FC236}">
                <a16:creationId xmlns:a16="http://schemas.microsoft.com/office/drawing/2014/main" id="{CFA3AF7D-C6AD-4A23-98B2-45C3F1D855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7A8F5D5-46DD-4E3C-894C-BE29277279E5}" type="slidenum">
              <a:rPr lang="fr-FR" altLang="fr-FR" smtClean="0">
                <a:latin typeface="Calibri" panose="020F0502020204030204" pitchFamily="34" charset="0"/>
              </a:rPr>
              <a:pPr/>
              <a:t>19</a:t>
            </a:fld>
            <a:endParaRPr lang="fr-FR" altLang="fr-FR">
              <a:latin typeface="Calibri" panose="020F0502020204030204" pitchFamily="34" charset="0"/>
            </a:endParaRPr>
          </a:p>
        </p:txBody>
      </p:sp>
    </p:spTree>
    <p:extLst>
      <p:ext uri="{BB962C8B-B14F-4D97-AF65-F5344CB8AC3E}">
        <p14:creationId xmlns:p14="http://schemas.microsoft.com/office/powerpoint/2010/main" val="637411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a:extLst>
              <a:ext uri="{FF2B5EF4-FFF2-40B4-BE49-F238E27FC236}">
                <a16:creationId xmlns:a16="http://schemas.microsoft.com/office/drawing/2014/main" id="{89CEAFDB-EF44-48FB-9EBB-0FF5CFB9F4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a:extLst>
              <a:ext uri="{FF2B5EF4-FFF2-40B4-BE49-F238E27FC236}">
                <a16:creationId xmlns:a16="http://schemas.microsoft.com/office/drawing/2014/main" id="{38D7463D-E884-4202-A9E1-EE01C656A60D}"/>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fr-FR" altLang="fr-FR" dirty="0"/>
              <a:t>Nous avons recueilli des donnes extrinsèques…</a:t>
            </a:r>
          </a:p>
          <a:p>
            <a:pPr>
              <a:defRPr/>
            </a:pPr>
            <a:endParaRPr lang="fr-FR" altLang="fr-FR" dirty="0"/>
          </a:p>
          <a:p>
            <a:pPr>
              <a:defRPr/>
            </a:pPr>
            <a:r>
              <a:rPr lang="fr-FR" altLang="fr-FR" dirty="0"/>
              <a:t>Nous avons aussi </a:t>
            </a:r>
            <a:r>
              <a:rPr lang="fr-FR" altLang="fr-FR" dirty="0" err="1"/>
              <a:t>receuilli</a:t>
            </a:r>
            <a:r>
              <a:rPr lang="fr-FR" altLang="fr-FR" dirty="0"/>
              <a:t> des données intrinsèques…</a:t>
            </a:r>
          </a:p>
          <a:p>
            <a:pPr>
              <a:defRPr/>
            </a:pPr>
            <a:endParaRPr lang="fr-FR" altLang="fr-FR" dirty="0"/>
          </a:p>
          <a:p>
            <a:pPr>
              <a:defRPr/>
            </a:pPr>
            <a:r>
              <a:rPr lang="fr-FR" altLang="fr-FR" dirty="0"/>
              <a:t>L’ensemble du dispositif a été enregistré à l’aide d’une caméra numérique associée à un micro HF. Des données de réalisation des actions, d’</a:t>
            </a:r>
            <a:r>
              <a:rPr lang="fr-FR" altLang="fr-FR" dirty="0" err="1"/>
              <a:t>alloconfrontation</a:t>
            </a:r>
            <a:r>
              <a:rPr lang="fr-FR" altLang="fr-FR" dirty="0"/>
              <a:t> aux actions d’un stagiaire et d’</a:t>
            </a:r>
            <a:r>
              <a:rPr lang="fr-FR" altLang="fr-FR" dirty="0" err="1"/>
              <a:t>autoconfrontation</a:t>
            </a:r>
            <a:r>
              <a:rPr lang="fr-FR" altLang="fr-FR" dirty="0"/>
              <a:t> ont été recueillies. </a:t>
            </a:r>
            <a:r>
              <a:rPr lang="fr-FR" altLang="fr-FR" strike="sngStrike" dirty="0"/>
              <a:t>Les données d’</a:t>
            </a:r>
            <a:r>
              <a:rPr lang="fr-FR" altLang="fr-FR" strike="sngStrike" dirty="0" err="1"/>
              <a:t>autoconfrontation</a:t>
            </a:r>
            <a:r>
              <a:rPr lang="fr-FR" altLang="fr-FR" strike="sngStrike" dirty="0"/>
              <a:t> ont été recueillies lors des neuf entretiens (trois par artisan) menés au sein du dispositif (Temps 2a, 3 et 5b).</a:t>
            </a:r>
          </a:p>
          <a:p>
            <a:pPr>
              <a:defRPr/>
            </a:pPr>
            <a:r>
              <a:rPr lang="fr-FR" altLang="fr-FR" dirty="0"/>
              <a:t>Les données recueillies ont été ensuite traitées pour accéder aux significations accordées à leurs actions par les participants ainsi qu’aux raisonnements pratiques y étant associés.</a:t>
            </a:r>
          </a:p>
          <a:p>
            <a:pPr>
              <a:defRPr/>
            </a:pPr>
            <a:endParaRPr lang="fr-FR" altLang="fr-FR" dirty="0"/>
          </a:p>
          <a:p>
            <a:pPr>
              <a:defRPr/>
            </a:pPr>
            <a:endParaRPr lang="fr-FR" altLang="fr-FR" dirty="0"/>
          </a:p>
        </p:txBody>
      </p:sp>
      <p:sp>
        <p:nvSpPr>
          <p:cNvPr id="40964" name="Espace réservé du numéro de diapositive 3">
            <a:extLst>
              <a:ext uri="{FF2B5EF4-FFF2-40B4-BE49-F238E27FC236}">
                <a16:creationId xmlns:a16="http://schemas.microsoft.com/office/drawing/2014/main" id="{0DC818EC-A13F-43EA-9737-E3E22BCCF9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9E2FC7C-80D6-4BDC-BDC8-D44AC461D048}" type="slidenum">
              <a:rPr lang="fr-FR" altLang="fr-FR" smtClean="0">
                <a:latin typeface="Calibri" panose="020F0502020204030204" pitchFamily="34" charset="0"/>
              </a:rPr>
              <a:pPr/>
              <a:t>20</a:t>
            </a:fld>
            <a:endParaRPr lang="fr-FR" altLang="fr-FR">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e l'image des diapositives 1">
            <a:extLst>
              <a:ext uri="{FF2B5EF4-FFF2-40B4-BE49-F238E27FC236}">
                <a16:creationId xmlns:a16="http://schemas.microsoft.com/office/drawing/2014/main" id="{420ECE10-550E-4F13-B8E4-0680B3C0EF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ce réservé des commentaires 2">
            <a:extLst>
              <a:ext uri="{FF2B5EF4-FFF2-40B4-BE49-F238E27FC236}">
                <a16:creationId xmlns:a16="http://schemas.microsoft.com/office/drawing/2014/main" id="{EA6130AE-92E5-4369-99F1-2E3CBC4E98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fr-FR" altLang="fr-FR"/>
              <a:t>Ma présentation va se dérouler en 5 temps.</a:t>
            </a:r>
          </a:p>
          <a:p>
            <a:pPr algn="just" eaLnBrk="1" hangingPunct="1">
              <a:spcBef>
                <a:spcPct val="0"/>
              </a:spcBef>
            </a:pPr>
            <a:r>
              <a:rPr lang="fr-FR" altLang="fr-FR"/>
              <a:t>Une première partie consacrée à …</a:t>
            </a:r>
          </a:p>
          <a:p>
            <a:pPr algn="just" eaLnBrk="1" hangingPunct="1">
              <a:spcBef>
                <a:spcPct val="0"/>
              </a:spcBef>
            </a:pPr>
            <a:r>
              <a:rPr lang="fr-FR" altLang="fr-FR"/>
              <a:t>Une deuxième partie ou j’expliquerai le cadre méthodologique retenu pour cette étude…</a:t>
            </a:r>
          </a:p>
          <a:p>
            <a:pPr algn="just" eaLnBrk="1" hangingPunct="1">
              <a:spcBef>
                <a:spcPct val="0"/>
              </a:spcBef>
            </a:pPr>
            <a:r>
              <a:rPr lang="fr-FR" altLang="fr-FR"/>
              <a:t>Enfin deux dernières parties sur les résultats et leur discussion…</a:t>
            </a:r>
          </a:p>
        </p:txBody>
      </p:sp>
      <p:sp>
        <p:nvSpPr>
          <p:cNvPr id="7172" name="Espace réservé du numéro de diapositive 3">
            <a:extLst>
              <a:ext uri="{FF2B5EF4-FFF2-40B4-BE49-F238E27FC236}">
                <a16:creationId xmlns:a16="http://schemas.microsoft.com/office/drawing/2014/main" id="{69D30568-56C6-4166-B5B9-6A80FC7E13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786D64-7804-4D06-9A85-79578DFCF4B2}" type="slidenum">
              <a:rPr lang="fr-FR" altLang="fr-FR" smtClean="0">
                <a:latin typeface="Calibri" panose="020F0502020204030204" pitchFamily="34" charset="0"/>
              </a:rPr>
              <a:pPr/>
              <a:t>2</a:t>
            </a:fld>
            <a:endParaRPr lang="fr-FR" altLang="fr-FR">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a:extLst>
              <a:ext uri="{FF2B5EF4-FFF2-40B4-BE49-F238E27FC236}">
                <a16:creationId xmlns:a16="http://schemas.microsoft.com/office/drawing/2014/main" id="{22660094-D70D-4354-B1A4-E0719B90F9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Espace réservé des notes 2">
            <a:extLst>
              <a:ext uri="{FF2B5EF4-FFF2-40B4-BE49-F238E27FC236}">
                <a16:creationId xmlns:a16="http://schemas.microsoft.com/office/drawing/2014/main" id="{9BCF4C44-04D1-4123-BE1C-5F306C98D5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dirty="0"/>
              <a:t>Maintenant les résultats…</a:t>
            </a:r>
          </a:p>
          <a:p>
            <a:r>
              <a:rPr lang="fr-FR" altLang="fr-FR" dirty="0"/>
              <a:t>J’ai choisi les résultats de la dyade 1</a:t>
            </a:r>
          </a:p>
        </p:txBody>
      </p:sp>
      <p:sp>
        <p:nvSpPr>
          <p:cNvPr id="43012" name="Espace réservé du numéro de diapositive 3">
            <a:extLst>
              <a:ext uri="{FF2B5EF4-FFF2-40B4-BE49-F238E27FC236}">
                <a16:creationId xmlns:a16="http://schemas.microsoft.com/office/drawing/2014/main" id="{7A395236-39DF-4FEB-89AA-5D2B0B609B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1B34C54-1D9B-4084-836F-1D819C6941AE}" type="slidenum">
              <a:rPr lang="fr-FR" altLang="fr-FR" smtClean="0">
                <a:latin typeface="Calibri" panose="020F0502020204030204" pitchFamily="34" charset="0"/>
              </a:rPr>
              <a:pPr/>
              <a:t>21</a:t>
            </a:fld>
            <a:endParaRPr lang="fr-FR" altLang="fr-FR">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a:extLst>
              <a:ext uri="{FF2B5EF4-FFF2-40B4-BE49-F238E27FC236}">
                <a16:creationId xmlns:a16="http://schemas.microsoft.com/office/drawing/2014/main" id="{22660094-D70D-4354-B1A4-E0719B90F9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Espace réservé des notes 2">
            <a:extLst>
              <a:ext uri="{FF2B5EF4-FFF2-40B4-BE49-F238E27FC236}">
                <a16:creationId xmlns:a16="http://schemas.microsoft.com/office/drawing/2014/main" id="{9BCF4C44-04D1-4123-BE1C-5F306C98D5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dirty="0"/>
              <a:t>On peut constater à partir du premier résultat que…</a:t>
            </a:r>
          </a:p>
        </p:txBody>
      </p:sp>
      <p:sp>
        <p:nvSpPr>
          <p:cNvPr id="43012" name="Espace réservé du numéro de diapositive 3">
            <a:extLst>
              <a:ext uri="{FF2B5EF4-FFF2-40B4-BE49-F238E27FC236}">
                <a16:creationId xmlns:a16="http://schemas.microsoft.com/office/drawing/2014/main" id="{7A395236-39DF-4FEB-89AA-5D2B0B609B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1B34C54-1D9B-4084-836F-1D819C6941AE}" type="slidenum">
              <a:rPr lang="fr-FR" altLang="fr-FR" smtClean="0">
                <a:latin typeface="Calibri" panose="020F0502020204030204" pitchFamily="34" charset="0"/>
              </a:rPr>
              <a:pPr/>
              <a:t>22</a:t>
            </a:fld>
            <a:endParaRPr lang="fr-FR" altLang="fr-FR">
              <a:latin typeface="Calibri" panose="020F0502020204030204" pitchFamily="34" charset="0"/>
            </a:endParaRPr>
          </a:p>
        </p:txBody>
      </p:sp>
    </p:spTree>
    <p:extLst>
      <p:ext uri="{BB962C8B-B14F-4D97-AF65-F5344CB8AC3E}">
        <p14:creationId xmlns:p14="http://schemas.microsoft.com/office/powerpoint/2010/main" val="28040342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57200" indent="-457200" algn="just">
              <a:buAutoNum type="arabicPeriod"/>
            </a:pPr>
            <a:r>
              <a:rPr lang="fr-FR" sz="1200" kern="100" dirty="0">
                <a:solidFill>
                  <a:srgbClr val="000000"/>
                </a:solidFill>
                <a:latin typeface="Times New Roman" panose="02020603050405020304" pitchFamily="18" charset="0"/>
                <a:cs typeface="Times New Roman" panose="02020603050405020304" pitchFamily="18" charset="0"/>
              </a:rPr>
              <a:t>Nous avons choisi un moment significatif de la mise en œuvre d’une pratique bienveillante par l’EN1</a:t>
            </a:r>
          </a:p>
          <a:p>
            <a:pPr marL="457200" indent="-457200" algn="just">
              <a:buAutoNum type="arabicPeriod"/>
            </a:pPr>
            <a:endParaRPr lang="fr-FR" sz="1200" kern="100" dirty="0">
              <a:solidFill>
                <a:srgbClr val="000000"/>
              </a:solidFill>
              <a:latin typeface="Times New Roman" panose="02020603050405020304" pitchFamily="18" charset="0"/>
              <a:cs typeface="Times New Roman" panose="02020603050405020304" pitchFamily="18" charset="0"/>
            </a:endParaRPr>
          </a:p>
          <a:p>
            <a:pPr marL="457200" indent="-457200" algn="just">
              <a:buAutoNum type="arabicPeriod"/>
            </a:pPr>
            <a:endParaRPr lang="fr-FR" sz="1200" kern="100" dirty="0">
              <a:solidFill>
                <a:srgbClr val="000000"/>
              </a:solidFill>
              <a:latin typeface="Times New Roman" panose="02020603050405020304" pitchFamily="18" charset="0"/>
              <a:cs typeface="Times New Roman" panose="02020603050405020304" pitchFamily="18" charset="0"/>
            </a:endParaRPr>
          </a:p>
          <a:p>
            <a:pPr marL="457200" indent="-457200" algn="just">
              <a:buAutoNum type="arabicPeriod"/>
            </a:pPr>
            <a:endParaRPr lang="fr-FR" sz="1200" kern="100" dirty="0">
              <a:solidFill>
                <a:srgbClr val="000000"/>
              </a:solidFill>
              <a:latin typeface="Times New Roman" panose="02020603050405020304" pitchFamily="18" charset="0"/>
              <a:cs typeface="Times New Roman" panose="02020603050405020304" pitchFamily="18" charset="0"/>
            </a:endParaRPr>
          </a:p>
          <a:p>
            <a:pPr marL="457200" indent="-457200" algn="just">
              <a:buAutoNum type="arabicPeriod"/>
            </a:pPr>
            <a:r>
              <a:rPr lang="fr-FR" sz="1200" kern="100" dirty="0">
                <a:solidFill>
                  <a:srgbClr val="000000"/>
                </a:solidFill>
                <a:latin typeface="Times New Roman" panose="02020603050405020304" pitchFamily="18" charset="0"/>
                <a:cs typeface="Times New Roman" panose="02020603050405020304" pitchFamily="18" charset="0"/>
              </a:rPr>
              <a:t>3</a:t>
            </a:r>
            <a:r>
              <a:rPr lang="fr-FR" sz="1200" kern="100" baseline="30000" dirty="0">
                <a:solidFill>
                  <a:srgbClr val="000000"/>
                </a:solidFill>
                <a:latin typeface="Times New Roman" panose="02020603050405020304" pitchFamily="18" charset="0"/>
                <a:cs typeface="Times New Roman" panose="02020603050405020304" pitchFamily="18" charset="0"/>
              </a:rPr>
              <a:t>e</a:t>
            </a:r>
            <a:r>
              <a:rPr lang="fr-FR" sz="1200" kern="100" dirty="0">
                <a:solidFill>
                  <a:srgbClr val="000000"/>
                </a:solidFill>
                <a:latin typeface="Times New Roman" panose="02020603050405020304" pitchFamily="18" charset="0"/>
                <a:cs typeface="Times New Roman" panose="02020603050405020304" pitchFamily="18" charset="0"/>
              </a:rPr>
              <a:t> leçon, fin du leçon, arts du crique. </a:t>
            </a:r>
          </a:p>
          <a:p>
            <a:pPr marL="457200" indent="-457200" algn="just">
              <a:buAutoNum type="arabicPeriod"/>
            </a:pPr>
            <a:endParaRPr lang="fr-FR" sz="1200" kern="100" dirty="0">
              <a:solidFill>
                <a:srgbClr val="000000"/>
              </a:solidFill>
              <a:latin typeface="Times New Roman" panose="02020603050405020304" pitchFamily="18" charset="0"/>
              <a:cs typeface="Times New Roman" panose="02020603050405020304" pitchFamily="18" charset="0"/>
            </a:endParaRPr>
          </a:p>
          <a:p>
            <a:pPr marL="457200" indent="-457200" algn="just">
              <a:buAutoNum type="arabicPeriod"/>
            </a:pPr>
            <a:endParaRPr lang="fr-FR" sz="1200" kern="100" dirty="0">
              <a:solidFill>
                <a:srgbClr val="000000"/>
              </a:solidFill>
              <a:latin typeface="Times New Roman" panose="02020603050405020304" pitchFamily="18" charset="0"/>
              <a:cs typeface="Times New Roman" panose="02020603050405020304" pitchFamily="18" charset="0"/>
            </a:endParaRPr>
          </a:p>
          <a:p>
            <a:pPr marL="457200" indent="-457200" algn="just">
              <a:buAutoNum type="arabicPeriod"/>
            </a:pPr>
            <a:endParaRPr lang="fr-FR" sz="1200" kern="100" dirty="0">
              <a:solidFill>
                <a:srgbClr val="000000"/>
              </a:solidFill>
              <a:latin typeface="Times New Roman" panose="02020603050405020304" pitchFamily="18" charset="0"/>
              <a:cs typeface="Times New Roman" panose="02020603050405020304" pitchFamily="18" charset="0"/>
            </a:endParaRPr>
          </a:p>
          <a:p>
            <a:pPr marL="457200" indent="-457200" algn="just">
              <a:buAutoNum type="arabicPeriod"/>
            </a:pPr>
            <a:r>
              <a:rPr lang="fr-FR" sz="1200" kern="100" dirty="0">
                <a:solidFill>
                  <a:srgbClr val="000000"/>
                </a:solidFill>
                <a:latin typeface="Times New Roman" panose="02020603050405020304" pitchFamily="18" charset="0"/>
                <a:cs typeface="Times New Roman" panose="02020603050405020304" pitchFamily="18" charset="0"/>
              </a:rPr>
              <a:t>La SPA 1 a choisi de mettre en pratique une seule technique (règle) appris en formation lors de sa séance : « orienter l’attention des élèves vers des aspects satisfaisants du quotidien avec l’aide d’un carnet de suivi ». Pour cela, elle a créé puis distribué un questionnaire composé de 7 questions???? Lesquelles? Exemples? ayant pour but de recueillir l’état de bien-être. Chaque élève devait répondre individuellement.</a:t>
            </a:r>
          </a:p>
          <a:p>
            <a:pPr marL="457200" indent="-457200" algn="just">
              <a:buAutoNum type="arabicPeriod"/>
            </a:pPr>
            <a:endParaRPr lang="fr-FR" sz="1200" kern="100" dirty="0">
              <a:solidFill>
                <a:srgbClr val="000000"/>
              </a:solidFill>
              <a:latin typeface="Times New Roman" panose="02020603050405020304" pitchFamily="18" charset="0"/>
              <a:cs typeface="Times New Roman" panose="02020603050405020304" pitchFamily="18" charset="0"/>
            </a:endParaRPr>
          </a:p>
          <a:p>
            <a:pPr marL="457200" indent="-457200" algn="just">
              <a:buAutoNum type="arabicPeriod"/>
            </a:pPr>
            <a:r>
              <a:rPr lang="fr-FR" sz="1200" kern="100" dirty="0">
                <a:solidFill>
                  <a:srgbClr val="000000"/>
                </a:solidFill>
                <a:latin typeface="Times New Roman" panose="02020603050405020304" pitchFamily="18" charset="0"/>
                <a:cs typeface="Times New Roman" panose="02020603050405020304" pitchFamily="18" charset="0"/>
              </a:rPr>
              <a:t>Lors de son EAC, la SPA1 suit la règle [« Expliquer le questionnaire sur la bienveillance » vaut pour « dire aux élèves ce qu’ils doivent faire » ce qui obtient pour résultat « de tenir compte des résultats pour comprendre les élèves et adapter son enseignement »]. </a:t>
            </a:r>
          </a:p>
          <a:p>
            <a:pPr marL="0" indent="0" algn="just">
              <a:buNone/>
            </a:pPr>
            <a:r>
              <a:rPr lang="fr-FR" sz="1200" kern="100" dirty="0">
                <a:solidFill>
                  <a:srgbClr val="000000"/>
                </a:solidFill>
                <a:latin typeface="Times New Roman" panose="02020603050405020304" pitchFamily="18" charset="0"/>
                <a:cs typeface="Times New Roman" panose="02020603050405020304" pitchFamily="18" charset="0"/>
              </a:rPr>
              <a:t>Explique le questionnaire. </a:t>
            </a:r>
            <a:r>
              <a:rPr lang="fr-FR" sz="1200" kern="100" dirty="0" err="1">
                <a:solidFill>
                  <a:srgbClr val="000000"/>
                </a:solidFill>
                <a:latin typeface="Times New Roman" panose="02020603050405020304" pitchFamily="18" charset="0"/>
                <a:cs typeface="Times New Roman" panose="02020603050405020304" pitchFamily="18" charset="0"/>
              </a:rPr>
              <a:t>Commen</a:t>
            </a:r>
            <a:r>
              <a:rPr lang="fr-FR" sz="1200" kern="100" dirty="0">
                <a:solidFill>
                  <a:srgbClr val="000000"/>
                </a:solidFill>
                <a:latin typeface="Times New Roman" panose="02020603050405020304" pitchFamily="18" charset="0"/>
                <a:cs typeface="Times New Roman" panose="02020603050405020304" pitchFamily="18" charset="0"/>
              </a:rPr>
              <a:t> l remplir. </a:t>
            </a:r>
            <a:r>
              <a:rPr lang="fr-FR" sz="1200" kern="100" dirty="0" err="1">
                <a:solidFill>
                  <a:srgbClr val="000000"/>
                </a:solidFill>
                <a:latin typeface="Times New Roman" panose="02020603050405020304" pitchFamily="18" charset="0"/>
                <a:cs typeface="Times New Roman" panose="02020603050405020304" pitchFamily="18" charset="0"/>
              </a:rPr>
              <a:t>Questionnair</a:t>
            </a:r>
            <a:r>
              <a:rPr lang="fr-FR" sz="1200" kern="100" dirty="0">
                <a:solidFill>
                  <a:srgbClr val="000000"/>
                </a:solidFill>
                <a:latin typeface="Times New Roman" panose="02020603050405020304" pitchFamily="18" charset="0"/>
                <a:cs typeface="Times New Roman" panose="02020603050405020304" pitchFamily="18" charset="0"/>
              </a:rPr>
              <a:t> </a:t>
            </a:r>
            <a:r>
              <a:rPr lang="fr-FR" sz="1200" kern="100" dirty="0" err="1">
                <a:solidFill>
                  <a:srgbClr val="000000"/>
                </a:solidFill>
                <a:latin typeface="Times New Roman" panose="02020603050405020304" pitchFamily="18" charset="0"/>
                <a:cs typeface="Times New Roman" panose="02020603050405020304" pitchFamily="18" charset="0"/>
              </a:rPr>
              <a:t>elui</a:t>
            </a:r>
            <a:r>
              <a:rPr lang="fr-FR" sz="1200" kern="100" dirty="0">
                <a:solidFill>
                  <a:srgbClr val="000000"/>
                </a:solidFill>
                <a:latin typeface="Times New Roman" panose="02020603050405020304" pitchFamily="18" charset="0"/>
                <a:cs typeface="Times New Roman" panose="02020603050405020304" pitchFamily="18" charset="0"/>
              </a:rPr>
              <a:t> </a:t>
            </a:r>
            <a:r>
              <a:rPr lang="fr-FR" sz="1200" kern="100" dirty="0" err="1">
                <a:solidFill>
                  <a:srgbClr val="000000"/>
                </a:solidFill>
                <a:latin typeface="Times New Roman" panose="02020603050405020304" pitchFamily="18" charset="0"/>
                <a:cs typeface="Times New Roman" panose="02020603050405020304" pitchFamily="18" charset="0"/>
              </a:rPr>
              <a:t>pemet</a:t>
            </a:r>
            <a:r>
              <a:rPr lang="fr-FR" sz="1200" kern="100" dirty="0">
                <a:solidFill>
                  <a:srgbClr val="000000"/>
                </a:solidFill>
                <a:latin typeface="Times New Roman" panose="02020603050405020304" pitchFamily="18" charset="0"/>
                <a:cs typeface="Times New Roman" panose="02020603050405020304" pitchFamily="18" charset="0"/>
              </a:rPr>
              <a:t> de comprendre les élèves. Elève </a:t>
            </a:r>
            <a:r>
              <a:rPr lang="fr-FR" sz="1200" kern="100" dirty="0" err="1">
                <a:solidFill>
                  <a:srgbClr val="000000"/>
                </a:solidFill>
                <a:latin typeface="Times New Roman" panose="02020603050405020304" pitchFamily="18" charset="0"/>
                <a:cs typeface="Times New Roman" panose="02020603050405020304" pitchFamily="18" charset="0"/>
              </a:rPr>
              <a:t>réviel</a:t>
            </a:r>
            <a:r>
              <a:rPr lang="fr-FR" sz="1200" kern="100" dirty="0">
                <a:solidFill>
                  <a:srgbClr val="000000"/>
                </a:solidFill>
                <a:latin typeface="Times New Roman" panose="02020603050405020304" pitchFamily="18" charset="0"/>
                <a:cs typeface="Times New Roman" panose="02020603050405020304" pitchFamily="18" charset="0"/>
              </a:rPr>
              <a:t> à 6h. </a:t>
            </a:r>
            <a:r>
              <a:rPr lang="fr-FR" sz="1200" kern="100" dirty="0" err="1">
                <a:solidFill>
                  <a:srgbClr val="000000"/>
                </a:solidFill>
                <a:latin typeface="Times New Roman" panose="02020603050405020304" pitchFamily="18" charset="0"/>
                <a:cs typeface="Times New Roman" panose="02020603050405020304" pitchFamily="18" charset="0"/>
              </a:rPr>
              <a:t>Typhiane</a:t>
            </a:r>
            <a:r>
              <a:rPr lang="fr-FR" sz="1200" kern="100" dirty="0">
                <a:solidFill>
                  <a:srgbClr val="000000"/>
                </a:solidFill>
                <a:latin typeface="Times New Roman" panose="02020603050405020304" pitchFamily="18" charset="0"/>
                <a:cs typeface="Times New Roman" panose="02020603050405020304" pitchFamily="18" charset="0"/>
              </a:rPr>
              <a:t> questionnaire</a:t>
            </a:r>
          </a:p>
          <a:p>
            <a:endParaRPr lang="fr-FR" dirty="0"/>
          </a:p>
        </p:txBody>
      </p:sp>
      <p:sp>
        <p:nvSpPr>
          <p:cNvPr id="4" name="Espace réservé du numéro de diapositive 3"/>
          <p:cNvSpPr>
            <a:spLocks noGrp="1"/>
          </p:cNvSpPr>
          <p:nvPr>
            <p:ph type="sldNum" sz="quarter" idx="5"/>
          </p:nvPr>
        </p:nvSpPr>
        <p:spPr/>
        <p:txBody>
          <a:bodyPr/>
          <a:lstStyle/>
          <a:p>
            <a:fld id="{31EB74AD-2829-4E1D-9642-9CD21DE0D52F}" type="slidenum">
              <a:rPr lang="fr-FR" smtClean="0"/>
              <a:t>23</a:t>
            </a:fld>
            <a:endParaRPr lang="fr-FR"/>
          </a:p>
        </p:txBody>
      </p:sp>
    </p:spTree>
    <p:extLst>
      <p:ext uri="{BB962C8B-B14F-4D97-AF65-F5344CB8AC3E}">
        <p14:creationId xmlns:p14="http://schemas.microsoft.com/office/powerpoint/2010/main" val="9884044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00" dirty="0">
                <a:solidFill>
                  <a:srgbClr val="000000"/>
                </a:solidFill>
                <a:latin typeface="Times New Roman" panose="02020603050405020304" pitchFamily="18" charset="0"/>
                <a:cs typeface="Times New Roman" panose="02020603050405020304" pitchFamily="18" charset="0"/>
              </a:rPr>
              <a:t>A partir de la formalisation de cette règle, on constate que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00" dirty="0">
                <a:solidFill>
                  <a:srgbClr val="000000"/>
                </a:solidFill>
                <a:latin typeface="Times New Roman" panose="02020603050405020304" pitchFamily="18" charset="0"/>
                <a:cs typeface="Times New Roman" panose="02020603050405020304" pitchFamily="18" charset="0"/>
              </a:rPr>
              <a:t>L’EN1 accorde de « l’importance » à cette pratique bienveillante. Elle la juge importante et tournée vers autrui, persuadé que cette prise en compte est profitable aux élèves. De plus, cette pratique se diffuse dans le sens où elle prévoit que cette pratique soit répétée et qu’elle impacte d’autres aspects de son activité professionnelle (par exemple, lors d’une évaluation). </a:t>
            </a:r>
          </a:p>
          <a:p>
            <a:endParaRPr lang="fr-FR" dirty="0"/>
          </a:p>
        </p:txBody>
      </p:sp>
      <p:sp>
        <p:nvSpPr>
          <p:cNvPr id="4" name="Espace réservé du numéro de diapositive 3"/>
          <p:cNvSpPr>
            <a:spLocks noGrp="1"/>
          </p:cNvSpPr>
          <p:nvPr>
            <p:ph type="sldNum" sz="quarter" idx="5"/>
          </p:nvPr>
        </p:nvSpPr>
        <p:spPr/>
        <p:txBody>
          <a:bodyPr/>
          <a:lstStyle/>
          <a:p>
            <a:fld id="{31EB74AD-2829-4E1D-9642-9CD21DE0D52F}" type="slidenum">
              <a:rPr lang="fr-FR" smtClean="0"/>
              <a:t>24</a:t>
            </a:fld>
            <a:endParaRPr lang="fr-FR"/>
          </a:p>
        </p:txBody>
      </p:sp>
    </p:spTree>
    <p:extLst>
      <p:ext uri="{BB962C8B-B14F-4D97-AF65-F5344CB8AC3E}">
        <p14:creationId xmlns:p14="http://schemas.microsoft.com/office/powerpoint/2010/main" val="6219196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endParaRPr lang="fr-FR" sz="1200" b="1" kern="100" dirty="0">
              <a:solidFill>
                <a:srgbClr val="000000"/>
              </a:solidFill>
              <a:latin typeface="Times New Roman" panose="02020603050405020304" pitchFamily="18" charset="0"/>
              <a:cs typeface="Times New Roman" panose="02020603050405020304" pitchFamily="18" charset="0"/>
            </a:endParaRPr>
          </a:p>
          <a:p>
            <a:pPr marL="457200" indent="-457200" algn="just">
              <a:buAutoNum type="arabicPeriod"/>
            </a:pPr>
            <a:r>
              <a:rPr lang="fr-FR" sz="1200" kern="100" dirty="0">
                <a:solidFill>
                  <a:srgbClr val="000000"/>
                </a:solidFill>
                <a:latin typeface="Times New Roman" panose="02020603050405020304" pitchFamily="18" charset="0"/>
                <a:cs typeface="Times New Roman" panose="02020603050405020304" pitchFamily="18" charset="0"/>
              </a:rPr>
              <a:t>Lorsque l’on auto-confronte l’élève (E1) sur ce même moment au cours duquel l’EN1 tente d’introduire une pratique bienveillante, il en exprime toute satisfaction.</a:t>
            </a:r>
          </a:p>
          <a:p>
            <a:pPr marL="457200" indent="-457200" algn="just">
              <a:buAutoNum type="arabicPeriod"/>
            </a:pPr>
            <a:endParaRPr lang="fr-FR" sz="1200" kern="100" dirty="0">
              <a:solidFill>
                <a:srgbClr val="000000"/>
              </a:solidFill>
              <a:latin typeface="Times New Roman" panose="02020603050405020304" pitchFamily="18" charset="0"/>
              <a:cs typeface="Times New Roman" panose="02020603050405020304" pitchFamily="18" charset="0"/>
            </a:endParaRPr>
          </a:p>
          <a:p>
            <a:pPr marL="457200" indent="-457200" algn="just">
              <a:buAutoNum type="arabicPeriod"/>
            </a:pPr>
            <a:r>
              <a:rPr lang="fr-FR" sz="1200" kern="100" dirty="0">
                <a:solidFill>
                  <a:srgbClr val="000000"/>
                </a:solidFill>
                <a:latin typeface="Times New Roman" panose="02020603050405020304" pitchFamily="18" charset="0"/>
                <a:cs typeface="Times New Roman" panose="02020603050405020304" pitchFamily="18" charset="0"/>
              </a:rPr>
              <a:t>Il suit la règle : règle [« Répondre aux questions posées » vaut pour « exprimer son ressenti » ce qui obtient comme résultat « que l’EN1 le connaisse mieux »]. </a:t>
            </a:r>
          </a:p>
          <a:p>
            <a:pPr marL="457200" indent="-457200" algn="just">
              <a:buAutoNum type="arabicPeriod"/>
            </a:pPr>
            <a:endParaRPr lang="fr-FR" sz="1200" kern="100" dirty="0">
              <a:solidFill>
                <a:srgbClr val="000000"/>
              </a:solidFill>
              <a:latin typeface="Times New Roman" panose="02020603050405020304" pitchFamily="18" charset="0"/>
              <a:cs typeface="Times New Roman" panose="02020603050405020304" pitchFamily="18" charset="0"/>
            </a:endParaRPr>
          </a:p>
          <a:p>
            <a:pPr marL="457200" indent="-457200" algn="just">
              <a:buAutoNum type="arabicPeriod"/>
            </a:pPr>
            <a:r>
              <a:rPr lang="fr-FR" sz="1200" kern="100" dirty="0">
                <a:solidFill>
                  <a:srgbClr val="000000"/>
                </a:solidFill>
                <a:latin typeface="Times New Roman" panose="02020603050405020304" pitchFamily="18" charset="0"/>
                <a:cs typeface="Times New Roman" panose="02020603050405020304" pitchFamily="18" charset="0"/>
              </a:rPr>
              <a:t>L’E1 explique être satisfait que son enseignante se préoccupe de lui, des élèves. Pour lui, il est « important » que son enseignante le connaisse mieux et sache ce qu’il ressent. Il regrette même que les autres enseignants ne le fassent pas. Ses jugements sont positifs et le résultat constaté par l’élève (mieux connaitre les élèves) est contributif de sa « croissance », il est donc bienveillant. </a:t>
            </a:r>
          </a:p>
          <a:p>
            <a:endParaRPr lang="fr-FR" dirty="0"/>
          </a:p>
          <a:p>
            <a:r>
              <a:rPr lang="fr-FR" dirty="0"/>
              <a:t>4. Croissance car: il prend conscience l’enseignant va pouvoir tenir compte des singularités des élèves pour mieux les accompagner et les transformer, selon des principes moraux (Transformer + principes moraux + jugement positif + capacité de transformation= croissance vers un meilleur moi)</a:t>
            </a:r>
          </a:p>
        </p:txBody>
      </p:sp>
      <p:sp>
        <p:nvSpPr>
          <p:cNvPr id="4" name="Espace réservé du numéro de diapositive 3"/>
          <p:cNvSpPr>
            <a:spLocks noGrp="1"/>
          </p:cNvSpPr>
          <p:nvPr>
            <p:ph type="sldNum" sz="quarter" idx="5"/>
          </p:nvPr>
        </p:nvSpPr>
        <p:spPr/>
        <p:txBody>
          <a:bodyPr/>
          <a:lstStyle/>
          <a:p>
            <a:fld id="{31EB74AD-2829-4E1D-9642-9CD21DE0D52F}" type="slidenum">
              <a:rPr lang="fr-FR" smtClean="0"/>
              <a:t>25</a:t>
            </a:fld>
            <a:endParaRPr lang="fr-FR"/>
          </a:p>
        </p:txBody>
      </p:sp>
    </p:spTree>
    <p:extLst>
      <p:ext uri="{BB962C8B-B14F-4D97-AF65-F5344CB8AC3E}">
        <p14:creationId xmlns:p14="http://schemas.microsoft.com/office/powerpoint/2010/main" val="1762762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a:extLst>
              <a:ext uri="{FF2B5EF4-FFF2-40B4-BE49-F238E27FC236}">
                <a16:creationId xmlns:a16="http://schemas.microsoft.com/office/drawing/2014/main" id="{22660094-D70D-4354-B1A4-E0719B90F9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Espace réservé des notes 2">
            <a:extLst>
              <a:ext uri="{FF2B5EF4-FFF2-40B4-BE49-F238E27FC236}">
                <a16:creationId xmlns:a16="http://schemas.microsoft.com/office/drawing/2014/main" id="{9BCF4C44-04D1-4123-BE1C-5F306C98D5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dirty="0"/>
              <a:t>Le deuxième résultat montre</a:t>
            </a:r>
          </a:p>
        </p:txBody>
      </p:sp>
      <p:sp>
        <p:nvSpPr>
          <p:cNvPr id="43012" name="Espace réservé du numéro de diapositive 3">
            <a:extLst>
              <a:ext uri="{FF2B5EF4-FFF2-40B4-BE49-F238E27FC236}">
                <a16:creationId xmlns:a16="http://schemas.microsoft.com/office/drawing/2014/main" id="{7A395236-39DF-4FEB-89AA-5D2B0B609B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1B34C54-1D9B-4084-836F-1D819C6941AE}" type="slidenum">
              <a:rPr lang="fr-FR" altLang="fr-FR" smtClean="0">
                <a:latin typeface="Calibri" panose="020F0502020204030204" pitchFamily="34" charset="0"/>
              </a:rPr>
              <a:pPr/>
              <a:t>26</a:t>
            </a:fld>
            <a:endParaRPr lang="fr-FR" altLang="fr-FR">
              <a:latin typeface="Calibri" panose="020F0502020204030204" pitchFamily="34" charset="0"/>
            </a:endParaRPr>
          </a:p>
        </p:txBody>
      </p:sp>
    </p:spTree>
    <p:extLst>
      <p:ext uri="{BB962C8B-B14F-4D97-AF65-F5344CB8AC3E}">
        <p14:creationId xmlns:p14="http://schemas.microsoft.com/office/powerpoint/2010/main" val="2172152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b="1" kern="100" dirty="0">
                <a:solidFill>
                  <a:srgbClr val="000000"/>
                </a:solidFill>
                <a:latin typeface="Times New Roman" panose="02020603050405020304" pitchFamily="18" charset="0"/>
                <a:cs typeface="Times New Roman" panose="02020603050405020304" pitchFamily="18" charset="0"/>
              </a:rPr>
              <a:t>4.3 Résultats Tutrice T1</a:t>
            </a:r>
          </a:p>
          <a:p>
            <a:pPr algn="just"/>
            <a:endParaRPr lang="fr-FR" sz="1200" b="1" kern="100" dirty="0">
              <a:solidFill>
                <a:srgbClr val="000000"/>
              </a:solidFill>
              <a:latin typeface="Times New Roman" panose="02020603050405020304" pitchFamily="18" charset="0"/>
              <a:cs typeface="Times New Roman" panose="02020603050405020304" pitchFamily="18" charset="0"/>
            </a:endParaRPr>
          </a:p>
          <a:p>
            <a:pPr marL="457200" indent="-457200" algn="just">
              <a:buAutoNum type="arabicPeriod"/>
            </a:pPr>
            <a:r>
              <a:rPr lang="fr-FR" sz="1200" kern="100" dirty="0">
                <a:solidFill>
                  <a:srgbClr val="000000"/>
                </a:solidFill>
                <a:latin typeface="Times New Roman" panose="02020603050405020304" pitchFamily="18" charset="0"/>
                <a:cs typeface="Times New Roman" panose="02020603050405020304" pitchFamily="18" charset="0"/>
              </a:rPr>
              <a:t>Un EAC a été mené simultanément avec la Tutrice T1. Elle exprime sa satisfaction quant au développement professionnel de la SPA1.</a:t>
            </a:r>
          </a:p>
          <a:p>
            <a:pPr marL="457200" indent="-457200" algn="just">
              <a:buAutoNum type="arabicPeriod"/>
            </a:pPr>
            <a:endParaRPr lang="fr-FR" sz="1200" kern="100" dirty="0">
              <a:solidFill>
                <a:srgbClr val="000000"/>
              </a:solidFill>
              <a:latin typeface="Times New Roman" panose="02020603050405020304" pitchFamily="18" charset="0"/>
              <a:cs typeface="Times New Roman" panose="02020603050405020304" pitchFamily="18" charset="0"/>
            </a:endParaRPr>
          </a:p>
          <a:p>
            <a:pPr marL="457200" indent="-457200" algn="just">
              <a:buAutoNum type="arabicPeriod"/>
            </a:pPr>
            <a:r>
              <a:rPr lang="fr-FR" sz="1200" kern="100" dirty="0">
                <a:solidFill>
                  <a:srgbClr val="000000"/>
                </a:solidFill>
                <a:latin typeface="Times New Roman" panose="02020603050405020304" pitchFamily="18" charset="0"/>
                <a:cs typeface="Times New Roman" panose="02020603050405020304" pitchFamily="18" charset="0"/>
              </a:rPr>
              <a:t>Elle suit la règle [« coenseigner avec la SPA1 » vaut pour « regarder, observer la SPA1 » et « partager la classe » ce qui obtient pour résultat « de ne pas se retrouver dans les pratiques de la SPA1 et ne pas transformer ses pratiques »].</a:t>
            </a:r>
          </a:p>
          <a:p>
            <a:pPr marL="457200" indent="-457200" algn="just">
              <a:buAutoNum type="arabicPeriod"/>
            </a:pPr>
            <a:endParaRPr lang="fr-FR" sz="1200" kern="100" dirty="0">
              <a:solidFill>
                <a:srgbClr val="000000"/>
              </a:solidFill>
              <a:latin typeface="Times New Roman" panose="02020603050405020304" pitchFamily="18" charset="0"/>
              <a:cs typeface="Times New Roman" panose="02020603050405020304" pitchFamily="18" charset="0"/>
            </a:endParaRPr>
          </a:p>
          <a:p>
            <a:pPr marL="457200" indent="-457200" algn="just">
              <a:buAutoNum type="arabicPeriod"/>
            </a:pPr>
            <a:r>
              <a:rPr lang="fr-FR" sz="1200" kern="100" dirty="0">
                <a:solidFill>
                  <a:srgbClr val="000000"/>
                </a:solidFill>
                <a:latin typeface="Times New Roman" panose="02020603050405020304" pitchFamily="18" charset="0"/>
                <a:cs typeface="Times New Roman" panose="02020603050405020304" pitchFamily="18" charset="0"/>
              </a:rPr>
              <a:t>Elle exprime sa satisfaction à voir l’impact positif des pratiques bienveillantes de la SPA1 mais même si elle juge ses pratiques « intéressantes », elle ne s’engagera pas dans ses pratiques. Malgré la situation de </a:t>
            </a:r>
            <a:r>
              <a:rPr lang="fr-FR" sz="1200" kern="100" dirty="0" err="1">
                <a:solidFill>
                  <a:srgbClr val="000000"/>
                </a:solidFill>
                <a:latin typeface="Times New Roman" panose="02020603050405020304" pitchFamily="18" charset="0"/>
                <a:cs typeface="Times New Roman" panose="02020603050405020304" pitchFamily="18" charset="0"/>
              </a:rPr>
              <a:t>co</a:t>
            </a:r>
            <a:r>
              <a:rPr lang="fr-FR" sz="1200" kern="100" dirty="0">
                <a:solidFill>
                  <a:srgbClr val="000000"/>
                </a:solidFill>
                <a:latin typeface="Times New Roman" panose="02020603050405020304" pitchFamily="18" charset="0"/>
                <a:cs typeface="Times New Roman" panose="02020603050405020304" pitchFamily="18" charset="0"/>
              </a:rPr>
              <a:t>-enseignement exigée institutionnellement, il n’y a pas d’alignement des pratiques de la T1 sur celle de la SPA1.</a:t>
            </a:r>
          </a:p>
          <a:p>
            <a:endParaRPr lang="fr-FR" dirty="0"/>
          </a:p>
        </p:txBody>
      </p:sp>
      <p:sp>
        <p:nvSpPr>
          <p:cNvPr id="4" name="Espace réservé du numéro de diapositive 3"/>
          <p:cNvSpPr>
            <a:spLocks noGrp="1"/>
          </p:cNvSpPr>
          <p:nvPr>
            <p:ph type="sldNum" sz="quarter" idx="5"/>
          </p:nvPr>
        </p:nvSpPr>
        <p:spPr/>
        <p:txBody>
          <a:bodyPr/>
          <a:lstStyle/>
          <a:p>
            <a:fld id="{31EB74AD-2829-4E1D-9642-9CD21DE0D52F}" type="slidenum">
              <a:rPr lang="fr-FR" smtClean="0"/>
              <a:t>27</a:t>
            </a:fld>
            <a:endParaRPr lang="fr-FR"/>
          </a:p>
        </p:txBody>
      </p:sp>
    </p:spTree>
    <p:extLst>
      <p:ext uri="{BB962C8B-B14F-4D97-AF65-F5344CB8AC3E}">
        <p14:creationId xmlns:p14="http://schemas.microsoft.com/office/powerpoint/2010/main" val="22328300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a:extLst>
              <a:ext uri="{FF2B5EF4-FFF2-40B4-BE49-F238E27FC236}">
                <a16:creationId xmlns:a16="http://schemas.microsoft.com/office/drawing/2014/main" id="{22660094-D70D-4354-B1A4-E0719B90F9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Espace réservé des notes 2">
            <a:extLst>
              <a:ext uri="{FF2B5EF4-FFF2-40B4-BE49-F238E27FC236}">
                <a16:creationId xmlns:a16="http://schemas.microsoft.com/office/drawing/2014/main" id="{9BCF4C44-04D1-4123-BE1C-5F306C98D5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a:t>Maintenant les résultats</a:t>
            </a:r>
          </a:p>
        </p:txBody>
      </p:sp>
      <p:sp>
        <p:nvSpPr>
          <p:cNvPr id="43012" name="Espace réservé du numéro de diapositive 3">
            <a:extLst>
              <a:ext uri="{FF2B5EF4-FFF2-40B4-BE49-F238E27FC236}">
                <a16:creationId xmlns:a16="http://schemas.microsoft.com/office/drawing/2014/main" id="{7A395236-39DF-4FEB-89AA-5D2B0B609B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1B34C54-1D9B-4084-836F-1D819C6941AE}" type="slidenum">
              <a:rPr lang="fr-FR" altLang="fr-FR" smtClean="0">
                <a:latin typeface="Calibri" panose="020F0502020204030204" pitchFamily="34" charset="0"/>
              </a:rPr>
              <a:pPr/>
              <a:t>28</a:t>
            </a:fld>
            <a:endParaRPr lang="fr-FR" altLang="fr-FR">
              <a:latin typeface="Calibri" panose="020F0502020204030204" pitchFamily="34" charset="0"/>
            </a:endParaRPr>
          </a:p>
        </p:txBody>
      </p:sp>
    </p:spTree>
    <p:extLst>
      <p:ext uri="{BB962C8B-B14F-4D97-AF65-F5344CB8AC3E}">
        <p14:creationId xmlns:p14="http://schemas.microsoft.com/office/powerpoint/2010/main" val="24584042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57200" indent="-457200" algn="just">
              <a:buAutoNum type="arabicPeriod"/>
            </a:pPr>
            <a:r>
              <a:rPr lang="fr-FR" sz="1200" u="sng" kern="100" dirty="0">
                <a:solidFill>
                  <a:srgbClr val="000000"/>
                </a:solidFill>
                <a:latin typeface="Times New Roman" panose="02020603050405020304" pitchFamily="18" charset="0"/>
                <a:cs typeface="Times New Roman" panose="02020603050405020304" pitchFamily="18" charset="0"/>
              </a:rPr>
              <a:t>Irrigation potentielle d’une pratique éducative bienveillante sur les autres pans de son activités professionnelle </a:t>
            </a:r>
            <a:r>
              <a:rPr lang="fr-FR" sz="1200" kern="100" dirty="0">
                <a:solidFill>
                  <a:srgbClr val="000000"/>
                </a:solidFill>
                <a:latin typeface="Times New Roman" panose="02020603050405020304" pitchFamily="18" charset="0"/>
                <a:cs typeface="Times New Roman" panose="02020603050405020304" pitchFamily="18" charset="0"/>
              </a:rPr>
              <a:t>:</a:t>
            </a:r>
          </a:p>
          <a:p>
            <a:pPr marL="457200" indent="-457200" algn="just">
              <a:buAutoNum type="arabicPeriod"/>
            </a:pPr>
            <a:endParaRPr lang="fr-FR" sz="1200" kern="100" dirty="0">
              <a:solidFill>
                <a:srgbClr val="000000"/>
              </a:solidFill>
              <a:latin typeface="Times New Roman" panose="02020603050405020304" pitchFamily="18" charset="0"/>
              <a:cs typeface="Times New Roman" panose="02020603050405020304" pitchFamily="18" charset="0"/>
            </a:endParaRPr>
          </a:p>
          <a:p>
            <a:pPr marL="457200" marR="0" lvl="0" indent="-457200" algn="just" defTabSz="914400" rtl="0" eaLnBrk="1" fontAlgn="auto" latinLnBrk="0" hangingPunct="1">
              <a:lnSpc>
                <a:spcPct val="100000"/>
              </a:lnSpc>
              <a:spcBef>
                <a:spcPts val="0"/>
              </a:spcBef>
              <a:spcAft>
                <a:spcPts val="0"/>
              </a:spcAft>
              <a:buClrTx/>
              <a:buSzTx/>
              <a:buFontTx/>
              <a:buAutoNum type="arabicPeriod"/>
              <a:tabLst/>
              <a:defRPr/>
            </a:pPr>
            <a:r>
              <a:rPr lang="fr-FR" sz="1200" kern="100" dirty="0">
                <a:solidFill>
                  <a:srgbClr val="000000"/>
                </a:solidFill>
                <a:latin typeface="Times New Roman" panose="02020603050405020304" pitchFamily="18" charset="0"/>
                <a:cs typeface="Times New Roman" panose="02020603050405020304" pitchFamily="18" charset="0"/>
              </a:rPr>
              <a:t>Néanmoins, des travaux restent à poursuivre pour penser les circonstances de formation autorisant… mais également comment penser les circonstances permettant…</a:t>
            </a:r>
            <a:r>
              <a:rPr lang="fr-FR" sz="1200" kern="100" dirty="0">
                <a:solidFill>
                  <a:srgbClr val="000000"/>
                </a:solidFill>
                <a:highlight>
                  <a:srgbClr val="FF0000"/>
                </a:highlight>
                <a:latin typeface="Times New Roman" panose="02020603050405020304" pitchFamily="18" charset="0"/>
                <a:cs typeface="Times New Roman" panose="02020603050405020304" pitchFamily="18" charset="0"/>
              </a:rPr>
              <a:t>Le dialogue  issu des pratique bienveillantes afin d’identifier les obstacles que rencontre l’élève mais aussi et surtout de repérer ses capacités et ses ressources pour pouvoir les pallier (Garel, 2020) ???????</a:t>
            </a:r>
          </a:p>
          <a:p>
            <a:pPr marL="457200" indent="-457200" algn="just">
              <a:buAutoNum type="arabicPeriod"/>
            </a:pPr>
            <a:endParaRPr lang="fr-FR" sz="1200" kern="100" dirty="0">
              <a:solidFill>
                <a:srgbClr val="000000"/>
              </a:solidFill>
              <a:latin typeface="Times New Roman" panose="02020603050405020304" pitchFamily="18" charset="0"/>
              <a:cs typeface="Times New Roman" panose="02020603050405020304" pitchFamily="18" charset="0"/>
            </a:endParaRPr>
          </a:p>
          <a:p>
            <a:pPr algn="just"/>
            <a:endParaRPr lang="fr-FR" sz="1200" kern="100" dirty="0">
              <a:solidFill>
                <a:srgbClr val="000000"/>
              </a:solidFill>
              <a:latin typeface="Times New Roman" panose="02020603050405020304" pitchFamily="18" charset="0"/>
              <a:cs typeface="Times New Roman" panose="02020603050405020304" pitchFamily="18" charset="0"/>
            </a:endParaRPr>
          </a:p>
          <a:p>
            <a:pPr marL="342900" indent="-342900" algn="just">
              <a:buFontTx/>
              <a:buChar char="-"/>
            </a:pPr>
            <a:r>
              <a:rPr lang="fr-FR" sz="1200" kern="100" dirty="0">
                <a:solidFill>
                  <a:srgbClr val="000000"/>
                </a:solidFill>
                <a:latin typeface="Times New Roman" panose="02020603050405020304" pitchFamily="18" charset="0"/>
                <a:cs typeface="Times New Roman" panose="02020603050405020304" pitchFamily="18" charset="0"/>
              </a:rPr>
              <a:t>La SPA1 explique que sa première tentative de pratique bienveillante s’est avérée importante en termes de valeur accordée mais aussi et surtout parce qu’elle va se diffuser. </a:t>
            </a:r>
          </a:p>
          <a:p>
            <a:pPr marL="342900" indent="-342900" algn="just">
              <a:buFontTx/>
              <a:buChar char="-"/>
            </a:pPr>
            <a:r>
              <a:rPr lang="fr-FR" sz="1200" kern="100" dirty="0">
                <a:solidFill>
                  <a:srgbClr val="000000"/>
                </a:solidFill>
                <a:latin typeface="Times New Roman" panose="02020603050405020304" pitchFamily="18" charset="0"/>
                <a:cs typeface="Times New Roman" panose="02020603050405020304" pitchFamily="18" charset="0"/>
              </a:rPr>
              <a:t>Cette pratique va être répétée régulièrement avec sa classe et va impacter d’autres pratiques professionnelles, par exemple ici, l’évaluation.</a:t>
            </a:r>
          </a:p>
          <a:p>
            <a:pPr marL="342900" indent="-342900" algn="just">
              <a:buFontTx/>
              <a:buChar char="-"/>
            </a:pPr>
            <a:r>
              <a:rPr lang="fr-FR" sz="1200" kern="100" dirty="0">
                <a:solidFill>
                  <a:srgbClr val="000000"/>
                </a:solidFill>
                <a:highlight>
                  <a:srgbClr val="FF0000"/>
                </a:highlight>
                <a:latin typeface="Times New Roman" panose="02020603050405020304" pitchFamily="18" charset="0"/>
                <a:cs typeface="Times New Roman" panose="02020603050405020304" pitchFamily="18" charset="0"/>
              </a:rPr>
              <a:t>Le dialogue enseignant/élèves qui émane de ces pratiques bienveillantes permettra d’identifier les obstacles que rencontre l’élève mais aussi et surtout de repérer ses capacités et ses ressources pour pouvoir les pallier (Garel, 2020) ???????</a:t>
            </a:r>
          </a:p>
          <a:p>
            <a:pPr marL="342900" indent="-342900" algn="just">
              <a:buFontTx/>
              <a:buChar char="-"/>
            </a:pPr>
            <a:endParaRPr lang="fr-FR" sz="1200" kern="100" dirty="0">
              <a:solidFill>
                <a:srgbClr val="000000"/>
              </a:solidFill>
              <a:latin typeface="Times New Roman" panose="02020603050405020304" pitchFamily="18" charset="0"/>
              <a:cs typeface="Times New Roman" panose="02020603050405020304" pitchFamily="18" charset="0"/>
            </a:endParaRPr>
          </a:p>
          <a:p>
            <a:pPr algn="just"/>
            <a:r>
              <a:rPr lang="fr-FR" sz="1200" kern="100" dirty="0">
                <a:solidFill>
                  <a:srgbClr val="000000"/>
                </a:solidFill>
                <a:latin typeface="Times New Roman" panose="02020603050405020304" pitchFamily="18" charset="0"/>
                <a:cs typeface="Times New Roman" panose="02020603050405020304" pitchFamily="18" charset="0"/>
              </a:rPr>
              <a:t>2. </a:t>
            </a:r>
            <a:r>
              <a:rPr lang="fr-FR" sz="1200" u="sng" kern="100" dirty="0">
                <a:solidFill>
                  <a:srgbClr val="000000"/>
                </a:solidFill>
                <a:latin typeface="Times New Roman" panose="02020603050405020304" pitchFamily="18" charset="0"/>
                <a:cs typeface="Times New Roman" panose="02020603050405020304" pitchFamily="18" charset="0"/>
              </a:rPr>
              <a:t>Absence des transformations des pratiques de la T1</a:t>
            </a:r>
          </a:p>
          <a:p>
            <a:pPr algn="just"/>
            <a:endParaRPr lang="fr-FR" sz="1200" kern="100" dirty="0">
              <a:solidFill>
                <a:srgbClr val="000000"/>
              </a:solidFill>
              <a:latin typeface="Times New Roman" panose="02020603050405020304" pitchFamily="18" charset="0"/>
              <a:cs typeface="Times New Roman" panose="02020603050405020304" pitchFamily="18" charset="0"/>
            </a:endParaRPr>
          </a:p>
          <a:p>
            <a:pPr marL="342900" indent="-342900" algn="just">
              <a:buFontTx/>
              <a:buChar char="-"/>
            </a:pPr>
            <a:r>
              <a:rPr lang="fr-FR" sz="1200" kern="100" dirty="0">
                <a:solidFill>
                  <a:srgbClr val="000000"/>
                </a:solidFill>
                <a:latin typeface="Times New Roman" panose="02020603050405020304" pitchFamily="18" charset="0"/>
                <a:cs typeface="Times New Roman" panose="02020603050405020304" pitchFamily="18" charset="0"/>
              </a:rPr>
              <a:t>Si la situation de </a:t>
            </a:r>
            <a:r>
              <a:rPr lang="fr-FR" sz="1200" kern="100" dirty="0" err="1">
                <a:solidFill>
                  <a:srgbClr val="000000"/>
                </a:solidFill>
                <a:latin typeface="Times New Roman" panose="02020603050405020304" pitchFamily="18" charset="0"/>
                <a:cs typeface="Times New Roman" panose="02020603050405020304" pitchFamily="18" charset="0"/>
              </a:rPr>
              <a:t>co</a:t>
            </a:r>
            <a:r>
              <a:rPr lang="fr-FR" sz="1200" kern="100" dirty="0">
                <a:solidFill>
                  <a:srgbClr val="000000"/>
                </a:solidFill>
                <a:latin typeface="Times New Roman" panose="02020603050405020304" pitchFamily="18" charset="0"/>
                <a:cs typeface="Times New Roman" panose="02020603050405020304" pitchFamily="18" charset="0"/>
              </a:rPr>
              <a:t>-enseignement est favorable à l’alignement informel des pratiques (</a:t>
            </a:r>
            <a:r>
              <a:rPr lang="fr-FR" sz="1200" kern="100" dirty="0" err="1">
                <a:solidFill>
                  <a:srgbClr val="000000"/>
                </a:solidFill>
                <a:latin typeface="Times New Roman" panose="02020603050405020304" pitchFamily="18" charset="0"/>
                <a:cs typeface="Times New Roman" panose="02020603050405020304" pitchFamily="18" charset="0"/>
              </a:rPr>
              <a:t>Rogoff</a:t>
            </a:r>
            <a:r>
              <a:rPr lang="fr-FR" sz="1200" kern="100" dirty="0">
                <a:solidFill>
                  <a:srgbClr val="000000"/>
                </a:solidFill>
                <a:latin typeface="Times New Roman" panose="02020603050405020304" pitchFamily="18" charset="0"/>
                <a:cs typeface="Times New Roman" panose="02020603050405020304" pitchFamily="18" charset="0"/>
              </a:rPr>
              <a:t>, </a:t>
            </a:r>
            <a:r>
              <a:rPr lang="fr-FR" sz="1200" kern="100" dirty="0" err="1">
                <a:solidFill>
                  <a:srgbClr val="000000"/>
                </a:solidFill>
                <a:latin typeface="Times New Roman" panose="02020603050405020304" pitchFamily="18" charset="0"/>
                <a:cs typeface="Times New Roman" panose="02020603050405020304" pitchFamily="18" charset="0"/>
              </a:rPr>
              <a:t>Matusov</a:t>
            </a:r>
            <a:r>
              <a:rPr lang="fr-FR" sz="1200" kern="100" dirty="0">
                <a:solidFill>
                  <a:srgbClr val="000000"/>
                </a:solidFill>
                <a:latin typeface="Times New Roman" panose="02020603050405020304" pitchFamily="18" charset="0"/>
                <a:cs typeface="Times New Roman" panose="02020603050405020304" pitchFamily="18" charset="0"/>
              </a:rPr>
              <a:t>, &amp; White, 1996), ici, la T1 exprime sa volonté manifeste de ne pas suivre ces pratiques bienveillantes</a:t>
            </a:r>
          </a:p>
          <a:p>
            <a:pPr marL="342900" indent="-342900" algn="just">
              <a:buFontTx/>
              <a:buChar char="-"/>
            </a:pPr>
            <a:r>
              <a:rPr lang="fr-FR" sz="1200" kern="100" dirty="0">
                <a:solidFill>
                  <a:srgbClr val="000000"/>
                </a:solidFill>
                <a:latin typeface="Times New Roman" panose="02020603050405020304" pitchFamily="18" charset="0"/>
                <a:cs typeface="Times New Roman" panose="02020603050405020304" pitchFamily="18" charset="0"/>
              </a:rPr>
              <a:t>Ainsi, dans cette étude de cas, les styles (Clot, 2010) d’enseignement très différents entre la T1 et la SPA1 semble être un obstacle majeur à la non transmission ou au non alignement des pratiques chez les acteurs partageant la même tache professionnelle.  </a:t>
            </a:r>
          </a:p>
          <a:p>
            <a:pPr marL="342900" indent="-342900" algn="just">
              <a:buFontTx/>
              <a:buChar char="-"/>
            </a:pPr>
            <a:endParaRPr lang="fr-FR" sz="1200" kern="100" dirty="0">
              <a:solidFill>
                <a:srgbClr val="000000"/>
              </a:solidFill>
              <a:latin typeface="Times New Roman" panose="02020603050405020304" pitchFamily="18"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31EB74AD-2829-4E1D-9642-9CD21DE0D52F}" type="slidenum">
              <a:rPr lang="fr-FR" smtClean="0"/>
              <a:t>29</a:t>
            </a:fld>
            <a:endParaRPr lang="fr-FR"/>
          </a:p>
        </p:txBody>
      </p:sp>
    </p:spTree>
    <p:extLst>
      <p:ext uri="{BB962C8B-B14F-4D97-AF65-F5344CB8AC3E}">
        <p14:creationId xmlns:p14="http://schemas.microsoft.com/office/powerpoint/2010/main" val="30294210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indent="-342900" algn="just">
              <a:buFontTx/>
              <a:buChar char="-"/>
            </a:pPr>
            <a:endParaRPr lang="fr-FR" sz="1200" kern="100" dirty="0">
              <a:solidFill>
                <a:srgbClr val="000000"/>
              </a:solidFill>
              <a:latin typeface="Times New Roman" panose="02020603050405020304" pitchFamily="18" charset="0"/>
              <a:cs typeface="Times New Roman" panose="02020603050405020304" pitchFamily="18" charset="0"/>
            </a:endParaRPr>
          </a:p>
          <a:p>
            <a:pPr algn="just"/>
            <a:r>
              <a:rPr lang="fr-FR" sz="1200" kern="100" dirty="0">
                <a:solidFill>
                  <a:srgbClr val="000000"/>
                </a:solidFill>
                <a:latin typeface="Times New Roman" panose="02020603050405020304" pitchFamily="18" charset="0"/>
                <a:cs typeface="Times New Roman" panose="02020603050405020304" pitchFamily="18" charset="0"/>
              </a:rPr>
              <a:t>2. </a:t>
            </a:r>
            <a:r>
              <a:rPr lang="fr-FR" sz="1200" u="sng" kern="100" dirty="0">
                <a:solidFill>
                  <a:srgbClr val="000000"/>
                </a:solidFill>
                <a:latin typeface="Times New Roman" panose="02020603050405020304" pitchFamily="18" charset="0"/>
                <a:cs typeface="Times New Roman" panose="02020603050405020304" pitchFamily="18" charset="0"/>
              </a:rPr>
              <a:t>Absence des transformations des pratiques de la T1. </a:t>
            </a:r>
            <a:r>
              <a:rPr lang="fr-FR" sz="1200" kern="100" dirty="0">
                <a:solidFill>
                  <a:srgbClr val="000000"/>
                </a:solidFill>
                <a:latin typeface="Times New Roman" panose="02020603050405020304" pitchFamily="18" charset="0"/>
                <a:cs typeface="Times New Roman" panose="02020603050405020304" pitchFamily="18" charset="0"/>
              </a:rPr>
              <a:t>la T1 exprime sa volonté manifeste de ne pas suivre ces pratiques bienveillantes. </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kern="100" dirty="0">
                <a:solidFill>
                  <a:srgbClr val="000000"/>
                </a:solidFill>
                <a:latin typeface="Times New Roman" panose="02020603050405020304" pitchFamily="18" charset="0"/>
                <a:cs typeface="Times New Roman" panose="02020603050405020304" pitchFamily="18" charset="0"/>
              </a:rPr>
              <a:t>Ainsi, dans cette étude de cas, les styles (Clot, 2010) d’enseignement très différents entre la T1 et la SPA1 semble être un obstacle majeur à la transmission ou au alignement des pratiques chez les acteurs partageant la même tache professionnelle et </a:t>
            </a:r>
            <a:r>
              <a:rPr lang="fr-FR" sz="1200" kern="100" dirty="0" err="1">
                <a:solidFill>
                  <a:srgbClr val="000000"/>
                </a:solidFill>
                <a:latin typeface="Times New Roman" panose="02020603050405020304" pitchFamily="18" charset="0"/>
                <a:cs typeface="Times New Roman" panose="02020603050405020304" pitchFamily="18" charset="0"/>
              </a:rPr>
              <a:t>pa</a:t>
            </a:r>
            <a:r>
              <a:rPr lang="fr-FR" sz="1200" kern="100" dirty="0">
                <a:solidFill>
                  <a:srgbClr val="000000"/>
                </a:solidFill>
                <a:latin typeface="Times New Roman" panose="02020603050405020304" pitchFamily="18" charset="0"/>
                <a:cs typeface="Times New Roman" panose="02020603050405020304" pitchFamily="18" charset="0"/>
              </a:rPr>
              <a:t> voie de conséquence un obstacle à la diffusion des pratiques bienveillantes. </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kern="100" dirty="0">
                <a:solidFill>
                  <a:srgbClr val="000000"/>
                </a:solidFill>
                <a:latin typeface="Times New Roman" panose="02020603050405020304" pitchFamily="18" charset="0"/>
                <a:cs typeface="Times New Roman" panose="02020603050405020304" pitchFamily="18" charset="0"/>
              </a:rPr>
              <a:t>Des travaux restent à </a:t>
            </a:r>
            <a:r>
              <a:rPr lang="fr-FR" sz="1200" kern="100" dirty="0" err="1">
                <a:solidFill>
                  <a:srgbClr val="000000"/>
                </a:solidFill>
                <a:latin typeface="Times New Roman" panose="02020603050405020304" pitchFamily="18" charset="0"/>
                <a:cs typeface="Times New Roman" panose="02020603050405020304" pitchFamily="18" charset="0"/>
              </a:rPr>
              <a:t>pourusivre</a:t>
            </a:r>
            <a:r>
              <a:rPr lang="fr-FR" sz="1200" kern="100" dirty="0">
                <a:solidFill>
                  <a:srgbClr val="000000"/>
                </a:solidFill>
                <a:latin typeface="Times New Roman" panose="02020603050405020304" pitchFamily="18" charset="0"/>
                <a:cs typeface="Times New Roman" panose="02020603050405020304" pitchFamily="18" charset="0"/>
              </a:rPr>
              <a:t> sur la façon de dépasser ces obstacles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1200" kern="100" dirty="0">
              <a:solidFill>
                <a:srgbClr val="000000"/>
              </a:solidFill>
              <a:latin typeface="Times New Roman" panose="02020603050405020304" pitchFamily="18" charset="0"/>
              <a:cs typeface="Times New Roman" panose="02020603050405020304" pitchFamily="18" charset="0"/>
            </a:endParaRPr>
          </a:p>
          <a:p>
            <a:pPr algn="just"/>
            <a:endParaRPr lang="fr-FR" sz="1200" u="sng" kern="100" dirty="0">
              <a:solidFill>
                <a:srgbClr val="000000"/>
              </a:solidFill>
              <a:latin typeface="Times New Roman" panose="02020603050405020304" pitchFamily="18" charset="0"/>
              <a:cs typeface="Times New Roman" panose="02020603050405020304" pitchFamily="18" charset="0"/>
            </a:endParaRPr>
          </a:p>
          <a:p>
            <a:pPr algn="just"/>
            <a:endParaRPr lang="fr-FR" sz="1200" kern="100" dirty="0">
              <a:solidFill>
                <a:srgbClr val="000000"/>
              </a:solidFill>
              <a:latin typeface="Times New Roman" panose="02020603050405020304" pitchFamily="18" charset="0"/>
              <a:cs typeface="Times New Roman" panose="02020603050405020304" pitchFamily="18" charset="0"/>
            </a:endParaRPr>
          </a:p>
          <a:p>
            <a:pPr marL="342900" indent="-342900" algn="just">
              <a:buFontTx/>
              <a:buChar char="-"/>
            </a:pPr>
            <a:r>
              <a:rPr lang="fr-FR" sz="1200" kern="100" dirty="0">
                <a:solidFill>
                  <a:srgbClr val="000000"/>
                </a:solidFill>
                <a:latin typeface="Times New Roman" panose="02020603050405020304" pitchFamily="18" charset="0"/>
                <a:cs typeface="Times New Roman" panose="02020603050405020304" pitchFamily="18" charset="0"/>
              </a:rPr>
              <a:t>Si la situation de </a:t>
            </a:r>
            <a:r>
              <a:rPr lang="fr-FR" sz="1200" kern="100" dirty="0" err="1">
                <a:solidFill>
                  <a:srgbClr val="000000"/>
                </a:solidFill>
                <a:latin typeface="Times New Roman" panose="02020603050405020304" pitchFamily="18" charset="0"/>
                <a:cs typeface="Times New Roman" panose="02020603050405020304" pitchFamily="18" charset="0"/>
              </a:rPr>
              <a:t>co</a:t>
            </a:r>
            <a:r>
              <a:rPr lang="fr-FR" sz="1200" kern="100" dirty="0">
                <a:solidFill>
                  <a:srgbClr val="000000"/>
                </a:solidFill>
                <a:latin typeface="Times New Roman" panose="02020603050405020304" pitchFamily="18" charset="0"/>
                <a:cs typeface="Times New Roman" panose="02020603050405020304" pitchFamily="18" charset="0"/>
              </a:rPr>
              <a:t>-enseignement est favorable à l’alignement informel des pratiques (</a:t>
            </a:r>
            <a:r>
              <a:rPr lang="fr-FR" sz="1200" kern="100" dirty="0" err="1">
                <a:solidFill>
                  <a:srgbClr val="000000"/>
                </a:solidFill>
                <a:latin typeface="Times New Roman" panose="02020603050405020304" pitchFamily="18" charset="0"/>
                <a:cs typeface="Times New Roman" panose="02020603050405020304" pitchFamily="18" charset="0"/>
              </a:rPr>
              <a:t>Rogoff</a:t>
            </a:r>
            <a:r>
              <a:rPr lang="fr-FR" sz="1200" kern="100" dirty="0">
                <a:solidFill>
                  <a:srgbClr val="000000"/>
                </a:solidFill>
                <a:latin typeface="Times New Roman" panose="02020603050405020304" pitchFamily="18" charset="0"/>
                <a:cs typeface="Times New Roman" panose="02020603050405020304" pitchFamily="18" charset="0"/>
              </a:rPr>
              <a:t>, </a:t>
            </a:r>
            <a:r>
              <a:rPr lang="fr-FR" sz="1200" kern="100" dirty="0" err="1">
                <a:solidFill>
                  <a:srgbClr val="000000"/>
                </a:solidFill>
                <a:latin typeface="Times New Roman" panose="02020603050405020304" pitchFamily="18" charset="0"/>
                <a:cs typeface="Times New Roman" panose="02020603050405020304" pitchFamily="18" charset="0"/>
              </a:rPr>
              <a:t>Matusov</a:t>
            </a:r>
            <a:r>
              <a:rPr lang="fr-FR" sz="1200" kern="100" dirty="0">
                <a:solidFill>
                  <a:srgbClr val="000000"/>
                </a:solidFill>
                <a:latin typeface="Times New Roman" panose="02020603050405020304" pitchFamily="18" charset="0"/>
                <a:cs typeface="Times New Roman" panose="02020603050405020304" pitchFamily="18" charset="0"/>
              </a:rPr>
              <a:t>, &amp; White, 1996), ici, la T1 exprime sa volonté manifeste de ne pas suivre ces pratiques bienveillantes. </a:t>
            </a:r>
          </a:p>
          <a:p>
            <a:pPr marL="342900" indent="-342900" algn="just">
              <a:buFontTx/>
              <a:buChar char="-"/>
            </a:pPr>
            <a:endParaRPr lang="fr-FR" sz="1200" kern="100" dirty="0">
              <a:solidFill>
                <a:srgbClr val="000000"/>
              </a:solidFill>
              <a:latin typeface="Times New Roman" panose="02020603050405020304" pitchFamily="18" charset="0"/>
              <a:cs typeface="Times New Roman" panose="02020603050405020304" pitchFamily="18" charset="0"/>
            </a:endParaRPr>
          </a:p>
          <a:p>
            <a:pPr marL="342900" indent="-342900" algn="just">
              <a:buFontTx/>
              <a:buChar char="-"/>
            </a:pPr>
            <a:r>
              <a:rPr lang="fr-FR" sz="1200" kern="100" dirty="0">
                <a:solidFill>
                  <a:srgbClr val="000000"/>
                </a:solidFill>
                <a:latin typeface="Times New Roman" panose="02020603050405020304" pitchFamily="18" charset="0"/>
                <a:cs typeface="Times New Roman" panose="02020603050405020304" pitchFamily="18" charset="0"/>
              </a:rPr>
              <a:t>Il existe des obstacles à l’alignement de ces pratiques…</a:t>
            </a:r>
          </a:p>
          <a:p>
            <a:pPr marL="342900" indent="-342900" algn="just">
              <a:buFontTx/>
              <a:buChar char="-"/>
            </a:pPr>
            <a:endParaRPr lang="fr-FR" sz="1200" kern="100" dirty="0">
              <a:solidFill>
                <a:srgbClr val="000000"/>
              </a:solidFill>
              <a:latin typeface="Times New Roman" panose="02020603050405020304" pitchFamily="18" charset="0"/>
              <a:cs typeface="Times New Roman" panose="02020603050405020304" pitchFamily="18" charset="0"/>
            </a:endParaRPr>
          </a:p>
          <a:p>
            <a:pPr marL="342900" indent="-342900" algn="just">
              <a:buFontTx/>
              <a:buChar char="-"/>
            </a:pPr>
            <a:r>
              <a:rPr lang="fr-FR" sz="1200" kern="100" dirty="0">
                <a:solidFill>
                  <a:srgbClr val="000000"/>
                </a:solidFill>
                <a:latin typeface="Times New Roman" panose="02020603050405020304" pitchFamily="18" charset="0"/>
                <a:cs typeface="Times New Roman" panose="02020603050405020304" pitchFamily="18" charset="0"/>
              </a:rPr>
              <a:t>Ainsi, dans cette étude de cas, les styles (Clot, 2010) d’enseignement très différents entre la T1 et la SPA1 semble être un obstacle majeur à la non transmission ou au non alignement des pratiques chez les acteurs partageant la même tache professionnelle.  </a:t>
            </a:r>
          </a:p>
          <a:p>
            <a:pPr marL="342900" indent="-342900" algn="just">
              <a:buFontTx/>
              <a:buChar char="-"/>
            </a:pPr>
            <a:endParaRPr lang="fr-FR" sz="1200" kern="100" dirty="0">
              <a:solidFill>
                <a:srgbClr val="000000"/>
              </a:solidFill>
              <a:latin typeface="Times New Roman" panose="02020603050405020304" pitchFamily="18" charset="0"/>
              <a:cs typeface="Times New Roman" panose="02020603050405020304" pitchFamily="18" charset="0"/>
            </a:endParaRPr>
          </a:p>
          <a:p>
            <a:pPr marL="342900" indent="-342900" algn="just">
              <a:buFontTx/>
              <a:buChar char="-"/>
            </a:pPr>
            <a:r>
              <a:rPr lang="fr-FR" sz="1200" kern="100" dirty="0">
                <a:solidFill>
                  <a:srgbClr val="000000"/>
                </a:solidFill>
                <a:latin typeface="Times New Roman" panose="02020603050405020304" pitchFamily="18" charset="0"/>
                <a:cs typeface="Times New Roman" panose="02020603050405020304" pitchFamily="18" charset="0"/>
              </a:rPr>
              <a:t>Des travaux restent à </a:t>
            </a:r>
            <a:r>
              <a:rPr lang="fr-FR" sz="1200" kern="100" dirty="0" err="1">
                <a:solidFill>
                  <a:srgbClr val="000000"/>
                </a:solidFill>
                <a:latin typeface="Times New Roman" panose="02020603050405020304" pitchFamily="18" charset="0"/>
                <a:cs typeface="Times New Roman" panose="02020603050405020304" pitchFamily="18" charset="0"/>
              </a:rPr>
              <a:t>pourusivre</a:t>
            </a:r>
            <a:r>
              <a:rPr lang="fr-FR" sz="1200" kern="100" dirty="0">
                <a:solidFill>
                  <a:srgbClr val="000000"/>
                </a:solidFill>
                <a:latin typeface="Times New Roman" panose="02020603050405020304" pitchFamily="18" charset="0"/>
                <a:cs typeface="Times New Roman" panose="02020603050405020304" pitchFamily="18" charset="0"/>
              </a:rPr>
              <a:t> sur la façon de dépasser ces obstacles</a:t>
            </a:r>
          </a:p>
          <a:p>
            <a:pPr marL="342900" indent="-342900" algn="just">
              <a:buFontTx/>
              <a:buChar char="-"/>
            </a:pPr>
            <a:endParaRPr lang="fr-FR" sz="1200" kern="100" dirty="0">
              <a:solidFill>
                <a:srgbClr val="000000"/>
              </a:solidFill>
              <a:latin typeface="Times New Roman" panose="02020603050405020304" pitchFamily="18"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31EB74AD-2829-4E1D-9642-9CD21DE0D52F}" type="slidenum">
              <a:rPr lang="fr-FR" smtClean="0"/>
              <a:t>30</a:t>
            </a:fld>
            <a:endParaRPr lang="fr-FR"/>
          </a:p>
        </p:txBody>
      </p:sp>
    </p:spTree>
    <p:extLst>
      <p:ext uri="{BB962C8B-B14F-4D97-AF65-F5344CB8AC3E}">
        <p14:creationId xmlns:p14="http://schemas.microsoft.com/office/powerpoint/2010/main" val="3153862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guise d’intro, je  souhaitais revenir sur les missions de l’</a:t>
            </a:r>
            <a:r>
              <a:rPr lang="fr-FR" dirty="0" err="1"/>
              <a:t>ecole</a:t>
            </a:r>
            <a:r>
              <a:rPr lang="fr-FR" dirty="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FR" sz="1200" dirty="0">
                <a:latin typeface="Times New Roman" panose="02020603050405020304" pitchFamily="18" charset="0"/>
                <a:cs typeface="Times New Roman" panose="02020603050405020304" pitchFamily="18" charset="0"/>
              </a:rPr>
              <a:t>Les missions de l’Ecole d’aujourd’hui sont multiples : transmettre des savoirs, être juste et uniforme,</a:t>
            </a:r>
            <a:r>
              <a:rPr lang="fr-FR" sz="1200" strike="sngStrike" dirty="0">
                <a:latin typeface="Times New Roman" panose="02020603050405020304" pitchFamily="18" charset="0"/>
                <a:cs typeface="Times New Roman" panose="02020603050405020304" pitchFamily="18" charset="0"/>
              </a:rPr>
              <a:t> être indépendant par rapport aux familles, à l’économie ou à la société???? </a:t>
            </a:r>
            <a:r>
              <a:rPr lang="fr-FR" sz="1200" strike="sngStrike"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(Dubet, 2004 ; </a:t>
            </a:r>
            <a:r>
              <a:rPr lang="fr-FR" sz="1200" strike="sngStrike"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Réto</a:t>
            </a:r>
            <a:r>
              <a:rPr lang="fr-FR" sz="1200" strike="sngStrike"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2017).</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FR" sz="1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200" kern="100" dirty="0">
                <a:solidFill>
                  <a:srgbClr val="000000"/>
                </a:solidFill>
                <a:latin typeface="Times New Roman" panose="02020603050405020304" pitchFamily="18" charset="0"/>
                <a:cs typeface="Times New Roman" panose="02020603050405020304" pitchFamily="18" charset="0"/>
              </a:rPr>
              <a:t>Mais, des études et rapports (PISA) démontrent un système qui n’atteint pas ses objectifs (</a:t>
            </a:r>
            <a:r>
              <a:rPr lang="fr-FR" sz="1200" kern="100" dirty="0" err="1">
                <a:solidFill>
                  <a:srgbClr val="000000"/>
                </a:solidFill>
                <a:latin typeface="Times New Roman" panose="02020603050405020304" pitchFamily="18" charset="0"/>
                <a:cs typeface="Times New Roman" panose="02020603050405020304" pitchFamily="18" charset="0"/>
              </a:rPr>
              <a:t>Réto</a:t>
            </a:r>
            <a:r>
              <a:rPr lang="fr-FR" sz="1200" kern="100" dirty="0">
                <a:solidFill>
                  <a:srgbClr val="000000"/>
                </a:solidFill>
                <a:latin typeface="Times New Roman" panose="02020603050405020304" pitchFamily="18" charset="0"/>
                <a:cs typeface="Times New Roman" panose="02020603050405020304" pitchFamily="18" charset="0"/>
              </a:rPr>
              <a:t>, 2018). </a:t>
            </a:r>
            <a:r>
              <a:rPr lang="fr-FR" sz="1200" strike="sngStrike" kern="100" dirty="0">
                <a:solidFill>
                  <a:srgbClr val="000000"/>
                </a:solidFill>
                <a:latin typeface="Times New Roman" panose="02020603050405020304" pitchFamily="18" charset="0"/>
                <a:cs typeface="Times New Roman" panose="02020603050405020304" pitchFamily="18" charset="0"/>
              </a:rPr>
              <a:t>Des élèves se retrouvent en difficulté.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FR" sz="1200" kern="100" dirty="0">
                <a:solidFill>
                  <a:srgbClr val="000000"/>
                </a:solidFill>
                <a:latin typeface="Times New Roman" panose="02020603050405020304" pitchFamily="18" charset="0"/>
                <a:cs typeface="Times New Roman" panose="02020603050405020304" pitchFamily="18" charset="0"/>
              </a:rPr>
              <a:t>3. Un climat scolaire </a:t>
            </a:r>
            <a:r>
              <a:rPr lang="fr-FR" sz="1200" b="1" kern="100" dirty="0">
                <a:solidFill>
                  <a:srgbClr val="000000"/>
                </a:solidFill>
                <a:latin typeface="Times New Roman" panose="02020603050405020304" pitchFamily="18" charset="0"/>
                <a:cs typeface="Times New Roman" panose="02020603050405020304" pitchFamily="18" charset="0"/>
              </a:rPr>
              <a:t>peu propice </a:t>
            </a:r>
            <a:r>
              <a:rPr lang="fr-FR" sz="1200" kern="100" dirty="0">
                <a:solidFill>
                  <a:srgbClr val="000000"/>
                </a:solidFill>
                <a:latin typeface="Times New Roman" panose="02020603050405020304" pitchFamily="18" charset="0"/>
                <a:cs typeface="Times New Roman" panose="02020603050405020304" pitchFamily="18" charset="0"/>
              </a:rPr>
              <a:t>aux apprentissages et l’</a:t>
            </a:r>
            <a:r>
              <a:rPr lang="fr-FR" sz="1200" b="1" kern="100" dirty="0">
                <a:solidFill>
                  <a:srgbClr val="000000"/>
                </a:solidFill>
                <a:latin typeface="Times New Roman" panose="02020603050405020304" pitchFamily="18" charset="0"/>
                <a:cs typeface="Times New Roman" panose="02020603050405020304" pitchFamily="18" charset="0"/>
              </a:rPr>
              <a:t>épanouissement</a:t>
            </a:r>
            <a:r>
              <a:rPr lang="fr-FR" sz="1200" kern="100" dirty="0">
                <a:solidFill>
                  <a:srgbClr val="000000"/>
                </a:solidFill>
                <a:latin typeface="Times New Roman" panose="02020603050405020304" pitchFamily="18" charset="0"/>
                <a:cs typeface="Times New Roman" panose="02020603050405020304" pitchFamily="18" charset="0"/>
              </a:rPr>
              <a:t> des élèves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FR" sz="1200" dirty="0">
                <a:latin typeface="Times New Roman" panose="02020603050405020304" pitchFamily="18" charset="0"/>
                <a:cs typeface="Times New Roman" panose="02020603050405020304" pitchFamily="18" charset="0"/>
              </a:rPr>
              <a:t>Face à ces constats, le Ministère de l’Education Nationale promulgue la Loi d’orientation et de programmation pour la refondation de l’Ecole en 2013 : LIEN????? la notion de bienveillance fait son apparition. DANS LES TEXTES OFFICIELS. AVANT PAS LA PREMIRER PROCCUPATION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FR" sz="1200" dirty="0">
                <a:latin typeface="Times New Roman" panose="02020603050405020304" pitchFamily="18" charset="0"/>
                <a:cs typeface="Times New Roman" panose="02020603050405020304" pitchFamily="18" charset="0"/>
              </a:rPr>
              <a:t>Répandue dans de nombreux domaines (médiatiques, politiques, scientifiques), il n’existe pas de forme </a:t>
            </a:r>
            <a:r>
              <a:rPr lang="fr-FR" sz="1200" dirty="0">
                <a:solidFill>
                  <a:srgbClr val="FF0000"/>
                </a:solidFill>
                <a:latin typeface="Times New Roman" panose="02020603050405020304" pitchFamily="18" charset="0"/>
                <a:cs typeface="Times New Roman" panose="02020603050405020304" pitchFamily="18" charset="0"/>
              </a:rPr>
              <a:t>verbale?????  </a:t>
            </a:r>
            <a:r>
              <a:rPr lang="fr-FR" sz="1200" dirty="0">
                <a:latin typeface="Times New Roman" panose="02020603050405020304" pitchFamily="18" charset="0"/>
                <a:cs typeface="Times New Roman" panose="02020603050405020304" pitchFamily="18" charset="0"/>
              </a:rPr>
              <a:t>de la bienveillance : cette notion est donc perçue approximativement par les enseignants</a:t>
            </a:r>
            <a:r>
              <a:rPr lang="fr-FR" sz="1600" dirty="0">
                <a:latin typeface="Times New Roman" panose="02020603050405020304" pitchFamily="18" charset="0"/>
                <a:cs typeface="Times New Roman" panose="02020603050405020304" pitchFamily="18" charset="0"/>
              </a:rPr>
              <a:t> </a:t>
            </a:r>
            <a:r>
              <a:rPr lang="fr-FR" sz="1200" kern="100" dirty="0">
                <a:solidFill>
                  <a:srgbClr val="000000"/>
                </a:solidFill>
                <a:effectLst/>
                <a:latin typeface="Times New Roman" panose="02020603050405020304" pitchFamily="18" charset="0"/>
                <a:ea typeface="Calibri" panose="020F0502020204030204" pitchFamily="34" charset="0"/>
              </a:rPr>
              <a:t>(</a:t>
            </a:r>
            <a:r>
              <a:rPr lang="fr-FR" sz="1200" kern="100" dirty="0" err="1">
                <a:solidFill>
                  <a:srgbClr val="000000"/>
                </a:solidFill>
                <a:effectLst/>
                <a:latin typeface="Times New Roman" panose="02020603050405020304" pitchFamily="18" charset="0"/>
                <a:ea typeface="Calibri" panose="020F0502020204030204" pitchFamily="34" charset="0"/>
              </a:rPr>
              <a:t>Réto</a:t>
            </a:r>
            <a:r>
              <a:rPr lang="fr-FR" sz="1200" kern="100" dirty="0">
                <a:solidFill>
                  <a:srgbClr val="000000"/>
                </a:solidFill>
                <a:effectLst/>
                <a:latin typeface="Times New Roman" panose="02020603050405020304" pitchFamily="18" charset="0"/>
                <a:ea typeface="Calibri" panose="020F0502020204030204" pitchFamily="34" charset="0"/>
              </a:rPr>
              <a:t>, 2019 ; </a:t>
            </a:r>
            <a:r>
              <a:rPr lang="fr-FR" sz="1200" kern="100" dirty="0" err="1">
                <a:solidFill>
                  <a:srgbClr val="000000"/>
                </a:solidFill>
                <a:effectLst/>
                <a:latin typeface="Times New Roman" panose="02020603050405020304" pitchFamily="18" charset="0"/>
                <a:ea typeface="Calibri" panose="020F0502020204030204" pitchFamily="34" charset="0"/>
              </a:rPr>
              <a:t>Saillot</a:t>
            </a:r>
            <a:r>
              <a:rPr lang="fr-FR" sz="1200" kern="100" dirty="0">
                <a:solidFill>
                  <a:srgbClr val="000000"/>
                </a:solidFill>
                <a:effectLst/>
                <a:latin typeface="Times New Roman" panose="02020603050405020304" pitchFamily="18" charset="0"/>
                <a:ea typeface="Calibri" panose="020F0502020204030204" pitchFamily="34" charset="0"/>
              </a:rPr>
              <a:t>, 2018). </a:t>
            </a:r>
            <a:endParaRPr lang="fr-FR" sz="1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31EB74AD-2829-4E1D-9642-9CD21DE0D52F}" type="slidenum">
              <a:rPr lang="fr-FR" smtClean="0"/>
              <a:t>4</a:t>
            </a:fld>
            <a:endParaRPr lang="fr-FR"/>
          </a:p>
        </p:txBody>
      </p:sp>
    </p:spTree>
    <p:extLst>
      <p:ext uri="{BB962C8B-B14F-4D97-AF65-F5344CB8AC3E}">
        <p14:creationId xmlns:p14="http://schemas.microsoft.com/office/powerpoint/2010/main" val="2793885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bienveillance a pour traduction directe…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6. La définition adoptée dans cette étude…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Suite 6. </a:t>
            </a:r>
            <a:r>
              <a:rPr lang="fr-FR" sz="1200" kern="100" dirty="0">
                <a:solidFill>
                  <a:srgbClr val="000000"/>
                </a:solidFill>
                <a:effectLst/>
                <a:latin typeface="Times" panose="02020603050405020304" pitchFamily="18" charset="0"/>
                <a:cs typeface="Times New Roman" panose="02020603050405020304" pitchFamily="18" charset="0"/>
              </a:rPr>
              <a:t>Dans cette définition, on peut voir une </a:t>
            </a:r>
            <a:r>
              <a:rPr lang="fr-FR" sz="1200" kern="100" dirty="0">
                <a:solidFill>
                  <a:srgbClr val="000000"/>
                </a:solidFill>
                <a:effectLst/>
                <a:latin typeface="Times" panose="02020603050405020304" pitchFamily="18" charset="0"/>
                <a:ea typeface="Calibri" panose="020F0502020204030204" pitchFamily="34" charset="0"/>
                <a:cs typeface="Times New Roman" panose="02020603050405020304" pitchFamily="18" charset="0"/>
              </a:rPr>
              <a:t>relation </a:t>
            </a:r>
            <a:r>
              <a:rPr lang="fr-FR" sz="1200" b="1" kern="100" dirty="0">
                <a:solidFill>
                  <a:srgbClr val="000000"/>
                </a:solidFill>
                <a:effectLst/>
                <a:latin typeface="Times" panose="02020603050405020304" pitchFamily="18" charset="0"/>
                <a:ea typeface="Calibri" panose="020F0502020204030204" pitchFamily="34" charset="0"/>
                <a:cs typeface="Times New Roman" panose="02020603050405020304" pitchFamily="18" charset="0"/>
              </a:rPr>
              <a:t>action-intention, </a:t>
            </a:r>
            <a:r>
              <a:rPr lang="fr-FR" sz="1200" kern="100" dirty="0">
                <a:solidFill>
                  <a:srgbClr val="000000"/>
                </a:solidFill>
                <a:effectLst/>
                <a:latin typeface="Times" panose="02020603050405020304" pitchFamily="18" charset="0"/>
                <a:ea typeface="Calibri" panose="020F0502020204030204" pitchFamily="34" charset="0"/>
                <a:cs typeface="Times New Roman" panose="02020603050405020304" pitchFamily="18" charset="0"/>
              </a:rPr>
              <a:t>tourné vers autrui, et dépendante des actions mêmes d’autrui et donc nécessairement dynamique, subjective et émergente. </a:t>
            </a:r>
            <a:r>
              <a:rPr lang="fr-FR" sz="1200" strike="sngStrike" kern="100" dirty="0">
                <a:solidFill>
                  <a:srgbClr val="000000"/>
                </a:solidFill>
                <a:effectLst/>
                <a:latin typeface="Times" panose="02020603050405020304" pitchFamily="18" charset="0"/>
                <a:ea typeface="Calibri" panose="020F0502020204030204" pitchFamily="34" charset="0"/>
                <a:cs typeface="Times New Roman" panose="02020603050405020304" pitchFamily="18" charset="0"/>
              </a:rPr>
              <a:t>Le jugement du caractère « bon » d’autrui n’est finalement pas une nécessité???? mais plutôt considéré comme un résultat de l’impact des actions de l’enseignant sur autrui</a:t>
            </a:r>
            <a:r>
              <a:rPr lang="fr-FR" sz="1200" kern="100" dirty="0">
                <a:solidFill>
                  <a:srgbClr val="000000"/>
                </a:solidFill>
                <a:effectLst/>
                <a:latin typeface="Times" panose="02020603050405020304" pitchFamily="18" charset="0"/>
                <a:ea typeface="Calibri" panose="020F0502020204030204" pitchFamily="34" charset="0"/>
                <a:cs typeface="Times New Roman" panose="02020603050405020304" pitchFamily="18" charset="0"/>
              </a:rPr>
              <a:t>. Il s’agit donc de l’adéquation entre les actions sur autrui et leurs éventuels résultats souhaités par l’enseignant qui pourraient confirmer le caractère bienveillant. Une pratique n’est donc pas bienveillante en soi mais ce caractère bienveillant est dépendant de la situation, d’autrui et de soi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00" dirty="0">
              <a:solidFill>
                <a:srgbClr val="000000"/>
              </a:solidFill>
              <a:effectLst/>
              <a:latin typeface="Times"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00" dirty="0">
                <a:solidFill>
                  <a:srgbClr val="000000"/>
                </a:solidFill>
                <a:effectLst/>
                <a:latin typeface="Times" panose="02020603050405020304" pitchFamily="18" charset="0"/>
                <a:ea typeface="Calibri" panose="020F0502020204030204" pitchFamily="34" charset="0"/>
                <a:cs typeface="Times New Roman" panose="02020603050405020304" pitchFamily="18" charset="0"/>
              </a:rPr>
              <a:t>On entend par croissance : TRAVAUX DE Cavell et Laugier, idée, </a:t>
            </a:r>
            <a:r>
              <a:rPr lang="fr-FR" sz="1200" kern="100" dirty="0" err="1">
                <a:solidFill>
                  <a:srgbClr val="000000"/>
                </a:solidFill>
                <a:effectLst/>
                <a:latin typeface="Times" panose="02020603050405020304" pitchFamily="18" charset="0"/>
                <a:ea typeface="Calibri" panose="020F0502020204030204" pitchFamily="34" charset="0"/>
                <a:cs typeface="Times New Roman" panose="02020603050405020304" pitchFamily="18" charset="0"/>
              </a:rPr>
              <a:t>praccompagner</a:t>
            </a:r>
            <a:r>
              <a:rPr lang="fr-FR" sz="1200" kern="100" dirty="0">
                <a:solidFill>
                  <a:srgbClr val="000000"/>
                </a:solidFill>
                <a:effectLst/>
                <a:latin typeface="Times" panose="02020603050405020304" pitchFamily="18" charset="0"/>
                <a:ea typeface="Calibri" panose="020F0502020204030204" pitchFamily="34" charset="0"/>
                <a:cs typeface="Times New Roman" panose="02020603050405020304" pitchFamily="18" charset="0"/>
              </a:rPr>
              <a:t> le sujet </a:t>
            </a:r>
            <a:r>
              <a:rPr lang="fr-FR" sz="1200" kern="100" dirty="0" err="1">
                <a:solidFill>
                  <a:srgbClr val="000000"/>
                </a:solidFill>
                <a:effectLst/>
                <a:latin typeface="Times" panose="02020603050405020304" pitchFamily="18" charset="0"/>
                <a:ea typeface="Calibri" panose="020F0502020204030204" pitchFamily="34" charset="0"/>
                <a:cs typeface="Times New Roman" panose="02020603050405020304" pitchFamily="18" charset="0"/>
              </a:rPr>
              <a:t>ppour</a:t>
            </a:r>
            <a:r>
              <a:rPr lang="fr-FR" sz="1200" kern="100" dirty="0">
                <a:solidFill>
                  <a:srgbClr val="000000"/>
                </a:solidFill>
                <a:effectLst/>
                <a:latin typeface="Times" panose="02020603050405020304" pitchFamily="18" charset="0"/>
                <a:ea typeface="Calibri" panose="020F0502020204030204" pitchFamily="34" charset="0"/>
                <a:cs typeface="Times New Roman" panose="02020603050405020304" pitchFamily="18" charset="0"/>
              </a:rPr>
              <a:t> qu’il </a:t>
            </a:r>
            <a:r>
              <a:rPr lang="fr-FR" sz="1200" kern="100" dirty="0" err="1">
                <a:solidFill>
                  <a:srgbClr val="000000"/>
                </a:solidFill>
                <a:effectLst/>
                <a:latin typeface="Times" panose="02020603050405020304" pitchFamily="18" charset="0"/>
                <a:ea typeface="Calibri" panose="020F0502020204030204" pitchFamily="34" charset="0"/>
                <a:cs typeface="Times New Roman" panose="02020603050405020304" pitchFamily="18" charset="0"/>
              </a:rPr>
              <a:t>aiile</a:t>
            </a:r>
            <a:r>
              <a:rPr lang="fr-FR" sz="1200" kern="100" dirty="0">
                <a:solidFill>
                  <a:srgbClr val="000000"/>
                </a:solidFill>
                <a:effectLst/>
                <a:latin typeface="Times" panose="02020603050405020304" pitchFamily="18" charset="0"/>
                <a:ea typeface="Calibri" panose="020F0502020204030204" pitchFamily="34" charset="0"/>
                <a:cs typeface="Times New Roman" panose="02020603050405020304" pitchFamily="18" charset="0"/>
              </a:rPr>
              <a:t> vers une meilleur version de soi </a:t>
            </a:r>
            <a:r>
              <a:rPr lang="fr-FR" sz="1200" kern="100" dirty="0" err="1">
                <a:solidFill>
                  <a:srgbClr val="000000"/>
                </a:solidFill>
                <a:effectLst/>
                <a:latin typeface="Times" panose="02020603050405020304" pitchFamily="18" charset="0"/>
                <a:ea typeface="Calibri" panose="020F0502020204030204" pitchFamily="34" charset="0"/>
                <a:cs typeface="Times New Roman" panose="02020603050405020304" pitchFamily="18" charset="0"/>
              </a:rPr>
              <a:t>meêm</a:t>
            </a:r>
            <a:r>
              <a:rPr lang="fr-FR" sz="1200" kern="100" dirty="0">
                <a:solidFill>
                  <a:srgbClr val="000000"/>
                </a:solidFill>
                <a:effectLst/>
                <a:latin typeface="Times" panose="02020603050405020304" pitchFamily="18" charset="0"/>
                <a:ea typeface="Calibri" panose="020F0502020204030204" pitchFamily="34" charset="0"/>
                <a:cs typeface="Times New Roman" panose="02020603050405020304" pitchFamily="18" charset="0"/>
              </a:rPr>
              <a:t>, recherche du meilleur moi… (grandir = développer sa capacité d </a:t>
            </a:r>
            <a:r>
              <a:rPr lang="fr-FR" sz="1200" kern="100" dirty="0" err="1">
                <a:solidFill>
                  <a:srgbClr val="000000"/>
                </a:solidFill>
                <a:effectLst/>
                <a:latin typeface="Times" panose="02020603050405020304" pitchFamily="18" charset="0"/>
                <a:ea typeface="Calibri" panose="020F0502020204030204" pitchFamily="34" charset="0"/>
                <a:cs typeface="Times New Roman" panose="02020603050405020304" pitchFamily="18" charset="0"/>
              </a:rPr>
              <a:t>etransfo</a:t>
            </a:r>
            <a:r>
              <a:rPr lang="fr-FR" sz="1200" kern="100" dirty="0">
                <a:solidFill>
                  <a:srgbClr val="000000"/>
                </a:solidFill>
                <a:effectLst/>
                <a:latin typeface="Times" panose="02020603050405020304" pitchFamily="18" charset="0"/>
                <a:ea typeface="Calibri" panose="020F0502020204030204" pitchFamily="34" charset="0"/>
                <a:cs typeface="Times New Roman" panose="02020603050405020304" pitchFamily="18" charset="0"/>
              </a:rPr>
              <a:t>, éducabilité, accès à la culture ordinaire, </a:t>
            </a:r>
            <a:r>
              <a:rPr lang="fr-FR" sz="1200" kern="100" dirty="0" err="1">
                <a:solidFill>
                  <a:srgbClr val="000000"/>
                </a:solidFill>
                <a:effectLst/>
                <a:latin typeface="Times" panose="02020603050405020304" pitchFamily="18" charset="0"/>
                <a:ea typeface="Calibri" panose="020F0502020204030204" pitchFamily="34" charset="0"/>
                <a:cs typeface="Times New Roman" panose="02020603050405020304" pitchFamily="18" charset="0"/>
              </a:rPr>
              <a:t>éducaiton</a:t>
            </a:r>
            <a:r>
              <a:rPr lang="fr-FR" sz="1200" kern="100" dirty="0">
                <a:solidFill>
                  <a:srgbClr val="000000"/>
                </a:solidFill>
                <a:effectLst/>
                <a:latin typeface="Times" panose="02020603050405020304" pitchFamily="18" charset="0"/>
                <a:ea typeface="Calibri" panose="020F0502020204030204" pitchFamily="34" charset="0"/>
                <a:cs typeface="Times New Roman" panose="02020603050405020304" pitchFamily="18" charset="0"/>
              </a:rPr>
              <a:t> morale, rendre l’</a:t>
            </a:r>
            <a:r>
              <a:rPr lang="fr-FR" sz="1200" kern="100" dirty="0" err="1">
                <a:solidFill>
                  <a:srgbClr val="000000"/>
                </a:solidFill>
                <a:effectLst/>
                <a:latin typeface="Times" panose="02020603050405020304" pitchFamily="18" charset="0"/>
                <a:ea typeface="Calibri" panose="020F0502020204030204" pitchFamily="34" charset="0"/>
                <a:cs typeface="Times New Roman" panose="02020603050405020304" pitchFamily="18" charset="0"/>
              </a:rPr>
              <a:t>expérienc</a:t>
            </a:r>
            <a:r>
              <a:rPr lang="fr-FR" sz="1200" kern="100" dirty="0">
                <a:solidFill>
                  <a:srgbClr val="000000"/>
                </a:solidFill>
                <a:effectLst/>
                <a:latin typeface="Times" panose="02020603050405020304" pitchFamily="18" charset="0"/>
                <a:ea typeface="Calibri" panose="020F0502020204030204" pitchFamily="34" charset="0"/>
                <a:cs typeface="Times New Roman" panose="02020603050405020304" pitchFamily="18" charset="0"/>
              </a:rPr>
              <a:t> » éducable). </a:t>
            </a:r>
            <a:r>
              <a:rPr lang="fr-FR" sz="1200" kern="100" dirty="0" err="1">
                <a:solidFill>
                  <a:srgbClr val="000000"/>
                </a:solidFill>
                <a:effectLst/>
                <a:latin typeface="Times" panose="02020603050405020304" pitchFamily="18" charset="0"/>
                <a:ea typeface="Calibri" panose="020F0502020204030204" pitchFamily="34" charset="0"/>
                <a:cs typeface="Times New Roman" panose="02020603050405020304" pitchFamily="18" charset="0"/>
              </a:rPr>
              <a:t>Transformaiton</a:t>
            </a:r>
            <a:r>
              <a:rPr lang="fr-FR" sz="1200" kern="100" dirty="0">
                <a:solidFill>
                  <a:srgbClr val="000000"/>
                </a:solidFill>
                <a:effectLst/>
                <a:latin typeface="Times" panose="02020603050405020304" pitchFamily="18" charset="0"/>
                <a:ea typeface="Calibri" panose="020F0502020204030204" pitchFamily="34" charset="0"/>
                <a:cs typeface="Times New Roman" panose="02020603050405020304" pitchFamily="18" charset="0"/>
              </a:rPr>
              <a:t> vers un meilleur moi, </a:t>
            </a:r>
            <a:r>
              <a:rPr lang="fr-FR" sz="1200" kern="100" dirty="0" err="1">
                <a:solidFill>
                  <a:srgbClr val="000000"/>
                </a:solidFill>
                <a:effectLst/>
                <a:latin typeface="Times" panose="02020603050405020304" pitchFamily="18" charset="0"/>
                <a:ea typeface="Calibri" panose="020F0502020204030204" pitchFamily="34" charset="0"/>
                <a:cs typeface="Times New Roman" panose="02020603050405020304" pitchFamily="18" charset="0"/>
              </a:rPr>
              <a:t>princips</a:t>
            </a:r>
            <a:r>
              <a:rPr lang="fr-FR" sz="1200" kern="100" dirty="0">
                <a:solidFill>
                  <a:srgbClr val="000000"/>
                </a:solidFill>
                <a:effectLst/>
                <a:latin typeface="Times" panose="02020603050405020304" pitchFamily="18" charset="0"/>
                <a:ea typeface="Calibri" panose="020F0502020204030204" pitchFamily="34" charset="0"/>
                <a:cs typeface="Times New Roman" panose="02020603050405020304" pitchFamily="18" charset="0"/>
              </a:rPr>
              <a:t> </a:t>
            </a:r>
            <a:r>
              <a:rPr lang="fr-FR" sz="1200" kern="100" dirty="0" err="1">
                <a:solidFill>
                  <a:srgbClr val="000000"/>
                </a:solidFill>
                <a:effectLst/>
                <a:latin typeface="Times" panose="02020603050405020304" pitchFamily="18" charset="0"/>
                <a:ea typeface="Calibri" panose="020F0502020204030204" pitchFamily="34" charset="0"/>
                <a:cs typeface="Times New Roman" panose="02020603050405020304" pitchFamily="18" charset="0"/>
              </a:rPr>
              <a:t>morauxn</a:t>
            </a:r>
            <a:r>
              <a:rPr lang="fr-FR" sz="1200" kern="100" dirty="0">
                <a:solidFill>
                  <a:srgbClr val="000000"/>
                </a:solidFill>
                <a:effectLst/>
                <a:latin typeface="Times" panose="02020603050405020304" pitchFamily="18" charset="0"/>
                <a:ea typeface="Calibri" panose="020F0502020204030204" pitchFamily="34" charset="0"/>
                <a:cs typeface="Times New Roman" panose="02020603050405020304" pitchFamily="18" charset="0"/>
              </a:rPr>
              <a:t> </a:t>
            </a:r>
            <a:r>
              <a:rPr lang="fr-FR" sz="1200" kern="100" dirty="0" err="1">
                <a:solidFill>
                  <a:srgbClr val="000000"/>
                </a:solidFill>
                <a:effectLst/>
                <a:latin typeface="Times" panose="02020603050405020304" pitchFamily="18" charset="0"/>
                <a:ea typeface="Calibri" panose="020F0502020204030204" pitchFamily="34" charset="0"/>
                <a:cs typeface="Times New Roman" panose="02020603050405020304" pitchFamily="18" charset="0"/>
              </a:rPr>
              <a:t>présevrntion</a:t>
            </a:r>
            <a:r>
              <a:rPr lang="fr-FR" sz="1200" kern="100" dirty="0">
                <a:solidFill>
                  <a:srgbClr val="000000"/>
                </a:solidFill>
                <a:effectLst/>
                <a:latin typeface="Times" panose="02020603050405020304" pitchFamily="18" charset="0"/>
                <a:ea typeface="Calibri" panose="020F0502020204030204" pitchFamily="34" charset="0"/>
                <a:cs typeface="Times New Roman" panose="02020603050405020304" pitchFamily="18" charset="0"/>
              </a:rPr>
              <a:t> de la personne</a:t>
            </a:r>
            <a:endParaRPr lang="fr-FR"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31EB74AD-2829-4E1D-9642-9CD21DE0D52F}" type="slidenum">
              <a:rPr lang="fr-FR" smtClean="0"/>
              <a:t>5</a:t>
            </a:fld>
            <a:endParaRPr lang="fr-FR"/>
          </a:p>
        </p:txBody>
      </p:sp>
    </p:spTree>
    <p:extLst>
      <p:ext uri="{BB962C8B-B14F-4D97-AF65-F5344CB8AC3E}">
        <p14:creationId xmlns:p14="http://schemas.microsoft.com/office/powerpoint/2010/main" val="1079495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kern="100" dirty="0">
                <a:solidFill>
                  <a:srgbClr val="000000"/>
                </a:solidFill>
                <a:latin typeface="Times New Roman" panose="02020603050405020304" pitchFamily="18" charset="0"/>
                <a:cs typeface="Times New Roman" panose="02020603050405020304" pitchFamily="18" charset="0"/>
              </a:rPr>
              <a:t>7. Du point de vue de la revue de littérature, on peut constater à travers différents travaux scientifiques que plusieurs pratiques et postures bienveillantes sont répertoriées délimitées ?????</a:t>
            </a:r>
          </a:p>
          <a:p>
            <a:pPr algn="just"/>
            <a:r>
              <a:rPr lang="fr-FR" sz="1200" kern="100" dirty="0">
                <a:effectLst/>
                <a:latin typeface="Times New Roman" panose="02020603050405020304" pitchFamily="18" charset="0"/>
                <a:ea typeface="Calibri" panose="020F0502020204030204" pitchFamily="34" charset="0"/>
              </a:rPr>
              <a:t>- la discipline positive (</a:t>
            </a:r>
            <a:r>
              <a:rPr lang="fr-FR" sz="1200" kern="100" dirty="0" err="1">
                <a:effectLst/>
                <a:latin typeface="Times New Roman" panose="02020603050405020304" pitchFamily="18" charset="0"/>
                <a:ea typeface="Calibri" panose="020F0502020204030204" pitchFamily="34" charset="0"/>
              </a:rPr>
              <a:t>Robbes</a:t>
            </a:r>
            <a:r>
              <a:rPr lang="fr-FR" sz="1200" kern="100" dirty="0">
                <a:effectLst/>
                <a:latin typeface="Times New Roman" panose="02020603050405020304" pitchFamily="18" charset="0"/>
                <a:ea typeface="Calibri" panose="020F0502020204030204" pitchFamily="34" charset="0"/>
              </a:rPr>
              <a:t>, 2015)????? permet d’adapter le cours à partir de l’observation des élèves. Pratiques professionnelle concrètes : discipline positive, des pistes d’action </a:t>
            </a:r>
          </a:p>
          <a:p>
            <a:pPr marL="171450" indent="-171450" algn="just">
              <a:buFontTx/>
              <a:buChar char="-"/>
            </a:pPr>
            <a:r>
              <a:rPr lang="fr-FR" sz="1200" kern="100" dirty="0">
                <a:effectLst/>
                <a:latin typeface="Times New Roman" panose="02020603050405020304" pitchFamily="18" charset="0"/>
                <a:ea typeface="Calibri" panose="020F0502020204030204" pitchFamily="34" charset="0"/>
              </a:rPr>
              <a:t>la mise en œuvre d’un carnet (</a:t>
            </a:r>
            <a:r>
              <a:rPr lang="fr-FR" sz="1200" kern="100" dirty="0" err="1">
                <a:effectLst/>
                <a:latin typeface="Times New Roman" panose="02020603050405020304" pitchFamily="18" charset="0"/>
                <a:ea typeface="Calibri" panose="020F0502020204030204" pitchFamily="34" charset="0"/>
              </a:rPr>
              <a:t>Shankland</a:t>
            </a:r>
            <a:r>
              <a:rPr lang="fr-FR" sz="1200" kern="100" dirty="0">
                <a:effectLst/>
                <a:latin typeface="Times New Roman" panose="02020603050405020304" pitchFamily="18" charset="0"/>
                <a:ea typeface="Calibri" panose="020F0502020204030204" pitchFamily="34" charset="0"/>
              </a:rPr>
              <a:t> &amp; Rosset, 2016) permet d’observer les effets positifs qui participent au mieux être des élèves et des enseignants, connaître le ressenti. </a:t>
            </a:r>
          </a:p>
          <a:p>
            <a:pPr marL="171450" indent="-171450" algn="just">
              <a:buFontTx/>
              <a:buChar char="-"/>
            </a:pPr>
            <a:endParaRPr lang="fr-FR" sz="1200" kern="100" dirty="0">
              <a:effectLst/>
              <a:latin typeface="Times New Roman" panose="02020603050405020304" pitchFamily="18" charset="0"/>
              <a:ea typeface="Calibri" panose="020F0502020204030204" pitchFamily="34" charset="0"/>
            </a:endParaRPr>
          </a:p>
          <a:p>
            <a:pPr algn="just"/>
            <a:r>
              <a:rPr lang="fr-FR" sz="1200" kern="100" dirty="0">
                <a:effectLst/>
                <a:latin typeface="Times New Roman" panose="02020603050405020304" pitchFamily="18" charset="0"/>
                <a:ea typeface="Calibri" panose="020F0502020204030204" pitchFamily="34" charset="0"/>
                <a:cs typeface="Times New Roman" panose="02020603050405020304" pitchFamily="18" charset="0"/>
              </a:rPr>
              <a:t>8. Ces pratiques et posture ont des retombées positives chez les élèves : </a:t>
            </a:r>
          </a:p>
          <a:p>
            <a:pPr algn="just"/>
            <a:r>
              <a:rPr lang="fr-FR" sz="1200" kern="100" dirty="0">
                <a:latin typeface="Times New Roman" panose="02020603050405020304" pitchFamily="18" charset="0"/>
                <a:ea typeface="Calibri" panose="020F0502020204030204" pitchFamily="34" charset="0"/>
                <a:cs typeface="Times New Roman" panose="02020603050405020304" pitchFamily="18" charset="0"/>
              </a:rPr>
              <a:t>- Pour l’élève : une augmentation de la confiance en soi ou un développement des capacités cognitives, mémorielles et relationnelles</a:t>
            </a:r>
          </a:p>
          <a:p>
            <a:pPr algn="just"/>
            <a:r>
              <a:rPr lang="fr-FR" sz="1200" kern="100" dirty="0">
                <a:effectLst/>
                <a:latin typeface="Times New Roman" panose="02020603050405020304" pitchFamily="18" charset="0"/>
                <a:ea typeface="Calibri" panose="020F0502020204030204" pitchFamily="34" charset="0"/>
                <a:cs typeface="Times New Roman" panose="02020603050405020304" pitchFamily="18" charset="0"/>
              </a:rPr>
              <a:t>- Pour l’enseignant : une sensation d’être plus utile ou encore une augmentation de son énergie, de son engagement et de sa satisfaction professionnelle</a:t>
            </a:r>
            <a:endParaRPr lang="fr-FR" kern="100" dirty="0">
              <a:solidFill>
                <a:srgbClr val="000000"/>
              </a:solidFill>
              <a:latin typeface="Times New Roman" panose="02020603050405020304" pitchFamily="18" charset="0"/>
              <a:cs typeface="Times New Roman" panose="02020603050405020304" pitchFamily="18" charset="0"/>
            </a:endParaRPr>
          </a:p>
          <a:p>
            <a:pPr marL="171450" indent="-171450" algn="just">
              <a:buFontTx/>
              <a:buChar char="-"/>
            </a:pPr>
            <a:endParaRPr lang="fr-FR" sz="1200" kern="100" dirty="0">
              <a:effectLst/>
              <a:latin typeface="Times New Roman" panose="02020603050405020304" pitchFamily="18" charset="0"/>
              <a:ea typeface="Calibri" panose="020F050202020403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31EB74AD-2829-4E1D-9642-9CD21DE0D52F}" type="slidenum">
              <a:rPr lang="fr-FR" smtClean="0"/>
              <a:t>6</a:t>
            </a:fld>
            <a:endParaRPr lang="fr-FR"/>
          </a:p>
        </p:txBody>
      </p:sp>
    </p:spTree>
    <p:extLst>
      <p:ext uri="{BB962C8B-B14F-4D97-AF65-F5344CB8AC3E}">
        <p14:creationId xmlns:p14="http://schemas.microsoft.com/office/powerpoint/2010/main" val="988206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00" dirty="0">
                <a:solidFill>
                  <a:srgbClr val="000000"/>
                </a:solidFill>
                <a:latin typeface="Times New Roman" panose="02020603050405020304" pitchFamily="18" charset="0"/>
                <a:cs typeface="Times New Roman" panose="02020603050405020304" pitchFamily="18" charset="0"/>
              </a:rPr>
              <a:t>9. Pour autant, ces pratiques sont peu répandues par les enseignants novices, trop </a:t>
            </a:r>
            <a:r>
              <a:rPr lang="fr-FR" sz="1200" kern="100" dirty="0">
                <a:effectLst/>
                <a:latin typeface="Times New Roman" panose="02020603050405020304" pitchFamily="18" charset="0"/>
                <a:ea typeface="Calibri" panose="020F0502020204030204" pitchFamily="34" charset="0"/>
              </a:rPr>
              <a:t>occupés par les dilemmes liés à la gestion de classe, la construction de leur autorité et leur posture enseignante (</a:t>
            </a:r>
            <a:r>
              <a:rPr lang="fr-FR" sz="1200" kern="100" dirty="0" err="1">
                <a:solidFill>
                  <a:srgbClr val="000000"/>
                </a:solidFill>
                <a:effectLst/>
                <a:latin typeface="Times New Roman" panose="02020603050405020304" pitchFamily="18" charset="0"/>
                <a:ea typeface="Calibri" panose="020F0502020204030204" pitchFamily="34" charset="0"/>
              </a:rPr>
              <a:t>Wittorski</a:t>
            </a:r>
            <a:r>
              <a:rPr lang="fr-FR" sz="1200" kern="100" dirty="0">
                <a:solidFill>
                  <a:srgbClr val="000000"/>
                </a:solidFill>
                <a:effectLst/>
                <a:latin typeface="Times New Roman" panose="02020603050405020304" pitchFamily="18" charset="0"/>
                <a:ea typeface="Calibri" panose="020F0502020204030204" pitchFamily="34" charset="0"/>
              </a:rPr>
              <a:t> &amp; Briquet-</a:t>
            </a:r>
            <a:r>
              <a:rPr lang="fr-FR" sz="1200" kern="100" dirty="0" err="1">
                <a:solidFill>
                  <a:srgbClr val="000000"/>
                </a:solidFill>
                <a:effectLst/>
                <a:latin typeface="Times New Roman" panose="02020603050405020304" pitchFamily="18" charset="0"/>
                <a:ea typeface="Calibri" panose="020F0502020204030204" pitchFamily="34" charset="0"/>
              </a:rPr>
              <a:t>Duhazé</a:t>
            </a:r>
            <a:r>
              <a:rPr lang="fr-FR" sz="1200" kern="100" dirty="0">
                <a:solidFill>
                  <a:srgbClr val="000000"/>
                </a:solidFill>
                <a:effectLst/>
                <a:latin typeface="Times New Roman" panose="02020603050405020304" pitchFamily="18" charset="0"/>
                <a:ea typeface="Calibri" panose="020F0502020204030204" pitchFamily="34" charset="0"/>
              </a:rPr>
              <a:t>, 2009 ; </a:t>
            </a:r>
            <a:r>
              <a:rPr lang="fr-FR" sz="1200" kern="100" dirty="0" err="1">
                <a:solidFill>
                  <a:srgbClr val="000000"/>
                </a:solidFill>
                <a:effectLst/>
                <a:latin typeface="Times New Roman" panose="02020603050405020304" pitchFamily="18" charset="0"/>
                <a:ea typeface="Calibri" panose="020F0502020204030204" pitchFamily="34" charset="0"/>
              </a:rPr>
              <a:t>Daguzon</a:t>
            </a:r>
            <a:r>
              <a:rPr lang="fr-FR" sz="1200" kern="100" dirty="0">
                <a:solidFill>
                  <a:srgbClr val="000000"/>
                </a:solidFill>
                <a:effectLst/>
                <a:latin typeface="Times New Roman" panose="02020603050405020304" pitchFamily="18" charset="0"/>
                <a:ea typeface="Calibri" panose="020F0502020204030204" pitchFamily="34" charset="0"/>
              </a:rPr>
              <a:t>, 2009).</a:t>
            </a:r>
            <a:endParaRPr lang="fr-FR" sz="1200" kern="100" dirty="0">
              <a:solidFill>
                <a:srgbClr val="000000"/>
              </a:solidFill>
              <a:latin typeface="Times New Roman" panose="02020603050405020304" pitchFamily="18"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31EB74AD-2829-4E1D-9642-9CD21DE0D52F}" type="slidenum">
              <a:rPr lang="fr-FR" smtClean="0"/>
              <a:t>7</a:t>
            </a:fld>
            <a:endParaRPr lang="fr-FR"/>
          </a:p>
        </p:txBody>
      </p:sp>
    </p:spTree>
    <p:extLst>
      <p:ext uri="{BB962C8B-B14F-4D97-AF65-F5344CB8AC3E}">
        <p14:creationId xmlns:p14="http://schemas.microsoft.com/office/powerpoint/2010/main" val="1339664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D’où l’objet de cette étude</a:t>
            </a:r>
          </a:p>
        </p:txBody>
      </p:sp>
      <p:sp>
        <p:nvSpPr>
          <p:cNvPr id="4" name="Espace réservé du numéro de diapositive 3"/>
          <p:cNvSpPr>
            <a:spLocks noGrp="1"/>
          </p:cNvSpPr>
          <p:nvPr>
            <p:ph type="sldNum" sz="quarter" idx="5"/>
          </p:nvPr>
        </p:nvSpPr>
        <p:spPr/>
        <p:txBody>
          <a:bodyPr/>
          <a:lstStyle/>
          <a:p>
            <a:fld id="{31EB74AD-2829-4E1D-9642-9CD21DE0D52F}" type="slidenum">
              <a:rPr lang="fr-FR" smtClean="0"/>
              <a:t>8</a:t>
            </a:fld>
            <a:endParaRPr lang="fr-FR"/>
          </a:p>
        </p:txBody>
      </p:sp>
    </p:spTree>
    <p:extLst>
      <p:ext uri="{BB962C8B-B14F-4D97-AF65-F5344CB8AC3E}">
        <p14:creationId xmlns:p14="http://schemas.microsoft.com/office/powerpoint/2010/main" val="2570454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e l'image des diapositives 1">
            <a:extLst>
              <a:ext uri="{FF2B5EF4-FFF2-40B4-BE49-F238E27FC236}">
                <a16:creationId xmlns:a16="http://schemas.microsoft.com/office/drawing/2014/main" id="{8A1FA3E0-AB2E-4E49-A53F-C52C115052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Espace réservé des notes 2">
            <a:extLst>
              <a:ext uri="{FF2B5EF4-FFF2-40B4-BE49-F238E27FC236}">
                <a16:creationId xmlns:a16="http://schemas.microsoft.com/office/drawing/2014/main" id="{1242C39A-32A0-4F76-A772-BACEC3B160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dirty="0"/>
              <a:t>Maintenant le deuxième partie relative au cadre théorique</a:t>
            </a:r>
          </a:p>
        </p:txBody>
      </p:sp>
      <p:sp>
        <p:nvSpPr>
          <p:cNvPr id="14340" name="Espace réservé du numéro de diapositive 3">
            <a:extLst>
              <a:ext uri="{FF2B5EF4-FFF2-40B4-BE49-F238E27FC236}">
                <a16:creationId xmlns:a16="http://schemas.microsoft.com/office/drawing/2014/main" id="{CCB23D5E-79E3-4F10-BC76-5FDB21D095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17B3F37-7EE8-4EE9-A628-3EE5D6CDA4D6}" type="slidenum">
              <a:rPr lang="fr-FR" altLang="fr-FR" smtClean="0">
                <a:latin typeface="Calibri" panose="020F0502020204030204" pitchFamily="34" charset="0"/>
              </a:rPr>
              <a:pPr/>
              <a:t>9</a:t>
            </a:fld>
            <a:endParaRPr lang="fr-FR" altLang="fr-FR">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a:extLst>
              <a:ext uri="{FF2B5EF4-FFF2-40B4-BE49-F238E27FC236}">
                <a16:creationId xmlns:a16="http://schemas.microsoft.com/office/drawing/2014/main" id="{42272A3D-4205-44DE-A72F-6542F1E964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Espace réservé des commentaires 2">
            <a:extLst>
              <a:ext uri="{FF2B5EF4-FFF2-40B4-BE49-F238E27FC236}">
                <a16:creationId xmlns:a16="http://schemas.microsoft.com/office/drawing/2014/main" id="{B8B87EF0-36E4-4A7F-B3FB-D567E815B26F}"/>
              </a:ext>
            </a:extLst>
          </p:cNvPr>
          <p:cNvSpPr>
            <a:spLocks noGrp="1"/>
          </p:cNvSpPr>
          <p:nvPr>
            <p:ph type="body" idx="1"/>
          </p:nvPr>
        </p:nvSpPr>
        <p:spPr bwMode="auto"/>
        <p:txBody>
          <a:bodyPr wrap="square" numCol="1" anchor="t" anchorCtr="0" compatLnSpc="1">
            <a:prstTxWarp prst="textNoShape">
              <a:avLst/>
            </a:prstTxWarp>
            <a:normAutofit/>
          </a:bodyPr>
          <a:lstStyle/>
          <a:p>
            <a:pPr marL="457200" indent="-457200" algn="just">
              <a:buAutoNum type="arabicPeriod"/>
            </a:pPr>
            <a:r>
              <a:rPr lang="fr-FR" sz="1200" kern="100" dirty="0">
                <a:solidFill>
                  <a:srgbClr val="000000"/>
                </a:solidFill>
                <a:latin typeface="Times New Roman" panose="02020603050405020304" pitchFamily="18" charset="0"/>
                <a:cs typeface="Times New Roman" panose="02020603050405020304" pitchFamily="18" charset="0"/>
              </a:rPr>
              <a:t>Exploitation du cadre théorique de l’anthropologie culturaliste (</a:t>
            </a:r>
            <a:r>
              <a:rPr lang="fr-FR" sz="1200" kern="100" dirty="0" err="1">
                <a:solidFill>
                  <a:srgbClr val="000000"/>
                </a:solidFill>
                <a:latin typeface="Times New Roman" panose="02020603050405020304" pitchFamily="18" charset="0"/>
                <a:cs typeface="Times New Roman" panose="02020603050405020304" pitchFamily="18" charset="0"/>
              </a:rPr>
              <a:t>Chaliès</a:t>
            </a:r>
            <a:r>
              <a:rPr lang="fr-FR" sz="1200" kern="100" dirty="0">
                <a:solidFill>
                  <a:srgbClr val="000000"/>
                </a:solidFill>
                <a:latin typeface="Times New Roman" panose="02020603050405020304" pitchFamily="18" charset="0"/>
                <a:cs typeface="Times New Roman" panose="02020603050405020304" pitchFamily="18" charset="0"/>
              </a:rPr>
              <a:t> et Bertone, 2017 ; 2021) pour appréhender au mieux </a:t>
            </a:r>
            <a:r>
              <a:rPr lang="fr-FR" sz="1200" b="1" kern="100" dirty="0">
                <a:solidFill>
                  <a:srgbClr val="000000"/>
                </a:solidFill>
                <a:latin typeface="Times New Roman" panose="02020603050405020304" pitchFamily="18" charset="0"/>
                <a:cs typeface="Times New Roman" panose="02020603050405020304" pitchFamily="18" charset="0"/>
              </a:rPr>
              <a:t>comment se joue l’introduction et le partage des pratiques bienveillantes???? des EN ?????</a:t>
            </a:r>
          </a:p>
          <a:p>
            <a:pPr marL="457200" indent="-457200" algn="just">
              <a:buAutoNum type="arabicPeriod"/>
            </a:pPr>
            <a:endParaRPr lang="fr-FR" sz="1200" kern="100" dirty="0">
              <a:solidFill>
                <a:srgbClr val="000000"/>
              </a:solidFill>
              <a:latin typeface="Times New Roman" panose="02020603050405020304" pitchFamily="18" charset="0"/>
              <a:cs typeface="Times New Roman" panose="02020603050405020304" pitchFamily="18" charset="0"/>
            </a:endParaRPr>
          </a:p>
          <a:p>
            <a:pPr marL="457200" indent="-457200" algn="just">
              <a:buAutoNum type="arabicPeriod"/>
            </a:pPr>
            <a:r>
              <a:rPr lang="fr-FR" sz="1200" kern="100" dirty="0">
                <a:solidFill>
                  <a:srgbClr val="000000"/>
                </a:solidFill>
                <a:latin typeface="Times New Roman" panose="02020603050405020304" pitchFamily="18" charset="0"/>
                <a:cs typeface="Times New Roman" panose="02020603050405020304" pitchFamily="18" charset="0"/>
              </a:rPr>
              <a:t>Dans le cadre de ce programme de recherche, travailler ou Se former au travail d’enseignant </a:t>
            </a:r>
            <a:r>
              <a:rPr lang="fr-FR" sz="1200" strike="noStrike" kern="100" dirty="0">
                <a:solidFill>
                  <a:srgbClr val="000000"/>
                </a:solidFill>
                <a:latin typeface="Times New Roman" panose="02020603050405020304" pitchFamily="18" charset="0"/>
                <a:cs typeface="Times New Roman" panose="02020603050405020304" pitchFamily="18" charset="0"/>
              </a:rPr>
              <a:t>revient à mener des actions gouvernées par </a:t>
            </a:r>
            <a:r>
              <a:rPr lang="fr-FR" sz="1200" kern="100" dirty="0">
                <a:solidFill>
                  <a:srgbClr val="000000"/>
                </a:solidFill>
                <a:latin typeface="Times New Roman" panose="02020603050405020304" pitchFamily="18" charset="0"/>
                <a:cs typeface="Times New Roman" panose="02020603050405020304" pitchFamily="18" charset="0"/>
              </a:rPr>
              <a:t>des « règles » (Wittgenstein, 2004). Ces règles sont la formalisation culturelle d’« expériences normatives situées » (ENS) (</a:t>
            </a:r>
            <a:r>
              <a:rPr lang="fr-FR" sz="1200" kern="100" dirty="0" err="1">
                <a:solidFill>
                  <a:srgbClr val="000000"/>
                </a:solidFill>
                <a:latin typeface="Times New Roman" panose="02020603050405020304" pitchFamily="18" charset="0"/>
                <a:cs typeface="Times New Roman" panose="02020603050405020304" pitchFamily="18" charset="0"/>
              </a:rPr>
              <a:t>Lähteenmäki</a:t>
            </a:r>
            <a:r>
              <a:rPr lang="fr-FR" sz="1200" kern="100" dirty="0">
                <a:solidFill>
                  <a:srgbClr val="000000"/>
                </a:solidFill>
                <a:latin typeface="Times New Roman" panose="02020603050405020304" pitchFamily="18" charset="0"/>
                <a:cs typeface="Times New Roman" panose="02020603050405020304" pitchFamily="18" charset="0"/>
              </a:rPr>
              <a:t>, 2003) rendant intelligibles, faisables et évaluables les actions de chacun. Elles constituent une sorte de « grammaire » expérientielle qui sert de mètre étalon (Clot, 2010) pour pouvoir agir en tant qu’EN dans une classe</a:t>
            </a:r>
          </a:p>
          <a:p>
            <a:pPr marL="457200" indent="-457200" algn="just">
              <a:buAutoNum type="arabicPeriod"/>
            </a:pPr>
            <a:endParaRPr lang="fr-FR" sz="1200" kern="100" dirty="0">
              <a:solidFill>
                <a:srgbClr val="000000"/>
              </a:solidFill>
              <a:latin typeface="Times New Roman" panose="02020603050405020304" pitchFamily="18" charset="0"/>
              <a:cs typeface="Times New Roman" panose="02020603050405020304" pitchFamily="18" charset="0"/>
            </a:endParaRPr>
          </a:p>
          <a:p>
            <a:pPr marL="457200" indent="-457200" algn="just">
              <a:buAutoNum type="arabicPeriod"/>
            </a:pPr>
            <a:r>
              <a:rPr lang="fr-FR" sz="1200" strike="sngStrike" kern="100" dirty="0">
                <a:solidFill>
                  <a:srgbClr val="000000"/>
                </a:solidFill>
                <a:latin typeface="Times New Roman" panose="02020603050405020304" pitchFamily="18" charset="0"/>
                <a:cs typeface="Times New Roman" panose="02020603050405020304" pitchFamily="18" charset="0"/>
              </a:rPr>
              <a:t>Dans le cas d’un « enseignement ostensif » et intentionnel d’une règle en direction de l’EN (Wittgenstein, 2004), ce dernier fonde, à partir de celle-ci, la signification d’une expérience considérée comme exemplaire qu’il peut énoncer pour expliquer la signification et les raisons de ses actions</a:t>
            </a:r>
            <a:r>
              <a:rPr lang="fr-FR" sz="1200" kern="100" dirty="0">
                <a:solidFill>
                  <a:srgbClr val="000000"/>
                </a:solidFill>
                <a:latin typeface="Times New Roman" panose="02020603050405020304" pitchFamily="18" charset="0"/>
                <a:cs typeface="Times New Roman" panose="02020603050405020304" pitchFamily="18" charset="0"/>
              </a:rPr>
              <a:t>.</a:t>
            </a:r>
          </a:p>
          <a:p>
            <a:pPr algn="just">
              <a:spcBef>
                <a:spcPct val="0"/>
              </a:spcBef>
              <a:defRPr/>
            </a:pPr>
            <a:endParaRPr lang="fr-FR" altLang="fr-FR" dirty="0"/>
          </a:p>
        </p:txBody>
      </p:sp>
      <p:sp>
        <p:nvSpPr>
          <p:cNvPr id="17412" name="Espace réservé du numéro de diapositive 3">
            <a:extLst>
              <a:ext uri="{FF2B5EF4-FFF2-40B4-BE49-F238E27FC236}">
                <a16:creationId xmlns:a16="http://schemas.microsoft.com/office/drawing/2014/main" id="{6F7EBE51-7089-45CC-AC06-712F91FE73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908C101-6336-4DD5-BE3A-4DFB1C8219A0}" type="slidenum">
              <a:rPr lang="fr-FR" altLang="fr-FR" smtClean="0">
                <a:latin typeface="Calibri" panose="020F0502020204030204" pitchFamily="34" charset="0"/>
              </a:rPr>
              <a:pPr/>
              <a:t>10</a:t>
            </a:fld>
            <a:endParaRPr lang="fr-FR" altLang="fr-FR">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9025C9-6E0C-3E47-CD5E-9513D53152D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73DD6B5-B008-4372-B0C6-B500E1DEC3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83020DD-4234-51FE-1812-0D08783CB586}"/>
              </a:ext>
            </a:extLst>
          </p:cNvPr>
          <p:cNvSpPr>
            <a:spLocks noGrp="1"/>
          </p:cNvSpPr>
          <p:nvPr>
            <p:ph type="dt" sz="half" idx="10"/>
          </p:nvPr>
        </p:nvSpPr>
        <p:spPr/>
        <p:txBody>
          <a:bodyPr/>
          <a:lstStyle/>
          <a:p>
            <a:fld id="{9F53C6B0-A945-4510-BD5C-066BA3B00125}" type="datetimeFigureOut">
              <a:rPr lang="fr-FR" smtClean="0"/>
              <a:t>24/05/2023</a:t>
            </a:fld>
            <a:endParaRPr lang="fr-FR"/>
          </a:p>
        </p:txBody>
      </p:sp>
      <p:sp>
        <p:nvSpPr>
          <p:cNvPr id="5" name="Espace réservé du pied de page 4">
            <a:extLst>
              <a:ext uri="{FF2B5EF4-FFF2-40B4-BE49-F238E27FC236}">
                <a16:creationId xmlns:a16="http://schemas.microsoft.com/office/drawing/2014/main" id="{DEC95E57-D77B-7AC4-7A07-DE4C962D771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BD52E74-ABBE-C18D-7344-413207F874B0}"/>
              </a:ext>
            </a:extLst>
          </p:cNvPr>
          <p:cNvSpPr>
            <a:spLocks noGrp="1"/>
          </p:cNvSpPr>
          <p:nvPr>
            <p:ph type="sldNum" sz="quarter" idx="12"/>
          </p:nvPr>
        </p:nvSpPr>
        <p:spPr/>
        <p:txBody>
          <a:bodyPr/>
          <a:lstStyle/>
          <a:p>
            <a:fld id="{FF358B7D-3766-43FE-8AC3-96217654AD99}" type="slidenum">
              <a:rPr lang="fr-FR" smtClean="0"/>
              <a:t>‹N°›</a:t>
            </a:fld>
            <a:endParaRPr lang="fr-FR"/>
          </a:p>
        </p:txBody>
      </p:sp>
    </p:spTree>
    <p:extLst>
      <p:ext uri="{BB962C8B-B14F-4D97-AF65-F5344CB8AC3E}">
        <p14:creationId xmlns:p14="http://schemas.microsoft.com/office/powerpoint/2010/main" val="2420319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4BD582-0378-5D1C-D683-D8D6F96E3AC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4EE27CB-6A2B-1647-6DE6-284CA6E4F21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3F7BD56-DC12-0CC2-1AA7-70C84DDD4A13}"/>
              </a:ext>
            </a:extLst>
          </p:cNvPr>
          <p:cNvSpPr>
            <a:spLocks noGrp="1"/>
          </p:cNvSpPr>
          <p:nvPr>
            <p:ph type="dt" sz="half" idx="10"/>
          </p:nvPr>
        </p:nvSpPr>
        <p:spPr/>
        <p:txBody>
          <a:bodyPr/>
          <a:lstStyle/>
          <a:p>
            <a:fld id="{9F53C6B0-A945-4510-BD5C-066BA3B00125}" type="datetimeFigureOut">
              <a:rPr lang="fr-FR" smtClean="0"/>
              <a:t>24/05/2023</a:t>
            </a:fld>
            <a:endParaRPr lang="fr-FR"/>
          </a:p>
        </p:txBody>
      </p:sp>
      <p:sp>
        <p:nvSpPr>
          <p:cNvPr id="5" name="Espace réservé du pied de page 4">
            <a:extLst>
              <a:ext uri="{FF2B5EF4-FFF2-40B4-BE49-F238E27FC236}">
                <a16:creationId xmlns:a16="http://schemas.microsoft.com/office/drawing/2014/main" id="{26DA3273-3D76-68E5-75F1-FC69CA4853F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7E124C9-3574-3181-583A-77435B3511CF}"/>
              </a:ext>
            </a:extLst>
          </p:cNvPr>
          <p:cNvSpPr>
            <a:spLocks noGrp="1"/>
          </p:cNvSpPr>
          <p:nvPr>
            <p:ph type="sldNum" sz="quarter" idx="12"/>
          </p:nvPr>
        </p:nvSpPr>
        <p:spPr/>
        <p:txBody>
          <a:bodyPr/>
          <a:lstStyle/>
          <a:p>
            <a:fld id="{FF358B7D-3766-43FE-8AC3-96217654AD99}" type="slidenum">
              <a:rPr lang="fr-FR" smtClean="0"/>
              <a:t>‹N°›</a:t>
            </a:fld>
            <a:endParaRPr lang="fr-FR"/>
          </a:p>
        </p:txBody>
      </p:sp>
    </p:spTree>
    <p:extLst>
      <p:ext uri="{BB962C8B-B14F-4D97-AF65-F5344CB8AC3E}">
        <p14:creationId xmlns:p14="http://schemas.microsoft.com/office/powerpoint/2010/main" val="749912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1F3D478-5E0D-AECA-8CD4-6C7C306A419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4DC472B-0798-D696-D938-13FD7119BAB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75FC3D6-8D2B-1BB2-EEC6-15DC2F063022}"/>
              </a:ext>
            </a:extLst>
          </p:cNvPr>
          <p:cNvSpPr>
            <a:spLocks noGrp="1"/>
          </p:cNvSpPr>
          <p:nvPr>
            <p:ph type="dt" sz="half" idx="10"/>
          </p:nvPr>
        </p:nvSpPr>
        <p:spPr/>
        <p:txBody>
          <a:bodyPr/>
          <a:lstStyle/>
          <a:p>
            <a:fld id="{9F53C6B0-A945-4510-BD5C-066BA3B00125}" type="datetimeFigureOut">
              <a:rPr lang="fr-FR" smtClean="0"/>
              <a:t>24/05/2023</a:t>
            </a:fld>
            <a:endParaRPr lang="fr-FR"/>
          </a:p>
        </p:txBody>
      </p:sp>
      <p:sp>
        <p:nvSpPr>
          <p:cNvPr id="5" name="Espace réservé du pied de page 4">
            <a:extLst>
              <a:ext uri="{FF2B5EF4-FFF2-40B4-BE49-F238E27FC236}">
                <a16:creationId xmlns:a16="http://schemas.microsoft.com/office/drawing/2014/main" id="{868DF925-D9B8-BEEF-DCEF-9CEEF218F1A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B1CB3D7-BFA0-5A95-F81C-36F8F5405214}"/>
              </a:ext>
            </a:extLst>
          </p:cNvPr>
          <p:cNvSpPr>
            <a:spLocks noGrp="1"/>
          </p:cNvSpPr>
          <p:nvPr>
            <p:ph type="sldNum" sz="quarter" idx="12"/>
          </p:nvPr>
        </p:nvSpPr>
        <p:spPr/>
        <p:txBody>
          <a:bodyPr/>
          <a:lstStyle/>
          <a:p>
            <a:fld id="{FF358B7D-3766-43FE-8AC3-96217654AD99}" type="slidenum">
              <a:rPr lang="fr-FR" smtClean="0"/>
              <a:t>‹N°›</a:t>
            </a:fld>
            <a:endParaRPr lang="fr-FR"/>
          </a:p>
        </p:txBody>
      </p:sp>
    </p:spTree>
    <p:extLst>
      <p:ext uri="{BB962C8B-B14F-4D97-AF65-F5344CB8AC3E}">
        <p14:creationId xmlns:p14="http://schemas.microsoft.com/office/powerpoint/2010/main" val="937863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191942-2649-42BD-7878-AA9EFDA1B72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CF4A960-CDE4-2BF3-637D-8C9B1B8D8C9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40E8BFA-43F5-82FB-B98A-A82BD8974C66}"/>
              </a:ext>
            </a:extLst>
          </p:cNvPr>
          <p:cNvSpPr>
            <a:spLocks noGrp="1"/>
          </p:cNvSpPr>
          <p:nvPr>
            <p:ph type="dt" sz="half" idx="10"/>
          </p:nvPr>
        </p:nvSpPr>
        <p:spPr/>
        <p:txBody>
          <a:bodyPr/>
          <a:lstStyle/>
          <a:p>
            <a:fld id="{9F53C6B0-A945-4510-BD5C-066BA3B00125}" type="datetimeFigureOut">
              <a:rPr lang="fr-FR" smtClean="0"/>
              <a:t>24/05/2023</a:t>
            </a:fld>
            <a:endParaRPr lang="fr-FR"/>
          </a:p>
        </p:txBody>
      </p:sp>
      <p:sp>
        <p:nvSpPr>
          <p:cNvPr id="5" name="Espace réservé du pied de page 4">
            <a:extLst>
              <a:ext uri="{FF2B5EF4-FFF2-40B4-BE49-F238E27FC236}">
                <a16:creationId xmlns:a16="http://schemas.microsoft.com/office/drawing/2014/main" id="{52E86127-D691-797B-7CB0-636EEE8F409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4660854-9665-C518-73D7-728E33711546}"/>
              </a:ext>
            </a:extLst>
          </p:cNvPr>
          <p:cNvSpPr>
            <a:spLocks noGrp="1"/>
          </p:cNvSpPr>
          <p:nvPr>
            <p:ph type="sldNum" sz="quarter" idx="12"/>
          </p:nvPr>
        </p:nvSpPr>
        <p:spPr/>
        <p:txBody>
          <a:bodyPr/>
          <a:lstStyle/>
          <a:p>
            <a:fld id="{FF358B7D-3766-43FE-8AC3-96217654AD99}" type="slidenum">
              <a:rPr lang="fr-FR" smtClean="0"/>
              <a:t>‹N°›</a:t>
            </a:fld>
            <a:endParaRPr lang="fr-FR"/>
          </a:p>
        </p:txBody>
      </p:sp>
    </p:spTree>
    <p:extLst>
      <p:ext uri="{BB962C8B-B14F-4D97-AF65-F5344CB8AC3E}">
        <p14:creationId xmlns:p14="http://schemas.microsoft.com/office/powerpoint/2010/main" val="2731850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161F2E-9C04-2F07-6D38-B01B7565094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136F0A6-2222-7DB5-ED70-21763AF668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257E6D2-3F0A-B0A0-1832-6759EC1BFC84}"/>
              </a:ext>
            </a:extLst>
          </p:cNvPr>
          <p:cNvSpPr>
            <a:spLocks noGrp="1"/>
          </p:cNvSpPr>
          <p:nvPr>
            <p:ph type="dt" sz="half" idx="10"/>
          </p:nvPr>
        </p:nvSpPr>
        <p:spPr/>
        <p:txBody>
          <a:bodyPr/>
          <a:lstStyle/>
          <a:p>
            <a:fld id="{9F53C6B0-A945-4510-BD5C-066BA3B00125}" type="datetimeFigureOut">
              <a:rPr lang="fr-FR" smtClean="0"/>
              <a:t>24/05/2023</a:t>
            </a:fld>
            <a:endParaRPr lang="fr-FR"/>
          </a:p>
        </p:txBody>
      </p:sp>
      <p:sp>
        <p:nvSpPr>
          <p:cNvPr id="5" name="Espace réservé du pied de page 4">
            <a:extLst>
              <a:ext uri="{FF2B5EF4-FFF2-40B4-BE49-F238E27FC236}">
                <a16:creationId xmlns:a16="http://schemas.microsoft.com/office/drawing/2014/main" id="{4C3670CF-401B-13FE-30FA-BD874981377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CE64A1F-5CAB-E018-3DF2-720B12DEBCBA}"/>
              </a:ext>
            </a:extLst>
          </p:cNvPr>
          <p:cNvSpPr>
            <a:spLocks noGrp="1"/>
          </p:cNvSpPr>
          <p:nvPr>
            <p:ph type="sldNum" sz="quarter" idx="12"/>
          </p:nvPr>
        </p:nvSpPr>
        <p:spPr/>
        <p:txBody>
          <a:bodyPr/>
          <a:lstStyle/>
          <a:p>
            <a:fld id="{FF358B7D-3766-43FE-8AC3-96217654AD99}" type="slidenum">
              <a:rPr lang="fr-FR" smtClean="0"/>
              <a:t>‹N°›</a:t>
            </a:fld>
            <a:endParaRPr lang="fr-FR"/>
          </a:p>
        </p:txBody>
      </p:sp>
    </p:spTree>
    <p:extLst>
      <p:ext uri="{BB962C8B-B14F-4D97-AF65-F5344CB8AC3E}">
        <p14:creationId xmlns:p14="http://schemas.microsoft.com/office/powerpoint/2010/main" val="361736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2ED8E8-142D-59D7-6AC6-B93BCAB99C7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FA5B70C-BD0C-F644-925F-E3B21A5F030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8973D45-DE5E-DDE6-3F80-A99434F2EEF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B1C1ABF-E066-540E-811F-66D0BE39F559}"/>
              </a:ext>
            </a:extLst>
          </p:cNvPr>
          <p:cNvSpPr>
            <a:spLocks noGrp="1"/>
          </p:cNvSpPr>
          <p:nvPr>
            <p:ph type="dt" sz="half" idx="10"/>
          </p:nvPr>
        </p:nvSpPr>
        <p:spPr/>
        <p:txBody>
          <a:bodyPr/>
          <a:lstStyle/>
          <a:p>
            <a:fld id="{9F53C6B0-A945-4510-BD5C-066BA3B00125}" type="datetimeFigureOut">
              <a:rPr lang="fr-FR" smtClean="0"/>
              <a:t>24/05/2023</a:t>
            </a:fld>
            <a:endParaRPr lang="fr-FR"/>
          </a:p>
        </p:txBody>
      </p:sp>
      <p:sp>
        <p:nvSpPr>
          <p:cNvPr id="6" name="Espace réservé du pied de page 5">
            <a:extLst>
              <a:ext uri="{FF2B5EF4-FFF2-40B4-BE49-F238E27FC236}">
                <a16:creationId xmlns:a16="http://schemas.microsoft.com/office/drawing/2014/main" id="{83030E66-56A6-4768-0144-582EFE8B870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D85FDCC-7107-F870-6165-EB48A22404CB}"/>
              </a:ext>
            </a:extLst>
          </p:cNvPr>
          <p:cNvSpPr>
            <a:spLocks noGrp="1"/>
          </p:cNvSpPr>
          <p:nvPr>
            <p:ph type="sldNum" sz="quarter" idx="12"/>
          </p:nvPr>
        </p:nvSpPr>
        <p:spPr/>
        <p:txBody>
          <a:bodyPr/>
          <a:lstStyle/>
          <a:p>
            <a:fld id="{FF358B7D-3766-43FE-8AC3-96217654AD99}" type="slidenum">
              <a:rPr lang="fr-FR" smtClean="0"/>
              <a:t>‹N°›</a:t>
            </a:fld>
            <a:endParaRPr lang="fr-FR"/>
          </a:p>
        </p:txBody>
      </p:sp>
    </p:spTree>
    <p:extLst>
      <p:ext uri="{BB962C8B-B14F-4D97-AF65-F5344CB8AC3E}">
        <p14:creationId xmlns:p14="http://schemas.microsoft.com/office/powerpoint/2010/main" val="2518615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593D0E-C581-F49D-C4D7-1501300E7EF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AFC1CF0-CC6A-2F5C-8774-E79CC1D793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B1B9C49-12F1-EC9C-9900-F642BCCBCF8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4CD4847-EFC9-1261-2C84-D47129AF59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CCAE9A4-5EA9-D0E7-FA24-A6FAD6730EF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A26D8639-1DE0-7D8A-8944-8DB368A29394}"/>
              </a:ext>
            </a:extLst>
          </p:cNvPr>
          <p:cNvSpPr>
            <a:spLocks noGrp="1"/>
          </p:cNvSpPr>
          <p:nvPr>
            <p:ph type="dt" sz="half" idx="10"/>
          </p:nvPr>
        </p:nvSpPr>
        <p:spPr/>
        <p:txBody>
          <a:bodyPr/>
          <a:lstStyle/>
          <a:p>
            <a:fld id="{9F53C6B0-A945-4510-BD5C-066BA3B00125}" type="datetimeFigureOut">
              <a:rPr lang="fr-FR" smtClean="0"/>
              <a:t>24/05/2023</a:t>
            </a:fld>
            <a:endParaRPr lang="fr-FR"/>
          </a:p>
        </p:txBody>
      </p:sp>
      <p:sp>
        <p:nvSpPr>
          <p:cNvPr id="8" name="Espace réservé du pied de page 7">
            <a:extLst>
              <a:ext uri="{FF2B5EF4-FFF2-40B4-BE49-F238E27FC236}">
                <a16:creationId xmlns:a16="http://schemas.microsoft.com/office/drawing/2014/main" id="{7A75FFC0-03A4-9F94-B7B3-8E74A9EDB0D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CE13C93-534B-52D9-E8F6-46D9FCD99BCE}"/>
              </a:ext>
            </a:extLst>
          </p:cNvPr>
          <p:cNvSpPr>
            <a:spLocks noGrp="1"/>
          </p:cNvSpPr>
          <p:nvPr>
            <p:ph type="sldNum" sz="quarter" idx="12"/>
          </p:nvPr>
        </p:nvSpPr>
        <p:spPr/>
        <p:txBody>
          <a:bodyPr/>
          <a:lstStyle/>
          <a:p>
            <a:fld id="{FF358B7D-3766-43FE-8AC3-96217654AD99}" type="slidenum">
              <a:rPr lang="fr-FR" smtClean="0"/>
              <a:t>‹N°›</a:t>
            </a:fld>
            <a:endParaRPr lang="fr-FR"/>
          </a:p>
        </p:txBody>
      </p:sp>
    </p:spTree>
    <p:extLst>
      <p:ext uri="{BB962C8B-B14F-4D97-AF65-F5344CB8AC3E}">
        <p14:creationId xmlns:p14="http://schemas.microsoft.com/office/powerpoint/2010/main" val="3356682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6B5A12-DF49-6E5A-B847-58C4E86796C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EEFA9A6-9B89-79BC-0455-464D60E8CEBF}"/>
              </a:ext>
            </a:extLst>
          </p:cNvPr>
          <p:cNvSpPr>
            <a:spLocks noGrp="1"/>
          </p:cNvSpPr>
          <p:nvPr>
            <p:ph type="dt" sz="half" idx="10"/>
          </p:nvPr>
        </p:nvSpPr>
        <p:spPr/>
        <p:txBody>
          <a:bodyPr/>
          <a:lstStyle/>
          <a:p>
            <a:fld id="{9F53C6B0-A945-4510-BD5C-066BA3B00125}" type="datetimeFigureOut">
              <a:rPr lang="fr-FR" smtClean="0"/>
              <a:t>24/05/2023</a:t>
            </a:fld>
            <a:endParaRPr lang="fr-FR"/>
          </a:p>
        </p:txBody>
      </p:sp>
      <p:sp>
        <p:nvSpPr>
          <p:cNvPr id="4" name="Espace réservé du pied de page 3">
            <a:extLst>
              <a:ext uri="{FF2B5EF4-FFF2-40B4-BE49-F238E27FC236}">
                <a16:creationId xmlns:a16="http://schemas.microsoft.com/office/drawing/2014/main" id="{D1AC6FC1-09A6-15FE-9543-3362233D9A6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0418F92-7250-8A5B-9AC6-165872D61FF3}"/>
              </a:ext>
            </a:extLst>
          </p:cNvPr>
          <p:cNvSpPr>
            <a:spLocks noGrp="1"/>
          </p:cNvSpPr>
          <p:nvPr>
            <p:ph type="sldNum" sz="quarter" idx="12"/>
          </p:nvPr>
        </p:nvSpPr>
        <p:spPr/>
        <p:txBody>
          <a:bodyPr/>
          <a:lstStyle/>
          <a:p>
            <a:fld id="{FF358B7D-3766-43FE-8AC3-96217654AD99}" type="slidenum">
              <a:rPr lang="fr-FR" smtClean="0"/>
              <a:t>‹N°›</a:t>
            </a:fld>
            <a:endParaRPr lang="fr-FR"/>
          </a:p>
        </p:txBody>
      </p:sp>
    </p:spTree>
    <p:extLst>
      <p:ext uri="{BB962C8B-B14F-4D97-AF65-F5344CB8AC3E}">
        <p14:creationId xmlns:p14="http://schemas.microsoft.com/office/powerpoint/2010/main" val="3286886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CAAC35B-4AE5-B54A-5E13-E0C700CFF42C}"/>
              </a:ext>
            </a:extLst>
          </p:cNvPr>
          <p:cNvSpPr>
            <a:spLocks noGrp="1"/>
          </p:cNvSpPr>
          <p:nvPr>
            <p:ph type="dt" sz="half" idx="10"/>
          </p:nvPr>
        </p:nvSpPr>
        <p:spPr/>
        <p:txBody>
          <a:bodyPr/>
          <a:lstStyle/>
          <a:p>
            <a:fld id="{9F53C6B0-A945-4510-BD5C-066BA3B00125}" type="datetimeFigureOut">
              <a:rPr lang="fr-FR" smtClean="0"/>
              <a:t>24/05/2023</a:t>
            </a:fld>
            <a:endParaRPr lang="fr-FR"/>
          </a:p>
        </p:txBody>
      </p:sp>
      <p:sp>
        <p:nvSpPr>
          <p:cNvPr id="3" name="Espace réservé du pied de page 2">
            <a:extLst>
              <a:ext uri="{FF2B5EF4-FFF2-40B4-BE49-F238E27FC236}">
                <a16:creationId xmlns:a16="http://schemas.microsoft.com/office/drawing/2014/main" id="{8D6AEA40-014B-C9C6-0F03-FB6A7602872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AA10E7F-00AD-5364-FF99-97FE6E4634BA}"/>
              </a:ext>
            </a:extLst>
          </p:cNvPr>
          <p:cNvSpPr>
            <a:spLocks noGrp="1"/>
          </p:cNvSpPr>
          <p:nvPr>
            <p:ph type="sldNum" sz="quarter" idx="12"/>
          </p:nvPr>
        </p:nvSpPr>
        <p:spPr/>
        <p:txBody>
          <a:bodyPr/>
          <a:lstStyle/>
          <a:p>
            <a:fld id="{FF358B7D-3766-43FE-8AC3-96217654AD99}" type="slidenum">
              <a:rPr lang="fr-FR" smtClean="0"/>
              <a:t>‹N°›</a:t>
            </a:fld>
            <a:endParaRPr lang="fr-FR"/>
          </a:p>
        </p:txBody>
      </p:sp>
    </p:spTree>
    <p:extLst>
      <p:ext uri="{BB962C8B-B14F-4D97-AF65-F5344CB8AC3E}">
        <p14:creationId xmlns:p14="http://schemas.microsoft.com/office/powerpoint/2010/main" val="3399622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C8A5CA-71D0-C89F-7156-C33886F1A21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1260429-A368-DAC4-26CC-BDAFC890B9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1CE58184-D503-39E5-36A0-2C753DDD87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A85C7AC-639B-0891-9220-E0919FF2C8BA}"/>
              </a:ext>
            </a:extLst>
          </p:cNvPr>
          <p:cNvSpPr>
            <a:spLocks noGrp="1"/>
          </p:cNvSpPr>
          <p:nvPr>
            <p:ph type="dt" sz="half" idx="10"/>
          </p:nvPr>
        </p:nvSpPr>
        <p:spPr/>
        <p:txBody>
          <a:bodyPr/>
          <a:lstStyle/>
          <a:p>
            <a:fld id="{9F53C6B0-A945-4510-BD5C-066BA3B00125}" type="datetimeFigureOut">
              <a:rPr lang="fr-FR" smtClean="0"/>
              <a:t>24/05/2023</a:t>
            </a:fld>
            <a:endParaRPr lang="fr-FR"/>
          </a:p>
        </p:txBody>
      </p:sp>
      <p:sp>
        <p:nvSpPr>
          <p:cNvPr id="6" name="Espace réservé du pied de page 5">
            <a:extLst>
              <a:ext uri="{FF2B5EF4-FFF2-40B4-BE49-F238E27FC236}">
                <a16:creationId xmlns:a16="http://schemas.microsoft.com/office/drawing/2014/main" id="{89777C6A-33D7-DABB-4D0D-1F77D0F593E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18E0770-EF4B-F94E-1FAF-82F79C89C18C}"/>
              </a:ext>
            </a:extLst>
          </p:cNvPr>
          <p:cNvSpPr>
            <a:spLocks noGrp="1"/>
          </p:cNvSpPr>
          <p:nvPr>
            <p:ph type="sldNum" sz="quarter" idx="12"/>
          </p:nvPr>
        </p:nvSpPr>
        <p:spPr/>
        <p:txBody>
          <a:bodyPr/>
          <a:lstStyle/>
          <a:p>
            <a:fld id="{FF358B7D-3766-43FE-8AC3-96217654AD99}" type="slidenum">
              <a:rPr lang="fr-FR" smtClean="0"/>
              <a:t>‹N°›</a:t>
            </a:fld>
            <a:endParaRPr lang="fr-FR"/>
          </a:p>
        </p:txBody>
      </p:sp>
    </p:spTree>
    <p:extLst>
      <p:ext uri="{BB962C8B-B14F-4D97-AF65-F5344CB8AC3E}">
        <p14:creationId xmlns:p14="http://schemas.microsoft.com/office/powerpoint/2010/main" val="1845499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BE8D6E-00CE-8ED8-C5EB-FACFD76609A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E6A2BF8-70D9-774D-0C84-4B03D76B01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A1BE926-29AC-B209-74E9-F854D3C30D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B1EB522-391D-9CB4-6CCE-ABA69B32AD4A}"/>
              </a:ext>
            </a:extLst>
          </p:cNvPr>
          <p:cNvSpPr>
            <a:spLocks noGrp="1"/>
          </p:cNvSpPr>
          <p:nvPr>
            <p:ph type="dt" sz="half" idx="10"/>
          </p:nvPr>
        </p:nvSpPr>
        <p:spPr/>
        <p:txBody>
          <a:bodyPr/>
          <a:lstStyle/>
          <a:p>
            <a:fld id="{9F53C6B0-A945-4510-BD5C-066BA3B00125}" type="datetimeFigureOut">
              <a:rPr lang="fr-FR" smtClean="0"/>
              <a:t>24/05/2023</a:t>
            </a:fld>
            <a:endParaRPr lang="fr-FR"/>
          </a:p>
        </p:txBody>
      </p:sp>
      <p:sp>
        <p:nvSpPr>
          <p:cNvPr id="6" name="Espace réservé du pied de page 5">
            <a:extLst>
              <a:ext uri="{FF2B5EF4-FFF2-40B4-BE49-F238E27FC236}">
                <a16:creationId xmlns:a16="http://schemas.microsoft.com/office/drawing/2014/main" id="{9B7E28B3-1FD4-7A8E-1B33-5611A8ECEBE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04B34FC-5D7A-3CF2-0353-E550B5BBBECF}"/>
              </a:ext>
            </a:extLst>
          </p:cNvPr>
          <p:cNvSpPr>
            <a:spLocks noGrp="1"/>
          </p:cNvSpPr>
          <p:nvPr>
            <p:ph type="sldNum" sz="quarter" idx="12"/>
          </p:nvPr>
        </p:nvSpPr>
        <p:spPr/>
        <p:txBody>
          <a:bodyPr/>
          <a:lstStyle/>
          <a:p>
            <a:fld id="{FF358B7D-3766-43FE-8AC3-96217654AD99}" type="slidenum">
              <a:rPr lang="fr-FR" smtClean="0"/>
              <a:t>‹N°›</a:t>
            </a:fld>
            <a:endParaRPr lang="fr-FR"/>
          </a:p>
        </p:txBody>
      </p:sp>
    </p:spTree>
    <p:extLst>
      <p:ext uri="{BB962C8B-B14F-4D97-AF65-F5344CB8AC3E}">
        <p14:creationId xmlns:p14="http://schemas.microsoft.com/office/powerpoint/2010/main" val="2381287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1C52885-1219-7651-39E0-5A87CDF52A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02FA41A-DBE4-FFB2-7C77-82FA249353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B75E8A6-D07E-B1FE-F5A8-222797D229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53C6B0-A945-4510-BD5C-066BA3B00125}" type="datetimeFigureOut">
              <a:rPr lang="fr-FR" smtClean="0"/>
              <a:t>24/05/2023</a:t>
            </a:fld>
            <a:endParaRPr lang="fr-FR"/>
          </a:p>
        </p:txBody>
      </p:sp>
      <p:sp>
        <p:nvSpPr>
          <p:cNvPr id="5" name="Espace réservé du pied de page 4">
            <a:extLst>
              <a:ext uri="{FF2B5EF4-FFF2-40B4-BE49-F238E27FC236}">
                <a16:creationId xmlns:a16="http://schemas.microsoft.com/office/drawing/2014/main" id="{43DA3135-8E9B-030D-FA41-DE0785A922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5E259E5-826F-A319-4399-81C276A437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58B7D-3766-43FE-8AC3-96217654AD99}" type="slidenum">
              <a:rPr lang="fr-FR" smtClean="0"/>
              <a:t>‹N°›</a:t>
            </a:fld>
            <a:endParaRPr lang="fr-FR"/>
          </a:p>
        </p:txBody>
      </p:sp>
    </p:spTree>
    <p:extLst>
      <p:ext uri="{BB962C8B-B14F-4D97-AF65-F5344CB8AC3E}">
        <p14:creationId xmlns:p14="http://schemas.microsoft.com/office/powerpoint/2010/main" val="4101205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43B57F79-810D-2EEC-78D6-0242F1C195F6}"/>
              </a:ext>
            </a:extLst>
          </p:cNvPr>
          <p:cNvSpPr>
            <a:spLocks noGrp="1"/>
          </p:cNvSpPr>
          <p:nvPr>
            <p:ph type="subTitle" idx="1"/>
          </p:nvPr>
        </p:nvSpPr>
        <p:spPr>
          <a:xfrm>
            <a:off x="1461245" y="4169720"/>
            <a:ext cx="9565338" cy="1655762"/>
          </a:xfrm>
        </p:spPr>
        <p:txBody>
          <a:bodyPr>
            <a:normAutofit/>
          </a:bodyPr>
          <a:lstStyle/>
          <a:p>
            <a:pPr>
              <a:lnSpc>
                <a:spcPct val="100000"/>
              </a:lnSpc>
            </a:pPr>
            <a:r>
              <a:rPr lang="fr-FR" sz="1800" kern="100" dirty="0">
                <a:effectLst/>
                <a:latin typeface="Times New Roman" panose="02020603050405020304" pitchFamily="18" charset="0"/>
                <a:ea typeface="Calibri" panose="020F0502020204030204" pitchFamily="34" charset="0"/>
                <a:cs typeface="Times New Roman" panose="02020603050405020304" pitchFamily="18" charset="0"/>
              </a:rPr>
              <a:t>BEREZA Tiphaine - Professeure de Sciences et Techniques Médico-Sociales en lycée professionnel</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fr-FR" sz="1800" kern="100" dirty="0">
                <a:latin typeface="Times New Roman" panose="02020603050405020304" pitchFamily="18" charset="0"/>
                <a:ea typeface="Calibri" panose="020F0502020204030204" pitchFamily="34" charset="0"/>
                <a:cs typeface="Times New Roman" panose="02020603050405020304" pitchFamily="18" charset="0"/>
              </a:rPr>
              <a:t>AMATHIEU</a:t>
            </a:r>
            <a:r>
              <a:rPr lang="fr-FR" sz="1800" kern="100" dirty="0">
                <a:effectLst/>
                <a:latin typeface="Times New Roman" panose="02020603050405020304" pitchFamily="18" charset="0"/>
                <a:ea typeface="Calibri" panose="020F0502020204030204" pitchFamily="34" charset="0"/>
                <a:cs typeface="Times New Roman" panose="02020603050405020304" pitchFamily="18" charset="0"/>
              </a:rPr>
              <a:t> Jérôme - Maître de conférences, INSPE Toulouse, Laboratoire EFTS UT2J</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ZoneTexte 3">
            <a:extLst>
              <a:ext uri="{FF2B5EF4-FFF2-40B4-BE49-F238E27FC236}">
                <a16:creationId xmlns:a16="http://schemas.microsoft.com/office/drawing/2014/main" id="{42E728DE-427E-BCF3-695D-948CF2CCB244}"/>
              </a:ext>
            </a:extLst>
          </p:cNvPr>
          <p:cNvSpPr txBox="1"/>
          <p:nvPr/>
        </p:nvSpPr>
        <p:spPr>
          <a:xfrm>
            <a:off x="1211179" y="1369374"/>
            <a:ext cx="9769641" cy="2462213"/>
          </a:xfrm>
          <a:prstGeom prst="rect">
            <a:avLst/>
          </a:prstGeom>
          <a:noFill/>
        </p:spPr>
        <p:txBody>
          <a:bodyPr wrap="square" rtlCol="0">
            <a:spAutoFit/>
          </a:bodyPr>
          <a:lstStyle/>
          <a:p>
            <a:pPr algn="ctr"/>
            <a:endParaRPr lang="fr-FR" sz="2400" b="1" kern="100" dirty="0">
              <a:latin typeface="Times New Roman" panose="02020603050405020304" pitchFamily="18" charset="0"/>
              <a:ea typeface="Calibri" panose="020F0502020204030204" pitchFamily="34" charset="0"/>
              <a:cs typeface="Times New Roman" panose="02020603050405020304" pitchFamily="18" charset="0"/>
            </a:endParaRPr>
          </a:p>
          <a:p>
            <a:pPr algn="ctr"/>
            <a:endParaRPr lang="fr-FR" sz="2600"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fr-FR" sz="2600"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Bienveillance à l’Ecole, le travail comme situation de formation partagée</a:t>
            </a:r>
          </a:p>
          <a:p>
            <a:pPr algn="ctr"/>
            <a:br>
              <a:rPr lang="fr-FR" sz="2600"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br>
            <a:r>
              <a:rPr lang="fr-FR" sz="2600"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Entre volonté institutionnelle et réalité de terrain</a:t>
            </a:r>
            <a:endParaRPr lang="fr-FR" sz="2600" dirty="0">
              <a:solidFill>
                <a:srgbClr val="FF0000"/>
              </a:solidFill>
            </a:endParaRPr>
          </a:p>
        </p:txBody>
      </p:sp>
      <p:pic>
        <p:nvPicPr>
          <p:cNvPr id="7" name="Image 2">
            <a:extLst>
              <a:ext uri="{FF2B5EF4-FFF2-40B4-BE49-F238E27FC236}">
                <a16:creationId xmlns:a16="http://schemas.microsoft.com/office/drawing/2014/main" id="{2CC97229-1748-4890-BA7C-463A50515E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5141" y="285151"/>
            <a:ext cx="4177546"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8">
            <a:extLst>
              <a:ext uri="{FF2B5EF4-FFF2-40B4-BE49-F238E27FC236}">
                <a16:creationId xmlns:a16="http://schemas.microsoft.com/office/drawing/2014/main" id="{B06AAE12-BEAB-49DC-B5F4-750C18D74D02}"/>
              </a:ext>
            </a:extLst>
          </p:cNvPr>
          <p:cNvSpPr txBox="1">
            <a:spLocks noChangeArrowheads="1"/>
          </p:cNvSpPr>
          <p:nvPr/>
        </p:nvSpPr>
        <p:spPr bwMode="auto">
          <a:xfrm>
            <a:off x="3981348" y="1323259"/>
            <a:ext cx="43513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1800" dirty="0">
                <a:latin typeface="Arial" panose="020B0604020202020204" pitchFamily="34" charset="0"/>
              </a:rPr>
              <a:t>4</a:t>
            </a:r>
            <a:r>
              <a:rPr lang="fr-FR" altLang="fr-FR" sz="1800" baseline="30000" dirty="0">
                <a:latin typeface="Arial" panose="020B0604020202020204" pitchFamily="34" charset="0"/>
              </a:rPr>
              <a:t>e</a:t>
            </a:r>
            <a:r>
              <a:rPr lang="fr-FR" altLang="fr-FR" sz="1800" dirty="0">
                <a:latin typeface="Arial" panose="020B0604020202020204" pitchFamily="34" charset="0"/>
              </a:rPr>
              <a:t> colloque du RUMEF</a:t>
            </a:r>
          </a:p>
          <a:p>
            <a:pPr algn="ctr">
              <a:spcBef>
                <a:spcPct val="0"/>
              </a:spcBef>
              <a:buFontTx/>
              <a:buNone/>
            </a:pPr>
            <a:r>
              <a:rPr lang="fr-FR" altLang="fr-FR" sz="1800" dirty="0">
                <a:latin typeface="Arial" panose="020B0604020202020204" pitchFamily="34" charset="0"/>
              </a:rPr>
              <a:t>Mai 2023 Tours</a:t>
            </a:r>
          </a:p>
        </p:txBody>
      </p:sp>
      <p:pic>
        <p:nvPicPr>
          <p:cNvPr id="10" name="Image 9">
            <a:extLst>
              <a:ext uri="{FF2B5EF4-FFF2-40B4-BE49-F238E27FC236}">
                <a16:creationId xmlns:a16="http://schemas.microsoft.com/office/drawing/2014/main" id="{51206A87-DBBC-4190-8C62-7739D1591FE3}"/>
              </a:ext>
            </a:extLst>
          </p:cNvPr>
          <p:cNvPicPr>
            <a:picLocks noChangeAspect="1"/>
          </p:cNvPicPr>
          <p:nvPr/>
        </p:nvPicPr>
        <p:blipFill>
          <a:blip r:embed="rId4"/>
          <a:stretch>
            <a:fillRect/>
          </a:stretch>
        </p:blipFill>
        <p:spPr>
          <a:xfrm>
            <a:off x="5062820" y="5507830"/>
            <a:ext cx="2066357" cy="635303"/>
          </a:xfrm>
          <a:prstGeom prst="rect">
            <a:avLst/>
          </a:prstGeom>
        </p:spPr>
      </p:pic>
    </p:spTree>
    <p:extLst>
      <p:ext uri="{BB962C8B-B14F-4D97-AF65-F5344CB8AC3E}">
        <p14:creationId xmlns:p14="http://schemas.microsoft.com/office/powerpoint/2010/main" val="1677281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Ellipse 13">
            <a:extLst>
              <a:ext uri="{FF2B5EF4-FFF2-40B4-BE49-F238E27FC236}">
                <a16:creationId xmlns:a16="http://schemas.microsoft.com/office/drawing/2014/main" id="{BB4B2200-F134-498D-B43D-C3B9AA7CE341}"/>
              </a:ext>
            </a:extLst>
          </p:cNvPr>
          <p:cNvSpPr/>
          <p:nvPr/>
        </p:nvSpPr>
        <p:spPr>
          <a:xfrm>
            <a:off x="2214130" y="3072847"/>
            <a:ext cx="3497262" cy="349567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16387" name="Espace réservé du numéro de diapositive 18">
            <a:extLst>
              <a:ext uri="{FF2B5EF4-FFF2-40B4-BE49-F238E27FC236}">
                <a16:creationId xmlns:a16="http://schemas.microsoft.com/office/drawing/2014/main" id="{97C7B4B2-3E4D-43F4-A5BC-32798A21C92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782192D-987E-4050-A47D-0317E5432DE0}" type="slidenum">
              <a:rPr lang="fr-FR" altLang="fr-FR" sz="1200">
                <a:solidFill>
                  <a:srgbClr val="898989"/>
                </a:solidFill>
              </a:rPr>
              <a:pPr>
                <a:spcBef>
                  <a:spcPct val="0"/>
                </a:spcBef>
                <a:buFontTx/>
                <a:buNone/>
              </a:pPr>
              <a:t>10</a:t>
            </a:fld>
            <a:endParaRPr lang="fr-FR" altLang="fr-FR" sz="1200">
              <a:solidFill>
                <a:srgbClr val="898989"/>
              </a:solidFill>
            </a:endParaRPr>
          </a:p>
        </p:txBody>
      </p:sp>
      <p:sp>
        <p:nvSpPr>
          <p:cNvPr id="24" name="Ellipse 23">
            <a:extLst>
              <a:ext uri="{FF2B5EF4-FFF2-40B4-BE49-F238E27FC236}">
                <a16:creationId xmlns:a16="http://schemas.microsoft.com/office/drawing/2014/main" id="{6D1046AD-10B0-4E4F-891D-B97469703B54}"/>
              </a:ext>
            </a:extLst>
          </p:cNvPr>
          <p:cNvSpPr/>
          <p:nvPr/>
        </p:nvSpPr>
        <p:spPr>
          <a:xfrm rot="5167738">
            <a:off x="2710259" y="3911421"/>
            <a:ext cx="2505075" cy="1987550"/>
          </a:xfrm>
          <a:prstGeom prst="ellipse">
            <a:avLst/>
          </a:prstGeom>
          <a:solidFill>
            <a:schemeClr val="tx2">
              <a:lumMod val="40000"/>
              <a:lumOff val="60000"/>
              <a:alpha val="56078"/>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35" name="Ellipse 34">
            <a:extLst>
              <a:ext uri="{FF2B5EF4-FFF2-40B4-BE49-F238E27FC236}">
                <a16:creationId xmlns:a16="http://schemas.microsoft.com/office/drawing/2014/main" id="{08920808-85EF-49D3-B35F-29273E04FF88}"/>
              </a:ext>
            </a:extLst>
          </p:cNvPr>
          <p:cNvSpPr/>
          <p:nvPr/>
        </p:nvSpPr>
        <p:spPr>
          <a:xfrm rot="8760494">
            <a:off x="3089031" y="4109338"/>
            <a:ext cx="2505075" cy="1989138"/>
          </a:xfrm>
          <a:prstGeom prst="ellipse">
            <a:avLst/>
          </a:prstGeom>
          <a:solidFill>
            <a:schemeClr val="tx2">
              <a:lumMod val="40000"/>
              <a:lumOff val="60000"/>
              <a:alpha val="56078"/>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37" name="Ellipse 36">
            <a:extLst>
              <a:ext uri="{FF2B5EF4-FFF2-40B4-BE49-F238E27FC236}">
                <a16:creationId xmlns:a16="http://schemas.microsoft.com/office/drawing/2014/main" id="{863E46A6-CC2E-4AEA-B678-DE012AFE6E2D}"/>
              </a:ext>
            </a:extLst>
          </p:cNvPr>
          <p:cNvSpPr/>
          <p:nvPr/>
        </p:nvSpPr>
        <p:spPr>
          <a:xfrm rot="10295182">
            <a:off x="3318508" y="4535617"/>
            <a:ext cx="2325687" cy="1649413"/>
          </a:xfrm>
          <a:prstGeom prst="ellipse">
            <a:avLst/>
          </a:prstGeom>
          <a:solidFill>
            <a:schemeClr val="tx2">
              <a:lumMod val="60000"/>
              <a:lumOff val="40000"/>
              <a:alpha val="56078"/>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3" name="Ellipse 2">
            <a:extLst>
              <a:ext uri="{FF2B5EF4-FFF2-40B4-BE49-F238E27FC236}">
                <a16:creationId xmlns:a16="http://schemas.microsoft.com/office/drawing/2014/main" id="{643B277A-266B-413F-A259-EDA01A3C1482}"/>
              </a:ext>
            </a:extLst>
          </p:cNvPr>
          <p:cNvSpPr/>
          <p:nvPr/>
        </p:nvSpPr>
        <p:spPr>
          <a:xfrm rot="21350480">
            <a:off x="3166878" y="4794435"/>
            <a:ext cx="1279403" cy="1333289"/>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dirty="0">
                <a:solidFill>
                  <a:schemeClr val="tx1"/>
                </a:solidFill>
              </a:rPr>
              <a:t>Noyau dur</a:t>
            </a:r>
          </a:p>
        </p:txBody>
      </p:sp>
      <p:cxnSp>
        <p:nvCxnSpPr>
          <p:cNvPr id="43" name="Connecteur droit avec flèche 42">
            <a:extLst>
              <a:ext uri="{FF2B5EF4-FFF2-40B4-BE49-F238E27FC236}">
                <a16:creationId xmlns:a16="http://schemas.microsoft.com/office/drawing/2014/main" id="{5F56AFED-058F-4C1E-BF28-74849E4FF82F}"/>
              </a:ext>
            </a:extLst>
          </p:cNvPr>
          <p:cNvCxnSpPr>
            <a:cxnSpLocks/>
            <a:stCxn id="3" idx="7"/>
            <a:endCxn id="21" idx="1"/>
          </p:cNvCxnSpPr>
          <p:nvPr/>
        </p:nvCxnSpPr>
        <p:spPr>
          <a:xfrm flipV="1">
            <a:off x="4223542" y="2892853"/>
            <a:ext cx="3292420" cy="20652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Connecteur droit avec flèche 44">
            <a:extLst>
              <a:ext uri="{FF2B5EF4-FFF2-40B4-BE49-F238E27FC236}">
                <a16:creationId xmlns:a16="http://schemas.microsoft.com/office/drawing/2014/main" id="{AA7D781D-1831-47C5-B0C3-8CCCF677F770}"/>
              </a:ext>
            </a:extLst>
          </p:cNvPr>
          <p:cNvCxnSpPr>
            <a:cxnSpLocks/>
          </p:cNvCxnSpPr>
          <p:nvPr/>
        </p:nvCxnSpPr>
        <p:spPr>
          <a:xfrm>
            <a:off x="4366260" y="3810000"/>
            <a:ext cx="3149702" cy="2134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Connecteur droit avec flèche 48">
            <a:extLst>
              <a:ext uri="{FF2B5EF4-FFF2-40B4-BE49-F238E27FC236}">
                <a16:creationId xmlns:a16="http://schemas.microsoft.com/office/drawing/2014/main" id="{0145991F-727D-4303-9B42-E3A751718F7E}"/>
              </a:ext>
            </a:extLst>
          </p:cNvPr>
          <p:cNvCxnSpPr>
            <a:cxnSpLocks/>
            <a:endCxn id="23" idx="1"/>
          </p:cNvCxnSpPr>
          <p:nvPr/>
        </p:nvCxnSpPr>
        <p:spPr>
          <a:xfrm flipV="1">
            <a:off x="5273040" y="5340556"/>
            <a:ext cx="2292330" cy="5420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Rectangle à coins arrondis 20">
            <a:extLst>
              <a:ext uri="{FF2B5EF4-FFF2-40B4-BE49-F238E27FC236}">
                <a16:creationId xmlns:a16="http://schemas.microsoft.com/office/drawing/2014/main" id="{47C83122-C112-47AC-BF72-1DD8092094A6}"/>
              </a:ext>
            </a:extLst>
          </p:cNvPr>
          <p:cNvSpPr/>
          <p:nvPr/>
        </p:nvSpPr>
        <p:spPr>
          <a:xfrm>
            <a:off x="7515962" y="2496772"/>
            <a:ext cx="2747962" cy="792162"/>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sz="2200" dirty="0">
                <a:solidFill>
                  <a:schemeClr val="tx1"/>
                </a:solidFill>
              </a:rPr>
              <a:t>Règles</a:t>
            </a:r>
          </a:p>
        </p:txBody>
      </p:sp>
      <p:sp>
        <p:nvSpPr>
          <p:cNvPr id="22" name="Rectangle à coins arrondis 21">
            <a:extLst>
              <a:ext uri="{FF2B5EF4-FFF2-40B4-BE49-F238E27FC236}">
                <a16:creationId xmlns:a16="http://schemas.microsoft.com/office/drawing/2014/main" id="{6406EB08-5BBD-4EF0-B91F-54D9950B277C}"/>
              </a:ext>
            </a:extLst>
          </p:cNvPr>
          <p:cNvSpPr/>
          <p:nvPr/>
        </p:nvSpPr>
        <p:spPr>
          <a:xfrm>
            <a:off x="7515962" y="3678294"/>
            <a:ext cx="2747962" cy="903359"/>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sz="2200" dirty="0">
                <a:solidFill>
                  <a:schemeClr val="tx1"/>
                </a:solidFill>
              </a:rPr>
              <a:t>Expériences normatives situées</a:t>
            </a:r>
          </a:p>
        </p:txBody>
      </p:sp>
      <p:sp>
        <p:nvSpPr>
          <p:cNvPr id="23" name="Rectangle à coins arrondis 22">
            <a:extLst>
              <a:ext uri="{FF2B5EF4-FFF2-40B4-BE49-F238E27FC236}">
                <a16:creationId xmlns:a16="http://schemas.microsoft.com/office/drawing/2014/main" id="{3B8959A6-271C-418F-A9B8-0D8B3A71B49D}"/>
              </a:ext>
            </a:extLst>
          </p:cNvPr>
          <p:cNvSpPr/>
          <p:nvPr/>
        </p:nvSpPr>
        <p:spPr>
          <a:xfrm>
            <a:off x="7565370" y="4905196"/>
            <a:ext cx="2747962" cy="870719"/>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sz="2200" dirty="0">
                <a:solidFill>
                  <a:schemeClr val="tx1"/>
                </a:solidFill>
              </a:rPr>
              <a:t>Grammaire expérientielle</a:t>
            </a:r>
          </a:p>
        </p:txBody>
      </p:sp>
      <p:sp>
        <p:nvSpPr>
          <p:cNvPr id="25" name="Rectangle à coins arrondis 24">
            <a:extLst>
              <a:ext uri="{FF2B5EF4-FFF2-40B4-BE49-F238E27FC236}">
                <a16:creationId xmlns:a16="http://schemas.microsoft.com/office/drawing/2014/main" id="{A56A24C4-7F20-4CEA-9A55-60E356746909}"/>
              </a:ext>
            </a:extLst>
          </p:cNvPr>
          <p:cNvSpPr/>
          <p:nvPr/>
        </p:nvSpPr>
        <p:spPr>
          <a:xfrm>
            <a:off x="1438835" y="393701"/>
            <a:ext cx="9412941" cy="1103313"/>
          </a:xfrm>
          <a:prstGeom prst="roundRect">
            <a:avLst/>
          </a:prstGeom>
          <a:solidFill>
            <a:schemeClr val="accent5">
              <a:lumMod val="60000"/>
              <a:lumOff val="40000"/>
            </a:schemeClr>
          </a:solidFill>
          <a:ln w="571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sz="2400" dirty="0">
                <a:solidFill>
                  <a:schemeClr val="tx1"/>
                </a:solidFill>
              </a:rPr>
              <a:t>Confrontation de l’objet d’étude au programme de recherche en anthropologie culturaliste (</a:t>
            </a:r>
            <a:r>
              <a:rPr lang="fr-FR" sz="2400" dirty="0" err="1">
                <a:solidFill>
                  <a:schemeClr val="tx1"/>
                </a:solidFill>
              </a:rPr>
              <a:t>Chaliès</a:t>
            </a:r>
            <a:r>
              <a:rPr lang="fr-FR" sz="2400" dirty="0">
                <a:solidFill>
                  <a:schemeClr val="tx1"/>
                </a:solidFill>
              </a:rPr>
              <a:t> et Bertone, 2017 ; 2021)</a:t>
            </a:r>
          </a:p>
        </p:txBody>
      </p:sp>
      <p:sp>
        <p:nvSpPr>
          <p:cNvPr id="17" name="Rectangle à coins arrondis 24">
            <a:extLst>
              <a:ext uri="{FF2B5EF4-FFF2-40B4-BE49-F238E27FC236}">
                <a16:creationId xmlns:a16="http://schemas.microsoft.com/office/drawing/2014/main" id="{44F2E72B-A01F-4FF1-BEB3-2D5BDE842BE2}"/>
              </a:ext>
            </a:extLst>
          </p:cNvPr>
          <p:cNvSpPr/>
          <p:nvPr/>
        </p:nvSpPr>
        <p:spPr>
          <a:xfrm>
            <a:off x="2046729" y="1731279"/>
            <a:ext cx="3765177" cy="1103313"/>
          </a:xfrm>
          <a:prstGeom prst="roundRect">
            <a:avLst/>
          </a:prstGeom>
          <a:solidFill>
            <a:schemeClr val="tx2">
              <a:lumMod val="20000"/>
              <a:lumOff val="80000"/>
            </a:schemeClr>
          </a:solidFill>
          <a:ln w="571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sz="2000" dirty="0">
                <a:solidFill>
                  <a:schemeClr val="tx1"/>
                </a:solidFill>
              </a:rPr>
              <a:t>Comment se joue l’introduction et la partage des pratiques bienveillantes</a:t>
            </a:r>
            <a:r>
              <a:rPr lang="fr-FR" sz="2400" dirty="0">
                <a:solidFill>
                  <a:schemeClr val="tx1"/>
                </a:solidFill>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Rectangle à coins arrondis 11">
            <a:extLst>
              <a:ext uri="{FF2B5EF4-FFF2-40B4-BE49-F238E27FC236}">
                <a16:creationId xmlns:a16="http://schemas.microsoft.com/office/drawing/2014/main" id="{137E7C95-A5E9-43C7-BFE4-1618E5D6C5A7}"/>
              </a:ext>
            </a:extLst>
          </p:cNvPr>
          <p:cNvSpPr>
            <a:spLocks noGrp="1"/>
          </p:cNvSpPr>
          <p:nvPr>
            <p:ph type="title"/>
          </p:nvPr>
        </p:nvSpPr>
        <p:spPr>
          <a:xfrm>
            <a:off x="1896035" y="378573"/>
            <a:ext cx="8619565" cy="885452"/>
          </a:xfrm>
          <a:prstGeom prst="roundRect">
            <a:avLst/>
          </a:prstGeom>
          <a:solidFill>
            <a:schemeClr val="accent5">
              <a:lumMod val="60000"/>
              <a:lumOff val="40000"/>
            </a:schemeClr>
          </a:solid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2800" dirty="0">
                <a:solidFill>
                  <a:schemeClr val="tx1"/>
                </a:solidFill>
              </a:rPr>
              <a:t>Exemples de règles du dispositif de formation</a:t>
            </a:r>
          </a:p>
        </p:txBody>
      </p:sp>
      <p:sp>
        <p:nvSpPr>
          <p:cNvPr id="4" name="Rectangle à coins arrondis 11">
            <a:extLst>
              <a:ext uri="{FF2B5EF4-FFF2-40B4-BE49-F238E27FC236}">
                <a16:creationId xmlns:a16="http://schemas.microsoft.com/office/drawing/2014/main" id="{3B5FC261-D2BE-41A6-A6EE-BF29870C168B}"/>
              </a:ext>
            </a:extLst>
          </p:cNvPr>
          <p:cNvSpPr/>
          <p:nvPr/>
        </p:nvSpPr>
        <p:spPr>
          <a:xfrm>
            <a:off x="973648" y="4297983"/>
            <a:ext cx="2378451" cy="705117"/>
          </a:xfrm>
          <a:prstGeom prst="roundRect">
            <a:avLst/>
          </a:prstGeom>
          <a:solidFill>
            <a:schemeClr val="tx2">
              <a:lumMod val="20000"/>
              <a:lumOff val="80000"/>
            </a:schemeClr>
          </a:solidFill>
          <a:ln w="3810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sz="2800" dirty="0">
                <a:solidFill>
                  <a:schemeClr val="tx1"/>
                </a:solidFill>
              </a:rPr>
              <a:t>Etiquette</a:t>
            </a:r>
          </a:p>
        </p:txBody>
      </p:sp>
      <p:sp>
        <p:nvSpPr>
          <p:cNvPr id="5" name="Rectangle à coins arrondis 11">
            <a:extLst>
              <a:ext uri="{FF2B5EF4-FFF2-40B4-BE49-F238E27FC236}">
                <a16:creationId xmlns:a16="http://schemas.microsoft.com/office/drawing/2014/main" id="{3392750B-51B8-47B3-B738-D23A4D2ACDBF}"/>
              </a:ext>
            </a:extLst>
          </p:cNvPr>
          <p:cNvSpPr/>
          <p:nvPr/>
        </p:nvSpPr>
        <p:spPr>
          <a:xfrm>
            <a:off x="4570599" y="4319430"/>
            <a:ext cx="2620496" cy="690367"/>
          </a:xfrm>
          <a:prstGeom prst="roundRect">
            <a:avLst/>
          </a:prstGeom>
          <a:solidFill>
            <a:schemeClr val="tx2">
              <a:lumMod val="20000"/>
              <a:lumOff val="80000"/>
            </a:schemeClr>
          </a:solidFill>
          <a:ln w="3810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sz="2400" dirty="0">
                <a:solidFill>
                  <a:schemeClr val="tx1"/>
                </a:solidFill>
              </a:rPr>
              <a:t>Exemples exemplaires</a:t>
            </a:r>
          </a:p>
        </p:txBody>
      </p:sp>
      <p:sp>
        <p:nvSpPr>
          <p:cNvPr id="6" name="Rectangle à coins arrondis 11">
            <a:extLst>
              <a:ext uri="{FF2B5EF4-FFF2-40B4-BE49-F238E27FC236}">
                <a16:creationId xmlns:a16="http://schemas.microsoft.com/office/drawing/2014/main" id="{96E83042-F7EA-463B-B3D3-DB271C4BC033}"/>
              </a:ext>
            </a:extLst>
          </p:cNvPr>
          <p:cNvSpPr/>
          <p:nvPr/>
        </p:nvSpPr>
        <p:spPr>
          <a:xfrm>
            <a:off x="7895103" y="4312056"/>
            <a:ext cx="3548344" cy="705117"/>
          </a:xfrm>
          <a:prstGeom prst="roundRect">
            <a:avLst/>
          </a:prstGeom>
          <a:solidFill>
            <a:schemeClr val="tx2">
              <a:lumMod val="20000"/>
              <a:lumOff val="80000"/>
            </a:schemeClr>
          </a:solidFill>
          <a:ln w="3810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sz="2800" dirty="0">
                <a:solidFill>
                  <a:schemeClr val="tx1"/>
                </a:solidFill>
              </a:rPr>
              <a:t>Résultats</a:t>
            </a:r>
          </a:p>
        </p:txBody>
      </p:sp>
      <p:sp>
        <p:nvSpPr>
          <p:cNvPr id="7" name="Rectangle à coins arrondis 11">
            <a:extLst>
              <a:ext uri="{FF2B5EF4-FFF2-40B4-BE49-F238E27FC236}">
                <a16:creationId xmlns:a16="http://schemas.microsoft.com/office/drawing/2014/main" id="{8052C149-3CBD-46C0-BC9C-307DAB4C88E3}"/>
              </a:ext>
            </a:extLst>
          </p:cNvPr>
          <p:cNvSpPr txBox="1">
            <a:spLocks/>
          </p:cNvSpPr>
          <p:nvPr/>
        </p:nvSpPr>
        <p:spPr>
          <a:xfrm>
            <a:off x="1918448" y="2782199"/>
            <a:ext cx="8619565" cy="1172225"/>
          </a:xfrm>
          <a:prstGeom prst="roundRect">
            <a:avLst/>
          </a:prstGeom>
          <a:solidFill>
            <a:schemeClr val="tx2">
              <a:lumMod val="20000"/>
              <a:lumOff val="80000"/>
            </a:schemeClr>
          </a:solidFill>
          <a:ln w="12700" cap="flat" cmpd="sng" algn="ctr">
            <a:solidFill>
              <a:schemeClr val="accent1"/>
            </a:solidFill>
            <a:prstDash val="solid"/>
            <a:miter lim="800000"/>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just">
              <a:defRPr/>
            </a:pPr>
            <a:r>
              <a:rPr lang="fr-FR" sz="1800" kern="100" dirty="0">
                <a:solidFill>
                  <a:srgbClr val="000000"/>
                </a:solidFill>
                <a:latin typeface="Times New Roman" panose="02020603050405020304" pitchFamily="18" charset="0"/>
                <a:cs typeface="Times New Roman" panose="02020603050405020304" pitchFamily="18" charset="0"/>
              </a:rPr>
              <a:t>[« </a:t>
            </a:r>
            <a:r>
              <a:rPr lang="fr-FR" sz="1800" dirty="0">
                <a:solidFill>
                  <a:schemeClr val="tx1"/>
                </a:solidFill>
              </a:rPr>
              <a:t>Mettre en œuvre un carnet de suivi </a:t>
            </a:r>
            <a:r>
              <a:rPr lang="fr-FR" sz="1800" kern="100" dirty="0">
                <a:solidFill>
                  <a:srgbClr val="000000"/>
                </a:solidFill>
                <a:latin typeface="Times New Roman" panose="02020603050405020304" pitchFamily="18" charset="0"/>
                <a:cs typeface="Times New Roman" panose="02020603050405020304" pitchFamily="18" charset="0"/>
              </a:rPr>
              <a:t>» ce qui vaut pour « </a:t>
            </a:r>
            <a:r>
              <a:rPr lang="fr-FR" sz="1800" dirty="0">
                <a:solidFill>
                  <a:schemeClr val="tx1"/>
                </a:solidFill>
              </a:rPr>
              <a:t>Recueillir des informations sur la vie scolaire et extra scolaire des élèves </a:t>
            </a:r>
            <a:r>
              <a:rPr lang="fr-FR" sz="1800" kern="100" dirty="0">
                <a:solidFill>
                  <a:srgbClr val="000000"/>
                </a:solidFill>
                <a:latin typeface="Times New Roman" panose="02020603050405020304" pitchFamily="18" charset="0"/>
                <a:cs typeface="Times New Roman" panose="02020603050405020304" pitchFamily="18" charset="0"/>
              </a:rPr>
              <a:t>» ce qui obtient comme résultat « </a:t>
            </a:r>
            <a:r>
              <a:rPr lang="fr-FR" sz="1800" dirty="0">
                <a:solidFill>
                  <a:schemeClr val="tx1"/>
                </a:solidFill>
              </a:rPr>
              <a:t>Accéder au ressenti des élèves, à leur état et aux contraintes pour en tenir compte dans son intervention </a:t>
            </a:r>
            <a:r>
              <a:rPr lang="fr-FR" sz="1800" kern="100" dirty="0">
                <a:solidFill>
                  <a:srgbClr val="000000"/>
                </a:solidFill>
                <a:latin typeface="Times New Roman" panose="02020603050405020304" pitchFamily="18" charset="0"/>
                <a:cs typeface="Times New Roman" panose="02020603050405020304" pitchFamily="18" charset="0"/>
              </a:rPr>
              <a:t>»].</a:t>
            </a:r>
            <a:r>
              <a:rPr lang="fr-FR" sz="1800" dirty="0">
                <a:solidFill>
                  <a:schemeClr val="tx1"/>
                </a:solidFill>
              </a:rPr>
              <a:t> </a:t>
            </a:r>
          </a:p>
        </p:txBody>
      </p:sp>
      <p:sp>
        <p:nvSpPr>
          <p:cNvPr id="2" name="Rectangle à coins arrondis 11">
            <a:extLst>
              <a:ext uri="{FF2B5EF4-FFF2-40B4-BE49-F238E27FC236}">
                <a16:creationId xmlns:a16="http://schemas.microsoft.com/office/drawing/2014/main" id="{1BCA936A-57A2-8044-F379-867603A6914A}"/>
              </a:ext>
            </a:extLst>
          </p:cNvPr>
          <p:cNvSpPr/>
          <p:nvPr/>
        </p:nvSpPr>
        <p:spPr>
          <a:xfrm>
            <a:off x="973648" y="5168555"/>
            <a:ext cx="2378451" cy="705117"/>
          </a:xfrm>
          <a:prstGeom prst="roundRect">
            <a:avLst/>
          </a:prstGeom>
          <a:solidFill>
            <a:schemeClr val="tx2">
              <a:lumMod val="20000"/>
              <a:lumOff val="80000"/>
            </a:schemeClr>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sz="1400" dirty="0">
                <a:solidFill>
                  <a:schemeClr val="tx1"/>
                </a:solidFill>
              </a:rPr>
              <a:t>Proposer un enseignement disciplinaire  positif</a:t>
            </a:r>
          </a:p>
        </p:txBody>
      </p:sp>
      <p:sp>
        <p:nvSpPr>
          <p:cNvPr id="8" name="Rectangle à coins arrondis 11">
            <a:extLst>
              <a:ext uri="{FF2B5EF4-FFF2-40B4-BE49-F238E27FC236}">
                <a16:creationId xmlns:a16="http://schemas.microsoft.com/office/drawing/2014/main" id="{EFDFE26C-9FE0-DBF3-5F55-4C329AFB89D4}"/>
              </a:ext>
            </a:extLst>
          </p:cNvPr>
          <p:cNvSpPr/>
          <p:nvPr/>
        </p:nvSpPr>
        <p:spPr>
          <a:xfrm>
            <a:off x="4570599" y="5168555"/>
            <a:ext cx="2620496" cy="690367"/>
          </a:xfrm>
          <a:prstGeom prst="roundRect">
            <a:avLst/>
          </a:prstGeom>
          <a:solidFill>
            <a:schemeClr val="tx2">
              <a:lumMod val="20000"/>
              <a:lumOff val="80000"/>
            </a:schemeClr>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sz="1400" dirty="0">
                <a:solidFill>
                  <a:schemeClr val="tx1"/>
                </a:solidFill>
              </a:rPr>
              <a:t>Souligner les réussites des élèves</a:t>
            </a:r>
          </a:p>
        </p:txBody>
      </p:sp>
      <p:sp>
        <p:nvSpPr>
          <p:cNvPr id="9" name="Rectangle à coins arrondis 11">
            <a:extLst>
              <a:ext uri="{FF2B5EF4-FFF2-40B4-BE49-F238E27FC236}">
                <a16:creationId xmlns:a16="http://schemas.microsoft.com/office/drawing/2014/main" id="{2CA973A0-B187-BDFE-0C47-CF96507C9C9F}"/>
              </a:ext>
            </a:extLst>
          </p:cNvPr>
          <p:cNvSpPr/>
          <p:nvPr/>
        </p:nvSpPr>
        <p:spPr>
          <a:xfrm>
            <a:off x="7895102" y="5112942"/>
            <a:ext cx="3548345" cy="711232"/>
          </a:xfrm>
          <a:prstGeom prst="roundRect">
            <a:avLst/>
          </a:prstGeom>
          <a:solidFill>
            <a:schemeClr val="tx2">
              <a:lumMod val="20000"/>
              <a:lumOff val="80000"/>
            </a:schemeClr>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sz="1400" dirty="0">
                <a:solidFill>
                  <a:schemeClr val="tx1"/>
                </a:solidFill>
              </a:rPr>
              <a:t>Soutenir la confiance des élèves en leur capacité de réussite et renforcer la confiance entre enseignant et élèves</a:t>
            </a:r>
          </a:p>
        </p:txBody>
      </p:sp>
      <p:sp>
        <p:nvSpPr>
          <p:cNvPr id="10" name="Rectangle à coins arrondis 11">
            <a:extLst>
              <a:ext uri="{FF2B5EF4-FFF2-40B4-BE49-F238E27FC236}">
                <a16:creationId xmlns:a16="http://schemas.microsoft.com/office/drawing/2014/main" id="{A1AC7AAE-6EFE-D904-4444-58AA0CFDA9EC}"/>
              </a:ext>
            </a:extLst>
          </p:cNvPr>
          <p:cNvSpPr/>
          <p:nvPr/>
        </p:nvSpPr>
        <p:spPr>
          <a:xfrm>
            <a:off x="962442" y="5992492"/>
            <a:ext cx="2378451" cy="705117"/>
          </a:xfrm>
          <a:prstGeom prst="roundRect">
            <a:avLst/>
          </a:prstGeom>
          <a:solidFill>
            <a:schemeClr val="tx2">
              <a:lumMod val="20000"/>
              <a:lumOff val="80000"/>
            </a:schemeClr>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sz="1400" dirty="0">
                <a:solidFill>
                  <a:schemeClr val="tx1"/>
                </a:solidFill>
              </a:rPr>
              <a:t>Mettre en œuvre un carnet de suivi</a:t>
            </a:r>
          </a:p>
        </p:txBody>
      </p:sp>
      <p:sp>
        <p:nvSpPr>
          <p:cNvPr id="11" name="Rectangle à coins arrondis 11">
            <a:extLst>
              <a:ext uri="{FF2B5EF4-FFF2-40B4-BE49-F238E27FC236}">
                <a16:creationId xmlns:a16="http://schemas.microsoft.com/office/drawing/2014/main" id="{DBBFBBA9-0054-CC80-086C-277D7D2C7C2C}"/>
              </a:ext>
            </a:extLst>
          </p:cNvPr>
          <p:cNvSpPr/>
          <p:nvPr/>
        </p:nvSpPr>
        <p:spPr>
          <a:xfrm>
            <a:off x="4570599" y="5986379"/>
            <a:ext cx="2620496" cy="711230"/>
          </a:xfrm>
          <a:prstGeom prst="roundRect">
            <a:avLst/>
          </a:prstGeom>
          <a:solidFill>
            <a:schemeClr val="tx2">
              <a:lumMod val="20000"/>
              <a:lumOff val="80000"/>
            </a:schemeClr>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sz="1400" dirty="0">
                <a:solidFill>
                  <a:schemeClr val="tx1"/>
                </a:solidFill>
              </a:rPr>
              <a:t>Recueillir des informations sur la vie scolaire et extra scolaire des élèves</a:t>
            </a:r>
          </a:p>
        </p:txBody>
      </p:sp>
      <p:sp>
        <p:nvSpPr>
          <p:cNvPr id="12" name="Rectangle à coins arrondis 11">
            <a:extLst>
              <a:ext uri="{FF2B5EF4-FFF2-40B4-BE49-F238E27FC236}">
                <a16:creationId xmlns:a16="http://schemas.microsoft.com/office/drawing/2014/main" id="{E788196A-4EA9-6A23-047B-2565CCE01927}"/>
              </a:ext>
            </a:extLst>
          </p:cNvPr>
          <p:cNvSpPr/>
          <p:nvPr/>
        </p:nvSpPr>
        <p:spPr>
          <a:xfrm>
            <a:off x="7917516" y="6015711"/>
            <a:ext cx="3548345" cy="711231"/>
          </a:xfrm>
          <a:prstGeom prst="roundRect">
            <a:avLst/>
          </a:prstGeom>
          <a:solidFill>
            <a:schemeClr val="tx2">
              <a:lumMod val="20000"/>
              <a:lumOff val="80000"/>
            </a:schemeClr>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sz="1400" dirty="0">
                <a:solidFill>
                  <a:schemeClr val="tx1"/>
                </a:solidFill>
              </a:rPr>
              <a:t>Accéder au ressenti des élèves, à leur état et aux contraintes pour en tenir compte dans son intervention</a:t>
            </a:r>
          </a:p>
        </p:txBody>
      </p:sp>
      <p:sp>
        <p:nvSpPr>
          <p:cNvPr id="13" name="Rectangle à coins arrondis 11">
            <a:extLst>
              <a:ext uri="{FF2B5EF4-FFF2-40B4-BE49-F238E27FC236}">
                <a16:creationId xmlns:a16="http://schemas.microsoft.com/office/drawing/2014/main" id="{054336CA-6F7E-49E9-970F-03927A14FA74}"/>
              </a:ext>
            </a:extLst>
          </p:cNvPr>
          <p:cNvSpPr txBox="1">
            <a:spLocks/>
          </p:cNvSpPr>
          <p:nvPr/>
        </p:nvSpPr>
        <p:spPr>
          <a:xfrm>
            <a:off x="1918448" y="1568068"/>
            <a:ext cx="8619565" cy="1083388"/>
          </a:xfrm>
          <a:prstGeom prst="roundRect">
            <a:avLst/>
          </a:prstGeom>
          <a:solidFill>
            <a:schemeClr val="tx2">
              <a:lumMod val="20000"/>
              <a:lumOff val="80000"/>
            </a:schemeClr>
          </a:solidFill>
          <a:ln w="12700" cap="flat" cmpd="sng" algn="ctr">
            <a:solidFill>
              <a:schemeClr val="accent1"/>
            </a:solidFill>
            <a:prstDash val="solid"/>
            <a:miter lim="800000"/>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just">
              <a:defRPr/>
            </a:pPr>
            <a:r>
              <a:rPr lang="fr-FR" sz="1800" kern="100" dirty="0">
                <a:solidFill>
                  <a:srgbClr val="000000"/>
                </a:solidFill>
                <a:latin typeface="Times New Roman" panose="02020603050405020304" pitchFamily="18" charset="0"/>
                <a:cs typeface="Times New Roman" panose="02020603050405020304" pitchFamily="18" charset="0"/>
              </a:rPr>
              <a:t>[« </a:t>
            </a:r>
            <a:r>
              <a:rPr lang="fr-FR" sz="1800" dirty="0">
                <a:solidFill>
                  <a:schemeClr val="tx1"/>
                </a:solidFill>
              </a:rPr>
              <a:t>Proposer un enseignement disciplinaire positif </a:t>
            </a:r>
            <a:r>
              <a:rPr lang="fr-FR" sz="1800" kern="100" dirty="0">
                <a:solidFill>
                  <a:srgbClr val="000000"/>
                </a:solidFill>
                <a:latin typeface="Times New Roman" panose="02020603050405020304" pitchFamily="18" charset="0"/>
                <a:cs typeface="Times New Roman" panose="02020603050405020304" pitchFamily="18" charset="0"/>
              </a:rPr>
              <a:t>» ce qui vaut pour « </a:t>
            </a:r>
            <a:r>
              <a:rPr lang="fr-FR" sz="1800" dirty="0">
                <a:solidFill>
                  <a:schemeClr val="tx1"/>
                </a:solidFill>
              </a:rPr>
              <a:t>Souligner les réussites des élèves </a:t>
            </a:r>
            <a:r>
              <a:rPr lang="fr-FR" sz="1800" kern="100" dirty="0">
                <a:solidFill>
                  <a:srgbClr val="000000"/>
                </a:solidFill>
                <a:latin typeface="Times New Roman" panose="02020603050405020304" pitchFamily="18" charset="0"/>
                <a:cs typeface="Times New Roman" panose="02020603050405020304" pitchFamily="18" charset="0"/>
              </a:rPr>
              <a:t>» ce qui obtient comme résultat « </a:t>
            </a:r>
            <a:r>
              <a:rPr lang="fr-FR" sz="1800" dirty="0">
                <a:solidFill>
                  <a:schemeClr val="tx1"/>
                </a:solidFill>
              </a:rPr>
              <a:t>Soutenir la confiance des élèves en leur capacité de réussite et renforcer la confiance entre enseignant et élèves </a:t>
            </a:r>
            <a:r>
              <a:rPr lang="fr-FR" sz="1800" kern="100" dirty="0">
                <a:solidFill>
                  <a:srgbClr val="000000"/>
                </a:solidFill>
                <a:latin typeface="Times New Roman" panose="02020603050405020304" pitchFamily="18" charset="0"/>
                <a:cs typeface="Times New Roman" panose="02020603050405020304" pitchFamily="18" charset="0"/>
              </a:rPr>
              <a:t>»].</a:t>
            </a:r>
            <a:r>
              <a:rPr lang="fr-FR" sz="1800" dirty="0">
                <a:solidFill>
                  <a:schemeClr val="tx1"/>
                </a:solidFill>
              </a:rPr>
              <a:t> </a:t>
            </a:r>
          </a:p>
        </p:txBody>
      </p:sp>
    </p:spTree>
    <p:extLst>
      <p:ext uri="{BB962C8B-B14F-4D97-AF65-F5344CB8AC3E}">
        <p14:creationId xmlns:p14="http://schemas.microsoft.com/office/powerpoint/2010/main" val="1074658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Ellipse 13">
            <a:extLst>
              <a:ext uri="{FF2B5EF4-FFF2-40B4-BE49-F238E27FC236}">
                <a16:creationId xmlns:a16="http://schemas.microsoft.com/office/drawing/2014/main" id="{AC97CC0F-AAF3-4D7A-82CC-0CF251DB0CAB}"/>
              </a:ext>
            </a:extLst>
          </p:cNvPr>
          <p:cNvSpPr/>
          <p:nvPr/>
        </p:nvSpPr>
        <p:spPr>
          <a:xfrm>
            <a:off x="2147888" y="2633664"/>
            <a:ext cx="3497262" cy="349567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18435" name="Espace réservé du numéro de diapositive 18">
            <a:extLst>
              <a:ext uri="{FF2B5EF4-FFF2-40B4-BE49-F238E27FC236}">
                <a16:creationId xmlns:a16="http://schemas.microsoft.com/office/drawing/2014/main" id="{DC239D6D-7425-455B-9924-96D122A24AE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EC7C5C9-A8D6-4ADA-B781-BF076A034A24}" type="slidenum">
              <a:rPr lang="fr-FR" altLang="fr-FR" sz="1200">
                <a:solidFill>
                  <a:srgbClr val="898989"/>
                </a:solidFill>
              </a:rPr>
              <a:pPr>
                <a:spcBef>
                  <a:spcPct val="0"/>
                </a:spcBef>
                <a:buFontTx/>
                <a:buNone/>
              </a:pPr>
              <a:t>12</a:t>
            </a:fld>
            <a:endParaRPr lang="fr-FR" altLang="fr-FR" sz="1200">
              <a:solidFill>
                <a:srgbClr val="898989"/>
              </a:solidFill>
            </a:endParaRPr>
          </a:p>
        </p:txBody>
      </p:sp>
      <p:sp>
        <p:nvSpPr>
          <p:cNvPr id="24" name="Ellipse 23">
            <a:extLst>
              <a:ext uri="{FF2B5EF4-FFF2-40B4-BE49-F238E27FC236}">
                <a16:creationId xmlns:a16="http://schemas.microsoft.com/office/drawing/2014/main" id="{E1010CE7-289E-46E1-AD51-75777121166A}"/>
              </a:ext>
            </a:extLst>
          </p:cNvPr>
          <p:cNvSpPr/>
          <p:nvPr/>
        </p:nvSpPr>
        <p:spPr>
          <a:xfrm rot="5167738">
            <a:off x="2606676" y="3284538"/>
            <a:ext cx="2505075" cy="1987550"/>
          </a:xfrm>
          <a:prstGeom prst="ellipse">
            <a:avLst/>
          </a:prstGeom>
          <a:solidFill>
            <a:schemeClr val="tx2">
              <a:lumMod val="40000"/>
              <a:lumOff val="60000"/>
              <a:alpha val="56078"/>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35" name="Ellipse 34">
            <a:extLst>
              <a:ext uri="{FF2B5EF4-FFF2-40B4-BE49-F238E27FC236}">
                <a16:creationId xmlns:a16="http://schemas.microsoft.com/office/drawing/2014/main" id="{5A996346-9C75-4A1C-AF16-4CF963EA5822}"/>
              </a:ext>
            </a:extLst>
          </p:cNvPr>
          <p:cNvSpPr/>
          <p:nvPr/>
        </p:nvSpPr>
        <p:spPr>
          <a:xfrm rot="8760494">
            <a:off x="2998789" y="3492500"/>
            <a:ext cx="2505075" cy="1989138"/>
          </a:xfrm>
          <a:prstGeom prst="ellipse">
            <a:avLst/>
          </a:prstGeom>
          <a:solidFill>
            <a:schemeClr val="tx2">
              <a:lumMod val="40000"/>
              <a:lumOff val="60000"/>
              <a:alpha val="56078"/>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37" name="Ellipse 36">
            <a:extLst>
              <a:ext uri="{FF2B5EF4-FFF2-40B4-BE49-F238E27FC236}">
                <a16:creationId xmlns:a16="http://schemas.microsoft.com/office/drawing/2014/main" id="{7A609287-EEF1-4F2C-BC87-5ACF3E271F5B}"/>
              </a:ext>
            </a:extLst>
          </p:cNvPr>
          <p:cNvSpPr/>
          <p:nvPr/>
        </p:nvSpPr>
        <p:spPr>
          <a:xfrm rot="10295182">
            <a:off x="3170239" y="3924301"/>
            <a:ext cx="2325687" cy="1649413"/>
          </a:xfrm>
          <a:prstGeom prst="ellipse">
            <a:avLst/>
          </a:prstGeom>
          <a:solidFill>
            <a:schemeClr val="tx2">
              <a:lumMod val="40000"/>
              <a:lumOff val="60000"/>
              <a:alpha val="56078"/>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3" name="Ellipse 2">
            <a:extLst>
              <a:ext uri="{FF2B5EF4-FFF2-40B4-BE49-F238E27FC236}">
                <a16:creationId xmlns:a16="http://schemas.microsoft.com/office/drawing/2014/main" id="{3AA1A337-8872-4617-B9BC-A6E0E982B4A7}"/>
              </a:ext>
            </a:extLst>
          </p:cNvPr>
          <p:cNvSpPr/>
          <p:nvPr/>
        </p:nvSpPr>
        <p:spPr>
          <a:xfrm>
            <a:off x="3195638" y="4184651"/>
            <a:ext cx="1338262" cy="1338263"/>
          </a:xfrm>
          <a:prstGeom prst="ellipse">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dirty="0">
                <a:solidFill>
                  <a:schemeClr val="tx1"/>
                </a:solidFill>
              </a:rPr>
              <a:t>Noyau dur</a:t>
            </a:r>
          </a:p>
        </p:txBody>
      </p:sp>
      <p:cxnSp>
        <p:nvCxnSpPr>
          <p:cNvPr id="43" name="Connecteur droit avec flèche 42">
            <a:extLst>
              <a:ext uri="{FF2B5EF4-FFF2-40B4-BE49-F238E27FC236}">
                <a16:creationId xmlns:a16="http://schemas.microsoft.com/office/drawing/2014/main" id="{AA4182CF-98C3-40BB-A56C-CAA582E08E75}"/>
              </a:ext>
            </a:extLst>
          </p:cNvPr>
          <p:cNvCxnSpPr/>
          <p:nvPr/>
        </p:nvCxnSpPr>
        <p:spPr>
          <a:xfrm flipV="1">
            <a:off x="5062538" y="2962276"/>
            <a:ext cx="1566862" cy="10906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Connecteur droit avec flèche 44">
            <a:extLst>
              <a:ext uri="{FF2B5EF4-FFF2-40B4-BE49-F238E27FC236}">
                <a16:creationId xmlns:a16="http://schemas.microsoft.com/office/drawing/2014/main" id="{17DBA754-AB86-45BB-B20B-DB9D13BF5A4F}"/>
              </a:ext>
            </a:extLst>
          </p:cNvPr>
          <p:cNvCxnSpPr>
            <a:cxnSpLocks/>
            <a:endCxn id="18" idx="1"/>
          </p:cNvCxnSpPr>
          <p:nvPr/>
        </p:nvCxnSpPr>
        <p:spPr>
          <a:xfrm>
            <a:off x="5410200" y="4052888"/>
            <a:ext cx="1219201" cy="3286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Connecteur droit avec flèche 48">
            <a:extLst>
              <a:ext uri="{FF2B5EF4-FFF2-40B4-BE49-F238E27FC236}">
                <a16:creationId xmlns:a16="http://schemas.microsoft.com/office/drawing/2014/main" id="{EE2F71BE-7B0C-4C4E-811A-CAEC131152F8}"/>
              </a:ext>
            </a:extLst>
          </p:cNvPr>
          <p:cNvCxnSpPr/>
          <p:nvPr/>
        </p:nvCxnSpPr>
        <p:spPr>
          <a:xfrm>
            <a:off x="3619500" y="5522913"/>
            <a:ext cx="3009900" cy="4889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Rectangle à coins arrondis 24">
            <a:extLst>
              <a:ext uri="{FF2B5EF4-FFF2-40B4-BE49-F238E27FC236}">
                <a16:creationId xmlns:a16="http://schemas.microsoft.com/office/drawing/2014/main" id="{2256EF6E-AFDF-4DDF-A2B5-D94182B9A19A}"/>
              </a:ext>
            </a:extLst>
          </p:cNvPr>
          <p:cNvSpPr/>
          <p:nvPr/>
        </p:nvSpPr>
        <p:spPr>
          <a:xfrm>
            <a:off x="2147888" y="393701"/>
            <a:ext cx="8062912" cy="1103313"/>
          </a:xfrm>
          <a:prstGeom prst="roundRect">
            <a:avLst/>
          </a:prstGeom>
          <a:solidFill>
            <a:schemeClr val="accent5">
              <a:lumMod val="60000"/>
              <a:lumOff val="40000"/>
            </a:schemeClr>
          </a:solidFill>
          <a:ln w="571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sz="3600" dirty="0">
                <a:solidFill>
                  <a:schemeClr val="tx1"/>
                </a:solidFill>
              </a:rPr>
              <a:t>En détails…</a:t>
            </a:r>
          </a:p>
        </p:txBody>
      </p:sp>
      <p:sp>
        <p:nvSpPr>
          <p:cNvPr id="16" name="Rectangle à coins arrondis 15">
            <a:extLst>
              <a:ext uri="{FF2B5EF4-FFF2-40B4-BE49-F238E27FC236}">
                <a16:creationId xmlns:a16="http://schemas.microsoft.com/office/drawing/2014/main" id="{96A1C0CD-8B9F-42BE-882E-4D5F1F537E8F}"/>
              </a:ext>
            </a:extLst>
          </p:cNvPr>
          <p:cNvSpPr/>
          <p:nvPr/>
        </p:nvSpPr>
        <p:spPr>
          <a:xfrm>
            <a:off x="6629401" y="1924051"/>
            <a:ext cx="3965575" cy="1419225"/>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sz="1600" dirty="0">
              <a:solidFill>
                <a:schemeClr val="tx1"/>
              </a:solidFill>
            </a:endParaRPr>
          </a:p>
          <a:p>
            <a:pPr algn="ctr" eaLnBrk="1" hangingPunct="1">
              <a:defRPr/>
            </a:pPr>
            <a:r>
              <a:rPr lang="fr-FR" b="1" dirty="0">
                <a:solidFill>
                  <a:schemeClr val="tx1"/>
                </a:solidFill>
              </a:rPr>
              <a:t>Enseigner </a:t>
            </a:r>
            <a:r>
              <a:rPr lang="fr-FR" b="1" dirty="0" err="1">
                <a:solidFill>
                  <a:schemeClr val="tx1"/>
                </a:solidFill>
              </a:rPr>
              <a:t>ostensivement</a:t>
            </a:r>
            <a:r>
              <a:rPr lang="fr-FR" b="1" dirty="0">
                <a:solidFill>
                  <a:schemeClr val="tx1"/>
                </a:solidFill>
              </a:rPr>
              <a:t> </a:t>
            </a:r>
            <a:r>
              <a:rPr lang="fr-FR" dirty="0">
                <a:solidFill>
                  <a:schemeClr val="tx1"/>
                </a:solidFill>
              </a:rPr>
              <a:t>des règles pour permettre aux EN de signifier leur vécu et agir différemment en situation de travail</a:t>
            </a:r>
          </a:p>
          <a:p>
            <a:pPr algn="ctr" eaLnBrk="1" hangingPunct="1">
              <a:defRPr/>
            </a:pPr>
            <a:endParaRPr lang="fr-FR" dirty="0"/>
          </a:p>
        </p:txBody>
      </p:sp>
      <p:sp>
        <p:nvSpPr>
          <p:cNvPr id="18" name="Rectangle à coins arrondis 17">
            <a:extLst>
              <a:ext uri="{FF2B5EF4-FFF2-40B4-BE49-F238E27FC236}">
                <a16:creationId xmlns:a16="http://schemas.microsoft.com/office/drawing/2014/main" id="{CAF32359-0C28-40D2-99BD-4E9A7279A678}"/>
              </a:ext>
            </a:extLst>
          </p:cNvPr>
          <p:cNvSpPr/>
          <p:nvPr/>
        </p:nvSpPr>
        <p:spPr>
          <a:xfrm>
            <a:off x="6629401" y="3674270"/>
            <a:ext cx="3965575" cy="1414462"/>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sz="2200" b="1" dirty="0">
              <a:solidFill>
                <a:schemeClr val="tx1"/>
              </a:solidFill>
            </a:endParaRPr>
          </a:p>
          <a:p>
            <a:pPr algn="ctr" eaLnBrk="1" hangingPunct="1">
              <a:defRPr/>
            </a:pPr>
            <a:r>
              <a:rPr lang="fr-FR" b="1" dirty="0">
                <a:solidFill>
                  <a:schemeClr val="tx1"/>
                </a:solidFill>
              </a:rPr>
              <a:t>Accompagner</a:t>
            </a:r>
            <a:r>
              <a:rPr lang="fr-FR" dirty="0">
                <a:solidFill>
                  <a:schemeClr val="tx1"/>
                </a:solidFill>
              </a:rPr>
              <a:t> les EN  lors de leurs </a:t>
            </a:r>
            <a:r>
              <a:rPr lang="fr-FR" b="1" dirty="0">
                <a:solidFill>
                  <a:schemeClr val="tx1"/>
                </a:solidFill>
              </a:rPr>
              <a:t>premiers suivis </a:t>
            </a:r>
            <a:r>
              <a:rPr lang="fr-FR" dirty="0">
                <a:solidFill>
                  <a:schemeClr val="tx1"/>
                </a:solidFill>
              </a:rPr>
              <a:t>des règles préalablement enseignées</a:t>
            </a:r>
          </a:p>
          <a:p>
            <a:pPr algn="ctr" eaLnBrk="1" hangingPunct="1">
              <a:defRPr/>
            </a:pPr>
            <a:endParaRPr lang="fr-FR" dirty="0"/>
          </a:p>
        </p:txBody>
      </p:sp>
      <p:sp>
        <p:nvSpPr>
          <p:cNvPr id="19" name="Rectangle à coins arrondis 18">
            <a:extLst>
              <a:ext uri="{FF2B5EF4-FFF2-40B4-BE49-F238E27FC236}">
                <a16:creationId xmlns:a16="http://schemas.microsoft.com/office/drawing/2014/main" id="{047B561B-7F4E-48DC-B117-9C50E58AA496}"/>
              </a:ext>
            </a:extLst>
          </p:cNvPr>
          <p:cNvSpPr/>
          <p:nvPr/>
        </p:nvSpPr>
        <p:spPr>
          <a:xfrm>
            <a:off x="6629401" y="5302251"/>
            <a:ext cx="3965575" cy="1419225"/>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b="1" dirty="0">
                <a:solidFill>
                  <a:schemeClr val="tx1"/>
                </a:solidFill>
              </a:rPr>
              <a:t>Aider</a:t>
            </a:r>
            <a:r>
              <a:rPr lang="fr-FR" dirty="0">
                <a:solidFill>
                  <a:schemeClr val="tx1"/>
                </a:solidFill>
              </a:rPr>
              <a:t> les EN à</a:t>
            </a:r>
            <a:r>
              <a:rPr lang="fr-FR" b="1" dirty="0">
                <a:solidFill>
                  <a:schemeClr val="tx1"/>
                </a:solidFill>
              </a:rPr>
              <a:t> interpréter </a:t>
            </a:r>
            <a:r>
              <a:rPr lang="fr-FR" dirty="0">
                <a:solidFill>
                  <a:schemeClr val="tx1"/>
                </a:solidFill>
              </a:rPr>
              <a:t>les règles pour leur permettre de se développer professionnellement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5602" name="Espace réservé du numéro de diapositive 3">
            <a:extLst>
              <a:ext uri="{FF2B5EF4-FFF2-40B4-BE49-F238E27FC236}">
                <a16:creationId xmlns:a16="http://schemas.microsoft.com/office/drawing/2014/main" id="{CF3275B0-5F28-48C8-BA8A-545EC72B5A5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9F47CF1-AAA9-403D-AEE7-CF922068FB2B}" type="slidenum">
              <a:rPr lang="fr-FR" altLang="fr-FR" sz="1200">
                <a:solidFill>
                  <a:srgbClr val="898989"/>
                </a:solidFill>
              </a:rPr>
              <a:pPr>
                <a:spcBef>
                  <a:spcPct val="0"/>
                </a:spcBef>
                <a:buFontTx/>
                <a:buNone/>
              </a:pPr>
              <a:t>13</a:t>
            </a:fld>
            <a:endParaRPr lang="fr-FR" altLang="fr-FR" sz="1200">
              <a:solidFill>
                <a:srgbClr val="898989"/>
              </a:solidFill>
            </a:endParaRPr>
          </a:p>
        </p:txBody>
      </p:sp>
      <p:sp>
        <p:nvSpPr>
          <p:cNvPr id="5" name="Espace réservé du contenu 4">
            <a:extLst>
              <a:ext uri="{FF2B5EF4-FFF2-40B4-BE49-F238E27FC236}">
                <a16:creationId xmlns:a16="http://schemas.microsoft.com/office/drawing/2014/main" id="{C598A005-1EEE-45D2-98EC-E1A5F2F5389B}"/>
              </a:ext>
            </a:extLst>
          </p:cNvPr>
          <p:cNvSpPr>
            <a:spLocks noGrp="1"/>
          </p:cNvSpPr>
          <p:nvPr>
            <p:ph idx="1"/>
          </p:nvPr>
        </p:nvSpPr>
        <p:spPr>
          <a:xfrm>
            <a:off x="3086100" y="1181101"/>
            <a:ext cx="6191250" cy="4525963"/>
          </a:xfrm>
          <a:prstGeom prst="roundRect">
            <a:avLst/>
          </a:prstGeom>
          <a:solidFill>
            <a:schemeClr val="accent5">
              <a:lumMod val="60000"/>
              <a:lumOff val="40000"/>
            </a:schemeClr>
          </a:solidFill>
          <a:ln w="571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marL="0" indent="0" algn="ctr">
              <a:buNone/>
              <a:defRPr/>
            </a:pPr>
            <a:r>
              <a:rPr lang="fr-FR" sz="4000" b="1" dirty="0">
                <a:solidFill>
                  <a:schemeClr val="tx1"/>
                </a:solidFill>
              </a:rPr>
              <a:t>PARTIE 3</a:t>
            </a:r>
          </a:p>
          <a:p>
            <a:pPr marL="0" indent="0" algn="ctr">
              <a:buNone/>
              <a:defRPr/>
            </a:pPr>
            <a:endParaRPr lang="fr-FR" sz="4000" b="1" dirty="0">
              <a:solidFill>
                <a:schemeClr val="tx1"/>
              </a:solidFill>
            </a:endParaRPr>
          </a:p>
          <a:p>
            <a:pPr marL="0" indent="0" algn="ctr">
              <a:buNone/>
              <a:defRPr/>
            </a:pPr>
            <a:r>
              <a:rPr lang="fr-FR" sz="4000" b="1" dirty="0">
                <a:solidFill>
                  <a:schemeClr val="tx1"/>
                </a:solidFill>
              </a:rPr>
              <a:t> Méthodologie de recherche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18B5E2-7AED-7CEB-141E-6E101D0FA395}"/>
              </a:ext>
            </a:extLst>
          </p:cNvPr>
          <p:cNvSpPr>
            <a:spLocks noGrp="1"/>
          </p:cNvSpPr>
          <p:nvPr>
            <p:ph type="title"/>
          </p:nvPr>
        </p:nvSpPr>
        <p:spPr>
          <a:xfrm>
            <a:off x="838200" y="0"/>
            <a:ext cx="10515600" cy="1325563"/>
          </a:xfrm>
        </p:spPr>
        <p:txBody>
          <a:bodyPr/>
          <a:lstStyle/>
          <a:p>
            <a:pPr algn="ctr"/>
            <a:r>
              <a:rPr lang="fr-FR" u="sng" dirty="0">
                <a:latin typeface="Times New Roman" panose="02020603050405020304" pitchFamily="18" charset="0"/>
                <a:cs typeface="Times New Roman" panose="02020603050405020304" pitchFamily="18" charset="0"/>
              </a:rPr>
              <a:t>Méthode</a:t>
            </a:r>
          </a:p>
        </p:txBody>
      </p:sp>
      <p:sp>
        <p:nvSpPr>
          <p:cNvPr id="4" name="Rectangle à coins arrondis 9">
            <a:extLst>
              <a:ext uri="{FF2B5EF4-FFF2-40B4-BE49-F238E27FC236}">
                <a16:creationId xmlns:a16="http://schemas.microsoft.com/office/drawing/2014/main" id="{03F3BA9C-F054-4896-93C2-189071DA395B}"/>
              </a:ext>
            </a:extLst>
          </p:cNvPr>
          <p:cNvSpPr/>
          <p:nvPr/>
        </p:nvSpPr>
        <p:spPr>
          <a:xfrm>
            <a:off x="1692089" y="306843"/>
            <a:ext cx="9334499" cy="1540330"/>
          </a:xfrm>
          <a:prstGeom prst="roundRect">
            <a:avLst/>
          </a:prstGeom>
          <a:solidFill>
            <a:schemeClr val="accent5">
              <a:lumMod val="60000"/>
              <a:lumOff val="40000"/>
            </a:schemeClr>
          </a:solidFill>
          <a:ln w="76200">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sz="2800" b="1" dirty="0">
              <a:solidFill>
                <a:schemeClr val="tx1"/>
              </a:solidFill>
            </a:endParaRPr>
          </a:p>
          <a:p>
            <a:pPr algn="ctr" eaLnBrk="1" hangingPunct="1">
              <a:defRPr/>
            </a:pPr>
            <a:endParaRPr lang="fr-FR" sz="2800" b="1" dirty="0">
              <a:solidFill>
                <a:schemeClr val="tx1"/>
              </a:solidFill>
            </a:endParaRPr>
          </a:p>
          <a:p>
            <a:pPr algn="ctr" eaLnBrk="1" hangingPunct="1">
              <a:defRPr/>
            </a:pPr>
            <a:r>
              <a:rPr lang="fr-FR" sz="2800" b="1" dirty="0">
                <a:solidFill>
                  <a:schemeClr val="tx1"/>
                </a:solidFill>
              </a:rPr>
              <a:t>Contexte</a:t>
            </a:r>
          </a:p>
          <a:p>
            <a:pPr algn="ctr">
              <a:defRPr/>
            </a:pPr>
            <a:r>
              <a:rPr lang="fr-FR" sz="2200" dirty="0">
                <a:solidFill>
                  <a:schemeClr val="tx1"/>
                </a:solidFill>
              </a:rPr>
              <a:t>Dispositif innovant de formation en alternance dans le cadre de </a:t>
            </a:r>
            <a:r>
              <a:rPr lang="fr-FR" sz="2200" b="1" dirty="0">
                <a:solidFill>
                  <a:schemeClr val="tx1"/>
                </a:solidFill>
              </a:rPr>
              <a:t>tutorat d’enseignant novice</a:t>
            </a:r>
          </a:p>
          <a:p>
            <a:pPr algn="just">
              <a:defRPr/>
            </a:pPr>
            <a:endParaRPr lang="fr-FR" sz="2200" dirty="0">
              <a:solidFill>
                <a:schemeClr val="tx1"/>
              </a:solidFill>
            </a:endParaRPr>
          </a:p>
          <a:p>
            <a:pPr algn="ctr" eaLnBrk="1" hangingPunct="1">
              <a:defRPr/>
            </a:pPr>
            <a:endParaRPr lang="fr-FR" sz="2000" b="1" dirty="0">
              <a:solidFill>
                <a:schemeClr val="tx1"/>
              </a:solidFill>
            </a:endParaRPr>
          </a:p>
          <a:p>
            <a:pPr algn="ctr" eaLnBrk="1" hangingPunct="1">
              <a:defRPr/>
            </a:pPr>
            <a:endParaRPr lang="fr-FR" sz="2000" b="1" dirty="0">
              <a:solidFill>
                <a:schemeClr val="tx1"/>
              </a:solidFill>
            </a:endParaRPr>
          </a:p>
        </p:txBody>
      </p:sp>
      <p:sp>
        <p:nvSpPr>
          <p:cNvPr id="17" name="Rectangle à coins arrondis 9">
            <a:extLst>
              <a:ext uri="{FF2B5EF4-FFF2-40B4-BE49-F238E27FC236}">
                <a16:creationId xmlns:a16="http://schemas.microsoft.com/office/drawing/2014/main" id="{424E28B3-2C59-4A5D-9271-49F65AA74775}"/>
              </a:ext>
            </a:extLst>
          </p:cNvPr>
          <p:cNvSpPr/>
          <p:nvPr/>
        </p:nvSpPr>
        <p:spPr>
          <a:xfrm>
            <a:off x="1692090" y="2255785"/>
            <a:ext cx="3807758" cy="4440850"/>
          </a:xfrm>
          <a:prstGeom prst="roundRect">
            <a:avLst/>
          </a:prstGeom>
          <a:solidFill>
            <a:schemeClr val="accent1">
              <a:lumMod val="20000"/>
              <a:lumOff val="80000"/>
            </a:schemeClr>
          </a:solidFill>
          <a:ln w="76200">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600" dirty="0">
              <a:solidFill>
                <a:schemeClr val="tx1"/>
              </a:solidFill>
            </a:endParaRPr>
          </a:p>
          <a:p>
            <a:pPr algn="ctr">
              <a:defRPr/>
            </a:pPr>
            <a:endParaRPr lang="fr-FR" sz="2200" dirty="0">
              <a:solidFill>
                <a:schemeClr val="tx1"/>
              </a:solidFill>
            </a:endParaRPr>
          </a:p>
          <a:p>
            <a:pPr algn="ctr">
              <a:defRPr/>
            </a:pPr>
            <a:r>
              <a:rPr lang="fr-FR" sz="2100" dirty="0">
                <a:solidFill>
                  <a:schemeClr val="tx1"/>
                </a:solidFill>
              </a:rPr>
              <a:t>Deux </a:t>
            </a:r>
            <a:r>
              <a:rPr lang="fr-FR" sz="2100" b="1" dirty="0">
                <a:solidFill>
                  <a:schemeClr val="tx1"/>
                </a:solidFill>
              </a:rPr>
              <a:t>triades</a:t>
            </a:r>
            <a:r>
              <a:rPr lang="fr-FR" sz="2100" dirty="0">
                <a:solidFill>
                  <a:schemeClr val="tx1"/>
                </a:solidFill>
              </a:rPr>
              <a:t> (Formateur universitaire-Tuteur établissement- Enseignant Novice EPS)</a:t>
            </a:r>
          </a:p>
          <a:p>
            <a:pPr algn="ctr">
              <a:defRPr/>
            </a:pPr>
            <a:endParaRPr lang="fr-FR" sz="2100" dirty="0">
              <a:solidFill>
                <a:schemeClr val="tx1"/>
              </a:solidFill>
            </a:endParaRPr>
          </a:p>
          <a:p>
            <a:pPr algn="ctr">
              <a:defRPr/>
            </a:pPr>
            <a:r>
              <a:rPr lang="fr-FR" sz="2100" b="1" dirty="0">
                <a:solidFill>
                  <a:schemeClr val="tx1"/>
                </a:solidFill>
              </a:rPr>
              <a:t>Stage de Pratique Accompagnée</a:t>
            </a:r>
          </a:p>
          <a:p>
            <a:pPr algn="ctr">
              <a:defRPr/>
            </a:pPr>
            <a:endParaRPr lang="fr-FR" sz="2100" dirty="0">
              <a:solidFill>
                <a:schemeClr val="tx1"/>
              </a:solidFill>
            </a:endParaRPr>
          </a:p>
          <a:p>
            <a:pPr algn="ctr">
              <a:defRPr/>
            </a:pPr>
            <a:r>
              <a:rPr lang="fr-FR" sz="2100" dirty="0">
                <a:solidFill>
                  <a:schemeClr val="tx1"/>
                </a:solidFill>
              </a:rPr>
              <a:t>Enseignant novice placé dans</a:t>
            </a:r>
          </a:p>
          <a:p>
            <a:pPr algn="ctr">
              <a:defRPr/>
            </a:pPr>
            <a:r>
              <a:rPr lang="fr-FR" sz="2100" dirty="0">
                <a:solidFill>
                  <a:schemeClr val="tx1"/>
                </a:solidFill>
              </a:rPr>
              <a:t> une situation de travail de </a:t>
            </a:r>
            <a:r>
              <a:rPr lang="fr-FR" sz="2100" b="1" dirty="0" err="1">
                <a:solidFill>
                  <a:schemeClr val="tx1"/>
                </a:solidFill>
              </a:rPr>
              <a:t>co</a:t>
            </a:r>
            <a:r>
              <a:rPr lang="fr-FR" sz="2100" b="1" dirty="0">
                <a:solidFill>
                  <a:schemeClr val="tx1"/>
                </a:solidFill>
              </a:rPr>
              <a:t>-enseignement</a:t>
            </a:r>
            <a:r>
              <a:rPr lang="fr-FR" sz="2100" dirty="0">
                <a:solidFill>
                  <a:schemeClr val="tx1"/>
                </a:solidFill>
              </a:rPr>
              <a:t> avec son tuteur</a:t>
            </a:r>
            <a:endParaRPr lang="fr-FR" sz="2100" b="1" dirty="0">
              <a:solidFill>
                <a:schemeClr val="tx1"/>
              </a:solidFill>
            </a:endParaRPr>
          </a:p>
          <a:p>
            <a:pPr algn="ctr">
              <a:defRPr/>
            </a:pPr>
            <a:endParaRPr lang="fr-FR" sz="2000" dirty="0">
              <a:solidFill>
                <a:schemeClr val="tx1"/>
              </a:solidFill>
            </a:endParaRPr>
          </a:p>
        </p:txBody>
      </p:sp>
      <p:sp>
        <p:nvSpPr>
          <p:cNvPr id="23" name="Rectangle à coins arrondis 6">
            <a:extLst>
              <a:ext uri="{FF2B5EF4-FFF2-40B4-BE49-F238E27FC236}">
                <a16:creationId xmlns:a16="http://schemas.microsoft.com/office/drawing/2014/main" id="{C7631F13-7762-4619-BAE3-3E6A1ACACABC}"/>
              </a:ext>
            </a:extLst>
          </p:cNvPr>
          <p:cNvSpPr/>
          <p:nvPr/>
        </p:nvSpPr>
        <p:spPr>
          <a:xfrm>
            <a:off x="7476565" y="2255785"/>
            <a:ext cx="3550023" cy="4440850"/>
          </a:xfrm>
          <a:prstGeom prst="roundRect">
            <a:avLst/>
          </a:prstGeom>
          <a:solidFill>
            <a:schemeClr val="tx2">
              <a:lumMod val="20000"/>
              <a:lumOff val="80000"/>
            </a:schemeClr>
          </a:solidFill>
          <a:ln w="57150">
            <a:solidFill>
              <a:srgbClr val="00B05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fr-FR" sz="2400" b="1" kern="100" dirty="0">
                <a:solidFill>
                  <a:schemeClr val="tx1"/>
                </a:solidFill>
                <a:latin typeface="Times New Roman" panose="02020603050405020304" pitchFamily="18" charset="0"/>
                <a:cs typeface="Times New Roman" panose="02020603050405020304" pitchFamily="18" charset="0"/>
              </a:rPr>
              <a:t>Objet de l’étude</a:t>
            </a:r>
          </a:p>
          <a:p>
            <a:pPr algn="ctr"/>
            <a:endParaRPr lang="fr-FR" sz="2400" b="1" kern="100" dirty="0">
              <a:solidFill>
                <a:schemeClr val="tx1"/>
              </a:solidFill>
              <a:latin typeface="Times New Roman" panose="02020603050405020304" pitchFamily="18" charset="0"/>
              <a:cs typeface="Times New Roman" panose="02020603050405020304" pitchFamily="18" charset="0"/>
            </a:endParaRPr>
          </a:p>
          <a:p>
            <a:pPr algn="ctr"/>
            <a:r>
              <a:rPr lang="fr-FR" sz="2400" dirty="0">
                <a:solidFill>
                  <a:schemeClr val="tx1"/>
                </a:solidFill>
              </a:rPr>
              <a:t>Former les EN aux pratiques bienveillantes afin d’impacter les pratiques de tutorat et du tuteur lui-même et </a:t>
            </a:r>
            <a:r>
              <a:rPr lang="fr-FR" sz="2400" i="1" dirty="0">
                <a:solidFill>
                  <a:schemeClr val="tx1"/>
                </a:solidFill>
              </a:rPr>
              <a:t>in fine </a:t>
            </a:r>
            <a:r>
              <a:rPr lang="fr-FR" sz="2400" dirty="0">
                <a:solidFill>
                  <a:schemeClr val="tx1"/>
                </a:solidFill>
              </a:rPr>
              <a:t>construire de nouvelles perspectives de formation</a:t>
            </a:r>
            <a:endParaRPr lang="fr-FR" sz="2400" kern="100" dirty="0">
              <a:solidFill>
                <a:schemeClr val="tx1"/>
              </a:solidFill>
              <a:latin typeface="Times New Roman" panose="02020603050405020304" pitchFamily="18" charset="0"/>
              <a:cs typeface="Times New Roman" panose="02020603050405020304" pitchFamily="18" charset="0"/>
            </a:endParaRPr>
          </a:p>
        </p:txBody>
      </p:sp>
      <p:sp>
        <p:nvSpPr>
          <p:cNvPr id="15" name="Flèche droite 11">
            <a:extLst>
              <a:ext uri="{FF2B5EF4-FFF2-40B4-BE49-F238E27FC236}">
                <a16:creationId xmlns:a16="http://schemas.microsoft.com/office/drawing/2014/main" id="{6F88F5D0-1751-46A8-BB80-CE780A4D3317}"/>
              </a:ext>
            </a:extLst>
          </p:cNvPr>
          <p:cNvSpPr/>
          <p:nvPr/>
        </p:nvSpPr>
        <p:spPr>
          <a:xfrm>
            <a:off x="6096000" y="3486828"/>
            <a:ext cx="906462" cy="15240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a:p>
        </p:txBody>
      </p:sp>
    </p:spTree>
    <p:extLst>
      <p:ext uri="{BB962C8B-B14F-4D97-AF65-F5344CB8AC3E}">
        <p14:creationId xmlns:p14="http://schemas.microsoft.com/office/powerpoint/2010/main" val="2346258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7650" name="Espace réservé du numéro de diapositive 46">
            <a:extLst>
              <a:ext uri="{FF2B5EF4-FFF2-40B4-BE49-F238E27FC236}">
                <a16:creationId xmlns:a16="http://schemas.microsoft.com/office/drawing/2014/main" id="{6254AC60-73B5-46A0-95E5-EDC16E550C0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2B778CF-30F0-422B-B844-6A6FF1C99C03}" type="slidenum">
              <a:rPr lang="fr-FR" altLang="fr-FR" sz="1200">
                <a:solidFill>
                  <a:srgbClr val="898989"/>
                </a:solidFill>
              </a:rPr>
              <a:pPr>
                <a:spcBef>
                  <a:spcPct val="0"/>
                </a:spcBef>
                <a:buFontTx/>
                <a:buNone/>
              </a:pPr>
              <a:t>15</a:t>
            </a:fld>
            <a:endParaRPr lang="fr-FR" altLang="fr-FR" sz="1200">
              <a:solidFill>
                <a:srgbClr val="898989"/>
              </a:solidFill>
            </a:endParaRPr>
          </a:p>
        </p:txBody>
      </p:sp>
      <p:graphicFrame>
        <p:nvGraphicFramePr>
          <p:cNvPr id="6" name="Diagramme 5">
            <a:extLst>
              <a:ext uri="{FF2B5EF4-FFF2-40B4-BE49-F238E27FC236}">
                <a16:creationId xmlns:a16="http://schemas.microsoft.com/office/drawing/2014/main" id="{8E8BA999-30C6-4ECE-8F74-CEC6C95BF540}"/>
              </a:ext>
            </a:extLst>
          </p:cNvPr>
          <p:cNvGraphicFramePr/>
          <p:nvPr>
            <p:extLst>
              <p:ext uri="{D42A27DB-BD31-4B8C-83A1-F6EECF244321}">
                <p14:modId xmlns:p14="http://schemas.microsoft.com/office/powerpoint/2010/main" val="2340695278"/>
              </p:ext>
            </p:extLst>
          </p:nvPr>
        </p:nvGraphicFramePr>
        <p:xfrm>
          <a:off x="1740684" y="2975238"/>
          <a:ext cx="9082107" cy="3524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à coins arrondis 9">
            <a:extLst>
              <a:ext uri="{FF2B5EF4-FFF2-40B4-BE49-F238E27FC236}">
                <a16:creationId xmlns:a16="http://schemas.microsoft.com/office/drawing/2014/main" id="{F9306256-C9D3-4068-8D87-4FD591D9C776}"/>
              </a:ext>
            </a:extLst>
          </p:cNvPr>
          <p:cNvSpPr/>
          <p:nvPr/>
        </p:nvSpPr>
        <p:spPr>
          <a:xfrm>
            <a:off x="1740684" y="655171"/>
            <a:ext cx="9082107" cy="1295400"/>
          </a:xfrm>
          <a:prstGeom prst="roundRect">
            <a:avLst/>
          </a:prstGeom>
          <a:solidFill>
            <a:schemeClr val="accent5">
              <a:lumMod val="60000"/>
              <a:lumOff val="40000"/>
            </a:schemeClr>
          </a:solidFill>
          <a:ln w="38100"/>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2800" dirty="0">
                <a:solidFill>
                  <a:schemeClr val="tx1"/>
                </a:solidFill>
              </a:rPr>
              <a:t>Dispositif innovant de formation en alternance dans le cadre de </a:t>
            </a:r>
            <a:r>
              <a:rPr lang="fr-FR" sz="2800" b="1" dirty="0">
                <a:solidFill>
                  <a:schemeClr val="tx1"/>
                </a:solidFill>
              </a:rPr>
              <a:t>tutorat d’enseignant novice</a:t>
            </a:r>
          </a:p>
        </p:txBody>
      </p:sp>
      <p:sp>
        <p:nvSpPr>
          <p:cNvPr id="8" name="Rectangle à coins arrondis 20">
            <a:extLst>
              <a:ext uri="{FF2B5EF4-FFF2-40B4-BE49-F238E27FC236}">
                <a16:creationId xmlns:a16="http://schemas.microsoft.com/office/drawing/2014/main" id="{D5892B11-17AB-4E82-BC61-DF1CCA429CCB}"/>
              </a:ext>
            </a:extLst>
          </p:cNvPr>
          <p:cNvSpPr/>
          <p:nvPr/>
        </p:nvSpPr>
        <p:spPr>
          <a:xfrm>
            <a:off x="1740684" y="6011667"/>
            <a:ext cx="3960869" cy="709808"/>
          </a:xfrm>
          <a:prstGeom prst="roundRect">
            <a:avLst/>
          </a:prstGeom>
          <a:solidFill>
            <a:schemeClr val="tx2">
              <a:lumMod val="20000"/>
              <a:lumOff val="80000"/>
            </a:schemeClr>
          </a:solidFill>
          <a:ln w="28575">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sz="2200" dirty="0">
                <a:solidFill>
                  <a:schemeClr val="tx1"/>
                </a:solidFill>
              </a:rPr>
              <a:t> Université</a:t>
            </a:r>
          </a:p>
        </p:txBody>
      </p:sp>
      <p:sp>
        <p:nvSpPr>
          <p:cNvPr id="9" name="Rectangle à coins arrondis 20">
            <a:extLst>
              <a:ext uri="{FF2B5EF4-FFF2-40B4-BE49-F238E27FC236}">
                <a16:creationId xmlns:a16="http://schemas.microsoft.com/office/drawing/2014/main" id="{F10A0391-A08A-477F-ABF5-4269F2B684DE}"/>
              </a:ext>
            </a:extLst>
          </p:cNvPr>
          <p:cNvSpPr/>
          <p:nvPr/>
        </p:nvSpPr>
        <p:spPr>
          <a:xfrm>
            <a:off x="5830496" y="2719192"/>
            <a:ext cx="3663128" cy="709808"/>
          </a:xfrm>
          <a:prstGeom prst="roundRect">
            <a:avLst/>
          </a:prstGeom>
          <a:solidFill>
            <a:schemeClr val="tx2">
              <a:lumMod val="20000"/>
              <a:lumOff val="80000"/>
            </a:schemeClr>
          </a:solidFill>
          <a:ln w="28575">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sz="2200" dirty="0">
                <a:solidFill>
                  <a:schemeClr val="tx1"/>
                </a:solidFill>
              </a:rPr>
              <a:t>Etablissement scolaire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BFC2A315-E296-4B8E-9CE1-51F409249F50}"/>
              </a:ext>
            </a:extLst>
          </p:cNvPr>
          <p:cNvSpPr>
            <a:spLocks noGrp="1"/>
          </p:cNvSpPr>
          <p:nvPr>
            <p:ph type="title"/>
          </p:nvPr>
        </p:nvSpPr>
        <p:spPr>
          <a:xfrm>
            <a:off x="1981200" y="274638"/>
            <a:ext cx="8229600" cy="908050"/>
          </a:xfrm>
          <a:prstGeom prst="roundRect">
            <a:avLst/>
          </a:prstGeom>
          <a:solidFill>
            <a:schemeClr val="tx2">
              <a:lumMod val="20000"/>
              <a:lumOff val="80000"/>
            </a:schemeClr>
          </a:solidFill>
          <a:ln w="57150">
            <a:solidFill>
              <a:srgbClr val="0070C0"/>
            </a:solidFill>
          </a:ln>
        </p:spPr>
        <p:style>
          <a:lnRef idx="1">
            <a:schemeClr val="accent1"/>
          </a:lnRef>
          <a:fillRef idx="3">
            <a:schemeClr val="accent1"/>
          </a:fillRef>
          <a:effectRef idx="2">
            <a:schemeClr val="accent1"/>
          </a:effectRef>
          <a:fontRef idx="minor">
            <a:schemeClr val="lt1"/>
          </a:fontRef>
        </p:style>
        <p:txBody>
          <a:bodyPr>
            <a:normAutofit fontScale="90000"/>
          </a:bodyPr>
          <a:lstStyle/>
          <a:p>
            <a:pPr algn="ctr">
              <a:defRPr/>
            </a:pPr>
            <a:br>
              <a:rPr lang="fr-FR" sz="2200" dirty="0">
                <a:solidFill>
                  <a:schemeClr val="tx1"/>
                </a:solidFill>
              </a:rPr>
            </a:br>
            <a:r>
              <a:rPr lang="fr-FR" dirty="0">
                <a:solidFill>
                  <a:schemeClr val="tx1"/>
                </a:solidFill>
              </a:rPr>
              <a:t>Temps 1</a:t>
            </a:r>
            <a:br>
              <a:rPr lang="fr-FR" dirty="0"/>
            </a:br>
            <a:endParaRPr lang="fr-FR" sz="2800" dirty="0">
              <a:solidFill>
                <a:schemeClr val="tx1"/>
              </a:solidFill>
            </a:endParaRPr>
          </a:p>
        </p:txBody>
      </p:sp>
      <p:sp>
        <p:nvSpPr>
          <p:cNvPr id="29699" name="Espace réservé du contenu 2">
            <a:extLst>
              <a:ext uri="{FF2B5EF4-FFF2-40B4-BE49-F238E27FC236}">
                <a16:creationId xmlns:a16="http://schemas.microsoft.com/office/drawing/2014/main" id="{8239BAD4-407B-43A1-A18C-AA3282741BD7}"/>
              </a:ext>
            </a:extLst>
          </p:cNvPr>
          <p:cNvSpPr>
            <a:spLocks noGrp="1"/>
          </p:cNvSpPr>
          <p:nvPr>
            <p:ph idx="1"/>
          </p:nvPr>
        </p:nvSpPr>
        <p:spPr>
          <a:xfrm>
            <a:off x="1981200" y="1584326"/>
            <a:ext cx="8229600" cy="4525963"/>
          </a:xfrm>
        </p:spPr>
        <p:txBody>
          <a:bodyPr/>
          <a:lstStyle/>
          <a:p>
            <a:pPr algn="just" eaLnBrk="1" hangingPunct="1">
              <a:buFont typeface="Arial" panose="020B0604020202020204" pitchFamily="34" charset="0"/>
              <a:buNone/>
            </a:pPr>
            <a:endParaRPr lang="fr-FR" altLang="fr-FR" dirty="0"/>
          </a:p>
          <a:p>
            <a:pPr algn="just" eaLnBrk="1" hangingPunct="1">
              <a:buFont typeface="Arial" panose="020B0604020202020204" pitchFamily="34" charset="0"/>
              <a:buNone/>
            </a:pPr>
            <a:endParaRPr lang="fr-FR" altLang="fr-FR" dirty="0"/>
          </a:p>
          <a:p>
            <a:pPr algn="just" eaLnBrk="1" hangingPunct="1">
              <a:buFont typeface="Arial" panose="020B0604020202020204" pitchFamily="34" charset="0"/>
              <a:buNone/>
            </a:pPr>
            <a:endParaRPr lang="fr-FR" altLang="fr-FR" dirty="0"/>
          </a:p>
          <a:p>
            <a:pPr algn="just" eaLnBrk="1" hangingPunct="1">
              <a:buFont typeface="Arial" panose="020B0604020202020204" pitchFamily="34" charset="0"/>
              <a:buNone/>
            </a:pPr>
            <a:endParaRPr lang="fr-FR" altLang="fr-FR" dirty="0"/>
          </a:p>
          <a:p>
            <a:pPr algn="just" eaLnBrk="1" hangingPunct="1">
              <a:buFont typeface="Arial" panose="020B0604020202020204" pitchFamily="34" charset="0"/>
              <a:buNone/>
            </a:pPr>
            <a:endParaRPr lang="fr-FR" altLang="fr-FR" dirty="0"/>
          </a:p>
          <a:p>
            <a:pPr algn="just" eaLnBrk="1" hangingPunct="1">
              <a:buFont typeface="Arial" panose="020B0604020202020204" pitchFamily="34" charset="0"/>
              <a:buNone/>
            </a:pPr>
            <a:endParaRPr lang="fr-FR" altLang="fr-FR" dirty="0"/>
          </a:p>
          <a:p>
            <a:pPr algn="just" eaLnBrk="1" hangingPunct="1">
              <a:buFont typeface="Arial" panose="020B0604020202020204" pitchFamily="34" charset="0"/>
              <a:buNone/>
            </a:pPr>
            <a:endParaRPr lang="fr-FR" altLang="fr-FR" dirty="0"/>
          </a:p>
          <a:p>
            <a:pPr algn="just" eaLnBrk="1" hangingPunct="1">
              <a:buFont typeface="Arial" panose="020B0604020202020204" pitchFamily="34" charset="0"/>
              <a:buNone/>
            </a:pPr>
            <a:endParaRPr lang="fr-FR" altLang="fr-FR" dirty="0"/>
          </a:p>
          <a:p>
            <a:pPr eaLnBrk="1" hangingPunct="1">
              <a:buFont typeface="Arial" panose="020B0604020202020204" pitchFamily="34" charset="0"/>
              <a:buNone/>
            </a:pPr>
            <a:endParaRPr lang="fr-FR" altLang="fr-FR" dirty="0"/>
          </a:p>
        </p:txBody>
      </p:sp>
      <p:sp>
        <p:nvSpPr>
          <p:cNvPr id="29700" name="Espace réservé du numéro de diapositive 3">
            <a:extLst>
              <a:ext uri="{FF2B5EF4-FFF2-40B4-BE49-F238E27FC236}">
                <a16:creationId xmlns:a16="http://schemas.microsoft.com/office/drawing/2014/main" id="{8A4A013A-5E42-4C23-B94A-34D7317E946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A8A2847-F26E-4CC2-A13C-04DC1FFE8568}" type="slidenum">
              <a:rPr lang="fr-FR" altLang="fr-FR" sz="1200">
                <a:solidFill>
                  <a:srgbClr val="898989"/>
                </a:solidFill>
              </a:rPr>
              <a:pPr>
                <a:spcBef>
                  <a:spcPct val="0"/>
                </a:spcBef>
                <a:buFontTx/>
                <a:buNone/>
              </a:pPr>
              <a:t>16</a:t>
            </a:fld>
            <a:endParaRPr lang="fr-FR" altLang="fr-FR" sz="1200">
              <a:solidFill>
                <a:srgbClr val="898989"/>
              </a:solidFill>
            </a:endParaRPr>
          </a:p>
        </p:txBody>
      </p:sp>
      <p:sp>
        <p:nvSpPr>
          <p:cNvPr id="5" name="Rectangle à coins arrondis 4">
            <a:extLst>
              <a:ext uri="{FF2B5EF4-FFF2-40B4-BE49-F238E27FC236}">
                <a16:creationId xmlns:a16="http://schemas.microsoft.com/office/drawing/2014/main" id="{29BABFDE-76C7-4B0E-B9E8-C9DEA6F2CF55}"/>
              </a:ext>
            </a:extLst>
          </p:cNvPr>
          <p:cNvSpPr/>
          <p:nvPr/>
        </p:nvSpPr>
        <p:spPr>
          <a:xfrm>
            <a:off x="1981200" y="2647951"/>
            <a:ext cx="3448050" cy="2995613"/>
          </a:xfrm>
          <a:prstGeom prst="roundRect">
            <a:avLst/>
          </a:prstGeom>
          <a:solidFill>
            <a:schemeClr val="tx2">
              <a:lumMod val="20000"/>
              <a:lumOff val="80000"/>
            </a:schemeClr>
          </a:solidFill>
          <a:ln w="38100"/>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sz="2400" dirty="0">
                <a:solidFill>
                  <a:schemeClr val="tx1"/>
                </a:solidFill>
              </a:rPr>
              <a:t>Apprentissage par les  EN de techniques bienveillantes </a:t>
            </a:r>
          </a:p>
        </p:txBody>
      </p:sp>
      <p:sp>
        <p:nvSpPr>
          <p:cNvPr id="12" name="Rectangle à coins arrondis 11">
            <a:extLst>
              <a:ext uri="{FF2B5EF4-FFF2-40B4-BE49-F238E27FC236}">
                <a16:creationId xmlns:a16="http://schemas.microsoft.com/office/drawing/2014/main" id="{934D46E2-0ACD-4350-8E1D-D0DF4CC91362}"/>
              </a:ext>
            </a:extLst>
          </p:cNvPr>
          <p:cNvSpPr/>
          <p:nvPr/>
        </p:nvSpPr>
        <p:spPr>
          <a:xfrm>
            <a:off x="1981200" y="1584326"/>
            <a:ext cx="3448050" cy="796925"/>
          </a:xfrm>
          <a:prstGeom prst="roundRect">
            <a:avLst/>
          </a:prstGeom>
          <a:solidFill>
            <a:schemeClr val="tx2">
              <a:lumMod val="20000"/>
              <a:lumOff val="80000"/>
            </a:schemeClr>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sz="2800" dirty="0">
                <a:solidFill>
                  <a:schemeClr val="tx1"/>
                </a:solidFill>
              </a:rPr>
              <a:t>Objet</a:t>
            </a:r>
          </a:p>
        </p:txBody>
      </p:sp>
      <p:sp>
        <p:nvSpPr>
          <p:cNvPr id="18" name="Rectangle à coins arrondis 6">
            <a:extLst>
              <a:ext uri="{FF2B5EF4-FFF2-40B4-BE49-F238E27FC236}">
                <a16:creationId xmlns:a16="http://schemas.microsoft.com/office/drawing/2014/main" id="{3FD864D8-4AD3-432E-9C28-4A3707989E3E}"/>
              </a:ext>
            </a:extLst>
          </p:cNvPr>
          <p:cNvSpPr/>
          <p:nvPr/>
        </p:nvSpPr>
        <p:spPr>
          <a:xfrm>
            <a:off x="7112794" y="2645335"/>
            <a:ext cx="3008313" cy="690002"/>
          </a:xfrm>
          <a:prstGeom prst="roundRect">
            <a:avLst/>
          </a:prstGeom>
          <a:solidFill>
            <a:schemeClr val="tx2">
              <a:lumMod val="20000"/>
              <a:lumOff val="80000"/>
            </a:schemeClr>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buFont typeface="Arial" charset="0"/>
              <a:buNone/>
              <a:defRPr/>
            </a:pPr>
            <a:r>
              <a:rPr lang="fr-FR" sz="2000" dirty="0">
                <a:solidFill>
                  <a:schemeClr val="tx1"/>
                </a:solidFill>
              </a:rPr>
              <a:t>Enseignement ostensif de règles </a:t>
            </a:r>
          </a:p>
        </p:txBody>
      </p:sp>
      <p:sp>
        <p:nvSpPr>
          <p:cNvPr id="19" name="Flèche droite 11">
            <a:extLst>
              <a:ext uri="{FF2B5EF4-FFF2-40B4-BE49-F238E27FC236}">
                <a16:creationId xmlns:a16="http://schemas.microsoft.com/office/drawing/2014/main" id="{9723CFCB-ADDC-4E83-AA23-254FF948A632}"/>
              </a:ext>
            </a:extLst>
          </p:cNvPr>
          <p:cNvSpPr/>
          <p:nvPr/>
        </p:nvSpPr>
        <p:spPr>
          <a:xfrm>
            <a:off x="5875338" y="3235325"/>
            <a:ext cx="906462" cy="15240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a:p>
        </p:txBody>
      </p:sp>
      <p:sp>
        <p:nvSpPr>
          <p:cNvPr id="14" name="Rectangle à coins arrondis 11">
            <a:extLst>
              <a:ext uri="{FF2B5EF4-FFF2-40B4-BE49-F238E27FC236}">
                <a16:creationId xmlns:a16="http://schemas.microsoft.com/office/drawing/2014/main" id="{0B06E18B-4F7A-442E-8302-29A1D74CF4BC}"/>
              </a:ext>
            </a:extLst>
          </p:cNvPr>
          <p:cNvSpPr/>
          <p:nvPr/>
        </p:nvSpPr>
        <p:spPr>
          <a:xfrm>
            <a:off x="6996112" y="1602348"/>
            <a:ext cx="3241676" cy="796925"/>
          </a:xfrm>
          <a:prstGeom prst="roundRect">
            <a:avLst/>
          </a:prstGeom>
          <a:solidFill>
            <a:schemeClr val="tx2">
              <a:lumMod val="20000"/>
              <a:lumOff val="80000"/>
            </a:schemeClr>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sz="2800" dirty="0">
                <a:solidFill>
                  <a:schemeClr val="tx1"/>
                </a:solidFill>
              </a:rPr>
              <a:t>Concrètement</a:t>
            </a:r>
          </a:p>
        </p:txBody>
      </p:sp>
      <p:sp>
        <p:nvSpPr>
          <p:cNvPr id="15" name="Rectangle à coins arrondis 11">
            <a:extLst>
              <a:ext uri="{FF2B5EF4-FFF2-40B4-BE49-F238E27FC236}">
                <a16:creationId xmlns:a16="http://schemas.microsoft.com/office/drawing/2014/main" id="{46897632-8DC5-4ED8-8535-F01A5A791FBC}"/>
              </a:ext>
            </a:extLst>
          </p:cNvPr>
          <p:cNvSpPr/>
          <p:nvPr/>
        </p:nvSpPr>
        <p:spPr>
          <a:xfrm>
            <a:off x="7112794" y="3785804"/>
            <a:ext cx="2378451" cy="937953"/>
          </a:xfrm>
          <a:prstGeom prst="roundRect">
            <a:avLst/>
          </a:prstGeom>
          <a:solidFill>
            <a:schemeClr val="tx2">
              <a:lumMod val="20000"/>
              <a:lumOff val="80000"/>
            </a:schemeClr>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sz="2000" dirty="0">
                <a:solidFill>
                  <a:schemeClr val="tx1"/>
                </a:solidFill>
              </a:rPr>
              <a:t>Proposer un enseignement disciplinaire  positif</a:t>
            </a:r>
          </a:p>
        </p:txBody>
      </p:sp>
      <p:sp>
        <p:nvSpPr>
          <p:cNvPr id="16" name="Rectangle à coins arrondis 11">
            <a:extLst>
              <a:ext uri="{FF2B5EF4-FFF2-40B4-BE49-F238E27FC236}">
                <a16:creationId xmlns:a16="http://schemas.microsoft.com/office/drawing/2014/main" id="{C1AA26E8-0064-4553-A051-DF200D679DB3}"/>
              </a:ext>
            </a:extLst>
          </p:cNvPr>
          <p:cNvSpPr/>
          <p:nvPr/>
        </p:nvSpPr>
        <p:spPr>
          <a:xfrm>
            <a:off x="8155311" y="4737861"/>
            <a:ext cx="2378451" cy="937954"/>
          </a:xfrm>
          <a:prstGeom prst="roundRect">
            <a:avLst/>
          </a:prstGeom>
          <a:solidFill>
            <a:schemeClr val="tx2">
              <a:lumMod val="20000"/>
              <a:lumOff val="80000"/>
            </a:schemeClr>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sz="2000" dirty="0">
                <a:solidFill>
                  <a:schemeClr val="tx1"/>
                </a:solidFill>
              </a:rPr>
              <a:t>Mettre en œuvre un carnet de suivi</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BFC2A315-E296-4B8E-9CE1-51F409249F50}"/>
              </a:ext>
            </a:extLst>
          </p:cNvPr>
          <p:cNvSpPr>
            <a:spLocks noGrp="1"/>
          </p:cNvSpPr>
          <p:nvPr>
            <p:ph type="title"/>
          </p:nvPr>
        </p:nvSpPr>
        <p:spPr>
          <a:xfrm>
            <a:off x="1981200" y="247744"/>
            <a:ext cx="8229600" cy="908050"/>
          </a:xfrm>
          <a:prstGeom prst="roundRect">
            <a:avLst/>
          </a:prstGeom>
          <a:solidFill>
            <a:schemeClr val="tx2">
              <a:lumMod val="20000"/>
              <a:lumOff val="80000"/>
            </a:schemeClr>
          </a:solidFill>
          <a:ln w="57150">
            <a:solidFill>
              <a:srgbClr val="0070C0"/>
            </a:solidFill>
          </a:ln>
        </p:spPr>
        <p:style>
          <a:lnRef idx="1">
            <a:schemeClr val="accent1"/>
          </a:lnRef>
          <a:fillRef idx="3">
            <a:schemeClr val="accent1"/>
          </a:fillRef>
          <a:effectRef idx="2">
            <a:schemeClr val="accent1"/>
          </a:effectRef>
          <a:fontRef idx="minor">
            <a:schemeClr val="lt1"/>
          </a:fontRef>
        </p:style>
        <p:txBody>
          <a:bodyPr>
            <a:normAutofit fontScale="90000"/>
          </a:bodyPr>
          <a:lstStyle/>
          <a:p>
            <a:pPr algn="ctr">
              <a:defRPr/>
            </a:pPr>
            <a:br>
              <a:rPr lang="fr-FR" sz="2200" dirty="0">
                <a:solidFill>
                  <a:schemeClr val="tx1"/>
                </a:solidFill>
              </a:rPr>
            </a:br>
            <a:r>
              <a:rPr lang="fr-FR" dirty="0">
                <a:solidFill>
                  <a:schemeClr val="tx1"/>
                </a:solidFill>
              </a:rPr>
              <a:t>Temps 2</a:t>
            </a:r>
            <a:br>
              <a:rPr lang="fr-FR" dirty="0"/>
            </a:br>
            <a:endParaRPr lang="fr-FR" sz="2800" dirty="0">
              <a:solidFill>
                <a:schemeClr val="tx1"/>
              </a:solidFill>
            </a:endParaRPr>
          </a:p>
        </p:txBody>
      </p:sp>
      <p:sp>
        <p:nvSpPr>
          <p:cNvPr id="29699" name="Espace réservé du contenu 2">
            <a:extLst>
              <a:ext uri="{FF2B5EF4-FFF2-40B4-BE49-F238E27FC236}">
                <a16:creationId xmlns:a16="http://schemas.microsoft.com/office/drawing/2014/main" id="{8239BAD4-407B-43A1-A18C-AA3282741BD7}"/>
              </a:ext>
            </a:extLst>
          </p:cNvPr>
          <p:cNvSpPr>
            <a:spLocks noGrp="1"/>
          </p:cNvSpPr>
          <p:nvPr>
            <p:ph idx="1"/>
          </p:nvPr>
        </p:nvSpPr>
        <p:spPr>
          <a:xfrm>
            <a:off x="1981200" y="1584326"/>
            <a:ext cx="8229600" cy="4525963"/>
          </a:xfrm>
        </p:spPr>
        <p:txBody>
          <a:bodyPr/>
          <a:lstStyle/>
          <a:p>
            <a:pPr algn="just" eaLnBrk="1" hangingPunct="1">
              <a:buFont typeface="Arial" panose="020B0604020202020204" pitchFamily="34" charset="0"/>
              <a:buNone/>
            </a:pPr>
            <a:endParaRPr lang="fr-FR" altLang="fr-FR"/>
          </a:p>
          <a:p>
            <a:pPr algn="just" eaLnBrk="1" hangingPunct="1">
              <a:buFont typeface="Arial" panose="020B0604020202020204" pitchFamily="34" charset="0"/>
              <a:buNone/>
            </a:pPr>
            <a:endParaRPr lang="fr-FR" altLang="fr-FR"/>
          </a:p>
          <a:p>
            <a:pPr algn="just" eaLnBrk="1" hangingPunct="1">
              <a:buFont typeface="Arial" panose="020B0604020202020204" pitchFamily="34" charset="0"/>
              <a:buNone/>
            </a:pPr>
            <a:endParaRPr lang="fr-FR" altLang="fr-FR"/>
          </a:p>
          <a:p>
            <a:pPr algn="just" eaLnBrk="1" hangingPunct="1">
              <a:buFont typeface="Arial" panose="020B0604020202020204" pitchFamily="34" charset="0"/>
              <a:buNone/>
            </a:pPr>
            <a:endParaRPr lang="fr-FR" altLang="fr-FR"/>
          </a:p>
          <a:p>
            <a:pPr algn="just" eaLnBrk="1" hangingPunct="1">
              <a:buFont typeface="Arial" panose="020B0604020202020204" pitchFamily="34" charset="0"/>
              <a:buNone/>
            </a:pPr>
            <a:endParaRPr lang="fr-FR" altLang="fr-FR"/>
          </a:p>
          <a:p>
            <a:pPr algn="just" eaLnBrk="1" hangingPunct="1">
              <a:buFont typeface="Arial" panose="020B0604020202020204" pitchFamily="34" charset="0"/>
              <a:buNone/>
            </a:pPr>
            <a:endParaRPr lang="fr-FR" altLang="fr-FR"/>
          </a:p>
          <a:p>
            <a:pPr algn="just" eaLnBrk="1" hangingPunct="1">
              <a:buFont typeface="Arial" panose="020B0604020202020204" pitchFamily="34" charset="0"/>
              <a:buNone/>
            </a:pPr>
            <a:endParaRPr lang="fr-FR" altLang="fr-FR"/>
          </a:p>
          <a:p>
            <a:pPr algn="just" eaLnBrk="1" hangingPunct="1">
              <a:buFont typeface="Arial" panose="020B0604020202020204" pitchFamily="34" charset="0"/>
              <a:buNone/>
            </a:pPr>
            <a:endParaRPr lang="fr-FR" altLang="fr-FR"/>
          </a:p>
          <a:p>
            <a:pPr eaLnBrk="1" hangingPunct="1">
              <a:buFont typeface="Arial" panose="020B0604020202020204" pitchFamily="34" charset="0"/>
              <a:buNone/>
            </a:pPr>
            <a:endParaRPr lang="fr-FR" altLang="fr-FR"/>
          </a:p>
        </p:txBody>
      </p:sp>
      <p:sp>
        <p:nvSpPr>
          <p:cNvPr id="29700" name="Espace réservé du numéro de diapositive 3">
            <a:extLst>
              <a:ext uri="{FF2B5EF4-FFF2-40B4-BE49-F238E27FC236}">
                <a16:creationId xmlns:a16="http://schemas.microsoft.com/office/drawing/2014/main" id="{8A4A013A-5E42-4C23-B94A-34D7317E946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A8A2847-F26E-4CC2-A13C-04DC1FFE8568}" type="slidenum">
              <a:rPr lang="fr-FR" altLang="fr-FR" sz="1200">
                <a:solidFill>
                  <a:srgbClr val="898989"/>
                </a:solidFill>
              </a:rPr>
              <a:pPr>
                <a:spcBef>
                  <a:spcPct val="0"/>
                </a:spcBef>
                <a:buFontTx/>
                <a:buNone/>
              </a:pPr>
              <a:t>17</a:t>
            </a:fld>
            <a:endParaRPr lang="fr-FR" altLang="fr-FR" sz="1200">
              <a:solidFill>
                <a:srgbClr val="898989"/>
              </a:solidFill>
            </a:endParaRPr>
          </a:p>
        </p:txBody>
      </p:sp>
      <p:sp>
        <p:nvSpPr>
          <p:cNvPr id="5" name="Rectangle à coins arrondis 4">
            <a:extLst>
              <a:ext uri="{FF2B5EF4-FFF2-40B4-BE49-F238E27FC236}">
                <a16:creationId xmlns:a16="http://schemas.microsoft.com/office/drawing/2014/main" id="{29BABFDE-76C7-4B0E-B9E8-C9DEA6F2CF55}"/>
              </a:ext>
            </a:extLst>
          </p:cNvPr>
          <p:cNvSpPr/>
          <p:nvPr/>
        </p:nvSpPr>
        <p:spPr>
          <a:xfrm>
            <a:off x="1981200" y="2647951"/>
            <a:ext cx="3448050" cy="2995613"/>
          </a:xfrm>
          <a:prstGeom prst="roundRect">
            <a:avLst/>
          </a:prstGeom>
          <a:solidFill>
            <a:schemeClr val="tx2">
              <a:lumMod val="20000"/>
              <a:lumOff val="80000"/>
            </a:schemeClr>
          </a:solidFill>
          <a:ln w="38100"/>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sz="2400" dirty="0">
                <a:solidFill>
                  <a:schemeClr val="tx1"/>
                </a:solidFill>
              </a:rPr>
              <a:t>Accompagnement des enseignants novices au suivi des techniques bienveillantes </a:t>
            </a:r>
          </a:p>
        </p:txBody>
      </p:sp>
      <p:sp>
        <p:nvSpPr>
          <p:cNvPr id="12" name="Rectangle à coins arrondis 11">
            <a:extLst>
              <a:ext uri="{FF2B5EF4-FFF2-40B4-BE49-F238E27FC236}">
                <a16:creationId xmlns:a16="http://schemas.microsoft.com/office/drawing/2014/main" id="{934D46E2-0ACD-4350-8E1D-D0DF4CC91362}"/>
              </a:ext>
            </a:extLst>
          </p:cNvPr>
          <p:cNvSpPr/>
          <p:nvPr/>
        </p:nvSpPr>
        <p:spPr>
          <a:xfrm>
            <a:off x="1981200" y="1584326"/>
            <a:ext cx="3448050" cy="796925"/>
          </a:xfrm>
          <a:prstGeom prst="roundRect">
            <a:avLst/>
          </a:prstGeom>
          <a:solidFill>
            <a:schemeClr val="tx2">
              <a:lumMod val="20000"/>
              <a:lumOff val="80000"/>
            </a:schemeClr>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sz="2800" dirty="0">
                <a:solidFill>
                  <a:schemeClr val="tx1"/>
                </a:solidFill>
              </a:rPr>
              <a:t>Objet</a:t>
            </a:r>
          </a:p>
        </p:txBody>
      </p:sp>
      <p:sp>
        <p:nvSpPr>
          <p:cNvPr id="18" name="Rectangle à coins arrondis 6">
            <a:extLst>
              <a:ext uri="{FF2B5EF4-FFF2-40B4-BE49-F238E27FC236}">
                <a16:creationId xmlns:a16="http://schemas.microsoft.com/office/drawing/2014/main" id="{3FD864D8-4AD3-432E-9C28-4A3707989E3E}"/>
              </a:ext>
            </a:extLst>
          </p:cNvPr>
          <p:cNvSpPr/>
          <p:nvPr/>
        </p:nvSpPr>
        <p:spPr>
          <a:xfrm>
            <a:off x="7112794" y="3574253"/>
            <a:ext cx="3008313" cy="2892429"/>
          </a:xfrm>
          <a:prstGeom prst="roundRect">
            <a:avLst/>
          </a:prstGeom>
          <a:solidFill>
            <a:schemeClr val="tx2">
              <a:lumMod val="20000"/>
              <a:lumOff val="80000"/>
            </a:schemeClr>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2200" kern="100" dirty="0">
                <a:solidFill>
                  <a:srgbClr val="000000"/>
                </a:solidFill>
                <a:latin typeface="Times New Roman" panose="02020603050405020304" pitchFamily="18" charset="0"/>
                <a:cs typeface="Times New Roman" panose="02020603050405020304" pitchFamily="18" charset="0"/>
              </a:rPr>
              <a:t>Accompagner les EN à choisir, concevoir et planifier une ou des techniques bienveillantes</a:t>
            </a:r>
            <a:endParaRPr lang="fr-FR" sz="2200" dirty="0">
              <a:solidFill>
                <a:schemeClr val="tx1"/>
              </a:solidFill>
            </a:endParaRPr>
          </a:p>
        </p:txBody>
      </p:sp>
      <p:sp>
        <p:nvSpPr>
          <p:cNvPr id="19" name="Flèche droite 11">
            <a:extLst>
              <a:ext uri="{FF2B5EF4-FFF2-40B4-BE49-F238E27FC236}">
                <a16:creationId xmlns:a16="http://schemas.microsoft.com/office/drawing/2014/main" id="{9723CFCB-ADDC-4E83-AA23-254FF948A632}"/>
              </a:ext>
            </a:extLst>
          </p:cNvPr>
          <p:cNvSpPr/>
          <p:nvPr/>
        </p:nvSpPr>
        <p:spPr>
          <a:xfrm>
            <a:off x="5875338" y="3235325"/>
            <a:ext cx="906462" cy="15240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a:p>
        </p:txBody>
      </p:sp>
      <p:sp>
        <p:nvSpPr>
          <p:cNvPr id="14" name="Rectangle à coins arrondis 11">
            <a:extLst>
              <a:ext uri="{FF2B5EF4-FFF2-40B4-BE49-F238E27FC236}">
                <a16:creationId xmlns:a16="http://schemas.microsoft.com/office/drawing/2014/main" id="{0B06E18B-4F7A-442E-8302-29A1D74CF4BC}"/>
              </a:ext>
            </a:extLst>
          </p:cNvPr>
          <p:cNvSpPr/>
          <p:nvPr/>
        </p:nvSpPr>
        <p:spPr>
          <a:xfrm>
            <a:off x="6969124" y="1569243"/>
            <a:ext cx="3241676" cy="796925"/>
          </a:xfrm>
          <a:prstGeom prst="roundRect">
            <a:avLst/>
          </a:prstGeom>
          <a:solidFill>
            <a:schemeClr val="tx2">
              <a:lumMod val="20000"/>
              <a:lumOff val="80000"/>
            </a:schemeClr>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sz="2800" dirty="0">
                <a:solidFill>
                  <a:schemeClr val="tx1"/>
                </a:solidFill>
              </a:rPr>
              <a:t>Concrètement</a:t>
            </a:r>
          </a:p>
        </p:txBody>
      </p:sp>
      <p:sp>
        <p:nvSpPr>
          <p:cNvPr id="10" name="Rectangle à coins arrondis 6">
            <a:extLst>
              <a:ext uri="{FF2B5EF4-FFF2-40B4-BE49-F238E27FC236}">
                <a16:creationId xmlns:a16="http://schemas.microsoft.com/office/drawing/2014/main" id="{E72CA0DB-C852-4943-B2F4-AF35F405BD5F}"/>
              </a:ext>
            </a:extLst>
          </p:cNvPr>
          <p:cNvSpPr/>
          <p:nvPr/>
        </p:nvSpPr>
        <p:spPr>
          <a:xfrm>
            <a:off x="7106443" y="2657941"/>
            <a:ext cx="3008313" cy="670251"/>
          </a:xfrm>
          <a:prstGeom prst="roundRect">
            <a:avLst/>
          </a:prstGeom>
          <a:solidFill>
            <a:schemeClr val="tx2">
              <a:lumMod val="20000"/>
              <a:lumOff val="80000"/>
            </a:schemeClr>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buFont typeface="Arial" charset="0"/>
              <a:buNone/>
              <a:defRPr/>
            </a:pPr>
            <a:r>
              <a:rPr lang="fr-FR" sz="2000" dirty="0">
                <a:solidFill>
                  <a:schemeClr val="tx1"/>
                </a:solidFill>
              </a:rPr>
              <a:t>Suivi de règles (planification) </a:t>
            </a:r>
          </a:p>
        </p:txBody>
      </p:sp>
    </p:spTree>
    <p:extLst>
      <p:ext uri="{BB962C8B-B14F-4D97-AF65-F5344CB8AC3E}">
        <p14:creationId xmlns:p14="http://schemas.microsoft.com/office/powerpoint/2010/main" val="2525322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BFC2A315-E296-4B8E-9CE1-51F409249F50}"/>
              </a:ext>
            </a:extLst>
          </p:cNvPr>
          <p:cNvSpPr>
            <a:spLocks noGrp="1"/>
          </p:cNvSpPr>
          <p:nvPr>
            <p:ph type="title"/>
          </p:nvPr>
        </p:nvSpPr>
        <p:spPr>
          <a:xfrm>
            <a:off x="1981200" y="274638"/>
            <a:ext cx="8229600" cy="908050"/>
          </a:xfrm>
          <a:prstGeom prst="roundRect">
            <a:avLst/>
          </a:prstGeom>
          <a:solidFill>
            <a:schemeClr val="tx2">
              <a:lumMod val="20000"/>
              <a:lumOff val="80000"/>
            </a:schemeClr>
          </a:solidFill>
          <a:ln w="57150">
            <a:solidFill>
              <a:srgbClr val="0070C0"/>
            </a:solidFill>
          </a:ln>
        </p:spPr>
        <p:style>
          <a:lnRef idx="1">
            <a:schemeClr val="accent1"/>
          </a:lnRef>
          <a:fillRef idx="3">
            <a:schemeClr val="accent1"/>
          </a:fillRef>
          <a:effectRef idx="2">
            <a:schemeClr val="accent1"/>
          </a:effectRef>
          <a:fontRef idx="minor">
            <a:schemeClr val="lt1"/>
          </a:fontRef>
        </p:style>
        <p:txBody>
          <a:bodyPr>
            <a:normAutofit fontScale="90000"/>
          </a:bodyPr>
          <a:lstStyle/>
          <a:p>
            <a:pPr algn="ctr">
              <a:defRPr/>
            </a:pPr>
            <a:br>
              <a:rPr lang="fr-FR" sz="2200" dirty="0">
                <a:solidFill>
                  <a:schemeClr val="tx1"/>
                </a:solidFill>
              </a:rPr>
            </a:br>
            <a:r>
              <a:rPr lang="fr-FR" dirty="0">
                <a:solidFill>
                  <a:schemeClr val="tx1"/>
                </a:solidFill>
              </a:rPr>
              <a:t>Temps 3</a:t>
            </a:r>
            <a:br>
              <a:rPr lang="fr-FR" dirty="0"/>
            </a:br>
            <a:endParaRPr lang="fr-FR" sz="2800" dirty="0">
              <a:solidFill>
                <a:schemeClr val="tx1"/>
              </a:solidFill>
            </a:endParaRPr>
          </a:p>
        </p:txBody>
      </p:sp>
      <p:sp>
        <p:nvSpPr>
          <p:cNvPr id="29699" name="Espace réservé du contenu 2">
            <a:extLst>
              <a:ext uri="{FF2B5EF4-FFF2-40B4-BE49-F238E27FC236}">
                <a16:creationId xmlns:a16="http://schemas.microsoft.com/office/drawing/2014/main" id="{8239BAD4-407B-43A1-A18C-AA3282741BD7}"/>
              </a:ext>
            </a:extLst>
          </p:cNvPr>
          <p:cNvSpPr>
            <a:spLocks noGrp="1"/>
          </p:cNvSpPr>
          <p:nvPr>
            <p:ph idx="1"/>
          </p:nvPr>
        </p:nvSpPr>
        <p:spPr>
          <a:xfrm>
            <a:off x="1981200" y="1584326"/>
            <a:ext cx="8229600" cy="4525963"/>
          </a:xfrm>
        </p:spPr>
        <p:txBody>
          <a:bodyPr/>
          <a:lstStyle/>
          <a:p>
            <a:pPr algn="just" eaLnBrk="1" hangingPunct="1">
              <a:buFont typeface="Arial" panose="020B0604020202020204" pitchFamily="34" charset="0"/>
              <a:buNone/>
            </a:pPr>
            <a:endParaRPr lang="fr-FR" altLang="fr-FR"/>
          </a:p>
          <a:p>
            <a:pPr algn="just" eaLnBrk="1" hangingPunct="1">
              <a:buFont typeface="Arial" panose="020B0604020202020204" pitchFamily="34" charset="0"/>
              <a:buNone/>
            </a:pPr>
            <a:endParaRPr lang="fr-FR" altLang="fr-FR"/>
          </a:p>
          <a:p>
            <a:pPr algn="just" eaLnBrk="1" hangingPunct="1">
              <a:buFont typeface="Arial" panose="020B0604020202020204" pitchFamily="34" charset="0"/>
              <a:buNone/>
            </a:pPr>
            <a:endParaRPr lang="fr-FR" altLang="fr-FR"/>
          </a:p>
          <a:p>
            <a:pPr algn="just" eaLnBrk="1" hangingPunct="1">
              <a:buFont typeface="Arial" panose="020B0604020202020204" pitchFamily="34" charset="0"/>
              <a:buNone/>
            </a:pPr>
            <a:endParaRPr lang="fr-FR" altLang="fr-FR"/>
          </a:p>
          <a:p>
            <a:pPr algn="just" eaLnBrk="1" hangingPunct="1">
              <a:buFont typeface="Arial" panose="020B0604020202020204" pitchFamily="34" charset="0"/>
              <a:buNone/>
            </a:pPr>
            <a:endParaRPr lang="fr-FR" altLang="fr-FR"/>
          </a:p>
          <a:p>
            <a:pPr algn="just" eaLnBrk="1" hangingPunct="1">
              <a:buFont typeface="Arial" panose="020B0604020202020204" pitchFamily="34" charset="0"/>
              <a:buNone/>
            </a:pPr>
            <a:endParaRPr lang="fr-FR" altLang="fr-FR"/>
          </a:p>
          <a:p>
            <a:pPr algn="just" eaLnBrk="1" hangingPunct="1">
              <a:buFont typeface="Arial" panose="020B0604020202020204" pitchFamily="34" charset="0"/>
              <a:buNone/>
            </a:pPr>
            <a:endParaRPr lang="fr-FR" altLang="fr-FR"/>
          </a:p>
          <a:p>
            <a:pPr algn="just" eaLnBrk="1" hangingPunct="1">
              <a:buFont typeface="Arial" panose="020B0604020202020204" pitchFamily="34" charset="0"/>
              <a:buNone/>
            </a:pPr>
            <a:endParaRPr lang="fr-FR" altLang="fr-FR"/>
          </a:p>
          <a:p>
            <a:pPr eaLnBrk="1" hangingPunct="1">
              <a:buFont typeface="Arial" panose="020B0604020202020204" pitchFamily="34" charset="0"/>
              <a:buNone/>
            </a:pPr>
            <a:endParaRPr lang="fr-FR" altLang="fr-FR"/>
          </a:p>
        </p:txBody>
      </p:sp>
      <p:sp>
        <p:nvSpPr>
          <p:cNvPr id="29700" name="Espace réservé du numéro de diapositive 3">
            <a:extLst>
              <a:ext uri="{FF2B5EF4-FFF2-40B4-BE49-F238E27FC236}">
                <a16:creationId xmlns:a16="http://schemas.microsoft.com/office/drawing/2014/main" id="{8A4A013A-5E42-4C23-B94A-34D7317E946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A8A2847-F26E-4CC2-A13C-04DC1FFE8568}" type="slidenum">
              <a:rPr lang="fr-FR" altLang="fr-FR" sz="1200">
                <a:solidFill>
                  <a:srgbClr val="898989"/>
                </a:solidFill>
              </a:rPr>
              <a:pPr>
                <a:spcBef>
                  <a:spcPct val="0"/>
                </a:spcBef>
                <a:buFontTx/>
                <a:buNone/>
              </a:pPr>
              <a:t>18</a:t>
            </a:fld>
            <a:endParaRPr lang="fr-FR" altLang="fr-FR" sz="1200">
              <a:solidFill>
                <a:srgbClr val="898989"/>
              </a:solidFill>
            </a:endParaRPr>
          </a:p>
        </p:txBody>
      </p:sp>
      <p:sp>
        <p:nvSpPr>
          <p:cNvPr id="5" name="Rectangle à coins arrondis 4">
            <a:extLst>
              <a:ext uri="{FF2B5EF4-FFF2-40B4-BE49-F238E27FC236}">
                <a16:creationId xmlns:a16="http://schemas.microsoft.com/office/drawing/2014/main" id="{29BABFDE-76C7-4B0E-B9E8-C9DEA6F2CF55}"/>
              </a:ext>
            </a:extLst>
          </p:cNvPr>
          <p:cNvSpPr/>
          <p:nvPr/>
        </p:nvSpPr>
        <p:spPr>
          <a:xfrm>
            <a:off x="1981200" y="2647951"/>
            <a:ext cx="3448050" cy="2995613"/>
          </a:xfrm>
          <a:prstGeom prst="roundRect">
            <a:avLst/>
          </a:prstGeom>
          <a:solidFill>
            <a:schemeClr val="tx2">
              <a:lumMod val="20000"/>
              <a:lumOff val="80000"/>
            </a:schemeClr>
          </a:solidFill>
          <a:ln w="38100"/>
        </p:spPr>
        <p:style>
          <a:lnRef idx="1">
            <a:schemeClr val="accent1"/>
          </a:lnRef>
          <a:fillRef idx="3">
            <a:schemeClr val="accent1"/>
          </a:fillRef>
          <a:effectRef idx="2">
            <a:schemeClr val="accent1"/>
          </a:effectRef>
          <a:fontRef idx="minor">
            <a:schemeClr val="lt1"/>
          </a:fontRef>
        </p:style>
        <p:txBody>
          <a:bodyPr anchor="ctr"/>
          <a:lstStyle/>
          <a:p>
            <a:pPr algn="ctr"/>
            <a:r>
              <a:rPr lang="fr-FR" sz="2400" kern="100" dirty="0">
                <a:solidFill>
                  <a:srgbClr val="000000"/>
                </a:solidFill>
                <a:latin typeface="Times New Roman" panose="02020603050405020304" pitchFamily="18" charset="0"/>
                <a:cs typeface="Times New Roman" panose="02020603050405020304" pitchFamily="18" charset="0"/>
              </a:rPr>
              <a:t>Mise en place des techniques bienveillantes en contexte de stage</a:t>
            </a:r>
          </a:p>
        </p:txBody>
      </p:sp>
      <p:sp>
        <p:nvSpPr>
          <p:cNvPr id="12" name="Rectangle à coins arrondis 11">
            <a:extLst>
              <a:ext uri="{FF2B5EF4-FFF2-40B4-BE49-F238E27FC236}">
                <a16:creationId xmlns:a16="http://schemas.microsoft.com/office/drawing/2014/main" id="{934D46E2-0ACD-4350-8E1D-D0DF4CC91362}"/>
              </a:ext>
            </a:extLst>
          </p:cNvPr>
          <p:cNvSpPr/>
          <p:nvPr/>
        </p:nvSpPr>
        <p:spPr>
          <a:xfrm>
            <a:off x="1981200" y="1584326"/>
            <a:ext cx="3448050" cy="796925"/>
          </a:xfrm>
          <a:prstGeom prst="roundRect">
            <a:avLst/>
          </a:prstGeom>
          <a:solidFill>
            <a:schemeClr val="tx2">
              <a:lumMod val="20000"/>
              <a:lumOff val="80000"/>
            </a:schemeClr>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sz="2800" dirty="0">
                <a:solidFill>
                  <a:schemeClr val="tx1"/>
                </a:solidFill>
              </a:rPr>
              <a:t>Objet</a:t>
            </a:r>
          </a:p>
        </p:txBody>
      </p:sp>
      <p:sp>
        <p:nvSpPr>
          <p:cNvPr id="18" name="Rectangle à coins arrondis 6">
            <a:extLst>
              <a:ext uri="{FF2B5EF4-FFF2-40B4-BE49-F238E27FC236}">
                <a16:creationId xmlns:a16="http://schemas.microsoft.com/office/drawing/2014/main" id="{3FD864D8-4AD3-432E-9C28-4A3707989E3E}"/>
              </a:ext>
            </a:extLst>
          </p:cNvPr>
          <p:cNvSpPr/>
          <p:nvPr/>
        </p:nvSpPr>
        <p:spPr>
          <a:xfrm>
            <a:off x="7058666" y="3515266"/>
            <a:ext cx="2165677" cy="1584831"/>
          </a:xfrm>
          <a:prstGeom prst="roundRect">
            <a:avLst/>
          </a:prstGeom>
          <a:solidFill>
            <a:schemeClr val="tx2">
              <a:lumMod val="20000"/>
              <a:lumOff val="80000"/>
            </a:schemeClr>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2000" dirty="0">
                <a:solidFill>
                  <a:schemeClr val="tx1"/>
                </a:solidFill>
              </a:rPr>
              <a:t>Co-enseignement</a:t>
            </a:r>
          </a:p>
        </p:txBody>
      </p:sp>
      <p:sp>
        <p:nvSpPr>
          <p:cNvPr id="19" name="Flèche droite 11">
            <a:extLst>
              <a:ext uri="{FF2B5EF4-FFF2-40B4-BE49-F238E27FC236}">
                <a16:creationId xmlns:a16="http://schemas.microsoft.com/office/drawing/2014/main" id="{9723CFCB-ADDC-4E83-AA23-254FF948A632}"/>
              </a:ext>
            </a:extLst>
          </p:cNvPr>
          <p:cNvSpPr/>
          <p:nvPr/>
        </p:nvSpPr>
        <p:spPr>
          <a:xfrm>
            <a:off x="5875338" y="3235325"/>
            <a:ext cx="906462" cy="15240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a:p>
        </p:txBody>
      </p:sp>
      <p:sp>
        <p:nvSpPr>
          <p:cNvPr id="14" name="Rectangle à coins arrondis 11">
            <a:extLst>
              <a:ext uri="{FF2B5EF4-FFF2-40B4-BE49-F238E27FC236}">
                <a16:creationId xmlns:a16="http://schemas.microsoft.com/office/drawing/2014/main" id="{0B06E18B-4F7A-442E-8302-29A1D74CF4BC}"/>
              </a:ext>
            </a:extLst>
          </p:cNvPr>
          <p:cNvSpPr/>
          <p:nvPr/>
        </p:nvSpPr>
        <p:spPr>
          <a:xfrm>
            <a:off x="6996112" y="1614560"/>
            <a:ext cx="3241676" cy="796925"/>
          </a:xfrm>
          <a:prstGeom prst="roundRect">
            <a:avLst/>
          </a:prstGeom>
          <a:solidFill>
            <a:schemeClr val="tx2">
              <a:lumMod val="20000"/>
              <a:lumOff val="80000"/>
            </a:schemeClr>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sz="2800" dirty="0">
                <a:solidFill>
                  <a:schemeClr val="tx1"/>
                </a:solidFill>
              </a:rPr>
              <a:t>Concrètement</a:t>
            </a:r>
          </a:p>
        </p:txBody>
      </p:sp>
      <p:pic>
        <p:nvPicPr>
          <p:cNvPr id="10" name="Image 9">
            <a:extLst>
              <a:ext uri="{FF2B5EF4-FFF2-40B4-BE49-F238E27FC236}">
                <a16:creationId xmlns:a16="http://schemas.microsoft.com/office/drawing/2014/main" id="{E002834A-0E4F-4F11-B7D0-7E0C208398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4814" y="4588813"/>
            <a:ext cx="2165677" cy="2112964"/>
          </a:xfrm>
          <a:prstGeom prst="rect">
            <a:avLst/>
          </a:prstGeom>
        </p:spPr>
      </p:pic>
      <p:sp>
        <p:nvSpPr>
          <p:cNvPr id="11" name="Rectangle à coins arrondis 6">
            <a:extLst>
              <a:ext uri="{FF2B5EF4-FFF2-40B4-BE49-F238E27FC236}">
                <a16:creationId xmlns:a16="http://schemas.microsoft.com/office/drawing/2014/main" id="{A05D4C9C-311F-47F6-9E32-B73C9E4B4C66}"/>
              </a:ext>
            </a:extLst>
          </p:cNvPr>
          <p:cNvSpPr/>
          <p:nvPr/>
        </p:nvSpPr>
        <p:spPr>
          <a:xfrm>
            <a:off x="7112793" y="2689286"/>
            <a:ext cx="3008313" cy="579919"/>
          </a:xfrm>
          <a:prstGeom prst="roundRect">
            <a:avLst/>
          </a:prstGeom>
          <a:solidFill>
            <a:schemeClr val="tx2">
              <a:lumMod val="20000"/>
              <a:lumOff val="80000"/>
            </a:schemeClr>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buFont typeface="Arial" charset="0"/>
              <a:buNone/>
              <a:defRPr/>
            </a:pPr>
            <a:r>
              <a:rPr lang="fr-FR" sz="2000" dirty="0">
                <a:solidFill>
                  <a:schemeClr val="tx1"/>
                </a:solidFill>
              </a:rPr>
              <a:t>Suivi de règles (intervention</a:t>
            </a:r>
            <a:r>
              <a:rPr lang="fr-FR" sz="1600" dirty="0">
                <a:solidFill>
                  <a:schemeClr val="tx1"/>
                </a:solidFill>
              </a:rPr>
              <a:t>) </a:t>
            </a:r>
          </a:p>
        </p:txBody>
      </p:sp>
    </p:spTree>
    <p:extLst>
      <p:ext uri="{BB962C8B-B14F-4D97-AF65-F5344CB8AC3E}">
        <p14:creationId xmlns:p14="http://schemas.microsoft.com/office/powerpoint/2010/main" val="3932624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BFC2A315-E296-4B8E-9CE1-51F409249F50}"/>
              </a:ext>
            </a:extLst>
          </p:cNvPr>
          <p:cNvSpPr>
            <a:spLocks noGrp="1"/>
          </p:cNvSpPr>
          <p:nvPr>
            <p:ph type="title"/>
          </p:nvPr>
        </p:nvSpPr>
        <p:spPr>
          <a:xfrm>
            <a:off x="1981200" y="274638"/>
            <a:ext cx="8229600" cy="908050"/>
          </a:xfrm>
          <a:prstGeom prst="roundRect">
            <a:avLst/>
          </a:prstGeom>
          <a:solidFill>
            <a:schemeClr val="tx2">
              <a:lumMod val="20000"/>
              <a:lumOff val="80000"/>
            </a:schemeClr>
          </a:solidFill>
          <a:ln w="57150">
            <a:solidFill>
              <a:srgbClr val="0070C0"/>
            </a:solidFill>
          </a:ln>
        </p:spPr>
        <p:style>
          <a:lnRef idx="1">
            <a:schemeClr val="accent1"/>
          </a:lnRef>
          <a:fillRef idx="3">
            <a:schemeClr val="accent1"/>
          </a:fillRef>
          <a:effectRef idx="2">
            <a:schemeClr val="accent1"/>
          </a:effectRef>
          <a:fontRef idx="minor">
            <a:schemeClr val="lt1"/>
          </a:fontRef>
        </p:style>
        <p:txBody>
          <a:bodyPr>
            <a:normAutofit fontScale="90000"/>
          </a:bodyPr>
          <a:lstStyle/>
          <a:p>
            <a:pPr algn="ctr">
              <a:defRPr/>
            </a:pPr>
            <a:br>
              <a:rPr lang="fr-FR" sz="2200" dirty="0">
                <a:solidFill>
                  <a:schemeClr val="tx1"/>
                </a:solidFill>
              </a:rPr>
            </a:br>
            <a:r>
              <a:rPr lang="fr-FR" dirty="0">
                <a:solidFill>
                  <a:schemeClr val="tx1"/>
                </a:solidFill>
              </a:rPr>
              <a:t>Temps 4</a:t>
            </a:r>
            <a:br>
              <a:rPr lang="fr-FR" dirty="0"/>
            </a:br>
            <a:endParaRPr lang="fr-FR" sz="2800" dirty="0">
              <a:solidFill>
                <a:schemeClr val="tx1"/>
              </a:solidFill>
            </a:endParaRPr>
          </a:p>
        </p:txBody>
      </p:sp>
      <p:sp>
        <p:nvSpPr>
          <p:cNvPr id="29699" name="Espace réservé du contenu 2">
            <a:extLst>
              <a:ext uri="{FF2B5EF4-FFF2-40B4-BE49-F238E27FC236}">
                <a16:creationId xmlns:a16="http://schemas.microsoft.com/office/drawing/2014/main" id="{8239BAD4-407B-43A1-A18C-AA3282741BD7}"/>
              </a:ext>
            </a:extLst>
          </p:cNvPr>
          <p:cNvSpPr>
            <a:spLocks noGrp="1"/>
          </p:cNvSpPr>
          <p:nvPr>
            <p:ph idx="1"/>
          </p:nvPr>
        </p:nvSpPr>
        <p:spPr>
          <a:xfrm>
            <a:off x="1981200" y="1584326"/>
            <a:ext cx="8229600" cy="4525963"/>
          </a:xfrm>
        </p:spPr>
        <p:txBody>
          <a:bodyPr/>
          <a:lstStyle/>
          <a:p>
            <a:pPr algn="just" eaLnBrk="1" hangingPunct="1">
              <a:buFont typeface="Arial" panose="020B0604020202020204" pitchFamily="34" charset="0"/>
              <a:buNone/>
            </a:pPr>
            <a:endParaRPr lang="fr-FR" altLang="fr-FR"/>
          </a:p>
          <a:p>
            <a:pPr algn="just" eaLnBrk="1" hangingPunct="1">
              <a:buFont typeface="Arial" panose="020B0604020202020204" pitchFamily="34" charset="0"/>
              <a:buNone/>
            </a:pPr>
            <a:endParaRPr lang="fr-FR" altLang="fr-FR"/>
          </a:p>
          <a:p>
            <a:pPr algn="just" eaLnBrk="1" hangingPunct="1">
              <a:buFont typeface="Arial" panose="020B0604020202020204" pitchFamily="34" charset="0"/>
              <a:buNone/>
            </a:pPr>
            <a:endParaRPr lang="fr-FR" altLang="fr-FR"/>
          </a:p>
          <a:p>
            <a:pPr algn="just" eaLnBrk="1" hangingPunct="1">
              <a:buFont typeface="Arial" panose="020B0604020202020204" pitchFamily="34" charset="0"/>
              <a:buNone/>
            </a:pPr>
            <a:endParaRPr lang="fr-FR" altLang="fr-FR"/>
          </a:p>
          <a:p>
            <a:pPr algn="just" eaLnBrk="1" hangingPunct="1">
              <a:buFont typeface="Arial" panose="020B0604020202020204" pitchFamily="34" charset="0"/>
              <a:buNone/>
            </a:pPr>
            <a:endParaRPr lang="fr-FR" altLang="fr-FR"/>
          </a:p>
          <a:p>
            <a:pPr algn="just" eaLnBrk="1" hangingPunct="1">
              <a:buFont typeface="Arial" panose="020B0604020202020204" pitchFamily="34" charset="0"/>
              <a:buNone/>
            </a:pPr>
            <a:endParaRPr lang="fr-FR" altLang="fr-FR"/>
          </a:p>
          <a:p>
            <a:pPr algn="just" eaLnBrk="1" hangingPunct="1">
              <a:buFont typeface="Arial" panose="020B0604020202020204" pitchFamily="34" charset="0"/>
              <a:buNone/>
            </a:pPr>
            <a:endParaRPr lang="fr-FR" altLang="fr-FR"/>
          </a:p>
          <a:p>
            <a:pPr algn="just" eaLnBrk="1" hangingPunct="1">
              <a:buFont typeface="Arial" panose="020B0604020202020204" pitchFamily="34" charset="0"/>
              <a:buNone/>
            </a:pPr>
            <a:endParaRPr lang="fr-FR" altLang="fr-FR"/>
          </a:p>
          <a:p>
            <a:pPr eaLnBrk="1" hangingPunct="1">
              <a:buFont typeface="Arial" panose="020B0604020202020204" pitchFamily="34" charset="0"/>
              <a:buNone/>
            </a:pPr>
            <a:endParaRPr lang="fr-FR" altLang="fr-FR"/>
          </a:p>
        </p:txBody>
      </p:sp>
      <p:sp>
        <p:nvSpPr>
          <p:cNvPr id="29700" name="Espace réservé du numéro de diapositive 3">
            <a:extLst>
              <a:ext uri="{FF2B5EF4-FFF2-40B4-BE49-F238E27FC236}">
                <a16:creationId xmlns:a16="http://schemas.microsoft.com/office/drawing/2014/main" id="{8A4A013A-5E42-4C23-B94A-34D7317E946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A8A2847-F26E-4CC2-A13C-04DC1FFE8568}" type="slidenum">
              <a:rPr lang="fr-FR" altLang="fr-FR" sz="1200">
                <a:solidFill>
                  <a:srgbClr val="898989"/>
                </a:solidFill>
              </a:rPr>
              <a:pPr>
                <a:spcBef>
                  <a:spcPct val="0"/>
                </a:spcBef>
                <a:buFontTx/>
                <a:buNone/>
              </a:pPr>
              <a:t>19</a:t>
            </a:fld>
            <a:endParaRPr lang="fr-FR" altLang="fr-FR" sz="1200">
              <a:solidFill>
                <a:srgbClr val="898989"/>
              </a:solidFill>
            </a:endParaRPr>
          </a:p>
        </p:txBody>
      </p:sp>
      <p:sp>
        <p:nvSpPr>
          <p:cNvPr id="5" name="Rectangle à coins arrondis 4">
            <a:extLst>
              <a:ext uri="{FF2B5EF4-FFF2-40B4-BE49-F238E27FC236}">
                <a16:creationId xmlns:a16="http://schemas.microsoft.com/office/drawing/2014/main" id="{29BABFDE-76C7-4B0E-B9E8-C9DEA6F2CF55}"/>
              </a:ext>
            </a:extLst>
          </p:cNvPr>
          <p:cNvSpPr/>
          <p:nvPr/>
        </p:nvSpPr>
        <p:spPr>
          <a:xfrm>
            <a:off x="2070893" y="2621057"/>
            <a:ext cx="3448050" cy="2995613"/>
          </a:xfrm>
          <a:prstGeom prst="roundRect">
            <a:avLst/>
          </a:prstGeom>
          <a:solidFill>
            <a:schemeClr val="tx2">
              <a:lumMod val="20000"/>
              <a:lumOff val="80000"/>
            </a:schemeClr>
          </a:solidFill>
          <a:ln w="38100"/>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2400" kern="100" dirty="0">
                <a:solidFill>
                  <a:srgbClr val="000000"/>
                </a:solidFill>
                <a:latin typeface="Times New Roman" panose="02020603050405020304" pitchFamily="18" charset="0"/>
                <a:cs typeface="Times New Roman" panose="02020603050405020304" pitchFamily="18" charset="0"/>
              </a:rPr>
              <a:t>Entretien de conseil d’accompagnement de la mise en œuvre de ces techniques</a:t>
            </a:r>
            <a:endParaRPr lang="fr-FR" sz="2400" dirty="0">
              <a:solidFill>
                <a:schemeClr val="tx1"/>
              </a:solidFill>
            </a:endParaRPr>
          </a:p>
        </p:txBody>
      </p:sp>
      <p:sp>
        <p:nvSpPr>
          <p:cNvPr id="12" name="Rectangle à coins arrondis 11">
            <a:extLst>
              <a:ext uri="{FF2B5EF4-FFF2-40B4-BE49-F238E27FC236}">
                <a16:creationId xmlns:a16="http://schemas.microsoft.com/office/drawing/2014/main" id="{934D46E2-0ACD-4350-8E1D-D0DF4CC91362}"/>
              </a:ext>
            </a:extLst>
          </p:cNvPr>
          <p:cNvSpPr/>
          <p:nvPr/>
        </p:nvSpPr>
        <p:spPr>
          <a:xfrm>
            <a:off x="1981200" y="1584326"/>
            <a:ext cx="3448050" cy="796925"/>
          </a:xfrm>
          <a:prstGeom prst="roundRect">
            <a:avLst/>
          </a:prstGeom>
          <a:solidFill>
            <a:schemeClr val="tx2">
              <a:lumMod val="20000"/>
              <a:lumOff val="80000"/>
            </a:schemeClr>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sz="2800" dirty="0">
                <a:solidFill>
                  <a:schemeClr val="tx1"/>
                </a:solidFill>
              </a:rPr>
              <a:t>Objet</a:t>
            </a:r>
          </a:p>
        </p:txBody>
      </p:sp>
      <p:sp>
        <p:nvSpPr>
          <p:cNvPr id="19" name="Flèche droite 11">
            <a:extLst>
              <a:ext uri="{FF2B5EF4-FFF2-40B4-BE49-F238E27FC236}">
                <a16:creationId xmlns:a16="http://schemas.microsoft.com/office/drawing/2014/main" id="{9723CFCB-ADDC-4E83-AA23-254FF948A632}"/>
              </a:ext>
            </a:extLst>
          </p:cNvPr>
          <p:cNvSpPr/>
          <p:nvPr/>
        </p:nvSpPr>
        <p:spPr>
          <a:xfrm>
            <a:off x="6057666" y="3356863"/>
            <a:ext cx="906462" cy="15240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a:p>
        </p:txBody>
      </p:sp>
      <p:sp>
        <p:nvSpPr>
          <p:cNvPr id="14" name="Rectangle à coins arrondis 11">
            <a:extLst>
              <a:ext uri="{FF2B5EF4-FFF2-40B4-BE49-F238E27FC236}">
                <a16:creationId xmlns:a16="http://schemas.microsoft.com/office/drawing/2014/main" id="{0B06E18B-4F7A-442E-8302-29A1D74CF4BC}"/>
              </a:ext>
            </a:extLst>
          </p:cNvPr>
          <p:cNvSpPr/>
          <p:nvPr/>
        </p:nvSpPr>
        <p:spPr>
          <a:xfrm>
            <a:off x="6969124" y="1562798"/>
            <a:ext cx="3241676" cy="796925"/>
          </a:xfrm>
          <a:prstGeom prst="roundRect">
            <a:avLst/>
          </a:prstGeom>
          <a:solidFill>
            <a:schemeClr val="tx2">
              <a:lumMod val="20000"/>
              <a:lumOff val="80000"/>
            </a:schemeClr>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sz="2800" dirty="0">
                <a:solidFill>
                  <a:schemeClr val="tx1"/>
                </a:solidFill>
              </a:rPr>
              <a:t>Concrètement</a:t>
            </a:r>
          </a:p>
        </p:txBody>
      </p:sp>
      <p:sp>
        <p:nvSpPr>
          <p:cNvPr id="10" name="Rectangle à coins arrondis 6">
            <a:extLst>
              <a:ext uri="{FF2B5EF4-FFF2-40B4-BE49-F238E27FC236}">
                <a16:creationId xmlns:a16="http://schemas.microsoft.com/office/drawing/2014/main" id="{E72CA0DB-C852-4943-B2F4-AF35F405BD5F}"/>
              </a:ext>
            </a:extLst>
          </p:cNvPr>
          <p:cNvSpPr/>
          <p:nvPr/>
        </p:nvSpPr>
        <p:spPr>
          <a:xfrm>
            <a:off x="7106443" y="2661999"/>
            <a:ext cx="3008313" cy="498060"/>
          </a:xfrm>
          <a:prstGeom prst="roundRect">
            <a:avLst/>
          </a:prstGeom>
          <a:solidFill>
            <a:schemeClr val="tx2">
              <a:lumMod val="20000"/>
              <a:lumOff val="80000"/>
            </a:schemeClr>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buFont typeface="Arial" charset="0"/>
              <a:buNone/>
              <a:defRPr/>
            </a:pPr>
            <a:r>
              <a:rPr lang="fr-FR" dirty="0">
                <a:solidFill>
                  <a:schemeClr val="tx1"/>
                </a:solidFill>
              </a:rPr>
              <a:t>Suivi des règles (correction)</a:t>
            </a:r>
          </a:p>
        </p:txBody>
      </p:sp>
      <p:pic>
        <p:nvPicPr>
          <p:cNvPr id="11" name="Image 10">
            <a:extLst>
              <a:ext uri="{FF2B5EF4-FFF2-40B4-BE49-F238E27FC236}">
                <a16:creationId xmlns:a16="http://schemas.microsoft.com/office/drawing/2014/main" id="{24BA9C1E-9FF2-445C-AB83-D8FBD89D05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9682" y="3511312"/>
            <a:ext cx="2662518" cy="2082339"/>
          </a:xfrm>
          <a:prstGeom prst="rect">
            <a:avLst/>
          </a:prstGeom>
        </p:spPr>
      </p:pic>
    </p:spTree>
    <p:extLst>
      <p:ext uri="{BB962C8B-B14F-4D97-AF65-F5344CB8AC3E}">
        <p14:creationId xmlns:p14="http://schemas.microsoft.com/office/powerpoint/2010/main" val="2196172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146" name="ZoneTexte 4">
            <a:extLst>
              <a:ext uri="{FF2B5EF4-FFF2-40B4-BE49-F238E27FC236}">
                <a16:creationId xmlns:a16="http://schemas.microsoft.com/office/drawing/2014/main" id="{3B189292-8209-41EB-B5AF-F9254B155BD9}"/>
              </a:ext>
            </a:extLst>
          </p:cNvPr>
          <p:cNvSpPr txBox="1">
            <a:spLocks noChangeArrowheads="1"/>
          </p:cNvSpPr>
          <p:nvPr/>
        </p:nvSpPr>
        <p:spPr bwMode="auto">
          <a:xfrm>
            <a:off x="1524000" y="2817814"/>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fr-FR" altLang="fr-FR" sz="2000">
              <a:solidFill>
                <a:schemeClr val="accent1"/>
              </a:solidFill>
            </a:endParaRPr>
          </a:p>
          <a:p>
            <a:pPr algn="ctr" eaLnBrk="1" hangingPunct="1">
              <a:spcBef>
                <a:spcPct val="0"/>
              </a:spcBef>
              <a:buFontTx/>
              <a:buNone/>
            </a:pPr>
            <a:endParaRPr lang="fr-FR" altLang="fr-FR" sz="2000">
              <a:solidFill>
                <a:schemeClr val="accent1"/>
              </a:solidFill>
            </a:endParaRPr>
          </a:p>
        </p:txBody>
      </p:sp>
      <p:sp>
        <p:nvSpPr>
          <p:cNvPr id="6147" name="Espace réservé du numéro de diapositive 9">
            <a:extLst>
              <a:ext uri="{FF2B5EF4-FFF2-40B4-BE49-F238E27FC236}">
                <a16:creationId xmlns:a16="http://schemas.microsoft.com/office/drawing/2014/main" id="{C499C8D3-5189-4EAC-A83D-84353895D62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BF0843B-F24A-43C9-A52F-0A40FDA1AC5F}" type="slidenum">
              <a:rPr lang="fr-FR" altLang="fr-FR" sz="1200">
                <a:solidFill>
                  <a:srgbClr val="898989"/>
                </a:solidFill>
              </a:rPr>
              <a:pPr>
                <a:spcBef>
                  <a:spcPct val="0"/>
                </a:spcBef>
                <a:buFontTx/>
                <a:buNone/>
              </a:pPr>
              <a:t>2</a:t>
            </a:fld>
            <a:endParaRPr lang="fr-FR" altLang="fr-FR" sz="1200">
              <a:solidFill>
                <a:srgbClr val="898989"/>
              </a:solidFill>
            </a:endParaRPr>
          </a:p>
        </p:txBody>
      </p:sp>
      <p:sp>
        <p:nvSpPr>
          <p:cNvPr id="11" name="Rectangle à coins arrondis 10">
            <a:extLst>
              <a:ext uri="{FF2B5EF4-FFF2-40B4-BE49-F238E27FC236}">
                <a16:creationId xmlns:a16="http://schemas.microsoft.com/office/drawing/2014/main" id="{7E8BB305-EA3B-471D-9EAF-ADC4D109AB21}"/>
              </a:ext>
            </a:extLst>
          </p:cNvPr>
          <p:cNvSpPr/>
          <p:nvPr/>
        </p:nvSpPr>
        <p:spPr>
          <a:xfrm>
            <a:off x="2390776" y="393700"/>
            <a:ext cx="7396163" cy="1214438"/>
          </a:xfrm>
          <a:prstGeom prst="roundRect">
            <a:avLst/>
          </a:prstGeom>
          <a:solidFill>
            <a:schemeClr val="accent5">
              <a:lumMod val="40000"/>
              <a:lumOff val="60000"/>
            </a:schemeClr>
          </a:solidFill>
          <a:ln w="571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sz="4000" dirty="0">
                <a:solidFill>
                  <a:schemeClr val="tx1"/>
                </a:solidFill>
              </a:rPr>
              <a:t>Plan de présentation </a:t>
            </a:r>
          </a:p>
        </p:txBody>
      </p:sp>
      <p:sp>
        <p:nvSpPr>
          <p:cNvPr id="6149" name="ZoneTexte 14">
            <a:extLst>
              <a:ext uri="{FF2B5EF4-FFF2-40B4-BE49-F238E27FC236}">
                <a16:creationId xmlns:a16="http://schemas.microsoft.com/office/drawing/2014/main" id="{C1A23FA9-664E-4A75-AEA7-40E206206DF3}"/>
              </a:ext>
            </a:extLst>
          </p:cNvPr>
          <p:cNvSpPr txBox="1">
            <a:spLocks noChangeArrowheads="1"/>
          </p:cNvSpPr>
          <p:nvPr/>
        </p:nvSpPr>
        <p:spPr bwMode="auto">
          <a:xfrm>
            <a:off x="2390776" y="1844676"/>
            <a:ext cx="7820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a:p>
            <a:pPr eaLnBrk="1" hangingPunct="1">
              <a:spcBef>
                <a:spcPct val="0"/>
              </a:spcBef>
              <a:buFontTx/>
              <a:buNone/>
            </a:pPr>
            <a:endParaRPr lang="fr-FR" altLang="fr-FR" sz="1800"/>
          </a:p>
        </p:txBody>
      </p:sp>
      <p:sp>
        <p:nvSpPr>
          <p:cNvPr id="6150" name="ZoneTexte 5">
            <a:extLst>
              <a:ext uri="{FF2B5EF4-FFF2-40B4-BE49-F238E27FC236}">
                <a16:creationId xmlns:a16="http://schemas.microsoft.com/office/drawing/2014/main" id="{32D9DC7E-0E99-438A-BF87-A20120BBCF51}"/>
              </a:ext>
            </a:extLst>
          </p:cNvPr>
          <p:cNvSpPr txBox="1">
            <a:spLocks noChangeArrowheads="1"/>
          </p:cNvSpPr>
          <p:nvPr/>
        </p:nvSpPr>
        <p:spPr bwMode="auto">
          <a:xfrm>
            <a:off x="2084294" y="2071688"/>
            <a:ext cx="7702646"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 typeface="Wingdings" panose="05000000000000000000" pitchFamily="2" charset="2"/>
              <a:buChar char="q"/>
            </a:pPr>
            <a:r>
              <a:rPr lang="fr-FR" altLang="fr-FR" sz="2800" dirty="0"/>
              <a:t> Partie 1 : Introduction </a:t>
            </a:r>
          </a:p>
          <a:p>
            <a:pPr algn="just" eaLnBrk="1" hangingPunct="1">
              <a:spcBef>
                <a:spcPct val="0"/>
              </a:spcBef>
              <a:buFont typeface="Arial" panose="020B0604020202020204" pitchFamily="34" charset="0"/>
              <a:buNone/>
            </a:pPr>
            <a:endParaRPr lang="fr-FR" altLang="fr-FR" sz="2800" dirty="0"/>
          </a:p>
          <a:p>
            <a:pPr algn="just" eaLnBrk="1" hangingPunct="1">
              <a:spcBef>
                <a:spcPct val="0"/>
              </a:spcBef>
              <a:buFont typeface="Wingdings" panose="05000000000000000000" pitchFamily="2" charset="2"/>
              <a:buChar char="q"/>
            </a:pPr>
            <a:r>
              <a:rPr lang="fr-FR" altLang="fr-FR" sz="2800" dirty="0"/>
              <a:t> Partie 2 : Cadre théorique</a:t>
            </a:r>
          </a:p>
          <a:p>
            <a:pPr algn="just" eaLnBrk="1" hangingPunct="1">
              <a:spcBef>
                <a:spcPct val="0"/>
              </a:spcBef>
              <a:buFont typeface="Wingdings" panose="05000000000000000000" pitchFamily="2" charset="2"/>
              <a:buChar char="q"/>
            </a:pPr>
            <a:endParaRPr lang="fr-FR" altLang="fr-FR" sz="2800" dirty="0"/>
          </a:p>
          <a:p>
            <a:pPr algn="just" eaLnBrk="1" hangingPunct="1">
              <a:spcBef>
                <a:spcPct val="0"/>
              </a:spcBef>
              <a:buFont typeface="Wingdings" panose="05000000000000000000" pitchFamily="2" charset="2"/>
              <a:buChar char="q"/>
            </a:pPr>
            <a:r>
              <a:rPr lang="fr-FR" altLang="fr-FR" sz="2800" dirty="0"/>
              <a:t> Partie 3 : Méthode</a:t>
            </a:r>
          </a:p>
          <a:p>
            <a:pPr algn="just" eaLnBrk="1" hangingPunct="1">
              <a:spcBef>
                <a:spcPct val="0"/>
              </a:spcBef>
              <a:buFont typeface="Wingdings" panose="05000000000000000000" pitchFamily="2" charset="2"/>
              <a:buChar char="q"/>
            </a:pPr>
            <a:endParaRPr lang="fr-FR" altLang="fr-FR" sz="2800" dirty="0"/>
          </a:p>
          <a:p>
            <a:pPr algn="just" eaLnBrk="1" hangingPunct="1">
              <a:spcBef>
                <a:spcPct val="0"/>
              </a:spcBef>
              <a:buFont typeface="Wingdings" panose="05000000000000000000" pitchFamily="2" charset="2"/>
              <a:buChar char="q"/>
            </a:pPr>
            <a:r>
              <a:rPr lang="fr-FR" altLang="fr-FR" sz="2800" dirty="0"/>
              <a:t> Partie 4 : Résultats</a:t>
            </a:r>
          </a:p>
          <a:p>
            <a:pPr algn="just" eaLnBrk="1" hangingPunct="1">
              <a:spcBef>
                <a:spcPct val="0"/>
              </a:spcBef>
              <a:buFont typeface="Wingdings" panose="05000000000000000000" pitchFamily="2" charset="2"/>
              <a:buChar char="q"/>
            </a:pPr>
            <a:endParaRPr lang="fr-FR" altLang="fr-FR" sz="2800" dirty="0"/>
          </a:p>
          <a:p>
            <a:pPr algn="just" eaLnBrk="1" hangingPunct="1">
              <a:spcBef>
                <a:spcPct val="0"/>
              </a:spcBef>
              <a:buFont typeface="Wingdings" panose="05000000000000000000" pitchFamily="2" charset="2"/>
              <a:buChar char="q"/>
            </a:pPr>
            <a:r>
              <a:rPr lang="fr-FR" altLang="fr-FR" sz="2800" dirty="0"/>
              <a:t> Partie 5 : Discussion</a:t>
            </a:r>
          </a:p>
          <a:p>
            <a:pPr algn="just" eaLnBrk="1" hangingPunct="1">
              <a:spcBef>
                <a:spcPct val="0"/>
              </a:spcBef>
              <a:buFont typeface="Arial" panose="020B0604020202020204" pitchFamily="34" charset="0"/>
              <a:buNone/>
            </a:pPr>
            <a:endParaRPr lang="fr-FR" altLang="fr-FR"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9939" name="Espace réservé du contenu 2">
            <a:extLst>
              <a:ext uri="{FF2B5EF4-FFF2-40B4-BE49-F238E27FC236}">
                <a16:creationId xmlns:a16="http://schemas.microsoft.com/office/drawing/2014/main" id="{1FF2F868-D351-48C2-815B-CDA51F451D5B}"/>
              </a:ext>
            </a:extLst>
          </p:cNvPr>
          <p:cNvSpPr>
            <a:spLocks noGrp="1"/>
          </p:cNvSpPr>
          <p:nvPr>
            <p:ph idx="1"/>
          </p:nvPr>
        </p:nvSpPr>
        <p:spPr>
          <a:xfrm>
            <a:off x="1747838" y="1584326"/>
            <a:ext cx="8229600" cy="4525963"/>
          </a:xfrm>
        </p:spPr>
        <p:txBody>
          <a:bodyPr/>
          <a:lstStyle/>
          <a:p>
            <a:pPr algn="just" eaLnBrk="1" hangingPunct="1">
              <a:buFont typeface="Arial" panose="020B0604020202020204" pitchFamily="34" charset="0"/>
              <a:buNone/>
            </a:pPr>
            <a:endParaRPr lang="fr-FR" altLang="fr-FR"/>
          </a:p>
          <a:p>
            <a:pPr algn="just" eaLnBrk="1" hangingPunct="1">
              <a:buFont typeface="Arial" panose="020B0604020202020204" pitchFamily="34" charset="0"/>
              <a:buNone/>
            </a:pPr>
            <a:endParaRPr lang="fr-FR" altLang="fr-FR"/>
          </a:p>
          <a:p>
            <a:pPr algn="just" eaLnBrk="1" hangingPunct="1">
              <a:buFont typeface="Arial" panose="020B0604020202020204" pitchFamily="34" charset="0"/>
              <a:buNone/>
            </a:pPr>
            <a:endParaRPr lang="fr-FR" altLang="fr-FR"/>
          </a:p>
          <a:p>
            <a:pPr algn="just" eaLnBrk="1" hangingPunct="1">
              <a:buFont typeface="Arial" panose="020B0604020202020204" pitchFamily="34" charset="0"/>
              <a:buNone/>
            </a:pPr>
            <a:endParaRPr lang="fr-FR" altLang="fr-FR"/>
          </a:p>
          <a:p>
            <a:pPr algn="just" eaLnBrk="1" hangingPunct="1">
              <a:buFont typeface="Arial" panose="020B0604020202020204" pitchFamily="34" charset="0"/>
              <a:buNone/>
            </a:pPr>
            <a:endParaRPr lang="fr-FR" altLang="fr-FR"/>
          </a:p>
          <a:p>
            <a:pPr algn="just" eaLnBrk="1" hangingPunct="1">
              <a:buFont typeface="Arial" panose="020B0604020202020204" pitchFamily="34" charset="0"/>
              <a:buNone/>
            </a:pPr>
            <a:endParaRPr lang="fr-FR" altLang="fr-FR"/>
          </a:p>
          <a:p>
            <a:pPr algn="just" eaLnBrk="1" hangingPunct="1">
              <a:buFont typeface="Arial" panose="020B0604020202020204" pitchFamily="34" charset="0"/>
              <a:buNone/>
            </a:pPr>
            <a:endParaRPr lang="fr-FR" altLang="fr-FR"/>
          </a:p>
          <a:p>
            <a:pPr algn="just" eaLnBrk="1" hangingPunct="1">
              <a:buFont typeface="Arial" panose="020B0604020202020204" pitchFamily="34" charset="0"/>
              <a:buNone/>
            </a:pPr>
            <a:endParaRPr lang="fr-FR" altLang="fr-FR"/>
          </a:p>
          <a:p>
            <a:pPr eaLnBrk="1" hangingPunct="1">
              <a:buFont typeface="Arial" panose="020B0604020202020204" pitchFamily="34" charset="0"/>
              <a:buNone/>
            </a:pPr>
            <a:endParaRPr lang="fr-FR" altLang="fr-FR"/>
          </a:p>
        </p:txBody>
      </p:sp>
      <p:sp>
        <p:nvSpPr>
          <p:cNvPr id="39940" name="Espace réservé du numéro de diapositive 3">
            <a:extLst>
              <a:ext uri="{FF2B5EF4-FFF2-40B4-BE49-F238E27FC236}">
                <a16:creationId xmlns:a16="http://schemas.microsoft.com/office/drawing/2014/main" id="{1436EC10-49BF-4D18-9058-DDED5D22A61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B9102DE-1C88-4C4E-B650-88BA2D021C48}" type="slidenum">
              <a:rPr lang="fr-FR" altLang="fr-FR" sz="1200">
                <a:solidFill>
                  <a:srgbClr val="898989"/>
                </a:solidFill>
              </a:rPr>
              <a:pPr>
                <a:spcBef>
                  <a:spcPct val="0"/>
                </a:spcBef>
                <a:buFontTx/>
                <a:buNone/>
              </a:pPr>
              <a:t>20</a:t>
            </a:fld>
            <a:endParaRPr lang="fr-FR" altLang="fr-FR" sz="1200">
              <a:solidFill>
                <a:srgbClr val="898989"/>
              </a:solidFill>
            </a:endParaRPr>
          </a:p>
        </p:txBody>
      </p:sp>
      <p:sp>
        <p:nvSpPr>
          <p:cNvPr id="5" name="Rectangle à coins arrondis 4">
            <a:extLst>
              <a:ext uri="{FF2B5EF4-FFF2-40B4-BE49-F238E27FC236}">
                <a16:creationId xmlns:a16="http://schemas.microsoft.com/office/drawing/2014/main" id="{29BABFDE-76C7-4B0E-B9E8-C9DEA6F2CF55}"/>
              </a:ext>
            </a:extLst>
          </p:cNvPr>
          <p:cNvSpPr/>
          <p:nvPr/>
        </p:nvSpPr>
        <p:spPr>
          <a:xfrm>
            <a:off x="1981200" y="2647950"/>
            <a:ext cx="3448050" cy="1392238"/>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dirty="0">
                <a:solidFill>
                  <a:schemeClr val="tx1"/>
                </a:solidFill>
              </a:rPr>
              <a:t>Enregistrement de la leçon (Temps 3) + entretien de conseil d’accompagnement (Temps 4) </a:t>
            </a:r>
          </a:p>
          <a:p>
            <a:pPr algn="ctr" eaLnBrk="1" hangingPunct="1">
              <a:defRPr/>
            </a:pPr>
            <a:r>
              <a:rPr lang="fr-FR" dirty="0">
                <a:solidFill>
                  <a:schemeClr val="tx1"/>
                </a:solidFill>
              </a:rPr>
              <a:t>Caméra + micro HF</a:t>
            </a:r>
          </a:p>
        </p:txBody>
      </p:sp>
      <p:sp>
        <p:nvSpPr>
          <p:cNvPr id="12" name="Rectangle à coins arrondis 11">
            <a:extLst>
              <a:ext uri="{FF2B5EF4-FFF2-40B4-BE49-F238E27FC236}">
                <a16:creationId xmlns:a16="http://schemas.microsoft.com/office/drawing/2014/main" id="{934D46E2-0ACD-4350-8E1D-D0DF4CC91362}"/>
              </a:ext>
            </a:extLst>
          </p:cNvPr>
          <p:cNvSpPr/>
          <p:nvPr/>
        </p:nvSpPr>
        <p:spPr>
          <a:xfrm>
            <a:off x="1981200" y="1584326"/>
            <a:ext cx="3448050" cy="796925"/>
          </a:xfrm>
          <a:prstGeom prst="roundRect">
            <a:avLst/>
          </a:prstGeom>
          <a:solidFill>
            <a:schemeClr val="tx2">
              <a:lumMod val="20000"/>
              <a:lumOff val="80000"/>
            </a:schemeClr>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sz="2800" dirty="0">
                <a:solidFill>
                  <a:schemeClr val="tx1"/>
                </a:solidFill>
              </a:rPr>
              <a:t>Recueil</a:t>
            </a:r>
          </a:p>
        </p:txBody>
      </p:sp>
      <p:sp>
        <p:nvSpPr>
          <p:cNvPr id="13" name="Flèche droite 11">
            <a:extLst>
              <a:ext uri="{FF2B5EF4-FFF2-40B4-BE49-F238E27FC236}">
                <a16:creationId xmlns:a16="http://schemas.microsoft.com/office/drawing/2014/main" id="{BB07A796-4FE0-465E-B624-186B9FCCCEB2}"/>
              </a:ext>
            </a:extLst>
          </p:cNvPr>
          <p:cNvSpPr/>
          <p:nvPr/>
        </p:nvSpPr>
        <p:spPr>
          <a:xfrm>
            <a:off x="5845175" y="3470275"/>
            <a:ext cx="666750" cy="15240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a:p>
        </p:txBody>
      </p:sp>
      <p:sp>
        <p:nvSpPr>
          <p:cNvPr id="14" name="Rectangle à coins arrondis 11">
            <a:extLst>
              <a:ext uri="{FF2B5EF4-FFF2-40B4-BE49-F238E27FC236}">
                <a16:creationId xmlns:a16="http://schemas.microsoft.com/office/drawing/2014/main" id="{E62C47E6-CE4B-4B4A-B0CC-CBD15E94ABE0}"/>
              </a:ext>
            </a:extLst>
          </p:cNvPr>
          <p:cNvSpPr/>
          <p:nvPr/>
        </p:nvSpPr>
        <p:spPr>
          <a:xfrm>
            <a:off x="6762750" y="1612901"/>
            <a:ext cx="3448050" cy="796925"/>
          </a:xfrm>
          <a:prstGeom prst="roundRect">
            <a:avLst/>
          </a:prstGeom>
          <a:solidFill>
            <a:schemeClr val="tx2">
              <a:lumMod val="20000"/>
              <a:lumOff val="80000"/>
            </a:schemeClr>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sz="2800" dirty="0">
                <a:solidFill>
                  <a:schemeClr val="tx1"/>
                </a:solidFill>
              </a:rPr>
              <a:t>Traitement</a:t>
            </a:r>
          </a:p>
        </p:txBody>
      </p:sp>
      <p:sp>
        <p:nvSpPr>
          <p:cNvPr id="16" name="Rectangle à coins arrondis 4">
            <a:extLst>
              <a:ext uri="{FF2B5EF4-FFF2-40B4-BE49-F238E27FC236}">
                <a16:creationId xmlns:a16="http://schemas.microsoft.com/office/drawing/2014/main" id="{91487739-3345-4553-96D8-4C0546CD85AC}"/>
              </a:ext>
            </a:extLst>
          </p:cNvPr>
          <p:cNvSpPr/>
          <p:nvPr/>
        </p:nvSpPr>
        <p:spPr>
          <a:xfrm>
            <a:off x="1981200" y="4411664"/>
            <a:ext cx="3448050" cy="1392237"/>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dirty="0">
                <a:solidFill>
                  <a:schemeClr val="tx1"/>
                </a:solidFill>
              </a:rPr>
              <a:t>Données d’</a:t>
            </a:r>
            <a:r>
              <a:rPr lang="fr-FR" dirty="0" err="1">
                <a:solidFill>
                  <a:schemeClr val="tx1"/>
                </a:solidFill>
              </a:rPr>
              <a:t>autoconfrontation</a:t>
            </a:r>
            <a:r>
              <a:rPr lang="fr-FR" dirty="0">
                <a:solidFill>
                  <a:schemeClr val="tx1"/>
                </a:solidFill>
              </a:rPr>
              <a:t> (EAC à la fin du conseil d’accompagnement)</a:t>
            </a:r>
          </a:p>
        </p:txBody>
      </p:sp>
      <p:sp>
        <p:nvSpPr>
          <p:cNvPr id="17" name="Rectangle à coins arrondis 4">
            <a:extLst>
              <a:ext uri="{FF2B5EF4-FFF2-40B4-BE49-F238E27FC236}">
                <a16:creationId xmlns:a16="http://schemas.microsoft.com/office/drawing/2014/main" id="{E38E31AB-339D-4F8B-B15D-AE7654E7DB2F}"/>
              </a:ext>
            </a:extLst>
          </p:cNvPr>
          <p:cNvSpPr/>
          <p:nvPr/>
        </p:nvSpPr>
        <p:spPr>
          <a:xfrm>
            <a:off x="6745288" y="2678114"/>
            <a:ext cx="3448050" cy="3246437"/>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sz="2400" dirty="0">
                <a:solidFill>
                  <a:schemeClr val="tx1"/>
                </a:solidFill>
              </a:rPr>
              <a:t>Accéder aux significations accordées à leurs actions par les EN, les tuteurs et les élèves</a:t>
            </a:r>
          </a:p>
        </p:txBody>
      </p:sp>
      <p:sp>
        <p:nvSpPr>
          <p:cNvPr id="2" name="Titre 1">
            <a:extLst>
              <a:ext uri="{FF2B5EF4-FFF2-40B4-BE49-F238E27FC236}">
                <a16:creationId xmlns:a16="http://schemas.microsoft.com/office/drawing/2014/main" id="{303E21EC-2F00-4458-9764-AFFAAF542AFC}"/>
              </a:ext>
            </a:extLst>
          </p:cNvPr>
          <p:cNvSpPr>
            <a:spLocks noGrp="1"/>
          </p:cNvSpPr>
          <p:nvPr>
            <p:ph type="title"/>
          </p:nvPr>
        </p:nvSpPr>
        <p:spPr>
          <a:xfrm>
            <a:off x="920750" y="124619"/>
            <a:ext cx="10515600" cy="1325563"/>
          </a:xfrm>
        </p:spPr>
        <p:txBody>
          <a:bodyPr/>
          <a:lstStyle/>
          <a:p>
            <a:pPr algn="ctr"/>
            <a:r>
              <a:rPr lang="fr-FR" u="sng" dirty="0">
                <a:latin typeface="Times New Roman" panose="02020603050405020304" pitchFamily="18" charset="0"/>
                <a:cs typeface="Times New Roman" panose="02020603050405020304" pitchFamily="18" charset="0"/>
              </a:rPr>
              <a:t>Méthode</a:t>
            </a:r>
            <a:endParaRPr lang="fr-FR" dirty="0"/>
          </a:p>
        </p:txBody>
      </p:sp>
      <p:sp>
        <p:nvSpPr>
          <p:cNvPr id="11" name="Titre 1">
            <a:extLst>
              <a:ext uri="{FF2B5EF4-FFF2-40B4-BE49-F238E27FC236}">
                <a16:creationId xmlns:a16="http://schemas.microsoft.com/office/drawing/2014/main" id="{631F3E97-5858-4C2D-8EFC-79D8A388280A}"/>
              </a:ext>
            </a:extLst>
          </p:cNvPr>
          <p:cNvSpPr txBox="1">
            <a:spLocks/>
          </p:cNvSpPr>
          <p:nvPr/>
        </p:nvSpPr>
        <p:spPr>
          <a:xfrm>
            <a:off x="915988" y="29918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u="sng" dirty="0">
                <a:latin typeface="Times New Roman" panose="02020603050405020304" pitchFamily="18" charset="0"/>
                <a:cs typeface="Times New Roman" panose="02020603050405020304" pitchFamily="18" charset="0"/>
              </a:rPr>
              <a:t>Méthode</a:t>
            </a:r>
          </a:p>
        </p:txBody>
      </p:sp>
      <p:sp>
        <p:nvSpPr>
          <p:cNvPr id="15" name="Rectangle à coins arrondis 24">
            <a:extLst>
              <a:ext uri="{FF2B5EF4-FFF2-40B4-BE49-F238E27FC236}">
                <a16:creationId xmlns:a16="http://schemas.microsoft.com/office/drawing/2014/main" id="{54EAA57B-0C9B-4667-BEB2-1C0012DE6594}"/>
              </a:ext>
            </a:extLst>
          </p:cNvPr>
          <p:cNvSpPr/>
          <p:nvPr/>
        </p:nvSpPr>
        <p:spPr>
          <a:xfrm>
            <a:off x="1981200" y="212725"/>
            <a:ext cx="8229600" cy="1103313"/>
          </a:xfrm>
          <a:prstGeom prst="roundRect">
            <a:avLst/>
          </a:prstGeom>
          <a:solidFill>
            <a:schemeClr val="accent5">
              <a:lumMod val="60000"/>
              <a:lumOff val="40000"/>
            </a:schemeClr>
          </a:solidFill>
          <a:ln w="571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sz="3600" dirty="0">
                <a:solidFill>
                  <a:schemeClr val="tx1"/>
                </a:solidFill>
              </a:rPr>
              <a:t>Recueil et traitement des données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1986" name="Espace réservé du numéro de diapositive 3">
            <a:extLst>
              <a:ext uri="{FF2B5EF4-FFF2-40B4-BE49-F238E27FC236}">
                <a16:creationId xmlns:a16="http://schemas.microsoft.com/office/drawing/2014/main" id="{8CCD0779-721F-4E48-BF19-CBDDE3EB427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B0ED630-7BBB-45C1-8B66-2AF75B228E10}" type="slidenum">
              <a:rPr lang="fr-FR" altLang="fr-FR" sz="1200">
                <a:solidFill>
                  <a:srgbClr val="898989"/>
                </a:solidFill>
              </a:rPr>
              <a:pPr>
                <a:spcBef>
                  <a:spcPct val="0"/>
                </a:spcBef>
                <a:buFontTx/>
                <a:buNone/>
              </a:pPr>
              <a:t>21</a:t>
            </a:fld>
            <a:endParaRPr lang="fr-FR" altLang="fr-FR" sz="1200">
              <a:solidFill>
                <a:srgbClr val="898989"/>
              </a:solidFill>
            </a:endParaRPr>
          </a:p>
        </p:txBody>
      </p:sp>
      <p:sp>
        <p:nvSpPr>
          <p:cNvPr id="5" name="Espace réservé du contenu 4">
            <a:extLst>
              <a:ext uri="{FF2B5EF4-FFF2-40B4-BE49-F238E27FC236}">
                <a16:creationId xmlns:a16="http://schemas.microsoft.com/office/drawing/2014/main" id="{B1E87D75-4490-4AB4-B337-A952823096ED}"/>
              </a:ext>
            </a:extLst>
          </p:cNvPr>
          <p:cNvSpPr>
            <a:spLocks noGrp="1"/>
          </p:cNvSpPr>
          <p:nvPr>
            <p:ph idx="1"/>
          </p:nvPr>
        </p:nvSpPr>
        <p:spPr>
          <a:xfrm>
            <a:off x="3086100" y="1181101"/>
            <a:ext cx="6191250" cy="4525963"/>
          </a:xfrm>
          <a:prstGeom prst="roundRect">
            <a:avLst/>
          </a:prstGeom>
          <a:solidFill>
            <a:schemeClr val="accent5">
              <a:lumMod val="60000"/>
              <a:lumOff val="40000"/>
            </a:schemeClr>
          </a:solidFill>
          <a:ln w="571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marL="0" indent="0" algn="ctr">
              <a:buNone/>
              <a:defRPr/>
            </a:pPr>
            <a:r>
              <a:rPr lang="fr-FR" sz="4000" b="1" dirty="0">
                <a:solidFill>
                  <a:schemeClr val="tx1"/>
                </a:solidFill>
              </a:rPr>
              <a:t>PARTIE 4</a:t>
            </a:r>
          </a:p>
          <a:p>
            <a:pPr marL="0" indent="0" algn="ctr">
              <a:buNone/>
              <a:defRPr/>
            </a:pPr>
            <a:endParaRPr lang="fr-FR" sz="4000" b="1" dirty="0">
              <a:solidFill>
                <a:schemeClr val="tx1"/>
              </a:solidFill>
            </a:endParaRPr>
          </a:p>
          <a:p>
            <a:pPr marL="0" indent="0" algn="ctr">
              <a:buNone/>
              <a:defRPr/>
            </a:pPr>
            <a:r>
              <a:rPr lang="fr-FR" sz="4000" b="1" dirty="0">
                <a:solidFill>
                  <a:schemeClr val="tx1"/>
                </a:solidFill>
              </a:rPr>
              <a:t>Résultats</a:t>
            </a:r>
          </a:p>
          <a:p>
            <a:pPr marL="0" indent="0" algn="ctr">
              <a:buNone/>
              <a:defRPr/>
            </a:pPr>
            <a:endParaRPr lang="fr-FR" sz="2400" b="1" i="1" dirty="0">
              <a:solidFill>
                <a:schemeClr val="tx1"/>
              </a:solidFill>
            </a:endParaRPr>
          </a:p>
          <a:p>
            <a:pPr marL="0" indent="0" algn="ctr">
              <a:buNone/>
              <a:defRPr/>
            </a:pPr>
            <a:r>
              <a:rPr lang="fr-FR" sz="2400" b="1" i="1" dirty="0">
                <a:solidFill>
                  <a:schemeClr val="tx1"/>
                </a:solidFill>
              </a:rPr>
              <a:t>Triade 1 (FU1, T1 et EN1)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1986" name="Espace réservé du numéro de diapositive 3">
            <a:extLst>
              <a:ext uri="{FF2B5EF4-FFF2-40B4-BE49-F238E27FC236}">
                <a16:creationId xmlns:a16="http://schemas.microsoft.com/office/drawing/2014/main" id="{8CCD0779-721F-4E48-BF19-CBDDE3EB427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B0ED630-7BBB-45C1-8B66-2AF75B228E10}" type="slidenum">
              <a:rPr lang="fr-FR" altLang="fr-FR" sz="1200">
                <a:solidFill>
                  <a:srgbClr val="898989"/>
                </a:solidFill>
              </a:rPr>
              <a:pPr>
                <a:spcBef>
                  <a:spcPct val="0"/>
                </a:spcBef>
                <a:buFontTx/>
                <a:buNone/>
              </a:pPr>
              <a:t>22</a:t>
            </a:fld>
            <a:endParaRPr lang="fr-FR" altLang="fr-FR" sz="1200">
              <a:solidFill>
                <a:srgbClr val="898989"/>
              </a:solidFill>
            </a:endParaRPr>
          </a:p>
        </p:txBody>
      </p:sp>
      <p:sp>
        <p:nvSpPr>
          <p:cNvPr id="5" name="Espace réservé du contenu 4">
            <a:extLst>
              <a:ext uri="{FF2B5EF4-FFF2-40B4-BE49-F238E27FC236}">
                <a16:creationId xmlns:a16="http://schemas.microsoft.com/office/drawing/2014/main" id="{B1E87D75-4490-4AB4-B337-A952823096ED}"/>
              </a:ext>
            </a:extLst>
          </p:cNvPr>
          <p:cNvSpPr>
            <a:spLocks noGrp="1"/>
          </p:cNvSpPr>
          <p:nvPr>
            <p:ph idx="1"/>
          </p:nvPr>
        </p:nvSpPr>
        <p:spPr>
          <a:xfrm>
            <a:off x="1586753" y="1181101"/>
            <a:ext cx="9009529" cy="4525963"/>
          </a:xfrm>
          <a:prstGeom prst="roundRect">
            <a:avLst/>
          </a:prstGeom>
          <a:solidFill>
            <a:schemeClr val="tx2">
              <a:lumMod val="20000"/>
              <a:lumOff val="80000"/>
            </a:schemeClr>
          </a:solidFill>
          <a:ln w="571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marL="0" indent="0" algn="ctr">
              <a:buNone/>
              <a:defRPr/>
            </a:pPr>
            <a:r>
              <a:rPr lang="fr-FR" sz="4000" b="1" u="sng" dirty="0">
                <a:solidFill>
                  <a:schemeClr val="tx1"/>
                </a:solidFill>
                <a:latin typeface="Times New Roman" panose="02020603050405020304" pitchFamily="18" charset="0"/>
                <a:cs typeface="Times New Roman" panose="02020603050405020304" pitchFamily="18" charset="0"/>
              </a:rPr>
              <a:t>Résultat 1</a:t>
            </a:r>
          </a:p>
          <a:p>
            <a:pPr marL="0" indent="0" algn="ctr">
              <a:buNone/>
              <a:defRPr/>
            </a:pPr>
            <a:endParaRPr lang="fr-FR" sz="4000" b="1" u="sng" dirty="0">
              <a:solidFill>
                <a:schemeClr val="tx1"/>
              </a:solidFill>
              <a:latin typeface="Times New Roman" panose="02020603050405020304" pitchFamily="18" charset="0"/>
              <a:cs typeface="Times New Roman" panose="02020603050405020304" pitchFamily="18" charset="0"/>
            </a:endParaRPr>
          </a:p>
          <a:p>
            <a:pPr marL="0" indent="0" algn="ctr">
              <a:buNone/>
            </a:pPr>
            <a:r>
              <a:rPr lang="fr-FR" sz="3200" b="1" dirty="0">
                <a:solidFill>
                  <a:schemeClr val="tx1"/>
                </a:solidFill>
              </a:rPr>
              <a:t>Les séquences de formation de l’enseignant novice pour adopter un enseignement bienveillant impactent un grand nombre de ses pratiques professionnelles  </a:t>
            </a:r>
            <a:r>
              <a:rPr lang="fr-FR" sz="4000" dirty="0"/>
              <a:t> </a:t>
            </a:r>
            <a:r>
              <a:rPr lang="fr-FR" dirty="0"/>
              <a:t> </a:t>
            </a:r>
          </a:p>
        </p:txBody>
      </p:sp>
    </p:spTree>
    <p:extLst>
      <p:ext uri="{BB962C8B-B14F-4D97-AF65-F5344CB8AC3E}">
        <p14:creationId xmlns:p14="http://schemas.microsoft.com/office/powerpoint/2010/main" val="4109469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18B5E2-7AED-7CEB-141E-6E101D0FA395}"/>
              </a:ext>
            </a:extLst>
          </p:cNvPr>
          <p:cNvSpPr>
            <a:spLocks noGrp="1"/>
          </p:cNvSpPr>
          <p:nvPr>
            <p:ph type="title"/>
          </p:nvPr>
        </p:nvSpPr>
        <p:spPr>
          <a:xfrm>
            <a:off x="838200" y="0"/>
            <a:ext cx="10515600" cy="1325563"/>
          </a:xfrm>
        </p:spPr>
        <p:txBody>
          <a:bodyPr>
            <a:normAutofit/>
          </a:bodyPr>
          <a:lstStyle/>
          <a:p>
            <a:pPr algn="ctr"/>
            <a:r>
              <a:rPr lang="fr-FR" sz="2800" b="1" dirty="0">
                <a:latin typeface="Times New Roman" panose="02020603050405020304" pitchFamily="18" charset="0"/>
                <a:cs typeface="Times New Roman" panose="02020603050405020304" pitchFamily="18" charset="0"/>
              </a:rPr>
              <a:t>Résultat 1</a:t>
            </a:r>
            <a:endParaRPr lang="fr-FR" sz="2800" u="sng" dirty="0">
              <a:latin typeface="Times New Roman" panose="02020603050405020304" pitchFamily="18" charset="0"/>
              <a:cs typeface="Times New Roman" panose="02020603050405020304" pitchFamily="18" charset="0"/>
            </a:endParaRPr>
          </a:p>
        </p:txBody>
      </p:sp>
      <p:sp>
        <p:nvSpPr>
          <p:cNvPr id="3" name="ZoneTexte 2">
            <a:extLst>
              <a:ext uri="{FF2B5EF4-FFF2-40B4-BE49-F238E27FC236}">
                <a16:creationId xmlns:a16="http://schemas.microsoft.com/office/drawing/2014/main" id="{791CDC64-8B12-1C97-63BE-6CFF2964EFE6}"/>
              </a:ext>
            </a:extLst>
          </p:cNvPr>
          <p:cNvSpPr txBox="1"/>
          <p:nvPr/>
        </p:nvSpPr>
        <p:spPr>
          <a:xfrm>
            <a:off x="838200" y="1566194"/>
            <a:ext cx="10782301" cy="4893647"/>
          </a:xfrm>
          <a:prstGeom prst="rect">
            <a:avLst/>
          </a:prstGeom>
          <a:noFill/>
        </p:spPr>
        <p:txBody>
          <a:bodyPr wrap="square" rtlCol="0">
            <a:spAutoFit/>
          </a:bodyPr>
          <a:lstStyle/>
          <a:p>
            <a:pPr algn="just"/>
            <a:endParaRPr lang="fr-FR" sz="2400" b="1" kern="100" dirty="0">
              <a:solidFill>
                <a:srgbClr val="000000"/>
              </a:solidFill>
              <a:latin typeface="Times New Roman" panose="02020603050405020304" pitchFamily="18" charset="0"/>
              <a:cs typeface="Times New Roman" panose="02020603050405020304" pitchFamily="18" charset="0"/>
            </a:endParaRPr>
          </a:p>
          <a:p>
            <a:pPr algn="just"/>
            <a:endParaRPr lang="fr-FR" sz="2400" b="1" kern="100" dirty="0">
              <a:solidFill>
                <a:srgbClr val="000000"/>
              </a:solidFill>
              <a:latin typeface="Times New Roman" panose="02020603050405020304" pitchFamily="18" charset="0"/>
              <a:cs typeface="Times New Roman" panose="02020603050405020304" pitchFamily="18" charset="0"/>
            </a:endParaRPr>
          </a:p>
          <a:p>
            <a:pPr algn="just"/>
            <a:r>
              <a:rPr lang="fr-FR" sz="2400" b="1" kern="100" dirty="0">
                <a:solidFill>
                  <a:srgbClr val="000000"/>
                </a:solidFill>
                <a:latin typeface="Times New Roman" panose="02020603050405020304" pitchFamily="18" charset="0"/>
                <a:cs typeface="Times New Roman" panose="02020603050405020304" pitchFamily="18" charset="0"/>
              </a:rPr>
              <a:t> </a:t>
            </a:r>
          </a:p>
          <a:p>
            <a:pPr algn="just"/>
            <a:endParaRPr lang="fr-FR" sz="2400" b="1" kern="100" dirty="0">
              <a:solidFill>
                <a:srgbClr val="000000"/>
              </a:solidFill>
              <a:latin typeface="Times New Roman" panose="02020603050405020304" pitchFamily="18" charset="0"/>
              <a:cs typeface="Times New Roman" panose="02020603050405020304" pitchFamily="18" charset="0"/>
            </a:endParaRPr>
          </a:p>
          <a:p>
            <a:pPr algn="just"/>
            <a:endParaRPr lang="fr-FR" sz="2400" b="1" kern="100" dirty="0">
              <a:solidFill>
                <a:srgbClr val="000000"/>
              </a:solidFill>
              <a:latin typeface="Times New Roman" panose="02020603050405020304" pitchFamily="18" charset="0"/>
              <a:cs typeface="Times New Roman" panose="02020603050405020304" pitchFamily="18" charset="0"/>
            </a:endParaRPr>
          </a:p>
          <a:p>
            <a:pPr algn="just"/>
            <a:endParaRPr lang="fr-FR" sz="2400" kern="100" dirty="0">
              <a:solidFill>
                <a:srgbClr val="000000"/>
              </a:solidFill>
              <a:latin typeface="Times New Roman" panose="02020603050405020304" pitchFamily="18" charset="0"/>
              <a:cs typeface="Times New Roman" panose="02020603050405020304" pitchFamily="18" charset="0"/>
            </a:endParaRPr>
          </a:p>
          <a:p>
            <a:pPr algn="just"/>
            <a:endParaRPr lang="fr-FR" sz="2400" kern="100" dirty="0">
              <a:solidFill>
                <a:srgbClr val="000000"/>
              </a:solidFill>
              <a:latin typeface="Times New Roman" panose="02020603050405020304" pitchFamily="18" charset="0"/>
              <a:cs typeface="Times New Roman" panose="02020603050405020304" pitchFamily="18" charset="0"/>
            </a:endParaRPr>
          </a:p>
          <a:p>
            <a:pPr algn="just"/>
            <a:endParaRPr lang="fr-FR" sz="2400" kern="100" dirty="0">
              <a:solidFill>
                <a:srgbClr val="000000"/>
              </a:solidFill>
              <a:latin typeface="Times New Roman" panose="02020603050405020304" pitchFamily="18" charset="0"/>
              <a:cs typeface="Times New Roman" panose="02020603050405020304" pitchFamily="18" charset="0"/>
            </a:endParaRPr>
          </a:p>
          <a:p>
            <a:pPr algn="just"/>
            <a:endParaRPr lang="fr-FR" sz="2400" kern="100" dirty="0">
              <a:solidFill>
                <a:srgbClr val="000000"/>
              </a:solidFill>
              <a:latin typeface="Times New Roman" panose="02020603050405020304" pitchFamily="18" charset="0"/>
              <a:cs typeface="Times New Roman" panose="02020603050405020304" pitchFamily="18" charset="0"/>
            </a:endParaRPr>
          </a:p>
          <a:p>
            <a:pPr algn="just"/>
            <a:endParaRPr lang="fr-FR" sz="2400" kern="100" dirty="0">
              <a:solidFill>
                <a:srgbClr val="000000"/>
              </a:solidFill>
              <a:latin typeface="Times New Roman" panose="02020603050405020304" pitchFamily="18" charset="0"/>
              <a:cs typeface="Times New Roman" panose="02020603050405020304" pitchFamily="18" charset="0"/>
            </a:endParaRPr>
          </a:p>
          <a:p>
            <a:pPr algn="just"/>
            <a:endParaRPr lang="fr-FR" sz="2400" kern="100" dirty="0">
              <a:solidFill>
                <a:srgbClr val="000000"/>
              </a:solidFill>
              <a:latin typeface="Times New Roman" panose="02020603050405020304" pitchFamily="18" charset="0"/>
              <a:cs typeface="Times New Roman" panose="02020603050405020304" pitchFamily="18" charset="0"/>
            </a:endParaRPr>
          </a:p>
          <a:p>
            <a:pPr marL="457200" indent="-457200" algn="just">
              <a:buAutoNum type="arabicPeriod"/>
            </a:pPr>
            <a:endParaRPr lang="fr-FR" sz="2400" kern="100" dirty="0">
              <a:solidFill>
                <a:srgbClr val="000000"/>
              </a:solidFill>
              <a:latin typeface="Times New Roman" panose="02020603050405020304" pitchFamily="18" charset="0"/>
              <a:cs typeface="Times New Roman" panose="02020603050405020304" pitchFamily="18" charset="0"/>
            </a:endParaRPr>
          </a:p>
          <a:p>
            <a:pPr algn="just"/>
            <a:endParaRPr lang="fr-FR" sz="2400" kern="100" dirty="0">
              <a:solidFill>
                <a:srgbClr val="000000"/>
              </a:solidFill>
              <a:latin typeface="Times New Roman" panose="02020603050405020304" pitchFamily="18" charset="0"/>
              <a:cs typeface="Times New Roman" panose="02020603050405020304" pitchFamily="18" charset="0"/>
            </a:endParaRPr>
          </a:p>
        </p:txBody>
      </p:sp>
      <p:pic>
        <p:nvPicPr>
          <p:cNvPr id="7" name="Image 6">
            <a:extLst>
              <a:ext uri="{FF2B5EF4-FFF2-40B4-BE49-F238E27FC236}">
                <a16:creationId xmlns:a16="http://schemas.microsoft.com/office/drawing/2014/main" id="{3EDD62CC-08DF-0019-97C6-F3FFF9D824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5166" y="1503124"/>
            <a:ext cx="2987477" cy="4507711"/>
          </a:xfrm>
          <a:prstGeom prst="rect">
            <a:avLst/>
          </a:prstGeom>
        </p:spPr>
      </p:pic>
      <p:sp>
        <p:nvSpPr>
          <p:cNvPr id="5" name="ZoneTexte 4">
            <a:extLst>
              <a:ext uri="{FF2B5EF4-FFF2-40B4-BE49-F238E27FC236}">
                <a16:creationId xmlns:a16="http://schemas.microsoft.com/office/drawing/2014/main" id="{75E3E04F-D10B-417E-B4AD-C36F24B89282}"/>
              </a:ext>
            </a:extLst>
          </p:cNvPr>
          <p:cNvSpPr txBox="1"/>
          <p:nvPr/>
        </p:nvSpPr>
        <p:spPr>
          <a:xfrm>
            <a:off x="838199" y="2152485"/>
            <a:ext cx="7528123" cy="5293757"/>
          </a:xfrm>
          <a:prstGeom prst="rect">
            <a:avLst/>
          </a:prstGeom>
          <a:noFill/>
        </p:spPr>
        <p:txBody>
          <a:bodyPr wrap="square" rtlCol="0">
            <a:spAutoFit/>
          </a:bodyPr>
          <a:lstStyle/>
          <a:p>
            <a:pPr marL="342900" indent="-342900" algn="just">
              <a:buFont typeface="Wingdings" panose="05000000000000000000" pitchFamily="2" charset="2"/>
              <a:buChar char="q"/>
            </a:pPr>
            <a:endParaRPr lang="fr-FR" sz="2000" kern="1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fr-FR" sz="2000" kern="100" dirty="0">
                <a:latin typeface="Times New Roman" panose="02020603050405020304" pitchFamily="18" charset="0"/>
                <a:cs typeface="Times New Roman" panose="02020603050405020304" pitchFamily="18" charset="0"/>
              </a:rPr>
              <a:t>Fin de la leçon n°4 d’une séquence de 12 leçons en Arts du Cirque</a:t>
            </a:r>
          </a:p>
          <a:p>
            <a:pPr algn="just"/>
            <a:endParaRPr lang="fr-FR" sz="2000" kern="1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fr-FR" sz="2000" kern="100" dirty="0">
                <a:latin typeface="Times New Roman" panose="02020603050405020304" pitchFamily="18" charset="0"/>
                <a:cs typeface="Times New Roman" panose="02020603050405020304" pitchFamily="18" charset="0"/>
              </a:rPr>
              <a:t>Classe de 5e</a:t>
            </a:r>
          </a:p>
          <a:p>
            <a:pPr marL="342900" indent="-342900" algn="just">
              <a:buFont typeface="Wingdings" panose="05000000000000000000" pitchFamily="2" charset="2"/>
              <a:buChar char="q"/>
            </a:pPr>
            <a:endParaRPr lang="fr-FR" sz="2000" kern="1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fr-FR" sz="2000" kern="100" dirty="0">
                <a:latin typeface="Times New Roman" panose="02020603050405020304" pitchFamily="18" charset="0"/>
                <a:cs typeface="Times New Roman" panose="02020603050405020304" pitchFamily="18" charset="0"/>
              </a:rPr>
              <a:t>Co-enseignement Tuteur et EN1</a:t>
            </a:r>
          </a:p>
          <a:p>
            <a:pPr marL="342900" indent="-342900" algn="just">
              <a:buFont typeface="Wingdings" panose="05000000000000000000" pitchFamily="2" charset="2"/>
              <a:buChar char="q"/>
            </a:pPr>
            <a:endParaRPr lang="fr-FR" sz="2000" kern="100" dirty="0">
              <a:solidFill>
                <a:srgbClr val="00000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fr-FR" sz="2000" kern="100" dirty="0">
                <a:solidFill>
                  <a:srgbClr val="000000"/>
                </a:solidFill>
                <a:latin typeface="Times New Roman" panose="02020603050405020304" pitchFamily="18" charset="0"/>
                <a:cs typeface="Times New Roman" panose="02020603050405020304" pitchFamily="18" charset="0"/>
              </a:rPr>
              <a:t>L’EN1 a choisi de mettre en pratique une technique bienveillante apprise en formation : « Orienter l’attention des élèves vers des aspects satisfaisants du quotidien avec l’aide d’un carnet de suivi ». </a:t>
            </a:r>
          </a:p>
          <a:p>
            <a:pPr marL="342900" indent="-342900" algn="just">
              <a:buFont typeface="Wingdings" panose="05000000000000000000" pitchFamily="2" charset="2"/>
              <a:buChar char="q"/>
            </a:pPr>
            <a:endParaRPr lang="fr-FR" sz="2000" kern="100" dirty="0">
              <a:solidFill>
                <a:srgbClr val="00000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fr-FR" sz="2000" kern="100" dirty="0">
                <a:solidFill>
                  <a:srgbClr val="000000"/>
                </a:solidFill>
                <a:latin typeface="Times New Roman" panose="02020603050405020304" pitchFamily="18" charset="0"/>
                <a:cs typeface="Times New Roman" panose="02020603050405020304" pitchFamily="18" charset="0"/>
              </a:rPr>
              <a:t>Lors de son EAC, l’EN1 suit la règle  : [« Expliquer le questionnaire sur la bienveillance » vaut pour « dire aux élèves ce qu’ils doivent faire » ce qui obtient pour résultat « de tenir compte des résultats pour comprendre les élèves et adapter son enseignement »]. </a:t>
            </a:r>
          </a:p>
          <a:p>
            <a:pPr marL="342900" indent="-342900">
              <a:buFont typeface="Wingdings" panose="05000000000000000000" pitchFamily="2" charset="2"/>
              <a:buChar char="q"/>
            </a:pPr>
            <a:endParaRPr lang="fr-FR" sz="2000" kern="100" dirty="0">
              <a:solidFill>
                <a:srgbClr val="000000"/>
              </a:solidFill>
              <a:latin typeface="Times New Roman" panose="02020603050405020304" pitchFamily="18" charset="0"/>
              <a:cs typeface="Times New Roman" panose="02020603050405020304" pitchFamily="18" charset="0"/>
            </a:endParaRPr>
          </a:p>
          <a:p>
            <a:endParaRPr lang="fr-FR" dirty="0"/>
          </a:p>
        </p:txBody>
      </p:sp>
      <p:sp>
        <p:nvSpPr>
          <p:cNvPr id="6" name="Rectangle à coins arrondis 11">
            <a:extLst>
              <a:ext uri="{FF2B5EF4-FFF2-40B4-BE49-F238E27FC236}">
                <a16:creationId xmlns:a16="http://schemas.microsoft.com/office/drawing/2014/main" id="{DE52735F-2A58-479F-977D-77171AC4BEE3}"/>
              </a:ext>
            </a:extLst>
          </p:cNvPr>
          <p:cNvSpPr/>
          <p:nvPr/>
        </p:nvSpPr>
        <p:spPr>
          <a:xfrm>
            <a:off x="4501405" y="276670"/>
            <a:ext cx="3448050" cy="796925"/>
          </a:xfrm>
          <a:prstGeom prst="roundRect">
            <a:avLst/>
          </a:prstGeom>
          <a:solidFill>
            <a:schemeClr val="accent5">
              <a:lumMod val="60000"/>
              <a:lumOff val="40000"/>
            </a:schemeClr>
          </a:solidFill>
          <a:ln w="3810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sz="2800" dirty="0">
                <a:solidFill>
                  <a:schemeClr val="tx1"/>
                </a:solidFill>
              </a:rPr>
              <a:t>Résultat 1</a:t>
            </a:r>
          </a:p>
        </p:txBody>
      </p:sp>
      <p:sp>
        <p:nvSpPr>
          <p:cNvPr id="8" name="Rectangle à coins arrondis 11">
            <a:extLst>
              <a:ext uri="{FF2B5EF4-FFF2-40B4-BE49-F238E27FC236}">
                <a16:creationId xmlns:a16="http://schemas.microsoft.com/office/drawing/2014/main" id="{6C7E7A26-DFC1-4C78-A741-43522C20445A}"/>
              </a:ext>
            </a:extLst>
          </p:cNvPr>
          <p:cNvSpPr/>
          <p:nvPr/>
        </p:nvSpPr>
        <p:spPr>
          <a:xfrm>
            <a:off x="960342" y="1314226"/>
            <a:ext cx="5292539" cy="796925"/>
          </a:xfrm>
          <a:prstGeom prst="roundRect">
            <a:avLst/>
          </a:prstGeom>
          <a:solidFill>
            <a:schemeClr val="tx2">
              <a:lumMod val="20000"/>
              <a:lumOff val="80000"/>
            </a:schemeClr>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sz="2800" dirty="0">
                <a:solidFill>
                  <a:schemeClr val="tx1"/>
                </a:solidFill>
              </a:rPr>
              <a:t>Résultat de l’enseignant novice</a:t>
            </a:r>
          </a:p>
        </p:txBody>
      </p:sp>
    </p:spTree>
    <p:extLst>
      <p:ext uri="{BB962C8B-B14F-4D97-AF65-F5344CB8AC3E}">
        <p14:creationId xmlns:p14="http://schemas.microsoft.com/office/powerpoint/2010/main" val="2301929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18B5E2-7AED-7CEB-141E-6E101D0FA395}"/>
              </a:ext>
            </a:extLst>
          </p:cNvPr>
          <p:cNvSpPr>
            <a:spLocks noGrp="1"/>
          </p:cNvSpPr>
          <p:nvPr>
            <p:ph type="title"/>
          </p:nvPr>
        </p:nvSpPr>
        <p:spPr>
          <a:xfrm>
            <a:off x="838200" y="0"/>
            <a:ext cx="10515600" cy="1325563"/>
          </a:xfrm>
        </p:spPr>
        <p:txBody>
          <a:bodyPr>
            <a:normAutofit/>
          </a:bodyPr>
          <a:lstStyle/>
          <a:p>
            <a:pPr algn="ctr"/>
            <a:r>
              <a:rPr lang="fr-FR" sz="2800" b="1" dirty="0">
                <a:latin typeface="Times New Roman" panose="02020603050405020304" pitchFamily="18" charset="0"/>
                <a:cs typeface="Times New Roman" panose="02020603050405020304" pitchFamily="18" charset="0"/>
              </a:rPr>
              <a:t>Résultat 1</a:t>
            </a:r>
            <a:endParaRPr lang="fr-FR" sz="2800" u="sng" dirty="0">
              <a:latin typeface="Times New Roman" panose="02020603050405020304" pitchFamily="18" charset="0"/>
              <a:cs typeface="Times New Roman" panose="02020603050405020304" pitchFamily="18" charset="0"/>
            </a:endParaRPr>
          </a:p>
        </p:txBody>
      </p:sp>
      <p:sp>
        <p:nvSpPr>
          <p:cNvPr id="3" name="ZoneTexte 2">
            <a:extLst>
              <a:ext uri="{FF2B5EF4-FFF2-40B4-BE49-F238E27FC236}">
                <a16:creationId xmlns:a16="http://schemas.microsoft.com/office/drawing/2014/main" id="{791CDC64-8B12-1C97-63BE-6CFF2964EFE6}"/>
              </a:ext>
            </a:extLst>
          </p:cNvPr>
          <p:cNvSpPr txBox="1"/>
          <p:nvPr/>
        </p:nvSpPr>
        <p:spPr>
          <a:xfrm>
            <a:off x="704849" y="1593088"/>
            <a:ext cx="10782301" cy="2308324"/>
          </a:xfrm>
          <a:prstGeom prst="rect">
            <a:avLst/>
          </a:prstGeom>
          <a:noFill/>
        </p:spPr>
        <p:txBody>
          <a:bodyPr wrap="square" rtlCol="0">
            <a:spAutoFit/>
          </a:bodyPr>
          <a:lstStyle/>
          <a:p>
            <a:pPr algn="just"/>
            <a:endParaRPr lang="fr-FR" sz="2400" b="1" kern="100" dirty="0">
              <a:solidFill>
                <a:srgbClr val="000000"/>
              </a:solidFill>
              <a:latin typeface="Times New Roman" panose="02020603050405020304" pitchFamily="18" charset="0"/>
              <a:cs typeface="Times New Roman" panose="02020603050405020304" pitchFamily="18" charset="0"/>
            </a:endParaRPr>
          </a:p>
          <a:p>
            <a:pPr algn="just"/>
            <a:endParaRPr lang="fr-FR" sz="2400" b="1" kern="100" dirty="0">
              <a:solidFill>
                <a:srgbClr val="000000"/>
              </a:solidFill>
              <a:latin typeface="Times New Roman" panose="02020603050405020304" pitchFamily="18" charset="0"/>
              <a:cs typeface="Times New Roman" panose="02020603050405020304" pitchFamily="18" charset="0"/>
            </a:endParaRPr>
          </a:p>
          <a:p>
            <a:pPr algn="just"/>
            <a:endParaRPr lang="fr-FR" sz="2400" kern="100" dirty="0">
              <a:solidFill>
                <a:srgbClr val="000000"/>
              </a:solidFill>
              <a:latin typeface="Times New Roman" panose="02020603050405020304" pitchFamily="18" charset="0"/>
              <a:cs typeface="Times New Roman" panose="02020603050405020304" pitchFamily="18" charset="0"/>
            </a:endParaRPr>
          </a:p>
          <a:p>
            <a:pPr algn="just"/>
            <a:endParaRPr lang="fr-FR" sz="2400" kern="100" dirty="0">
              <a:solidFill>
                <a:srgbClr val="000000"/>
              </a:solidFill>
              <a:highlight>
                <a:srgbClr val="FF0000"/>
              </a:highlight>
              <a:latin typeface="Times New Roman" panose="02020603050405020304" pitchFamily="18" charset="0"/>
              <a:cs typeface="Times New Roman" panose="02020603050405020304" pitchFamily="18" charset="0"/>
            </a:endParaRPr>
          </a:p>
          <a:p>
            <a:pPr algn="just"/>
            <a:r>
              <a:rPr lang="fr-FR" sz="2400" kern="100" dirty="0">
                <a:solidFill>
                  <a:srgbClr val="000000"/>
                </a:solidFill>
                <a:highlight>
                  <a:srgbClr val="FF0000"/>
                </a:highlight>
                <a:latin typeface="Times New Roman" panose="02020603050405020304" pitchFamily="18" charset="0"/>
                <a:cs typeface="Times New Roman" panose="02020603050405020304" pitchFamily="18" charset="0"/>
              </a:rPr>
              <a:t>DIAPO un peu vide</a:t>
            </a:r>
          </a:p>
          <a:p>
            <a:pPr algn="just"/>
            <a:endParaRPr lang="fr-FR" sz="2400" kern="100" dirty="0">
              <a:solidFill>
                <a:srgbClr val="000000"/>
              </a:solidFill>
              <a:latin typeface="Times New Roman" panose="02020603050405020304" pitchFamily="18" charset="0"/>
              <a:cs typeface="Times New Roman" panose="02020603050405020304" pitchFamily="18" charset="0"/>
            </a:endParaRPr>
          </a:p>
        </p:txBody>
      </p:sp>
      <p:pic>
        <p:nvPicPr>
          <p:cNvPr id="5" name="Image 4">
            <a:extLst>
              <a:ext uri="{FF2B5EF4-FFF2-40B4-BE49-F238E27FC236}">
                <a16:creationId xmlns:a16="http://schemas.microsoft.com/office/drawing/2014/main" id="{DE953BFD-0989-25BA-7B71-E2F26DD23C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6396" y="2459730"/>
            <a:ext cx="3760533" cy="3362846"/>
          </a:xfrm>
          <a:prstGeom prst="rect">
            <a:avLst/>
          </a:prstGeom>
        </p:spPr>
      </p:pic>
      <p:sp>
        <p:nvSpPr>
          <p:cNvPr id="6" name="Rectangle à coins arrondis 11">
            <a:extLst>
              <a:ext uri="{FF2B5EF4-FFF2-40B4-BE49-F238E27FC236}">
                <a16:creationId xmlns:a16="http://schemas.microsoft.com/office/drawing/2014/main" id="{EEEE862A-DB46-4345-A738-F4D0ACACA1A4}"/>
              </a:ext>
            </a:extLst>
          </p:cNvPr>
          <p:cNvSpPr/>
          <p:nvPr/>
        </p:nvSpPr>
        <p:spPr>
          <a:xfrm>
            <a:off x="4501405" y="276670"/>
            <a:ext cx="3448050" cy="796925"/>
          </a:xfrm>
          <a:prstGeom prst="roundRect">
            <a:avLst/>
          </a:prstGeom>
          <a:solidFill>
            <a:schemeClr val="accent5">
              <a:lumMod val="60000"/>
              <a:lumOff val="40000"/>
            </a:schemeClr>
          </a:solidFill>
          <a:ln w="28575">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sz="2800" dirty="0">
                <a:solidFill>
                  <a:schemeClr val="tx1"/>
                </a:solidFill>
              </a:rPr>
              <a:t>Résultat 1</a:t>
            </a:r>
          </a:p>
        </p:txBody>
      </p:sp>
      <p:sp>
        <p:nvSpPr>
          <p:cNvPr id="7" name="Rectangle à coins arrondis 11">
            <a:extLst>
              <a:ext uri="{FF2B5EF4-FFF2-40B4-BE49-F238E27FC236}">
                <a16:creationId xmlns:a16="http://schemas.microsoft.com/office/drawing/2014/main" id="{886A33E8-A32B-4773-9DF3-91723D840893}"/>
              </a:ext>
            </a:extLst>
          </p:cNvPr>
          <p:cNvSpPr/>
          <p:nvPr/>
        </p:nvSpPr>
        <p:spPr>
          <a:xfrm>
            <a:off x="704849" y="1593088"/>
            <a:ext cx="4812924" cy="796925"/>
          </a:xfrm>
          <a:prstGeom prst="roundRect">
            <a:avLst/>
          </a:prstGeom>
          <a:solidFill>
            <a:schemeClr val="tx2">
              <a:lumMod val="20000"/>
              <a:lumOff val="80000"/>
            </a:schemeClr>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sz="2800" dirty="0">
                <a:solidFill>
                  <a:schemeClr val="tx1"/>
                </a:solidFill>
              </a:rPr>
              <a:t>Résultat de l’enseignant novice</a:t>
            </a:r>
          </a:p>
        </p:txBody>
      </p:sp>
      <p:sp>
        <p:nvSpPr>
          <p:cNvPr id="8" name="Rectangle à coins arrondis 11">
            <a:extLst>
              <a:ext uri="{FF2B5EF4-FFF2-40B4-BE49-F238E27FC236}">
                <a16:creationId xmlns:a16="http://schemas.microsoft.com/office/drawing/2014/main" id="{1648F3A1-4144-48CD-AB1C-831E18DAE07D}"/>
              </a:ext>
            </a:extLst>
          </p:cNvPr>
          <p:cNvSpPr/>
          <p:nvPr/>
        </p:nvSpPr>
        <p:spPr>
          <a:xfrm>
            <a:off x="704849" y="3116582"/>
            <a:ext cx="2724151" cy="1125102"/>
          </a:xfrm>
          <a:prstGeom prst="roundRect">
            <a:avLst/>
          </a:prstGeom>
          <a:solidFill>
            <a:schemeClr val="tx2">
              <a:lumMod val="20000"/>
              <a:lumOff val="80000"/>
            </a:schemeClr>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2000" kern="100" dirty="0">
                <a:solidFill>
                  <a:srgbClr val="000000"/>
                </a:solidFill>
                <a:latin typeface="Times New Roman" panose="02020603050405020304" pitchFamily="18" charset="0"/>
                <a:cs typeface="Times New Roman" panose="02020603050405020304" pitchFamily="18" charset="0"/>
              </a:rPr>
              <a:t>Importance de cette pratique bienveillante</a:t>
            </a:r>
            <a:endParaRPr lang="fr-FR" sz="2000" dirty="0">
              <a:solidFill>
                <a:schemeClr val="tx1"/>
              </a:solidFill>
            </a:endParaRPr>
          </a:p>
        </p:txBody>
      </p:sp>
      <p:sp>
        <p:nvSpPr>
          <p:cNvPr id="9" name="Rectangle à coins arrondis 11">
            <a:extLst>
              <a:ext uri="{FF2B5EF4-FFF2-40B4-BE49-F238E27FC236}">
                <a16:creationId xmlns:a16="http://schemas.microsoft.com/office/drawing/2014/main" id="{2BD27BDA-8A40-4D50-A421-16334CFA58A6}"/>
              </a:ext>
            </a:extLst>
          </p:cNvPr>
          <p:cNvSpPr/>
          <p:nvPr/>
        </p:nvSpPr>
        <p:spPr>
          <a:xfrm>
            <a:off x="2349873" y="4077525"/>
            <a:ext cx="2724151" cy="1125102"/>
          </a:xfrm>
          <a:prstGeom prst="roundRect">
            <a:avLst/>
          </a:prstGeom>
          <a:solidFill>
            <a:schemeClr val="tx2">
              <a:lumMod val="20000"/>
              <a:lumOff val="80000"/>
            </a:schemeClr>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2000" kern="100" dirty="0">
                <a:solidFill>
                  <a:srgbClr val="000000"/>
                </a:solidFill>
                <a:latin typeface="Times New Roman" panose="02020603050405020304" pitchFamily="18" charset="0"/>
                <a:cs typeface="Times New Roman" panose="02020603050405020304" pitchFamily="18" charset="0"/>
              </a:rPr>
              <a:t>Pratique profitable pour les élèves</a:t>
            </a:r>
            <a:endParaRPr lang="fr-FR" sz="2000" dirty="0">
              <a:solidFill>
                <a:schemeClr val="tx1"/>
              </a:solidFill>
            </a:endParaRPr>
          </a:p>
        </p:txBody>
      </p:sp>
      <p:sp>
        <p:nvSpPr>
          <p:cNvPr id="10" name="Rectangle à coins arrondis 11">
            <a:extLst>
              <a:ext uri="{FF2B5EF4-FFF2-40B4-BE49-F238E27FC236}">
                <a16:creationId xmlns:a16="http://schemas.microsoft.com/office/drawing/2014/main" id="{CC9DE22D-1C15-47D2-9F1E-B073A79781AD}"/>
              </a:ext>
            </a:extLst>
          </p:cNvPr>
          <p:cNvSpPr/>
          <p:nvPr/>
        </p:nvSpPr>
        <p:spPr>
          <a:xfrm>
            <a:off x="987797" y="5038468"/>
            <a:ext cx="2724151" cy="1125102"/>
          </a:xfrm>
          <a:prstGeom prst="roundRect">
            <a:avLst/>
          </a:prstGeom>
          <a:solidFill>
            <a:schemeClr val="tx2">
              <a:lumMod val="20000"/>
              <a:lumOff val="80000"/>
            </a:schemeClr>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2000" dirty="0">
                <a:solidFill>
                  <a:schemeClr val="tx1"/>
                </a:solidFill>
              </a:rPr>
              <a:t>Pratique à répéter</a:t>
            </a:r>
          </a:p>
        </p:txBody>
      </p:sp>
    </p:spTree>
    <p:extLst>
      <p:ext uri="{BB962C8B-B14F-4D97-AF65-F5344CB8AC3E}">
        <p14:creationId xmlns:p14="http://schemas.microsoft.com/office/powerpoint/2010/main" val="1068314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18B5E2-7AED-7CEB-141E-6E101D0FA395}"/>
              </a:ext>
            </a:extLst>
          </p:cNvPr>
          <p:cNvSpPr>
            <a:spLocks noGrp="1"/>
          </p:cNvSpPr>
          <p:nvPr>
            <p:ph type="title"/>
          </p:nvPr>
        </p:nvSpPr>
        <p:spPr>
          <a:xfrm>
            <a:off x="838200" y="0"/>
            <a:ext cx="10515600" cy="1325563"/>
          </a:xfrm>
        </p:spPr>
        <p:txBody>
          <a:bodyPr>
            <a:normAutofit/>
          </a:bodyPr>
          <a:lstStyle/>
          <a:p>
            <a:pPr algn="ctr"/>
            <a:r>
              <a:rPr lang="fr-FR" sz="2800" b="1" dirty="0">
                <a:latin typeface="Times New Roman" panose="02020603050405020304" pitchFamily="18" charset="0"/>
                <a:cs typeface="Times New Roman" panose="02020603050405020304" pitchFamily="18" charset="0"/>
              </a:rPr>
              <a:t>Résultat 1</a:t>
            </a:r>
            <a:endParaRPr lang="fr-FR" sz="2800" u="sng" dirty="0">
              <a:latin typeface="Times New Roman" panose="02020603050405020304" pitchFamily="18" charset="0"/>
              <a:cs typeface="Times New Roman" panose="02020603050405020304" pitchFamily="18" charset="0"/>
            </a:endParaRPr>
          </a:p>
        </p:txBody>
      </p:sp>
      <p:sp>
        <p:nvSpPr>
          <p:cNvPr id="3" name="ZoneTexte 2">
            <a:extLst>
              <a:ext uri="{FF2B5EF4-FFF2-40B4-BE49-F238E27FC236}">
                <a16:creationId xmlns:a16="http://schemas.microsoft.com/office/drawing/2014/main" id="{791CDC64-8B12-1C97-63BE-6CFF2964EFE6}"/>
              </a:ext>
            </a:extLst>
          </p:cNvPr>
          <p:cNvSpPr txBox="1"/>
          <p:nvPr/>
        </p:nvSpPr>
        <p:spPr>
          <a:xfrm>
            <a:off x="838200" y="1566194"/>
            <a:ext cx="10782301" cy="4524315"/>
          </a:xfrm>
          <a:prstGeom prst="rect">
            <a:avLst/>
          </a:prstGeom>
          <a:noFill/>
        </p:spPr>
        <p:txBody>
          <a:bodyPr wrap="square" rtlCol="0">
            <a:spAutoFit/>
          </a:bodyPr>
          <a:lstStyle/>
          <a:p>
            <a:pPr algn="just"/>
            <a:r>
              <a:rPr lang="fr-FR" sz="2400" b="1" kern="100" dirty="0">
                <a:solidFill>
                  <a:srgbClr val="000000"/>
                </a:solidFill>
                <a:latin typeface="Times New Roman" panose="02020603050405020304" pitchFamily="18" charset="0"/>
                <a:cs typeface="Times New Roman" panose="02020603050405020304" pitchFamily="18" charset="0"/>
              </a:rPr>
              <a:t>Résultats Elève </a:t>
            </a:r>
            <a:r>
              <a:rPr lang="fr-FR" sz="2400" b="1" kern="100" dirty="0">
                <a:solidFill>
                  <a:srgbClr val="FF0000"/>
                </a:solidFill>
                <a:latin typeface="Times New Roman" panose="02020603050405020304" pitchFamily="18" charset="0"/>
                <a:cs typeface="Times New Roman" panose="02020603050405020304" pitchFamily="18" charset="0"/>
              </a:rPr>
              <a:t>Autre photo</a:t>
            </a:r>
          </a:p>
          <a:p>
            <a:pPr algn="just"/>
            <a:endParaRPr lang="fr-FR" sz="2400" b="1" kern="100" dirty="0">
              <a:solidFill>
                <a:srgbClr val="000000"/>
              </a:solidFill>
              <a:latin typeface="Times New Roman" panose="02020603050405020304" pitchFamily="18" charset="0"/>
              <a:cs typeface="Times New Roman" panose="02020603050405020304" pitchFamily="18" charset="0"/>
            </a:endParaRPr>
          </a:p>
          <a:p>
            <a:pPr algn="just"/>
            <a:endParaRPr lang="fr-FR" sz="2400" b="1" kern="100" dirty="0">
              <a:solidFill>
                <a:srgbClr val="00000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fr-FR" sz="2400" kern="100" dirty="0">
                <a:latin typeface="Times New Roman" panose="02020603050405020304" pitchFamily="18" charset="0"/>
                <a:cs typeface="Times New Roman" panose="02020603050405020304" pitchFamily="18" charset="0"/>
              </a:rPr>
              <a:t>Auto-confrontation d’un élève au même moment du dispositif</a:t>
            </a:r>
          </a:p>
          <a:p>
            <a:pPr algn="just"/>
            <a:endParaRPr lang="fr-FR" sz="2400" kern="1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fr-FR" sz="2400" kern="100" dirty="0">
                <a:solidFill>
                  <a:srgbClr val="000000"/>
                </a:solidFill>
                <a:latin typeface="Times New Roman" panose="02020603050405020304" pitchFamily="18" charset="0"/>
                <a:cs typeface="Times New Roman" panose="02020603050405020304" pitchFamily="18" charset="0"/>
              </a:rPr>
              <a:t>Il suit la règle : [« Répondre aux questions posées » vaut pour « exprimer son ressenti » ce qui obtient comme résultat « que l’EN1 le connaisse mieux »]. </a:t>
            </a:r>
          </a:p>
          <a:p>
            <a:pPr marL="342900" indent="-342900" algn="just">
              <a:buFont typeface="Wingdings" panose="05000000000000000000" pitchFamily="2" charset="2"/>
              <a:buChar char="q"/>
            </a:pPr>
            <a:endParaRPr lang="fr-FR" sz="2400" kern="100" dirty="0">
              <a:solidFill>
                <a:srgbClr val="00000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fr-FR" sz="2400" kern="100" dirty="0">
                <a:solidFill>
                  <a:srgbClr val="000000"/>
                </a:solidFill>
                <a:latin typeface="Times New Roman" panose="02020603050405020304" pitchFamily="18" charset="0"/>
                <a:cs typeface="Times New Roman" panose="02020603050405020304" pitchFamily="18" charset="0"/>
              </a:rPr>
              <a:t>Satisfaction de l’élève que l’EN1 se préoccupe de lui. </a:t>
            </a:r>
          </a:p>
          <a:p>
            <a:pPr marL="342900" indent="-342900" algn="just">
              <a:buFont typeface="Wingdings" panose="05000000000000000000" pitchFamily="2" charset="2"/>
              <a:buChar char="q"/>
            </a:pPr>
            <a:endParaRPr lang="fr-FR" sz="2400" kern="100" dirty="0">
              <a:solidFill>
                <a:srgbClr val="00000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fr-FR" sz="2400" kern="100" dirty="0">
                <a:latin typeface="Times New Roman" panose="02020603050405020304" pitchFamily="18" charset="0"/>
                <a:cs typeface="Times New Roman" panose="02020603050405020304" pitchFamily="18" charset="0"/>
              </a:rPr>
              <a:t>Ses jugements sont positifs et le résultat constaté par l’élève (« mieux connaitre les élèves ») est contributif de sa potentielle « croissance ». </a:t>
            </a:r>
          </a:p>
        </p:txBody>
      </p:sp>
      <p:pic>
        <p:nvPicPr>
          <p:cNvPr id="5" name="Image 4">
            <a:extLst>
              <a:ext uri="{FF2B5EF4-FFF2-40B4-BE49-F238E27FC236}">
                <a16:creationId xmlns:a16="http://schemas.microsoft.com/office/drawing/2014/main" id="{52BC6E84-A4CF-9829-0A4A-E1EBD50025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7859" y="767491"/>
            <a:ext cx="3202642" cy="1632343"/>
          </a:xfrm>
          <a:prstGeom prst="rect">
            <a:avLst/>
          </a:prstGeom>
        </p:spPr>
      </p:pic>
      <p:sp>
        <p:nvSpPr>
          <p:cNvPr id="6" name="Rectangle à coins arrondis 11">
            <a:extLst>
              <a:ext uri="{FF2B5EF4-FFF2-40B4-BE49-F238E27FC236}">
                <a16:creationId xmlns:a16="http://schemas.microsoft.com/office/drawing/2014/main" id="{7F0F810D-1B47-49AE-BFA3-DC1BE766E1A7}"/>
              </a:ext>
            </a:extLst>
          </p:cNvPr>
          <p:cNvSpPr/>
          <p:nvPr/>
        </p:nvSpPr>
        <p:spPr>
          <a:xfrm>
            <a:off x="4501405" y="276670"/>
            <a:ext cx="3448050" cy="796925"/>
          </a:xfrm>
          <a:prstGeom prst="roundRect">
            <a:avLst/>
          </a:prstGeom>
          <a:solidFill>
            <a:schemeClr val="accent5">
              <a:lumMod val="60000"/>
              <a:lumOff val="40000"/>
            </a:schemeClr>
          </a:solidFill>
          <a:ln w="3810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sz="2800" dirty="0">
                <a:solidFill>
                  <a:schemeClr val="tx1"/>
                </a:solidFill>
              </a:rPr>
              <a:t>Résultat 1</a:t>
            </a:r>
          </a:p>
        </p:txBody>
      </p:sp>
      <p:sp>
        <p:nvSpPr>
          <p:cNvPr id="7" name="Rectangle à coins arrondis 11">
            <a:extLst>
              <a:ext uri="{FF2B5EF4-FFF2-40B4-BE49-F238E27FC236}">
                <a16:creationId xmlns:a16="http://schemas.microsoft.com/office/drawing/2014/main" id="{FB22CAFF-2D21-441D-B206-8C6C498BE57A}"/>
              </a:ext>
            </a:extLst>
          </p:cNvPr>
          <p:cNvSpPr/>
          <p:nvPr/>
        </p:nvSpPr>
        <p:spPr>
          <a:xfrm>
            <a:off x="838200" y="1350265"/>
            <a:ext cx="4812924" cy="796925"/>
          </a:xfrm>
          <a:prstGeom prst="roundRect">
            <a:avLst/>
          </a:prstGeom>
          <a:solidFill>
            <a:schemeClr val="tx2">
              <a:lumMod val="20000"/>
              <a:lumOff val="80000"/>
            </a:schemeClr>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sz="2800" dirty="0">
                <a:solidFill>
                  <a:schemeClr val="tx1"/>
                </a:solidFill>
              </a:rPr>
              <a:t>Résultat d’un élève de la classe</a:t>
            </a:r>
          </a:p>
        </p:txBody>
      </p:sp>
    </p:spTree>
    <p:extLst>
      <p:ext uri="{BB962C8B-B14F-4D97-AF65-F5344CB8AC3E}">
        <p14:creationId xmlns:p14="http://schemas.microsoft.com/office/powerpoint/2010/main" val="1089050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1986" name="Espace réservé du numéro de diapositive 3">
            <a:extLst>
              <a:ext uri="{FF2B5EF4-FFF2-40B4-BE49-F238E27FC236}">
                <a16:creationId xmlns:a16="http://schemas.microsoft.com/office/drawing/2014/main" id="{8CCD0779-721F-4E48-BF19-CBDDE3EB427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B0ED630-7BBB-45C1-8B66-2AF75B228E10}" type="slidenum">
              <a:rPr lang="fr-FR" altLang="fr-FR" sz="1200">
                <a:solidFill>
                  <a:srgbClr val="898989"/>
                </a:solidFill>
              </a:rPr>
              <a:pPr>
                <a:spcBef>
                  <a:spcPct val="0"/>
                </a:spcBef>
                <a:buFontTx/>
                <a:buNone/>
              </a:pPr>
              <a:t>26</a:t>
            </a:fld>
            <a:endParaRPr lang="fr-FR" altLang="fr-FR" sz="1200">
              <a:solidFill>
                <a:srgbClr val="898989"/>
              </a:solidFill>
            </a:endParaRPr>
          </a:p>
        </p:txBody>
      </p:sp>
      <p:sp>
        <p:nvSpPr>
          <p:cNvPr id="5" name="Espace réservé du contenu 4">
            <a:extLst>
              <a:ext uri="{FF2B5EF4-FFF2-40B4-BE49-F238E27FC236}">
                <a16:creationId xmlns:a16="http://schemas.microsoft.com/office/drawing/2014/main" id="{B1E87D75-4490-4AB4-B337-A952823096ED}"/>
              </a:ext>
            </a:extLst>
          </p:cNvPr>
          <p:cNvSpPr>
            <a:spLocks noGrp="1"/>
          </p:cNvSpPr>
          <p:nvPr>
            <p:ph idx="1"/>
          </p:nvPr>
        </p:nvSpPr>
        <p:spPr>
          <a:xfrm>
            <a:off x="1680881" y="1181101"/>
            <a:ext cx="9103659" cy="4525963"/>
          </a:xfrm>
          <a:prstGeom prst="roundRect">
            <a:avLst/>
          </a:prstGeom>
          <a:solidFill>
            <a:schemeClr val="tx2">
              <a:lumMod val="20000"/>
              <a:lumOff val="80000"/>
            </a:schemeClr>
          </a:solidFill>
          <a:ln w="57150">
            <a:solidFill>
              <a:srgbClr val="0070C0"/>
            </a:solidFill>
          </a:ln>
        </p:spPr>
        <p:style>
          <a:lnRef idx="1">
            <a:schemeClr val="accent1"/>
          </a:lnRef>
          <a:fillRef idx="3">
            <a:schemeClr val="accent1"/>
          </a:fillRef>
          <a:effectRef idx="2">
            <a:schemeClr val="accent1"/>
          </a:effectRef>
          <a:fontRef idx="minor">
            <a:schemeClr val="lt1"/>
          </a:fontRef>
        </p:style>
        <p:txBody>
          <a:bodyPr anchor="ctr">
            <a:noAutofit/>
          </a:bodyPr>
          <a:lstStyle/>
          <a:p>
            <a:pPr marL="0" indent="0" algn="ctr">
              <a:buNone/>
              <a:defRPr/>
            </a:pPr>
            <a:r>
              <a:rPr lang="fr-FR" sz="4000" b="1" u="sng" dirty="0">
                <a:solidFill>
                  <a:schemeClr val="tx1"/>
                </a:solidFill>
                <a:latin typeface="Times New Roman" panose="02020603050405020304" pitchFamily="18" charset="0"/>
                <a:cs typeface="Times New Roman" panose="02020603050405020304" pitchFamily="18" charset="0"/>
              </a:rPr>
              <a:t>Résultat 2</a:t>
            </a:r>
          </a:p>
          <a:p>
            <a:pPr marL="0" indent="0" algn="ctr">
              <a:buNone/>
              <a:defRPr/>
            </a:pPr>
            <a:endParaRPr lang="fr-FR" sz="4000" b="1" u="sng" dirty="0">
              <a:solidFill>
                <a:schemeClr val="tx1"/>
              </a:solidFill>
              <a:latin typeface="Times New Roman" panose="02020603050405020304" pitchFamily="18" charset="0"/>
              <a:cs typeface="Times New Roman" panose="02020603050405020304" pitchFamily="18" charset="0"/>
            </a:endParaRPr>
          </a:p>
          <a:p>
            <a:pPr marL="0" indent="0" algn="ctr">
              <a:buNone/>
              <a:defRPr/>
            </a:pPr>
            <a:r>
              <a:rPr lang="fr-FR" sz="4000" b="1" dirty="0">
                <a:solidFill>
                  <a:schemeClr val="tx1"/>
                </a:solidFill>
              </a:rPr>
              <a:t>La transformation de l’activité de l’enseignant novice en </a:t>
            </a:r>
            <a:r>
              <a:rPr lang="fr-FR" sz="4000" b="1" dirty="0" err="1">
                <a:solidFill>
                  <a:schemeClr val="tx1"/>
                </a:solidFill>
              </a:rPr>
              <a:t>co</a:t>
            </a:r>
            <a:r>
              <a:rPr lang="fr-FR" sz="4000" b="1" dirty="0">
                <a:solidFill>
                  <a:schemeClr val="tx1"/>
                </a:solidFill>
              </a:rPr>
              <a:t>-enseignement ne modifie pas l’activité du tuteur</a:t>
            </a:r>
          </a:p>
        </p:txBody>
      </p:sp>
    </p:spTree>
    <p:extLst>
      <p:ext uri="{BB962C8B-B14F-4D97-AF65-F5344CB8AC3E}">
        <p14:creationId xmlns:p14="http://schemas.microsoft.com/office/powerpoint/2010/main" val="2534124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18B5E2-7AED-7CEB-141E-6E101D0FA395}"/>
              </a:ext>
            </a:extLst>
          </p:cNvPr>
          <p:cNvSpPr>
            <a:spLocks noGrp="1"/>
          </p:cNvSpPr>
          <p:nvPr>
            <p:ph type="title"/>
          </p:nvPr>
        </p:nvSpPr>
        <p:spPr>
          <a:xfrm>
            <a:off x="838200" y="0"/>
            <a:ext cx="10515600" cy="1325563"/>
          </a:xfrm>
        </p:spPr>
        <p:txBody>
          <a:bodyPr>
            <a:normAutofit/>
          </a:bodyPr>
          <a:lstStyle/>
          <a:p>
            <a:pPr algn="ctr"/>
            <a:r>
              <a:rPr lang="fr-FR" sz="2800" b="1" dirty="0">
                <a:latin typeface="Times New Roman" panose="02020603050405020304" pitchFamily="18" charset="0"/>
                <a:cs typeface="Times New Roman" panose="02020603050405020304" pitchFamily="18" charset="0"/>
              </a:rPr>
              <a:t>Résultat 2</a:t>
            </a:r>
            <a:endParaRPr lang="fr-FR" sz="2800" u="sng" dirty="0">
              <a:latin typeface="Times New Roman" panose="02020603050405020304" pitchFamily="18" charset="0"/>
              <a:cs typeface="Times New Roman" panose="02020603050405020304" pitchFamily="18" charset="0"/>
            </a:endParaRPr>
          </a:p>
        </p:txBody>
      </p:sp>
      <p:sp>
        <p:nvSpPr>
          <p:cNvPr id="3" name="ZoneTexte 2">
            <a:extLst>
              <a:ext uri="{FF2B5EF4-FFF2-40B4-BE49-F238E27FC236}">
                <a16:creationId xmlns:a16="http://schemas.microsoft.com/office/drawing/2014/main" id="{791CDC64-8B12-1C97-63BE-6CFF2964EFE6}"/>
              </a:ext>
            </a:extLst>
          </p:cNvPr>
          <p:cNvSpPr txBox="1"/>
          <p:nvPr/>
        </p:nvSpPr>
        <p:spPr>
          <a:xfrm>
            <a:off x="838200" y="1566194"/>
            <a:ext cx="10782301" cy="4893647"/>
          </a:xfrm>
          <a:prstGeom prst="rect">
            <a:avLst/>
          </a:prstGeom>
          <a:noFill/>
        </p:spPr>
        <p:txBody>
          <a:bodyPr wrap="square" rtlCol="0">
            <a:spAutoFit/>
          </a:bodyPr>
          <a:lstStyle/>
          <a:p>
            <a:pPr algn="just"/>
            <a:r>
              <a:rPr lang="fr-FR" sz="2400" b="1" kern="100" dirty="0">
                <a:solidFill>
                  <a:srgbClr val="000000"/>
                </a:solidFill>
                <a:latin typeface="Times New Roman" panose="02020603050405020304" pitchFamily="18" charset="0"/>
                <a:cs typeface="Times New Roman" panose="02020603050405020304" pitchFamily="18" charset="0"/>
              </a:rPr>
              <a:t>Résultats Tutrice </a:t>
            </a:r>
          </a:p>
          <a:p>
            <a:pPr algn="just"/>
            <a:endParaRPr lang="fr-FR" sz="2400" b="1" kern="100" dirty="0">
              <a:solidFill>
                <a:srgbClr val="000000"/>
              </a:solidFill>
              <a:latin typeface="Times New Roman" panose="02020603050405020304" pitchFamily="18" charset="0"/>
              <a:cs typeface="Times New Roman" panose="02020603050405020304" pitchFamily="18" charset="0"/>
            </a:endParaRPr>
          </a:p>
          <a:p>
            <a:pPr algn="just"/>
            <a:endParaRPr lang="fr-FR" sz="2400" b="1" kern="100" dirty="0">
              <a:solidFill>
                <a:srgbClr val="00000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fr-FR" sz="2400" kern="100" dirty="0">
                <a:latin typeface="Times New Roman" panose="02020603050405020304" pitchFamily="18" charset="0"/>
                <a:cs typeface="Times New Roman" panose="02020603050405020304" pitchFamily="18" charset="0"/>
              </a:rPr>
              <a:t>Auto-confrontation de la Tutrice au même moment du dispositif</a:t>
            </a:r>
          </a:p>
          <a:p>
            <a:pPr algn="just"/>
            <a:endParaRPr lang="fr-FR" sz="2400" kern="1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fr-FR" sz="2400" kern="100" dirty="0">
                <a:latin typeface="Times New Roman" panose="02020603050405020304" pitchFamily="18" charset="0"/>
                <a:cs typeface="Times New Roman" panose="02020603050405020304" pitchFamily="18" charset="0"/>
              </a:rPr>
              <a:t>Elle suit la règle [« </a:t>
            </a:r>
            <a:r>
              <a:rPr lang="fr-FR" sz="2400" kern="100" dirty="0" err="1">
                <a:latin typeface="Times New Roman" panose="02020603050405020304" pitchFamily="18" charset="0"/>
                <a:cs typeface="Times New Roman" panose="02020603050405020304" pitchFamily="18" charset="0"/>
              </a:rPr>
              <a:t>Co-enseigner</a:t>
            </a:r>
            <a:r>
              <a:rPr lang="fr-FR" sz="2400" kern="100" dirty="0">
                <a:latin typeface="Times New Roman" panose="02020603050405020304" pitchFamily="18" charset="0"/>
                <a:cs typeface="Times New Roman" panose="02020603050405020304" pitchFamily="18" charset="0"/>
              </a:rPr>
              <a:t> avec l’EN1 » vaut pour « regarder et observer l’EN1 » et « partager la classe » ce qui obtient pour résultat « de ne pas se retrouver dans les pratiques de l’EN1 et ne pas transformer ses propres pratiques »].</a:t>
            </a:r>
          </a:p>
          <a:p>
            <a:pPr marL="342900" indent="-342900" algn="just">
              <a:buFont typeface="Wingdings" panose="05000000000000000000" pitchFamily="2" charset="2"/>
              <a:buChar char="q"/>
            </a:pPr>
            <a:endParaRPr lang="fr-FR" sz="2400" kern="1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fr-FR" sz="2400" kern="100" dirty="0">
                <a:latin typeface="Times New Roman" panose="02020603050405020304" pitchFamily="18" charset="0"/>
                <a:cs typeface="Times New Roman" panose="02020603050405020304" pitchFamily="18" charset="0"/>
              </a:rPr>
              <a:t>Elle exprime sa satisfaction quant au développement professionnel de l’EN1.</a:t>
            </a:r>
          </a:p>
          <a:p>
            <a:pPr marL="342900" indent="-342900" algn="just">
              <a:buFont typeface="Wingdings" panose="05000000000000000000" pitchFamily="2" charset="2"/>
              <a:buChar char="q"/>
            </a:pPr>
            <a:endParaRPr lang="fr-FR" sz="2400" kern="1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fr-FR" sz="2400" kern="100" dirty="0">
                <a:latin typeface="Times New Roman" panose="02020603050405020304" pitchFamily="18" charset="0"/>
                <a:cs typeface="Times New Roman" panose="02020603050405020304" pitchFamily="18" charset="0"/>
              </a:rPr>
              <a:t>Elle exprime sa satisfaction mais pas d’alignement de sa pratique</a:t>
            </a:r>
          </a:p>
          <a:p>
            <a:pPr algn="just"/>
            <a:endParaRPr lang="fr-FR" sz="2400" b="1" kern="100" dirty="0">
              <a:solidFill>
                <a:srgbClr val="000000"/>
              </a:solidFill>
              <a:latin typeface="Times New Roman" panose="02020603050405020304" pitchFamily="18" charset="0"/>
              <a:cs typeface="Times New Roman" panose="02020603050405020304" pitchFamily="18" charset="0"/>
            </a:endParaRPr>
          </a:p>
        </p:txBody>
      </p:sp>
      <p:pic>
        <p:nvPicPr>
          <p:cNvPr id="5" name="Image 4">
            <a:extLst>
              <a:ext uri="{FF2B5EF4-FFF2-40B4-BE49-F238E27FC236}">
                <a16:creationId xmlns:a16="http://schemas.microsoft.com/office/drawing/2014/main" id="{9F529558-2A60-B577-66C6-68064A00DF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2782" y="837211"/>
            <a:ext cx="3269878" cy="1768829"/>
          </a:xfrm>
          <a:prstGeom prst="rect">
            <a:avLst/>
          </a:prstGeom>
        </p:spPr>
      </p:pic>
      <p:sp>
        <p:nvSpPr>
          <p:cNvPr id="6" name="Rectangle à coins arrondis 11">
            <a:extLst>
              <a:ext uri="{FF2B5EF4-FFF2-40B4-BE49-F238E27FC236}">
                <a16:creationId xmlns:a16="http://schemas.microsoft.com/office/drawing/2014/main" id="{304427D4-9607-401E-A6E9-AE8DFF3A1633}"/>
              </a:ext>
            </a:extLst>
          </p:cNvPr>
          <p:cNvSpPr/>
          <p:nvPr/>
        </p:nvSpPr>
        <p:spPr>
          <a:xfrm>
            <a:off x="926733" y="1404115"/>
            <a:ext cx="4812924" cy="796925"/>
          </a:xfrm>
          <a:prstGeom prst="roundRect">
            <a:avLst/>
          </a:prstGeom>
          <a:solidFill>
            <a:schemeClr val="tx2">
              <a:lumMod val="20000"/>
              <a:lumOff val="80000"/>
            </a:schemeClr>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sz="2800" dirty="0">
                <a:solidFill>
                  <a:schemeClr val="tx1"/>
                </a:solidFill>
              </a:rPr>
              <a:t>Résultat de la Tutrice</a:t>
            </a:r>
          </a:p>
        </p:txBody>
      </p:sp>
      <p:sp>
        <p:nvSpPr>
          <p:cNvPr id="7" name="Rectangle à coins arrondis 11">
            <a:extLst>
              <a:ext uri="{FF2B5EF4-FFF2-40B4-BE49-F238E27FC236}">
                <a16:creationId xmlns:a16="http://schemas.microsoft.com/office/drawing/2014/main" id="{0B1AF5C6-6211-4756-B99F-01A00ADA9FA5}"/>
              </a:ext>
            </a:extLst>
          </p:cNvPr>
          <p:cNvSpPr/>
          <p:nvPr/>
        </p:nvSpPr>
        <p:spPr>
          <a:xfrm>
            <a:off x="4608981" y="263223"/>
            <a:ext cx="3448050" cy="796925"/>
          </a:xfrm>
          <a:prstGeom prst="roundRect">
            <a:avLst/>
          </a:prstGeom>
          <a:solidFill>
            <a:schemeClr val="accent5">
              <a:lumMod val="60000"/>
              <a:lumOff val="40000"/>
            </a:schemeClr>
          </a:solidFill>
          <a:ln w="3810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sz="2800" dirty="0">
                <a:solidFill>
                  <a:schemeClr val="tx1"/>
                </a:solidFill>
              </a:rPr>
              <a:t>Résultat 2</a:t>
            </a:r>
          </a:p>
        </p:txBody>
      </p:sp>
    </p:spTree>
    <p:extLst>
      <p:ext uri="{BB962C8B-B14F-4D97-AF65-F5344CB8AC3E}">
        <p14:creationId xmlns:p14="http://schemas.microsoft.com/office/powerpoint/2010/main" val="2325198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1986" name="Espace réservé du numéro de diapositive 3">
            <a:extLst>
              <a:ext uri="{FF2B5EF4-FFF2-40B4-BE49-F238E27FC236}">
                <a16:creationId xmlns:a16="http://schemas.microsoft.com/office/drawing/2014/main" id="{8CCD0779-721F-4E48-BF19-CBDDE3EB427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B0ED630-7BBB-45C1-8B66-2AF75B228E10}" type="slidenum">
              <a:rPr lang="fr-FR" altLang="fr-FR" sz="1200">
                <a:solidFill>
                  <a:srgbClr val="898989"/>
                </a:solidFill>
              </a:rPr>
              <a:pPr>
                <a:spcBef>
                  <a:spcPct val="0"/>
                </a:spcBef>
                <a:buFontTx/>
                <a:buNone/>
              </a:pPr>
              <a:t>28</a:t>
            </a:fld>
            <a:endParaRPr lang="fr-FR" altLang="fr-FR" sz="1200">
              <a:solidFill>
                <a:srgbClr val="898989"/>
              </a:solidFill>
            </a:endParaRPr>
          </a:p>
        </p:txBody>
      </p:sp>
      <p:sp>
        <p:nvSpPr>
          <p:cNvPr id="5" name="Espace réservé du contenu 4">
            <a:extLst>
              <a:ext uri="{FF2B5EF4-FFF2-40B4-BE49-F238E27FC236}">
                <a16:creationId xmlns:a16="http://schemas.microsoft.com/office/drawing/2014/main" id="{B1E87D75-4490-4AB4-B337-A952823096ED}"/>
              </a:ext>
            </a:extLst>
          </p:cNvPr>
          <p:cNvSpPr>
            <a:spLocks noGrp="1"/>
          </p:cNvSpPr>
          <p:nvPr>
            <p:ph idx="1"/>
          </p:nvPr>
        </p:nvSpPr>
        <p:spPr>
          <a:xfrm>
            <a:off x="3086100" y="1181101"/>
            <a:ext cx="6191250" cy="4525963"/>
          </a:xfrm>
          <a:prstGeom prst="roundRect">
            <a:avLst/>
          </a:prstGeom>
          <a:solidFill>
            <a:schemeClr val="accent5">
              <a:lumMod val="60000"/>
              <a:lumOff val="40000"/>
            </a:schemeClr>
          </a:solidFill>
          <a:ln w="571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marL="0" indent="0" algn="ctr">
              <a:buNone/>
              <a:defRPr/>
            </a:pPr>
            <a:r>
              <a:rPr lang="fr-FR" sz="4000" b="1" dirty="0">
                <a:solidFill>
                  <a:schemeClr val="tx1"/>
                </a:solidFill>
              </a:rPr>
              <a:t>PARTIE 4</a:t>
            </a:r>
          </a:p>
          <a:p>
            <a:pPr marL="0" indent="0" algn="ctr">
              <a:buNone/>
              <a:defRPr/>
            </a:pPr>
            <a:endParaRPr lang="fr-FR" sz="4000" b="1" dirty="0">
              <a:solidFill>
                <a:schemeClr val="tx1"/>
              </a:solidFill>
            </a:endParaRPr>
          </a:p>
          <a:p>
            <a:pPr marL="0" indent="0" algn="ctr">
              <a:buNone/>
              <a:defRPr/>
            </a:pPr>
            <a:r>
              <a:rPr lang="fr-FR" sz="4000" b="1" dirty="0">
                <a:solidFill>
                  <a:schemeClr val="tx1"/>
                </a:solidFill>
              </a:rPr>
              <a:t>Discussion</a:t>
            </a:r>
            <a:endParaRPr lang="fr-FR" sz="2400" b="1" i="1" dirty="0">
              <a:solidFill>
                <a:schemeClr val="tx1"/>
              </a:solidFill>
            </a:endParaRPr>
          </a:p>
        </p:txBody>
      </p:sp>
    </p:spTree>
    <p:extLst>
      <p:ext uri="{BB962C8B-B14F-4D97-AF65-F5344CB8AC3E}">
        <p14:creationId xmlns:p14="http://schemas.microsoft.com/office/powerpoint/2010/main" val="3018299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18B5E2-7AED-7CEB-141E-6E101D0FA395}"/>
              </a:ext>
            </a:extLst>
          </p:cNvPr>
          <p:cNvSpPr>
            <a:spLocks noGrp="1"/>
          </p:cNvSpPr>
          <p:nvPr>
            <p:ph type="title"/>
          </p:nvPr>
        </p:nvSpPr>
        <p:spPr>
          <a:xfrm>
            <a:off x="838200" y="0"/>
            <a:ext cx="10515600" cy="1325563"/>
          </a:xfrm>
        </p:spPr>
        <p:txBody>
          <a:bodyPr/>
          <a:lstStyle/>
          <a:p>
            <a:pPr algn="ctr"/>
            <a:r>
              <a:rPr lang="fr-FR" u="sng" dirty="0">
                <a:latin typeface="Times New Roman" panose="02020603050405020304" pitchFamily="18" charset="0"/>
                <a:cs typeface="Times New Roman" panose="02020603050405020304" pitchFamily="18" charset="0"/>
              </a:rPr>
              <a:t>Discussion</a:t>
            </a:r>
          </a:p>
        </p:txBody>
      </p:sp>
      <p:sp>
        <p:nvSpPr>
          <p:cNvPr id="3" name="ZoneTexte 2">
            <a:extLst>
              <a:ext uri="{FF2B5EF4-FFF2-40B4-BE49-F238E27FC236}">
                <a16:creationId xmlns:a16="http://schemas.microsoft.com/office/drawing/2014/main" id="{791CDC64-8B12-1C97-63BE-6CFF2964EFE6}"/>
              </a:ext>
            </a:extLst>
          </p:cNvPr>
          <p:cNvSpPr txBox="1"/>
          <p:nvPr/>
        </p:nvSpPr>
        <p:spPr>
          <a:xfrm>
            <a:off x="838200" y="1566194"/>
            <a:ext cx="10782301" cy="830997"/>
          </a:xfrm>
          <a:prstGeom prst="rect">
            <a:avLst/>
          </a:prstGeom>
          <a:noFill/>
        </p:spPr>
        <p:txBody>
          <a:bodyPr wrap="square" rtlCol="0">
            <a:spAutoFit/>
          </a:bodyPr>
          <a:lstStyle/>
          <a:p>
            <a:pPr algn="just"/>
            <a:r>
              <a:rPr lang="fr-FR" sz="2400" b="1" kern="100" dirty="0">
                <a:solidFill>
                  <a:srgbClr val="000000"/>
                </a:solidFill>
                <a:latin typeface="Times New Roman" panose="02020603050405020304" pitchFamily="18" charset="0"/>
                <a:cs typeface="Times New Roman" panose="02020603050405020304" pitchFamily="18" charset="0"/>
              </a:rPr>
              <a:t>Deux principaux éléments :</a:t>
            </a:r>
          </a:p>
          <a:p>
            <a:pPr algn="just"/>
            <a:endParaRPr lang="fr-FR" sz="2400" b="1" kern="100" dirty="0">
              <a:solidFill>
                <a:srgbClr val="000000"/>
              </a:solidFill>
              <a:latin typeface="Times New Roman" panose="02020603050405020304" pitchFamily="18" charset="0"/>
              <a:cs typeface="Times New Roman" panose="02020603050405020304" pitchFamily="18" charset="0"/>
            </a:endParaRPr>
          </a:p>
        </p:txBody>
      </p:sp>
      <p:sp>
        <p:nvSpPr>
          <p:cNvPr id="6" name="Rectangle à coins arrondis 11">
            <a:extLst>
              <a:ext uri="{FF2B5EF4-FFF2-40B4-BE49-F238E27FC236}">
                <a16:creationId xmlns:a16="http://schemas.microsoft.com/office/drawing/2014/main" id="{0FC2475C-B046-4806-A846-FE70611D11AF}"/>
              </a:ext>
            </a:extLst>
          </p:cNvPr>
          <p:cNvSpPr/>
          <p:nvPr/>
        </p:nvSpPr>
        <p:spPr>
          <a:xfrm>
            <a:off x="838200" y="1600266"/>
            <a:ext cx="3841376" cy="796925"/>
          </a:xfrm>
          <a:prstGeom prst="roundRect">
            <a:avLst/>
          </a:prstGeom>
          <a:solidFill>
            <a:schemeClr val="tx2">
              <a:lumMod val="20000"/>
              <a:lumOff val="80000"/>
            </a:schemeClr>
          </a:solidFill>
          <a:ln w="38100"/>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sz="2800" dirty="0">
                <a:solidFill>
                  <a:schemeClr val="tx1"/>
                </a:solidFill>
              </a:rPr>
              <a:t>Résultat 1</a:t>
            </a:r>
          </a:p>
        </p:txBody>
      </p:sp>
      <p:sp>
        <p:nvSpPr>
          <p:cNvPr id="7" name="Flèche droite 9">
            <a:extLst>
              <a:ext uri="{FF2B5EF4-FFF2-40B4-BE49-F238E27FC236}">
                <a16:creationId xmlns:a16="http://schemas.microsoft.com/office/drawing/2014/main" id="{0F05DBA6-7BA1-4333-8FCE-0E67F3131BDC}"/>
              </a:ext>
            </a:extLst>
          </p:cNvPr>
          <p:cNvSpPr/>
          <p:nvPr/>
        </p:nvSpPr>
        <p:spPr>
          <a:xfrm>
            <a:off x="5699760" y="3574445"/>
            <a:ext cx="1059180" cy="1234440"/>
          </a:xfrm>
          <a:prstGeom prst="rightArrow">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a:p>
        </p:txBody>
      </p:sp>
      <p:sp>
        <p:nvSpPr>
          <p:cNvPr id="8" name="Rectangle à coins arrondis 12">
            <a:extLst>
              <a:ext uri="{FF2B5EF4-FFF2-40B4-BE49-F238E27FC236}">
                <a16:creationId xmlns:a16="http://schemas.microsoft.com/office/drawing/2014/main" id="{90A4D820-4AEE-4F5B-85FE-2A28FA6CC59B}"/>
              </a:ext>
            </a:extLst>
          </p:cNvPr>
          <p:cNvSpPr/>
          <p:nvPr/>
        </p:nvSpPr>
        <p:spPr>
          <a:xfrm>
            <a:off x="7671548" y="1566194"/>
            <a:ext cx="3682252" cy="796925"/>
          </a:xfrm>
          <a:prstGeom prst="roundRect">
            <a:avLst/>
          </a:prstGeom>
          <a:solidFill>
            <a:schemeClr val="tx2">
              <a:lumMod val="20000"/>
              <a:lumOff val="80000"/>
            </a:schemeClr>
          </a:solidFill>
          <a:ln w="38100"/>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sz="2800" dirty="0">
                <a:solidFill>
                  <a:schemeClr val="tx1"/>
                </a:solidFill>
              </a:rPr>
              <a:t>Discussion</a:t>
            </a:r>
          </a:p>
        </p:txBody>
      </p:sp>
      <p:sp>
        <p:nvSpPr>
          <p:cNvPr id="9" name="Rectangle à coins arrondis 6">
            <a:extLst>
              <a:ext uri="{FF2B5EF4-FFF2-40B4-BE49-F238E27FC236}">
                <a16:creationId xmlns:a16="http://schemas.microsoft.com/office/drawing/2014/main" id="{951DA71F-1D81-4928-B8FA-8979BEB220D6}"/>
              </a:ext>
            </a:extLst>
          </p:cNvPr>
          <p:cNvSpPr/>
          <p:nvPr/>
        </p:nvSpPr>
        <p:spPr>
          <a:xfrm>
            <a:off x="7671548" y="2643361"/>
            <a:ext cx="3682252" cy="3757439"/>
          </a:xfrm>
          <a:prstGeom prst="roundRect">
            <a:avLst/>
          </a:prstGeom>
          <a:solidFill>
            <a:schemeClr val="tx2">
              <a:lumMod val="20000"/>
              <a:lumOff val="80000"/>
            </a:schemeClr>
          </a:solid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2000" dirty="0">
                <a:solidFill>
                  <a:schemeClr val="tx1"/>
                </a:solidFill>
              </a:rPr>
              <a:t>Comment favoriser la </a:t>
            </a:r>
            <a:r>
              <a:rPr lang="fr-FR" sz="2000" b="1" dirty="0">
                <a:solidFill>
                  <a:schemeClr val="tx1"/>
                </a:solidFill>
              </a:rPr>
              <a:t>diffusion</a:t>
            </a:r>
            <a:r>
              <a:rPr lang="fr-FR" sz="2000" dirty="0">
                <a:solidFill>
                  <a:schemeClr val="tx1"/>
                </a:solidFill>
              </a:rPr>
              <a:t> des pratiques bienveillantes? </a:t>
            </a:r>
          </a:p>
          <a:p>
            <a:pPr algn="ctr">
              <a:defRPr/>
            </a:pPr>
            <a:endParaRPr lang="fr-FR" sz="2000" dirty="0">
              <a:solidFill>
                <a:schemeClr val="tx1"/>
              </a:solidFill>
            </a:endParaRPr>
          </a:p>
          <a:p>
            <a:pPr algn="ctr">
              <a:defRPr/>
            </a:pPr>
            <a:r>
              <a:rPr lang="fr-FR" sz="2000" dirty="0">
                <a:solidFill>
                  <a:schemeClr val="tx1"/>
                </a:solidFill>
              </a:rPr>
              <a:t>Comment initier/provoquer le </a:t>
            </a:r>
            <a:r>
              <a:rPr lang="fr-FR" sz="2000" b="1" dirty="0">
                <a:solidFill>
                  <a:schemeClr val="tx1"/>
                </a:solidFill>
              </a:rPr>
              <a:t>dialogue enseignant /élèves </a:t>
            </a:r>
            <a:r>
              <a:rPr lang="fr-FR" sz="2000" dirty="0">
                <a:solidFill>
                  <a:schemeClr val="tx1"/>
                </a:solidFill>
              </a:rPr>
              <a:t>(Garel, 2020) ?</a:t>
            </a:r>
          </a:p>
        </p:txBody>
      </p:sp>
      <p:sp>
        <p:nvSpPr>
          <p:cNvPr id="10" name="Rectangle à coins arrondis 6">
            <a:extLst>
              <a:ext uri="{FF2B5EF4-FFF2-40B4-BE49-F238E27FC236}">
                <a16:creationId xmlns:a16="http://schemas.microsoft.com/office/drawing/2014/main" id="{CFF88B1D-ECB9-41EB-9619-D76E9303BC77}"/>
              </a:ext>
            </a:extLst>
          </p:cNvPr>
          <p:cNvSpPr/>
          <p:nvPr/>
        </p:nvSpPr>
        <p:spPr>
          <a:xfrm>
            <a:off x="838200" y="2637821"/>
            <a:ext cx="3841375" cy="3628507"/>
          </a:xfrm>
          <a:prstGeom prst="roundRect">
            <a:avLst/>
          </a:prstGeom>
          <a:solidFill>
            <a:schemeClr val="tx2">
              <a:lumMod val="20000"/>
              <a:lumOff val="80000"/>
            </a:schemeClr>
          </a:solid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2400" kern="100" dirty="0">
                <a:solidFill>
                  <a:srgbClr val="000000"/>
                </a:solidFill>
                <a:latin typeface="Times New Roman" panose="02020603050405020304" pitchFamily="18" charset="0"/>
                <a:cs typeface="Times New Roman" panose="02020603050405020304" pitchFamily="18" charset="0"/>
              </a:rPr>
              <a:t>« Irrigation » potentielle d’une pratique éducative bienveillante sur les autres pans de l’activité professionnelle de l’enseignant novice</a:t>
            </a:r>
            <a:endParaRPr lang="fr-FR" sz="2400" dirty="0">
              <a:solidFill>
                <a:schemeClr val="tx1"/>
              </a:solidFill>
            </a:endParaRPr>
          </a:p>
        </p:txBody>
      </p:sp>
      <p:sp>
        <p:nvSpPr>
          <p:cNvPr id="11" name="Rectangle à coins arrondis 10">
            <a:extLst>
              <a:ext uri="{FF2B5EF4-FFF2-40B4-BE49-F238E27FC236}">
                <a16:creationId xmlns:a16="http://schemas.microsoft.com/office/drawing/2014/main" id="{186BBE64-A889-4E17-917B-027ABD0CEBF4}"/>
              </a:ext>
            </a:extLst>
          </p:cNvPr>
          <p:cNvSpPr/>
          <p:nvPr/>
        </p:nvSpPr>
        <p:spPr>
          <a:xfrm>
            <a:off x="2397917" y="189294"/>
            <a:ext cx="7396163" cy="923198"/>
          </a:xfrm>
          <a:prstGeom prst="roundRect">
            <a:avLst/>
          </a:prstGeom>
          <a:solidFill>
            <a:schemeClr val="accent5">
              <a:lumMod val="40000"/>
              <a:lumOff val="60000"/>
            </a:schemeClr>
          </a:solidFill>
          <a:ln w="571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sz="4000" dirty="0">
                <a:solidFill>
                  <a:schemeClr val="tx1"/>
                </a:solidFill>
              </a:rPr>
              <a:t>Discussion</a:t>
            </a:r>
          </a:p>
        </p:txBody>
      </p:sp>
    </p:spTree>
    <p:extLst>
      <p:ext uri="{BB962C8B-B14F-4D97-AF65-F5344CB8AC3E}">
        <p14:creationId xmlns:p14="http://schemas.microsoft.com/office/powerpoint/2010/main" val="1400319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194" name="Espace réservé du numéro de diapositive 3">
            <a:extLst>
              <a:ext uri="{FF2B5EF4-FFF2-40B4-BE49-F238E27FC236}">
                <a16:creationId xmlns:a16="http://schemas.microsoft.com/office/drawing/2014/main" id="{DD400654-9A7E-4F31-BCFA-A9F43482928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23DFCFC-C642-40E5-A4E1-84BCA86857EC}" type="slidenum">
              <a:rPr lang="fr-FR" altLang="fr-FR" sz="1200">
                <a:solidFill>
                  <a:srgbClr val="898989"/>
                </a:solidFill>
              </a:rPr>
              <a:pPr>
                <a:spcBef>
                  <a:spcPct val="0"/>
                </a:spcBef>
                <a:buFontTx/>
                <a:buNone/>
              </a:pPr>
              <a:t>3</a:t>
            </a:fld>
            <a:endParaRPr lang="fr-FR" altLang="fr-FR" sz="1200">
              <a:solidFill>
                <a:srgbClr val="898989"/>
              </a:solidFill>
            </a:endParaRPr>
          </a:p>
        </p:txBody>
      </p:sp>
      <p:sp>
        <p:nvSpPr>
          <p:cNvPr id="5" name="Espace réservé du contenu 4">
            <a:extLst>
              <a:ext uri="{FF2B5EF4-FFF2-40B4-BE49-F238E27FC236}">
                <a16:creationId xmlns:a16="http://schemas.microsoft.com/office/drawing/2014/main" id="{F04D32F2-6E4D-481F-AB4B-14F5702B3BB9}"/>
              </a:ext>
            </a:extLst>
          </p:cNvPr>
          <p:cNvSpPr>
            <a:spLocks noGrp="1"/>
          </p:cNvSpPr>
          <p:nvPr>
            <p:ph idx="1"/>
          </p:nvPr>
        </p:nvSpPr>
        <p:spPr>
          <a:xfrm>
            <a:off x="3086100" y="1181101"/>
            <a:ext cx="6191250" cy="4525963"/>
          </a:xfrm>
          <a:prstGeom prst="roundRect">
            <a:avLst/>
          </a:prstGeom>
          <a:solidFill>
            <a:schemeClr val="accent5">
              <a:lumMod val="40000"/>
              <a:lumOff val="60000"/>
            </a:schemeClr>
          </a:solidFill>
          <a:ln w="571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marL="0" indent="0" algn="ctr">
              <a:buNone/>
              <a:defRPr/>
            </a:pPr>
            <a:r>
              <a:rPr lang="fr-FR" sz="4000" b="1" dirty="0">
                <a:solidFill>
                  <a:schemeClr val="tx1"/>
                </a:solidFill>
              </a:rPr>
              <a:t>PARTIE 1</a:t>
            </a:r>
          </a:p>
          <a:p>
            <a:pPr marL="0" indent="0" algn="ctr">
              <a:buNone/>
              <a:defRPr/>
            </a:pPr>
            <a:endParaRPr lang="fr-FR" sz="4000" b="1" dirty="0">
              <a:solidFill>
                <a:schemeClr val="tx1"/>
              </a:solidFill>
            </a:endParaRPr>
          </a:p>
          <a:p>
            <a:pPr marL="0" indent="0" algn="ctr">
              <a:buNone/>
              <a:defRPr/>
            </a:pPr>
            <a:r>
              <a:rPr lang="fr-FR" sz="4000" b="1" dirty="0">
                <a:solidFill>
                  <a:schemeClr val="tx1"/>
                </a:solidFill>
              </a:rPr>
              <a:t>Introduction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18B5E2-7AED-7CEB-141E-6E101D0FA395}"/>
              </a:ext>
            </a:extLst>
          </p:cNvPr>
          <p:cNvSpPr>
            <a:spLocks noGrp="1"/>
          </p:cNvSpPr>
          <p:nvPr>
            <p:ph type="title"/>
          </p:nvPr>
        </p:nvSpPr>
        <p:spPr>
          <a:xfrm>
            <a:off x="838200" y="0"/>
            <a:ext cx="10515600" cy="1325563"/>
          </a:xfrm>
        </p:spPr>
        <p:txBody>
          <a:bodyPr/>
          <a:lstStyle/>
          <a:p>
            <a:pPr algn="ctr"/>
            <a:r>
              <a:rPr lang="fr-FR" u="sng" dirty="0">
                <a:latin typeface="Times New Roman" panose="02020603050405020304" pitchFamily="18" charset="0"/>
                <a:cs typeface="Times New Roman" panose="02020603050405020304" pitchFamily="18" charset="0"/>
              </a:rPr>
              <a:t>Discussion</a:t>
            </a:r>
          </a:p>
        </p:txBody>
      </p:sp>
      <p:sp>
        <p:nvSpPr>
          <p:cNvPr id="4" name="Rectangle à coins arrondis 6">
            <a:extLst>
              <a:ext uri="{FF2B5EF4-FFF2-40B4-BE49-F238E27FC236}">
                <a16:creationId xmlns:a16="http://schemas.microsoft.com/office/drawing/2014/main" id="{B9D65F9C-0409-4322-A5A9-4D70920ABA1B}"/>
              </a:ext>
            </a:extLst>
          </p:cNvPr>
          <p:cNvSpPr/>
          <p:nvPr/>
        </p:nvSpPr>
        <p:spPr>
          <a:xfrm>
            <a:off x="838200" y="2906967"/>
            <a:ext cx="3948953" cy="3107686"/>
          </a:xfrm>
          <a:prstGeom prst="roundRect">
            <a:avLst/>
          </a:prstGeom>
          <a:solidFill>
            <a:schemeClr val="tx2">
              <a:lumMod val="20000"/>
              <a:lumOff val="80000"/>
            </a:schemeClr>
          </a:solid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2800" dirty="0">
                <a:solidFill>
                  <a:schemeClr val="tx1"/>
                </a:solidFill>
              </a:rPr>
              <a:t>Absence de transformation des pratiques de la Tutrice</a:t>
            </a:r>
          </a:p>
        </p:txBody>
      </p:sp>
      <p:sp>
        <p:nvSpPr>
          <p:cNvPr id="6" name="Rectangle à coins arrondis 11">
            <a:extLst>
              <a:ext uri="{FF2B5EF4-FFF2-40B4-BE49-F238E27FC236}">
                <a16:creationId xmlns:a16="http://schemas.microsoft.com/office/drawing/2014/main" id="{0FC2475C-B046-4806-A846-FE70611D11AF}"/>
              </a:ext>
            </a:extLst>
          </p:cNvPr>
          <p:cNvSpPr/>
          <p:nvPr/>
        </p:nvSpPr>
        <p:spPr>
          <a:xfrm>
            <a:off x="838200" y="1717802"/>
            <a:ext cx="3841376" cy="796925"/>
          </a:xfrm>
          <a:prstGeom prst="roundRect">
            <a:avLst/>
          </a:prstGeom>
          <a:solidFill>
            <a:schemeClr val="tx2">
              <a:lumMod val="20000"/>
              <a:lumOff val="80000"/>
            </a:schemeClr>
          </a:solidFill>
          <a:ln w="38100"/>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sz="2800" dirty="0">
                <a:solidFill>
                  <a:schemeClr val="tx1"/>
                </a:solidFill>
              </a:rPr>
              <a:t>Résultat 2</a:t>
            </a:r>
          </a:p>
        </p:txBody>
      </p:sp>
      <p:sp>
        <p:nvSpPr>
          <p:cNvPr id="7" name="Flèche droite 9">
            <a:extLst>
              <a:ext uri="{FF2B5EF4-FFF2-40B4-BE49-F238E27FC236}">
                <a16:creationId xmlns:a16="http://schemas.microsoft.com/office/drawing/2014/main" id="{0F05DBA6-7BA1-4333-8FCE-0E67F3131BDC}"/>
              </a:ext>
            </a:extLst>
          </p:cNvPr>
          <p:cNvSpPr/>
          <p:nvPr/>
        </p:nvSpPr>
        <p:spPr>
          <a:xfrm>
            <a:off x="5801061" y="3935446"/>
            <a:ext cx="1173480" cy="1356360"/>
          </a:xfrm>
          <a:prstGeom prst="rightArrow">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a:p>
        </p:txBody>
      </p:sp>
      <p:sp>
        <p:nvSpPr>
          <p:cNvPr id="8" name="Rectangle à coins arrondis 12">
            <a:extLst>
              <a:ext uri="{FF2B5EF4-FFF2-40B4-BE49-F238E27FC236}">
                <a16:creationId xmlns:a16="http://schemas.microsoft.com/office/drawing/2014/main" id="{90A4D820-4AEE-4F5B-85FE-2A28FA6CC59B}"/>
              </a:ext>
            </a:extLst>
          </p:cNvPr>
          <p:cNvSpPr/>
          <p:nvPr/>
        </p:nvSpPr>
        <p:spPr>
          <a:xfrm>
            <a:off x="7788649" y="1705548"/>
            <a:ext cx="3448050" cy="796925"/>
          </a:xfrm>
          <a:prstGeom prst="roundRect">
            <a:avLst/>
          </a:prstGeom>
          <a:solidFill>
            <a:schemeClr val="tx2">
              <a:lumMod val="20000"/>
              <a:lumOff val="80000"/>
            </a:schemeClr>
          </a:solidFill>
          <a:ln w="38100"/>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sz="2800" dirty="0">
                <a:solidFill>
                  <a:schemeClr val="tx1"/>
                </a:solidFill>
              </a:rPr>
              <a:t>Discussion</a:t>
            </a:r>
          </a:p>
        </p:txBody>
      </p:sp>
      <p:sp>
        <p:nvSpPr>
          <p:cNvPr id="9" name="Rectangle à coins arrondis 6">
            <a:extLst>
              <a:ext uri="{FF2B5EF4-FFF2-40B4-BE49-F238E27FC236}">
                <a16:creationId xmlns:a16="http://schemas.microsoft.com/office/drawing/2014/main" id="{951DA71F-1D81-4928-B8FA-8979BEB220D6}"/>
              </a:ext>
            </a:extLst>
          </p:cNvPr>
          <p:cNvSpPr/>
          <p:nvPr/>
        </p:nvSpPr>
        <p:spPr>
          <a:xfrm>
            <a:off x="7671548" y="2906967"/>
            <a:ext cx="3682252" cy="3107686"/>
          </a:xfrm>
          <a:prstGeom prst="roundRect">
            <a:avLst/>
          </a:prstGeom>
          <a:solidFill>
            <a:schemeClr val="tx2">
              <a:lumMod val="20000"/>
              <a:lumOff val="80000"/>
            </a:schemeClr>
          </a:solid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2000" dirty="0">
                <a:solidFill>
                  <a:schemeClr val="tx1"/>
                </a:solidFill>
              </a:rPr>
              <a:t> </a:t>
            </a:r>
          </a:p>
          <a:p>
            <a:pPr algn="ctr">
              <a:defRPr/>
            </a:pPr>
            <a:r>
              <a:rPr lang="fr-FR" sz="2400" dirty="0">
                <a:solidFill>
                  <a:schemeClr val="tx1"/>
                </a:solidFill>
              </a:rPr>
              <a:t>Impact du tutoré sur le tuteur?</a:t>
            </a:r>
          </a:p>
          <a:p>
            <a:pPr algn="ctr">
              <a:defRPr/>
            </a:pPr>
            <a:endParaRPr lang="fr-FR" sz="2400" dirty="0">
              <a:solidFill>
                <a:schemeClr val="tx1"/>
              </a:solidFill>
            </a:endParaRPr>
          </a:p>
          <a:p>
            <a:pPr algn="ctr">
              <a:defRPr/>
            </a:pPr>
            <a:r>
              <a:rPr lang="fr-FR" sz="2400" dirty="0">
                <a:solidFill>
                  <a:schemeClr val="tx1"/>
                </a:solidFill>
              </a:rPr>
              <a:t>Age, différences sur les aspects moraux, </a:t>
            </a:r>
            <a:r>
              <a:rPr lang="fr-FR" sz="2400" b="1" dirty="0">
                <a:solidFill>
                  <a:schemeClr val="tx1"/>
                </a:solidFill>
              </a:rPr>
              <a:t>styles</a:t>
            </a:r>
            <a:r>
              <a:rPr lang="fr-FR" sz="2400" dirty="0">
                <a:solidFill>
                  <a:schemeClr val="tx1"/>
                </a:solidFill>
              </a:rPr>
              <a:t> d’enseignement (Clot, 2010) </a:t>
            </a:r>
          </a:p>
          <a:p>
            <a:pPr algn="ctr">
              <a:defRPr/>
            </a:pPr>
            <a:endParaRPr lang="fr-FR" sz="2000" dirty="0">
              <a:solidFill>
                <a:schemeClr val="tx1"/>
              </a:solidFill>
            </a:endParaRPr>
          </a:p>
        </p:txBody>
      </p:sp>
      <p:sp>
        <p:nvSpPr>
          <p:cNvPr id="10" name="Rectangle à coins arrondis 10">
            <a:extLst>
              <a:ext uri="{FF2B5EF4-FFF2-40B4-BE49-F238E27FC236}">
                <a16:creationId xmlns:a16="http://schemas.microsoft.com/office/drawing/2014/main" id="{C3006E5C-CB4C-4D60-8FED-C4E409250DBF}"/>
              </a:ext>
            </a:extLst>
          </p:cNvPr>
          <p:cNvSpPr/>
          <p:nvPr/>
        </p:nvSpPr>
        <p:spPr>
          <a:xfrm>
            <a:off x="2397917" y="189294"/>
            <a:ext cx="7396163" cy="923198"/>
          </a:xfrm>
          <a:prstGeom prst="roundRect">
            <a:avLst/>
          </a:prstGeom>
          <a:solidFill>
            <a:schemeClr val="accent5">
              <a:lumMod val="40000"/>
              <a:lumOff val="60000"/>
            </a:schemeClr>
          </a:solidFill>
          <a:ln w="571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sz="4000" dirty="0">
                <a:solidFill>
                  <a:schemeClr val="tx1"/>
                </a:solidFill>
              </a:rPr>
              <a:t>Discussion</a:t>
            </a:r>
          </a:p>
        </p:txBody>
      </p:sp>
    </p:spTree>
    <p:extLst>
      <p:ext uri="{BB962C8B-B14F-4D97-AF65-F5344CB8AC3E}">
        <p14:creationId xmlns:p14="http://schemas.microsoft.com/office/powerpoint/2010/main" val="783928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630ABD-038D-4A8C-8150-B62AA47C0626}"/>
              </a:ext>
            </a:extLst>
          </p:cNvPr>
          <p:cNvSpPr>
            <a:spLocks noGrp="1"/>
          </p:cNvSpPr>
          <p:nvPr>
            <p:ph type="title"/>
          </p:nvPr>
        </p:nvSpPr>
        <p:spPr>
          <a:xfrm>
            <a:off x="703730" y="2301502"/>
            <a:ext cx="10515600" cy="1325563"/>
          </a:xfrm>
        </p:spPr>
        <p:txBody>
          <a:bodyPr/>
          <a:lstStyle/>
          <a:p>
            <a:pPr algn="ctr"/>
            <a:r>
              <a:rPr lang="fr-FR" dirty="0"/>
              <a:t>Merci de votre écoute</a:t>
            </a:r>
          </a:p>
        </p:txBody>
      </p:sp>
    </p:spTree>
    <p:extLst>
      <p:ext uri="{BB962C8B-B14F-4D97-AF65-F5344CB8AC3E}">
        <p14:creationId xmlns:p14="http://schemas.microsoft.com/office/powerpoint/2010/main" val="1302583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18B5E2-7AED-7CEB-141E-6E101D0FA395}"/>
              </a:ext>
            </a:extLst>
          </p:cNvPr>
          <p:cNvSpPr>
            <a:spLocks noGrp="1"/>
          </p:cNvSpPr>
          <p:nvPr>
            <p:ph type="title"/>
          </p:nvPr>
        </p:nvSpPr>
        <p:spPr>
          <a:xfrm>
            <a:off x="838200" y="0"/>
            <a:ext cx="10515600" cy="1325563"/>
          </a:xfrm>
        </p:spPr>
        <p:txBody>
          <a:bodyPr/>
          <a:lstStyle/>
          <a:p>
            <a:pPr algn="ctr"/>
            <a:r>
              <a:rPr lang="fr-FR" u="sng" dirty="0">
                <a:latin typeface="Times New Roman" panose="02020603050405020304" pitchFamily="18" charset="0"/>
                <a:cs typeface="Times New Roman" panose="02020603050405020304" pitchFamily="18" charset="0"/>
              </a:rPr>
              <a:t>Introduction</a:t>
            </a:r>
          </a:p>
        </p:txBody>
      </p:sp>
      <p:sp>
        <p:nvSpPr>
          <p:cNvPr id="3" name="ZoneTexte 2">
            <a:extLst>
              <a:ext uri="{FF2B5EF4-FFF2-40B4-BE49-F238E27FC236}">
                <a16:creationId xmlns:a16="http://schemas.microsoft.com/office/drawing/2014/main" id="{791CDC64-8B12-1C97-63BE-6CFF2964EFE6}"/>
              </a:ext>
            </a:extLst>
          </p:cNvPr>
          <p:cNvSpPr txBox="1"/>
          <p:nvPr/>
        </p:nvSpPr>
        <p:spPr>
          <a:xfrm>
            <a:off x="939465" y="1165141"/>
            <a:ext cx="10313069" cy="5386090"/>
          </a:xfrm>
          <a:prstGeom prst="rect">
            <a:avLst/>
          </a:prstGeom>
          <a:noFill/>
        </p:spPr>
        <p:txBody>
          <a:bodyPr wrap="square" rtlCol="0">
            <a:spAutoFit/>
          </a:bodyPr>
          <a:lstStyle/>
          <a:p>
            <a:pPr algn="just"/>
            <a:endParaRPr lang="fr-FR"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fr-FR" sz="2400" dirty="0">
                <a:latin typeface="Times New Roman" panose="02020603050405020304" pitchFamily="18" charset="0"/>
                <a:cs typeface="Times New Roman" panose="02020603050405020304" pitchFamily="18" charset="0"/>
              </a:rPr>
              <a:t>Plusieurs missions de l’Ecole aujourd’hui : savoirs et justice </a:t>
            </a:r>
            <a:r>
              <a:rPr lang="fr-FR"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(Dubet, 2004 ; </a:t>
            </a:r>
            <a:r>
              <a:rPr lang="fr-FR" sz="24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Réto</a:t>
            </a:r>
            <a:r>
              <a:rPr lang="fr-FR"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2017).</a:t>
            </a:r>
          </a:p>
          <a:p>
            <a:pPr marL="342900" indent="-342900" algn="just">
              <a:buFont typeface="Wingdings" panose="05000000000000000000" pitchFamily="2" charset="2"/>
              <a:buChar char="q"/>
            </a:pPr>
            <a:endParaRPr lang="fr-FR" sz="2400" kern="100" dirty="0">
              <a:solidFill>
                <a:srgbClr val="00000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fr-FR" sz="2400" kern="100" dirty="0">
                <a:solidFill>
                  <a:srgbClr val="000000"/>
                </a:solidFill>
                <a:latin typeface="Times New Roman" panose="02020603050405020304" pitchFamily="18" charset="0"/>
                <a:cs typeface="Times New Roman" panose="02020603050405020304" pitchFamily="18" charset="0"/>
              </a:rPr>
              <a:t>Des objectifs difficiles à atteindre (</a:t>
            </a:r>
            <a:r>
              <a:rPr lang="fr-FR" sz="2400" kern="100" dirty="0" err="1">
                <a:solidFill>
                  <a:srgbClr val="000000"/>
                </a:solidFill>
                <a:latin typeface="Times New Roman" panose="02020603050405020304" pitchFamily="18" charset="0"/>
                <a:cs typeface="Times New Roman" panose="02020603050405020304" pitchFamily="18" charset="0"/>
              </a:rPr>
              <a:t>Réto</a:t>
            </a:r>
            <a:r>
              <a:rPr lang="fr-FR" sz="2400" kern="100" dirty="0">
                <a:solidFill>
                  <a:srgbClr val="000000"/>
                </a:solidFill>
                <a:latin typeface="Times New Roman" panose="02020603050405020304" pitchFamily="18" charset="0"/>
                <a:cs typeface="Times New Roman" panose="02020603050405020304" pitchFamily="18" charset="0"/>
              </a:rPr>
              <a:t>, 2018).</a:t>
            </a:r>
          </a:p>
          <a:p>
            <a:pPr marL="342900" indent="-342900" algn="just">
              <a:buFont typeface="Wingdings" panose="05000000000000000000" pitchFamily="2" charset="2"/>
              <a:buChar char="q"/>
            </a:pPr>
            <a:endParaRPr lang="fr-FR" sz="2400" kern="100" dirty="0">
              <a:solidFill>
                <a:srgbClr val="00000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fr-FR" sz="2400" kern="100" dirty="0">
                <a:solidFill>
                  <a:srgbClr val="000000"/>
                </a:solidFill>
                <a:latin typeface="Times New Roman" panose="02020603050405020304" pitchFamily="18" charset="0"/>
                <a:cs typeface="Times New Roman" panose="02020603050405020304" pitchFamily="18" charset="0"/>
              </a:rPr>
              <a:t>Un climat scolaire </a:t>
            </a:r>
            <a:r>
              <a:rPr lang="fr-FR" sz="2400" b="1" kern="100" dirty="0">
                <a:solidFill>
                  <a:srgbClr val="000000"/>
                </a:solidFill>
                <a:latin typeface="Times New Roman" panose="02020603050405020304" pitchFamily="18" charset="0"/>
                <a:cs typeface="Times New Roman" panose="02020603050405020304" pitchFamily="18" charset="0"/>
              </a:rPr>
              <a:t>peu propice </a:t>
            </a:r>
            <a:r>
              <a:rPr lang="fr-FR" sz="2400" kern="100" dirty="0">
                <a:solidFill>
                  <a:srgbClr val="000000"/>
                </a:solidFill>
                <a:latin typeface="Times New Roman" panose="02020603050405020304" pitchFamily="18" charset="0"/>
                <a:cs typeface="Times New Roman" panose="02020603050405020304" pitchFamily="18" charset="0"/>
              </a:rPr>
              <a:t>aux apprentissages et à l’</a:t>
            </a:r>
            <a:r>
              <a:rPr lang="fr-FR" sz="2400" b="1" kern="100" dirty="0">
                <a:solidFill>
                  <a:srgbClr val="000000"/>
                </a:solidFill>
                <a:latin typeface="Times New Roman" panose="02020603050405020304" pitchFamily="18" charset="0"/>
                <a:cs typeface="Times New Roman" panose="02020603050405020304" pitchFamily="18" charset="0"/>
              </a:rPr>
              <a:t>épanouissement</a:t>
            </a:r>
            <a:r>
              <a:rPr lang="fr-FR" sz="2400" kern="100" dirty="0">
                <a:solidFill>
                  <a:srgbClr val="000000"/>
                </a:solidFill>
                <a:latin typeface="Times New Roman" panose="02020603050405020304" pitchFamily="18" charset="0"/>
                <a:cs typeface="Times New Roman" panose="02020603050405020304" pitchFamily="18" charset="0"/>
              </a:rPr>
              <a:t> des élèves</a:t>
            </a:r>
          </a:p>
          <a:p>
            <a:pPr marL="342900" indent="-342900" algn="just">
              <a:buFont typeface="Wingdings" panose="05000000000000000000" pitchFamily="2" charset="2"/>
              <a:buChar char="q"/>
            </a:pPr>
            <a:endParaRPr lang="fr-FR" sz="2400" kern="100" dirty="0">
              <a:solidFill>
                <a:srgbClr val="00000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fr-FR" sz="2400" dirty="0">
                <a:latin typeface="Times New Roman" panose="02020603050405020304" pitchFamily="18" charset="0"/>
                <a:cs typeface="Times New Roman" panose="02020603050405020304" pitchFamily="18" charset="0"/>
              </a:rPr>
              <a:t>Loi d’orientation et de programmation pour la refondation de l’Ecole en 2013 : la notion de </a:t>
            </a:r>
            <a:r>
              <a:rPr lang="fr-FR" sz="2400" b="1" dirty="0">
                <a:latin typeface="Times New Roman" panose="02020603050405020304" pitchFamily="18" charset="0"/>
                <a:cs typeface="Times New Roman" panose="02020603050405020304" pitchFamily="18" charset="0"/>
              </a:rPr>
              <a:t>bienveillance</a:t>
            </a:r>
            <a:r>
              <a:rPr lang="fr-FR" sz="2400" dirty="0">
                <a:latin typeface="Times New Roman" panose="02020603050405020304" pitchFamily="18" charset="0"/>
                <a:cs typeface="Times New Roman" panose="02020603050405020304" pitchFamily="18" charset="0"/>
              </a:rPr>
              <a:t> fait son apparition. </a:t>
            </a:r>
          </a:p>
          <a:p>
            <a:pPr marL="342900" indent="-342900" algn="just">
              <a:buFont typeface="Wingdings" panose="05000000000000000000" pitchFamily="2" charset="2"/>
              <a:buChar char="q"/>
            </a:pPr>
            <a:endParaRPr lang="fr-FR"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fr-FR" sz="2400" dirty="0">
                <a:latin typeface="Times New Roman" panose="02020603050405020304" pitchFamily="18" charset="0"/>
                <a:cs typeface="Times New Roman" panose="02020603050405020304" pitchFamily="18" charset="0"/>
              </a:rPr>
              <a:t>Notion </a:t>
            </a:r>
            <a:r>
              <a:rPr lang="fr-FR" sz="2400" b="1" dirty="0">
                <a:latin typeface="Times New Roman" panose="02020603050405020304" pitchFamily="18" charset="0"/>
                <a:cs typeface="Times New Roman" panose="02020603050405020304" pitchFamily="18" charset="0"/>
              </a:rPr>
              <a:t>perçue approximativement </a:t>
            </a:r>
            <a:r>
              <a:rPr lang="fr-FR" sz="2400" dirty="0">
                <a:latin typeface="Times New Roman" panose="02020603050405020304" pitchFamily="18" charset="0"/>
                <a:cs typeface="Times New Roman" panose="02020603050405020304" pitchFamily="18" charset="0"/>
              </a:rPr>
              <a:t>par les enseignants</a:t>
            </a:r>
            <a:r>
              <a:rPr lang="fr-FR" sz="3200" dirty="0">
                <a:latin typeface="Times New Roman" panose="02020603050405020304" pitchFamily="18" charset="0"/>
                <a:cs typeface="Times New Roman" panose="02020603050405020304" pitchFamily="18" charset="0"/>
              </a:rPr>
              <a:t> </a:t>
            </a:r>
            <a:r>
              <a:rPr lang="fr-FR" sz="2400" kern="100" dirty="0">
                <a:solidFill>
                  <a:srgbClr val="000000"/>
                </a:solidFill>
                <a:effectLst/>
                <a:latin typeface="Times New Roman" panose="02020603050405020304" pitchFamily="18" charset="0"/>
                <a:ea typeface="Calibri" panose="020F0502020204030204" pitchFamily="34" charset="0"/>
              </a:rPr>
              <a:t>(</a:t>
            </a:r>
            <a:r>
              <a:rPr lang="fr-FR" sz="2400" kern="100" dirty="0" err="1">
                <a:solidFill>
                  <a:srgbClr val="000000"/>
                </a:solidFill>
                <a:effectLst/>
                <a:latin typeface="Times New Roman" panose="02020603050405020304" pitchFamily="18" charset="0"/>
                <a:ea typeface="Calibri" panose="020F0502020204030204" pitchFamily="34" charset="0"/>
              </a:rPr>
              <a:t>Réto</a:t>
            </a:r>
            <a:r>
              <a:rPr lang="fr-FR" sz="2400" kern="100" dirty="0">
                <a:solidFill>
                  <a:srgbClr val="000000"/>
                </a:solidFill>
                <a:effectLst/>
                <a:latin typeface="Times New Roman" panose="02020603050405020304" pitchFamily="18" charset="0"/>
                <a:ea typeface="Calibri" panose="020F0502020204030204" pitchFamily="34" charset="0"/>
              </a:rPr>
              <a:t>, 2019 ; </a:t>
            </a:r>
            <a:r>
              <a:rPr lang="fr-FR" sz="2400" kern="100" dirty="0" err="1">
                <a:solidFill>
                  <a:srgbClr val="000000"/>
                </a:solidFill>
                <a:effectLst/>
                <a:latin typeface="Times New Roman" panose="02020603050405020304" pitchFamily="18" charset="0"/>
                <a:ea typeface="Calibri" panose="020F0502020204030204" pitchFamily="34" charset="0"/>
              </a:rPr>
              <a:t>Saillot</a:t>
            </a:r>
            <a:r>
              <a:rPr lang="fr-FR" sz="2400" kern="100" dirty="0">
                <a:solidFill>
                  <a:srgbClr val="000000"/>
                </a:solidFill>
                <a:effectLst/>
                <a:latin typeface="Times New Roman" panose="02020603050405020304" pitchFamily="18" charset="0"/>
                <a:ea typeface="Calibri" panose="020F0502020204030204" pitchFamily="34" charset="0"/>
              </a:rPr>
              <a:t>, 2018). </a:t>
            </a:r>
            <a:endParaRPr lang="fr-FR" kern="100" dirty="0">
              <a:solidFill>
                <a:srgbClr val="000000"/>
              </a:solidFill>
              <a:latin typeface="Times New Roman" panose="02020603050405020304" pitchFamily="18" charset="0"/>
              <a:cs typeface="Times New Roman" panose="02020603050405020304" pitchFamily="18" charset="0"/>
            </a:endParaRPr>
          </a:p>
        </p:txBody>
      </p:sp>
      <p:sp>
        <p:nvSpPr>
          <p:cNvPr id="4" name="Rectangle à coins arrondis 10">
            <a:extLst>
              <a:ext uri="{FF2B5EF4-FFF2-40B4-BE49-F238E27FC236}">
                <a16:creationId xmlns:a16="http://schemas.microsoft.com/office/drawing/2014/main" id="{1644EA55-4C6A-4A53-AE62-D5A724CEEF08}"/>
              </a:ext>
            </a:extLst>
          </p:cNvPr>
          <p:cNvSpPr/>
          <p:nvPr/>
        </p:nvSpPr>
        <p:spPr>
          <a:xfrm>
            <a:off x="2397917" y="189294"/>
            <a:ext cx="7396163" cy="1054016"/>
          </a:xfrm>
          <a:prstGeom prst="roundRect">
            <a:avLst/>
          </a:prstGeom>
          <a:solidFill>
            <a:schemeClr val="accent5">
              <a:lumMod val="40000"/>
              <a:lumOff val="60000"/>
            </a:schemeClr>
          </a:solidFill>
          <a:ln w="571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sz="4000" dirty="0">
                <a:solidFill>
                  <a:schemeClr val="tx1"/>
                </a:solidFill>
              </a:rPr>
              <a:t>Introduction</a:t>
            </a:r>
          </a:p>
        </p:txBody>
      </p:sp>
    </p:spTree>
    <p:extLst>
      <p:ext uri="{BB962C8B-B14F-4D97-AF65-F5344CB8AC3E}">
        <p14:creationId xmlns:p14="http://schemas.microsoft.com/office/powerpoint/2010/main" val="7964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18B5E2-7AED-7CEB-141E-6E101D0FA395}"/>
              </a:ext>
            </a:extLst>
          </p:cNvPr>
          <p:cNvSpPr>
            <a:spLocks noGrp="1"/>
          </p:cNvSpPr>
          <p:nvPr>
            <p:ph type="title"/>
          </p:nvPr>
        </p:nvSpPr>
        <p:spPr>
          <a:xfrm>
            <a:off x="838200" y="0"/>
            <a:ext cx="10515600" cy="1325563"/>
          </a:xfrm>
        </p:spPr>
        <p:txBody>
          <a:bodyPr/>
          <a:lstStyle/>
          <a:p>
            <a:pPr algn="ctr"/>
            <a:r>
              <a:rPr lang="fr-FR" u="sng" dirty="0">
                <a:latin typeface="Times New Roman" panose="02020603050405020304" pitchFamily="18" charset="0"/>
                <a:cs typeface="Times New Roman" panose="02020603050405020304" pitchFamily="18" charset="0"/>
              </a:rPr>
              <a:t>Introduction</a:t>
            </a:r>
          </a:p>
        </p:txBody>
      </p:sp>
      <p:sp>
        <p:nvSpPr>
          <p:cNvPr id="3" name="ZoneTexte 2">
            <a:extLst>
              <a:ext uri="{FF2B5EF4-FFF2-40B4-BE49-F238E27FC236}">
                <a16:creationId xmlns:a16="http://schemas.microsoft.com/office/drawing/2014/main" id="{791CDC64-8B12-1C97-63BE-6CFF2964EFE6}"/>
              </a:ext>
            </a:extLst>
          </p:cNvPr>
          <p:cNvSpPr txBox="1"/>
          <p:nvPr/>
        </p:nvSpPr>
        <p:spPr>
          <a:xfrm>
            <a:off x="704849" y="1213267"/>
            <a:ext cx="10782301" cy="1569660"/>
          </a:xfrm>
          <a:prstGeom prst="rect">
            <a:avLst/>
          </a:prstGeom>
          <a:noFill/>
        </p:spPr>
        <p:txBody>
          <a:bodyPr wrap="square" rtlCol="0">
            <a:spAutoFit/>
          </a:bodyPr>
          <a:lstStyle/>
          <a:p>
            <a:pPr algn="just"/>
            <a:endParaRPr lang="fr-FR" sz="2400" kern="100" dirty="0">
              <a:solidFill>
                <a:srgbClr val="00000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fr-FR" sz="2400" kern="100" dirty="0">
                <a:solidFill>
                  <a:srgbClr val="000000"/>
                </a:solidFill>
                <a:latin typeface="Times New Roman" panose="02020603050405020304" pitchFamily="18" charset="0"/>
                <a:cs typeface="Times New Roman" panose="02020603050405020304" pitchFamily="18" charset="0"/>
              </a:rPr>
              <a:t>La bienveillance a pour traduction directe : </a:t>
            </a:r>
            <a:r>
              <a:rPr lang="fr-FR" sz="2400" kern="100" dirty="0">
                <a:solidFill>
                  <a:srgbClr val="000000"/>
                </a:solidFill>
                <a:effectLst/>
                <a:latin typeface="Times New Roman" panose="02020603050405020304" pitchFamily="18" charset="0"/>
                <a:ea typeface="Calibri" panose="020F0502020204030204" pitchFamily="34" charset="0"/>
              </a:rPr>
              <a:t>« </a:t>
            </a:r>
            <a:r>
              <a:rPr lang="fr-FR" sz="2400" b="1" kern="100" dirty="0">
                <a:solidFill>
                  <a:srgbClr val="000000"/>
                </a:solidFill>
                <a:effectLst/>
                <a:latin typeface="Times New Roman" panose="02020603050405020304" pitchFamily="18" charset="0"/>
                <a:ea typeface="Calibri" panose="020F0502020204030204" pitchFamily="34" charset="0"/>
              </a:rPr>
              <a:t>qui veut le bien </a:t>
            </a:r>
            <a:r>
              <a:rPr lang="fr-FR" sz="2400" kern="100" dirty="0">
                <a:solidFill>
                  <a:srgbClr val="000000"/>
                </a:solidFill>
                <a:effectLst/>
                <a:latin typeface="Times New Roman" panose="02020603050405020304" pitchFamily="18" charset="0"/>
                <a:ea typeface="Calibri" panose="020F0502020204030204" pitchFamily="34" charset="0"/>
              </a:rPr>
              <a:t>», « qui est favorable à quelqu’un ou quelque chose » (</a:t>
            </a:r>
            <a:r>
              <a:rPr lang="fr-FR" sz="2400" kern="100" dirty="0" err="1">
                <a:solidFill>
                  <a:srgbClr val="000000"/>
                </a:solidFill>
                <a:effectLst/>
                <a:latin typeface="Times New Roman" panose="02020603050405020304" pitchFamily="18" charset="0"/>
                <a:ea typeface="Calibri" panose="020F0502020204030204" pitchFamily="34" charset="0"/>
              </a:rPr>
              <a:t>Chalmel</a:t>
            </a:r>
            <a:r>
              <a:rPr lang="fr-FR" sz="2400" kern="100" dirty="0">
                <a:solidFill>
                  <a:srgbClr val="000000"/>
                </a:solidFill>
                <a:effectLst/>
                <a:latin typeface="Times New Roman" panose="02020603050405020304" pitchFamily="18" charset="0"/>
                <a:ea typeface="Calibri" panose="020F0502020204030204" pitchFamily="34" charset="0"/>
              </a:rPr>
              <a:t>, 2018). </a:t>
            </a:r>
          </a:p>
          <a:p>
            <a:pPr algn="just"/>
            <a:endParaRPr lang="fr-FR" sz="2400" kern="100" dirty="0">
              <a:solidFill>
                <a:srgbClr val="000000"/>
              </a:solidFill>
              <a:latin typeface="Times New Roman" panose="02020603050405020304" pitchFamily="18" charset="0"/>
              <a:cs typeface="Times New Roman" panose="02020603050405020304" pitchFamily="18" charset="0"/>
            </a:endParaRPr>
          </a:p>
        </p:txBody>
      </p:sp>
      <p:sp>
        <p:nvSpPr>
          <p:cNvPr id="4" name="Rectangle à coins arrondis 6">
            <a:extLst>
              <a:ext uri="{FF2B5EF4-FFF2-40B4-BE49-F238E27FC236}">
                <a16:creationId xmlns:a16="http://schemas.microsoft.com/office/drawing/2014/main" id="{17DE75EF-D97C-4028-BE64-A3A316215681}"/>
              </a:ext>
            </a:extLst>
          </p:cNvPr>
          <p:cNvSpPr/>
          <p:nvPr/>
        </p:nvSpPr>
        <p:spPr>
          <a:xfrm>
            <a:off x="1176616" y="2932662"/>
            <a:ext cx="9838765" cy="2127063"/>
          </a:xfrm>
          <a:prstGeom prst="roundRect">
            <a:avLst/>
          </a:prstGeom>
          <a:solidFill>
            <a:schemeClr val="tx2">
              <a:lumMod val="20000"/>
              <a:lumOff val="80000"/>
            </a:schemeClr>
          </a:solidFill>
          <a:ln w="38100">
            <a:solidFill>
              <a:srgbClr val="00B050"/>
            </a:solidFill>
          </a:ln>
        </p:spPr>
        <p:style>
          <a:lnRef idx="1">
            <a:schemeClr val="accent1"/>
          </a:lnRef>
          <a:fillRef idx="3">
            <a:schemeClr val="accent1"/>
          </a:fillRef>
          <a:effectRef idx="2">
            <a:schemeClr val="accent1"/>
          </a:effectRef>
          <a:fontRef idx="minor">
            <a:schemeClr val="lt1"/>
          </a:fontRef>
        </p:style>
        <p:txBody>
          <a:bodyPr anchor="ctr"/>
          <a:lstStyle/>
          <a:p>
            <a:pPr algn="just"/>
            <a:r>
              <a:rPr lang="fr-FR" sz="2400" b="1" u="sng" kern="100" dirty="0">
                <a:solidFill>
                  <a:srgbClr val="000000"/>
                </a:solidFill>
                <a:latin typeface="Times New Roman" panose="02020603050405020304" pitchFamily="18" charset="0"/>
                <a:cs typeface="Times New Roman" panose="02020603050405020304" pitchFamily="18" charset="0"/>
              </a:rPr>
              <a:t>Notre définition </a:t>
            </a:r>
            <a:r>
              <a:rPr lang="fr-FR" sz="2400" kern="100" dirty="0">
                <a:solidFill>
                  <a:srgbClr val="000000"/>
                </a:solidFill>
                <a:latin typeface="Times New Roman" panose="02020603050405020304" pitchFamily="18" charset="0"/>
                <a:cs typeface="Times New Roman" panose="02020603050405020304" pitchFamily="18" charset="0"/>
              </a:rPr>
              <a:t>: « </a:t>
            </a:r>
            <a:r>
              <a:rPr lang="fr-FR" sz="2400" kern="100" dirty="0">
                <a:solidFill>
                  <a:srgbClr val="000000"/>
                </a:solidFill>
                <a:latin typeface="Times" panose="02020603050405020304" pitchFamily="18" charset="0"/>
                <a:ea typeface="Calibri" panose="020F0502020204030204" pitchFamily="34" charset="0"/>
                <a:cs typeface="Times New Roman" panose="02020603050405020304" pitchFamily="18" charset="0"/>
              </a:rPr>
              <a:t>une ou des action(s) de l’enseignant </a:t>
            </a:r>
            <a:r>
              <a:rPr lang="fr-FR" sz="2400" b="1" kern="100" dirty="0">
                <a:solidFill>
                  <a:srgbClr val="000000"/>
                </a:solidFill>
                <a:latin typeface="Times" panose="02020603050405020304" pitchFamily="18" charset="0"/>
                <a:ea typeface="Calibri" panose="020F0502020204030204" pitchFamily="34" charset="0"/>
                <a:cs typeface="Times New Roman" panose="02020603050405020304" pitchFamily="18" charset="0"/>
              </a:rPr>
              <a:t>conforme(s) à ses intentions </a:t>
            </a:r>
            <a:r>
              <a:rPr lang="fr-FR" sz="2400" kern="100" dirty="0">
                <a:solidFill>
                  <a:srgbClr val="000000"/>
                </a:solidFill>
                <a:latin typeface="Times" panose="02020603050405020304" pitchFamily="18" charset="0"/>
                <a:ea typeface="Calibri" panose="020F0502020204030204" pitchFamily="34" charset="0"/>
                <a:cs typeface="Times New Roman" panose="02020603050405020304" pitchFamily="18" charset="0"/>
              </a:rPr>
              <a:t>dont le </a:t>
            </a:r>
            <a:r>
              <a:rPr lang="fr-FR" sz="2400" b="1" kern="100" dirty="0">
                <a:solidFill>
                  <a:srgbClr val="000000"/>
                </a:solidFill>
                <a:latin typeface="Times" panose="02020603050405020304" pitchFamily="18" charset="0"/>
                <a:ea typeface="Calibri" panose="020F0502020204030204" pitchFamily="34" charset="0"/>
                <a:cs typeface="Times New Roman" panose="02020603050405020304" pitchFamily="18" charset="0"/>
              </a:rPr>
              <a:t>jugement est positif </a:t>
            </a:r>
            <a:r>
              <a:rPr lang="fr-FR" sz="2400" kern="100" dirty="0">
                <a:solidFill>
                  <a:srgbClr val="000000"/>
                </a:solidFill>
                <a:latin typeface="Times" panose="02020603050405020304" pitchFamily="18" charset="0"/>
                <a:ea typeface="Calibri" panose="020F0502020204030204" pitchFamily="34" charset="0"/>
                <a:cs typeface="Times New Roman" panose="02020603050405020304" pitchFamily="18" charset="0"/>
              </a:rPr>
              <a:t>pour l’enseignant en raison des effets produits pour la </a:t>
            </a:r>
            <a:r>
              <a:rPr lang="fr-FR" sz="2400" b="1" kern="100" dirty="0">
                <a:solidFill>
                  <a:srgbClr val="000000"/>
                </a:solidFill>
                <a:latin typeface="Times" panose="02020603050405020304" pitchFamily="18" charset="0"/>
                <a:ea typeface="Calibri" panose="020F0502020204030204" pitchFamily="34" charset="0"/>
                <a:cs typeface="Times New Roman" panose="02020603050405020304" pitchFamily="18" charset="0"/>
              </a:rPr>
              <a:t>« croissance » de l’élève</a:t>
            </a:r>
            <a:r>
              <a:rPr lang="fr-FR" sz="2400" kern="100" dirty="0">
                <a:solidFill>
                  <a:srgbClr val="000000"/>
                </a:solidFill>
                <a:latin typeface="Times" panose="02020603050405020304" pitchFamily="18" charset="0"/>
                <a:ea typeface="Calibri" panose="020F0502020204030204" pitchFamily="34" charset="0"/>
                <a:cs typeface="Times New Roman" panose="02020603050405020304" pitchFamily="18" charset="0"/>
              </a:rPr>
              <a:t>, pour le bien d’autrui »</a:t>
            </a:r>
            <a:endParaRPr lang="fr-FR" sz="2400" kern="100" dirty="0">
              <a:solidFill>
                <a:srgbClr val="000000"/>
              </a:solidFill>
              <a:latin typeface="Times New Roman" panose="02020603050405020304" pitchFamily="18" charset="0"/>
              <a:cs typeface="Times New Roman" panose="02020603050405020304" pitchFamily="18" charset="0"/>
            </a:endParaRPr>
          </a:p>
        </p:txBody>
      </p:sp>
      <p:sp>
        <p:nvSpPr>
          <p:cNvPr id="5" name="Rectangle à coins arrondis 6">
            <a:extLst>
              <a:ext uri="{FF2B5EF4-FFF2-40B4-BE49-F238E27FC236}">
                <a16:creationId xmlns:a16="http://schemas.microsoft.com/office/drawing/2014/main" id="{63D628AE-2CDD-4D1B-81F7-BDAE11BEF767}"/>
              </a:ext>
            </a:extLst>
          </p:cNvPr>
          <p:cNvSpPr/>
          <p:nvPr/>
        </p:nvSpPr>
        <p:spPr>
          <a:xfrm>
            <a:off x="2084294" y="5351930"/>
            <a:ext cx="8256493" cy="806823"/>
          </a:xfrm>
          <a:prstGeom prst="roundRect">
            <a:avLst/>
          </a:prstGeom>
          <a:solidFill>
            <a:schemeClr val="tx2">
              <a:lumMod val="20000"/>
              <a:lumOff val="80000"/>
            </a:schemeClr>
          </a:solidFill>
          <a:ln w="38100">
            <a:solidFill>
              <a:srgbClr val="00B05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fr-FR" sz="2400" b="1" kern="100" dirty="0">
                <a:solidFill>
                  <a:srgbClr val="000000"/>
                </a:solidFill>
                <a:latin typeface="Times" panose="02020603050405020304" pitchFamily="18" charset="0"/>
                <a:ea typeface="Calibri" panose="020F0502020204030204" pitchFamily="34" charset="0"/>
                <a:cs typeface="Times New Roman" panose="02020603050405020304" pitchFamily="18" charset="0"/>
              </a:rPr>
              <a:t>Croissance</a:t>
            </a:r>
            <a:r>
              <a:rPr lang="fr-FR" sz="2400" kern="100" dirty="0">
                <a:solidFill>
                  <a:srgbClr val="000000"/>
                </a:solidFill>
                <a:latin typeface="Times" panose="02020603050405020304" pitchFamily="18" charset="0"/>
                <a:ea typeface="Calibri" panose="020F0502020204030204" pitchFamily="34" charset="0"/>
                <a:cs typeface="Times New Roman" panose="02020603050405020304" pitchFamily="18" charset="0"/>
              </a:rPr>
              <a:t> : transformation de l’élève vers une meilleure version de lui-même</a:t>
            </a:r>
            <a:endParaRPr lang="fr-FR" sz="2400" kern="100" dirty="0">
              <a:solidFill>
                <a:srgbClr val="000000"/>
              </a:solidFill>
              <a:latin typeface="Times New Roman" panose="02020603050405020304" pitchFamily="18" charset="0"/>
              <a:cs typeface="Times New Roman" panose="02020603050405020304" pitchFamily="18" charset="0"/>
            </a:endParaRPr>
          </a:p>
        </p:txBody>
      </p:sp>
      <p:sp>
        <p:nvSpPr>
          <p:cNvPr id="6" name="Rectangle à coins arrondis 10">
            <a:extLst>
              <a:ext uri="{FF2B5EF4-FFF2-40B4-BE49-F238E27FC236}">
                <a16:creationId xmlns:a16="http://schemas.microsoft.com/office/drawing/2014/main" id="{5050172A-50FB-41AC-BC96-17917E90FEB0}"/>
              </a:ext>
            </a:extLst>
          </p:cNvPr>
          <p:cNvSpPr/>
          <p:nvPr/>
        </p:nvSpPr>
        <p:spPr>
          <a:xfrm>
            <a:off x="2397917" y="189294"/>
            <a:ext cx="7396163" cy="1054016"/>
          </a:xfrm>
          <a:prstGeom prst="roundRect">
            <a:avLst/>
          </a:prstGeom>
          <a:solidFill>
            <a:schemeClr val="accent5">
              <a:lumMod val="40000"/>
              <a:lumOff val="60000"/>
            </a:schemeClr>
          </a:solidFill>
          <a:ln w="571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sz="4000" dirty="0">
                <a:solidFill>
                  <a:schemeClr val="tx1"/>
                </a:solidFill>
              </a:rPr>
              <a:t>Introduction</a:t>
            </a:r>
          </a:p>
        </p:txBody>
      </p:sp>
    </p:spTree>
    <p:extLst>
      <p:ext uri="{BB962C8B-B14F-4D97-AF65-F5344CB8AC3E}">
        <p14:creationId xmlns:p14="http://schemas.microsoft.com/office/powerpoint/2010/main" val="4010261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18B5E2-7AED-7CEB-141E-6E101D0FA395}"/>
              </a:ext>
            </a:extLst>
          </p:cNvPr>
          <p:cNvSpPr>
            <a:spLocks noGrp="1"/>
          </p:cNvSpPr>
          <p:nvPr>
            <p:ph type="title"/>
          </p:nvPr>
        </p:nvSpPr>
        <p:spPr>
          <a:xfrm>
            <a:off x="838200" y="0"/>
            <a:ext cx="10515600" cy="1325563"/>
          </a:xfrm>
        </p:spPr>
        <p:txBody>
          <a:bodyPr/>
          <a:lstStyle/>
          <a:p>
            <a:pPr algn="ctr"/>
            <a:r>
              <a:rPr lang="fr-FR" u="sng" dirty="0">
                <a:latin typeface="Times New Roman" panose="02020603050405020304" pitchFamily="18" charset="0"/>
                <a:cs typeface="Times New Roman" panose="02020603050405020304" pitchFamily="18" charset="0"/>
              </a:rPr>
              <a:t>Introduction</a:t>
            </a:r>
          </a:p>
        </p:txBody>
      </p:sp>
      <p:sp>
        <p:nvSpPr>
          <p:cNvPr id="3" name="ZoneTexte 2">
            <a:extLst>
              <a:ext uri="{FF2B5EF4-FFF2-40B4-BE49-F238E27FC236}">
                <a16:creationId xmlns:a16="http://schemas.microsoft.com/office/drawing/2014/main" id="{791CDC64-8B12-1C97-63BE-6CFF2964EFE6}"/>
              </a:ext>
            </a:extLst>
          </p:cNvPr>
          <p:cNvSpPr txBox="1"/>
          <p:nvPr/>
        </p:nvSpPr>
        <p:spPr>
          <a:xfrm>
            <a:off x="704849" y="1325563"/>
            <a:ext cx="10782301" cy="4524315"/>
          </a:xfrm>
          <a:prstGeom prst="rect">
            <a:avLst/>
          </a:prstGeom>
          <a:noFill/>
        </p:spPr>
        <p:txBody>
          <a:bodyPr wrap="square" rtlCol="0">
            <a:spAutoFit/>
          </a:bodyPr>
          <a:lstStyle/>
          <a:p>
            <a:pPr marL="342900" indent="-342900" algn="just">
              <a:buFont typeface="Wingdings" panose="05000000000000000000" pitchFamily="2" charset="2"/>
              <a:buChar char="q"/>
            </a:pPr>
            <a:endParaRPr lang="fr-FR" sz="2400" kern="100" dirty="0">
              <a:solidFill>
                <a:srgbClr val="00000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fr-FR" sz="2400" kern="100" dirty="0">
                <a:solidFill>
                  <a:srgbClr val="000000"/>
                </a:solidFill>
                <a:latin typeface="Times New Roman" panose="02020603050405020304" pitchFamily="18" charset="0"/>
                <a:cs typeface="Times New Roman" panose="02020603050405020304" pitchFamily="18" charset="0"/>
              </a:rPr>
              <a:t>Plusieurs </a:t>
            </a:r>
            <a:r>
              <a:rPr lang="fr-FR" sz="2400" b="1" kern="100" dirty="0">
                <a:solidFill>
                  <a:srgbClr val="000000"/>
                </a:solidFill>
                <a:latin typeface="Times New Roman" panose="02020603050405020304" pitchFamily="18" charset="0"/>
                <a:cs typeface="Times New Roman" panose="02020603050405020304" pitchFamily="18" charset="0"/>
              </a:rPr>
              <a:t>postures</a:t>
            </a:r>
            <a:r>
              <a:rPr lang="fr-FR" sz="2400" kern="100" dirty="0">
                <a:solidFill>
                  <a:srgbClr val="000000"/>
                </a:solidFill>
                <a:latin typeface="Times New Roman" panose="02020603050405020304" pitchFamily="18" charset="0"/>
                <a:cs typeface="Times New Roman" panose="02020603050405020304" pitchFamily="18" charset="0"/>
              </a:rPr>
              <a:t> et </a:t>
            </a:r>
            <a:r>
              <a:rPr lang="fr-FR" sz="2400" b="1" kern="100" dirty="0">
                <a:solidFill>
                  <a:srgbClr val="000000"/>
                </a:solidFill>
                <a:latin typeface="Times New Roman" panose="02020603050405020304" pitchFamily="18" charset="0"/>
                <a:cs typeface="Times New Roman" panose="02020603050405020304" pitchFamily="18" charset="0"/>
              </a:rPr>
              <a:t>pratiques bienveillantes </a:t>
            </a:r>
            <a:r>
              <a:rPr lang="fr-FR" sz="2400" kern="100" dirty="0">
                <a:solidFill>
                  <a:srgbClr val="000000"/>
                </a:solidFill>
                <a:latin typeface="Times New Roman" panose="02020603050405020304" pitchFamily="18" charset="0"/>
                <a:cs typeface="Times New Roman" panose="02020603050405020304" pitchFamily="18" charset="0"/>
              </a:rPr>
              <a:t>existent </a:t>
            </a:r>
            <a:r>
              <a:rPr lang="fr-FR" sz="2400" b="1" u="sng" kern="100" dirty="0">
                <a:solidFill>
                  <a:srgbClr val="000000"/>
                </a:solidFill>
                <a:latin typeface="Times New Roman" panose="02020603050405020304" pitchFamily="18" charset="0"/>
                <a:cs typeface="Times New Roman" panose="02020603050405020304" pitchFamily="18" charset="0"/>
              </a:rPr>
              <a:t>mais</a:t>
            </a:r>
            <a:r>
              <a:rPr lang="fr-FR" sz="2400" kern="100" dirty="0">
                <a:solidFill>
                  <a:srgbClr val="000000"/>
                </a:solidFill>
                <a:latin typeface="Times New Roman" panose="02020603050405020304" pitchFamily="18" charset="0"/>
                <a:cs typeface="Times New Roman" panose="02020603050405020304" pitchFamily="18" charset="0"/>
              </a:rPr>
              <a:t> ne sont pas délimitées. </a:t>
            </a:r>
          </a:p>
          <a:p>
            <a:pPr algn="just"/>
            <a:endParaRPr lang="fr-FR"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2400" kern="100" dirty="0">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2400" kern="100" dirty="0">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2400" kern="1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q"/>
            </a:pPr>
            <a:r>
              <a:rPr lang="fr-FR" sz="2400" kern="100" dirty="0">
                <a:effectLst/>
                <a:latin typeface="Times New Roman" panose="02020603050405020304" pitchFamily="18" charset="0"/>
                <a:ea typeface="Calibri" panose="020F0502020204030204" pitchFamily="34" charset="0"/>
                <a:cs typeface="Times New Roman" panose="02020603050405020304" pitchFamily="18" charset="0"/>
              </a:rPr>
              <a:t>Des effets sont observés</a:t>
            </a:r>
            <a:endParaRPr lang="fr-FR" sz="2400" kern="100" dirty="0">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2400" kern="100" dirty="0">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à coins arrondis 6">
            <a:extLst>
              <a:ext uri="{FF2B5EF4-FFF2-40B4-BE49-F238E27FC236}">
                <a16:creationId xmlns:a16="http://schemas.microsoft.com/office/drawing/2014/main" id="{568B3724-F51D-4733-83F5-2C702D8EB41D}"/>
              </a:ext>
            </a:extLst>
          </p:cNvPr>
          <p:cNvSpPr/>
          <p:nvPr/>
        </p:nvSpPr>
        <p:spPr>
          <a:xfrm>
            <a:off x="1954306" y="2713267"/>
            <a:ext cx="3009900" cy="1078194"/>
          </a:xfrm>
          <a:prstGeom prst="roundRect">
            <a:avLst/>
          </a:prstGeom>
          <a:solidFill>
            <a:schemeClr val="tx2">
              <a:lumMod val="20000"/>
              <a:lumOff val="80000"/>
            </a:schemeClr>
          </a:solid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buFont typeface="Arial" charset="0"/>
              <a:buNone/>
              <a:defRPr/>
            </a:pPr>
            <a:r>
              <a:rPr lang="fr-FR" sz="2400" dirty="0">
                <a:solidFill>
                  <a:schemeClr val="tx1"/>
                </a:solidFill>
              </a:rPr>
              <a:t>Discipline positive (</a:t>
            </a:r>
            <a:r>
              <a:rPr lang="fr-FR" sz="2400" dirty="0" err="1">
                <a:solidFill>
                  <a:schemeClr val="tx1"/>
                </a:solidFill>
              </a:rPr>
              <a:t>Robbes</a:t>
            </a:r>
            <a:r>
              <a:rPr lang="fr-FR" sz="2400" dirty="0">
                <a:solidFill>
                  <a:schemeClr val="tx1"/>
                </a:solidFill>
              </a:rPr>
              <a:t>, 2015)</a:t>
            </a:r>
            <a:endParaRPr lang="fr-FR" sz="2400" dirty="0">
              <a:solidFill>
                <a:schemeClr val="tx1"/>
              </a:solidFill>
              <a:highlight>
                <a:srgbClr val="FF0000"/>
              </a:highlight>
            </a:endParaRPr>
          </a:p>
        </p:txBody>
      </p:sp>
      <p:sp>
        <p:nvSpPr>
          <p:cNvPr id="5" name="Rectangle à coins arrondis 6">
            <a:extLst>
              <a:ext uri="{FF2B5EF4-FFF2-40B4-BE49-F238E27FC236}">
                <a16:creationId xmlns:a16="http://schemas.microsoft.com/office/drawing/2014/main" id="{7CC66D38-31D0-43AD-A94C-2FC1CE50EF41}"/>
              </a:ext>
            </a:extLst>
          </p:cNvPr>
          <p:cNvSpPr/>
          <p:nvPr/>
        </p:nvSpPr>
        <p:spPr>
          <a:xfrm>
            <a:off x="7227794" y="2713267"/>
            <a:ext cx="3009900" cy="1078194"/>
          </a:xfrm>
          <a:prstGeom prst="roundRect">
            <a:avLst/>
          </a:prstGeom>
          <a:solidFill>
            <a:schemeClr val="tx2">
              <a:lumMod val="20000"/>
              <a:lumOff val="80000"/>
            </a:schemeClr>
          </a:solid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2200" kern="100" dirty="0">
                <a:solidFill>
                  <a:schemeClr val="tx1"/>
                </a:solidFill>
                <a:latin typeface="Times New Roman" panose="02020603050405020304" pitchFamily="18" charset="0"/>
                <a:ea typeface="Calibri" panose="020F0502020204030204" pitchFamily="34" charset="0"/>
              </a:rPr>
              <a:t>Mise en œuvre d’un carnet (</a:t>
            </a:r>
            <a:r>
              <a:rPr lang="fr-FR" sz="2200" kern="100" dirty="0" err="1">
                <a:solidFill>
                  <a:schemeClr val="tx1"/>
                </a:solidFill>
                <a:latin typeface="Times New Roman" panose="02020603050405020304" pitchFamily="18" charset="0"/>
                <a:ea typeface="Calibri" panose="020F0502020204030204" pitchFamily="34" charset="0"/>
              </a:rPr>
              <a:t>Shankland</a:t>
            </a:r>
            <a:r>
              <a:rPr lang="fr-FR" sz="2200" kern="100" dirty="0">
                <a:solidFill>
                  <a:schemeClr val="tx1"/>
                </a:solidFill>
                <a:latin typeface="Times New Roman" panose="02020603050405020304" pitchFamily="18" charset="0"/>
                <a:ea typeface="Calibri" panose="020F0502020204030204" pitchFamily="34" charset="0"/>
              </a:rPr>
              <a:t> &amp; Rosset, 2016) </a:t>
            </a:r>
          </a:p>
        </p:txBody>
      </p:sp>
      <p:sp>
        <p:nvSpPr>
          <p:cNvPr id="6" name="Rectangle à coins arrondis 6">
            <a:extLst>
              <a:ext uri="{FF2B5EF4-FFF2-40B4-BE49-F238E27FC236}">
                <a16:creationId xmlns:a16="http://schemas.microsoft.com/office/drawing/2014/main" id="{0CB1B745-20C7-4F54-B37A-A9CD6495CEA6}"/>
              </a:ext>
            </a:extLst>
          </p:cNvPr>
          <p:cNvSpPr/>
          <p:nvPr/>
        </p:nvSpPr>
        <p:spPr>
          <a:xfrm>
            <a:off x="1954304" y="4800600"/>
            <a:ext cx="3009900" cy="1871372"/>
          </a:xfrm>
          <a:prstGeom prst="roundRect">
            <a:avLst/>
          </a:prstGeom>
          <a:solidFill>
            <a:schemeClr val="tx2">
              <a:lumMod val="20000"/>
              <a:lumOff val="80000"/>
            </a:schemeClr>
          </a:solid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buFont typeface="Arial" charset="0"/>
              <a:buNone/>
              <a:defRPr/>
            </a:pPr>
            <a:r>
              <a:rPr lang="fr-FR" sz="2400" dirty="0">
                <a:solidFill>
                  <a:schemeClr val="tx1"/>
                </a:solidFill>
              </a:rPr>
              <a:t>Pour </a:t>
            </a:r>
            <a:r>
              <a:rPr lang="fr-FR" sz="2400" b="1" dirty="0">
                <a:solidFill>
                  <a:schemeClr val="tx1"/>
                </a:solidFill>
              </a:rPr>
              <a:t>l’élève</a:t>
            </a:r>
            <a:r>
              <a:rPr lang="fr-FR" sz="2400" dirty="0">
                <a:solidFill>
                  <a:schemeClr val="tx1"/>
                </a:solidFill>
              </a:rPr>
              <a:t> : </a:t>
            </a:r>
          </a:p>
          <a:p>
            <a:pPr algn="ctr" eaLnBrk="1" hangingPunct="1">
              <a:buFont typeface="Arial" charset="0"/>
              <a:buNone/>
              <a:defRPr/>
            </a:pPr>
            <a:r>
              <a:rPr lang="fr-FR" sz="2400" dirty="0">
                <a:solidFill>
                  <a:schemeClr val="tx1"/>
                </a:solidFill>
              </a:rPr>
              <a:t>Confiance en soi</a:t>
            </a:r>
          </a:p>
          <a:p>
            <a:pPr algn="ctr" eaLnBrk="1" hangingPunct="1">
              <a:buFont typeface="Arial" charset="0"/>
              <a:buNone/>
              <a:defRPr/>
            </a:pPr>
            <a:r>
              <a:rPr lang="fr-FR" sz="2400" dirty="0">
                <a:solidFill>
                  <a:schemeClr val="tx1"/>
                </a:solidFill>
              </a:rPr>
              <a:t>Développement des capacités </a:t>
            </a:r>
          </a:p>
        </p:txBody>
      </p:sp>
      <p:sp>
        <p:nvSpPr>
          <p:cNvPr id="7" name="Rectangle à coins arrondis 6">
            <a:extLst>
              <a:ext uri="{FF2B5EF4-FFF2-40B4-BE49-F238E27FC236}">
                <a16:creationId xmlns:a16="http://schemas.microsoft.com/office/drawing/2014/main" id="{9A533766-218B-42AA-B730-267FE2DC6308}"/>
              </a:ext>
            </a:extLst>
          </p:cNvPr>
          <p:cNvSpPr/>
          <p:nvPr/>
        </p:nvSpPr>
        <p:spPr>
          <a:xfrm>
            <a:off x="7227794" y="4800600"/>
            <a:ext cx="3009900" cy="1868106"/>
          </a:xfrm>
          <a:prstGeom prst="roundRect">
            <a:avLst/>
          </a:prstGeom>
          <a:solidFill>
            <a:schemeClr val="tx2">
              <a:lumMod val="20000"/>
              <a:lumOff val="80000"/>
            </a:schemeClr>
          </a:solid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buFont typeface="Arial" charset="0"/>
              <a:buNone/>
              <a:defRPr/>
            </a:pPr>
            <a:r>
              <a:rPr lang="fr-FR" sz="2400" dirty="0">
                <a:solidFill>
                  <a:schemeClr val="tx1"/>
                </a:solidFill>
              </a:rPr>
              <a:t>Pour </a:t>
            </a:r>
            <a:r>
              <a:rPr lang="fr-FR" sz="2400" b="1" dirty="0">
                <a:solidFill>
                  <a:schemeClr val="tx1"/>
                </a:solidFill>
              </a:rPr>
              <a:t>l’enseignant</a:t>
            </a:r>
            <a:r>
              <a:rPr lang="fr-FR" sz="2400" dirty="0">
                <a:solidFill>
                  <a:schemeClr val="tx1"/>
                </a:solidFill>
              </a:rPr>
              <a:t>: </a:t>
            </a:r>
          </a:p>
          <a:p>
            <a:pPr algn="ctr" eaLnBrk="1" hangingPunct="1">
              <a:buFont typeface="Arial" charset="0"/>
              <a:buNone/>
              <a:defRPr/>
            </a:pPr>
            <a:r>
              <a:rPr lang="fr-FR" sz="2400" dirty="0">
                <a:solidFill>
                  <a:schemeClr val="tx1"/>
                </a:solidFill>
              </a:rPr>
              <a:t>Utilité</a:t>
            </a:r>
          </a:p>
          <a:p>
            <a:pPr algn="ctr" eaLnBrk="1" hangingPunct="1">
              <a:buFont typeface="Arial" charset="0"/>
              <a:buNone/>
              <a:defRPr/>
            </a:pPr>
            <a:r>
              <a:rPr lang="fr-FR" sz="2400" dirty="0">
                <a:solidFill>
                  <a:schemeClr val="tx1"/>
                </a:solidFill>
              </a:rPr>
              <a:t>Energie</a:t>
            </a:r>
          </a:p>
          <a:p>
            <a:pPr algn="ctr" eaLnBrk="1" hangingPunct="1">
              <a:buFont typeface="Arial" charset="0"/>
              <a:buNone/>
              <a:defRPr/>
            </a:pPr>
            <a:r>
              <a:rPr lang="fr-FR" sz="2400" dirty="0">
                <a:solidFill>
                  <a:schemeClr val="tx1"/>
                </a:solidFill>
              </a:rPr>
              <a:t>Satisfaction professionnelle</a:t>
            </a:r>
          </a:p>
        </p:txBody>
      </p:sp>
      <p:sp>
        <p:nvSpPr>
          <p:cNvPr id="8" name="Rectangle à coins arrondis 10">
            <a:extLst>
              <a:ext uri="{FF2B5EF4-FFF2-40B4-BE49-F238E27FC236}">
                <a16:creationId xmlns:a16="http://schemas.microsoft.com/office/drawing/2014/main" id="{86664E44-41F1-48BE-8564-6D3D6B22359E}"/>
              </a:ext>
            </a:extLst>
          </p:cNvPr>
          <p:cNvSpPr/>
          <p:nvPr/>
        </p:nvSpPr>
        <p:spPr>
          <a:xfrm>
            <a:off x="2397917" y="189294"/>
            <a:ext cx="7396163" cy="1054016"/>
          </a:xfrm>
          <a:prstGeom prst="roundRect">
            <a:avLst/>
          </a:prstGeom>
          <a:solidFill>
            <a:schemeClr val="accent5">
              <a:lumMod val="40000"/>
              <a:lumOff val="60000"/>
            </a:schemeClr>
          </a:solidFill>
          <a:ln w="571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sz="4000" dirty="0">
                <a:solidFill>
                  <a:schemeClr val="tx1"/>
                </a:solidFill>
              </a:rPr>
              <a:t>Introduction</a:t>
            </a:r>
          </a:p>
        </p:txBody>
      </p:sp>
    </p:spTree>
    <p:extLst>
      <p:ext uri="{BB962C8B-B14F-4D97-AF65-F5344CB8AC3E}">
        <p14:creationId xmlns:p14="http://schemas.microsoft.com/office/powerpoint/2010/main" val="2618794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18B5E2-7AED-7CEB-141E-6E101D0FA395}"/>
              </a:ext>
            </a:extLst>
          </p:cNvPr>
          <p:cNvSpPr>
            <a:spLocks noGrp="1"/>
          </p:cNvSpPr>
          <p:nvPr>
            <p:ph type="title"/>
          </p:nvPr>
        </p:nvSpPr>
        <p:spPr>
          <a:xfrm>
            <a:off x="838200" y="0"/>
            <a:ext cx="10515600" cy="1325563"/>
          </a:xfrm>
        </p:spPr>
        <p:txBody>
          <a:bodyPr/>
          <a:lstStyle/>
          <a:p>
            <a:pPr algn="ctr"/>
            <a:r>
              <a:rPr lang="fr-FR" u="sng" dirty="0">
                <a:latin typeface="Times New Roman" panose="02020603050405020304" pitchFamily="18" charset="0"/>
                <a:cs typeface="Times New Roman" panose="02020603050405020304" pitchFamily="18" charset="0"/>
              </a:rPr>
              <a:t>Introduction</a:t>
            </a:r>
          </a:p>
        </p:txBody>
      </p:sp>
      <p:sp>
        <p:nvSpPr>
          <p:cNvPr id="4" name="Rectangle à coins arrondis 6">
            <a:extLst>
              <a:ext uri="{FF2B5EF4-FFF2-40B4-BE49-F238E27FC236}">
                <a16:creationId xmlns:a16="http://schemas.microsoft.com/office/drawing/2014/main" id="{E0F288DC-0A32-405C-AC88-44D7C4E78736}"/>
              </a:ext>
            </a:extLst>
          </p:cNvPr>
          <p:cNvSpPr/>
          <p:nvPr/>
        </p:nvSpPr>
        <p:spPr>
          <a:xfrm>
            <a:off x="838200" y="1504950"/>
            <a:ext cx="5082988" cy="4610100"/>
          </a:xfrm>
          <a:prstGeom prst="roundRect">
            <a:avLst/>
          </a:prstGeom>
          <a:solidFill>
            <a:schemeClr val="tx2">
              <a:lumMod val="20000"/>
              <a:lumOff val="80000"/>
            </a:schemeClr>
          </a:solid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buFont typeface="Arial" charset="0"/>
              <a:buNone/>
              <a:defRPr/>
            </a:pPr>
            <a:r>
              <a:rPr lang="fr-FR" sz="3200" b="1" dirty="0">
                <a:solidFill>
                  <a:schemeClr val="tx1"/>
                </a:solidFill>
              </a:rPr>
              <a:t>Pratiques peu répandues chez les enseignants novices (EN)</a:t>
            </a:r>
          </a:p>
          <a:p>
            <a:pPr algn="ctr" eaLnBrk="1" hangingPunct="1">
              <a:buFont typeface="Arial" charset="0"/>
              <a:buNone/>
              <a:defRPr/>
            </a:pPr>
            <a:endParaRPr lang="fr-FR" sz="3200" dirty="0">
              <a:solidFill>
                <a:schemeClr val="tx1"/>
              </a:solidFill>
            </a:endParaRPr>
          </a:p>
          <a:p>
            <a:pPr algn="ctr" eaLnBrk="1" hangingPunct="1">
              <a:buFont typeface="Arial" charset="0"/>
              <a:buNone/>
              <a:defRPr/>
            </a:pPr>
            <a:r>
              <a:rPr lang="fr-FR" sz="3200" dirty="0">
                <a:solidFill>
                  <a:schemeClr val="tx1"/>
                </a:solidFill>
              </a:rPr>
              <a:t>Gestion de classe</a:t>
            </a:r>
          </a:p>
          <a:p>
            <a:pPr algn="ctr" eaLnBrk="1" hangingPunct="1">
              <a:buFont typeface="Arial" charset="0"/>
              <a:buNone/>
              <a:defRPr/>
            </a:pPr>
            <a:r>
              <a:rPr lang="fr-FR" sz="3200" dirty="0">
                <a:solidFill>
                  <a:schemeClr val="tx1"/>
                </a:solidFill>
              </a:rPr>
              <a:t>Construction de l’autorité</a:t>
            </a:r>
          </a:p>
          <a:p>
            <a:pPr algn="ctr" eaLnBrk="1" hangingPunct="1">
              <a:buFont typeface="Arial" charset="0"/>
              <a:buNone/>
              <a:defRPr/>
            </a:pPr>
            <a:r>
              <a:rPr lang="fr-FR" sz="3200" dirty="0">
                <a:solidFill>
                  <a:schemeClr val="tx1"/>
                </a:solidFill>
              </a:rPr>
              <a:t>Posture enseignante</a:t>
            </a:r>
          </a:p>
        </p:txBody>
      </p:sp>
      <p:sp>
        <p:nvSpPr>
          <p:cNvPr id="5" name="Rectangle à coins arrondis 6">
            <a:extLst>
              <a:ext uri="{FF2B5EF4-FFF2-40B4-BE49-F238E27FC236}">
                <a16:creationId xmlns:a16="http://schemas.microsoft.com/office/drawing/2014/main" id="{11D7547B-79AD-4A52-97E5-61FC2C5DCCBC}"/>
              </a:ext>
            </a:extLst>
          </p:cNvPr>
          <p:cNvSpPr/>
          <p:nvPr/>
        </p:nvSpPr>
        <p:spPr>
          <a:xfrm>
            <a:off x="6541994" y="1504950"/>
            <a:ext cx="5082988" cy="4610100"/>
          </a:xfrm>
          <a:prstGeom prst="roundRect">
            <a:avLst/>
          </a:prstGeom>
          <a:solidFill>
            <a:schemeClr val="tx2">
              <a:lumMod val="20000"/>
              <a:lumOff val="80000"/>
            </a:schemeClr>
          </a:solid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buFont typeface="Arial" charset="0"/>
              <a:buNone/>
              <a:defRPr/>
            </a:pPr>
            <a:endParaRPr lang="fr-FR" sz="2400" dirty="0">
              <a:solidFill>
                <a:schemeClr val="tx1"/>
              </a:solidFill>
            </a:endParaRPr>
          </a:p>
          <a:p>
            <a:pPr algn="ctr" eaLnBrk="1" hangingPunct="1">
              <a:buFont typeface="Arial" charset="0"/>
              <a:buNone/>
              <a:defRPr/>
            </a:pPr>
            <a:endParaRPr lang="fr-FR" sz="2400" dirty="0">
              <a:solidFill>
                <a:schemeClr val="tx1"/>
              </a:solidFill>
            </a:endParaRPr>
          </a:p>
          <a:p>
            <a:pPr algn="ctr" eaLnBrk="1" hangingPunct="1">
              <a:buFont typeface="Arial" charset="0"/>
              <a:buNone/>
              <a:defRPr/>
            </a:pPr>
            <a:endParaRPr lang="fr-FR" sz="2400" dirty="0">
              <a:solidFill>
                <a:schemeClr val="tx1"/>
              </a:solidFill>
            </a:endParaRPr>
          </a:p>
          <a:p>
            <a:pPr algn="ctr" eaLnBrk="1" hangingPunct="1">
              <a:buFont typeface="Arial" charset="0"/>
              <a:buNone/>
              <a:defRPr/>
            </a:pPr>
            <a:endParaRPr lang="fr-FR" sz="2400" dirty="0">
              <a:solidFill>
                <a:schemeClr val="tx1"/>
              </a:solidFill>
            </a:endParaRPr>
          </a:p>
          <a:p>
            <a:pPr algn="ctr" eaLnBrk="1" hangingPunct="1">
              <a:buFont typeface="Arial" charset="0"/>
              <a:buNone/>
              <a:defRPr/>
            </a:pPr>
            <a:endParaRPr lang="fr-FR" sz="2400" dirty="0">
              <a:solidFill>
                <a:schemeClr val="tx1"/>
              </a:solidFill>
            </a:endParaRPr>
          </a:p>
          <a:p>
            <a:pPr algn="ctr" eaLnBrk="1" hangingPunct="1">
              <a:buFont typeface="Arial" charset="0"/>
              <a:buNone/>
              <a:defRPr/>
            </a:pPr>
            <a:endParaRPr lang="fr-FR" sz="2400" dirty="0">
              <a:solidFill>
                <a:schemeClr val="tx1"/>
              </a:solidFill>
            </a:endParaRPr>
          </a:p>
          <a:p>
            <a:pPr algn="ctr" eaLnBrk="1" hangingPunct="1">
              <a:buFont typeface="Arial" charset="0"/>
              <a:buNone/>
              <a:defRPr/>
            </a:pPr>
            <a:endParaRPr lang="fr-FR" sz="2400" dirty="0">
              <a:solidFill>
                <a:schemeClr val="tx1"/>
              </a:solidFill>
            </a:endParaRPr>
          </a:p>
          <a:p>
            <a:pPr algn="ctr" eaLnBrk="1" hangingPunct="1">
              <a:buFont typeface="Arial" charset="0"/>
              <a:buNone/>
              <a:defRPr/>
            </a:pPr>
            <a:endParaRPr lang="fr-FR" sz="3200" b="1" dirty="0">
              <a:solidFill>
                <a:schemeClr val="tx1"/>
              </a:solidFill>
            </a:endParaRPr>
          </a:p>
          <a:p>
            <a:pPr algn="ctr" eaLnBrk="1" hangingPunct="1">
              <a:buFont typeface="Arial" charset="0"/>
              <a:buNone/>
              <a:defRPr/>
            </a:pPr>
            <a:r>
              <a:rPr lang="fr-FR" sz="3200" b="1" dirty="0">
                <a:solidFill>
                  <a:schemeClr val="tx1"/>
                </a:solidFill>
              </a:rPr>
              <a:t>Des questions : </a:t>
            </a:r>
          </a:p>
          <a:p>
            <a:pPr algn="ctr" eaLnBrk="1" hangingPunct="1">
              <a:buFont typeface="Arial" charset="0"/>
              <a:buNone/>
              <a:defRPr/>
            </a:pPr>
            <a:endParaRPr lang="fr-FR" sz="2400" dirty="0">
              <a:solidFill>
                <a:schemeClr val="tx1"/>
              </a:solidFill>
            </a:endParaRPr>
          </a:p>
          <a:p>
            <a:pPr algn="ctr" eaLnBrk="1" hangingPunct="1">
              <a:buFont typeface="Arial" charset="0"/>
              <a:buNone/>
              <a:defRPr/>
            </a:pPr>
            <a:r>
              <a:rPr lang="fr-FR" sz="2400" dirty="0">
                <a:solidFill>
                  <a:schemeClr val="tx1"/>
                </a:solidFill>
              </a:rPr>
              <a:t>Peut-on </a:t>
            </a:r>
            <a:r>
              <a:rPr lang="fr-FR" sz="2400" b="1" dirty="0">
                <a:solidFill>
                  <a:schemeClr val="tx1"/>
                </a:solidFill>
              </a:rPr>
              <a:t>former </a:t>
            </a:r>
            <a:r>
              <a:rPr lang="fr-FR" sz="2400" dirty="0">
                <a:solidFill>
                  <a:schemeClr val="tx1"/>
                </a:solidFill>
              </a:rPr>
              <a:t>des EN aux pratiques bienveillantes? </a:t>
            </a:r>
          </a:p>
          <a:p>
            <a:pPr algn="ctr" eaLnBrk="1" hangingPunct="1">
              <a:buFont typeface="Arial" charset="0"/>
              <a:buNone/>
              <a:defRPr/>
            </a:pPr>
            <a:endParaRPr lang="fr-FR" sz="2400" dirty="0">
              <a:solidFill>
                <a:schemeClr val="tx1"/>
              </a:solidFill>
            </a:endParaRPr>
          </a:p>
          <a:p>
            <a:pPr algn="ctr" eaLnBrk="1" hangingPunct="1">
              <a:buFont typeface="Arial" charset="0"/>
              <a:buNone/>
              <a:defRPr/>
            </a:pPr>
            <a:r>
              <a:rPr lang="fr-FR" sz="2400" dirty="0">
                <a:solidFill>
                  <a:schemeClr val="tx1"/>
                </a:solidFill>
              </a:rPr>
              <a:t>Ces pratiques bienveillantes des EN peuvent-elles </a:t>
            </a:r>
            <a:r>
              <a:rPr lang="fr-FR" sz="2400" b="1" dirty="0">
                <a:solidFill>
                  <a:schemeClr val="tx1"/>
                </a:solidFill>
              </a:rPr>
              <a:t>transformer</a:t>
            </a:r>
            <a:r>
              <a:rPr lang="fr-FR" sz="2400" dirty="0">
                <a:solidFill>
                  <a:schemeClr val="tx1"/>
                </a:solidFill>
              </a:rPr>
              <a:t> les pratiques du Tuteur? </a:t>
            </a:r>
          </a:p>
          <a:p>
            <a:pPr algn="ctr" eaLnBrk="1" hangingPunct="1">
              <a:buFont typeface="Arial" charset="0"/>
              <a:buNone/>
              <a:defRPr/>
            </a:pPr>
            <a:endParaRPr lang="fr-FR" sz="2400" dirty="0">
              <a:solidFill>
                <a:schemeClr val="tx1"/>
              </a:solidFill>
            </a:endParaRPr>
          </a:p>
          <a:p>
            <a:pPr algn="ctr" eaLnBrk="1" hangingPunct="1">
              <a:buFont typeface="Arial" charset="0"/>
              <a:buNone/>
              <a:defRPr/>
            </a:pPr>
            <a:r>
              <a:rPr lang="fr-FR" sz="2400" dirty="0">
                <a:solidFill>
                  <a:schemeClr val="tx1"/>
                </a:solidFill>
              </a:rPr>
              <a:t>Peut-on faciliter la</a:t>
            </a:r>
            <a:r>
              <a:rPr lang="fr-FR" sz="2400" b="1" dirty="0">
                <a:solidFill>
                  <a:schemeClr val="tx1"/>
                </a:solidFill>
              </a:rPr>
              <a:t> diffusion </a:t>
            </a:r>
            <a:r>
              <a:rPr lang="fr-FR" sz="2400" dirty="0">
                <a:solidFill>
                  <a:schemeClr val="tx1"/>
                </a:solidFill>
              </a:rPr>
              <a:t>des pratiques bienveillantes à l’Ecole ? </a:t>
            </a:r>
          </a:p>
          <a:p>
            <a:pPr algn="ctr" eaLnBrk="1" hangingPunct="1">
              <a:buFont typeface="Arial" charset="0"/>
              <a:buNone/>
              <a:defRPr/>
            </a:pPr>
            <a:endParaRPr lang="fr-FR" sz="2400" dirty="0">
              <a:solidFill>
                <a:schemeClr val="tx1"/>
              </a:solidFill>
            </a:endParaRPr>
          </a:p>
          <a:p>
            <a:pPr algn="ctr" eaLnBrk="1" hangingPunct="1">
              <a:buFont typeface="Arial" charset="0"/>
              <a:buNone/>
              <a:defRPr/>
            </a:pPr>
            <a:endParaRPr lang="fr-FR" sz="2400" dirty="0">
              <a:solidFill>
                <a:schemeClr val="tx1"/>
              </a:solidFill>
            </a:endParaRPr>
          </a:p>
          <a:p>
            <a:pPr algn="ctr" eaLnBrk="1" hangingPunct="1">
              <a:buFont typeface="Arial" charset="0"/>
              <a:buNone/>
              <a:defRPr/>
            </a:pPr>
            <a:endParaRPr lang="fr-FR" sz="3200" b="1" dirty="0">
              <a:solidFill>
                <a:schemeClr val="tx1"/>
              </a:solidFill>
            </a:endParaRPr>
          </a:p>
          <a:p>
            <a:pPr algn="ctr" eaLnBrk="1" hangingPunct="1">
              <a:buFont typeface="Arial" charset="0"/>
              <a:buNone/>
              <a:defRPr/>
            </a:pPr>
            <a:endParaRPr lang="fr-FR" sz="3200" b="1" dirty="0">
              <a:solidFill>
                <a:schemeClr val="tx1"/>
              </a:solidFill>
            </a:endParaRPr>
          </a:p>
          <a:p>
            <a:pPr algn="ctr" eaLnBrk="1" hangingPunct="1">
              <a:buFont typeface="Arial" charset="0"/>
              <a:buNone/>
              <a:defRPr/>
            </a:pPr>
            <a:endParaRPr lang="fr-FR" sz="3200" b="1" dirty="0">
              <a:solidFill>
                <a:schemeClr val="tx1"/>
              </a:solidFill>
            </a:endParaRPr>
          </a:p>
          <a:p>
            <a:pPr algn="ctr" eaLnBrk="1" hangingPunct="1">
              <a:buFont typeface="Arial" charset="0"/>
              <a:buNone/>
              <a:defRPr/>
            </a:pPr>
            <a:endParaRPr lang="fr-FR" sz="3200" b="1" dirty="0">
              <a:solidFill>
                <a:schemeClr val="tx1"/>
              </a:solidFill>
            </a:endParaRPr>
          </a:p>
          <a:p>
            <a:pPr algn="ctr" eaLnBrk="1" hangingPunct="1">
              <a:buFont typeface="Arial" charset="0"/>
              <a:buNone/>
              <a:defRPr/>
            </a:pPr>
            <a:endParaRPr lang="fr-FR" sz="3200" dirty="0">
              <a:solidFill>
                <a:schemeClr val="tx1"/>
              </a:solidFill>
            </a:endParaRPr>
          </a:p>
        </p:txBody>
      </p:sp>
      <p:sp>
        <p:nvSpPr>
          <p:cNvPr id="6" name="Rectangle à coins arrondis 10">
            <a:extLst>
              <a:ext uri="{FF2B5EF4-FFF2-40B4-BE49-F238E27FC236}">
                <a16:creationId xmlns:a16="http://schemas.microsoft.com/office/drawing/2014/main" id="{201B1EA9-6F7B-42D9-8B62-C07EE217E479}"/>
              </a:ext>
            </a:extLst>
          </p:cNvPr>
          <p:cNvSpPr/>
          <p:nvPr/>
        </p:nvSpPr>
        <p:spPr>
          <a:xfrm>
            <a:off x="2397917" y="189294"/>
            <a:ext cx="7396163" cy="1054016"/>
          </a:xfrm>
          <a:prstGeom prst="roundRect">
            <a:avLst/>
          </a:prstGeom>
          <a:solidFill>
            <a:schemeClr val="accent5">
              <a:lumMod val="40000"/>
              <a:lumOff val="60000"/>
            </a:schemeClr>
          </a:solidFill>
          <a:ln w="571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sz="4000" dirty="0">
                <a:solidFill>
                  <a:schemeClr val="tx1"/>
                </a:solidFill>
              </a:rPr>
              <a:t>Introduction</a:t>
            </a:r>
          </a:p>
        </p:txBody>
      </p:sp>
    </p:spTree>
    <p:extLst>
      <p:ext uri="{BB962C8B-B14F-4D97-AF65-F5344CB8AC3E}">
        <p14:creationId xmlns:p14="http://schemas.microsoft.com/office/powerpoint/2010/main" val="2296229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5A24E969-7ACF-49B5-8A47-EA04F5CDF178}"/>
              </a:ext>
            </a:extLst>
          </p:cNvPr>
          <p:cNvSpPr>
            <a:spLocks noGrp="1"/>
          </p:cNvSpPr>
          <p:nvPr>
            <p:ph type="title"/>
          </p:nvPr>
        </p:nvSpPr>
        <p:spPr>
          <a:xfrm>
            <a:off x="838200" y="365125"/>
            <a:ext cx="10515600" cy="1325563"/>
          </a:xfrm>
        </p:spPr>
        <p:txBody>
          <a:bodyPr/>
          <a:lstStyle/>
          <a:p>
            <a:pPr algn="ctr"/>
            <a:r>
              <a:rPr lang="fr-FR" u="sng" dirty="0">
                <a:latin typeface="Times New Roman" panose="02020603050405020304" pitchFamily="18" charset="0"/>
                <a:cs typeface="Times New Roman" panose="02020603050405020304" pitchFamily="18" charset="0"/>
              </a:rPr>
              <a:t>Introduction</a:t>
            </a:r>
          </a:p>
        </p:txBody>
      </p:sp>
      <p:sp>
        <p:nvSpPr>
          <p:cNvPr id="5" name="Rectangle à coins arrondis 6">
            <a:extLst>
              <a:ext uri="{FF2B5EF4-FFF2-40B4-BE49-F238E27FC236}">
                <a16:creationId xmlns:a16="http://schemas.microsoft.com/office/drawing/2014/main" id="{88A96336-D661-4A5B-AC90-909A0F0864A3}"/>
              </a:ext>
            </a:extLst>
          </p:cNvPr>
          <p:cNvSpPr/>
          <p:nvPr/>
        </p:nvSpPr>
        <p:spPr>
          <a:xfrm>
            <a:off x="2295525" y="1881374"/>
            <a:ext cx="7600950" cy="4237038"/>
          </a:xfrm>
          <a:prstGeom prst="roundRect">
            <a:avLst/>
          </a:prstGeom>
          <a:solidFill>
            <a:schemeClr val="tx2">
              <a:lumMod val="20000"/>
              <a:lumOff val="80000"/>
            </a:schemeClr>
          </a:solidFill>
          <a:ln w="57150">
            <a:solidFill>
              <a:srgbClr val="00B05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fr-FR" sz="2800" b="1" kern="100" dirty="0">
                <a:solidFill>
                  <a:schemeClr val="tx1"/>
                </a:solidFill>
                <a:latin typeface="Times New Roman" panose="02020603050405020304" pitchFamily="18" charset="0"/>
                <a:cs typeface="Times New Roman" panose="02020603050405020304" pitchFamily="18" charset="0"/>
              </a:rPr>
              <a:t>Objet de l’étude</a:t>
            </a:r>
          </a:p>
          <a:p>
            <a:pPr algn="ctr"/>
            <a:endParaRPr lang="fr-FR" sz="2800" b="1" kern="100" dirty="0">
              <a:solidFill>
                <a:schemeClr val="tx1"/>
              </a:solidFill>
              <a:latin typeface="Times New Roman" panose="02020603050405020304" pitchFamily="18" charset="0"/>
              <a:cs typeface="Times New Roman" panose="02020603050405020304" pitchFamily="18" charset="0"/>
            </a:endParaRPr>
          </a:p>
          <a:p>
            <a:pPr algn="ctr"/>
            <a:r>
              <a:rPr lang="fr-FR" sz="2800" dirty="0">
                <a:solidFill>
                  <a:schemeClr val="tx1"/>
                </a:solidFill>
              </a:rPr>
              <a:t>Former les enseignants novices aux pratiques bienveillantes afin d’impacter les pratiques de tutorat et du tuteur lui-même et </a:t>
            </a:r>
            <a:r>
              <a:rPr lang="fr-FR" sz="2800" i="1" dirty="0">
                <a:solidFill>
                  <a:schemeClr val="tx1"/>
                </a:solidFill>
              </a:rPr>
              <a:t>in fine </a:t>
            </a:r>
            <a:r>
              <a:rPr lang="fr-FR" sz="2800" dirty="0">
                <a:solidFill>
                  <a:schemeClr val="tx1"/>
                </a:solidFill>
              </a:rPr>
              <a:t>construire de nouvelles perspectives de formation</a:t>
            </a:r>
            <a:endParaRPr lang="fr-FR" sz="2800" kern="100" dirty="0">
              <a:solidFill>
                <a:schemeClr val="tx1"/>
              </a:solidFill>
              <a:latin typeface="Times New Roman" panose="02020603050405020304" pitchFamily="18" charset="0"/>
              <a:cs typeface="Times New Roman" panose="02020603050405020304" pitchFamily="18" charset="0"/>
            </a:endParaRPr>
          </a:p>
        </p:txBody>
      </p:sp>
      <p:sp>
        <p:nvSpPr>
          <p:cNvPr id="4" name="Rectangle à coins arrondis 10">
            <a:extLst>
              <a:ext uri="{FF2B5EF4-FFF2-40B4-BE49-F238E27FC236}">
                <a16:creationId xmlns:a16="http://schemas.microsoft.com/office/drawing/2014/main" id="{5F6E3C1A-4F2D-47E6-ABBF-2FD8E15F3F43}"/>
              </a:ext>
            </a:extLst>
          </p:cNvPr>
          <p:cNvSpPr/>
          <p:nvPr/>
        </p:nvSpPr>
        <p:spPr>
          <a:xfrm>
            <a:off x="2397918" y="379730"/>
            <a:ext cx="7396163" cy="1054016"/>
          </a:xfrm>
          <a:prstGeom prst="roundRect">
            <a:avLst/>
          </a:prstGeom>
          <a:solidFill>
            <a:schemeClr val="accent5">
              <a:lumMod val="40000"/>
              <a:lumOff val="60000"/>
            </a:schemeClr>
          </a:solidFill>
          <a:ln w="571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fr-FR" sz="4000" dirty="0">
                <a:solidFill>
                  <a:schemeClr val="tx1"/>
                </a:solidFill>
              </a:rPr>
              <a:t>Introduction</a:t>
            </a:r>
          </a:p>
        </p:txBody>
      </p:sp>
    </p:spTree>
    <p:extLst>
      <p:ext uri="{BB962C8B-B14F-4D97-AF65-F5344CB8AC3E}">
        <p14:creationId xmlns:p14="http://schemas.microsoft.com/office/powerpoint/2010/main" val="52894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3314" name="Espace réservé du numéro de diapositive 3">
            <a:extLst>
              <a:ext uri="{FF2B5EF4-FFF2-40B4-BE49-F238E27FC236}">
                <a16:creationId xmlns:a16="http://schemas.microsoft.com/office/drawing/2014/main" id="{79A0A094-D8FD-467E-9D7C-DBC68A16F52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EA7ECF1-48D0-4EC6-92ED-50D73904C318}" type="slidenum">
              <a:rPr lang="fr-FR" altLang="fr-FR" sz="1200">
                <a:solidFill>
                  <a:srgbClr val="898989"/>
                </a:solidFill>
              </a:rPr>
              <a:pPr>
                <a:spcBef>
                  <a:spcPct val="0"/>
                </a:spcBef>
                <a:buFontTx/>
                <a:buNone/>
              </a:pPr>
              <a:t>9</a:t>
            </a:fld>
            <a:endParaRPr lang="fr-FR" altLang="fr-FR" sz="1200">
              <a:solidFill>
                <a:srgbClr val="898989"/>
              </a:solidFill>
            </a:endParaRPr>
          </a:p>
        </p:txBody>
      </p:sp>
      <p:sp>
        <p:nvSpPr>
          <p:cNvPr id="5" name="Espace réservé du contenu 4">
            <a:extLst>
              <a:ext uri="{FF2B5EF4-FFF2-40B4-BE49-F238E27FC236}">
                <a16:creationId xmlns:a16="http://schemas.microsoft.com/office/drawing/2014/main" id="{C598A005-1EEE-45D2-98EC-E1A5F2F5389B}"/>
              </a:ext>
            </a:extLst>
          </p:cNvPr>
          <p:cNvSpPr>
            <a:spLocks noGrp="1"/>
          </p:cNvSpPr>
          <p:nvPr>
            <p:ph idx="1"/>
          </p:nvPr>
        </p:nvSpPr>
        <p:spPr>
          <a:xfrm>
            <a:off x="3086100" y="1181101"/>
            <a:ext cx="6191250" cy="4525963"/>
          </a:xfrm>
          <a:prstGeom prst="roundRect">
            <a:avLst/>
          </a:prstGeom>
          <a:solidFill>
            <a:schemeClr val="accent5">
              <a:lumMod val="60000"/>
              <a:lumOff val="40000"/>
            </a:schemeClr>
          </a:solidFill>
          <a:ln w="571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marL="0" indent="0" algn="ctr">
              <a:buNone/>
              <a:defRPr/>
            </a:pPr>
            <a:r>
              <a:rPr lang="fr-FR" sz="4000" b="1" dirty="0">
                <a:solidFill>
                  <a:schemeClr val="tx1"/>
                </a:solidFill>
              </a:rPr>
              <a:t>PARTIE 2</a:t>
            </a:r>
          </a:p>
          <a:p>
            <a:pPr marL="0" indent="0" algn="ctr">
              <a:buNone/>
              <a:defRPr/>
            </a:pPr>
            <a:endParaRPr lang="fr-FR" sz="4000" b="1" dirty="0">
              <a:solidFill>
                <a:schemeClr val="tx1"/>
              </a:solidFill>
            </a:endParaRPr>
          </a:p>
          <a:p>
            <a:pPr marL="0" indent="0" algn="ctr">
              <a:buNone/>
              <a:defRPr/>
            </a:pPr>
            <a:r>
              <a:rPr lang="fr-FR" sz="4000" b="1" dirty="0">
                <a:solidFill>
                  <a:schemeClr val="tx1"/>
                </a:solidFill>
              </a:rPr>
              <a:t> Cadre théorique </a:t>
            </a: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1879</TotalTime>
  <Words>4158</Words>
  <Application>Microsoft Office PowerPoint</Application>
  <PresentationFormat>Grand écran</PresentationFormat>
  <Paragraphs>494</Paragraphs>
  <Slides>31</Slides>
  <Notes>29</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31</vt:i4>
      </vt:variant>
    </vt:vector>
  </HeadingPairs>
  <TitlesOfParts>
    <vt:vector size="38" baseType="lpstr">
      <vt:lpstr>Arial</vt:lpstr>
      <vt:lpstr>Calibri</vt:lpstr>
      <vt:lpstr>Calibri Light</vt:lpstr>
      <vt:lpstr>Times</vt:lpstr>
      <vt:lpstr>Times New Roman</vt:lpstr>
      <vt:lpstr>Wingdings</vt:lpstr>
      <vt:lpstr>Thème Office</vt:lpstr>
      <vt:lpstr>Présentation PowerPoint</vt:lpstr>
      <vt:lpstr>Présentation PowerPoint</vt:lpstr>
      <vt:lpstr>Présentation PowerPoint</vt:lpstr>
      <vt:lpstr>Introduction</vt:lpstr>
      <vt:lpstr>Introduction</vt:lpstr>
      <vt:lpstr>Introduction</vt:lpstr>
      <vt:lpstr>Introduction</vt:lpstr>
      <vt:lpstr>Introduction</vt:lpstr>
      <vt:lpstr>Présentation PowerPoint</vt:lpstr>
      <vt:lpstr>Présentation PowerPoint</vt:lpstr>
      <vt:lpstr>Exemples de règles du dispositif de formation</vt:lpstr>
      <vt:lpstr>Présentation PowerPoint</vt:lpstr>
      <vt:lpstr>Présentation PowerPoint</vt:lpstr>
      <vt:lpstr>Méthode</vt:lpstr>
      <vt:lpstr>Présentation PowerPoint</vt:lpstr>
      <vt:lpstr> Temps 1 </vt:lpstr>
      <vt:lpstr> Temps 2 </vt:lpstr>
      <vt:lpstr> Temps 3 </vt:lpstr>
      <vt:lpstr> Temps 4 </vt:lpstr>
      <vt:lpstr>Méthode</vt:lpstr>
      <vt:lpstr>Présentation PowerPoint</vt:lpstr>
      <vt:lpstr>Présentation PowerPoint</vt:lpstr>
      <vt:lpstr>Résultat 1</vt:lpstr>
      <vt:lpstr>Résultat 1</vt:lpstr>
      <vt:lpstr>Résultat 1</vt:lpstr>
      <vt:lpstr>Présentation PowerPoint</vt:lpstr>
      <vt:lpstr>Résultat 2</vt:lpstr>
      <vt:lpstr>Présentation PowerPoint</vt:lpstr>
      <vt:lpstr>Discussion</vt:lpstr>
      <vt:lpstr>Discussion</vt:lpstr>
      <vt:lpstr>Merci de votre écoute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Colloque du Rumef 24 – 26 mai 2023</dc:title>
  <dc:creator>Tiphaine FEYDEL</dc:creator>
  <cp:lastModifiedBy>Laurent DASTUGUE</cp:lastModifiedBy>
  <cp:revision>158</cp:revision>
  <dcterms:created xsi:type="dcterms:W3CDTF">2023-04-12T16:09:23Z</dcterms:created>
  <dcterms:modified xsi:type="dcterms:W3CDTF">2023-05-24T04:49:18Z</dcterms:modified>
</cp:coreProperties>
</file>