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173" r:id="rId1"/>
  </p:sldMasterIdLst>
  <p:notesMasterIdLst>
    <p:notesMasterId r:id="rId14"/>
  </p:notesMasterIdLst>
  <p:handoutMasterIdLst>
    <p:handoutMasterId r:id="rId15"/>
  </p:handoutMasterIdLst>
  <p:sldIdLst>
    <p:sldId id="256" r:id="rId2"/>
    <p:sldId id="359" r:id="rId3"/>
    <p:sldId id="310" r:id="rId4"/>
    <p:sldId id="340" r:id="rId5"/>
    <p:sldId id="352" r:id="rId6"/>
    <p:sldId id="353" r:id="rId7"/>
    <p:sldId id="354" r:id="rId8"/>
    <p:sldId id="356" r:id="rId9"/>
    <p:sldId id="357" r:id="rId10"/>
    <p:sldId id="358" r:id="rId11"/>
    <p:sldId id="355" r:id="rId12"/>
    <p:sldId id="35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e Vigouroux Nicolas" initials="SLVN" lastIdx="10" clrIdx="0">
    <p:extLst>
      <p:ext uri="{19B8F6BF-5375-455C-9EA6-DF929625EA0E}">
        <p15:presenceInfo xmlns:p15="http://schemas.microsoft.com/office/powerpoint/2012/main" userId="S::slevigou@office.unimes.fr::8127e204-c50c-4056-8234-38556d3dc71a" providerId="AD"/>
      </p:ext>
    </p:extLst>
  </p:cmAuthor>
  <p:cmAuthor id="2" name="Elodie Charbonnier" initials="EC" lastIdx="10" clrIdx="1">
    <p:extLst>
      <p:ext uri="{19B8F6BF-5375-455C-9EA6-DF929625EA0E}">
        <p15:presenceInfo xmlns:p15="http://schemas.microsoft.com/office/powerpoint/2012/main" userId="S::echarbon@office.unimes.fr::7f47bfbc-d9a8-48be-8d38-169924c399fd" providerId="AD"/>
      </p:ext>
    </p:extLst>
  </p:cmAuthor>
  <p:cmAuthor id="3" name="Julie Deninotti" initials="JD" lastIdx="3" clrIdx="2">
    <p:extLst>
      <p:ext uri="{19B8F6BF-5375-455C-9EA6-DF929625EA0E}">
        <p15:presenceInfo xmlns:p15="http://schemas.microsoft.com/office/powerpoint/2012/main" userId="776ffb1136ad28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3"/>
    <p:restoredTop sz="90921"/>
  </p:normalViewPr>
  <p:slideViewPr>
    <p:cSldViewPr snapToGrid="0" snapToObjects="1">
      <p:cViewPr varScale="1">
        <p:scale>
          <a:sx n="112" d="100"/>
          <a:sy n="112" d="100"/>
        </p:scale>
        <p:origin x="104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E43C38-2E1E-9640-871F-72951F5CB3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BD76B05-E7AD-394E-B89A-E59053C878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FC4A69-A24D-2849-8181-B1F656967602}" type="datetimeFigureOut">
              <a:rPr lang="fr-FR" smtClean="0"/>
              <a:t>26/05/2023</a:t>
            </a:fld>
            <a:endParaRPr lang="fr-FR"/>
          </a:p>
        </p:txBody>
      </p:sp>
      <p:sp>
        <p:nvSpPr>
          <p:cNvPr id="4" name="Espace réservé du pied de page 3">
            <a:extLst>
              <a:ext uri="{FF2B5EF4-FFF2-40B4-BE49-F238E27FC236}">
                <a16:creationId xmlns:a16="http://schemas.microsoft.com/office/drawing/2014/main" id="{1E53F325-D81F-9A4F-83B4-5A596F9AED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FB79530-DF1F-EA42-8A42-FD1E76A71B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8625CE-4E9A-B24D-AAFB-BFAFC1E9B10A}" type="slidenum">
              <a:rPr lang="fr-FR" smtClean="0"/>
              <a:t>‹N°›</a:t>
            </a:fld>
            <a:endParaRPr lang="fr-FR"/>
          </a:p>
        </p:txBody>
      </p:sp>
    </p:spTree>
    <p:extLst>
      <p:ext uri="{BB962C8B-B14F-4D97-AF65-F5344CB8AC3E}">
        <p14:creationId xmlns:p14="http://schemas.microsoft.com/office/powerpoint/2010/main" val="203124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B2425-BC60-1649-9F97-B434D98BE863}" type="datetimeFigureOut">
              <a:rPr lang="fr-FR" smtClean="0"/>
              <a:t>26/05/2023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39F69-27FD-9B40-A147-85BD14F48A95}" type="slidenum">
              <a:rPr lang="fr-FR" smtClean="0"/>
              <a:t>‹N°›</a:t>
            </a:fld>
            <a:endParaRPr lang="fr-FR"/>
          </a:p>
        </p:txBody>
      </p:sp>
    </p:spTree>
    <p:extLst>
      <p:ext uri="{BB962C8B-B14F-4D97-AF65-F5344CB8AC3E}">
        <p14:creationId xmlns:p14="http://schemas.microsoft.com/office/powerpoint/2010/main" val="876877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tous,  je vous remercie pour votre présence à ce symposium. Je m’appelle Julie Deninotti, je suis doctorante en psychologie à l’université de Nîmes sous la direction d’Elodie Charbonnier et de Sarah le Vigouroux. Le travail que je suis sur le point de vous présenter s’intitule </a:t>
            </a:r>
            <a:r>
              <a:rPr lang="fr-FR" b="0" dirty="0"/>
              <a:t>«r</a:t>
            </a:r>
            <a:r>
              <a:rPr lang="fr-FR" sz="1200" b="0" dirty="0"/>
              <a:t>eprésentations cognitives et émotionnelles dans l’ajustement psychosocial à l’infertilité » et les données sont issues d’une partie de mon travail de thèse.</a:t>
            </a:r>
            <a:endParaRPr lang="fr-FR" b="0" dirty="0"/>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1</a:t>
            </a:fld>
            <a:endParaRPr lang="fr-FR"/>
          </a:p>
        </p:txBody>
      </p:sp>
    </p:spTree>
    <p:extLst>
      <p:ext uri="{BB962C8B-B14F-4D97-AF65-F5344CB8AC3E}">
        <p14:creationId xmlns:p14="http://schemas.microsoft.com/office/powerpoint/2010/main" val="85889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Sur la base de nos résultats et de régressions pas à pas, nous avons conçu ce modèle d’équations structurales, en sélectionnant la principale stratégie de coping inadaptée qui était le blâme de soi, et la principale stratégie de coping adaptée, qui était la réinterprétation positive. Avec comme indicateurs des conséquences psychosociales la dépression, l’affectivité négative, l’affectivité positive, et la qualité de vie, nous obtenons ce modèle qui présente un très bon ajustement.</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10</a:t>
            </a:fld>
            <a:endParaRPr lang="fr-FR"/>
          </a:p>
        </p:txBody>
      </p:sp>
    </p:spTree>
    <p:extLst>
      <p:ext uri="{BB962C8B-B14F-4D97-AF65-F5344CB8AC3E}">
        <p14:creationId xmlns:p14="http://schemas.microsoft.com/office/powerpoint/2010/main" val="374423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 qu’il faut retenir de nos résultats, c’est que le MSC semblent applicables dans l’infertilité, par conséquent nos résultats suggèrent des perspectives cliniques intéressantes. Plusieurs interventions en TCCE ont déjà été développées par le prisme du MSC, dont un premier type vise à modifier ces représentations, à l’image de ce qui a été fait par </a:t>
            </a:r>
            <a:r>
              <a:rPr lang="fr-FR" sz="1200" kern="1200" dirty="0" err="1">
                <a:solidFill>
                  <a:schemeClr val="tx1"/>
                </a:solidFill>
                <a:effectLst/>
                <a:latin typeface="+mn-lt"/>
                <a:ea typeface="+mn-ea"/>
                <a:cs typeface="+mn-cs"/>
              </a:rPr>
              <a:t>McAndrew</a:t>
            </a:r>
            <a:r>
              <a:rPr lang="fr-FR" sz="1200" kern="1200" dirty="0">
                <a:solidFill>
                  <a:schemeClr val="tx1"/>
                </a:solidFill>
                <a:effectLst/>
                <a:latin typeface="+mn-lt"/>
                <a:ea typeface="+mn-ea"/>
                <a:cs typeface="+mn-cs"/>
              </a:rPr>
              <a:t> et al. (2008) qui a renforcé les représentations de la contrôlabilité chez des personnes asthmatiques. Sur la base de nos résultats, et concernant l’infertilité, les représentations cognitives à cibler en priorité sont celles de la durée, des conséquences, de la contrôlabilité, et de la cohérence. Concernant en particulier la représentation de la cohérence et les représentations émotionnelles, un second type d’intervention envisageable serait un travail sur le sentiment de cohérence dans l’infertilité, d’inspiration ACT (</a:t>
            </a:r>
            <a:r>
              <a:rPr lang="fr-FR" sz="1200" i="1" kern="1200" dirty="0" err="1">
                <a:solidFill>
                  <a:schemeClr val="tx1"/>
                </a:solidFill>
                <a:effectLst/>
                <a:latin typeface="+mn-lt"/>
                <a:ea typeface="+mn-ea"/>
                <a:cs typeface="+mn-cs"/>
              </a:rPr>
              <a:t>Acceptance</a:t>
            </a:r>
            <a:r>
              <a:rPr lang="fr-FR" sz="1200" i="1" kern="1200" dirty="0">
                <a:solidFill>
                  <a:schemeClr val="tx1"/>
                </a:solidFill>
                <a:effectLst/>
                <a:latin typeface="+mn-lt"/>
                <a:ea typeface="+mn-ea"/>
                <a:cs typeface="+mn-cs"/>
              </a:rPr>
              <a:t> and </a:t>
            </a:r>
            <a:r>
              <a:rPr lang="fr-FR" sz="1200" i="1" kern="1200" dirty="0" err="1">
                <a:solidFill>
                  <a:schemeClr val="tx1"/>
                </a:solidFill>
                <a:effectLst/>
                <a:latin typeface="+mn-lt"/>
                <a:ea typeface="+mn-ea"/>
                <a:cs typeface="+mn-cs"/>
              </a:rPr>
              <a:t>Commitment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Therapy</a:t>
            </a:r>
            <a:r>
              <a:rPr lang="fr-FR" sz="1200" kern="1200" dirty="0">
                <a:solidFill>
                  <a:schemeClr val="tx1"/>
                </a:solidFill>
                <a:effectLst/>
                <a:latin typeface="+mn-lt"/>
                <a:ea typeface="+mn-ea"/>
                <a:cs typeface="+mn-cs"/>
              </a:rPr>
              <a:t>), à l’image de ce qui a été fait par </a:t>
            </a:r>
            <a:r>
              <a:rPr lang="fr-FR" sz="1200" kern="1200" dirty="0" err="1">
                <a:solidFill>
                  <a:schemeClr val="tx1"/>
                </a:solidFill>
                <a:effectLst/>
                <a:latin typeface="+mn-lt"/>
                <a:ea typeface="+mn-ea"/>
                <a:cs typeface="+mn-cs"/>
              </a:rPr>
              <a:t>Karekla</a:t>
            </a:r>
            <a:r>
              <a:rPr lang="fr-FR" sz="1200" kern="1200" dirty="0">
                <a:solidFill>
                  <a:schemeClr val="tx1"/>
                </a:solidFill>
                <a:effectLst/>
                <a:latin typeface="+mn-lt"/>
                <a:ea typeface="+mn-ea"/>
                <a:cs typeface="+mn-cs"/>
              </a:rPr>
              <a:t> et al. (2018) pour la maladie chronique. Le sentiment de cohérence mène l’individu à des patterns comportementaux stables qui lui redonnent un sentiment de contrôle sur sa maladie. Les interventions sur le MSC inspirées d’ACT comme celle-ci consistent à aider la personne à comprendre la manière dont ses représentations influencent ses stratégies de coping et son comportement. Une technique généralement employée est la </a:t>
            </a:r>
            <a:r>
              <a:rPr lang="fr-FR" sz="1200" kern="1200" dirty="0" err="1">
                <a:solidFill>
                  <a:schemeClr val="tx1"/>
                </a:solidFill>
                <a:effectLst/>
                <a:latin typeface="+mn-lt"/>
                <a:ea typeface="+mn-ea"/>
                <a:cs typeface="+mn-cs"/>
              </a:rPr>
              <a:t>défusion</a:t>
            </a:r>
            <a:r>
              <a:rPr lang="fr-FR" sz="1200" kern="1200" dirty="0">
                <a:solidFill>
                  <a:schemeClr val="tx1"/>
                </a:solidFill>
                <a:effectLst/>
                <a:latin typeface="+mn-lt"/>
                <a:ea typeface="+mn-ea"/>
                <a:cs typeface="+mn-cs"/>
              </a:rPr>
              <a:t> cognitive, consistant à développer son habileté à observer les événements intérieurs (c.-à-d., les cognitions et les émotions) à distance. A noter qu'il existe la nécessité d'études évaluant l'efficacité de ces interventions dans le contexte de l'infertilité.</a:t>
            </a:r>
          </a:p>
          <a:p>
            <a:pPr lvl="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11</a:t>
            </a:fld>
            <a:endParaRPr lang="fr-FR"/>
          </a:p>
        </p:txBody>
      </p:sp>
    </p:spTree>
    <p:extLst>
      <p:ext uri="{BB962C8B-B14F-4D97-AF65-F5344CB8AC3E}">
        <p14:creationId xmlns:p14="http://schemas.microsoft.com/office/powerpoint/2010/main" val="206258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12</a:t>
            </a:fld>
            <a:endParaRPr lang="fr-FR"/>
          </a:p>
        </p:txBody>
      </p:sp>
    </p:spTree>
    <p:extLst>
      <p:ext uri="{BB962C8B-B14F-4D97-AF65-F5344CB8AC3E}">
        <p14:creationId xmlns:p14="http://schemas.microsoft.com/office/powerpoint/2010/main" val="295012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nous déclarons n’avoir aucun conflit d’intérêt concernant les données de la présente communication.</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2</a:t>
            </a:fld>
            <a:endParaRPr lang="fr-FR"/>
          </a:p>
        </p:txBody>
      </p:sp>
    </p:spTree>
    <p:extLst>
      <p:ext uri="{BB962C8B-B14F-4D97-AF65-F5344CB8AC3E}">
        <p14:creationId xmlns:p14="http://schemas.microsoft.com/office/powerpoint/2010/main" val="327675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vais pour commencer définir le cadre théorique de ce travail. L’infertilité est définie par l’Organisation Mondiale de la Santé comme l’incapacité à concevoir un enfant au bout de 12 mois d’exposition à une grossesse, c’est-à-dire de rapports sexuels non-protégés. </a:t>
            </a:r>
            <a:r>
              <a:rPr lang="fr-FR" sz="1200" dirty="0"/>
              <a:t>En France, selon l’Institut National d’Etudes Démographiques en 2020, un couple sur quatre n’a pas réussi à concevoir au bout de cette durée.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L’infertilité a un certain nombre de conséquences psychosociales chez les couples, et plus encore chez les femmes, comme l’anxiété et la dépression, la diminution de la qualité de vie, et des émotions négatives telles que la colère, la tristesse et la frustration. </a:t>
            </a:r>
            <a:r>
              <a:rPr lang="fr-FR" sz="1200" kern="1200" dirty="0">
                <a:solidFill>
                  <a:schemeClr val="tx1"/>
                </a:solidFill>
                <a:effectLst/>
                <a:latin typeface="+mn-lt"/>
                <a:ea typeface="+mn-ea"/>
                <a:cs typeface="+mn-cs"/>
              </a:rPr>
              <a:t>Il a été mis en évidence que ces conséquences pouvaient majorer le risque d’abandon du parcours d’assistance médicale à la procréation.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C1F839DE-54B7-FE4B-B833-EFA9586ADF17}" type="slidenum">
              <a:rPr lang="fr-FR" smtClean="0"/>
              <a:t>3</a:t>
            </a:fld>
            <a:endParaRPr lang="fr-FR"/>
          </a:p>
        </p:txBody>
      </p:sp>
    </p:spTree>
    <p:extLst>
      <p:ext uri="{BB962C8B-B14F-4D97-AF65-F5344CB8AC3E}">
        <p14:creationId xmlns:p14="http://schemas.microsoft.com/office/powerpoint/2010/main" val="223263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Le modèle du sens-commun de </a:t>
            </a:r>
            <a:r>
              <a:rPr lang="fr-FR" dirty="0" err="1"/>
              <a:t>Leventhal</a:t>
            </a:r>
            <a:r>
              <a:rPr lang="fr-FR" dirty="0"/>
              <a:t> permet justement de conceptualiser ces conséquences psychosociales d’une maladie : il est à ce jour le plus utilisé en ce qui concerne les représentations d’une maladie en psychologie de la santé. Ce modèle suppose que lorsqu’un individu reçoit un diagnostic, il va s’en faire une certaine idée et des représentations cognitives et émotionnelles, à propos par exemple de l’identité de la maladie, de sa durée, de ses causes et des émotions associées. Ces représentations ont alors un effet à la fois direct et indirect sur les conséquences psychosociales de la maladie, </a:t>
            </a:r>
            <a:r>
              <a:rPr lang="fr-FR" dirty="0" err="1"/>
              <a:t>càd</a:t>
            </a:r>
            <a:r>
              <a:rPr lang="fr-FR" dirty="0"/>
              <a:t> qu’elles influencent aussi les stratégies d’ajustement à cette maladie (</a:t>
            </a:r>
            <a:r>
              <a:rPr lang="fr-FR" dirty="0" err="1"/>
              <a:t>càd</a:t>
            </a:r>
            <a:r>
              <a:rPr lang="fr-FR" dirty="0"/>
              <a:t> le coping, la manière dont l’individu va gérer cet événement de vie). Certaines stratégies de coping sont considérées comme adaptées, dans le sens où elles réduisent la détresse et améliorent le bien-être : c’est le cas de la réinterprétation positive par exemple. D’autres sont considérées comme inadaptées dans le sens où elles favorisent la détresse et diminuent le bien-être : c’est le cas du blâme de soi, par exemple. De fait, ces stratégies d’ajustement vont  à leur tour influencer les conséquences psychosociales de la maladie chez l’individu, comme p.ex. l’anxiété, la dépression, les affects et la </a:t>
            </a:r>
            <a:r>
              <a:rPr lang="fr-FR" dirty="0" err="1"/>
              <a:t>qdv</a:t>
            </a:r>
            <a:r>
              <a:rPr lang="fr-FR" dirty="0"/>
              <a:t>.</a:t>
            </a:r>
          </a:p>
        </p:txBody>
      </p:sp>
      <p:sp>
        <p:nvSpPr>
          <p:cNvPr id="4" name="Espace réservé du numéro de diapositive 3"/>
          <p:cNvSpPr>
            <a:spLocks noGrp="1"/>
          </p:cNvSpPr>
          <p:nvPr>
            <p:ph type="sldNum" sz="quarter" idx="5"/>
          </p:nvPr>
        </p:nvSpPr>
        <p:spPr/>
        <p:txBody>
          <a:bodyPr/>
          <a:lstStyle/>
          <a:p>
            <a:fld id="{C1F839DE-54B7-FE4B-B833-EFA9586ADF17}" type="slidenum">
              <a:rPr lang="fr-FR" smtClean="0"/>
              <a:t>4</a:t>
            </a:fld>
            <a:endParaRPr lang="fr-FR"/>
          </a:p>
        </p:txBody>
      </p:sp>
    </p:spTree>
    <p:extLst>
      <p:ext uri="{BB962C8B-B14F-4D97-AF65-F5344CB8AC3E}">
        <p14:creationId xmlns:p14="http://schemas.microsoft.com/office/powerpoint/2010/main" val="290710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disposons à ce jour d’assez peu de connaissances concernant les liens existants entre les différentes composantes du MSC chez les personnes concernées par l'infertilité, alors-même que le MSC serait un cadre conceptuel pertinent. Sur la base des connaissances existantes, il apparaît que percevoir davantage d’émotions et de conséquences négatives liées à l’infertilité est associé à plus de détresse.</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5</a:t>
            </a:fld>
            <a:endParaRPr lang="fr-FR"/>
          </a:p>
        </p:txBody>
      </p:sp>
    </p:spTree>
    <p:extLst>
      <p:ext uri="{BB962C8B-B14F-4D97-AF65-F5344CB8AC3E}">
        <p14:creationId xmlns:p14="http://schemas.microsoft.com/office/powerpoint/2010/main" val="121469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L’objectif de la présente étude était donc d’examiner les liens entre les différentes composantes du MSC chez des femmes concernées par l'infertilité. Nous avons posé les hypothèses suivantes :</a:t>
            </a:r>
          </a:p>
          <a:p>
            <a:pPr lvl="0"/>
            <a:r>
              <a:rPr lang="fr-FR" sz="1200" kern="1200" dirty="0">
                <a:solidFill>
                  <a:schemeClr val="tx1"/>
                </a:solidFill>
                <a:effectLst/>
                <a:latin typeface="+mn-lt"/>
                <a:ea typeface="+mn-ea"/>
                <a:cs typeface="+mn-cs"/>
              </a:rPr>
              <a:t>(1) Plus les femmes ont des représentations menaçantes de l’infertilité, et plus elles emploient des stratégies de coping inadaptées (p.ex., le retrait social, le déni, le blâme de soi)</a:t>
            </a:r>
          </a:p>
          <a:p>
            <a:pPr lvl="0"/>
            <a:r>
              <a:rPr lang="fr-FR" sz="1200" kern="1200" dirty="0">
                <a:solidFill>
                  <a:schemeClr val="tx1"/>
                </a:solidFill>
                <a:effectLst/>
                <a:latin typeface="+mn-lt"/>
                <a:ea typeface="+mn-ea"/>
                <a:cs typeface="+mn-cs"/>
              </a:rPr>
              <a:t>(2) Plus les femmes perçoivent l’infertilité comme inquiétante, et d’origine psychologique, et plus elles rapportent de détresse,  p.ex. des symptômes anxieux et dépressifs et d’affects négatifs, et de faibles niveaux de qualité de vie et d’affects positifs</a:t>
            </a:r>
          </a:p>
          <a:p>
            <a:pPr lvl="0"/>
            <a:r>
              <a:rPr lang="fr-FR" sz="1200" kern="1200" dirty="0">
                <a:solidFill>
                  <a:schemeClr val="tx1"/>
                </a:solidFill>
                <a:effectLst/>
                <a:latin typeface="+mn-lt"/>
                <a:ea typeface="+mn-ea"/>
                <a:cs typeface="+mn-cs"/>
              </a:rPr>
              <a:t>(3) plus les femmes ont des représentations menaçantes de l'infertilité, et + elles rapportent de détresse.</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6</a:t>
            </a:fld>
            <a:endParaRPr lang="fr-FR"/>
          </a:p>
        </p:txBody>
      </p:sp>
    </p:spTree>
    <p:extLst>
      <p:ext uri="{BB962C8B-B14F-4D97-AF65-F5344CB8AC3E}">
        <p14:creationId xmlns:p14="http://schemas.microsoft.com/office/powerpoint/2010/main" val="17420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Concernant notre méthode, nos participantes étaient 236 femmes concernées par l'infertilité âgées de 21 à 47 ans qui ont été incluses via des </a:t>
            </a:r>
            <a:r>
              <a:rPr lang="fr-FR" sz="1200" kern="1200" dirty="0" err="1">
                <a:solidFill>
                  <a:schemeClr val="tx1"/>
                </a:solidFill>
                <a:effectLst/>
                <a:latin typeface="+mn-lt"/>
                <a:ea typeface="+mn-ea"/>
                <a:cs typeface="+mn-cs"/>
              </a:rPr>
              <a:t>posts</a:t>
            </a:r>
            <a:r>
              <a:rPr lang="fr-FR" sz="1200" kern="1200" dirty="0">
                <a:solidFill>
                  <a:schemeClr val="tx1"/>
                </a:solidFill>
                <a:effectLst/>
                <a:latin typeface="+mn-lt"/>
                <a:ea typeface="+mn-ea"/>
                <a:cs typeface="+mn-cs"/>
              </a:rPr>
              <a:t> diffusés sur différents réseaux sociaux, notamment des groupes FB portant sur l’infertilité et l’AMP et les essais bébé. Le critère pour participer à l’étude était d’être âgé(e) d’au moins 18 ans, d'être en couple et de rencontrer des difficultés à concevoir depuis plus d'un an.  Concernant le matériel, il consistait en des auto-questionnaires en ligne chargés de mesurer : des données sociodémographiques liées à l'infertilité (p.ex., durée de l'infertilité, si elles ont ou non des enfants), les représentations cognitives et émotionnelles de l'infertilité (en employant le B-IPQ : </a:t>
            </a:r>
            <a:r>
              <a:rPr lang="fr-FR" sz="1200" kern="1200" dirty="0" err="1">
                <a:solidFill>
                  <a:schemeClr val="tx1"/>
                </a:solidFill>
                <a:effectLst/>
                <a:latin typeface="+mn-lt"/>
                <a:ea typeface="+mn-ea"/>
                <a:cs typeface="+mn-cs"/>
              </a:rPr>
              <a:t>Broadbent</a:t>
            </a:r>
            <a:r>
              <a:rPr lang="fr-FR" sz="1200" kern="1200" dirty="0">
                <a:solidFill>
                  <a:schemeClr val="tx1"/>
                </a:solidFill>
                <a:effectLst/>
                <a:latin typeface="+mn-lt"/>
                <a:ea typeface="+mn-ea"/>
                <a:cs typeface="+mn-cs"/>
              </a:rPr>
              <a:t> et al., 2005), les stratégies de coping adaptées et inadaptées (en employant le CIQ : </a:t>
            </a:r>
            <a:r>
              <a:rPr lang="fr-FR" sz="1200" kern="1200" dirty="0" err="1">
                <a:solidFill>
                  <a:schemeClr val="tx1"/>
                </a:solidFill>
                <a:effectLst/>
                <a:latin typeface="+mn-lt"/>
                <a:ea typeface="+mn-ea"/>
                <a:cs typeface="+mn-cs"/>
              </a:rPr>
              <a:t>Benyamini</a:t>
            </a:r>
            <a:r>
              <a:rPr lang="fr-FR" sz="1200" kern="1200" dirty="0">
                <a:solidFill>
                  <a:schemeClr val="tx1"/>
                </a:solidFill>
                <a:effectLst/>
                <a:latin typeface="+mn-lt"/>
                <a:ea typeface="+mn-ea"/>
                <a:cs typeface="+mn-cs"/>
              </a:rPr>
              <a:t> et al., 2004), les symptômes anxieux et dépressifs (en employant le HADS : </a:t>
            </a:r>
            <a:r>
              <a:rPr lang="fr-FR" sz="1200" kern="1200" dirty="0" err="1">
                <a:solidFill>
                  <a:schemeClr val="tx1"/>
                </a:solidFill>
                <a:effectLst/>
                <a:latin typeface="+mn-lt"/>
                <a:ea typeface="+mn-ea"/>
                <a:cs typeface="+mn-cs"/>
              </a:rPr>
              <a:t>Zigmond</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Snaith</a:t>
            </a:r>
            <a:r>
              <a:rPr lang="fr-FR" sz="1200" kern="1200" dirty="0">
                <a:solidFill>
                  <a:schemeClr val="tx1"/>
                </a:solidFill>
                <a:effectLst/>
                <a:latin typeface="+mn-lt"/>
                <a:ea typeface="+mn-ea"/>
                <a:cs typeface="+mn-cs"/>
              </a:rPr>
              <a:t>, 1983), la qualité de vie liée à l’infertilité (en employant le </a:t>
            </a:r>
            <a:r>
              <a:rPr lang="fr-FR" sz="1200" kern="1200" dirty="0" err="1">
                <a:solidFill>
                  <a:schemeClr val="tx1"/>
                </a:solidFill>
                <a:effectLst/>
                <a:latin typeface="+mn-lt"/>
                <a:ea typeface="+mn-ea"/>
                <a:cs typeface="+mn-cs"/>
              </a:rPr>
              <a:t>FertiQOL</a:t>
            </a:r>
            <a:r>
              <a:rPr lang="fr-FR" sz="1200" kern="1200" dirty="0">
                <a:solidFill>
                  <a:schemeClr val="tx1"/>
                </a:solidFill>
                <a:effectLst/>
                <a:latin typeface="+mn-lt"/>
                <a:ea typeface="+mn-ea"/>
                <a:cs typeface="+mn-cs"/>
              </a:rPr>
              <a:t> : Boivin et al., 2011) et les affects (en employant la MAVA : </a:t>
            </a:r>
            <a:r>
              <a:rPr lang="fr-FR" sz="1200" kern="1200" dirty="0" err="1">
                <a:solidFill>
                  <a:schemeClr val="tx1"/>
                </a:solidFill>
                <a:effectLst/>
                <a:latin typeface="+mn-lt"/>
                <a:ea typeface="+mn-ea"/>
                <a:cs typeface="+mn-cs"/>
              </a:rPr>
              <a:t>Congard</a:t>
            </a:r>
            <a:r>
              <a:rPr lang="fr-FR" sz="1200" kern="1200" dirty="0">
                <a:solidFill>
                  <a:schemeClr val="tx1"/>
                </a:solidFill>
                <a:effectLst/>
                <a:latin typeface="+mn-lt"/>
                <a:ea typeface="+mn-ea"/>
                <a:cs typeface="+mn-cs"/>
              </a:rPr>
              <a:t> et al., 2011). En termes de procédure, Il était précisé aux participantes que l’objectif de l’étude était de comprendre la manière dont se forment les représentations de l'infertilité, et que des questions leur seraient posées à ce sujet. Les données ont été recueillies via </a:t>
            </a:r>
            <a:r>
              <a:rPr lang="fr-FR" sz="1200" kern="1200" dirty="0" err="1">
                <a:solidFill>
                  <a:schemeClr val="tx1"/>
                </a:solidFill>
                <a:effectLst/>
                <a:latin typeface="+mn-lt"/>
                <a:ea typeface="+mn-ea"/>
                <a:cs typeface="+mn-cs"/>
              </a:rPr>
              <a:t>Qualtrics</a:t>
            </a:r>
            <a:r>
              <a:rPr lang="fr-FR" sz="1200" kern="1200" dirty="0">
                <a:solidFill>
                  <a:schemeClr val="tx1"/>
                </a:solidFill>
                <a:effectLst/>
                <a:latin typeface="+mn-lt"/>
                <a:ea typeface="+mn-ea"/>
                <a:cs typeface="+mn-cs"/>
              </a:rPr>
              <a:t>, et en termes d’analyses statistiques, nous avons eu recours à des corrélations de Spearman.</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7</a:t>
            </a:fld>
            <a:endParaRPr lang="fr-FR"/>
          </a:p>
        </p:txBody>
      </p:sp>
    </p:spTree>
    <p:extLst>
      <p:ext uri="{BB962C8B-B14F-4D97-AF65-F5344CB8AC3E}">
        <p14:creationId xmlns:p14="http://schemas.microsoft.com/office/powerpoint/2010/main" val="335457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Majoritairement, l’infertilité était d’origine féminine (54,24%), et dans une moindre mesure masculine (12,29%), mixte (17,37%) ou d’origine indéterminée (16,10%). Plus de la moitié des participantes ont suivi au moins un protocole d’assistance médicale à la procréation (AMP) par le passé, ou en suivent un actuellement. Treize participantes (5,51%) ont donné naissance à un enfant grâce à l’AMP, et le nombre moyen de cycles d’AMP par femme est de 5 (ET = 5,95). Elles sont suivies pour leur fertilité depuis 31 mois en moyenne (ET = 29,22).</a:t>
            </a:r>
            <a:r>
              <a:rPr lang="fr-FR" dirty="0">
                <a:effectLst/>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8</a:t>
            </a:fld>
            <a:endParaRPr lang="fr-FR"/>
          </a:p>
        </p:txBody>
      </p:sp>
    </p:spTree>
    <p:extLst>
      <p:ext uri="{BB962C8B-B14F-4D97-AF65-F5344CB8AC3E}">
        <p14:creationId xmlns:p14="http://schemas.microsoft.com/office/powerpoint/2010/main" val="31672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Concernant nos résultats, de manière globale, nous avons constaté que </a:t>
            </a:r>
            <a:r>
              <a:rPr lang="fr-FR" dirty="0"/>
              <a:t>l’infertilité est perçue par les femmes comme durable, lourde de conséquences, peu contrôlable, peu cohérente et associée à des émotions négatives.</a:t>
            </a:r>
            <a:r>
              <a:rPr lang="fr-FR" sz="1200" b="0" kern="1200" dirty="0">
                <a:solidFill>
                  <a:schemeClr val="tx1"/>
                </a:solidFill>
                <a:effectLst/>
                <a:latin typeface="+mn-lt"/>
                <a:ea typeface="+mn-ea"/>
                <a:cs typeface="+mn-cs"/>
              </a:rPr>
              <a:t> Conformément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à notre 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et 3</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hypothèses, plus les femmes infertiles étaient inquiètes vis-à-vis de leur infertilité, plus elles avaient recours à des stratégies inadaptées telles que le blâme de soi, et rapportaient de détresse, et moins elles avaient recours à des stratégies adaptées telles que la réinterprétation positive. Conformément à notre seconde hypothèse, plus les femmes employaient de stratégies de coping inadaptées (c.-à-d., retrait social, déni, blâme de soi, négligence de soi), plus elles rapportent de détresse, et plus elles employaient de stratégies de coping adaptées, moins elles rapportaient de détresse. </a:t>
            </a:r>
          </a:p>
        </p:txBody>
      </p:sp>
      <p:sp>
        <p:nvSpPr>
          <p:cNvPr id="4" name="Espace réservé du numéro de diapositive 3"/>
          <p:cNvSpPr>
            <a:spLocks noGrp="1"/>
          </p:cNvSpPr>
          <p:nvPr>
            <p:ph type="sldNum" sz="quarter" idx="5"/>
          </p:nvPr>
        </p:nvSpPr>
        <p:spPr/>
        <p:txBody>
          <a:bodyPr/>
          <a:lstStyle/>
          <a:p>
            <a:fld id="{3F739F69-27FD-9B40-A147-85BD14F48A95}" type="slidenum">
              <a:rPr lang="fr-FR" smtClean="0"/>
              <a:t>9</a:t>
            </a:fld>
            <a:endParaRPr lang="fr-FR"/>
          </a:p>
        </p:txBody>
      </p:sp>
    </p:spTree>
    <p:extLst>
      <p:ext uri="{BB962C8B-B14F-4D97-AF65-F5344CB8AC3E}">
        <p14:creationId xmlns:p14="http://schemas.microsoft.com/office/powerpoint/2010/main" val="359020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31D4240-90F9-C941-8C23-4F38C40C28ED}" type="datetime1">
              <a:rPr lang="fr-FR" smtClean="0"/>
              <a:t>26/05/2023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561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823BC95-2056-D74C-9AAB-B52CE3CAEBDA}" type="datetime1">
              <a:rPr lang="fr-FR" smtClean="0"/>
              <a:t>26/05/2023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655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962A66A6-CFD0-214C-A078-0D3EF0977296}" type="datetime1">
              <a:rPr lang="fr-FR" smtClean="0"/>
              <a:t>26/05/2023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1869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7FE2A39-61C3-254F-9927-DF5E8A85CAF9}" type="datetime1">
              <a:rPr lang="fr-FR" smtClean="0"/>
              <a:t>26/05/2023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2897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CBEF6C65-07A8-B948-B69C-4EC32D3B319A}" type="datetime1">
              <a:rPr lang="fr-FR" smtClean="0"/>
              <a:t>26/05/2023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4246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2F7C6FCA-4010-D34F-BBDA-5E4D8D1D10C1}" type="datetime1">
              <a:rPr lang="fr-FR" smtClean="0"/>
              <a:t>26/05/2023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899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125305" y="1488985"/>
            <a:ext cx="6264350" cy="169685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118447" y="4351687"/>
            <a:ext cx="6265588" cy="1704060"/>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202E4E09-2F4B-714A-9F24-F59478B13D29}" type="datetime1">
              <a:rPr lang="fr-FR" smtClean="0"/>
              <a:t>26/05/2023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9265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ED0D55A7-871A-DF49-AC08-E750FCCE6C7C}" type="datetime1">
              <a:rPr lang="fr-FR" smtClean="0"/>
              <a:t>26/05/2023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1308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0D93491-7476-A146-9FE7-98E397F51BDF}" type="datetime1">
              <a:rPr lang="fr-FR" smtClean="0"/>
              <a:t>26/05/2023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1095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7D93296A-CB49-2E48-B35F-BB754AE2EDCD}" type="datetime1">
              <a:rPr lang="fr-FR" smtClean="0"/>
              <a:t>26/05/2023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1735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FFF167AE-1534-BD45-83F0-D8A1758FCEAF}" type="datetime1">
              <a:rPr lang="fr-FR" smtClean="0"/>
              <a:t>26/05/2023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132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8495173-16C8-084C-A214-4E3912B85EDF}" type="datetime1">
              <a:rPr lang="fr-FR" smtClean="0"/>
              <a:t>26/05/2023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85632095"/>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EDF44-A7B2-2347-AD76-73AA724E06E9}"/>
              </a:ext>
            </a:extLst>
          </p:cNvPr>
          <p:cNvSpPr>
            <a:spLocks noGrp="1"/>
          </p:cNvSpPr>
          <p:nvPr>
            <p:ph type="ctrTitle"/>
          </p:nvPr>
        </p:nvSpPr>
        <p:spPr>
          <a:xfrm>
            <a:off x="2066533" y="580846"/>
            <a:ext cx="8155756" cy="1338437"/>
          </a:xfrm>
        </p:spPr>
        <p:txBody>
          <a:bodyPr>
            <a:normAutofit/>
          </a:bodyPr>
          <a:lstStyle/>
          <a:p>
            <a:pPr algn="ctr"/>
            <a:r>
              <a:rPr lang="fr-FR" sz="2800" b="1" dirty="0"/>
              <a:t>Représentations cognitives et émotionnelles dans l’ajustement psychosocial à l’infertilité</a:t>
            </a:r>
          </a:p>
        </p:txBody>
      </p:sp>
      <p:sp>
        <p:nvSpPr>
          <p:cNvPr id="3" name="Sous-titre 2">
            <a:extLst>
              <a:ext uri="{FF2B5EF4-FFF2-40B4-BE49-F238E27FC236}">
                <a16:creationId xmlns:a16="http://schemas.microsoft.com/office/drawing/2014/main" id="{D5B48AD5-42AD-774F-9FD5-1A9B62915820}"/>
              </a:ext>
            </a:extLst>
          </p:cNvPr>
          <p:cNvSpPr>
            <a:spLocks noGrp="1"/>
          </p:cNvSpPr>
          <p:nvPr>
            <p:ph type="subTitle" idx="1"/>
          </p:nvPr>
        </p:nvSpPr>
        <p:spPr>
          <a:xfrm>
            <a:off x="2558989" y="2623567"/>
            <a:ext cx="7170845" cy="1507322"/>
          </a:xfrm>
        </p:spPr>
        <p:txBody>
          <a:bodyPr>
            <a:noAutofit/>
          </a:bodyPr>
          <a:lstStyle/>
          <a:p>
            <a:pPr algn="ctr"/>
            <a:r>
              <a:rPr lang="fr-FR" sz="2400" dirty="0"/>
              <a:t>Journées Régionales de l’AFTCC</a:t>
            </a:r>
          </a:p>
          <a:p>
            <a:pPr algn="ctr"/>
            <a:endParaRPr lang="fr-FR" dirty="0"/>
          </a:p>
          <a:p>
            <a:pPr algn="ctr"/>
            <a:r>
              <a:rPr lang="fr-FR" dirty="0"/>
              <a:t>Université de Nîmes, 27/05/2023</a:t>
            </a:r>
          </a:p>
          <a:p>
            <a:pPr algn="ctr"/>
            <a:r>
              <a:rPr lang="fr-FR" dirty="0"/>
              <a:t>Julie DENINOTTI, Doctorante</a:t>
            </a:r>
          </a:p>
          <a:p>
            <a:pPr algn="ctr"/>
            <a:r>
              <a:rPr lang="fr-FR" dirty="0"/>
              <a:t>Sous la </a:t>
            </a:r>
            <a:r>
              <a:rPr lang="fr-FR" dirty="0" err="1"/>
              <a:t>dir</a:t>
            </a:r>
            <a:r>
              <a:rPr lang="fr-FR" dirty="0"/>
              <a:t>. de Elodie CHARBONNIER et Sarah LE VIGOUROUX</a:t>
            </a:r>
          </a:p>
        </p:txBody>
      </p:sp>
      <p:pic>
        <p:nvPicPr>
          <p:cNvPr id="5" name="Image 4">
            <a:extLst>
              <a:ext uri="{FF2B5EF4-FFF2-40B4-BE49-F238E27FC236}">
                <a16:creationId xmlns:a16="http://schemas.microsoft.com/office/drawing/2014/main" id="{ED5F040D-0D68-6342-B978-674DAA8F44E9}"/>
              </a:ext>
            </a:extLst>
          </p:cNvPr>
          <p:cNvPicPr>
            <a:picLocks noChangeAspect="1"/>
          </p:cNvPicPr>
          <p:nvPr/>
        </p:nvPicPr>
        <p:blipFill>
          <a:blip r:embed="rId3"/>
          <a:stretch>
            <a:fillRect/>
          </a:stretch>
        </p:blipFill>
        <p:spPr>
          <a:xfrm>
            <a:off x="7911144" y="81661"/>
            <a:ext cx="1250442" cy="613512"/>
          </a:xfrm>
          <a:prstGeom prst="rect">
            <a:avLst/>
          </a:prstGeom>
        </p:spPr>
      </p:pic>
      <p:pic>
        <p:nvPicPr>
          <p:cNvPr id="7" name="Image 6">
            <a:extLst>
              <a:ext uri="{FF2B5EF4-FFF2-40B4-BE49-F238E27FC236}">
                <a16:creationId xmlns:a16="http://schemas.microsoft.com/office/drawing/2014/main" id="{60F04D42-E106-714D-AFB6-3F89367A58A6}"/>
              </a:ext>
            </a:extLst>
          </p:cNvPr>
          <p:cNvPicPr>
            <a:picLocks noChangeAspect="1"/>
          </p:cNvPicPr>
          <p:nvPr/>
        </p:nvPicPr>
        <p:blipFill>
          <a:blip r:embed="rId4"/>
          <a:stretch>
            <a:fillRect/>
          </a:stretch>
        </p:blipFill>
        <p:spPr>
          <a:xfrm>
            <a:off x="4077232" y="81661"/>
            <a:ext cx="1268956" cy="499185"/>
          </a:xfrm>
          <a:prstGeom prst="rect">
            <a:avLst/>
          </a:prstGeom>
        </p:spPr>
      </p:pic>
      <p:pic>
        <p:nvPicPr>
          <p:cNvPr id="9" name="Image 8">
            <a:extLst>
              <a:ext uri="{FF2B5EF4-FFF2-40B4-BE49-F238E27FC236}">
                <a16:creationId xmlns:a16="http://schemas.microsoft.com/office/drawing/2014/main" id="{E42045B0-C677-EA48-9119-65E468F9A2DF}"/>
              </a:ext>
            </a:extLst>
          </p:cNvPr>
          <p:cNvPicPr>
            <a:picLocks noChangeAspect="1"/>
          </p:cNvPicPr>
          <p:nvPr/>
        </p:nvPicPr>
        <p:blipFill>
          <a:blip r:embed="rId5"/>
          <a:stretch>
            <a:fillRect/>
          </a:stretch>
        </p:blipFill>
        <p:spPr>
          <a:xfrm>
            <a:off x="1" y="14507"/>
            <a:ext cx="1512276" cy="633495"/>
          </a:xfrm>
          <a:prstGeom prst="rect">
            <a:avLst/>
          </a:prstGeom>
        </p:spPr>
      </p:pic>
      <p:pic>
        <p:nvPicPr>
          <p:cNvPr id="11" name="Image 10">
            <a:extLst>
              <a:ext uri="{FF2B5EF4-FFF2-40B4-BE49-F238E27FC236}">
                <a16:creationId xmlns:a16="http://schemas.microsoft.com/office/drawing/2014/main" id="{301A66A8-D211-2841-8887-3C2702A82C18}"/>
              </a:ext>
            </a:extLst>
          </p:cNvPr>
          <p:cNvPicPr>
            <a:picLocks noChangeAspect="1"/>
          </p:cNvPicPr>
          <p:nvPr/>
        </p:nvPicPr>
        <p:blipFill>
          <a:blip r:embed="rId6"/>
          <a:stretch>
            <a:fillRect/>
          </a:stretch>
        </p:blipFill>
        <p:spPr>
          <a:xfrm>
            <a:off x="11124778" y="-96285"/>
            <a:ext cx="1067222" cy="1067222"/>
          </a:xfrm>
          <a:prstGeom prst="rect">
            <a:avLst/>
          </a:prstGeom>
        </p:spPr>
      </p:pic>
      <p:pic>
        <p:nvPicPr>
          <p:cNvPr id="19" name="Image 18">
            <a:extLst>
              <a:ext uri="{FF2B5EF4-FFF2-40B4-BE49-F238E27FC236}">
                <a16:creationId xmlns:a16="http://schemas.microsoft.com/office/drawing/2014/main" id="{0D78D9C1-2323-B446-8AFA-549155110F33}"/>
              </a:ext>
            </a:extLst>
          </p:cNvPr>
          <p:cNvPicPr>
            <a:picLocks noChangeAspect="1"/>
          </p:cNvPicPr>
          <p:nvPr/>
        </p:nvPicPr>
        <p:blipFill>
          <a:blip r:embed="rId7"/>
          <a:stretch>
            <a:fillRect/>
          </a:stretch>
        </p:blipFill>
        <p:spPr>
          <a:xfrm flipH="1">
            <a:off x="3336228" y="5398200"/>
            <a:ext cx="2607371" cy="1459800"/>
          </a:xfrm>
          <a:prstGeom prst="rect">
            <a:avLst/>
          </a:prstGeom>
        </p:spPr>
      </p:pic>
    </p:spTree>
    <p:extLst>
      <p:ext uri="{BB962C8B-B14F-4D97-AF65-F5344CB8AC3E}">
        <p14:creationId xmlns:p14="http://schemas.microsoft.com/office/powerpoint/2010/main" val="5655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Résultats (2)</a:t>
            </a:r>
          </a:p>
        </p:txBody>
      </p:sp>
      <p:sp>
        <p:nvSpPr>
          <p:cNvPr id="9" name="ZoneTexte 8">
            <a:extLst>
              <a:ext uri="{FF2B5EF4-FFF2-40B4-BE49-F238E27FC236}">
                <a16:creationId xmlns:a16="http://schemas.microsoft.com/office/drawing/2014/main" id="{7FD14181-9297-4E46-9FBC-AFF3047562EB}"/>
              </a:ext>
            </a:extLst>
          </p:cNvPr>
          <p:cNvSpPr txBox="1"/>
          <p:nvPr/>
        </p:nvSpPr>
        <p:spPr>
          <a:xfrm>
            <a:off x="9636959" y="4794421"/>
            <a:ext cx="1665841" cy="1200329"/>
          </a:xfrm>
          <a:prstGeom prst="rect">
            <a:avLst/>
          </a:prstGeom>
          <a:noFill/>
        </p:spPr>
        <p:txBody>
          <a:bodyPr wrap="none" rtlCol="0">
            <a:spAutoFit/>
          </a:bodyPr>
          <a:lstStyle/>
          <a:p>
            <a:r>
              <a:rPr lang="fr-FR" dirty="0"/>
              <a:t>CFI = 0,99</a:t>
            </a:r>
          </a:p>
          <a:p>
            <a:r>
              <a:rPr lang="fr-FR" dirty="0"/>
              <a:t>TLI = 0,98</a:t>
            </a:r>
          </a:p>
          <a:p>
            <a:r>
              <a:rPr lang="fr-FR" dirty="0"/>
              <a:t>RMSEA = 0,05</a:t>
            </a:r>
          </a:p>
          <a:p>
            <a:r>
              <a:rPr lang="fr-FR" dirty="0"/>
              <a:t>SRMR = 0,02</a:t>
            </a:r>
          </a:p>
        </p:txBody>
      </p:sp>
      <p:pic>
        <p:nvPicPr>
          <p:cNvPr id="11" name="Image 10">
            <a:extLst>
              <a:ext uri="{FF2B5EF4-FFF2-40B4-BE49-F238E27FC236}">
                <a16:creationId xmlns:a16="http://schemas.microsoft.com/office/drawing/2014/main" id="{A59EDB25-0C01-8D4A-AD39-51D62EFD2229}"/>
              </a:ext>
            </a:extLst>
          </p:cNvPr>
          <p:cNvPicPr>
            <a:picLocks noChangeAspect="1"/>
          </p:cNvPicPr>
          <p:nvPr/>
        </p:nvPicPr>
        <p:blipFill>
          <a:blip r:embed="rId3"/>
          <a:stretch>
            <a:fillRect/>
          </a:stretch>
        </p:blipFill>
        <p:spPr>
          <a:xfrm>
            <a:off x="2494279" y="1724140"/>
            <a:ext cx="7975600" cy="2108200"/>
          </a:xfrm>
          <a:prstGeom prst="rect">
            <a:avLst/>
          </a:prstGeom>
        </p:spPr>
      </p:pic>
    </p:spTree>
    <p:extLst>
      <p:ext uri="{BB962C8B-B14F-4D97-AF65-F5344CB8AC3E}">
        <p14:creationId xmlns:p14="http://schemas.microsoft.com/office/powerpoint/2010/main" val="115571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Conclusion et perspectives cliniques en TCCE</a:t>
            </a:r>
          </a:p>
        </p:txBody>
      </p:sp>
      <p:sp>
        <p:nvSpPr>
          <p:cNvPr id="6" name="ZoneTexte 5">
            <a:extLst>
              <a:ext uri="{FF2B5EF4-FFF2-40B4-BE49-F238E27FC236}">
                <a16:creationId xmlns:a16="http://schemas.microsoft.com/office/drawing/2014/main" id="{ADF4FD4D-A05A-2446-B353-A212C0503F3A}"/>
              </a:ext>
            </a:extLst>
          </p:cNvPr>
          <p:cNvSpPr txBox="1"/>
          <p:nvPr/>
        </p:nvSpPr>
        <p:spPr>
          <a:xfrm>
            <a:off x="1083592" y="1756551"/>
            <a:ext cx="10792178" cy="2031325"/>
          </a:xfrm>
          <a:prstGeom prst="rect">
            <a:avLst/>
          </a:prstGeom>
          <a:noFill/>
        </p:spPr>
        <p:txBody>
          <a:bodyPr wrap="square" rtlCol="0">
            <a:spAutoFit/>
          </a:bodyPr>
          <a:lstStyle/>
          <a:p>
            <a:r>
              <a:rPr lang="fr-FR" b="1" dirty="0"/>
              <a:t>Restructuration cognitive </a:t>
            </a:r>
            <a:r>
              <a:rPr lang="fr-FR" sz="1400" b="1" dirty="0">
                <a:solidFill>
                  <a:schemeClr val="bg2">
                    <a:lumMod val="50000"/>
                  </a:schemeClr>
                </a:solidFill>
              </a:rPr>
              <a:t>(p.ex., </a:t>
            </a:r>
            <a:r>
              <a:rPr lang="fr-FR" sz="1400" b="1" dirty="0" err="1">
                <a:solidFill>
                  <a:schemeClr val="bg2">
                    <a:lumMod val="50000"/>
                  </a:schemeClr>
                </a:solidFill>
              </a:rPr>
              <a:t>McAndrew</a:t>
            </a:r>
            <a:r>
              <a:rPr lang="fr-FR" sz="1400" b="1" dirty="0">
                <a:solidFill>
                  <a:schemeClr val="bg2">
                    <a:lumMod val="50000"/>
                  </a:schemeClr>
                </a:solidFill>
              </a:rPr>
              <a:t> et al., 2008 pour l’asthme) </a:t>
            </a:r>
            <a:r>
              <a:rPr lang="fr-FR" b="1" dirty="0"/>
              <a:t>ciblant :</a:t>
            </a:r>
          </a:p>
          <a:p>
            <a:endParaRPr lang="fr-FR" dirty="0"/>
          </a:p>
          <a:p>
            <a:pPr marL="285750" indent="-285750">
              <a:buFont typeface="Arial" panose="020B0604020202020204" pitchFamily="34" charset="0"/>
              <a:buChar char="•"/>
            </a:pPr>
            <a:r>
              <a:rPr lang="fr-FR" dirty="0"/>
              <a:t>Durée</a:t>
            </a:r>
          </a:p>
          <a:p>
            <a:pPr marL="285750" indent="-285750">
              <a:buFont typeface="Arial" panose="020B0604020202020204" pitchFamily="34" charset="0"/>
              <a:buChar char="•"/>
            </a:pPr>
            <a:r>
              <a:rPr lang="fr-FR" dirty="0"/>
              <a:t>Conséquences</a:t>
            </a:r>
          </a:p>
          <a:p>
            <a:pPr marL="285750" indent="-285750">
              <a:buFont typeface="Arial" panose="020B0604020202020204" pitchFamily="34" charset="0"/>
              <a:buChar char="•"/>
            </a:pPr>
            <a:r>
              <a:rPr lang="fr-FR" dirty="0"/>
              <a:t>Contrôlabilité</a:t>
            </a:r>
          </a:p>
          <a:p>
            <a:pPr marL="285750" indent="-285750">
              <a:buFont typeface="Arial" panose="020B0604020202020204" pitchFamily="34" charset="0"/>
              <a:buChar char="•"/>
            </a:pPr>
            <a:r>
              <a:rPr lang="fr-FR" dirty="0"/>
              <a:t>Cohérence</a:t>
            </a:r>
          </a:p>
          <a:p>
            <a:pPr marL="285750" indent="-285750">
              <a:buFont typeface="Arial" panose="020B0604020202020204" pitchFamily="34" charset="0"/>
              <a:buChar char="•"/>
            </a:pPr>
            <a:r>
              <a:rPr lang="fr-FR" dirty="0"/>
              <a:t>Causes</a:t>
            </a:r>
          </a:p>
        </p:txBody>
      </p:sp>
      <p:pic>
        <p:nvPicPr>
          <p:cNvPr id="21" name="Image 20">
            <a:extLst>
              <a:ext uri="{FF2B5EF4-FFF2-40B4-BE49-F238E27FC236}">
                <a16:creationId xmlns:a16="http://schemas.microsoft.com/office/drawing/2014/main" id="{9DD435F5-BFA8-1F49-8F14-B0F0CF3577C3}"/>
              </a:ext>
            </a:extLst>
          </p:cNvPr>
          <p:cNvPicPr>
            <a:picLocks noChangeAspect="1"/>
          </p:cNvPicPr>
          <p:nvPr/>
        </p:nvPicPr>
        <p:blipFill>
          <a:blip r:embed="rId3"/>
          <a:stretch>
            <a:fillRect/>
          </a:stretch>
        </p:blipFill>
        <p:spPr>
          <a:xfrm>
            <a:off x="377731" y="4018708"/>
            <a:ext cx="652460" cy="326230"/>
          </a:xfrm>
          <a:prstGeom prst="rect">
            <a:avLst/>
          </a:prstGeom>
        </p:spPr>
      </p:pic>
      <p:sp>
        <p:nvSpPr>
          <p:cNvPr id="24" name="Rectangle 23">
            <a:extLst>
              <a:ext uri="{FF2B5EF4-FFF2-40B4-BE49-F238E27FC236}">
                <a16:creationId xmlns:a16="http://schemas.microsoft.com/office/drawing/2014/main" id="{A15AEDDC-793C-BF43-A0B6-9030DE8DE785}"/>
              </a:ext>
            </a:extLst>
          </p:cNvPr>
          <p:cNvSpPr/>
          <p:nvPr/>
        </p:nvSpPr>
        <p:spPr>
          <a:xfrm>
            <a:off x="1083592" y="4018708"/>
            <a:ext cx="7933364" cy="2031325"/>
          </a:xfrm>
          <a:prstGeom prst="rect">
            <a:avLst/>
          </a:prstGeom>
        </p:spPr>
        <p:txBody>
          <a:bodyPr wrap="square">
            <a:spAutoFit/>
          </a:bodyPr>
          <a:lstStyle/>
          <a:p>
            <a:r>
              <a:rPr lang="fr-FR" b="1" dirty="0"/>
              <a:t>ACT </a:t>
            </a:r>
            <a:r>
              <a:rPr lang="fr-FR" sz="1400" b="1" dirty="0">
                <a:solidFill>
                  <a:schemeClr val="bg2">
                    <a:lumMod val="50000"/>
                  </a:schemeClr>
                </a:solidFill>
              </a:rPr>
              <a:t>(p.ex., </a:t>
            </a:r>
            <a:r>
              <a:rPr lang="fr-FR" sz="1400" b="1" dirty="0" err="1">
                <a:solidFill>
                  <a:schemeClr val="bg2">
                    <a:lumMod val="50000"/>
                  </a:schemeClr>
                </a:solidFill>
              </a:rPr>
              <a:t>Karekla</a:t>
            </a:r>
            <a:r>
              <a:rPr lang="fr-FR" sz="1400" b="1" dirty="0">
                <a:solidFill>
                  <a:schemeClr val="bg2">
                    <a:lumMod val="50000"/>
                  </a:schemeClr>
                </a:solidFill>
              </a:rPr>
              <a:t> et al</a:t>
            </a:r>
            <a:r>
              <a:rPr lang="fr-FR" sz="1400" b="1">
                <a:solidFill>
                  <a:schemeClr val="bg2">
                    <a:lumMod val="50000"/>
                  </a:schemeClr>
                </a:solidFill>
              </a:rPr>
              <a:t>., 2019 </a:t>
            </a:r>
            <a:r>
              <a:rPr lang="fr-FR" sz="1400" b="1" dirty="0">
                <a:solidFill>
                  <a:schemeClr val="bg2">
                    <a:lumMod val="50000"/>
                  </a:schemeClr>
                </a:solidFill>
              </a:rPr>
              <a:t>pour la maladie chronique)</a:t>
            </a:r>
            <a:r>
              <a:rPr lang="fr-FR" sz="1600" b="1" dirty="0">
                <a:solidFill>
                  <a:schemeClr val="bg2">
                    <a:lumMod val="50000"/>
                  </a:schemeClr>
                </a:solidFill>
              </a:rPr>
              <a:t> </a:t>
            </a:r>
            <a:r>
              <a:rPr lang="fr-FR" b="1" dirty="0"/>
              <a:t>visant à :</a:t>
            </a:r>
          </a:p>
          <a:p>
            <a:endParaRPr lang="fr-FR" dirty="0"/>
          </a:p>
          <a:p>
            <a:pPr marL="285750" indent="-285750">
              <a:buFont typeface="Arial" panose="020B0604020202020204" pitchFamily="34" charset="0"/>
              <a:buChar char="•"/>
            </a:pPr>
            <a:r>
              <a:rPr lang="fr-FR" dirty="0"/>
              <a:t>Développer le sentiment de cohérence</a:t>
            </a:r>
          </a:p>
          <a:p>
            <a:pPr marL="285750" indent="-285750">
              <a:buFont typeface="Arial" panose="020B0604020202020204" pitchFamily="34" charset="0"/>
              <a:buChar char="•"/>
            </a:pPr>
            <a:r>
              <a:rPr lang="fr-FR" dirty="0"/>
              <a:t>Aider la personne à comprendre la manière dont ses représentations influencent ses stratégies de coping et son comportement</a:t>
            </a:r>
          </a:p>
          <a:p>
            <a:pPr marL="285750" indent="-285750">
              <a:buFont typeface="Arial" panose="020B0604020202020204" pitchFamily="34" charset="0"/>
              <a:buChar char="•"/>
            </a:pPr>
            <a:r>
              <a:rPr lang="fr-FR" dirty="0"/>
              <a:t>Favoriser la </a:t>
            </a:r>
            <a:r>
              <a:rPr lang="fr-FR" dirty="0" err="1"/>
              <a:t>défusion</a:t>
            </a:r>
            <a:r>
              <a:rPr lang="fr-FR" dirty="0"/>
              <a:t> cognitive</a:t>
            </a:r>
          </a:p>
          <a:p>
            <a:endParaRPr lang="fr-FR" dirty="0"/>
          </a:p>
        </p:txBody>
      </p:sp>
      <p:pic>
        <p:nvPicPr>
          <p:cNvPr id="26" name="Image 25">
            <a:extLst>
              <a:ext uri="{FF2B5EF4-FFF2-40B4-BE49-F238E27FC236}">
                <a16:creationId xmlns:a16="http://schemas.microsoft.com/office/drawing/2014/main" id="{6BB14864-6C86-4747-BC97-F4EB737FC419}"/>
              </a:ext>
            </a:extLst>
          </p:cNvPr>
          <p:cNvPicPr>
            <a:picLocks noChangeAspect="1"/>
          </p:cNvPicPr>
          <p:nvPr/>
        </p:nvPicPr>
        <p:blipFill>
          <a:blip r:embed="rId4"/>
          <a:stretch>
            <a:fillRect/>
          </a:stretch>
        </p:blipFill>
        <p:spPr>
          <a:xfrm>
            <a:off x="494200" y="1756551"/>
            <a:ext cx="419522" cy="603357"/>
          </a:xfrm>
          <a:prstGeom prst="rect">
            <a:avLst/>
          </a:prstGeom>
        </p:spPr>
      </p:pic>
    </p:spTree>
    <p:extLst>
      <p:ext uri="{BB962C8B-B14F-4D97-AF65-F5344CB8AC3E}">
        <p14:creationId xmlns:p14="http://schemas.microsoft.com/office/powerpoint/2010/main" val="40396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EDF44-A7B2-2347-AD76-73AA724E06E9}"/>
              </a:ext>
            </a:extLst>
          </p:cNvPr>
          <p:cNvSpPr>
            <a:spLocks noGrp="1"/>
          </p:cNvSpPr>
          <p:nvPr>
            <p:ph type="ctrTitle"/>
          </p:nvPr>
        </p:nvSpPr>
        <p:spPr>
          <a:xfrm>
            <a:off x="2070327" y="566847"/>
            <a:ext cx="8155756" cy="1338437"/>
          </a:xfrm>
        </p:spPr>
        <p:txBody>
          <a:bodyPr>
            <a:normAutofit/>
          </a:bodyPr>
          <a:lstStyle/>
          <a:p>
            <a:r>
              <a:rPr lang="fr-FR" sz="2800" b="1" dirty="0"/>
              <a:t>Représentations cognitives et émotionnelles dans l’ajustement psychosocial à l’infertilité</a:t>
            </a:r>
            <a:endParaRPr lang="fr-FR" sz="2800" dirty="0"/>
          </a:p>
        </p:txBody>
      </p:sp>
      <p:sp>
        <p:nvSpPr>
          <p:cNvPr id="3" name="Sous-titre 2">
            <a:extLst>
              <a:ext uri="{FF2B5EF4-FFF2-40B4-BE49-F238E27FC236}">
                <a16:creationId xmlns:a16="http://schemas.microsoft.com/office/drawing/2014/main" id="{D5B48AD5-42AD-774F-9FD5-1A9B62915820}"/>
              </a:ext>
            </a:extLst>
          </p:cNvPr>
          <p:cNvSpPr>
            <a:spLocks noGrp="1"/>
          </p:cNvSpPr>
          <p:nvPr>
            <p:ph type="subTitle" idx="1"/>
          </p:nvPr>
        </p:nvSpPr>
        <p:spPr>
          <a:xfrm>
            <a:off x="2562782" y="3843210"/>
            <a:ext cx="7170845" cy="1507322"/>
          </a:xfrm>
        </p:spPr>
        <p:txBody>
          <a:bodyPr>
            <a:normAutofit lnSpcReduction="10000"/>
          </a:bodyPr>
          <a:lstStyle/>
          <a:p>
            <a:pPr algn="ctr"/>
            <a:r>
              <a:rPr lang="fr-FR" dirty="0"/>
              <a:t>Journées Régionales de l’AFTCC</a:t>
            </a:r>
          </a:p>
          <a:p>
            <a:pPr algn="ctr"/>
            <a:r>
              <a:rPr lang="fr-FR" dirty="0"/>
              <a:t>Université de Nîmes, 27/05/2023</a:t>
            </a:r>
          </a:p>
          <a:p>
            <a:pPr algn="ctr"/>
            <a:r>
              <a:rPr lang="fr-FR" dirty="0"/>
              <a:t>Julie DENINOTTI, Doctorante</a:t>
            </a:r>
          </a:p>
          <a:p>
            <a:pPr algn="ctr"/>
            <a:r>
              <a:rPr lang="fr-FR" b="1" dirty="0" err="1"/>
              <a:t>julie.deninotti@gmail.com</a:t>
            </a:r>
            <a:endParaRPr lang="fr-FR" b="1" dirty="0"/>
          </a:p>
        </p:txBody>
      </p:sp>
      <p:sp>
        <p:nvSpPr>
          <p:cNvPr id="9" name="Titre 1">
            <a:extLst>
              <a:ext uri="{FF2B5EF4-FFF2-40B4-BE49-F238E27FC236}">
                <a16:creationId xmlns:a16="http://schemas.microsoft.com/office/drawing/2014/main" id="{2872037F-C2B0-744D-B4D5-29946A8EE1B8}"/>
              </a:ext>
            </a:extLst>
          </p:cNvPr>
          <p:cNvSpPr txBox="1">
            <a:spLocks/>
          </p:cNvSpPr>
          <p:nvPr/>
        </p:nvSpPr>
        <p:spPr>
          <a:xfrm>
            <a:off x="2070327" y="1995167"/>
            <a:ext cx="8155756" cy="13384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fr-FR" sz="2800" b="1" dirty="0"/>
              <a:t>Merci pour votre attention</a:t>
            </a:r>
          </a:p>
        </p:txBody>
      </p:sp>
      <p:pic>
        <p:nvPicPr>
          <p:cNvPr id="5" name="Image 4">
            <a:extLst>
              <a:ext uri="{FF2B5EF4-FFF2-40B4-BE49-F238E27FC236}">
                <a16:creationId xmlns:a16="http://schemas.microsoft.com/office/drawing/2014/main" id="{121EF3F1-594A-144A-9A4B-5D980C046519}"/>
              </a:ext>
            </a:extLst>
          </p:cNvPr>
          <p:cNvPicPr>
            <a:picLocks noChangeAspect="1"/>
          </p:cNvPicPr>
          <p:nvPr/>
        </p:nvPicPr>
        <p:blipFill>
          <a:blip r:embed="rId3"/>
          <a:stretch>
            <a:fillRect/>
          </a:stretch>
        </p:blipFill>
        <p:spPr>
          <a:xfrm>
            <a:off x="7885797" y="73272"/>
            <a:ext cx="1143904" cy="561241"/>
          </a:xfrm>
          <a:prstGeom prst="rect">
            <a:avLst/>
          </a:prstGeom>
        </p:spPr>
      </p:pic>
      <p:pic>
        <p:nvPicPr>
          <p:cNvPr id="6" name="Image 5">
            <a:extLst>
              <a:ext uri="{FF2B5EF4-FFF2-40B4-BE49-F238E27FC236}">
                <a16:creationId xmlns:a16="http://schemas.microsoft.com/office/drawing/2014/main" id="{36474635-1290-4E46-8B7A-C460567F7E1D}"/>
              </a:ext>
            </a:extLst>
          </p:cNvPr>
          <p:cNvPicPr>
            <a:picLocks noChangeAspect="1"/>
          </p:cNvPicPr>
          <p:nvPr/>
        </p:nvPicPr>
        <p:blipFill>
          <a:blip r:embed="rId4"/>
          <a:stretch>
            <a:fillRect/>
          </a:stretch>
        </p:blipFill>
        <p:spPr>
          <a:xfrm>
            <a:off x="3723367" y="73272"/>
            <a:ext cx="1254695" cy="493575"/>
          </a:xfrm>
          <a:prstGeom prst="rect">
            <a:avLst/>
          </a:prstGeom>
        </p:spPr>
      </p:pic>
      <p:pic>
        <p:nvPicPr>
          <p:cNvPr id="7" name="Image 6">
            <a:extLst>
              <a:ext uri="{FF2B5EF4-FFF2-40B4-BE49-F238E27FC236}">
                <a16:creationId xmlns:a16="http://schemas.microsoft.com/office/drawing/2014/main" id="{C0268A56-CFC0-CB4B-BEA1-68E4A48A3121}"/>
              </a:ext>
            </a:extLst>
          </p:cNvPr>
          <p:cNvPicPr>
            <a:picLocks noChangeAspect="1"/>
          </p:cNvPicPr>
          <p:nvPr/>
        </p:nvPicPr>
        <p:blipFill>
          <a:blip r:embed="rId5"/>
          <a:stretch>
            <a:fillRect/>
          </a:stretch>
        </p:blipFill>
        <p:spPr>
          <a:xfrm>
            <a:off x="0" y="2802"/>
            <a:ext cx="1514706" cy="634513"/>
          </a:xfrm>
          <a:prstGeom prst="rect">
            <a:avLst/>
          </a:prstGeom>
        </p:spPr>
      </p:pic>
      <p:pic>
        <p:nvPicPr>
          <p:cNvPr id="8" name="Image 7">
            <a:extLst>
              <a:ext uri="{FF2B5EF4-FFF2-40B4-BE49-F238E27FC236}">
                <a16:creationId xmlns:a16="http://schemas.microsoft.com/office/drawing/2014/main" id="{08787500-D3D5-014A-9782-37F42784E222}"/>
              </a:ext>
            </a:extLst>
          </p:cNvPr>
          <p:cNvPicPr>
            <a:picLocks noChangeAspect="1"/>
          </p:cNvPicPr>
          <p:nvPr/>
        </p:nvPicPr>
        <p:blipFill>
          <a:blip r:embed="rId6"/>
          <a:stretch>
            <a:fillRect/>
          </a:stretch>
        </p:blipFill>
        <p:spPr>
          <a:xfrm>
            <a:off x="11292210" y="-18383"/>
            <a:ext cx="897322" cy="897322"/>
          </a:xfrm>
          <a:prstGeom prst="rect">
            <a:avLst/>
          </a:prstGeom>
        </p:spPr>
      </p:pic>
    </p:spTree>
    <p:extLst>
      <p:ext uri="{BB962C8B-B14F-4D97-AF65-F5344CB8AC3E}">
        <p14:creationId xmlns:p14="http://schemas.microsoft.com/office/powerpoint/2010/main" val="26634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56E4245-5C76-FC41-8DF9-DDCDA9FBC946}"/>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
        <p:nvSpPr>
          <p:cNvPr id="3" name="ZoneTexte 2">
            <a:extLst>
              <a:ext uri="{FF2B5EF4-FFF2-40B4-BE49-F238E27FC236}">
                <a16:creationId xmlns:a16="http://schemas.microsoft.com/office/drawing/2014/main" id="{F7633015-DC51-9145-BDEA-38D1B601AC39}"/>
              </a:ext>
            </a:extLst>
          </p:cNvPr>
          <p:cNvSpPr txBox="1"/>
          <p:nvPr/>
        </p:nvSpPr>
        <p:spPr>
          <a:xfrm>
            <a:off x="1418539" y="3063240"/>
            <a:ext cx="9965741" cy="369332"/>
          </a:xfrm>
          <a:prstGeom prst="rect">
            <a:avLst/>
          </a:prstGeom>
          <a:noFill/>
        </p:spPr>
        <p:txBody>
          <a:bodyPr wrap="none" rtlCol="0">
            <a:spAutoFit/>
          </a:bodyPr>
          <a:lstStyle/>
          <a:p>
            <a:r>
              <a:rPr lang="fr-FR" dirty="0"/>
              <a:t>L’auteur déclare n’avoir aucun conflit d’intérêt concernant les données de sa communication.</a:t>
            </a:r>
          </a:p>
        </p:txBody>
      </p:sp>
    </p:spTree>
    <p:extLst>
      <p:ext uri="{BB962C8B-B14F-4D97-AF65-F5344CB8AC3E}">
        <p14:creationId xmlns:p14="http://schemas.microsoft.com/office/powerpoint/2010/main" val="403583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682705" y="3336572"/>
            <a:ext cx="920644" cy="6111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3442713" y="5075129"/>
            <a:ext cx="920644" cy="6111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A7FA45FD-D671-6541-82E2-B84C09680E88}"/>
              </a:ext>
            </a:extLst>
          </p:cNvPr>
          <p:cNvSpPr txBox="1"/>
          <p:nvPr/>
        </p:nvSpPr>
        <p:spPr>
          <a:xfrm>
            <a:off x="594360" y="1019252"/>
            <a:ext cx="10546080" cy="830997"/>
          </a:xfrm>
          <a:prstGeom prst="rect">
            <a:avLst/>
          </a:prstGeom>
          <a:noFill/>
        </p:spPr>
        <p:txBody>
          <a:bodyPr wrap="square" rtlCol="0">
            <a:spAutoFit/>
          </a:bodyPr>
          <a:lstStyle/>
          <a:p>
            <a:pPr algn="just"/>
            <a:r>
              <a:rPr lang="fr-FR" sz="2400" b="1" dirty="0">
                <a:solidFill>
                  <a:srgbClr val="8F0001"/>
                </a:solidFill>
                <a:latin typeface="+mj-lt"/>
              </a:rPr>
              <a:t>1) Infertilité : </a:t>
            </a:r>
            <a:r>
              <a:rPr lang="fr-FR" sz="2400" dirty="0"/>
              <a:t>incapacité à concevoir un enfant au bout d’un an de rapports réguliers sans protection (Organisation Mondiale de la Santé, 2018)</a:t>
            </a:r>
            <a:endParaRPr lang="fr-FR" sz="2400" i="1" dirty="0"/>
          </a:p>
        </p:txBody>
      </p:sp>
      <p:sp>
        <p:nvSpPr>
          <p:cNvPr id="5" name="ZoneTexte 4">
            <a:extLst>
              <a:ext uri="{FF2B5EF4-FFF2-40B4-BE49-F238E27FC236}">
                <a16:creationId xmlns:a16="http://schemas.microsoft.com/office/drawing/2014/main" id="{88919E6B-AB72-8849-8BD5-0853117C29F2}"/>
              </a:ext>
            </a:extLst>
          </p:cNvPr>
          <p:cNvSpPr txBox="1"/>
          <p:nvPr/>
        </p:nvSpPr>
        <p:spPr>
          <a:xfrm>
            <a:off x="1051560" y="2219581"/>
            <a:ext cx="9875541" cy="1200329"/>
          </a:xfrm>
          <a:prstGeom prst="rect">
            <a:avLst/>
          </a:prstGeom>
          <a:noFill/>
        </p:spPr>
        <p:txBody>
          <a:bodyPr wrap="square" rtlCol="0">
            <a:spAutoFit/>
          </a:bodyPr>
          <a:lstStyle/>
          <a:p>
            <a:pPr algn="just"/>
            <a:r>
              <a:rPr lang="fr-FR" sz="2400" b="1" dirty="0"/>
              <a:t>En France: </a:t>
            </a:r>
          </a:p>
          <a:p>
            <a:pPr marL="342900" indent="-342900" algn="just">
              <a:buFont typeface="Arial" panose="020B0604020202020204" pitchFamily="34" charset="0"/>
              <a:buChar char="•"/>
            </a:pPr>
            <a:r>
              <a:rPr lang="fr-FR" sz="2400" dirty="0"/>
              <a:t>1 couple sur 4 </a:t>
            </a:r>
            <a:r>
              <a:rPr lang="fr-FR" sz="1600" dirty="0">
                <a:solidFill>
                  <a:schemeClr val="bg1">
                    <a:lumMod val="65000"/>
                  </a:schemeClr>
                </a:solidFill>
              </a:rPr>
              <a:t>(Institut National d’Études Démographiques, 2020)</a:t>
            </a:r>
            <a:endParaRPr lang="fr-FR" sz="2400" dirty="0"/>
          </a:p>
          <a:p>
            <a:pPr algn="just"/>
            <a:endParaRPr lang="fr-FR" sz="2400" dirty="0"/>
          </a:p>
        </p:txBody>
      </p:sp>
      <p:sp>
        <p:nvSpPr>
          <p:cNvPr id="9" name="ZoneTexte 8">
            <a:extLst>
              <a:ext uri="{FF2B5EF4-FFF2-40B4-BE49-F238E27FC236}">
                <a16:creationId xmlns:a16="http://schemas.microsoft.com/office/drawing/2014/main" id="{8B8EF50E-110C-CC4E-8288-FA2592F62340}"/>
              </a:ext>
            </a:extLst>
          </p:cNvPr>
          <p:cNvSpPr txBox="1"/>
          <p:nvPr/>
        </p:nvSpPr>
        <p:spPr>
          <a:xfrm>
            <a:off x="594360" y="3180953"/>
            <a:ext cx="5743809" cy="477913"/>
          </a:xfrm>
          <a:prstGeom prst="rect">
            <a:avLst/>
          </a:prstGeom>
          <a:noFill/>
        </p:spPr>
        <p:txBody>
          <a:bodyPr wrap="square" rtlCol="0">
            <a:spAutoFit/>
          </a:bodyPr>
          <a:lstStyle/>
          <a:p>
            <a:r>
              <a:rPr lang="fr-FR" sz="2400" b="1" dirty="0">
                <a:solidFill>
                  <a:srgbClr val="8F0001"/>
                </a:solidFill>
                <a:latin typeface="+mj-lt"/>
              </a:rPr>
              <a:t>2) Conséquences de l’infertilité</a:t>
            </a:r>
          </a:p>
        </p:txBody>
      </p:sp>
      <p:sp>
        <p:nvSpPr>
          <p:cNvPr id="10" name="Rectangle 9">
            <a:extLst>
              <a:ext uri="{FF2B5EF4-FFF2-40B4-BE49-F238E27FC236}">
                <a16:creationId xmlns:a16="http://schemas.microsoft.com/office/drawing/2014/main" id="{19A2C578-1725-6340-9738-9F9E6FF3795D}"/>
              </a:ext>
            </a:extLst>
          </p:cNvPr>
          <p:cNvSpPr/>
          <p:nvPr/>
        </p:nvSpPr>
        <p:spPr>
          <a:xfrm>
            <a:off x="594359" y="4028197"/>
            <a:ext cx="9875541" cy="1200329"/>
          </a:xfrm>
          <a:prstGeom prst="rect">
            <a:avLst/>
          </a:prstGeom>
        </p:spPr>
        <p:txBody>
          <a:bodyPr wrap="square">
            <a:spAutoFit/>
          </a:bodyPr>
          <a:lstStyle/>
          <a:p>
            <a:pPr marL="342900" indent="-342900" algn="just">
              <a:buFont typeface="Arial" panose="020B0604020202020204" pitchFamily="34" charset="0"/>
              <a:buChar char="•"/>
              <a:tabLst>
                <a:tab pos="457200" algn="l"/>
              </a:tabLst>
            </a:pPr>
            <a:r>
              <a:rPr lang="fr-FR" sz="2400" b="1" dirty="0"/>
              <a:t>Anxiété et dépression </a:t>
            </a:r>
            <a:r>
              <a:rPr lang="fr-FR" sz="1600" dirty="0">
                <a:solidFill>
                  <a:schemeClr val="bg1">
                    <a:lumMod val="65000"/>
                  </a:schemeClr>
                </a:solidFill>
              </a:rPr>
              <a:t>(</a:t>
            </a:r>
            <a:r>
              <a:rPr lang="fr-FR" sz="1600" dirty="0" err="1">
                <a:solidFill>
                  <a:schemeClr val="bg1">
                    <a:lumMod val="65000"/>
                  </a:schemeClr>
                </a:solidFill>
              </a:rPr>
              <a:t>Maroufizadeh</a:t>
            </a:r>
            <a:r>
              <a:rPr lang="fr-FR" sz="1600" dirty="0">
                <a:solidFill>
                  <a:schemeClr val="bg1">
                    <a:lumMod val="65000"/>
                  </a:schemeClr>
                </a:solidFill>
              </a:rPr>
              <a:t> et al., 2015; </a:t>
            </a:r>
            <a:r>
              <a:rPr lang="fr-FR" sz="1600" dirty="0" err="1">
                <a:solidFill>
                  <a:schemeClr val="bg1">
                    <a:lumMod val="65000"/>
                  </a:schemeClr>
                </a:solidFill>
              </a:rPr>
              <a:t>Verhaak</a:t>
            </a:r>
            <a:r>
              <a:rPr lang="fr-FR" sz="1600" dirty="0">
                <a:solidFill>
                  <a:schemeClr val="bg1">
                    <a:lumMod val="65000"/>
                  </a:schemeClr>
                </a:solidFill>
              </a:rPr>
              <a:t> et al., 2010)</a:t>
            </a:r>
          </a:p>
          <a:p>
            <a:pPr marL="342900" indent="-342900" algn="just">
              <a:buFont typeface="Arial" panose="020B0604020202020204" pitchFamily="34" charset="0"/>
              <a:buChar char="•"/>
              <a:tabLst>
                <a:tab pos="457200" algn="l"/>
              </a:tabLst>
            </a:pPr>
            <a:r>
              <a:rPr lang="fr-FR" sz="2400" b="1" dirty="0">
                <a:ea typeface="Calibri" panose="020F0502020204030204" pitchFamily="34" charset="0"/>
                <a:cs typeface="Times New Roman" panose="02020603050405020304" pitchFamily="18" charset="0"/>
              </a:rPr>
              <a:t>Diminution de la q</a:t>
            </a:r>
            <a:r>
              <a:rPr lang="fr-FR" sz="2400" b="1" dirty="0"/>
              <a:t>ualité de vie</a:t>
            </a:r>
            <a:r>
              <a:rPr lang="fr-FR" sz="2400" dirty="0"/>
              <a:t>  </a:t>
            </a:r>
            <a:r>
              <a:rPr lang="fr-FR" sz="1600" dirty="0">
                <a:solidFill>
                  <a:schemeClr val="bg1">
                    <a:lumMod val="65000"/>
                  </a:schemeClr>
                </a:solidFill>
              </a:rPr>
              <a:t>(</a:t>
            </a:r>
            <a:r>
              <a:rPr lang="fr-FR" sz="1600" dirty="0" err="1">
                <a:solidFill>
                  <a:schemeClr val="bg1">
                    <a:lumMod val="65000"/>
                  </a:schemeClr>
                </a:solidFill>
              </a:rPr>
              <a:t>Verhaak</a:t>
            </a:r>
            <a:r>
              <a:rPr lang="fr-FR" sz="1600" dirty="0">
                <a:solidFill>
                  <a:schemeClr val="bg1">
                    <a:lumMod val="65000"/>
                  </a:schemeClr>
                </a:solidFill>
              </a:rPr>
              <a:t> et al., 2007) </a:t>
            </a:r>
          </a:p>
          <a:p>
            <a:pPr marL="342900" indent="-342900" algn="just">
              <a:buFont typeface="Arial" panose="020B0604020202020204" pitchFamily="34" charset="0"/>
              <a:buChar char="•"/>
              <a:tabLst>
                <a:tab pos="457200" algn="l"/>
              </a:tabLst>
            </a:pPr>
            <a:r>
              <a:rPr lang="fr-FR" sz="2400" b="1" dirty="0"/>
              <a:t>Émotions négatives </a:t>
            </a:r>
            <a:r>
              <a:rPr lang="fr-FR" sz="1600" dirty="0">
                <a:solidFill>
                  <a:schemeClr val="bg1">
                    <a:lumMod val="65000"/>
                  </a:schemeClr>
                </a:solidFill>
              </a:rPr>
              <a:t>(</a:t>
            </a:r>
            <a:r>
              <a:rPr lang="fr-FR" sz="1600" dirty="0" err="1">
                <a:solidFill>
                  <a:schemeClr val="bg1">
                    <a:lumMod val="65000"/>
                  </a:schemeClr>
                </a:solidFill>
              </a:rPr>
              <a:t>Benyamini</a:t>
            </a:r>
            <a:r>
              <a:rPr lang="fr-FR" sz="1600" dirty="0">
                <a:solidFill>
                  <a:schemeClr val="bg1">
                    <a:lumMod val="65000"/>
                  </a:schemeClr>
                </a:solidFill>
              </a:rPr>
              <a:t> et al., 2004)</a:t>
            </a:r>
          </a:p>
        </p:txBody>
      </p:sp>
      <p:sp>
        <p:nvSpPr>
          <p:cNvPr id="3" name="Espace réservé du numéro de diapositive 2">
            <a:extLst>
              <a:ext uri="{FF2B5EF4-FFF2-40B4-BE49-F238E27FC236}">
                <a16:creationId xmlns:a16="http://schemas.microsoft.com/office/drawing/2014/main" id="{19DBDF98-9E7C-0044-8A71-672B0D144D16}"/>
              </a:ext>
            </a:extLst>
          </p:cNvPr>
          <p:cNvSpPr>
            <a:spLocks noGrp="1"/>
          </p:cNvSpPr>
          <p:nvPr>
            <p:ph type="sldNum" sz="quarter" idx="12"/>
          </p:nvPr>
        </p:nvSpPr>
        <p:spPr/>
        <p:txBody>
          <a:bodyPr/>
          <a:lstStyle/>
          <a:p>
            <a:fld id="{55BEBF2B-AEA5-4E91-850D-4C88D765907D}" type="slidenum">
              <a:rPr lang="fr-FR" smtClean="0"/>
              <a:pPr/>
              <a:t>3</a:t>
            </a:fld>
            <a:endParaRPr lang="fr-FR" dirty="0"/>
          </a:p>
        </p:txBody>
      </p:sp>
      <p:sp>
        <p:nvSpPr>
          <p:cNvPr id="30" name="Espace réservé du contenu 2">
            <a:extLst>
              <a:ext uri="{FF2B5EF4-FFF2-40B4-BE49-F238E27FC236}">
                <a16:creationId xmlns:a16="http://schemas.microsoft.com/office/drawing/2014/main" id="{449E4C49-EDAA-B84F-A4D5-3A7A1D464B79}"/>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Cadre théorique</a:t>
            </a:r>
          </a:p>
        </p:txBody>
      </p:sp>
      <p:sp>
        <p:nvSpPr>
          <p:cNvPr id="6" name="ZoneTexte 5">
            <a:extLst>
              <a:ext uri="{FF2B5EF4-FFF2-40B4-BE49-F238E27FC236}">
                <a16:creationId xmlns:a16="http://schemas.microsoft.com/office/drawing/2014/main" id="{BB055490-7057-AD45-BCE0-84DDEAD24C0B}"/>
              </a:ext>
            </a:extLst>
          </p:cNvPr>
          <p:cNvSpPr txBox="1"/>
          <p:nvPr/>
        </p:nvSpPr>
        <p:spPr>
          <a:xfrm>
            <a:off x="594359" y="5467482"/>
            <a:ext cx="11274911" cy="830997"/>
          </a:xfrm>
          <a:prstGeom prst="rect">
            <a:avLst/>
          </a:prstGeom>
          <a:noFill/>
        </p:spPr>
        <p:txBody>
          <a:bodyPr wrap="square" rtlCol="0">
            <a:spAutoFit/>
          </a:bodyPr>
          <a:lstStyle/>
          <a:p>
            <a:r>
              <a:rPr lang="fr-FR" sz="2400" dirty="0">
                <a:solidFill>
                  <a:schemeClr val="accent1">
                    <a:lumMod val="50000"/>
                  </a:schemeClr>
                </a:solidFill>
              </a:rPr>
              <a:t>Ces conséquences majorent le risque d’abandon du traitement de l’infertilité : l’Assistance Médicale à la Procréation (AMP) </a:t>
            </a:r>
            <a:r>
              <a:rPr lang="fr-FR" sz="1600" dirty="0">
                <a:solidFill>
                  <a:schemeClr val="bg1">
                    <a:lumMod val="65000"/>
                  </a:schemeClr>
                </a:solidFill>
              </a:rPr>
              <a:t>(Rooney &amp; </a:t>
            </a:r>
            <a:r>
              <a:rPr lang="fr-FR" sz="1600" dirty="0" err="1">
                <a:solidFill>
                  <a:schemeClr val="bg1">
                    <a:lumMod val="65000"/>
                  </a:schemeClr>
                </a:solidFill>
              </a:rPr>
              <a:t>Domar</a:t>
            </a:r>
            <a:r>
              <a:rPr lang="fr-FR" sz="1600" dirty="0">
                <a:solidFill>
                  <a:schemeClr val="bg1">
                    <a:lumMod val="65000"/>
                  </a:schemeClr>
                </a:solidFill>
              </a:rPr>
              <a:t>, 2018)</a:t>
            </a:r>
          </a:p>
        </p:txBody>
      </p:sp>
    </p:spTree>
    <p:extLst>
      <p:ext uri="{BB962C8B-B14F-4D97-AF65-F5344CB8AC3E}">
        <p14:creationId xmlns:p14="http://schemas.microsoft.com/office/powerpoint/2010/main" val="27519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931400" y="3617423"/>
            <a:ext cx="2314457" cy="6403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Maladie</a:t>
            </a:r>
            <a:r>
              <a:rPr lang="fr-FR" dirty="0"/>
              <a:t> :</a:t>
            </a:r>
          </a:p>
          <a:p>
            <a:pPr algn="ctr"/>
            <a:r>
              <a:rPr lang="fr-FR" dirty="0"/>
              <a:t>Diagnostic infertilité</a:t>
            </a:r>
          </a:p>
        </p:txBody>
      </p:sp>
      <p:sp>
        <p:nvSpPr>
          <p:cNvPr id="34" name="Rectangle à coins arrondis 33"/>
          <p:cNvSpPr/>
          <p:nvPr/>
        </p:nvSpPr>
        <p:spPr>
          <a:xfrm>
            <a:off x="2850128" y="2277930"/>
            <a:ext cx="3571158" cy="1192321"/>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Représentations Cognitives : </a:t>
            </a:r>
            <a:br>
              <a:rPr lang="fr-FR" dirty="0"/>
            </a:br>
            <a:r>
              <a:rPr lang="fr-FR" dirty="0"/>
              <a:t>identité, durée, causes, conséquences, contrôle, cohérence…</a:t>
            </a:r>
          </a:p>
        </p:txBody>
      </p:sp>
      <p:sp>
        <p:nvSpPr>
          <p:cNvPr id="35" name="Rectangle à coins arrondis 34"/>
          <p:cNvSpPr/>
          <p:nvPr/>
        </p:nvSpPr>
        <p:spPr>
          <a:xfrm>
            <a:off x="2850128" y="5098759"/>
            <a:ext cx="3571158" cy="611999"/>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Représentations émotionnelles :</a:t>
            </a:r>
            <a:endParaRPr lang="fr-FR" dirty="0"/>
          </a:p>
          <a:p>
            <a:pPr algn="ctr"/>
            <a:r>
              <a:rPr lang="fr-FR" dirty="0"/>
              <a:t>Souci, émotions</a:t>
            </a:r>
          </a:p>
        </p:txBody>
      </p:sp>
      <p:sp>
        <p:nvSpPr>
          <p:cNvPr id="36" name="Rectangle à coins arrondis 35"/>
          <p:cNvSpPr/>
          <p:nvPr/>
        </p:nvSpPr>
        <p:spPr>
          <a:xfrm>
            <a:off x="6583181" y="3841681"/>
            <a:ext cx="1763998" cy="827997"/>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Stratégies </a:t>
            </a:r>
          </a:p>
          <a:p>
            <a:pPr algn="ctr"/>
            <a:r>
              <a:rPr lang="fr-FR" b="1" dirty="0"/>
              <a:t>d’ajustement</a:t>
            </a:r>
            <a:r>
              <a:rPr lang="fr-FR" dirty="0"/>
              <a:t> </a:t>
            </a:r>
          </a:p>
          <a:p>
            <a:pPr algn="ctr"/>
            <a:r>
              <a:rPr lang="fr-FR" dirty="0"/>
              <a:t>Coping (adapté </a:t>
            </a:r>
            <a:r>
              <a:rPr lang="fr-FR" i="1" dirty="0"/>
              <a:t>vs. </a:t>
            </a:r>
            <a:r>
              <a:rPr lang="fr-FR" dirty="0"/>
              <a:t>inadapté)</a:t>
            </a:r>
          </a:p>
        </p:txBody>
      </p:sp>
      <p:sp>
        <p:nvSpPr>
          <p:cNvPr id="53" name="Rectangle à coins arrondis 52"/>
          <p:cNvSpPr/>
          <p:nvPr/>
        </p:nvSpPr>
        <p:spPr>
          <a:xfrm>
            <a:off x="9329882" y="3765817"/>
            <a:ext cx="2275311" cy="972000"/>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Conséquences psychosociales </a:t>
            </a:r>
            <a:endParaRPr lang="fr-FR" dirty="0"/>
          </a:p>
          <a:p>
            <a:pPr algn="ctr"/>
            <a:r>
              <a:rPr lang="fr-FR" dirty="0"/>
              <a:t>Anxiété, dépression, affects, qualité de vie</a:t>
            </a:r>
          </a:p>
        </p:txBody>
      </p:sp>
      <p:sp>
        <p:nvSpPr>
          <p:cNvPr id="14" name="ZoneTexte 13">
            <a:extLst>
              <a:ext uri="{FF2B5EF4-FFF2-40B4-BE49-F238E27FC236}">
                <a16:creationId xmlns:a16="http://schemas.microsoft.com/office/drawing/2014/main" id="{721DB845-5962-FC49-A178-3B3770433556}"/>
              </a:ext>
            </a:extLst>
          </p:cNvPr>
          <p:cNvSpPr txBox="1"/>
          <p:nvPr/>
        </p:nvSpPr>
        <p:spPr>
          <a:xfrm>
            <a:off x="662941" y="1207244"/>
            <a:ext cx="8196006" cy="461665"/>
          </a:xfrm>
          <a:prstGeom prst="rect">
            <a:avLst/>
          </a:prstGeom>
          <a:noFill/>
        </p:spPr>
        <p:txBody>
          <a:bodyPr wrap="square" rtlCol="0">
            <a:spAutoFit/>
          </a:bodyPr>
          <a:lstStyle/>
          <a:p>
            <a:r>
              <a:rPr lang="fr-FR" sz="2400" b="1" dirty="0">
                <a:solidFill>
                  <a:srgbClr val="8F0001"/>
                </a:solidFill>
                <a:latin typeface="+mj-lt"/>
              </a:rPr>
              <a:t>3) Le Modèle du Sens Commun (MSC, </a:t>
            </a:r>
            <a:r>
              <a:rPr lang="fr-FR" sz="2400" b="1" dirty="0" err="1">
                <a:solidFill>
                  <a:srgbClr val="8F0001"/>
                </a:solidFill>
                <a:latin typeface="+mj-lt"/>
              </a:rPr>
              <a:t>Leventhal</a:t>
            </a:r>
            <a:r>
              <a:rPr lang="fr-FR" sz="2400" b="1" dirty="0">
                <a:solidFill>
                  <a:srgbClr val="8F0001"/>
                </a:solidFill>
                <a:latin typeface="+mj-lt"/>
              </a:rPr>
              <a:t>, 1980)</a:t>
            </a:r>
          </a:p>
        </p:txBody>
      </p:sp>
      <p:sp>
        <p:nvSpPr>
          <p:cNvPr id="16" name="Espace réservé du contenu 2">
            <a:extLst>
              <a:ext uri="{FF2B5EF4-FFF2-40B4-BE49-F238E27FC236}">
                <a16:creationId xmlns:a16="http://schemas.microsoft.com/office/drawing/2014/main" id="{9D422037-18FB-BC40-BE6C-6E8FA0775F3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Cadre théorique</a:t>
            </a:r>
          </a:p>
        </p:txBody>
      </p:sp>
      <p:sp>
        <p:nvSpPr>
          <p:cNvPr id="2" name="Espace réservé du numéro de diapositive 1">
            <a:extLst>
              <a:ext uri="{FF2B5EF4-FFF2-40B4-BE49-F238E27FC236}">
                <a16:creationId xmlns:a16="http://schemas.microsoft.com/office/drawing/2014/main" id="{34897BBE-BE91-4E65-817E-CF51AC1C3126}"/>
              </a:ext>
            </a:extLst>
          </p:cNvPr>
          <p:cNvSpPr>
            <a:spLocks noGrp="1"/>
          </p:cNvSpPr>
          <p:nvPr>
            <p:ph type="sldNum" sz="quarter" idx="12"/>
          </p:nvPr>
        </p:nvSpPr>
        <p:spPr/>
        <p:txBody>
          <a:bodyPr/>
          <a:lstStyle/>
          <a:p>
            <a:fld id="{55BEBF2B-AEA5-4E91-850D-4C88D765907D}" type="slidenum">
              <a:rPr lang="fr-FR" smtClean="0"/>
              <a:pPr/>
              <a:t>4</a:t>
            </a:fld>
            <a:endParaRPr lang="fr-FR"/>
          </a:p>
        </p:txBody>
      </p:sp>
      <p:sp>
        <p:nvSpPr>
          <p:cNvPr id="19" name="Flèche à angle droit 18">
            <a:extLst>
              <a:ext uri="{FF2B5EF4-FFF2-40B4-BE49-F238E27FC236}">
                <a16:creationId xmlns:a16="http://schemas.microsoft.com/office/drawing/2014/main" id="{3F4D39EB-D5E7-E949-9DB7-57F2707E6A9F}"/>
              </a:ext>
            </a:extLst>
          </p:cNvPr>
          <p:cNvSpPr/>
          <p:nvPr/>
        </p:nvSpPr>
        <p:spPr>
          <a:xfrm rot="16200000" flipV="1">
            <a:off x="1795819" y="2910375"/>
            <a:ext cx="875984" cy="296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à angle droit 28">
            <a:extLst>
              <a:ext uri="{FF2B5EF4-FFF2-40B4-BE49-F238E27FC236}">
                <a16:creationId xmlns:a16="http://schemas.microsoft.com/office/drawing/2014/main" id="{76BA70D0-A47B-5E42-8391-4288FA3C70C8}"/>
              </a:ext>
            </a:extLst>
          </p:cNvPr>
          <p:cNvSpPr/>
          <p:nvPr/>
        </p:nvSpPr>
        <p:spPr>
          <a:xfrm rot="5400000">
            <a:off x="1795819" y="4667813"/>
            <a:ext cx="875984" cy="296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à angle droit 20">
            <a:extLst>
              <a:ext uri="{FF2B5EF4-FFF2-40B4-BE49-F238E27FC236}">
                <a16:creationId xmlns:a16="http://schemas.microsoft.com/office/drawing/2014/main" id="{F63A9818-7D0E-1C40-9565-F3ACEB1517D1}"/>
              </a:ext>
            </a:extLst>
          </p:cNvPr>
          <p:cNvSpPr/>
          <p:nvPr/>
        </p:nvSpPr>
        <p:spPr>
          <a:xfrm flipV="1">
            <a:off x="6224953" y="2915231"/>
            <a:ext cx="4242583" cy="3122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à angle droit 21">
            <a:extLst>
              <a:ext uri="{FF2B5EF4-FFF2-40B4-BE49-F238E27FC236}">
                <a16:creationId xmlns:a16="http://schemas.microsoft.com/office/drawing/2014/main" id="{D43948A8-D0CF-AD40-B187-0AB703351FE7}"/>
              </a:ext>
            </a:extLst>
          </p:cNvPr>
          <p:cNvSpPr/>
          <p:nvPr/>
        </p:nvSpPr>
        <p:spPr>
          <a:xfrm>
            <a:off x="6224952" y="5208061"/>
            <a:ext cx="4242583" cy="34151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a droite 4">
            <a:extLst>
              <a:ext uri="{FF2B5EF4-FFF2-40B4-BE49-F238E27FC236}">
                <a16:creationId xmlns:a16="http://schemas.microsoft.com/office/drawing/2014/main" id="{55E8EB1D-89AE-1248-9D6C-47B70C863410}"/>
              </a:ext>
            </a:extLst>
          </p:cNvPr>
          <p:cNvSpPr/>
          <p:nvPr/>
        </p:nvSpPr>
        <p:spPr>
          <a:xfrm>
            <a:off x="8466295" y="4187556"/>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èche vers la droite 23">
            <a:extLst>
              <a:ext uri="{FF2B5EF4-FFF2-40B4-BE49-F238E27FC236}">
                <a16:creationId xmlns:a16="http://schemas.microsoft.com/office/drawing/2014/main" id="{37C1B8D3-DFC9-FF45-8C0F-684C69165844}"/>
              </a:ext>
            </a:extLst>
          </p:cNvPr>
          <p:cNvSpPr/>
          <p:nvPr/>
        </p:nvSpPr>
        <p:spPr>
          <a:xfrm>
            <a:off x="5234118" y="4182889"/>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uble flèche verticale 5">
            <a:extLst>
              <a:ext uri="{FF2B5EF4-FFF2-40B4-BE49-F238E27FC236}">
                <a16:creationId xmlns:a16="http://schemas.microsoft.com/office/drawing/2014/main" id="{A2DED820-D97B-CB4F-B274-3D85B047A9F9}"/>
              </a:ext>
            </a:extLst>
          </p:cNvPr>
          <p:cNvSpPr/>
          <p:nvPr/>
        </p:nvSpPr>
        <p:spPr>
          <a:xfrm>
            <a:off x="4505375" y="3818961"/>
            <a:ext cx="158261" cy="10468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30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P spid="53" grpId="0" animBg="1"/>
      <p:bldP spid="53" grpId="1" animBg="1"/>
      <p:bldP spid="19" grpId="0" animBg="1"/>
      <p:bldP spid="29" grpId="0" animBg="1"/>
      <p:bldP spid="21" grpId="0" animBg="1"/>
      <p:bldP spid="22" grpId="0" animBg="1"/>
      <p:bldP spid="5" grpId="0" animBg="1"/>
      <p:bldP spid="2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Cadre théorique</a:t>
            </a:r>
          </a:p>
        </p:txBody>
      </p:sp>
      <p:sp>
        <p:nvSpPr>
          <p:cNvPr id="8" name="ZoneTexte 7">
            <a:extLst>
              <a:ext uri="{FF2B5EF4-FFF2-40B4-BE49-F238E27FC236}">
                <a16:creationId xmlns:a16="http://schemas.microsoft.com/office/drawing/2014/main" id="{4854A6E4-5D2F-4C43-971E-F1E8926E2CFD}"/>
              </a:ext>
            </a:extLst>
          </p:cNvPr>
          <p:cNvSpPr txBox="1"/>
          <p:nvPr/>
        </p:nvSpPr>
        <p:spPr>
          <a:xfrm>
            <a:off x="594360" y="1066403"/>
            <a:ext cx="8298628" cy="461665"/>
          </a:xfrm>
          <a:prstGeom prst="rect">
            <a:avLst/>
          </a:prstGeom>
          <a:noFill/>
        </p:spPr>
        <p:txBody>
          <a:bodyPr wrap="square" rtlCol="0">
            <a:spAutoFit/>
          </a:bodyPr>
          <a:lstStyle/>
          <a:p>
            <a:r>
              <a:rPr lang="fr-FR" sz="2400" b="1" dirty="0">
                <a:solidFill>
                  <a:srgbClr val="8F0001"/>
                </a:solidFill>
                <a:latin typeface="+mj-lt"/>
              </a:rPr>
              <a:t>4) Facteurs de risque de détresse chez les personnes infertiles</a:t>
            </a:r>
          </a:p>
        </p:txBody>
      </p:sp>
      <p:sp>
        <p:nvSpPr>
          <p:cNvPr id="9" name="Rectangle 8">
            <a:extLst>
              <a:ext uri="{FF2B5EF4-FFF2-40B4-BE49-F238E27FC236}">
                <a16:creationId xmlns:a16="http://schemas.microsoft.com/office/drawing/2014/main" id="{05DA257E-B900-1F43-96AE-51BD86855283}"/>
              </a:ext>
            </a:extLst>
          </p:cNvPr>
          <p:cNvSpPr/>
          <p:nvPr/>
        </p:nvSpPr>
        <p:spPr>
          <a:xfrm>
            <a:off x="594339" y="2219970"/>
            <a:ext cx="9875541" cy="1938992"/>
          </a:xfrm>
          <a:prstGeom prst="rect">
            <a:avLst/>
          </a:prstGeom>
        </p:spPr>
        <p:txBody>
          <a:bodyPr wrap="square">
            <a:spAutoFit/>
          </a:bodyPr>
          <a:lstStyle/>
          <a:p>
            <a:pPr marL="342900" indent="-342900" algn="just">
              <a:buFont typeface="Arial" panose="020B0604020202020204" pitchFamily="34" charset="0"/>
              <a:buChar char="•"/>
              <a:tabLst>
                <a:tab pos="457200" algn="l"/>
              </a:tabLst>
            </a:pPr>
            <a:r>
              <a:rPr lang="fr-FR" sz="2400" b="1" dirty="0"/>
              <a:t>Percevoir + d’émotions associées </a:t>
            </a:r>
            <a:r>
              <a:rPr lang="fr-FR" sz="1600" dirty="0">
                <a:solidFill>
                  <a:schemeClr val="bg1">
                    <a:lumMod val="65000"/>
                  </a:schemeClr>
                </a:solidFill>
              </a:rPr>
              <a:t>(</a:t>
            </a:r>
            <a:r>
              <a:rPr lang="fr-FR" sz="1600" dirty="0" err="1">
                <a:solidFill>
                  <a:schemeClr val="bg1">
                    <a:lumMod val="65000"/>
                  </a:schemeClr>
                </a:solidFill>
              </a:rPr>
              <a:t>Grinberg</a:t>
            </a:r>
            <a:r>
              <a:rPr lang="fr-FR" sz="1600" dirty="0">
                <a:solidFill>
                  <a:schemeClr val="bg1">
                    <a:lumMod val="65000"/>
                  </a:schemeClr>
                </a:solidFill>
              </a:rPr>
              <a:t>, 2016, Lord &amp; Robertson, 2005)</a:t>
            </a:r>
          </a:p>
          <a:p>
            <a:pPr marL="342900" indent="-342900" algn="just">
              <a:buFont typeface="Arial" panose="020B0604020202020204" pitchFamily="34" charset="0"/>
              <a:buChar char="•"/>
              <a:tabLst>
                <a:tab pos="457200" algn="l"/>
              </a:tabLst>
            </a:pPr>
            <a:endParaRPr lang="fr-FR" sz="1600" dirty="0">
              <a:solidFill>
                <a:schemeClr val="bg1">
                  <a:lumMod val="65000"/>
                </a:schemeClr>
              </a:solidFill>
            </a:endParaRPr>
          </a:p>
          <a:p>
            <a:pPr marL="342900" indent="-342900" algn="just">
              <a:buFont typeface="Arial" panose="020B0604020202020204" pitchFamily="34" charset="0"/>
              <a:buChar char="•"/>
              <a:tabLst>
                <a:tab pos="457200" algn="l"/>
              </a:tabLst>
            </a:pPr>
            <a:r>
              <a:rPr lang="fr-FR" sz="2400" b="1" dirty="0"/>
              <a:t>Percevoir + de conséquences négatives associées </a:t>
            </a:r>
            <a:r>
              <a:rPr lang="fr-FR" sz="1600" dirty="0">
                <a:solidFill>
                  <a:schemeClr val="bg1">
                    <a:lumMod val="65000"/>
                  </a:schemeClr>
                </a:solidFill>
              </a:rPr>
              <a:t>(</a:t>
            </a:r>
            <a:r>
              <a:rPr lang="fr-FR" sz="1600" dirty="0" err="1">
                <a:solidFill>
                  <a:schemeClr val="bg1">
                    <a:lumMod val="65000"/>
                  </a:schemeClr>
                </a:solidFill>
              </a:rPr>
              <a:t>Benyamini</a:t>
            </a:r>
            <a:r>
              <a:rPr lang="fr-FR" sz="1600" dirty="0">
                <a:solidFill>
                  <a:schemeClr val="bg1">
                    <a:lumMod val="65000"/>
                  </a:schemeClr>
                </a:solidFill>
              </a:rPr>
              <a:t> et al., 2004, 2009, 2016 ;  </a:t>
            </a:r>
            <a:r>
              <a:rPr lang="fr-FR" sz="1600" dirty="0" err="1">
                <a:solidFill>
                  <a:schemeClr val="bg1">
                    <a:lumMod val="65000"/>
                  </a:schemeClr>
                </a:solidFill>
              </a:rPr>
              <a:t>Grinberg</a:t>
            </a:r>
            <a:r>
              <a:rPr lang="fr-FR" sz="1600" dirty="0">
                <a:solidFill>
                  <a:schemeClr val="bg1">
                    <a:lumMod val="65000"/>
                  </a:schemeClr>
                </a:solidFill>
              </a:rPr>
              <a:t>, 2016, Lord &amp; Robertson, 2005)</a:t>
            </a:r>
          </a:p>
          <a:p>
            <a:pPr algn="just">
              <a:tabLst>
                <a:tab pos="457200" algn="l"/>
              </a:tabLst>
            </a:pPr>
            <a:endParaRPr lang="fr-FR" sz="1600" dirty="0">
              <a:solidFill>
                <a:schemeClr val="bg1">
                  <a:lumMod val="65000"/>
                </a:schemeClr>
              </a:solidFill>
            </a:endParaRPr>
          </a:p>
          <a:p>
            <a:pPr marL="342900" indent="-342900" algn="just">
              <a:buFont typeface="Arial" panose="020B0604020202020204" pitchFamily="34" charset="0"/>
              <a:buChar char="•"/>
              <a:tabLst>
                <a:tab pos="457200" algn="l"/>
              </a:tabLst>
            </a:pPr>
            <a:r>
              <a:rPr lang="fr-FR" sz="2400" b="1" dirty="0"/>
              <a:t>Percevoir – de contrôle associé </a:t>
            </a:r>
            <a:r>
              <a:rPr lang="fr-FR" sz="1600" dirty="0">
                <a:solidFill>
                  <a:schemeClr val="bg1">
                    <a:lumMod val="65000"/>
                  </a:schemeClr>
                </a:solidFill>
              </a:rPr>
              <a:t>(</a:t>
            </a:r>
            <a:r>
              <a:rPr lang="fr-FR" sz="1600" dirty="0" err="1">
                <a:solidFill>
                  <a:schemeClr val="bg1">
                    <a:lumMod val="65000"/>
                  </a:schemeClr>
                </a:solidFill>
              </a:rPr>
              <a:t>Gourounti</a:t>
            </a:r>
            <a:r>
              <a:rPr lang="fr-FR" sz="1600" dirty="0">
                <a:solidFill>
                  <a:schemeClr val="bg1">
                    <a:lumMod val="65000"/>
                  </a:schemeClr>
                </a:solidFill>
              </a:rPr>
              <a:t> et al., 2012)</a:t>
            </a:r>
          </a:p>
        </p:txBody>
      </p:sp>
    </p:spTree>
    <p:extLst>
      <p:ext uri="{BB962C8B-B14F-4D97-AF65-F5344CB8AC3E}">
        <p14:creationId xmlns:p14="http://schemas.microsoft.com/office/powerpoint/2010/main" val="19126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Objectifs et hypothèses</a:t>
            </a:r>
          </a:p>
        </p:txBody>
      </p:sp>
      <p:sp>
        <p:nvSpPr>
          <p:cNvPr id="7" name="ZoneTexte 6">
            <a:extLst>
              <a:ext uri="{FF2B5EF4-FFF2-40B4-BE49-F238E27FC236}">
                <a16:creationId xmlns:a16="http://schemas.microsoft.com/office/drawing/2014/main" id="{AB74565B-4143-4A4D-84AF-328E650CD70A}"/>
              </a:ext>
            </a:extLst>
          </p:cNvPr>
          <p:cNvSpPr txBox="1"/>
          <p:nvPr/>
        </p:nvSpPr>
        <p:spPr>
          <a:xfrm>
            <a:off x="553416" y="1487331"/>
            <a:ext cx="11259589" cy="830997"/>
          </a:xfrm>
          <a:prstGeom prst="rect">
            <a:avLst/>
          </a:prstGeom>
          <a:noFill/>
        </p:spPr>
        <p:txBody>
          <a:bodyPr wrap="square" rtlCol="0">
            <a:spAutoFit/>
          </a:bodyPr>
          <a:lstStyle/>
          <a:p>
            <a:pPr lvl="0"/>
            <a:r>
              <a:rPr lang="fr-FR" sz="2400" b="1" dirty="0">
                <a:solidFill>
                  <a:schemeClr val="accent1">
                    <a:lumMod val="50000"/>
                  </a:schemeClr>
                </a:solidFill>
              </a:rPr>
              <a:t>(1) </a:t>
            </a:r>
            <a:r>
              <a:rPr lang="fr-FR" sz="2400" dirty="0"/>
              <a:t>Plus les femmes ont des représentations menaçantes de l’infertilité, + elles emploient des stratégies de coping inadaptées. </a:t>
            </a:r>
          </a:p>
        </p:txBody>
      </p:sp>
      <p:sp>
        <p:nvSpPr>
          <p:cNvPr id="5" name="Rectangle 4">
            <a:extLst>
              <a:ext uri="{FF2B5EF4-FFF2-40B4-BE49-F238E27FC236}">
                <a16:creationId xmlns:a16="http://schemas.microsoft.com/office/drawing/2014/main" id="{5451B903-96BC-874E-A0F4-067EA17B317F}"/>
              </a:ext>
            </a:extLst>
          </p:cNvPr>
          <p:cNvSpPr/>
          <p:nvPr/>
        </p:nvSpPr>
        <p:spPr>
          <a:xfrm>
            <a:off x="553415" y="2750080"/>
            <a:ext cx="11074476" cy="830997"/>
          </a:xfrm>
          <a:prstGeom prst="rect">
            <a:avLst/>
          </a:prstGeom>
        </p:spPr>
        <p:txBody>
          <a:bodyPr wrap="square">
            <a:spAutoFit/>
          </a:bodyPr>
          <a:lstStyle/>
          <a:p>
            <a:r>
              <a:rPr lang="fr-FR" sz="2400" b="1" dirty="0">
                <a:solidFill>
                  <a:schemeClr val="accent1">
                    <a:lumMod val="50000"/>
                  </a:schemeClr>
                </a:solidFill>
              </a:rPr>
              <a:t>(2)</a:t>
            </a:r>
            <a:r>
              <a:rPr lang="fr-FR" sz="2400" dirty="0">
                <a:solidFill>
                  <a:schemeClr val="accent1">
                    <a:lumMod val="50000"/>
                  </a:schemeClr>
                </a:solidFill>
              </a:rPr>
              <a:t> </a:t>
            </a:r>
            <a:r>
              <a:rPr lang="fr-FR" sz="2400" dirty="0"/>
              <a:t>Plus les femmes emploient de stratégies de coping inadaptées, + elles rapportent de détresse.</a:t>
            </a:r>
          </a:p>
        </p:txBody>
      </p:sp>
      <p:sp>
        <p:nvSpPr>
          <p:cNvPr id="9" name="Rectangle 8">
            <a:extLst>
              <a:ext uri="{FF2B5EF4-FFF2-40B4-BE49-F238E27FC236}">
                <a16:creationId xmlns:a16="http://schemas.microsoft.com/office/drawing/2014/main" id="{3B940193-6AF5-D540-AD19-291BE3845CD7}"/>
              </a:ext>
            </a:extLst>
          </p:cNvPr>
          <p:cNvSpPr/>
          <p:nvPr/>
        </p:nvSpPr>
        <p:spPr>
          <a:xfrm>
            <a:off x="553415" y="3908095"/>
            <a:ext cx="11470261" cy="830997"/>
          </a:xfrm>
          <a:prstGeom prst="rect">
            <a:avLst/>
          </a:prstGeom>
        </p:spPr>
        <p:txBody>
          <a:bodyPr wrap="square">
            <a:spAutoFit/>
          </a:bodyPr>
          <a:lstStyle/>
          <a:p>
            <a:pPr lvl="0"/>
            <a:r>
              <a:rPr lang="fr-FR" sz="2400" b="1" dirty="0">
                <a:solidFill>
                  <a:schemeClr val="accent1">
                    <a:lumMod val="50000"/>
                  </a:schemeClr>
                </a:solidFill>
              </a:rPr>
              <a:t>(3) </a:t>
            </a:r>
            <a:r>
              <a:rPr lang="fr-FR" sz="2400" dirty="0"/>
              <a:t>Plus les femmes ont des représentations menaçantes de l’infertilité, + elles rapportent de détresse.</a:t>
            </a:r>
          </a:p>
        </p:txBody>
      </p:sp>
    </p:spTree>
    <p:extLst>
      <p:ext uri="{BB962C8B-B14F-4D97-AF65-F5344CB8AC3E}">
        <p14:creationId xmlns:p14="http://schemas.microsoft.com/office/powerpoint/2010/main" val="7525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Méthode</a:t>
            </a:r>
          </a:p>
        </p:txBody>
      </p:sp>
      <p:pic>
        <p:nvPicPr>
          <p:cNvPr id="9" name="Image 8">
            <a:extLst>
              <a:ext uri="{FF2B5EF4-FFF2-40B4-BE49-F238E27FC236}">
                <a16:creationId xmlns:a16="http://schemas.microsoft.com/office/drawing/2014/main" id="{51A9D2E1-0D5A-0E42-B11D-FC4D6B0FEE21}"/>
              </a:ext>
            </a:extLst>
          </p:cNvPr>
          <p:cNvPicPr>
            <a:picLocks noChangeAspect="1"/>
          </p:cNvPicPr>
          <p:nvPr/>
        </p:nvPicPr>
        <p:blipFill>
          <a:blip r:embed="rId3"/>
          <a:stretch>
            <a:fillRect/>
          </a:stretch>
        </p:blipFill>
        <p:spPr>
          <a:xfrm>
            <a:off x="5518979" y="1915148"/>
            <a:ext cx="739178" cy="739178"/>
          </a:xfrm>
          <a:prstGeom prst="rect">
            <a:avLst/>
          </a:prstGeom>
        </p:spPr>
      </p:pic>
      <p:sp>
        <p:nvSpPr>
          <p:cNvPr id="10" name="ZoneTexte 9">
            <a:extLst>
              <a:ext uri="{FF2B5EF4-FFF2-40B4-BE49-F238E27FC236}">
                <a16:creationId xmlns:a16="http://schemas.microsoft.com/office/drawing/2014/main" id="{9E0CF876-4F3C-B947-AF9A-B3C277F3D462}"/>
              </a:ext>
            </a:extLst>
          </p:cNvPr>
          <p:cNvSpPr txBox="1"/>
          <p:nvPr/>
        </p:nvSpPr>
        <p:spPr>
          <a:xfrm>
            <a:off x="5542428" y="2833788"/>
            <a:ext cx="1024767" cy="646331"/>
          </a:xfrm>
          <a:prstGeom prst="rect">
            <a:avLst/>
          </a:prstGeom>
          <a:noFill/>
        </p:spPr>
        <p:txBody>
          <a:bodyPr wrap="square" rtlCol="0">
            <a:spAutoFit/>
          </a:bodyPr>
          <a:lstStyle/>
          <a:p>
            <a:r>
              <a:rPr lang="en-GB" sz="1200" dirty="0"/>
              <a:t>n=236</a:t>
            </a:r>
          </a:p>
          <a:p>
            <a:r>
              <a:rPr lang="fr-FR" sz="1200" dirty="0" err="1"/>
              <a:t>M</a:t>
            </a:r>
            <a:r>
              <a:rPr lang="fr-FR" sz="1200" baseline="-25000" dirty="0" err="1"/>
              <a:t>âge</a:t>
            </a:r>
            <a:r>
              <a:rPr lang="fr-FR" sz="1200" dirty="0"/>
              <a:t>= 32,07 ET = 5,18</a:t>
            </a:r>
            <a:endParaRPr lang="en-GB" sz="1200" dirty="0"/>
          </a:p>
        </p:txBody>
      </p:sp>
      <p:sp>
        <p:nvSpPr>
          <p:cNvPr id="11" name="ZoneTexte 10">
            <a:extLst>
              <a:ext uri="{FF2B5EF4-FFF2-40B4-BE49-F238E27FC236}">
                <a16:creationId xmlns:a16="http://schemas.microsoft.com/office/drawing/2014/main" id="{5BA79986-9BDD-4940-979D-2EB65A8D7E8C}"/>
              </a:ext>
            </a:extLst>
          </p:cNvPr>
          <p:cNvSpPr txBox="1"/>
          <p:nvPr/>
        </p:nvSpPr>
        <p:spPr>
          <a:xfrm>
            <a:off x="6840524" y="2833788"/>
            <a:ext cx="2779132" cy="1569660"/>
          </a:xfrm>
          <a:prstGeom prst="rect">
            <a:avLst/>
          </a:prstGeom>
          <a:noFill/>
        </p:spPr>
        <p:txBody>
          <a:bodyPr wrap="square" rtlCol="0">
            <a:spAutoFit/>
          </a:bodyPr>
          <a:lstStyle/>
          <a:p>
            <a:r>
              <a:rPr lang="en-GB" sz="1200" dirty="0"/>
              <a:t>Questionnaire SD</a:t>
            </a:r>
          </a:p>
          <a:p>
            <a:r>
              <a:rPr lang="en-GB" sz="1200" dirty="0" err="1"/>
              <a:t>Représentations</a:t>
            </a:r>
            <a:r>
              <a:rPr lang="en-GB" sz="1200" dirty="0"/>
              <a:t> </a:t>
            </a:r>
            <a:r>
              <a:rPr lang="en-GB" sz="1200" dirty="0" err="1"/>
              <a:t>infertilité</a:t>
            </a:r>
            <a:r>
              <a:rPr lang="en-GB" sz="1200" dirty="0"/>
              <a:t> </a:t>
            </a:r>
            <a:r>
              <a:rPr lang="fr-FR" sz="1200" dirty="0">
                <a:solidFill>
                  <a:schemeClr val="bg2">
                    <a:lumMod val="50000"/>
                  </a:schemeClr>
                </a:solidFill>
              </a:rPr>
              <a:t>(B-IPQ : </a:t>
            </a:r>
            <a:r>
              <a:rPr lang="fr-FR" sz="1200" dirty="0" err="1">
                <a:solidFill>
                  <a:schemeClr val="bg2">
                    <a:lumMod val="50000"/>
                  </a:schemeClr>
                </a:solidFill>
              </a:rPr>
              <a:t>Broadbent</a:t>
            </a:r>
            <a:r>
              <a:rPr lang="fr-FR" sz="1200" dirty="0">
                <a:solidFill>
                  <a:schemeClr val="bg2">
                    <a:lumMod val="50000"/>
                  </a:schemeClr>
                </a:solidFill>
              </a:rPr>
              <a:t> et al., 2005)</a:t>
            </a:r>
            <a:endParaRPr lang="en-GB" sz="1200" dirty="0">
              <a:solidFill>
                <a:schemeClr val="bg2">
                  <a:lumMod val="50000"/>
                </a:schemeClr>
              </a:solidFill>
            </a:endParaRPr>
          </a:p>
          <a:p>
            <a:r>
              <a:rPr lang="en-GB" sz="1200" dirty="0"/>
              <a:t>Coping </a:t>
            </a:r>
            <a:r>
              <a:rPr lang="fr-FR" sz="1200" dirty="0">
                <a:solidFill>
                  <a:schemeClr val="bg2">
                    <a:lumMod val="50000"/>
                  </a:schemeClr>
                </a:solidFill>
              </a:rPr>
              <a:t>(CIQ : </a:t>
            </a:r>
            <a:r>
              <a:rPr lang="fr-FR" sz="1200" dirty="0" err="1">
                <a:solidFill>
                  <a:schemeClr val="bg2">
                    <a:lumMod val="50000"/>
                  </a:schemeClr>
                </a:solidFill>
              </a:rPr>
              <a:t>Benyamini</a:t>
            </a:r>
            <a:r>
              <a:rPr lang="fr-FR" sz="1200" dirty="0">
                <a:solidFill>
                  <a:schemeClr val="bg2">
                    <a:lumMod val="50000"/>
                  </a:schemeClr>
                </a:solidFill>
              </a:rPr>
              <a:t> et al., 2004)</a:t>
            </a:r>
            <a:endParaRPr lang="en-GB" sz="1200" dirty="0">
              <a:solidFill>
                <a:schemeClr val="bg2">
                  <a:lumMod val="50000"/>
                </a:schemeClr>
              </a:solidFill>
            </a:endParaRPr>
          </a:p>
          <a:p>
            <a:r>
              <a:rPr lang="en-GB" sz="1200" dirty="0" err="1"/>
              <a:t>Anxiété-Dépression</a:t>
            </a:r>
            <a:r>
              <a:rPr lang="en-GB" sz="1200" dirty="0"/>
              <a:t> </a:t>
            </a:r>
            <a:r>
              <a:rPr lang="fr-FR" sz="1200" dirty="0">
                <a:solidFill>
                  <a:schemeClr val="bg2">
                    <a:lumMod val="50000"/>
                  </a:schemeClr>
                </a:solidFill>
              </a:rPr>
              <a:t>(HADS : </a:t>
            </a:r>
            <a:r>
              <a:rPr lang="fr-FR" sz="1200" dirty="0" err="1">
                <a:solidFill>
                  <a:schemeClr val="bg2">
                    <a:lumMod val="50000"/>
                  </a:schemeClr>
                </a:solidFill>
              </a:rPr>
              <a:t>Zigmond</a:t>
            </a:r>
            <a:r>
              <a:rPr lang="fr-FR" sz="1200" dirty="0">
                <a:solidFill>
                  <a:schemeClr val="bg2">
                    <a:lumMod val="50000"/>
                  </a:schemeClr>
                </a:solidFill>
              </a:rPr>
              <a:t> &amp; </a:t>
            </a:r>
            <a:r>
              <a:rPr lang="fr-FR" sz="1200" dirty="0" err="1">
                <a:solidFill>
                  <a:schemeClr val="bg2">
                    <a:lumMod val="50000"/>
                  </a:schemeClr>
                </a:solidFill>
              </a:rPr>
              <a:t>Snaith</a:t>
            </a:r>
            <a:r>
              <a:rPr lang="fr-FR" sz="1200" dirty="0">
                <a:solidFill>
                  <a:schemeClr val="bg2">
                    <a:lumMod val="50000"/>
                  </a:schemeClr>
                </a:solidFill>
              </a:rPr>
              <a:t>, 1983)</a:t>
            </a:r>
            <a:endParaRPr lang="en-GB" sz="1200" dirty="0">
              <a:solidFill>
                <a:schemeClr val="bg2">
                  <a:lumMod val="50000"/>
                </a:schemeClr>
              </a:solidFill>
            </a:endParaRPr>
          </a:p>
          <a:p>
            <a:r>
              <a:rPr lang="en-GB" sz="1200" dirty="0"/>
              <a:t>QDV </a:t>
            </a:r>
            <a:r>
              <a:rPr lang="fr-FR" sz="1200" dirty="0">
                <a:solidFill>
                  <a:schemeClr val="bg2">
                    <a:lumMod val="50000"/>
                  </a:schemeClr>
                </a:solidFill>
              </a:rPr>
              <a:t>(</a:t>
            </a:r>
            <a:r>
              <a:rPr lang="fr-FR" sz="1200" dirty="0" err="1">
                <a:solidFill>
                  <a:schemeClr val="bg2">
                    <a:lumMod val="50000"/>
                  </a:schemeClr>
                </a:solidFill>
              </a:rPr>
              <a:t>FertiQOL</a:t>
            </a:r>
            <a:r>
              <a:rPr lang="fr-FR" sz="1200" dirty="0">
                <a:solidFill>
                  <a:schemeClr val="bg2">
                    <a:lumMod val="50000"/>
                  </a:schemeClr>
                </a:solidFill>
              </a:rPr>
              <a:t> : Boivin et al., 2011)</a:t>
            </a:r>
            <a:endParaRPr lang="en-GB" sz="1200" dirty="0">
              <a:solidFill>
                <a:schemeClr val="bg2">
                  <a:lumMod val="50000"/>
                </a:schemeClr>
              </a:solidFill>
            </a:endParaRPr>
          </a:p>
          <a:p>
            <a:r>
              <a:rPr lang="en-GB" sz="1200" dirty="0"/>
              <a:t>Affects </a:t>
            </a:r>
            <a:r>
              <a:rPr lang="fr-FR" sz="1200" dirty="0">
                <a:solidFill>
                  <a:schemeClr val="bg2">
                    <a:lumMod val="50000"/>
                  </a:schemeClr>
                </a:solidFill>
              </a:rPr>
              <a:t>(MAVA : </a:t>
            </a:r>
            <a:r>
              <a:rPr lang="fr-FR" sz="1200" dirty="0" err="1">
                <a:solidFill>
                  <a:schemeClr val="bg2">
                    <a:lumMod val="50000"/>
                  </a:schemeClr>
                </a:solidFill>
              </a:rPr>
              <a:t>Congard</a:t>
            </a:r>
            <a:r>
              <a:rPr lang="fr-FR" sz="1200" dirty="0">
                <a:solidFill>
                  <a:schemeClr val="bg2">
                    <a:lumMod val="50000"/>
                  </a:schemeClr>
                </a:solidFill>
              </a:rPr>
              <a:t> et al., 2011)</a:t>
            </a:r>
            <a:endParaRPr lang="en-GB" sz="1200" dirty="0">
              <a:solidFill>
                <a:schemeClr val="bg2">
                  <a:lumMod val="50000"/>
                </a:schemeClr>
              </a:solidFill>
            </a:endParaRPr>
          </a:p>
        </p:txBody>
      </p:sp>
      <p:pic>
        <p:nvPicPr>
          <p:cNvPr id="12" name="Image 11">
            <a:extLst>
              <a:ext uri="{FF2B5EF4-FFF2-40B4-BE49-F238E27FC236}">
                <a16:creationId xmlns:a16="http://schemas.microsoft.com/office/drawing/2014/main" id="{61C05FB9-E9A3-A847-9034-12F0086CE5E2}"/>
              </a:ext>
            </a:extLst>
          </p:cNvPr>
          <p:cNvPicPr>
            <a:picLocks noChangeAspect="1"/>
          </p:cNvPicPr>
          <p:nvPr/>
        </p:nvPicPr>
        <p:blipFill>
          <a:blip r:embed="rId4"/>
          <a:stretch>
            <a:fillRect/>
          </a:stretch>
        </p:blipFill>
        <p:spPr>
          <a:xfrm>
            <a:off x="7607917" y="1869877"/>
            <a:ext cx="657571" cy="910484"/>
          </a:xfrm>
          <a:prstGeom prst="rect">
            <a:avLst/>
          </a:prstGeom>
        </p:spPr>
      </p:pic>
      <p:pic>
        <p:nvPicPr>
          <p:cNvPr id="15" name="Image 14">
            <a:extLst>
              <a:ext uri="{FF2B5EF4-FFF2-40B4-BE49-F238E27FC236}">
                <a16:creationId xmlns:a16="http://schemas.microsoft.com/office/drawing/2014/main" id="{A53ECA30-745D-E34C-AF88-EB23252A8744}"/>
              </a:ext>
            </a:extLst>
          </p:cNvPr>
          <p:cNvPicPr>
            <a:picLocks noChangeAspect="1"/>
          </p:cNvPicPr>
          <p:nvPr/>
        </p:nvPicPr>
        <p:blipFill>
          <a:blip r:embed="rId5"/>
          <a:stretch>
            <a:fillRect/>
          </a:stretch>
        </p:blipFill>
        <p:spPr>
          <a:xfrm>
            <a:off x="3485168" y="1970274"/>
            <a:ext cx="684052" cy="684052"/>
          </a:xfrm>
          <a:prstGeom prst="rect">
            <a:avLst/>
          </a:prstGeom>
        </p:spPr>
      </p:pic>
      <p:sp>
        <p:nvSpPr>
          <p:cNvPr id="16" name="ZoneTexte 15">
            <a:extLst>
              <a:ext uri="{FF2B5EF4-FFF2-40B4-BE49-F238E27FC236}">
                <a16:creationId xmlns:a16="http://schemas.microsoft.com/office/drawing/2014/main" id="{5679BF7D-3246-E540-89B8-31E4A96A03A4}"/>
              </a:ext>
            </a:extLst>
          </p:cNvPr>
          <p:cNvSpPr txBox="1"/>
          <p:nvPr/>
        </p:nvSpPr>
        <p:spPr>
          <a:xfrm>
            <a:off x="3364881" y="2833787"/>
            <a:ext cx="1050384" cy="646331"/>
          </a:xfrm>
          <a:prstGeom prst="rect">
            <a:avLst/>
          </a:prstGeom>
          <a:noFill/>
        </p:spPr>
        <p:txBody>
          <a:bodyPr wrap="square" rtlCol="0">
            <a:spAutoFit/>
          </a:bodyPr>
          <a:lstStyle/>
          <a:p>
            <a:r>
              <a:rPr lang="fr-FR" sz="1200" dirty="0"/>
              <a:t>Groupes infertilité, AMP</a:t>
            </a:r>
          </a:p>
        </p:txBody>
      </p:sp>
      <p:pic>
        <p:nvPicPr>
          <p:cNvPr id="19" name="Image 18">
            <a:extLst>
              <a:ext uri="{FF2B5EF4-FFF2-40B4-BE49-F238E27FC236}">
                <a16:creationId xmlns:a16="http://schemas.microsoft.com/office/drawing/2014/main" id="{0DB81ACA-11D7-434F-9615-47E6C690FC3B}"/>
              </a:ext>
            </a:extLst>
          </p:cNvPr>
          <p:cNvPicPr>
            <a:picLocks noChangeAspect="1"/>
          </p:cNvPicPr>
          <p:nvPr/>
        </p:nvPicPr>
        <p:blipFill>
          <a:blip r:embed="rId6"/>
          <a:stretch>
            <a:fillRect/>
          </a:stretch>
        </p:blipFill>
        <p:spPr>
          <a:xfrm>
            <a:off x="4966207" y="5273813"/>
            <a:ext cx="1844721" cy="525191"/>
          </a:xfrm>
          <a:prstGeom prst="rect">
            <a:avLst/>
          </a:prstGeom>
        </p:spPr>
      </p:pic>
      <p:sp>
        <p:nvSpPr>
          <p:cNvPr id="20" name="Flèche vers la droite 19">
            <a:extLst>
              <a:ext uri="{FF2B5EF4-FFF2-40B4-BE49-F238E27FC236}">
                <a16:creationId xmlns:a16="http://schemas.microsoft.com/office/drawing/2014/main" id="{909D20EB-8B67-7641-9E3F-7947528D5A4B}"/>
              </a:ext>
            </a:extLst>
          </p:cNvPr>
          <p:cNvSpPr/>
          <p:nvPr/>
        </p:nvSpPr>
        <p:spPr>
          <a:xfrm>
            <a:off x="4336683" y="2368759"/>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èche vers la droite 20">
            <a:extLst>
              <a:ext uri="{FF2B5EF4-FFF2-40B4-BE49-F238E27FC236}">
                <a16:creationId xmlns:a16="http://schemas.microsoft.com/office/drawing/2014/main" id="{F94134A2-6080-414B-AC4D-9BEE8DC6C0D6}"/>
              </a:ext>
            </a:extLst>
          </p:cNvPr>
          <p:cNvSpPr/>
          <p:nvPr/>
        </p:nvSpPr>
        <p:spPr>
          <a:xfrm>
            <a:off x="6237652" y="2367426"/>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9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Résultats</a:t>
            </a:r>
          </a:p>
        </p:txBody>
      </p:sp>
      <p:graphicFrame>
        <p:nvGraphicFramePr>
          <p:cNvPr id="31" name="Tableau 30">
            <a:extLst>
              <a:ext uri="{FF2B5EF4-FFF2-40B4-BE49-F238E27FC236}">
                <a16:creationId xmlns:a16="http://schemas.microsoft.com/office/drawing/2014/main" id="{5A6F4DEA-7710-684C-97EA-CDA78773AC5C}"/>
              </a:ext>
            </a:extLst>
          </p:cNvPr>
          <p:cNvGraphicFramePr>
            <a:graphicFrameLocks noGrp="1"/>
          </p:cNvGraphicFramePr>
          <p:nvPr>
            <p:extLst>
              <p:ext uri="{D42A27DB-BD31-4B8C-83A1-F6EECF244321}">
                <p14:modId xmlns:p14="http://schemas.microsoft.com/office/powerpoint/2010/main" val="2928667233"/>
              </p:ext>
            </p:extLst>
          </p:nvPr>
        </p:nvGraphicFramePr>
        <p:xfrm>
          <a:off x="3283482" y="811413"/>
          <a:ext cx="4941430" cy="5910110"/>
        </p:xfrm>
        <a:graphic>
          <a:graphicData uri="http://schemas.openxmlformats.org/drawingml/2006/table">
            <a:tbl>
              <a:tblPr firstRow="1" firstCol="1" bandRow="1">
                <a:tableStyleId>{3B4B98B0-60AC-42C2-AFA5-B58CD77FA1E5}</a:tableStyleId>
              </a:tblPr>
              <a:tblGrid>
                <a:gridCol w="2762046">
                  <a:extLst>
                    <a:ext uri="{9D8B030D-6E8A-4147-A177-3AD203B41FA5}">
                      <a16:colId xmlns:a16="http://schemas.microsoft.com/office/drawing/2014/main" val="4158506851"/>
                    </a:ext>
                  </a:extLst>
                </a:gridCol>
                <a:gridCol w="544846">
                  <a:extLst>
                    <a:ext uri="{9D8B030D-6E8A-4147-A177-3AD203B41FA5}">
                      <a16:colId xmlns:a16="http://schemas.microsoft.com/office/drawing/2014/main" val="2287216851"/>
                    </a:ext>
                  </a:extLst>
                </a:gridCol>
                <a:gridCol w="544846">
                  <a:extLst>
                    <a:ext uri="{9D8B030D-6E8A-4147-A177-3AD203B41FA5}">
                      <a16:colId xmlns:a16="http://schemas.microsoft.com/office/drawing/2014/main" val="1152767280"/>
                    </a:ext>
                  </a:extLst>
                </a:gridCol>
                <a:gridCol w="544846">
                  <a:extLst>
                    <a:ext uri="{9D8B030D-6E8A-4147-A177-3AD203B41FA5}">
                      <a16:colId xmlns:a16="http://schemas.microsoft.com/office/drawing/2014/main" val="4115507498"/>
                    </a:ext>
                  </a:extLst>
                </a:gridCol>
                <a:gridCol w="544846">
                  <a:extLst>
                    <a:ext uri="{9D8B030D-6E8A-4147-A177-3AD203B41FA5}">
                      <a16:colId xmlns:a16="http://schemas.microsoft.com/office/drawing/2014/main" val="2206455612"/>
                    </a:ext>
                  </a:extLst>
                </a:gridCol>
              </a:tblGrid>
              <a:tr h="243514">
                <a:tc>
                  <a:txBody>
                    <a:bodyPr/>
                    <a:lstStyle/>
                    <a:p>
                      <a:pPr>
                        <a:lnSpc>
                          <a:spcPct val="115000"/>
                        </a:lnSpc>
                        <a:spcAft>
                          <a:spcPts val="0"/>
                        </a:spcAft>
                      </a:pPr>
                      <a:r>
                        <a:rPr lang="fr-FR" sz="900" dirty="0">
                          <a:effectLst/>
                        </a:rPr>
                        <a:t>Variables</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Effectif</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dirty="0">
                          <a:effectLst/>
                        </a:rPr>
                        <a:t>M</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ET</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775466397"/>
                  </a:ext>
                </a:extLst>
              </a:tr>
              <a:tr h="145743">
                <a:tc>
                  <a:txBody>
                    <a:bodyPr/>
                    <a:lstStyle/>
                    <a:p>
                      <a:pPr>
                        <a:lnSpc>
                          <a:spcPct val="115000"/>
                        </a:lnSpc>
                        <a:spcAft>
                          <a:spcPts val="0"/>
                        </a:spcAft>
                      </a:pPr>
                      <a:r>
                        <a:rPr lang="fr-FR" sz="900">
                          <a:effectLst/>
                        </a:rPr>
                        <a:t>Niveau d’éducation</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381115160"/>
                  </a:ext>
                </a:extLst>
              </a:tr>
              <a:tr h="145743">
                <a:tc>
                  <a:txBody>
                    <a:bodyPr/>
                    <a:lstStyle/>
                    <a:p>
                      <a:pPr marL="109855">
                        <a:lnSpc>
                          <a:spcPct val="115000"/>
                        </a:lnSpc>
                        <a:spcAft>
                          <a:spcPts val="0"/>
                        </a:spcAft>
                      </a:pPr>
                      <a:r>
                        <a:rPr lang="fr-FR" sz="900">
                          <a:effectLst/>
                        </a:rPr>
                        <a:t>Bac ou inférieur</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50</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21,19</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639419549"/>
                  </a:ext>
                </a:extLst>
              </a:tr>
              <a:tr h="145743">
                <a:tc>
                  <a:txBody>
                    <a:bodyPr/>
                    <a:lstStyle/>
                    <a:p>
                      <a:pPr marL="109855">
                        <a:lnSpc>
                          <a:spcPct val="115000"/>
                        </a:lnSpc>
                        <a:spcAft>
                          <a:spcPts val="0"/>
                        </a:spcAft>
                      </a:pPr>
                      <a:r>
                        <a:rPr lang="fr-FR" sz="900">
                          <a:effectLst/>
                        </a:rPr>
                        <a:t>Bac +1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11,86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834267400"/>
                  </a:ext>
                </a:extLst>
              </a:tr>
              <a:tr h="145743">
                <a:tc>
                  <a:txBody>
                    <a:bodyPr/>
                    <a:lstStyle/>
                    <a:p>
                      <a:pPr marL="109855">
                        <a:lnSpc>
                          <a:spcPct val="115000"/>
                        </a:lnSpc>
                        <a:spcAft>
                          <a:spcPts val="0"/>
                        </a:spcAft>
                      </a:pPr>
                      <a:r>
                        <a:rPr lang="fr-FR" sz="900">
                          <a:effectLst/>
                        </a:rPr>
                        <a:t>Bac +2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11,44</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445493614"/>
                  </a:ext>
                </a:extLst>
              </a:tr>
              <a:tr h="145743">
                <a:tc>
                  <a:txBody>
                    <a:bodyPr/>
                    <a:lstStyle/>
                    <a:p>
                      <a:pPr marL="109855">
                        <a:lnSpc>
                          <a:spcPct val="115000"/>
                        </a:lnSpc>
                        <a:spcAft>
                          <a:spcPts val="0"/>
                        </a:spcAft>
                      </a:pPr>
                      <a:r>
                        <a:rPr lang="fr-FR" sz="900">
                          <a:effectLst/>
                        </a:rPr>
                        <a:t>Licence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19,92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526220223"/>
                  </a:ext>
                </a:extLst>
              </a:tr>
              <a:tr h="145743">
                <a:tc>
                  <a:txBody>
                    <a:bodyPr/>
                    <a:lstStyle/>
                    <a:p>
                      <a:pPr marL="109855">
                        <a:lnSpc>
                          <a:spcPct val="115000"/>
                        </a:lnSpc>
                        <a:spcAft>
                          <a:spcPts val="0"/>
                        </a:spcAft>
                      </a:pPr>
                      <a:r>
                        <a:rPr lang="fr-FR" sz="900" dirty="0">
                          <a:effectLst/>
                        </a:rPr>
                        <a:t>Maîtrise</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4,66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922828279"/>
                  </a:ext>
                </a:extLst>
              </a:tr>
              <a:tr h="145743">
                <a:tc>
                  <a:txBody>
                    <a:bodyPr/>
                    <a:lstStyle/>
                    <a:p>
                      <a:pPr marL="109855">
                        <a:lnSpc>
                          <a:spcPct val="115000"/>
                        </a:lnSpc>
                        <a:spcAft>
                          <a:spcPts val="0"/>
                        </a:spcAft>
                      </a:pPr>
                      <a:r>
                        <a:rPr lang="fr-FR" sz="900">
                          <a:effectLst/>
                        </a:rPr>
                        <a:t>Master</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67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28,39</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131244551"/>
                  </a:ext>
                </a:extLst>
              </a:tr>
              <a:tr h="145743">
                <a:tc>
                  <a:txBody>
                    <a:bodyPr/>
                    <a:lstStyle/>
                    <a:p>
                      <a:pPr marL="109855">
                        <a:lnSpc>
                          <a:spcPct val="115000"/>
                        </a:lnSpc>
                        <a:spcAft>
                          <a:spcPts val="0"/>
                        </a:spcAft>
                      </a:pPr>
                      <a:r>
                        <a:rPr lang="fr-FR" sz="900">
                          <a:effectLst/>
                        </a:rPr>
                        <a:t>Doctorat, HDR</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2,54</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4142647681"/>
                  </a:ext>
                </a:extLst>
              </a:tr>
              <a:tr h="145743">
                <a:tc>
                  <a:txBody>
                    <a:bodyPr/>
                    <a:lstStyle/>
                    <a:p>
                      <a:pPr>
                        <a:lnSpc>
                          <a:spcPct val="115000"/>
                        </a:lnSpc>
                        <a:spcAft>
                          <a:spcPts val="0"/>
                        </a:spcAft>
                      </a:pPr>
                      <a:r>
                        <a:rPr lang="fr-FR" sz="900">
                          <a:effectLst/>
                        </a:rPr>
                        <a:t>Statut socioprofessionnel</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4271046070"/>
                  </a:ext>
                </a:extLst>
              </a:tr>
              <a:tr h="145743">
                <a:tc>
                  <a:txBody>
                    <a:bodyPr/>
                    <a:lstStyle/>
                    <a:p>
                      <a:pPr marL="109855">
                        <a:lnSpc>
                          <a:spcPct val="115000"/>
                        </a:lnSpc>
                        <a:spcAft>
                          <a:spcPts val="0"/>
                        </a:spcAft>
                      </a:pPr>
                      <a:r>
                        <a:rPr lang="fr-FR" sz="900">
                          <a:effectLst/>
                        </a:rPr>
                        <a:t>Artisan, Commerçant et chef d'entreprise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13</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5,51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470118302"/>
                  </a:ext>
                </a:extLst>
              </a:tr>
              <a:tr h="243514">
                <a:tc>
                  <a:txBody>
                    <a:bodyPr/>
                    <a:lstStyle/>
                    <a:p>
                      <a:pPr marL="109855">
                        <a:lnSpc>
                          <a:spcPct val="115000"/>
                        </a:lnSpc>
                        <a:spcAft>
                          <a:spcPts val="0"/>
                        </a:spcAft>
                      </a:pPr>
                      <a:r>
                        <a:rPr lang="fr-FR" sz="900">
                          <a:effectLst/>
                        </a:rPr>
                        <a:t>Autres personnes sans activité professionnelle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5,08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556059844"/>
                  </a:ext>
                </a:extLst>
              </a:tr>
              <a:tr h="243514">
                <a:tc>
                  <a:txBody>
                    <a:bodyPr/>
                    <a:lstStyle/>
                    <a:p>
                      <a:pPr marL="109855">
                        <a:lnSpc>
                          <a:spcPct val="115000"/>
                        </a:lnSpc>
                        <a:spcAft>
                          <a:spcPts val="0"/>
                        </a:spcAft>
                      </a:pPr>
                      <a:r>
                        <a:rPr lang="fr-FR" sz="900">
                          <a:effectLst/>
                        </a:rPr>
                        <a:t>Cadre et profession intellectuelle supérieure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24,58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162744006"/>
                  </a:ext>
                </a:extLst>
              </a:tr>
              <a:tr h="145743">
                <a:tc>
                  <a:txBody>
                    <a:bodyPr/>
                    <a:lstStyle/>
                    <a:p>
                      <a:pPr marL="109855">
                        <a:lnSpc>
                          <a:spcPct val="115000"/>
                        </a:lnSpc>
                        <a:spcAft>
                          <a:spcPts val="0"/>
                        </a:spcAft>
                      </a:pPr>
                      <a:r>
                        <a:rPr lang="fr-FR" sz="900">
                          <a:effectLst/>
                        </a:rPr>
                        <a:t>Employé</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130</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55,08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945114355"/>
                  </a:ext>
                </a:extLst>
              </a:tr>
              <a:tr h="145743">
                <a:tc>
                  <a:txBody>
                    <a:bodyPr/>
                    <a:lstStyle/>
                    <a:p>
                      <a:pPr marL="109855">
                        <a:lnSpc>
                          <a:spcPct val="115000"/>
                        </a:lnSpc>
                        <a:spcAft>
                          <a:spcPts val="0"/>
                        </a:spcAft>
                      </a:pPr>
                      <a:r>
                        <a:rPr lang="fr-FR" sz="900">
                          <a:effectLst/>
                        </a:rPr>
                        <a:t>Étudiant</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1,69</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053149519"/>
                  </a:ext>
                </a:extLst>
              </a:tr>
              <a:tr h="145743">
                <a:tc>
                  <a:txBody>
                    <a:bodyPr/>
                    <a:lstStyle/>
                    <a:p>
                      <a:pPr marL="109855">
                        <a:lnSpc>
                          <a:spcPct val="115000"/>
                        </a:lnSpc>
                        <a:spcAft>
                          <a:spcPts val="0"/>
                        </a:spcAft>
                      </a:pPr>
                      <a:r>
                        <a:rPr lang="fr-FR" sz="900" dirty="0">
                          <a:effectLst/>
                        </a:rPr>
                        <a:t>Exploitant agricole</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0,85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135869352"/>
                  </a:ext>
                </a:extLst>
              </a:tr>
              <a:tr h="145743">
                <a:tc>
                  <a:txBody>
                    <a:bodyPr/>
                    <a:lstStyle/>
                    <a:p>
                      <a:pPr marL="109855">
                        <a:lnSpc>
                          <a:spcPct val="115000"/>
                        </a:lnSpc>
                        <a:spcAft>
                          <a:spcPts val="0"/>
                        </a:spcAft>
                      </a:pPr>
                      <a:r>
                        <a:rPr lang="fr-FR" sz="900" dirty="0">
                          <a:effectLst/>
                        </a:rPr>
                        <a:t>Profession intermédiaire</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7,20</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189217129"/>
                  </a:ext>
                </a:extLst>
              </a:tr>
              <a:tr h="145743">
                <a:tc>
                  <a:txBody>
                    <a:bodyPr/>
                    <a:lstStyle/>
                    <a:p>
                      <a:pPr>
                        <a:lnSpc>
                          <a:spcPct val="115000"/>
                        </a:lnSpc>
                        <a:spcAft>
                          <a:spcPts val="0"/>
                        </a:spcAft>
                      </a:pPr>
                      <a:r>
                        <a:rPr lang="fr-FR" sz="900">
                          <a:effectLst/>
                        </a:rPr>
                        <a:t>Statut marital</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320044016"/>
                  </a:ext>
                </a:extLst>
              </a:tr>
              <a:tr h="145743">
                <a:tc>
                  <a:txBody>
                    <a:bodyPr/>
                    <a:lstStyle/>
                    <a:p>
                      <a:pPr marL="109855">
                        <a:lnSpc>
                          <a:spcPct val="115000"/>
                        </a:lnSpc>
                        <a:spcAft>
                          <a:spcPts val="0"/>
                        </a:spcAft>
                      </a:pPr>
                      <a:r>
                        <a:rPr lang="fr-FR" sz="900">
                          <a:effectLst/>
                        </a:rPr>
                        <a:t>Célibataire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2,54</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622102817"/>
                  </a:ext>
                </a:extLst>
              </a:tr>
              <a:tr h="145743">
                <a:tc>
                  <a:txBody>
                    <a:bodyPr/>
                    <a:lstStyle/>
                    <a:p>
                      <a:pPr marL="109855">
                        <a:lnSpc>
                          <a:spcPct val="115000"/>
                        </a:lnSpc>
                        <a:spcAft>
                          <a:spcPts val="0"/>
                        </a:spcAft>
                      </a:pPr>
                      <a:r>
                        <a:rPr lang="fr-FR" sz="900">
                          <a:effectLst/>
                        </a:rPr>
                        <a:t>En cohabitation légale ou de fait</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230</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97,46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049097234"/>
                  </a:ext>
                </a:extLst>
              </a:tr>
              <a:tr h="145743">
                <a:tc>
                  <a:txBody>
                    <a:bodyPr/>
                    <a:lstStyle/>
                    <a:p>
                      <a:pPr>
                        <a:lnSpc>
                          <a:spcPct val="115000"/>
                        </a:lnSpc>
                        <a:spcAft>
                          <a:spcPts val="0"/>
                        </a:spcAft>
                      </a:pPr>
                      <a:r>
                        <a:rPr lang="fr-FR" sz="900">
                          <a:effectLst/>
                        </a:rPr>
                        <a:t>Enfants</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398523558"/>
                  </a:ext>
                </a:extLst>
              </a:tr>
              <a:tr h="145743">
                <a:tc>
                  <a:txBody>
                    <a:bodyPr/>
                    <a:lstStyle/>
                    <a:p>
                      <a:pPr marL="109855">
                        <a:lnSpc>
                          <a:spcPct val="115000"/>
                        </a:lnSpc>
                        <a:spcAft>
                          <a:spcPts val="0"/>
                        </a:spcAft>
                      </a:pPr>
                      <a:r>
                        <a:rPr lang="fr-FR" sz="900">
                          <a:effectLst/>
                        </a:rPr>
                        <a:t>Oui</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35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14,83</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193269813"/>
                  </a:ext>
                </a:extLst>
              </a:tr>
              <a:tr h="145743">
                <a:tc>
                  <a:txBody>
                    <a:bodyPr/>
                    <a:lstStyle/>
                    <a:p>
                      <a:pPr marL="109855">
                        <a:lnSpc>
                          <a:spcPct val="115000"/>
                        </a:lnSpc>
                        <a:spcAft>
                          <a:spcPts val="0"/>
                        </a:spcAft>
                      </a:pPr>
                      <a:r>
                        <a:rPr lang="fr-FR" sz="900">
                          <a:effectLst/>
                        </a:rPr>
                        <a:t>Non</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201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85,17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153099252"/>
                  </a:ext>
                </a:extLst>
              </a:tr>
              <a:tr h="145743">
                <a:tc>
                  <a:txBody>
                    <a:bodyPr/>
                    <a:lstStyle/>
                    <a:p>
                      <a:pPr>
                        <a:lnSpc>
                          <a:spcPct val="115000"/>
                        </a:lnSpc>
                        <a:spcAft>
                          <a:spcPts val="0"/>
                        </a:spcAft>
                      </a:pPr>
                      <a:r>
                        <a:rPr lang="fr-FR" sz="900">
                          <a:effectLst/>
                        </a:rPr>
                        <a:t>Recours à l’adoption</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0,42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4101635943"/>
                  </a:ext>
                </a:extLst>
              </a:tr>
              <a:tr h="145743">
                <a:tc>
                  <a:txBody>
                    <a:bodyPr/>
                    <a:lstStyle/>
                    <a:p>
                      <a:pPr>
                        <a:lnSpc>
                          <a:spcPct val="115000"/>
                        </a:lnSpc>
                        <a:spcAft>
                          <a:spcPts val="0"/>
                        </a:spcAft>
                      </a:pPr>
                      <a:r>
                        <a:rPr lang="fr-FR" sz="900">
                          <a:effectLst/>
                        </a:rPr>
                        <a:t>Infertilité</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408832801"/>
                  </a:ext>
                </a:extLst>
              </a:tr>
              <a:tr h="145743">
                <a:tc>
                  <a:txBody>
                    <a:bodyPr/>
                    <a:lstStyle/>
                    <a:p>
                      <a:pPr marL="109855">
                        <a:lnSpc>
                          <a:spcPct val="115000"/>
                        </a:lnSpc>
                        <a:spcAft>
                          <a:spcPts val="0"/>
                        </a:spcAft>
                      </a:pPr>
                      <a:r>
                        <a:rPr lang="fr-FR" sz="900">
                          <a:effectLst/>
                        </a:rPr>
                        <a:t>Origine masculine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29</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12,29</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794133713"/>
                  </a:ext>
                </a:extLst>
              </a:tr>
              <a:tr h="145743">
                <a:tc>
                  <a:txBody>
                    <a:bodyPr/>
                    <a:lstStyle/>
                    <a:p>
                      <a:pPr marL="109855">
                        <a:lnSpc>
                          <a:spcPct val="115000"/>
                        </a:lnSpc>
                        <a:spcAft>
                          <a:spcPts val="0"/>
                        </a:spcAft>
                      </a:pPr>
                      <a:r>
                        <a:rPr lang="fr-FR" sz="900">
                          <a:effectLst/>
                        </a:rPr>
                        <a:t>Origine féminine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128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54,24</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484689356"/>
                  </a:ext>
                </a:extLst>
              </a:tr>
              <a:tr h="145743">
                <a:tc>
                  <a:txBody>
                    <a:bodyPr/>
                    <a:lstStyle/>
                    <a:p>
                      <a:pPr marL="109855">
                        <a:lnSpc>
                          <a:spcPct val="115000"/>
                        </a:lnSpc>
                        <a:spcAft>
                          <a:spcPts val="0"/>
                        </a:spcAft>
                      </a:pPr>
                      <a:r>
                        <a:rPr lang="fr-FR" sz="900">
                          <a:effectLst/>
                        </a:rPr>
                        <a:t>Origine mixte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17,37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663002483"/>
                  </a:ext>
                </a:extLst>
              </a:tr>
              <a:tr h="145743">
                <a:tc>
                  <a:txBody>
                    <a:bodyPr/>
                    <a:lstStyle/>
                    <a:p>
                      <a:pPr marL="109855">
                        <a:lnSpc>
                          <a:spcPct val="115000"/>
                        </a:lnSpc>
                        <a:spcAft>
                          <a:spcPts val="0"/>
                        </a:spcAft>
                      </a:pPr>
                      <a:r>
                        <a:rPr lang="fr-FR" sz="900" dirty="0">
                          <a:effectLst/>
                        </a:rPr>
                        <a:t>Origine inexpliquée</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38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16,10</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666604543"/>
                  </a:ext>
                </a:extLst>
              </a:tr>
              <a:tr h="145743">
                <a:tc>
                  <a:txBody>
                    <a:bodyPr/>
                    <a:lstStyle/>
                    <a:p>
                      <a:pPr>
                        <a:lnSpc>
                          <a:spcPct val="115000"/>
                        </a:lnSpc>
                        <a:spcAft>
                          <a:spcPts val="0"/>
                        </a:spcAft>
                      </a:pPr>
                      <a:r>
                        <a:rPr lang="fr-FR" sz="900">
                          <a:effectLst/>
                        </a:rPr>
                        <a:t>Présence maladie(s) (oui)</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155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65,68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515405973"/>
                  </a:ext>
                </a:extLst>
              </a:tr>
              <a:tr h="145743">
                <a:tc>
                  <a:txBody>
                    <a:bodyPr/>
                    <a:lstStyle/>
                    <a:p>
                      <a:pPr>
                        <a:lnSpc>
                          <a:spcPct val="115000"/>
                        </a:lnSpc>
                        <a:spcAft>
                          <a:spcPts val="0"/>
                        </a:spcAft>
                      </a:pPr>
                      <a:r>
                        <a:rPr lang="fr-FR" sz="900">
                          <a:effectLst/>
                        </a:rPr>
                        <a:t>Recours à l’AMP (oui)</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125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52,97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834666328"/>
                  </a:ext>
                </a:extLst>
              </a:tr>
              <a:tr h="243514">
                <a:tc>
                  <a:txBody>
                    <a:bodyPr/>
                    <a:lstStyle/>
                    <a:p>
                      <a:pPr>
                        <a:lnSpc>
                          <a:spcPct val="115000"/>
                        </a:lnSpc>
                        <a:spcAft>
                          <a:spcPts val="0"/>
                        </a:spcAft>
                      </a:pPr>
                      <a:r>
                        <a:rPr lang="fr-FR" sz="900">
                          <a:effectLst/>
                        </a:rPr>
                        <a:t>Naissance d’un enfant ou plus grâce à l’AMP</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13</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5,51</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603280802"/>
                  </a:ext>
                </a:extLst>
              </a:tr>
              <a:tr h="145454">
                <a:tc>
                  <a:txBody>
                    <a:bodyPr/>
                    <a:lstStyle/>
                    <a:p>
                      <a:pPr>
                        <a:lnSpc>
                          <a:spcPct val="115000"/>
                        </a:lnSpc>
                        <a:spcAft>
                          <a:spcPts val="0"/>
                        </a:spcAft>
                      </a:pPr>
                      <a:r>
                        <a:rPr lang="fr-FR" sz="900">
                          <a:effectLst/>
                        </a:rPr>
                        <a:t>Nombre de grossesses</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0,32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1,36</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666371058"/>
                  </a:ext>
                </a:extLst>
              </a:tr>
              <a:tr h="145743">
                <a:tc>
                  <a:txBody>
                    <a:bodyPr/>
                    <a:lstStyle/>
                    <a:p>
                      <a:pPr>
                        <a:lnSpc>
                          <a:spcPct val="115000"/>
                        </a:lnSpc>
                        <a:spcAft>
                          <a:spcPts val="0"/>
                        </a:spcAft>
                      </a:pPr>
                      <a:r>
                        <a:rPr lang="fr-FR" sz="900">
                          <a:effectLst/>
                        </a:rPr>
                        <a:t>Mois grossesse</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14,43</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16,08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3967504545"/>
                  </a:ext>
                </a:extLst>
              </a:tr>
              <a:tr h="145743">
                <a:tc>
                  <a:txBody>
                    <a:bodyPr/>
                    <a:lstStyle/>
                    <a:p>
                      <a:pPr>
                        <a:lnSpc>
                          <a:spcPct val="115000"/>
                        </a:lnSpc>
                        <a:spcAft>
                          <a:spcPts val="0"/>
                        </a:spcAft>
                      </a:pPr>
                      <a:r>
                        <a:rPr lang="fr-FR" sz="900">
                          <a:effectLst/>
                        </a:rPr>
                        <a:t>Nombre cycles AMP</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4,97</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5,95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032424876"/>
                  </a:ext>
                </a:extLst>
              </a:tr>
              <a:tr h="145743">
                <a:tc>
                  <a:txBody>
                    <a:bodyPr/>
                    <a:lstStyle/>
                    <a:p>
                      <a:pPr>
                        <a:lnSpc>
                          <a:spcPct val="115000"/>
                        </a:lnSpc>
                        <a:spcAft>
                          <a:spcPts val="0"/>
                        </a:spcAft>
                      </a:pPr>
                      <a:r>
                        <a:rPr lang="fr-FR" sz="900">
                          <a:effectLst/>
                        </a:rPr>
                        <a:t>Mois entre cycles</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4,05</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7,98</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1189382584"/>
                  </a:ext>
                </a:extLst>
              </a:tr>
              <a:tr h="145743">
                <a:tc>
                  <a:txBody>
                    <a:bodyPr/>
                    <a:lstStyle/>
                    <a:p>
                      <a:pPr>
                        <a:lnSpc>
                          <a:spcPct val="115000"/>
                        </a:lnSpc>
                        <a:spcAft>
                          <a:spcPts val="0"/>
                        </a:spcAft>
                      </a:pPr>
                      <a:r>
                        <a:rPr lang="fr-FR" sz="900" dirty="0">
                          <a:effectLst/>
                        </a:rPr>
                        <a:t>Durée suivi (mois)</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 </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a:effectLst/>
                        </a:rPr>
                        <a:t>31,42</a:t>
                      </a:r>
                      <a:endParaRPr lang="fr-FR"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tc>
                  <a:txBody>
                    <a:bodyPr/>
                    <a:lstStyle/>
                    <a:p>
                      <a:pPr algn="ctr">
                        <a:lnSpc>
                          <a:spcPct val="115000"/>
                        </a:lnSpc>
                        <a:spcAft>
                          <a:spcPts val="0"/>
                        </a:spcAft>
                      </a:pPr>
                      <a:r>
                        <a:rPr lang="fr-FR" sz="900" dirty="0">
                          <a:effectLst/>
                        </a:rPr>
                        <a:t>29,22</a:t>
                      </a:r>
                      <a:endParaRPr lang="fr-FR"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197" marR="51197" marT="0" marB="0" anchor="ctr"/>
                </a:tc>
                <a:extLst>
                  <a:ext uri="{0D108BD9-81ED-4DB2-BD59-A6C34878D82A}">
                    <a16:rowId xmlns:a16="http://schemas.microsoft.com/office/drawing/2014/main" val="2419319450"/>
                  </a:ext>
                </a:extLst>
              </a:tr>
            </a:tbl>
          </a:graphicData>
        </a:graphic>
      </p:graphicFrame>
    </p:spTree>
    <p:extLst>
      <p:ext uri="{BB962C8B-B14F-4D97-AF65-F5344CB8AC3E}">
        <p14:creationId xmlns:p14="http://schemas.microsoft.com/office/powerpoint/2010/main" val="20186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52036E6-25FE-8446-A7DD-E4E51D1A986E}"/>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4" name="Espace réservé du contenu 2">
            <a:extLst>
              <a:ext uri="{FF2B5EF4-FFF2-40B4-BE49-F238E27FC236}">
                <a16:creationId xmlns:a16="http://schemas.microsoft.com/office/drawing/2014/main" id="{A2A75BEF-B331-7443-B3BB-C218BB68DBF4}"/>
              </a:ext>
            </a:extLst>
          </p:cNvPr>
          <p:cNvSpPr txBox="1">
            <a:spLocks/>
          </p:cNvSpPr>
          <p:nvPr/>
        </p:nvSpPr>
        <p:spPr>
          <a:xfrm>
            <a:off x="1740882" y="91211"/>
            <a:ext cx="8026630" cy="58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Résultats</a:t>
            </a:r>
          </a:p>
        </p:txBody>
      </p:sp>
      <p:sp>
        <p:nvSpPr>
          <p:cNvPr id="5" name="ZoneTexte 4">
            <a:extLst>
              <a:ext uri="{FF2B5EF4-FFF2-40B4-BE49-F238E27FC236}">
                <a16:creationId xmlns:a16="http://schemas.microsoft.com/office/drawing/2014/main" id="{3483C0B6-5913-EB41-A0D0-18BD14444573}"/>
              </a:ext>
            </a:extLst>
          </p:cNvPr>
          <p:cNvSpPr txBox="1"/>
          <p:nvPr/>
        </p:nvSpPr>
        <p:spPr>
          <a:xfrm>
            <a:off x="1006621" y="4121741"/>
            <a:ext cx="1863295" cy="369332"/>
          </a:xfrm>
          <a:prstGeom prst="rect">
            <a:avLst/>
          </a:prstGeom>
          <a:noFill/>
        </p:spPr>
        <p:txBody>
          <a:bodyPr wrap="square" rtlCol="0">
            <a:spAutoFit/>
          </a:bodyPr>
          <a:lstStyle/>
          <a:p>
            <a:pPr lvl="0"/>
            <a:r>
              <a:rPr lang="fr-FR" b="1" dirty="0"/>
              <a:t>✅ Hypothèse 1</a:t>
            </a:r>
          </a:p>
        </p:txBody>
      </p:sp>
      <p:sp>
        <p:nvSpPr>
          <p:cNvPr id="19" name="ZoneTexte 18">
            <a:extLst>
              <a:ext uri="{FF2B5EF4-FFF2-40B4-BE49-F238E27FC236}">
                <a16:creationId xmlns:a16="http://schemas.microsoft.com/office/drawing/2014/main" id="{75662414-7E5A-BB4E-8A3F-7BB63DD71F5A}"/>
              </a:ext>
            </a:extLst>
          </p:cNvPr>
          <p:cNvSpPr txBox="1"/>
          <p:nvPr/>
        </p:nvSpPr>
        <p:spPr>
          <a:xfrm>
            <a:off x="1006621" y="1546361"/>
            <a:ext cx="8881242" cy="1754326"/>
          </a:xfrm>
          <a:prstGeom prst="rect">
            <a:avLst/>
          </a:prstGeom>
          <a:noFill/>
        </p:spPr>
        <p:txBody>
          <a:bodyPr wrap="square" rtlCol="0">
            <a:spAutoFit/>
          </a:bodyPr>
          <a:lstStyle/>
          <a:p>
            <a:r>
              <a:rPr lang="fr-FR" dirty="0"/>
              <a:t>Globalement, l’infertilité était perçue par les femmes comme : </a:t>
            </a:r>
          </a:p>
          <a:p>
            <a:pPr marL="285750" indent="-285750">
              <a:buFont typeface="Arial" panose="020B0604020202020204" pitchFamily="34" charset="0"/>
              <a:buChar char="•"/>
            </a:pPr>
            <a:r>
              <a:rPr lang="fr-FR" dirty="0">
                <a:solidFill>
                  <a:schemeClr val="accent1">
                    <a:lumMod val="50000"/>
                  </a:schemeClr>
                </a:solidFill>
              </a:rPr>
              <a:t>Durable</a:t>
            </a:r>
          </a:p>
          <a:p>
            <a:pPr marL="285750" indent="-285750">
              <a:buFont typeface="Arial" panose="020B0604020202020204" pitchFamily="34" charset="0"/>
              <a:buChar char="•"/>
            </a:pPr>
            <a:r>
              <a:rPr lang="fr-FR" dirty="0">
                <a:solidFill>
                  <a:schemeClr val="accent1">
                    <a:lumMod val="50000"/>
                  </a:schemeClr>
                </a:solidFill>
              </a:rPr>
              <a:t>Lourde de conséquences</a:t>
            </a:r>
          </a:p>
          <a:p>
            <a:pPr marL="285750" indent="-285750">
              <a:buFont typeface="Arial" panose="020B0604020202020204" pitchFamily="34" charset="0"/>
              <a:buChar char="•"/>
            </a:pPr>
            <a:r>
              <a:rPr lang="fr-FR" dirty="0">
                <a:solidFill>
                  <a:schemeClr val="accent1">
                    <a:lumMod val="50000"/>
                  </a:schemeClr>
                </a:solidFill>
              </a:rPr>
              <a:t>Peu contrôlable</a:t>
            </a:r>
          </a:p>
          <a:p>
            <a:pPr marL="285750" indent="-285750">
              <a:buFont typeface="Arial" panose="020B0604020202020204" pitchFamily="34" charset="0"/>
              <a:buChar char="•"/>
            </a:pPr>
            <a:r>
              <a:rPr lang="fr-FR" dirty="0">
                <a:solidFill>
                  <a:schemeClr val="accent1">
                    <a:lumMod val="50000"/>
                  </a:schemeClr>
                </a:solidFill>
              </a:rPr>
              <a:t>Peu cohérente</a:t>
            </a:r>
          </a:p>
          <a:p>
            <a:pPr marL="285750" indent="-285750">
              <a:buFont typeface="Arial" panose="020B0604020202020204" pitchFamily="34" charset="0"/>
              <a:buChar char="•"/>
            </a:pPr>
            <a:r>
              <a:rPr lang="fr-FR" dirty="0">
                <a:solidFill>
                  <a:schemeClr val="accent1">
                    <a:lumMod val="50000"/>
                  </a:schemeClr>
                </a:solidFill>
              </a:rPr>
              <a:t>Associée à des émotions négatives</a:t>
            </a:r>
          </a:p>
        </p:txBody>
      </p:sp>
      <p:sp>
        <p:nvSpPr>
          <p:cNvPr id="13" name="Rectangle à coins arrondis 12">
            <a:extLst>
              <a:ext uri="{FF2B5EF4-FFF2-40B4-BE49-F238E27FC236}">
                <a16:creationId xmlns:a16="http://schemas.microsoft.com/office/drawing/2014/main" id="{587C92F2-F12F-534F-9979-D05C98106E9F}"/>
              </a:ext>
            </a:extLst>
          </p:cNvPr>
          <p:cNvSpPr/>
          <p:nvPr/>
        </p:nvSpPr>
        <p:spPr>
          <a:xfrm>
            <a:off x="3026527" y="4278052"/>
            <a:ext cx="2434253" cy="1192321"/>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Menace </a:t>
            </a:r>
            <a:r>
              <a:rPr lang="fr-FR" sz="1600" dirty="0">
                <a:solidFill>
                  <a:schemeClr val="bg1">
                    <a:lumMod val="50000"/>
                  </a:schemeClr>
                </a:solidFill>
              </a:rPr>
              <a:t>(représentations de l’infertilité)</a:t>
            </a:r>
          </a:p>
        </p:txBody>
      </p:sp>
      <p:sp>
        <p:nvSpPr>
          <p:cNvPr id="15" name="Rectangle à coins arrondis 14">
            <a:extLst>
              <a:ext uri="{FF2B5EF4-FFF2-40B4-BE49-F238E27FC236}">
                <a16:creationId xmlns:a16="http://schemas.microsoft.com/office/drawing/2014/main" id="{EE563AD6-5C92-4646-91F6-8E0C13906B8B}"/>
              </a:ext>
            </a:extLst>
          </p:cNvPr>
          <p:cNvSpPr/>
          <p:nvPr/>
        </p:nvSpPr>
        <p:spPr>
          <a:xfrm>
            <a:off x="6500408" y="4531408"/>
            <a:ext cx="1763998" cy="827997"/>
          </a:xfrm>
          <a:prstGeom prst="roundRect">
            <a:avLst/>
          </a:prstGeom>
          <a:noFill/>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Stratégies </a:t>
            </a:r>
          </a:p>
          <a:p>
            <a:pPr algn="ctr"/>
            <a:r>
              <a:rPr lang="fr-FR" b="1" dirty="0"/>
              <a:t>inadaptées</a:t>
            </a:r>
            <a:endParaRPr lang="fr-FR" dirty="0"/>
          </a:p>
        </p:txBody>
      </p:sp>
      <p:sp>
        <p:nvSpPr>
          <p:cNvPr id="16" name="Rectangle à coins arrondis 15">
            <a:extLst>
              <a:ext uri="{FF2B5EF4-FFF2-40B4-BE49-F238E27FC236}">
                <a16:creationId xmlns:a16="http://schemas.microsoft.com/office/drawing/2014/main" id="{633C8F34-792B-6941-8BB0-BE21CAD0D757}"/>
              </a:ext>
            </a:extLst>
          </p:cNvPr>
          <p:cNvSpPr/>
          <p:nvPr/>
        </p:nvSpPr>
        <p:spPr>
          <a:xfrm>
            <a:off x="9471340" y="4698909"/>
            <a:ext cx="2607407" cy="441763"/>
          </a:xfrm>
          <a:prstGeom prst="roundRect">
            <a:avLst/>
          </a:prstGeom>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Détresse </a:t>
            </a:r>
            <a:r>
              <a:rPr lang="fr-FR" sz="1600" dirty="0">
                <a:solidFill>
                  <a:schemeClr val="bg2">
                    <a:lumMod val="50000"/>
                  </a:schemeClr>
                </a:solidFill>
              </a:rPr>
              <a:t>(anxiété, dépression, affects négatifs, ↘︎ affects positifs et </a:t>
            </a:r>
            <a:r>
              <a:rPr lang="fr-FR" sz="1600" dirty="0" err="1">
                <a:solidFill>
                  <a:schemeClr val="bg2">
                    <a:lumMod val="50000"/>
                  </a:schemeClr>
                </a:solidFill>
              </a:rPr>
              <a:t>qdv</a:t>
            </a:r>
            <a:r>
              <a:rPr lang="fr-FR" sz="1600" dirty="0">
                <a:solidFill>
                  <a:schemeClr val="bg2">
                    <a:lumMod val="50000"/>
                  </a:schemeClr>
                </a:solidFill>
              </a:rPr>
              <a:t>)</a:t>
            </a:r>
          </a:p>
        </p:txBody>
      </p:sp>
      <p:sp>
        <p:nvSpPr>
          <p:cNvPr id="22" name="Flèche vers la droite 21">
            <a:extLst>
              <a:ext uri="{FF2B5EF4-FFF2-40B4-BE49-F238E27FC236}">
                <a16:creationId xmlns:a16="http://schemas.microsoft.com/office/drawing/2014/main" id="{3292E9C6-B065-9342-B243-FA4EB5872757}"/>
              </a:ext>
            </a:extLst>
          </p:cNvPr>
          <p:cNvSpPr/>
          <p:nvPr/>
        </p:nvSpPr>
        <p:spPr>
          <a:xfrm>
            <a:off x="8234779" y="4966543"/>
            <a:ext cx="1205745" cy="1594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èche vers la droite 22">
            <a:extLst>
              <a:ext uri="{FF2B5EF4-FFF2-40B4-BE49-F238E27FC236}">
                <a16:creationId xmlns:a16="http://schemas.microsoft.com/office/drawing/2014/main" id="{090580EB-A500-F242-965D-B1EE3B8B71C3}"/>
              </a:ext>
            </a:extLst>
          </p:cNvPr>
          <p:cNvSpPr/>
          <p:nvPr/>
        </p:nvSpPr>
        <p:spPr>
          <a:xfrm>
            <a:off x="5236771" y="4945407"/>
            <a:ext cx="1205745" cy="1594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2CA3BECC-FADA-2440-B2BB-DA5D162DCDCE}"/>
              </a:ext>
            </a:extLst>
          </p:cNvPr>
          <p:cNvSpPr txBox="1"/>
          <p:nvPr/>
        </p:nvSpPr>
        <p:spPr>
          <a:xfrm>
            <a:off x="1006621" y="4544079"/>
            <a:ext cx="1854995" cy="369332"/>
          </a:xfrm>
          <a:prstGeom prst="rect">
            <a:avLst/>
          </a:prstGeom>
          <a:noFill/>
        </p:spPr>
        <p:txBody>
          <a:bodyPr wrap="none" rtlCol="0">
            <a:spAutoFit/>
          </a:bodyPr>
          <a:lstStyle/>
          <a:p>
            <a:pPr lvl="0"/>
            <a:r>
              <a:rPr lang="fr-FR" b="1" dirty="0"/>
              <a:t>✅ Hypothèse 2</a:t>
            </a:r>
          </a:p>
        </p:txBody>
      </p:sp>
      <p:sp>
        <p:nvSpPr>
          <p:cNvPr id="6" name="ZoneTexte 5">
            <a:extLst>
              <a:ext uri="{FF2B5EF4-FFF2-40B4-BE49-F238E27FC236}">
                <a16:creationId xmlns:a16="http://schemas.microsoft.com/office/drawing/2014/main" id="{23275036-9B28-EF48-849C-3BC78C82EB0A}"/>
              </a:ext>
            </a:extLst>
          </p:cNvPr>
          <p:cNvSpPr txBox="1"/>
          <p:nvPr/>
        </p:nvSpPr>
        <p:spPr>
          <a:xfrm>
            <a:off x="1006620" y="4968412"/>
            <a:ext cx="1854995" cy="369332"/>
          </a:xfrm>
          <a:prstGeom prst="rect">
            <a:avLst/>
          </a:prstGeom>
          <a:noFill/>
        </p:spPr>
        <p:txBody>
          <a:bodyPr wrap="none" rtlCol="0">
            <a:spAutoFit/>
          </a:bodyPr>
          <a:lstStyle/>
          <a:p>
            <a:r>
              <a:rPr lang="fr-FR" b="1" dirty="0"/>
              <a:t>✅ Hypothèse 3</a:t>
            </a:r>
          </a:p>
        </p:txBody>
      </p:sp>
      <p:sp>
        <p:nvSpPr>
          <p:cNvPr id="24" name="Flèche vers la droite 23">
            <a:extLst>
              <a:ext uri="{FF2B5EF4-FFF2-40B4-BE49-F238E27FC236}">
                <a16:creationId xmlns:a16="http://schemas.microsoft.com/office/drawing/2014/main" id="{1970599F-FE30-F64C-A390-63988B40ECC5}"/>
              </a:ext>
            </a:extLst>
          </p:cNvPr>
          <p:cNvSpPr/>
          <p:nvPr/>
        </p:nvSpPr>
        <p:spPr>
          <a:xfrm>
            <a:off x="5236463" y="4482627"/>
            <a:ext cx="4204061" cy="1743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à coins arrondis 16">
            <a:extLst>
              <a:ext uri="{FF2B5EF4-FFF2-40B4-BE49-F238E27FC236}">
                <a16:creationId xmlns:a16="http://schemas.microsoft.com/office/drawing/2014/main" id="{672DCF2E-1BB4-824F-AE07-0369FB350919}"/>
              </a:ext>
            </a:extLst>
          </p:cNvPr>
          <p:cNvSpPr/>
          <p:nvPr/>
        </p:nvSpPr>
        <p:spPr>
          <a:xfrm>
            <a:off x="6470781" y="5222774"/>
            <a:ext cx="1763998" cy="827997"/>
          </a:xfrm>
          <a:prstGeom prst="roundRect">
            <a:avLst/>
          </a:prstGeom>
          <a:noFill/>
          <a:ln w="12700" cmpd="sng">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Stratégies </a:t>
            </a:r>
          </a:p>
          <a:p>
            <a:pPr algn="ctr"/>
            <a:r>
              <a:rPr lang="fr-FR" b="1" dirty="0"/>
              <a:t>adaptées</a:t>
            </a:r>
            <a:endParaRPr lang="fr-FR" dirty="0"/>
          </a:p>
        </p:txBody>
      </p:sp>
      <p:sp>
        <p:nvSpPr>
          <p:cNvPr id="18" name="Flèche vers la droite 17">
            <a:extLst>
              <a:ext uri="{FF2B5EF4-FFF2-40B4-BE49-F238E27FC236}">
                <a16:creationId xmlns:a16="http://schemas.microsoft.com/office/drawing/2014/main" id="{FAD038C9-5F64-2641-B8E2-BE2C4EAF1419}"/>
              </a:ext>
            </a:extLst>
          </p:cNvPr>
          <p:cNvSpPr/>
          <p:nvPr/>
        </p:nvSpPr>
        <p:spPr>
          <a:xfrm rot="936745">
            <a:off x="5235682" y="5497052"/>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èche vers la droite 19">
            <a:extLst>
              <a:ext uri="{FF2B5EF4-FFF2-40B4-BE49-F238E27FC236}">
                <a16:creationId xmlns:a16="http://schemas.microsoft.com/office/drawing/2014/main" id="{DD62D1D4-60CF-8F4A-B9E0-AE6E5994642E}"/>
              </a:ext>
            </a:extLst>
          </p:cNvPr>
          <p:cNvSpPr/>
          <p:nvPr/>
        </p:nvSpPr>
        <p:spPr>
          <a:xfrm rot="20718634">
            <a:off x="8234262" y="5509675"/>
            <a:ext cx="1205745" cy="159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8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5" grpId="0" animBg="1"/>
      <p:bldP spid="16" grpId="0" animBg="1"/>
      <p:bldP spid="22" grpId="0" animBg="1"/>
      <p:bldP spid="23" grpId="0" animBg="1"/>
      <p:bldP spid="3" grpId="0"/>
      <p:bldP spid="6" grpId="0"/>
      <p:bldP spid="24" grpId="0" animBg="1"/>
      <p:bldP spid="17" grpId="0" animBg="1"/>
      <p:bldP spid="18" grpId="0" animBg="1"/>
      <p:bldP spid="20" grpId="1" animBg="1"/>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{13CB3431-4C65-B542-B417-168B7A8F3D13}tf16401369</Template>
  <TotalTime>10212</TotalTime>
  <Words>2409</Words>
  <Application>Microsoft Macintosh PowerPoint</Application>
  <PresentationFormat>Grand écran</PresentationFormat>
  <Paragraphs>311</Paragraphs>
  <Slides>12</Slides>
  <Notes>12</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Rockwell</vt:lpstr>
      <vt:lpstr>Times New Roman</vt:lpstr>
      <vt:lpstr>Wingdings</vt:lpstr>
      <vt:lpstr>Atlas</vt:lpstr>
      <vt:lpstr>Représentations cognitives et émotionnelles dans l’ajustement psychosocial à l’infertilité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Représentations cognitives et émotionnelles dans l’ajustement psychosocial à l’infertilité</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Représentations de l’infertilité et ajustement psychosocial : application du modèle d’auto-régulation de Leventhal</dc:title>
  <dc:creator>Julie Deninotti</dc:creator>
  <cp:lastModifiedBy>Julie Deninotti</cp:lastModifiedBy>
  <cp:revision>339</cp:revision>
  <dcterms:created xsi:type="dcterms:W3CDTF">2021-10-15T07:51:46Z</dcterms:created>
  <dcterms:modified xsi:type="dcterms:W3CDTF">2023-05-27T05:12:38Z</dcterms:modified>
</cp:coreProperties>
</file>