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97" r:id="rId11"/>
    <p:sldId id="294" r:id="rId12"/>
    <p:sldId id="271" r:id="rId13"/>
    <p:sldId id="272" r:id="rId14"/>
    <p:sldId id="273" r:id="rId15"/>
    <p:sldId id="274" r:id="rId16"/>
    <p:sldId id="275" r:id="rId17"/>
    <p:sldId id="298" r:id="rId18"/>
    <p:sldId id="278" r:id="rId19"/>
    <p:sldId id="279" r:id="rId20"/>
    <p:sldId id="280" r:id="rId21"/>
    <p:sldId id="282" r:id="rId22"/>
    <p:sldId id="283" r:id="rId23"/>
    <p:sldId id="284" r:id="rId24"/>
    <p:sldId id="299" r:id="rId25"/>
    <p:sldId id="286" r:id="rId26"/>
    <p:sldId id="287" r:id="rId27"/>
    <p:sldId id="288" r:id="rId28"/>
    <p:sldId id="289" r:id="rId29"/>
    <p:sldId id="296" r:id="rId30"/>
    <p:sldId id="290" r:id="rId31"/>
    <p:sldId id="300" r:id="rId32"/>
    <p:sldId id="292" r:id="rId33"/>
    <p:sldId id="293" r:id="rId34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Raleway" panose="020B0604020202020204" charset="0"/>
      <p:regular r:id="rId46"/>
      <p:bold r:id="rId47"/>
      <p:italic r:id="rId48"/>
      <p:boldItalic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KATESWARAN Swaminath" userId="1cb58a20-c6f2-4ae1-a8c0-432069e6bf37" providerId="ADAL" clId="{0EED0C8B-0E66-4479-8245-30DCDB965EC3}"/>
    <pc:docChg chg="modSld">
      <pc:chgData name="VENKATESWARAN Swaminath" userId="1cb58a20-c6f2-4ae1-a8c0-432069e6bf37" providerId="ADAL" clId="{0EED0C8B-0E66-4479-8245-30DCDB965EC3}" dt="2023-03-29T09:39:13.011" v="0" actId="108"/>
      <pc:docMkLst>
        <pc:docMk/>
      </pc:docMkLst>
      <pc:sldChg chg="modSp">
        <pc:chgData name="VENKATESWARAN Swaminath" userId="1cb58a20-c6f2-4ae1-a8c0-432069e6bf37" providerId="ADAL" clId="{0EED0C8B-0E66-4479-8245-30DCDB965EC3}" dt="2023-03-29T09:39:13.011" v="0" actId="108"/>
        <pc:sldMkLst>
          <pc:docMk/>
          <pc:sldMk cId="4042386969" sldId="279"/>
        </pc:sldMkLst>
        <pc:spChg chg="mod">
          <ac:chgData name="VENKATESWARAN Swaminath" userId="1cb58a20-c6f2-4ae1-a8c0-432069e6bf37" providerId="ADAL" clId="{0EED0C8B-0E66-4479-8245-30DCDB965EC3}" dt="2023-03-29T09:39:13.011" v="0" actId="108"/>
          <ac:spMkLst>
            <pc:docMk/>
            <pc:sldMk cId="4042386969" sldId="279"/>
            <ac:spMk id="8" creationId="{0636F304-DB9A-6F15-057F-A589EFA64AC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D0246-343A-CDEB-A2E8-3A6679224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C327CB5-375C-B90E-7448-03E386579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1A930A-0647-FC66-9A3D-53F3F0A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EA1F2-4CA1-B80B-CEE8-7D9175EF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94BAC9-519C-63D3-45C1-8BF0B4A0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42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B7D47-76AE-E26C-049D-776B905E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4577B3-2333-9911-B643-7E7ABB6C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5BBFC0-01EA-6B06-DFDB-34AB5164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C1507-1D49-38BF-E384-0E955D7D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5E6B3B-9A0A-4247-33BA-E6B5BA83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51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B7DF83-D5C4-6EEE-1781-F2BA90FF8E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68838C9-477A-728C-E56B-422477CBC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FBC24B-0DB4-F0C9-6283-0980FD50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822C17-E947-8BB7-5AA4-7CE5C784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F1EB96-047E-6332-E87B-28DC8669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845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39720-F0D3-965A-A0BD-BFD2E4CAD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3B72B2-553A-7359-516C-D6F569A55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24ED30-1A46-E093-D786-A66166C9B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D0F3AB-D862-2CAC-B079-D71F785D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C8B0F1-B522-5034-A879-92953C89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80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FC6FBF-FA2F-622D-C640-5CA46B72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AF0ECC-9A47-BCB4-229C-C4BA674C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B7125B-FA38-F4C8-AA34-82A42D4B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FE0057-7483-BE03-8D82-857D4DF6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2F4156-E886-1F78-4E71-94F58D73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46D7A-5923-708E-FE68-F28BE523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1E01FC-7D5F-BD94-BEB2-7184301C0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2D7CE5-61E1-AE3A-84CB-33792D4A3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29A5D7-FDA4-8E14-88AD-2CDD9637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29DCA54-A8BE-CFF6-98F8-30202947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370160-6D65-B78A-2192-15D815B45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369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50575-A490-721B-6844-32E20205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1563BE-E3C3-43C1-99FD-7BB50A8D3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E4A19A-6582-9802-F733-C1B64BAE4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E584B9-EDB2-ABB6-55FE-715E9FEBE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2B0A06-AC2F-7FF5-4AC9-52EDAAD86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5CC6377-B61B-04BC-FF07-570908EA2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E8B55A-9B39-D1FE-3854-DF7FA6C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CDF734-B88C-33D5-AC60-32CC4F876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3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DEBFA4-A5B9-52CA-B605-FFCDD8556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E752D5F-5A22-B085-7C16-3F7A98E7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FC43263-178C-B391-F892-9DC87DE2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51A2C2-E803-A646-75AA-646DB9FE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699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214684F-AF54-F19F-A117-EE7388C9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64327D-1CE3-442A-E624-DD7DCCBA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C2C8FB-49C8-C1B2-E482-88EF41B0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1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643D7-08CE-011E-5CC2-0FD06BD4F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598934-AC0E-68E7-0B27-93D6A54B6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488E4D6-F74C-F491-0388-6D79E77FD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6E5766-5D73-FAA9-D2D2-B30EC37C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58F26C1-99DD-0B34-2ED5-15E7F99C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EA1C91-E1E9-D876-EAE9-05E6B081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05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BE6C7-59BD-2303-D0A7-0722B15BC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370B3A-4B49-2199-4FAF-FAA58F4BB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CD644A-E0F0-5C83-DC07-CE5185D85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CA3A4F-CB0E-95FE-4199-78DC26AF4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B1A535-3372-9A7E-9B48-2083B5FF9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9E5ECE-CD52-21C3-F296-BD840806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2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EE26CF-4F12-DED0-B241-9129A95A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2CA0A3-FE62-3183-3E51-76CD3BF21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8F66D0-7E2F-6056-622B-C4EE61580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8326D-BB4D-44AF-BD72-3B53B3BF505F}" type="datetimeFigureOut">
              <a:rPr lang="fr-FR" smtClean="0"/>
              <a:t>29/03/2023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3D8FDB-94C3-4607-B48F-5A98083B5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47354B-CF8E-81F5-E203-A27494D6E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3DED-41E0-492F-B3E4-AC79808363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09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5.mp4"/><Relationship Id="rId7" Type="http://schemas.openxmlformats.org/officeDocument/2006/relationships/image" Target="../media/image5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4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90AFE5-C728-1AD7-053C-CDFB12593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82"/>
          <a:stretch/>
        </p:blipFill>
        <p:spPr>
          <a:xfrm>
            <a:off x="6286503" y="2678626"/>
            <a:ext cx="5905498" cy="4179374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1026" name="Picture 2" descr="Caterpillars Pictures | Download Free Images on Unsplash">
            <a:extLst>
              <a:ext uri="{FF2B5EF4-FFF2-40B4-BE49-F238E27FC236}">
                <a16:creationId xmlns:a16="http://schemas.microsoft.com/office/drawing/2014/main" id="{737F58B8-BF2B-5238-F8DC-BFBBEF3E9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4" r="3" b="3"/>
          <a:stretch/>
        </p:blipFill>
        <p:spPr bwMode="auto">
          <a:xfrm>
            <a:off x="5029201" y="1369673"/>
            <a:ext cx="3314700" cy="2762765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ésentation - Pôle Léonard de Vinci">
            <a:extLst>
              <a:ext uri="{FF2B5EF4-FFF2-40B4-BE49-F238E27FC236}">
                <a16:creationId xmlns:a16="http://schemas.microsoft.com/office/drawing/2014/main" id="{EBAFD194-3BC5-C3A0-515A-8F351E9F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1" y="280887"/>
            <a:ext cx="1575811" cy="10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8F997DFE-AB83-759B-08C3-ABCB0BADAB3D}"/>
              </a:ext>
            </a:extLst>
          </p:cNvPr>
          <p:cNvSpPr txBox="1">
            <a:spLocks/>
          </p:cNvSpPr>
          <p:nvPr/>
        </p:nvSpPr>
        <p:spPr>
          <a:xfrm>
            <a:off x="469821" y="1456137"/>
            <a:ext cx="4989946" cy="1233030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>
              <a:spcBef>
                <a:spcPts val="400"/>
              </a:spcBef>
            </a:pPr>
            <a:r>
              <a:rPr lang="fr-FR" sz="28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sz="2800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18A60BF-69C8-C43B-1449-4547F99B9E2D}"/>
              </a:ext>
            </a:extLst>
          </p:cNvPr>
          <p:cNvSpPr txBox="1">
            <a:spLocks/>
          </p:cNvSpPr>
          <p:nvPr/>
        </p:nvSpPr>
        <p:spPr>
          <a:xfrm>
            <a:off x="-2138517" y="4636788"/>
            <a:ext cx="8368298" cy="1756250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r">
              <a:spcBef>
                <a:spcPts val="400"/>
              </a:spcBef>
            </a:pPr>
            <a:r>
              <a:rPr lang="fr-F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Swaminath VENKATESWARAN</a:t>
            </a:r>
          </a:p>
          <a:p>
            <a:pPr marL="12700" marR="20955" algn="r">
              <a:spcBef>
                <a:spcPts val="400"/>
              </a:spcBef>
            </a:pPr>
            <a:r>
              <a:rPr lang="fr-F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Enseignant-Chercheur, Mécatronique</a:t>
            </a:r>
          </a:p>
          <a:p>
            <a:pPr marL="12700" marR="20955" algn="r">
              <a:spcBef>
                <a:spcPts val="400"/>
              </a:spcBef>
            </a:pPr>
            <a:r>
              <a:rPr lang="fr-F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Ecole Supérieur d’ingénieurs Léonard de Vinci (ESILV),</a:t>
            </a:r>
          </a:p>
          <a:p>
            <a:pPr marL="12700" marR="20955" algn="r">
              <a:spcBef>
                <a:spcPts val="400"/>
              </a:spcBef>
            </a:pPr>
            <a:r>
              <a:rPr lang="fr-FR" sz="200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Courbevoie, France</a:t>
            </a:r>
            <a:endParaRPr lang="fr-FR" sz="2000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F1F880E-950F-F599-F831-1951391A16C2}"/>
              </a:ext>
            </a:extLst>
          </p:cNvPr>
          <p:cNvSpPr txBox="1"/>
          <p:nvPr/>
        </p:nvSpPr>
        <p:spPr>
          <a:xfrm>
            <a:off x="8593751" y="621931"/>
            <a:ext cx="3393355" cy="697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20955" algn="ctr">
              <a:spcBef>
                <a:spcPts val="400"/>
              </a:spcBef>
            </a:pPr>
            <a:r>
              <a:rPr lang="fr-FR" sz="1800" b="1" kern="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Biomim’expo</a:t>
            </a:r>
            <a:endParaRPr lang="fr-FR" sz="1800" b="1" kern="0" spc="-15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2700" marR="20955" algn="ctr">
              <a:spcBef>
                <a:spcPts val="400"/>
              </a:spcBef>
            </a:pPr>
            <a:r>
              <a:rPr lang="fr-FR" b="1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  25/10/2022</a:t>
            </a:r>
            <a:endParaRPr lang="fr-FR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KIT DE COM 2021 | Biomim'expo">
            <a:extLst>
              <a:ext uri="{FF2B5EF4-FFF2-40B4-BE49-F238E27FC236}">
                <a16:creationId xmlns:a16="http://schemas.microsoft.com/office/drawing/2014/main" id="{2551D58B-D894-F017-CECE-5373B767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37" y="485353"/>
            <a:ext cx="1022513" cy="9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Aperçu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3072EB-3CCF-9973-4CCA-CB10D8B8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4555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Le robot ver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flexible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conception optimale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 et perspectives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C504FB9-2052-C169-567E-D07EC2A376D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612F7F-C9C3-2367-6078-7188D3BBADA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10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La locomotion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8C5CB1-7CBE-9A76-7711-322C2FC53ADB}"/>
              </a:ext>
            </a:extLst>
          </p:cNvPr>
          <p:cNvSpPr txBox="1"/>
          <p:nvPr/>
        </p:nvSpPr>
        <p:spPr>
          <a:xfrm>
            <a:off x="9949407" y="740999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9BFE1A-AD3A-9F96-115D-968A51C64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1" y="1270469"/>
            <a:ext cx="4521199" cy="1508470"/>
          </a:xfrm>
          <a:prstGeom prst="rect">
            <a:avLst/>
          </a:prstGeom>
        </p:spPr>
      </p:pic>
      <p:pic>
        <p:nvPicPr>
          <p:cNvPr id="10" name="Ver">
            <a:hlinkClick r:id="" action="ppaction://media"/>
            <a:extLst>
              <a:ext uri="{FF2B5EF4-FFF2-40B4-BE49-F238E27FC236}">
                <a16:creationId xmlns:a16="http://schemas.microsoft.com/office/drawing/2014/main" id="{223B1431-3644-9A74-1DA7-5AC31DF7A9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854" r="5667"/>
          <a:stretch/>
        </p:blipFill>
        <p:spPr>
          <a:xfrm>
            <a:off x="1119403" y="4619259"/>
            <a:ext cx="2041118" cy="1268944"/>
          </a:xfrm>
          <a:prstGeom prst="rect">
            <a:avLst/>
          </a:prstGeom>
        </p:spPr>
      </p:pic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D03BDD87-6BA0-C8AE-6FF1-DD87FAC4B703}"/>
              </a:ext>
            </a:extLst>
          </p:cNvPr>
          <p:cNvSpPr/>
          <p:nvPr/>
        </p:nvSpPr>
        <p:spPr>
          <a:xfrm>
            <a:off x="5753100" y="1360407"/>
            <a:ext cx="381000" cy="1325563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5860AE5-F7F0-42C8-4DDF-E04B324263FE}"/>
              </a:ext>
            </a:extLst>
          </p:cNvPr>
          <p:cNvSpPr txBox="1"/>
          <p:nvPr/>
        </p:nvSpPr>
        <p:spPr>
          <a:xfrm>
            <a:off x="6223000" y="1838522"/>
            <a:ext cx="180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✓ Système ver</a:t>
            </a:r>
          </a:p>
        </p:txBody>
      </p:sp>
      <p:pic>
        <p:nvPicPr>
          <p:cNvPr id="2050" name="Picture 2" descr="Caterpillar Insect Wallpapers - Top Free Caterpillar Insect Backgrounds -  WallpaperAccess">
            <a:extLst>
              <a:ext uri="{FF2B5EF4-FFF2-40B4-BE49-F238E27FC236}">
                <a16:creationId xmlns:a16="http://schemas.microsoft.com/office/drawing/2014/main" id="{A60CF02B-E102-891B-211E-5FE2474D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07" y="2876216"/>
            <a:ext cx="1894017" cy="126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lèche : bas 53">
            <a:extLst>
              <a:ext uri="{FF2B5EF4-FFF2-40B4-BE49-F238E27FC236}">
                <a16:creationId xmlns:a16="http://schemas.microsoft.com/office/drawing/2014/main" id="{4B73737B-85E1-4127-0581-A30E169F0CEE}"/>
              </a:ext>
            </a:extLst>
          </p:cNvPr>
          <p:cNvSpPr/>
          <p:nvPr/>
        </p:nvSpPr>
        <p:spPr>
          <a:xfrm>
            <a:off x="1998945" y="4256603"/>
            <a:ext cx="285944" cy="32194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D539FEB8-648E-99E2-16F4-57177A0354DE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0CAD9177-6F3E-ED9F-8721-BFD88C5CAE8B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DC49A7B-7488-5B1E-D036-F7D883DEB1E8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59" name="Rectangle : coins arrondis 58">
                <a:extLst>
                  <a:ext uri="{FF2B5EF4-FFF2-40B4-BE49-F238E27FC236}">
                    <a16:creationId xmlns:a16="http://schemas.microsoft.com/office/drawing/2014/main" id="{F6230D07-03FD-3D8F-9782-24FA2A5B5CD9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Rectangle : coins arrondis 59">
                <a:extLst>
                  <a:ext uri="{FF2B5EF4-FFF2-40B4-BE49-F238E27FC236}">
                    <a16:creationId xmlns:a16="http://schemas.microsoft.com/office/drawing/2014/main" id="{054C3049-DAE8-C377-4693-2F55B28B9B0B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1" name="Rectangle : coins arrondis 60">
                <a:extLst>
                  <a:ext uri="{FF2B5EF4-FFF2-40B4-BE49-F238E27FC236}">
                    <a16:creationId xmlns:a16="http://schemas.microsoft.com/office/drawing/2014/main" id="{1210B5E9-E406-F469-B533-461BF098316C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673286A1-868C-2398-1636-DEA84A05C2C4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7C3347E6-B8E9-959F-02D0-E6341EAA6740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048" name="Connecteur droit 2047">
                <a:extLst>
                  <a:ext uri="{FF2B5EF4-FFF2-40B4-BE49-F238E27FC236}">
                    <a16:creationId xmlns:a16="http://schemas.microsoft.com/office/drawing/2014/main" id="{68D8FE73-DB2A-21B2-5190-E9610B99C508}"/>
                  </a:ext>
                </a:extLst>
              </p:cNvPr>
              <p:cNvCxnSpPr>
                <a:cxnSpLocks/>
                <a:stCxn id="2049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9" name="Rectangle : coins arrondis 2048">
                <a:extLst>
                  <a:ext uri="{FF2B5EF4-FFF2-40B4-BE49-F238E27FC236}">
                    <a16:creationId xmlns:a16="http://schemas.microsoft.com/office/drawing/2014/main" id="{A4C92089-A837-80DC-ECA6-F4146F6B363D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B8816758-009D-B6AE-884E-36A58527C66A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1DBBD613-35A8-5F74-3484-274A7857BCC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7570" y="2958477"/>
            <a:ext cx="7502172" cy="2680491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15033635-C49D-B5EB-1764-149DA1A75722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A647EE70-B15B-3467-9B82-BAFB9A7E11EE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11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  <p:bldP spid="13" grpId="0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Les pattes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9398F1-B233-CDE8-54AE-2C3ABDDED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900" y="1189650"/>
            <a:ext cx="6353093" cy="225238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C3DD96BB-B477-1012-D106-F3FC35DE4531}"/>
              </a:ext>
            </a:extLst>
          </p:cNvPr>
          <p:cNvSpPr txBox="1"/>
          <p:nvPr/>
        </p:nvSpPr>
        <p:spPr>
          <a:xfrm>
            <a:off x="8030173" y="1634408"/>
            <a:ext cx="13932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fr-FR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AP</a:t>
            </a: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fr-FR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AC</a:t>
            </a: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fr-FR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fr-FR" sz="1400" b="1" i="1" dirty="0">
                <a:latin typeface="Cambria" panose="02040503050406030204" pitchFamily="18" charset="0"/>
                <a:ea typeface="Cambria" panose="02040503050406030204" pitchFamily="18" charset="0"/>
              </a:rPr>
              <a:t>BC</a:t>
            </a: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F339839-AE05-6877-E3DF-50ABA0C5E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481" y="3589597"/>
            <a:ext cx="2759298" cy="2224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au 29">
                <a:extLst>
                  <a:ext uri="{FF2B5EF4-FFF2-40B4-BE49-F238E27FC236}">
                    <a16:creationId xmlns:a16="http://schemas.microsoft.com/office/drawing/2014/main" id="{E6AE9514-7320-8BBF-1108-E25FDF937F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164998"/>
                  </p:ext>
                </p:extLst>
              </p:nvPr>
            </p:nvGraphicFramePr>
            <p:xfrm>
              <a:off x="6543353" y="3865594"/>
              <a:ext cx="3657430" cy="18542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549230">
                      <a:extLst>
                        <a:ext uri="{9D8B030D-6E8A-4147-A177-3AD203B41FA5}">
                          <a16:colId xmlns:a16="http://schemas.microsoft.com/office/drawing/2014/main" val="767617363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6903440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Dimensions (mm)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8574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</a:t>
                          </a:r>
                          <a:r>
                            <a:rPr lang="fr-FR" sz="1600" baseline="-25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6697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</a:t>
                          </a:r>
                          <a:r>
                            <a:rPr lang="fr-FR" sz="1600" baseline="-25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44735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1777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fr-FR" sz="16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8,5 – 45,5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25922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au 29">
                <a:extLst>
                  <a:ext uri="{FF2B5EF4-FFF2-40B4-BE49-F238E27FC236}">
                    <a16:creationId xmlns:a16="http://schemas.microsoft.com/office/drawing/2014/main" id="{E6AE9514-7320-8BBF-1108-E25FDF937F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164998"/>
                  </p:ext>
                </p:extLst>
              </p:nvPr>
            </p:nvGraphicFramePr>
            <p:xfrm>
              <a:off x="6543353" y="3865594"/>
              <a:ext cx="3657430" cy="185420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1549230">
                      <a:extLst>
                        <a:ext uri="{9D8B030D-6E8A-4147-A177-3AD203B41FA5}">
                          <a16:colId xmlns:a16="http://schemas.microsoft.com/office/drawing/2014/main" val="767617363"/>
                        </a:ext>
                      </a:extLst>
                    </a:gridCol>
                    <a:gridCol w="2108200">
                      <a:extLst>
                        <a:ext uri="{9D8B030D-6E8A-4147-A177-3AD203B41FA5}">
                          <a16:colId xmlns:a16="http://schemas.microsoft.com/office/drawing/2014/main" val="69034406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Paramètres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Dimensions (mm)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685740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</a:t>
                          </a:r>
                          <a:r>
                            <a:rPr lang="fr-FR" sz="1600" baseline="-25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66978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l</a:t>
                          </a:r>
                          <a:r>
                            <a:rPr lang="fr-FR" sz="1600" baseline="-25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44735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1777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392" t="-406557" r="-137255" b="-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8,5 – 45,5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8259227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1" name="ZoneTexte 30">
            <a:extLst>
              <a:ext uri="{FF2B5EF4-FFF2-40B4-BE49-F238E27FC236}">
                <a16:creationId xmlns:a16="http://schemas.microsoft.com/office/drawing/2014/main" id="{29315A3D-CEB4-C408-9136-3D7BC3C90EAF}"/>
              </a:ext>
            </a:extLst>
          </p:cNvPr>
          <p:cNvSpPr txBox="1"/>
          <p:nvPr/>
        </p:nvSpPr>
        <p:spPr>
          <a:xfrm>
            <a:off x="1165002" y="3803683"/>
            <a:ext cx="3319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L’approche </a:t>
            </a:r>
          </a:p>
          <a:p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multi-objectifs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A24776C-F96C-9486-6E5A-7E4C904AD989}"/>
              </a:ext>
            </a:extLst>
          </p:cNvPr>
          <p:cNvSpPr txBox="1"/>
          <p:nvPr/>
        </p:nvSpPr>
        <p:spPr>
          <a:xfrm>
            <a:off x="8448268" y="163440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Point de contact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Pattes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Liaison prismatique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Liaison rotoïdes (pivot)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Encastrement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0D156A2-31E8-7139-B9DE-1ECC7E5A0F99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D92AB39-F49E-55B2-CB8A-E7A21FC9CC96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D94FB39-C8D1-EB7F-42F1-C0BA58CB828E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30072DCB-B933-8C9D-155F-72700F02173B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6405EF90-BA88-0F1A-16EF-F60D3BFA3AA5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D407961-1610-B994-11DF-CE24A0D483AE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38452A32-11A2-BA4F-737E-AA1CB3BD13C6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1CD2AC4E-8E39-18F0-D3FB-058CC8EC293D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82134EC6-D36F-5232-550F-5F1EE9BD88B8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7342CE77-DA5A-CE3C-027A-D26F8397A4B7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EF3116E-A622-601B-E296-7A849335FCA6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  <p:sp>
        <p:nvSpPr>
          <p:cNvPr id="20" name="object 7">
            <a:extLst>
              <a:ext uri="{FF2B5EF4-FFF2-40B4-BE49-F238E27FC236}">
                <a16:creationId xmlns:a16="http://schemas.microsoft.com/office/drawing/2014/main" id="{BD305728-9BBB-6C3D-0A68-9951A283568D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AEE7DE25-E1C6-A44F-5868-F9C3EE708C6B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12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5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Etude des forces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887EAE-DA30-81E0-51CC-D51A2263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05" y="1145763"/>
            <a:ext cx="4774331" cy="18793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B11D55-5B80-7CAF-FC58-CA7F681A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698" y="1249748"/>
            <a:ext cx="2988225" cy="1437898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1B81E87-0576-5765-7024-1345377B6E82}"/>
              </a:ext>
            </a:extLst>
          </p:cNvPr>
          <p:cNvSpPr/>
          <p:nvPr/>
        </p:nvSpPr>
        <p:spPr>
          <a:xfrm>
            <a:off x="6247777" y="1842918"/>
            <a:ext cx="405401" cy="44329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1E2A4F-4140-4F7B-D8F4-3AF518F049EC}"/>
              </a:ext>
            </a:extLst>
          </p:cNvPr>
          <p:cNvSpPr txBox="1"/>
          <p:nvPr/>
        </p:nvSpPr>
        <p:spPr>
          <a:xfrm>
            <a:off x="3460736" y="3089759"/>
            <a:ext cx="462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Analyse statique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F34A5C-269D-5697-5E98-4F0F3FB7B67E}"/>
              </a:ext>
            </a:extLst>
          </p:cNvPr>
          <p:cNvSpPr txBox="1"/>
          <p:nvPr/>
        </p:nvSpPr>
        <p:spPr>
          <a:xfrm>
            <a:off x="1735951" y="3645245"/>
            <a:ext cx="1515799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Torseurs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2BD0698-E0CE-AA09-0D7A-3E252A24F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2" y="4153303"/>
            <a:ext cx="4420701" cy="118616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C1B32F7-11F8-3B0A-E167-1A1B897AB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654" y="4330182"/>
            <a:ext cx="2326088" cy="84305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7E7B90A-A0B3-DA2B-4780-A585D54FE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7775" y="4310051"/>
            <a:ext cx="2691526" cy="843053"/>
          </a:xfrm>
          <a:prstGeom prst="rect">
            <a:avLst/>
          </a:prstGeom>
        </p:spPr>
      </p:pic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425B8978-95A7-87DA-5F5C-2F99C5BADAA8}"/>
              </a:ext>
            </a:extLst>
          </p:cNvPr>
          <p:cNvSpPr/>
          <p:nvPr/>
        </p:nvSpPr>
        <p:spPr>
          <a:xfrm>
            <a:off x="5208793" y="4587290"/>
            <a:ext cx="268146" cy="29042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 : droite 36">
            <a:extLst>
              <a:ext uri="{FF2B5EF4-FFF2-40B4-BE49-F238E27FC236}">
                <a16:creationId xmlns:a16="http://schemas.microsoft.com/office/drawing/2014/main" id="{B1843255-34CC-A3CC-D142-D2751C25A56A}"/>
              </a:ext>
            </a:extLst>
          </p:cNvPr>
          <p:cNvSpPr/>
          <p:nvPr/>
        </p:nvSpPr>
        <p:spPr>
          <a:xfrm>
            <a:off x="8170457" y="4587290"/>
            <a:ext cx="268146" cy="30384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FE5B28C-89AD-9F83-EB9D-1A6EF9CDBA6B}"/>
              </a:ext>
            </a:extLst>
          </p:cNvPr>
          <p:cNvSpPr txBox="1"/>
          <p:nvPr/>
        </p:nvSpPr>
        <p:spPr>
          <a:xfrm>
            <a:off x="5573639" y="3647837"/>
            <a:ext cx="2988224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Théorème de Varignon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ECB60A8-C040-C461-699C-B94F4388B8B2}"/>
              </a:ext>
            </a:extLst>
          </p:cNvPr>
          <p:cNvSpPr txBox="1"/>
          <p:nvPr/>
        </p:nvSpPr>
        <p:spPr>
          <a:xfrm>
            <a:off x="8500788" y="3645590"/>
            <a:ext cx="2988224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Loi de Coulomb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3260BA32-06D4-A9D1-74DC-8399FAD64162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3A248550-993B-B268-FDD2-4B988864132E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13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D6FA582-FFC0-060B-23EA-24155C1B8BE7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386CC75-6308-C935-7802-318C1BDE0A81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7B561AB-9A96-246E-A2D7-82BB356471EE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A12B5782-2C93-53D7-4875-774B99AACB06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E581E165-5D57-1E29-63E5-E1277DD7021A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9592F0A5-A77C-8BA3-0243-160040CEFDC0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D00FCC84-9B04-9D04-25D5-C989D0BD001A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9259EB66-8331-9D00-BDF3-2386553D4EC3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B50930B8-C3C0-A210-F7EC-4011737516EF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672EA560-1BB5-FACB-0F07-86CBEF869CAC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2987C91-10F2-EB0F-0601-641FBC8133FB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3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9" grpId="0"/>
      <p:bldP spid="35" grpId="0" animBg="1"/>
      <p:bldP spid="37" grpId="0" animBg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Etude des forces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A887EAE-DA30-81E0-51CC-D51A2263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05" y="1145763"/>
            <a:ext cx="4774331" cy="18793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FB11D55-5B80-7CAF-FC58-CA7F681A2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698" y="1249748"/>
            <a:ext cx="2988225" cy="1437898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D1B81E87-0576-5765-7024-1345377B6E82}"/>
              </a:ext>
            </a:extLst>
          </p:cNvPr>
          <p:cNvSpPr/>
          <p:nvPr/>
        </p:nvSpPr>
        <p:spPr>
          <a:xfrm>
            <a:off x="6247777" y="1842918"/>
            <a:ext cx="405401" cy="44329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B1E2A4F-4140-4F7B-D8F4-3AF518F049EC}"/>
              </a:ext>
            </a:extLst>
          </p:cNvPr>
          <p:cNvSpPr txBox="1"/>
          <p:nvPr/>
        </p:nvSpPr>
        <p:spPr>
          <a:xfrm>
            <a:off x="3460736" y="3089759"/>
            <a:ext cx="4624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Analyse dynamique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F34A5C-269D-5697-5E98-4F0F3FB7B67E}"/>
              </a:ext>
            </a:extLst>
          </p:cNvPr>
          <p:cNvSpPr txBox="1"/>
          <p:nvPr/>
        </p:nvSpPr>
        <p:spPr>
          <a:xfrm>
            <a:off x="1481975" y="3698662"/>
            <a:ext cx="3416299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Torseurs: Masses et Inerties</a:t>
            </a:r>
          </a:p>
        </p:txBody>
      </p:sp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425B8978-95A7-87DA-5F5C-2F99C5BADAA8}"/>
              </a:ext>
            </a:extLst>
          </p:cNvPr>
          <p:cNvSpPr/>
          <p:nvPr/>
        </p:nvSpPr>
        <p:spPr>
          <a:xfrm>
            <a:off x="5545610" y="4769837"/>
            <a:ext cx="454934" cy="3693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FE5B28C-89AD-9F83-EB9D-1A6EF9CDBA6B}"/>
              </a:ext>
            </a:extLst>
          </p:cNvPr>
          <p:cNvSpPr txBox="1"/>
          <p:nvPr/>
        </p:nvSpPr>
        <p:spPr>
          <a:xfrm>
            <a:off x="5982265" y="3698661"/>
            <a:ext cx="4510161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Algorithme de Newton-Euler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FCFE58-5A3B-E14A-F444-3C64D2C46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50" y="4399324"/>
            <a:ext cx="3116597" cy="7398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4DB2E8-3EA2-C696-B125-2BAF4C5E5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750" y="5144456"/>
            <a:ext cx="3001971" cy="71213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65FA4B-7F41-0036-B323-3A7C973A1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010" y="4601968"/>
            <a:ext cx="3853206" cy="6535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7D3466C-36B0-5916-5A40-63A551D2064B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1B6990F-8252-872D-760F-951C9FD749DF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2E33A3-4112-85BE-81F3-52EA7B2D4DF6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34A5761B-B9B4-5658-D2D0-42BCDAD244D8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D7D5C602-3DBA-6322-39D5-AF3840E2B020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1B749A4-004A-BE7E-299F-4477FF55A881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6166E795-CE51-FCCF-85E4-8C760474CAC6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C77D609F-4F78-B0A1-6405-6965131E5A37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5315ADAD-A9EC-D811-A15A-45974F6210E5}"/>
                  </a:ext>
                </a:extLst>
              </p:cNvPr>
              <p:cNvCxnSpPr>
                <a:cxnSpLocks/>
                <a:stCxn id="30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F0FEEEB4-23F0-174F-B3C0-18EE9EF15CB4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CF6C703-18AF-69BC-8B49-C7C5C70357DE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  <p:sp>
        <p:nvSpPr>
          <p:cNvPr id="32" name="object 7">
            <a:extLst>
              <a:ext uri="{FF2B5EF4-FFF2-40B4-BE49-F238E27FC236}">
                <a16:creationId xmlns:a16="http://schemas.microsoft.com/office/drawing/2014/main" id="{C3DB64CC-DF68-1D3C-4E91-B646331652FE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33" name="object 8">
            <a:extLst>
              <a:ext uri="{FF2B5EF4-FFF2-40B4-BE49-F238E27FC236}">
                <a16:creationId xmlns:a16="http://schemas.microsoft.com/office/drawing/2014/main" id="{AA289FE4-FD8D-9DB7-7AB2-1C93FF8ADF4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14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5" grpId="0" animBg="1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Etude des forces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CB48317-06E8-7108-59F2-29FA6C85A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228" y="899184"/>
            <a:ext cx="3678616" cy="183595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06B61A0-29F3-B181-D7F3-C12AEF4FD6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092" y="2735140"/>
            <a:ext cx="2468112" cy="263456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28E34B0-58C7-A1B3-2CE4-52E0BEA01F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880"/>
          <a:stretch/>
        </p:blipFill>
        <p:spPr>
          <a:xfrm>
            <a:off x="7161913" y="2967295"/>
            <a:ext cx="4725287" cy="251452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285B94A-7DA4-4697-1684-F05722283445}"/>
              </a:ext>
            </a:extLst>
          </p:cNvPr>
          <p:cNvSpPr txBox="1"/>
          <p:nvPr/>
        </p:nvSpPr>
        <p:spPr>
          <a:xfrm>
            <a:off x="500333" y="1345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Statique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32FA7D-8351-459D-F518-E17BAA084922}"/>
              </a:ext>
            </a:extLst>
          </p:cNvPr>
          <p:cNvSpPr txBox="1"/>
          <p:nvPr/>
        </p:nvSpPr>
        <p:spPr>
          <a:xfrm>
            <a:off x="4622825" y="1345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Dynamique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0DC0060-478E-F651-506B-6C6F4A4C6B4F}"/>
              </a:ext>
            </a:extLst>
          </p:cNvPr>
          <p:cNvSpPr txBox="1"/>
          <p:nvPr/>
        </p:nvSpPr>
        <p:spPr>
          <a:xfrm>
            <a:off x="3439157" y="3225099"/>
            <a:ext cx="35398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Forces statiques supérieures au modèle dynamique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Le modèle statique: données pour la validation expérimentale</a:t>
            </a:r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B742EC8E-5D18-1C33-7C11-66C139D66E1C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55EC80EE-A618-C5D4-3686-EB10E9F50EB6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15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F91EB41-1BA9-24B0-44DB-3D02AA4196BC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571BEAA-B5B4-55DC-5CB4-2C2359ABBA99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0AE382D5-61A7-57EF-17F6-93F06407F7F5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3" name="Rectangle : coins arrondis 12">
                <a:extLst>
                  <a:ext uri="{FF2B5EF4-FFF2-40B4-BE49-F238E27FC236}">
                    <a16:creationId xmlns:a16="http://schemas.microsoft.com/office/drawing/2014/main" id="{C0185B87-1DBF-834F-B446-08238BD40A67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014F3DF-99CB-B6B7-ABF9-CC61890696EE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2F8896E0-8D70-82AF-382E-D794B02C36E8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622E1DC2-42C5-4F0D-09F9-0EEB84E3B703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27A660DB-3B01-3125-653E-3ECF5916BB2E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A1AF9596-7DEF-FF8E-64FB-E41AFCA72806}"/>
                  </a:ext>
                </a:extLst>
              </p:cNvPr>
              <p:cNvCxnSpPr>
                <a:cxnSpLocks/>
                <a:stCxn id="19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85845233-87E7-A5BA-77F2-7A191BEDB302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141F687-24FF-88C8-ECD7-396A6528D545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70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>
                <a:latin typeface="Cambria" panose="02040503050406030204" pitchFamily="18" charset="0"/>
                <a:ea typeface="Cambria" panose="02040503050406030204" pitchFamily="18" charset="0"/>
              </a:rPr>
              <a:t>2. Le robot ver: Prototype rigide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71A04B-1F38-6DCB-57C9-7E676EFB1435}"/>
              </a:ext>
            </a:extLst>
          </p:cNvPr>
          <p:cNvSpPr txBox="1"/>
          <p:nvPr/>
        </p:nvSpPr>
        <p:spPr>
          <a:xfrm>
            <a:off x="838200" y="1392266"/>
            <a:ext cx="9069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Assemblage des moteurs CC, des pattes et des fixations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Interface: Moteurs, carte électronique </a:t>
            </a:r>
            <a:r>
              <a:rPr lang="fr-FR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BeagleBone</a:t>
            </a:r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Exp">
            <a:hlinkClick r:id="" action="ppaction://media"/>
            <a:extLst>
              <a:ext uri="{FF2B5EF4-FFF2-40B4-BE49-F238E27FC236}">
                <a16:creationId xmlns:a16="http://schemas.microsoft.com/office/drawing/2014/main" id="{183A7489-55A0-2C12-5BC8-4CF217346F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9137" y="2429314"/>
            <a:ext cx="6093726" cy="337089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30F152A-B9DE-3816-3F5E-BF351D465EE4}"/>
              </a:ext>
            </a:extLst>
          </p:cNvPr>
          <p:cNvGrpSpPr/>
          <p:nvPr/>
        </p:nvGrpSpPr>
        <p:grpSpPr>
          <a:xfrm>
            <a:off x="10257381" y="236242"/>
            <a:ext cx="1718719" cy="749331"/>
            <a:chOff x="9965281" y="240277"/>
            <a:chExt cx="1718719" cy="74933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54AB2F57-A04F-B0C2-CE39-61BB96E7A466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0DE5CFF-C6A5-AEBC-930D-661AC815121E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D97D09F5-E05B-D4D1-8334-ED37E4146E6C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63E7F02B-57F4-EA13-C15B-E60915579C71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DD127F46-DB46-A6FC-BAAA-83559C89FAE6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F8B41EC2-F1F7-0E49-2388-71AF3F89975F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Arc 25">
                <a:extLst>
                  <a:ext uri="{FF2B5EF4-FFF2-40B4-BE49-F238E27FC236}">
                    <a16:creationId xmlns:a16="http://schemas.microsoft.com/office/drawing/2014/main" id="{5ED317BC-DB0E-7CAC-1CB5-0AB4817FE535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4FA45E22-4307-DB7F-B9C9-877D9C88F907}"/>
                  </a:ext>
                </a:extLst>
              </p:cNvPr>
              <p:cNvCxnSpPr>
                <a:cxnSpLocks/>
                <a:stCxn id="29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0D9F4A6F-7144-60AD-33F4-A11943CB2426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172581C-6BA4-0E72-2AF5-FA69AC6F6B41}"/>
                </a:ext>
              </a:extLst>
            </p:cNvPr>
            <p:cNvSpPr txBox="1"/>
            <p:nvPr/>
          </p:nvSpPr>
          <p:spPr>
            <a:xfrm>
              <a:off x="9965281" y="605822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Phase-1</a:t>
              </a:r>
            </a:p>
          </p:txBody>
        </p:sp>
      </p:grpSp>
      <p:sp>
        <p:nvSpPr>
          <p:cNvPr id="30" name="object 7">
            <a:extLst>
              <a:ext uri="{FF2B5EF4-FFF2-40B4-BE49-F238E27FC236}">
                <a16:creationId xmlns:a16="http://schemas.microsoft.com/office/drawing/2014/main" id="{437CD479-C686-A577-E68C-24DB9888E631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E21DE16E-1212-703C-9061-1B86310EF29F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16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Aperçu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3072EB-3CCF-9973-4CCA-CB10D8B8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4555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ver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Le robot flexible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conception optimale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 et perspectives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C504FB9-2052-C169-567E-D07EC2A376D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612F7F-C9C3-2367-6078-7188D3BBADA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17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1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Contexte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D366282-3944-1470-F0ED-512BA9E2B037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3000694-2301-86FC-E008-D983CCF5A95F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8F564B08-FD17-B909-F131-4A2FC8EECE9B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A204BDAA-6D4E-42A4-C432-959140F81FAA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7B3CBA6B-AE5E-2957-7EF0-DC5D08AD137E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80098148-B88B-281D-DD4A-09C58AD85311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2763C8F8-8CA1-CD6E-2F3E-CF69914DCD12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93D9C825-D709-9B61-B904-1D38E1856ADF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0" name="Connecteur droit 49">
                <a:extLst>
                  <a:ext uri="{FF2B5EF4-FFF2-40B4-BE49-F238E27FC236}">
                    <a16:creationId xmlns:a16="http://schemas.microsoft.com/office/drawing/2014/main" id="{89844DB3-24F3-0560-AAB7-CF9103C439F8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9CC233EE-3ECC-DAA4-B344-D5B1380258E7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E8C5CB1-7CBE-9A76-7711-322C2FC53ADB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551667"/>
            <a:ext cx="7893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Problèmes avec le prototype existant : la rigidité et la vitesse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Conception et analyse d'une unité d'articulation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9C3B999-6D2B-B432-CC69-CBF7FB28B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768"/>
          <a:stretch/>
        </p:blipFill>
        <p:spPr>
          <a:xfrm>
            <a:off x="1787033" y="3429000"/>
            <a:ext cx="2543667" cy="201742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E0ACD70-9F74-AF56-9D62-16F765057916}"/>
              </a:ext>
            </a:extLst>
          </p:cNvPr>
          <p:cNvSpPr txBox="1"/>
          <p:nvPr/>
        </p:nvSpPr>
        <p:spPr>
          <a:xfrm>
            <a:off x="2057400" y="3008704"/>
            <a:ext cx="1820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</a:rPr>
              <a:t>Compliance passive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C6D78C-D4E7-E003-3BC0-4E2447B8F6F7}"/>
              </a:ext>
            </a:extLst>
          </p:cNvPr>
          <p:cNvSpPr txBox="1"/>
          <p:nvPr/>
        </p:nvSpPr>
        <p:spPr>
          <a:xfrm>
            <a:off x="5083644" y="3008704"/>
            <a:ext cx="1820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</a:rPr>
              <a:t>Compliance active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D84FFA5-1FCF-FDDA-1C15-1B198EF5BBFA}"/>
              </a:ext>
            </a:extLst>
          </p:cNvPr>
          <p:cNvSpPr txBox="1"/>
          <p:nvPr/>
        </p:nvSpPr>
        <p:spPr>
          <a:xfrm>
            <a:off x="8109888" y="3008704"/>
            <a:ext cx="1820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latin typeface="Cambria" panose="02040503050406030204" pitchFamily="18" charset="0"/>
                <a:ea typeface="Cambria" panose="02040503050406030204" pitchFamily="18" charset="0"/>
              </a:rPr>
              <a:t>Limites d’inclinaison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F283994-999A-1C65-4F0D-0A562CAB6A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9" r="35309"/>
          <a:stretch/>
        </p:blipFill>
        <p:spPr>
          <a:xfrm>
            <a:off x="4686299" y="3429000"/>
            <a:ext cx="2543667" cy="20174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146763B-AAFA-FDA2-05B1-2AE62735F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47"/>
          <a:stretch/>
        </p:blipFill>
        <p:spPr>
          <a:xfrm>
            <a:off x="7899399" y="3429000"/>
            <a:ext cx="2301383" cy="201742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9A60F8AB-2BB3-F385-3763-C8E2DDB4D16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F6004C4A-53D9-3E18-03E4-F4965DF19CB2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18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</a:t>
            </a:r>
            <a:r>
              <a:rPr lang="fr-FR" b="1" dirty="0" err="1"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551667"/>
            <a:ext cx="7893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 mécanisme de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EC6892-5E6A-5D4E-844C-183819F36852}"/>
              </a:ext>
            </a:extLst>
          </p:cNvPr>
          <p:cNvSpPr txBox="1"/>
          <p:nvPr/>
        </p:nvSpPr>
        <p:spPr>
          <a:xfrm>
            <a:off x="838200" y="5306333"/>
            <a:ext cx="9259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Mode passif: Autonome et mode actif: Actionnement par câbles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4734F74-0F71-ED4E-F933-39EBEB4E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322" y="2041415"/>
            <a:ext cx="1870178" cy="221411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09C3E06-E352-384E-6863-3CD8E74C3781}"/>
              </a:ext>
            </a:extLst>
          </p:cNvPr>
          <p:cNvSpPr txBox="1"/>
          <p:nvPr/>
        </p:nvSpPr>
        <p:spPr>
          <a:xfrm>
            <a:off x="838200" y="4596267"/>
            <a:ext cx="872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Corrélation avec un manipulateur parallèle de type 3-SPS-U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695EA76-2710-EC76-4BAC-337316D9C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922872"/>
            <a:ext cx="1766888" cy="238944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AA5BB3D-A6B9-A3B5-7B4E-D7DDA5353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472" y="1843968"/>
            <a:ext cx="2236428" cy="2468351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4FDF6F4-644C-632F-B088-EAE3B15C7BBF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D245374-F412-A46A-7A95-218E9A6CD41B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610A7E0-576A-FD3D-14AD-C587FEFFC18A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B442ACB7-86AD-340E-2CCC-A7961716FB35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797DF9D5-1735-1932-E4FE-BD5BD32101E5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DFEDC353-B392-992F-A16C-C075C80F2643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A2727629-7E89-1F91-D1A7-880EC971C162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60C3471E-5845-6EBB-F0DE-A03AB7859C3C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D09090AB-56A4-D89C-9EAA-EDEA0D89C46C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E05FADF7-DCE5-F5A6-09FE-A95BBD3D45EB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5188C05-AF42-D8C9-7FD7-BFB821537AC3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  <p:sp>
        <p:nvSpPr>
          <p:cNvPr id="21" name="object 7">
            <a:extLst>
              <a:ext uri="{FF2B5EF4-FFF2-40B4-BE49-F238E27FC236}">
                <a16:creationId xmlns:a16="http://schemas.microsoft.com/office/drawing/2014/main" id="{C952A4D8-ABFF-D409-534C-8ED4DD979C56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A26D067F-B589-27FC-AA26-781A98A91CFF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19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Aperçu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3072EB-3CCF-9973-4CCA-CB10D8B8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4555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Le robot ver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Le robot flexible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Une conception optimale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Conclusions et perspectives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C504FB9-2052-C169-567E-D07EC2A376D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612F7F-C9C3-2367-6078-7188D3BBADA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7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Posture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311079"/>
            <a:ext cx="7893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Estimation de la meilleure configuration: </a:t>
            </a: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Théorie de Tilt &amp; Torsion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EC6892-5E6A-5D4E-844C-183819F36852}"/>
              </a:ext>
            </a:extLst>
          </p:cNvPr>
          <p:cNvSpPr txBox="1"/>
          <p:nvPr/>
        </p:nvSpPr>
        <p:spPr>
          <a:xfrm>
            <a:off x="838200" y="5306333"/>
            <a:ext cx="9259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Choix du Pendule inverse: Par des méthodes algébriques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9061A6D-3CEE-274A-653E-4B55FE6AC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41" y="2163461"/>
            <a:ext cx="4386213" cy="2091421"/>
          </a:xfrm>
          <a:prstGeom prst="rect">
            <a:avLst/>
          </a:prstGeom>
        </p:spPr>
      </p:pic>
      <p:pic>
        <p:nvPicPr>
          <p:cNvPr id="12" name="Combined">
            <a:hlinkClick r:id="" action="ppaction://media"/>
            <a:extLst>
              <a:ext uri="{FF2B5EF4-FFF2-40B4-BE49-F238E27FC236}">
                <a16:creationId xmlns:a16="http://schemas.microsoft.com/office/drawing/2014/main" id="{B83D5B58-6347-3254-1E02-312450761F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4579" y="1823437"/>
            <a:ext cx="6052781" cy="284910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98FBEFC2-DEBB-5938-5F9A-E62D415A43D3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41D81541-537C-8A50-BE64-70CC88D93A5D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20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F09419A-782A-A793-68ED-ACC5B0070C83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915D8CC6-DD22-B2DF-6A2D-3845BC84DF30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C1C03DF-AAF2-9A89-EADF-E284BAEDA80D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822EE669-3AD4-C76E-9C18-8BA02A7205DA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5" name="Rectangle : coins arrondis 24">
                <a:extLst>
                  <a:ext uri="{FF2B5EF4-FFF2-40B4-BE49-F238E27FC236}">
                    <a16:creationId xmlns:a16="http://schemas.microsoft.com/office/drawing/2014/main" id="{96F36EDE-A563-71BA-29BE-6B5BF93D736E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BBCC7138-B467-EB1B-B385-33CD7398552F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D3B1AB26-92D5-73E9-DD5A-B516C46C235F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FF6A7F0D-69C0-1C65-4F84-352EA46BCCFE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ECC2B68C-5B0A-0842-351C-A08FBDDD10D7}"/>
                  </a:ext>
                </a:extLst>
              </p:cNvPr>
              <p:cNvCxnSpPr>
                <a:cxnSpLocks/>
                <a:stCxn id="35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027329B3-4C21-35C3-16AB-798FF4C1D9AB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C2CD0DB-1160-073F-537A-A9C90AA6B602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2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Stabilité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311079"/>
            <a:ext cx="9809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Estimation des paramètres du mécanisme en utilisant l’équation de Lagrange</a:t>
            </a:r>
            <a:endParaRPr lang="fr-F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A0CFED-D708-1D23-47B9-6E207E10A4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1212" y="1712717"/>
            <a:ext cx="4448175" cy="9239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716AB0-3254-5DEF-E895-C2B5E79EA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892" y="2612612"/>
            <a:ext cx="2911578" cy="324397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38C195-A1A7-0966-A161-2A2B62238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467" y="2679286"/>
            <a:ext cx="2962275" cy="295275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979C63-5B31-8886-58C5-D2298E079A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2931" y="2636641"/>
            <a:ext cx="3006764" cy="2936839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87B6FEE9-BC13-2973-A263-75D234CA4323}"/>
              </a:ext>
            </a:extLst>
          </p:cNvPr>
          <p:cNvSpPr/>
          <p:nvPr/>
        </p:nvSpPr>
        <p:spPr>
          <a:xfrm>
            <a:off x="3351213" y="3541181"/>
            <a:ext cx="1044680" cy="923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C7C90C9-2806-D71D-0EEB-D8561769AB47}"/>
              </a:ext>
            </a:extLst>
          </p:cNvPr>
          <p:cNvSpPr txBox="1"/>
          <p:nvPr/>
        </p:nvSpPr>
        <p:spPr>
          <a:xfrm>
            <a:off x="3277393" y="3864643"/>
            <a:ext cx="125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Optimisation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D172A9E-D33F-451F-1FC6-EA8860DB3E0E}"/>
              </a:ext>
            </a:extLst>
          </p:cNvPr>
          <p:cNvSpPr txBox="1"/>
          <p:nvPr/>
        </p:nvSpPr>
        <p:spPr>
          <a:xfrm>
            <a:off x="7095435" y="38621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aleway" pitchFamily="2" charset="0"/>
              </a:rPr>
              <a:t>Stable</a:t>
            </a:r>
            <a:endParaRPr lang="fr-FR" sz="1200" dirty="0"/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8C3C4C8F-32CA-4D27-D923-3B144C9ED8D3}"/>
              </a:ext>
            </a:extLst>
          </p:cNvPr>
          <p:cNvSpPr/>
          <p:nvPr/>
        </p:nvSpPr>
        <p:spPr>
          <a:xfrm>
            <a:off x="7095435" y="3541181"/>
            <a:ext cx="1044680" cy="923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7678F5D-1540-877E-0C65-1CA4396C0933}"/>
              </a:ext>
            </a:extLst>
          </p:cNvPr>
          <p:cNvSpPr txBox="1"/>
          <p:nvPr/>
        </p:nvSpPr>
        <p:spPr>
          <a:xfrm>
            <a:off x="7172805" y="3857122"/>
            <a:ext cx="125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Stabilité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D1824F6-524E-CF4C-2173-4B59D5ABF8DB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B25D182-A35F-3CB2-CC63-49C91D5C0F8B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D531322-E80A-7850-E759-76E16FDDB79F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4CF3E04D-6EC5-60F3-9195-F16D0D778266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57021D63-8ECB-FE84-B518-8CF956AF8036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id="{8C56369B-34AE-C7D5-9208-81F70553E23F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AEFECBEA-D41D-3742-630C-F2214039ABB0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4AA6D9B1-E845-6853-46AE-AC6592FBF990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F0A8B5A1-D56C-F56F-A1D5-3C21E37FC031}"/>
                  </a:ext>
                </a:extLst>
              </p:cNvPr>
              <p:cNvCxnSpPr>
                <a:cxnSpLocks/>
                <a:stCxn id="39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 : coins arrondis 38">
                <a:extLst>
                  <a:ext uri="{FF2B5EF4-FFF2-40B4-BE49-F238E27FC236}">
                    <a16:creationId xmlns:a16="http://schemas.microsoft.com/office/drawing/2014/main" id="{7F83AA85-4A2B-E56C-0DD4-064EC8D1A96F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BB7D91C-87C2-3B74-1197-D9EC56DAC0D8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  <p:sp>
        <p:nvSpPr>
          <p:cNvPr id="40" name="object 7">
            <a:extLst>
              <a:ext uri="{FF2B5EF4-FFF2-40B4-BE49-F238E27FC236}">
                <a16:creationId xmlns:a16="http://schemas.microsoft.com/office/drawing/2014/main" id="{5F157BFB-090E-89C2-3DA8-1250025B10B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A81A5D59-CF34-FE8E-A89F-976D8371804B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21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1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 animBg="1"/>
      <p:bldP spid="32" grpId="0"/>
      <p:bldP spid="36" grpId="0" animBg="1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Stabilité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311079"/>
            <a:ext cx="9809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Estimation des paramètres du mécanisme en utilisant l’équation de Lagrange</a:t>
            </a:r>
            <a:endParaRPr lang="fr-F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A0CFED-D708-1D23-47B9-6E207E10A4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1212" y="1712717"/>
            <a:ext cx="4448175" cy="92392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C7C90C9-2806-D71D-0EEB-D8561769AB47}"/>
              </a:ext>
            </a:extLst>
          </p:cNvPr>
          <p:cNvSpPr txBox="1"/>
          <p:nvPr/>
        </p:nvSpPr>
        <p:spPr>
          <a:xfrm>
            <a:off x="3277393" y="3864643"/>
            <a:ext cx="125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aleway" pitchFamily="2" charset="0"/>
              </a:rPr>
              <a:t>Optimisation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D172A9E-D33F-451F-1FC6-EA8860DB3E0E}"/>
              </a:ext>
            </a:extLst>
          </p:cNvPr>
          <p:cNvSpPr txBox="1"/>
          <p:nvPr/>
        </p:nvSpPr>
        <p:spPr>
          <a:xfrm>
            <a:off x="7095435" y="38621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aleway" pitchFamily="2" charset="0"/>
              </a:rPr>
              <a:t>Stable</a:t>
            </a:r>
            <a:endParaRPr lang="fr-FR" sz="1200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7678F5D-1540-877E-0C65-1CA4396C0933}"/>
              </a:ext>
            </a:extLst>
          </p:cNvPr>
          <p:cNvSpPr txBox="1"/>
          <p:nvPr/>
        </p:nvSpPr>
        <p:spPr>
          <a:xfrm>
            <a:off x="7172805" y="3857122"/>
            <a:ext cx="1253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aleway" pitchFamily="2" charset="0"/>
              </a:rPr>
              <a:t>Stable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ECB49A7-73D9-F935-DDAC-11ABBCFA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080" y="2902328"/>
            <a:ext cx="6096000" cy="279879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8C0D630-CEEF-6FAC-450B-1E7FECBFC0C8}"/>
              </a:ext>
            </a:extLst>
          </p:cNvPr>
          <p:cNvSpPr txBox="1"/>
          <p:nvPr/>
        </p:nvSpPr>
        <p:spPr>
          <a:xfrm>
            <a:off x="3351212" y="2635920"/>
            <a:ext cx="1897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mbria" panose="02040503050406030204" pitchFamily="18" charset="0"/>
                <a:ea typeface="Cambria" panose="02040503050406030204" pitchFamily="18" charset="0"/>
              </a:rPr>
              <a:t>Avant l’optimisation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B1B9C0-63AD-A12D-0F5C-C6943C2546D7}"/>
              </a:ext>
            </a:extLst>
          </p:cNvPr>
          <p:cNvSpPr txBox="1"/>
          <p:nvPr/>
        </p:nvSpPr>
        <p:spPr>
          <a:xfrm>
            <a:off x="6604621" y="2635984"/>
            <a:ext cx="1897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Cambria" panose="02040503050406030204" pitchFamily="18" charset="0"/>
                <a:ea typeface="Cambria" panose="02040503050406030204" pitchFamily="18" charset="0"/>
              </a:rPr>
              <a:t>Après l’optimisation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68DCEEE-24BC-C29A-26D9-3F81A1CBF93B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2799E3E-DCDA-81D3-3251-551E057FD653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3F7997-4CD0-5DF5-4C42-123A8E340102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28A3454B-7664-C59E-EA01-306B6FB921E4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36CE1FE0-C7B5-8D53-874F-814F57A73BBE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AF39525C-C60A-8572-627A-20B552A36636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AAC5BDBC-3702-5441-996F-4A93D2118C57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C59B844C-246D-3C1A-76C9-F65FFE05AACA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CAFFBB4F-2B08-4554-8372-8375246111C3}"/>
                  </a:ext>
                </a:extLst>
              </p:cNvPr>
              <p:cNvCxnSpPr>
                <a:cxnSpLocks/>
                <a:stCxn id="36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2F880146-8107-BECE-716D-CAC7B580224F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34FD3C6-6BA0-AD61-DBD4-EA1019BB4BD9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  <p:sp>
        <p:nvSpPr>
          <p:cNvPr id="38" name="object 7">
            <a:extLst>
              <a:ext uri="{FF2B5EF4-FFF2-40B4-BE49-F238E27FC236}">
                <a16:creationId xmlns:a16="http://schemas.microsoft.com/office/drawing/2014/main" id="{C9B00917-9739-A7C8-9C8B-40C5E25DB159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39" name="object 8">
            <a:extLst>
              <a:ext uri="{FF2B5EF4-FFF2-40B4-BE49-F238E27FC236}">
                <a16:creationId xmlns:a16="http://schemas.microsoft.com/office/drawing/2014/main" id="{490061EE-E9AD-4EAC-37B0-807474F71D20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22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3. Le robot flexible: Validation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311079"/>
            <a:ext cx="9809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Les expériences: Validation des limites d’inclinaison</a:t>
            </a:r>
            <a:endParaRPr lang="fr-FR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D172A9E-D33F-451F-1FC6-EA8860DB3E0E}"/>
              </a:ext>
            </a:extLst>
          </p:cNvPr>
          <p:cNvSpPr txBox="1"/>
          <p:nvPr/>
        </p:nvSpPr>
        <p:spPr>
          <a:xfrm>
            <a:off x="7095435" y="3862136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aleway" pitchFamily="2" charset="0"/>
              </a:rPr>
              <a:t>Stable</a:t>
            </a:r>
            <a:endParaRPr lang="fr-FR" sz="1200" dirty="0"/>
          </a:p>
        </p:txBody>
      </p:sp>
      <p:pic>
        <p:nvPicPr>
          <p:cNvPr id="2" name="Linear">
            <a:hlinkClick r:id="" action="ppaction://media"/>
            <a:extLst>
              <a:ext uri="{FF2B5EF4-FFF2-40B4-BE49-F238E27FC236}">
                <a16:creationId xmlns:a16="http://schemas.microsoft.com/office/drawing/2014/main" id="{22C24DB0-A9D0-5423-3316-D146E9BA71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1" t="18153" r="43011" b="12958"/>
          <a:stretch/>
        </p:blipFill>
        <p:spPr>
          <a:xfrm>
            <a:off x="849827" y="2214971"/>
            <a:ext cx="5055673" cy="3437648"/>
          </a:xfrm>
          <a:prstGeom prst="rect">
            <a:avLst/>
          </a:prstGeom>
        </p:spPr>
      </p:pic>
      <p:pic>
        <p:nvPicPr>
          <p:cNvPr id="11" name="Circular">
            <a:hlinkClick r:id="" action="ppaction://media"/>
            <a:extLst>
              <a:ext uri="{FF2B5EF4-FFF2-40B4-BE49-F238E27FC236}">
                <a16:creationId xmlns:a16="http://schemas.microsoft.com/office/drawing/2014/main" id="{693FD293-55B1-FA71-DF6C-F36BEBC3BC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7127" r="42260" b="13992"/>
          <a:stretch/>
        </p:blipFill>
        <p:spPr>
          <a:xfrm>
            <a:off x="6664861" y="2200130"/>
            <a:ext cx="5055673" cy="346733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DC0EC2B-C521-ECB8-F00E-4D0D185DBE99}"/>
              </a:ext>
            </a:extLst>
          </p:cNvPr>
          <p:cNvSpPr txBox="1"/>
          <p:nvPr/>
        </p:nvSpPr>
        <p:spPr>
          <a:xfrm>
            <a:off x="0" y="1741575"/>
            <a:ext cx="659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La trajectoire linéaire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F1090C-2814-E2E6-0769-D52136EF7B0F}"/>
              </a:ext>
            </a:extLst>
          </p:cNvPr>
          <p:cNvSpPr txBox="1"/>
          <p:nvPr/>
        </p:nvSpPr>
        <p:spPr>
          <a:xfrm>
            <a:off x="5905500" y="1702986"/>
            <a:ext cx="659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La trajectoire circulaire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57EBDE6-F2EF-95B6-6A09-7AA98A3A2845}"/>
              </a:ext>
            </a:extLst>
          </p:cNvPr>
          <p:cNvGrpSpPr/>
          <p:nvPr/>
        </p:nvGrpSpPr>
        <p:grpSpPr>
          <a:xfrm>
            <a:off x="10287000" y="236242"/>
            <a:ext cx="1757433" cy="749331"/>
            <a:chOff x="9994900" y="240277"/>
            <a:chExt cx="1757433" cy="74933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CBC0109-7327-E994-6347-97083A6071B5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A3AEAD-DF34-EE14-562D-88BE75B87CDE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76FA8957-138D-FF07-8168-94D95B40DB6A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5FEB8DE4-FAB3-E213-A737-013B104F8732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Rectangle : coins arrondis 28">
                <a:extLst>
                  <a:ext uri="{FF2B5EF4-FFF2-40B4-BE49-F238E27FC236}">
                    <a16:creationId xmlns:a16="http://schemas.microsoft.com/office/drawing/2014/main" id="{EBEF6FE0-118A-BF6B-04F6-F7A5C9BD3B55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4F3E9D62-2D23-0960-E306-D7052A9DF2E3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20A8919E-63DB-4025-643D-1D9FCCA8659D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450CAB6-2FE3-C9A7-B85D-2851E2391430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 : coins arrondis 32">
                <a:extLst>
                  <a:ext uri="{FF2B5EF4-FFF2-40B4-BE49-F238E27FC236}">
                    <a16:creationId xmlns:a16="http://schemas.microsoft.com/office/drawing/2014/main" id="{42933953-30E3-CE2B-7DFD-36B9AE3B60C0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927BF29-BC50-DDA8-B642-7E226CF078C3}"/>
                </a:ext>
              </a:extLst>
            </p:cNvPr>
            <p:cNvSpPr txBox="1"/>
            <p:nvPr/>
          </p:nvSpPr>
          <p:spPr>
            <a:xfrm>
              <a:off x="10558533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Phase-2</a:t>
              </a:r>
            </a:p>
          </p:txBody>
        </p:sp>
      </p:grpSp>
      <p:sp>
        <p:nvSpPr>
          <p:cNvPr id="36" name="object 7">
            <a:extLst>
              <a:ext uri="{FF2B5EF4-FFF2-40B4-BE49-F238E27FC236}">
                <a16:creationId xmlns:a16="http://schemas.microsoft.com/office/drawing/2014/main" id="{4F6B50B1-9AE7-ABF3-4056-8476E7EB0EED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37" name="object 8">
            <a:extLst>
              <a:ext uri="{FF2B5EF4-FFF2-40B4-BE49-F238E27FC236}">
                <a16:creationId xmlns:a16="http://schemas.microsoft.com/office/drawing/2014/main" id="{07B9206A-53EC-9EB1-B3EA-B29E6E37C5D5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23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0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1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Aperçu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3072EB-3CCF-9973-4CCA-CB10D8B8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4555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ver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flexible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Une conception optimale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Conclusions et perspectives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C504FB9-2052-C169-567E-D07EC2A376D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612F7F-C9C3-2367-6078-7188D3BBADA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24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1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8C5CB1-7CBE-9A76-7711-322C2FC53ADB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788092" y="1551667"/>
            <a:ext cx="7893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Une première maquette numérique: Le robot ver + la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FEC6892-5E6A-5D4E-844C-183819F36852}"/>
              </a:ext>
            </a:extLst>
          </p:cNvPr>
          <p:cNvSpPr txBox="1"/>
          <p:nvPr/>
        </p:nvSpPr>
        <p:spPr>
          <a:xfrm>
            <a:off x="838200" y="5306333"/>
            <a:ext cx="9259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Deux problèmes d'optimisation sont définis et résolus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9C3E06-E352-384E-6863-3CD8E74C3781}"/>
              </a:ext>
            </a:extLst>
          </p:cNvPr>
          <p:cNvSpPr txBox="1"/>
          <p:nvPr/>
        </p:nvSpPr>
        <p:spPr>
          <a:xfrm>
            <a:off x="838200" y="4596267"/>
            <a:ext cx="872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Paramètres de conception surdimensionnés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EBF7C19-49C4-3553-951A-009931D14126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B908D761-E733-AC6A-2D78-2F0227CA65A2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F5978621-4815-A3B7-C583-18533F260BBD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35" name="Rectangle : coins arrondis 34">
                <a:extLst>
                  <a:ext uri="{FF2B5EF4-FFF2-40B4-BE49-F238E27FC236}">
                    <a16:creationId xmlns:a16="http://schemas.microsoft.com/office/drawing/2014/main" id="{0899118B-25A4-5193-A07B-B048D3689ED4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6" name="Rectangle : coins arrondis 35">
                <a:extLst>
                  <a:ext uri="{FF2B5EF4-FFF2-40B4-BE49-F238E27FC236}">
                    <a16:creationId xmlns:a16="http://schemas.microsoft.com/office/drawing/2014/main" id="{40931B06-DE62-63E3-AAAE-B377955E85E4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Rectangle : coins arrondis 36">
                <a:extLst>
                  <a:ext uri="{FF2B5EF4-FFF2-40B4-BE49-F238E27FC236}">
                    <a16:creationId xmlns:a16="http://schemas.microsoft.com/office/drawing/2014/main" id="{1D3CCAC0-4A3F-4429-9947-A315A9B519E5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57CF4B10-EF5C-B483-DA45-A63EB4588F77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A1C89DA6-DB86-EE2F-E5A6-3BCD7F2CDBA5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0" name="Connecteur droit 39">
                <a:extLst>
                  <a:ext uri="{FF2B5EF4-FFF2-40B4-BE49-F238E27FC236}">
                    <a16:creationId xmlns:a16="http://schemas.microsoft.com/office/drawing/2014/main" id="{EF7DBAB0-D253-50FF-2EB7-B78983B11672}"/>
                  </a:ext>
                </a:extLst>
              </p:cNvPr>
              <p:cNvCxnSpPr>
                <a:cxnSpLocks/>
                <a:stCxn id="41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 : coins arrondis 40">
                <a:extLst>
                  <a:ext uri="{FF2B5EF4-FFF2-40B4-BE49-F238E27FC236}">
                    <a16:creationId xmlns:a16="http://schemas.microsoft.com/office/drawing/2014/main" id="{3EEB3D0D-90A4-DAE0-4942-8E3520FBB9B8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CCB6011-52FC-4F5A-F435-6E266B760455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B37A8DE-97E3-C380-76FB-7FA584AE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89" y="2042686"/>
            <a:ext cx="6334125" cy="1913298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390D99E2-3B11-65D3-06F5-793F0552F6E0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F185420-BA3B-66EE-FF5E-5E221BD78903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25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8909F3-00A2-B1F7-4DD7-7E1FDD4C03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100" y="3763057"/>
            <a:ext cx="3950655" cy="208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C100BF-BA56-5C99-6EB4-4BB1FF5C4B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667" y="1704533"/>
            <a:ext cx="9972675" cy="15811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7F2CA8-350F-BFC1-3C8F-FEB1BB7016AA}"/>
              </a:ext>
            </a:extLst>
          </p:cNvPr>
          <p:cNvSpPr txBox="1"/>
          <p:nvPr/>
        </p:nvSpPr>
        <p:spPr>
          <a:xfrm>
            <a:off x="1031666" y="1416842"/>
            <a:ext cx="794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Problème-1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: Trouver les dimensions des moteurs (sans les pattes)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82A8EA7-6B8D-AA2B-FEF2-E7735BFCBA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6977" y="3807006"/>
            <a:ext cx="3688489" cy="199301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E8B890C-7CB5-A7E0-7781-9B2FAFFB1959}"/>
              </a:ext>
            </a:extLst>
          </p:cNvPr>
          <p:cNvSpPr txBox="1"/>
          <p:nvPr/>
        </p:nvSpPr>
        <p:spPr>
          <a:xfrm>
            <a:off x="2081871" y="3458359"/>
            <a:ext cx="63246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dirty="0">
                <a:latin typeface="Cambria" panose="02040503050406030204" pitchFamily="18" charset="0"/>
                <a:ea typeface="Cambria" panose="02040503050406030204" pitchFamily="18" charset="0"/>
              </a:rPr>
              <a:t>Le banc d’essai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6A7D172-FBAC-A5BA-C589-513C3EB4A829}"/>
              </a:ext>
            </a:extLst>
          </p:cNvPr>
          <p:cNvSpPr txBox="1"/>
          <p:nvPr/>
        </p:nvSpPr>
        <p:spPr>
          <a:xfrm>
            <a:off x="7191375" y="3476776"/>
            <a:ext cx="63246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00" dirty="0">
                <a:latin typeface="Cambria" panose="02040503050406030204" pitchFamily="18" charset="0"/>
                <a:ea typeface="Cambria" panose="02040503050406030204" pitchFamily="18" charset="0"/>
              </a:rPr>
              <a:t>Vérifications des collisions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BF0F0B3-A101-ABEA-86B8-D6D175623F69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3E5068D-A1DF-ED63-822A-BF8D3F061782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D0246A3-E2CC-F89B-3712-62492EB276AE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BF3E39E-BF35-2615-D736-0C0E9EFDF2E8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494B6C55-7A76-A41A-5FE6-AB6BF1B276D8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DB5E407F-594B-4D9C-9F8F-6B10F3E1854E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85C2653-8922-F89C-FE58-05BABB972507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Arc 20">
                <a:extLst>
                  <a:ext uri="{FF2B5EF4-FFF2-40B4-BE49-F238E27FC236}">
                    <a16:creationId xmlns:a16="http://schemas.microsoft.com/office/drawing/2014/main" id="{19B82277-D2DD-38E3-AB30-A3E709950D90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3E6B9008-AA59-FE5D-A7BF-4F9C0EA9F604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B433D122-2FA1-9E15-D7FB-FCF50D21B02B}"/>
                  </a:ext>
                </a:extLst>
              </p:cNvPr>
              <p:cNvCxnSpPr>
                <a:cxnSpLocks/>
                <a:stCxn id="24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D99EA655-DF36-32B7-2DF2-654DBBB84B2D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DAAF5F0-42A9-8EF2-4DB6-48E0C62DFFB2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  <p:sp>
        <p:nvSpPr>
          <p:cNvPr id="25" name="object 7">
            <a:extLst>
              <a:ext uri="{FF2B5EF4-FFF2-40B4-BE49-F238E27FC236}">
                <a16:creationId xmlns:a16="http://schemas.microsoft.com/office/drawing/2014/main" id="{4B42F1B0-354D-CFC8-88A9-6C6649D50EA9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26" name="object 8">
            <a:extLst>
              <a:ext uri="{FF2B5EF4-FFF2-40B4-BE49-F238E27FC236}">
                <a16:creationId xmlns:a16="http://schemas.microsoft.com/office/drawing/2014/main" id="{4F4F8CC8-2A13-1939-C0C4-886CF350830F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26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46750C-F91F-0CCB-33A4-FCBDCF1280EC}"/>
              </a:ext>
            </a:extLst>
          </p:cNvPr>
          <p:cNvSpPr/>
          <p:nvPr/>
        </p:nvSpPr>
        <p:spPr>
          <a:xfrm>
            <a:off x="1812822" y="4977368"/>
            <a:ext cx="3319128" cy="3642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A9B92F-3A5F-742B-BE06-C36B4637B9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2822" y="3501232"/>
            <a:ext cx="8143978" cy="2309270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6C100BF-BA56-5C99-6EB4-4BB1FF5C4B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667" y="1704533"/>
            <a:ext cx="9972675" cy="15811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77F2CA8-350F-BFC1-3C8F-FEB1BB7016AA}"/>
              </a:ext>
            </a:extLst>
          </p:cNvPr>
          <p:cNvSpPr txBox="1"/>
          <p:nvPr/>
        </p:nvSpPr>
        <p:spPr>
          <a:xfrm>
            <a:off x="1031666" y="1416842"/>
            <a:ext cx="7947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Problème-1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: Trouver les dimensions des moteurs (sans les pattes)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177756-088E-3A6B-B9C1-38F3F7D646D5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01AA5C4-D42A-F14F-219A-325513DC52FA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45446F81-C9AE-9D84-6612-220C27922352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645D41B-8C49-CCCE-19BA-5AD599230E7B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7B9BD6B-E0F2-3500-5478-7A92A9F14D1F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5897AA18-7464-A4FB-09AA-DACA4077C076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653055CD-8C62-AE9A-0C13-927BC3992BD3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C8E5D769-51FD-DC40-2542-94C91667F556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E0548159-00BC-AA08-2F82-0827D08B59A8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883137FB-827A-3AF2-82DE-51A08541D199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C342CDE4-D13A-D7BC-6903-00509D7AFA15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E2F1538-98F3-9A33-94FE-2B7451812712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  <p:sp>
        <p:nvSpPr>
          <p:cNvPr id="23" name="object 7">
            <a:extLst>
              <a:ext uri="{FF2B5EF4-FFF2-40B4-BE49-F238E27FC236}">
                <a16:creationId xmlns:a16="http://schemas.microsoft.com/office/drawing/2014/main" id="{7D723D64-A213-8647-BABB-7BB096485AFA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D6CB4769-9CD4-3DC2-9F4B-6ED87AC421E5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27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7F2CA8-350F-BFC1-3C8F-FEB1BB7016AA}"/>
              </a:ext>
            </a:extLst>
          </p:cNvPr>
          <p:cNvSpPr txBox="1"/>
          <p:nvPr/>
        </p:nvSpPr>
        <p:spPr>
          <a:xfrm>
            <a:off x="1031666" y="1416842"/>
            <a:ext cx="976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Problème-2</a:t>
            </a: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: Trouver les dimensions des pattes pour la solution de première problème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DE87B18-6119-E7E5-1586-669F41695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114" y="1832593"/>
            <a:ext cx="5681663" cy="17932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EF696A-C280-65AE-519B-B9B84B134C2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638" y="4039642"/>
            <a:ext cx="4529138" cy="201350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9E1F18D-23C3-5173-144B-F41EC108975A}"/>
              </a:ext>
            </a:extLst>
          </p:cNvPr>
          <p:cNvSpPr txBox="1"/>
          <p:nvPr/>
        </p:nvSpPr>
        <p:spPr>
          <a:xfrm>
            <a:off x="38100" y="3699934"/>
            <a:ext cx="632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Paramètres géométriques des phases ouvertes et fermées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F06AEE0-A86E-05DF-16E3-9A84F5DCBC1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6378" y="4039641"/>
            <a:ext cx="2289087" cy="179973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B7247DF-601A-0EB3-00B8-37A5B8E006FC}"/>
              </a:ext>
            </a:extLst>
          </p:cNvPr>
          <p:cNvSpPr txBox="1"/>
          <p:nvPr/>
        </p:nvSpPr>
        <p:spPr>
          <a:xfrm>
            <a:off x="7366777" y="3725798"/>
            <a:ext cx="6324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Cambria" panose="02040503050406030204" pitchFamily="18" charset="0"/>
                <a:ea typeface="Cambria" panose="02040503050406030204" pitchFamily="18" charset="0"/>
              </a:rPr>
              <a:t>Vérifications des collisions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2C13BD0-C9FC-7744-AEE6-90AB0345921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3689" y="1906413"/>
            <a:ext cx="2996053" cy="1606579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909DF083-8A0B-44A5-D873-3FD14C6095F5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7A2A52F1-9190-F023-BB26-186244CD041F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28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422F0C6-B0A3-D099-4338-F20FD773E7E0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1996E8-7ECA-ED6A-0BC6-75B60B6B38B1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35D6F77B-26FA-2F2F-1337-16737FF0A03D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B559E09-74EC-19B5-53EA-AF027E652B7C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1B561974-A3C9-9C4F-4249-8DFBD7CA26DD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Rectangle : coins arrondis 18">
                <a:extLst>
                  <a:ext uri="{FF2B5EF4-FFF2-40B4-BE49-F238E27FC236}">
                    <a16:creationId xmlns:a16="http://schemas.microsoft.com/office/drawing/2014/main" id="{D5982A79-73DA-B4DC-BAEF-9145CEB04828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EB3119C5-C8E1-5DA9-8794-9D9F0469400E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621D15BD-D0D2-290F-4735-8F28A1CD2FF4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064323F4-C540-747F-BB71-60B903518B6C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CA1861FF-05AB-E527-505B-A63BE8F17FC9}"/>
                  </a:ext>
                </a:extLst>
              </p:cNvPr>
              <p:cNvCxnSpPr>
                <a:cxnSpLocks/>
                <a:stCxn id="27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7D7D7B29-65D5-9A5D-1513-8DD215B4402C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EDF9BB9-C7D1-D40C-EB2B-33300A312EF7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05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7F2CA8-350F-BFC1-3C8F-FEB1BB7016AA}"/>
              </a:ext>
            </a:extLst>
          </p:cNvPr>
          <p:cNvSpPr txBox="1"/>
          <p:nvPr/>
        </p:nvSpPr>
        <p:spPr>
          <a:xfrm>
            <a:off x="776100" y="1047508"/>
            <a:ext cx="976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La séquence de mouvement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6C0A0A-B5EE-D3FD-5729-D0DAD0925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23" y="1543046"/>
            <a:ext cx="2209662" cy="18859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09E3CE-24A1-0B27-C5D3-916837F57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519" y="1541342"/>
            <a:ext cx="2268486" cy="18859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D185AD0-F00E-4462-5142-66AAA4994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444" y="3939379"/>
            <a:ext cx="2207264" cy="188595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BA18069-0634-9F0D-D0CE-352E43A5E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696" y="4005668"/>
            <a:ext cx="2214081" cy="1952353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CBFABA73-5988-AEB6-428E-AC1FD9E13655}"/>
              </a:ext>
            </a:extLst>
          </p:cNvPr>
          <p:cNvSpPr/>
          <p:nvPr/>
        </p:nvSpPr>
        <p:spPr>
          <a:xfrm>
            <a:off x="5011783" y="2420983"/>
            <a:ext cx="426720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F44F7B47-124B-8402-93A3-499FF281E040}"/>
              </a:ext>
            </a:extLst>
          </p:cNvPr>
          <p:cNvSpPr/>
          <p:nvPr/>
        </p:nvSpPr>
        <p:spPr>
          <a:xfrm rot="5400000">
            <a:off x="7573715" y="3591730"/>
            <a:ext cx="426720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FEAFBB4-7AB3-7883-1C25-A0DD43285E2C}"/>
              </a:ext>
            </a:extLst>
          </p:cNvPr>
          <p:cNvSpPr/>
          <p:nvPr/>
        </p:nvSpPr>
        <p:spPr>
          <a:xfrm flipH="1">
            <a:off x="4915390" y="4746712"/>
            <a:ext cx="426720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0AF3C5-84D5-2DB3-7774-464E6D546012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2C0FE20-6690-DC11-EDCB-AA7DD76B5B73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743E955-F75B-0560-899A-60C5E817306A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DFB375F-817C-5593-D021-F350E977816A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3FA57EA0-4195-72CC-D8B3-C2541C8254F6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 : coins arrondis 20">
                <a:extLst>
                  <a:ext uri="{FF2B5EF4-FFF2-40B4-BE49-F238E27FC236}">
                    <a16:creationId xmlns:a16="http://schemas.microsoft.com/office/drawing/2014/main" id="{41E518BD-9CB9-B3EA-B5A9-42FD5FDB5332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2A77C178-1788-26AE-1B31-697166561424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35992FDD-52CB-D117-D114-8740E3B27DBA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62B6369F-E82D-B593-4474-BC4A310475B1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01A41BCD-2A40-AE83-DA91-8B881CEB5728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6A65A383-B356-5B51-4CB3-97DC2E3FF496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ACC8114-0EE7-B370-0E4E-CC3F92DBABBC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  <p:sp>
        <p:nvSpPr>
          <p:cNvPr id="27" name="object 7">
            <a:extLst>
              <a:ext uri="{FF2B5EF4-FFF2-40B4-BE49-F238E27FC236}">
                <a16:creationId xmlns:a16="http://schemas.microsoft.com/office/drawing/2014/main" id="{89CD16FF-CCF2-39A6-0BB4-AF5AC8837A4B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B0F671EB-C972-03D3-DAFC-145B96B51FEA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29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Types de locomotion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E39AB02-2960-1B00-7ADD-1143881D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862" y="1189971"/>
            <a:ext cx="3663174" cy="20640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116B9B7-7485-D2FD-4A98-6E24BB297F98}"/>
              </a:ext>
            </a:extLst>
          </p:cNvPr>
          <p:cNvSpPr txBox="1"/>
          <p:nvPr/>
        </p:nvSpPr>
        <p:spPr>
          <a:xfrm>
            <a:off x="4753605" y="3256572"/>
            <a:ext cx="22576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Proposition par </a:t>
            </a:r>
            <a:r>
              <a:rPr lang="fr-FR" sz="1200" b="1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Roh</a:t>
            </a:r>
            <a:r>
              <a:rPr lang="fr-FR" sz="12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A8BE013-6762-712C-C6E3-D83DB7D12E0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3844" y="3865842"/>
            <a:ext cx="6737205" cy="164984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E8C204E-5D44-D400-CF2E-2F5E734A764D}"/>
              </a:ext>
            </a:extLst>
          </p:cNvPr>
          <p:cNvSpPr txBox="1"/>
          <p:nvPr/>
        </p:nvSpPr>
        <p:spPr>
          <a:xfrm>
            <a:off x="4554622" y="5555603"/>
            <a:ext cx="26556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Proposition par </a:t>
            </a:r>
            <a:r>
              <a:rPr lang="fr-FR" sz="1200" b="1" u="none" strike="noStrike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Kassim</a:t>
            </a:r>
            <a:r>
              <a:rPr lang="fr-FR" sz="12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9DC4F3DE-CB53-BB96-0303-D0DE6372553C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6668A306-3153-3B3A-E897-EA36560602A0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3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4. Une conception optimale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7F2CA8-350F-BFC1-3C8F-FEB1BB7016AA}"/>
              </a:ext>
            </a:extLst>
          </p:cNvPr>
          <p:cNvSpPr txBox="1"/>
          <p:nvPr/>
        </p:nvSpPr>
        <p:spPr>
          <a:xfrm>
            <a:off x="1031666" y="1073929"/>
            <a:ext cx="9766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Une trompe d’éléphant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8CC9EEC-373D-2D27-ACA5-9387781AD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66" y="1649312"/>
            <a:ext cx="4463443" cy="22865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0BC264-E5C2-C932-02B4-4B998ADC6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44" y="2757741"/>
            <a:ext cx="4677055" cy="3026330"/>
          </a:xfrm>
          <a:prstGeom prst="rect">
            <a:avLst/>
          </a:prstGeom>
        </p:spPr>
      </p:pic>
      <p:sp>
        <p:nvSpPr>
          <p:cNvPr id="2" name="object 7">
            <a:extLst>
              <a:ext uri="{FF2B5EF4-FFF2-40B4-BE49-F238E27FC236}">
                <a16:creationId xmlns:a16="http://schemas.microsoft.com/office/drawing/2014/main" id="{8624751E-A6B0-DEE0-C0C9-8E9AB0BB5AE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A0F7EB5-31C1-CBA3-3A4A-6F1FEC4881DF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30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A649A4-AC8C-1B3B-3962-5182577324A5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F3A92D2-8A8F-EB52-4BBD-BCC9E09135E6}"/>
              </a:ext>
            </a:extLst>
          </p:cNvPr>
          <p:cNvGrpSpPr/>
          <p:nvPr/>
        </p:nvGrpSpPr>
        <p:grpSpPr>
          <a:xfrm>
            <a:off x="10287000" y="236242"/>
            <a:ext cx="2363809" cy="749331"/>
            <a:chOff x="9994900" y="240277"/>
            <a:chExt cx="2363809" cy="74933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F687EE86-3CEE-6200-F487-93FD384C350D}"/>
                </a:ext>
              </a:extLst>
            </p:cNvPr>
            <p:cNvGrpSpPr/>
            <p:nvPr/>
          </p:nvGrpSpPr>
          <p:grpSpPr>
            <a:xfrm>
              <a:off x="9994900" y="240277"/>
              <a:ext cx="1689100" cy="749331"/>
              <a:chOff x="788092" y="1131981"/>
              <a:chExt cx="10615816" cy="4612906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44D358D-E1EB-13C7-9033-D44D4C6C2575}"/>
                  </a:ext>
                </a:extLst>
              </p:cNvPr>
              <p:cNvSpPr txBox="1"/>
              <p:nvPr/>
            </p:nvSpPr>
            <p:spPr>
              <a:xfrm>
                <a:off x="2004701" y="1133196"/>
                <a:ext cx="8182597" cy="2571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fr-FR" sz="18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EF83EEC3-ACB5-4284-5273-EF5DA966AE37}"/>
                  </a:ext>
                </a:extLst>
              </p:cNvPr>
              <p:cNvSpPr/>
              <p:nvPr/>
            </p:nvSpPr>
            <p:spPr>
              <a:xfrm>
                <a:off x="788092" y="2566997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62F1762A-0CA3-D4A0-7C64-912111CCE5DD}"/>
                  </a:ext>
                </a:extLst>
              </p:cNvPr>
              <p:cNvSpPr/>
              <p:nvPr/>
            </p:nvSpPr>
            <p:spPr>
              <a:xfrm>
                <a:off x="4489796" y="2585633"/>
                <a:ext cx="3212408" cy="315925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5E497DA-3EFB-3E7D-AFBE-80166F6A0ACB}"/>
                  </a:ext>
                </a:extLst>
              </p:cNvPr>
              <p:cNvSpPr/>
              <p:nvPr/>
            </p:nvSpPr>
            <p:spPr>
              <a:xfrm>
                <a:off x="8191500" y="2565550"/>
                <a:ext cx="3212408" cy="3159254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628686AD-A8AF-5655-6A8C-8CC60E3D051D}"/>
                  </a:ext>
                </a:extLst>
              </p:cNvPr>
              <p:cNvSpPr/>
              <p:nvPr/>
            </p:nvSpPr>
            <p:spPr>
              <a:xfrm flipH="1">
                <a:off x="2309518" y="2097413"/>
                <a:ext cx="6293252" cy="897766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Arc 19">
                <a:extLst>
                  <a:ext uri="{FF2B5EF4-FFF2-40B4-BE49-F238E27FC236}">
                    <a16:creationId xmlns:a16="http://schemas.microsoft.com/office/drawing/2014/main" id="{BDC4DCBE-0C3A-68AA-772F-7B695CFE9997}"/>
                  </a:ext>
                </a:extLst>
              </p:cNvPr>
              <p:cNvSpPr/>
              <p:nvPr/>
            </p:nvSpPr>
            <p:spPr>
              <a:xfrm>
                <a:off x="3674008" y="2096078"/>
                <a:ext cx="6208473" cy="948720"/>
              </a:xfrm>
              <a:prstGeom prst="arc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EDC5DF9F-ACB0-077B-FDB0-46A03269A0A8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>
                <a:off x="6095999" y="2096078"/>
                <a:ext cx="1" cy="481569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 : coins arrondis 21">
                <a:extLst>
                  <a:ext uri="{FF2B5EF4-FFF2-40B4-BE49-F238E27FC236}">
                    <a16:creationId xmlns:a16="http://schemas.microsoft.com/office/drawing/2014/main" id="{6B4FC7F2-3A9A-8119-F786-DB8CF6643579}"/>
                  </a:ext>
                </a:extLst>
              </p:cNvPr>
              <p:cNvSpPr/>
              <p:nvPr/>
            </p:nvSpPr>
            <p:spPr>
              <a:xfrm>
                <a:off x="1943099" y="1131981"/>
                <a:ext cx="8305800" cy="964097"/>
              </a:xfrm>
              <a:prstGeom prst="roundRect">
                <a:avLst/>
              </a:prstGeom>
              <a:solidFill>
                <a:schemeClr val="accent1">
                  <a:lumMod val="75000"/>
                </a:schemeClr>
              </a:solidFill>
              <a:ln w="317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F5355C7-7A7E-9857-6DD6-44DF602944E6}"/>
                </a:ext>
              </a:extLst>
            </p:cNvPr>
            <p:cNvSpPr txBox="1"/>
            <p:nvPr/>
          </p:nvSpPr>
          <p:spPr>
            <a:xfrm>
              <a:off x="11164909" y="621281"/>
              <a:ext cx="11938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Phase-3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2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Aperçu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3072EB-3CCF-9973-4CCA-CB10D8B8D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45550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ver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 robot flexible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solidFill>
                  <a:schemeClr val="bg1">
                    <a:lumMod val="8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conception optimale</a:t>
            </a:r>
          </a:p>
          <a:p>
            <a:pPr marL="457200" indent="-457200">
              <a:buFont typeface="+mj-lt"/>
              <a:buAutoNum type="arabicPeriod"/>
            </a:pPr>
            <a:endParaRPr lang="fr-FR" sz="2200" dirty="0">
              <a:solidFill>
                <a:schemeClr val="bg1">
                  <a:lumMod val="8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200" dirty="0">
                <a:latin typeface="Cambria" panose="02040503050406030204" pitchFamily="18" charset="0"/>
                <a:ea typeface="Cambria" panose="02040503050406030204" pitchFamily="18" charset="0"/>
              </a:rPr>
              <a:t>Conclusions et perspectives</a:t>
            </a: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AC504FB9-2052-C169-567E-D07EC2A376D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6612F7F-C9C3-2367-6078-7188D3BBADA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31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5. Conclusion et perspectives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8C5CB1-7CBE-9A76-7711-322C2FC53ADB}"/>
              </a:ext>
            </a:extLst>
          </p:cNvPr>
          <p:cNvSpPr txBox="1"/>
          <p:nvPr/>
        </p:nvSpPr>
        <p:spPr>
          <a:xfrm>
            <a:off x="10597668" y="743387"/>
            <a:ext cx="1193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  <a:latin typeface="Raleway" pitchFamily="2" charset="0"/>
              </a:rPr>
              <a:t>Phase-2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7B9D4-381A-3963-BAF3-72BEE8B80F9A}"/>
              </a:ext>
            </a:extLst>
          </p:cNvPr>
          <p:cNvSpPr txBox="1"/>
          <p:nvPr/>
        </p:nvSpPr>
        <p:spPr>
          <a:xfrm>
            <a:off x="838200" y="1344290"/>
            <a:ext cx="7893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✓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 robot d’inspection pour les diamètres inférieures de 150 mm</a:t>
            </a:r>
          </a:p>
          <a:p>
            <a:endParaRPr lang="fr-FR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✓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Phase-1: Développement d’un robot ver- Modèle rigide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✓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Phase-2: Vers une conception flexible-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✓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Phase-3: Une conception optimale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983D922-C9CA-5CE1-85A7-2B32578A7C41}"/>
              </a:ext>
            </a:extLst>
          </p:cNvPr>
          <p:cNvSpPr txBox="1"/>
          <p:nvPr/>
        </p:nvSpPr>
        <p:spPr>
          <a:xfrm>
            <a:off x="838200" y="3649697"/>
            <a:ext cx="78930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Validation des modèles de force: Statique et Dynamique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Une loi de commande commune: Le module ver et la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Validation expérimentale de la nouvelle conception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1C9E1BE7-DEC7-7DED-157B-8FA4B35AEAB5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FEA5F001-96C8-78AD-2C52-4FB4C2FEF478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32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039DB30E-C3ED-4CEE-9F6D-2C7541F30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mammifère&#10;&#10;Description générée automatiquement">
            <a:extLst>
              <a:ext uri="{FF2B5EF4-FFF2-40B4-BE49-F238E27FC236}">
                <a16:creationId xmlns:a16="http://schemas.microsoft.com/office/drawing/2014/main" id="{0F538AFD-0DA5-B348-0B81-6CEB17031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r="25945" b="-1"/>
          <a:stretch/>
        </p:blipFill>
        <p:spPr>
          <a:xfrm>
            <a:off x="8229600" y="4318897"/>
            <a:ext cx="3962400" cy="2539101"/>
          </a:xfrm>
          <a:custGeom>
            <a:avLst/>
            <a:gdLst/>
            <a:ahLst/>
            <a:cxnLst/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3076" name="Picture 4" descr="Robotic Arm Inspired By Elephant Trunk | Alqudaihy's Design Blog">
            <a:extLst>
              <a:ext uri="{FF2B5EF4-FFF2-40B4-BE49-F238E27FC236}">
                <a16:creationId xmlns:a16="http://schemas.microsoft.com/office/drawing/2014/main" id="{2BE3CC2F-5D08-B3D7-7E85-51BA7317A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" r="14606"/>
          <a:stretch/>
        </p:blipFill>
        <p:spPr bwMode="auto">
          <a:xfrm>
            <a:off x="3" y="3"/>
            <a:ext cx="3808708" cy="3530598"/>
          </a:xfrm>
          <a:custGeom>
            <a:avLst/>
            <a:gdLst/>
            <a:ahLst/>
            <a:cxnLst/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15EDF190-6960-43A1-740B-602C8B944B3A}"/>
              </a:ext>
            </a:extLst>
          </p:cNvPr>
          <p:cNvSpPr txBox="1">
            <a:spLocks/>
          </p:cNvSpPr>
          <p:nvPr/>
        </p:nvSpPr>
        <p:spPr>
          <a:xfrm>
            <a:off x="2334966" y="19079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800" b="1" dirty="0">
                <a:latin typeface="Cambria" panose="02040503050406030204" pitchFamily="18" charset="0"/>
                <a:ea typeface="Cambria" panose="02040503050406030204" pitchFamily="18" charset="0"/>
              </a:rPr>
              <a:t>Merci de votre attention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A76A206-16BD-9ED1-4472-0A99617B37E6}"/>
              </a:ext>
            </a:extLst>
          </p:cNvPr>
          <p:cNvSpPr txBox="1">
            <a:spLocks/>
          </p:cNvSpPr>
          <p:nvPr/>
        </p:nvSpPr>
        <p:spPr>
          <a:xfrm>
            <a:off x="1996440" y="2769278"/>
            <a:ext cx="3808708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Swaminath VENKATESWARAN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Enseignant-Chercheur, De Vinci </a:t>
            </a:r>
            <a:r>
              <a:rPr lang="fr-FR" sz="1300" b="0" kern="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Research</a:t>
            </a: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Center (DVRC)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Ecole Supérieur d’ingénieurs Léonard de Vinci (ESILV), Courbevoie</a:t>
            </a:r>
          </a:p>
        </p:txBody>
      </p:sp>
      <p:pic>
        <p:nvPicPr>
          <p:cNvPr id="3078" name="Picture 6" descr="Swaminath Venkateswaran | Ecole Centrale Nantes - Academia.edu">
            <a:extLst>
              <a:ext uri="{FF2B5EF4-FFF2-40B4-BE49-F238E27FC236}">
                <a16:creationId xmlns:a16="http://schemas.microsoft.com/office/drawing/2014/main" id="{C7B42FEA-CA64-7E3A-5BF6-20351E5B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004" y="1657331"/>
            <a:ext cx="1372889" cy="13728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amien CHABLAT | Research Director, Head of REV team at LS2N (Laboratoire  des Sciences du Numérique de Nantes) | Doctor of Engineering | French  National Centre for Scientific Research, Paris | CNRS |">
            <a:extLst>
              <a:ext uri="{FF2B5EF4-FFF2-40B4-BE49-F238E27FC236}">
                <a16:creationId xmlns:a16="http://schemas.microsoft.com/office/drawing/2014/main" id="{EB81C102-B045-0CA3-0393-B29F8345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603" y="1657331"/>
            <a:ext cx="1372889" cy="13728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ject 2">
            <a:extLst>
              <a:ext uri="{FF2B5EF4-FFF2-40B4-BE49-F238E27FC236}">
                <a16:creationId xmlns:a16="http://schemas.microsoft.com/office/drawing/2014/main" id="{8752252F-762D-C1FB-F7C5-D942DD183A1E}"/>
              </a:ext>
            </a:extLst>
          </p:cNvPr>
          <p:cNvSpPr txBox="1">
            <a:spLocks/>
          </p:cNvSpPr>
          <p:nvPr/>
        </p:nvSpPr>
        <p:spPr>
          <a:xfrm>
            <a:off x="4964197" y="2747214"/>
            <a:ext cx="3497702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Damien CHABLAT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Directeur de recherche, CNRS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Ecole Centrale de Nantes, Nantes</a:t>
            </a:r>
          </a:p>
        </p:txBody>
      </p:sp>
      <p:pic>
        <p:nvPicPr>
          <p:cNvPr id="3082" name="Picture 10" descr="I'MTech] Quèsaco la bio-inspiration ?">
            <a:extLst>
              <a:ext uri="{FF2B5EF4-FFF2-40B4-BE49-F238E27FC236}">
                <a16:creationId xmlns:a16="http://schemas.microsoft.com/office/drawing/2014/main" id="{1CBF6F1D-145F-D0BC-C230-3C0E7286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r="33523" b="38352"/>
          <a:stretch/>
        </p:blipFill>
        <p:spPr bwMode="auto">
          <a:xfrm>
            <a:off x="8669628" y="1657331"/>
            <a:ext cx="1372890" cy="13728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7CA7CF95-AD89-5E2B-C5BF-4FED4D2F6D54}"/>
              </a:ext>
            </a:extLst>
          </p:cNvPr>
          <p:cNvSpPr txBox="1">
            <a:spLocks/>
          </p:cNvSpPr>
          <p:nvPr/>
        </p:nvSpPr>
        <p:spPr>
          <a:xfrm>
            <a:off x="7650681" y="2769278"/>
            <a:ext cx="3497702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Frédéric BOYER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Enseignant-Chercheur,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IMT Atlantique, Nantes</a:t>
            </a:r>
          </a:p>
        </p:txBody>
      </p:sp>
      <p:pic>
        <p:nvPicPr>
          <p:cNvPr id="2050" name="Picture 2" descr="Photo de profil de Renaud HENRY">
            <a:extLst>
              <a:ext uri="{FF2B5EF4-FFF2-40B4-BE49-F238E27FC236}">
                <a16:creationId xmlns:a16="http://schemas.microsoft.com/office/drawing/2014/main" id="{CC9B5CC3-DB59-33BC-8877-3E4AC6DF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702" y="4388798"/>
            <a:ext cx="1372889" cy="1302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500DAEAB-E241-42BD-E2F3-188A19DEB49D}"/>
              </a:ext>
            </a:extLst>
          </p:cNvPr>
          <p:cNvSpPr txBox="1">
            <a:spLocks/>
          </p:cNvSpPr>
          <p:nvPr/>
        </p:nvSpPr>
        <p:spPr>
          <a:xfrm>
            <a:off x="110768" y="5406070"/>
            <a:ext cx="3497702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Renaud HENRY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Développer Senior RPA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Novel Conseil, Issy-les-Moulineaux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5917C48-64D8-22C9-8E46-912B22D4DF6D}"/>
              </a:ext>
            </a:extLst>
          </p:cNvPr>
          <p:cNvSpPr txBox="1">
            <a:spLocks/>
          </p:cNvSpPr>
          <p:nvPr/>
        </p:nvSpPr>
        <p:spPr>
          <a:xfrm>
            <a:off x="2629846" y="5406070"/>
            <a:ext cx="3497702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Mathieu POREZ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Enseignant-Chercheur,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IMT Atlantique, Nantes</a:t>
            </a:r>
          </a:p>
        </p:txBody>
      </p:sp>
      <p:pic>
        <p:nvPicPr>
          <p:cNvPr id="2054" name="Picture 6" descr="Photo de profil de Daniel Kanaan - Eng., PhD">
            <a:extLst>
              <a:ext uri="{FF2B5EF4-FFF2-40B4-BE49-F238E27FC236}">
                <a16:creationId xmlns:a16="http://schemas.microsoft.com/office/drawing/2014/main" id="{237B3FD3-4CCE-980C-1C10-6DBD1F2ED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65" y="4388798"/>
            <a:ext cx="1330777" cy="1302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53CE215F-9BE7-9218-DC9B-21F09EFDE9A4}"/>
              </a:ext>
            </a:extLst>
          </p:cNvPr>
          <p:cNvSpPr txBox="1">
            <a:spLocks/>
          </p:cNvSpPr>
          <p:nvPr/>
        </p:nvSpPr>
        <p:spPr>
          <a:xfrm>
            <a:off x="5227690" y="5406489"/>
            <a:ext cx="3497702" cy="1074012"/>
          </a:xfrm>
          <a:prstGeom prst="rect">
            <a:avLst/>
          </a:prstGeom>
        </p:spPr>
        <p:txBody>
          <a:bodyPr vert="horz" wrap="square" lIns="0" tIns="367665" rIns="0" bIns="0" rtlCol="0">
            <a:spAutoFit/>
          </a:bodyPr>
          <a:lstStyle>
            <a:lvl1pPr>
              <a:defRPr sz="3000" b="1" i="0">
                <a:solidFill>
                  <a:srgbClr val="CF115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Daniel KANAAN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Project </a:t>
            </a:r>
            <a:r>
              <a:rPr lang="fr-FR" sz="1300" b="0" kern="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Director</a:t>
            </a: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</a:p>
          <a:p>
            <a:pPr marL="12700" marR="20955" algn="ctr">
              <a:spcBef>
                <a:spcPts val="400"/>
              </a:spcBef>
            </a:pP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Veolia </a:t>
            </a:r>
            <a:r>
              <a:rPr lang="fr-FR" sz="1300" b="0" kern="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Nuclear</a:t>
            </a:r>
            <a:r>
              <a:rPr lang="fr-FR" sz="1300" b="0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Solutions,  Lyon</a:t>
            </a:r>
          </a:p>
        </p:txBody>
      </p:sp>
      <p:pic>
        <p:nvPicPr>
          <p:cNvPr id="1026" name="Picture 2" descr="Mathieu Porez">
            <a:extLst>
              <a:ext uri="{FF2B5EF4-FFF2-40B4-BE49-F238E27FC236}">
                <a16:creationId xmlns:a16="http://schemas.microsoft.com/office/drawing/2014/main" id="{B43FED15-6232-CFD6-3877-E10EE983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83" y="4388798"/>
            <a:ext cx="1372889" cy="1302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IT DE COM 2021 | Biomim'expo">
            <a:extLst>
              <a:ext uri="{FF2B5EF4-FFF2-40B4-BE49-F238E27FC236}">
                <a16:creationId xmlns:a16="http://schemas.microsoft.com/office/drawing/2014/main" id="{C9E274A1-FDD2-D55C-EFD1-19A7B2FF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528" y="2801949"/>
            <a:ext cx="1131242" cy="107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01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Systèmes mécaniques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35F30A-2B5D-10E4-658A-70BDDFD66836}"/>
              </a:ext>
            </a:extLst>
          </p:cNvPr>
          <p:cNvSpPr/>
          <p:nvPr/>
        </p:nvSpPr>
        <p:spPr>
          <a:xfrm>
            <a:off x="4542818" y="1162455"/>
            <a:ext cx="2733472" cy="45330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Systèmes de locomotion mécaniques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12E80D3-9BCC-13A7-E26E-C4CD83F13DC6}"/>
              </a:ext>
            </a:extLst>
          </p:cNvPr>
          <p:cNvGrpSpPr/>
          <p:nvPr/>
        </p:nvGrpSpPr>
        <p:grpSpPr>
          <a:xfrm>
            <a:off x="3239311" y="1840684"/>
            <a:ext cx="1303507" cy="1588316"/>
            <a:chOff x="3239311" y="1760706"/>
            <a:chExt cx="1303507" cy="1668294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0B94E27-96ED-7B8F-77D0-B6F6E5090B6C}"/>
                </a:ext>
              </a:extLst>
            </p:cNvPr>
            <p:cNvCxnSpPr>
              <a:stCxn id="2" idx="1"/>
            </p:cNvCxnSpPr>
            <p:nvPr/>
          </p:nvCxnSpPr>
          <p:spPr>
            <a:xfrm flipH="1">
              <a:off x="4027251" y="3429000"/>
              <a:ext cx="5155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F6C5383-4242-67CD-4482-B1BF7EB7FD2E}"/>
                </a:ext>
              </a:extLst>
            </p:cNvPr>
            <p:cNvCxnSpPr>
              <a:cxnSpLocks/>
            </p:cNvCxnSpPr>
            <p:nvPr/>
          </p:nvCxnSpPr>
          <p:spPr>
            <a:xfrm>
              <a:off x="4027251" y="1760706"/>
              <a:ext cx="0" cy="1668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D73643E1-20E4-FE2E-221F-01E2E53D0D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9311" y="1760706"/>
              <a:ext cx="787940" cy="0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F6DBFD4-9DC9-8C5C-06A5-FD3189E52C19}"/>
              </a:ext>
            </a:extLst>
          </p:cNvPr>
          <p:cNvGrpSpPr/>
          <p:nvPr/>
        </p:nvGrpSpPr>
        <p:grpSpPr>
          <a:xfrm>
            <a:off x="3239311" y="3429001"/>
            <a:ext cx="787940" cy="1588314"/>
            <a:chOff x="3239311" y="3429000"/>
            <a:chExt cx="787940" cy="1877333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F11B6CE-2AAC-4275-82DF-27BCF614CE00}"/>
                </a:ext>
              </a:extLst>
            </p:cNvPr>
            <p:cNvCxnSpPr>
              <a:cxnSpLocks/>
            </p:cNvCxnSpPr>
            <p:nvPr/>
          </p:nvCxnSpPr>
          <p:spPr>
            <a:xfrm>
              <a:off x="4027251" y="3429000"/>
              <a:ext cx="0" cy="1877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89959F7-A619-36EE-11B5-8FB9FDFE5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9311" y="5306333"/>
              <a:ext cx="787940" cy="0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Robotics Innovatory &gt; Research &gt; Current researches">
            <a:extLst>
              <a:ext uri="{FF2B5EF4-FFF2-40B4-BE49-F238E27FC236}">
                <a16:creationId xmlns:a16="http://schemas.microsoft.com/office/drawing/2014/main" id="{38CCFB11-A557-D205-EB87-6BEB1025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5" y="1052239"/>
            <a:ext cx="1836354" cy="158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35B788CF-CA82-6BAF-CCF5-4D16F079D4D3}"/>
              </a:ext>
            </a:extLst>
          </p:cNvPr>
          <p:cNvSpPr txBox="1"/>
          <p:nvPr/>
        </p:nvSpPr>
        <p:spPr>
          <a:xfrm>
            <a:off x="811710" y="2697367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à roues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Tracked Robots">
            <a:extLst>
              <a:ext uri="{FF2B5EF4-FFF2-40B4-BE49-F238E27FC236}">
                <a16:creationId xmlns:a16="http://schemas.microsoft.com/office/drawing/2014/main" id="{50B1E954-5380-45F6-F65E-6006AD0E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94" y="4038935"/>
            <a:ext cx="2063855" cy="147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9D6BE7E4-44D5-57E9-D952-B18BAE4E06DF}"/>
              </a:ext>
            </a:extLst>
          </p:cNvPr>
          <p:cNvSpPr txBox="1"/>
          <p:nvPr/>
        </p:nvSpPr>
        <p:spPr>
          <a:xfrm>
            <a:off x="929078" y="5427689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rampant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9F846A8-581C-0E2B-D5A4-FF7FFEDE191A}"/>
              </a:ext>
            </a:extLst>
          </p:cNvPr>
          <p:cNvCxnSpPr/>
          <p:nvPr/>
        </p:nvCxnSpPr>
        <p:spPr>
          <a:xfrm flipH="1">
            <a:off x="7276290" y="3429000"/>
            <a:ext cx="515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609F04C-30AF-7D66-619D-A0340C923A24}"/>
              </a:ext>
            </a:extLst>
          </p:cNvPr>
          <p:cNvCxnSpPr>
            <a:cxnSpLocks/>
          </p:cNvCxnSpPr>
          <p:nvPr/>
        </p:nvCxnSpPr>
        <p:spPr>
          <a:xfrm>
            <a:off x="7791857" y="1840684"/>
            <a:ext cx="0" cy="1588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F84B50C-1AB9-B048-0393-BAB73A5D7092}"/>
              </a:ext>
            </a:extLst>
          </p:cNvPr>
          <p:cNvCxnSpPr>
            <a:cxnSpLocks/>
          </p:cNvCxnSpPr>
          <p:nvPr/>
        </p:nvCxnSpPr>
        <p:spPr>
          <a:xfrm flipH="1">
            <a:off x="7791857" y="1840684"/>
            <a:ext cx="787940" cy="0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9D56FBE-BB6A-63B4-E267-EA369BF6FBBE}"/>
              </a:ext>
            </a:extLst>
          </p:cNvPr>
          <p:cNvCxnSpPr>
            <a:cxnSpLocks/>
          </p:cNvCxnSpPr>
          <p:nvPr/>
        </p:nvCxnSpPr>
        <p:spPr>
          <a:xfrm>
            <a:off x="7791857" y="3429000"/>
            <a:ext cx="0" cy="1588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F00A82F-668A-CA32-F08D-5D6E126828CA}"/>
              </a:ext>
            </a:extLst>
          </p:cNvPr>
          <p:cNvCxnSpPr>
            <a:cxnSpLocks/>
          </p:cNvCxnSpPr>
          <p:nvPr/>
        </p:nvCxnSpPr>
        <p:spPr>
          <a:xfrm flipH="1">
            <a:off x="7795709" y="5017315"/>
            <a:ext cx="787940" cy="0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 49">
            <a:extLst>
              <a:ext uri="{FF2B5EF4-FFF2-40B4-BE49-F238E27FC236}">
                <a16:creationId xmlns:a16="http://schemas.microsoft.com/office/drawing/2014/main" id="{7E227118-B28D-FBB4-5EC5-CB8BC5860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70" y="1052239"/>
            <a:ext cx="2119250" cy="1588316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5C0CA3F1-2A6E-B69C-8445-9E772AB53D24}"/>
              </a:ext>
            </a:extLst>
          </p:cNvPr>
          <p:cNvSpPr txBox="1"/>
          <p:nvPr/>
        </p:nvSpPr>
        <p:spPr>
          <a:xfrm>
            <a:off x="8740933" y="2697294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à vis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6" name="Picture 10" descr="Pneumatic Pipe Crawler">
            <a:extLst>
              <a:ext uri="{FF2B5EF4-FFF2-40B4-BE49-F238E27FC236}">
                <a16:creationId xmlns:a16="http://schemas.microsoft.com/office/drawing/2014/main" id="{81FDB66C-D0B3-40B9-3ADC-7D30C48BA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4373" b="11819"/>
          <a:stretch/>
        </p:blipFill>
        <p:spPr bwMode="auto">
          <a:xfrm>
            <a:off x="8728996" y="4288586"/>
            <a:ext cx="2143124" cy="124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DF4EC18E-A131-E1C3-6515-A07D40D77E79}"/>
              </a:ext>
            </a:extLst>
          </p:cNvPr>
          <p:cNvSpPr txBox="1"/>
          <p:nvPr/>
        </p:nvSpPr>
        <p:spPr>
          <a:xfrm>
            <a:off x="8715034" y="5505851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pneumatique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254E6D87-43EC-CC22-945A-79EF5E9334CC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6E6E58F-D4F6-20E9-A68F-AD7A7EC38D4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4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  <p:bldP spid="41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Systèmes bio-inspirés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35F30A-2B5D-10E4-658A-70BDDFD66836}"/>
              </a:ext>
            </a:extLst>
          </p:cNvPr>
          <p:cNvSpPr/>
          <p:nvPr/>
        </p:nvSpPr>
        <p:spPr>
          <a:xfrm>
            <a:off x="4542818" y="1162455"/>
            <a:ext cx="2733472" cy="453309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gradFill flip="none" rotWithShape="1">
              <a:gsLst>
                <a:gs pos="24000">
                  <a:schemeClr val="accent1">
                    <a:lumMod val="5000"/>
                    <a:lumOff val="9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Systèmes</a:t>
            </a:r>
          </a:p>
          <a:p>
            <a:pPr algn="ctr"/>
            <a:r>
              <a:rPr lang="fr-FR" sz="2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bio-inspirés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12E80D3-9BCC-13A7-E26E-C4CD83F13DC6}"/>
              </a:ext>
            </a:extLst>
          </p:cNvPr>
          <p:cNvGrpSpPr/>
          <p:nvPr/>
        </p:nvGrpSpPr>
        <p:grpSpPr>
          <a:xfrm>
            <a:off x="3239311" y="1840684"/>
            <a:ext cx="1303507" cy="1588316"/>
            <a:chOff x="3239311" y="1760706"/>
            <a:chExt cx="1303507" cy="1668294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E0B94E27-96ED-7B8F-77D0-B6F6E5090B6C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4027251" y="3429000"/>
              <a:ext cx="5155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F6C5383-4242-67CD-4482-B1BF7EB7FD2E}"/>
                </a:ext>
              </a:extLst>
            </p:cNvPr>
            <p:cNvCxnSpPr>
              <a:cxnSpLocks/>
            </p:cNvCxnSpPr>
            <p:nvPr/>
          </p:nvCxnSpPr>
          <p:spPr>
            <a:xfrm>
              <a:off x="4027251" y="1760706"/>
              <a:ext cx="0" cy="16682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D73643E1-20E4-FE2E-221F-01E2E53D0D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9311" y="1760706"/>
              <a:ext cx="787940" cy="0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EF6DBFD4-9DC9-8C5C-06A5-FD3189E52C19}"/>
              </a:ext>
            </a:extLst>
          </p:cNvPr>
          <p:cNvGrpSpPr/>
          <p:nvPr/>
        </p:nvGrpSpPr>
        <p:grpSpPr>
          <a:xfrm>
            <a:off x="3239311" y="3429001"/>
            <a:ext cx="787940" cy="1588314"/>
            <a:chOff x="3239311" y="3429000"/>
            <a:chExt cx="787940" cy="1877333"/>
          </a:xfrm>
        </p:grpSpPr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DF11B6CE-2AAC-4275-82DF-27BCF614CE00}"/>
                </a:ext>
              </a:extLst>
            </p:cNvPr>
            <p:cNvCxnSpPr>
              <a:cxnSpLocks/>
            </p:cNvCxnSpPr>
            <p:nvPr/>
          </p:nvCxnSpPr>
          <p:spPr>
            <a:xfrm>
              <a:off x="4027251" y="3429000"/>
              <a:ext cx="0" cy="18773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89959F7-A619-36EE-11B5-8FB9FDFE5E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39311" y="5306333"/>
              <a:ext cx="787940" cy="0"/>
            </a:xfrm>
            <a:prstGeom prst="line">
              <a:avLst/>
            </a:prstGeom>
            <a:ln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35B788CF-CA82-6BAF-CCF5-4D16F079D4D3}"/>
              </a:ext>
            </a:extLst>
          </p:cNvPr>
          <p:cNvSpPr txBox="1"/>
          <p:nvPr/>
        </p:nvSpPr>
        <p:spPr>
          <a:xfrm>
            <a:off x="811710" y="2697367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de</a:t>
            </a:r>
            <a:r>
              <a:rPr lang="fr-FR" sz="1400" b="1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type abeille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D6BE7E4-44D5-57E9-D952-B18BAE4E06DF}"/>
              </a:ext>
            </a:extLst>
          </p:cNvPr>
          <p:cNvSpPr txBox="1"/>
          <p:nvPr/>
        </p:nvSpPr>
        <p:spPr>
          <a:xfrm>
            <a:off x="929078" y="5427689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de type serpent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9F846A8-581C-0E2B-D5A4-FF7FFEDE191A}"/>
              </a:ext>
            </a:extLst>
          </p:cNvPr>
          <p:cNvCxnSpPr/>
          <p:nvPr/>
        </p:nvCxnSpPr>
        <p:spPr>
          <a:xfrm flipH="1">
            <a:off x="7276290" y="3429000"/>
            <a:ext cx="515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609F04C-30AF-7D66-619D-A0340C923A24}"/>
              </a:ext>
            </a:extLst>
          </p:cNvPr>
          <p:cNvCxnSpPr>
            <a:cxnSpLocks/>
          </p:cNvCxnSpPr>
          <p:nvPr/>
        </p:nvCxnSpPr>
        <p:spPr>
          <a:xfrm>
            <a:off x="7791857" y="1840684"/>
            <a:ext cx="0" cy="1588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F84B50C-1AB9-B048-0393-BAB73A5D7092}"/>
              </a:ext>
            </a:extLst>
          </p:cNvPr>
          <p:cNvCxnSpPr>
            <a:cxnSpLocks/>
          </p:cNvCxnSpPr>
          <p:nvPr/>
        </p:nvCxnSpPr>
        <p:spPr>
          <a:xfrm flipH="1">
            <a:off x="7791857" y="1840684"/>
            <a:ext cx="787940" cy="0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9D56FBE-BB6A-63B4-E267-EA369BF6FBBE}"/>
              </a:ext>
            </a:extLst>
          </p:cNvPr>
          <p:cNvCxnSpPr>
            <a:cxnSpLocks/>
          </p:cNvCxnSpPr>
          <p:nvPr/>
        </p:nvCxnSpPr>
        <p:spPr>
          <a:xfrm>
            <a:off x="7791857" y="3429000"/>
            <a:ext cx="0" cy="15883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F00A82F-668A-CA32-F08D-5D6E126828CA}"/>
              </a:ext>
            </a:extLst>
          </p:cNvPr>
          <p:cNvCxnSpPr>
            <a:cxnSpLocks/>
          </p:cNvCxnSpPr>
          <p:nvPr/>
        </p:nvCxnSpPr>
        <p:spPr>
          <a:xfrm flipH="1">
            <a:off x="7795709" y="5017315"/>
            <a:ext cx="787940" cy="0"/>
          </a:xfrm>
          <a:prstGeom prst="line">
            <a:avLst/>
          </a:prstGeom>
          <a:ln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5C0CA3F1-2A6E-B69C-8445-9E772AB53D24}"/>
              </a:ext>
            </a:extLst>
          </p:cNvPr>
          <p:cNvSpPr txBox="1"/>
          <p:nvPr/>
        </p:nvSpPr>
        <p:spPr>
          <a:xfrm>
            <a:off x="8634466" y="2628900"/>
            <a:ext cx="23042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de type araignée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F4EC18E-A131-E1C3-6515-A07D40D77E79}"/>
              </a:ext>
            </a:extLst>
          </p:cNvPr>
          <p:cNvSpPr txBox="1"/>
          <p:nvPr/>
        </p:nvSpPr>
        <p:spPr>
          <a:xfrm>
            <a:off x="8715034" y="5505851"/>
            <a:ext cx="21431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 de type Gecko</a:t>
            </a:r>
            <a:endParaRPr lang="fr-FR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Inside Adam Savage's Cave: Awesome Robot Spider! - YouTube">
            <a:extLst>
              <a:ext uri="{FF2B5EF4-FFF2-40B4-BE49-F238E27FC236}">
                <a16:creationId xmlns:a16="http://schemas.microsoft.com/office/drawing/2014/main" id="{867D321D-EBA4-049D-5E47-1B4C0B4A9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3698" r="24781" b="3698"/>
          <a:stretch/>
        </p:blipFill>
        <p:spPr bwMode="auto">
          <a:xfrm>
            <a:off x="8715034" y="1230344"/>
            <a:ext cx="2018058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DCCBB0-075F-963F-FF94-8FA4CFC6E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034" y="4229100"/>
            <a:ext cx="2018058" cy="1312557"/>
          </a:xfrm>
          <a:prstGeom prst="rect">
            <a:avLst/>
          </a:prstGeom>
        </p:spPr>
      </p:pic>
      <p:pic>
        <p:nvPicPr>
          <p:cNvPr id="1028" name="Picture 4" descr="AmphiBot ‒ BioRob ‐ EPFL">
            <a:extLst>
              <a:ext uri="{FF2B5EF4-FFF2-40B4-BE49-F238E27FC236}">
                <a16:creationId xmlns:a16="http://schemas.microsoft.com/office/drawing/2014/main" id="{1850B500-3087-DBC3-E90A-10CFC922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01" y="4269462"/>
            <a:ext cx="2552266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light of the Robotic Bee - American Bee Journal">
            <a:extLst>
              <a:ext uri="{FF2B5EF4-FFF2-40B4-BE49-F238E27FC236}">
                <a16:creationId xmlns:a16="http://schemas.microsoft.com/office/drawing/2014/main" id="{3E7880CD-4920-2BB7-1717-78257FB8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5" y="1262976"/>
            <a:ext cx="2516888" cy="132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442C0B58-7436-604D-805D-A4FDDF2E63B5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6E2AB4C-8F4F-FF77-1129-26E6E93A9184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5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/>
      <p:bldP spid="41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Contexte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C0CA3F1-2A6E-B69C-8445-9E772AB53D24}"/>
              </a:ext>
            </a:extLst>
          </p:cNvPr>
          <p:cNvSpPr txBox="1"/>
          <p:nvPr/>
        </p:nvSpPr>
        <p:spPr>
          <a:xfrm>
            <a:off x="2882372" y="1201821"/>
            <a:ext cx="5431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Robots d’inspection de canalisation</a:t>
            </a:r>
            <a:endParaRPr lang="fr-F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27B863DA-930F-B6A7-4D79-F12446F0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758"/>
            <a:ext cx="10515600" cy="2962714"/>
          </a:xfrm>
        </p:spPr>
        <p:txBody>
          <a:bodyPr>
            <a:normAutofit fontScale="92500" lnSpcReduction="10000"/>
          </a:bodyPr>
          <a:lstStyle/>
          <a:p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Un rôle important dans des industries telles que le nucléaire, la chimie</a:t>
            </a:r>
          </a:p>
          <a:p>
            <a:endParaRPr lang="fr-F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fr-FR" sz="2000" dirty="0">
                <a:latin typeface="Cambria" panose="02040503050406030204" pitchFamily="18" charset="0"/>
                <a:ea typeface="Cambria" panose="02040503050406030204" pitchFamily="18" charset="0"/>
              </a:rPr>
              <a:t>Architecture d’un robot d’inspection de canalisation</a:t>
            </a:r>
          </a:p>
          <a:p>
            <a:pPr marL="0" indent="0">
              <a:buNone/>
            </a:pPr>
            <a:endParaRPr lang="fr-FR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lnSpc>
                <a:spcPct val="200000"/>
              </a:lnSpc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La tête</a:t>
            </a:r>
          </a:p>
          <a:p>
            <a:pPr lvl="1">
              <a:lnSpc>
                <a:spcPct val="200000"/>
              </a:lnSpc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La plate-forme</a:t>
            </a:r>
          </a:p>
          <a:p>
            <a:pPr lvl="1">
              <a:lnSpc>
                <a:spcPct val="200000"/>
              </a:lnSpc>
            </a:pPr>
            <a:r>
              <a:rPr lang="fr-FR" sz="1700" dirty="0">
                <a:latin typeface="Cambria" panose="02040503050406030204" pitchFamily="18" charset="0"/>
                <a:ea typeface="Cambria" panose="02040503050406030204" pitchFamily="18" charset="0"/>
              </a:rPr>
              <a:t>Les câbles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7D9F543-1067-6D37-BF49-27A2B8043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190" y="3140407"/>
            <a:ext cx="3449325" cy="225284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20FA5DC1-218A-5726-BF2F-D852017698C1}"/>
              </a:ext>
            </a:extLst>
          </p:cNvPr>
          <p:cNvSpPr/>
          <p:nvPr/>
        </p:nvSpPr>
        <p:spPr>
          <a:xfrm rot="20623406">
            <a:off x="7529486" y="3926059"/>
            <a:ext cx="1016508" cy="681539"/>
          </a:xfrm>
          <a:prstGeom prst="ellipse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CE53A81-492B-99BA-E54A-FE9CAA13E297}"/>
              </a:ext>
            </a:extLst>
          </p:cNvPr>
          <p:cNvSpPr/>
          <p:nvPr/>
        </p:nvSpPr>
        <p:spPr>
          <a:xfrm rot="887882">
            <a:off x="8931835" y="3498376"/>
            <a:ext cx="1097041" cy="681533"/>
          </a:xfrm>
          <a:prstGeom prst="ellipse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6DB8F70-E5D5-401B-AF53-379BC9D00890}"/>
              </a:ext>
            </a:extLst>
          </p:cNvPr>
          <p:cNvSpPr/>
          <p:nvPr/>
        </p:nvSpPr>
        <p:spPr>
          <a:xfrm rot="3337546">
            <a:off x="10214329" y="4653650"/>
            <a:ext cx="1097041" cy="681533"/>
          </a:xfrm>
          <a:prstGeom prst="ellipse">
            <a:avLst/>
          </a:prstGeom>
          <a:noFill/>
          <a:ln w="3492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E6C6CC30-F561-8CBF-4E76-9312A2F4AC28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6A151411-1B5C-9A6A-B2D3-A9EAD8E74469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6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5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A29BC8-2FD8-FC69-953A-8331F074BC79}"/>
              </a:ext>
            </a:extLst>
          </p:cNvPr>
          <p:cNvSpPr txBox="1"/>
          <p:nvPr/>
        </p:nvSpPr>
        <p:spPr>
          <a:xfrm>
            <a:off x="2882372" y="1201821"/>
            <a:ext cx="5431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Différents types de profils de tuyaux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511DF5-FEDB-E285-5CC8-7478EDB1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1" y="1803496"/>
            <a:ext cx="8904548" cy="134535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57E8406-F77A-1637-37F5-8607C7D6D2E0}"/>
              </a:ext>
            </a:extLst>
          </p:cNvPr>
          <p:cNvSpPr txBox="1"/>
          <p:nvPr/>
        </p:nvSpPr>
        <p:spPr>
          <a:xfrm>
            <a:off x="2550984" y="3559898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Problèmes rencontrés par les robots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E34DEB-A64D-0BB9-BB92-8E02EEB1C205}"/>
              </a:ext>
            </a:extLst>
          </p:cNvPr>
          <p:cNvSpPr txBox="1"/>
          <p:nvPr/>
        </p:nvSpPr>
        <p:spPr>
          <a:xfrm>
            <a:off x="838200" y="4134343"/>
            <a:ext cx="6094476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Le mouvement/la locomotion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Le positionnement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L’inspection de la zone souhaitée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L’intervention sur la zone souhaitée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7DD96EC-A121-9C70-D46D-D820828484F7}"/>
              </a:ext>
            </a:extLst>
          </p:cNvPr>
          <p:cNvSpPr txBox="1"/>
          <p:nvPr/>
        </p:nvSpPr>
        <p:spPr>
          <a:xfrm>
            <a:off x="1625601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7058427-2E0F-B5F3-468A-4C71DFFE8637}"/>
              </a:ext>
            </a:extLst>
          </p:cNvPr>
          <p:cNvSpPr txBox="1"/>
          <p:nvPr/>
        </p:nvSpPr>
        <p:spPr>
          <a:xfrm>
            <a:off x="3623928" y="3224565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B6CB64-3F3F-ED5B-B405-544D3C3E576C}"/>
              </a:ext>
            </a:extLst>
          </p:cNvPr>
          <p:cNvSpPr txBox="1"/>
          <p:nvPr/>
        </p:nvSpPr>
        <p:spPr>
          <a:xfrm>
            <a:off x="5179915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1C9163D-08A0-BA1B-F07E-6BEF19005A8E}"/>
              </a:ext>
            </a:extLst>
          </p:cNvPr>
          <p:cNvSpPr txBox="1"/>
          <p:nvPr/>
        </p:nvSpPr>
        <p:spPr>
          <a:xfrm>
            <a:off x="6912687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CFCFB9C-A48A-F6FE-3D2D-2E66B5EC3422}"/>
              </a:ext>
            </a:extLst>
          </p:cNvPr>
          <p:cNvSpPr txBox="1"/>
          <p:nvPr/>
        </p:nvSpPr>
        <p:spPr>
          <a:xfrm>
            <a:off x="8738116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(e)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395D0062-35C8-5BF2-457A-A40469341E9B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BE7333D6-F21E-4D42-61B0-148F47BEAB1D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7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Contexte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A29BC8-2FD8-FC69-953A-8331F074BC79}"/>
              </a:ext>
            </a:extLst>
          </p:cNvPr>
          <p:cNvSpPr txBox="1"/>
          <p:nvPr/>
        </p:nvSpPr>
        <p:spPr>
          <a:xfrm>
            <a:off x="2882372" y="1201821"/>
            <a:ext cx="5431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Différents types de profils de tuyaux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511DF5-FEDB-E285-5CC8-7478EDB1E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41" y="1803496"/>
            <a:ext cx="8904548" cy="134535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57E8406-F77A-1637-37F5-8607C7D6D2E0}"/>
              </a:ext>
            </a:extLst>
          </p:cNvPr>
          <p:cNvSpPr txBox="1"/>
          <p:nvPr/>
        </p:nvSpPr>
        <p:spPr>
          <a:xfrm>
            <a:off x="2550984" y="3559898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L’objectif de la recherche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E34DEB-A64D-0BB9-BB92-8E02EEB1C205}"/>
              </a:ext>
            </a:extLst>
          </p:cNvPr>
          <p:cNvSpPr txBox="1"/>
          <p:nvPr/>
        </p:nvSpPr>
        <p:spPr>
          <a:xfrm>
            <a:off x="838200" y="4134343"/>
            <a:ext cx="10109200" cy="1290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Un robot d’inspection pour les diamètres moins de 150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 robot qui peut adapter sa structure- scénario (a)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Un robot qui peut surmonter les scénarios (b), (c) et (d)</a:t>
            </a: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CD596E16-D27C-9476-B688-014E6B317082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5383064A-DB7F-89F2-A566-F8309D58B8C1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8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A46353C-09E3-84B0-36C7-444C2E444382}"/>
              </a:ext>
            </a:extLst>
          </p:cNvPr>
          <p:cNvSpPr txBox="1"/>
          <p:nvPr/>
        </p:nvSpPr>
        <p:spPr>
          <a:xfrm>
            <a:off x="1625601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(a)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E727F91-4E5B-55D8-5D7F-A19EFF7A6220}"/>
              </a:ext>
            </a:extLst>
          </p:cNvPr>
          <p:cNvSpPr txBox="1"/>
          <p:nvPr/>
        </p:nvSpPr>
        <p:spPr>
          <a:xfrm>
            <a:off x="3623928" y="3224565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(b)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928372-4265-ABC9-DECC-ABEBF3024C98}"/>
              </a:ext>
            </a:extLst>
          </p:cNvPr>
          <p:cNvSpPr txBox="1"/>
          <p:nvPr/>
        </p:nvSpPr>
        <p:spPr>
          <a:xfrm>
            <a:off x="5179915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(c)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D321E27-55D1-778B-B774-DC4C5DAC84DC}"/>
              </a:ext>
            </a:extLst>
          </p:cNvPr>
          <p:cNvSpPr txBox="1"/>
          <p:nvPr/>
        </p:nvSpPr>
        <p:spPr>
          <a:xfrm>
            <a:off x="6912687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(d)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AE457A3-D5AA-17E9-8147-B8F0C41F89FA}"/>
              </a:ext>
            </a:extLst>
          </p:cNvPr>
          <p:cNvSpPr txBox="1"/>
          <p:nvPr/>
        </p:nvSpPr>
        <p:spPr>
          <a:xfrm>
            <a:off x="8738116" y="3219036"/>
            <a:ext cx="55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mbria" panose="02040503050406030204" pitchFamily="18" charset="0"/>
                <a:ea typeface="Cambria" panose="02040503050406030204" pitchFamily="18" charset="0"/>
              </a:rPr>
              <a:t>(e)</a:t>
            </a:r>
          </a:p>
        </p:txBody>
      </p:sp>
    </p:spTree>
    <p:extLst>
      <p:ext uri="{BB962C8B-B14F-4D97-AF65-F5344CB8AC3E}">
        <p14:creationId xmlns:p14="http://schemas.microsoft.com/office/powerpoint/2010/main" val="39479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6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FBFFEC79-5FE5-6CBF-3508-CDE8EE6FE5F0}"/>
              </a:ext>
            </a:extLst>
          </p:cNvPr>
          <p:cNvSpPr/>
          <p:nvPr/>
        </p:nvSpPr>
        <p:spPr>
          <a:xfrm>
            <a:off x="788092" y="5959613"/>
            <a:ext cx="10505721" cy="720090"/>
          </a:xfrm>
          <a:custGeom>
            <a:avLst/>
            <a:gdLst/>
            <a:ahLst/>
            <a:cxnLst/>
            <a:rect l="l" t="t" r="r" b="b"/>
            <a:pathLst>
              <a:path w="9252585" h="720090">
                <a:moveTo>
                  <a:pt x="9047048" y="0"/>
                </a:moveTo>
                <a:lnTo>
                  <a:pt x="0" y="0"/>
                </a:lnTo>
                <a:lnTo>
                  <a:pt x="0" y="720001"/>
                </a:lnTo>
                <a:lnTo>
                  <a:pt x="9252000" y="720001"/>
                </a:lnTo>
                <a:lnTo>
                  <a:pt x="904704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" descr="Présentation - Pôle Léonard de Vinci">
            <a:extLst>
              <a:ext uri="{FF2B5EF4-FFF2-40B4-BE49-F238E27FC236}">
                <a16:creationId xmlns:a16="http://schemas.microsoft.com/office/drawing/2014/main" id="{16F6F85C-E963-1468-D60F-4B48CD149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27" y="5962797"/>
            <a:ext cx="993391" cy="64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0636F304-DB9A-6F15-057F-A589EFA6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53"/>
            <a:ext cx="11049000" cy="132556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1. Introduction- Phases de recherche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F564B08-FD17-B909-F131-4A2FC8EECE9B}"/>
              </a:ext>
            </a:extLst>
          </p:cNvPr>
          <p:cNvSpPr txBox="1"/>
          <p:nvPr/>
        </p:nvSpPr>
        <p:spPr>
          <a:xfrm>
            <a:off x="2004701" y="1133196"/>
            <a:ext cx="8182595" cy="87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Conception d’un robot bio-inspiré pour l’inspection des canalisations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Laboratoire des Science du Numérique de Nantes (LS2N)</a:t>
            </a:r>
            <a:endParaRPr lang="fr-FR" sz="1800" i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204BDAA-6D4E-42A4-C432-959140F81FAA}"/>
              </a:ext>
            </a:extLst>
          </p:cNvPr>
          <p:cNvSpPr/>
          <p:nvPr/>
        </p:nvSpPr>
        <p:spPr>
          <a:xfrm>
            <a:off x="788092" y="2566997"/>
            <a:ext cx="3212408" cy="3159254"/>
          </a:xfrm>
          <a:prstGeom prst="round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71253EE-887E-F478-6677-4F7B33AEAB71}"/>
              </a:ext>
            </a:extLst>
          </p:cNvPr>
          <p:cNvSpPr txBox="1"/>
          <p:nvPr/>
        </p:nvSpPr>
        <p:spPr>
          <a:xfrm>
            <a:off x="1090318" y="2585633"/>
            <a:ext cx="2438400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Phase-I (2017-2018)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B2FDE8E4-3E29-33D6-9F8F-BD16AA235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30" b="25024"/>
          <a:stretch/>
        </p:blipFill>
        <p:spPr>
          <a:xfrm>
            <a:off x="968633" y="4050770"/>
            <a:ext cx="2959446" cy="134124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2ABBBC9D-1598-02AD-7E79-4AA1E25754C2}"/>
              </a:ext>
            </a:extLst>
          </p:cNvPr>
          <p:cNvSpPr txBox="1"/>
          <p:nvPr/>
        </p:nvSpPr>
        <p:spPr>
          <a:xfrm>
            <a:off x="968633" y="3009152"/>
            <a:ext cx="2645307" cy="87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Robot bio-inspiré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 prototype rigide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7B3CBA6B-AE5E-2957-7EF0-DC5D08AD137E}"/>
              </a:ext>
            </a:extLst>
          </p:cNvPr>
          <p:cNvSpPr/>
          <p:nvPr/>
        </p:nvSpPr>
        <p:spPr>
          <a:xfrm>
            <a:off x="4489796" y="2585633"/>
            <a:ext cx="3212408" cy="3159254"/>
          </a:xfrm>
          <a:prstGeom prst="round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0098148-B88B-281D-DD4A-09C58AD85311}"/>
              </a:ext>
            </a:extLst>
          </p:cNvPr>
          <p:cNvSpPr/>
          <p:nvPr/>
        </p:nvSpPr>
        <p:spPr>
          <a:xfrm>
            <a:off x="8191500" y="2565550"/>
            <a:ext cx="3212408" cy="3159254"/>
          </a:xfrm>
          <a:prstGeom prst="round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88A0D32-5B93-A971-0FF2-7FB8A46EEF83}"/>
              </a:ext>
            </a:extLst>
          </p:cNvPr>
          <p:cNvSpPr txBox="1"/>
          <p:nvPr/>
        </p:nvSpPr>
        <p:spPr>
          <a:xfrm>
            <a:off x="3048000" y="2577647"/>
            <a:ext cx="6096000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Phase-II (2018-2019)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2825D5BC-55C5-E9DB-6224-83891DB34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100" y="4047682"/>
            <a:ext cx="2763799" cy="1347421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C45D5E0-B5D2-31D5-67DD-4666B57DF8EB}"/>
              </a:ext>
            </a:extLst>
          </p:cNvPr>
          <p:cNvSpPr txBox="1"/>
          <p:nvPr/>
        </p:nvSpPr>
        <p:spPr>
          <a:xfrm>
            <a:off x="4652095" y="3009152"/>
            <a:ext cx="2645307" cy="87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</a:rPr>
              <a:t>Un robot flexible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fr-FR" dirty="0" err="1">
                <a:latin typeface="Cambria" panose="02040503050406030204" pitchFamily="18" charset="0"/>
                <a:ea typeface="Cambria" panose="02040503050406030204" pitchFamily="18" charset="0"/>
              </a:rPr>
              <a:t>tenségrité</a:t>
            </a:r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66B7D26-F774-D49D-33AA-5675B889760C}"/>
              </a:ext>
            </a:extLst>
          </p:cNvPr>
          <p:cNvSpPr txBox="1"/>
          <p:nvPr/>
        </p:nvSpPr>
        <p:spPr>
          <a:xfrm>
            <a:off x="6749704" y="2577647"/>
            <a:ext cx="6096000" cy="459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Phase-III (2019-2020)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6E9574A6-3555-5B30-8410-590F07B0E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5804" y="4047682"/>
            <a:ext cx="2763799" cy="1344334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0AFBC921-149D-A95E-DCF7-9065D7DC3634}"/>
              </a:ext>
            </a:extLst>
          </p:cNvPr>
          <p:cNvSpPr txBox="1"/>
          <p:nvPr/>
        </p:nvSpPr>
        <p:spPr>
          <a:xfrm>
            <a:off x="8314072" y="2989424"/>
            <a:ext cx="3089836" cy="879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 robot optimale</a:t>
            </a:r>
            <a:endParaRPr lang="fr-FR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Cambria" panose="02040503050406030204" pitchFamily="18" charset="0"/>
                <a:ea typeface="Cambria" panose="02040503050406030204" pitchFamily="18" charset="0"/>
              </a:rPr>
              <a:t>Une trompe d’éléphant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63C8F8-8CA1-CD6E-2F3E-CF69914DCD12}"/>
              </a:ext>
            </a:extLst>
          </p:cNvPr>
          <p:cNvSpPr/>
          <p:nvPr/>
        </p:nvSpPr>
        <p:spPr>
          <a:xfrm flipH="1">
            <a:off x="2309518" y="2097413"/>
            <a:ext cx="6293252" cy="897766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93D9C825-D709-9B61-B904-1D38E1856ADF}"/>
              </a:ext>
            </a:extLst>
          </p:cNvPr>
          <p:cNvSpPr/>
          <p:nvPr/>
        </p:nvSpPr>
        <p:spPr>
          <a:xfrm>
            <a:off x="3674008" y="2096078"/>
            <a:ext cx="6208473" cy="948720"/>
          </a:xfrm>
          <a:prstGeom prst="arc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89844DB3-24F3-0560-AAB7-CF9103C439F8}"/>
              </a:ext>
            </a:extLst>
          </p:cNvPr>
          <p:cNvCxnSpPr>
            <a:cxnSpLocks/>
            <a:stCxn id="14" idx="2"/>
            <a:endCxn id="36" idx="0"/>
          </p:cNvCxnSpPr>
          <p:nvPr/>
        </p:nvCxnSpPr>
        <p:spPr>
          <a:xfrm>
            <a:off x="6095999" y="2096078"/>
            <a:ext cx="1" cy="48156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CC233EE-3ECC-DAA4-B344-D5B1380258E7}"/>
              </a:ext>
            </a:extLst>
          </p:cNvPr>
          <p:cNvSpPr/>
          <p:nvPr/>
        </p:nvSpPr>
        <p:spPr>
          <a:xfrm>
            <a:off x="1943099" y="1131981"/>
            <a:ext cx="8305800" cy="964097"/>
          </a:xfrm>
          <a:prstGeom prst="round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object 7">
            <a:extLst>
              <a:ext uri="{FF2B5EF4-FFF2-40B4-BE49-F238E27FC236}">
                <a16:creationId xmlns:a16="http://schemas.microsoft.com/office/drawing/2014/main" id="{D6974484-80CD-3EC5-02D7-27EAB61F1CAC}"/>
              </a:ext>
            </a:extLst>
          </p:cNvPr>
          <p:cNvSpPr txBox="1">
            <a:spLocks/>
          </p:cNvSpPr>
          <p:nvPr/>
        </p:nvSpPr>
        <p:spPr>
          <a:xfrm>
            <a:off x="2837553" y="6165664"/>
            <a:ext cx="6201944" cy="378758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20955" algn="ctr">
              <a:lnSpc>
                <a:spcPct val="74100"/>
              </a:lnSpc>
              <a:spcBef>
                <a:spcPts val="2895"/>
              </a:spcBef>
            </a:pPr>
            <a:r>
              <a:rPr lang="fr-FR" kern="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 robot bio-inspiré pour l’inspection des canalisations</a:t>
            </a:r>
            <a:endParaRPr lang="fr-FR" kern="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" algn="just">
              <a:lnSpc>
                <a:spcPts val="1130"/>
              </a:lnSpc>
            </a:pPr>
            <a:endParaRPr lang="fr-FR" dirty="0"/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1476058B-D8E4-7785-77C3-821EB7E8594E}"/>
              </a:ext>
            </a:extLst>
          </p:cNvPr>
          <p:cNvSpPr txBox="1">
            <a:spLocks/>
          </p:cNvSpPr>
          <p:nvPr/>
        </p:nvSpPr>
        <p:spPr>
          <a:xfrm>
            <a:off x="10287000" y="6188625"/>
            <a:ext cx="410853" cy="1647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lang="fr-FR" sz="1600" smtClean="0">
                <a:latin typeface="Cambria" panose="02040503050406030204" pitchFamily="18" charset="0"/>
                <a:ea typeface="Cambria" panose="02040503050406030204" pitchFamily="18" charset="0"/>
              </a:rPr>
              <a:pPr marL="25400">
                <a:lnSpc>
                  <a:spcPts val="1240"/>
                </a:lnSpc>
              </a:pPr>
              <a:t>9</a:t>
            </a:fld>
            <a:endParaRPr lang="fr-FR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  <p:bldP spid="26" grpId="0"/>
      <p:bldP spid="31" grpId="0"/>
      <p:bldP spid="32" grpId="0" animBg="1"/>
      <p:bldP spid="33" grpId="0" animBg="1"/>
      <p:bldP spid="36" grpId="0"/>
      <p:bldP spid="41" grpId="0"/>
      <p:bldP spid="42" grpId="0"/>
      <p:bldP spid="45" grpId="0"/>
      <p:bldP spid="47" grpId="0" animBg="1"/>
      <p:bldP spid="48" grpId="0" animBg="1"/>
      <p:bldP spid="14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1180</Words>
  <Application>Microsoft Office PowerPoint</Application>
  <PresentationFormat>Grand écran</PresentationFormat>
  <Paragraphs>330</Paragraphs>
  <Slides>33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Cambria</vt:lpstr>
      <vt:lpstr>Arial</vt:lpstr>
      <vt:lpstr>Raleway</vt:lpstr>
      <vt:lpstr>Calibri Light</vt:lpstr>
      <vt:lpstr>Cambria Math</vt:lpstr>
      <vt:lpstr>Calibri</vt:lpstr>
      <vt:lpstr>Thème Office</vt:lpstr>
      <vt:lpstr>Présentation PowerPoint</vt:lpstr>
      <vt:lpstr>Aperçu</vt:lpstr>
      <vt:lpstr>1. Introduction- Types de locomotion</vt:lpstr>
      <vt:lpstr>1. Introduction- Systèmes mécaniques</vt:lpstr>
      <vt:lpstr>1. Introduction- Systèmes bio-inspirés</vt:lpstr>
      <vt:lpstr>1. Introduction- Contexte</vt:lpstr>
      <vt:lpstr>1. Introduction- Contexte</vt:lpstr>
      <vt:lpstr>1. Introduction- Contexte</vt:lpstr>
      <vt:lpstr>1. Introduction- Phases de recherche</vt:lpstr>
      <vt:lpstr>Aperçu</vt:lpstr>
      <vt:lpstr>2. Le robot ver: La locomotion</vt:lpstr>
      <vt:lpstr>2. Le robot ver: Les pattes</vt:lpstr>
      <vt:lpstr>2. Le robot ver: Etude des forces</vt:lpstr>
      <vt:lpstr>2. Le robot ver: Etude des forces</vt:lpstr>
      <vt:lpstr>2. Le robot ver: Etude des forces</vt:lpstr>
      <vt:lpstr>2. Le robot ver: Prototype rigide</vt:lpstr>
      <vt:lpstr>Aperçu</vt:lpstr>
      <vt:lpstr>3. Le robot flexible: Contexte</vt:lpstr>
      <vt:lpstr>3. Le robot flexible: Tenségrité</vt:lpstr>
      <vt:lpstr>3. Le robot flexible: Posture</vt:lpstr>
      <vt:lpstr>3. Le robot flexible: Stabilité</vt:lpstr>
      <vt:lpstr>3. Le robot flexible: Stabilité</vt:lpstr>
      <vt:lpstr>3. Le robot flexible: Validation</vt:lpstr>
      <vt:lpstr>Aperçu</vt:lpstr>
      <vt:lpstr>4. Une conception optimale</vt:lpstr>
      <vt:lpstr>4. Une conception optimale</vt:lpstr>
      <vt:lpstr>4. Une conception optimale</vt:lpstr>
      <vt:lpstr>4. Une conception optimale</vt:lpstr>
      <vt:lpstr>4. Une conception optimale</vt:lpstr>
      <vt:lpstr>4. Une conception optimale</vt:lpstr>
      <vt:lpstr>Aperçu</vt:lpstr>
      <vt:lpstr>5. Conclusion et perspectives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VENKATESWARAN Swaminath</dc:creator>
  <cp:lastModifiedBy>VENKATESWARAN Swaminath</cp:lastModifiedBy>
  <cp:revision>11</cp:revision>
  <dcterms:created xsi:type="dcterms:W3CDTF">2022-10-12T17:36:58Z</dcterms:created>
  <dcterms:modified xsi:type="dcterms:W3CDTF">2023-03-29T09:39:17Z</dcterms:modified>
</cp:coreProperties>
</file>