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803763" cy="302752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ria Sans" pitchFamily="2" charset="0"/>
      <p:regular r:id="rId8"/>
      <p:bold r:id="rId9"/>
      <p:italic r:id="rId10"/>
      <p:boldItalic r:id="rId11"/>
    </p:embeddedFont>
    <p:embeddedFont>
      <p:font typeface="Inria Sans Light" pitchFamily="2" charset="0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134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cBIzH3wvxk88bThlcdnjvrmGg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DA7"/>
    <a:srgbClr val="FFFFFF"/>
    <a:srgbClr val="193A4F"/>
    <a:srgbClr val="B482DA"/>
    <a:srgbClr val="82E6AF"/>
    <a:srgbClr val="FA8AAF"/>
    <a:srgbClr val="FFD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28C83D-24AB-4022-9048-6F09D52A539E}">
  <a:tblStyle styleId="{C728C83D-24AB-4022-9048-6F09D52A53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354" y="77"/>
      </p:cViewPr>
      <p:guideLst>
        <p:guide orient="horz" pos="9535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Inria Sans"/>
                <a:ea typeface="Inria Sans"/>
                <a:cs typeface="Inria Sans"/>
                <a:sym typeface="Inria Sans"/>
              </a:rPr>
              <a:t>(-0.15 → 0.36)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88"/>
              <a:buFont typeface="Calibri"/>
              <a:buNone/>
              <a:defRPr sz="2648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0595"/>
              <a:buNone/>
              <a:defRPr sz="10595"/>
            </a:lvl1pPr>
            <a:lvl2pPr lvl="1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None/>
              <a:defRPr sz="8829"/>
            </a:lvl2pPr>
            <a:lvl3pPr lvl="2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3pPr>
            <a:lvl4pPr lvl="3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4pPr>
            <a:lvl5pPr lvl="4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5pPr>
            <a:lvl6pPr lvl="5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6pPr>
            <a:lvl7pPr lvl="6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7pPr>
            <a:lvl8pPr lvl="7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8pPr>
            <a:lvl9pPr lvl="8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1797210" y="-795076"/>
            <a:ext cx="19209345" cy="3691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2417804" y="9825517"/>
            <a:ext cx="25656844" cy="922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691157" y="863479"/>
            <a:ext cx="25656844" cy="271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88"/>
              <a:buFont typeface="Calibri"/>
              <a:buNone/>
              <a:defRPr sz="2648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0595"/>
              <a:buNone/>
              <a:defRPr sz="1059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8829"/>
              <a:buNone/>
              <a:defRPr sz="882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7946"/>
              <a:buNone/>
              <a:defRPr sz="794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7063"/>
              <a:buNone/>
              <a:defRPr sz="706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7063"/>
              <a:buNone/>
              <a:defRPr sz="706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7063"/>
              <a:buNone/>
              <a:defRPr sz="706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7063"/>
              <a:buNone/>
              <a:defRPr sz="706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7063"/>
              <a:buNone/>
              <a:defRPr sz="706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888888"/>
              </a:buClr>
              <a:buSzPts val="7063"/>
              <a:buNone/>
              <a:defRPr sz="706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942759" y="8059374"/>
            <a:ext cx="18191599" cy="1920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1669405" y="8059374"/>
            <a:ext cx="18191599" cy="1920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0595"/>
              <a:buNone/>
              <a:defRPr sz="10595" b="1"/>
            </a:lvl1pPr>
            <a:lvl2pPr marL="914400" lvl="1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None/>
              <a:defRPr sz="8829" b="1"/>
            </a:lvl2pPr>
            <a:lvl3pPr marL="1371600" lvl="2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3pPr>
            <a:lvl4pPr marL="1828800" lvl="3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4pPr>
            <a:lvl5pPr marL="2286000" lvl="4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5pPr>
            <a:lvl6pPr marL="2743200" lvl="5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6pPr>
            <a:lvl7pPr marL="3200400" lvl="6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7pPr>
            <a:lvl8pPr marL="3657600" lvl="7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8pPr>
            <a:lvl9pPr marL="4114800" lvl="8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948339" y="11058863"/>
            <a:ext cx="18107995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1669408" y="7421634"/>
            <a:ext cx="18197174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0595"/>
              <a:buNone/>
              <a:defRPr sz="10595" b="1"/>
            </a:lvl1pPr>
            <a:lvl2pPr marL="914400" lvl="1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None/>
              <a:defRPr sz="8829" b="1"/>
            </a:lvl2pPr>
            <a:lvl3pPr marL="1371600" lvl="2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3pPr>
            <a:lvl4pPr marL="1828800" lvl="3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4pPr>
            <a:lvl5pPr marL="2286000" lvl="4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5pPr>
            <a:lvl6pPr marL="2743200" lvl="5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6pPr>
            <a:lvl7pPr marL="3200400" lvl="6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7pPr>
            <a:lvl8pPr marL="3657600" lvl="7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8pPr>
            <a:lvl9pPr marL="4114800" lvl="8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1669408" y="11058863"/>
            <a:ext cx="18197174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7"/>
              <a:buFont typeface="Calibri"/>
              <a:buNone/>
              <a:defRPr sz="141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8197174" y="4359077"/>
            <a:ext cx="21669405" cy="215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125664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4127"/>
              <a:buChar char="•"/>
              <a:defRPr sz="14127"/>
            </a:lvl1pPr>
            <a:lvl2pPr marL="914400" lvl="1" indent="-1013523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2361"/>
              <a:buChar char="•"/>
              <a:defRPr sz="12361"/>
            </a:lvl2pPr>
            <a:lvl3pPr marL="1371600" lvl="2" indent="-901382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3pPr>
            <a:lvl4pPr marL="1828800" lvl="3" indent="-789241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4pPr>
            <a:lvl5pPr marL="2286000" lvl="4" indent="-789241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5pPr>
            <a:lvl6pPr marL="2743200" lvl="5" indent="-789241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6pPr>
            <a:lvl7pPr marL="3200400" lvl="6" indent="-789241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7pPr>
            <a:lvl8pPr marL="3657600" lvl="7" indent="-789241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8pPr>
            <a:lvl9pPr marL="4114800" lvl="8" indent="-789241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948334" y="9082564"/>
            <a:ext cx="13805328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1pPr>
            <a:lvl2pPr marL="914400" lvl="1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6180"/>
              <a:buNone/>
              <a:defRPr sz="6180"/>
            </a:lvl2pPr>
            <a:lvl3pPr marL="1371600" lvl="2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5298"/>
              <a:buNone/>
              <a:defRPr sz="5298"/>
            </a:lvl3pPr>
            <a:lvl4pPr marL="1828800" lvl="3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4pPr>
            <a:lvl5pPr marL="2286000" lvl="4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5pPr>
            <a:lvl6pPr marL="2743200" lvl="5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6pPr>
            <a:lvl7pPr marL="3200400" lvl="6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7pPr>
            <a:lvl8pPr marL="3657600" lvl="7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8pPr>
            <a:lvl9pPr marL="4114800" lvl="8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7"/>
              <a:buFont typeface="Calibri"/>
              <a:buNone/>
              <a:defRPr sz="141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8197174" y="4359077"/>
            <a:ext cx="21669405" cy="2151502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948334" y="9082564"/>
            <a:ext cx="13805328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2"/>
            </a:lvl1pPr>
            <a:lvl2pPr marL="914400" lvl="1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6180"/>
              <a:buNone/>
              <a:defRPr sz="6180"/>
            </a:lvl2pPr>
            <a:lvl3pPr marL="1371600" lvl="2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5298"/>
              <a:buNone/>
              <a:defRPr sz="5298"/>
            </a:lvl3pPr>
            <a:lvl4pPr marL="1828800" lvl="3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4pPr>
            <a:lvl5pPr marL="2286000" lvl="4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5pPr>
            <a:lvl6pPr marL="2743200" lvl="5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6pPr>
            <a:lvl7pPr marL="3200400" lvl="6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7pPr>
            <a:lvl8pPr marL="3657600" lvl="7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8pPr>
            <a:lvl9pPr marL="4114800" lvl="8" indent="-228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4"/>
              <a:buFont typeface="Calibri"/>
              <a:buNone/>
              <a:defRPr sz="19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13523" algn="l" rtl="0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2361"/>
              <a:buFont typeface="Arial"/>
              <a:buChar char="•"/>
              <a:defRPr sz="123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01382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Arial"/>
              <a:buChar char="•"/>
              <a:defRPr sz="105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89241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Font typeface="Arial"/>
              <a:buChar char="•"/>
              <a:defRPr sz="88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3170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3170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3170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3170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3170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3171" algn="l" rtl="0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2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2451578" y="-2"/>
            <a:ext cx="18311987" cy="22402801"/>
          </a:xfrm>
          <a:prstGeom prst="rect">
            <a:avLst/>
          </a:prstGeom>
          <a:solidFill>
            <a:srgbClr val="193A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10354653" cy="30275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2449110" y="0"/>
            <a:ext cx="10354653" cy="30275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3598972" y="1425987"/>
            <a:ext cx="18311987" cy="1242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Inria Sans"/>
              <a:buNone/>
            </a:pPr>
            <a:r>
              <a:rPr lang="en-US" sz="11500" b="1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Can </a:t>
            </a:r>
            <a:r>
              <a:rPr lang="en-US" sz="11500" b="1" dirty="0">
                <a:solidFill>
                  <a:srgbClr val="82E6AF"/>
                </a:solidFill>
                <a:latin typeface="Inria Sans"/>
                <a:ea typeface="Inria Sans"/>
                <a:cs typeface="Inria Sans"/>
                <a:sym typeface="Inria Sans"/>
              </a:rPr>
              <a:t>neural networks </a:t>
            </a:r>
            <a:br>
              <a:rPr lang="en-US" sz="11500" b="1" dirty="0">
                <a:solidFill>
                  <a:srgbClr val="82E6AF"/>
                </a:solidFill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-US" sz="11500" b="1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help improve portability </a:t>
            </a:r>
            <a:br>
              <a:rPr lang="en-US" sz="11500" b="1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-US" sz="11500" b="1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of combined </a:t>
            </a:r>
            <a:r>
              <a:rPr lang="en-US" sz="11500" b="1" dirty="0">
                <a:solidFill>
                  <a:srgbClr val="FFD75A"/>
                </a:solidFill>
                <a:latin typeface="Inria Sans"/>
                <a:ea typeface="Inria Sans"/>
                <a:cs typeface="Inria Sans"/>
                <a:sym typeface="Inria Sans"/>
              </a:rPr>
              <a:t>EEG</a:t>
            </a:r>
            <a:r>
              <a:rPr lang="en-US" sz="11500" b="1" dirty="0">
                <a:solidFill>
                  <a:srgbClr val="FEE599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-US" sz="11500" b="1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– </a:t>
            </a:r>
            <a:r>
              <a:rPr lang="en-US" sz="11500" b="1" dirty="0">
                <a:solidFill>
                  <a:srgbClr val="FA8AAF"/>
                </a:solidFill>
                <a:latin typeface="Inria Sans"/>
                <a:ea typeface="Inria Sans"/>
                <a:cs typeface="Inria Sans"/>
                <a:sym typeface="Inria Sans"/>
              </a:rPr>
              <a:t>fMRI </a:t>
            </a:r>
            <a:r>
              <a:rPr lang="en-US" sz="11500" b="1" dirty="0">
                <a:solidFill>
                  <a:srgbClr val="B482DA"/>
                </a:solidFill>
                <a:latin typeface="Inria Sans"/>
                <a:ea typeface="Inria Sans"/>
                <a:cs typeface="Inria Sans"/>
                <a:sym typeface="Inria Sans"/>
              </a:rPr>
              <a:t>neurofeedback</a:t>
            </a:r>
            <a:r>
              <a:rPr lang="en-US" sz="11500" b="1" dirty="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?</a:t>
            </a:r>
            <a:endParaRPr sz="11500" b="1" dirty="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4262709" y="3274264"/>
            <a:ext cx="4607352" cy="332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0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Caroline Pinte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0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@</a:t>
            </a:r>
            <a:r>
              <a:rPr lang="en-US" sz="3599" b="0" i="0" u="none" strike="noStrike" cap="none" dirty="0" err="1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Caroline_Pinte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0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caroline.pinte@irisa.fr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1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30307" y="541762"/>
            <a:ext cx="11496955" cy="244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5100" b="1" dirty="0">
                <a:solidFill>
                  <a:srgbClr val="193A4F"/>
                </a:solidFill>
                <a:latin typeface="Inria Sans"/>
                <a:sym typeface="Inria Sans"/>
              </a:rPr>
              <a:t>Improving portability of bimodal neurofeedback: predicting NF-fMRI scores from EEG signals</a:t>
            </a:r>
            <a:endParaRPr sz="5100" b="1" dirty="0">
              <a:solidFill>
                <a:srgbClr val="193A4F"/>
              </a:solidFill>
              <a:latin typeface="Inria Sans"/>
              <a:sym typeface="Inria Sans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30307" y="6281507"/>
            <a:ext cx="11691181" cy="2243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Introduction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rgbClr val="B482DA"/>
                </a:solidFill>
                <a:latin typeface="Inria Sans"/>
                <a:ea typeface="Inria Sans"/>
                <a:cs typeface="Inria Sans"/>
                <a:sym typeface="Inria Sans"/>
              </a:rPr>
              <a:t>Neurofeedback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(NF) training is more effective with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simultaneous </a:t>
            </a:r>
            <a:r>
              <a:rPr lang="en-US" sz="2900" b="1" i="0" u="none" strike="noStrike" cap="none" dirty="0">
                <a:solidFill>
                  <a:srgbClr val="FFD75A"/>
                </a:solidFill>
                <a:latin typeface="Inria Sans"/>
                <a:ea typeface="Inria Sans"/>
                <a:cs typeface="Inria Sans"/>
                <a:sym typeface="Inria Sans"/>
              </a:rPr>
              <a:t>EEG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-</a:t>
            </a:r>
            <a:r>
              <a:rPr lang="en-US" sz="2900" b="1" i="0" u="none" strike="noStrike" cap="none" dirty="0">
                <a:solidFill>
                  <a:srgbClr val="FA8AAF"/>
                </a:solidFill>
                <a:latin typeface="Inria Sans"/>
                <a:ea typeface="Inria Sans"/>
                <a:cs typeface="Inria Sans"/>
                <a:sym typeface="Inria Sans"/>
              </a:rPr>
              <a:t>fMRI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acquisitions [1]. 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However,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the use of MRI is expensive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and draining for the subject. 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So, we need to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reduce its use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→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We propose a method based on a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one-dimensional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convolutional neural network (1D CNN)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. With this model, we aim to predict fMRI information from EEG recordings.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Objective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    Learning a </a:t>
            </a:r>
            <a:r>
              <a:rPr lang="en-US" sz="3200" b="1" i="0" u="none" strike="noStrike" cap="none" dirty="0">
                <a:solidFill>
                  <a:srgbClr val="82E6AF"/>
                </a:solidFill>
                <a:latin typeface="Inria Sans"/>
                <a:ea typeface="Inria Sans"/>
                <a:cs typeface="Inria Sans"/>
                <a:sym typeface="Inria Sans"/>
              </a:rPr>
              <a:t>neural network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model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from simultaneous EEG-fMRI data to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predict </a:t>
            </a:r>
            <a:r>
              <a:rPr lang="en-US" sz="3200" b="1" i="0" u="none" strike="noStrike" cap="none" dirty="0">
                <a:solidFill>
                  <a:srgbClr val="B482DA"/>
                </a:solidFill>
                <a:latin typeface="Inria Sans"/>
                <a:ea typeface="Inria Sans"/>
                <a:cs typeface="Inria Sans"/>
                <a:sym typeface="Inria Sans"/>
              </a:rPr>
              <a:t>NF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-</a:t>
            </a:r>
            <a:r>
              <a:rPr lang="en-US" sz="3200" b="1" i="0" u="none" strike="noStrike" cap="none" dirty="0">
                <a:solidFill>
                  <a:srgbClr val="FA8AAF"/>
                </a:solidFill>
                <a:latin typeface="Inria Sans"/>
                <a:ea typeface="Inria Sans"/>
                <a:cs typeface="Inria Sans"/>
                <a:sym typeface="Inria Sans"/>
              </a:rPr>
              <a:t>fMRI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scores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from </a:t>
            </a:r>
            <a:r>
              <a:rPr lang="en-US" sz="3200" b="1" i="0" u="none" strike="noStrike" cap="none" dirty="0">
                <a:solidFill>
                  <a:srgbClr val="FFD75A"/>
                </a:solidFill>
                <a:latin typeface="Inria Sans"/>
                <a:ea typeface="Inria Sans"/>
                <a:cs typeface="Inria Sans"/>
                <a:sym typeface="Inria Sans"/>
              </a:rPr>
              <a:t>EEG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signals alone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Methods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AutoNum type="arabicPeriod"/>
            </a:pPr>
            <a:r>
              <a:rPr lang="en-US" sz="2900" b="1" i="0" u="sng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Data: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We acquired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simultaneous EEG-fMRI data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on 15 healthy subjects in a motor imagery context, described in [2]. This includes fMRI and EEG data for three NF runs of five minutes per subject, with their respective NF scores.</a:t>
            </a:r>
            <a:endParaRPr sz="29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584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AutoNum type="arabicPeriod"/>
            </a:pPr>
            <a:r>
              <a:rPr lang="en-US" sz="2900" b="1" i="0" u="sng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Preprocessing: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We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compute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a </a:t>
            </a:r>
            <a:r>
              <a:rPr lang="fr-FR" sz="2900" b="1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supervised</a:t>
            </a:r>
            <a:r>
              <a:rPr lang="fr-FR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1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learning</a:t>
            </a:r>
            <a:r>
              <a:rPr lang="fr-FR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1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dataset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,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where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a certain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number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of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timesteps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from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a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selection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of EEG channels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become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one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sample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that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has one NF score as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ground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truth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.</a:t>
            </a:r>
            <a:endParaRPr sz="29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584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514350" lvl="0" indent="-514350" algn="just">
              <a:buClr>
                <a:schemeClr val="dk1"/>
              </a:buClr>
              <a:buSzPts val="2900"/>
              <a:buFont typeface="Calibri"/>
              <a:buAutoNum type="arabicPeriod"/>
            </a:pPr>
            <a:r>
              <a:rPr lang="en-US" sz="2900" b="1" i="0" u="sng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Training: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We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train the 1D CNN model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. Since we have 15 subjects with 3 runs each, the training dataset consists of 14 subjects and 2 runs, the validation dataset of the same </a:t>
            </a:r>
            <a:r>
              <a:rPr lang="en-US" sz="29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14 subjects and their last run,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and the test dataset of the 3 runs from the 15</a:t>
            </a:r>
            <a:r>
              <a:rPr lang="en-US" sz="2900" b="0" i="0" u="none" strike="noStrike" cap="none" baseline="300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subject. </a:t>
            </a:r>
            <a:endParaRPr dirty="0"/>
          </a:p>
          <a:p>
            <a:pPr marL="584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AutoNum type="arabicPeriod"/>
            </a:pPr>
            <a:r>
              <a:rPr lang="en-US" sz="2900" b="1" i="0" u="sng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Analysis: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After the model is trained,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NF-fMRI scores are predicted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, 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and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compared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to the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ground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truths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with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the RMSE and Pearson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correlation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</a:t>
            </a:r>
            <a:r>
              <a:rPr lang="fr-FR" sz="29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metrics</a:t>
            </a:r>
            <a:r>
              <a:rPr lang="fr-FR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Discussion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We are currently working on improving the correlations, which are negatively impacted by: 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Sensitivity to the neural network 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hyperparameters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Noisy nature of the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EEG modality</a:t>
            </a:r>
            <a:endParaRPr sz="29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Lack of diversity in data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Conclusion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The interest of this method compared to the previous modeling [3] is to train a single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deep learning model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for all subjects, which would eventually allow the use of the model to predict these fMRI scores directly online. 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An important aspect of the issue is to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interpret this model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, in order to understand links between EEG and fMRI.</a:t>
            </a:r>
            <a:endParaRPr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l="11056" t="7625" r="8567" b="11996"/>
          <a:stretch/>
        </p:blipFill>
        <p:spPr>
          <a:xfrm>
            <a:off x="606271" y="3395484"/>
            <a:ext cx="2217924" cy="2217924"/>
          </a:xfrm>
          <a:prstGeom prst="rect">
            <a:avLst/>
          </a:prstGeom>
          <a:noFill/>
          <a:ln w="28575" cap="flat" cmpd="sng">
            <a:solidFill>
              <a:srgbClr val="193A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l="13848" t="16732" r="12628" b="34101"/>
          <a:stretch/>
        </p:blipFill>
        <p:spPr>
          <a:xfrm>
            <a:off x="3412211" y="5226468"/>
            <a:ext cx="660855" cy="44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l="17222" t="8053" r="15258" b="24426"/>
          <a:stretch/>
        </p:blipFill>
        <p:spPr>
          <a:xfrm>
            <a:off x="3401891" y="3437391"/>
            <a:ext cx="681491" cy="68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7326" y="29341002"/>
            <a:ext cx="1967685" cy="62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04170" y="28861998"/>
            <a:ext cx="1101744" cy="110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45107" y="29488965"/>
            <a:ext cx="2339636" cy="58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27674" y="29361642"/>
            <a:ext cx="2680055" cy="67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0">
            <a:alphaModFix/>
          </a:blip>
          <a:srcRect l="13199"/>
          <a:stretch/>
        </p:blipFill>
        <p:spPr>
          <a:xfrm>
            <a:off x="10878969" y="28361566"/>
            <a:ext cx="1434176" cy="165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11">
            <a:alphaModFix/>
          </a:blip>
          <a:srcRect l="11178" t="2204" r="10906" b="22963"/>
          <a:stretch/>
        </p:blipFill>
        <p:spPr>
          <a:xfrm>
            <a:off x="13504984" y="13890237"/>
            <a:ext cx="2872926" cy="27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12">
            <a:alphaModFix/>
          </a:blip>
          <a:srcRect l="12853" t="4816" r="11041" b="25168"/>
          <a:stretch/>
        </p:blipFill>
        <p:spPr>
          <a:xfrm>
            <a:off x="26614066" y="14010570"/>
            <a:ext cx="2868314" cy="2638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1123675" y="12208910"/>
            <a:ext cx="1124978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Fig. 2: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Prediction of NF-EEG scores: train and valid loss curves (top left) and comparison between NF-EEG ground truth and NF-EEG prediction for the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run (top right), the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run (bottom left) and the 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3</a:t>
            </a:r>
            <a:r>
              <a:rPr lang="en-US" sz="2400" baseline="300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rd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run (bottom right) from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the test subject.</a:t>
            </a:r>
            <a:endParaRPr sz="24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32612" y="4297669"/>
            <a:ext cx="620048" cy="62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14">
            <a:alphaModFix/>
          </a:blip>
          <a:srcRect l="19863" t="3910" r="18756" b="22927"/>
          <a:stretch/>
        </p:blipFill>
        <p:spPr>
          <a:xfrm>
            <a:off x="22550692" y="13735027"/>
            <a:ext cx="2445138" cy="291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15">
            <a:alphaModFix/>
          </a:blip>
          <a:srcRect l="15777" r="15653" b="19337"/>
          <a:stretch/>
        </p:blipFill>
        <p:spPr>
          <a:xfrm>
            <a:off x="17998370" y="13664032"/>
            <a:ext cx="2525888" cy="29713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1"/>
          <p:cNvGraphicFramePr/>
          <p:nvPr>
            <p:extLst>
              <p:ext uri="{D42A27DB-BD31-4B8C-83A1-F6EECF244321}">
                <p14:modId xmlns:p14="http://schemas.microsoft.com/office/powerpoint/2010/main" val="1002301504"/>
              </p:ext>
            </p:extLst>
          </p:nvPr>
        </p:nvGraphicFramePr>
        <p:xfrm>
          <a:off x="31176104" y="902025"/>
          <a:ext cx="11197351" cy="1899599"/>
        </p:xfrm>
        <a:graphic>
          <a:graphicData uri="http://schemas.openxmlformats.org/drawingml/2006/table">
            <a:tbl>
              <a:tblPr firstRow="1" bandRow="1">
                <a:noFill/>
                <a:tableStyleId>{C728C83D-24AB-4022-9048-6F09D52A539E}</a:tableStyleId>
              </a:tblPr>
              <a:tblGrid>
                <a:gridCol w="3004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6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Predicting NF-EEG scores</a:t>
                      </a:r>
                      <a:endParaRPr sz="2000" dirty="0"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Predicting NF-fMRI scores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A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Mean RMSE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0.23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0.47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Mean correlation</a:t>
                      </a:r>
                      <a:endParaRPr sz="2000" b="1" dirty="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0.94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0.23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Min-max correlation</a:t>
                      </a:r>
                      <a:endParaRPr lang="en-US" sz="2000" b="1" dirty="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A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(0.92 → 0.95)</a:t>
                      </a:r>
                      <a:endParaRPr lang="en-US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(0.00 → 0.44)</a:t>
                      </a:r>
                      <a:endParaRPr lang="en-US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93A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5" name="Google Shape;115;p1"/>
          <p:cNvPicPr preferRelativeResize="0"/>
          <p:nvPr/>
        </p:nvPicPr>
        <p:blipFill rotWithShape="1">
          <a:blip r:embed="rId16">
            <a:alphaModFix/>
          </a:blip>
          <a:srcRect l="12991" r="14043" b="18792"/>
          <a:stretch/>
        </p:blipFill>
        <p:spPr>
          <a:xfrm>
            <a:off x="31135948" y="24525000"/>
            <a:ext cx="666863" cy="74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31093655" y="25313705"/>
            <a:ext cx="11279801" cy="490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1. </a:t>
            </a:r>
            <a:r>
              <a:rPr lang="en-US" sz="27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Perronnet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et al. "Unimodal versus bimodal EEG-fMRI neurofeedback of a motor imagery task." (2017)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2. </a:t>
            </a:r>
            <a:r>
              <a:rPr lang="en-US" sz="27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Lioi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et al. "Simultaneous EEG-fMRI during a neurofeedback task, a brain imaging dataset for multimodal data integration." (2020)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3. </a:t>
            </a:r>
            <a:r>
              <a:rPr lang="en-US" sz="2700" b="0" i="0" u="none" strike="noStrike" cap="none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Cury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et al. "A sparse EEG-informed fMRI model for hybrid EEG-fMRI neurofeedback prediction." (2020)</a:t>
            </a:r>
            <a:endParaRPr lang="fr-FR" sz="3900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Caroline Pinte¹, Claire Cury¹, Pierre Maurel¹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¹University of Rennes, CNRS, </a:t>
            </a:r>
            <a:r>
              <a:rPr lang="en-US" sz="3200" dirty="0" err="1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Inria</a:t>
            </a:r>
            <a:r>
              <a:rPr lang="en-US" sz="3200" dirty="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Inserm</a:t>
            </a:r>
            <a:r>
              <a:rPr lang="en-US" sz="3200" dirty="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, IRISA UMR 6074, EMPENN — ERL U 1228, Rennes, France.</a:t>
            </a:r>
            <a:endParaRPr dirty="0"/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5">
            <a:alphaModFix/>
          </a:blip>
          <a:srcRect l="17222" t="8053" r="15258" b="24426"/>
          <a:stretch/>
        </p:blipFill>
        <p:spPr>
          <a:xfrm>
            <a:off x="31176104" y="27897353"/>
            <a:ext cx="681491" cy="681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24752732" y="19934706"/>
            <a:ext cx="815830" cy="1411165"/>
          </a:xfrm>
          <a:custGeom>
            <a:avLst/>
            <a:gdLst/>
            <a:ahLst/>
            <a:cxnLst/>
            <a:rect l="l" t="t" r="r" b="b"/>
            <a:pathLst>
              <a:path w="2089376" h="3614056" extrusionOk="0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20855896" y="19834680"/>
            <a:ext cx="35667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u="none" dirty="0">
                <a:solidFill>
                  <a:srgbClr val="8C9DA7"/>
                </a:solidFill>
                <a:latin typeface="Inria Sans"/>
                <a:ea typeface="Inria Sans"/>
                <a:cs typeface="Inria Sans"/>
                <a:sym typeface="Inria Sans"/>
              </a:rPr>
              <a:t>Take a picture to </a:t>
            </a:r>
            <a:br>
              <a:rPr lang="en-US" sz="3200" b="0" u="none" dirty="0">
                <a:solidFill>
                  <a:srgbClr val="8C9DA7"/>
                </a:solidFill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-US" sz="3200" b="0" u="none" dirty="0">
                <a:solidFill>
                  <a:srgbClr val="8C9DA7"/>
                </a:solidFill>
                <a:latin typeface="Inria Sans"/>
                <a:ea typeface="Inria Sans"/>
                <a:cs typeface="Inria Sans"/>
                <a:sym typeface="Inria Sans"/>
              </a:rPr>
              <a:t>download the poster</a:t>
            </a:r>
            <a:endParaRPr sz="3200" dirty="0">
              <a:solidFill>
                <a:srgbClr val="8C9DA7"/>
              </a:solidFill>
            </a:endParaRPr>
          </a:p>
        </p:txBody>
      </p:sp>
      <p:cxnSp>
        <p:nvCxnSpPr>
          <p:cNvPr id="120" name="Google Shape;120;p1"/>
          <p:cNvCxnSpPr>
            <a:cxnSpLocks/>
          </p:cNvCxnSpPr>
          <p:nvPr/>
        </p:nvCxnSpPr>
        <p:spPr>
          <a:xfrm flipV="1">
            <a:off x="25846108" y="20564208"/>
            <a:ext cx="1456370" cy="1"/>
          </a:xfrm>
          <a:prstGeom prst="straightConnector1">
            <a:avLst/>
          </a:prstGeom>
          <a:noFill/>
          <a:ln w="66675" cap="flat" cmpd="sng">
            <a:solidFill>
              <a:srgbClr val="FFFFFF">
                <a:alpha val="50196"/>
              </a:srgbClr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21" name="Google Shape;121;p1"/>
          <p:cNvSpPr/>
          <p:nvPr/>
        </p:nvSpPr>
        <p:spPr>
          <a:xfrm>
            <a:off x="31067729" y="366330"/>
            <a:ext cx="21025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Results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A36C8-8CA7-4444-9FD9-046A0A6C9396}"/>
              </a:ext>
            </a:extLst>
          </p:cNvPr>
          <p:cNvSpPr/>
          <p:nvPr/>
        </p:nvSpPr>
        <p:spPr>
          <a:xfrm>
            <a:off x="12507371" y="22724270"/>
            <a:ext cx="18174904" cy="7197204"/>
          </a:xfrm>
          <a:prstGeom prst="rect">
            <a:avLst/>
          </a:prstGeom>
          <a:noFill/>
          <a:ln w="127000">
            <a:solidFill>
              <a:srgbClr val="193A4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67C8211-8A35-48E9-8E68-E7A8419632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790" y="29386516"/>
            <a:ext cx="2232288" cy="679607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AB8E32DA-A1B0-4E28-9CD7-9962C99C63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418084" y="22912381"/>
            <a:ext cx="18268918" cy="738194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28B36AA-6648-4869-8926-A766E82235E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128296" y="3752441"/>
            <a:ext cx="5852172" cy="438912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4CDD43-254C-4047-9066-7D5415DAC2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847855" y="3680002"/>
            <a:ext cx="5852172" cy="438912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11155C7-2896-46C3-A705-F1651297C89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5608"/>
          <a:stretch/>
        </p:blipFill>
        <p:spPr>
          <a:xfrm>
            <a:off x="31123674" y="8015800"/>
            <a:ext cx="5852172" cy="414298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97D5094-B088-47E0-938B-DD727216588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6385"/>
          <a:stretch/>
        </p:blipFill>
        <p:spPr>
          <a:xfrm>
            <a:off x="36847855" y="8015800"/>
            <a:ext cx="5852172" cy="4108921"/>
          </a:xfrm>
          <a:prstGeom prst="rect">
            <a:avLst/>
          </a:prstGeom>
        </p:spPr>
      </p:pic>
      <p:sp>
        <p:nvSpPr>
          <p:cNvPr id="71" name="Google Shape;121;p1">
            <a:extLst>
              <a:ext uri="{FF2B5EF4-FFF2-40B4-BE49-F238E27FC236}">
                <a16:creationId xmlns:a16="http://schemas.microsoft.com/office/drawing/2014/main" id="{27809984-8AE3-4A24-9362-1A9F3CB0867A}"/>
              </a:ext>
            </a:extLst>
          </p:cNvPr>
          <p:cNvSpPr/>
          <p:nvPr/>
        </p:nvSpPr>
        <p:spPr>
          <a:xfrm>
            <a:off x="31140547" y="3236902"/>
            <a:ext cx="96303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Predicting NF-EEG scores to validate our approach: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21;p1">
            <a:extLst>
              <a:ext uri="{FF2B5EF4-FFF2-40B4-BE49-F238E27FC236}">
                <a16:creationId xmlns:a16="http://schemas.microsoft.com/office/drawing/2014/main" id="{94CB83FE-2694-4C0B-A57B-200FB810FB1D}"/>
              </a:ext>
            </a:extLst>
          </p:cNvPr>
          <p:cNvSpPr/>
          <p:nvPr/>
        </p:nvSpPr>
        <p:spPr>
          <a:xfrm>
            <a:off x="31128825" y="13639970"/>
            <a:ext cx="96303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93A4F"/>
                </a:solidFill>
                <a:latin typeface="Inria Sans"/>
                <a:ea typeface="Inria Sans"/>
                <a:cs typeface="Inria Sans"/>
                <a:sym typeface="Inria Sans"/>
              </a:rPr>
              <a:t>Predicting NF-fMRI scores to achieve our goal: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8BE0373-1C4B-411F-AA53-48CC2F2D392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163967" y="14163652"/>
            <a:ext cx="5852172" cy="438912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4E0D607-E21F-4772-A6B3-23F72E80EF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848487" y="14149219"/>
            <a:ext cx="5852172" cy="43891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91E6B4A-D617-44B5-A587-DB6466D5D9AF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7445"/>
          <a:stretch/>
        </p:blipFill>
        <p:spPr>
          <a:xfrm>
            <a:off x="31176103" y="18501290"/>
            <a:ext cx="5852172" cy="406238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8A7B8BC-8D61-4470-91DD-9B99588F109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7445"/>
          <a:stretch/>
        </p:blipFill>
        <p:spPr>
          <a:xfrm>
            <a:off x="36865286" y="18501290"/>
            <a:ext cx="5852172" cy="4062381"/>
          </a:xfrm>
          <a:prstGeom prst="rect">
            <a:avLst/>
          </a:prstGeom>
        </p:spPr>
      </p:pic>
      <p:sp>
        <p:nvSpPr>
          <p:cNvPr id="46" name="Google Shape;107;p1">
            <a:extLst>
              <a:ext uri="{FF2B5EF4-FFF2-40B4-BE49-F238E27FC236}">
                <a16:creationId xmlns:a16="http://schemas.microsoft.com/office/drawing/2014/main" id="{D2FE2E05-B6BD-4AEF-9221-ED34E06742B9}"/>
              </a:ext>
            </a:extLst>
          </p:cNvPr>
          <p:cNvSpPr txBox="1"/>
          <p:nvPr/>
        </p:nvSpPr>
        <p:spPr>
          <a:xfrm>
            <a:off x="31129180" y="22612440"/>
            <a:ext cx="112497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4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Fig. </a:t>
            </a:r>
            <a:r>
              <a:rPr lang="en-US" sz="2400" b="1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3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Prediction of NF-fMRI scores: train and valid loss curves (top left) and comparison between 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NF-fMRI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ground truth and 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NF-fMRI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prediction for the 1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run (top right), the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run (bottom left) and the 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3</a:t>
            </a:r>
            <a:r>
              <a:rPr lang="en-US" sz="2400" baseline="300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rd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run (bottom right) from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the test subject.</a:t>
            </a:r>
            <a:endParaRPr sz="24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7" name="Google Shape;107;p1">
            <a:extLst>
              <a:ext uri="{FF2B5EF4-FFF2-40B4-BE49-F238E27FC236}">
                <a16:creationId xmlns:a16="http://schemas.microsoft.com/office/drawing/2014/main" id="{FA223BCB-FA7F-4756-B885-A28848D0E258}"/>
              </a:ext>
            </a:extLst>
          </p:cNvPr>
          <p:cNvSpPr txBox="1"/>
          <p:nvPr/>
        </p:nvSpPr>
        <p:spPr>
          <a:xfrm>
            <a:off x="12790636" y="28361566"/>
            <a:ext cx="1754269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Fig. 1: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Architecture of the 1D CNN used to predict NF-EEG and NF-fMRI scores from raw EEG signals. The input sample consists 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of 4400 timesteps from every EEG channels selected. When predicting NF-EEG scores, we select 9 channels corresponding to the </a:t>
            </a:r>
            <a:r>
              <a:rPr lang="en-US" sz="2400" dirty="0" err="1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laplacian</a:t>
            </a:r>
            <a:r>
              <a:rPr lang="en-US" sz="2400" dirty="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of the C3 channel, and when predicting NF-fMRI scores, we select 25 channels above the motor area.</a:t>
            </a:r>
            <a:endParaRPr sz="2400" b="0" i="0" u="none" strike="noStrike" cap="none" dirty="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722</Words>
  <Application>Microsoft Office PowerPoint</Application>
  <PresentationFormat>Personnalisé</PresentationFormat>
  <Paragraphs>64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Inria Sans</vt:lpstr>
      <vt:lpstr>Inria Sans Light</vt:lpstr>
      <vt:lpstr>Arial</vt:lpstr>
      <vt:lpstr>Calibri</vt:lpstr>
      <vt:lpstr>Lato</vt:lpstr>
      <vt:lpstr>Thème Office</vt:lpstr>
      <vt:lpstr>Can neural networks  help improve portability  of combined EEG – fMRI neurofeedback?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neural networks help improve portability of combined EEG – fMRI neurofeedback?</dc:title>
  <dc:creator>Caroline Pinte</dc:creator>
  <cp:lastModifiedBy>Caroline Pinte</cp:lastModifiedBy>
  <cp:revision>28</cp:revision>
  <dcterms:created xsi:type="dcterms:W3CDTF">2022-08-09T14:12:54Z</dcterms:created>
  <dcterms:modified xsi:type="dcterms:W3CDTF">2023-03-22T10:35:39Z</dcterms:modified>
</cp:coreProperties>
</file>