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8" r:id="rId3"/>
  </p:sldMasterIdLst>
  <p:sldIdLst>
    <p:sldId id="290" r:id="rId4"/>
    <p:sldId id="310" r:id="rId5"/>
    <p:sldId id="325" r:id="rId6"/>
    <p:sldId id="326" r:id="rId7"/>
    <p:sldId id="311" r:id="rId8"/>
    <p:sldId id="318" r:id="rId9"/>
    <p:sldId id="317" r:id="rId10"/>
    <p:sldId id="320" r:id="rId11"/>
    <p:sldId id="330" r:id="rId12"/>
    <p:sldId id="331" r:id="rId13"/>
    <p:sldId id="315" r:id="rId14"/>
    <p:sldId id="314" r:id="rId15"/>
    <p:sldId id="316" r:id="rId16"/>
    <p:sldId id="328" r:id="rId17"/>
    <p:sldId id="329" r:id="rId18"/>
    <p:sldId id="319" r:id="rId19"/>
    <p:sldId id="322" r:id="rId20"/>
    <p:sldId id="327" r:id="rId21"/>
    <p:sldId id="312" r:id="rId22"/>
    <p:sldId id="321" r:id="rId23"/>
    <p:sldId id="313" r:id="rId24"/>
    <p:sldId id="332" r:id="rId25"/>
    <p:sldId id="333" r:id="rId26"/>
    <p:sldId id="324" r:id="rId27"/>
    <p:sldId id="323" r:id="rId28"/>
    <p:sldId id="334" r:id="rId2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7"/>
    <p:restoredTop sz="94648"/>
  </p:normalViewPr>
  <p:slideViewPr>
    <p:cSldViewPr snapToGrid="0" snapToObjects="1">
      <p:cViewPr varScale="1">
        <p:scale>
          <a:sx n="87" d="100"/>
          <a:sy n="87" d="100"/>
        </p:scale>
        <p:origin x="912"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F68805F-1FA4-244B-B47B-574D42EF3A6A}" type="datetimeFigureOut">
              <a:rPr lang="fr-FR" smtClean="0"/>
              <a:t>23/01/2020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C8A4A-F8C7-7B45-A21D-0BFE1F97A954}" type="slidenum">
              <a:rPr lang="fr-FR" smtClean="0"/>
              <a:t>‹N°›</a:t>
            </a:fld>
            <a:endParaRPr lang="fr-FR"/>
          </a:p>
        </p:txBody>
      </p:sp>
    </p:spTree>
    <p:extLst>
      <p:ext uri="{BB962C8B-B14F-4D97-AF65-F5344CB8AC3E}">
        <p14:creationId xmlns:p14="http://schemas.microsoft.com/office/powerpoint/2010/main" val="68739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68805F-1FA4-244B-B47B-574D42EF3A6A}" type="datetimeFigureOut">
              <a:rPr lang="fr-FR" smtClean="0"/>
              <a:t>23/01/2020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C8A4A-F8C7-7B45-A21D-0BFE1F97A954}" type="slidenum">
              <a:rPr lang="fr-FR" smtClean="0"/>
              <a:t>‹N°›</a:t>
            </a:fld>
            <a:endParaRPr lang="fr-FR"/>
          </a:p>
        </p:txBody>
      </p:sp>
    </p:spTree>
    <p:extLst>
      <p:ext uri="{BB962C8B-B14F-4D97-AF65-F5344CB8AC3E}">
        <p14:creationId xmlns:p14="http://schemas.microsoft.com/office/powerpoint/2010/main" val="118911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68805F-1FA4-244B-B47B-574D42EF3A6A}" type="datetimeFigureOut">
              <a:rPr lang="fr-FR" smtClean="0"/>
              <a:t>23/01/2020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C8A4A-F8C7-7B45-A21D-0BFE1F97A954}" type="slidenum">
              <a:rPr lang="fr-FR" smtClean="0"/>
              <a:t>‹N°›</a:t>
            </a:fld>
            <a:endParaRPr lang="fr-FR"/>
          </a:p>
        </p:txBody>
      </p:sp>
    </p:spTree>
    <p:extLst>
      <p:ext uri="{BB962C8B-B14F-4D97-AF65-F5344CB8AC3E}">
        <p14:creationId xmlns:p14="http://schemas.microsoft.com/office/powerpoint/2010/main" val="3765104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143000" y="2503487"/>
            <a:ext cx="6858000" cy="1006476"/>
          </a:xfrm>
        </p:spPr>
        <p:txBody>
          <a:bodyPr anchor="b"/>
          <a:lstStyle>
            <a:lvl1pPr algn="ctr">
              <a:defRPr sz="4500" b="1"/>
            </a:lvl1pPr>
          </a:lstStyle>
          <a:p>
            <a:r>
              <a:rPr lang="fr-FR" dirty="0"/>
              <a:t>Titre de la présentation</a:t>
            </a:r>
          </a:p>
        </p:txBody>
      </p:sp>
      <p:sp>
        <p:nvSpPr>
          <p:cNvPr id="3" name="Sous-titre 2"/>
          <p:cNvSpPr>
            <a:spLocks noGrp="1"/>
          </p:cNvSpPr>
          <p:nvPr>
            <p:ph type="subTitle" idx="1" hasCustomPrompt="1"/>
          </p:nvPr>
        </p:nvSpPr>
        <p:spPr>
          <a:xfrm>
            <a:off x="1143000" y="3602038"/>
            <a:ext cx="6858000" cy="426265"/>
          </a:xfrm>
        </p:spPr>
        <p:txBody>
          <a:bodyPr/>
          <a:lstStyle>
            <a:lvl1pPr marL="0" indent="0" algn="ctr">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Nom de l’intervenant – Affiliation - Date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7646" y="6340562"/>
            <a:ext cx="426822" cy="426822"/>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0572" y="6352482"/>
            <a:ext cx="425214" cy="425214"/>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6328" y="6352482"/>
            <a:ext cx="616742" cy="445838"/>
          </a:xfrm>
          <a:prstGeom prst="rect">
            <a:avLst/>
          </a:prstGeom>
        </p:spPr>
      </p:pic>
      <p:pic>
        <p:nvPicPr>
          <p:cNvPr id="33" name="Image 32"/>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1044" y="354870"/>
            <a:ext cx="2966085" cy="1025525"/>
          </a:xfrm>
          <a:prstGeom prst="rect">
            <a:avLst/>
          </a:prstGeom>
          <a:noFill/>
        </p:spPr>
      </p:pic>
    </p:spTree>
    <p:extLst>
      <p:ext uri="{BB962C8B-B14F-4D97-AF65-F5344CB8AC3E}">
        <p14:creationId xmlns:p14="http://schemas.microsoft.com/office/powerpoint/2010/main" val="119634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n de la présenta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28650" y="6356351"/>
            <a:ext cx="2057400" cy="365125"/>
          </a:xfrm>
          <a:prstGeom prst="rect">
            <a:avLst/>
          </a:prstGeom>
        </p:spPr>
        <p:txBody>
          <a:bodyPr/>
          <a:lstStyle/>
          <a:p>
            <a:pPr defTabSz="914400"/>
            <a:endParaRPr lang="fr-FR" dirty="0">
              <a:solidFill>
                <a:prstClr val="black"/>
              </a:solidFill>
              <a:latin typeface="Calibri"/>
            </a:endParaRP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pPr defTabSz="914400"/>
            <a:endParaRPr lang="fr-FR" dirty="0">
              <a:solidFill>
                <a:prstClr val="black"/>
              </a:solidFill>
              <a:latin typeface="Calibri"/>
            </a:endParaRP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solidFill>
                  <a:prstClr val="white"/>
                </a:solidFill>
                <a:latin typeface="Calibri"/>
              </a:rPr>
              <a:pPr/>
              <a:t>‹N°›</a:t>
            </a:fld>
            <a:endParaRPr lang="fr-FR" dirty="0">
              <a:solidFill>
                <a:prstClr val="white"/>
              </a:solidFill>
              <a:latin typeface="Calibri"/>
            </a:endParaRPr>
          </a:p>
        </p:txBody>
      </p:sp>
      <p:sp>
        <p:nvSpPr>
          <p:cNvPr id="9" name="Espace réservé du texte 8"/>
          <p:cNvSpPr>
            <a:spLocks noGrp="1"/>
          </p:cNvSpPr>
          <p:nvPr>
            <p:ph type="body" sz="quarter" idx="13" hasCustomPrompt="1"/>
          </p:nvPr>
        </p:nvSpPr>
        <p:spPr>
          <a:xfrm>
            <a:off x="1657350" y="889386"/>
            <a:ext cx="6416632" cy="489357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fr-FR" dirty="0"/>
              <a:t>Partie 1</a:t>
            </a:r>
          </a:p>
          <a:p>
            <a:pPr lvl="0"/>
            <a:endParaRPr lang="fr-FR" dirty="0"/>
          </a:p>
          <a:p>
            <a:pPr lvl="0"/>
            <a:r>
              <a:rPr lang="fr-FR" dirty="0"/>
              <a:t>Partie 2</a:t>
            </a:r>
          </a:p>
          <a:p>
            <a:pPr lvl="0"/>
            <a:endParaRPr lang="fr-FR" dirty="0"/>
          </a:p>
          <a:p>
            <a:pPr lvl="0"/>
            <a:r>
              <a:rPr lang="fr-FR" dirty="0"/>
              <a:t>Partie 3</a:t>
            </a:r>
          </a:p>
          <a:p>
            <a:pPr lvl="0"/>
            <a:endParaRPr lang="fr-FR" dirty="0"/>
          </a:p>
          <a:p>
            <a:pPr lvl="0"/>
            <a:r>
              <a:rPr lang="fr-FR" dirty="0"/>
              <a:t>Partie 4</a:t>
            </a:r>
          </a:p>
          <a:p>
            <a:pPr lvl="0"/>
            <a:endParaRPr lang="fr-FR" dirty="0"/>
          </a:p>
          <a:p>
            <a:pPr lvl="0"/>
            <a:r>
              <a:rPr lang="fr-FR" dirty="0"/>
              <a:t>Partie 5</a:t>
            </a:r>
          </a:p>
        </p:txBody>
      </p:sp>
      <p:cxnSp>
        <p:nvCxnSpPr>
          <p:cNvPr id="11" name="Connecteur droit 10"/>
          <p:cNvCxnSpPr/>
          <p:nvPr userDrawn="1"/>
        </p:nvCxnSpPr>
        <p:spPr>
          <a:xfrm flipV="1">
            <a:off x="0" y="659027"/>
            <a:ext cx="9144000" cy="823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re 1"/>
          <p:cNvSpPr>
            <a:spLocks noGrp="1"/>
          </p:cNvSpPr>
          <p:nvPr>
            <p:ph type="title" hasCustomPrompt="1"/>
          </p:nvPr>
        </p:nvSpPr>
        <p:spPr>
          <a:xfrm>
            <a:off x="197709" y="60622"/>
            <a:ext cx="8419069" cy="606643"/>
          </a:xfrm>
        </p:spPr>
        <p:txBody>
          <a:bodyPr>
            <a:normAutofit/>
          </a:bodyPr>
          <a:lstStyle>
            <a:lvl1pPr algn="r">
              <a:defRPr sz="3400" b="1">
                <a:solidFill>
                  <a:schemeClr val="accent6">
                    <a:lumMod val="75000"/>
                  </a:schemeClr>
                </a:solidFill>
              </a:defRPr>
            </a:lvl1pPr>
          </a:lstStyle>
          <a:p>
            <a:r>
              <a:rPr lang="fr-FR" dirty="0"/>
              <a:t>Plan de la présentation</a:t>
            </a:r>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31" y="90616"/>
            <a:ext cx="409744" cy="428368"/>
          </a:xfrm>
          <a:prstGeom prst="rect">
            <a:avLst/>
          </a:prstGeom>
        </p:spPr>
      </p:pic>
    </p:spTree>
    <p:extLst>
      <p:ext uri="{BB962C8B-B14F-4D97-AF65-F5344CB8AC3E}">
        <p14:creationId xmlns:p14="http://schemas.microsoft.com/office/powerpoint/2010/main" val="424841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3888" y="1709739"/>
            <a:ext cx="7886700" cy="2852737"/>
          </a:xfrm>
        </p:spPr>
        <p:txBody>
          <a:bodyPr anchor="b"/>
          <a:lstStyle>
            <a:lvl1pPr algn="ctr">
              <a:defRPr sz="4500" b="1"/>
            </a:lvl1pPr>
          </a:lstStyle>
          <a:p>
            <a:r>
              <a:rPr lang="fr-FR" dirty="0"/>
              <a:t>Titre de section</a:t>
            </a:r>
          </a:p>
        </p:txBody>
      </p:sp>
      <p:sp>
        <p:nvSpPr>
          <p:cNvPr id="3" name="Espace réservé du texte 2"/>
          <p:cNvSpPr>
            <a:spLocks noGrp="1"/>
          </p:cNvSpPr>
          <p:nvPr>
            <p:ph type="body" idx="1"/>
          </p:nvPr>
        </p:nvSpPr>
        <p:spPr>
          <a:xfrm>
            <a:off x="623888" y="4589464"/>
            <a:ext cx="7886700"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a:t>
            </a: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pPr defTabSz="914400"/>
            <a:endParaRPr lang="fr-FR">
              <a:solidFill>
                <a:prstClr val="black"/>
              </a:solidFill>
              <a:latin typeface="Calibri"/>
            </a:endParaRP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pPr defTabSz="914400"/>
            <a:endParaRPr lang="fr-FR">
              <a:solidFill>
                <a:prstClr val="black"/>
              </a:solidFill>
              <a:latin typeface="Calibri"/>
            </a:endParaRP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solidFill>
                  <a:prstClr val="white"/>
                </a:solidFill>
                <a:latin typeface="Calibri"/>
              </a:rPr>
              <a:pPr/>
              <a:t>‹N°›</a:t>
            </a:fld>
            <a:endParaRPr lang="fr-FR">
              <a:solidFill>
                <a:prstClr val="white"/>
              </a:solidFill>
              <a:latin typeface="Calibri"/>
            </a:endParaRPr>
          </a:p>
        </p:txBody>
      </p:sp>
      <p:cxnSp>
        <p:nvCxnSpPr>
          <p:cNvPr id="9" name="Connecteur droit 8"/>
          <p:cNvCxnSpPr/>
          <p:nvPr userDrawn="1"/>
        </p:nvCxnSpPr>
        <p:spPr>
          <a:xfrm flipV="1">
            <a:off x="623888" y="4562476"/>
            <a:ext cx="7886700" cy="9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309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117171"/>
            <a:ext cx="7886700" cy="511063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pPr defTabSz="914400"/>
            <a:endParaRPr lang="fr-FR" dirty="0">
              <a:solidFill>
                <a:prstClr val="black"/>
              </a:solidFill>
              <a:latin typeface="Calibri"/>
            </a:endParaRP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pPr defTabSz="914400"/>
            <a:endParaRPr lang="fr-FR" dirty="0">
              <a:solidFill>
                <a:prstClr val="black"/>
              </a:solidFill>
              <a:latin typeface="Calibri"/>
            </a:endParaRP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solidFill>
                  <a:prstClr val="white"/>
                </a:solidFill>
                <a:latin typeface="Calibri"/>
              </a:rPr>
              <a:pPr/>
              <a:t>‹N°›</a:t>
            </a:fld>
            <a:endParaRPr lang="fr-FR" dirty="0">
              <a:solidFill>
                <a:prstClr val="white"/>
              </a:solidFill>
              <a:latin typeface="Calibri"/>
            </a:endParaRPr>
          </a:p>
        </p:txBody>
      </p:sp>
      <p:sp>
        <p:nvSpPr>
          <p:cNvPr id="8" name="Titre 1"/>
          <p:cNvSpPr>
            <a:spLocks noGrp="1"/>
          </p:cNvSpPr>
          <p:nvPr>
            <p:ph type="title" hasCustomPrompt="1"/>
          </p:nvPr>
        </p:nvSpPr>
        <p:spPr>
          <a:xfrm>
            <a:off x="197709" y="60622"/>
            <a:ext cx="8419069" cy="606643"/>
          </a:xfrm>
        </p:spPr>
        <p:txBody>
          <a:bodyPr>
            <a:normAutofit/>
          </a:bodyPr>
          <a:lstStyle>
            <a:lvl1pPr algn="r">
              <a:defRPr sz="3400" b="1">
                <a:solidFill>
                  <a:schemeClr val="accent6">
                    <a:lumMod val="75000"/>
                  </a:schemeClr>
                </a:solidFill>
              </a:defRPr>
            </a:lvl1pPr>
          </a:lstStyle>
          <a:p>
            <a:r>
              <a:rPr lang="fr-FR" dirty="0"/>
              <a:t>Titre de partie</a:t>
            </a:r>
          </a:p>
        </p:txBody>
      </p:sp>
      <p:cxnSp>
        <p:nvCxnSpPr>
          <p:cNvPr id="9" name="Connecteur droit 8"/>
          <p:cNvCxnSpPr/>
          <p:nvPr userDrawn="1"/>
        </p:nvCxnSpPr>
        <p:spPr>
          <a:xfrm flipV="1">
            <a:off x="0" y="659027"/>
            <a:ext cx="9144000" cy="823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31" y="90616"/>
            <a:ext cx="409744" cy="428368"/>
          </a:xfrm>
          <a:prstGeom prst="rect">
            <a:avLst/>
          </a:prstGeom>
        </p:spPr>
      </p:pic>
    </p:spTree>
    <p:extLst>
      <p:ext uri="{BB962C8B-B14F-4D97-AF65-F5344CB8AC3E}">
        <p14:creationId xmlns:p14="http://schemas.microsoft.com/office/powerpoint/2010/main" val="3599151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28650" y="6356351"/>
            <a:ext cx="2057400" cy="365125"/>
          </a:xfrm>
          <a:prstGeom prst="rect">
            <a:avLst/>
          </a:prstGeom>
        </p:spPr>
        <p:txBody>
          <a:bodyPr/>
          <a:lstStyle/>
          <a:p>
            <a:pPr defTabSz="914400"/>
            <a:endParaRPr lang="fr-FR">
              <a:solidFill>
                <a:prstClr val="black"/>
              </a:solidFill>
              <a:latin typeface="Calibri"/>
            </a:endParaRP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pPr defTabSz="914400"/>
            <a:endParaRPr lang="fr-FR">
              <a:solidFill>
                <a:prstClr val="black"/>
              </a:solidFill>
              <a:latin typeface="Calibri"/>
            </a:endParaRP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solidFill>
                  <a:prstClr val="white"/>
                </a:solidFill>
                <a:latin typeface="Calibri"/>
              </a:rPr>
              <a:pPr/>
              <a:t>‹N°›</a:t>
            </a:fld>
            <a:endParaRPr lang="fr-FR">
              <a:solidFill>
                <a:prstClr val="white"/>
              </a:solidFill>
              <a:latin typeface="Calibri"/>
            </a:endParaRPr>
          </a:p>
        </p:txBody>
      </p:sp>
      <p:cxnSp>
        <p:nvCxnSpPr>
          <p:cNvPr id="9" name="Connecteur droit 8"/>
          <p:cNvCxnSpPr/>
          <p:nvPr userDrawn="1"/>
        </p:nvCxnSpPr>
        <p:spPr>
          <a:xfrm flipV="1">
            <a:off x="623888" y="4562476"/>
            <a:ext cx="7886700" cy="9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2318308" y="2946951"/>
            <a:ext cx="4497859" cy="1446550"/>
          </a:xfrm>
          <a:prstGeom prst="rect">
            <a:avLst/>
          </a:prstGeom>
          <a:noFill/>
        </p:spPr>
        <p:txBody>
          <a:bodyPr wrap="square" rtlCol="0">
            <a:spAutoFit/>
          </a:bodyPr>
          <a:lstStyle/>
          <a:p>
            <a:pPr algn="ctr" defTabSz="914400"/>
            <a:r>
              <a:rPr lang="fr-FR" sz="4400" dirty="0">
                <a:solidFill>
                  <a:prstClr val="black"/>
                </a:solidFill>
                <a:latin typeface="Calibri"/>
              </a:rPr>
              <a:t>MERCI DE VOTRE ATTENTION</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31" y="90616"/>
            <a:ext cx="409744" cy="428368"/>
          </a:xfrm>
          <a:prstGeom prst="rect">
            <a:avLst/>
          </a:prstGeom>
        </p:spPr>
      </p:pic>
    </p:spTree>
    <p:extLst>
      <p:ext uri="{BB962C8B-B14F-4D97-AF65-F5344CB8AC3E}">
        <p14:creationId xmlns:p14="http://schemas.microsoft.com/office/powerpoint/2010/main" val="22165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age de fi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28650" y="6356351"/>
            <a:ext cx="2057400" cy="365125"/>
          </a:xfrm>
          <a:prstGeom prst="rect">
            <a:avLst/>
          </a:prstGeom>
        </p:spPr>
        <p:txBody>
          <a:bodyPr/>
          <a:lstStyle/>
          <a:p>
            <a:pPr defTabSz="914400"/>
            <a:endParaRPr lang="fr-FR">
              <a:solidFill>
                <a:prstClr val="black"/>
              </a:solidFill>
              <a:latin typeface="Calibri"/>
            </a:endParaRP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pPr defTabSz="914400"/>
            <a:endParaRPr lang="fr-FR">
              <a:solidFill>
                <a:prstClr val="black"/>
              </a:solidFill>
              <a:latin typeface="Calibri"/>
            </a:endParaRP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solidFill>
                  <a:prstClr val="white"/>
                </a:solidFill>
                <a:latin typeface="Calibri"/>
              </a:rPr>
              <a:pPr/>
              <a:t>‹N°›</a:t>
            </a:fld>
            <a:endParaRPr lang="fr-FR">
              <a:solidFill>
                <a:prstClr val="white"/>
              </a:solidFill>
              <a:latin typeface="Calibri"/>
            </a:endParaRPr>
          </a:p>
        </p:txBody>
      </p:sp>
      <p:cxnSp>
        <p:nvCxnSpPr>
          <p:cNvPr id="9" name="Connecteur droit 8"/>
          <p:cNvCxnSpPr/>
          <p:nvPr userDrawn="1"/>
        </p:nvCxnSpPr>
        <p:spPr>
          <a:xfrm flipV="1">
            <a:off x="623888" y="4562476"/>
            <a:ext cx="7886700" cy="9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1862846" y="2946951"/>
            <a:ext cx="5408784" cy="1446550"/>
          </a:xfrm>
          <a:prstGeom prst="rect">
            <a:avLst/>
          </a:prstGeom>
          <a:noFill/>
        </p:spPr>
        <p:txBody>
          <a:bodyPr wrap="square" rtlCol="0">
            <a:spAutoFit/>
          </a:bodyPr>
          <a:lstStyle/>
          <a:p>
            <a:pPr algn="ctr" defTabSz="914400"/>
            <a:r>
              <a:rPr lang="fr-FR" sz="4400" dirty="0">
                <a:solidFill>
                  <a:prstClr val="black"/>
                </a:solidFill>
                <a:latin typeface="Calibri"/>
              </a:rPr>
              <a:t>THANK YOU </a:t>
            </a:r>
          </a:p>
          <a:p>
            <a:pPr algn="ctr" defTabSz="914400"/>
            <a:r>
              <a:rPr lang="fr-FR" sz="4400" dirty="0">
                <a:solidFill>
                  <a:prstClr val="black"/>
                </a:solidFill>
                <a:latin typeface="Calibri"/>
              </a:rPr>
              <a:t>FOR YOUR ATTENTION</a:t>
            </a: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31" y="90616"/>
            <a:ext cx="409744" cy="428368"/>
          </a:xfrm>
          <a:prstGeom prst="rect">
            <a:avLst/>
          </a:prstGeom>
        </p:spPr>
      </p:pic>
    </p:spTree>
    <p:extLst>
      <p:ext uri="{BB962C8B-B14F-4D97-AF65-F5344CB8AC3E}">
        <p14:creationId xmlns:p14="http://schemas.microsoft.com/office/powerpoint/2010/main" val="1004783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28650" y="6356351"/>
            <a:ext cx="2057400" cy="365125"/>
          </a:xfrm>
          <a:prstGeom prst="rect">
            <a:avLst/>
          </a:prstGeom>
        </p:spPr>
        <p:txBody>
          <a:bodyPr/>
          <a:lstStyle/>
          <a:p>
            <a:pPr defTabSz="914400"/>
            <a:endParaRPr lang="fr-FR">
              <a:solidFill>
                <a:prstClr val="black"/>
              </a:solidFill>
              <a:latin typeface="Calibri"/>
            </a:endParaRPr>
          </a:p>
        </p:txBody>
      </p:sp>
      <p:sp>
        <p:nvSpPr>
          <p:cNvPr id="3" name="Espace réservé du pied de page 2"/>
          <p:cNvSpPr>
            <a:spLocks noGrp="1"/>
          </p:cNvSpPr>
          <p:nvPr>
            <p:ph type="ftr" sz="quarter" idx="11"/>
          </p:nvPr>
        </p:nvSpPr>
        <p:spPr>
          <a:xfrm>
            <a:off x="3028950" y="6356351"/>
            <a:ext cx="3086100" cy="365125"/>
          </a:xfrm>
          <a:prstGeom prst="rect">
            <a:avLst/>
          </a:prstGeom>
        </p:spPr>
        <p:txBody>
          <a:bodyPr/>
          <a:lstStyle/>
          <a:p>
            <a:pPr defTabSz="914400"/>
            <a:endParaRPr lang="fr-FR">
              <a:solidFill>
                <a:prstClr val="black"/>
              </a:solidFill>
              <a:latin typeface="Calibri"/>
            </a:endParaRPr>
          </a:p>
        </p:txBody>
      </p:sp>
      <p:sp>
        <p:nvSpPr>
          <p:cNvPr id="4" name="Espace réservé du numéro de diapositive 3"/>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solidFill>
                  <a:prstClr val="white"/>
                </a:solidFill>
                <a:latin typeface="Calibri"/>
              </a:rPr>
              <a:pPr/>
              <a:t>‹N°›</a:t>
            </a:fld>
            <a:endParaRPr lang="fr-FR" dirty="0">
              <a:solidFill>
                <a:prstClr val="white"/>
              </a:solidFill>
              <a:latin typeface="Calibri"/>
            </a:endParaRPr>
          </a:p>
        </p:txBody>
      </p:sp>
    </p:spTree>
    <p:extLst>
      <p:ext uri="{BB962C8B-B14F-4D97-AF65-F5344CB8AC3E}">
        <p14:creationId xmlns:p14="http://schemas.microsoft.com/office/powerpoint/2010/main" val="1428085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143000" y="2503487"/>
            <a:ext cx="6858000" cy="1006476"/>
          </a:xfrm>
        </p:spPr>
        <p:txBody>
          <a:bodyPr anchor="b"/>
          <a:lstStyle>
            <a:lvl1pPr algn="ctr">
              <a:defRPr sz="4500" b="1"/>
            </a:lvl1pPr>
          </a:lstStyle>
          <a:p>
            <a:r>
              <a:rPr lang="fr-FR" dirty="0"/>
              <a:t>Titre de la présentation</a:t>
            </a:r>
          </a:p>
        </p:txBody>
      </p:sp>
      <p:sp>
        <p:nvSpPr>
          <p:cNvPr id="3" name="Sous-titre 2"/>
          <p:cNvSpPr>
            <a:spLocks noGrp="1"/>
          </p:cNvSpPr>
          <p:nvPr>
            <p:ph type="subTitle" idx="1" hasCustomPrompt="1"/>
          </p:nvPr>
        </p:nvSpPr>
        <p:spPr>
          <a:xfrm>
            <a:off x="1143000" y="3602038"/>
            <a:ext cx="6858000" cy="426265"/>
          </a:xfrm>
        </p:spPr>
        <p:txBody>
          <a:bodyPr/>
          <a:lstStyle>
            <a:lvl1pPr marL="0" indent="0" algn="ctr">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Nom de l’intervenant – Affiliation - Date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7646" y="6340562"/>
            <a:ext cx="426822" cy="426822"/>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0572" y="6352482"/>
            <a:ext cx="425214" cy="425214"/>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6328" y="6352482"/>
            <a:ext cx="616742" cy="445838"/>
          </a:xfrm>
          <a:prstGeom prst="rect">
            <a:avLst/>
          </a:prstGeom>
        </p:spPr>
      </p:pic>
      <p:pic>
        <p:nvPicPr>
          <p:cNvPr id="33" name="Image 32"/>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1044" y="354870"/>
            <a:ext cx="2966085" cy="1025525"/>
          </a:xfrm>
          <a:prstGeom prst="rect">
            <a:avLst/>
          </a:prstGeom>
          <a:noFill/>
        </p:spPr>
      </p:pic>
    </p:spTree>
    <p:extLst>
      <p:ext uri="{BB962C8B-B14F-4D97-AF65-F5344CB8AC3E}">
        <p14:creationId xmlns:p14="http://schemas.microsoft.com/office/powerpoint/2010/main" val="177740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68805F-1FA4-244B-B47B-574D42EF3A6A}" type="datetimeFigureOut">
              <a:rPr lang="fr-FR" smtClean="0"/>
              <a:t>23/01/2020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C8A4A-F8C7-7B45-A21D-0BFE1F97A954}" type="slidenum">
              <a:rPr lang="fr-FR" smtClean="0"/>
              <a:t>‹N°›</a:t>
            </a:fld>
            <a:endParaRPr lang="fr-FR"/>
          </a:p>
        </p:txBody>
      </p:sp>
    </p:spTree>
    <p:extLst>
      <p:ext uri="{BB962C8B-B14F-4D97-AF65-F5344CB8AC3E}">
        <p14:creationId xmlns:p14="http://schemas.microsoft.com/office/powerpoint/2010/main" val="2004827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n de la présenta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28650" y="6356351"/>
            <a:ext cx="2057400" cy="365125"/>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t>‹N°›</a:t>
            </a:fld>
            <a:endParaRPr lang="fr-FR" dirty="0"/>
          </a:p>
        </p:txBody>
      </p:sp>
      <p:sp>
        <p:nvSpPr>
          <p:cNvPr id="9" name="Espace réservé du texte 8"/>
          <p:cNvSpPr>
            <a:spLocks noGrp="1"/>
          </p:cNvSpPr>
          <p:nvPr>
            <p:ph type="body" sz="quarter" idx="13" hasCustomPrompt="1"/>
          </p:nvPr>
        </p:nvSpPr>
        <p:spPr>
          <a:xfrm>
            <a:off x="1657350" y="889386"/>
            <a:ext cx="6416632" cy="489357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fr-FR" dirty="0"/>
              <a:t>Partie 1</a:t>
            </a:r>
          </a:p>
          <a:p>
            <a:pPr lvl="0"/>
            <a:endParaRPr lang="fr-FR" dirty="0"/>
          </a:p>
          <a:p>
            <a:pPr lvl="0"/>
            <a:r>
              <a:rPr lang="fr-FR" dirty="0"/>
              <a:t>Partie 2</a:t>
            </a:r>
          </a:p>
          <a:p>
            <a:pPr lvl="0"/>
            <a:endParaRPr lang="fr-FR" dirty="0"/>
          </a:p>
          <a:p>
            <a:pPr lvl="0"/>
            <a:r>
              <a:rPr lang="fr-FR" dirty="0"/>
              <a:t>Partie 3</a:t>
            </a:r>
          </a:p>
          <a:p>
            <a:pPr lvl="0"/>
            <a:endParaRPr lang="fr-FR" dirty="0"/>
          </a:p>
          <a:p>
            <a:pPr lvl="0"/>
            <a:r>
              <a:rPr lang="fr-FR" dirty="0"/>
              <a:t>Partie 4</a:t>
            </a:r>
          </a:p>
          <a:p>
            <a:pPr lvl="0"/>
            <a:endParaRPr lang="fr-FR" dirty="0"/>
          </a:p>
          <a:p>
            <a:pPr lvl="0"/>
            <a:r>
              <a:rPr lang="fr-FR" dirty="0"/>
              <a:t>Partie 5</a:t>
            </a:r>
          </a:p>
        </p:txBody>
      </p:sp>
      <p:cxnSp>
        <p:nvCxnSpPr>
          <p:cNvPr id="11" name="Connecteur droit 10"/>
          <p:cNvCxnSpPr/>
          <p:nvPr userDrawn="1"/>
        </p:nvCxnSpPr>
        <p:spPr>
          <a:xfrm flipV="1">
            <a:off x="0" y="659027"/>
            <a:ext cx="9144000" cy="823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re 1"/>
          <p:cNvSpPr>
            <a:spLocks noGrp="1"/>
          </p:cNvSpPr>
          <p:nvPr>
            <p:ph type="title" hasCustomPrompt="1"/>
          </p:nvPr>
        </p:nvSpPr>
        <p:spPr>
          <a:xfrm>
            <a:off x="197709" y="60622"/>
            <a:ext cx="8419069" cy="606643"/>
          </a:xfrm>
        </p:spPr>
        <p:txBody>
          <a:bodyPr>
            <a:normAutofit/>
          </a:bodyPr>
          <a:lstStyle>
            <a:lvl1pPr algn="r">
              <a:defRPr sz="3400" b="1">
                <a:solidFill>
                  <a:schemeClr val="accent6">
                    <a:lumMod val="75000"/>
                  </a:schemeClr>
                </a:solidFill>
              </a:defRPr>
            </a:lvl1pPr>
          </a:lstStyle>
          <a:p>
            <a:r>
              <a:rPr lang="fr-FR" dirty="0"/>
              <a:t>Plan de la présentation</a:t>
            </a:r>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31" y="90616"/>
            <a:ext cx="409744" cy="428368"/>
          </a:xfrm>
          <a:prstGeom prst="rect">
            <a:avLst/>
          </a:prstGeom>
        </p:spPr>
      </p:pic>
    </p:spTree>
    <p:extLst>
      <p:ext uri="{BB962C8B-B14F-4D97-AF65-F5344CB8AC3E}">
        <p14:creationId xmlns:p14="http://schemas.microsoft.com/office/powerpoint/2010/main" val="1135889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3888" y="1709739"/>
            <a:ext cx="7886700" cy="2852737"/>
          </a:xfrm>
        </p:spPr>
        <p:txBody>
          <a:bodyPr anchor="b"/>
          <a:lstStyle>
            <a:lvl1pPr algn="ctr">
              <a:defRPr sz="4500" b="1"/>
            </a:lvl1pPr>
          </a:lstStyle>
          <a:p>
            <a:r>
              <a:rPr lang="fr-FR" dirty="0"/>
              <a:t>Titre de section</a:t>
            </a:r>
          </a:p>
        </p:txBody>
      </p:sp>
      <p:sp>
        <p:nvSpPr>
          <p:cNvPr id="3" name="Espace réservé du texte 2"/>
          <p:cNvSpPr>
            <a:spLocks noGrp="1"/>
          </p:cNvSpPr>
          <p:nvPr>
            <p:ph type="body" idx="1"/>
          </p:nvPr>
        </p:nvSpPr>
        <p:spPr>
          <a:xfrm>
            <a:off x="623888" y="4589464"/>
            <a:ext cx="7886700"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a:t>
            </a: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t>‹N°›</a:t>
            </a:fld>
            <a:endParaRPr lang="fr-FR"/>
          </a:p>
        </p:txBody>
      </p:sp>
      <p:cxnSp>
        <p:nvCxnSpPr>
          <p:cNvPr id="9" name="Connecteur droit 8"/>
          <p:cNvCxnSpPr/>
          <p:nvPr userDrawn="1"/>
        </p:nvCxnSpPr>
        <p:spPr>
          <a:xfrm flipV="1">
            <a:off x="623888" y="4562476"/>
            <a:ext cx="7886700" cy="9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731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117171"/>
            <a:ext cx="7886700" cy="511063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t>‹N°›</a:t>
            </a:fld>
            <a:endParaRPr lang="fr-FR" dirty="0"/>
          </a:p>
        </p:txBody>
      </p:sp>
      <p:sp>
        <p:nvSpPr>
          <p:cNvPr id="8" name="Titre 1"/>
          <p:cNvSpPr>
            <a:spLocks noGrp="1"/>
          </p:cNvSpPr>
          <p:nvPr>
            <p:ph type="title" hasCustomPrompt="1"/>
          </p:nvPr>
        </p:nvSpPr>
        <p:spPr>
          <a:xfrm>
            <a:off x="197709" y="60622"/>
            <a:ext cx="8419069" cy="606643"/>
          </a:xfrm>
        </p:spPr>
        <p:txBody>
          <a:bodyPr>
            <a:normAutofit/>
          </a:bodyPr>
          <a:lstStyle>
            <a:lvl1pPr algn="r">
              <a:defRPr sz="3400" b="1">
                <a:solidFill>
                  <a:schemeClr val="accent6">
                    <a:lumMod val="75000"/>
                  </a:schemeClr>
                </a:solidFill>
              </a:defRPr>
            </a:lvl1pPr>
          </a:lstStyle>
          <a:p>
            <a:r>
              <a:rPr lang="fr-FR" dirty="0"/>
              <a:t>Titre de partie</a:t>
            </a:r>
          </a:p>
        </p:txBody>
      </p:sp>
      <p:cxnSp>
        <p:nvCxnSpPr>
          <p:cNvPr id="9" name="Connecteur droit 8"/>
          <p:cNvCxnSpPr/>
          <p:nvPr userDrawn="1"/>
        </p:nvCxnSpPr>
        <p:spPr>
          <a:xfrm flipV="1">
            <a:off x="0" y="659027"/>
            <a:ext cx="9144000" cy="823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31" y="90616"/>
            <a:ext cx="409744" cy="428368"/>
          </a:xfrm>
          <a:prstGeom prst="rect">
            <a:avLst/>
          </a:prstGeom>
        </p:spPr>
      </p:pic>
    </p:spTree>
    <p:extLst>
      <p:ext uri="{BB962C8B-B14F-4D97-AF65-F5344CB8AC3E}">
        <p14:creationId xmlns:p14="http://schemas.microsoft.com/office/powerpoint/2010/main" val="3814907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28650" y="6356351"/>
            <a:ext cx="20574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t>‹N°›</a:t>
            </a:fld>
            <a:endParaRPr lang="fr-FR"/>
          </a:p>
        </p:txBody>
      </p:sp>
      <p:cxnSp>
        <p:nvCxnSpPr>
          <p:cNvPr id="9" name="Connecteur droit 8"/>
          <p:cNvCxnSpPr/>
          <p:nvPr userDrawn="1"/>
        </p:nvCxnSpPr>
        <p:spPr>
          <a:xfrm flipV="1">
            <a:off x="623888" y="4562476"/>
            <a:ext cx="7886700" cy="9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2318308" y="2946951"/>
            <a:ext cx="4497859" cy="1446550"/>
          </a:xfrm>
          <a:prstGeom prst="rect">
            <a:avLst/>
          </a:prstGeom>
          <a:noFill/>
        </p:spPr>
        <p:txBody>
          <a:bodyPr wrap="square" rtlCol="0">
            <a:spAutoFit/>
          </a:bodyPr>
          <a:lstStyle/>
          <a:p>
            <a:pPr algn="ctr"/>
            <a:r>
              <a:rPr lang="fr-FR" sz="4400" dirty="0"/>
              <a:t>MERCI DE VOTRE ATTENTION</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31" y="90616"/>
            <a:ext cx="409744" cy="428368"/>
          </a:xfrm>
          <a:prstGeom prst="rect">
            <a:avLst/>
          </a:prstGeom>
        </p:spPr>
      </p:pic>
    </p:spTree>
    <p:extLst>
      <p:ext uri="{BB962C8B-B14F-4D97-AF65-F5344CB8AC3E}">
        <p14:creationId xmlns:p14="http://schemas.microsoft.com/office/powerpoint/2010/main" val="2766365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age de fi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28650" y="6356351"/>
            <a:ext cx="20574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t>‹N°›</a:t>
            </a:fld>
            <a:endParaRPr lang="fr-FR"/>
          </a:p>
        </p:txBody>
      </p:sp>
      <p:cxnSp>
        <p:nvCxnSpPr>
          <p:cNvPr id="9" name="Connecteur droit 8"/>
          <p:cNvCxnSpPr/>
          <p:nvPr userDrawn="1"/>
        </p:nvCxnSpPr>
        <p:spPr>
          <a:xfrm flipV="1">
            <a:off x="623888" y="4562476"/>
            <a:ext cx="7886700" cy="9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1862846" y="2946951"/>
            <a:ext cx="5408784" cy="1446550"/>
          </a:xfrm>
          <a:prstGeom prst="rect">
            <a:avLst/>
          </a:prstGeom>
          <a:noFill/>
        </p:spPr>
        <p:txBody>
          <a:bodyPr wrap="square" rtlCol="0">
            <a:spAutoFit/>
          </a:bodyPr>
          <a:lstStyle/>
          <a:p>
            <a:pPr algn="ctr"/>
            <a:r>
              <a:rPr lang="fr-FR" sz="4400" dirty="0"/>
              <a:t>THANK YOU</a:t>
            </a:r>
            <a:r>
              <a:rPr lang="fr-FR" sz="4400" baseline="0" dirty="0"/>
              <a:t> </a:t>
            </a:r>
          </a:p>
          <a:p>
            <a:pPr algn="ctr"/>
            <a:r>
              <a:rPr lang="fr-FR" sz="4400" baseline="0" dirty="0"/>
              <a:t>FOR YOUR </a:t>
            </a:r>
            <a:r>
              <a:rPr lang="fr-FR" sz="4400" dirty="0"/>
              <a:t>ATTENTION</a:t>
            </a: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31" y="90616"/>
            <a:ext cx="409744" cy="428368"/>
          </a:xfrm>
          <a:prstGeom prst="rect">
            <a:avLst/>
          </a:prstGeom>
        </p:spPr>
      </p:pic>
    </p:spTree>
    <p:extLst>
      <p:ext uri="{BB962C8B-B14F-4D97-AF65-F5344CB8AC3E}">
        <p14:creationId xmlns:p14="http://schemas.microsoft.com/office/powerpoint/2010/main" val="902273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28650" y="6356351"/>
            <a:ext cx="20574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028950" y="6356351"/>
            <a:ext cx="30861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457950" y="6356351"/>
            <a:ext cx="2057400" cy="365125"/>
          </a:xfrm>
          <a:prstGeom prst="rect">
            <a:avLst/>
          </a:prstGeom>
        </p:spPr>
        <p:txBody>
          <a:bodyPr/>
          <a:lstStyle/>
          <a:p>
            <a:fld id="{B9AD6EFC-7EDB-4F7B-91B0-5AA245CC878F}" type="slidenum">
              <a:rPr lang="fr-FR" smtClean="0"/>
              <a:t>‹N°›</a:t>
            </a:fld>
            <a:endParaRPr lang="fr-FR" dirty="0"/>
          </a:p>
        </p:txBody>
      </p:sp>
    </p:spTree>
    <p:extLst>
      <p:ext uri="{BB962C8B-B14F-4D97-AF65-F5344CB8AC3E}">
        <p14:creationId xmlns:p14="http://schemas.microsoft.com/office/powerpoint/2010/main" val="99753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F68805F-1FA4-244B-B47B-574D42EF3A6A}" type="datetimeFigureOut">
              <a:rPr lang="fr-FR" smtClean="0"/>
              <a:t>23/01/2020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C8A4A-F8C7-7B45-A21D-0BFE1F97A954}" type="slidenum">
              <a:rPr lang="fr-FR" smtClean="0"/>
              <a:t>‹N°›</a:t>
            </a:fld>
            <a:endParaRPr lang="fr-FR"/>
          </a:p>
        </p:txBody>
      </p:sp>
    </p:spTree>
    <p:extLst>
      <p:ext uri="{BB962C8B-B14F-4D97-AF65-F5344CB8AC3E}">
        <p14:creationId xmlns:p14="http://schemas.microsoft.com/office/powerpoint/2010/main" val="66399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F68805F-1FA4-244B-B47B-574D42EF3A6A}" type="datetimeFigureOut">
              <a:rPr lang="fr-FR" smtClean="0"/>
              <a:t>23/01/2020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0C8A4A-F8C7-7B45-A21D-0BFE1F97A954}" type="slidenum">
              <a:rPr lang="fr-FR" smtClean="0"/>
              <a:t>‹N°›</a:t>
            </a:fld>
            <a:endParaRPr lang="fr-FR"/>
          </a:p>
        </p:txBody>
      </p:sp>
    </p:spTree>
    <p:extLst>
      <p:ext uri="{BB962C8B-B14F-4D97-AF65-F5344CB8AC3E}">
        <p14:creationId xmlns:p14="http://schemas.microsoft.com/office/powerpoint/2010/main" val="210953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F68805F-1FA4-244B-B47B-574D42EF3A6A}" type="datetimeFigureOut">
              <a:rPr lang="fr-FR" smtClean="0"/>
              <a:t>23/01/2020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0C8A4A-F8C7-7B45-A21D-0BFE1F97A954}" type="slidenum">
              <a:rPr lang="fr-FR" smtClean="0"/>
              <a:t>‹N°›</a:t>
            </a:fld>
            <a:endParaRPr lang="fr-FR"/>
          </a:p>
        </p:txBody>
      </p:sp>
    </p:spTree>
    <p:extLst>
      <p:ext uri="{BB962C8B-B14F-4D97-AF65-F5344CB8AC3E}">
        <p14:creationId xmlns:p14="http://schemas.microsoft.com/office/powerpoint/2010/main" val="386521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F68805F-1FA4-244B-B47B-574D42EF3A6A}" type="datetimeFigureOut">
              <a:rPr lang="fr-FR" smtClean="0"/>
              <a:t>23/01/2020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0C8A4A-F8C7-7B45-A21D-0BFE1F97A954}" type="slidenum">
              <a:rPr lang="fr-FR" smtClean="0"/>
              <a:t>‹N°›</a:t>
            </a:fld>
            <a:endParaRPr lang="fr-FR"/>
          </a:p>
        </p:txBody>
      </p:sp>
    </p:spTree>
    <p:extLst>
      <p:ext uri="{BB962C8B-B14F-4D97-AF65-F5344CB8AC3E}">
        <p14:creationId xmlns:p14="http://schemas.microsoft.com/office/powerpoint/2010/main" val="306778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68805F-1FA4-244B-B47B-574D42EF3A6A}" type="datetimeFigureOut">
              <a:rPr lang="fr-FR" smtClean="0"/>
              <a:t>23/01/2020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0C8A4A-F8C7-7B45-A21D-0BFE1F97A954}" type="slidenum">
              <a:rPr lang="fr-FR" smtClean="0"/>
              <a:t>‹N°›</a:t>
            </a:fld>
            <a:endParaRPr lang="fr-FR"/>
          </a:p>
        </p:txBody>
      </p:sp>
    </p:spTree>
    <p:extLst>
      <p:ext uri="{BB962C8B-B14F-4D97-AF65-F5344CB8AC3E}">
        <p14:creationId xmlns:p14="http://schemas.microsoft.com/office/powerpoint/2010/main" val="339213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F68805F-1FA4-244B-B47B-574D42EF3A6A}" type="datetimeFigureOut">
              <a:rPr lang="fr-FR" smtClean="0"/>
              <a:t>23/01/2020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0C8A4A-F8C7-7B45-A21D-0BFE1F97A954}" type="slidenum">
              <a:rPr lang="fr-FR" smtClean="0"/>
              <a:t>‹N°›</a:t>
            </a:fld>
            <a:endParaRPr lang="fr-FR"/>
          </a:p>
        </p:txBody>
      </p:sp>
    </p:spTree>
    <p:extLst>
      <p:ext uri="{BB962C8B-B14F-4D97-AF65-F5344CB8AC3E}">
        <p14:creationId xmlns:p14="http://schemas.microsoft.com/office/powerpoint/2010/main" val="277946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F68805F-1FA4-244B-B47B-574D42EF3A6A}" type="datetimeFigureOut">
              <a:rPr lang="fr-FR" smtClean="0"/>
              <a:t>23/01/2020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0C8A4A-F8C7-7B45-A21D-0BFE1F97A954}" type="slidenum">
              <a:rPr lang="fr-FR" smtClean="0"/>
              <a:t>‹N°›</a:t>
            </a:fld>
            <a:endParaRPr lang="fr-FR"/>
          </a:p>
        </p:txBody>
      </p:sp>
    </p:spTree>
    <p:extLst>
      <p:ext uri="{BB962C8B-B14F-4D97-AF65-F5344CB8AC3E}">
        <p14:creationId xmlns:p14="http://schemas.microsoft.com/office/powerpoint/2010/main" val="419305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8805F-1FA4-244B-B47B-574D42EF3A6A}" type="datetimeFigureOut">
              <a:rPr lang="fr-FR" smtClean="0"/>
              <a:t>23/01/2020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C8A4A-F8C7-7B45-A21D-0BFE1F97A954}" type="slidenum">
              <a:rPr lang="fr-FR" smtClean="0"/>
              <a:t>‹N°›</a:t>
            </a:fld>
            <a:endParaRPr lang="fr-FR"/>
          </a:p>
        </p:txBody>
      </p:sp>
    </p:spTree>
    <p:extLst>
      <p:ext uri="{BB962C8B-B14F-4D97-AF65-F5344CB8AC3E}">
        <p14:creationId xmlns:p14="http://schemas.microsoft.com/office/powerpoint/2010/main" val="817866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52519"/>
            <a:ext cx="9144000" cy="605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latin typeface="Calibri"/>
            </a:endParaRPr>
          </a:p>
        </p:txBody>
      </p:sp>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ZoneTexte 8"/>
          <p:cNvSpPr txBox="1"/>
          <p:nvPr userDrawn="1"/>
        </p:nvSpPr>
        <p:spPr>
          <a:xfrm>
            <a:off x="379456" y="6324426"/>
            <a:ext cx="1977081" cy="461665"/>
          </a:xfrm>
          <a:prstGeom prst="rect">
            <a:avLst/>
          </a:prstGeom>
          <a:noFill/>
        </p:spPr>
        <p:txBody>
          <a:bodyPr wrap="square" rtlCol="0">
            <a:spAutoFit/>
          </a:bodyPr>
          <a:lstStyle/>
          <a:p>
            <a:pPr defTabSz="914400"/>
            <a:r>
              <a:rPr lang="fr-FR" sz="800" dirty="0">
                <a:solidFill>
                  <a:prstClr val="white"/>
                </a:solidFill>
                <a:latin typeface="Calibri"/>
              </a:rPr>
              <a:t>Université Paris Diderot Paris 7</a:t>
            </a:r>
          </a:p>
          <a:p>
            <a:pPr defTabSz="914400"/>
            <a:r>
              <a:rPr lang="fr-FR" sz="800" dirty="0">
                <a:solidFill>
                  <a:prstClr val="white"/>
                </a:solidFill>
                <a:latin typeface="Calibri"/>
              </a:rPr>
              <a:t>UMR 7597 HTL, Case 7034</a:t>
            </a:r>
          </a:p>
          <a:p>
            <a:pPr defTabSz="914400"/>
            <a:r>
              <a:rPr lang="fr-FR" sz="800" dirty="0">
                <a:solidFill>
                  <a:prstClr val="white"/>
                </a:solidFill>
                <a:latin typeface="Calibri"/>
              </a:rPr>
              <a:t>5 rue Thomas Mann 75205 Paris cedex 13</a:t>
            </a:r>
          </a:p>
        </p:txBody>
      </p:sp>
      <p:sp>
        <p:nvSpPr>
          <p:cNvPr id="10" name="ZoneTexte 9"/>
          <p:cNvSpPr txBox="1"/>
          <p:nvPr userDrawn="1"/>
        </p:nvSpPr>
        <p:spPr>
          <a:xfrm>
            <a:off x="3130636" y="6415801"/>
            <a:ext cx="2619632" cy="246221"/>
          </a:xfrm>
          <a:prstGeom prst="rect">
            <a:avLst/>
          </a:prstGeom>
          <a:noFill/>
        </p:spPr>
        <p:txBody>
          <a:bodyPr wrap="square" rtlCol="0">
            <a:spAutoFit/>
          </a:bodyPr>
          <a:lstStyle/>
          <a:p>
            <a:pPr defTabSz="914400"/>
            <a:r>
              <a:rPr lang="fr-FR" sz="1000" dirty="0">
                <a:solidFill>
                  <a:prstClr val="white"/>
                </a:solidFill>
                <a:latin typeface="Calibri"/>
              </a:rPr>
              <a:t>http://htl.linguist.univ-paris-diderot.fr/accueil</a:t>
            </a:r>
          </a:p>
        </p:txBody>
      </p:sp>
      <p:sp>
        <p:nvSpPr>
          <p:cNvPr id="11" name="Espace réservé du numéro de diapositive 10"/>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defRPr>
            </a:lvl1pPr>
          </a:lstStyle>
          <a:p>
            <a:pPr defTabSz="914400"/>
            <a:fld id="{129F498A-6636-4DC4-B108-071392898152}" type="slidenum">
              <a:rPr lang="fr-FR" smtClean="0">
                <a:solidFill>
                  <a:prstClr val="white"/>
                </a:solidFill>
                <a:latin typeface="Calibri"/>
              </a:rPr>
              <a:pPr defTabSz="914400"/>
              <a:t>‹N°›</a:t>
            </a:fld>
            <a:endParaRPr lang="fr-FR" dirty="0">
              <a:solidFill>
                <a:prstClr val="white"/>
              </a:solidFill>
              <a:latin typeface="Calibri"/>
            </a:endParaRPr>
          </a:p>
        </p:txBody>
      </p:sp>
    </p:spTree>
    <p:extLst>
      <p:ext uri="{BB962C8B-B14F-4D97-AF65-F5344CB8AC3E}">
        <p14:creationId xmlns:p14="http://schemas.microsoft.com/office/powerpoint/2010/main" val="1300471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52519"/>
            <a:ext cx="9144000" cy="605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ZoneTexte 8"/>
          <p:cNvSpPr txBox="1"/>
          <p:nvPr userDrawn="1"/>
        </p:nvSpPr>
        <p:spPr>
          <a:xfrm>
            <a:off x="379456" y="6324426"/>
            <a:ext cx="1977081" cy="461665"/>
          </a:xfrm>
          <a:prstGeom prst="rect">
            <a:avLst/>
          </a:prstGeom>
          <a:noFill/>
        </p:spPr>
        <p:txBody>
          <a:bodyPr wrap="square" rtlCol="0">
            <a:spAutoFit/>
          </a:bodyPr>
          <a:lstStyle/>
          <a:p>
            <a:r>
              <a:rPr lang="fr-FR" sz="800" dirty="0">
                <a:solidFill>
                  <a:schemeClr val="bg1"/>
                </a:solidFill>
              </a:rPr>
              <a:t>Université Paris Diderot Paris 7</a:t>
            </a:r>
          </a:p>
          <a:p>
            <a:r>
              <a:rPr lang="fr-FR" sz="800" dirty="0">
                <a:solidFill>
                  <a:schemeClr val="bg1"/>
                </a:solidFill>
              </a:rPr>
              <a:t>UMR 7597 HTL, Case 7034</a:t>
            </a:r>
          </a:p>
          <a:p>
            <a:r>
              <a:rPr lang="fr-FR" sz="800" dirty="0">
                <a:solidFill>
                  <a:schemeClr val="bg1"/>
                </a:solidFill>
              </a:rPr>
              <a:t>5 rue Thomas Mann 75205 Paris cedex 13</a:t>
            </a:r>
          </a:p>
        </p:txBody>
      </p:sp>
      <p:sp>
        <p:nvSpPr>
          <p:cNvPr id="10" name="ZoneTexte 9"/>
          <p:cNvSpPr txBox="1"/>
          <p:nvPr userDrawn="1"/>
        </p:nvSpPr>
        <p:spPr>
          <a:xfrm>
            <a:off x="3130636" y="6415801"/>
            <a:ext cx="2619632" cy="246221"/>
          </a:xfrm>
          <a:prstGeom prst="rect">
            <a:avLst/>
          </a:prstGeom>
          <a:noFill/>
        </p:spPr>
        <p:txBody>
          <a:bodyPr wrap="square" rtlCol="0">
            <a:spAutoFit/>
          </a:bodyPr>
          <a:lstStyle/>
          <a:p>
            <a:r>
              <a:rPr lang="fr-FR" sz="1000" dirty="0">
                <a:solidFill>
                  <a:schemeClr val="bg1"/>
                </a:solidFill>
              </a:rPr>
              <a:t>http://htl.linguist.univ-paris-diderot.fr/accueil</a:t>
            </a:r>
          </a:p>
        </p:txBody>
      </p:sp>
      <p:sp>
        <p:nvSpPr>
          <p:cNvPr id="11" name="Espace réservé du numéro de diapositive 10"/>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defRPr>
            </a:lvl1pPr>
          </a:lstStyle>
          <a:p>
            <a:fld id="{129F498A-6636-4DC4-B108-071392898152}" type="slidenum">
              <a:rPr lang="fr-FR" smtClean="0"/>
              <a:pPr/>
              <a:t>‹N°›</a:t>
            </a:fld>
            <a:endParaRPr lang="fr-FR" dirty="0"/>
          </a:p>
        </p:txBody>
      </p:sp>
    </p:spTree>
    <p:extLst>
      <p:ext uri="{BB962C8B-B14F-4D97-AF65-F5344CB8AC3E}">
        <p14:creationId xmlns:p14="http://schemas.microsoft.com/office/powerpoint/2010/main" val="33947468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6152" y="3088703"/>
            <a:ext cx="6858000" cy="1006476"/>
          </a:xfrm>
        </p:spPr>
        <p:txBody>
          <a:bodyPr>
            <a:noAutofit/>
          </a:bodyPr>
          <a:lstStyle/>
          <a:p>
            <a:r>
              <a:rPr lang="fr-FR" dirty="0"/>
              <a:t>Sapir et l’International </a:t>
            </a:r>
            <a:r>
              <a:rPr lang="fr-FR" dirty="0" err="1"/>
              <a:t>Auxiliary</a:t>
            </a:r>
            <a:r>
              <a:rPr lang="fr-FR" dirty="0"/>
              <a:t> </a:t>
            </a:r>
            <a:r>
              <a:rPr lang="fr-FR" dirty="0" err="1"/>
              <a:t>Language</a:t>
            </a:r>
            <a:r>
              <a:rPr lang="fr-FR" dirty="0"/>
              <a:t> Association </a:t>
            </a:r>
          </a:p>
        </p:txBody>
      </p:sp>
      <p:sp>
        <p:nvSpPr>
          <p:cNvPr id="3" name="Sous-titre 2"/>
          <p:cNvSpPr>
            <a:spLocks noGrp="1"/>
          </p:cNvSpPr>
          <p:nvPr>
            <p:ph type="subTitle" idx="1"/>
          </p:nvPr>
        </p:nvSpPr>
        <p:spPr>
          <a:xfrm>
            <a:off x="1216152" y="4309174"/>
            <a:ext cx="6858000" cy="426265"/>
          </a:xfrm>
        </p:spPr>
        <p:txBody>
          <a:bodyPr>
            <a:noAutofit/>
          </a:bodyPr>
          <a:lstStyle/>
          <a:p>
            <a:r>
              <a:rPr lang="fr-FR" sz="2800" dirty="0"/>
              <a:t>Chloé </a:t>
            </a:r>
            <a:r>
              <a:rPr lang="fr-FR" sz="2800" dirty="0" err="1"/>
              <a:t>Laplantine</a:t>
            </a:r>
            <a:endParaRPr lang="fr-FR" sz="2800" dirty="0"/>
          </a:p>
        </p:txBody>
      </p:sp>
      <p:pic>
        <p:nvPicPr>
          <p:cNvPr id="5" name="Image 4">
            <a:extLst>
              <a:ext uri="{FF2B5EF4-FFF2-40B4-BE49-F238E27FC236}">
                <a16:creationId xmlns:a16="http://schemas.microsoft.com/office/drawing/2014/main" id="{8B166E7F-8411-3D40-92DC-E6E1A3840FBF}"/>
              </a:ext>
            </a:extLst>
          </p:cNvPr>
          <p:cNvPicPr>
            <a:picLocks noChangeAspect="1"/>
          </p:cNvPicPr>
          <p:nvPr/>
        </p:nvPicPr>
        <p:blipFill>
          <a:blip r:embed="rId2"/>
          <a:stretch>
            <a:fillRect/>
          </a:stretch>
        </p:blipFill>
        <p:spPr>
          <a:xfrm>
            <a:off x="6249924" y="3771736"/>
            <a:ext cx="1348740" cy="1501140"/>
          </a:xfrm>
          <a:prstGeom prst="rect">
            <a:avLst/>
          </a:prstGeom>
        </p:spPr>
      </p:pic>
    </p:spTree>
    <p:extLst>
      <p:ext uri="{BB962C8B-B14F-4D97-AF65-F5344CB8AC3E}">
        <p14:creationId xmlns:p14="http://schemas.microsoft.com/office/powerpoint/2010/main" val="301991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4B477-8651-FA4F-9B85-DF85060E3B3C}"/>
              </a:ext>
            </a:extLst>
          </p:cNvPr>
          <p:cNvSpPr/>
          <p:nvPr/>
        </p:nvSpPr>
        <p:spPr>
          <a:xfrm>
            <a:off x="501445" y="1028343"/>
            <a:ext cx="8273845" cy="5262979"/>
          </a:xfrm>
          <a:prstGeom prst="rect">
            <a:avLst/>
          </a:prstGeom>
        </p:spPr>
        <p:txBody>
          <a:bodyPr wrap="square">
            <a:spAutoFit/>
          </a:bodyPr>
          <a:lstStyle/>
          <a:p>
            <a:r>
              <a:rPr lang="fr-FR" sz="2400" dirty="0">
                <a:latin typeface="Times" pitchFamily="2" charset="0"/>
              </a:rPr>
              <a:t>It </a:t>
            </a:r>
            <a:r>
              <a:rPr lang="fr-FR" sz="2400" dirty="0" err="1">
                <a:latin typeface="Times" pitchFamily="2" charset="0"/>
              </a:rPr>
              <a:t>is</a:t>
            </a:r>
            <a:r>
              <a:rPr lang="fr-FR" sz="2400" dirty="0">
                <a:latin typeface="Times" pitchFamily="2" charset="0"/>
              </a:rPr>
              <a:t>, </a:t>
            </a:r>
            <a:r>
              <a:rPr lang="fr-FR" sz="2400" dirty="0" err="1">
                <a:latin typeface="Times" pitchFamily="2" charset="0"/>
              </a:rPr>
              <a:t>therefore</a:t>
            </a:r>
            <a:r>
              <a:rPr lang="fr-FR" sz="2400" dirty="0">
                <a:latin typeface="Times" pitchFamily="2" charset="0"/>
              </a:rPr>
              <a:t>, </a:t>
            </a:r>
            <a:r>
              <a:rPr lang="fr-FR" sz="2400" dirty="0" err="1">
                <a:latin typeface="Times" pitchFamily="2" charset="0"/>
              </a:rPr>
              <a:t>highly</a:t>
            </a:r>
            <a:r>
              <a:rPr lang="fr-FR" sz="2400" dirty="0">
                <a:latin typeface="Times" pitchFamily="2" charset="0"/>
              </a:rPr>
              <a:t> </a:t>
            </a:r>
            <a:r>
              <a:rPr lang="fr-FR" sz="2400" dirty="0" err="1">
                <a:latin typeface="Times" pitchFamily="2" charset="0"/>
              </a:rPr>
              <a:t>desirable</a:t>
            </a:r>
            <a:r>
              <a:rPr lang="fr-FR" sz="2400" dirty="0">
                <a:latin typeface="Times" pitchFamily="2" charset="0"/>
              </a:rPr>
              <a:t> </a:t>
            </a:r>
            <a:r>
              <a:rPr lang="fr-FR" sz="2400" dirty="0" err="1">
                <a:latin typeface="Times" pitchFamily="2" charset="0"/>
              </a:rPr>
              <a:t>that</a:t>
            </a:r>
            <a:r>
              <a:rPr lang="fr-FR" sz="2400" dirty="0">
                <a:latin typeface="Times" pitchFamily="2" charset="0"/>
              </a:rPr>
              <a:t> </a:t>
            </a:r>
            <a:r>
              <a:rPr lang="fr-FR" sz="2400" dirty="0" err="1">
                <a:latin typeface="Times" pitchFamily="2" charset="0"/>
              </a:rPr>
              <a:t>along</a:t>
            </a:r>
            <a:r>
              <a:rPr lang="fr-FR" sz="2400" dirty="0">
                <a:latin typeface="Times" pitchFamily="2" charset="0"/>
              </a:rPr>
              <a:t> </a:t>
            </a:r>
            <a:r>
              <a:rPr lang="fr-FR" sz="2400" dirty="0" err="1">
                <a:latin typeface="Times" pitchFamily="2" charset="0"/>
              </a:rPr>
              <a:t>with</a:t>
            </a:r>
            <a:r>
              <a:rPr lang="fr-FR" sz="2400" dirty="0">
                <a:latin typeface="Times" pitchFamily="2" charset="0"/>
              </a:rPr>
              <a:t> the </a:t>
            </a:r>
            <a:r>
              <a:rPr lang="fr-FR" sz="2400" dirty="0" err="1">
                <a:latin typeface="Times" pitchFamily="2" charset="0"/>
              </a:rPr>
              <a:t>practical</a:t>
            </a:r>
            <a:r>
              <a:rPr lang="fr-FR" sz="2400" dirty="0">
                <a:latin typeface="Times" pitchFamily="2" charset="0"/>
              </a:rPr>
              <a:t> labour of </a:t>
            </a:r>
            <a:r>
              <a:rPr lang="fr-FR" sz="2400" dirty="0" err="1">
                <a:latin typeface="Times" pitchFamily="2" charset="0"/>
              </a:rPr>
              <a:t>getting</a:t>
            </a:r>
            <a:r>
              <a:rPr lang="fr-FR" sz="2400" dirty="0">
                <a:latin typeface="Times" pitchFamily="2" charset="0"/>
              </a:rPr>
              <a:t> </a:t>
            </a:r>
            <a:r>
              <a:rPr lang="fr-FR" sz="2400" dirty="0" err="1">
                <a:latin typeface="Times" pitchFamily="2" charset="0"/>
              </a:rPr>
              <a:t>wider</a:t>
            </a:r>
            <a:r>
              <a:rPr lang="fr-FR" sz="2400" dirty="0">
                <a:latin typeface="Times" pitchFamily="2" charset="0"/>
              </a:rPr>
              <a:t> recognition of the international </a:t>
            </a:r>
            <a:r>
              <a:rPr lang="fr-FR" sz="2400" dirty="0" err="1">
                <a:latin typeface="Times" pitchFamily="2" charset="0"/>
              </a:rPr>
              <a:t>language</a:t>
            </a:r>
            <a:r>
              <a:rPr lang="fr-FR" sz="2400" dirty="0">
                <a:latin typeface="Times" pitchFamily="2" charset="0"/>
              </a:rPr>
              <a:t> </a:t>
            </a:r>
            <a:r>
              <a:rPr lang="fr-FR" sz="2400" dirty="0" err="1">
                <a:latin typeface="Times" pitchFamily="2" charset="0"/>
              </a:rPr>
              <a:t>idea</a:t>
            </a:r>
            <a:r>
              <a:rPr lang="fr-FR" sz="2400" dirty="0">
                <a:latin typeface="Times" pitchFamily="2" charset="0"/>
              </a:rPr>
              <a:t>, </a:t>
            </a:r>
            <a:r>
              <a:rPr lang="fr-FR" sz="2400" dirty="0" err="1">
                <a:latin typeface="Times" pitchFamily="2" charset="0"/>
              </a:rPr>
              <a:t>there</a:t>
            </a:r>
            <a:r>
              <a:rPr lang="fr-FR" sz="2400" dirty="0">
                <a:latin typeface="Times" pitchFamily="2" charset="0"/>
              </a:rPr>
              <a:t> go hand in hand comparative </a:t>
            </a:r>
            <a:r>
              <a:rPr lang="fr-FR" sz="2400" dirty="0" err="1">
                <a:latin typeface="Times" pitchFamily="2" charset="0"/>
              </a:rPr>
              <a:t>researches</a:t>
            </a:r>
            <a:r>
              <a:rPr lang="fr-FR" sz="2400" dirty="0">
                <a:latin typeface="Times" pitchFamily="2" charset="0"/>
              </a:rPr>
              <a:t> </a:t>
            </a:r>
            <a:r>
              <a:rPr lang="fr-FR" sz="2400" dirty="0" err="1">
                <a:latin typeface="Times" pitchFamily="2" charset="0"/>
              </a:rPr>
              <a:t>which</a:t>
            </a:r>
            <a:r>
              <a:rPr lang="fr-FR" sz="2400" dirty="0">
                <a:latin typeface="Times" pitchFamily="2" charset="0"/>
              </a:rPr>
              <a:t> </a:t>
            </a:r>
            <a:r>
              <a:rPr lang="fr-FR" sz="2400" dirty="0" err="1">
                <a:latin typeface="Times" pitchFamily="2" charset="0"/>
              </a:rPr>
              <a:t>aim</a:t>
            </a:r>
            <a:r>
              <a:rPr lang="fr-FR" sz="2400" dirty="0">
                <a:latin typeface="Times" pitchFamily="2" charset="0"/>
              </a:rPr>
              <a:t> to </a:t>
            </a:r>
            <a:r>
              <a:rPr lang="fr-FR" sz="2400" dirty="0" err="1">
                <a:latin typeface="Times" pitchFamily="2" charset="0"/>
              </a:rPr>
              <a:t>lay</a:t>
            </a:r>
            <a:r>
              <a:rPr lang="fr-FR" sz="2400" dirty="0">
                <a:latin typeface="Times" pitchFamily="2" charset="0"/>
              </a:rPr>
              <a:t> </a:t>
            </a:r>
            <a:r>
              <a:rPr lang="fr-FR" sz="2400" dirty="0" err="1">
                <a:latin typeface="Times" pitchFamily="2" charset="0"/>
              </a:rPr>
              <a:t>bare</a:t>
            </a:r>
            <a:r>
              <a:rPr lang="fr-FR" sz="2400" dirty="0">
                <a:latin typeface="Times" pitchFamily="2" charset="0"/>
              </a:rPr>
              <a:t> </a:t>
            </a:r>
            <a:r>
              <a:rPr lang="fr-FR" sz="2400" b="1" dirty="0">
                <a:latin typeface="Times" pitchFamily="2" charset="0"/>
              </a:rPr>
              <a:t>the </a:t>
            </a:r>
            <a:r>
              <a:rPr lang="fr-FR" sz="2400" b="1" dirty="0" err="1">
                <a:latin typeface="Times" pitchFamily="2" charset="0"/>
              </a:rPr>
              <a:t>logical</a:t>
            </a:r>
            <a:r>
              <a:rPr lang="fr-FR" sz="2400" b="1" dirty="0">
                <a:latin typeface="Times" pitchFamily="2" charset="0"/>
              </a:rPr>
              <a:t> structures </a:t>
            </a:r>
            <a:r>
              <a:rPr lang="fr-FR" sz="2400" b="1" dirty="0" err="1">
                <a:latin typeface="Times" pitchFamily="2" charset="0"/>
              </a:rPr>
              <a:t>that</a:t>
            </a:r>
            <a:r>
              <a:rPr lang="fr-FR" sz="2400" b="1" dirty="0">
                <a:latin typeface="Times" pitchFamily="2" charset="0"/>
              </a:rPr>
              <a:t> are </a:t>
            </a:r>
            <a:r>
              <a:rPr lang="fr-FR" sz="2400" b="1" dirty="0" err="1">
                <a:latin typeface="Times" pitchFamily="2" charset="0"/>
              </a:rPr>
              <a:t>inadequately</a:t>
            </a:r>
            <a:r>
              <a:rPr lang="fr-FR" sz="2400" b="1" dirty="0">
                <a:latin typeface="Times" pitchFamily="2" charset="0"/>
              </a:rPr>
              <a:t> </a:t>
            </a:r>
            <a:r>
              <a:rPr lang="fr-FR" sz="2400" b="1" dirty="0" err="1">
                <a:latin typeface="Times" pitchFamily="2" charset="0"/>
              </a:rPr>
              <a:t>symbolized</a:t>
            </a:r>
            <a:r>
              <a:rPr lang="fr-FR" sz="2400" b="1" dirty="0">
                <a:latin typeface="Times" pitchFamily="2" charset="0"/>
              </a:rPr>
              <a:t> in </a:t>
            </a:r>
            <a:r>
              <a:rPr lang="fr-FR" sz="2400" b="1" dirty="0" err="1">
                <a:latin typeface="Times" pitchFamily="2" charset="0"/>
              </a:rPr>
              <a:t>our</a:t>
            </a:r>
            <a:r>
              <a:rPr lang="fr-FR" sz="2400" b="1" dirty="0">
                <a:latin typeface="Times" pitchFamily="2" charset="0"/>
              </a:rPr>
              <a:t> </a:t>
            </a:r>
            <a:r>
              <a:rPr lang="fr-FR" sz="2400" b="1" dirty="0" err="1">
                <a:latin typeface="Times" pitchFamily="2" charset="0"/>
              </a:rPr>
              <a:t>present</a:t>
            </a:r>
            <a:r>
              <a:rPr lang="fr-FR" sz="2400" b="1" dirty="0">
                <a:latin typeface="Times" pitchFamily="2" charset="0"/>
              </a:rPr>
              <a:t> </a:t>
            </a:r>
            <a:r>
              <a:rPr lang="fr-FR" sz="2400" b="1" dirty="0" err="1">
                <a:latin typeface="Times" pitchFamily="2" charset="0"/>
              </a:rPr>
              <a:t>day</a:t>
            </a:r>
            <a:r>
              <a:rPr lang="fr-FR" sz="2400" b="1" dirty="0">
                <a:latin typeface="Times" pitchFamily="2" charset="0"/>
              </a:rPr>
              <a:t> </a:t>
            </a:r>
            <a:r>
              <a:rPr lang="fr-FR" sz="2400" b="1" dirty="0" err="1">
                <a:latin typeface="Times" pitchFamily="2" charset="0"/>
              </a:rPr>
              <a:t>languages</a:t>
            </a:r>
            <a:r>
              <a:rPr lang="fr-FR" sz="2400" dirty="0">
                <a:latin typeface="Times" pitchFamily="2" charset="0"/>
              </a:rPr>
              <a:t>, in </a:t>
            </a:r>
            <a:r>
              <a:rPr lang="fr-FR" sz="2400" dirty="0" err="1">
                <a:latin typeface="Times" pitchFamily="2" charset="0"/>
              </a:rPr>
              <a:t>order</a:t>
            </a:r>
            <a:r>
              <a:rPr lang="fr-FR" sz="2400" dirty="0">
                <a:latin typeface="Times" pitchFamily="2" charset="0"/>
              </a:rPr>
              <a:t> </a:t>
            </a:r>
            <a:r>
              <a:rPr lang="fr-FR" sz="2400" dirty="0" err="1">
                <a:latin typeface="Times" pitchFamily="2" charset="0"/>
              </a:rPr>
              <a:t>that</a:t>
            </a:r>
            <a:r>
              <a:rPr lang="fr-FR" sz="2400" dirty="0">
                <a:latin typeface="Times" pitchFamily="2" charset="0"/>
              </a:rPr>
              <a:t> </a:t>
            </a:r>
            <a:r>
              <a:rPr lang="fr-FR" sz="2400" dirty="0" err="1">
                <a:latin typeface="Times" pitchFamily="2" charset="0"/>
              </a:rPr>
              <a:t>we</a:t>
            </a:r>
            <a:r>
              <a:rPr lang="fr-FR" sz="2400" dirty="0">
                <a:latin typeface="Times" pitchFamily="2" charset="0"/>
              </a:rPr>
              <a:t> </a:t>
            </a:r>
            <a:r>
              <a:rPr lang="fr-FR" sz="2400" dirty="0" err="1">
                <a:latin typeface="Times" pitchFamily="2" charset="0"/>
              </a:rPr>
              <a:t>may</a:t>
            </a:r>
            <a:r>
              <a:rPr lang="fr-FR" sz="2400" dirty="0">
                <a:latin typeface="Times" pitchFamily="2" charset="0"/>
              </a:rPr>
              <a:t> </a:t>
            </a:r>
            <a:r>
              <a:rPr lang="fr-FR" sz="2400" dirty="0" err="1">
                <a:latin typeface="Times" pitchFamily="2" charset="0"/>
              </a:rPr>
              <a:t>see</a:t>
            </a:r>
            <a:r>
              <a:rPr lang="fr-FR" sz="2400" dirty="0">
                <a:latin typeface="Times" pitchFamily="2" charset="0"/>
              </a:rPr>
              <a:t> more </a:t>
            </a:r>
            <a:r>
              <a:rPr lang="fr-FR" sz="2400" dirty="0" err="1">
                <a:latin typeface="Times" pitchFamily="2" charset="0"/>
              </a:rPr>
              <a:t>clearly</a:t>
            </a:r>
            <a:r>
              <a:rPr lang="fr-FR" sz="2400" dirty="0">
                <a:latin typeface="Times" pitchFamily="2" charset="0"/>
              </a:rPr>
              <a:t> </a:t>
            </a:r>
            <a:r>
              <a:rPr lang="fr-FR" sz="2400" dirty="0" err="1">
                <a:latin typeface="Times" pitchFamily="2" charset="0"/>
              </a:rPr>
              <a:t>than</a:t>
            </a:r>
            <a:r>
              <a:rPr lang="fr-FR" sz="2400" dirty="0">
                <a:latin typeface="Times" pitchFamily="2" charset="0"/>
              </a:rPr>
              <a:t> </a:t>
            </a:r>
            <a:r>
              <a:rPr lang="fr-FR" sz="2400" dirty="0" err="1">
                <a:latin typeface="Times" pitchFamily="2" charset="0"/>
              </a:rPr>
              <a:t>we</a:t>
            </a:r>
            <a:r>
              <a:rPr lang="fr-FR" sz="2400" dirty="0">
                <a:latin typeface="Times" pitchFamily="2" charset="0"/>
              </a:rPr>
              <a:t> have </a:t>
            </a:r>
            <a:r>
              <a:rPr lang="fr-FR" sz="2400" dirty="0" err="1">
                <a:latin typeface="Times" pitchFamily="2" charset="0"/>
              </a:rPr>
              <a:t>yet</a:t>
            </a:r>
            <a:r>
              <a:rPr lang="fr-FR" sz="2400" dirty="0">
                <a:latin typeface="Times" pitchFamily="2" charset="0"/>
              </a:rPr>
              <a:t> been able to </a:t>
            </a:r>
            <a:r>
              <a:rPr lang="fr-FR" sz="2400" dirty="0" err="1">
                <a:latin typeface="Times" pitchFamily="2" charset="0"/>
              </a:rPr>
              <a:t>see</a:t>
            </a:r>
            <a:r>
              <a:rPr lang="fr-FR" sz="2400" dirty="0">
                <a:latin typeface="Times" pitchFamily="2" charset="0"/>
              </a:rPr>
              <a:t> </a:t>
            </a:r>
            <a:r>
              <a:rPr lang="fr-FR" sz="2400" dirty="0" err="1">
                <a:latin typeface="Times" pitchFamily="2" charset="0"/>
              </a:rPr>
              <a:t>just</a:t>
            </a:r>
            <a:r>
              <a:rPr lang="fr-FR" sz="2400" dirty="0">
                <a:latin typeface="Times" pitchFamily="2" charset="0"/>
              </a:rPr>
              <a:t> how </a:t>
            </a:r>
            <a:r>
              <a:rPr lang="fr-FR" sz="2400" dirty="0" err="1">
                <a:latin typeface="Times" pitchFamily="2" charset="0"/>
              </a:rPr>
              <a:t>much</a:t>
            </a:r>
            <a:r>
              <a:rPr lang="fr-FR" sz="2400" dirty="0">
                <a:latin typeface="Times" pitchFamily="2" charset="0"/>
              </a:rPr>
              <a:t> of </a:t>
            </a:r>
            <a:r>
              <a:rPr lang="fr-FR" sz="2400" dirty="0" err="1">
                <a:latin typeface="Times" pitchFamily="2" charset="0"/>
              </a:rPr>
              <a:t>psychological</a:t>
            </a:r>
            <a:r>
              <a:rPr lang="fr-FR" sz="2400" dirty="0">
                <a:latin typeface="Times" pitchFamily="2" charset="0"/>
              </a:rPr>
              <a:t> insight and </a:t>
            </a:r>
            <a:r>
              <a:rPr lang="fr-FR" sz="2400" b="1" dirty="0" err="1">
                <a:latin typeface="Times" pitchFamily="2" charset="0"/>
              </a:rPr>
              <a:t>logical</a:t>
            </a:r>
            <a:r>
              <a:rPr lang="fr-FR" sz="2400" b="1" dirty="0">
                <a:latin typeface="Times" pitchFamily="2" charset="0"/>
              </a:rPr>
              <a:t> </a:t>
            </a:r>
            <a:r>
              <a:rPr lang="fr-FR" sz="2400" b="1" dirty="0" err="1">
                <a:latin typeface="Times" pitchFamily="2" charset="0"/>
              </a:rPr>
              <a:t>rigour</a:t>
            </a:r>
            <a:r>
              <a:rPr lang="fr-FR" sz="2400" b="1" dirty="0">
                <a:latin typeface="Times" pitchFamily="2" charset="0"/>
              </a:rPr>
              <a:t> </a:t>
            </a:r>
            <a:r>
              <a:rPr lang="fr-FR" sz="2400" dirty="0">
                <a:latin typeface="Times" pitchFamily="2" charset="0"/>
              </a:rPr>
              <a:t>have been and </a:t>
            </a:r>
            <a:r>
              <a:rPr lang="fr-FR" sz="2400" dirty="0" err="1">
                <a:latin typeface="Times" pitchFamily="2" charset="0"/>
              </a:rPr>
              <a:t>can</a:t>
            </a:r>
            <a:r>
              <a:rPr lang="fr-FR" sz="2400" dirty="0">
                <a:latin typeface="Times" pitchFamily="2" charset="0"/>
              </a:rPr>
              <a:t> </a:t>
            </a:r>
            <a:r>
              <a:rPr lang="fr-FR" sz="2400" dirty="0" err="1">
                <a:latin typeface="Times" pitchFamily="2" charset="0"/>
              </a:rPr>
              <a:t>be</a:t>
            </a:r>
            <a:r>
              <a:rPr lang="fr-FR" sz="2400" dirty="0">
                <a:latin typeface="Times" pitchFamily="2" charset="0"/>
              </a:rPr>
              <a:t> </a:t>
            </a:r>
            <a:r>
              <a:rPr lang="fr-FR" sz="2400" dirty="0" err="1">
                <a:latin typeface="Times" pitchFamily="2" charset="0"/>
              </a:rPr>
              <a:t>expressed</a:t>
            </a:r>
            <a:r>
              <a:rPr lang="fr-FR" sz="2400" dirty="0">
                <a:latin typeface="Times" pitchFamily="2" charset="0"/>
              </a:rPr>
              <a:t> in </a:t>
            </a:r>
            <a:r>
              <a:rPr lang="fr-FR" sz="2400" dirty="0" err="1">
                <a:latin typeface="Times" pitchFamily="2" charset="0"/>
              </a:rPr>
              <a:t>linguistic</a:t>
            </a:r>
            <a:r>
              <a:rPr lang="fr-FR" sz="2400" dirty="0">
                <a:latin typeface="Times" pitchFamily="2" charset="0"/>
              </a:rPr>
              <a:t> </a:t>
            </a:r>
            <a:r>
              <a:rPr lang="fr-FR" sz="2400" dirty="0" err="1">
                <a:latin typeface="Times" pitchFamily="2" charset="0"/>
              </a:rPr>
              <a:t>form</a:t>
            </a:r>
            <a:r>
              <a:rPr lang="fr-FR" sz="2400" dirty="0">
                <a:latin typeface="Times" pitchFamily="2" charset="0"/>
              </a:rPr>
              <a:t>. One of the </a:t>
            </a:r>
            <a:r>
              <a:rPr lang="fr-FR" sz="2400" dirty="0" err="1">
                <a:latin typeface="Times" pitchFamily="2" charset="0"/>
              </a:rPr>
              <a:t>most</a:t>
            </a:r>
            <a:r>
              <a:rPr lang="fr-FR" sz="2400" dirty="0">
                <a:latin typeface="Times" pitchFamily="2" charset="0"/>
              </a:rPr>
              <a:t> </a:t>
            </a:r>
            <a:r>
              <a:rPr lang="fr-FR" sz="2400" dirty="0" err="1">
                <a:latin typeface="Times" pitchFamily="2" charset="0"/>
              </a:rPr>
              <a:t>ambitious</a:t>
            </a:r>
            <a:r>
              <a:rPr lang="fr-FR" sz="2400" dirty="0">
                <a:latin typeface="Times" pitchFamily="2" charset="0"/>
              </a:rPr>
              <a:t> and important </a:t>
            </a:r>
            <a:r>
              <a:rPr lang="fr-FR" sz="2400" dirty="0" err="1">
                <a:latin typeface="Times" pitchFamily="2" charset="0"/>
              </a:rPr>
              <a:t>tasks</a:t>
            </a:r>
            <a:r>
              <a:rPr lang="fr-FR" sz="2400" dirty="0">
                <a:latin typeface="Times" pitchFamily="2" charset="0"/>
              </a:rPr>
              <a:t> </a:t>
            </a:r>
            <a:r>
              <a:rPr lang="fr-FR" sz="2400" dirty="0" err="1">
                <a:latin typeface="Times" pitchFamily="2" charset="0"/>
              </a:rPr>
              <a:t>that</a:t>
            </a:r>
            <a:r>
              <a:rPr lang="fr-FR" sz="2400" dirty="0">
                <a:latin typeface="Times" pitchFamily="2" charset="0"/>
              </a:rPr>
              <a:t> </a:t>
            </a:r>
            <a:r>
              <a:rPr lang="fr-FR" sz="2400" dirty="0" err="1">
                <a:latin typeface="Times" pitchFamily="2" charset="0"/>
              </a:rPr>
              <a:t>can</a:t>
            </a:r>
            <a:r>
              <a:rPr lang="fr-FR" sz="2400" dirty="0">
                <a:latin typeface="Times" pitchFamily="2" charset="0"/>
              </a:rPr>
              <a:t> </a:t>
            </a:r>
            <a:r>
              <a:rPr lang="fr-FR" sz="2400" dirty="0" err="1">
                <a:latin typeface="Times" pitchFamily="2" charset="0"/>
              </a:rPr>
              <a:t>be</a:t>
            </a:r>
            <a:r>
              <a:rPr lang="fr-FR" sz="2400" dirty="0">
                <a:latin typeface="Times" pitchFamily="2" charset="0"/>
              </a:rPr>
              <a:t> </a:t>
            </a:r>
            <a:r>
              <a:rPr lang="fr-FR" sz="2400" dirty="0" err="1">
                <a:latin typeface="Times" pitchFamily="2" charset="0"/>
              </a:rPr>
              <a:t>undertaken</a:t>
            </a:r>
            <a:r>
              <a:rPr lang="fr-FR" sz="2400" dirty="0">
                <a:latin typeface="Times" pitchFamily="2" charset="0"/>
              </a:rPr>
              <a:t> </a:t>
            </a:r>
            <a:r>
              <a:rPr lang="fr-FR" sz="2400" dirty="0" err="1">
                <a:latin typeface="Times" pitchFamily="2" charset="0"/>
              </a:rPr>
              <a:t>is</a:t>
            </a:r>
            <a:r>
              <a:rPr lang="fr-FR" sz="2400" dirty="0">
                <a:latin typeface="Times" pitchFamily="2" charset="0"/>
              </a:rPr>
              <a:t> the </a:t>
            </a:r>
            <a:r>
              <a:rPr lang="fr-FR" sz="2400" dirty="0" err="1">
                <a:latin typeface="Times" pitchFamily="2" charset="0"/>
              </a:rPr>
              <a:t>attempt</a:t>
            </a:r>
            <a:r>
              <a:rPr lang="fr-FR" sz="2400" dirty="0">
                <a:latin typeface="Times" pitchFamily="2" charset="0"/>
              </a:rPr>
              <a:t> to </a:t>
            </a:r>
            <a:r>
              <a:rPr lang="fr-FR" sz="2400" dirty="0" err="1">
                <a:latin typeface="Times" pitchFamily="2" charset="0"/>
              </a:rPr>
              <a:t>work</a:t>
            </a:r>
            <a:r>
              <a:rPr lang="fr-FR" sz="2400" dirty="0">
                <a:latin typeface="Times" pitchFamily="2" charset="0"/>
              </a:rPr>
              <a:t> out the relation </a:t>
            </a:r>
            <a:r>
              <a:rPr lang="fr-FR" sz="2400" dirty="0" err="1">
                <a:latin typeface="Times" pitchFamily="2" charset="0"/>
              </a:rPr>
              <a:t>between</a:t>
            </a:r>
            <a:r>
              <a:rPr lang="fr-FR" sz="2400" dirty="0">
                <a:latin typeface="Times" pitchFamily="2" charset="0"/>
              </a:rPr>
              <a:t> </a:t>
            </a:r>
            <a:r>
              <a:rPr lang="fr-FR" sz="2400" b="1" dirty="0" err="1">
                <a:latin typeface="Times" pitchFamily="2" charset="0"/>
              </a:rPr>
              <a:t>logic</a:t>
            </a:r>
            <a:r>
              <a:rPr lang="fr-FR" sz="2400" b="1" dirty="0">
                <a:latin typeface="Times" pitchFamily="2" charset="0"/>
              </a:rPr>
              <a:t> and usage </a:t>
            </a:r>
            <a:r>
              <a:rPr lang="fr-FR" sz="2400" dirty="0">
                <a:latin typeface="Times" pitchFamily="2" charset="0"/>
              </a:rPr>
              <a:t>in a </a:t>
            </a:r>
            <a:r>
              <a:rPr lang="fr-FR" sz="2400" dirty="0" err="1">
                <a:latin typeface="Times" pitchFamily="2" charset="0"/>
              </a:rPr>
              <a:t>number</a:t>
            </a:r>
            <a:r>
              <a:rPr lang="fr-FR" sz="2400" dirty="0">
                <a:latin typeface="Times" pitchFamily="2" charset="0"/>
              </a:rPr>
              <a:t> of national and </a:t>
            </a:r>
            <a:r>
              <a:rPr lang="fr-FR" sz="2400" dirty="0" err="1">
                <a:latin typeface="Times" pitchFamily="2" charset="0"/>
              </a:rPr>
              <a:t>constructed</a:t>
            </a:r>
            <a:r>
              <a:rPr lang="fr-FR" sz="2400" dirty="0">
                <a:latin typeface="Times" pitchFamily="2" charset="0"/>
              </a:rPr>
              <a:t> </a:t>
            </a:r>
            <a:r>
              <a:rPr lang="fr-FR" sz="2400" dirty="0" err="1">
                <a:latin typeface="Times" pitchFamily="2" charset="0"/>
              </a:rPr>
              <a:t>languages</a:t>
            </a:r>
            <a:r>
              <a:rPr lang="fr-FR" sz="2400" dirty="0">
                <a:latin typeface="Times" pitchFamily="2" charset="0"/>
              </a:rPr>
              <a:t>, in </a:t>
            </a:r>
            <a:r>
              <a:rPr lang="fr-FR" sz="2400" dirty="0" err="1">
                <a:latin typeface="Times" pitchFamily="2" charset="0"/>
              </a:rPr>
              <a:t>order</a:t>
            </a:r>
            <a:r>
              <a:rPr lang="fr-FR" sz="2400" dirty="0">
                <a:latin typeface="Times" pitchFamily="2" charset="0"/>
              </a:rPr>
              <a:t> </a:t>
            </a:r>
            <a:r>
              <a:rPr lang="fr-FR" sz="2400" dirty="0" err="1">
                <a:latin typeface="Times" pitchFamily="2" charset="0"/>
              </a:rPr>
              <a:t>that</a:t>
            </a:r>
            <a:r>
              <a:rPr lang="fr-FR" sz="2400" dirty="0">
                <a:latin typeface="Times" pitchFamily="2" charset="0"/>
              </a:rPr>
              <a:t> the </a:t>
            </a:r>
            <a:r>
              <a:rPr lang="fr-FR" sz="2400" dirty="0" err="1">
                <a:latin typeface="Times" pitchFamily="2" charset="0"/>
              </a:rPr>
              <a:t>eventual</a:t>
            </a:r>
            <a:r>
              <a:rPr lang="fr-FR" sz="2400" dirty="0">
                <a:latin typeface="Times" pitchFamily="2" charset="0"/>
              </a:rPr>
              <a:t> </a:t>
            </a:r>
            <a:r>
              <a:rPr lang="fr-FR" sz="2400" dirty="0" err="1">
                <a:latin typeface="Times" pitchFamily="2" charset="0"/>
              </a:rPr>
              <a:t>problem</a:t>
            </a:r>
            <a:r>
              <a:rPr lang="fr-FR" sz="2400" dirty="0">
                <a:latin typeface="Times" pitchFamily="2" charset="0"/>
              </a:rPr>
              <a:t> of </a:t>
            </a:r>
            <a:r>
              <a:rPr lang="fr-FR" sz="2400" dirty="0" err="1">
                <a:latin typeface="Times" pitchFamily="2" charset="0"/>
              </a:rPr>
              <a:t>adequately</a:t>
            </a:r>
            <a:r>
              <a:rPr lang="fr-FR" sz="2400" dirty="0">
                <a:latin typeface="Times" pitchFamily="2" charset="0"/>
              </a:rPr>
              <a:t> </a:t>
            </a:r>
            <a:r>
              <a:rPr lang="fr-FR" sz="2400" dirty="0" err="1">
                <a:latin typeface="Times" pitchFamily="2" charset="0"/>
              </a:rPr>
              <a:t>symbolizing</a:t>
            </a:r>
            <a:r>
              <a:rPr lang="fr-FR" sz="2400" dirty="0">
                <a:latin typeface="Times" pitchFamily="2" charset="0"/>
              </a:rPr>
              <a:t> </a:t>
            </a:r>
            <a:r>
              <a:rPr lang="fr-FR" sz="2400" dirty="0" err="1">
                <a:latin typeface="Times" pitchFamily="2" charset="0"/>
              </a:rPr>
              <a:t>thought</a:t>
            </a:r>
            <a:r>
              <a:rPr lang="fr-FR" sz="2400" dirty="0">
                <a:latin typeface="Times" pitchFamily="2" charset="0"/>
              </a:rPr>
              <a:t> </a:t>
            </a:r>
            <a:r>
              <a:rPr lang="fr-FR" sz="2400" dirty="0" err="1">
                <a:latin typeface="Times" pitchFamily="2" charset="0"/>
              </a:rPr>
              <a:t>may</a:t>
            </a:r>
            <a:r>
              <a:rPr lang="fr-FR" sz="2400" dirty="0">
                <a:latin typeface="Times" pitchFamily="2" charset="0"/>
              </a:rPr>
              <a:t> </a:t>
            </a:r>
            <a:r>
              <a:rPr lang="fr-FR" sz="2400" dirty="0" err="1">
                <a:latin typeface="Times" pitchFamily="2" charset="0"/>
              </a:rPr>
              <a:t>be</a:t>
            </a:r>
            <a:r>
              <a:rPr lang="fr-FR" sz="2400" dirty="0">
                <a:latin typeface="Times" pitchFamily="2" charset="0"/>
              </a:rPr>
              <a:t> </a:t>
            </a:r>
            <a:r>
              <a:rPr lang="fr-FR" sz="2400" dirty="0" err="1">
                <a:latin typeface="Times" pitchFamily="2" charset="0"/>
              </a:rPr>
              <a:t>seen</a:t>
            </a:r>
            <a:r>
              <a:rPr lang="fr-FR" sz="2400" dirty="0">
                <a:latin typeface="Times" pitchFamily="2" charset="0"/>
              </a:rPr>
              <a:t> as the </a:t>
            </a:r>
            <a:r>
              <a:rPr lang="fr-FR" sz="2400" dirty="0" err="1">
                <a:latin typeface="Times" pitchFamily="2" charset="0"/>
              </a:rPr>
              <a:t>problem</a:t>
            </a:r>
            <a:r>
              <a:rPr lang="fr-FR" sz="2400" dirty="0">
                <a:latin typeface="Times" pitchFamily="2" charset="0"/>
              </a:rPr>
              <a:t> </a:t>
            </a:r>
            <a:r>
              <a:rPr lang="fr-FR" sz="2400" dirty="0" err="1">
                <a:latin typeface="Times" pitchFamily="2" charset="0"/>
              </a:rPr>
              <a:t>it</a:t>
            </a:r>
            <a:r>
              <a:rPr lang="fr-FR" sz="2400" dirty="0">
                <a:latin typeface="Times" pitchFamily="2" charset="0"/>
              </a:rPr>
              <a:t> </a:t>
            </a:r>
            <a:r>
              <a:rPr lang="fr-FR" sz="2400" dirty="0" err="1">
                <a:latin typeface="Times" pitchFamily="2" charset="0"/>
              </a:rPr>
              <a:t>still</a:t>
            </a:r>
            <a:r>
              <a:rPr lang="fr-FR" sz="2400" dirty="0">
                <a:latin typeface="Times" pitchFamily="2" charset="0"/>
              </a:rPr>
              <a:t> </a:t>
            </a:r>
            <a:r>
              <a:rPr lang="fr-FR" sz="2400" dirty="0" err="1">
                <a:latin typeface="Times" pitchFamily="2" charset="0"/>
              </a:rPr>
              <a:t>is</a:t>
            </a:r>
            <a:r>
              <a:rPr lang="fr-FR" sz="2400" dirty="0">
                <a:latin typeface="Times" pitchFamily="2" charset="0"/>
              </a:rPr>
              <a:t>.</a:t>
            </a:r>
          </a:p>
          <a:p>
            <a:r>
              <a:rPr lang="fr-FR" sz="2400" dirty="0">
                <a:solidFill>
                  <a:schemeClr val="accent1"/>
                </a:solidFill>
                <a:latin typeface="Times" pitchFamily="2" charset="0"/>
              </a:rPr>
              <a:t>(« </a:t>
            </a:r>
            <a:r>
              <a:rPr lang="en-US" sz="2400" dirty="0">
                <a:solidFill>
                  <a:schemeClr val="accent1"/>
                </a:solidFill>
                <a:latin typeface="Times" pitchFamily="2" charset="0"/>
                <a:ea typeface="Times New Roman" panose="02020603050405020304" pitchFamily="18" charset="0"/>
              </a:rPr>
              <a:t> The function of an international auxiliary language”)</a:t>
            </a:r>
            <a:endParaRPr lang="fr-FR" sz="2400" dirty="0">
              <a:solidFill>
                <a:schemeClr val="accent1"/>
              </a:solidFill>
              <a:latin typeface="Times" pitchFamily="2" charset="0"/>
            </a:endParaRPr>
          </a:p>
        </p:txBody>
      </p:sp>
    </p:spTree>
    <p:extLst>
      <p:ext uri="{BB962C8B-B14F-4D97-AF65-F5344CB8AC3E}">
        <p14:creationId xmlns:p14="http://schemas.microsoft.com/office/powerpoint/2010/main" val="269099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A7C07D0-3261-E448-A49D-B5BEB93678FC}"/>
              </a:ext>
            </a:extLst>
          </p:cNvPr>
          <p:cNvPicPr>
            <a:picLocks noChangeAspect="1"/>
          </p:cNvPicPr>
          <p:nvPr/>
        </p:nvPicPr>
        <p:blipFill>
          <a:blip r:embed="rId2"/>
          <a:stretch>
            <a:fillRect/>
          </a:stretch>
        </p:blipFill>
        <p:spPr>
          <a:xfrm>
            <a:off x="815086" y="819150"/>
            <a:ext cx="7056120" cy="4800600"/>
          </a:xfrm>
          <a:prstGeom prst="rect">
            <a:avLst/>
          </a:prstGeom>
        </p:spPr>
      </p:pic>
      <p:sp>
        <p:nvSpPr>
          <p:cNvPr id="2" name="ZoneTexte 1">
            <a:extLst>
              <a:ext uri="{FF2B5EF4-FFF2-40B4-BE49-F238E27FC236}">
                <a16:creationId xmlns:a16="http://schemas.microsoft.com/office/drawing/2014/main" id="{C3FCE5CA-4DCB-E644-B9B6-A3274159CB7C}"/>
              </a:ext>
            </a:extLst>
          </p:cNvPr>
          <p:cNvSpPr txBox="1"/>
          <p:nvPr/>
        </p:nvSpPr>
        <p:spPr>
          <a:xfrm>
            <a:off x="1024128" y="5833872"/>
            <a:ext cx="3291840" cy="369332"/>
          </a:xfrm>
          <a:prstGeom prst="rect">
            <a:avLst/>
          </a:prstGeom>
          <a:noFill/>
        </p:spPr>
        <p:txBody>
          <a:bodyPr wrap="square" rtlCol="0">
            <a:spAutoFit/>
          </a:bodyPr>
          <a:lstStyle/>
          <a:p>
            <a:r>
              <a:rPr lang="fr-FR" dirty="0"/>
              <a:t>« </a:t>
            </a:r>
            <a:r>
              <a:rPr lang="fr-FR" dirty="0" err="1"/>
              <a:t>Totality</a:t>
            </a:r>
            <a:r>
              <a:rPr lang="fr-FR" dirty="0"/>
              <a:t> »</a:t>
            </a:r>
          </a:p>
        </p:txBody>
      </p:sp>
    </p:spTree>
    <p:extLst>
      <p:ext uri="{BB962C8B-B14F-4D97-AF65-F5344CB8AC3E}">
        <p14:creationId xmlns:p14="http://schemas.microsoft.com/office/powerpoint/2010/main" val="14922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E736093-A118-6D45-9124-9A5BFAAB0754}"/>
              </a:ext>
            </a:extLst>
          </p:cNvPr>
          <p:cNvPicPr>
            <a:picLocks noChangeAspect="1"/>
          </p:cNvPicPr>
          <p:nvPr/>
        </p:nvPicPr>
        <p:blipFill>
          <a:blip r:embed="rId2"/>
          <a:stretch>
            <a:fillRect/>
          </a:stretch>
        </p:blipFill>
        <p:spPr>
          <a:xfrm>
            <a:off x="1436116" y="565404"/>
            <a:ext cx="5854700" cy="5524500"/>
          </a:xfrm>
          <a:prstGeom prst="rect">
            <a:avLst/>
          </a:prstGeom>
        </p:spPr>
      </p:pic>
      <p:sp>
        <p:nvSpPr>
          <p:cNvPr id="7" name="Flèche vers la droite 6">
            <a:extLst>
              <a:ext uri="{FF2B5EF4-FFF2-40B4-BE49-F238E27FC236}">
                <a16:creationId xmlns:a16="http://schemas.microsoft.com/office/drawing/2014/main" id="{305E249F-1A27-5449-9197-8EC662FC5754}"/>
              </a:ext>
            </a:extLst>
          </p:cNvPr>
          <p:cNvSpPr/>
          <p:nvPr/>
        </p:nvSpPr>
        <p:spPr>
          <a:xfrm>
            <a:off x="1682496" y="1499616"/>
            <a:ext cx="978408" cy="484632"/>
          </a:xfrm>
          <a:prstGeom prst="rightArrow">
            <a:avLst/>
          </a:prstGeom>
          <a:gradFill>
            <a:gsLst>
              <a:gs pos="0">
                <a:srgbClr val="FFFF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vers la droite 7">
            <a:extLst>
              <a:ext uri="{FF2B5EF4-FFF2-40B4-BE49-F238E27FC236}">
                <a16:creationId xmlns:a16="http://schemas.microsoft.com/office/drawing/2014/main" id="{332A6EEF-CDC3-D247-A208-25E66617F547}"/>
              </a:ext>
            </a:extLst>
          </p:cNvPr>
          <p:cNvSpPr/>
          <p:nvPr/>
        </p:nvSpPr>
        <p:spPr>
          <a:xfrm>
            <a:off x="1132332" y="4383024"/>
            <a:ext cx="978408" cy="484632"/>
          </a:xfrm>
          <a:prstGeom prst="rightArrow">
            <a:avLst/>
          </a:prstGeom>
          <a:gradFill>
            <a:gsLst>
              <a:gs pos="0">
                <a:srgbClr val="FFFF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3932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79B604E-A4F8-874C-A22F-96AFDE237972}"/>
              </a:ext>
            </a:extLst>
          </p:cNvPr>
          <p:cNvPicPr>
            <a:picLocks noChangeAspect="1"/>
          </p:cNvPicPr>
          <p:nvPr/>
        </p:nvPicPr>
        <p:blipFill>
          <a:blip r:embed="rId2"/>
          <a:stretch>
            <a:fillRect/>
          </a:stretch>
        </p:blipFill>
        <p:spPr>
          <a:xfrm>
            <a:off x="1289050" y="1322070"/>
            <a:ext cx="6158230" cy="4210050"/>
          </a:xfrm>
          <a:prstGeom prst="rect">
            <a:avLst/>
          </a:prstGeom>
        </p:spPr>
      </p:pic>
    </p:spTree>
    <p:extLst>
      <p:ext uri="{BB962C8B-B14F-4D97-AF65-F5344CB8AC3E}">
        <p14:creationId xmlns:p14="http://schemas.microsoft.com/office/powerpoint/2010/main" val="373764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0F0281E-AACE-D04D-9F88-9F89CA8410C1}"/>
              </a:ext>
            </a:extLst>
          </p:cNvPr>
          <p:cNvPicPr>
            <a:picLocks noChangeAspect="1"/>
          </p:cNvPicPr>
          <p:nvPr/>
        </p:nvPicPr>
        <p:blipFill>
          <a:blip r:embed="rId2"/>
          <a:stretch>
            <a:fillRect/>
          </a:stretch>
        </p:blipFill>
        <p:spPr>
          <a:xfrm>
            <a:off x="0" y="536510"/>
            <a:ext cx="9144000" cy="5784980"/>
          </a:xfrm>
          <a:prstGeom prst="rect">
            <a:avLst/>
          </a:prstGeom>
        </p:spPr>
      </p:pic>
      <p:sp>
        <p:nvSpPr>
          <p:cNvPr id="2" name="ZoneTexte 1">
            <a:extLst>
              <a:ext uri="{FF2B5EF4-FFF2-40B4-BE49-F238E27FC236}">
                <a16:creationId xmlns:a16="http://schemas.microsoft.com/office/drawing/2014/main" id="{E3ADA89B-5F72-9749-9419-7C9EA105F947}"/>
              </a:ext>
            </a:extLst>
          </p:cNvPr>
          <p:cNvSpPr txBox="1"/>
          <p:nvPr/>
        </p:nvSpPr>
        <p:spPr>
          <a:xfrm>
            <a:off x="256032" y="6321490"/>
            <a:ext cx="8558784" cy="400110"/>
          </a:xfrm>
          <a:prstGeom prst="rect">
            <a:avLst/>
          </a:prstGeom>
          <a:noFill/>
        </p:spPr>
        <p:txBody>
          <a:bodyPr wrap="square" rtlCol="0">
            <a:spAutoFit/>
          </a:bodyPr>
          <a:lstStyle/>
          <a:p>
            <a:r>
              <a:rPr lang="en-US" sz="2000" i="1" dirty="0">
                <a:solidFill>
                  <a:srgbClr val="ED7D31"/>
                </a:solidFill>
                <a:latin typeface="Times" pitchFamily="2" charset="0"/>
                <a:ea typeface="Times New Roman" panose="02020603050405020304" pitchFamily="18" charset="0"/>
              </a:rPr>
              <a:t>The Expression of the Ending-point relation in English, French, and German</a:t>
            </a:r>
            <a:r>
              <a:rPr lang="en-US" sz="2000" dirty="0">
                <a:solidFill>
                  <a:srgbClr val="ED7D31"/>
                </a:solidFill>
                <a:latin typeface="Times" pitchFamily="2" charset="0"/>
                <a:ea typeface="Times New Roman" panose="02020603050405020304" pitchFamily="18" charset="0"/>
              </a:rPr>
              <a:t>.</a:t>
            </a:r>
            <a:endParaRPr lang="fr-FR" sz="2000" dirty="0"/>
          </a:p>
        </p:txBody>
      </p:sp>
    </p:spTree>
    <p:extLst>
      <p:ext uri="{BB962C8B-B14F-4D97-AF65-F5344CB8AC3E}">
        <p14:creationId xmlns:p14="http://schemas.microsoft.com/office/powerpoint/2010/main" val="417920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B8288-0760-4149-8138-42C70CA820F5}"/>
              </a:ext>
            </a:extLst>
          </p:cNvPr>
          <p:cNvSpPr/>
          <p:nvPr/>
        </p:nvSpPr>
        <p:spPr>
          <a:xfrm>
            <a:off x="670560" y="723543"/>
            <a:ext cx="7851648" cy="4893647"/>
          </a:xfrm>
          <a:prstGeom prst="rect">
            <a:avLst/>
          </a:prstGeom>
        </p:spPr>
        <p:txBody>
          <a:bodyPr wrap="square">
            <a:spAutoFit/>
          </a:bodyPr>
          <a:lstStyle/>
          <a:p>
            <a:pPr>
              <a:spcAft>
                <a:spcPts val="0"/>
              </a:spcAft>
            </a:pPr>
            <a:r>
              <a:rPr lang="en-US" sz="2400" dirty="0">
                <a:solidFill>
                  <a:srgbClr val="000000"/>
                </a:solidFill>
                <a:latin typeface="Times" pitchFamily="2" charset="0"/>
                <a:ea typeface="Times New Roman" panose="02020603050405020304" pitchFamily="18" charset="0"/>
              </a:rPr>
              <a:t>What is needed above all is a language that </a:t>
            </a:r>
            <a:r>
              <a:rPr lang="en-US" sz="2400" b="1" dirty="0">
                <a:solidFill>
                  <a:srgbClr val="000000"/>
                </a:solidFill>
                <a:latin typeface="Times" pitchFamily="2" charset="0"/>
                <a:ea typeface="Times New Roman" panose="02020603050405020304" pitchFamily="18" charset="0"/>
              </a:rPr>
              <a:t>is as simple, as regular, as logical, as rich, and as creative as possible</a:t>
            </a:r>
            <a:r>
              <a:rPr lang="en-US" sz="2400" dirty="0">
                <a:solidFill>
                  <a:srgbClr val="000000"/>
                </a:solidFill>
                <a:latin typeface="Times" pitchFamily="2" charset="0"/>
                <a:ea typeface="Times New Roman" panose="02020603050405020304" pitchFamily="18" charset="0"/>
              </a:rPr>
              <a:t>; a language which starts with a minimum of demands on the learning capacity of the normal individual and can do the maximum amount of work; which is to serve as a sort of logical touchstone to all national languages and as the standard medium of translation. It must, ideally, be as superior to any accepted language as </a:t>
            </a:r>
            <a:r>
              <a:rPr lang="en-US" sz="2400" b="1" dirty="0">
                <a:solidFill>
                  <a:srgbClr val="000000"/>
                </a:solidFill>
                <a:latin typeface="Times" pitchFamily="2" charset="0"/>
                <a:ea typeface="Times New Roman" panose="02020603050405020304" pitchFamily="18" charset="0"/>
              </a:rPr>
              <a:t>the mathematical method </a:t>
            </a:r>
            <a:r>
              <a:rPr lang="en-US" sz="2400" dirty="0">
                <a:solidFill>
                  <a:srgbClr val="000000"/>
                </a:solidFill>
                <a:latin typeface="Times" pitchFamily="2" charset="0"/>
                <a:ea typeface="Times New Roman" panose="02020603050405020304" pitchFamily="18" charset="0"/>
              </a:rPr>
              <a:t>of expressing quantities and relations between quantities is to the more lumbering methods of expressing these quantities and relations in verbal form. This is undoubtedly an </a:t>
            </a:r>
            <a:r>
              <a:rPr lang="en-US" sz="2400" b="1" dirty="0">
                <a:solidFill>
                  <a:srgbClr val="000000"/>
                </a:solidFill>
                <a:latin typeface="Times" pitchFamily="2" charset="0"/>
                <a:ea typeface="Times New Roman" panose="02020603050405020304" pitchFamily="18" charset="0"/>
              </a:rPr>
              <a:t>ideal</a:t>
            </a:r>
            <a:r>
              <a:rPr lang="en-US" sz="2400" dirty="0">
                <a:solidFill>
                  <a:srgbClr val="000000"/>
                </a:solidFill>
                <a:latin typeface="Times" pitchFamily="2" charset="0"/>
                <a:ea typeface="Times New Roman" panose="02020603050405020304" pitchFamily="18" charset="0"/>
              </a:rPr>
              <a:t> which can never be reached, </a:t>
            </a:r>
            <a:r>
              <a:rPr lang="en-US" sz="2400" b="1" dirty="0">
                <a:solidFill>
                  <a:srgbClr val="000000"/>
                </a:solidFill>
                <a:latin typeface="Times" pitchFamily="2" charset="0"/>
                <a:ea typeface="Times New Roman" panose="02020603050405020304" pitchFamily="18" charset="0"/>
              </a:rPr>
              <a:t>but ideals are not meant to be reached</a:t>
            </a:r>
            <a:r>
              <a:rPr lang="en-US" sz="2400" dirty="0">
                <a:solidFill>
                  <a:srgbClr val="000000"/>
                </a:solidFill>
                <a:latin typeface="Times" pitchFamily="2" charset="0"/>
                <a:ea typeface="Times New Roman" panose="02020603050405020304" pitchFamily="18" charset="0"/>
              </a:rPr>
              <a:t>: they merely indicate the direction of movement.</a:t>
            </a:r>
            <a:endParaRPr lang="fr-F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679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F11112-5253-0043-AFF4-3A5158737B57}"/>
              </a:ext>
            </a:extLst>
          </p:cNvPr>
          <p:cNvSpPr/>
          <p:nvPr/>
        </p:nvSpPr>
        <p:spPr>
          <a:xfrm>
            <a:off x="2286000" y="2967335"/>
            <a:ext cx="4572000" cy="1938992"/>
          </a:xfrm>
          <a:prstGeom prst="rect">
            <a:avLst/>
          </a:prstGeom>
        </p:spPr>
        <p:txBody>
          <a:bodyPr>
            <a:spAutoFit/>
          </a:bodyPr>
          <a:lstStyle/>
          <a:p>
            <a:r>
              <a:rPr lang="fr-FR" sz="2000" i="1" dirty="0" err="1">
                <a:latin typeface="Times" pitchFamily="2" charset="0"/>
              </a:rPr>
              <a:t>Were</a:t>
            </a:r>
            <a:r>
              <a:rPr lang="fr-FR" sz="2000" i="1" dirty="0">
                <a:latin typeface="Times" pitchFamily="2" charset="0"/>
              </a:rPr>
              <a:t> a </a:t>
            </a:r>
            <a:r>
              <a:rPr lang="fr-FR" sz="2000" i="1" dirty="0" err="1">
                <a:latin typeface="Times" pitchFamily="2" charset="0"/>
              </a:rPr>
              <a:t>language</a:t>
            </a:r>
            <a:r>
              <a:rPr lang="fr-FR" sz="2000" i="1" dirty="0">
                <a:latin typeface="Times" pitchFamily="2" charset="0"/>
              </a:rPr>
              <a:t> </a:t>
            </a:r>
            <a:r>
              <a:rPr lang="fr-FR" sz="2000" i="1" dirty="0" err="1">
                <a:latin typeface="Times" pitchFamily="2" charset="0"/>
              </a:rPr>
              <a:t>ever</a:t>
            </a:r>
            <a:r>
              <a:rPr lang="fr-FR" sz="2000" i="1" dirty="0">
                <a:latin typeface="Times" pitchFamily="2" charset="0"/>
              </a:rPr>
              <a:t> </a:t>
            </a:r>
            <a:r>
              <a:rPr lang="fr-FR" sz="2000" i="1" dirty="0" err="1">
                <a:latin typeface="Times" pitchFamily="2" charset="0"/>
              </a:rPr>
              <a:t>completely</a:t>
            </a:r>
            <a:r>
              <a:rPr lang="fr-FR" sz="2000" i="1" dirty="0">
                <a:latin typeface="Times" pitchFamily="2" charset="0"/>
              </a:rPr>
              <a:t> “grammatical,” </a:t>
            </a:r>
            <a:r>
              <a:rPr lang="fr-FR" sz="2000" i="1" dirty="0" err="1">
                <a:latin typeface="Times" pitchFamily="2" charset="0"/>
              </a:rPr>
              <a:t>it</a:t>
            </a:r>
            <a:r>
              <a:rPr lang="fr-FR" sz="2000" i="1" dirty="0">
                <a:latin typeface="Times" pitchFamily="2" charset="0"/>
              </a:rPr>
              <a:t> </a:t>
            </a:r>
            <a:r>
              <a:rPr lang="fr-FR" sz="2000" i="1" dirty="0" err="1">
                <a:latin typeface="Times" pitchFamily="2" charset="0"/>
              </a:rPr>
              <a:t>would</a:t>
            </a:r>
            <a:r>
              <a:rPr lang="fr-FR" sz="2000" i="1" dirty="0">
                <a:latin typeface="Times" pitchFamily="2" charset="0"/>
              </a:rPr>
              <a:t> </a:t>
            </a:r>
            <a:r>
              <a:rPr lang="fr-FR" sz="2000" i="1" dirty="0" err="1">
                <a:latin typeface="Times" pitchFamily="2" charset="0"/>
              </a:rPr>
              <a:t>be</a:t>
            </a:r>
            <a:r>
              <a:rPr lang="fr-FR" sz="2000" i="1" dirty="0">
                <a:latin typeface="Times" pitchFamily="2" charset="0"/>
              </a:rPr>
              <a:t> a </a:t>
            </a:r>
            <a:r>
              <a:rPr lang="fr-FR" sz="2000" i="1" dirty="0" err="1">
                <a:latin typeface="Times" pitchFamily="2" charset="0"/>
              </a:rPr>
              <a:t>perfect</a:t>
            </a:r>
            <a:r>
              <a:rPr lang="fr-FR" sz="2000" i="1" dirty="0">
                <a:latin typeface="Times" pitchFamily="2" charset="0"/>
              </a:rPr>
              <a:t> </a:t>
            </a:r>
            <a:r>
              <a:rPr lang="fr-FR" sz="2000" i="1" dirty="0" err="1">
                <a:latin typeface="Times" pitchFamily="2" charset="0"/>
              </a:rPr>
              <a:t>engine</a:t>
            </a:r>
            <a:r>
              <a:rPr lang="fr-FR" sz="2000" i="1" dirty="0">
                <a:latin typeface="Times" pitchFamily="2" charset="0"/>
              </a:rPr>
              <a:t> of </a:t>
            </a:r>
            <a:r>
              <a:rPr lang="fr-FR" sz="2000" i="1" dirty="0" err="1">
                <a:latin typeface="Times" pitchFamily="2" charset="0"/>
              </a:rPr>
              <a:t>conceptual</a:t>
            </a:r>
            <a:r>
              <a:rPr lang="fr-FR" sz="2000" i="1" dirty="0">
                <a:latin typeface="Times" pitchFamily="2" charset="0"/>
              </a:rPr>
              <a:t> expression. </a:t>
            </a:r>
            <a:r>
              <a:rPr lang="fr-FR" sz="2000" i="1" dirty="0" err="1">
                <a:solidFill>
                  <a:srgbClr val="000000"/>
                </a:solidFill>
                <a:latin typeface="Times" pitchFamily="2" charset="0"/>
                <a:ea typeface="Times New Roman" panose="02020603050405020304" pitchFamily="18" charset="0"/>
              </a:rPr>
              <a:t>Unfortunately</a:t>
            </a:r>
            <a:r>
              <a:rPr lang="fr-FR" sz="2000" i="1" dirty="0">
                <a:solidFill>
                  <a:srgbClr val="000000"/>
                </a:solidFill>
                <a:latin typeface="Times" pitchFamily="2" charset="0"/>
                <a:ea typeface="Times New Roman" panose="02020603050405020304" pitchFamily="18" charset="0"/>
              </a:rPr>
              <a:t>, or </a:t>
            </a:r>
            <a:r>
              <a:rPr lang="fr-FR" sz="2000" i="1" dirty="0" err="1">
                <a:solidFill>
                  <a:srgbClr val="000000"/>
                </a:solidFill>
                <a:latin typeface="Times" pitchFamily="2" charset="0"/>
                <a:ea typeface="Times New Roman" panose="02020603050405020304" pitchFamily="18" charset="0"/>
              </a:rPr>
              <a:t>luckily</a:t>
            </a:r>
            <a:r>
              <a:rPr lang="fr-FR" sz="2000" i="1" dirty="0">
                <a:solidFill>
                  <a:srgbClr val="000000"/>
                </a:solidFill>
                <a:latin typeface="Times" pitchFamily="2" charset="0"/>
                <a:ea typeface="Times New Roman" panose="02020603050405020304" pitchFamily="18" charset="0"/>
              </a:rPr>
              <a:t>, </a:t>
            </a:r>
          </a:p>
          <a:p>
            <a:r>
              <a:rPr lang="fr-FR" sz="2000" i="1" dirty="0">
                <a:solidFill>
                  <a:srgbClr val="000000"/>
                </a:solidFill>
                <a:latin typeface="Times" pitchFamily="2" charset="0"/>
                <a:ea typeface="Times New Roman" panose="02020603050405020304" pitchFamily="18" charset="0"/>
              </a:rPr>
              <a:t>no </a:t>
            </a:r>
            <a:r>
              <a:rPr lang="fr-FR" sz="2000" i="1" dirty="0" err="1">
                <a:solidFill>
                  <a:srgbClr val="000000"/>
                </a:solidFill>
                <a:latin typeface="Times" pitchFamily="2" charset="0"/>
                <a:ea typeface="Times New Roman" panose="02020603050405020304" pitchFamily="18" charset="0"/>
              </a:rPr>
              <a:t>language</a:t>
            </a:r>
            <a:r>
              <a:rPr lang="fr-FR" sz="2000" i="1" dirty="0">
                <a:solidFill>
                  <a:srgbClr val="000000"/>
                </a:solidFill>
                <a:latin typeface="Times" pitchFamily="2" charset="0"/>
                <a:ea typeface="Times New Roman" panose="02020603050405020304" pitchFamily="18" charset="0"/>
              </a:rPr>
              <a:t> </a:t>
            </a:r>
            <a:r>
              <a:rPr lang="fr-FR" sz="2000" i="1" dirty="0" err="1">
                <a:solidFill>
                  <a:srgbClr val="000000"/>
                </a:solidFill>
                <a:latin typeface="Times" pitchFamily="2" charset="0"/>
                <a:ea typeface="Times New Roman" panose="02020603050405020304" pitchFamily="18" charset="0"/>
              </a:rPr>
              <a:t>is</a:t>
            </a:r>
            <a:r>
              <a:rPr lang="fr-FR" sz="2000" i="1" dirty="0">
                <a:solidFill>
                  <a:srgbClr val="000000"/>
                </a:solidFill>
                <a:latin typeface="Times" pitchFamily="2" charset="0"/>
                <a:ea typeface="Times New Roman" panose="02020603050405020304" pitchFamily="18" charset="0"/>
              </a:rPr>
              <a:t> </a:t>
            </a:r>
            <a:r>
              <a:rPr lang="fr-FR" sz="2000" i="1" dirty="0" err="1">
                <a:solidFill>
                  <a:srgbClr val="000000"/>
                </a:solidFill>
                <a:latin typeface="Times" pitchFamily="2" charset="0"/>
                <a:ea typeface="Times New Roman" panose="02020603050405020304" pitchFamily="18" charset="0"/>
              </a:rPr>
              <a:t>tyrannically</a:t>
            </a:r>
            <a:r>
              <a:rPr lang="fr-FR" sz="2000" i="1" dirty="0">
                <a:solidFill>
                  <a:srgbClr val="000000"/>
                </a:solidFill>
                <a:latin typeface="Times" pitchFamily="2" charset="0"/>
                <a:ea typeface="Times New Roman" panose="02020603050405020304" pitchFamily="18" charset="0"/>
              </a:rPr>
              <a:t> consistent. </a:t>
            </a:r>
          </a:p>
          <a:p>
            <a:r>
              <a:rPr lang="fr-FR" sz="2000" i="1" dirty="0">
                <a:solidFill>
                  <a:srgbClr val="000000"/>
                </a:solidFill>
                <a:latin typeface="Times" pitchFamily="2" charset="0"/>
                <a:ea typeface="Times New Roman" panose="02020603050405020304" pitchFamily="18" charset="0"/>
              </a:rPr>
              <a:t>All </a:t>
            </a:r>
            <a:r>
              <a:rPr lang="fr-FR" sz="2000" i="1" dirty="0" err="1">
                <a:solidFill>
                  <a:srgbClr val="000000"/>
                </a:solidFill>
                <a:latin typeface="Times" pitchFamily="2" charset="0"/>
                <a:ea typeface="Times New Roman" panose="02020603050405020304" pitchFamily="18" charset="0"/>
              </a:rPr>
              <a:t>grammars</a:t>
            </a:r>
            <a:r>
              <a:rPr lang="fr-FR" sz="2000" i="1" dirty="0">
                <a:solidFill>
                  <a:srgbClr val="000000"/>
                </a:solidFill>
                <a:latin typeface="Times" pitchFamily="2" charset="0"/>
                <a:ea typeface="Times New Roman" panose="02020603050405020304" pitchFamily="18" charset="0"/>
              </a:rPr>
              <a:t> </a:t>
            </a:r>
            <a:r>
              <a:rPr lang="fr-FR" sz="2000" i="1" dirty="0" err="1">
                <a:solidFill>
                  <a:srgbClr val="000000"/>
                </a:solidFill>
                <a:latin typeface="Times" pitchFamily="2" charset="0"/>
                <a:ea typeface="Times New Roman" panose="02020603050405020304" pitchFamily="18" charset="0"/>
              </a:rPr>
              <a:t>leak</a:t>
            </a:r>
            <a:r>
              <a:rPr lang="fr-FR" sz="2000" i="1" dirty="0">
                <a:solidFill>
                  <a:srgbClr val="000000"/>
                </a:solidFill>
                <a:latin typeface="Times" pitchFamily="2" charset="0"/>
                <a:ea typeface="Times New Roman" panose="02020603050405020304" pitchFamily="18" charset="0"/>
              </a:rPr>
              <a:t>. </a:t>
            </a:r>
            <a:r>
              <a:rPr lang="fr-FR" sz="2000" i="1" dirty="0">
                <a:latin typeface="Times" pitchFamily="2" charset="0"/>
              </a:rPr>
              <a:t> </a:t>
            </a:r>
          </a:p>
        </p:txBody>
      </p:sp>
    </p:spTree>
    <p:extLst>
      <p:ext uri="{BB962C8B-B14F-4D97-AF65-F5344CB8AC3E}">
        <p14:creationId xmlns:p14="http://schemas.microsoft.com/office/powerpoint/2010/main" val="22091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CF5D4-B728-3249-BF80-BDC9DE3E1479}"/>
              </a:ext>
            </a:extLst>
          </p:cNvPr>
          <p:cNvSpPr/>
          <p:nvPr/>
        </p:nvSpPr>
        <p:spPr>
          <a:xfrm>
            <a:off x="2261616" y="2484043"/>
            <a:ext cx="4572000" cy="707886"/>
          </a:xfrm>
          <a:prstGeom prst="rect">
            <a:avLst/>
          </a:prstGeom>
        </p:spPr>
        <p:txBody>
          <a:bodyPr>
            <a:spAutoFit/>
          </a:bodyPr>
          <a:lstStyle/>
          <a:p>
            <a:r>
              <a:rPr lang="en-US" sz="2000" i="1" dirty="0">
                <a:latin typeface="Times New Roman" panose="02020603050405020304" pitchFamily="18" charset="0"/>
                <a:ea typeface="Times New Roman" panose="02020603050405020304" pitchFamily="18" charset="0"/>
              </a:rPr>
              <a:t>a perfect hornet's nest </a:t>
            </a:r>
          </a:p>
          <a:p>
            <a:r>
              <a:rPr lang="en-US" sz="2000" i="1" dirty="0">
                <a:latin typeface="Times New Roman" panose="02020603050405020304" pitchFamily="18" charset="0"/>
                <a:ea typeface="Times New Roman" panose="02020603050405020304" pitchFamily="18" charset="0"/>
              </a:rPr>
              <a:t>of bizarre and arbitrary usages</a:t>
            </a:r>
            <a:r>
              <a:rPr lang="fr-FR" sz="2000" i="1" dirty="0"/>
              <a:t> </a:t>
            </a:r>
          </a:p>
        </p:txBody>
      </p:sp>
    </p:spTree>
    <p:extLst>
      <p:ext uri="{BB962C8B-B14F-4D97-AF65-F5344CB8AC3E}">
        <p14:creationId xmlns:p14="http://schemas.microsoft.com/office/powerpoint/2010/main" val="320635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8AC6F3-3CA2-344A-A627-F0FBF54735FE}"/>
              </a:ext>
            </a:extLst>
          </p:cNvPr>
          <p:cNvSpPr/>
          <p:nvPr/>
        </p:nvSpPr>
        <p:spPr>
          <a:xfrm>
            <a:off x="621792" y="699665"/>
            <a:ext cx="8071104" cy="5632311"/>
          </a:xfrm>
          <a:prstGeom prst="rect">
            <a:avLst/>
          </a:prstGeom>
        </p:spPr>
        <p:txBody>
          <a:bodyPr wrap="square">
            <a:spAutoFit/>
          </a:bodyPr>
          <a:lstStyle/>
          <a:p>
            <a:pPr>
              <a:spcAft>
                <a:spcPts val="0"/>
              </a:spcAft>
              <a:tabLst>
                <a:tab pos="4429760" algn="l"/>
              </a:tabLst>
            </a:pPr>
            <a:r>
              <a:rPr lang="en-US" sz="2000" b="1" dirty="0">
                <a:solidFill>
                  <a:srgbClr val="000000"/>
                </a:solidFill>
                <a:latin typeface="Times" pitchFamily="2" charset="0"/>
                <a:ea typeface="Times New Roman" panose="02020603050405020304" pitchFamily="18" charset="0"/>
              </a:rPr>
              <a:t>A rigorous thinking out of the true content </a:t>
            </a:r>
            <a:r>
              <a:rPr lang="en-US" sz="2000" dirty="0">
                <a:solidFill>
                  <a:srgbClr val="000000"/>
                </a:solidFill>
                <a:latin typeface="Times" pitchFamily="2" charset="0"/>
                <a:ea typeface="Times New Roman" panose="02020603050405020304" pitchFamily="18" charset="0"/>
              </a:rPr>
              <a:t>of a sentence as contrasted with its </a:t>
            </a:r>
            <a:r>
              <a:rPr lang="en-US" sz="2000" b="1" dirty="0">
                <a:solidFill>
                  <a:srgbClr val="000000"/>
                </a:solidFill>
                <a:latin typeface="Times" pitchFamily="2" charset="0"/>
                <a:ea typeface="Times New Roman" panose="02020603050405020304" pitchFamily="18" charset="0"/>
              </a:rPr>
              <a:t>purely formal convolutions </a:t>
            </a:r>
            <a:r>
              <a:rPr lang="en-US" sz="2000" dirty="0">
                <a:solidFill>
                  <a:srgbClr val="000000"/>
                </a:solidFill>
                <a:latin typeface="Times" pitchFamily="2" charset="0"/>
                <a:ea typeface="Times New Roman" panose="02020603050405020304" pitchFamily="18" charset="0"/>
              </a:rPr>
              <a:t>often reveals the </a:t>
            </a:r>
            <a:r>
              <a:rPr lang="en-US" sz="2000" b="1" dirty="0">
                <a:solidFill>
                  <a:srgbClr val="000000"/>
                </a:solidFill>
                <a:latin typeface="Times" pitchFamily="2" charset="0"/>
                <a:ea typeface="Times New Roman" panose="02020603050405020304" pitchFamily="18" charset="0"/>
              </a:rPr>
              <a:t>humiliating fact </a:t>
            </a:r>
            <a:r>
              <a:rPr lang="en-US" sz="2000" dirty="0">
                <a:solidFill>
                  <a:srgbClr val="000000"/>
                </a:solidFill>
                <a:latin typeface="Times" pitchFamily="2" charset="0"/>
                <a:ea typeface="Times New Roman" panose="02020603050405020304" pitchFamily="18" charset="0"/>
              </a:rPr>
              <a:t>that it could have been expressed with half the apparatus. </a:t>
            </a:r>
            <a:r>
              <a:rPr lang="en-US" sz="2000" b="1" dirty="0">
                <a:solidFill>
                  <a:srgbClr val="000000"/>
                </a:solidFill>
                <a:latin typeface="Times" pitchFamily="2" charset="0"/>
                <a:ea typeface="Times New Roman" panose="02020603050405020304" pitchFamily="18" charset="0"/>
              </a:rPr>
              <a:t>Abstract nouns, in particular, are not nearly so useful or necessary as is generally assumed.</a:t>
            </a:r>
            <a:r>
              <a:rPr lang="en-US" sz="2000" dirty="0">
                <a:solidFill>
                  <a:srgbClr val="000000"/>
                </a:solidFill>
                <a:latin typeface="Times" pitchFamily="2" charset="0"/>
                <a:ea typeface="Times New Roman" panose="02020603050405020304" pitchFamily="18" charset="0"/>
              </a:rPr>
              <a:t> There should, perhaps, be some provision for their formation, perhaps by means of some indefinite noun like thing or matter or way {e.g., wise way for wisdom), but the real point is that they can often be easily avoided, and with a gain in vividness. Thus, there is nothing in the sentence "The wisdom of old age chills youth" which is not as adequately expressed, and with a more intuitive impact, in such a sentence as "Wise old person make cold (to) young person" (or « The wise old make cold the young"). In other words, we must not too lightly assume that the </a:t>
            </a:r>
            <a:r>
              <a:rPr lang="en-US" sz="2000" b="1" dirty="0">
                <a:solidFill>
                  <a:srgbClr val="000000"/>
                </a:solidFill>
                <a:latin typeface="Times" pitchFamily="2" charset="0"/>
                <a:ea typeface="Times New Roman" panose="02020603050405020304" pitchFamily="18" charset="0"/>
              </a:rPr>
              <a:t>grooves of thought </a:t>
            </a:r>
            <a:r>
              <a:rPr lang="en-US" sz="2000" dirty="0">
                <a:solidFill>
                  <a:srgbClr val="000000"/>
                </a:solidFill>
                <a:latin typeface="Times" pitchFamily="2" charset="0"/>
                <a:ea typeface="Times New Roman" panose="02020603050405020304" pitchFamily="18" charset="0"/>
              </a:rPr>
              <a:t>which we are accustomed to in our European languages are the easiest or most natural in a universal sense. It may be worth our while to get into the habit of simplifying </a:t>
            </a:r>
            <a:r>
              <a:rPr lang="en-US" sz="2000" b="1" dirty="0">
                <a:solidFill>
                  <a:srgbClr val="000000"/>
                </a:solidFill>
                <a:latin typeface="Times" pitchFamily="2" charset="0"/>
                <a:ea typeface="Times New Roman" panose="02020603050405020304" pitchFamily="18" charset="0"/>
              </a:rPr>
              <a:t>the pattern of our thought</a:t>
            </a:r>
            <a:r>
              <a:rPr lang="en-US" sz="2000" dirty="0">
                <a:solidFill>
                  <a:srgbClr val="000000"/>
                </a:solidFill>
                <a:latin typeface="Times" pitchFamily="2" charset="0"/>
                <a:ea typeface="Times New Roman" panose="02020603050405020304" pitchFamily="18" charset="0"/>
              </a:rPr>
              <a:t>. We are likely to find that it is </a:t>
            </a:r>
            <a:r>
              <a:rPr lang="en-US" sz="2000" b="1" dirty="0">
                <a:solidFill>
                  <a:srgbClr val="000000"/>
                </a:solidFill>
                <a:latin typeface="Times" pitchFamily="2" charset="0"/>
                <a:ea typeface="Times New Roman" panose="02020603050405020304" pitchFamily="18" charset="0"/>
              </a:rPr>
              <a:t>helped</a:t>
            </a:r>
            <a:r>
              <a:rPr lang="en-US" sz="2000" dirty="0">
                <a:solidFill>
                  <a:srgbClr val="000000"/>
                </a:solidFill>
                <a:latin typeface="Times" pitchFamily="2" charset="0"/>
                <a:ea typeface="Times New Roman" panose="02020603050405020304" pitchFamily="18" charset="0"/>
              </a:rPr>
              <a:t>, rather than </a:t>
            </a:r>
            <a:r>
              <a:rPr lang="en-US" sz="2000" b="1" dirty="0">
                <a:solidFill>
                  <a:srgbClr val="000000"/>
                </a:solidFill>
                <a:latin typeface="Times" pitchFamily="2" charset="0"/>
                <a:ea typeface="Times New Roman" panose="02020603050405020304" pitchFamily="18" charset="0"/>
              </a:rPr>
              <a:t>hindered</a:t>
            </a:r>
            <a:r>
              <a:rPr lang="en-US" sz="2000" dirty="0">
                <a:solidFill>
                  <a:srgbClr val="000000"/>
                </a:solidFill>
                <a:latin typeface="Times" pitchFamily="2" charset="0"/>
                <a:ea typeface="Times New Roman" panose="02020603050405020304" pitchFamily="18" charset="0"/>
              </a:rPr>
              <a:t>, by the unassuming simplicity of such languages as Chinese. Much of our seeming subtlety in expression is really </a:t>
            </a:r>
            <a:r>
              <a:rPr lang="en-US" sz="2000" b="1" dirty="0">
                <a:solidFill>
                  <a:srgbClr val="000000"/>
                </a:solidFill>
                <a:latin typeface="Times" pitchFamily="2" charset="0"/>
                <a:ea typeface="Times New Roman" panose="02020603050405020304" pitchFamily="18" charset="0"/>
              </a:rPr>
              <a:t>verbiage</a:t>
            </a:r>
            <a:r>
              <a:rPr lang="en-US" sz="2000" dirty="0">
                <a:solidFill>
                  <a:srgbClr val="000000"/>
                </a:solidFill>
                <a:latin typeface="Times" pitchFamily="2" charset="0"/>
                <a:ea typeface="Times New Roman" panose="02020603050405020304" pitchFamily="18" charset="0"/>
              </a:rPr>
              <a:t>.</a:t>
            </a:r>
            <a:endParaRPr lang="fr-F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271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E086848-CAD5-E24E-9BDF-465AE15DE3AF}"/>
              </a:ext>
            </a:extLst>
          </p:cNvPr>
          <p:cNvPicPr>
            <a:picLocks noChangeAspect="1"/>
          </p:cNvPicPr>
          <p:nvPr/>
        </p:nvPicPr>
        <p:blipFill>
          <a:blip r:embed="rId2"/>
          <a:stretch>
            <a:fillRect/>
          </a:stretch>
        </p:blipFill>
        <p:spPr>
          <a:xfrm>
            <a:off x="0" y="316992"/>
            <a:ext cx="9144000" cy="6858000"/>
          </a:xfrm>
          <a:prstGeom prst="rect">
            <a:avLst/>
          </a:prstGeom>
        </p:spPr>
      </p:pic>
      <p:sp>
        <p:nvSpPr>
          <p:cNvPr id="5" name="Rectangle 4">
            <a:extLst>
              <a:ext uri="{FF2B5EF4-FFF2-40B4-BE49-F238E27FC236}">
                <a16:creationId xmlns:a16="http://schemas.microsoft.com/office/drawing/2014/main" id="{4639440C-B8A3-2A45-9F7D-0810ED7093BA}"/>
              </a:ext>
            </a:extLst>
          </p:cNvPr>
          <p:cNvSpPr/>
          <p:nvPr/>
        </p:nvSpPr>
        <p:spPr>
          <a:xfrm>
            <a:off x="2286000" y="2551837"/>
            <a:ext cx="4572000" cy="1815882"/>
          </a:xfrm>
          <a:prstGeom prst="rect">
            <a:avLst/>
          </a:prstGeom>
        </p:spPr>
        <p:txBody>
          <a:bodyPr>
            <a:spAutoFit/>
          </a:bodyPr>
          <a:lstStyle/>
          <a:p>
            <a:pPr>
              <a:spcAft>
                <a:spcPts val="0"/>
              </a:spcAft>
            </a:pPr>
            <a:endParaRPr lang="fr-FR" sz="3200" dirty="0">
              <a:latin typeface="Times New Roman" panose="02020603050405020304" pitchFamily="18" charset="0"/>
              <a:ea typeface="Times New Roman" panose="02020603050405020304" pitchFamily="18" charset="0"/>
            </a:endParaRPr>
          </a:p>
          <a:p>
            <a:pPr>
              <a:spcAft>
                <a:spcPts val="0"/>
              </a:spcAft>
            </a:pPr>
            <a:r>
              <a:rPr lang="en-US" sz="2000" i="1" dirty="0">
                <a:solidFill>
                  <a:srgbClr val="000000"/>
                </a:solidFill>
                <a:latin typeface="Times" pitchFamily="2" charset="0"/>
                <a:ea typeface="Times New Roman" panose="02020603050405020304" pitchFamily="18" charset="0"/>
              </a:rPr>
              <a:t>…. this is undoubtedly an ideal which can never be reached, but ideals are not meant to be reached : they merely indicate the direction of movement.</a:t>
            </a:r>
            <a:endParaRPr lang="fr-FR" sz="20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263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64812BC-57EE-FB4D-9063-55987F94361D}"/>
              </a:ext>
            </a:extLst>
          </p:cNvPr>
          <p:cNvPicPr>
            <a:picLocks noChangeAspect="1"/>
          </p:cNvPicPr>
          <p:nvPr/>
        </p:nvPicPr>
        <p:blipFill>
          <a:blip r:embed="rId2"/>
          <a:stretch>
            <a:fillRect/>
          </a:stretch>
        </p:blipFill>
        <p:spPr>
          <a:xfrm>
            <a:off x="2725265" y="857250"/>
            <a:ext cx="3693471" cy="5143500"/>
          </a:xfrm>
          <a:prstGeom prst="rect">
            <a:avLst/>
          </a:prstGeom>
        </p:spPr>
      </p:pic>
      <p:sp>
        <p:nvSpPr>
          <p:cNvPr id="2" name="Rectangle 1">
            <a:extLst>
              <a:ext uri="{FF2B5EF4-FFF2-40B4-BE49-F238E27FC236}">
                <a16:creationId xmlns:a16="http://schemas.microsoft.com/office/drawing/2014/main" id="{75DABCB6-EDCB-6F44-8658-0B76D48A8875}"/>
              </a:ext>
            </a:extLst>
          </p:cNvPr>
          <p:cNvSpPr/>
          <p:nvPr/>
        </p:nvSpPr>
        <p:spPr>
          <a:xfrm>
            <a:off x="3260936" y="6000750"/>
            <a:ext cx="2694264" cy="369332"/>
          </a:xfrm>
          <a:prstGeom prst="rect">
            <a:avLst/>
          </a:prstGeom>
        </p:spPr>
        <p:txBody>
          <a:bodyPr wrap="none">
            <a:spAutoFit/>
          </a:bodyPr>
          <a:lstStyle/>
          <a:p>
            <a:r>
              <a:rPr lang="fr-FR" b="1" dirty="0"/>
              <a:t>Edward Sapir </a:t>
            </a:r>
            <a:r>
              <a:rPr lang="fr-FR" dirty="0"/>
              <a:t>(1884-1939) </a:t>
            </a:r>
          </a:p>
        </p:txBody>
      </p:sp>
    </p:spTree>
    <p:extLst>
      <p:ext uri="{BB962C8B-B14F-4D97-AF65-F5344CB8AC3E}">
        <p14:creationId xmlns:p14="http://schemas.microsoft.com/office/powerpoint/2010/main" val="2784528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4C9885-8EAD-9A42-9764-7D3BABDF978E}"/>
              </a:ext>
            </a:extLst>
          </p:cNvPr>
          <p:cNvSpPr/>
          <p:nvPr/>
        </p:nvSpPr>
        <p:spPr>
          <a:xfrm>
            <a:off x="2273808" y="2545003"/>
            <a:ext cx="4572000" cy="1015663"/>
          </a:xfrm>
          <a:prstGeom prst="rect">
            <a:avLst/>
          </a:prstGeom>
        </p:spPr>
        <p:txBody>
          <a:bodyPr>
            <a:spAutoFit/>
          </a:bodyPr>
          <a:lstStyle/>
          <a:p>
            <a:r>
              <a:rPr lang="fr-FR" sz="2000" i="1" dirty="0">
                <a:latin typeface="Times" pitchFamily="2" charset="0"/>
                <a:ea typeface="Times New Roman" panose="02020603050405020304" pitchFamily="18" charset="0"/>
                <a:cs typeface="Times New Roman" panose="02020603050405020304" pitchFamily="18" charset="0"/>
              </a:rPr>
              <a:t>Tout y parlerait </a:t>
            </a:r>
          </a:p>
          <a:p>
            <a:r>
              <a:rPr lang="fr-FR" sz="2000" i="1" dirty="0">
                <a:latin typeface="Times" pitchFamily="2" charset="0"/>
                <a:ea typeface="Times New Roman" panose="02020603050405020304" pitchFamily="18" charset="0"/>
                <a:cs typeface="Times New Roman" panose="02020603050405020304" pitchFamily="18" charset="0"/>
              </a:rPr>
              <a:t>À l’âme en secret </a:t>
            </a:r>
          </a:p>
          <a:p>
            <a:r>
              <a:rPr lang="fr-FR" sz="2000" i="1" dirty="0">
                <a:latin typeface="Times" pitchFamily="2" charset="0"/>
                <a:ea typeface="Times New Roman" panose="02020603050405020304" pitchFamily="18" charset="0"/>
                <a:cs typeface="Times New Roman" panose="02020603050405020304" pitchFamily="18" charset="0"/>
              </a:rPr>
              <a:t>Sa douce langue natale</a:t>
            </a:r>
            <a:r>
              <a:rPr lang="fr-FR" dirty="0">
                <a:latin typeface="Times" pitchFamily="2" charset="0"/>
                <a:ea typeface="Times New Roman" panose="02020603050405020304" pitchFamily="18" charset="0"/>
                <a:cs typeface="Times New Roman" panose="02020603050405020304" pitchFamily="18" charset="0"/>
              </a:rPr>
              <a:t>.</a:t>
            </a:r>
            <a:r>
              <a:rPr lang="fr-FR" dirty="0"/>
              <a:t> </a:t>
            </a:r>
          </a:p>
        </p:txBody>
      </p:sp>
    </p:spTree>
    <p:extLst>
      <p:ext uri="{BB962C8B-B14F-4D97-AF65-F5344CB8AC3E}">
        <p14:creationId xmlns:p14="http://schemas.microsoft.com/office/powerpoint/2010/main" val="1979679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B4705B-A6C0-C54B-8C28-6D3E99E14E5E}"/>
              </a:ext>
            </a:extLst>
          </p:cNvPr>
          <p:cNvSpPr/>
          <p:nvPr/>
        </p:nvSpPr>
        <p:spPr>
          <a:xfrm>
            <a:off x="2494736" y="3171182"/>
            <a:ext cx="3363678" cy="400110"/>
          </a:xfrm>
          <a:prstGeom prst="rect">
            <a:avLst/>
          </a:prstGeom>
        </p:spPr>
        <p:txBody>
          <a:bodyPr wrap="none">
            <a:spAutoFit/>
          </a:bodyPr>
          <a:lstStyle/>
          <a:p>
            <a:r>
              <a:rPr lang="en-US" sz="2000" i="1" dirty="0">
                <a:latin typeface="Times" pitchFamily="2" charset="0"/>
              </a:rPr>
              <a:t>we are the dupes of our forms. </a:t>
            </a:r>
            <a:endParaRPr lang="fr-FR" sz="2000" i="1" dirty="0">
              <a:latin typeface="Times" pitchFamily="2" charset="0"/>
            </a:endParaRPr>
          </a:p>
        </p:txBody>
      </p:sp>
    </p:spTree>
    <p:extLst>
      <p:ext uri="{BB962C8B-B14F-4D97-AF65-F5344CB8AC3E}">
        <p14:creationId xmlns:p14="http://schemas.microsoft.com/office/powerpoint/2010/main" val="1259305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E66607-9310-354F-A287-E130746E1969}"/>
              </a:ext>
            </a:extLst>
          </p:cNvPr>
          <p:cNvSpPr/>
          <p:nvPr/>
        </p:nvSpPr>
        <p:spPr>
          <a:xfrm>
            <a:off x="213360" y="294775"/>
            <a:ext cx="8717280" cy="4524315"/>
          </a:xfrm>
          <a:prstGeom prst="rect">
            <a:avLst/>
          </a:prstGeom>
        </p:spPr>
        <p:txBody>
          <a:bodyPr wrap="square">
            <a:spAutoFit/>
          </a:bodyPr>
          <a:lstStyle/>
          <a:p>
            <a:pPr>
              <a:tabLst>
                <a:tab pos="4429760" algn="l"/>
              </a:tabLst>
            </a:pPr>
            <a:r>
              <a:rPr lang="en-US" dirty="0">
                <a:solidFill>
                  <a:srgbClr val="000000"/>
                </a:solidFill>
                <a:latin typeface="Times" pitchFamily="2" charset="0"/>
                <a:ea typeface="Times New Roman" panose="02020603050405020304" pitchFamily="18" charset="0"/>
              </a:rPr>
              <a:t>There is no doubt that the critical study of language may also be of the most curious and unexpected helpfulness to philosophy. Few philosophers have deigned to look into the morphologies of primitive languages nor have they given the structural peculiarities of their own speech more than a passing and perfunctory attention. When one has the riddle of the universe on his hands, such pursuits seem trivial enough, yet when it begins to be suspected that at least some solutions of the great riddle are elaborately roundabout applications of the rules of Latin or German or English grammar, the triviality of linguistic analysis becomes less certain. To a far greater extent than the philosopher has realized, he is likely to become the dupe of his speech-forms, which is equivalent to saying that the </a:t>
            </a:r>
            <a:r>
              <a:rPr lang="en-US" dirty="0" err="1">
                <a:solidFill>
                  <a:srgbClr val="000000"/>
                </a:solidFill>
                <a:latin typeface="Times" pitchFamily="2" charset="0"/>
                <a:ea typeface="Times New Roman" panose="02020603050405020304" pitchFamily="18" charset="0"/>
              </a:rPr>
              <a:t>mould</a:t>
            </a:r>
            <a:r>
              <a:rPr lang="en-US" dirty="0">
                <a:solidFill>
                  <a:srgbClr val="000000"/>
                </a:solidFill>
                <a:latin typeface="Times" pitchFamily="2" charset="0"/>
                <a:ea typeface="Times New Roman" panose="02020603050405020304" pitchFamily="18" charset="0"/>
              </a:rPr>
              <a:t> of his thought, which is typically a linguistic </a:t>
            </a:r>
            <a:r>
              <a:rPr lang="en-US" dirty="0" err="1">
                <a:solidFill>
                  <a:srgbClr val="000000"/>
                </a:solidFill>
                <a:latin typeface="Times" pitchFamily="2" charset="0"/>
                <a:ea typeface="Times New Roman" panose="02020603050405020304" pitchFamily="18" charset="0"/>
              </a:rPr>
              <a:t>mould</a:t>
            </a:r>
            <a:r>
              <a:rPr lang="en-US" dirty="0">
                <a:solidFill>
                  <a:srgbClr val="000000"/>
                </a:solidFill>
                <a:latin typeface="Times" pitchFamily="2" charset="0"/>
                <a:ea typeface="Times New Roman" panose="02020603050405020304" pitchFamily="18" charset="0"/>
              </a:rPr>
              <a:t>, is apt to be projected into his conception of the world. Thus innocent linguistic categories may take on the formidable appearance of cosmic absolutes. If only, therefore, to save himself from philosophic verbalism, it would be well for the philosopher to look critically to the linguistic foundations and limitations of his thought. He would then be spared the humiliating discovery that many new ideas, many apparently brilliant philosophic conceptions, are little more than rearrangements of familiar words in formally satisfying patterns</a:t>
            </a:r>
            <a:r>
              <a:rPr lang="en-US" b="1" dirty="0">
                <a:solidFill>
                  <a:srgbClr val="000000"/>
                </a:solidFill>
                <a:latin typeface="Times" pitchFamily="2"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828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E66607-9310-354F-A287-E130746E1969}"/>
              </a:ext>
            </a:extLst>
          </p:cNvPr>
          <p:cNvSpPr/>
          <p:nvPr/>
        </p:nvSpPr>
        <p:spPr>
          <a:xfrm>
            <a:off x="213360" y="294775"/>
            <a:ext cx="8717280" cy="6740307"/>
          </a:xfrm>
          <a:prstGeom prst="rect">
            <a:avLst/>
          </a:prstGeom>
        </p:spPr>
        <p:txBody>
          <a:bodyPr wrap="square">
            <a:spAutoFit/>
          </a:bodyPr>
          <a:lstStyle/>
          <a:p>
            <a:pPr>
              <a:tabLst>
                <a:tab pos="4429760" algn="l"/>
              </a:tabLst>
            </a:pPr>
            <a:r>
              <a:rPr lang="en-US" dirty="0">
                <a:solidFill>
                  <a:srgbClr val="000000"/>
                </a:solidFill>
                <a:latin typeface="Times" pitchFamily="2" charset="0"/>
                <a:ea typeface="Times New Roman" panose="02020603050405020304" pitchFamily="18" charset="0"/>
              </a:rPr>
              <a:t>There is no doubt that the critical study of language may also be of the most curious and unexpected helpfulness to philosophy. Few philosophers have deigned to look into the morphologies of primitive languages nor have they given the structural peculiarities of their own speech more than a passing and perfunctory attention. When one has the riddle of the universe on his hands, such pursuits seem trivial enough, yet when it begins to be suspected that at least some solutions of the great riddle are elaborately roundabout applications of the rules of Latin or German or English grammar, the triviality of linguistic analysis becomes less certain. To a far greater extent than the philosopher has realized, he is likely to become the dupe of his speech-forms, which is equivalent to saying that the </a:t>
            </a:r>
            <a:r>
              <a:rPr lang="en-US" dirty="0" err="1">
                <a:solidFill>
                  <a:srgbClr val="000000"/>
                </a:solidFill>
                <a:latin typeface="Times" pitchFamily="2" charset="0"/>
                <a:ea typeface="Times New Roman" panose="02020603050405020304" pitchFamily="18" charset="0"/>
              </a:rPr>
              <a:t>mould</a:t>
            </a:r>
            <a:r>
              <a:rPr lang="en-US" dirty="0">
                <a:solidFill>
                  <a:srgbClr val="000000"/>
                </a:solidFill>
                <a:latin typeface="Times" pitchFamily="2" charset="0"/>
                <a:ea typeface="Times New Roman" panose="02020603050405020304" pitchFamily="18" charset="0"/>
              </a:rPr>
              <a:t> of his thought, which is typically a linguistic </a:t>
            </a:r>
            <a:r>
              <a:rPr lang="en-US" dirty="0" err="1">
                <a:solidFill>
                  <a:srgbClr val="000000"/>
                </a:solidFill>
                <a:latin typeface="Times" pitchFamily="2" charset="0"/>
                <a:ea typeface="Times New Roman" panose="02020603050405020304" pitchFamily="18" charset="0"/>
              </a:rPr>
              <a:t>mould</a:t>
            </a:r>
            <a:r>
              <a:rPr lang="en-US" dirty="0">
                <a:solidFill>
                  <a:srgbClr val="000000"/>
                </a:solidFill>
                <a:latin typeface="Times" pitchFamily="2" charset="0"/>
                <a:ea typeface="Times New Roman" panose="02020603050405020304" pitchFamily="18" charset="0"/>
              </a:rPr>
              <a:t>, is apt to be projected into his conception of the world. Thus innocent linguistic categories may take on the formidable appearance of cosmic absolutes. If only, therefore, to save himself from philosophic verbalism, it would be well for the philosopher to look critically to the linguistic foundations and limitations of his thought. He would then be spared the humiliating discovery that many new ideas, many apparently brilliant philosophic conceptions, are little more than rearrangements of familiar words in formally satisfying patterns</a:t>
            </a:r>
            <a:r>
              <a:rPr lang="en-US" b="1" dirty="0">
                <a:solidFill>
                  <a:srgbClr val="000000"/>
                </a:solidFill>
                <a:latin typeface="Times" pitchFamily="2" charset="0"/>
                <a:ea typeface="Times New Roman" panose="02020603050405020304" pitchFamily="18" charset="0"/>
              </a:rPr>
              <a:t>. In their recently published work on “The Meaning of Meaning” Messrs. Ogden and Richards have done philosophy a signal service in indicating how readily the most hardheaded thinkers have allowed themselves to be cajoled by the formal slant of their habitual mode of expression.</a:t>
            </a:r>
            <a:r>
              <a:rPr lang="en-US" dirty="0">
                <a:solidFill>
                  <a:srgbClr val="000000"/>
                </a:solidFill>
                <a:latin typeface="Times" pitchFamily="2" charset="0"/>
                <a:ea typeface="Times New Roman" panose="02020603050405020304" pitchFamily="18" charset="0"/>
              </a:rPr>
              <a:t> Perhaps the best way to get behind our thought processes and to eliminate from them all the accidents or irrelevances due to their linguistic garb is to plunge into the study of exotic modes of expression. At any rate, I know of no better way to kill spurious “entities.” </a:t>
            </a:r>
          </a:p>
          <a:p>
            <a:pPr>
              <a:tabLst>
                <a:tab pos="4429760" algn="l"/>
              </a:tabLst>
            </a:pPr>
            <a:r>
              <a:rPr lang="en-US" b="1" dirty="0">
                <a:solidFill>
                  <a:schemeClr val="accent1"/>
                </a:solidFill>
                <a:latin typeface="Times" pitchFamily="2" charset="0"/>
                <a:ea typeface="Times New Roman" panose="02020603050405020304" pitchFamily="18" charset="0"/>
              </a:rPr>
              <a:t>(“The Grammarian and His Language”)</a:t>
            </a:r>
            <a:endParaRPr lang="fr-FR" b="1" dirty="0">
              <a:solidFill>
                <a:schemeClr val="accent1"/>
              </a:solidFill>
              <a:latin typeface="Times New Roman" panose="02020603050405020304" pitchFamily="18" charset="0"/>
              <a:ea typeface="Times New Roman" panose="02020603050405020304" pitchFamily="18" charset="0"/>
            </a:endParaRPr>
          </a:p>
          <a:p>
            <a:pPr>
              <a:spcAft>
                <a:spcPts val="0"/>
              </a:spcAft>
              <a:tabLst>
                <a:tab pos="4429760" algn="l"/>
              </a:tabLst>
            </a:pPr>
            <a:endParaRPr lang="fr-F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1144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47B57-BDC3-DA4C-9379-51DAADFE95D3}"/>
              </a:ext>
            </a:extLst>
          </p:cNvPr>
          <p:cNvSpPr/>
          <p:nvPr/>
        </p:nvSpPr>
        <p:spPr>
          <a:xfrm>
            <a:off x="1755648" y="2617184"/>
            <a:ext cx="5919216" cy="1323439"/>
          </a:xfrm>
          <a:prstGeom prst="rect">
            <a:avLst/>
          </a:prstGeom>
        </p:spPr>
        <p:txBody>
          <a:bodyPr wrap="square">
            <a:spAutoFit/>
          </a:bodyPr>
          <a:lstStyle/>
          <a:p>
            <a:pPr>
              <a:spcAft>
                <a:spcPts val="0"/>
              </a:spcAft>
            </a:pPr>
            <a:r>
              <a:rPr lang="en-US" sz="2000" i="1" dirty="0">
                <a:solidFill>
                  <a:srgbClr val="000000"/>
                </a:solidFill>
                <a:latin typeface="Times" pitchFamily="2" charset="0"/>
                <a:ea typeface="Times New Roman" panose="02020603050405020304" pitchFamily="18" charset="0"/>
              </a:rPr>
              <a:t>Wu-river stream mouth evening sun sink, </a:t>
            </a:r>
            <a:endParaRPr lang="fr-FR" sz="2000" i="1" dirty="0">
              <a:latin typeface="Times New Roman" panose="02020603050405020304" pitchFamily="18" charset="0"/>
              <a:ea typeface="Times New Roman" panose="02020603050405020304" pitchFamily="18" charset="0"/>
            </a:endParaRPr>
          </a:p>
          <a:p>
            <a:pPr>
              <a:spcAft>
                <a:spcPts val="0"/>
              </a:spcAft>
            </a:pPr>
            <a:r>
              <a:rPr lang="en-US" sz="2000" i="1" dirty="0">
                <a:solidFill>
                  <a:srgbClr val="000000"/>
                </a:solidFill>
                <a:latin typeface="Times" pitchFamily="2" charset="0"/>
                <a:ea typeface="Times New Roman" panose="02020603050405020304" pitchFamily="18" charset="0"/>
              </a:rPr>
              <a:t>North look Liao-Tung, not see home. </a:t>
            </a:r>
            <a:endParaRPr lang="fr-FR" sz="2000" i="1" dirty="0">
              <a:latin typeface="Times New Roman" panose="02020603050405020304" pitchFamily="18" charset="0"/>
              <a:ea typeface="Times New Roman" panose="02020603050405020304" pitchFamily="18" charset="0"/>
            </a:endParaRPr>
          </a:p>
          <a:p>
            <a:pPr>
              <a:spcAft>
                <a:spcPts val="0"/>
              </a:spcAft>
            </a:pPr>
            <a:r>
              <a:rPr lang="en-US" sz="2000" i="1" dirty="0">
                <a:solidFill>
                  <a:srgbClr val="000000"/>
                </a:solidFill>
                <a:latin typeface="Times" pitchFamily="2" charset="0"/>
                <a:ea typeface="Times New Roman" panose="02020603050405020304" pitchFamily="18" charset="0"/>
              </a:rPr>
              <a:t>Steam whistle several noise, sky-earth boundless,</a:t>
            </a:r>
            <a:endParaRPr lang="fr-FR" sz="2000" i="1" dirty="0">
              <a:latin typeface="Times New Roman" panose="02020603050405020304" pitchFamily="18" charset="0"/>
              <a:ea typeface="Times New Roman" panose="02020603050405020304" pitchFamily="18" charset="0"/>
            </a:endParaRPr>
          </a:p>
          <a:p>
            <a:pPr>
              <a:spcAft>
                <a:spcPts val="0"/>
              </a:spcAft>
            </a:pPr>
            <a:r>
              <a:rPr lang="en-US" sz="2000" i="1" dirty="0">
                <a:solidFill>
                  <a:srgbClr val="000000"/>
                </a:solidFill>
                <a:latin typeface="Times" pitchFamily="2" charset="0"/>
                <a:ea typeface="Times New Roman" panose="02020603050405020304" pitchFamily="18" charset="0"/>
              </a:rPr>
              <a:t>Float float one reed out Middle-Kingdom. </a:t>
            </a:r>
            <a:endParaRPr lang="fr-FR" sz="20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0033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F28F1-B3A4-6B4F-9513-34B248A0F0DC}"/>
              </a:ext>
            </a:extLst>
          </p:cNvPr>
          <p:cNvSpPr/>
          <p:nvPr/>
        </p:nvSpPr>
        <p:spPr>
          <a:xfrm>
            <a:off x="2304288" y="3105835"/>
            <a:ext cx="4572000" cy="830997"/>
          </a:xfrm>
          <a:prstGeom prst="rect">
            <a:avLst/>
          </a:prstGeom>
        </p:spPr>
        <p:txBody>
          <a:bodyPr>
            <a:spAutoFit/>
          </a:bodyPr>
          <a:lstStyle/>
          <a:p>
            <a:r>
              <a:rPr lang="en-US" sz="2400" i="1" dirty="0">
                <a:solidFill>
                  <a:srgbClr val="000000"/>
                </a:solidFill>
                <a:latin typeface="Times" pitchFamily="2" charset="0"/>
                <a:ea typeface="Times New Roman" panose="02020603050405020304" pitchFamily="18" charset="0"/>
                <a:cs typeface="Times New Roman" panose="02020603050405020304" pitchFamily="18" charset="0"/>
              </a:rPr>
              <a:t>Single </a:t>
            </a:r>
            <a:r>
              <a:rPr lang="en-US" sz="2400" i="1" dirty="0" err="1">
                <a:solidFill>
                  <a:srgbClr val="000000"/>
                </a:solidFill>
                <a:latin typeface="Times" pitchFamily="2" charset="0"/>
                <a:ea typeface="Times New Roman" panose="02020603050405020304" pitchFamily="18" charset="0"/>
                <a:cs typeface="Times New Roman" panose="02020603050405020304" pitchFamily="18" charset="0"/>
              </a:rPr>
              <a:t>Algonkin</a:t>
            </a:r>
            <a:r>
              <a:rPr lang="en-US" sz="2400" i="1" dirty="0">
                <a:solidFill>
                  <a:srgbClr val="000000"/>
                </a:solidFill>
                <a:latin typeface="Times" pitchFamily="2" charset="0"/>
                <a:ea typeface="Times New Roman" panose="02020603050405020304" pitchFamily="18" charset="0"/>
                <a:cs typeface="Times New Roman" panose="02020603050405020304" pitchFamily="18" charset="0"/>
              </a:rPr>
              <a:t> words </a:t>
            </a:r>
          </a:p>
          <a:p>
            <a:r>
              <a:rPr lang="en-US" sz="2400" i="1" dirty="0">
                <a:solidFill>
                  <a:srgbClr val="000000"/>
                </a:solidFill>
                <a:latin typeface="Times" pitchFamily="2" charset="0"/>
                <a:ea typeface="Times New Roman" panose="02020603050405020304" pitchFamily="18" charset="0"/>
                <a:cs typeface="Times New Roman" panose="02020603050405020304" pitchFamily="18" charset="0"/>
              </a:rPr>
              <a:t>are like tiny imagist poems</a:t>
            </a:r>
            <a:r>
              <a:rPr lang="en-US" sz="2000" i="1" dirty="0">
                <a:solidFill>
                  <a:srgbClr val="000000"/>
                </a:solidFill>
                <a:latin typeface="Times" pitchFamily="2" charset="0"/>
                <a:ea typeface="Times New Roman" panose="02020603050405020304" pitchFamily="18" charset="0"/>
                <a:cs typeface="Times New Roman" panose="02020603050405020304" pitchFamily="18" charset="0"/>
              </a:rPr>
              <a:t>.</a:t>
            </a:r>
            <a:r>
              <a:rPr lang="fr-FR" sz="2000" i="1" dirty="0">
                <a:latin typeface="Times" pitchFamily="2" charset="0"/>
              </a:rPr>
              <a:t> </a:t>
            </a:r>
          </a:p>
        </p:txBody>
      </p:sp>
    </p:spTree>
    <p:extLst>
      <p:ext uri="{BB962C8B-B14F-4D97-AF65-F5344CB8AC3E}">
        <p14:creationId xmlns:p14="http://schemas.microsoft.com/office/powerpoint/2010/main" val="568157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05A3DE-D630-2246-8835-741FDF2B8087}"/>
              </a:ext>
            </a:extLst>
          </p:cNvPr>
          <p:cNvSpPr/>
          <p:nvPr/>
        </p:nvSpPr>
        <p:spPr>
          <a:xfrm>
            <a:off x="402336" y="814245"/>
            <a:ext cx="8375904" cy="5262979"/>
          </a:xfrm>
          <a:prstGeom prst="rect">
            <a:avLst/>
          </a:prstGeom>
        </p:spPr>
        <p:txBody>
          <a:bodyPr wrap="square">
            <a:spAutoFit/>
          </a:bodyPr>
          <a:lstStyle/>
          <a:p>
            <a:pPr>
              <a:spcAft>
                <a:spcPts val="0"/>
              </a:spcAft>
            </a:pPr>
            <a:r>
              <a:rPr lang="en-US" sz="2800" dirty="0">
                <a:solidFill>
                  <a:srgbClr val="000000"/>
                </a:solidFill>
                <a:latin typeface="Times" pitchFamily="2" charset="0"/>
                <a:ea typeface="Times New Roman" panose="02020603050405020304" pitchFamily="18" charset="0"/>
              </a:rPr>
              <a:t>And yet in the recorded texts of primitive tradition and song there are many passages of unique vigor and beauty. The structure of the language often forces an assemblage of concepts that impresses us as a stylistic discovery. </a:t>
            </a:r>
            <a:r>
              <a:rPr lang="en-US" sz="2800" b="1" dirty="0">
                <a:solidFill>
                  <a:srgbClr val="000000"/>
                </a:solidFill>
                <a:latin typeface="Times" pitchFamily="2" charset="0"/>
                <a:ea typeface="Times New Roman" panose="02020603050405020304" pitchFamily="18" charset="0"/>
              </a:rPr>
              <a:t>Single </a:t>
            </a:r>
            <a:r>
              <a:rPr lang="en-US" sz="2800" b="1" dirty="0" err="1">
                <a:solidFill>
                  <a:srgbClr val="000000"/>
                </a:solidFill>
                <a:latin typeface="Times" pitchFamily="2" charset="0"/>
                <a:ea typeface="Times New Roman" panose="02020603050405020304" pitchFamily="18" charset="0"/>
              </a:rPr>
              <a:t>Algonkin</a:t>
            </a:r>
            <a:r>
              <a:rPr lang="en-US" sz="2800" b="1" dirty="0">
                <a:solidFill>
                  <a:srgbClr val="000000"/>
                </a:solidFill>
                <a:latin typeface="Times" pitchFamily="2" charset="0"/>
                <a:ea typeface="Times New Roman" panose="02020603050405020304" pitchFamily="18" charset="0"/>
              </a:rPr>
              <a:t> words are like tiny imagist poems</a:t>
            </a:r>
            <a:r>
              <a:rPr lang="en-US" sz="2800" dirty="0">
                <a:solidFill>
                  <a:srgbClr val="000000"/>
                </a:solidFill>
                <a:latin typeface="Times" pitchFamily="2" charset="0"/>
                <a:ea typeface="Times New Roman" panose="02020603050405020304" pitchFamily="18" charset="0"/>
              </a:rPr>
              <a:t>. We must be careful not to exaggerate a freshness of content that is at least half due to our freshness of approach, but the possibility is indicated none the less of utterly alien literary styles, each distinctive with its disclosure of the search of the human spirit for beautiful form.</a:t>
            </a:r>
          </a:p>
          <a:p>
            <a:pPr>
              <a:spcAft>
                <a:spcPts val="0"/>
              </a:spcAft>
            </a:pPr>
            <a:r>
              <a:rPr lang="en-US" sz="2800" dirty="0">
                <a:solidFill>
                  <a:schemeClr val="accent1"/>
                </a:solidFill>
                <a:latin typeface="Times" pitchFamily="2" charset="0"/>
                <a:ea typeface="Times New Roman" panose="02020603050405020304" pitchFamily="18" charset="0"/>
              </a:rPr>
              <a:t>(</a:t>
            </a:r>
            <a:r>
              <a:rPr lang="en-US" sz="2800" i="1" dirty="0">
                <a:solidFill>
                  <a:schemeClr val="accent1"/>
                </a:solidFill>
                <a:latin typeface="Times" pitchFamily="2" charset="0"/>
                <a:ea typeface="Times New Roman" panose="02020603050405020304" pitchFamily="18" charset="0"/>
              </a:rPr>
              <a:t>Language</a:t>
            </a:r>
            <a:r>
              <a:rPr lang="en-US" sz="2800" dirty="0">
                <a:solidFill>
                  <a:schemeClr val="accent1"/>
                </a:solidFill>
                <a:latin typeface="Times" pitchFamily="2" charset="0"/>
                <a:ea typeface="Times New Roman" panose="02020603050405020304" pitchFamily="18" charset="0"/>
              </a:rPr>
              <a:t>)</a:t>
            </a:r>
            <a:endParaRPr lang="fr-FR" sz="2800" dirty="0">
              <a:solidFill>
                <a:schemeClr val="accent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566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97A7BC-5D7B-C940-AB42-EFCCBEADF820}"/>
              </a:ext>
            </a:extLst>
          </p:cNvPr>
          <p:cNvSpPr/>
          <p:nvPr/>
        </p:nvSpPr>
        <p:spPr>
          <a:xfrm>
            <a:off x="2286000" y="2551837"/>
            <a:ext cx="4572000" cy="1938992"/>
          </a:xfrm>
          <a:prstGeom prst="rect">
            <a:avLst/>
          </a:prstGeom>
        </p:spPr>
        <p:txBody>
          <a:bodyPr>
            <a:spAutoFit/>
          </a:bodyPr>
          <a:lstStyle/>
          <a:p>
            <a:pPr>
              <a:spcAft>
                <a:spcPts val="0"/>
              </a:spcAft>
            </a:pPr>
            <a:r>
              <a:rPr lang="en-US" sz="2000" i="1" dirty="0">
                <a:solidFill>
                  <a:srgbClr val="000000"/>
                </a:solidFill>
                <a:latin typeface="Times" pitchFamily="2" charset="0"/>
                <a:ea typeface="Times New Roman" panose="02020603050405020304" pitchFamily="18" charset="0"/>
              </a:rPr>
              <a:t>It is the appreciation of the relativity of the form of thought which results from linguistic study that is perhaps the most liberalizing thing about it. What fetters the mind and benumbs the spirit is ever the dogged acceptance of absolutes.</a:t>
            </a:r>
            <a:endParaRPr lang="fr-FR" sz="20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2587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9559E4-7B87-5044-AB38-05CB009EAE9C}"/>
              </a:ext>
            </a:extLst>
          </p:cNvPr>
          <p:cNvSpPr/>
          <p:nvPr/>
        </p:nvSpPr>
        <p:spPr>
          <a:xfrm>
            <a:off x="2298192" y="2169498"/>
            <a:ext cx="4572000" cy="2246769"/>
          </a:xfrm>
          <a:prstGeom prst="rect">
            <a:avLst/>
          </a:prstGeom>
        </p:spPr>
        <p:txBody>
          <a:bodyPr>
            <a:spAutoFit/>
          </a:bodyPr>
          <a:lstStyle/>
          <a:p>
            <a:pPr>
              <a:spcAft>
                <a:spcPts val="0"/>
              </a:spcAft>
            </a:pPr>
            <a:r>
              <a:rPr lang="en-US" sz="2000" i="1" dirty="0">
                <a:solidFill>
                  <a:srgbClr val="000000"/>
                </a:solidFill>
                <a:latin typeface="Times" pitchFamily="2" charset="0"/>
                <a:ea typeface="Times New Roman" panose="02020603050405020304" pitchFamily="18" charset="0"/>
              </a:rPr>
              <a:t>Perhaps the best way to get behind our thought processes and to eliminate from them all the accidents or irrelevancies due to their </a:t>
            </a:r>
            <a:r>
              <a:rPr lang="en-US" sz="2000" b="1" i="1" dirty="0">
                <a:solidFill>
                  <a:srgbClr val="000000"/>
                </a:solidFill>
                <a:latin typeface="Times" pitchFamily="2" charset="0"/>
                <a:ea typeface="Times New Roman" panose="02020603050405020304" pitchFamily="18" charset="0"/>
              </a:rPr>
              <a:t>linguistic garb </a:t>
            </a:r>
            <a:r>
              <a:rPr lang="en-US" sz="2000" i="1" dirty="0">
                <a:solidFill>
                  <a:srgbClr val="000000"/>
                </a:solidFill>
                <a:latin typeface="Times" pitchFamily="2" charset="0"/>
                <a:ea typeface="Times New Roman" panose="02020603050405020304" pitchFamily="18" charset="0"/>
              </a:rPr>
              <a:t>is to plunge into the study of exotic modes of expression. At  any rate, I know of no better way to kill spurious “entities”.</a:t>
            </a:r>
            <a:endParaRPr lang="fr-FR" sz="20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457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0652964-D6CE-B84B-8821-3A6B121C590C}"/>
              </a:ext>
            </a:extLst>
          </p:cNvPr>
          <p:cNvPicPr>
            <a:picLocks noChangeAspect="1"/>
          </p:cNvPicPr>
          <p:nvPr/>
        </p:nvPicPr>
        <p:blipFill>
          <a:blip r:embed="rId2"/>
          <a:stretch>
            <a:fillRect/>
          </a:stretch>
        </p:blipFill>
        <p:spPr>
          <a:xfrm>
            <a:off x="2626614" y="643128"/>
            <a:ext cx="3733800" cy="5486400"/>
          </a:xfrm>
          <a:prstGeom prst="rect">
            <a:avLst/>
          </a:prstGeom>
        </p:spPr>
      </p:pic>
      <p:sp>
        <p:nvSpPr>
          <p:cNvPr id="6" name="ZoneTexte 5">
            <a:extLst>
              <a:ext uri="{FF2B5EF4-FFF2-40B4-BE49-F238E27FC236}">
                <a16:creationId xmlns:a16="http://schemas.microsoft.com/office/drawing/2014/main" id="{61674DD4-6072-F642-8F1F-8FFD48A9A123}"/>
              </a:ext>
            </a:extLst>
          </p:cNvPr>
          <p:cNvSpPr txBox="1"/>
          <p:nvPr/>
        </p:nvSpPr>
        <p:spPr>
          <a:xfrm>
            <a:off x="2626614" y="6129528"/>
            <a:ext cx="5388864" cy="369332"/>
          </a:xfrm>
          <a:prstGeom prst="rect">
            <a:avLst/>
          </a:prstGeom>
          <a:noFill/>
        </p:spPr>
        <p:txBody>
          <a:bodyPr wrap="square" rtlCol="0">
            <a:spAutoFit/>
          </a:bodyPr>
          <a:lstStyle/>
          <a:p>
            <a:r>
              <a:rPr lang="fr-FR" b="1" dirty="0"/>
              <a:t>Alice Vanderbilt Morris</a:t>
            </a:r>
            <a:r>
              <a:rPr lang="fr-FR" dirty="0"/>
              <a:t> (1874-1950) </a:t>
            </a:r>
          </a:p>
        </p:txBody>
      </p:sp>
    </p:spTree>
    <p:extLst>
      <p:ext uri="{BB962C8B-B14F-4D97-AF65-F5344CB8AC3E}">
        <p14:creationId xmlns:p14="http://schemas.microsoft.com/office/powerpoint/2010/main" val="2563541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860B2D-E2A8-E74A-9C98-1F1C8379F7CF}"/>
              </a:ext>
            </a:extLst>
          </p:cNvPr>
          <p:cNvSpPr/>
          <p:nvPr/>
        </p:nvSpPr>
        <p:spPr>
          <a:xfrm>
            <a:off x="292608" y="357825"/>
            <a:ext cx="8851392" cy="6186309"/>
          </a:xfrm>
          <a:prstGeom prst="rect">
            <a:avLst/>
          </a:prstGeom>
        </p:spPr>
        <p:txBody>
          <a:bodyPr wrap="square">
            <a:spAutoFit/>
          </a:bodyPr>
          <a:lstStyle/>
          <a:p>
            <a:pPr marL="450215" indent="-450215">
              <a:spcAft>
                <a:spcPts val="0"/>
              </a:spcAft>
            </a:pPr>
            <a:r>
              <a:rPr lang="en-US" dirty="0">
                <a:solidFill>
                  <a:srgbClr val="FF0000"/>
                </a:solidFill>
                <a:latin typeface="Times" pitchFamily="2" charset="0"/>
                <a:ea typeface="Times New Roman" panose="02020603050405020304" pitchFamily="18" charset="0"/>
              </a:rPr>
              <a:t>Sapir, Edward (1921). </a:t>
            </a:r>
            <a:r>
              <a:rPr lang="en-US" i="1" dirty="0">
                <a:solidFill>
                  <a:srgbClr val="FF0000"/>
                </a:solidFill>
                <a:latin typeface="Times" pitchFamily="2" charset="0"/>
                <a:ea typeface="Times New Roman" panose="02020603050405020304" pitchFamily="18" charset="0"/>
              </a:rPr>
              <a:t>Language</a:t>
            </a:r>
            <a:r>
              <a:rPr lang="en-US" dirty="0">
                <a:solidFill>
                  <a:srgbClr val="FF0000"/>
                </a:solidFill>
                <a:latin typeface="Times" pitchFamily="2" charset="0"/>
                <a:ea typeface="Times New Roman" panose="02020603050405020304" pitchFamily="18" charset="0"/>
              </a:rPr>
              <a:t>. </a:t>
            </a:r>
            <a:r>
              <a:rPr lang="en-US" i="1" dirty="0">
                <a:solidFill>
                  <a:srgbClr val="FF0000"/>
                </a:solidFill>
                <a:latin typeface="Times" pitchFamily="2" charset="0"/>
                <a:ea typeface="Times New Roman" panose="02020603050405020304" pitchFamily="18" charset="0"/>
              </a:rPr>
              <a:t>An Introduction to the Study of Speech</a:t>
            </a:r>
            <a:r>
              <a:rPr lang="en-US" dirty="0">
                <a:solidFill>
                  <a:srgbClr val="FF0000"/>
                </a:solidFill>
                <a:latin typeface="Times" pitchFamily="2" charset="0"/>
                <a:ea typeface="Times New Roman" panose="02020603050405020304" pitchFamily="18" charset="0"/>
              </a:rPr>
              <a:t>. New York: </a:t>
            </a:r>
            <a:r>
              <a:rPr lang="en-US" dirty="0" err="1">
                <a:solidFill>
                  <a:srgbClr val="FF0000"/>
                </a:solidFill>
                <a:latin typeface="Times" pitchFamily="2" charset="0"/>
                <a:ea typeface="Times New Roman" panose="02020603050405020304" pitchFamily="18" charset="0"/>
              </a:rPr>
              <a:t>Hartcourt</a:t>
            </a:r>
            <a:r>
              <a:rPr lang="en-US" dirty="0">
                <a:solidFill>
                  <a:srgbClr val="FF0000"/>
                </a:solidFill>
                <a:latin typeface="Times" pitchFamily="2" charset="0"/>
                <a:ea typeface="Times New Roman" panose="02020603050405020304" pitchFamily="18" charset="0"/>
              </a:rPr>
              <a:t>, Brace &amp; World, Inc. </a:t>
            </a:r>
            <a:endParaRPr lang="fr-FR" sz="2800" dirty="0">
              <a:latin typeface="Times New Roman" panose="02020603050405020304" pitchFamily="18" charset="0"/>
              <a:ea typeface="Times New Roman" panose="02020603050405020304" pitchFamily="18" charset="0"/>
            </a:endParaRPr>
          </a:p>
          <a:p>
            <a:pPr marL="450215" indent="-450215">
              <a:spcAft>
                <a:spcPts val="0"/>
              </a:spcAft>
            </a:pPr>
            <a:r>
              <a:rPr lang="en-US" dirty="0">
                <a:solidFill>
                  <a:srgbClr val="000000"/>
                </a:solidFill>
                <a:latin typeface="Times" pitchFamily="2" charset="0"/>
                <a:ea typeface="Times New Roman" panose="02020603050405020304" pitchFamily="18" charset="0"/>
              </a:rPr>
              <a:t>Ogden, Charles Kay and Ivor Armstrong Richards (1923</a:t>
            </a:r>
            <a:r>
              <a:rPr lang="en-US" i="1" dirty="0">
                <a:solidFill>
                  <a:srgbClr val="000000"/>
                </a:solidFill>
                <a:latin typeface="Times" pitchFamily="2" charset="0"/>
                <a:ea typeface="Times New Roman" panose="02020603050405020304" pitchFamily="18" charset="0"/>
              </a:rPr>
              <a:t>), The Meaning of Meaning</a:t>
            </a:r>
            <a:r>
              <a:rPr lang="en-US" dirty="0">
                <a:solidFill>
                  <a:srgbClr val="000000"/>
                </a:solidFill>
                <a:latin typeface="Times" pitchFamily="2" charset="0"/>
                <a:ea typeface="Times New Roman" panose="02020603050405020304" pitchFamily="18" charset="0"/>
              </a:rPr>
              <a:t>. London: Kegan Paul).</a:t>
            </a:r>
            <a:endParaRPr lang="fr-FR" sz="2800" dirty="0">
              <a:latin typeface="Times New Roman" panose="02020603050405020304" pitchFamily="18" charset="0"/>
              <a:ea typeface="Times New Roman" panose="02020603050405020304" pitchFamily="18" charset="0"/>
            </a:endParaRPr>
          </a:p>
          <a:p>
            <a:pPr marL="450215" indent="-450215">
              <a:spcAft>
                <a:spcPts val="0"/>
              </a:spcAft>
            </a:pPr>
            <a:r>
              <a:rPr lang="en-US" dirty="0">
                <a:solidFill>
                  <a:srgbClr val="FF0000"/>
                </a:solidFill>
                <a:latin typeface="Times" pitchFamily="2" charset="0"/>
                <a:ea typeface="Times New Roman" panose="02020603050405020304" pitchFamily="18" charset="0"/>
              </a:rPr>
              <a:t>Sapir, Edward (1924). The Grammarian and His Language. </a:t>
            </a:r>
            <a:r>
              <a:rPr lang="en-US" i="1" dirty="0">
                <a:solidFill>
                  <a:srgbClr val="FF0000"/>
                </a:solidFill>
                <a:latin typeface="Times" pitchFamily="2" charset="0"/>
                <a:ea typeface="Times New Roman" panose="02020603050405020304" pitchFamily="18" charset="0"/>
              </a:rPr>
              <a:t>American Mercury</a:t>
            </a:r>
            <a:r>
              <a:rPr lang="en-US" dirty="0">
                <a:solidFill>
                  <a:srgbClr val="FF0000"/>
                </a:solidFill>
                <a:latin typeface="Times" pitchFamily="2" charset="0"/>
                <a:ea typeface="Times New Roman" panose="02020603050405020304" pitchFamily="18" charset="0"/>
              </a:rPr>
              <a:t> 1: 149-155.</a:t>
            </a:r>
            <a:endParaRPr lang="fr-FR" sz="2800" dirty="0">
              <a:latin typeface="Times New Roman" panose="02020603050405020304" pitchFamily="18" charset="0"/>
              <a:ea typeface="Times New Roman" panose="02020603050405020304" pitchFamily="18" charset="0"/>
            </a:endParaRPr>
          </a:p>
          <a:p>
            <a:pPr marL="450215" indent="-450215">
              <a:spcAft>
                <a:spcPts val="0"/>
              </a:spcAft>
            </a:pPr>
            <a:r>
              <a:rPr lang="en-US" dirty="0">
                <a:solidFill>
                  <a:srgbClr val="4472C4"/>
                </a:solidFill>
                <a:latin typeface="Times" pitchFamily="2" charset="0"/>
                <a:ea typeface="Times New Roman" panose="02020603050405020304" pitchFamily="18" charset="0"/>
              </a:rPr>
              <a:t>Sapir, Edward (1925). Memorandum on the problem of an international auxiliary language. </a:t>
            </a:r>
            <a:r>
              <a:rPr lang="en-US" i="1" dirty="0">
                <a:solidFill>
                  <a:srgbClr val="4472C4"/>
                </a:solidFill>
                <a:latin typeface="Times" pitchFamily="2" charset="0"/>
                <a:ea typeface="Times New Roman" panose="02020603050405020304" pitchFamily="18" charset="0"/>
              </a:rPr>
              <a:t>The Romantic Review </a:t>
            </a:r>
            <a:r>
              <a:rPr lang="en-US" dirty="0">
                <a:solidFill>
                  <a:srgbClr val="4472C4"/>
                </a:solidFill>
                <a:latin typeface="Times" pitchFamily="2" charset="0"/>
                <a:ea typeface="Times New Roman" panose="02020603050405020304" pitchFamily="18" charset="0"/>
              </a:rPr>
              <a:t>16 : 244-255. </a:t>
            </a:r>
            <a:endParaRPr lang="fr-FR" sz="2800" dirty="0">
              <a:latin typeface="Times New Roman" panose="02020603050405020304" pitchFamily="18" charset="0"/>
              <a:ea typeface="Times New Roman" panose="02020603050405020304" pitchFamily="18" charset="0"/>
            </a:endParaRPr>
          </a:p>
          <a:p>
            <a:pPr marL="450215" indent="-450215">
              <a:spcAft>
                <a:spcPts val="0"/>
              </a:spcAft>
            </a:pPr>
            <a:r>
              <a:rPr lang="en-US" dirty="0">
                <a:solidFill>
                  <a:srgbClr val="4472C4"/>
                </a:solidFill>
                <a:latin typeface="Times" pitchFamily="2" charset="0"/>
                <a:ea typeface="Times New Roman" panose="02020603050405020304" pitchFamily="18" charset="0"/>
              </a:rPr>
              <a:t>Sapir, Edward (1929). The Status of Linguistics as a Science. </a:t>
            </a:r>
            <a:r>
              <a:rPr lang="en-US" i="1" dirty="0">
                <a:solidFill>
                  <a:srgbClr val="4472C4"/>
                </a:solidFill>
                <a:latin typeface="Times" pitchFamily="2" charset="0"/>
                <a:ea typeface="Times New Roman" panose="02020603050405020304" pitchFamily="18" charset="0"/>
              </a:rPr>
              <a:t>Language</a:t>
            </a:r>
            <a:r>
              <a:rPr lang="en-US" dirty="0">
                <a:solidFill>
                  <a:srgbClr val="4472C4"/>
                </a:solidFill>
                <a:latin typeface="Times" pitchFamily="2" charset="0"/>
                <a:ea typeface="Times New Roman" panose="02020603050405020304" pitchFamily="18" charset="0"/>
              </a:rPr>
              <a:t> 5(4) : 207-214</a:t>
            </a:r>
            <a:endParaRPr lang="fr-FR" sz="2800" dirty="0">
              <a:latin typeface="Times New Roman" panose="02020603050405020304" pitchFamily="18" charset="0"/>
              <a:ea typeface="Times New Roman" panose="02020603050405020304" pitchFamily="18" charset="0"/>
            </a:endParaRPr>
          </a:p>
          <a:p>
            <a:pPr marL="450215" indent="-450215">
              <a:spcAft>
                <a:spcPts val="0"/>
              </a:spcAft>
            </a:pPr>
            <a:r>
              <a:rPr lang="en-US" dirty="0">
                <a:solidFill>
                  <a:srgbClr val="4472C4"/>
                </a:solidFill>
                <a:latin typeface="Times" pitchFamily="2" charset="0"/>
                <a:ea typeface="Times New Roman" panose="02020603050405020304" pitchFamily="18" charset="0"/>
              </a:rPr>
              <a:t>Sapir, Edward (1930). Foundations of language. International Auxiliary Language Association in the United States. In: </a:t>
            </a:r>
            <a:r>
              <a:rPr lang="en-US" i="1" dirty="0">
                <a:solidFill>
                  <a:srgbClr val="4472C4"/>
                </a:solidFill>
                <a:latin typeface="Times" pitchFamily="2" charset="0"/>
                <a:ea typeface="Times New Roman" panose="02020603050405020304" pitchFamily="18" charset="0"/>
              </a:rPr>
              <a:t>Annual Meeting</a:t>
            </a:r>
            <a:r>
              <a:rPr lang="en-US" dirty="0">
                <a:solidFill>
                  <a:srgbClr val="4472C4"/>
                </a:solidFill>
                <a:latin typeface="Times" pitchFamily="2" charset="0"/>
                <a:ea typeface="Times New Roman" panose="02020603050405020304" pitchFamily="18" charset="0"/>
              </a:rPr>
              <a:t>. May 19 1930. New York: International Auxiliary Language Association in the United States : 14-15</a:t>
            </a:r>
            <a:endParaRPr lang="fr-FR" sz="2800" dirty="0">
              <a:latin typeface="Times New Roman" panose="02020603050405020304" pitchFamily="18" charset="0"/>
              <a:ea typeface="Times New Roman" panose="02020603050405020304" pitchFamily="18" charset="0"/>
            </a:endParaRPr>
          </a:p>
          <a:p>
            <a:pPr marL="450215" indent="-450215">
              <a:spcAft>
                <a:spcPts val="0"/>
              </a:spcAft>
            </a:pPr>
            <a:r>
              <a:rPr lang="en-US" dirty="0">
                <a:solidFill>
                  <a:srgbClr val="ED7D31"/>
                </a:solidFill>
                <a:latin typeface="Times" pitchFamily="2" charset="0"/>
                <a:ea typeface="Times New Roman" panose="02020603050405020304" pitchFamily="18" charset="0"/>
              </a:rPr>
              <a:t>Sapir, Edward (1930). </a:t>
            </a:r>
            <a:r>
              <a:rPr lang="en-US" i="1" dirty="0">
                <a:solidFill>
                  <a:srgbClr val="ED7D31"/>
                </a:solidFill>
                <a:latin typeface="Times" pitchFamily="2" charset="0"/>
                <a:ea typeface="Times New Roman" panose="02020603050405020304" pitchFamily="18" charset="0"/>
              </a:rPr>
              <a:t>Totality</a:t>
            </a:r>
            <a:r>
              <a:rPr lang="en-US" dirty="0">
                <a:solidFill>
                  <a:srgbClr val="ED7D31"/>
                </a:solidFill>
                <a:latin typeface="Times" pitchFamily="2" charset="0"/>
                <a:ea typeface="Times New Roman" panose="02020603050405020304" pitchFamily="18" charset="0"/>
              </a:rPr>
              <a:t>. (Language Monographs 6). Baltimore: Linguistic Society of America / Waverly Press. </a:t>
            </a:r>
            <a:endParaRPr lang="fr-FR" sz="2800" dirty="0">
              <a:latin typeface="Times New Roman" panose="02020603050405020304" pitchFamily="18" charset="0"/>
              <a:ea typeface="Times New Roman" panose="02020603050405020304" pitchFamily="18" charset="0"/>
            </a:endParaRPr>
          </a:p>
          <a:p>
            <a:pPr marL="450215" indent="-450215">
              <a:spcAft>
                <a:spcPts val="0"/>
              </a:spcAft>
            </a:pPr>
            <a:r>
              <a:rPr lang="en-US" dirty="0">
                <a:solidFill>
                  <a:srgbClr val="4472C4"/>
                </a:solidFill>
                <a:latin typeface="Times" pitchFamily="2" charset="0"/>
                <a:ea typeface="Times New Roman" panose="02020603050405020304" pitchFamily="18" charset="0"/>
              </a:rPr>
              <a:t>Sapir, Edward (1931). Communication. </a:t>
            </a:r>
            <a:r>
              <a:rPr lang="en-US" i="1" dirty="0" err="1">
                <a:solidFill>
                  <a:srgbClr val="4472C4"/>
                </a:solidFill>
                <a:latin typeface="Times" pitchFamily="2" charset="0"/>
                <a:ea typeface="Times New Roman" panose="02020603050405020304" pitchFamily="18" charset="0"/>
              </a:rPr>
              <a:t>Encyclopaedia</a:t>
            </a:r>
            <a:r>
              <a:rPr lang="en-US" i="1" dirty="0">
                <a:solidFill>
                  <a:srgbClr val="4472C4"/>
                </a:solidFill>
                <a:latin typeface="Times" pitchFamily="2" charset="0"/>
                <a:ea typeface="Times New Roman" panose="02020603050405020304" pitchFamily="18" charset="0"/>
              </a:rPr>
              <a:t> of the Social Sciences</a:t>
            </a:r>
            <a:r>
              <a:rPr lang="en-US" dirty="0">
                <a:solidFill>
                  <a:srgbClr val="4472C4"/>
                </a:solidFill>
                <a:latin typeface="Times" pitchFamily="2" charset="0"/>
                <a:ea typeface="Times New Roman" panose="02020603050405020304" pitchFamily="18" charset="0"/>
              </a:rPr>
              <a:t>, Vol. 4. New York: Macmillan : 78-81. </a:t>
            </a:r>
            <a:endParaRPr lang="fr-FR" sz="2800" dirty="0">
              <a:latin typeface="Times New Roman" panose="02020603050405020304" pitchFamily="18" charset="0"/>
              <a:ea typeface="Times New Roman" panose="02020603050405020304" pitchFamily="18" charset="0"/>
            </a:endParaRPr>
          </a:p>
          <a:p>
            <a:pPr marL="450215" indent="-450215">
              <a:spcAft>
                <a:spcPts val="0"/>
              </a:spcAft>
            </a:pPr>
            <a:r>
              <a:rPr lang="en-US" dirty="0">
                <a:solidFill>
                  <a:srgbClr val="4472C4"/>
                </a:solidFill>
                <a:latin typeface="Times" pitchFamily="2" charset="0"/>
                <a:ea typeface="Times New Roman" panose="02020603050405020304" pitchFamily="18" charset="0"/>
              </a:rPr>
              <a:t>Sapir Edward (1931). The function of an international auxiliary language. </a:t>
            </a:r>
            <a:r>
              <a:rPr lang="en-US" i="1" dirty="0">
                <a:solidFill>
                  <a:srgbClr val="4472C4"/>
                </a:solidFill>
                <a:latin typeface="Times" pitchFamily="2" charset="0"/>
                <a:ea typeface="Times New Roman" panose="02020603050405020304" pitchFamily="18" charset="0"/>
              </a:rPr>
              <a:t>Psyche </a:t>
            </a:r>
            <a:r>
              <a:rPr lang="en-US" dirty="0">
                <a:solidFill>
                  <a:srgbClr val="4472C4"/>
                </a:solidFill>
                <a:latin typeface="Times" pitchFamily="2" charset="0"/>
                <a:ea typeface="Times New Roman" panose="02020603050405020304" pitchFamily="18" charset="0"/>
              </a:rPr>
              <a:t>11, p. 4-15. </a:t>
            </a:r>
            <a:endParaRPr lang="fr-FR" sz="2800" dirty="0">
              <a:latin typeface="Times New Roman" panose="02020603050405020304" pitchFamily="18" charset="0"/>
              <a:ea typeface="Times New Roman" panose="02020603050405020304" pitchFamily="18" charset="0"/>
            </a:endParaRPr>
          </a:p>
          <a:p>
            <a:pPr marL="450215" indent="-450215">
              <a:spcAft>
                <a:spcPts val="0"/>
              </a:spcAft>
            </a:pPr>
            <a:r>
              <a:rPr lang="en-US" dirty="0">
                <a:solidFill>
                  <a:srgbClr val="4472C4"/>
                </a:solidFill>
                <a:latin typeface="Times" pitchFamily="2" charset="0"/>
                <a:ea typeface="Times New Roman" panose="02020603050405020304" pitchFamily="18" charset="0"/>
              </a:rPr>
              <a:t>Sapir, Edward (1931). Wanted, a world language. </a:t>
            </a:r>
            <a:r>
              <a:rPr lang="en-US" i="1" dirty="0">
                <a:solidFill>
                  <a:srgbClr val="4472C4"/>
                </a:solidFill>
                <a:latin typeface="Times" pitchFamily="2" charset="0"/>
                <a:ea typeface="Times New Roman" panose="02020603050405020304" pitchFamily="18" charset="0"/>
              </a:rPr>
              <a:t>The American Mercury </a:t>
            </a:r>
            <a:r>
              <a:rPr lang="en-US" dirty="0">
                <a:solidFill>
                  <a:srgbClr val="4472C4"/>
                </a:solidFill>
                <a:latin typeface="Times" pitchFamily="2" charset="0"/>
                <a:ea typeface="Times New Roman" panose="02020603050405020304" pitchFamily="18" charset="0"/>
              </a:rPr>
              <a:t>22 : 202-209.</a:t>
            </a:r>
            <a:endParaRPr lang="fr-FR" sz="2800" dirty="0">
              <a:latin typeface="Times New Roman" panose="02020603050405020304" pitchFamily="18" charset="0"/>
              <a:ea typeface="Times New Roman" panose="02020603050405020304" pitchFamily="18" charset="0"/>
            </a:endParaRPr>
          </a:p>
          <a:p>
            <a:pPr marL="450215" indent="-450215">
              <a:spcAft>
                <a:spcPts val="0"/>
              </a:spcAft>
            </a:pPr>
            <a:r>
              <a:rPr lang="en-US" dirty="0">
                <a:solidFill>
                  <a:srgbClr val="ED7D31"/>
                </a:solidFill>
                <a:latin typeface="Times" pitchFamily="2" charset="0"/>
                <a:ea typeface="Times New Roman" panose="02020603050405020304" pitchFamily="18" charset="0"/>
              </a:rPr>
              <a:t>Sapir, Edward (1944 [1930]). Grading: a study in semantics. </a:t>
            </a:r>
            <a:r>
              <a:rPr lang="en-US" i="1" dirty="0">
                <a:solidFill>
                  <a:srgbClr val="ED7D31"/>
                </a:solidFill>
                <a:latin typeface="Times" pitchFamily="2" charset="0"/>
                <a:ea typeface="Times New Roman" panose="02020603050405020304" pitchFamily="18" charset="0"/>
              </a:rPr>
              <a:t>Philosophy of Science </a:t>
            </a:r>
            <a:r>
              <a:rPr lang="en-US" dirty="0">
                <a:solidFill>
                  <a:srgbClr val="ED7D31"/>
                </a:solidFill>
                <a:latin typeface="Times" pitchFamily="2" charset="0"/>
                <a:ea typeface="Times New Roman" panose="02020603050405020304" pitchFamily="18" charset="0"/>
              </a:rPr>
              <a:t>11 : 93-116.</a:t>
            </a:r>
            <a:r>
              <a:rPr lang="fr-FR" dirty="0">
                <a:solidFill>
                  <a:srgbClr val="ED7D31"/>
                </a:solidFill>
                <a:latin typeface="MS Mincho" panose="02020609040205080304" pitchFamily="49" charset="-128"/>
                <a:ea typeface="Times New Roman" panose="02020603050405020304" pitchFamily="18" charset="0"/>
                <a:cs typeface="MS Mincho" panose="02020609040205080304" pitchFamily="49" charset="-128"/>
              </a:rPr>
              <a:t> </a:t>
            </a:r>
            <a:endParaRPr lang="fr-FR" sz="2800" dirty="0">
              <a:latin typeface="Times New Roman" panose="02020603050405020304" pitchFamily="18" charset="0"/>
              <a:ea typeface="Times New Roman" panose="02020603050405020304" pitchFamily="18" charset="0"/>
            </a:endParaRPr>
          </a:p>
          <a:p>
            <a:pPr marL="450215" indent="-450215">
              <a:spcAft>
                <a:spcPts val="0"/>
              </a:spcAft>
            </a:pPr>
            <a:r>
              <a:rPr lang="en-US" dirty="0">
                <a:solidFill>
                  <a:srgbClr val="ED7D31"/>
                </a:solidFill>
                <a:latin typeface="Times" pitchFamily="2" charset="0"/>
                <a:ea typeface="Times New Roman" panose="02020603050405020304" pitchFamily="18" charset="0"/>
              </a:rPr>
              <a:t>Sapir, Edward and Swadesh, Morris (1932). </a:t>
            </a:r>
            <a:r>
              <a:rPr lang="en-US" i="1" dirty="0">
                <a:solidFill>
                  <a:srgbClr val="ED7D31"/>
                </a:solidFill>
                <a:latin typeface="Times" pitchFamily="2" charset="0"/>
                <a:ea typeface="Times New Roman" panose="02020603050405020304" pitchFamily="18" charset="0"/>
              </a:rPr>
              <a:t>The Expression of the Ending-point relation in English, French, and German</a:t>
            </a:r>
            <a:r>
              <a:rPr lang="en-US" dirty="0">
                <a:solidFill>
                  <a:srgbClr val="ED7D31"/>
                </a:solidFill>
                <a:latin typeface="Times" pitchFamily="2" charset="0"/>
                <a:ea typeface="Times New Roman" panose="02020603050405020304" pitchFamily="18" charset="0"/>
              </a:rPr>
              <a:t>. Morris, A. V. (ed.). (Language Monographs, 10.)</a:t>
            </a:r>
            <a:r>
              <a:rPr lang="en-US" dirty="0">
                <a:solidFill>
                  <a:srgbClr val="ED7D31"/>
                </a:solidFill>
                <a:latin typeface="Times New Roman" panose="02020603050405020304" pitchFamily="18" charset="0"/>
                <a:ea typeface="Times New Roman" panose="02020603050405020304" pitchFamily="18" charset="0"/>
              </a:rPr>
              <a:t> Baltimore: Linguistic Society of America/Waverly Press. </a:t>
            </a:r>
            <a:endParaRPr lang="fr-F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134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A530E-A072-FF49-AEA2-62AD4990D4E4}"/>
              </a:ext>
            </a:extLst>
          </p:cNvPr>
          <p:cNvSpPr/>
          <p:nvPr/>
        </p:nvSpPr>
        <p:spPr>
          <a:xfrm>
            <a:off x="195072" y="759655"/>
            <a:ext cx="8717280" cy="5078313"/>
          </a:xfrm>
          <a:prstGeom prst="rect">
            <a:avLst/>
          </a:prstGeom>
        </p:spPr>
        <p:txBody>
          <a:bodyPr wrap="square">
            <a:spAutoFit/>
          </a:bodyPr>
          <a:lstStyle/>
          <a:p>
            <a:pPr>
              <a:spcAft>
                <a:spcPts val="0"/>
              </a:spcAft>
            </a:pPr>
            <a:r>
              <a:rPr lang="en-US" dirty="0">
                <a:solidFill>
                  <a:srgbClr val="000000"/>
                </a:solidFill>
                <a:latin typeface="Times" pitchFamily="2" charset="0"/>
                <a:ea typeface="Times New Roman" panose="02020603050405020304" pitchFamily="18" charset="0"/>
              </a:rPr>
              <a:t>Falk, Julia S. (1995). Words without grammar: linguists and the international auxiliary</a:t>
            </a:r>
            <a:br>
              <a:rPr lang="en-US" dirty="0">
                <a:solidFill>
                  <a:srgbClr val="000000"/>
                </a:solidFill>
                <a:latin typeface="Times" pitchFamily="2" charset="0"/>
                <a:ea typeface="Times New Roman" panose="02020603050405020304" pitchFamily="18" charset="0"/>
              </a:rPr>
            </a:br>
            <a:r>
              <a:rPr lang="en-US" dirty="0">
                <a:solidFill>
                  <a:srgbClr val="000000"/>
                </a:solidFill>
                <a:latin typeface="Times" pitchFamily="2" charset="0"/>
                <a:ea typeface="Times New Roman" panose="02020603050405020304" pitchFamily="18" charset="0"/>
              </a:rPr>
              <a:t>language movement in the United States. </a:t>
            </a:r>
            <a:r>
              <a:rPr lang="en-US" i="1" dirty="0">
                <a:solidFill>
                  <a:srgbClr val="000000"/>
                </a:solidFill>
                <a:latin typeface="Times" pitchFamily="2" charset="0"/>
                <a:ea typeface="Times New Roman" panose="02020603050405020304" pitchFamily="18" charset="0"/>
              </a:rPr>
              <a:t>Language and Communication </a:t>
            </a:r>
            <a:r>
              <a:rPr lang="en-US" dirty="0">
                <a:solidFill>
                  <a:srgbClr val="000000"/>
                </a:solidFill>
                <a:latin typeface="Times" pitchFamily="2" charset="0"/>
                <a:ea typeface="Times New Roman" panose="02020603050405020304" pitchFamily="18" charset="0"/>
              </a:rPr>
              <a:t>15 : 241–259.</a:t>
            </a:r>
            <a:br>
              <a:rPr lang="en-US" dirty="0">
                <a:solidFill>
                  <a:srgbClr val="000000"/>
                </a:solidFill>
                <a:latin typeface="Times" pitchFamily="2" charset="0"/>
                <a:ea typeface="Times New Roman" panose="02020603050405020304" pitchFamily="18" charset="0"/>
              </a:rPr>
            </a:br>
            <a:r>
              <a:rPr lang="en-US" dirty="0">
                <a:solidFill>
                  <a:srgbClr val="000000"/>
                </a:solidFill>
                <a:latin typeface="Times" pitchFamily="2"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US" dirty="0">
                <a:solidFill>
                  <a:srgbClr val="000000"/>
                </a:solidFill>
                <a:latin typeface="Times" pitchFamily="2" charset="0"/>
                <a:ea typeface="Times New Roman" panose="02020603050405020304" pitchFamily="18" charset="0"/>
              </a:rPr>
              <a:t>Joseph, John (1995). Natural grammar, arbitrary lexicon: an enduring parallel in the</a:t>
            </a:r>
            <a:br>
              <a:rPr lang="en-US" dirty="0">
                <a:solidFill>
                  <a:srgbClr val="000000"/>
                </a:solidFill>
                <a:latin typeface="Times" pitchFamily="2" charset="0"/>
                <a:ea typeface="Times New Roman" panose="02020603050405020304" pitchFamily="18" charset="0"/>
              </a:rPr>
            </a:br>
            <a:r>
              <a:rPr lang="en-US" dirty="0">
                <a:solidFill>
                  <a:srgbClr val="000000"/>
                </a:solidFill>
                <a:latin typeface="Times" pitchFamily="2" charset="0"/>
                <a:ea typeface="Times New Roman" panose="02020603050405020304" pitchFamily="18" charset="0"/>
              </a:rPr>
              <a:t>history of linguistic thought. </a:t>
            </a:r>
            <a:r>
              <a:rPr lang="en-US" i="1" dirty="0">
                <a:solidFill>
                  <a:srgbClr val="000000"/>
                </a:solidFill>
                <a:latin typeface="Times" pitchFamily="2" charset="0"/>
                <a:ea typeface="Times New Roman" panose="02020603050405020304" pitchFamily="18" charset="0"/>
              </a:rPr>
              <a:t>Language and Communication</a:t>
            </a:r>
            <a:r>
              <a:rPr lang="en-US" dirty="0">
                <a:solidFill>
                  <a:srgbClr val="000000"/>
                </a:solidFill>
                <a:latin typeface="Times" pitchFamily="2" charset="0"/>
                <a:ea typeface="Times New Roman" panose="02020603050405020304" pitchFamily="18" charset="0"/>
              </a:rPr>
              <a:t> 15 : 213–225.</a:t>
            </a:r>
            <a:endParaRPr lang="fr-FR" dirty="0">
              <a:latin typeface="Times New Roman" panose="02020603050405020304" pitchFamily="18" charset="0"/>
              <a:ea typeface="Times New Roman" panose="02020603050405020304" pitchFamily="18" charset="0"/>
            </a:endParaRPr>
          </a:p>
          <a:p>
            <a:pPr>
              <a:spcAft>
                <a:spcPts val="0"/>
              </a:spcAft>
            </a:pPr>
            <a:r>
              <a:rPr lang="en-US" dirty="0">
                <a:solidFill>
                  <a:srgbClr val="000000"/>
                </a:solidFill>
                <a:latin typeface="Times" pitchFamily="2"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US" dirty="0">
                <a:solidFill>
                  <a:srgbClr val="000000"/>
                </a:solidFill>
                <a:latin typeface="Times" pitchFamily="2" charset="0"/>
                <a:ea typeface="Times New Roman" panose="02020603050405020304" pitchFamily="18" charset="0"/>
              </a:rPr>
              <a:t>Joseph, John (1996). The immediate sources of the “Sapir-Whorf hypothesis. </a:t>
            </a:r>
            <a:r>
              <a:rPr lang="en-US" i="1" dirty="0" err="1">
                <a:solidFill>
                  <a:srgbClr val="000000"/>
                </a:solidFill>
                <a:latin typeface="Times" pitchFamily="2" charset="0"/>
                <a:ea typeface="Times New Roman" panose="02020603050405020304" pitchFamily="18" charset="0"/>
              </a:rPr>
              <a:t>Historiographia</a:t>
            </a:r>
            <a:r>
              <a:rPr lang="en-US" i="1" dirty="0">
                <a:solidFill>
                  <a:srgbClr val="000000"/>
                </a:solidFill>
                <a:latin typeface="Times" pitchFamily="2" charset="0"/>
                <a:ea typeface="Times New Roman" panose="02020603050405020304" pitchFamily="18" charset="0"/>
              </a:rPr>
              <a:t> </a:t>
            </a:r>
            <a:r>
              <a:rPr lang="en-US" i="1" dirty="0" err="1">
                <a:solidFill>
                  <a:srgbClr val="000000"/>
                </a:solidFill>
                <a:latin typeface="Times" pitchFamily="2" charset="0"/>
                <a:ea typeface="Times New Roman" panose="02020603050405020304" pitchFamily="18" charset="0"/>
              </a:rPr>
              <a:t>Linguistica</a:t>
            </a:r>
            <a:r>
              <a:rPr lang="en-US" dirty="0">
                <a:solidFill>
                  <a:srgbClr val="000000"/>
                </a:solidFill>
                <a:latin typeface="Times" pitchFamily="2" charset="0"/>
                <a:ea typeface="Times New Roman" panose="02020603050405020304" pitchFamily="18" charset="0"/>
              </a:rPr>
              <a:t> 23(3) : 365-404.</a:t>
            </a:r>
            <a:endParaRPr lang="fr-FR" dirty="0">
              <a:latin typeface="Times New Roman" panose="02020603050405020304" pitchFamily="18" charset="0"/>
              <a:ea typeface="Times New Roman" panose="02020603050405020304" pitchFamily="18" charset="0"/>
            </a:endParaRPr>
          </a:p>
          <a:p>
            <a:pPr>
              <a:spcAft>
                <a:spcPts val="0"/>
              </a:spcAft>
            </a:pPr>
            <a:r>
              <a:rPr lang="en-US" dirty="0">
                <a:solidFill>
                  <a:srgbClr val="000000"/>
                </a:solidFill>
                <a:latin typeface="Times" pitchFamily="2"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r>
              <a:rPr lang="en-US" dirty="0">
                <a:solidFill>
                  <a:srgbClr val="000000"/>
                </a:solidFill>
                <a:latin typeface="Times" pitchFamily="2" charset="0"/>
                <a:ea typeface="Times New Roman" panose="02020603050405020304" pitchFamily="18" charset="0"/>
              </a:rPr>
              <a:t>Joseph, John (1999). Basic English and the </a:t>
            </a:r>
            <a:r>
              <a:rPr lang="en-US" dirty="0" err="1">
                <a:solidFill>
                  <a:srgbClr val="000000"/>
                </a:solidFill>
                <a:latin typeface="Times" pitchFamily="2" charset="0"/>
                <a:ea typeface="Times New Roman" panose="02020603050405020304" pitchFamily="18" charset="0"/>
              </a:rPr>
              <a:t>debabelization</a:t>
            </a:r>
            <a:r>
              <a:rPr lang="en-US" dirty="0">
                <a:solidFill>
                  <a:srgbClr val="000000"/>
                </a:solidFill>
                <a:latin typeface="Times" pitchFamily="2" charset="0"/>
                <a:ea typeface="Times New Roman" panose="02020603050405020304" pitchFamily="18" charset="0"/>
              </a:rPr>
              <a:t> of China. In: Heinz </a:t>
            </a:r>
            <a:r>
              <a:rPr lang="en-US" dirty="0" err="1">
                <a:solidFill>
                  <a:srgbClr val="000000"/>
                </a:solidFill>
                <a:latin typeface="Times" pitchFamily="2" charset="0"/>
                <a:ea typeface="Times New Roman" panose="02020603050405020304" pitchFamily="18" charset="0"/>
              </a:rPr>
              <a:t>Antor</a:t>
            </a:r>
            <a:r>
              <a:rPr lang="en-US" dirty="0">
                <a:solidFill>
                  <a:srgbClr val="000000"/>
                </a:solidFill>
                <a:latin typeface="Times" pitchFamily="2" charset="0"/>
                <a:ea typeface="Times New Roman" panose="02020603050405020304" pitchFamily="18" charset="0"/>
              </a:rPr>
              <a:t> and Kevin L. Cope (ed.). </a:t>
            </a:r>
            <a:r>
              <a:rPr lang="en-US" i="1" dirty="0">
                <a:solidFill>
                  <a:srgbClr val="000000"/>
                </a:solidFill>
                <a:latin typeface="Times" pitchFamily="2" charset="0"/>
                <a:ea typeface="Times New Roman" panose="02020603050405020304" pitchFamily="18" charset="0"/>
              </a:rPr>
              <a:t>Intercultural Encounters: studies in English literatures. </a:t>
            </a:r>
            <a:r>
              <a:rPr lang="en-US" dirty="0">
                <a:solidFill>
                  <a:srgbClr val="000000"/>
                </a:solidFill>
                <a:latin typeface="Times" pitchFamily="2" charset="0"/>
                <a:ea typeface="Times New Roman" panose="02020603050405020304" pitchFamily="18" charset="0"/>
              </a:rPr>
              <a:t>Heidelberg: C. Winter : 51–71.</a:t>
            </a:r>
          </a:p>
          <a:p>
            <a:br>
              <a:rPr lang="en-US" dirty="0">
                <a:solidFill>
                  <a:srgbClr val="000000"/>
                </a:solidFill>
                <a:latin typeface="Times" pitchFamily="2" charset="0"/>
                <a:ea typeface="Times New Roman" panose="02020603050405020304" pitchFamily="18" charset="0"/>
              </a:rPr>
            </a:br>
            <a:r>
              <a:rPr lang="en-US" dirty="0">
                <a:solidFill>
                  <a:srgbClr val="000000"/>
                </a:solidFill>
                <a:latin typeface="Times" pitchFamily="2" charset="0"/>
                <a:ea typeface="Times New Roman" panose="02020603050405020304" pitchFamily="18" charset="0"/>
              </a:rPr>
              <a:t>Falk, Julia S. (1999). </a:t>
            </a:r>
            <a:r>
              <a:rPr lang="en-US" i="1" dirty="0">
                <a:solidFill>
                  <a:srgbClr val="000000"/>
                </a:solidFill>
                <a:latin typeface="Times" pitchFamily="2" charset="0"/>
                <a:ea typeface="Times New Roman" panose="02020603050405020304" pitchFamily="18" charset="0"/>
              </a:rPr>
              <a:t>Women, Language and Linguistics: three American stories from the first half of the twentieth century</a:t>
            </a:r>
            <a:r>
              <a:rPr lang="en-US" dirty="0">
                <a:solidFill>
                  <a:srgbClr val="000000"/>
                </a:solidFill>
                <a:latin typeface="Times" pitchFamily="2" charset="0"/>
                <a:ea typeface="Times New Roman" panose="02020603050405020304" pitchFamily="18" charset="0"/>
              </a:rPr>
              <a:t>. London: Routledge.</a:t>
            </a:r>
            <a:endParaRPr lang="fr-FR" dirty="0">
              <a:latin typeface="Times New Roman" panose="02020603050405020304" pitchFamily="18" charset="0"/>
              <a:ea typeface="Times New Roman" panose="02020603050405020304" pitchFamily="18" charset="0"/>
            </a:endParaRPr>
          </a:p>
          <a:p>
            <a:pPr>
              <a:spcAft>
                <a:spcPts val="0"/>
              </a:spcAft>
            </a:pPr>
            <a:br>
              <a:rPr lang="en-US" dirty="0">
                <a:solidFill>
                  <a:srgbClr val="000000"/>
                </a:solidFill>
                <a:latin typeface="Times" pitchFamily="2" charset="0"/>
                <a:ea typeface="Times New Roman" panose="02020603050405020304" pitchFamily="18" charset="0"/>
              </a:rPr>
            </a:br>
            <a:r>
              <a:rPr lang="en-US" dirty="0" err="1">
                <a:solidFill>
                  <a:srgbClr val="000000"/>
                </a:solidFill>
                <a:latin typeface="Times" pitchFamily="2" charset="0"/>
                <a:ea typeface="Times New Roman" panose="02020603050405020304" pitchFamily="18" charset="0"/>
              </a:rPr>
              <a:t>McElvenny</a:t>
            </a:r>
            <a:r>
              <a:rPr lang="en-US" dirty="0">
                <a:solidFill>
                  <a:srgbClr val="000000"/>
                </a:solidFill>
                <a:latin typeface="Times" pitchFamily="2" charset="0"/>
                <a:ea typeface="Times New Roman" panose="02020603050405020304" pitchFamily="18" charset="0"/>
              </a:rPr>
              <a:t>, James (2018). </a:t>
            </a:r>
            <a:r>
              <a:rPr lang="en-US" i="1" dirty="0">
                <a:solidFill>
                  <a:srgbClr val="000000"/>
                </a:solidFill>
                <a:latin typeface="Times" pitchFamily="2" charset="0"/>
                <a:ea typeface="Times New Roman" panose="02020603050405020304" pitchFamily="18" charset="0"/>
              </a:rPr>
              <a:t>Language and Meaning in the Age of Modernism: C. K. Ogden and his contemporaries</a:t>
            </a:r>
            <a:r>
              <a:rPr lang="en-US" dirty="0">
                <a:solidFill>
                  <a:srgbClr val="000000"/>
                </a:solidFill>
                <a:latin typeface="Times" pitchFamily="2" charset="0"/>
                <a:ea typeface="Times New Roman" panose="02020603050405020304" pitchFamily="18" charset="0"/>
              </a:rPr>
              <a:t>. Edinburgh: Edinburgh University Press.</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764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817DFBD-840F-E143-823F-8674CC2F28B5}"/>
              </a:ext>
            </a:extLst>
          </p:cNvPr>
          <p:cNvPicPr>
            <a:picLocks noChangeAspect="1"/>
          </p:cNvPicPr>
          <p:nvPr/>
        </p:nvPicPr>
        <p:blipFill>
          <a:blip r:embed="rId2"/>
          <a:stretch>
            <a:fillRect/>
          </a:stretch>
        </p:blipFill>
        <p:spPr>
          <a:xfrm rot="5400000">
            <a:off x="2451913" y="2134656"/>
            <a:ext cx="3840480" cy="6214110"/>
          </a:xfrm>
          <a:prstGeom prst="rect">
            <a:avLst/>
          </a:prstGeom>
        </p:spPr>
      </p:pic>
      <p:pic>
        <p:nvPicPr>
          <p:cNvPr id="5" name="Image 4">
            <a:extLst>
              <a:ext uri="{FF2B5EF4-FFF2-40B4-BE49-F238E27FC236}">
                <a16:creationId xmlns:a16="http://schemas.microsoft.com/office/drawing/2014/main" id="{940FA7AF-93C0-DD42-8E6B-65C9DAA391A0}"/>
              </a:ext>
            </a:extLst>
          </p:cNvPr>
          <p:cNvPicPr>
            <a:picLocks noChangeAspect="1"/>
          </p:cNvPicPr>
          <p:nvPr/>
        </p:nvPicPr>
        <p:blipFill>
          <a:blip r:embed="rId3"/>
          <a:stretch>
            <a:fillRect/>
          </a:stretch>
        </p:blipFill>
        <p:spPr>
          <a:xfrm rot="5400000">
            <a:off x="2376348" y="-1267004"/>
            <a:ext cx="3947160" cy="6258560"/>
          </a:xfrm>
          <a:prstGeom prst="rect">
            <a:avLst/>
          </a:prstGeom>
        </p:spPr>
      </p:pic>
    </p:spTree>
    <p:extLst>
      <p:ext uri="{BB962C8B-B14F-4D97-AF65-F5344CB8AC3E}">
        <p14:creationId xmlns:p14="http://schemas.microsoft.com/office/powerpoint/2010/main" val="171071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DC56F-704D-6E4A-8538-AE42D66F3F1D}"/>
              </a:ext>
            </a:extLst>
          </p:cNvPr>
          <p:cNvSpPr/>
          <p:nvPr/>
        </p:nvSpPr>
        <p:spPr>
          <a:xfrm>
            <a:off x="682752" y="1166843"/>
            <a:ext cx="7949184" cy="4154984"/>
          </a:xfrm>
          <a:prstGeom prst="rect">
            <a:avLst/>
          </a:prstGeom>
        </p:spPr>
        <p:txBody>
          <a:bodyPr wrap="square">
            <a:spAutoFit/>
          </a:bodyPr>
          <a:lstStyle/>
          <a:p>
            <a:pPr>
              <a:spcAft>
                <a:spcPts val="0"/>
              </a:spcAft>
            </a:pPr>
            <a:r>
              <a:rPr lang="fr-FR" sz="2400" b="1" dirty="0" err="1">
                <a:latin typeface="Times" pitchFamily="2" charset="0"/>
              </a:rPr>
              <a:t>Why</a:t>
            </a:r>
            <a:r>
              <a:rPr lang="fr-FR" sz="2400" b="1" dirty="0">
                <a:latin typeface="Times" pitchFamily="2" charset="0"/>
              </a:rPr>
              <a:t> not push English</a:t>
            </a:r>
            <a:r>
              <a:rPr lang="fr-FR" sz="2400" dirty="0">
                <a:latin typeface="Times" pitchFamily="2" charset="0"/>
              </a:rPr>
              <a:t>, for instance, </a:t>
            </a:r>
            <a:r>
              <a:rPr lang="fr-FR" sz="2400" dirty="0" err="1">
                <a:latin typeface="Times" pitchFamily="2" charset="0"/>
              </a:rPr>
              <a:t>which</a:t>
            </a:r>
            <a:r>
              <a:rPr lang="fr-FR" sz="2400" dirty="0">
                <a:latin typeface="Times" pitchFamily="2" charset="0"/>
              </a:rPr>
              <a:t> </a:t>
            </a:r>
            <a:r>
              <a:rPr lang="fr-FR" sz="2400" dirty="0" err="1">
                <a:latin typeface="Times" pitchFamily="2" charset="0"/>
              </a:rPr>
              <a:t>is</a:t>
            </a:r>
            <a:r>
              <a:rPr lang="fr-FR" sz="2400" dirty="0">
                <a:latin typeface="Times" pitchFamily="2" charset="0"/>
              </a:rPr>
              <a:t> </a:t>
            </a:r>
            <a:r>
              <a:rPr lang="fr-FR" sz="2400" dirty="0" err="1">
                <a:latin typeface="Times" pitchFamily="2" charset="0"/>
              </a:rPr>
              <a:t>already</a:t>
            </a:r>
            <a:r>
              <a:rPr lang="fr-FR" sz="2400" dirty="0">
                <a:latin typeface="Times" pitchFamily="2" charset="0"/>
              </a:rPr>
              <a:t> </a:t>
            </a:r>
            <a:r>
              <a:rPr lang="fr-FR" sz="2400" dirty="0" err="1">
                <a:latin typeface="Times" pitchFamily="2" charset="0"/>
              </a:rPr>
              <a:t>spoken</a:t>
            </a:r>
            <a:r>
              <a:rPr lang="fr-FR" sz="2400" dirty="0">
                <a:latin typeface="Times" pitchFamily="2" charset="0"/>
              </a:rPr>
              <a:t> over a </a:t>
            </a:r>
            <a:r>
              <a:rPr lang="fr-FR" sz="2400" dirty="0" err="1">
                <a:latin typeface="Times" pitchFamily="2" charset="0"/>
              </a:rPr>
              <a:t>larger</a:t>
            </a:r>
            <a:r>
              <a:rPr lang="fr-FR" sz="2400" dirty="0">
                <a:latin typeface="Times" pitchFamily="2" charset="0"/>
              </a:rPr>
              <a:t> area </a:t>
            </a:r>
            <a:r>
              <a:rPr lang="fr-FR" sz="2400" dirty="0" err="1">
                <a:latin typeface="Times" pitchFamily="2" charset="0"/>
              </a:rPr>
              <a:t>than</a:t>
            </a:r>
            <a:r>
              <a:rPr lang="fr-FR" sz="2400" dirty="0">
                <a:latin typeface="Times" pitchFamily="2" charset="0"/>
              </a:rPr>
              <a:t> </a:t>
            </a:r>
            <a:r>
              <a:rPr lang="fr-FR" sz="2400" dirty="0" err="1">
                <a:latin typeface="Times" pitchFamily="2" charset="0"/>
              </a:rPr>
              <a:t>any</a:t>
            </a:r>
            <a:r>
              <a:rPr lang="fr-FR" sz="2400" dirty="0">
                <a:latin typeface="Times" pitchFamily="2" charset="0"/>
              </a:rPr>
              <a:t> </a:t>
            </a:r>
            <a:r>
              <a:rPr lang="fr-FR" sz="2400" dirty="0" err="1">
                <a:latin typeface="Times" pitchFamily="2" charset="0"/>
              </a:rPr>
              <a:t>other</a:t>
            </a:r>
            <a:r>
              <a:rPr lang="fr-FR" sz="2400" dirty="0">
                <a:latin typeface="Times" pitchFamily="2" charset="0"/>
              </a:rPr>
              <a:t> </a:t>
            </a:r>
            <a:r>
              <a:rPr lang="fr-FR" sz="2400" dirty="0" err="1">
                <a:latin typeface="Times" pitchFamily="2" charset="0"/>
              </a:rPr>
              <a:t>language</a:t>
            </a:r>
            <a:r>
              <a:rPr lang="fr-FR" sz="2400" dirty="0">
                <a:latin typeface="Times" pitchFamily="2" charset="0"/>
              </a:rPr>
              <a:t> of modern times, and </a:t>
            </a:r>
            <a:r>
              <a:rPr lang="fr-FR" sz="2400" dirty="0" err="1">
                <a:latin typeface="Times" pitchFamily="2" charset="0"/>
              </a:rPr>
              <a:t>which</a:t>
            </a:r>
            <a:r>
              <a:rPr lang="fr-FR" sz="2400" dirty="0">
                <a:latin typeface="Times" pitchFamily="2" charset="0"/>
              </a:rPr>
              <a:t> shows </a:t>
            </a:r>
            <a:r>
              <a:rPr lang="fr-FR" sz="2400" dirty="0" err="1">
                <a:latin typeface="Times" pitchFamily="2" charset="0"/>
              </a:rPr>
              <a:t>every</a:t>
            </a:r>
            <a:r>
              <a:rPr lang="fr-FR" sz="2400" dirty="0">
                <a:latin typeface="Times" pitchFamily="2" charset="0"/>
              </a:rPr>
              <a:t> </a:t>
            </a:r>
            <a:r>
              <a:rPr lang="fr-FR" sz="2400" dirty="0" err="1">
                <a:latin typeface="Times" pitchFamily="2" charset="0"/>
              </a:rPr>
              <a:t>sign</a:t>
            </a:r>
            <a:r>
              <a:rPr lang="fr-FR" sz="2400" dirty="0">
                <a:latin typeface="Times" pitchFamily="2" charset="0"/>
              </a:rPr>
              <a:t> of </a:t>
            </a:r>
            <a:r>
              <a:rPr lang="fr-FR" sz="2400" dirty="0" err="1">
                <a:latin typeface="Times" pitchFamily="2" charset="0"/>
              </a:rPr>
              <a:t>spreading</a:t>
            </a:r>
            <a:r>
              <a:rPr lang="fr-FR" sz="2400" dirty="0">
                <a:latin typeface="Times" pitchFamily="2" charset="0"/>
              </a:rPr>
              <a:t> in the world of commerce and </a:t>
            </a:r>
            <a:r>
              <a:rPr lang="fr-FR" sz="2400" dirty="0" err="1">
                <a:latin typeface="Times" pitchFamily="2" charset="0"/>
              </a:rPr>
              <a:t>travel</a:t>
            </a:r>
            <a:r>
              <a:rPr lang="fr-FR" sz="2400" dirty="0">
                <a:latin typeface="Times" pitchFamily="2" charset="0"/>
              </a:rPr>
              <a:t>? The </a:t>
            </a:r>
            <a:r>
              <a:rPr lang="fr-FR" sz="2400" dirty="0" err="1">
                <a:latin typeface="Times" pitchFamily="2" charset="0"/>
              </a:rPr>
              <a:t>consideration</a:t>
            </a:r>
            <a:r>
              <a:rPr lang="fr-FR" sz="2400" dirty="0">
                <a:latin typeface="Times" pitchFamily="2" charset="0"/>
              </a:rPr>
              <a:t> </a:t>
            </a:r>
            <a:r>
              <a:rPr lang="fr-FR" sz="2400" dirty="0" err="1">
                <a:latin typeface="Times" pitchFamily="2" charset="0"/>
              </a:rPr>
              <a:t>which</a:t>
            </a:r>
            <a:r>
              <a:rPr lang="fr-FR" sz="2400" dirty="0">
                <a:latin typeface="Times" pitchFamily="2" charset="0"/>
              </a:rPr>
              <a:t> </a:t>
            </a:r>
            <a:r>
              <a:rPr lang="fr-FR" sz="2400" dirty="0" err="1">
                <a:latin typeface="Times" pitchFamily="2" charset="0"/>
              </a:rPr>
              <a:t>gives</a:t>
            </a:r>
            <a:r>
              <a:rPr lang="fr-FR" sz="2400" dirty="0">
                <a:latin typeface="Times" pitchFamily="2" charset="0"/>
              </a:rPr>
              <a:t> </a:t>
            </a:r>
            <a:r>
              <a:rPr lang="fr-FR" sz="2400" dirty="0" err="1">
                <a:latin typeface="Times" pitchFamily="2" charset="0"/>
              </a:rPr>
              <a:t>rise</a:t>
            </a:r>
            <a:r>
              <a:rPr lang="fr-FR" sz="2400" dirty="0">
                <a:latin typeface="Times" pitchFamily="2" charset="0"/>
              </a:rPr>
              <a:t> to </a:t>
            </a:r>
            <a:r>
              <a:rPr lang="fr-FR" sz="2400" dirty="0" err="1">
                <a:latin typeface="Times" pitchFamily="2" charset="0"/>
              </a:rPr>
              <a:t>reflections</a:t>
            </a:r>
            <a:r>
              <a:rPr lang="fr-FR" sz="2400" dirty="0">
                <a:latin typeface="Times" pitchFamily="2" charset="0"/>
              </a:rPr>
              <a:t> of </a:t>
            </a:r>
            <a:r>
              <a:rPr lang="fr-FR" sz="2400" dirty="0" err="1">
                <a:latin typeface="Times" pitchFamily="2" charset="0"/>
              </a:rPr>
              <a:t>this</a:t>
            </a:r>
            <a:r>
              <a:rPr lang="fr-FR" sz="2400" dirty="0">
                <a:latin typeface="Times" pitchFamily="2" charset="0"/>
              </a:rPr>
              <a:t> sort, </a:t>
            </a:r>
            <a:r>
              <a:rPr lang="fr-FR" sz="2400" dirty="0" err="1">
                <a:latin typeface="Times" pitchFamily="2" charset="0"/>
              </a:rPr>
              <a:t>grounded</a:t>
            </a:r>
            <a:r>
              <a:rPr lang="fr-FR" sz="2400" dirty="0">
                <a:latin typeface="Times" pitchFamily="2" charset="0"/>
              </a:rPr>
              <a:t> in impatience as </a:t>
            </a:r>
            <a:r>
              <a:rPr lang="fr-FR" sz="2400" dirty="0" err="1">
                <a:latin typeface="Times" pitchFamily="2" charset="0"/>
              </a:rPr>
              <a:t>it</a:t>
            </a:r>
            <a:r>
              <a:rPr lang="fr-FR" sz="2400" dirty="0">
                <a:latin typeface="Times" pitchFamily="2" charset="0"/>
              </a:rPr>
              <a:t> </a:t>
            </a:r>
            <a:r>
              <a:rPr lang="fr-FR" sz="2400" dirty="0" err="1">
                <a:latin typeface="Times" pitchFamily="2" charset="0"/>
              </a:rPr>
              <a:t>is</a:t>
            </a:r>
            <a:r>
              <a:rPr lang="fr-FR" sz="2400" dirty="0">
                <a:latin typeface="Times" pitchFamily="2" charset="0"/>
              </a:rPr>
              <a:t>, looks for no more </a:t>
            </a:r>
            <a:r>
              <a:rPr lang="fr-FR" sz="2400" dirty="0" err="1">
                <a:latin typeface="Times" pitchFamily="2" charset="0"/>
              </a:rPr>
              <a:t>worthy</a:t>
            </a:r>
            <a:r>
              <a:rPr lang="fr-FR" sz="2400" dirty="0">
                <a:latin typeface="Times" pitchFamily="2" charset="0"/>
              </a:rPr>
              <a:t> solution of the </a:t>
            </a:r>
            <a:r>
              <a:rPr lang="fr-FR" sz="2400" dirty="0" err="1">
                <a:latin typeface="Times" pitchFamily="2" charset="0"/>
              </a:rPr>
              <a:t>difficulty</a:t>
            </a:r>
            <a:r>
              <a:rPr lang="fr-FR" sz="2400" dirty="0">
                <a:latin typeface="Times" pitchFamily="2" charset="0"/>
              </a:rPr>
              <a:t> </a:t>
            </a:r>
            <a:r>
              <a:rPr lang="fr-FR" sz="2400" dirty="0" err="1">
                <a:latin typeface="Times" pitchFamily="2" charset="0"/>
              </a:rPr>
              <a:t>than</a:t>
            </a:r>
            <a:r>
              <a:rPr lang="fr-FR" sz="2400" dirty="0">
                <a:latin typeface="Times" pitchFamily="2" charset="0"/>
              </a:rPr>
              <a:t> a sort of minimum </a:t>
            </a:r>
            <a:r>
              <a:rPr lang="fr-FR" sz="2400" dirty="0" err="1">
                <a:latin typeface="Times" pitchFamily="2" charset="0"/>
              </a:rPr>
              <a:t>language</a:t>
            </a:r>
            <a:r>
              <a:rPr lang="fr-FR" sz="2400" dirty="0">
                <a:latin typeface="Times" pitchFamily="2" charset="0"/>
              </a:rPr>
              <a:t>, a </a:t>
            </a:r>
            <a:r>
              <a:rPr lang="fr-FR" sz="2400" i="1" dirty="0">
                <a:latin typeface="Times" pitchFamily="2" charset="0"/>
              </a:rPr>
              <a:t>lingua franca</a:t>
            </a:r>
            <a:r>
              <a:rPr lang="fr-FR" sz="2400" dirty="0">
                <a:latin typeface="Times" pitchFamily="2" charset="0"/>
              </a:rPr>
              <a:t> of the modern world.  </a:t>
            </a:r>
            <a:r>
              <a:rPr lang="fr-FR" sz="2400" dirty="0" err="1">
                <a:latin typeface="Times" pitchFamily="2" charset="0"/>
              </a:rPr>
              <a:t>Those</a:t>
            </a:r>
            <a:r>
              <a:rPr lang="fr-FR" sz="2400" dirty="0">
                <a:latin typeface="Times" pitchFamily="2" charset="0"/>
              </a:rPr>
              <a:t> </a:t>
            </a:r>
            <a:r>
              <a:rPr lang="fr-FR" sz="2400" dirty="0" err="1">
                <a:latin typeface="Times" pitchFamily="2" charset="0"/>
              </a:rPr>
              <a:t>who</a:t>
            </a:r>
            <a:r>
              <a:rPr lang="fr-FR" sz="2400" dirty="0">
                <a:latin typeface="Times" pitchFamily="2" charset="0"/>
              </a:rPr>
              <a:t> argue in </a:t>
            </a:r>
            <a:r>
              <a:rPr lang="fr-FR" sz="2400" dirty="0" err="1">
                <a:latin typeface="Times" pitchFamily="2" charset="0"/>
              </a:rPr>
              <a:t>this</a:t>
            </a:r>
            <a:r>
              <a:rPr lang="fr-FR" sz="2400" dirty="0">
                <a:latin typeface="Times" pitchFamily="2" charset="0"/>
              </a:rPr>
              <a:t> spirit </a:t>
            </a:r>
            <a:r>
              <a:rPr lang="fr-FR" sz="2400" dirty="0" err="1">
                <a:latin typeface="Times" pitchFamily="2" charset="0"/>
              </a:rPr>
              <a:t>invariably</a:t>
            </a:r>
            <a:r>
              <a:rPr lang="fr-FR" sz="2400" dirty="0">
                <a:latin typeface="Times" pitchFamily="2" charset="0"/>
              </a:rPr>
              <a:t> </a:t>
            </a:r>
            <a:r>
              <a:rPr lang="fr-FR" sz="2400" dirty="0" err="1">
                <a:latin typeface="Times" pitchFamily="2" charset="0"/>
              </a:rPr>
              <a:t>pride</a:t>
            </a:r>
            <a:r>
              <a:rPr lang="fr-FR" sz="2400" dirty="0">
                <a:latin typeface="Times" pitchFamily="2" charset="0"/>
              </a:rPr>
              <a:t> </a:t>
            </a:r>
            <a:r>
              <a:rPr lang="fr-FR" sz="2400" dirty="0" err="1">
                <a:latin typeface="Times" pitchFamily="2" charset="0"/>
              </a:rPr>
              <a:t>themselves</a:t>
            </a:r>
            <a:r>
              <a:rPr lang="fr-FR" sz="2400" dirty="0">
                <a:latin typeface="Times" pitchFamily="2" charset="0"/>
              </a:rPr>
              <a:t> on </a:t>
            </a:r>
            <a:r>
              <a:rPr lang="fr-FR" sz="2400" dirty="0" err="1">
                <a:latin typeface="Times" pitchFamily="2" charset="0"/>
              </a:rPr>
              <a:t>being</a:t>
            </a:r>
            <a:r>
              <a:rPr lang="fr-FR" sz="2400" dirty="0">
                <a:latin typeface="Times" pitchFamily="2" charset="0"/>
              </a:rPr>
              <a:t> '</a:t>
            </a:r>
            <a:r>
              <a:rPr lang="fr-FR" sz="2400" dirty="0" err="1">
                <a:latin typeface="Times" pitchFamily="2" charset="0"/>
              </a:rPr>
              <a:t>practical</a:t>
            </a:r>
            <a:r>
              <a:rPr lang="fr-FR" sz="2400" dirty="0">
                <a:latin typeface="Times" pitchFamily="2" charset="0"/>
              </a:rPr>
              <a:t>,' and, </a:t>
            </a:r>
            <a:r>
              <a:rPr lang="fr-FR" sz="2400" dirty="0" err="1">
                <a:latin typeface="Times" pitchFamily="2" charset="0"/>
              </a:rPr>
              <a:t>like</a:t>
            </a:r>
            <a:r>
              <a:rPr lang="fr-FR" sz="2400" dirty="0">
                <a:latin typeface="Times" pitchFamily="2" charset="0"/>
              </a:rPr>
              <a:t> all ‘</a:t>
            </a:r>
            <a:r>
              <a:rPr lang="fr-FR" sz="2400" dirty="0" err="1">
                <a:latin typeface="Times" pitchFamily="2" charset="0"/>
              </a:rPr>
              <a:t>practical</a:t>
            </a:r>
            <a:r>
              <a:rPr lang="fr-FR" sz="2400" dirty="0">
                <a:latin typeface="Times" pitchFamily="2" charset="0"/>
              </a:rPr>
              <a:t>' people, </a:t>
            </a:r>
            <a:r>
              <a:rPr lang="fr-FR" sz="2400" dirty="0" err="1">
                <a:latin typeface="Times" pitchFamily="2" charset="0"/>
              </a:rPr>
              <a:t>they</a:t>
            </a:r>
            <a:r>
              <a:rPr lang="fr-FR" sz="2400" dirty="0">
                <a:latin typeface="Times" pitchFamily="2" charset="0"/>
              </a:rPr>
              <a:t> are </a:t>
            </a:r>
            <a:r>
              <a:rPr lang="fr-FR" sz="2400" dirty="0" err="1">
                <a:latin typeface="Times" pitchFamily="2" charset="0"/>
              </a:rPr>
              <a:t>apt</a:t>
            </a:r>
            <a:r>
              <a:rPr lang="fr-FR" sz="2400" dirty="0">
                <a:latin typeface="Times" pitchFamily="2" charset="0"/>
              </a:rPr>
              <a:t> to argue </a:t>
            </a:r>
            <a:r>
              <a:rPr lang="fr-FR" sz="2400" dirty="0" err="1">
                <a:latin typeface="Times" pitchFamily="2" charset="0"/>
              </a:rPr>
              <a:t>without</a:t>
            </a:r>
            <a:r>
              <a:rPr lang="fr-FR" sz="2400" dirty="0">
                <a:latin typeface="Times" pitchFamily="2" charset="0"/>
              </a:rPr>
              <a:t> </a:t>
            </a:r>
            <a:r>
              <a:rPr lang="fr-FR" sz="2400" dirty="0" err="1">
                <a:latin typeface="Times" pitchFamily="2" charset="0"/>
              </a:rPr>
              <a:t>their</a:t>
            </a:r>
            <a:r>
              <a:rPr lang="fr-FR" sz="2400" dirty="0">
                <a:latin typeface="Times" pitchFamily="2" charset="0"/>
              </a:rPr>
              <a:t> host.</a:t>
            </a:r>
          </a:p>
          <a:p>
            <a:pPr>
              <a:spcAft>
                <a:spcPts val="0"/>
              </a:spcAft>
            </a:pPr>
            <a:r>
              <a:rPr lang="en-US" sz="2400" dirty="0">
                <a:solidFill>
                  <a:srgbClr val="4472C4"/>
                </a:solidFill>
                <a:latin typeface="Times" pitchFamily="2" charset="0"/>
                <a:ea typeface="Times New Roman" panose="02020603050405020304" pitchFamily="18" charset="0"/>
              </a:rPr>
              <a:t>(“The function of an international auxiliary language”)</a:t>
            </a:r>
            <a:endParaRPr lang="fr-FR" sz="2400" dirty="0">
              <a:latin typeface="Times" pitchFamily="2" charset="0"/>
              <a:ea typeface="Times New Roman" panose="02020603050405020304" pitchFamily="18" charset="0"/>
            </a:endParaRPr>
          </a:p>
        </p:txBody>
      </p:sp>
    </p:spTree>
    <p:extLst>
      <p:ext uri="{BB962C8B-B14F-4D97-AF65-F5344CB8AC3E}">
        <p14:creationId xmlns:p14="http://schemas.microsoft.com/office/powerpoint/2010/main" val="165340792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18568</TotalTime>
  <Words>2169</Words>
  <Application>Microsoft Macintosh PowerPoint</Application>
  <PresentationFormat>Affichage à l'écran (4:3)</PresentationFormat>
  <Paragraphs>56</Paragraphs>
  <Slides>26</Slides>
  <Notes>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26</vt:i4>
      </vt:variant>
    </vt:vector>
  </HeadingPairs>
  <TitlesOfParts>
    <vt:vector size="35" baseType="lpstr">
      <vt:lpstr>MS Mincho</vt:lpstr>
      <vt:lpstr>Arial</vt:lpstr>
      <vt:lpstr>Calibri</vt:lpstr>
      <vt:lpstr>Calibri Light</vt:lpstr>
      <vt:lpstr>Times</vt:lpstr>
      <vt:lpstr>Times New Roman</vt:lpstr>
      <vt:lpstr>Thème Office</vt:lpstr>
      <vt:lpstr>1_Thème Office</vt:lpstr>
      <vt:lpstr>2_Thème Office</vt:lpstr>
      <vt:lpstr>Sapir et l’International Auxiliary Language Association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Chloé Laplantine</dc:creator>
  <cp:lastModifiedBy>Microsoft Office User</cp:lastModifiedBy>
  <cp:revision>163</cp:revision>
  <cp:lastPrinted>2020-01-22T11:34:21Z</cp:lastPrinted>
  <dcterms:created xsi:type="dcterms:W3CDTF">2019-08-19T13:09:19Z</dcterms:created>
  <dcterms:modified xsi:type="dcterms:W3CDTF">2020-01-24T11:13:41Z</dcterms:modified>
</cp:coreProperties>
</file>