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63" r:id="rId5"/>
    <p:sldId id="262" r:id="rId6"/>
    <p:sldId id="264" r:id="rId7"/>
    <p:sldId id="265" r:id="rId8"/>
    <p:sldId id="269" r:id="rId9"/>
    <p:sldId id="267" r:id="rId1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FA6457FC-782E-4DBD-9C9F-513EBE909E48}">
          <p14:sldIdLst>
            <p14:sldId id="263"/>
            <p14:sldId id="262"/>
            <p14:sldId id="264"/>
            <p14:sldId id="265"/>
            <p14:sldId id="269"/>
            <p14:sldId id="26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EF29"/>
    <a:srgbClr val="03689E"/>
    <a:srgbClr val="00A3A6"/>
    <a:srgbClr val="EC36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798" autoAdjust="0"/>
  </p:normalViewPr>
  <p:slideViewPr>
    <p:cSldViewPr>
      <p:cViewPr varScale="1">
        <p:scale>
          <a:sx n="68" d="100"/>
          <a:sy n="68" d="100"/>
        </p:scale>
        <p:origin x="1240"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31DB64-835A-457C-95CF-4D6C8B70E85C}" type="datetimeFigureOut">
              <a:rPr lang="fr-FR" smtClean="0"/>
              <a:t>26/10/2022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E87C3D-FAFA-4295-B7A4-B4C643247C03}" type="slidenum">
              <a:rPr lang="fr-FR" smtClean="0"/>
              <a:t>‹N°›</a:t>
            </a:fld>
            <a:endParaRPr lang="fr-FR"/>
          </a:p>
        </p:txBody>
      </p:sp>
    </p:spTree>
    <p:extLst>
      <p:ext uri="{BB962C8B-B14F-4D97-AF65-F5344CB8AC3E}">
        <p14:creationId xmlns:p14="http://schemas.microsoft.com/office/powerpoint/2010/main" val="318166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FE87C3D-FAFA-4295-B7A4-B4C643247C03}" type="slidenum">
              <a:rPr lang="fr-FR" smtClean="0"/>
              <a:t>1</a:t>
            </a:fld>
            <a:endParaRPr lang="fr-FR"/>
          </a:p>
        </p:txBody>
      </p:sp>
    </p:spTree>
    <p:extLst>
      <p:ext uri="{BB962C8B-B14F-4D97-AF65-F5344CB8AC3E}">
        <p14:creationId xmlns:p14="http://schemas.microsoft.com/office/powerpoint/2010/main" val="3528748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Bonjour, </a:t>
            </a:r>
          </a:p>
          <a:p>
            <a:endParaRPr lang="fr-FR" dirty="0"/>
          </a:p>
          <a:p>
            <a:r>
              <a:rPr lang="fr-FR" dirty="0"/>
              <a:t>Je suis Laurianne Dimina doctorante, aujourd’hui, je vous présente les résultats d’une étude conduite dans le cadre du projet p-</a:t>
            </a:r>
            <a:r>
              <a:rPr lang="fr-FR" dirty="0" err="1"/>
              <a:t>probs</a:t>
            </a:r>
            <a:r>
              <a:rPr lang="fr-FR" dirty="0"/>
              <a:t> financé par l’Agence Nationale de la Recherche. Nous avons bénéficié de conseils et d’ingrédients protéiques de la part de l’entreprise Tereos. </a:t>
            </a:r>
          </a:p>
          <a:p>
            <a:endParaRPr lang="fr-FR" dirty="0"/>
          </a:p>
          <a:p>
            <a:r>
              <a:rPr lang="fr-FR" sz="1200" b="0" i="0" kern="1200" dirty="0">
                <a:solidFill>
                  <a:schemeClr val="tx1"/>
                </a:solidFill>
                <a:effectLst/>
                <a:latin typeface="+mn-lt"/>
                <a:ea typeface="+mn-ea"/>
                <a:cs typeface="+mn-cs"/>
              </a:rPr>
              <a:t>Horizon 2050, la demande en protéine animale devrait augmenter de 73% provoquant des tensions sans précédents sur les ressources naturelles</a:t>
            </a:r>
            <a:r>
              <a:rPr lang="fr-FR" dirty="0"/>
              <a:t>. </a:t>
            </a:r>
            <a:r>
              <a:rPr lang="fr-FR" sz="1200" b="0" i="0" kern="1200" dirty="0">
                <a:solidFill>
                  <a:schemeClr val="tx1"/>
                </a:solidFill>
                <a:effectLst/>
                <a:latin typeface="+mn-lt"/>
                <a:ea typeface="+mn-ea"/>
                <a:cs typeface="+mn-cs"/>
              </a:rPr>
              <a:t>Cette hausse est portée par </a:t>
            </a:r>
            <a:r>
              <a:rPr lang="fr-FR" sz="1200" dirty="0">
                <a:solidFill>
                  <a:srgbClr val="00044D"/>
                </a:solidFill>
              </a:rPr>
              <a:t>une explosion démographique et la convergence </a:t>
            </a:r>
            <a:r>
              <a:rPr lang="fr-FR" dirty="0">
                <a:solidFill>
                  <a:srgbClr val="00044D"/>
                </a:solidFill>
              </a:rPr>
              <a:t>des sociétés vers des régimes alimentaires occidentaux riches en protéines animales</a:t>
            </a:r>
            <a:r>
              <a:rPr lang="fr-FR" sz="1050" dirty="0">
                <a:solidFill>
                  <a:srgbClr val="00044D"/>
                </a:solidFill>
              </a:rPr>
              <a:t>.</a:t>
            </a:r>
            <a:r>
              <a:rPr lang="fr-FR" sz="1200" b="0" i="0" kern="1200" dirty="0">
                <a:solidFill>
                  <a:schemeClr val="tx1"/>
                </a:solidFill>
                <a:effectLst/>
                <a:latin typeface="+mn-lt"/>
                <a:ea typeface="+mn-ea"/>
                <a:cs typeface="+mn-cs"/>
              </a:rPr>
              <a:t> </a:t>
            </a:r>
          </a:p>
          <a:p>
            <a:endParaRPr lang="fr-FR" sz="1200" b="0" i="0" kern="1200" dirty="0">
              <a:solidFill>
                <a:schemeClr val="tx1"/>
              </a:solidFill>
              <a:effectLst/>
              <a:latin typeface="+mn-lt"/>
              <a:ea typeface="+mn-ea"/>
              <a:cs typeface="+mn-cs"/>
            </a:endParaRPr>
          </a:p>
          <a:p>
            <a:r>
              <a:rPr lang="fr-FR" dirty="0"/>
              <a:t>Ces éléments participent au paradigme de réduction des protéines animales d’origine animale au profit des protéines végétales, plus durables. </a:t>
            </a:r>
          </a:p>
          <a:p>
            <a:endParaRPr lang="fr-FR" dirty="0"/>
          </a:p>
          <a:p>
            <a:r>
              <a:rPr lang="fr-FR" dirty="0"/>
              <a:t>A ces aspects quantitatifs, s’ajoutent des aspects qualitatifs, les </a:t>
            </a:r>
            <a:r>
              <a:rPr lang="fr-FR" sz="1200" b="0" i="0" kern="1200" dirty="0">
                <a:solidFill>
                  <a:schemeClr val="tx1"/>
                </a:solidFill>
                <a:effectLst/>
                <a:latin typeface="+mn-lt"/>
                <a:ea typeface="+mn-ea"/>
                <a:cs typeface="+mn-cs"/>
              </a:rPr>
              <a:t>projections démographiques impliquant non seulement la hausse du nombre d’individus sur Terre mais également une nette progression du nombre de personnes âgées dont les besoins en protéines de qualité sont supérieurs. Les protéines végétales sont généralement moins digestibles et n’apportent pas l’ensemble des acides aminés indispensables lorsque consommées seules. En revanche, elles présentent de nombreux atouts et sont notamment associée à une réduction du risque </a:t>
            </a:r>
            <a:r>
              <a:rPr lang="fr-FR" sz="1200" b="0" i="0" kern="1200" dirty="0" err="1">
                <a:solidFill>
                  <a:schemeClr val="tx1"/>
                </a:solidFill>
                <a:effectLst/>
                <a:latin typeface="+mn-lt"/>
                <a:ea typeface="+mn-ea"/>
                <a:cs typeface="+mn-cs"/>
              </a:rPr>
              <a:t>cardiométabolique</a:t>
            </a:r>
            <a:r>
              <a:rPr lang="fr-FR" sz="1200" b="0" i="0" kern="1200" dirty="0">
                <a:solidFill>
                  <a:schemeClr val="tx1"/>
                </a:solidFill>
                <a:effectLst/>
                <a:latin typeface="+mn-lt"/>
                <a:ea typeface="+mn-ea"/>
                <a:cs typeface="+mn-cs"/>
              </a:rPr>
              <a:t>. </a:t>
            </a:r>
          </a:p>
          <a:p>
            <a:endParaRPr lang="fr-FR" sz="1200" b="0" i="0" kern="1200" dirty="0">
              <a:solidFill>
                <a:schemeClr val="tx1"/>
              </a:solidFill>
              <a:effectLst/>
              <a:latin typeface="+mn-lt"/>
              <a:ea typeface="+mn-ea"/>
              <a:cs typeface="+mn-cs"/>
            </a:endParaRPr>
          </a:p>
          <a:p>
            <a:r>
              <a:rPr lang="fr-FR" dirty="0"/>
              <a:t>Dans le cadre de ce projet, nous avons tenté d’associer les protéines végétales dans un mélange optimal pour bénéficier de leurs atouts tout en contournant leurs inconvénients. L’objectif de cette étude est l’</a:t>
            </a:r>
            <a:r>
              <a:rPr lang="fr-FR" sz="1200" b="1" dirty="0">
                <a:solidFill>
                  <a:srgbClr val="03689E"/>
                </a:solidFill>
                <a:latin typeface="Calibri" pitchFamily="34" charset="0"/>
                <a:cs typeface="Calibri" pitchFamily="34" charset="0"/>
                <a:sym typeface="Wingdings" pitchFamily="-28" charset="2"/>
              </a:rPr>
              <a:t>évaluation de la capacité d’un mélange protéique végétal à maintenir la masse maigre, la masse musculaire et sa fonctionnalité chez des rats âgés.</a:t>
            </a:r>
            <a:br>
              <a:rPr lang="fr-FR" dirty="0"/>
            </a:br>
            <a:endParaRPr lang="fr-FR" dirty="0"/>
          </a:p>
          <a:p>
            <a:endParaRPr lang="fr-FR" dirty="0"/>
          </a:p>
        </p:txBody>
      </p:sp>
      <p:sp>
        <p:nvSpPr>
          <p:cNvPr id="4" name="Espace réservé du numéro de diapositive 3"/>
          <p:cNvSpPr>
            <a:spLocks noGrp="1"/>
          </p:cNvSpPr>
          <p:nvPr>
            <p:ph type="sldNum" sz="quarter" idx="5"/>
          </p:nvPr>
        </p:nvSpPr>
        <p:spPr/>
        <p:txBody>
          <a:bodyPr/>
          <a:lstStyle/>
          <a:p>
            <a:fld id="{DFE87C3D-FAFA-4295-B7A4-B4C643247C03}" type="slidenum">
              <a:rPr lang="fr-FR" smtClean="0"/>
              <a:t>2</a:t>
            </a:fld>
            <a:endParaRPr lang="fr-FR"/>
          </a:p>
        </p:txBody>
      </p:sp>
    </p:spTree>
    <p:extLst>
      <p:ext uri="{BB962C8B-B14F-4D97-AF65-F5344CB8AC3E}">
        <p14:creationId xmlns:p14="http://schemas.microsoft.com/office/powerpoint/2010/main" val="56207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ts val="1960"/>
              </a:lnSpc>
              <a:spcBef>
                <a:spcPct val="0"/>
              </a:spcBef>
              <a:spcAft>
                <a:spcPts val="0"/>
              </a:spcAft>
              <a:buClrTx/>
              <a:buSzTx/>
              <a:buFont typeface="Wingdings" panose="05000000000000000000" pitchFamily="2" charset="2"/>
              <a:buNone/>
              <a:tabLst/>
              <a:defRPr/>
            </a:pPr>
            <a:r>
              <a:rPr lang="fr-FR" dirty="0"/>
              <a:t>Les protéines végétales présentent des compositions en AA très diverses et en les assemblant il est possible de composer à façon un profil d’AA bien spécifique. </a:t>
            </a:r>
          </a:p>
          <a:p>
            <a:pPr marL="0" indent="0">
              <a:lnSpc>
                <a:spcPts val="1960"/>
              </a:lnSpc>
              <a:spcBef>
                <a:spcPct val="0"/>
              </a:spcBef>
              <a:buFont typeface="Wingdings" panose="05000000000000000000" pitchFamily="2" charset="2"/>
              <a:buNone/>
            </a:pPr>
            <a:endParaRPr lang="fr-FR" dirty="0"/>
          </a:p>
          <a:p>
            <a:pPr marL="0" marR="0" lvl="0" indent="0" algn="l" defTabSz="914400" rtl="0" eaLnBrk="1" fontAlgn="auto" latinLnBrk="0" hangingPunct="1">
              <a:lnSpc>
                <a:spcPts val="1960"/>
              </a:lnSpc>
              <a:spcBef>
                <a:spcPct val="0"/>
              </a:spcBef>
              <a:spcAft>
                <a:spcPts val="0"/>
              </a:spcAft>
              <a:buClrTx/>
              <a:buSzTx/>
              <a:buFont typeface="Wingdings" panose="05000000000000000000" pitchFamily="2" charset="2"/>
              <a:buNone/>
              <a:tabLst/>
              <a:defRPr/>
            </a:pPr>
            <a:r>
              <a:rPr lang="fr-FR" dirty="0"/>
              <a:t>Nous avons défini des contraintes et rapporté ces contraintes à un poids de 35g qui correspond à l’</a:t>
            </a:r>
            <a:r>
              <a:rPr lang="fr-FR" dirty="0">
                <a:solidFill>
                  <a:srgbClr val="00044D"/>
                </a:solidFill>
              </a:rPr>
              <a:t>apport optimal pour maintenir la synthèse des protéines musculaires </a:t>
            </a:r>
            <a:r>
              <a:rPr lang="fr-FR" sz="1050" dirty="0">
                <a:solidFill>
                  <a:srgbClr val="00044D"/>
                </a:solidFill>
              </a:rPr>
              <a:t>chez la personne âgée. </a:t>
            </a:r>
          </a:p>
          <a:p>
            <a:pPr marL="0" indent="0">
              <a:lnSpc>
                <a:spcPts val="1960"/>
              </a:lnSpc>
              <a:spcBef>
                <a:spcPct val="0"/>
              </a:spcBef>
              <a:buFont typeface="Wingdings" panose="05000000000000000000" pitchFamily="2" charset="2"/>
              <a:buNone/>
            </a:pPr>
            <a:endParaRPr lang="fr-FR" dirty="0"/>
          </a:p>
          <a:p>
            <a:pPr marL="0" indent="0">
              <a:lnSpc>
                <a:spcPts val="1960"/>
              </a:lnSpc>
              <a:spcBef>
                <a:spcPct val="0"/>
              </a:spcBef>
              <a:buFont typeface="Wingdings" panose="05000000000000000000" pitchFamily="2" charset="2"/>
              <a:buNone/>
            </a:pPr>
            <a:r>
              <a:rPr lang="fr-FR" dirty="0"/>
              <a:t>1° le mélange devait satisfaire le besoin de l’adulte pour l’ensemble des acides aminés indispensable</a:t>
            </a:r>
          </a:p>
          <a:p>
            <a:pPr marL="0" marR="0" lvl="0" indent="0" algn="l" defTabSz="914400" rtl="0" eaLnBrk="1" fontAlgn="auto" latinLnBrk="0" hangingPunct="1">
              <a:lnSpc>
                <a:spcPts val="1960"/>
              </a:lnSpc>
              <a:spcBef>
                <a:spcPct val="0"/>
              </a:spcBef>
              <a:spcAft>
                <a:spcPts val="0"/>
              </a:spcAft>
              <a:buClrTx/>
              <a:buSzTx/>
              <a:buFont typeface="Wingdings" panose="05000000000000000000" pitchFamily="2" charset="2"/>
              <a:buNone/>
              <a:tabLst/>
              <a:defRPr/>
            </a:pPr>
            <a:r>
              <a:rPr lang="fr-FR" dirty="0"/>
              <a:t>2° le mélange être riche en leucine pour maximiser la </a:t>
            </a:r>
            <a:r>
              <a:rPr lang="en-US" dirty="0" err="1">
                <a:solidFill>
                  <a:srgbClr val="00044D"/>
                </a:solidFill>
              </a:rPr>
              <a:t>réponse</a:t>
            </a:r>
            <a:r>
              <a:rPr lang="en-US" dirty="0">
                <a:solidFill>
                  <a:srgbClr val="00044D"/>
                </a:solidFill>
              </a:rPr>
              <a:t> </a:t>
            </a:r>
            <a:r>
              <a:rPr lang="en-US" dirty="0" err="1">
                <a:solidFill>
                  <a:srgbClr val="00044D"/>
                </a:solidFill>
              </a:rPr>
              <a:t>anabolique</a:t>
            </a:r>
            <a:r>
              <a:rPr lang="en-US" dirty="0">
                <a:solidFill>
                  <a:srgbClr val="00044D"/>
                </a:solidFill>
              </a:rPr>
              <a:t> </a:t>
            </a:r>
            <a:r>
              <a:rPr lang="en-US" dirty="0" err="1">
                <a:solidFill>
                  <a:srgbClr val="00044D"/>
                </a:solidFill>
              </a:rPr>
              <a:t>postprandiale</a:t>
            </a:r>
            <a:r>
              <a:rPr lang="en-US" dirty="0">
                <a:solidFill>
                  <a:srgbClr val="00044D"/>
                </a:solidFill>
              </a:rPr>
              <a:t> du mélange </a:t>
            </a:r>
            <a:r>
              <a:rPr lang="en-US" sz="1050" dirty="0">
                <a:solidFill>
                  <a:srgbClr val="00044D"/>
                </a:solidFill>
              </a:rPr>
              <a:t>et riche </a:t>
            </a:r>
            <a:r>
              <a:rPr lang="en-US" sz="1050" dirty="0" err="1">
                <a:solidFill>
                  <a:srgbClr val="00044D"/>
                </a:solidFill>
              </a:rPr>
              <a:t>en</a:t>
            </a:r>
            <a:r>
              <a:rPr lang="en-US" sz="1050" dirty="0">
                <a:solidFill>
                  <a:srgbClr val="00044D"/>
                </a:solidFill>
              </a:rPr>
              <a:t> cysteine et arginine </a:t>
            </a:r>
            <a:r>
              <a:rPr lang="fr-FR" sz="1050" dirty="0">
                <a:solidFill>
                  <a:srgbClr val="00044D"/>
                </a:solidFill>
              </a:rPr>
              <a:t>pour </a:t>
            </a:r>
            <a:r>
              <a:rPr lang="fr-FR" sz="1200" dirty="0">
                <a:solidFill>
                  <a:srgbClr val="181818"/>
                </a:solidFill>
                <a:sym typeface="Wingdings" panose="05000000000000000000" pitchFamily="2" charset="2"/>
              </a:rPr>
              <a:t>prévenir les dysfonctionnements endothéliaux et l’inflammation de bas grade</a:t>
            </a:r>
            <a:r>
              <a:rPr lang="fr-FR" sz="1200" dirty="0">
                <a:solidFill>
                  <a:srgbClr val="181818"/>
                </a:solidFill>
              </a:rPr>
              <a:t>.</a:t>
            </a:r>
            <a:r>
              <a:rPr lang="fr-FR" sz="1200" dirty="0">
                <a:solidFill>
                  <a:srgbClr val="181818"/>
                </a:solidFill>
                <a:sym typeface="Wingdings" panose="05000000000000000000" pitchFamily="2" charset="2"/>
              </a:rPr>
              <a:t> </a:t>
            </a:r>
            <a:endParaRPr lang="fr-FR" dirty="0"/>
          </a:p>
          <a:p>
            <a:pPr marL="0" indent="0">
              <a:lnSpc>
                <a:spcPts val="1960"/>
              </a:lnSpc>
              <a:spcBef>
                <a:spcPct val="0"/>
              </a:spcBef>
              <a:buFont typeface="Wingdings" panose="05000000000000000000" pitchFamily="2" charset="2"/>
              <a:buNone/>
            </a:pPr>
            <a:endParaRPr lang="fr-FR" dirty="0"/>
          </a:p>
          <a:p>
            <a:pPr marL="0" indent="0">
              <a:lnSpc>
                <a:spcPts val="1960"/>
              </a:lnSpc>
              <a:spcBef>
                <a:spcPct val="0"/>
              </a:spcBef>
              <a:buFont typeface="Wingdings" panose="05000000000000000000" pitchFamily="2" charset="2"/>
              <a:buNone/>
            </a:pPr>
            <a:r>
              <a:rPr lang="fr-FR" dirty="0"/>
              <a:t>In fine, l’algorithme d’optimisation linéaire parvient à trouver une solution satisfaisant l’ensemble des contraintes. C’est le mélange que nous avons sélectionné pour conduire les expérimentations animale et cliniques. Il est composé de 5 sources protéiques issues du riz brun, de la pomme de terre, du lupin, du maïs et du canola. </a:t>
            </a:r>
          </a:p>
          <a:p>
            <a:pPr marL="0" indent="0">
              <a:lnSpc>
                <a:spcPts val="1960"/>
              </a:lnSpc>
              <a:spcBef>
                <a:spcPct val="0"/>
              </a:spcBef>
              <a:buFont typeface="Wingdings" panose="05000000000000000000" pitchFamily="2" charset="2"/>
              <a:buNone/>
            </a:pPr>
            <a:endParaRPr lang="fr-FR" sz="1050" dirty="0">
              <a:solidFill>
                <a:srgbClr val="181818"/>
              </a:solidFill>
              <a:sym typeface="Wingdings" panose="05000000000000000000" pitchFamily="2" charset="2"/>
            </a:endParaRPr>
          </a:p>
          <a:p>
            <a:pPr marL="0" indent="0">
              <a:lnSpc>
                <a:spcPts val="1960"/>
              </a:lnSpc>
              <a:spcBef>
                <a:spcPct val="0"/>
              </a:spcBef>
              <a:buFont typeface="Wingdings" panose="05000000000000000000" pitchFamily="2" charset="2"/>
              <a:buNone/>
            </a:pPr>
            <a:r>
              <a:rPr lang="fr-FR" sz="1050" dirty="0">
                <a:solidFill>
                  <a:srgbClr val="181818"/>
                </a:solidFill>
                <a:sym typeface="Wingdings" panose="05000000000000000000" pitchFamily="2" charset="2"/>
              </a:rPr>
              <a:t>Pour l’expérimentation animale, le modèle de sarcopénie utilisé est le rat vieillissant. Des rats </a:t>
            </a:r>
            <a:r>
              <a:rPr lang="fr-FR" sz="1050" dirty="0" err="1">
                <a:solidFill>
                  <a:srgbClr val="181818"/>
                </a:solidFill>
                <a:sym typeface="Wingdings" panose="05000000000000000000" pitchFamily="2" charset="2"/>
              </a:rPr>
              <a:t>Wistar</a:t>
            </a:r>
            <a:r>
              <a:rPr lang="fr-FR" sz="1050" dirty="0">
                <a:solidFill>
                  <a:srgbClr val="181818"/>
                </a:solidFill>
                <a:sym typeface="Wingdings" panose="05000000000000000000" pitchFamily="2" charset="2"/>
              </a:rPr>
              <a:t> mâles de 18 mois les rats ont été randomisés dans 4 groupes régimes </a:t>
            </a:r>
            <a:r>
              <a:rPr lang="fr-FR" sz="1050" dirty="0" err="1">
                <a:solidFill>
                  <a:srgbClr val="181818"/>
                </a:solidFill>
                <a:sym typeface="Wingdings" panose="05000000000000000000" pitchFamily="2" charset="2"/>
              </a:rPr>
              <a:t>adlibitum</a:t>
            </a:r>
            <a:r>
              <a:rPr lang="fr-FR" sz="1050" dirty="0">
                <a:solidFill>
                  <a:srgbClr val="181818"/>
                </a:solidFill>
                <a:sym typeface="Wingdings" panose="05000000000000000000" pitchFamily="2" charset="2"/>
              </a:rPr>
              <a:t> suivant : </a:t>
            </a:r>
          </a:p>
          <a:p>
            <a:pPr marL="0" indent="0">
              <a:lnSpc>
                <a:spcPts val="1960"/>
              </a:lnSpc>
              <a:spcBef>
                <a:spcPct val="0"/>
              </a:spcBef>
              <a:buFont typeface="Wingdings" panose="05000000000000000000" pitchFamily="2" charset="2"/>
              <a:buNone/>
            </a:pPr>
            <a:endParaRPr lang="fr-FR" sz="1050" dirty="0">
              <a:solidFill>
                <a:srgbClr val="181818"/>
              </a:solidFill>
              <a:sym typeface="Wingdings" panose="05000000000000000000" pitchFamily="2" charset="2"/>
            </a:endParaRPr>
          </a:p>
          <a:p>
            <a:pPr marL="171450" indent="-171450">
              <a:lnSpc>
                <a:spcPts val="1960"/>
              </a:lnSpc>
              <a:spcBef>
                <a:spcPct val="0"/>
              </a:spcBef>
              <a:buFontTx/>
              <a:buChar char="-"/>
            </a:pPr>
            <a:r>
              <a:rPr lang="fr-FR" sz="1050" dirty="0">
                <a:solidFill>
                  <a:srgbClr val="181818"/>
                </a:solidFill>
                <a:sym typeface="Wingdings" panose="05000000000000000000" pitchFamily="2" charset="2"/>
              </a:rPr>
              <a:t>Des croquettes standard formulées selon l’AIN-93M avec le mélange végétal optimisé ou des protéines de lait (12g/kg). </a:t>
            </a:r>
          </a:p>
          <a:p>
            <a:pPr marL="171450" marR="0" lvl="0" indent="-171450" algn="l" defTabSz="914400" rtl="0" eaLnBrk="1" fontAlgn="auto" latinLnBrk="0" hangingPunct="1">
              <a:lnSpc>
                <a:spcPts val="1960"/>
              </a:lnSpc>
              <a:spcBef>
                <a:spcPct val="0"/>
              </a:spcBef>
              <a:spcAft>
                <a:spcPts val="0"/>
              </a:spcAft>
              <a:buClrTx/>
              <a:buSzTx/>
              <a:buFontTx/>
              <a:buChar char="-"/>
              <a:tabLst/>
              <a:defRPr/>
            </a:pPr>
            <a:r>
              <a:rPr lang="fr-FR" sz="1050" dirty="0">
                <a:solidFill>
                  <a:srgbClr val="181818"/>
                </a:solidFill>
                <a:sym typeface="Wingdings" panose="05000000000000000000" pitchFamily="2" charset="2"/>
              </a:rPr>
              <a:t>Des régimes occidentaux riche en lard et saccharose, avec le mélange végétal optimisé ou des protéines de lait (15g/kg). </a:t>
            </a:r>
          </a:p>
          <a:p>
            <a:pPr marL="285750" indent="-285750">
              <a:lnSpc>
                <a:spcPts val="1960"/>
              </a:lnSpc>
              <a:spcBef>
                <a:spcPct val="0"/>
              </a:spcBef>
              <a:buFont typeface="Wingdings" panose="05000000000000000000" pitchFamily="2" charset="2"/>
              <a:buChar char="à"/>
            </a:pPr>
            <a:endParaRPr lang="en-US" sz="1050" dirty="0">
              <a:solidFill>
                <a:srgbClr val="00044D"/>
              </a:solidFill>
            </a:endParaRPr>
          </a:p>
          <a:p>
            <a:r>
              <a:rPr lang="fr-FR" dirty="0"/>
              <a:t>L’intervention nutritionnelle a duré 4 mois avec les suivi hebdomadaires du poids et de la consommation alimentaire. Tous les 2 mois, des prélèvements sanguins à jeun au niveau de la queue des rats et des mesures de composition corporelle par RMN. </a:t>
            </a:r>
          </a:p>
          <a:p>
            <a:r>
              <a:rPr lang="fr-FR" dirty="0"/>
              <a:t>Au début et à la fin de l’’expérience, la fonctionnalité musculaire a été évaluée via le système d’analyse de locomotion Catwalk où il est demandé aux animaux de parcourir un tunnel. </a:t>
            </a:r>
          </a:p>
          <a:p>
            <a:endParaRPr lang="fr-FR" dirty="0"/>
          </a:p>
          <a:p>
            <a:r>
              <a:rPr lang="fr-FR" dirty="0"/>
              <a:t>Enfin, 20 min avant le sacrifice, une surcharge de valine C-13 a été injecté dans la queue des animaux soit à jeun soit nourris; puis divers tissus dont les muscles des membres postérieurs ont été prélevés afin d’évaluer la vitesse de synthèse protéique musculaire. </a:t>
            </a:r>
          </a:p>
        </p:txBody>
      </p:sp>
      <p:sp>
        <p:nvSpPr>
          <p:cNvPr id="4" name="Espace réservé du numéro de diapositive 3"/>
          <p:cNvSpPr>
            <a:spLocks noGrp="1"/>
          </p:cNvSpPr>
          <p:nvPr>
            <p:ph type="sldNum" sz="quarter" idx="5"/>
          </p:nvPr>
        </p:nvSpPr>
        <p:spPr/>
        <p:txBody>
          <a:bodyPr/>
          <a:lstStyle/>
          <a:p>
            <a:fld id="{DFE87C3D-FAFA-4295-B7A4-B4C643247C03}" type="slidenum">
              <a:rPr lang="fr-FR" smtClean="0"/>
              <a:t>3</a:t>
            </a:fld>
            <a:endParaRPr lang="fr-FR"/>
          </a:p>
        </p:txBody>
      </p:sp>
    </p:spTree>
    <p:extLst>
      <p:ext uri="{BB962C8B-B14F-4D97-AF65-F5344CB8AC3E}">
        <p14:creationId xmlns:p14="http://schemas.microsoft.com/office/powerpoint/2010/main" val="3433968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Quasiment dès le début de l’expérience, les rats nourris avec des régimes standards à base de lait consomment plus d’aliment que les rats nourris à base de protéine végétal. Cet écart se réduit à la fin de l’expérience. Après vérifications, l'ingéré protéique moyen n’était pas significativement différent entre les groupes. </a:t>
            </a:r>
          </a:p>
          <a:p>
            <a:endParaRPr lang="fr-FR" dirty="0"/>
          </a:p>
          <a:p>
            <a:r>
              <a:rPr lang="fr-FR" dirty="0"/>
              <a:t>Pour les rats nourris avec les régimes hyper-énergétiques « occidentaux », ils ont moins mangé que les rats nourris avec des croquettes standard comme attendu. Cet écart se maintient jusqu’à la fin de l’expérience. </a:t>
            </a:r>
          </a:p>
          <a:p>
            <a:pPr algn="just" defTabSz="885825">
              <a:lnSpc>
                <a:spcPct val="80000"/>
              </a:lnSpc>
              <a:buFont typeface="Wingdings" panose="05000000000000000000" pitchFamily="2" charset="2"/>
              <a:buChar char="Ø"/>
              <a:tabLst>
                <a:tab pos="176213" algn="l"/>
                <a:tab pos="530225" algn="l"/>
                <a:tab pos="1798638" algn="l"/>
                <a:tab pos="3230563" algn="l"/>
                <a:tab pos="6457950" algn="l"/>
              </a:tabLst>
              <a:defRPr/>
            </a:pPr>
            <a:endParaRPr lang="fr-FR" sz="1200" dirty="0">
              <a:solidFill>
                <a:srgbClr val="03689E"/>
              </a:solidFill>
              <a:latin typeface="Calibri" pitchFamily="34" charset="0"/>
              <a:cs typeface="Calibri" pitchFamily="34" charset="0"/>
              <a:sym typeface="Wingdings" pitchFamily="-28" charset="2"/>
            </a:endParaRPr>
          </a:p>
          <a:p>
            <a:pPr algn="just" defTabSz="885825">
              <a:lnSpc>
                <a:spcPct val="80000"/>
              </a:lnSpc>
              <a:buFont typeface="Wingdings" panose="05000000000000000000" pitchFamily="2" charset="2"/>
              <a:buNone/>
              <a:tabLst>
                <a:tab pos="176213" algn="l"/>
                <a:tab pos="530225" algn="l"/>
                <a:tab pos="1798638" algn="l"/>
                <a:tab pos="3230563" algn="l"/>
                <a:tab pos="6457950" algn="l"/>
              </a:tabLst>
              <a:defRPr/>
            </a:pPr>
            <a:r>
              <a:rPr lang="fr-FR" dirty="0"/>
              <a:t>les régimes occidentaux ont permis aux rats de conserver leur masse maigre plus longtemps puisqu’ils semblent épargnés les 2 premiers mois. Après 4 mois, les animaux nourris avec les régimes hyper-énergétiques rejoignent ceux nourris avec les régimes standards. Il n'y a plus de différences significatives de masse maigre ou de masse musculaire entre les groupes quelle que soit la nature des protéines.</a:t>
            </a:r>
            <a:endParaRPr lang="fr-FR" sz="1200" dirty="0">
              <a:solidFill>
                <a:srgbClr val="03689E"/>
              </a:solidFill>
              <a:latin typeface="Calibri" pitchFamily="34" charset="0"/>
              <a:cs typeface="Calibri" pitchFamily="34" charset="0"/>
              <a:sym typeface="Wingdings" pitchFamily="-28" charset="2"/>
            </a:endParaRPr>
          </a:p>
          <a:p>
            <a:endParaRPr lang="fr-FR" dirty="0"/>
          </a:p>
          <a:p>
            <a:pPr algn="just" defTabSz="885825">
              <a:lnSpc>
                <a:spcPct val="80000"/>
              </a:lnSpc>
              <a:buFont typeface="Wingdings" panose="05000000000000000000" pitchFamily="2" charset="2"/>
              <a:buChar char="Ø"/>
              <a:tabLst>
                <a:tab pos="176213" algn="l"/>
                <a:tab pos="530225" algn="l"/>
                <a:tab pos="1798638" algn="l"/>
                <a:tab pos="3230563" algn="l"/>
                <a:tab pos="6457950" algn="l"/>
              </a:tabLst>
              <a:defRPr/>
            </a:pPr>
            <a:r>
              <a:rPr lang="fr-FR" sz="1200" dirty="0">
                <a:solidFill>
                  <a:srgbClr val="03689E"/>
                </a:solidFill>
                <a:latin typeface="Calibri" pitchFamily="34" charset="0"/>
                <a:cs typeface="Calibri" pitchFamily="34" charset="0"/>
                <a:sym typeface="Wingdings" pitchFamily="-28" charset="2"/>
              </a:rPr>
              <a:t>En réduisant leur prise alimentaire, les animaux nourris avec les régimes occidentaux ont limité les effets délétères attendus sur le métabolisme glucidique. Cela ne nous a pas permis d’étudier l’effet spécifique des protéines végétales en contexte de forte dysrégulation métabolique et d’insulinorésistance.</a:t>
            </a:r>
          </a:p>
          <a:p>
            <a:pPr algn="just" defTabSz="885825">
              <a:lnSpc>
                <a:spcPct val="80000"/>
              </a:lnSpc>
              <a:buFont typeface="Wingdings" panose="05000000000000000000" pitchFamily="2" charset="2"/>
              <a:buNone/>
              <a:tabLst>
                <a:tab pos="176213" algn="l"/>
                <a:tab pos="530225" algn="l"/>
                <a:tab pos="1798638" algn="l"/>
                <a:tab pos="3230563" algn="l"/>
                <a:tab pos="6457950" algn="l"/>
              </a:tabLst>
              <a:defRPr/>
            </a:pPr>
            <a:endParaRPr lang="fr-FR" sz="1200" dirty="0">
              <a:solidFill>
                <a:srgbClr val="03689E"/>
              </a:solidFill>
              <a:latin typeface="Calibri" pitchFamily="34" charset="0"/>
              <a:cs typeface="Calibri" pitchFamily="34" charset="0"/>
              <a:sym typeface="Wingdings" pitchFamily="-28" charset="2"/>
            </a:endParaRPr>
          </a:p>
        </p:txBody>
      </p:sp>
      <p:sp>
        <p:nvSpPr>
          <p:cNvPr id="4" name="Espace réservé du numéro de diapositive 3"/>
          <p:cNvSpPr>
            <a:spLocks noGrp="1"/>
          </p:cNvSpPr>
          <p:nvPr>
            <p:ph type="sldNum" sz="quarter" idx="5"/>
          </p:nvPr>
        </p:nvSpPr>
        <p:spPr/>
        <p:txBody>
          <a:bodyPr/>
          <a:lstStyle/>
          <a:p>
            <a:fld id="{DFE87C3D-FAFA-4295-B7A4-B4C643247C03}" type="slidenum">
              <a:rPr lang="fr-FR" smtClean="0"/>
              <a:t>4</a:t>
            </a:fld>
            <a:endParaRPr lang="fr-FR"/>
          </a:p>
        </p:txBody>
      </p:sp>
    </p:spTree>
    <p:extLst>
      <p:ext uri="{BB962C8B-B14F-4D97-AF65-F5344CB8AC3E}">
        <p14:creationId xmlns:p14="http://schemas.microsoft.com/office/powerpoint/2010/main" val="3028799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prise alimentaire a provoqué une augmentation de la vitesse de synthèse protéique (ASR, g/h) dans le muscle gastrocnémien (+13% par rapport à l’état post-absorptif). La nature des protéines et le niveau d’énergie n’ont pas affecté les ASR et leur variation postprandiale. </a:t>
            </a:r>
          </a:p>
          <a:p>
            <a:endParaRPr lang="fr-FR" dirty="0"/>
          </a:p>
          <a:p>
            <a:r>
              <a:rPr lang="fr-FR" dirty="0"/>
              <a:t>Concernant l’effet de l’âge sur la locomotion, nous nous attendions à ce qu’il soit délétère et ceci de manière flagrante. Cependant l’analyse des paramètres significativement affectés par le temps n’est pas simple. Par exemple, pour aller au bout de la piste, le nombre de pas diminue avec l’âge. On pourrait imaginer que les rats améliorent leur foulée au cours du vieillissement, c’est contre-intuitif. </a:t>
            </a:r>
          </a:p>
          <a:p>
            <a:r>
              <a:rPr lang="fr-FR" dirty="0"/>
              <a:t>En parallèle, la cadence est réduite chez les vieux rats comparément au début de l’expérience. On pourrait donc émettre l’hypothèse que le nombre de pas n’est pas réduit chez les vieux rats du fait d’une amélioration de la foulée mais simplement du fait que les rats connaissent mieux le parcours. En effet, ils connaissent bien la tâche puisqu’elle est répétée chez le même animal. </a:t>
            </a:r>
          </a:p>
          <a:p>
            <a:endParaRPr lang="fr-FR" dirty="0"/>
          </a:p>
          <a:p>
            <a:r>
              <a:rPr lang="fr-FR" dirty="0"/>
              <a:t>Cette hypothèse est compatible avec les différences significatives de vitesse de mouvement des pas entre le début et la fin de l’expérience. Ce paramètre est calculé comme le rapport entre la distance entre 2 placements successifs de la même patte et la durée que la patte passe en l’air. Puisque la distance n’est pas significativement affectée au cours du temps, c’est la durée de la phase d’oscillation qui a augmenté. Cela pourrait traduire un effet délétère du vieillissement sur la locomotion. Pour ce même paramètre l’effet de la source protéique n’est pas significatif. </a:t>
            </a:r>
          </a:p>
        </p:txBody>
      </p:sp>
      <p:sp>
        <p:nvSpPr>
          <p:cNvPr id="4" name="Espace réservé du numéro de diapositive 3"/>
          <p:cNvSpPr>
            <a:spLocks noGrp="1"/>
          </p:cNvSpPr>
          <p:nvPr>
            <p:ph type="sldNum" sz="quarter" idx="5"/>
          </p:nvPr>
        </p:nvSpPr>
        <p:spPr/>
        <p:txBody>
          <a:bodyPr/>
          <a:lstStyle/>
          <a:p>
            <a:fld id="{DFE87C3D-FAFA-4295-B7A4-B4C643247C03}" type="slidenum">
              <a:rPr lang="fr-FR" smtClean="0"/>
              <a:t>5</a:t>
            </a:fld>
            <a:endParaRPr lang="fr-FR"/>
          </a:p>
        </p:txBody>
      </p:sp>
    </p:spTree>
    <p:extLst>
      <p:ext uri="{BB962C8B-B14F-4D97-AF65-F5344CB8AC3E}">
        <p14:creationId xmlns:p14="http://schemas.microsoft.com/office/powerpoint/2010/main" val="4035553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nSpc>
                <a:spcPts val="1960"/>
              </a:lnSpc>
              <a:spcBef>
                <a:spcPct val="0"/>
              </a:spcBef>
              <a:buFont typeface="Wingdings" panose="05000000000000000000" pitchFamily="2" charset="2"/>
              <a:buNone/>
            </a:pPr>
            <a:r>
              <a:rPr lang="fr-FR"/>
              <a:t>Dans </a:t>
            </a:r>
            <a:r>
              <a:rPr lang="fr-FR" dirty="0"/>
              <a:t>ce modèle de rat âgé, sur le long terme, nous avons montré qu'un mélange approprié de protéines végétales peut remplacer de manière satisfaisante les protéines du lait. En effet, il n'entraîne aucune différence sur la réponse de la synthèse des protéines musculaires à l'alimentation ; et sur l'évolution de la masse maigre et de la masse musculaire au cours du vieillissement. Ces résultats offrent une preuve de concept innovante d'un point de vue nutritionnel : des mélanges de protéines végétales bien conçus peuvent avoir une valeur nutritionnelle élevée même dans des situations exigeantes telles que le métabolisme protéique vieillissant. </a:t>
            </a:r>
          </a:p>
        </p:txBody>
      </p:sp>
      <p:sp>
        <p:nvSpPr>
          <p:cNvPr id="4" name="Espace réservé du numéro de diapositive 3"/>
          <p:cNvSpPr>
            <a:spLocks noGrp="1"/>
          </p:cNvSpPr>
          <p:nvPr>
            <p:ph type="sldNum" sz="quarter" idx="5"/>
          </p:nvPr>
        </p:nvSpPr>
        <p:spPr/>
        <p:txBody>
          <a:bodyPr/>
          <a:lstStyle/>
          <a:p>
            <a:fld id="{DFE87C3D-FAFA-4295-B7A4-B4C643247C03}" type="slidenum">
              <a:rPr lang="fr-FR" smtClean="0"/>
              <a:t>6</a:t>
            </a:fld>
            <a:endParaRPr lang="fr-FR"/>
          </a:p>
        </p:txBody>
      </p:sp>
    </p:spTree>
    <p:extLst>
      <p:ext uri="{BB962C8B-B14F-4D97-AF65-F5344CB8AC3E}">
        <p14:creationId xmlns:p14="http://schemas.microsoft.com/office/powerpoint/2010/main" val="3898836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536" y="3363838"/>
            <a:ext cx="5472608" cy="864096"/>
          </a:xfrm>
        </p:spPr>
        <p:txBody>
          <a:bodyPr>
            <a:normAutofit/>
          </a:bodyPr>
          <a:lstStyle>
            <a:lvl1pPr marL="0" indent="0" algn="l">
              <a:buNone/>
              <a:defRPr sz="2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2" name="Picture 6" descr="Diagram&#10;&#10;Description automatically generated">
            <a:extLst>
              <a:ext uri="{FF2B5EF4-FFF2-40B4-BE49-F238E27FC236}">
                <a16:creationId xmlns:a16="http://schemas.microsoft.com/office/drawing/2014/main" id="{F34149E9-1CBD-3C7B-EE46-0F164DD990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
            <a:ext cx="9144000" cy="5149424"/>
          </a:xfrm>
          <a:prstGeom prst="rect">
            <a:avLst/>
          </a:prstGeom>
        </p:spPr>
      </p:pic>
    </p:spTree>
    <p:extLst>
      <p:ext uri="{BB962C8B-B14F-4D97-AF65-F5344CB8AC3E}">
        <p14:creationId xmlns:p14="http://schemas.microsoft.com/office/powerpoint/2010/main" val="1467930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7720" y="331030"/>
            <a:ext cx="8229600" cy="435695"/>
          </a:xfrm>
        </p:spPr>
        <p:txBody>
          <a:bodyPr/>
          <a:lstStyle/>
          <a:p>
            <a:r>
              <a:rPr lang="en-US" dirty="0"/>
              <a:t>Click to edit Master title style</a:t>
            </a:r>
            <a:endParaRPr lang="en-GB" dirty="0"/>
          </a:p>
        </p:txBody>
      </p:sp>
      <p:sp>
        <p:nvSpPr>
          <p:cNvPr id="3" name="Content Placeholder 2"/>
          <p:cNvSpPr>
            <a:spLocks noGrp="1"/>
          </p:cNvSpPr>
          <p:nvPr>
            <p:ph idx="1"/>
          </p:nvPr>
        </p:nvSpPr>
        <p:spPr>
          <a:xfrm>
            <a:off x="457200" y="1491630"/>
            <a:ext cx="8219256" cy="3102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95358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79932"/>
            <a:ext cx="7772400" cy="37375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a:defRPr sz="1600"/>
            </a:lvl1pPr>
          </a:lstStyle>
          <a:p>
            <a:fld id="{786991FE-9074-4348-BA3B-34A9EA4B9583}" type="datetimeFigureOut">
              <a:rPr lang="en-GB" smtClean="0"/>
              <a:pPr/>
              <a:t>26/10/2022</a:t>
            </a:fld>
            <a:endParaRPr lang="en-GB"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sz="1600"/>
            </a:lvl1pPr>
          </a:lstStyle>
          <a:p>
            <a:endParaRPr lang="en-GB" dirty="0"/>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lvl1pPr>
              <a:defRPr sz="1600"/>
            </a:lvl1pPr>
          </a:lstStyle>
          <a:p>
            <a:fld id="{7DE8EE3C-D050-4748-AFC8-B31F0092B45D}" type="slidenum">
              <a:rPr lang="en-GB" smtClean="0"/>
              <a:pPr/>
              <a:t>‹N°›</a:t>
            </a:fld>
            <a:endParaRPr lang="en-GB" dirty="0"/>
          </a:p>
        </p:txBody>
      </p:sp>
    </p:spTree>
    <p:extLst>
      <p:ext uri="{BB962C8B-B14F-4D97-AF65-F5344CB8AC3E}">
        <p14:creationId xmlns:p14="http://schemas.microsoft.com/office/powerpoint/2010/main" val="3910561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786991FE-9074-4348-BA3B-34A9EA4B9583}" type="datetimeFigureOut">
              <a:rPr lang="en-GB" smtClean="0"/>
              <a:t>26/10/2022</a:t>
            </a:fld>
            <a:endParaRPr lang="en-GB"/>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7DE8EE3C-D050-4748-AFC8-B31F0092B45D}" type="slidenum">
              <a:rPr lang="en-GB" smtClean="0"/>
              <a:t>‹N°›</a:t>
            </a:fld>
            <a:endParaRPr lang="en-GB"/>
          </a:p>
        </p:txBody>
      </p:sp>
    </p:spTree>
    <p:extLst>
      <p:ext uri="{BB962C8B-B14F-4D97-AF65-F5344CB8AC3E}">
        <p14:creationId xmlns:p14="http://schemas.microsoft.com/office/powerpoint/2010/main" val="744165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4767264"/>
            <a:ext cx="2133600" cy="273844"/>
          </a:xfrm>
          <a:prstGeom prst="rect">
            <a:avLst/>
          </a:prstGeom>
        </p:spPr>
        <p:txBody>
          <a:bodyPr/>
          <a:lstStyle/>
          <a:p>
            <a:fld id="{786991FE-9074-4348-BA3B-34A9EA4B9583}" type="datetimeFigureOut">
              <a:rPr lang="en-GB" smtClean="0"/>
              <a:t>26/10/2022</a:t>
            </a:fld>
            <a:endParaRPr lang="en-GB"/>
          </a:p>
        </p:txBody>
      </p:sp>
      <p:sp>
        <p:nvSpPr>
          <p:cNvPr id="8" name="Footer Placeholder 7"/>
          <p:cNvSpPr>
            <a:spLocks noGrp="1"/>
          </p:cNvSpPr>
          <p:nvPr>
            <p:ph type="ftr" sz="quarter" idx="11"/>
          </p:nvPr>
        </p:nvSpPr>
        <p:spPr>
          <a:xfrm>
            <a:off x="3124200" y="4767264"/>
            <a:ext cx="2895600" cy="273844"/>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4767264"/>
            <a:ext cx="2133600" cy="273844"/>
          </a:xfrm>
          <a:prstGeom prst="rect">
            <a:avLst/>
          </a:prstGeom>
        </p:spPr>
        <p:txBody>
          <a:bodyPr/>
          <a:lstStyle/>
          <a:p>
            <a:fld id="{7DE8EE3C-D050-4748-AFC8-B31F0092B45D}" type="slidenum">
              <a:rPr lang="en-GB" smtClean="0"/>
              <a:t>‹N°›</a:t>
            </a:fld>
            <a:endParaRPr lang="en-GB"/>
          </a:p>
        </p:txBody>
      </p:sp>
    </p:spTree>
    <p:extLst>
      <p:ext uri="{BB962C8B-B14F-4D97-AF65-F5344CB8AC3E}">
        <p14:creationId xmlns:p14="http://schemas.microsoft.com/office/powerpoint/2010/main" val="635499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786991FE-9074-4348-BA3B-34A9EA4B9583}" type="datetimeFigureOut">
              <a:rPr lang="en-GB" smtClean="0"/>
              <a:t>26/10/2022</a:t>
            </a:fld>
            <a:endParaRPr lang="en-GB"/>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7DE8EE3C-D050-4748-AFC8-B31F0092B45D}" type="slidenum">
              <a:rPr lang="en-GB" smtClean="0"/>
              <a:t>‹N°›</a:t>
            </a:fld>
            <a:endParaRPr lang="en-GB"/>
          </a:p>
        </p:txBody>
      </p:sp>
    </p:spTree>
    <p:extLst>
      <p:ext uri="{BB962C8B-B14F-4D97-AF65-F5344CB8AC3E}">
        <p14:creationId xmlns:p14="http://schemas.microsoft.com/office/powerpoint/2010/main" val="328353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3568" y="241339"/>
            <a:ext cx="8229600" cy="435695"/>
          </a:xfrm>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457200" y="4767264"/>
            <a:ext cx="2133600" cy="273844"/>
          </a:xfrm>
          <a:prstGeom prst="rect">
            <a:avLst/>
          </a:prstGeom>
        </p:spPr>
        <p:txBody>
          <a:bodyPr/>
          <a:lstStyle>
            <a:lvl1pPr>
              <a:defRPr sz="1600"/>
            </a:lvl1pPr>
          </a:lstStyle>
          <a:p>
            <a:fld id="{786991FE-9074-4348-BA3B-34A9EA4B9583}" type="datetimeFigureOut">
              <a:rPr lang="en-GB" smtClean="0"/>
              <a:pPr/>
              <a:t>26/10/2022</a:t>
            </a:fld>
            <a:endParaRPr lang="en-GB" dirty="0"/>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lvl1pPr>
              <a:defRPr sz="1600"/>
            </a:lvl1pPr>
          </a:lstStyle>
          <a:p>
            <a:endParaRPr lang="en-GB" dirty="0"/>
          </a:p>
        </p:txBody>
      </p:sp>
      <p:sp>
        <p:nvSpPr>
          <p:cNvPr id="5" name="Slide Number Placeholder 4"/>
          <p:cNvSpPr>
            <a:spLocks noGrp="1"/>
          </p:cNvSpPr>
          <p:nvPr>
            <p:ph type="sldNum" sz="quarter" idx="12"/>
          </p:nvPr>
        </p:nvSpPr>
        <p:spPr>
          <a:xfrm>
            <a:off x="6553200" y="4767264"/>
            <a:ext cx="2133600" cy="273844"/>
          </a:xfrm>
          <a:prstGeom prst="rect">
            <a:avLst/>
          </a:prstGeom>
        </p:spPr>
        <p:txBody>
          <a:bodyPr/>
          <a:lstStyle>
            <a:lvl1pPr>
              <a:defRPr sz="1600"/>
            </a:lvl1pPr>
          </a:lstStyle>
          <a:p>
            <a:fld id="{7DE8EE3C-D050-4748-AFC8-B31F0092B45D}" type="slidenum">
              <a:rPr lang="en-GB" smtClean="0"/>
              <a:pPr/>
              <a:t>‹N°›</a:t>
            </a:fld>
            <a:endParaRPr lang="en-GB" dirty="0"/>
          </a:p>
        </p:txBody>
      </p:sp>
    </p:spTree>
    <p:extLst>
      <p:ext uri="{BB962C8B-B14F-4D97-AF65-F5344CB8AC3E}">
        <p14:creationId xmlns:p14="http://schemas.microsoft.com/office/powerpoint/2010/main" val="931027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915565"/>
            <a:ext cx="5486400" cy="26301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786991FE-9074-4348-BA3B-34A9EA4B9583}" type="datetimeFigureOut">
              <a:rPr lang="en-GB" smtClean="0"/>
              <a:t>26/10/2022</a:t>
            </a:fld>
            <a:endParaRPr lang="en-GB"/>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7DE8EE3C-D050-4748-AFC8-B31F0092B45D}" type="slidenum">
              <a:rPr lang="en-GB" smtClean="0"/>
              <a:t>‹N°›</a:t>
            </a:fld>
            <a:endParaRPr lang="en-GB"/>
          </a:p>
        </p:txBody>
      </p:sp>
      <p:sp>
        <p:nvSpPr>
          <p:cNvPr id="9" name="Rectangle 8">
            <a:extLst>
              <a:ext uri="{FF2B5EF4-FFF2-40B4-BE49-F238E27FC236}">
                <a16:creationId xmlns:a16="http://schemas.microsoft.com/office/drawing/2014/main" id="{051EFEAB-4B4E-D0E1-5881-244CD978B604}"/>
              </a:ext>
            </a:extLst>
          </p:cNvPr>
          <p:cNvSpPr/>
          <p:nvPr userDrawn="1"/>
        </p:nvSpPr>
        <p:spPr>
          <a:xfrm>
            <a:off x="-5292" y="4620539"/>
            <a:ext cx="9149292" cy="524069"/>
          </a:xfrm>
          <a:prstGeom prst="rect">
            <a:avLst/>
          </a:prstGeom>
          <a:solidFill>
            <a:srgbClr val="004F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6" descr="Diagram&#10;&#10;Description automatically generated">
            <a:extLst>
              <a:ext uri="{FF2B5EF4-FFF2-40B4-BE49-F238E27FC236}">
                <a16:creationId xmlns:a16="http://schemas.microsoft.com/office/drawing/2014/main" id="{32F705E9-DC2A-B427-5BFE-12DC98B8391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24" t="51134" r="73546" b="29459"/>
          <a:stretch/>
        </p:blipFill>
        <p:spPr>
          <a:xfrm>
            <a:off x="8092659" y="4620539"/>
            <a:ext cx="1051341" cy="524069"/>
          </a:xfrm>
          <a:prstGeom prst="rect">
            <a:avLst/>
          </a:prstGeom>
        </p:spPr>
      </p:pic>
    </p:spTree>
    <p:extLst>
      <p:ext uri="{BB962C8B-B14F-4D97-AF65-F5344CB8AC3E}">
        <p14:creationId xmlns:p14="http://schemas.microsoft.com/office/powerpoint/2010/main" val="401705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86167D9-B30D-4BBF-AD37-44C0A01E924E}"/>
              </a:ext>
            </a:extLst>
          </p:cNvPr>
          <p:cNvPicPr>
            <a:picLocks noChangeAspect="1"/>
          </p:cNvPicPr>
          <p:nvPr userDrawn="1"/>
        </p:nvPicPr>
        <p:blipFill>
          <a:blip r:embed="rId10"/>
          <a:stretch>
            <a:fillRect/>
          </a:stretch>
        </p:blipFill>
        <p:spPr>
          <a:xfrm>
            <a:off x="4662376" y="0"/>
            <a:ext cx="4481623" cy="5143499"/>
          </a:xfrm>
          <a:prstGeom prst="rect">
            <a:avLst/>
          </a:prstGeom>
        </p:spPr>
      </p:pic>
      <p:sp>
        <p:nvSpPr>
          <p:cNvPr id="3" name="Text Placeholder 2"/>
          <p:cNvSpPr>
            <a:spLocks noGrp="1"/>
          </p:cNvSpPr>
          <p:nvPr>
            <p:ph type="body" idx="1"/>
          </p:nvPr>
        </p:nvSpPr>
        <p:spPr>
          <a:xfrm>
            <a:off x="457200" y="833462"/>
            <a:ext cx="5915000" cy="26743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Placeholder 1"/>
          <p:cNvSpPr>
            <a:spLocks noGrp="1"/>
          </p:cNvSpPr>
          <p:nvPr userDrawn="1">
            <p:ph type="title"/>
          </p:nvPr>
        </p:nvSpPr>
        <p:spPr>
          <a:xfrm>
            <a:off x="140146" y="51710"/>
            <a:ext cx="5112568" cy="438696"/>
          </a:xfrm>
          <a:prstGeom prst="rect">
            <a:avLst/>
          </a:prstGeom>
        </p:spPr>
        <p:txBody>
          <a:bodyPr vert="horz" lIns="91440" tIns="45720" rIns="91440" bIns="45720" rtlCol="0" anchor="ctr">
            <a:noAutofit/>
          </a:bodyPr>
          <a:lstStyle/>
          <a:p>
            <a:r>
              <a:rPr lang="en-US" dirty="0"/>
              <a:t>Click to edit Master title style</a:t>
            </a:r>
            <a:endParaRPr lang="en-GB" dirty="0"/>
          </a:p>
        </p:txBody>
      </p:sp>
      <p:pic>
        <p:nvPicPr>
          <p:cNvPr id="4" name="Image 3">
            <a:extLst>
              <a:ext uri="{FF2B5EF4-FFF2-40B4-BE49-F238E27FC236}">
                <a16:creationId xmlns:a16="http://schemas.microsoft.com/office/drawing/2014/main" id="{6BE8B76D-5FA4-3F70-9CC8-D4D2C16F9EFE}"/>
              </a:ext>
            </a:extLst>
          </p:cNvPr>
          <p:cNvPicPr>
            <a:picLocks noChangeAspect="1"/>
          </p:cNvPicPr>
          <p:nvPr userDrawn="1"/>
        </p:nvPicPr>
        <p:blipFill>
          <a:blip r:embed="rId11"/>
          <a:stretch>
            <a:fillRect/>
          </a:stretch>
        </p:blipFill>
        <p:spPr>
          <a:xfrm>
            <a:off x="0" y="-20538"/>
            <a:ext cx="9144000" cy="734695"/>
          </a:xfrm>
          <a:prstGeom prst="rect">
            <a:avLst/>
          </a:prstGeom>
        </p:spPr>
      </p:pic>
      <p:pic>
        <p:nvPicPr>
          <p:cNvPr id="6" name="Picture 6" descr="Diagram&#10;&#10;Description automatically generated">
            <a:extLst>
              <a:ext uri="{FF2B5EF4-FFF2-40B4-BE49-F238E27FC236}">
                <a16:creationId xmlns:a16="http://schemas.microsoft.com/office/drawing/2014/main" id="{93FB3F6E-BC61-C3FA-71E8-98AA3FB79B16}"/>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l="4424" t="51134" r="73546" b="29459"/>
          <a:stretch/>
        </p:blipFill>
        <p:spPr>
          <a:xfrm>
            <a:off x="8092659" y="4639968"/>
            <a:ext cx="1051341" cy="524069"/>
          </a:xfrm>
          <a:prstGeom prst="rect">
            <a:avLst/>
          </a:prstGeom>
        </p:spPr>
      </p:pic>
    </p:spTree>
    <p:extLst>
      <p:ext uri="{BB962C8B-B14F-4D97-AF65-F5344CB8AC3E}">
        <p14:creationId xmlns:p14="http://schemas.microsoft.com/office/powerpoint/2010/main" val="2020281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4" r:id="rId7"/>
    <p:sldLayoutId id="2147483657" r:id="rId8"/>
  </p:sldLayoutIdLst>
  <p:txStyles>
    <p:titleStyle>
      <a:lvl1pPr algn="ctr" defTabSz="914400" rtl="0" eaLnBrk="1" latinLnBrk="0" hangingPunct="1">
        <a:spcBef>
          <a:spcPct val="0"/>
        </a:spcBef>
        <a:buNone/>
        <a:defRPr sz="2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notesSlide" Target="../notesSlides/notesSlide4.xml"/><Relationship Id="rId7" Type="http://schemas.openxmlformats.org/officeDocument/2006/relationships/image" Target="../media/image12.pn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6.xml"/><Relationship Id="rId7" Type="http://schemas.openxmlformats.org/officeDocument/2006/relationships/image" Target="../media/image19.svg"/><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0032805"/>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4B408BE-F2A3-42CD-BFC0-DF0D05F66D05}"/>
              </a:ext>
            </a:extLst>
          </p:cNvPr>
          <p:cNvSpPr txBox="1"/>
          <p:nvPr/>
        </p:nvSpPr>
        <p:spPr>
          <a:xfrm>
            <a:off x="5868144" y="123478"/>
            <a:ext cx="3024336" cy="369332"/>
          </a:xfrm>
          <a:prstGeom prst="rect">
            <a:avLst/>
          </a:prstGeom>
          <a:noFill/>
        </p:spPr>
        <p:txBody>
          <a:bodyPr wrap="square" rtlCol="0">
            <a:spAutoFit/>
          </a:bodyPr>
          <a:lstStyle/>
          <a:p>
            <a:pPr algn="r"/>
            <a:r>
              <a:rPr lang="fr-FR" b="1" dirty="0">
                <a:solidFill>
                  <a:schemeClr val="bg1"/>
                </a:solidFill>
              </a:rPr>
              <a:t>Introduction</a:t>
            </a:r>
          </a:p>
        </p:txBody>
      </p:sp>
      <p:sp>
        <p:nvSpPr>
          <p:cNvPr id="5" name="Rectangle 3">
            <a:extLst>
              <a:ext uri="{FF2B5EF4-FFF2-40B4-BE49-F238E27FC236}">
                <a16:creationId xmlns:a16="http://schemas.microsoft.com/office/drawing/2014/main" id="{BA9F8B87-2D2E-47A0-966B-BD2F07504961}"/>
              </a:ext>
            </a:extLst>
          </p:cNvPr>
          <p:cNvSpPr txBox="1">
            <a:spLocks noChangeArrowheads="1"/>
          </p:cNvSpPr>
          <p:nvPr/>
        </p:nvSpPr>
        <p:spPr>
          <a:xfrm>
            <a:off x="0" y="729015"/>
            <a:ext cx="9144000" cy="1100157"/>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85825">
              <a:lnSpc>
                <a:spcPct val="80000"/>
              </a:lnSpc>
              <a:buNone/>
              <a:tabLst>
                <a:tab pos="176213" algn="l"/>
                <a:tab pos="530225" algn="l"/>
                <a:tab pos="1798638" algn="l"/>
                <a:tab pos="3230563" algn="l"/>
                <a:tab pos="6457950" algn="l"/>
              </a:tabLst>
              <a:defRPr/>
            </a:pPr>
            <a:r>
              <a:rPr lang="fr-FR" sz="2100" b="1" i="1" dirty="0">
                <a:solidFill>
                  <a:srgbClr val="00A3A6"/>
                </a:solidFill>
                <a:latin typeface="Calibri" pitchFamily="34" charset="0"/>
                <a:cs typeface="Calibri" pitchFamily="34" charset="0"/>
                <a:sym typeface="Wingdings" pitchFamily="-28" charset="2"/>
              </a:rPr>
              <a:t>E-poster PO09_139 : Un mélange protéique végétal aussi efficace que les protéines du lait pour maintenir la masse maigre au cours du vieillissement</a:t>
            </a:r>
          </a:p>
          <a:p>
            <a:pPr marL="0" indent="0" defTabSz="885825">
              <a:lnSpc>
                <a:spcPct val="80000"/>
              </a:lnSpc>
              <a:buNone/>
              <a:tabLst>
                <a:tab pos="176213" algn="l"/>
                <a:tab pos="530225" algn="l"/>
                <a:tab pos="1798638" algn="l"/>
                <a:tab pos="3230563" algn="l"/>
                <a:tab pos="6457950" algn="l"/>
              </a:tabLst>
              <a:defRPr/>
            </a:pPr>
            <a:endParaRPr lang="fr-FR" sz="200" i="1" dirty="0">
              <a:latin typeface="Calibri" pitchFamily="34" charset="0"/>
              <a:cs typeface="Calibri" pitchFamily="34" charset="0"/>
              <a:sym typeface="Wingdings" pitchFamily="-28" charset="2"/>
            </a:endParaRPr>
          </a:p>
          <a:p>
            <a:pPr marL="0" indent="0" defTabSz="885825">
              <a:lnSpc>
                <a:spcPct val="80000"/>
              </a:lnSpc>
              <a:buNone/>
              <a:tabLst>
                <a:tab pos="176213" algn="l"/>
                <a:tab pos="530225" algn="l"/>
                <a:tab pos="1798638" algn="l"/>
                <a:tab pos="3230563" algn="l"/>
                <a:tab pos="6457950" algn="l"/>
              </a:tabLst>
              <a:defRPr/>
            </a:pPr>
            <a:r>
              <a:rPr lang="fr-FR" sz="900" i="1" dirty="0">
                <a:latin typeface="Calibri" pitchFamily="34" charset="0"/>
                <a:cs typeface="Calibri" pitchFamily="34" charset="0"/>
                <a:sym typeface="Wingdings" pitchFamily="-28" charset="2"/>
              </a:rPr>
              <a:t>L. Dimina (1) ; J. Landais (2) ; V. Mathé (1) ; M. </a:t>
            </a:r>
            <a:r>
              <a:rPr lang="fr-FR" sz="900" i="1" dirty="0" err="1">
                <a:latin typeface="Calibri" pitchFamily="34" charset="0"/>
                <a:cs typeface="Calibri" pitchFamily="34" charset="0"/>
                <a:sym typeface="Wingdings" pitchFamily="-28" charset="2"/>
              </a:rPr>
              <a:t>Jarzaguet</a:t>
            </a:r>
            <a:r>
              <a:rPr lang="fr-FR" sz="900" i="1" dirty="0">
                <a:latin typeface="Calibri" pitchFamily="34" charset="0"/>
                <a:cs typeface="Calibri" pitchFamily="34" charset="0"/>
                <a:sym typeface="Wingdings" pitchFamily="-28" charset="2"/>
              </a:rPr>
              <a:t> (2) ; C. Le </a:t>
            </a:r>
            <a:r>
              <a:rPr lang="fr-FR" sz="900" i="1" dirty="0" err="1">
                <a:latin typeface="Calibri" pitchFamily="34" charset="0"/>
                <a:cs typeface="Calibri" pitchFamily="34" charset="0"/>
                <a:sym typeface="Wingdings" pitchFamily="-28" charset="2"/>
              </a:rPr>
              <a:t>Bourgot</a:t>
            </a:r>
            <a:r>
              <a:rPr lang="fr-FR" sz="900" i="1" dirty="0">
                <a:latin typeface="Calibri" pitchFamily="34" charset="0"/>
                <a:cs typeface="Calibri" pitchFamily="34" charset="0"/>
                <a:sym typeface="Wingdings" pitchFamily="-28" charset="2"/>
              </a:rPr>
              <a:t> (3) ; F. </a:t>
            </a:r>
            <a:r>
              <a:rPr lang="fr-FR" sz="900" i="1" dirty="0" err="1">
                <a:latin typeface="Calibri" pitchFamily="34" charset="0"/>
                <a:cs typeface="Calibri" pitchFamily="34" charset="0"/>
                <a:sym typeface="Wingdings" pitchFamily="-28" charset="2"/>
              </a:rPr>
              <a:t>Mariotti</a:t>
            </a:r>
            <a:r>
              <a:rPr lang="fr-FR" sz="900" i="1" dirty="0">
                <a:latin typeface="Calibri" pitchFamily="34" charset="0"/>
                <a:cs typeface="Calibri" pitchFamily="34" charset="0"/>
                <a:sym typeface="Wingdings" pitchFamily="-28" charset="2"/>
              </a:rPr>
              <a:t> (1) ; D. Rémond (2) ; L. </a:t>
            </a:r>
            <a:r>
              <a:rPr lang="fr-FR" sz="900" i="1" dirty="0" err="1">
                <a:latin typeface="Calibri" pitchFamily="34" charset="0"/>
                <a:cs typeface="Calibri" pitchFamily="34" charset="0"/>
                <a:sym typeface="Wingdings" pitchFamily="-28" charset="2"/>
              </a:rPr>
              <a:t>Mosoni</a:t>
            </a:r>
            <a:r>
              <a:rPr lang="fr-FR" sz="900" i="1" dirty="0">
                <a:latin typeface="Calibri" pitchFamily="34" charset="0"/>
                <a:cs typeface="Calibri" pitchFamily="34" charset="0"/>
                <a:sym typeface="Wingdings" pitchFamily="-28" charset="2"/>
              </a:rPr>
              <a:t> (2)</a:t>
            </a:r>
          </a:p>
          <a:p>
            <a:pPr marL="0" indent="0" defTabSz="885825">
              <a:lnSpc>
                <a:spcPct val="80000"/>
              </a:lnSpc>
              <a:buNone/>
              <a:tabLst>
                <a:tab pos="176213" algn="l"/>
                <a:tab pos="530225" algn="l"/>
                <a:tab pos="1798638" algn="l"/>
                <a:tab pos="3230563" algn="l"/>
                <a:tab pos="6457950" algn="l"/>
              </a:tabLst>
              <a:defRPr/>
            </a:pPr>
            <a:endParaRPr lang="fr-FR" sz="900" i="1" dirty="0">
              <a:latin typeface="Calibri" pitchFamily="34" charset="0"/>
              <a:cs typeface="Calibri" pitchFamily="34" charset="0"/>
              <a:sym typeface="Wingdings" pitchFamily="-28" charset="2"/>
            </a:endParaRPr>
          </a:p>
          <a:p>
            <a:pPr marL="228600" indent="-228600" defTabSz="885825">
              <a:lnSpc>
                <a:spcPct val="80000"/>
              </a:lnSpc>
              <a:buAutoNum type="arabicParenBoth"/>
              <a:tabLst>
                <a:tab pos="176213" algn="l"/>
                <a:tab pos="530225" algn="l"/>
                <a:tab pos="1798638" algn="l"/>
                <a:tab pos="3230563" algn="l"/>
                <a:tab pos="6457950" algn="l"/>
              </a:tabLst>
              <a:defRPr/>
            </a:pPr>
            <a:r>
              <a:rPr lang="fr-FR" sz="700" i="1" dirty="0">
                <a:latin typeface="Calibri" pitchFamily="34" charset="0"/>
                <a:cs typeface="Calibri" pitchFamily="34" charset="0"/>
                <a:sym typeface="Wingdings" pitchFamily="-28" charset="2"/>
              </a:rPr>
              <a:t>Université Paris-Saclay, AgroParisTech, INRAE, UMR PNCA, 91120, Palaiseau, France</a:t>
            </a:r>
          </a:p>
          <a:p>
            <a:pPr marL="228600" indent="-228600" defTabSz="885825">
              <a:lnSpc>
                <a:spcPct val="80000"/>
              </a:lnSpc>
              <a:buAutoNum type="arabicParenBoth"/>
              <a:tabLst>
                <a:tab pos="176213" algn="l"/>
                <a:tab pos="530225" algn="l"/>
                <a:tab pos="1798638" algn="l"/>
                <a:tab pos="3230563" algn="l"/>
                <a:tab pos="6457950" algn="l"/>
              </a:tabLst>
              <a:defRPr/>
            </a:pPr>
            <a:r>
              <a:rPr lang="fr-FR" sz="700" i="1" dirty="0">
                <a:latin typeface="Calibri" pitchFamily="34" charset="0"/>
                <a:cs typeface="Calibri" pitchFamily="34" charset="0"/>
                <a:sym typeface="Wingdings" pitchFamily="-28" charset="2"/>
              </a:rPr>
              <a:t>Université Clermont Auvergne, INRAE, UMR1019, Unité de Nutrition Humaine, 63122, Saint-Genès-Champanelle, France</a:t>
            </a:r>
          </a:p>
          <a:p>
            <a:pPr marL="228600" indent="-228600" defTabSz="885825">
              <a:lnSpc>
                <a:spcPct val="80000"/>
              </a:lnSpc>
              <a:buAutoNum type="arabicParenBoth"/>
              <a:tabLst>
                <a:tab pos="176213" algn="l"/>
                <a:tab pos="530225" algn="l"/>
                <a:tab pos="1798638" algn="l"/>
                <a:tab pos="3230563" algn="l"/>
                <a:tab pos="6457950" algn="l"/>
              </a:tabLst>
              <a:defRPr/>
            </a:pPr>
            <a:r>
              <a:rPr lang="fr-FR" sz="700" i="1" dirty="0">
                <a:latin typeface="Calibri" pitchFamily="34" charset="0"/>
                <a:cs typeface="Calibri" pitchFamily="34" charset="0"/>
                <a:sym typeface="Wingdings" pitchFamily="-28" charset="2"/>
              </a:rPr>
              <a:t>Tereos, département R&amp;D, 77230, Moussy-le-Vieux, France</a:t>
            </a:r>
          </a:p>
        </p:txBody>
      </p:sp>
      <p:sp>
        <p:nvSpPr>
          <p:cNvPr id="45" name="Rectangle 3">
            <a:extLst>
              <a:ext uri="{FF2B5EF4-FFF2-40B4-BE49-F238E27FC236}">
                <a16:creationId xmlns:a16="http://schemas.microsoft.com/office/drawing/2014/main" id="{698985E0-08F1-4C13-A41A-DBEBC867AD1A}"/>
              </a:ext>
            </a:extLst>
          </p:cNvPr>
          <p:cNvSpPr txBox="1">
            <a:spLocks noChangeArrowheads="1"/>
          </p:cNvSpPr>
          <p:nvPr/>
        </p:nvSpPr>
        <p:spPr>
          <a:xfrm>
            <a:off x="74504" y="4280451"/>
            <a:ext cx="4968552" cy="7115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defTabSz="885825">
              <a:lnSpc>
                <a:spcPct val="80000"/>
              </a:lnSpc>
              <a:buNone/>
              <a:tabLst>
                <a:tab pos="176213" algn="l"/>
                <a:tab pos="530225" algn="l"/>
                <a:tab pos="1798638" algn="l"/>
                <a:tab pos="3230563" algn="l"/>
                <a:tab pos="6457950" algn="l"/>
              </a:tabLst>
              <a:defRPr/>
            </a:pPr>
            <a:r>
              <a:rPr lang="fr-FR" sz="1200" b="1" u="sng" dirty="0">
                <a:solidFill>
                  <a:srgbClr val="03689E"/>
                </a:solidFill>
                <a:latin typeface="Calibri" pitchFamily="34" charset="0"/>
                <a:cs typeface="Calibri" pitchFamily="34" charset="0"/>
                <a:sym typeface="Wingdings" pitchFamily="-28" charset="2"/>
              </a:rPr>
              <a:t>Objectifs</a:t>
            </a:r>
            <a:r>
              <a:rPr lang="fr-FR" sz="1200" b="1" dirty="0">
                <a:solidFill>
                  <a:srgbClr val="03689E"/>
                </a:solidFill>
                <a:latin typeface="Calibri" pitchFamily="34" charset="0"/>
                <a:cs typeface="Calibri" pitchFamily="34" charset="0"/>
                <a:sym typeface="Wingdings" pitchFamily="-28" charset="2"/>
              </a:rPr>
              <a:t> : Évaluer la capacité d’un mélange protéique végétal à maintenir la masse maigre, la masse musculaire et sa fonctionnalité chez des rats âgés, par comparaison à la référence des protéines de lait, dans le cadre d’un régime prudent ou occidental.</a:t>
            </a:r>
          </a:p>
        </p:txBody>
      </p:sp>
      <p:sp>
        <p:nvSpPr>
          <p:cNvPr id="3" name="Rectangle 2">
            <a:extLst>
              <a:ext uri="{FF2B5EF4-FFF2-40B4-BE49-F238E27FC236}">
                <a16:creationId xmlns:a16="http://schemas.microsoft.com/office/drawing/2014/main" id="{9851380C-383A-4921-91FF-FC01C73041CC}"/>
              </a:ext>
            </a:extLst>
          </p:cNvPr>
          <p:cNvSpPr/>
          <p:nvPr/>
        </p:nvSpPr>
        <p:spPr>
          <a:xfrm>
            <a:off x="5580112" y="4636232"/>
            <a:ext cx="2510149" cy="525400"/>
          </a:xfrm>
          <a:prstGeom prst="rect">
            <a:avLst/>
          </a:prstGeom>
        </p:spPr>
        <p:txBody>
          <a:bodyPr wrap="square">
            <a:spAutoFit/>
          </a:bodyPr>
          <a:lstStyle/>
          <a:p>
            <a:pPr algn="just" defTabSz="885825">
              <a:lnSpc>
                <a:spcPct val="80000"/>
              </a:lnSpc>
              <a:tabLst>
                <a:tab pos="176213" algn="l"/>
                <a:tab pos="530225" algn="l"/>
                <a:tab pos="1798638" algn="l"/>
                <a:tab pos="3230563" algn="l"/>
                <a:tab pos="6457950" algn="l"/>
              </a:tabLst>
              <a:defRPr/>
            </a:pPr>
            <a:r>
              <a:rPr lang="fr-FR" sz="700" b="1" i="1" dirty="0">
                <a:latin typeface="Calibri Light" panose="020F0302020204030204" pitchFamily="34" charset="0"/>
                <a:cs typeface="Calibri Light" panose="020F0302020204030204" pitchFamily="34" charset="0"/>
                <a:sym typeface="Wingdings" pitchFamily="-28" charset="2"/>
              </a:rPr>
              <a:t>Conflits d’intérêts : </a:t>
            </a:r>
          </a:p>
          <a:p>
            <a:pPr algn="just" defTabSz="885825">
              <a:lnSpc>
                <a:spcPct val="80000"/>
              </a:lnSpc>
              <a:tabLst>
                <a:tab pos="176213" algn="l"/>
                <a:tab pos="530225" algn="l"/>
                <a:tab pos="1798638" algn="l"/>
                <a:tab pos="3230563" algn="l"/>
                <a:tab pos="6457950" algn="l"/>
              </a:tabLst>
              <a:defRPr/>
            </a:pPr>
            <a:r>
              <a:rPr lang="fr-FR" sz="700" i="1" dirty="0">
                <a:latin typeface="Calibri Light" panose="020F0302020204030204" pitchFamily="34" charset="0"/>
                <a:cs typeface="Calibri Light" panose="020F0302020204030204" pitchFamily="34" charset="0"/>
                <a:sym typeface="Wingdings" pitchFamily="-28" charset="2"/>
              </a:rPr>
              <a:t>Ce travail a été financé par l'agence française de la recherche (ANR), projet ANR-18- CE21-0001. La société Tereos a soutenu cette recherche en fournissant des conseils techniques et des isolats de protéines végétales</a:t>
            </a:r>
            <a:endParaRPr lang="fr-FR" sz="1600" dirty="0">
              <a:latin typeface="Calibri Light" panose="020F0302020204030204" pitchFamily="34" charset="0"/>
              <a:cs typeface="Calibri Light" panose="020F0302020204030204" pitchFamily="34" charset="0"/>
            </a:endParaRPr>
          </a:p>
        </p:txBody>
      </p:sp>
      <p:pic>
        <p:nvPicPr>
          <p:cNvPr id="56" name="Image 55">
            <a:extLst>
              <a:ext uri="{FF2B5EF4-FFF2-40B4-BE49-F238E27FC236}">
                <a16:creationId xmlns:a16="http://schemas.microsoft.com/office/drawing/2014/main" id="{42CE9C29-EBB5-4664-9A3D-25B47A9C3148}"/>
              </a:ext>
            </a:extLst>
          </p:cNvPr>
          <p:cNvPicPr>
            <a:picLocks noChangeAspect="1"/>
          </p:cNvPicPr>
          <p:nvPr/>
        </p:nvPicPr>
        <p:blipFill>
          <a:blip r:embed="rId4"/>
          <a:stretch>
            <a:fillRect/>
          </a:stretch>
        </p:blipFill>
        <p:spPr>
          <a:xfrm>
            <a:off x="4572000" y="1249069"/>
            <a:ext cx="5070595" cy="3453688"/>
          </a:xfrm>
          <a:prstGeom prst="rect">
            <a:avLst/>
          </a:prstGeom>
        </p:spPr>
      </p:pic>
      <p:pic>
        <p:nvPicPr>
          <p:cNvPr id="57" name="Image 56">
            <a:extLst>
              <a:ext uri="{FF2B5EF4-FFF2-40B4-BE49-F238E27FC236}">
                <a16:creationId xmlns:a16="http://schemas.microsoft.com/office/drawing/2014/main" id="{4E49FAFB-2D4F-44FF-BB2E-9C69674EAE81}"/>
              </a:ext>
            </a:extLst>
          </p:cNvPr>
          <p:cNvPicPr>
            <a:picLocks noChangeAspect="1"/>
          </p:cNvPicPr>
          <p:nvPr/>
        </p:nvPicPr>
        <p:blipFill>
          <a:blip r:embed="rId5"/>
          <a:stretch>
            <a:fillRect/>
          </a:stretch>
        </p:blipFill>
        <p:spPr>
          <a:xfrm>
            <a:off x="290528" y="1746437"/>
            <a:ext cx="4536504" cy="2485756"/>
          </a:xfrm>
          <a:prstGeom prst="rect">
            <a:avLst/>
          </a:prstGeom>
        </p:spPr>
      </p:pic>
    </p:spTree>
    <p:custDataLst>
      <p:tags r:id="rId1"/>
    </p:custDataLst>
    <p:extLst>
      <p:ext uri="{BB962C8B-B14F-4D97-AF65-F5344CB8AC3E}">
        <p14:creationId xmlns:p14="http://schemas.microsoft.com/office/powerpoint/2010/main" val="3541716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13F68E-A9CF-48F4-9F13-CC1C650151B7}"/>
              </a:ext>
            </a:extLst>
          </p:cNvPr>
          <p:cNvSpPr txBox="1">
            <a:spLocks noChangeArrowheads="1"/>
          </p:cNvSpPr>
          <p:nvPr/>
        </p:nvSpPr>
        <p:spPr>
          <a:xfrm>
            <a:off x="-6094" y="698175"/>
            <a:ext cx="4124072" cy="410445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885825" fontAlgn="auto">
              <a:lnSpc>
                <a:spcPct val="80000"/>
              </a:lnSpc>
              <a:spcAft>
                <a:spcPts val="0"/>
              </a:spcAft>
              <a:buFont typeface="Arial" pitchFamily="34" charset="0"/>
              <a:buNone/>
              <a:tabLst>
                <a:tab pos="176213" algn="l"/>
                <a:tab pos="530225" algn="l"/>
                <a:tab pos="1798638" algn="l"/>
                <a:tab pos="3230563" algn="l"/>
                <a:tab pos="6457950" algn="l"/>
              </a:tabLst>
              <a:defRPr/>
            </a:pPr>
            <a:r>
              <a:rPr lang="fr-FR" sz="1200" b="1" i="1" u="sng" dirty="0">
                <a:solidFill>
                  <a:srgbClr val="03689E"/>
                </a:solidFill>
                <a:latin typeface="Calibri" pitchFamily="34" charset="0"/>
                <a:cs typeface="Calibri" pitchFamily="34" charset="0"/>
                <a:sym typeface="Wingdings" pitchFamily="-28" charset="2"/>
              </a:rPr>
              <a:t>A. Construction d’un mélange protéique végétal optima</a:t>
            </a:r>
            <a:r>
              <a:rPr lang="fr-FR" sz="1200" b="1" i="1" dirty="0">
                <a:solidFill>
                  <a:srgbClr val="03689E"/>
                </a:solidFill>
                <a:latin typeface="Calibri" pitchFamily="34" charset="0"/>
                <a:cs typeface="Calibri" pitchFamily="34" charset="0"/>
                <a:sym typeface="Wingdings" pitchFamily="-28" charset="2"/>
              </a:rPr>
              <a:t>l</a:t>
            </a:r>
          </a:p>
        </p:txBody>
      </p:sp>
      <p:sp>
        <p:nvSpPr>
          <p:cNvPr id="3" name="ZoneTexte 2">
            <a:extLst>
              <a:ext uri="{FF2B5EF4-FFF2-40B4-BE49-F238E27FC236}">
                <a16:creationId xmlns:a16="http://schemas.microsoft.com/office/drawing/2014/main" id="{B8AB783B-835B-FCED-00AE-69C75F75B943}"/>
              </a:ext>
            </a:extLst>
          </p:cNvPr>
          <p:cNvSpPr txBox="1"/>
          <p:nvPr/>
        </p:nvSpPr>
        <p:spPr>
          <a:xfrm>
            <a:off x="5868144" y="123478"/>
            <a:ext cx="3024336" cy="369332"/>
          </a:xfrm>
          <a:prstGeom prst="rect">
            <a:avLst/>
          </a:prstGeom>
          <a:noFill/>
        </p:spPr>
        <p:txBody>
          <a:bodyPr wrap="square" rtlCol="0">
            <a:spAutoFit/>
          </a:bodyPr>
          <a:lstStyle/>
          <a:p>
            <a:pPr algn="r"/>
            <a:r>
              <a:rPr lang="fr-FR" b="1" dirty="0">
                <a:solidFill>
                  <a:schemeClr val="bg1"/>
                </a:solidFill>
              </a:rPr>
              <a:t>Matériel et méthodes</a:t>
            </a:r>
          </a:p>
        </p:txBody>
      </p:sp>
      <p:grpSp>
        <p:nvGrpSpPr>
          <p:cNvPr id="5" name="Groupe 4">
            <a:extLst>
              <a:ext uri="{FF2B5EF4-FFF2-40B4-BE49-F238E27FC236}">
                <a16:creationId xmlns:a16="http://schemas.microsoft.com/office/drawing/2014/main" id="{B6B9E322-BC7E-4F46-9F6B-3974B64067AA}"/>
              </a:ext>
            </a:extLst>
          </p:cNvPr>
          <p:cNvGrpSpPr/>
          <p:nvPr/>
        </p:nvGrpSpPr>
        <p:grpSpPr>
          <a:xfrm>
            <a:off x="1422687" y="3929543"/>
            <a:ext cx="2867341" cy="276026"/>
            <a:chOff x="1422687" y="3929543"/>
            <a:chExt cx="2867341" cy="276026"/>
          </a:xfrm>
        </p:grpSpPr>
        <p:cxnSp>
          <p:nvCxnSpPr>
            <p:cNvPr id="55" name="Connecteur droit avec flèche 54">
              <a:extLst>
                <a:ext uri="{FF2B5EF4-FFF2-40B4-BE49-F238E27FC236}">
                  <a16:creationId xmlns:a16="http://schemas.microsoft.com/office/drawing/2014/main" id="{7F17D3A3-3CDD-436C-A20F-D6F57212C5A1}"/>
                </a:ext>
              </a:extLst>
            </p:cNvPr>
            <p:cNvCxnSpPr>
              <a:cxnSpLocks/>
            </p:cNvCxnSpPr>
            <p:nvPr/>
          </p:nvCxnSpPr>
          <p:spPr>
            <a:xfrm flipV="1">
              <a:off x="1422687" y="4205568"/>
              <a:ext cx="2867341" cy="1"/>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65" name="ZoneTexte 64">
              <a:extLst>
                <a:ext uri="{FF2B5EF4-FFF2-40B4-BE49-F238E27FC236}">
                  <a16:creationId xmlns:a16="http://schemas.microsoft.com/office/drawing/2014/main" id="{03985A01-B230-4409-9075-B6B7F985647B}"/>
                </a:ext>
              </a:extLst>
            </p:cNvPr>
            <p:cNvSpPr txBox="1"/>
            <p:nvPr/>
          </p:nvSpPr>
          <p:spPr>
            <a:xfrm>
              <a:off x="1894916" y="3929543"/>
              <a:ext cx="1929364" cy="253916"/>
            </a:xfrm>
            <a:prstGeom prst="rect">
              <a:avLst/>
            </a:prstGeom>
            <a:noFill/>
          </p:spPr>
          <p:txBody>
            <a:bodyPr wrap="square" rtlCol="0">
              <a:spAutoFit/>
            </a:bodyPr>
            <a:lstStyle/>
            <a:p>
              <a:r>
                <a:rPr lang="fr-FR" sz="1050" b="1" dirty="0">
                  <a:latin typeface="Calibri" panose="020F0502020204030204" pitchFamily="34" charset="0"/>
                  <a:cs typeface="Calibri" panose="020F0502020204030204" pitchFamily="34" charset="0"/>
                </a:rPr>
                <a:t>Mélange protéique sélectionné</a:t>
              </a:r>
            </a:p>
          </p:txBody>
        </p:sp>
      </p:grpSp>
      <p:grpSp>
        <p:nvGrpSpPr>
          <p:cNvPr id="2" name="Groupe 1">
            <a:extLst>
              <a:ext uri="{FF2B5EF4-FFF2-40B4-BE49-F238E27FC236}">
                <a16:creationId xmlns:a16="http://schemas.microsoft.com/office/drawing/2014/main" id="{8540228A-A111-4177-9D19-FBA3EED88865}"/>
              </a:ext>
            </a:extLst>
          </p:cNvPr>
          <p:cNvGrpSpPr/>
          <p:nvPr/>
        </p:nvGrpSpPr>
        <p:grpSpPr>
          <a:xfrm>
            <a:off x="109344" y="1446301"/>
            <a:ext cx="3698399" cy="3473186"/>
            <a:chOff x="109344" y="1446301"/>
            <a:chExt cx="3698399" cy="3473186"/>
          </a:xfrm>
        </p:grpSpPr>
        <p:pic>
          <p:nvPicPr>
            <p:cNvPr id="46" name="Image 45">
              <a:extLst>
                <a:ext uri="{FF2B5EF4-FFF2-40B4-BE49-F238E27FC236}">
                  <a16:creationId xmlns:a16="http://schemas.microsoft.com/office/drawing/2014/main" id="{0F75A946-5D89-4880-8AA2-C98683262D45}"/>
                </a:ext>
              </a:extLst>
            </p:cNvPr>
            <p:cNvPicPr>
              <a:picLocks noChangeAspect="1"/>
            </p:cNvPicPr>
            <p:nvPr/>
          </p:nvPicPr>
          <p:blipFill>
            <a:blip r:embed="rId4"/>
            <a:stretch>
              <a:fillRect/>
            </a:stretch>
          </p:blipFill>
          <p:spPr>
            <a:xfrm>
              <a:off x="109344" y="1615235"/>
              <a:ext cx="1835696" cy="3304252"/>
            </a:xfrm>
            <a:prstGeom prst="rect">
              <a:avLst/>
            </a:prstGeom>
          </p:spPr>
        </p:pic>
        <p:sp>
          <p:nvSpPr>
            <p:cNvPr id="64" name="Légende : encadrée à une bordure 63">
              <a:extLst>
                <a:ext uri="{FF2B5EF4-FFF2-40B4-BE49-F238E27FC236}">
                  <a16:creationId xmlns:a16="http://schemas.microsoft.com/office/drawing/2014/main" id="{952CD01A-F793-4424-B645-2E9E92308A47}"/>
                </a:ext>
              </a:extLst>
            </p:cNvPr>
            <p:cNvSpPr/>
            <p:nvPr/>
          </p:nvSpPr>
          <p:spPr>
            <a:xfrm>
              <a:off x="1484250" y="1446301"/>
              <a:ext cx="1440160" cy="661896"/>
            </a:xfrm>
            <a:prstGeom prst="accentBorderCallout1">
              <a:avLst>
                <a:gd name="adj1" fmla="val 18750"/>
                <a:gd name="adj2" fmla="val -8333"/>
                <a:gd name="adj3" fmla="val 47882"/>
                <a:gd name="adj4" fmla="val -15803"/>
              </a:avLst>
            </a:prstGeom>
            <a:ln>
              <a:solidFill>
                <a:srgbClr val="00A3A6"/>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fr-FR" sz="1100" dirty="0">
                  <a:latin typeface="Calibri" panose="020F0502020204030204" pitchFamily="34" charset="0"/>
                  <a:cs typeface="Calibri" panose="020F0502020204030204" pitchFamily="34" charset="0"/>
                </a:rPr>
                <a:t>Besoin de l’adulte en AA indispensable </a:t>
              </a:r>
              <a:r>
                <a:rPr lang="fr-FR" sz="900" dirty="0" err="1">
                  <a:latin typeface="Calibri Light" panose="020F0302020204030204" pitchFamily="34" charset="0"/>
                  <a:cs typeface="Calibri Light" panose="020F0302020204030204" pitchFamily="34" charset="0"/>
                </a:rPr>
                <a:t>who</a:t>
              </a:r>
              <a:r>
                <a:rPr lang="fr-FR" sz="900" dirty="0">
                  <a:latin typeface="Calibri Light" panose="020F0302020204030204" pitchFamily="34" charset="0"/>
                  <a:cs typeface="Calibri Light" panose="020F0302020204030204" pitchFamily="34" charset="0"/>
                </a:rPr>
                <a:t>/</a:t>
              </a:r>
              <a:r>
                <a:rPr lang="fr-FR" sz="900" dirty="0" err="1">
                  <a:latin typeface="Calibri Light" panose="020F0302020204030204" pitchFamily="34" charset="0"/>
                  <a:cs typeface="Calibri Light" panose="020F0302020204030204" pitchFamily="34" charset="0"/>
                </a:rPr>
                <a:t>fao</a:t>
              </a:r>
              <a:r>
                <a:rPr lang="fr-FR" sz="900" dirty="0">
                  <a:latin typeface="Calibri Light" panose="020F0302020204030204" pitchFamily="34" charset="0"/>
                  <a:cs typeface="Calibri Light" panose="020F0302020204030204" pitchFamily="34" charset="0"/>
                </a:rPr>
                <a:t>/</a:t>
              </a:r>
              <a:r>
                <a:rPr lang="fr-FR" sz="900" dirty="0" err="1">
                  <a:latin typeface="Calibri Light" panose="020F0302020204030204" pitchFamily="34" charset="0"/>
                  <a:cs typeface="Calibri Light" panose="020F0302020204030204" pitchFamily="34" charset="0"/>
                </a:rPr>
                <a:t>unu</a:t>
              </a:r>
              <a:r>
                <a:rPr lang="fr-FR" sz="900" dirty="0">
                  <a:latin typeface="Calibri Light" panose="020F0302020204030204" pitchFamily="34" charset="0"/>
                  <a:cs typeface="Calibri Light" panose="020F0302020204030204" pitchFamily="34" charset="0"/>
                </a:rPr>
                <a:t> (2007)</a:t>
              </a:r>
              <a:endParaRPr lang="fr-FR" sz="1100" dirty="0">
                <a:latin typeface="Calibri Light" panose="020F0302020204030204" pitchFamily="34" charset="0"/>
                <a:cs typeface="Calibri Light" panose="020F0302020204030204" pitchFamily="34" charset="0"/>
              </a:endParaRPr>
            </a:p>
          </p:txBody>
        </p:sp>
        <p:sp>
          <p:nvSpPr>
            <p:cNvPr id="66" name="Légende : encadrée à une bordure 65">
              <a:extLst>
                <a:ext uri="{FF2B5EF4-FFF2-40B4-BE49-F238E27FC236}">
                  <a16:creationId xmlns:a16="http://schemas.microsoft.com/office/drawing/2014/main" id="{80E73CCF-9A43-434A-BD57-AB553B6405A5}"/>
                </a:ext>
              </a:extLst>
            </p:cNvPr>
            <p:cNvSpPr/>
            <p:nvPr/>
          </p:nvSpPr>
          <p:spPr>
            <a:xfrm>
              <a:off x="2188806" y="2597365"/>
              <a:ext cx="1618937" cy="959753"/>
            </a:xfrm>
            <a:prstGeom prst="accentBorderCallout1">
              <a:avLst>
                <a:gd name="adj1" fmla="val 18750"/>
                <a:gd name="adj2" fmla="val -8333"/>
                <a:gd name="adj3" fmla="val 70041"/>
                <a:gd name="adj4" fmla="val -34748"/>
              </a:avLst>
            </a:prstGeom>
            <a:ln>
              <a:solidFill>
                <a:srgbClr val="EC365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900" b="1" dirty="0">
                  <a:latin typeface="Calibri" panose="020F0502020204030204" pitchFamily="34" charset="0"/>
                  <a:cs typeface="Calibri" panose="020F0502020204030204" pitchFamily="34" charset="0"/>
                </a:rPr>
                <a:t>Poids :</a:t>
              </a:r>
              <a:r>
                <a:rPr lang="fr-FR" sz="900" dirty="0">
                  <a:latin typeface="Calibri" panose="020F0502020204030204" pitchFamily="34" charset="0"/>
                  <a:cs typeface="Calibri" panose="020F0502020204030204" pitchFamily="34" charset="0"/>
                </a:rPr>
                <a:t> mélange de 35 g d’ AA</a:t>
              </a:r>
            </a:p>
            <a:p>
              <a:pPr algn="ctr"/>
              <a:endParaRPr lang="fr-FR" sz="900" dirty="0">
                <a:latin typeface="Calibri" panose="020F0502020204030204" pitchFamily="34" charset="0"/>
                <a:cs typeface="Calibri" panose="020F0502020204030204" pitchFamily="34" charset="0"/>
              </a:endParaRPr>
            </a:p>
            <a:p>
              <a:pPr algn="ctr"/>
              <a:r>
                <a:rPr lang="fr-FR" sz="900" b="1" dirty="0">
                  <a:latin typeface="Calibri" panose="020F0502020204030204" pitchFamily="34" charset="0"/>
                  <a:cs typeface="Calibri" panose="020F0502020204030204" pitchFamily="34" charset="0"/>
                </a:rPr>
                <a:t>Composition pour 35 g :</a:t>
              </a:r>
              <a:r>
                <a:rPr lang="fr-FR" sz="900" dirty="0">
                  <a:latin typeface="Calibri" panose="020F0502020204030204" pitchFamily="34" charset="0"/>
                  <a:cs typeface="Calibri" panose="020F0502020204030204" pitchFamily="34" charset="0"/>
                </a:rPr>
                <a:t> </a:t>
              </a:r>
            </a:p>
            <a:p>
              <a:pPr algn="ctr"/>
              <a:r>
                <a:rPr lang="fr-FR" sz="900" dirty="0">
                  <a:latin typeface="Calibri" panose="020F0502020204030204" pitchFamily="34" charset="0"/>
                  <a:cs typeface="Calibri" panose="020F0502020204030204" pitchFamily="34" charset="0"/>
                </a:rPr>
                <a:t>Leucine ≥ 3 g</a:t>
              </a:r>
            </a:p>
            <a:p>
              <a:pPr algn="ctr"/>
              <a:r>
                <a:rPr lang="fr-FR" sz="900" dirty="0">
                  <a:latin typeface="Calibri" panose="020F0502020204030204" pitchFamily="34" charset="0"/>
                  <a:cs typeface="Calibri" panose="020F0502020204030204" pitchFamily="34" charset="0"/>
                </a:rPr>
                <a:t>Cystéine ≥ 0,77 g</a:t>
              </a:r>
            </a:p>
            <a:p>
              <a:pPr algn="ctr"/>
              <a:r>
                <a:rPr lang="fr-FR" sz="900" dirty="0">
                  <a:latin typeface="Calibri" panose="020F0502020204030204" pitchFamily="34" charset="0"/>
                  <a:cs typeface="Calibri" panose="020F0502020204030204" pitchFamily="34" charset="0"/>
                </a:rPr>
                <a:t>Ratio cystéine/méthionine &gt; 1</a:t>
              </a:r>
            </a:p>
            <a:p>
              <a:pPr algn="ctr"/>
              <a:r>
                <a:rPr lang="fr-FR" sz="900" dirty="0">
                  <a:latin typeface="Calibri" panose="020F0502020204030204" pitchFamily="34" charset="0"/>
                  <a:cs typeface="Calibri" panose="020F0502020204030204" pitchFamily="34" charset="0"/>
                </a:rPr>
                <a:t>Arginine ≥ 2,5 g</a:t>
              </a:r>
              <a:endParaRPr lang="fr-FR" sz="1100" dirty="0">
                <a:latin typeface="Calibri Light" panose="020F0302020204030204" pitchFamily="34" charset="0"/>
                <a:cs typeface="Calibri Light" panose="020F0302020204030204" pitchFamily="34" charset="0"/>
              </a:endParaRPr>
            </a:p>
          </p:txBody>
        </p:sp>
      </p:grpSp>
      <p:grpSp>
        <p:nvGrpSpPr>
          <p:cNvPr id="11" name="Groupe 10">
            <a:extLst>
              <a:ext uri="{FF2B5EF4-FFF2-40B4-BE49-F238E27FC236}">
                <a16:creationId xmlns:a16="http://schemas.microsoft.com/office/drawing/2014/main" id="{ED7E648B-4694-4E90-8961-5E3FCF0FFD1F}"/>
              </a:ext>
            </a:extLst>
          </p:cNvPr>
          <p:cNvGrpSpPr/>
          <p:nvPr/>
        </p:nvGrpSpPr>
        <p:grpSpPr>
          <a:xfrm>
            <a:off x="4355976" y="1348674"/>
            <a:ext cx="4788024" cy="3794826"/>
            <a:chOff x="4355976" y="1348674"/>
            <a:chExt cx="4788024" cy="3794826"/>
          </a:xfrm>
        </p:grpSpPr>
        <p:grpSp>
          <p:nvGrpSpPr>
            <p:cNvPr id="6" name="Groupe 5">
              <a:extLst>
                <a:ext uri="{FF2B5EF4-FFF2-40B4-BE49-F238E27FC236}">
                  <a16:creationId xmlns:a16="http://schemas.microsoft.com/office/drawing/2014/main" id="{D150C08C-D58B-4C56-BEC0-379C95A8383B}"/>
                </a:ext>
              </a:extLst>
            </p:cNvPr>
            <p:cNvGrpSpPr/>
            <p:nvPr/>
          </p:nvGrpSpPr>
          <p:grpSpPr>
            <a:xfrm>
              <a:off x="4355976" y="1348674"/>
              <a:ext cx="4788024" cy="3794826"/>
              <a:chOff x="4355976" y="1348674"/>
              <a:chExt cx="4788024" cy="3794826"/>
            </a:xfrm>
          </p:grpSpPr>
          <p:pic>
            <p:nvPicPr>
              <p:cNvPr id="8" name="Image 7">
                <a:extLst>
                  <a:ext uri="{FF2B5EF4-FFF2-40B4-BE49-F238E27FC236}">
                    <a16:creationId xmlns:a16="http://schemas.microsoft.com/office/drawing/2014/main" id="{7DD2375B-09A7-48FA-9518-2EDBD6ECF8E5}"/>
                  </a:ext>
                </a:extLst>
              </p:cNvPr>
              <p:cNvPicPr>
                <a:picLocks noChangeAspect="1"/>
              </p:cNvPicPr>
              <p:nvPr/>
            </p:nvPicPr>
            <p:blipFill rotWithShape="1">
              <a:blip r:embed="rId5"/>
              <a:srcRect l="9890" t="15823" r="59708" b="40558"/>
              <a:stretch/>
            </p:blipFill>
            <p:spPr>
              <a:xfrm>
                <a:off x="4357241" y="1348674"/>
                <a:ext cx="4734367" cy="1910455"/>
              </a:xfrm>
              <a:prstGeom prst="rect">
                <a:avLst/>
              </a:prstGeom>
            </p:spPr>
          </p:pic>
          <p:grpSp>
            <p:nvGrpSpPr>
              <p:cNvPr id="53" name="Groupe 52">
                <a:extLst>
                  <a:ext uri="{FF2B5EF4-FFF2-40B4-BE49-F238E27FC236}">
                    <a16:creationId xmlns:a16="http://schemas.microsoft.com/office/drawing/2014/main" id="{440ADD69-DAFA-42D0-9BCF-FD57C9DB8CC2}"/>
                  </a:ext>
                </a:extLst>
              </p:cNvPr>
              <p:cNvGrpSpPr/>
              <p:nvPr/>
            </p:nvGrpSpPr>
            <p:grpSpPr>
              <a:xfrm>
                <a:off x="4355976" y="3348250"/>
                <a:ext cx="3168352" cy="1671772"/>
                <a:chOff x="4465320" y="3147814"/>
                <a:chExt cx="2842984" cy="1404156"/>
              </a:xfrm>
            </p:grpSpPr>
            <p:grpSp>
              <p:nvGrpSpPr>
                <p:cNvPr id="48" name="Groupe 47">
                  <a:extLst>
                    <a:ext uri="{FF2B5EF4-FFF2-40B4-BE49-F238E27FC236}">
                      <a16:creationId xmlns:a16="http://schemas.microsoft.com/office/drawing/2014/main" id="{75BD54E0-5BFF-422C-AAA2-5B05073B53CF}"/>
                    </a:ext>
                  </a:extLst>
                </p:cNvPr>
                <p:cNvGrpSpPr/>
                <p:nvPr/>
              </p:nvGrpSpPr>
              <p:grpSpPr>
                <a:xfrm>
                  <a:off x="4465320" y="3183818"/>
                  <a:ext cx="2824675" cy="1368152"/>
                  <a:chOff x="4465320" y="3183818"/>
                  <a:chExt cx="2824675" cy="1368152"/>
                </a:xfrm>
              </p:grpSpPr>
              <p:pic>
                <p:nvPicPr>
                  <p:cNvPr id="9" name="Image 8">
                    <a:extLst>
                      <a:ext uri="{FF2B5EF4-FFF2-40B4-BE49-F238E27FC236}">
                        <a16:creationId xmlns:a16="http://schemas.microsoft.com/office/drawing/2014/main" id="{7BCAC71D-9A36-46FE-9399-B937330A10CF}"/>
                      </a:ext>
                    </a:extLst>
                  </p:cNvPr>
                  <p:cNvPicPr>
                    <a:picLocks noChangeAspect="1"/>
                  </p:cNvPicPr>
                  <p:nvPr/>
                </p:nvPicPr>
                <p:blipFill rotWithShape="1">
                  <a:blip r:embed="rId5"/>
                  <a:srcRect l="15119" t="64687" r="75800" b="9844"/>
                  <a:stretch/>
                </p:blipFill>
                <p:spPr>
                  <a:xfrm>
                    <a:off x="4465320" y="3183818"/>
                    <a:ext cx="1734570" cy="1368152"/>
                  </a:xfrm>
                  <a:prstGeom prst="rect">
                    <a:avLst/>
                  </a:prstGeom>
                </p:spPr>
              </p:pic>
              <p:pic>
                <p:nvPicPr>
                  <p:cNvPr id="47" name="Image 46">
                    <a:extLst>
                      <a:ext uri="{FF2B5EF4-FFF2-40B4-BE49-F238E27FC236}">
                        <a16:creationId xmlns:a16="http://schemas.microsoft.com/office/drawing/2014/main" id="{0C44D4EB-FF06-4BC3-BFAE-6F045912D13E}"/>
                      </a:ext>
                    </a:extLst>
                  </p:cNvPr>
                  <p:cNvPicPr>
                    <a:picLocks noChangeAspect="1"/>
                  </p:cNvPicPr>
                  <p:nvPr/>
                </p:nvPicPr>
                <p:blipFill rotWithShape="1">
                  <a:blip r:embed="rId5"/>
                  <a:srcRect l="10218" t="64687" r="84075" b="9844"/>
                  <a:stretch/>
                </p:blipFill>
                <p:spPr>
                  <a:xfrm>
                    <a:off x="6199890" y="3183818"/>
                    <a:ext cx="1090105" cy="1368152"/>
                  </a:xfrm>
                  <a:prstGeom prst="rect">
                    <a:avLst/>
                  </a:prstGeom>
                </p:spPr>
              </p:pic>
            </p:grpSp>
            <p:sp>
              <p:nvSpPr>
                <p:cNvPr id="49" name="Rectangle 48">
                  <a:extLst>
                    <a:ext uri="{FF2B5EF4-FFF2-40B4-BE49-F238E27FC236}">
                      <a16:creationId xmlns:a16="http://schemas.microsoft.com/office/drawing/2014/main" id="{D44C7CD1-4A86-48B9-AC10-3E8598DEF731}"/>
                    </a:ext>
                  </a:extLst>
                </p:cNvPr>
                <p:cNvSpPr/>
                <p:nvPr/>
              </p:nvSpPr>
              <p:spPr>
                <a:xfrm>
                  <a:off x="4465320" y="3147814"/>
                  <a:ext cx="60077" cy="122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B9AA67E4-6964-4019-B166-D77CE4D143F6}"/>
                    </a:ext>
                  </a:extLst>
                </p:cNvPr>
                <p:cNvSpPr/>
                <p:nvPr/>
              </p:nvSpPr>
              <p:spPr>
                <a:xfrm>
                  <a:off x="4515024" y="3651870"/>
                  <a:ext cx="20099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B7541FB0-FE4A-4490-94D7-F41E3856A321}"/>
                    </a:ext>
                  </a:extLst>
                </p:cNvPr>
                <p:cNvSpPr/>
                <p:nvPr/>
              </p:nvSpPr>
              <p:spPr>
                <a:xfrm>
                  <a:off x="7107312" y="4371950"/>
                  <a:ext cx="200992" cy="180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E9228B5F-2768-4F76-9B36-9ED6641EA27C}"/>
                    </a:ext>
                  </a:extLst>
                </p:cNvPr>
                <p:cNvSpPr/>
                <p:nvPr/>
              </p:nvSpPr>
              <p:spPr>
                <a:xfrm>
                  <a:off x="7107312" y="3386130"/>
                  <a:ext cx="200992" cy="180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7" name="Rectangle 66">
                <a:extLst>
                  <a:ext uri="{FF2B5EF4-FFF2-40B4-BE49-F238E27FC236}">
                    <a16:creationId xmlns:a16="http://schemas.microsoft.com/office/drawing/2014/main" id="{EBEF43B4-579D-460F-8953-0A655F6916EB}"/>
                  </a:ext>
                </a:extLst>
              </p:cNvPr>
              <p:cNvSpPr/>
              <p:nvPr/>
            </p:nvSpPr>
            <p:spPr>
              <a:xfrm>
                <a:off x="4355976" y="1348674"/>
                <a:ext cx="4788024" cy="3794826"/>
              </a:xfrm>
              <a:prstGeom prst="rect">
                <a:avLst/>
              </a:prstGeom>
              <a:noFill/>
              <a:ln w="28575">
                <a:solidFill>
                  <a:srgbClr val="00A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avec flèche 6">
                <a:extLst>
                  <a:ext uri="{FF2B5EF4-FFF2-40B4-BE49-F238E27FC236}">
                    <a16:creationId xmlns:a16="http://schemas.microsoft.com/office/drawing/2014/main" id="{5344EDA9-678B-4A9E-A3EE-4EE8E9499DB7}"/>
                  </a:ext>
                </a:extLst>
              </p:cNvPr>
              <p:cNvCxnSpPr/>
              <p:nvPr/>
            </p:nvCxnSpPr>
            <p:spPr>
              <a:xfrm flipV="1">
                <a:off x="8604448" y="3147814"/>
                <a:ext cx="0" cy="2433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ZoneTexte 9">
                <a:extLst>
                  <a:ext uri="{FF2B5EF4-FFF2-40B4-BE49-F238E27FC236}">
                    <a16:creationId xmlns:a16="http://schemas.microsoft.com/office/drawing/2014/main" id="{849EAC23-C180-4284-8C30-16EA5779A896}"/>
                  </a:ext>
                </a:extLst>
              </p:cNvPr>
              <p:cNvSpPr txBox="1"/>
              <p:nvPr/>
            </p:nvSpPr>
            <p:spPr>
              <a:xfrm>
                <a:off x="8316426" y="3365963"/>
                <a:ext cx="648062" cy="246221"/>
              </a:xfrm>
              <a:prstGeom prst="rect">
                <a:avLst/>
              </a:prstGeom>
              <a:noFill/>
            </p:spPr>
            <p:txBody>
              <a:bodyPr wrap="square" rtlCol="0">
                <a:spAutoFit/>
              </a:bodyPr>
              <a:lstStyle/>
              <a:p>
                <a:r>
                  <a:rPr lang="fr-FR" sz="500" dirty="0"/>
                  <a:t>LARGE DOSE</a:t>
                </a:r>
              </a:p>
              <a:p>
                <a:r>
                  <a:rPr lang="fr-FR" sz="500" dirty="0"/>
                  <a:t>VALINE 13-C </a:t>
                </a:r>
              </a:p>
            </p:txBody>
          </p:sp>
        </p:grpSp>
        <p:sp>
          <p:nvSpPr>
            <p:cNvPr id="24" name="ZoneTexte 23">
              <a:extLst>
                <a:ext uri="{FF2B5EF4-FFF2-40B4-BE49-F238E27FC236}">
                  <a16:creationId xmlns:a16="http://schemas.microsoft.com/office/drawing/2014/main" id="{1090D660-F952-41DD-BDBF-4C36057EFDBA}"/>
                </a:ext>
              </a:extLst>
            </p:cNvPr>
            <p:cNvSpPr txBox="1"/>
            <p:nvPr/>
          </p:nvSpPr>
          <p:spPr>
            <a:xfrm>
              <a:off x="6660232" y="2331712"/>
              <a:ext cx="936104" cy="200055"/>
            </a:xfrm>
            <a:prstGeom prst="rect">
              <a:avLst/>
            </a:prstGeom>
            <a:noFill/>
          </p:spPr>
          <p:txBody>
            <a:bodyPr wrap="square" rtlCol="0">
              <a:spAutoFit/>
            </a:bodyPr>
            <a:lstStyle/>
            <a:p>
              <a:r>
                <a:rPr lang="fr-FR" sz="700" dirty="0"/>
                <a:t>Catwalk XT</a:t>
              </a:r>
            </a:p>
          </p:txBody>
        </p:sp>
      </p:grpSp>
      <p:sp>
        <p:nvSpPr>
          <p:cNvPr id="22" name="Rectangle 3">
            <a:extLst>
              <a:ext uri="{FF2B5EF4-FFF2-40B4-BE49-F238E27FC236}">
                <a16:creationId xmlns:a16="http://schemas.microsoft.com/office/drawing/2014/main" id="{36BE768C-D31E-4B12-BBCE-3967ADE97BAC}"/>
              </a:ext>
            </a:extLst>
          </p:cNvPr>
          <p:cNvSpPr txBox="1">
            <a:spLocks noChangeArrowheads="1"/>
          </p:cNvSpPr>
          <p:nvPr/>
        </p:nvSpPr>
        <p:spPr>
          <a:xfrm>
            <a:off x="4330412" y="698175"/>
            <a:ext cx="4788024" cy="410445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885825" fontAlgn="auto">
              <a:lnSpc>
                <a:spcPct val="80000"/>
              </a:lnSpc>
              <a:spcAft>
                <a:spcPts val="0"/>
              </a:spcAft>
              <a:buFont typeface="Arial" pitchFamily="34" charset="0"/>
              <a:buNone/>
              <a:tabLst>
                <a:tab pos="176213" algn="l"/>
                <a:tab pos="530225" algn="l"/>
                <a:tab pos="1798638" algn="l"/>
                <a:tab pos="3230563" algn="l"/>
                <a:tab pos="6457950" algn="l"/>
              </a:tabLst>
              <a:defRPr/>
            </a:pPr>
            <a:r>
              <a:rPr lang="fr-FR" sz="1200" b="1" i="1" u="sng" dirty="0">
                <a:solidFill>
                  <a:srgbClr val="03689E"/>
                </a:solidFill>
                <a:latin typeface="Calibri" pitchFamily="34" charset="0"/>
                <a:cs typeface="Calibri" pitchFamily="34" charset="0"/>
                <a:sym typeface="Wingdings" pitchFamily="-28" charset="2"/>
              </a:rPr>
              <a:t>B. Protocole expérimenta</a:t>
            </a:r>
            <a:r>
              <a:rPr lang="fr-FR" sz="1200" b="1" i="1" dirty="0">
                <a:solidFill>
                  <a:srgbClr val="03689E"/>
                </a:solidFill>
                <a:latin typeface="Calibri" pitchFamily="34" charset="0"/>
                <a:cs typeface="Calibri" pitchFamily="34" charset="0"/>
                <a:sym typeface="Wingdings" pitchFamily="-28" charset="2"/>
              </a:rPr>
              <a:t>l                                                   </a:t>
            </a:r>
          </a:p>
        </p:txBody>
      </p:sp>
    </p:spTree>
    <p:custDataLst>
      <p:tags r:id="rId1"/>
    </p:custDataLst>
    <p:extLst>
      <p:ext uri="{BB962C8B-B14F-4D97-AF65-F5344CB8AC3E}">
        <p14:creationId xmlns:p14="http://schemas.microsoft.com/office/powerpoint/2010/main" val="2996134890"/>
      </p:ext>
    </p:extLst>
  </p:cSld>
  <p:clrMapOvr>
    <a:masterClrMapping/>
  </p:clrMapOvr>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E5BE3FC-0880-FAD1-5572-890411405F06}"/>
              </a:ext>
            </a:extLst>
          </p:cNvPr>
          <p:cNvSpPr txBox="1"/>
          <p:nvPr/>
        </p:nvSpPr>
        <p:spPr>
          <a:xfrm>
            <a:off x="5868144" y="123478"/>
            <a:ext cx="3024336" cy="369332"/>
          </a:xfrm>
          <a:prstGeom prst="rect">
            <a:avLst/>
          </a:prstGeom>
          <a:noFill/>
        </p:spPr>
        <p:txBody>
          <a:bodyPr wrap="square" rtlCol="0">
            <a:spAutoFit/>
          </a:bodyPr>
          <a:lstStyle/>
          <a:p>
            <a:pPr algn="r"/>
            <a:r>
              <a:rPr lang="fr-FR" b="1" dirty="0">
                <a:solidFill>
                  <a:schemeClr val="bg1"/>
                </a:solidFill>
              </a:rPr>
              <a:t>Résultats 1/2</a:t>
            </a:r>
          </a:p>
        </p:txBody>
      </p:sp>
      <p:grpSp>
        <p:nvGrpSpPr>
          <p:cNvPr id="19" name="Groupe 18">
            <a:extLst>
              <a:ext uri="{FF2B5EF4-FFF2-40B4-BE49-F238E27FC236}">
                <a16:creationId xmlns:a16="http://schemas.microsoft.com/office/drawing/2014/main" id="{0E1DF8A7-4C64-4DBD-97A7-701D6554E70C}"/>
              </a:ext>
            </a:extLst>
          </p:cNvPr>
          <p:cNvGrpSpPr/>
          <p:nvPr/>
        </p:nvGrpSpPr>
        <p:grpSpPr>
          <a:xfrm>
            <a:off x="-36513" y="555526"/>
            <a:ext cx="9180513" cy="4587974"/>
            <a:chOff x="-1" y="555526"/>
            <a:chExt cx="9180513" cy="4587974"/>
          </a:xfrm>
        </p:grpSpPr>
        <p:sp>
          <p:nvSpPr>
            <p:cNvPr id="20" name="Rectangle 3">
              <a:extLst>
                <a:ext uri="{FF2B5EF4-FFF2-40B4-BE49-F238E27FC236}">
                  <a16:creationId xmlns:a16="http://schemas.microsoft.com/office/drawing/2014/main" id="{6C17C4E9-64E6-4F32-AED1-3B91BE558227}"/>
                </a:ext>
              </a:extLst>
            </p:cNvPr>
            <p:cNvSpPr txBox="1">
              <a:spLocks noChangeArrowheads="1"/>
            </p:cNvSpPr>
            <p:nvPr/>
          </p:nvSpPr>
          <p:spPr>
            <a:xfrm>
              <a:off x="179512" y="555526"/>
              <a:ext cx="4693276" cy="50405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885825" fontAlgn="auto">
                <a:lnSpc>
                  <a:spcPct val="80000"/>
                </a:lnSpc>
                <a:spcAft>
                  <a:spcPts val="0"/>
                </a:spcAft>
                <a:buFont typeface="Arial" pitchFamily="34" charset="0"/>
                <a:buNone/>
                <a:tabLst>
                  <a:tab pos="176213" algn="l"/>
                  <a:tab pos="530225" algn="l"/>
                  <a:tab pos="1798638" algn="l"/>
                  <a:tab pos="3230563" algn="l"/>
                  <a:tab pos="6457950" algn="l"/>
                </a:tabLst>
                <a:defRPr/>
              </a:pPr>
              <a:endParaRPr lang="fr-FR" sz="900" b="1" i="1" dirty="0">
                <a:solidFill>
                  <a:srgbClr val="03689E"/>
                </a:solidFill>
                <a:latin typeface="Calibri" pitchFamily="34" charset="0"/>
                <a:cs typeface="Calibri" pitchFamily="34" charset="0"/>
                <a:sym typeface="Wingdings" pitchFamily="-28" charset="2"/>
              </a:endParaRPr>
            </a:p>
            <a:p>
              <a:pPr marL="228600" indent="-228600" defTabSz="885825">
                <a:lnSpc>
                  <a:spcPct val="80000"/>
                </a:lnSpc>
                <a:buFont typeface="Arial" pitchFamily="34" charset="0"/>
                <a:buAutoNum type="alphaUcPeriod"/>
                <a:tabLst>
                  <a:tab pos="176213" algn="l"/>
                  <a:tab pos="530225" algn="l"/>
                  <a:tab pos="1798638" algn="l"/>
                  <a:tab pos="3230563" algn="l"/>
                  <a:tab pos="6457950" algn="l"/>
                </a:tabLst>
                <a:defRPr/>
              </a:pPr>
              <a:r>
                <a:rPr lang="fr-FR" sz="1200" b="1" i="1" u="sng" dirty="0">
                  <a:solidFill>
                    <a:srgbClr val="03689E"/>
                  </a:solidFill>
                  <a:latin typeface="Calibri" pitchFamily="34" charset="0"/>
                  <a:cs typeface="Calibri" pitchFamily="34" charset="0"/>
                  <a:sym typeface="Wingdings" pitchFamily="-28" charset="2"/>
                </a:rPr>
                <a:t>Suivi des ingérés</a:t>
              </a:r>
              <a:endParaRPr lang="fr-FR" sz="1200" b="1" i="1" dirty="0">
                <a:solidFill>
                  <a:srgbClr val="03689E"/>
                </a:solidFill>
                <a:latin typeface="Calibri" pitchFamily="34" charset="0"/>
                <a:cs typeface="Calibri" pitchFamily="34" charset="0"/>
                <a:sym typeface="Wingdings" pitchFamily="-28" charset="2"/>
              </a:endParaRPr>
            </a:p>
          </p:txBody>
        </p:sp>
        <p:pic>
          <p:nvPicPr>
            <p:cNvPr id="21" name="Image 20">
              <a:extLst>
                <a:ext uri="{FF2B5EF4-FFF2-40B4-BE49-F238E27FC236}">
                  <a16:creationId xmlns:a16="http://schemas.microsoft.com/office/drawing/2014/main" id="{18B82AFC-9711-4188-A0D3-F8A4EBE1AB31}"/>
                </a:ext>
              </a:extLst>
            </p:cNvPr>
            <p:cNvPicPr>
              <a:picLocks noChangeAspect="1"/>
            </p:cNvPicPr>
            <p:nvPr/>
          </p:nvPicPr>
          <p:blipFill rotWithShape="1">
            <a:blip r:embed="rId4">
              <a:extLst>
                <a:ext uri="{28A0092B-C50C-407E-A947-70E740481C1C}">
                  <a14:useLocalDpi xmlns:a14="http://schemas.microsoft.com/office/drawing/2010/main" val="0"/>
                </a:ext>
              </a:extLst>
            </a:blip>
            <a:srcRect t="17801" b="55599"/>
            <a:stretch/>
          </p:blipFill>
          <p:spPr>
            <a:xfrm>
              <a:off x="-1" y="915566"/>
              <a:ext cx="4872789" cy="1872208"/>
            </a:xfrm>
            <a:prstGeom prst="rect">
              <a:avLst/>
            </a:prstGeom>
          </p:spPr>
        </p:pic>
        <p:pic>
          <p:nvPicPr>
            <p:cNvPr id="22" name="Image 21">
              <a:extLst>
                <a:ext uri="{FF2B5EF4-FFF2-40B4-BE49-F238E27FC236}">
                  <a16:creationId xmlns:a16="http://schemas.microsoft.com/office/drawing/2014/main" id="{4395B0F9-F9A0-4944-98C3-1DFD123CD206}"/>
                </a:ext>
              </a:extLst>
            </p:cNvPr>
            <p:cNvPicPr>
              <a:picLocks noChangeAspect="1"/>
            </p:cNvPicPr>
            <p:nvPr/>
          </p:nvPicPr>
          <p:blipFill rotWithShape="1">
            <a:blip r:embed="rId5">
              <a:extLst>
                <a:ext uri="{28A0092B-C50C-407E-A947-70E740481C1C}">
                  <a14:useLocalDpi xmlns:a14="http://schemas.microsoft.com/office/drawing/2010/main" val="0"/>
                </a:ext>
              </a:extLst>
            </a:blip>
            <a:srcRect l="13481" t="5735" r="35663" b="67597"/>
            <a:stretch/>
          </p:blipFill>
          <p:spPr>
            <a:xfrm>
              <a:off x="56344" y="3100214"/>
              <a:ext cx="2697600" cy="2043286"/>
            </a:xfrm>
            <a:prstGeom prst="rect">
              <a:avLst/>
            </a:prstGeom>
          </p:spPr>
        </p:pic>
        <p:sp>
          <p:nvSpPr>
            <p:cNvPr id="23" name="Rectangle 3">
              <a:extLst>
                <a:ext uri="{FF2B5EF4-FFF2-40B4-BE49-F238E27FC236}">
                  <a16:creationId xmlns:a16="http://schemas.microsoft.com/office/drawing/2014/main" id="{91F3C49A-DB7C-4CB7-9EA8-62741B30226A}"/>
                </a:ext>
              </a:extLst>
            </p:cNvPr>
            <p:cNvSpPr txBox="1">
              <a:spLocks noChangeArrowheads="1"/>
            </p:cNvSpPr>
            <p:nvPr/>
          </p:nvSpPr>
          <p:spPr>
            <a:xfrm>
              <a:off x="197483" y="2825124"/>
              <a:ext cx="5616623" cy="24810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885825">
                <a:lnSpc>
                  <a:spcPct val="80000"/>
                </a:lnSpc>
                <a:buNone/>
                <a:tabLst>
                  <a:tab pos="176213" algn="l"/>
                  <a:tab pos="530225" algn="l"/>
                  <a:tab pos="1798638" algn="l"/>
                  <a:tab pos="3230563" algn="l"/>
                  <a:tab pos="6457950" algn="l"/>
                </a:tabLst>
                <a:defRPr/>
              </a:pPr>
              <a:r>
                <a:rPr lang="fr-FR" sz="1200" b="1" i="1" u="sng" dirty="0">
                  <a:solidFill>
                    <a:srgbClr val="03689E"/>
                  </a:solidFill>
                  <a:latin typeface="Calibri" pitchFamily="34" charset="0"/>
                  <a:cs typeface="Calibri" pitchFamily="34" charset="0"/>
                  <a:sym typeface="Wingdings" pitchFamily="-28" charset="2"/>
                </a:rPr>
                <a:t>C. Des effets modérés sur le métabolisme glucidique</a:t>
              </a:r>
              <a:endParaRPr lang="fr-FR" sz="1200" b="1" i="1" dirty="0">
                <a:solidFill>
                  <a:srgbClr val="03689E"/>
                </a:solidFill>
                <a:latin typeface="Calibri" pitchFamily="34" charset="0"/>
                <a:cs typeface="Calibri" pitchFamily="34" charset="0"/>
                <a:sym typeface="Wingdings" pitchFamily="-28" charset="2"/>
              </a:endParaRPr>
            </a:p>
          </p:txBody>
        </p:sp>
        <p:grpSp>
          <p:nvGrpSpPr>
            <p:cNvPr id="24" name="Groupe 23">
              <a:extLst>
                <a:ext uri="{FF2B5EF4-FFF2-40B4-BE49-F238E27FC236}">
                  <a16:creationId xmlns:a16="http://schemas.microsoft.com/office/drawing/2014/main" id="{7B346985-E697-44B4-B9FB-D44C0E09FCF9}"/>
                </a:ext>
              </a:extLst>
            </p:cNvPr>
            <p:cNvGrpSpPr>
              <a:grpSpLocks noChangeAspect="1"/>
            </p:cNvGrpSpPr>
            <p:nvPr/>
          </p:nvGrpSpPr>
          <p:grpSpPr>
            <a:xfrm>
              <a:off x="3820496" y="2067694"/>
              <a:ext cx="5360016" cy="2226073"/>
              <a:chOff x="181546" y="2838982"/>
              <a:chExt cx="4787508" cy="1988304"/>
            </a:xfrm>
          </p:grpSpPr>
          <p:pic>
            <p:nvPicPr>
              <p:cNvPr id="26" name="Image 25">
                <a:extLst>
                  <a:ext uri="{FF2B5EF4-FFF2-40B4-BE49-F238E27FC236}">
                    <a16:creationId xmlns:a16="http://schemas.microsoft.com/office/drawing/2014/main" id="{5E94617A-8CC7-4DDE-85C2-8F929E329EBB}"/>
                  </a:ext>
                </a:extLst>
              </p:cNvPr>
              <p:cNvPicPr>
                <a:picLocks noChangeAspect="1"/>
              </p:cNvPicPr>
              <p:nvPr/>
            </p:nvPicPr>
            <p:blipFill rotWithShape="1">
              <a:blip r:embed="rId6">
                <a:extLst>
                  <a:ext uri="{28A0092B-C50C-407E-A947-70E740481C1C}">
                    <a14:useLocalDpi xmlns:a14="http://schemas.microsoft.com/office/drawing/2010/main" val="0"/>
                  </a:ext>
                </a:extLst>
              </a:blip>
              <a:srcRect l="3043" t="36000" r="49633" b="34302"/>
              <a:stretch/>
            </p:blipFill>
            <p:spPr>
              <a:xfrm>
                <a:off x="198314" y="2859782"/>
                <a:ext cx="2141438" cy="1941140"/>
              </a:xfrm>
              <a:prstGeom prst="rect">
                <a:avLst/>
              </a:prstGeom>
            </p:spPr>
          </p:pic>
          <p:pic>
            <p:nvPicPr>
              <p:cNvPr id="27" name="Image 26">
                <a:extLst>
                  <a:ext uri="{FF2B5EF4-FFF2-40B4-BE49-F238E27FC236}">
                    <a16:creationId xmlns:a16="http://schemas.microsoft.com/office/drawing/2014/main" id="{88C0B1C3-9039-4A69-B8E5-733537B2A7BB}"/>
                  </a:ext>
                </a:extLst>
              </p:cNvPr>
              <p:cNvPicPr>
                <a:picLocks noChangeAspect="1"/>
              </p:cNvPicPr>
              <p:nvPr/>
            </p:nvPicPr>
            <p:blipFill rotWithShape="1">
              <a:blip r:embed="rId6">
                <a:extLst>
                  <a:ext uri="{28A0092B-C50C-407E-A947-70E740481C1C}">
                    <a14:useLocalDpi xmlns:a14="http://schemas.microsoft.com/office/drawing/2010/main" val="0"/>
                  </a:ext>
                </a:extLst>
              </a:blip>
              <a:srcRect l="50597" t="36000" r="4957" b="36291"/>
              <a:stretch/>
            </p:blipFill>
            <p:spPr>
              <a:xfrm>
                <a:off x="2632770" y="2989748"/>
                <a:ext cx="2011238" cy="1811174"/>
              </a:xfrm>
              <a:prstGeom prst="rect">
                <a:avLst/>
              </a:prstGeom>
            </p:spPr>
          </p:pic>
          <p:sp>
            <p:nvSpPr>
              <p:cNvPr id="29" name="Rectangle 28">
                <a:extLst>
                  <a:ext uri="{FF2B5EF4-FFF2-40B4-BE49-F238E27FC236}">
                    <a16:creationId xmlns:a16="http://schemas.microsoft.com/office/drawing/2014/main" id="{4BCF73C2-4DDC-46BF-919E-52AD62EBD7F3}"/>
                  </a:ext>
                </a:extLst>
              </p:cNvPr>
              <p:cNvSpPr/>
              <p:nvPr/>
            </p:nvSpPr>
            <p:spPr>
              <a:xfrm>
                <a:off x="181546" y="2886146"/>
                <a:ext cx="4752528" cy="1941140"/>
              </a:xfrm>
              <a:prstGeom prst="rect">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30" name="Graphique 29" descr="Culturiste">
                <a:extLst>
                  <a:ext uri="{FF2B5EF4-FFF2-40B4-BE49-F238E27FC236}">
                    <a16:creationId xmlns:a16="http://schemas.microsoft.com/office/drawing/2014/main" id="{BBD07062-0172-4797-9EFD-E7626D06BF8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41634" y="2838982"/>
                <a:ext cx="627420" cy="627420"/>
              </a:xfrm>
              <a:prstGeom prst="rect">
                <a:avLst/>
              </a:prstGeom>
            </p:spPr>
          </p:pic>
        </p:grpSp>
        <p:sp>
          <p:nvSpPr>
            <p:cNvPr id="25" name="Rectangle 24">
              <a:extLst>
                <a:ext uri="{FF2B5EF4-FFF2-40B4-BE49-F238E27FC236}">
                  <a16:creationId xmlns:a16="http://schemas.microsoft.com/office/drawing/2014/main" id="{765235A8-59BF-4B15-9201-F00E5988200D}"/>
                </a:ext>
              </a:extLst>
            </p:cNvPr>
            <p:cNvSpPr/>
            <p:nvPr/>
          </p:nvSpPr>
          <p:spPr>
            <a:xfrm>
              <a:off x="5580112" y="1757421"/>
              <a:ext cx="2592505" cy="243785"/>
            </a:xfrm>
            <a:prstGeom prst="rect">
              <a:avLst/>
            </a:prstGeom>
          </p:spPr>
          <p:txBody>
            <a:bodyPr wrap="none">
              <a:spAutoFit/>
            </a:bodyPr>
            <a:lstStyle/>
            <a:p>
              <a:pPr defTabSz="885825">
                <a:lnSpc>
                  <a:spcPct val="80000"/>
                </a:lnSpc>
                <a:tabLst>
                  <a:tab pos="176213" algn="l"/>
                  <a:tab pos="530225" algn="l"/>
                  <a:tab pos="1798638" algn="l"/>
                  <a:tab pos="3230563" algn="l"/>
                  <a:tab pos="6457950" algn="l"/>
                </a:tabLst>
                <a:defRPr/>
              </a:pPr>
              <a:r>
                <a:rPr lang="fr-FR" sz="1200" b="1" i="1" u="sng" dirty="0">
                  <a:solidFill>
                    <a:srgbClr val="03689E"/>
                  </a:solidFill>
                  <a:latin typeface="Calibri" pitchFamily="34" charset="0"/>
                  <a:cs typeface="Calibri" pitchFamily="34" charset="0"/>
                  <a:sym typeface="Wingdings" pitchFamily="-28" charset="2"/>
                </a:rPr>
                <a:t>B. Effets sur la composition corporelle</a:t>
              </a:r>
              <a:endParaRPr lang="fr-FR" sz="1200" b="1" i="1" dirty="0">
                <a:solidFill>
                  <a:srgbClr val="03689E"/>
                </a:solidFill>
                <a:latin typeface="Calibri" pitchFamily="34" charset="0"/>
                <a:cs typeface="Calibri" pitchFamily="34" charset="0"/>
                <a:sym typeface="Wingdings" pitchFamily="-28" charset="2"/>
              </a:endParaRPr>
            </a:p>
          </p:txBody>
        </p:sp>
      </p:grpSp>
    </p:spTree>
    <p:custDataLst>
      <p:tags r:id="rId1"/>
    </p:custDataLst>
    <p:extLst>
      <p:ext uri="{BB962C8B-B14F-4D97-AF65-F5344CB8AC3E}">
        <p14:creationId xmlns:p14="http://schemas.microsoft.com/office/powerpoint/2010/main" val="3208006037"/>
      </p:ext>
    </p:extLst>
  </p:cSld>
  <p:clrMapOvr>
    <a:masterClrMapping/>
  </p:clrMapOvr>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682D359-E884-69F9-362B-108D7D49B8CC}"/>
              </a:ext>
            </a:extLst>
          </p:cNvPr>
          <p:cNvSpPr txBox="1"/>
          <p:nvPr/>
        </p:nvSpPr>
        <p:spPr>
          <a:xfrm>
            <a:off x="5868144" y="123478"/>
            <a:ext cx="3024336" cy="369332"/>
          </a:xfrm>
          <a:prstGeom prst="rect">
            <a:avLst/>
          </a:prstGeom>
          <a:noFill/>
        </p:spPr>
        <p:txBody>
          <a:bodyPr wrap="square" rtlCol="0">
            <a:spAutoFit/>
          </a:bodyPr>
          <a:lstStyle/>
          <a:p>
            <a:pPr algn="r"/>
            <a:r>
              <a:rPr lang="fr-FR" b="1" dirty="0">
                <a:solidFill>
                  <a:schemeClr val="bg1"/>
                </a:solidFill>
              </a:rPr>
              <a:t>Résultats 2/2</a:t>
            </a:r>
          </a:p>
        </p:txBody>
      </p:sp>
      <p:grpSp>
        <p:nvGrpSpPr>
          <p:cNvPr id="18" name="Groupe 17">
            <a:extLst>
              <a:ext uri="{FF2B5EF4-FFF2-40B4-BE49-F238E27FC236}">
                <a16:creationId xmlns:a16="http://schemas.microsoft.com/office/drawing/2014/main" id="{2514D52B-B0A9-448C-86A6-4B81BE916518}"/>
              </a:ext>
            </a:extLst>
          </p:cNvPr>
          <p:cNvGrpSpPr/>
          <p:nvPr/>
        </p:nvGrpSpPr>
        <p:grpSpPr>
          <a:xfrm>
            <a:off x="-1471" y="666624"/>
            <a:ext cx="9145471" cy="3810251"/>
            <a:chOff x="0" y="774696"/>
            <a:chExt cx="9145471" cy="3810251"/>
          </a:xfrm>
        </p:grpSpPr>
        <p:grpSp>
          <p:nvGrpSpPr>
            <p:cNvPr id="20" name="Groupe 19">
              <a:extLst>
                <a:ext uri="{FF2B5EF4-FFF2-40B4-BE49-F238E27FC236}">
                  <a16:creationId xmlns:a16="http://schemas.microsoft.com/office/drawing/2014/main" id="{13589296-A5B8-47BE-99ED-EF6A05D04DB2}"/>
                </a:ext>
              </a:extLst>
            </p:cNvPr>
            <p:cNvGrpSpPr/>
            <p:nvPr/>
          </p:nvGrpSpPr>
          <p:grpSpPr>
            <a:xfrm>
              <a:off x="0" y="774696"/>
              <a:ext cx="9000697" cy="3130295"/>
              <a:chOff x="0" y="774696"/>
              <a:chExt cx="9000697" cy="3130295"/>
            </a:xfrm>
          </p:grpSpPr>
          <p:grpSp>
            <p:nvGrpSpPr>
              <p:cNvPr id="23" name="Groupe 22">
                <a:extLst>
                  <a:ext uri="{FF2B5EF4-FFF2-40B4-BE49-F238E27FC236}">
                    <a16:creationId xmlns:a16="http://schemas.microsoft.com/office/drawing/2014/main" id="{EE417237-FFB6-4F85-BC75-F56C47D4C2C5}"/>
                  </a:ext>
                </a:extLst>
              </p:cNvPr>
              <p:cNvGrpSpPr/>
              <p:nvPr/>
            </p:nvGrpSpPr>
            <p:grpSpPr>
              <a:xfrm>
                <a:off x="143303" y="774696"/>
                <a:ext cx="8857394" cy="1165315"/>
                <a:chOff x="0" y="555526"/>
                <a:chExt cx="8857394" cy="1165315"/>
              </a:xfrm>
            </p:grpSpPr>
            <p:sp>
              <p:nvSpPr>
                <p:cNvPr id="25" name="Rectangle 3">
                  <a:extLst>
                    <a:ext uri="{FF2B5EF4-FFF2-40B4-BE49-F238E27FC236}">
                      <a16:creationId xmlns:a16="http://schemas.microsoft.com/office/drawing/2014/main" id="{C772162D-01AA-4CB7-8C83-4942E64720C0}"/>
                    </a:ext>
                  </a:extLst>
                </p:cNvPr>
                <p:cNvSpPr txBox="1">
                  <a:spLocks noChangeArrowheads="1"/>
                </p:cNvSpPr>
                <p:nvPr/>
              </p:nvSpPr>
              <p:spPr>
                <a:xfrm>
                  <a:off x="5076056" y="555526"/>
                  <a:ext cx="3781338" cy="45469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885825" fontAlgn="auto">
                    <a:lnSpc>
                      <a:spcPct val="80000"/>
                    </a:lnSpc>
                    <a:spcAft>
                      <a:spcPts val="0"/>
                    </a:spcAft>
                    <a:buFont typeface="Arial" pitchFamily="34" charset="0"/>
                    <a:buNone/>
                    <a:tabLst>
                      <a:tab pos="176213" algn="l"/>
                      <a:tab pos="530225" algn="l"/>
                      <a:tab pos="1798638" algn="l"/>
                      <a:tab pos="3230563" algn="l"/>
                      <a:tab pos="6457950" algn="l"/>
                    </a:tabLst>
                    <a:defRPr/>
                  </a:pPr>
                  <a:endParaRPr lang="fr-FR" sz="900" b="1" i="1" dirty="0">
                    <a:solidFill>
                      <a:srgbClr val="03689E"/>
                    </a:solidFill>
                    <a:latin typeface="Calibri" pitchFamily="34" charset="0"/>
                    <a:cs typeface="Calibri" pitchFamily="34" charset="0"/>
                    <a:sym typeface="Wingdings" pitchFamily="-28" charset="2"/>
                  </a:endParaRPr>
                </a:p>
                <a:p>
                  <a:pPr marL="0" indent="0" defTabSz="885825" fontAlgn="auto">
                    <a:lnSpc>
                      <a:spcPct val="80000"/>
                    </a:lnSpc>
                    <a:spcAft>
                      <a:spcPts val="0"/>
                    </a:spcAft>
                    <a:buFont typeface="Arial" pitchFamily="34" charset="0"/>
                    <a:buNone/>
                    <a:tabLst>
                      <a:tab pos="176213" algn="l"/>
                      <a:tab pos="530225" algn="l"/>
                      <a:tab pos="1798638" algn="l"/>
                      <a:tab pos="3230563" algn="l"/>
                      <a:tab pos="6457950" algn="l"/>
                    </a:tabLst>
                    <a:defRPr/>
                  </a:pPr>
                  <a:r>
                    <a:rPr lang="fr-FR" sz="1200" b="1" i="1" u="sng" dirty="0">
                      <a:solidFill>
                        <a:srgbClr val="03689E"/>
                      </a:solidFill>
                      <a:latin typeface="Calibri" pitchFamily="34" charset="0"/>
                      <a:cs typeface="Calibri" pitchFamily="34" charset="0"/>
                      <a:sym typeface="Wingdings" pitchFamily="-28" charset="2"/>
                    </a:rPr>
                    <a:t>F. Des effets contrastés sur la fonctionnalité musculaire</a:t>
                  </a:r>
                </a:p>
                <a:p>
                  <a:pPr marL="0" indent="0" defTabSz="885825" fontAlgn="auto">
                    <a:lnSpc>
                      <a:spcPct val="80000"/>
                    </a:lnSpc>
                    <a:spcAft>
                      <a:spcPts val="0"/>
                    </a:spcAft>
                    <a:buFont typeface="Arial" pitchFamily="34" charset="0"/>
                    <a:buNone/>
                    <a:tabLst>
                      <a:tab pos="176213" algn="l"/>
                      <a:tab pos="530225" algn="l"/>
                      <a:tab pos="1798638" algn="l"/>
                      <a:tab pos="3230563" algn="l"/>
                      <a:tab pos="6457950" algn="l"/>
                    </a:tabLst>
                    <a:defRPr/>
                  </a:pPr>
                  <a:endParaRPr lang="fr-FR" sz="1200" b="1" i="1" dirty="0">
                    <a:solidFill>
                      <a:srgbClr val="03689E"/>
                    </a:solidFill>
                    <a:latin typeface="Calibri" pitchFamily="34" charset="0"/>
                    <a:cs typeface="Calibri" pitchFamily="34" charset="0"/>
                    <a:sym typeface="Wingdings" pitchFamily="-28" charset="2"/>
                  </a:endParaRPr>
                </a:p>
              </p:txBody>
            </p:sp>
            <p:sp>
              <p:nvSpPr>
                <p:cNvPr id="26" name="Rectangle 3">
                  <a:extLst>
                    <a:ext uri="{FF2B5EF4-FFF2-40B4-BE49-F238E27FC236}">
                      <a16:creationId xmlns:a16="http://schemas.microsoft.com/office/drawing/2014/main" id="{EBB8EE92-C2D6-4F59-8AF0-42FE44797532}"/>
                    </a:ext>
                  </a:extLst>
                </p:cNvPr>
                <p:cNvSpPr txBox="1">
                  <a:spLocks noChangeArrowheads="1"/>
                </p:cNvSpPr>
                <p:nvPr/>
              </p:nvSpPr>
              <p:spPr>
                <a:xfrm>
                  <a:off x="0" y="704404"/>
                  <a:ext cx="3452550" cy="2556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885825" fontAlgn="auto">
                    <a:lnSpc>
                      <a:spcPct val="80000"/>
                    </a:lnSpc>
                    <a:spcAft>
                      <a:spcPts val="0"/>
                    </a:spcAft>
                    <a:buFont typeface="Arial" pitchFamily="34" charset="0"/>
                    <a:buNone/>
                    <a:tabLst>
                      <a:tab pos="176213" algn="l"/>
                      <a:tab pos="530225" algn="l"/>
                      <a:tab pos="1798638" algn="l"/>
                      <a:tab pos="3230563" algn="l"/>
                      <a:tab pos="6457950" algn="l"/>
                    </a:tabLst>
                    <a:defRPr/>
                  </a:pPr>
                  <a:r>
                    <a:rPr lang="fr-FR" sz="1200" b="1" i="1" u="sng" dirty="0">
                      <a:solidFill>
                        <a:srgbClr val="03689E"/>
                      </a:solidFill>
                      <a:latin typeface="Calibri" pitchFamily="34" charset="0"/>
                      <a:cs typeface="Calibri" pitchFamily="34" charset="0"/>
                      <a:sym typeface="Wingdings" pitchFamily="-28" charset="2"/>
                    </a:rPr>
                    <a:t>E. Pas d’effets sur la synthèse protéique musculaire </a:t>
                  </a:r>
                  <a:endParaRPr lang="fr-FR" sz="1200" b="1" i="1" dirty="0">
                    <a:solidFill>
                      <a:srgbClr val="03689E"/>
                    </a:solidFill>
                    <a:latin typeface="Calibri" pitchFamily="34" charset="0"/>
                    <a:cs typeface="Calibri" pitchFamily="34" charset="0"/>
                    <a:sym typeface="Wingdings" pitchFamily="-28" charset="2"/>
                  </a:endParaRPr>
                </a:p>
              </p:txBody>
            </p:sp>
            <p:sp>
              <p:nvSpPr>
                <p:cNvPr id="27" name="Rectangle 3">
                  <a:extLst>
                    <a:ext uri="{FF2B5EF4-FFF2-40B4-BE49-F238E27FC236}">
                      <a16:creationId xmlns:a16="http://schemas.microsoft.com/office/drawing/2014/main" id="{044452DE-06BC-478C-BC84-49E03145560E}"/>
                    </a:ext>
                  </a:extLst>
                </p:cNvPr>
                <p:cNvSpPr txBox="1">
                  <a:spLocks noChangeArrowheads="1"/>
                </p:cNvSpPr>
                <p:nvPr/>
              </p:nvSpPr>
              <p:spPr>
                <a:xfrm>
                  <a:off x="4932753" y="1082578"/>
                  <a:ext cx="3758922" cy="6382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defTabSz="885825">
                    <a:lnSpc>
                      <a:spcPct val="80000"/>
                    </a:lnSpc>
                    <a:buFont typeface="Wingdings" panose="05000000000000000000" pitchFamily="2" charset="2"/>
                    <a:buChar char="Ø"/>
                    <a:tabLst>
                      <a:tab pos="176213" algn="l"/>
                      <a:tab pos="530225" algn="l"/>
                      <a:tab pos="1798638" algn="l"/>
                      <a:tab pos="3230563" algn="l"/>
                      <a:tab pos="6457950" algn="l"/>
                    </a:tabLst>
                    <a:defRPr/>
                  </a:pPr>
                  <a:r>
                    <a:rPr lang="fr-FR" sz="1100" dirty="0">
                      <a:solidFill>
                        <a:srgbClr val="03689E"/>
                      </a:solidFill>
                      <a:latin typeface="Calibri" pitchFamily="34" charset="0"/>
                      <a:cs typeface="Calibri" pitchFamily="34" charset="0"/>
                      <a:sym typeface="Wingdings" pitchFamily="-28" charset="2"/>
                    </a:rPr>
                    <a:t>Des résultats difficiles à interpréter mêlant les effets des régimes, du poids des animaux,  les effets du vieillissement et d’apprentissage de la tâche sont confondants. </a:t>
                  </a:r>
                </a:p>
              </p:txBody>
            </p:sp>
          </p:grpSp>
          <p:pic>
            <p:nvPicPr>
              <p:cNvPr id="24" name="Image 23">
                <a:extLst>
                  <a:ext uri="{FF2B5EF4-FFF2-40B4-BE49-F238E27FC236}">
                    <a16:creationId xmlns:a16="http://schemas.microsoft.com/office/drawing/2014/main" id="{B4599D62-6E97-43A2-BACC-52D8D1485B99}"/>
                  </a:ext>
                </a:extLst>
              </p:cNvPr>
              <p:cNvPicPr>
                <a:picLocks noChangeAspect="1"/>
              </p:cNvPicPr>
              <p:nvPr/>
            </p:nvPicPr>
            <p:blipFill rotWithShape="1">
              <a:blip r:embed="rId4">
                <a:extLst>
                  <a:ext uri="{28A0092B-C50C-407E-A947-70E740481C1C}">
                    <a14:useLocalDpi xmlns:a14="http://schemas.microsoft.com/office/drawing/2010/main" val="0"/>
                  </a:ext>
                </a:extLst>
              </a:blip>
              <a:srcRect l="1467" t="13163" r="5512" b="47200"/>
              <a:stretch/>
            </p:blipFill>
            <p:spPr>
              <a:xfrm>
                <a:off x="0" y="1229389"/>
                <a:ext cx="4347103" cy="2675602"/>
              </a:xfrm>
              <a:prstGeom prst="rect">
                <a:avLst/>
              </a:prstGeom>
            </p:spPr>
          </p:pic>
        </p:grpSp>
        <p:pic>
          <p:nvPicPr>
            <p:cNvPr id="21" name="Image 20">
              <a:extLst>
                <a:ext uri="{FF2B5EF4-FFF2-40B4-BE49-F238E27FC236}">
                  <a16:creationId xmlns:a16="http://schemas.microsoft.com/office/drawing/2014/main" id="{2BECDBFD-7110-4FB6-8D44-A362EF54EC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2012370"/>
              <a:ext cx="4573471" cy="2572577"/>
            </a:xfrm>
            <a:prstGeom prst="rect">
              <a:avLst/>
            </a:prstGeom>
          </p:spPr>
        </p:pic>
      </p:grpSp>
    </p:spTree>
    <p:custDataLst>
      <p:tags r:id="rId1"/>
    </p:custDataLst>
    <p:extLst>
      <p:ext uri="{BB962C8B-B14F-4D97-AF65-F5344CB8AC3E}">
        <p14:creationId xmlns:p14="http://schemas.microsoft.com/office/powerpoint/2010/main" val="2074497050"/>
      </p:ext>
    </p:extLst>
  </p:cSld>
  <p:clrMapOvr>
    <a:masterClrMapping/>
  </p:clrMapOvr>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E5F4BF4-4946-3C15-4782-DDA4B6597A3A}"/>
              </a:ext>
            </a:extLst>
          </p:cNvPr>
          <p:cNvSpPr txBox="1"/>
          <p:nvPr/>
        </p:nvSpPr>
        <p:spPr>
          <a:xfrm>
            <a:off x="5868144" y="123478"/>
            <a:ext cx="3024336" cy="369332"/>
          </a:xfrm>
          <a:prstGeom prst="rect">
            <a:avLst/>
          </a:prstGeom>
          <a:noFill/>
        </p:spPr>
        <p:txBody>
          <a:bodyPr wrap="square" rtlCol="0">
            <a:spAutoFit/>
          </a:bodyPr>
          <a:lstStyle/>
          <a:p>
            <a:pPr algn="r"/>
            <a:r>
              <a:rPr lang="fr-FR" b="1" dirty="0">
                <a:solidFill>
                  <a:schemeClr val="bg1"/>
                </a:solidFill>
              </a:rPr>
              <a:t>Conclusion</a:t>
            </a:r>
          </a:p>
        </p:txBody>
      </p:sp>
      <p:grpSp>
        <p:nvGrpSpPr>
          <p:cNvPr id="22" name="Groupe 21">
            <a:extLst>
              <a:ext uri="{FF2B5EF4-FFF2-40B4-BE49-F238E27FC236}">
                <a16:creationId xmlns:a16="http://schemas.microsoft.com/office/drawing/2014/main" id="{BAE5F635-D598-457B-B246-09C63A37FC09}"/>
              </a:ext>
            </a:extLst>
          </p:cNvPr>
          <p:cNvGrpSpPr/>
          <p:nvPr/>
        </p:nvGrpSpPr>
        <p:grpSpPr>
          <a:xfrm>
            <a:off x="179512" y="2729874"/>
            <a:ext cx="8784976" cy="2160240"/>
            <a:chOff x="179512" y="2729874"/>
            <a:chExt cx="8784976" cy="2160240"/>
          </a:xfrm>
        </p:grpSpPr>
        <p:grpSp>
          <p:nvGrpSpPr>
            <p:cNvPr id="21" name="Groupe 20">
              <a:extLst>
                <a:ext uri="{FF2B5EF4-FFF2-40B4-BE49-F238E27FC236}">
                  <a16:creationId xmlns:a16="http://schemas.microsoft.com/office/drawing/2014/main" id="{336441BB-97CD-4CAA-AB40-DAD58E20431A}"/>
                </a:ext>
              </a:extLst>
            </p:cNvPr>
            <p:cNvGrpSpPr/>
            <p:nvPr/>
          </p:nvGrpSpPr>
          <p:grpSpPr>
            <a:xfrm>
              <a:off x="179512" y="2729874"/>
              <a:ext cx="8784976" cy="2160240"/>
              <a:chOff x="179512" y="2671468"/>
              <a:chExt cx="8784976" cy="2160240"/>
            </a:xfrm>
          </p:grpSpPr>
          <p:sp>
            <p:nvSpPr>
              <p:cNvPr id="5" name="Rectangle 3">
                <a:extLst>
                  <a:ext uri="{FF2B5EF4-FFF2-40B4-BE49-F238E27FC236}">
                    <a16:creationId xmlns:a16="http://schemas.microsoft.com/office/drawing/2014/main" id="{F3A31F5D-EC80-4648-91DC-E984BF783F5C}"/>
                  </a:ext>
                </a:extLst>
              </p:cNvPr>
              <p:cNvSpPr txBox="1">
                <a:spLocks noChangeArrowheads="1"/>
              </p:cNvSpPr>
              <p:nvPr/>
            </p:nvSpPr>
            <p:spPr>
              <a:xfrm>
                <a:off x="179512" y="2671468"/>
                <a:ext cx="8784976" cy="216024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885825" fontAlgn="auto">
                  <a:lnSpc>
                    <a:spcPct val="80000"/>
                  </a:lnSpc>
                  <a:spcAft>
                    <a:spcPts val="0"/>
                  </a:spcAft>
                  <a:buFont typeface="Arial" pitchFamily="34" charset="0"/>
                  <a:buNone/>
                  <a:tabLst>
                    <a:tab pos="176213" algn="l"/>
                    <a:tab pos="530225" algn="l"/>
                    <a:tab pos="1798638" algn="l"/>
                    <a:tab pos="3230563" algn="l"/>
                    <a:tab pos="6457950" algn="l"/>
                  </a:tabLst>
                  <a:defRPr/>
                </a:pPr>
                <a:r>
                  <a:rPr lang="fr-FR" sz="1200" b="1" u="sng" dirty="0">
                    <a:solidFill>
                      <a:srgbClr val="03689E"/>
                    </a:solidFill>
                    <a:latin typeface="Calibri" pitchFamily="34" charset="0"/>
                    <a:cs typeface="Calibri" pitchFamily="34" charset="0"/>
                    <a:sym typeface="Wingdings" pitchFamily="-28" charset="2"/>
                  </a:rPr>
                  <a:t>Prochaines étapes et perspectives</a:t>
                </a:r>
              </a:p>
              <a:p>
                <a:pPr marL="0" indent="0" defTabSz="885825" fontAlgn="auto">
                  <a:lnSpc>
                    <a:spcPct val="80000"/>
                  </a:lnSpc>
                  <a:spcAft>
                    <a:spcPts val="0"/>
                  </a:spcAft>
                  <a:buFont typeface="Arial" pitchFamily="34" charset="0"/>
                  <a:buNone/>
                  <a:tabLst>
                    <a:tab pos="176213" algn="l"/>
                    <a:tab pos="530225" algn="l"/>
                    <a:tab pos="1798638" algn="l"/>
                    <a:tab pos="3230563" algn="l"/>
                    <a:tab pos="6457950" algn="l"/>
                  </a:tabLst>
                  <a:defRPr/>
                </a:pPr>
                <a:endParaRPr lang="fr-FR" sz="1200" b="1" u="sng" dirty="0">
                  <a:solidFill>
                    <a:srgbClr val="03689E"/>
                  </a:solidFill>
                  <a:latin typeface="Calibri" pitchFamily="34" charset="0"/>
                  <a:cs typeface="Calibri" pitchFamily="34" charset="0"/>
                  <a:sym typeface="Wingdings" pitchFamily="-28" charset="2"/>
                </a:endParaRPr>
              </a:p>
              <a:p>
                <a:pPr defTabSz="885825">
                  <a:lnSpc>
                    <a:spcPct val="80000"/>
                  </a:lnSpc>
                  <a:buFont typeface="Wingdings" panose="05000000000000000000" pitchFamily="2" charset="2"/>
                  <a:buChar char="Ø"/>
                  <a:tabLst>
                    <a:tab pos="176213" algn="l"/>
                    <a:tab pos="530225" algn="l"/>
                    <a:tab pos="1798638" algn="l"/>
                    <a:tab pos="3230563" algn="l"/>
                    <a:tab pos="6457950" algn="l"/>
                  </a:tabLst>
                  <a:defRPr/>
                </a:pPr>
                <a:r>
                  <a:rPr lang="fr-FR" sz="1200" dirty="0">
                    <a:solidFill>
                      <a:srgbClr val="03689E"/>
                    </a:solidFill>
                    <a:latin typeface="Calibri" pitchFamily="34" charset="0"/>
                    <a:cs typeface="Calibri" pitchFamily="34" charset="0"/>
                    <a:sym typeface="Wingdings" pitchFamily="-28" charset="2"/>
                  </a:rPr>
                  <a:t>Résultats en cours de publication (Journal of Nutrition « </a:t>
                </a:r>
                <a:r>
                  <a:rPr lang="en-US" sz="1200" dirty="0">
                    <a:solidFill>
                      <a:srgbClr val="03689E"/>
                    </a:solidFill>
                    <a:latin typeface="Calibri" pitchFamily="34" charset="0"/>
                    <a:cs typeface="Calibri" pitchFamily="34" charset="0"/>
                    <a:sym typeface="Wingdings" pitchFamily="-28" charset="2"/>
                  </a:rPr>
                  <a:t>As tested in old rats, plant protein can be as efficient as milk protein to maintain fat free mass during aging, even when fat and sugar intakes are high </a:t>
                </a:r>
                <a:r>
                  <a:rPr lang="fr-FR" sz="1200" dirty="0">
                    <a:solidFill>
                      <a:srgbClr val="03689E"/>
                    </a:solidFill>
                    <a:latin typeface="Calibri" pitchFamily="34" charset="0"/>
                    <a:cs typeface="Calibri" pitchFamily="34" charset="0"/>
                    <a:sym typeface="Wingdings" pitchFamily="-28" charset="2"/>
                  </a:rPr>
                  <a:t>»</a:t>
                </a:r>
                <a:r>
                  <a:rPr lang="en-US" sz="1200" dirty="0">
                    <a:solidFill>
                      <a:srgbClr val="03689E"/>
                    </a:solidFill>
                    <a:latin typeface="Calibri" pitchFamily="34" charset="0"/>
                    <a:cs typeface="Calibri" pitchFamily="34" charset="0"/>
                    <a:sym typeface="Wingdings" pitchFamily="-28" charset="2"/>
                  </a:rPr>
                  <a:t>). </a:t>
                </a:r>
              </a:p>
              <a:p>
                <a:pPr marL="0" indent="0" defTabSz="885825">
                  <a:lnSpc>
                    <a:spcPct val="80000"/>
                  </a:lnSpc>
                  <a:buNone/>
                  <a:tabLst>
                    <a:tab pos="176213" algn="l"/>
                    <a:tab pos="530225" algn="l"/>
                    <a:tab pos="1798638" algn="l"/>
                    <a:tab pos="3230563" algn="l"/>
                    <a:tab pos="6457950" algn="l"/>
                  </a:tabLst>
                  <a:defRPr/>
                </a:pPr>
                <a:r>
                  <a:rPr lang="fr-FR" sz="1200" dirty="0">
                    <a:solidFill>
                      <a:srgbClr val="03689E"/>
                    </a:solidFill>
                    <a:latin typeface="Calibri" pitchFamily="34" charset="0"/>
                    <a:cs typeface="Calibri" pitchFamily="34" charset="0"/>
                    <a:sym typeface="Wingdings" pitchFamily="-28" charset="2"/>
                  </a:rPr>
                  <a:t> </a:t>
                </a:r>
              </a:p>
              <a:p>
                <a:pPr defTabSz="885825">
                  <a:lnSpc>
                    <a:spcPct val="80000"/>
                  </a:lnSpc>
                  <a:buFont typeface="Wingdings" panose="05000000000000000000" pitchFamily="2" charset="2"/>
                  <a:buChar char="Ø"/>
                  <a:tabLst>
                    <a:tab pos="176213" algn="l"/>
                    <a:tab pos="530225" algn="l"/>
                    <a:tab pos="1798638" algn="l"/>
                    <a:tab pos="3230563" algn="l"/>
                    <a:tab pos="6457950" algn="l"/>
                  </a:tabLst>
                  <a:defRPr/>
                </a:pPr>
                <a:r>
                  <a:rPr lang="fr-FR" sz="1200" dirty="0">
                    <a:solidFill>
                      <a:srgbClr val="03689E"/>
                    </a:solidFill>
                    <a:latin typeface="Calibri" pitchFamily="34" charset="0"/>
                    <a:cs typeface="Calibri" pitchFamily="34" charset="0"/>
                    <a:sym typeface="Wingdings" pitchFamily="-28" charset="2"/>
                  </a:rPr>
                  <a:t>Catwalk : Besoin d’investiguer en détail l’ensemble des paramètres enregistrés (&gt;300). </a:t>
                </a:r>
              </a:p>
              <a:p>
                <a:pPr marL="0" indent="0" defTabSz="885825">
                  <a:lnSpc>
                    <a:spcPct val="80000"/>
                  </a:lnSpc>
                  <a:buNone/>
                  <a:tabLst>
                    <a:tab pos="176213" algn="l"/>
                    <a:tab pos="530225" algn="l"/>
                    <a:tab pos="1798638" algn="l"/>
                    <a:tab pos="3230563" algn="l"/>
                    <a:tab pos="6457950" algn="l"/>
                  </a:tabLst>
                  <a:defRPr/>
                </a:pPr>
                <a:endParaRPr lang="fr-FR" sz="1200" dirty="0">
                  <a:solidFill>
                    <a:srgbClr val="03689E"/>
                  </a:solidFill>
                  <a:latin typeface="Calibri" pitchFamily="34" charset="0"/>
                  <a:cs typeface="Calibri" pitchFamily="34" charset="0"/>
                  <a:sym typeface="Wingdings" pitchFamily="-28" charset="2"/>
                </a:endParaRPr>
              </a:p>
              <a:p>
                <a:pPr defTabSz="885825">
                  <a:lnSpc>
                    <a:spcPct val="80000"/>
                  </a:lnSpc>
                  <a:buFont typeface="Wingdings" panose="05000000000000000000" pitchFamily="2" charset="2"/>
                  <a:buChar char="Ø"/>
                  <a:tabLst>
                    <a:tab pos="176213" algn="l"/>
                    <a:tab pos="530225" algn="l"/>
                    <a:tab pos="1798638" algn="l"/>
                    <a:tab pos="3230563" algn="l"/>
                    <a:tab pos="6457950" algn="l"/>
                  </a:tabLst>
                  <a:defRPr/>
                </a:pPr>
                <a:r>
                  <a:rPr lang="fr-FR" sz="1200" dirty="0">
                    <a:solidFill>
                      <a:srgbClr val="03689E"/>
                    </a:solidFill>
                    <a:latin typeface="Calibri" pitchFamily="34" charset="0"/>
                    <a:cs typeface="Calibri" pitchFamily="34" charset="0"/>
                    <a:sym typeface="Wingdings" pitchFamily="-28" charset="2"/>
                  </a:rPr>
                  <a:t>Investigations des effets chroniques du mélange protéique végétal sur la santé </a:t>
                </a:r>
                <a:r>
                  <a:rPr lang="fr-FR" sz="1200" dirty="0" err="1">
                    <a:solidFill>
                      <a:srgbClr val="03689E"/>
                    </a:solidFill>
                    <a:latin typeface="Calibri" pitchFamily="34" charset="0"/>
                    <a:cs typeface="Calibri" pitchFamily="34" charset="0"/>
                    <a:sym typeface="Wingdings" pitchFamily="-28" charset="2"/>
                  </a:rPr>
                  <a:t>cardiométabolique</a:t>
                </a:r>
                <a:r>
                  <a:rPr lang="fr-FR" sz="1200" dirty="0">
                    <a:solidFill>
                      <a:srgbClr val="03689E"/>
                    </a:solidFill>
                    <a:latin typeface="Calibri" pitchFamily="34" charset="0"/>
                    <a:cs typeface="Calibri" pitchFamily="34" charset="0"/>
                    <a:sym typeface="Wingdings" pitchFamily="-28" charset="2"/>
                  </a:rPr>
                  <a:t> du rat vieillissant – en cours</a:t>
                </a:r>
              </a:p>
              <a:p>
                <a:pPr defTabSz="885825">
                  <a:lnSpc>
                    <a:spcPct val="80000"/>
                  </a:lnSpc>
                  <a:buFont typeface="Wingdings" panose="05000000000000000000" pitchFamily="2" charset="2"/>
                  <a:buChar char="Ø"/>
                  <a:tabLst>
                    <a:tab pos="176213" algn="l"/>
                    <a:tab pos="530225" algn="l"/>
                    <a:tab pos="1798638" algn="l"/>
                    <a:tab pos="3230563" algn="l"/>
                    <a:tab pos="6457950" algn="l"/>
                  </a:tabLst>
                  <a:defRPr/>
                </a:pPr>
                <a:endParaRPr lang="fr-FR" sz="1200" dirty="0">
                  <a:solidFill>
                    <a:srgbClr val="03689E"/>
                  </a:solidFill>
                  <a:latin typeface="Calibri" pitchFamily="34" charset="0"/>
                  <a:cs typeface="Calibri" pitchFamily="34" charset="0"/>
                  <a:sym typeface="Wingdings" pitchFamily="-28" charset="2"/>
                </a:endParaRPr>
              </a:p>
              <a:p>
                <a:pPr defTabSz="885825">
                  <a:lnSpc>
                    <a:spcPct val="80000"/>
                  </a:lnSpc>
                  <a:buFont typeface="Wingdings" panose="05000000000000000000" pitchFamily="2" charset="2"/>
                  <a:buChar char="Ø"/>
                  <a:tabLst>
                    <a:tab pos="176213" algn="l"/>
                    <a:tab pos="530225" algn="l"/>
                    <a:tab pos="1798638" algn="l"/>
                    <a:tab pos="3230563" algn="l"/>
                    <a:tab pos="6457950" algn="l"/>
                  </a:tabLst>
                  <a:defRPr/>
                </a:pPr>
                <a:r>
                  <a:rPr lang="fr-FR" sz="1200" dirty="0">
                    <a:solidFill>
                      <a:srgbClr val="03689E"/>
                    </a:solidFill>
                    <a:latin typeface="Calibri" pitchFamily="34" charset="0"/>
                    <a:cs typeface="Calibri" pitchFamily="34" charset="0"/>
                    <a:sym typeface="Wingdings" pitchFamily="-28" charset="2"/>
                  </a:rPr>
                  <a:t>Analyse des effets aigus du même mélange protéique chez la personne âgée à risque </a:t>
                </a:r>
                <a:r>
                  <a:rPr lang="fr-FR" sz="1200" dirty="0" err="1">
                    <a:solidFill>
                      <a:srgbClr val="03689E"/>
                    </a:solidFill>
                    <a:latin typeface="Calibri" pitchFamily="34" charset="0"/>
                    <a:cs typeface="Calibri" pitchFamily="34" charset="0"/>
                    <a:sym typeface="Wingdings" pitchFamily="-28" charset="2"/>
                  </a:rPr>
                  <a:t>cardiométabolique</a:t>
                </a:r>
                <a:r>
                  <a:rPr lang="fr-FR" sz="1200" dirty="0">
                    <a:solidFill>
                      <a:srgbClr val="03689E"/>
                    </a:solidFill>
                    <a:latin typeface="Calibri" pitchFamily="34" charset="0"/>
                    <a:cs typeface="Calibri" pitchFamily="34" charset="0"/>
                    <a:sym typeface="Wingdings" pitchFamily="-28" charset="2"/>
                  </a:rPr>
                  <a:t> – à venir</a:t>
                </a:r>
                <a:endParaRPr lang="fr-FR" sz="1200" dirty="0">
                  <a:solidFill>
                    <a:srgbClr val="03689E"/>
                  </a:solidFill>
                  <a:latin typeface="Calibri" pitchFamily="34" charset="0"/>
                  <a:cs typeface="Calibri" pitchFamily="34" charset="0"/>
                  <a:sym typeface="Wingdings" panose="05000000000000000000" pitchFamily="2" charset="2"/>
                </a:endParaRPr>
              </a:p>
              <a:p>
                <a:pPr defTabSz="885825">
                  <a:lnSpc>
                    <a:spcPct val="80000"/>
                  </a:lnSpc>
                  <a:buFont typeface="Wingdings" panose="05000000000000000000" pitchFamily="2" charset="2"/>
                  <a:buChar char="Ø"/>
                  <a:tabLst>
                    <a:tab pos="176213" algn="l"/>
                    <a:tab pos="530225" algn="l"/>
                    <a:tab pos="1798638" algn="l"/>
                    <a:tab pos="3230563" algn="l"/>
                    <a:tab pos="6457950" algn="l"/>
                  </a:tabLst>
                  <a:defRPr/>
                </a:pPr>
                <a:endParaRPr lang="fr-FR" sz="1200" dirty="0">
                  <a:solidFill>
                    <a:srgbClr val="03689E"/>
                  </a:solidFill>
                  <a:latin typeface="Calibri" pitchFamily="34" charset="0"/>
                  <a:cs typeface="Calibri" pitchFamily="34" charset="0"/>
                  <a:sym typeface="Wingdings" pitchFamily="-28" charset="2"/>
                </a:endParaRPr>
              </a:p>
              <a:p>
                <a:pPr defTabSz="885825">
                  <a:lnSpc>
                    <a:spcPct val="80000"/>
                  </a:lnSpc>
                  <a:buFont typeface="Wingdings" panose="05000000000000000000" pitchFamily="2" charset="2"/>
                  <a:buChar char="Ø"/>
                  <a:tabLst>
                    <a:tab pos="176213" algn="l"/>
                    <a:tab pos="530225" algn="l"/>
                    <a:tab pos="1798638" algn="l"/>
                    <a:tab pos="3230563" algn="l"/>
                    <a:tab pos="6457950" algn="l"/>
                  </a:tabLst>
                  <a:defRPr/>
                </a:pPr>
                <a:endParaRPr lang="fr-FR" sz="1200" dirty="0">
                  <a:solidFill>
                    <a:srgbClr val="03689E"/>
                  </a:solidFill>
                  <a:latin typeface="Calibri" pitchFamily="34" charset="0"/>
                  <a:cs typeface="Calibri" pitchFamily="34" charset="0"/>
                  <a:sym typeface="Wingdings" pitchFamily="-28" charset="2"/>
                </a:endParaRPr>
              </a:p>
            </p:txBody>
          </p:sp>
          <p:grpSp>
            <p:nvGrpSpPr>
              <p:cNvPr id="15" name="Groupe 14">
                <a:extLst>
                  <a:ext uri="{FF2B5EF4-FFF2-40B4-BE49-F238E27FC236}">
                    <a16:creationId xmlns:a16="http://schemas.microsoft.com/office/drawing/2014/main" id="{63DA29A1-BFDD-44C6-97B2-CFACE3746A6C}"/>
                  </a:ext>
                </a:extLst>
              </p:cNvPr>
              <p:cNvGrpSpPr/>
              <p:nvPr/>
            </p:nvGrpSpPr>
            <p:grpSpPr>
              <a:xfrm>
                <a:off x="7524328" y="4207413"/>
                <a:ext cx="721900" cy="525605"/>
                <a:chOff x="7667831" y="3539928"/>
                <a:chExt cx="721900" cy="525605"/>
              </a:xfrm>
            </p:grpSpPr>
            <p:grpSp>
              <p:nvGrpSpPr>
                <p:cNvPr id="9" name="Graphique 5" descr="Homme avec canne">
                  <a:extLst>
                    <a:ext uri="{FF2B5EF4-FFF2-40B4-BE49-F238E27FC236}">
                      <a16:creationId xmlns:a16="http://schemas.microsoft.com/office/drawing/2014/main" id="{C8350F40-2B2B-43BF-AAB1-BC65A72A3F85}"/>
                    </a:ext>
                  </a:extLst>
                </p:cNvPr>
                <p:cNvGrpSpPr/>
                <p:nvPr/>
              </p:nvGrpSpPr>
              <p:grpSpPr>
                <a:xfrm>
                  <a:off x="7667831" y="3627501"/>
                  <a:ext cx="438032" cy="438032"/>
                  <a:chOff x="4205976" y="1845686"/>
                  <a:chExt cx="914400" cy="914400"/>
                </a:xfrm>
              </p:grpSpPr>
              <p:sp>
                <p:nvSpPr>
                  <p:cNvPr id="10" name="Forme libre : forme 9">
                    <a:extLst>
                      <a:ext uri="{FF2B5EF4-FFF2-40B4-BE49-F238E27FC236}">
                        <a16:creationId xmlns:a16="http://schemas.microsoft.com/office/drawing/2014/main" id="{B58A1818-128C-4E65-991F-2DE0FB0E36D4}"/>
                      </a:ext>
                    </a:extLst>
                  </p:cNvPr>
                  <p:cNvSpPr/>
                  <p:nvPr/>
                </p:nvSpPr>
                <p:spPr>
                  <a:xfrm>
                    <a:off x="4394031" y="2057617"/>
                    <a:ext cx="533400" cy="657225"/>
                  </a:xfrm>
                  <a:custGeom>
                    <a:avLst/>
                    <a:gdLst>
                      <a:gd name="connsiteX0" fmla="*/ 464408 w 533400"/>
                      <a:gd name="connsiteY0" fmla="*/ 235744 h 657225"/>
                      <a:gd name="connsiteX1" fmla="*/ 453930 w 533400"/>
                      <a:gd name="connsiteY1" fmla="*/ 236696 h 657225"/>
                      <a:gd name="connsiteX2" fmla="*/ 431070 w 533400"/>
                      <a:gd name="connsiteY2" fmla="*/ 210026 h 657225"/>
                      <a:gd name="connsiteX3" fmla="*/ 350108 w 533400"/>
                      <a:gd name="connsiteY3" fmla="*/ 177641 h 657225"/>
                      <a:gd name="connsiteX4" fmla="*/ 297720 w 533400"/>
                      <a:gd name="connsiteY4" fmla="*/ 56674 h 657225"/>
                      <a:gd name="connsiteX5" fmla="*/ 297720 w 533400"/>
                      <a:gd name="connsiteY5" fmla="*/ 56674 h 657225"/>
                      <a:gd name="connsiteX6" fmla="*/ 226283 w 533400"/>
                      <a:gd name="connsiteY6" fmla="*/ 7144 h 657225"/>
                      <a:gd name="connsiteX7" fmla="*/ 181515 w 533400"/>
                      <a:gd name="connsiteY7" fmla="*/ 21431 h 657225"/>
                      <a:gd name="connsiteX8" fmla="*/ 181515 w 533400"/>
                      <a:gd name="connsiteY8" fmla="*/ 21431 h 657225"/>
                      <a:gd name="connsiteX9" fmla="*/ 52928 w 533400"/>
                      <a:gd name="connsiteY9" fmla="*/ 108109 h 657225"/>
                      <a:gd name="connsiteX10" fmla="*/ 36735 w 533400"/>
                      <a:gd name="connsiteY10" fmla="*/ 130969 h 657225"/>
                      <a:gd name="connsiteX11" fmla="*/ 8160 w 533400"/>
                      <a:gd name="connsiteY11" fmla="*/ 254794 h 657225"/>
                      <a:gd name="connsiteX12" fmla="*/ 36735 w 533400"/>
                      <a:gd name="connsiteY12" fmla="*/ 300514 h 657225"/>
                      <a:gd name="connsiteX13" fmla="*/ 45308 w 533400"/>
                      <a:gd name="connsiteY13" fmla="*/ 301466 h 657225"/>
                      <a:gd name="connsiteX14" fmla="*/ 82455 w 533400"/>
                      <a:gd name="connsiteY14" fmla="*/ 271939 h 657225"/>
                      <a:gd name="connsiteX15" fmla="*/ 107220 w 533400"/>
                      <a:gd name="connsiteY15" fmla="*/ 163354 h 657225"/>
                      <a:gd name="connsiteX16" fmla="*/ 131033 w 533400"/>
                      <a:gd name="connsiteY16" fmla="*/ 147161 h 657225"/>
                      <a:gd name="connsiteX17" fmla="*/ 120555 w 533400"/>
                      <a:gd name="connsiteY17" fmla="*/ 271939 h 657225"/>
                      <a:gd name="connsiteX18" fmla="*/ 111030 w 533400"/>
                      <a:gd name="connsiteY18" fmla="*/ 438626 h 657225"/>
                      <a:gd name="connsiteX19" fmla="*/ 73883 w 533400"/>
                      <a:gd name="connsiteY19" fmla="*/ 607219 h 657225"/>
                      <a:gd name="connsiteX20" fmla="*/ 102458 w 533400"/>
                      <a:gd name="connsiteY20" fmla="*/ 652939 h 657225"/>
                      <a:gd name="connsiteX21" fmla="*/ 111030 w 533400"/>
                      <a:gd name="connsiteY21" fmla="*/ 653891 h 657225"/>
                      <a:gd name="connsiteX22" fmla="*/ 148178 w 533400"/>
                      <a:gd name="connsiteY22" fmla="*/ 624364 h 657225"/>
                      <a:gd name="connsiteX23" fmla="*/ 186278 w 533400"/>
                      <a:gd name="connsiteY23" fmla="*/ 452914 h 657225"/>
                      <a:gd name="connsiteX24" fmla="*/ 187230 w 533400"/>
                      <a:gd name="connsiteY24" fmla="*/ 447199 h 657225"/>
                      <a:gd name="connsiteX25" fmla="*/ 191993 w 533400"/>
                      <a:gd name="connsiteY25" fmla="*/ 353854 h 657225"/>
                      <a:gd name="connsiteX26" fmla="*/ 253905 w 533400"/>
                      <a:gd name="connsiteY26" fmla="*/ 422434 h 657225"/>
                      <a:gd name="connsiteX27" fmla="*/ 262478 w 533400"/>
                      <a:gd name="connsiteY27" fmla="*/ 599599 h 657225"/>
                      <a:gd name="connsiteX28" fmla="*/ 300578 w 533400"/>
                      <a:gd name="connsiteY28" fmla="*/ 635794 h 657225"/>
                      <a:gd name="connsiteX29" fmla="*/ 302483 w 533400"/>
                      <a:gd name="connsiteY29" fmla="*/ 635794 h 657225"/>
                      <a:gd name="connsiteX30" fmla="*/ 338678 w 533400"/>
                      <a:gd name="connsiteY30" fmla="*/ 595789 h 657225"/>
                      <a:gd name="connsiteX31" fmla="*/ 329153 w 533400"/>
                      <a:gd name="connsiteY31" fmla="*/ 405289 h 657225"/>
                      <a:gd name="connsiteX32" fmla="*/ 319628 w 533400"/>
                      <a:gd name="connsiteY32" fmla="*/ 381476 h 657225"/>
                      <a:gd name="connsiteX33" fmla="*/ 252953 w 533400"/>
                      <a:gd name="connsiteY33" fmla="*/ 308134 h 657225"/>
                      <a:gd name="connsiteX34" fmla="*/ 252953 w 533400"/>
                      <a:gd name="connsiteY34" fmla="*/ 153829 h 657225"/>
                      <a:gd name="connsiteX35" fmla="*/ 253905 w 533400"/>
                      <a:gd name="connsiteY35" fmla="*/ 152876 h 657225"/>
                      <a:gd name="connsiteX36" fmla="*/ 284385 w 533400"/>
                      <a:gd name="connsiteY36" fmla="*/ 222409 h 657225"/>
                      <a:gd name="connsiteX37" fmla="*/ 305340 w 533400"/>
                      <a:gd name="connsiteY37" fmla="*/ 242411 h 657225"/>
                      <a:gd name="connsiteX38" fmla="*/ 399638 w 533400"/>
                      <a:gd name="connsiteY38" fmla="*/ 280511 h 657225"/>
                      <a:gd name="connsiteX39" fmla="*/ 395828 w 533400"/>
                      <a:gd name="connsiteY39" fmla="*/ 302419 h 657225"/>
                      <a:gd name="connsiteX40" fmla="*/ 420593 w 533400"/>
                      <a:gd name="connsiteY40" fmla="*/ 353854 h 657225"/>
                      <a:gd name="connsiteX41" fmla="*/ 421545 w 533400"/>
                      <a:gd name="connsiteY41" fmla="*/ 354806 h 657225"/>
                      <a:gd name="connsiteX42" fmla="*/ 433928 w 533400"/>
                      <a:gd name="connsiteY42" fmla="*/ 359569 h 657225"/>
                      <a:gd name="connsiteX43" fmla="*/ 452978 w 533400"/>
                      <a:gd name="connsiteY43" fmla="*/ 340519 h 657225"/>
                      <a:gd name="connsiteX44" fmla="*/ 445358 w 533400"/>
                      <a:gd name="connsiteY44" fmla="*/ 325279 h 657225"/>
                      <a:gd name="connsiteX45" fmla="*/ 435833 w 533400"/>
                      <a:gd name="connsiteY45" fmla="*/ 302419 h 657225"/>
                      <a:gd name="connsiteX46" fmla="*/ 464408 w 533400"/>
                      <a:gd name="connsiteY46" fmla="*/ 273844 h 657225"/>
                      <a:gd name="connsiteX47" fmla="*/ 492983 w 533400"/>
                      <a:gd name="connsiteY47" fmla="*/ 302419 h 657225"/>
                      <a:gd name="connsiteX48" fmla="*/ 492983 w 533400"/>
                      <a:gd name="connsiteY48" fmla="*/ 362426 h 657225"/>
                      <a:gd name="connsiteX49" fmla="*/ 492983 w 533400"/>
                      <a:gd name="connsiteY49" fmla="*/ 388144 h 657225"/>
                      <a:gd name="connsiteX50" fmla="*/ 492983 w 533400"/>
                      <a:gd name="connsiteY50" fmla="*/ 635794 h 657225"/>
                      <a:gd name="connsiteX51" fmla="*/ 512033 w 533400"/>
                      <a:gd name="connsiteY51" fmla="*/ 654844 h 657225"/>
                      <a:gd name="connsiteX52" fmla="*/ 531083 w 533400"/>
                      <a:gd name="connsiteY52" fmla="*/ 635794 h 657225"/>
                      <a:gd name="connsiteX53" fmla="*/ 531083 w 533400"/>
                      <a:gd name="connsiteY53" fmla="*/ 302419 h 657225"/>
                      <a:gd name="connsiteX54" fmla="*/ 464408 w 533400"/>
                      <a:gd name="connsiteY54" fmla="*/ 23574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33400" h="657225">
                        <a:moveTo>
                          <a:pt x="464408" y="235744"/>
                        </a:moveTo>
                        <a:cubicBezTo>
                          <a:pt x="460598" y="235744"/>
                          <a:pt x="457740" y="235744"/>
                          <a:pt x="453930" y="236696"/>
                        </a:cubicBezTo>
                        <a:cubicBezTo>
                          <a:pt x="451073" y="225266"/>
                          <a:pt x="443453" y="214789"/>
                          <a:pt x="431070" y="210026"/>
                        </a:cubicBezTo>
                        <a:lnTo>
                          <a:pt x="350108" y="177641"/>
                        </a:lnTo>
                        <a:lnTo>
                          <a:pt x="297720" y="56674"/>
                        </a:lnTo>
                        <a:lnTo>
                          <a:pt x="297720" y="56674"/>
                        </a:lnTo>
                        <a:cubicBezTo>
                          <a:pt x="287243" y="28099"/>
                          <a:pt x="259620" y="7144"/>
                          <a:pt x="226283" y="7144"/>
                        </a:cubicBezTo>
                        <a:cubicBezTo>
                          <a:pt x="209138" y="7144"/>
                          <a:pt x="193898" y="12859"/>
                          <a:pt x="181515" y="21431"/>
                        </a:cubicBezTo>
                        <a:lnTo>
                          <a:pt x="181515" y="21431"/>
                        </a:lnTo>
                        <a:lnTo>
                          <a:pt x="52928" y="108109"/>
                        </a:lnTo>
                        <a:cubicBezTo>
                          <a:pt x="45308" y="113824"/>
                          <a:pt x="39593" y="121444"/>
                          <a:pt x="36735" y="130969"/>
                        </a:cubicBezTo>
                        <a:lnTo>
                          <a:pt x="8160" y="254794"/>
                        </a:lnTo>
                        <a:cubicBezTo>
                          <a:pt x="3398" y="275749"/>
                          <a:pt x="15780" y="295751"/>
                          <a:pt x="36735" y="300514"/>
                        </a:cubicBezTo>
                        <a:cubicBezTo>
                          <a:pt x="39593" y="301466"/>
                          <a:pt x="42450" y="301466"/>
                          <a:pt x="45308" y="301466"/>
                        </a:cubicBezTo>
                        <a:cubicBezTo>
                          <a:pt x="62453" y="301466"/>
                          <a:pt x="78645" y="289084"/>
                          <a:pt x="82455" y="271939"/>
                        </a:cubicBezTo>
                        <a:lnTo>
                          <a:pt x="107220" y="163354"/>
                        </a:lnTo>
                        <a:lnTo>
                          <a:pt x="131033" y="147161"/>
                        </a:lnTo>
                        <a:cubicBezTo>
                          <a:pt x="121508" y="211931"/>
                          <a:pt x="120555" y="263366"/>
                          <a:pt x="120555" y="271939"/>
                        </a:cubicBezTo>
                        <a:lnTo>
                          <a:pt x="111030" y="438626"/>
                        </a:lnTo>
                        <a:lnTo>
                          <a:pt x="73883" y="607219"/>
                        </a:lnTo>
                        <a:cubicBezTo>
                          <a:pt x="69120" y="628174"/>
                          <a:pt x="82455" y="648176"/>
                          <a:pt x="102458" y="652939"/>
                        </a:cubicBezTo>
                        <a:cubicBezTo>
                          <a:pt x="105315" y="653891"/>
                          <a:pt x="108173" y="653891"/>
                          <a:pt x="111030" y="653891"/>
                        </a:cubicBezTo>
                        <a:cubicBezTo>
                          <a:pt x="128175" y="653891"/>
                          <a:pt x="144368" y="641509"/>
                          <a:pt x="148178" y="624364"/>
                        </a:cubicBezTo>
                        <a:lnTo>
                          <a:pt x="186278" y="452914"/>
                        </a:lnTo>
                        <a:cubicBezTo>
                          <a:pt x="186278" y="451009"/>
                          <a:pt x="187230" y="449104"/>
                          <a:pt x="187230" y="447199"/>
                        </a:cubicBezTo>
                        <a:lnTo>
                          <a:pt x="191993" y="353854"/>
                        </a:lnTo>
                        <a:lnTo>
                          <a:pt x="253905" y="422434"/>
                        </a:lnTo>
                        <a:lnTo>
                          <a:pt x="262478" y="599599"/>
                        </a:lnTo>
                        <a:cubicBezTo>
                          <a:pt x="263430" y="619601"/>
                          <a:pt x="280575" y="635794"/>
                          <a:pt x="300578" y="635794"/>
                        </a:cubicBezTo>
                        <a:cubicBezTo>
                          <a:pt x="301530" y="635794"/>
                          <a:pt x="301530" y="635794"/>
                          <a:pt x="302483" y="635794"/>
                        </a:cubicBezTo>
                        <a:cubicBezTo>
                          <a:pt x="323438" y="634841"/>
                          <a:pt x="339630" y="616744"/>
                          <a:pt x="338678" y="595789"/>
                        </a:cubicBezTo>
                        <a:lnTo>
                          <a:pt x="329153" y="405289"/>
                        </a:lnTo>
                        <a:cubicBezTo>
                          <a:pt x="329153" y="396716"/>
                          <a:pt x="325343" y="388144"/>
                          <a:pt x="319628" y="381476"/>
                        </a:cubicBezTo>
                        <a:lnTo>
                          <a:pt x="252953" y="308134"/>
                        </a:lnTo>
                        <a:lnTo>
                          <a:pt x="252953" y="153829"/>
                        </a:lnTo>
                        <a:cubicBezTo>
                          <a:pt x="252953" y="153829"/>
                          <a:pt x="253905" y="153829"/>
                          <a:pt x="253905" y="152876"/>
                        </a:cubicBezTo>
                        <a:lnTo>
                          <a:pt x="284385" y="222409"/>
                        </a:lnTo>
                        <a:cubicBezTo>
                          <a:pt x="288195" y="231934"/>
                          <a:pt x="295815" y="238601"/>
                          <a:pt x="305340" y="242411"/>
                        </a:cubicBezTo>
                        <a:lnTo>
                          <a:pt x="399638" y="280511"/>
                        </a:lnTo>
                        <a:cubicBezTo>
                          <a:pt x="396780" y="287179"/>
                          <a:pt x="395828" y="294799"/>
                          <a:pt x="395828" y="302419"/>
                        </a:cubicBezTo>
                        <a:cubicBezTo>
                          <a:pt x="395828" y="323374"/>
                          <a:pt x="405353" y="341471"/>
                          <a:pt x="420593" y="353854"/>
                        </a:cubicBezTo>
                        <a:cubicBezTo>
                          <a:pt x="420593" y="353854"/>
                          <a:pt x="421545" y="354806"/>
                          <a:pt x="421545" y="354806"/>
                        </a:cubicBezTo>
                        <a:cubicBezTo>
                          <a:pt x="424403" y="357664"/>
                          <a:pt x="429165" y="359569"/>
                          <a:pt x="433928" y="359569"/>
                        </a:cubicBezTo>
                        <a:cubicBezTo>
                          <a:pt x="444405" y="359569"/>
                          <a:pt x="452978" y="350996"/>
                          <a:pt x="452978" y="340519"/>
                        </a:cubicBezTo>
                        <a:cubicBezTo>
                          <a:pt x="452978" y="333851"/>
                          <a:pt x="450120" y="328136"/>
                          <a:pt x="445358" y="325279"/>
                        </a:cubicBezTo>
                        <a:cubicBezTo>
                          <a:pt x="440595" y="319564"/>
                          <a:pt x="435833" y="311944"/>
                          <a:pt x="435833" y="302419"/>
                        </a:cubicBezTo>
                        <a:cubicBezTo>
                          <a:pt x="435833" y="286226"/>
                          <a:pt x="448215" y="273844"/>
                          <a:pt x="464408" y="273844"/>
                        </a:cubicBezTo>
                        <a:cubicBezTo>
                          <a:pt x="480600" y="273844"/>
                          <a:pt x="492983" y="286226"/>
                          <a:pt x="492983" y="302419"/>
                        </a:cubicBezTo>
                        <a:lnTo>
                          <a:pt x="492983" y="362426"/>
                        </a:lnTo>
                        <a:lnTo>
                          <a:pt x="492983" y="388144"/>
                        </a:lnTo>
                        <a:lnTo>
                          <a:pt x="492983" y="635794"/>
                        </a:lnTo>
                        <a:cubicBezTo>
                          <a:pt x="492983" y="646271"/>
                          <a:pt x="501555" y="654844"/>
                          <a:pt x="512033" y="654844"/>
                        </a:cubicBezTo>
                        <a:cubicBezTo>
                          <a:pt x="522510" y="654844"/>
                          <a:pt x="531083" y="646271"/>
                          <a:pt x="531083" y="635794"/>
                        </a:cubicBezTo>
                        <a:lnTo>
                          <a:pt x="531083" y="302419"/>
                        </a:lnTo>
                        <a:cubicBezTo>
                          <a:pt x="531083" y="265271"/>
                          <a:pt x="501555" y="235744"/>
                          <a:pt x="464408" y="235744"/>
                        </a:cubicBezTo>
                        <a:close/>
                      </a:path>
                    </a:pathLst>
                  </a:custGeom>
                  <a:solidFill>
                    <a:srgbClr val="000000"/>
                  </a:solidFill>
                  <a:ln w="9525" cap="flat">
                    <a:noFill/>
                    <a:prstDash val="solid"/>
                    <a:miter/>
                  </a:ln>
                </p:spPr>
                <p:txBody>
                  <a:bodyPr rtlCol="0" anchor="ctr"/>
                  <a:lstStyle/>
                  <a:p>
                    <a:endParaRPr lang="fr-FR" dirty="0"/>
                  </a:p>
                </p:txBody>
              </p:sp>
              <p:sp>
                <p:nvSpPr>
                  <p:cNvPr id="11" name="Forme libre : forme 10">
                    <a:extLst>
                      <a:ext uri="{FF2B5EF4-FFF2-40B4-BE49-F238E27FC236}">
                        <a16:creationId xmlns:a16="http://schemas.microsoft.com/office/drawing/2014/main" id="{A4739AEE-51DB-4287-8873-3F309231AE96}"/>
                      </a:ext>
                    </a:extLst>
                  </p:cNvPr>
                  <p:cNvSpPr/>
                  <p:nvPr/>
                </p:nvSpPr>
                <p:spPr>
                  <a:xfrm>
                    <a:off x="4589357" y="1895692"/>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solidFill>
                    <a:srgbClr val="000000"/>
                  </a:solidFill>
                  <a:ln w="9525" cap="flat">
                    <a:noFill/>
                    <a:prstDash val="solid"/>
                    <a:miter/>
                  </a:ln>
                </p:spPr>
                <p:txBody>
                  <a:bodyPr rtlCol="0" anchor="ctr"/>
                  <a:lstStyle/>
                  <a:p>
                    <a:endParaRPr lang="fr-FR"/>
                  </a:p>
                </p:txBody>
              </p:sp>
            </p:grpSp>
            <p:grpSp>
              <p:nvGrpSpPr>
                <p:cNvPr id="12" name="Graphique 7" descr="Femme avec canne">
                  <a:extLst>
                    <a:ext uri="{FF2B5EF4-FFF2-40B4-BE49-F238E27FC236}">
                      <a16:creationId xmlns:a16="http://schemas.microsoft.com/office/drawing/2014/main" id="{0033F774-A85C-4C95-972B-38AE1BE7DA06}"/>
                    </a:ext>
                  </a:extLst>
                </p:cNvPr>
                <p:cNvGrpSpPr/>
                <p:nvPr/>
              </p:nvGrpSpPr>
              <p:grpSpPr>
                <a:xfrm>
                  <a:off x="7885675" y="3539928"/>
                  <a:ext cx="504056" cy="432048"/>
                  <a:chOff x="4355976" y="1995686"/>
                  <a:chExt cx="914400" cy="914400"/>
                </a:xfrm>
              </p:grpSpPr>
              <p:sp>
                <p:nvSpPr>
                  <p:cNvPr id="13" name="Forme libre : forme 12">
                    <a:extLst>
                      <a:ext uri="{FF2B5EF4-FFF2-40B4-BE49-F238E27FC236}">
                        <a16:creationId xmlns:a16="http://schemas.microsoft.com/office/drawing/2014/main" id="{CCC745FD-4021-4689-A47C-F4BE4BDA8C38}"/>
                      </a:ext>
                    </a:extLst>
                  </p:cNvPr>
                  <p:cNvSpPr/>
                  <p:nvPr/>
                </p:nvSpPr>
                <p:spPr>
                  <a:xfrm>
                    <a:off x="4548725" y="2207617"/>
                    <a:ext cx="533400" cy="657225"/>
                  </a:xfrm>
                  <a:custGeom>
                    <a:avLst/>
                    <a:gdLst>
                      <a:gd name="connsiteX0" fmla="*/ 464476 w 533400"/>
                      <a:gd name="connsiteY0" fmla="*/ 235744 h 657225"/>
                      <a:gd name="connsiteX1" fmla="*/ 453999 w 533400"/>
                      <a:gd name="connsiteY1" fmla="*/ 236696 h 657225"/>
                      <a:gd name="connsiteX2" fmla="*/ 431139 w 533400"/>
                      <a:gd name="connsiteY2" fmla="*/ 210026 h 657225"/>
                      <a:gd name="connsiteX3" fmla="*/ 350176 w 533400"/>
                      <a:gd name="connsiteY3" fmla="*/ 177641 h 657225"/>
                      <a:gd name="connsiteX4" fmla="*/ 297789 w 533400"/>
                      <a:gd name="connsiteY4" fmla="*/ 56674 h 657225"/>
                      <a:gd name="connsiteX5" fmla="*/ 226351 w 533400"/>
                      <a:gd name="connsiteY5" fmla="*/ 7144 h 657225"/>
                      <a:gd name="connsiteX6" fmla="*/ 181584 w 533400"/>
                      <a:gd name="connsiteY6" fmla="*/ 21431 h 657225"/>
                      <a:gd name="connsiteX7" fmla="*/ 52901 w 533400"/>
                      <a:gd name="connsiteY7" fmla="*/ 108109 h 657225"/>
                      <a:gd name="connsiteX8" fmla="*/ 36708 w 533400"/>
                      <a:gd name="connsiteY8" fmla="*/ 130969 h 657225"/>
                      <a:gd name="connsiteX9" fmla="*/ 8133 w 533400"/>
                      <a:gd name="connsiteY9" fmla="*/ 254794 h 657225"/>
                      <a:gd name="connsiteX10" fmla="*/ 36662 w 533400"/>
                      <a:gd name="connsiteY10" fmla="*/ 300503 h 657225"/>
                      <a:gd name="connsiteX11" fmla="*/ 36708 w 533400"/>
                      <a:gd name="connsiteY11" fmla="*/ 300514 h 657225"/>
                      <a:gd name="connsiteX12" fmla="*/ 45281 w 533400"/>
                      <a:gd name="connsiteY12" fmla="*/ 301466 h 657225"/>
                      <a:gd name="connsiteX13" fmla="*/ 82428 w 533400"/>
                      <a:gd name="connsiteY13" fmla="*/ 271939 h 657225"/>
                      <a:gd name="connsiteX14" fmla="*/ 107193 w 533400"/>
                      <a:gd name="connsiteY14" fmla="*/ 163354 h 657225"/>
                      <a:gd name="connsiteX15" fmla="*/ 131101 w 533400"/>
                      <a:gd name="connsiteY15" fmla="*/ 147161 h 657225"/>
                      <a:gd name="connsiteX16" fmla="*/ 126053 w 533400"/>
                      <a:gd name="connsiteY16" fmla="*/ 187166 h 657225"/>
                      <a:gd name="connsiteX17" fmla="*/ 43090 w 533400"/>
                      <a:gd name="connsiteY17" fmla="*/ 435769 h 657225"/>
                      <a:gd name="connsiteX18" fmla="*/ 111194 w 533400"/>
                      <a:gd name="connsiteY18" fmla="*/ 435769 h 657225"/>
                      <a:gd name="connsiteX19" fmla="*/ 111194 w 533400"/>
                      <a:gd name="connsiteY19" fmla="*/ 438626 h 657225"/>
                      <a:gd name="connsiteX20" fmla="*/ 73951 w 533400"/>
                      <a:gd name="connsiteY20" fmla="*/ 607219 h 657225"/>
                      <a:gd name="connsiteX21" fmla="*/ 102479 w 533400"/>
                      <a:gd name="connsiteY21" fmla="*/ 652928 h 657225"/>
                      <a:gd name="connsiteX22" fmla="*/ 102526 w 533400"/>
                      <a:gd name="connsiteY22" fmla="*/ 652939 h 657225"/>
                      <a:gd name="connsiteX23" fmla="*/ 111099 w 533400"/>
                      <a:gd name="connsiteY23" fmla="*/ 653891 h 657225"/>
                      <a:gd name="connsiteX24" fmla="*/ 148246 w 533400"/>
                      <a:gd name="connsiteY24" fmla="*/ 624364 h 657225"/>
                      <a:gd name="connsiteX25" fmla="*/ 186346 w 533400"/>
                      <a:gd name="connsiteY25" fmla="*/ 452914 h 657225"/>
                      <a:gd name="connsiteX26" fmla="*/ 187299 w 533400"/>
                      <a:gd name="connsiteY26" fmla="*/ 447199 h 657225"/>
                      <a:gd name="connsiteX27" fmla="*/ 188251 w 533400"/>
                      <a:gd name="connsiteY27" fmla="*/ 435769 h 657225"/>
                      <a:gd name="connsiteX28" fmla="*/ 230161 w 533400"/>
                      <a:gd name="connsiteY28" fmla="*/ 435769 h 657225"/>
                      <a:gd name="connsiteX29" fmla="*/ 239686 w 533400"/>
                      <a:gd name="connsiteY29" fmla="*/ 600551 h 657225"/>
                      <a:gd name="connsiteX30" fmla="*/ 277786 w 533400"/>
                      <a:gd name="connsiteY30" fmla="*/ 636556 h 657225"/>
                      <a:gd name="connsiteX31" fmla="*/ 279882 w 533400"/>
                      <a:gd name="connsiteY31" fmla="*/ 636556 h 657225"/>
                      <a:gd name="connsiteX32" fmla="*/ 315792 w 533400"/>
                      <a:gd name="connsiteY32" fmla="*/ 596386 h 657225"/>
                      <a:gd name="connsiteX33" fmla="*/ 315791 w 533400"/>
                      <a:gd name="connsiteY33" fmla="*/ 596360 h 657225"/>
                      <a:gd name="connsiteX34" fmla="*/ 306552 w 533400"/>
                      <a:gd name="connsiteY34" fmla="*/ 435769 h 657225"/>
                      <a:gd name="connsiteX35" fmla="*/ 338365 w 533400"/>
                      <a:gd name="connsiteY35" fmla="*/ 435769 h 657225"/>
                      <a:gd name="connsiteX36" fmla="*/ 252640 w 533400"/>
                      <a:gd name="connsiteY36" fmla="*/ 179546 h 657225"/>
                      <a:gd name="connsiteX37" fmla="*/ 253593 w 533400"/>
                      <a:gd name="connsiteY37" fmla="*/ 152876 h 657225"/>
                      <a:gd name="connsiteX38" fmla="*/ 284073 w 533400"/>
                      <a:gd name="connsiteY38" fmla="*/ 222409 h 657225"/>
                      <a:gd name="connsiteX39" fmla="*/ 305028 w 533400"/>
                      <a:gd name="connsiteY39" fmla="*/ 242411 h 657225"/>
                      <a:gd name="connsiteX40" fmla="*/ 399325 w 533400"/>
                      <a:gd name="connsiteY40" fmla="*/ 280511 h 657225"/>
                      <a:gd name="connsiteX41" fmla="*/ 395515 w 533400"/>
                      <a:gd name="connsiteY41" fmla="*/ 302419 h 657225"/>
                      <a:gd name="connsiteX42" fmla="*/ 420280 w 533400"/>
                      <a:gd name="connsiteY42" fmla="*/ 353854 h 657225"/>
                      <a:gd name="connsiteX43" fmla="*/ 421233 w 533400"/>
                      <a:gd name="connsiteY43" fmla="*/ 354806 h 657225"/>
                      <a:gd name="connsiteX44" fmla="*/ 433615 w 533400"/>
                      <a:gd name="connsiteY44" fmla="*/ 359569 h 657225"/>
                      <a:gd name="connsiteX45" fmla="*/ 452665 w 533400"/>
                      <a:gd name="connsiteY45" fmla="*/ 340519 h 657225"/>
                      <a:gd name="connsiteX46" fmla="*/ 445045 w 533400"/>
                      <a:gd name="connsiteY46" fmla="*/ 325279 h 657225"/>
                      <a:gd name="connsiteX47" fmla="*/ 435901 w 533400"/>
                      <a:gd name="connsiteY47" fmla="*/ 302419 h 657225"/>
                      <a:gd name="connsiteX48" fmla="*/ 464476 w 533400"/>
                      <a:gd name="connsiteY48" fmla="*/ 273844 h 657225"/>
                      <a:gd name="connsiteX49" fmla="*/ 493051 w 533400"/>
                      <a:gd name="connsiteY49" fmla="*/ 302419 h 657225"/>
                      <a:gd name="connsiteX50" fmla="*/ 493051 w 533400"/>
                      <a:gd name="connsiteY50" fmla="*/ 635794 h 657225"/>
                      <a:gd name="connsiteX51" fmla="*/ 512101 w 533400"/>
                      <a:gd name="connsiteY51" fmla="*/ 654844 h 657225"/>
                      <a:gd name="connsiteX52" fmla="*/ 531151 w 533400"/>
                      <a:gd name="connsiteY52" fmla="*/ 635794 h 657225"/>
                      <a:gd name="connsiteX53" fmla="*/ 531151 w 533400"/>
                      <a:gd name="connsiteY53" fmla="*/ 302419 h 657225"/>
                      <a:gd name="connsiteX54" fmla="*/ 464476 w 533400"/>
                      <a:gd name="connsiteY54" fmla="*/ 23574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33400" h="657225">
                        <a:moveTo>
                          <a:pt x="464476" y="235744"/>
                        </a:moveTo>
                        <a:cubicBezTo>
                          <a:pt x="460957" y="235588"/>
                          <a:pt x="457432" y="235908"/>
                          <a:pt x="453999" y="236696"/>
                        </a:cubicBezTo>
                        <a:cubicBezTo>
                          <a:pt x="451175" y="224615"/>
                          <a:pt x="442647" y="214664"/>
                          <a:pt x="431139" y="210026"/>
                        </a:cubicBezTo>
                        <a:lnTo>
                          <a:pt x="350176" y="177641"/>
                        </a:lnTo>
                        <a:lnTo>
                          <a:pt x="297789" y="56674"/>
                        </a:lnTo>
                        <a:cubicBezTo>
                          <a:pt x="286652" y="26868"/>
                          <a:pt x="258169" y="7120"/>
                          <a:pt x="226351" y="7144"/>
                        </a:cubicBezTo>
                        <a:cubicBezTo>
                          <a:pt x="210318" y="7210"/>
                          <a:pt x="194691" y="12198"/>
                          <a:pt x="181584" y="21431"/>
                        </a:cubicBezTo>
                        <a:lnTo>
                          <a:pt x="52901" y="108109"/>
                        </a:lnTo>
                        <a:cubicBezTo>
                          <a:pt x="45163" y="113767"/>
                          <a:pt x="39478" y="121791"/>
                          <a:pt x="36708" y="130969"/>
                        </a:cubicBezTo>
                        <a:lnTo>
                          <a:pt x="8133" y="254794"/>
                        </a:lnTo>
                        <a:cubicBezTo>
                          <a:pt x="3389" y="275294"/>
                          <a:pt x="16162" y="295759"/>
                          <a:pt x="36662" y="300503"/>
                        </a:cubicBezTo>
                        <a:cubicBezTo>
                          <a:pt x="36678" y="300507"/>
                          <a:pt x="36693" y="300510"/>
                          <a:pt x="36708" y="300514"/>
                        </a:cubicBezTo>
                        <a:cubicBezTo>
                          <a:pt x="39494" y="301300"/>
                          <a:pt x="42390" y="301622"/>
                          <a:pt x="45281" y="301466"/>
                        </a:cubicBezTo>
                        <a:cubicBezTo>
                          <a:pt x="62956" y="301271"/>
                          <a:pt x="78250" y="289114"/>
                          <a:pt x="82428" y="271939"/>
                        </a:cubicBezTo>
                        <a:lnTo>
                          <a:pt x="107193" y="163354"/>
                        </a:lnTo>
                        <a:lnTo>
                          <a:pt x="131101" y="147161"/>
                        </a:lnTo>
                        <a:cubicBezTo>
                          <a:pt x="129101" y="161258"/>
                          <a:pt x="127386" y="174689"/>
                          <a:pt x="126053" y="187166"/>
                        </a:cubicBezTo>
                        <a:lnTo>
                          <a:pt x="43090" y="435769"/>
                        </a:lnTo>
                        <a:lnTo>
                          <a:pt x="111194" y="435769"/>
                        </a:lnTo>
                        <a:lnTo>
                          <a:pt x="111194" y="438626"/>
                        </a:lnTo>
                        <a:lnTo>
                          <a:pt x="73951" y="607219"/>
                        </a:lnTo>
                        <a:cubicBezTo>
                          <a:pt x="69207" y="627719"/>
                          <a:pt x="81980" y="648184"/>
                          <a:pt x="102479" y="652928"/>
                        </a:cubicBezTo>
                        <a:cubicBezTo>
                          <a:pt x="102496" y="652931"/>
                          <a:pt x="102511" y="652935"/>
                          <a:pt x="102526" y="652939"/>
                        </a:cubicBezTo>
                        <a:cubicBezTo>
                          <a:pt x="105312" y="653725"/>
                          <a:pt x="108208" y="654047"/>
                          <a:pt x="111099" y="653891"/>
                        </a:cubicBezTo>
                        <a:cubicBezTo>
                          <a:pt x="128774" y="653696"/>
                          <a:pt x="144067" y="641539"/>
                          <a:pt x="148246" y="624364"/>
                        </a:cubicBezTo>
                        <a:lnTo>
                          <a:pt x="186346" y="452914"/>
                        </a:lnTo>
                        <a:cubicBezTo>
                          <a:pt x="186346" y="451009"/>
                          <a:pt x="187299" y="449104"/>
                          <a:pt x="187299" y="447199"/>
                        </a:cubicBezTo>
                        <a:lnTo>
                          <a:pt x="188251" y="435769"/>
                        </a:lnTo>
                        <a:lnTo>
                          <a:pt x="230161" y="435769"/>
                        </a:lnTo>
                        <a:lnTo>
                          <a:pt x="239686" y="600551"/>
                        </a:lnTo>
                        <a:cubicBezTo>
                          <a:pt x="240800" y="620771"/>
                          <a:pt x="257536" y="636586"/>
                          <a:pt x="277786" y="636556"/>
                        </a:cubicBezTo>
                        <a:lnTo>
                          <a:pt x="279882" y="636556"/>
                        </a:lnTo>
                        <a:cubicBezTo>
                          <a:pt x="300891" y="635379"/>
                          <a:pt x="316968" y="617394"/>
                          <a:pt x="315792" y="596386"/>
                        </a:cubicBezTo>
                        <a:cubicBezTo>
                          <a:pt x="315792" y="596377"/>
                          <a:pt x="315791" y="596369"/>
                          <a:pt x="315791" y="596360"/>
                        </a:cubicBezTo>
                        <a:lnTo>
                          <a:pt x="306552" y="435769"/>
                        </a:lnTo>
                        <a:lnTo>
                          <a:pt x="338365" y="435769"/>
                        </a:lnTo>
                        <a:lnTo>
                          <a:pt x="252640" y="179546"/>
                        </a:lnTo>
                        <a:cubicBezTo>
                          <a:pt x="252640" y="179546"/>
                          <a:pt x="253593" y="153829"/>
                          <a:pt x="253593" y="152876"/>
                        </a:cubicBezTo>
                        <a:lnTo>
                          <a:pt x="284073" y="222409"/>
                        </a:lnTo>
                        <a:cubicBezTo>
                          <a:pt x="287959" y="231709"/>
                          <a:pt x="295556" y="238961"/>
                          <a:pt x="305028" y="242411"/>
                        </a:cubicBezTo>
                        <a:lnTo>
                          <a:pt x="399325" y="280511"/>
                        </a:lnTo>
                        <a:cubicBezTo>
                          <a:pt x="396601" y="287486"/>
                          <a:pt x="395305" y="294935"/>
                          <a:pt x="395515" y="302419"/>
                        </a:cubicBezTo>
                        <a:cubicBezTo>
                          <a:pt x="395476" y="322447"/>
                          <a:pt x="404599" y="341394"/>
                          <a:pt x="420280" y="353854"/>
                        </a:cubicBezTo>
                        <a:lnTo>
                          <a:pt x="421233" y="354806"/>
                        </a:lnTo>
                        <a:cubicBezTo>
                          <a:pt x="424608" y="357904"/>
                          <a:pt x="429034" y="359606"/>
                          <a:pt x="433615" y="359569"/>
                        </a:cubicBezTo>
                        <a:cubicBezTo>
                          <a:pt x="444136" y="359569"/>
                          <a:pt x="452665" y="351040"/>
                          <a:pt x="452665" y="340519"/>
                        </a:cubicBezTo>
                        <a:cubicBezTo>
                          <a:pt x="452969" y="334455"/>
                          <a:pt x="450079" y="328674"/>
                          <a:pt x="445045" y="325279"/>
                        </a:cubicBezTo>
                        <a:cubicBezTo>
                          <a:pt x="439399" y="318974"/>
                          <a:pt x="436160" y="310878"/>
                          <a:pt x="435901" y="302419"/>
                        </a:cubicBezTo>
                        <a:cubicBezTo>
                          <a:pt x="435901" y="286637"/>
                          <a:pt x="448694" y="273844"/>
                          <a:pt x="464476" y="273844"/>
                        </a:cubicBezTo>
                        <a:cubicBezTo>
                          <a:pt x="480258" y="273844"/>
                          <a:pt x="493051" y="286637"/>
                          <a:pt x="493051" y="302419"/>
                        </a:cubicBezTo>
                        <a:lnTo>
                          <a:pt x="493051" y="635794"/>
                        </a:lnTo>
                        <a:cubicBezTo>
                          <a:pt x="493051" y="646315"/>
                          <a:pt x="501580" y="654844"/>
                          <a:pt x="512101" y="654844"/>
                        </a:cubicBezTo>
                        <a:cubicBezTo>
                          <a:pt x="522622" y="654844"/>
                          <a:pt x="531151" y="646315"/>
                          <a:pt x="531151" y="635794"/>
                        </a:cubicBezTo>
                        <a:lnTo>
                          <a:pt x="531151" y="302419"/>
                        </a:lnTo>
                        <a:cubicBezTo>
                          <a:pt x="531151" y="265595"/>
                          <a:pt x="501300" y="235744"/>
                          <a:pt x="464476" y="235744"/>
                        </a:cubicBezTo>
                        <a:close/>
                      </a:path>
                    </a:pathLst>
                  </a:custGeom>
                  <a:solidFill>
                    <a:srgbClr val="000000"/>
                  </a:solidFill>
                  <a:ln w="9525" cap="flat">
                    <a:noFill/>
                    <a:prstDash val="solid"/>
                    <a:miter/>
                  </a:ln>
                </p:spPr>
                <p:txBody>
                  <a:bodyPr rtlCol="0" anchor="ctr"/>
                  <a:lstStyle/>
                  <a:p>
                    <a:endParaRPr lang="fr-FR"/>
                  </a:p>
                </p:txBody>
              </p:sp>
              <p:sp>
                <p:nvSpPr>
                  <p:cNvPr id="14" name="Forme libre : forme 13">
                    <a:extLst>
                      <a:ext uri="{FF2B5EF4-FFF2-40B4-BE49-F238E27FC236}">
                        <a16:creationId xmlns:a16="http://schemas.microsoft.com/office/drawing/2014/main" id="{1ACC923C-123D-4480-BF68-E45C7B01F23B}"/>
                      </a:ext>
                    </a:extLst>
                  </p:cNvPr>
                  <p:cNvSpPr/>
                  <p:nvPr/>
                </p:nvSpPr>
                <p:spPr>
                  <a:xfrm>
                    <a:off x="4744120" y="2045692"/>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59" y="159544"/>
                          <a:pt x="7144" y="125428"/>
                          <a:pt x="7144" y="83344"/>
                        </a:cubicBezTo>
                        <a:cubicBezTo>
                          <a:pt x="7144" y="41260"/>
                          <a:pt x="41259" y="7144"/>
                          <a:pt x="83344" y="7144"/>
                        </a:cubicBezTo>
                        <a:cubicBezTo>
                          <a:pt x="125428" y="7144"/>
                          <a:pt x="159544" y="41260"/>
                          <a:pt x="159544" y="83344"/>
                        </a:cubicBezTo>
                        <a:close/>
                      </a:path>
                    </a:pathLst>
                  </a:custGeom>
                  <a:solidFill>
                    <a:srgbClr val="000000"/>
                  </a:solidFill>
                  <a:ln w="9525" cap="flat">
                    <a:noFill/>
                    <a:prstDash val="solid"/>
                    <a:miter/>
                  </a:ln>
                </p:spPr>
                <p:txBody>
                  <a:bodyPr rtlCol="0" anchor="ctr"/>
                  <a:lstStyle/>
                  <a:p>
                    <a:endParaRPr lang="fr-FR"/>
                  </a:p>
                </p:txBody>
              </p:sp>
            </p:grpSp>
          </p:grpSp>
        </p:grpSp>
        <p:pic>
          <p:nvPicPr>
            <p:cNvPr id="17" name="Graphique 16" descr="Cœur avec pulsation">
              <a:extLst>
                <a:ext uri="{FF2B5EF4-FFF2-40B4-BE49-F238E27FC236}">
                  <a16:creationId xmlns:a16="http://schemas.microsoft.com/office/drawing/2014/main" id="{E5CA0C9A-B134-455C-9383-70524665658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88424" y="3869000"/>
              <a:ext cx="385192" cy="385192"/>
            </a:xfrm>
            <a:prstGeom prst="rect">
              <a:avLst/>
            </a:prstGeom>
          </p:spPr>
        </p:pic>
      </p:grpSp>
      <p:sp>
        <p:nvSpPr>
          <p:cNvPr id="16" name="Rectangle 3">
            <a:extLst>
              <a:ext uri="{FF2B5EF4-FFF2-40B4-BE49-F238E27FC236}">
                <a16:creationId xmlns:a16="http://schemas.microsoft.com/office/drawing/2014/main" id="{7F746743-D3C2-4019-B67D-3EBE543DA445}"/>
              </a:ext>
            </a:extLst>
          </p:cNvPr>
          <p:cNvSpPr txBox="1">
            <a:spLocks noChangeArrowheads="1"/>
          </p:cNvSpPr>
          <p:nvPr/>
        </p:nvSpPr>
        <p:spPr>
          <a:xfrm>
            <a:off x="179512" y="889308"/>
            <a:ext cx="8784976" cy="182645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885825" fontAlgn="auto">
              <a:lnSpc>
                <a:spcPct val="80000"/>
              </a:lnSpc>
              <a:spcAft>
                <a:spcPts val="0"/>
              </a:spcAft>
              <a:buFont typeface="Arial" pitchFamily="34" charset="0"/>
              <a:buNone/>
              <a:tabLst>
                <a:tab pos="176213" algn="l"/>
                <a:tab pos="530225" algn="l"/>
                <a:tab pos="1798638" algn="l"/>
                <a:tab pos="3230563" algn="l"/>
                <a:tab pos="6457950" algn="l"/>
              </a:tabLst>
              <a:defRPr/>
            </a:pPr>
            <a:endParaRPr lang="fr-FR" sz="900" b="1" i="1" dirty="0">
              <a:solidFill>
                <a:srgbClr val="03689E"/>
              </a:solidFill>
              <a:latin typeface="Calibri" pitchFamily="34" charset="0"/>
              <a:cs typeface="Calibri" pitchFamily="34" charset="0"/>
              <a:sym typeface="Wingdings" pitchFamily="-28" charset="2"/>
            </a:endParaRPr>
          </a:p>
          <a:p>
            <a:pPr defTabSz="885825">
              <a:lnSpc>
                <a:spcPct val="80000"/>
              </a:lnSpc>
              <a:buFont typeface="Wingdings" panose="05000000000000000000" pitchFamily="2" charset="2"/>
              <a:buChar char="Ø"/>
              <a:tabLst>
                <a:tab pos="176213" algn="l"/>
                <a:tab pos="530225" algn="l"/>
                <a:tab pos="1798638" algn="l"/>
                <a:tab pos="3230563" algn="l"/>
                <a:tab pos="6457950" algn="l"/>
              </a:tabLst>
              <a:defRPr/>
            </a:pPr>
            <a:r>
              <a:rPr lang="fr-FR" sz="1200" dirty="0">
                <a:solidFill>
                  <a:srgbClr val="03689E"/>
                </a:solidFill>
                <a:latin typeface="Calibri" pitchFamily="34" charset="0"/>
                <a:cs typeface="Calibri" pitchFamily="34" charset="0"/>
                <a:sym typeface="Wingdings" pitchFamily="-28" charset="2"/>
              </a:rPr>
              <a:t>Par l’optimisation de la composition en AA d’un mélange protéique végétal, il est en théorie possible de potentialiser les effets bénéfique d’AA cibles sur la réduction du risque de sarcopénie par synergie. </a:t>
            </a:r>
          </a:p>
          <a:p>
            <a:pPr defTabSz="885825">
              <a:lnSpc>
                <a:spcPct val="80000"/>
              </a:lnSpc>
              <a:buFont typeface="Wingdings" panose="05000000000000000000" pitchFamily="2" charset="2"/>
              <a:buChar char="Ø"/>
              <a:tabLst>
                <a:tab pos="176213" algn="l"/>
                <a:tab pos="530225" algn="l"/>
                <a:tab pos="1798638" algn="l"/>
                <a:tab pos="3230563" algn="l"/>
                <a:tab pos="6457950" algn="l"/>
              </a:tabLst>
              <a:defRPr/>
            </a:pPr>
            <a:endParaRPr lang="fr-FR" sz="1200" dirty="0">
              <a:solidFill>
                <a:srgbClr val="03689E"/>
              </a:solidFill>
              <a:latin typeface="Calibri" pitchFamily="34" charset="0"/>
              <a:cs typeface="Calibri" pitchFamily="34" charset="0"/>
              <a:sym typeface="Wingdings" pitchFamily="-28" charset="2"/>
            </a:endParaRPr>
          </a:p>
          <a:p>
            <a:pPr defTabSz="885825">
              <a:lnSpc>
                <a:spcPct val="80000"/>
              </a:lnSpc>
              <a:buFont typeface="Wingdings" panose="05000000000000000000" pitchFamily="2" charset="2"/>
              <a:buChar char="Ø"/>
              <a:tabLst>
                <a:tab pos="176213" algn="l"/>
                <a:tab pos="530225" algn="l"/>
                <a:tab pos="1798638" algn="l"/>
                <a:tab pos="3230563" algn="l"/>
                <a:tab pos="6457950" algn="l"/>
              </a:tabLst>
              <a:defRPr/>
            </a:pPr>
            <a:r>
              <a:rPr lang="fr-FR" sz="1200" dirty="0">
                <a:solidFill>
                  <a:srgbClr val="03689E"/>
                </a:solidFill>
                <a:latin typeface="Calibri" pitchFamily="34" charset="0"/>
                <a:cs typeface="Calibri" pitchFamily="34" charset="0"/>
                <a:sym typeface="Wingdings" pitchFamily="-28" charset="2"/>
              </a:rPr>
              <a:t>Analyse des effets chronique du mélange protéique sur modèle animal de sarcopénie </a:t>
            </a:r>
            <a:r>
              <a:rPr lang="fr-FR" sz="1200" dirty="0">
                <a:solidFill>
                  <a:srgbClr val="03689E"/>
                </a:solidFill>
                <a:latin typeface="Calibri" pitchFamily="34" charset="0"/>
                <a:cs typeface="Calibri" pitchFamily="34" charset="0"/>
                <a:sym typeface="Wingdings" panose="05000000000000000000" pitchFamily="2" charset="2"/>
              </a:rPr>
              <a:t></a:t>
            </a:r>
            <a:r>
              <a:rPr lang="fr-FR" sz="1200" dirty="0">
                <a:solidFill>
                  <a:srgbClr val="03689E"/>
                </a:solidFill>
                <a:latin typeface="Calibri" pitchFamily="34" charset="0"/>
                <a:cs typeface="Calibri" pitchFamily="34" charset="0"/>
                <a:sym typeface="Wingdings" pitchFamily="-28" charset="2"/>
              </a:rPr>
              <a:t> les protéines végétales peuvent être aussi performantes que les protéines de lait sur des critères tels que : </a:t>
            </a:r>
          </a:p>
          <a:p>
            <a:pPr defTabSz="885825">
              <a:lnSpc>
                <a:spcPct val="80000"/>
              </a:lnSpc>
              <a:buFont typeface="Wingdings" panose="05000000000000000000" pitchFamily="2" charset="2"/>
              <a:buChar char="Ø"/>
              <a:tabLst>
                <a:tab pos="176213" algn="l"/>
                <a:tab pos="530225" algn="l"/>
                <a:tab pos="1798638" algn="l"/>
                <a:tab pos="3230563" algn="l"/>
                <a:tab pos="6457950" algn="l"/>
              </a:tabLst>
              <a:defRPr/>
            </a:pPr>
            <a:endParaRPr lang="fr-FR" sz="1200" dirty="0">
              <a:solidFill>
                <a:srgbClr val="03689E"/>
              </a:solidFill>
              <a:latin typeface="Calibri" pitchFamily="34" charset="0"/>
              <a:cs typeface="Calibri" pitchFamily="34" charset="0"/>
              <a:sym typeface="Wingdings" pitchFamily="-28" charset="2"/>
            </a:endParaRPr>
          </a:p>
          <a:p>
            <a:pPr defTabSz="885825">
              <a:lnSpc>
                <a:spcPct val="80000"/>
              </a:lnSpc>
              <a:buFontTx/>
              <a:buChar char="-"/>
              <a:tabLst>
                <a:tab pos="176213" algn="l"/>
                <a:tab pos="530225" algn="l"/>
                <a:tab pos="1798638" algn="l"/>
                <a:tab pos="3230563" algn="l"/>
                <a:tab pos="6457950" algn="l"/>
              </a:tabLst>
              <a:defRPr/>
            </a:pPr>
            <a:r>
              <a:rPr lang="fr-FR" sz="1200" dirty="0">
                <a:solidFill>
                  <a:srgbClr val="03689E"/>
                </a:solidFill>
                <a:latin typeface="Calibri" pitchFamily="34" charset="0"/>
                <a:cs typeface="Calibri" pitchFamily="34" charset="0"/>
                <a:sym typeface="Wingdings" pitchFamily="-28" charset="2"/>
              </a:rPr>
              <a:t>le maintien de la masse maigre </a:t>
            </a:r>
          </a:p>
          <a:p>
            <a:pPr defTabSz="885825">
              <a:lnSpc>
                <a:spcPct val="80000"/>
              </a:lnSpc>
              <a:buFontTx/>
              <a:buChar char="-"/>
              <a:tabLst>
                <a:tab pos="176213" algn="l"/>
                <a:tab pos="530225" algn="l"/>
                <a:tab pos="1798638" algn="l"/>
                <a:tab pos="3230563" algn="l"/>
                <a:tab pos="6457950" algn="l"/>
              </a:tabLst>
              <a:defRPr/>
            </a:pPr>
            <a:r>
              <a:rPr lang="fr-FR" sz="1200" dirty="0">
                <a:solidFill>
                  <a:srgbClr val="03689E"/>
                </a:solidFill>
                <a:latin typeface="Calibri" pitchFamily="34" charset="0"/>
                <a:cs typeface="Calibri" pitchFamily="34" charset="0"/>
                <a:sym typeface="Wingdings" pitchFamily="-28" charset="2"/>
              </a:rPr>
              <a:t>la fonctionnalité musculaire. </a:t>
            </a:r>
          </a:p>
          <a:p>
            <a:pPr marL="0" indent="0" defTabSz="885825" fontAlgn="auto">
              <a:lnSpc>
                <a:spcPct val="80000"/>
              </a:lnSpc>
              <a:spcAft>
                <a:spcPts val="0"/>
              </a:spcAft>
              <a:buFont typeface="Arial" pitchFamily="34" charset="0"/>
              <a:buNone/>
              <a:tabLst>
                <a:tab pos="176213" algn="l"/>
                <a:tab pos="530225" algn="l"/>
                <a:tab pos="1798638" algn="l"/>
                <a:tab pos="3230563" algn="l"/>
                <a:tab pos="6457950" algn="l"/>
              </a:tabLst>
              <a:defRPr/>
            </a:pPr>
            <a:endParaRPr lang="fr-FR" sz="1200" b="1" u="sng" dirty="0">
              <a:solidFill>
                <a:srgbClr val="03689E"/>
              </a:solidFill>
              <a:latin typeface="Calibri" pitchFamily="34" charset="0"/>
              <a:cs typeface="Calibri" pitchFamily="34" charset="0"/>
              <a:sym typeface="Wingdings" pitchFamily="-28" charset="2"/>
            </a:endParaRPr>
          </a:p>
        </p:txBody>
      </p:sp>
      <p:pic>
        <p:nvPicPr>
          <p:cNvPr id="6" name="Graphique 5" descr="Culturiste">
            <a:extLst>
              <a:ext uri="{FF2B5EF4-FFF2-40B4-BE49-F238E27FC236}">
                <a16:creationId xmlns:a16="http://schemas.microsoft.com/office/drawing/2014/main" id="{A1D70643-E930-44F7-AAA3-A220771EBD9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11760" y="2252375"/>
            <a:ext cx="385192" cy="385192"/>
          </a:xfrm>
          <a:prstGeom prst="rect">
            <a:avLst/>
          </a:prstGeom>
        </p:spPr>
      </p:pic>
      <p:pic>
        <p:nvPicPr>
          <p:cNvPr id="8" name="Graphique 7" descr="Cyclisme">
            <a:extLst>
              <a:ext uri="{FF2B5EF4-FFF2-40B4-BE49-F238E27FC236}">
                <a16:creationId xmlns:a16="http://schemas.microsoft.com/office/drawing/2014/main" id="{4BDA7057-D2AC-4D5C-9CD0-A04AA33057C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49783" y="2266483"/>
            <a:ext cx="385192" cy="385192"/>
          </a:xfrm>
          <a:prstGeom prst="rect">
            <a:avLst/>
          </a:prstGeom>
        </p:spPr>
      </p:pic>
      <p:pic>
        <p:nvPicPr>
          <p:cNvPr id="20" name="Graphique 19" descr="Balance de la justice">
            <a:extLst>
              <a:ext uri="{FF2B5EF4-FFF2-40B4-BE49-F238E27FC236}">
                <a16:creationId xmlns:a16="http://schemas.microsoft.com/office/drawing/2014/main" id="{0209C4FF-9BC2-46A3-BBB5-1D80E81B55E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568352" y="1816142"/>
            <a:ext cx="430042" cy="430042"/>
          </a:xfrm>
          <a:prstGeom prst="rect">
            <a:avLst/>
          </a:prstGeom>
        </p:spPr>
      </p:pic>
    </p:spTree>
    <p:custDataLst>
      <p:tags r:id="rId1"/>
    </p:custDataLst>
    <p:extLst>
      <p:ext uri="{BB962C8B-B14F-4D97-AF65-F5344CB8AC3E}">
        <p14:creationId xmlns:p14="http://schemas.microsoft.com/office/powerpoint/2010/main" val="4382060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1.8|20|29.8"/>
</p:tagLst>
</file>

<file path=ppt/tags/tag2.xml><?xml version="1.0" encoding="utf-8"?>
<p:tagLst xmlns:a="http://schemas.openxmlformats.org/drawingml/2006/main" xmlns:r="http://schemas.openxmlformats.org/officeDocument/2006/relationships" xmlns:p="http://schemas.openxmlformats.org/presentationml/2006/main">
  <p:tag name="TIMING" val="|38.2|8.5|0.4|66.2"/>
</p:tagLst>
</file>

<file path=ppt/tags/tag3.xml><?xml version="1.0" encoding="utf-8"?>
<p:tagLst xmlns:a="http://schemas.openxmlformats.org/drawingml/2006/main" xmlns:r="http://schemas.openxmlformats.org/officeDocument/2006/relationships" xmlns:p="http://schemas.openxmlformats.org/presentationml/2006/main">
  <p:tag name="TIMING" val="|21.6|17.4"/>
</p:tagLst>
</file>

<file path=ppt/tags/tag4.xml><?xml version="1.0" encoding="utf-8"?>
<p:tagLst xmlns:a="http://schemas.openxmlformats.org/drawingml/2006/main" xmlns:r="http://schemas.openxmlformats.org/officeDocument/2006/relationships" xmlns:p="http://schemas.openxmlformats.org/presentationml/2006/main">
  <p:tag name="TIMING" val="|13.8|63.5"/>
</p:tagLst>
</file>

<file path=ppt/tags/tag5.xml><?xml version="1.0" encoding="utf-8"?>
<p:tagLst xmlns:a="http://schemas.openxmlformats.org/drawingml/2006/main" xmlns:r="http://schemas.openxmlformats.org/officeDocument/2006/relationships" xmlns:p="http://schemas.openxmlformats.org/presentationml/2006/main">
  <p:tag name="TIMING" val="|13.2|1.3|13.4"/>
</p:tagLst>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74B5E784A843A46A8D928C200C15894" ma:contentTypeVersion="14" ma:contentTypeDescription="Crée un document." ma:contentTypeScope="" ma:versionID="7421601e5f3bb1134c0e87fe45afd252">
  <xsd:schema xmlns:xsd="http://www.w3.org/2001/XMLSchema" xmlns:xs="http://www.w3.org/2001/XMLSchema" xmlns:p="http://schemas.microsoft.com/office/2006/metadata/properties" xmlns:ns2="33d8ab94-550b-47f6-a6d1-4885d6a7be30" xmlns:ns3="ab16905e-dde1-4c13-bbfa-4c9b9e1067e7" targetNamespace="http://schemas.microsoft.com/office/2006/metadata/properties" ma:root="true" ma:fieldsID="656743c7cbe795808f7e56720e7cc4cd" ns2:_="" ns3:_="">
    <xsd:import namespace="33d8ab94-550b-47f6-a6d1-4885d6a7be30"/>
    <xsd:import namespace="ab16905e-dde1-4c13-bbfa-4c9b9e1067e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d8ab94-550b-47f6-a6d1-4885d6a7be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Balises d’images" ma:readOnly="false" ma:fieldId="{5cf76f15-5ced-4ddc-b409-7134ff3c332f}" ma:taxonomyMulti="true" ma:sspId="806aaa40-c663-4506-a8f2-94edda6b6de5" ma:termSetId="09814cd3-568e-fe90-9814-8d621ff8fb84" ma:anchorId="fba54fb3-c3e1-fe81-a776-ca4b69148c4d" ma:open="true" ma:isKeyword="false">
      <xsd:complexType>
        <xsd:sequence>
          <xsd:element ref="pc:Terms" minOccurs="0" maxOccurs="1"/>
        </xsd:sequence>
      </xsd:complex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b16905e-dde1-4c13-bbfa-4c9b9e1067e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efe9c215-7efb-4cd3-9e88-9a109b328f83}" ma:internalName="TaxCatchAll" ma:showField="CatchAllData" ma:web="ab16905e-dde1-4c13-bbfa-4c9b9e1067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b16905e-dde1-4c13-bbfa-4c9b9e1067e7" xsi:nil="true"/>
    <lcf76f155ced4ddcb4097134ff3c332f xmlns="33d8ab94-550b-47f6-a6d1-4885d6a7be3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15C1C9E-82EC-476B-BCAD-4DA815F5DE34}">
  <ds:schemaRefs>
    <ds:schemaRef ds:uri="http://schemas.microsoft.com/sharepoint/v3/contenttype/forms"/>
  </ds:schemaRefs>
</ds:datastoreItem>
</file>

<file path=customXml/itemProps2.xml><?xml version="1.0" encoding="utf-8"?>
<ds:datastoreItem xmlns:ds="http://schemas.openxmlformats.org/officeDocument/2006/customXml" ds:itemID="{0C2EFFD4-CF0E-423C-A82B-3307EDB0F7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d8ab94-550b-47f6-a6d1-4885d6a7be30"/>
    <ds:schemaRef ds:uri="ab16905e-dde1-4c13-bbfa-4c9b9e1067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800AF8-5295-4175-87C7-C2714653BBA8}">
  <ds:schemaRefs>
    <ds:schemaRef ds:uri="33d8ab94-550b-47f6-a6d1-4885d6a7be30"/>
    <ds:schemaRef ds:uri="http://schemas.microsoft.com/office/2006/metadata/properties"/>
    <ds:schemaRef ds:uri="http://www.w3.org/XML/1998/namespace"/>
    <ds:schemaRef ds:uri="http://schemas.microsoft.com/office/2006/documentManagement/types"/>
    <ds:schemaRef ds:uri="http://purl.org/dc/elements/1.1/"/>
    <ds:schemaRef ds:uri="http://purl.org/dc/dcmitype/"/>
    <ds:schemaRef ds:uri="http://schemas.openxmlformats.org/package/2006/metadata/core-properties"/>
    <ds:schemaRef ds:uri="http://schemas.microsoft.com/office/infopath/2007/PartnerControls"/>
    <ds:schemaRef ds:uri="ab16905e-dde1-4c13-bbfa-4c9b9e1067e7"/>
    <ds:schemaRef ds:uri="http://purl.org/dc/terms/"/>
  </ds:schemaRefs>
</ds:datastoreItem>
</file>

<file path=docProps/app.xml><?xml version="1.0" encoding="utf-8"?>
<Properties xmlns="http://schemas.openxmlformats.org/officeDocument/2006/extended-properties" xmlns:vt="http://schemas.openxmlformats.org/officeDocument/2006/docPropsVTypes">
  <Template>blank</Template>
  <TotalTime>2152</TotalTime>
  <Words>1753</Words>
  <Application>Microsoft Office PowerPoint</Application>
  <PresentationFormat>Affichage à l'écran (16:9)</PresentationFormat>
  <Paragraphs>102</Paragraphs>
  <Slides>6</Slides>
  <Notes>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6</vt:i4>
      </vt:variant>
    </vt:vector>
  </HeadingPairs>
  <TitlesOfParts>
    <vt:vector size="11" baseType="lpstr">
      <vt:lpstr>Arial</vt:lpstr>
      <vt:lpstr>Calibri</vt:lpstr>
      <vt:lpstr>Calibri Light</vt:lpstr>
      <vt:lpstr>Wingdings</vt:lpstr>
      <vt:lpstr>blank</vt:lpstr>
      <vt:lpstr>Présentation PowerPoint</vt:lpstr>
      <vt:lpstr>Présentation PowerPoint</vt:lpstr>
      <vt:lpstr>Présentation PowerPoint</vt:lpstr>
      <vt:lpstr>Présentation PowerPoint</vt:lpstr>
      <vt:lpstr>Présentation PowerPoint</vt:lpstr>
      <vt:lpstr>Présentation PowerPoint</vt:lpstr>
    </vt:vector>
  </TitlesOfParts>
  <Company>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Camille Zimmermann (MCI Lyon)</dc:creator>
  <cp:lastModifiedBy>Laurianne DIMINA</cp:lastModifiedBy>
  <cp:revision>304</cp:revision>
  <dcterms:created xsi:type="dcterms:W3CDTF">2013-12-02T16:49:29Z</dcterms:created>
  <dcterms:modified xsi:type="dcterms:W3CDTF">2022-10-26T11:45:37Z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97049200</vt:r8>
  </property>
  <property fmtid="{D5CDD505-2E9C-101B-9397-08002B2CF9AE}" pid="3" name="ComplianceAssetId">
    <vt:lpwstr/>
  </property>
  <property fmtid="{D5CDD505-2E9C-101B-9397-08002B2CF9AE}" pid="4" name="ContentTypeId">
    <vt:lpwstr>0x010100174B5E784A843A46A8D928C200C15894</vt:lpwstr>
  </property>
  <property fmtid="{D5CDD505-2E9C-101B-9397-08002B2CF9AE}" pid="5" name="MediaServiceImageTags">
    <vt:lpwstr/>
  </property>
  <property fmtid="{D5CDD505-2E9C-101B-9397-08002B2CF9AE}" pid="6" name="MSIP_Label_d026bb9f-849e-4520-adf3-36adc211bebd_Enabled">
    <vt:lpwstr>true</vt:lpwstr>
  </property>
  <property fmtid="{D5CDD505-2E9C-101B-9397-08002B2CF9AE}" pid="7" name="MSIP_Label_d026bb9f-849e-4520-adf3-36adc211bebd_SetDate">
    <vt:lpwstr>2022-10-06T14:46:07Z</vt:lpwstr>
  </property>
  <property fmtid="{D5CDD505-2E9C-101B-9397-08002B2CF9AE}" pid="8" name="MSIP_Label_d026bb9f-849e-4520-adf3-36adc211bebd_Method">
    <vt:lpwstr>Privileged</vt:lpwstr>
  </property>
  <property fmtid="{D5CDD505-2E9C-101B-9397-08002B2CF9AE}" pid="9" name="MSIP_Label_d026bb9f-849e-4520-adf3-36adc211bebd_Name">
    <vt:lpwstr>Public</vt:lpwstr>
  </property>
  <property fmtid="{D5CDD505-2E9C-101B-9397-08002B2CF9AE}" pid="10" name="MSIP_Label_d026bb9f-849e-4520-adf3-36adc211bebd_SiteId">
    <vt:lpwstr>ac144e41-8001-48f0-9e1c-170716ed06b6</vt:lpwstr>
  </property>
  <property fmtid="{D5CDD505-2E9C-101B-9397-08002B2CF9AE}" pid="11" name="MSIP_Label_d026bb9f-849e-4520-adf3-36adc211bebd_ActionId">
    <vt:lpwstr>f4a53682-6b8e-48e0-939f-6dbe5a95ac8d</vt:lpwstr>
  </property>
  <property fmtid="{D5CDD505-2E9C-101B-9397-08002B2CF9AE}" pid="12" name="MSIP_Label_d026bb9f-849e-4520-adf3-36adc211bebd_ContentBits">
    <vt:lpwstr>0</vt:lpwstr>
  </property>
  <property fmtid="{D5CDD505-2E9C-101B-9397-08002B2CF9AE}" pid="13" name="MSIP_Label_7cbf2ee6-7391-4c03-b07a-3137c8a2243c_ContentBits">
    <vt:lpwstr>1</vt:lpwstr>
  </property>
  <property fmtid="{D5CDD505-2E9C-101B-9397-08002B2CF9AE}" pid="14" name="MSIP_Label_7cbf2ee6-7391-4c03-b07a-3137c8a2243c_Enabled">
    <vt:lpwstr>true</vt:lpwstr>
  </property>
  <property fmtid="{D5CDD505-2E9C-101B-9397-08002B2CF9AE}" pid="15" name="MSIP_Label_7cbf2ee6-7391-4c03-b07a-3137c8a2243c_SiteId">
    <vt:lpwstr>ac144e41-8001-48f0-9e1c-170716ed06b6</vt:lpwstr>
  </property>
  <property fmtid="{D5CDD505-2E9C-101B-9397-08002B2CF9AE}" pid="16" name="MSIP_Label_7cbf2ee6-7391-4c03-b07a-3137c8a2243c_SetDate">
    <vt:lpwstr>2022-10-06T13:19:13Z</vt:lpwstr>
  </property>
  <property fmtid="{D5CDD505-2E9C-101B-9397-08002B2CF9AE}" pid="17" name="MSIP_Label_7cbf2ee6-7391-4c03-b07a-3137c8a2243c_Method">
    <vt:lpwstr>Standard</vt:lpwstr>
  </property>
  <property fmtid="{D5CDD505-2E9C-101B-9397-08002B2CF9AE}" pid="18" name="MSIP_Label_7cbf2ee6-7391-4c03-b07a-3137c8a2243c_Name">
    <vt:lpwstr>Internal</vt:lpwstr>
  </property>
  <property fmtid="{D5CDD505-2E9C-101B-9397-08002B2CF9AE}" pid="19" name="MSIP_Label_7cbf2ee6-7391-4c03-b07a-3137c8a2243c_ActionId">
    <vt:lpwstr>736d7c15-94c4-45e0-9ff8-f985d067865c</vt:lpwstr>
  </property>
</Properties>
</file>