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3" r:id="rId2"/>
    <p:sldId id="264" r:id="rId3"/>
    <p:sldId id="265" r:id="rId4"/>
    <p:sldId id="266" r:id="rId5"/>
  </p:sldIdLst>
  <p:sldSz cx="5143500" cy="9144000" type="screen16x9"/>
  <p:notesSz cx="6858000" cy="9144000"/>
  <p:defaultTextStyle>
    <a:defPPr>
      <a:defRPr lang="en-US"/>
    </a:defPPr>
    <a:lvl1pPr marL="0" algn="l" defTabSz="950746" rtl="0" eaLnBrk="1" latinLnBrk="0" hangingPunct="1">
      <a:defRPr sz="1871" kern="1200">
        <a:solidFill>
          <a:schemeClr val="tx1"/>
        </a:solidFill>
        <a:latin typeface="+mn-lt"/>
        <a:ea typeface="+mn-ea"/>
        <a:cs typeface="+mn-cs"/>
      </a:defRPr>
    </a:lvl1pPr>
    <a:lvl2pPr marL="475373" algn="l" defTabSz="950746" rtl="0" eaLnBrk="1" latinLnBrk="0" hangingPunct="1">
      <a:defRPr sz="1871" kern="1200">
        <a:solidFill>
          <a:schemeClr val="tx1"/>
        </a:solidFill>
        <a:latin typeface="+mn-lt"/>
        <a:ea typeface="+mn-ea"/>
        <a:cs typeface="+mn-cs"/>
      </a:defRPr>
    </a:lvl2pPr>
    <a:lvl3pPr marL="950746" algn="l" defTabSz="950746" rtl="0" eaLnBrk="1" latinLnBrk="0" hangingPunct="1">
      <a:defRPr sz="1871" kern="1200">
        <a:solidFill>
          <a:schemeClr val="tx1"/>
        </a:solidFill>
        <a:latin typeface="+mn-lt"/>
        <a:ea typeface="+mn-ea"/>
        <a:cs typeface="+mn-cs"/>
      </a:defRPr>
    </a:lvl3pPr>
    <a:lvl4pPr marL="1426119" algn="l" defTabSz="950746" rtl="0" eaLnBrk="1" latinLnBrk="0" hangingPunct="1">
      <a:defRPr sz="1871" kern="1200">
        <a:solidFill>
          <a:schemeClr val="tx1"/>
        </a:solidFill>
        <a:latin typeface="+mn-lt"/>
        <a:ea typeface="+mn-ea"/>
        <a:cs typeface="+mn-cs"/>
      </a:defRPr>
    </a:lvl4pPr>
    <a:lvl5pPr marL="1901492" algn="l" defTabSz="950746" rtl="0" eaLnBrk="1" latinLnBrk="0" hangingPunct="1">
      <a:defRPr sz="1871" kern="1200">
        <a:solidFill>
          <a:schemeClr val="tx1"/>
        </a:solidFill>
        <a:latin typeface="+mn-lt"/>
        <a:ea typeface="+mn-ea"/>
        <a:cs typeface="+mn-cs"/>
      </a:defRPr>
    </a:lvl5pPr>
    <a:lvl6pPr marL="2376865" algn="l" defTabSz="950746" rtl="0" eaLnBrk="1" latinLnBrk="0" hangingPunct="1">
      <a:defRPr sz="1871" kern="1200">
        <a:solidFill>
          <a:schemeClr val="tx1"/>
        </a:solidFill>
        <a:latin typeface="+mn-lt"/>
        <a:ea typeface="+mn-ea"/>
        <a:cs typeface="+mn-cs"/>
      </a:defRPr>
    </a:lvl6pPr>
    <a:lvl7pPr marL="2852238" algn="l" defTabSz="950746" rtl="0" eaLnBrk="1" latinLnBrk="0" hangingPunct="1">
      <a:defRPr sz="1871" kern="1200">
        <a:solidFill>
          <a:schemeClr val="tx1"/>
        </a:solidFill>
        <a:latin typeface="+mn-lt"/>
        <a:ea typeface="+mn-ea"/>
        <a:cs typeface="+mn-cs"/>
      </a:defRPr>
    </a:lvl7pPr>
    <a:lvl8pPr marL="3327611" algn="l" defTabSz="950746" rtl="0" eaLnBrk="1" latinLnBrk="0" hangingPunct="1">
      <a:defRPr sz="1871" kern="1200">
        <a:solidFill>
          <a:schemeClr val="tx1"/>
        </a:solidFill>
        <a:latin typeface="+mn-lt"/>
        <a:ea typeface="+mn-ea"/>
        <a:cs typeface="+mn-cs"/>
      </a:defRPr>
    </a:lvl8pPr>
    <a:lvl9pPr marL="3802983" algn="l" defTabSz="950746" rtl="0" eaLnBrk="1" latinLnBrk="0" hangingPunct="1">
      <a:defRPr sz="187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ohamed Sennour" initials="M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33CC"/>
    <a:srgbClr val="0066FF"/>
    <a:srgbClr val="DD5109"/>
    <a:srgbClr val="1069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88047" autoAdjust="0"/>
  </p:normalViewPr>
  <p:slideViewPr>
    <p:cSldViewPr>
      <p:cViewPr>
        <p:scale>
          <a:sx n="200" d="100"/>
          <a:sy n="200" d="100"/>
        </p:scale>
        <p:origin x="-1092" y="6090"/>
      </p:cViewPr>
      <p:guideLst>
        <p:guide orient="horz" pos="2880"/>
        <p:guide pos="16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62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5CCE2-E413-4CC8-8517-D73BDF38A5DD}" type="datetimeFigureOut">
              <a:rPr lang="en-AU" smtClean="0"/>
              <a:t>27/11/2018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F42610-AF3F-4C5D-9312-3F50DC65A87D}" type="slidenum">
              <a:rPr lang="en-AU" smtClean="0"/>
              <a:t>‹N°›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8014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FC3A7-9BCF-4184-B7E6-FF1C5D838190}" type="datetimeFigureOut">
              <a:rPr lang="fr-FR" smtClean="0"/>
              <a:t>27/11/2018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463800" y="685800"/>
            <a:ext cx="1930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4D226-B7D4-426D-A85B-65B5A5BE69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812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4D226-B7D4-426D-A85B-65B5A5BE694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4608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4D226-B7D4-426D-A85B-65B5A5BE6941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0415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-17992"/>
            <a:ext cx="4016054" cy="61156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0" name="Author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30661"/>
            <a:ext cx="4016054" cy="231878"/>
          </a:xfrm>
        </p:spPr>
        <p:txBody>
          <a:bodyPr anchor="ctr">
            <a:noAutofit/>
          </a:bodyPr>
          <a:lstStyle>
            <a:lvl1pPr marL="0" indent="0" algn="l">
              <a:buNone/>
              <a:defRPr sz="627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Author/s</a:t>
            </a:r>
          </a:p>
        </p:txBody>
      </p:sp>
      <p:sp>
        <p:nvSpPr>
          <p:cNvPr id="15" name="Header Logo"/>
          <p:cNvSpPr>
            <a:spLocks noGrp="1"/>
          </p:cNvSpPr>
          <p:nvPr>
            <p:ph sz="quarter" idx="11" hasCustomPrompt="1"/>
          </p:nvPr>
        </p:nvSpPr>
        <p:spPr>
          <a:xfrm>
            <a:off x="4016376" y="-1062"/>
            <a:ext cx="1127125" cy="863600"/>
          </a:xfrm>
        </p:spPr>
        <p:txBody>
          <a:bodyPr anchor="ctr">
            <a:noAutofit/>
          </a:bodyPr>
          <a:lstStyle>
            <a:lvl1pPr marL="0" indent="0" algn="ctr">
              <a:buNone/>
              <a:defRPr sz="627"/>
            </a:lvl1pPr>
          </a:lstStyle>
          <a:p>
            <a:pPr lvl="0"/>
            <a:r>
              <a:rPr lang="en-US" dirty="0"/>
              <a:t>Company Logo</a:t>
            </a:r>
            <a:endParaRPr lang="en-AU" dirty="0"/>
          </a:p>
        </p:txBody>
      </p:sp>
      <p:sp>
        <p:nvSpPr>
          <p:cNvPr id="17" name="Footer Additional Logo"/>
          <p:cNvSpPr>
            <a:spLocks noGrp="1"/>
          </p:cNvSpPr>
          <p:nvPr>
            <p:ph sz="quarter" idx="12" hasCustomPrompt="1"/>
          </p:nvPr>
        </p:nvSpPr>
        <p:spPr>
          <a:xfrm>
            <a:off x="3" y="8262989"/>
            <a:ext cx="3363836" cy="863600"/>
          </a:xfrm>
        </p:spPr>
        <p:txBody>
          <a:bodyPr anchor="ctr">
            <a:noAutofit/>
          </a:bodyPr>
          <a:lstStyle>
            <a:lvl1pPr marL="0" indent="0" algn="ctr">
              <a:buNone/>
              <a:defRPr sz="627"/>
            </a:lvl1pPr>
          </a:lstStyle>
          <a:p>
            <a:pPr lvl="0"/>
            <a:r>
              <a:rPr lang="en-US" dirty="0"/>
              <a:t>Additional Logo Space</a:t>
            </a:r>
            <a:endParaRPr lang="en-AU" dirty="0"/>
          </a:p>
        </p:txBody>
      </p:sp>
      <p:sp>
        <p:nvSpPr>
          <p:cNvPr id="18" name="Content 2"/>
          <p:cNvSpPr>
            <a:spLocks noGrp="1"/>
          </p:cNvSpPr>
          <p:nvPr>
            <p:ph sz="quarter" idx="10"/>
          </p:nvPr>
        </p:nvSpPr>
        <p:spPr>
          <a:xfrm>
            <a:off x="109077" y="1042987"/>
            <a:ext cx="4925347" cy="72006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50505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Doub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0"/>
            <a:ext cx="4016054" cy="61156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0" name="Author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30660"/>
            <a:ext cx="4016054" cy="232940"/>
          </a:xfrm>
        </p:spPr>
        <p:txBody>
          <a:bodyPr anchor="ctr">
            <a:noAutofit/>
          </a:bodyPr>
          <a:lstStyle>
            <a:lvl1pPr marL="0" indent="0" algn="l">
              <a:buNone/>
              <a:defRPr sz="627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 err="1"/>
              <a:t>Autho</a:t>
            </a:r>
            <a:r>
              <a:rPr lang="en-AU" dirty="0"/>
              <a:t>/</a:t>
            </a:r>
            <a:r>
              <a:rPr lang="en-AU" dirty="0" err="1"/>
              <a:t>rs</a:t>
            </a:r>
            <a:endParaRPr lang="en-AU" dirty="0"/>
          </a:p>
        </p:txBody>
      </p:sp>
      <p:sp>
        <p:nvSpPr>
          <p:cNvPr id="15" name="Header Logo"/>
          <p:cNvSpPr>
            <a:spLocks noGrp="1"/>
          </p:cNvSpPr>
          <p:nvPr>
            <p:ph sz="quarter" idx="11" hasCustomPrompt="1"/>
          </p:nvPr>
        </p:nvSpPr>
        <p:spPr>
          <a:xfrm>
            <a:off x="4016376" y="1"/>
            <a:ext cx="1127125" cy="863600"/>
          </a:xfrm>
        </p:spPr>
        <p:txBody>
          <a:bodyPr anchor="ctr">
            <a:noAutofit/>
          </a:bodyPr>
          <a:lstStyle>
            <a:lvl1pPr marL="0" indent="0" algn="ctr">
              <a:buNone/>
              <a:defRPr sz="627"/>
            </a:lvl1pPr>
          </a:lstStyle>
          <a:p>
            <a:pPr lvl="0"/>
            <a:r>
              <a:rPr lang="en-US" dirty="0"/>
              <a:t>Company Logo</a:t>
            </a:r>
            <a:endParaRPr lang="en-AU" dirty="0"/>
          </a:p>
        </p:txBody>
      </p:sp>
      <p:sp>
        <p:nvSpPr>
          <p:cNvPr id="17" name="Footer Additional Logo"/>
          <p:cNvSpPr>
            <a:spLocks noGrp="1"/>
          </p:cNvSpPr>
          <p:nvPr>
            <p:ph sz="quarter" idx="12" hasCustomPrompt="1"/>
          </p:nvPr>
        </p:nvSpPr>
        <p:spPr>
          <a:xfrm>
            <a:off x="0" y="8262989"/>
            <a:ext cx="3363838" cy="863600"/>
          </a:xfrm>
        </p:spPr>
        <p:txBody>
          <a:bodyPr anchor="ctr">
            <a:noAutofit/>
          </a:bodyPr>
          <a:lstStyle>
            <a:lvl1pPr marL="0" indent="0" algn="ctr">
              <a:buNone/>
              <a:defRPr sz="627"/>
            </a:lvl1pPr>
          </a:lstStyle>
          <a:p>
            <a:pPr lvl="0"/>
            <a:r>
              <a:rPr lang="en-US" dirty="0"/>
              <a:t>Additional Logo Space</a:t>
            </a:r>
            <a:endParaRPr lang="en-AU" dirty="0"/>
          </a:p>
        </p:txBody>
      </p:sp>
      <p:sp>
        <p:nvSpPr>
          <p:cNvPr id="18" name="Content 2"/>
          <p:cNvSpPr>
            <a:spLocks noGrp="1"/>
          </p:cNvSpPr>
          <p:nvPr>
            <p:ph sz="quarter" idx="10"/>
          </p:nvPr>
        </p:nvSpPr>
        <p:spPr>
          <a:xfrm>
            <a:off x="109077" y="1042987"/>
            <a:ext cx="4925347" cy="7200672"/>
          </a:xfrm>
        </p:spPr>
        <p:txBody>
          <a:bodyPr numCol="2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50710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1" y="0"/>
            <a:ext cx="4016054" cy="61156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0" name="Author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30660"/>
            <a:ext cx="4016054" cy="232940"/>
          </a:xfrm>
        </p:spPr>
        <p:txBody>
          <a:bodyPr anchor="ctr">
            <a:noAutofit/>
          </a:bodyPr>
          <a:lstStyle>
            <a:lvl1pPr marL="0" indent="0" algn="l">
              <a:buNone/>
              <a:defRPr sz="627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Author/s</a:t>
            </a:r>
          </a:p>
        </p:txBody>
      </p:sp>
      <p:sp>
        <p:nvSpPr>
          <p:cNvPr id="15" name="Header Logo"/>
          <p:cNvSpPr>
            <a:spLocks noGrp="1"/>
          </p:cNvSpPr>
          <p:nvPr>
            <p:ph sz="quarter" idx="11" hasCustomPrompt="1"/>
          </p:nvPr>
        </p:nvSpPr>
        <p:spPr>
          <a:xfrm>
            <a:off x="4016376" y="1"/>
            <a:ext cx="1127125" cy="863600"/>
          </a:xfrm>
        </p:spPr>
        <p:txBody>
          <a:bodyPr anchor="ctr">
            <a:noAutofit/>
          </a:bodyPr>
          <a:lstStyle>
            <a:lvl1pPr marL="0" indent="0" algn="ctr">
              <a:buNone/>
              <a:defRPr sz="627"/>
            </a:lvl1pPr>
          </a:lstStyle>
          <a:p>
            <a:pPr lvl="0"/>
            <a:r>
              <a:rPr lang="en-US" dirty="0"/>
              <a:t>Company Logo</a:t>
            </a:r>
            <a:endParaRPr lang="en-AU" dirty="0"/>
          </a:p>
        </p:txBody>
      </p:sp>
      <p:sp>
        <p:nvSpPr>
          <p:cNvPr id="17" name="Footer Additional Logo"/>
          <p:cNvSpPr>
            <a:spLocks noGrp="1"/>
          </p:cNvSpPr>
          <p:nvPr>
            <p:ph sz="quarter" idx="12" hasCustomPrompt="1"/>
          </p:nvPr>
        </p:nvSpPr>
        <p:spPr>
          <a:xfrm>
            <a:off x="0" y="8262989"/>
            <a:ext cx="3363838" cy="863600"/>
          </a:xfrm>
        </p:spPr>
        <p:txBody>
          <a:bodyPr anchor="ctr">
            <a:noAutofit/>
          </a:bodyPr>
          <a:lstStyle>
            <a:lvl1pPr marL="0" indent="0" algn="ctr">
              <a:buNone/>
              <a:defRPr sz="627"/>
            </a:lvl1pPr>
          </a:lstStyle>
          <a:p>
            <a:pPr lvl="0"/>
            <a:r>
              <a:rPr lang="en-US" dirty="0"/>
              <a:t>Additional Logo Space</a:t>
            </a:r>
            <a:endParaRPr lang="en-AU" dirty="0"/>
          </a:p>
        </p:txBody>
      </p:sp>
      <p:sp>
        <p:nvSpPr>
          <p:cNvPr id="18" name="Content 2"/>
          <p:cNvSpPr>
            <a:spLocks noGrp="1"/>
          </p:cNvSpPr>
          <p:nvPr>
            <p:ph sz="quarter" idx="10"/>
          </p:nvPr>
        </p:nvSpPr>
        <p:spPr>
          <a:xfrm>
            <a:off x="109077" y="1042989"/>
            <a:ext cx="4925347" cy="35290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9" name="Content 1"/>
          <p:cNvSpPr>
            <a:spLocks noGrp="1"/>
          </p:cNvSpPr>
          <p:nvPr>
            <p:ph sz="quarter" idx="17"/>
          </p:nvPr>
        </p:nvSpPr>
        <p:spPr>
          <a:xfrm>
            <a:off x="109077" y="4581627"/>
            <a:ext cx="4925347" cy="366148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34591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Doubl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1" y="0"/>
            <a:ext cx="4016054" cy="61156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0" name="Author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30660"/>
            <a:ext cx="4016054" cy="232940"/>
          </a:xfrm>
        </p:spPr>
        <p:txBody>
          <a:bodyPr anchor="ctr">
            <a:noAutofit/>
          </a:bodyPr>
          <a:lstStyle>
            <a:lvl1pPr marL="0" indent="0" algn="l">
              <a:buNone/>
              <a:defRPr sz="627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Author/s</a:t>
            </a:r>
          </a:p>
        </p:txBody>
      </p:sp>
      <p:sp>
        <p:nvSpPr>
          <p:cNvPr id="15" name="Header Logo"/>
          <p:cNvSpPr>
            <a:spLocks noGrp="1"/>
          </p:cNvSpPr>
          <p:nvPr>
            <p:ph sz="quarter" idx="11" hasCustomPrompt="1"/>
          </p:nvPr>
        </p:nvSpPr>
        <p:spPr>
          <a:xfrm>
            <a:off x="4016376" y="1"/>
            <a:ext cx="1127125" cy="863600"/>
          </a:xfrm>
        </p:spPr>
        <p:txBody>
          <a:bodyPr anchor="ctr">
            <a:noAutofit/>
          </a:bodyPr>
          <a:lstStyle>
            <a:lvl1pPr marL="0" indent="0" algn="ctr">
              <a:buNone/>
              <a:defRPr sz="627"/>
            </a:lvl1pPr>
          </a:lstStyle>
          <a:p>
            <a:pPr lvl="0"/>
            <a:r>
              <a:rPr lang="en-US" dirty="0"/>
              <a:t>Company Logo</a:t>
            </a:r>
            <a:endParaRPr lang="en-AU" dirty="0"/>
          </a:p>
        </p:txBody>
      </p:sp>
      <p:sp>
        <p:nvSpPr>
          <p:cNvPr id="17" name="Footer Additional Logo"/>
          <p:cNvSpPr>
            <a:spLocks noGrp="1"/>
          </p:cNvSpPr>
          <p:nvPr>
            <p:ph sz="quarter" idx="12" hasCustomPrompt="1"/>
          </p:nvPr>
        </p:nvSpPr>
        <p:spPr>
          <a:xfrm>
            <a:off x="0" y="8262989"/>
            <a:ext cx="3363838" cy="863600"/>
          </a:xfrm>
        </p:spPr>
        <p:txBody>
          <a:bodyPr anchor="ctr">
            <a:noAutofit/>
          </a:bodyPr>
          <a:lstStyle>
            <a:lvl1pPr marL="0" indent="0" algn="ctr">
              <a:buNone/>
              <a:defRPr sz="627"/>
            </a:lvl1pPr>
          </a:lstStyle>
          <a:p>
            <a:pPr lvl="0"/>
            <a:r>
              <a:rPr lang="en-US" dirty="0"/>
              <a:t>Additional Logo Space</a:t>
            </a:r>
            <a:endParaRPr lang="en-AU" dirty="0"/>
          </a:p>
        </p:txBody>
      </p:sp>
      <p:sp>
        <p:nvSpPr>
          <p:cNvPr id="18" name="Content 2"/>
          <p:cNvSpPr>
            <a:spLocks noGrp="1"/>
          </p:cNvSpPr>
          <p:nvPr>
            <p:ph sz="quarter" idx="10"/>
          </p:nvPr>
        </p:nvSpPr>
        <p:spPr>
          <a:xfrm>
            <a:off x="109077" y="1042989"/>
            <a:ext cx="4925347" cy="35290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9" name="Content 1"/>
          <p:cNvSpPr>
            <a:spLocks noGrp="1"/>
          </p:cNvSpPr>
          <p:nvPr>
            <p:ph sz="quarter" idx="17"/>
          </p:nvPr>
        </p:nvSpPr>
        <p:spPr>
          <a:xfrm>
            <a:off x="109076" y="4581627"/>
            <a:ext cx="2464992" cy="366148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1" name="Content 1"/>
          <p:cNvSpPr>
            <a:spLocks noGrp="1"/>
          </p:cNvSpPr>
          <p:nvPr>
            <p:ph sz="quarter" idx="18"/>
          </p:nvPr>
        </p:nvSpPr>
        <p:spPr>
          <a:xfrm>
            <a:off x="2573428" y="4581109"/>
            <a:ext cx="2460996" cy="366148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79719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Doubl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1" y="0"/>
            <a:ext cx="4016054" cy="61156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0" name="Author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30660"/>
            <a:ext cx="4016054" cy="232940"/>
          </a:xfrm>
        </p:spPr>
        <p:txBody>
          <a:bodyPr anchor="ctr">
            <a:noAutofit/>
          </a:bodyPr>
          <a:lstStyle>
            <a:lvl1pPr marL="0" indent="0" algn="l">
              <a:buNone/>
              <a:defRPr sz="627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Author/s</a:t>
            </a:r>
          </a:p>
        </p:txBody>
      </p:sp>
      <p:sp>
        <p:nvSpPr>
          <p:cNvPr id="15" name="Header Logo"/>
          <p:cNvSpPr>
            <a:spLocks noGrp="1"/>
          </p:cNvSpPr>
          <p:nvPr>
            <p:ph sz="quarter" idx="11" hasCustomPrompt="1"/>
          </p:nvPr>
        </p:nvSpPr>
        <p:spPr>
          <a:xfrm>
            <a:off x="4016376" y="1"/>
            <a:ext cx="1127125" cy="863600"/>
          </a:xfrm>
        </p:spPr>
        <p:txBody>
          <a:bodyPr anchor="ctr">
            <a:noAutofit/>
          </a:bodyPr>
          <a:lstStyle>
            <a:lvl1pPr marL="0" indent="0" algn="ctr">
              <a:buNone/>
              <a:defRPr sz="627"/>
            </a:lvl1pPr>
          </a:lstStyle>
          <a:p>
            <a:pPr lvl="0"/>
            <a:r>
              <a:rPr lang="en-US" dirty="0"/>
              <a:t>Company Logo</a:t>
            </a:r>
            <a:endParaRPr lang="en-AU" dirty="0"/>
          </a:p>
        </p:txBody>
      </p:sp>
      <p:sp>
        <p:nvSpPr>
          <p:cNvPr id="17" name="Footer Additional Logo"/>
          <p:cNvSpPr>
            <a:spLocks noGrp="1"/>
          </p:cNvSpPr>
          <p:nvPr>
            <p:ph sz="quarter" idx="12" hasCustomPrompt="1"/>
          </p:nvPr>
        </p:nvSpPr>
        <p:spPr>
          <a:xfrm>
            <a:off x="0" y="8262989"/>
            <a:ext cx="3363838" cy="863600"/>
          </a:xfrm>
        </p:spPr>
        <p:txBody>
          <a:bodyPr anchor="ctr">
            <a:noAutofit/>
          </a:bodyPr>
          <a:lstStyle>
            <a:lvl1pPr marL="0" indent="0" algn="ctr">
              <a:buNone/>
              <a:defRPr sz="627"/>
            </a:lvl1pPr>
          </a:lstStyle>
          <a:p>
            <a:pPr lvl="0"/>
            <a:r>
              <a:rPr lang="en-US" dirty="0"/>
              <a:t>Additional Logo Space</a:t>
            </a:r>
            <a:endParaRPr lang="en-AU" dirty="0"/>
          </a:p>
        </p:txBody>
      </p:sp>
      <p:sp>
        <p:nvSpPr>
          <p:cNvPr id="18" name="Content 2"/>
          <p:cNvSpPr>
            <a:spLocks noGrp="1"/>
          </p:cNvSpPr>
          <p:nvPr>
            <p:ph sz="quarter" idx="10"/>
          </p:nvPr>
        </p:nvSpPr>
        <p:spPr>
          <a:xfrm>
            <a:off x="118259" y="1042989"/>
            <a:ext cx="2453493" cy="35290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9" name="Content 1"/>
          <p:cNvSpPr>
            <a:spLocks noGrp="1"/>
          </p:cNvSpPr>
          <p:nvPr>
            <p:ph sz="quarter" idx="17"/>
          </p:nvPr>
        </p:nvSpPr>
        <p:spPr>
          <a:xfrm>
            <a:off x="2580931" y="1043524"/>
            <a:ext cx="2453493" cy="35286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1" name="Content 1"/>
          <p:cNvSpPr>
            <a:spLocks noGrp="1"/>
          </p:cNvSpPr>
          <p:nvPr>
            <p:ph sz="quarter" idx="18"/>
          </p:nvPr>
        </p:nvSpPr>
        <p:spPr>
          <a:xfrm>
            <a:off x="109077" y="4581109"/>
            <a:ext cx="4925347" cy="366148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26182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="" xmlns:a16="http://schemas.microsoft.com/office/drawing/2014/main" id="{139E7A85-384C-4B50-8A54-ED54B5D645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4" t="9203" r="354" b="55765"/>
          <a:stretch/>
        </p:blipFill>
        <p:spPr>
          <a:xfrm>
            <a:off x="-26687" y="-2527"/>
            <a:ext cx="5170187" cy="867295"/>
          </a:xfrm>
          <a:prstGeom prst="rect">
            <a:avLst/>
          </a:prstGeom>
        </p:spPr>
      </p:pic>
      <p:sp>
        <p:nvSpPr>
          <p:cNvPr id="4" name="Main Text"/>
          <p:cNvSpPr>
            <a:spLocks noGrp="1"/>
          </p:cNvSpPr>
          <p:nvPr>
            <p:ph type="body" idx="1"/>
          </p:nvPr>
        </p:nvSpPr>
        <p:spPr>
          <a:xfrm>
            <a:off x="109078" y="1043610"/>
            <a:ext cx="4925346" cy="7200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26687" y="0"/>
            <a:ext cx="4042743" cy="6115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459EDD4-9780-49D4-9D28-45C60B709FF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906" y="8322015"/>
            <a:ext cx="1697291" cy="76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418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0" r:id="rId4"/>
    <p:sldLayoutId id="2147483664" r:id="rId5"/>
  </p:sldLayoutIdLst>
  <p:txStyles>
    <p:titleStyle>
      <a:lvl1pPr algn="l" defTabSz="201411" rtl="0" eaLnBrk="1" latinLnBrk="0" hangingPunct="1">
        <a:spcBef>
          <a:spcPct val="0"/>
        </a:spcBef>
        <a:buNone/>
        <a:defRPr sz="1614" kern="1200">
          <a:solidFill>
            <a:schemeClr val="bg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75529" indent="-75529" algn="l" defTabSz="201411" rtl="0" eaLnBrk="1" latinLnBrk="0" hangingPunct="1">
        <a:spcBef>
          <a:spcPct val="20000"/>
        </a:spcBef>
        <a:buFont typeface="Arial" panose="020B0604020202020204" pitchFamily="34" charset="0"/>
        <a:buChar char="•"/>
        <a:defRPr sz="896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163646" indent="-62941" algn="l" defTabSz="201411" rtl="0" eaLnBrk="1" latinLnBrk="0" hangingPunct="1">
        <a:spcBef>
          <a:spcPct val="20000"/>
        </a:spcBef>
        <a:buFont typeface="Arial" panose="020B0604020202020204" pitchFamily="34" charset="0"/>
        <a:buChar char="–"/>
        <a:defRPr sz="807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251762" indent="-50352" algn="l" defTabSz="201411" rtl="0" eaLnBrk="1" latinLnBrk="0" hangingPunct="1">
        <a:spcBef>
          <a:spcPct val="20000"/>
        </a:spcBef>
        <a:buFont typeface="Arial" panose="020B0604020202020204" pitchFamily="34" charset="0"/>
        <a:buChar char="•"/>
        <a:defRPr sz="807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352468" indent="-50352" algn="l" defTabSz="201411" rtl="0" eaLnBrk="1" latinLnBrk="0" hangingPunct="1">
        <a:spcBef>
          <a:spcPct val="20000"/>
        </a:spcBef>
        <a:buFont typeface="Arial" panose="020B0604020202020204" pitchFamily="34" charset="0"/>
        <a:buChar char="–"/>
        <a:defRPr sz="717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453173" indent="-50352" algn="l" defTabSz="201411" rtl="0" eaLnBrk="1" latinLnBrk="0" hangingPunct="1">
        <a:spcBef>
          <a:spcPct val="20000"/>
        </a:spcBef>
        <a:buFont typeface="Arial" panose="020B0604020202020204" pitchFamily="34" charset="0"/>
        <a:buChar char="»"/>
        <a:defRPr sz="627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553878" indent="-50352" algn="l" defTabSz="20141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1" kern="1200">
          <a:solidFill>
            <a:schemeClr val="tx1"/>
          </a:solidFill>
          <a:latin typeface="+mn-lt"/>
          <a:ea typeface="+mn-ea"/>
          <a:cs typeface="+mn-cs"/>
        </a:defRPr>
      </a:lvl6pPr>
      <a:lvl7pPr marL="654583" indent="-50352" algn="l" defTabSz="20141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1" kern="1200">
          <a:solidFill>
            <a:schemeClr val="tx1"/>
          </a:solidFill>
          <a:latin typeface="+mn-lt"/>
          <a:ea typeface="+mn-ea"/>
          <a:cs typeface="+mn-cs"/>
        </a:defRPr>
      </a:lvl7pPr>
      <a:lvl8pPr marL="755288" indent="-50352" algn="l" defTabSz="20141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1" kern="1200">
          <a:solidFill>
            <a:schemeClr val="tx1"/>
          </a:solidFill>
          <a:latin typeface="+mn-lt"/>
          <a:ea typeface="+mn-ea"/>
          <a:cs typeface="+mn-cs"/>
        </a:defRPr>
      </a:lvl8pPr>
      <a:lvl9pPr marL="855994" indent="-50352" algn="l" defTabSz="20141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1411" rtl="0" eaLnBrk="1" latinLnBrk="0" hangingPunct="1">
        <a:defRPr sz="396" kern="1200">
          <a:solidFill>
            <a:schemeClr val="tx1"/>
          </a:solidFill>
          <a:latin typeface="+mn-lt"/>
          <a:ea typeface="+mn-ea"/>
          <a:cs typeface="+mn-cs"/>
        </a:defRPr>
      </a:lvl1pPr>
      <a:lvl2pPr marL="100705" algn="l" defTabSz="201411" rtl="0" eaLnBrk="1" latinLnBrk="0" hangingPunct="1">
        <a:defRPr sz="396" kern="1200">
          <a:solidFill>
            <a:schemeClr val="tx1"/>
          </a:solidFill>
          <a:latin typeface="+mn-lt"/>
          <a:ea typeface="+mn-ea"/>
          <a:cs typeface="+mn-cs"/>
        </a:defRPr>
      </a:lvl2pPr>
      <a:lvl3pPr marL="201411" algn="l" defTabSz="201411" rtl="0" eaLnBrk="1" latinLnBrk="0" hangingPunct="1">
        <a:defRPr sz="396" kern="1200">
          <a:solidFill>
            <a:schemeClr val="tx1"/>
          </a:solidFill>
          <a:latin typeface="+mn-lt"/>
          <a:ea typeface="+mn-ea"/>
          <a:cs typeface="+mn-cs"/>
        </a:defRPr>
      </a:lvl3pPr>
      <a:lvl4pPr marL="302115" algn="l" defTabSz="201411" rtl="0" eaLnBrk="1" latinLnBrk="0" hangingPunct="1">
        <a:defRPr sz="396" kern="1200">
          <a:solidFill>
            <a:schemeClr val="tx1"/>
          </a:solidFill>
          <a:latin typeface="+mn-lt"/>
          <a:ea typeface="+mn-ea"/>
          <a:cs typeface="+mn-cs"/>
        </a:defRPr>
      </a:lvl4pPr>
      <a:lvl5pPr marL="402820" algn="l" defTabSz="201411" rtl="0" eaLnBrk="1" latinLnBrk="0" hangingPunct="1">
        <a:defRPr sz="396" kern="1200">
          <a:solidFill>
            <a:schemeClr val="tx1"/>
          </a:solidFill>
          <a:latin typeface="+mn-lt"/>
          <a:ea typeface="+mn-ea"/>
          <a:cs typeface="+mn-cs"/>
        </a:defRPr>
      </a:lvl5pPr>
      <a:lvl6pPr marL="503526" algn="l" defTabSz="201411" rtl="0" eaLnBrk="1" latinLnBrk="0" hangingPunct="1">
        <a:defRPr sz="396" kern="1200">
          <a:solidFill>
            <a:schemeClr val="tx1"/>
          </a:solidFill>
          <a:latin typeface="+mn-lt"/>
          <a:ea typeface="+mn-ea"/>
          <a:cs typeface="+mn-cs"/>
        </a:defRPr>
      </a:lvl6pPr>
      <a:lvl7pPr marL="604230" algn="l" defTabSz="201411" rtl="0" eaLnBrk="1" latinLnBrk="0" hangingPunct="1">
        <a:defRPr sz="396" kern="1200">
          <a:solidFill>
            <a:schemeClr val="tx1"/>
          </a:solidFill>
          <a:latin typeface="+mn-lt"/>
          <a:ea typeface="+mn-ea"/>
          <a:cs typeface="+mn-cs"/>
        </a:defRPr>
      </a:lvl7pPr>
      <a:lvl8pPr marL="704936" algn="l" defTabSz="201411" rtl="0" eaLnBrk="1" latinLnBrk="0" hangingPunct="1">
        <a:defRPr sz="396" kern="1200">
          <a:solidFill>
            <a:schemeClr val="tx1"/>
          </a:solidFill>
          <a:latin typeface="+mn-lt"/>
          <a:ea typeface="+mn-ea"/>
          <a:cs typeface="+mn-cs"/>
        </a:defRPr>
      </a:lvl8pPr>
      <a:lvl9pPr marL="805640" algn="l" defTabSz="201411" rtl="0" eaLnBrk="1" latinLnBrk="0" hangingPunct="1">
        <a:defRPr sz="3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214" userDrawn="1">
          <p15:clr>
            <a:srgbClr val="F26B43"/>
          </p15:clr>
        </p15:guide>
        <p15:guide id="2" pos="3026" userDrawn="1">
          <p15:clr>
            <a:srgbClr val="F26B43"/>
          </p15:clr>
        </p15:guide>
        <p15:guide id="3" orient="horz" pos="657" userDrawn="1">
          <p15:clr>
            <a:srgbClr val="F26B43"/>
          </p15:clr>
        </p15:guide>
        <p15:guide id="4" orient="horz" pos="5193" userDrawn="1">
          <p15:clr>
            <a:srgbClr val="F26B43"/>
          </p15:clr>
        </p15:guide>
        <p15:guide id="5" pos="1620" userDrawn="1">
          <p15:clr>
            <a:srgbClr val="F26B43"/>
          </p15:clr>
        </p15:guide>
        <p15:guide id="6" orient="horz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7.png"/><Relationship Id="rId3" Type="http://schemas.openxmlformats.org/officeDocument/2006/relationships/image" Target="../media/image13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8.jpeg"/><Relationship Id="rId5" Type="http://schemas.openxmlformats.org/officeDocument/2006/relationships/image" Target="../media/image9.png"/><Relationship Id="rId10" Type="http://schemas.openxmlformats.org/officeDocument/2006/relationships/image" Target="../media/image17.jpeg"/><Relationship Id="rId4" Type="http://schemas.openxmlformats.org/officeDocument/2006/relationships/image" Target="../media/image8.png"/><Relationship Id="rId9" Type="http://schemas.openxmlformats.org/officeDocument/2006/relationships/image" Target="../media/image16.jpe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23.jpeg"/><Relationship Id="rId12" Type="http://schemas.openxmlformats.org/officeDocument/2006/relationships/image" Target="../media/image8.png"/><Relationship Id="rId2" Type="http://schemas.openxmlformats.org/officeDocument/2006/relationships/image" Target="../media/image20.jpe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27.png"/><Relationship Id="rId5" Type="http://schemas.openxmlformats.org/officeDocument/2006/relationships/image" Target="../media/image22.jpeg"/><Relationship Id="rId15" Type="http://schemas.openxmlformats.org/officeDocument/2006/relationships/image" Target="../media/image7.png"/><Relationship Id="rId10" Type="http://schemas.openxmlformats.org/officeDocument/2006/relationships/image" Target="../media/image26.jpeg"/><Relationship Id="rId4" Type="http://schemas.openxmlformats.org/officeDocument/2006/relationships/image" Target="../media/image21.jpeg"/><Relationship Id="rId9" Type="http://schemas.openxmlformats.org/officeDocument/2006/relationships/image" Target="../media/image25.jpeg"/><Relationship Id="rId1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1E7FDB4-13C6-4317-A2E3-E5A1B4F68FD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3478" y="971600"/>
            <a:ext cx="4925347" cy="7272808"/>
          </a:xfrm>
        </p:spPr>
        <p:txBody>
          <a:bodyPr>
            <a:normAutofit/>
          </a:bodyPr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I. INTRODUCTION</a:t>
            </a:r>
          </a:p>
          <a:p>
            <a:pPr algn="just"/>
            <a:r>
              <a:rPr lang="en-US" sz="1200" dirty="0" smtClean="0"/>
              <a:t>	Cold spray coating is recognized as a leading thermal spray process with a high potential to meet industrial demands [1]. In this work, aluminum (Al) powders with spherical and irregular particle shapes were mixed with two alumina (Al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O</a:t>
            </a:r>
            <a:r>
              <a:rPr lang="en-US" sz="1200" baseline="-25000" dirty="0" smtClean="0"/>
              <a:t>3</a:t>
            </a:r>
            <a:r>
              <a:rPr lang="en-US" sz="1200" dirty="0" smtClean="0"/>
              <a:t>) powders with either a spherical or an angular particle shapes to achieve high-performance cold-sprayed coatings onto steel [2]. Al/Al and Al/Al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O</a:t>
            </a:r>
            <a:r>
              <a:rPr lang="en-US" sz="1200" baseline="-25000" dirty="0" smtClean="0"/>
              <a:t>3</a:t>
            </a:r>
            <a:r>
              <a:rPr lang="en-US" sz="1200" dirty="0" smtClean="0"/>
              <a:t> interfaces were investigated using TEM to understand coating strengthening effects due to alumina addition at the scale of the particle.</a:t>
            </a:r>
          </a:p>
          <a:p>
            <a:pPr algn="ctr">
              <a:spcBef>
                <a:spcPts val="1200"/>
              </a:spcBef>
            </a:pPr>
            <a:r>
              <a:rPr lang="en-US" sz="14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II. MATERIALS AND METHODS</a:t>
            </a:r>
          </a:p>
          <a:p>
            <a:r>
              <a:rPr lang="en-US" sz="1200" dirty="0" smtClean="0"/>
              <a:t>Al powders and Al-15 wt.% Al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O</a:t>
            </a:r>
            <a:r>
              <a:rPr lang="en-US" sz="1200" baseline="-25000" dirty="0" smtClean="0"/>
              <a:t>3</a:t>
            </a:r>
            <a:r>
              <a:rPr lang="en-US" sz="1200" dirty="0" smtClean="0"/>
              <a:t> mixtures were cold sprayed using CGT Kinetics 3000M facilities. Nitrogen was used as spraying gas. The process gas pressure was 2.5 MPa with a gas temperature of 400 °C. </a:t>
            </a:r>
          </a:p>
          <a:p>
            <a:pPr algn="just"/>
            <a:endParaRPr lang="en-US" sz="1200" b="1" dirty="0" smtClean="0"/>
          </a:p>
          <a:p>
            <a:endParaRPr lang="en-US" sz="1200" b="1" dirty="0" smtClean="0"/>
          </a:p>
          <a:p>
            <a:endParaRPr lang="en-US" sz="1000" i="1" dirty="0" smtClean="0"/>
          </a:p>
          <a:p>
            <a:endParaRPr lang="en-US" sz="1000" i="1" dirty="0" smtClean="0"/>
          </a:p>
          <a:p>
            <a:pPr>
              <a:spcBef>
                <a:spcPts val="0"/>
              </a:spcBef>
            </a:pPr>
            <a:endParaRPr lang="en-US" sz="1000" i="1" dirty="0" smtClean="0"/>
          </a:p>
          <a:p>
            <a:pPr>
              <a:spcBef>
                <a:spcPts val="0"/>
              </a:spcBef>
            </a:pPr>
            <a:endParaRPr lang="en-US" sz="1000" i="1" dirty="0" smtClean="0"/>
          </a:p>
          <a:p>
            <a:pPr>
              <a:spcBef>
                <a:spcPts val="0"/>
              </a:spcBef>
            </a:pPr>
            <a:endParaRPr lang="en-US" sz="1000" i="1" dirty="0" smtClean="0"/>
          </a:p>
          <a:p>
            <a:pPr>
              <a:spcBef>
                <a:spcPts val="0"/>
              </a:spcBef>
            </a:pPr>
            <a:endParaRPr lang="en-US" sz="1000" i="1" dirty="0" smtClean="0"/>
          </a:p>
          <a:p>
            <a:pPr>
              <a:spcBef>
                <a:spcPts val="0"/>
              </a:spcBef>
            </a:pPr>
            <a:endParaRPr lang="en-US" sz="1000" i="1" dirty="0" smtClean="0"/>
          </a:p>
          <a:p>
            <a:pPr>
              <a:spcBef>
                <a:spcPts val="0"/>
              </a:spcBef>
            </a:pPr>
            <a:endParaRPr lang="en-US" sz="1000" i="1" dirty="0" smtClean="0"/>
          </a:p>
          <a:p>
            <a:pPr>
              <a:spcBef>
                <a:spcPts val="0"/>
              </a:spcBef>
            </a:pPr>
            <a:endParaRPr lang="en-US" sz="1000" i="1" dirty="0" smtClean="0"/>
          </a:p>
          <a:p>
            <a:pPr>
              <a:spcBef>
                <a:spcPts val="0"/>
              </a:spcBef>
            </a:pPr>
            <a:endParaRPr lang="en-US" sz="1000" i="1" dirty="0" smtClean="0"/>
          </a:p>
          <a:p>
            <a:pPr>
              <a:spcBef>
                <a:spcPts val="0"/>
              </a:spcBef>
            </a:pPr>
            <a:endParaRPr lang="en-US" sz="1000" i="1" dirty="0" smtClean="0"/>
          </a:p>
          <a:p>
            <a:pPr>
              <a:spcBef>
                <a:spcPts val="0"/>
              </a:spcBef>
            </a:pPr>
            <a:endParaRPr lang="en-US" sz="1000" i="1" dirty="0" smtClean="0"/>
          </a:p>
          <a:p>
            <a:pPr>
              <a:spcBef>
                <a:spcPts val="0"/>
              </a:spcBef>
            </a:pPr>
            <a:endParaRPr lang="en-US" sz="1200" b="1" dirty="0" smtClean="0"/>
          </a:p>
          <a:p>
            <a:pPr>
              <a:spcBef>
                <a:spcPts val="0"/>
              </a:spcBef>
            </a:pPr>
            <a:endParaRPr lang="en-US" sz="1400" b="1" dirty="0" smtClean="0"/>
          </a:p>
          <a:p>
            <a:pPr>
              <a:spcBef>
                <a:spcPts val="0"/>
              </a:spcBef>
            </a:pPr>
            <a:endParaRPr lang="en-US" sz="1400" b="1" dirty="0" smtClean="0"/>
          </a:p>
          <a:p>
            <a:pPr>
              <a:spcBef>
                <a:spcPts val="0"/>
              </a:spcBef>
            </a:pPr>
            <a:endParaRPr lang="en-US" sz="1400" b="1" dirty="0" smtClean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TEM samples</a:t>
            </a:r>
            <a:endParaRPr lang="en-US" sz="1000" i="1" dirty="0" smtClean="0"/>
          </a:p>
          <a:p>
            <a:pPr>
              <a:spcBef>
                <a:spcPts val="0"/>
              </a:spcBef>
            </a:pPr>
            <a:endParaRPr lang="en-US" sz="1000" i="1" dirty="0" smtClean="0"/>
          </a:p>
          <a:p>
            <a:pPr>
              <a:spcBef>
                <a:spcPts val="0"/>
              </a:spcBef>
            </a:pPr>
            <a:r>
              <a:rPr lang="en-US" sz="1000" i="1" dirty="0" smtClean="0"/>
              <a:t>                </a:t>
            </a:r>
            <a:endParaRPr lang="en-US" sz="1200" dirty="0" smtClean="0"/>
          </a:p>
          <a:p>
            <a:pPr algn="just"/>
            <a:endParaRPr lang="en-US" sz="1200" b="1" dirty="0" smtClean="0"/>
          </a:p>
          <a:p>
            <a:pPr algn="just"/>
            <a:endParaRPr lang="en-US" sz="1200" b="1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14" y="5308064"/>
            <a:ext cx="3424428" cy="128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F06E31-A289-4E4B-8DB3-8AF5B6A7C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2007" y="14857"/>
            <a:ext cx="4155925" cy="611561"/>
          </a:xfrm>
        </p:spPr>
        <p:txBody>
          <a:bodyPr/>
          <a:lstStyle/>
          <a:p>
            <a:pPr algn="ctr"/>
            <a:r>
              <a:rPr lang="en-US" sz="1800" b="1" dirty="0"/>
              <a:t>Advanced TEM investigation of interfaces 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in Al-Al</a:t>
            </a:r>
            <a:r>
              <a:rPr lang="en-US" sz="1800" b="1" baseline="-25000" dirty="0" smtClean="0"/>
              <a:t>2</a:t>
            </a:r>
            <a:r>
              <a:rPr lang="en-US" sz="1800" b="1" dirty="0" smtClean="0"/>
              <a:t>O</a:t>
            </a:r>
            <a:r>
              <a:rPr lang="en-US" sz="1800" b="1" baseline="-25000" dirty="0" smtClean="0"/>
              <a:t>3</a:t>
            </a:r>
            <a:r>
              <a:rPr lang="en-US" sz="1800" b="1" dirty="0" smtClean="0"/>
              <a:t> </a:t>
            </a:r>
            <a:r>
              <a:rPr lang="en-US" sz="1800" b="1" dirty="0"/>
              <a:t>cold sprayed </a:t>
            </a:r>
            <a:r>
              <a:rPr lang="en-US" sz="1800" b="1" dirty="0" smtClean="0"/>
              <a:t>coatings</a:t>
            </a:r>
            <a:endParaRPr lang="en-AU" sz="18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D1DF2A3-F22E-46EF-94C8-AD8BC8C48D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648664"/>
            <a:ext cx="4011910" cy="231878"/>
          </a:xfrm>
        </p:spPr>
        <p:txBody>
          <a:bodyPr/>
          <a:lstStyle/>
          <a:p>
            <a:pPr algn="ctr"/>
            <a:r>
              <a:rPr lang="fr-FR" sz="1200" dirty="0" smtClean="0"/>
              <a:t>M</a:t>
            </a:r>
            <a:r>
              <a:rPr lang="fr-FR" sz="1200" dirty="0"/>
              <a:t>. </a:t>
            </a:r>
            <a:r>
              <a:rPr lang="fr-FR" sz="1200" dirty="0" err="1" smtClean="0"/>
              <a:t>Sennour</a:t>
            </a:r>
            <a:r>
              <a:rPr lang="fr-FR" sz="1200" dirty="0" smtClean="0"/>
              <a:t>, F. </a:t>
            </a:r>
            <a:r>
              <a:rPr lang="fr-FR" sz="1200" dirty="0" err="1" smtClean="0"/>
              <a:t>Gaslain</a:t>
            </a:r>
            <a:r>
              <a:rPr lang="fr-FR" sz="1200" dirty="0" smtClean="0"/>
              <a:t>, </a:t>
            </a:r>
            <a:r>
              <a:rPr lang="fr-FR" sz="1200" dirty="0"/>
              <a:t>P. E. Leger </a:t>
            </a:r>
            <a:r>
              <a:rPr lang="fr-FR" sz="1200" dirty="0" smtClean="0"/>
              <a:t>F</a:t>
            </a:r>
            <a:r>
              <a:rPr lang="fr-FR" sz="1200" dirty="0"/>
              <a:t>. </a:t>
            </a:r>
            <a:r>
              <a:rPr lang="fr-FR" sz="1200" dirty="0" err="1" smtClean="0"/>
              <a:t>Borit</a:t>
            </a:r>
            <a:r>
              <a:rPr lang="fr-FR" sz="1200" dirty="0" smtClean="0"/>
              <a:t>, M</a:t>
            </a:r>
            <a:r>
              <a:rPr lang="fr-FR" sz="1200" dirty="0"/>
              <a:t>. </a:t>
            </a:r>
            <a:r>
              <a:rPr lang="fr-FR" sz="1200" dirty="0" err="1" smtClean="0"/>
              <a:t>Jeandin</a:t>
            </a:r>
            <a:endParaRPr lang="en-AU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94" y="3779912"/>
            <a:ext cx="2251788" cy="155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089" y="3781030"/>
            <a:ext cx="2234313" cy="155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6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256" y="6781368"/>
            <a:ext cx="2203196" cy="146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ZoneTexte 23"/>
          <p:cNvSpPr txBox="1"/>
          <p:nvPr/>
        </p:nvSpPr>
        <p:spPr>
          <a:xfrm>
            <a:off x="123478" y="7092280"/>
            <a:ext cx="2664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1200" dirty="0" smtClean="0">
                <a:latin typeface="Calibri" panose="020F0502020204030204" pitchFamily="34" charset="0"/>
              </a:rPr>
              <a:t>TEM </a:t>
            </a:r>
            <a:r>
              <a:rPr lang="en-US" sz="1200" dirty="0">
                <a:latin typeface="Calibri" panose="020F0502020204030204" pitchFamily="34" charset="0"/>
              </a:rPr>
              <a:t>thin foils were </a:t>
            </a:r>
            <a:r>
              <a:rPr lang="en-US" sz="1200" dirty="0" smtClean="0">
                <a:latin typeface="Calibri" panose="020F0502020204030204" pitchFamily="34" charset="0"/>
              </a:rPr>
              <a:t>extracted using </a:t>
            </a:r>
            <a:r>
              <a:rPr lang="en-US" sz="1200" dirty="0">
                <a:latin typeface="Calibri" panose="020F0502020204030204" pitchFamily="34" charset="0"/>
              </a:rPr>
              <a:t>the focused ion beam (FIB) </a:t>
            </a:r>
            <a:r>
              <a:rPr lang="en-US" sz="1200" dirty="0" smtClean="0">
                <a:latin typeface="Calibri" panose="020F0502020204030204" pitchFamily="34" charset="0"/>
              </a:rPr>
              <a:t>technique on </a:t>
            </a:r>
            <a:r>
              <a:rPr lang="en-US" sz="1200" dirty="0">
                <a:latin typeface="Calibri" panose="020F0502020204030204" pitchFamily="34" charset="0"/>
              </a:rPr>
              <a:t>Helios </a:t>
            </a:r>
            <a:r>
              <a:rPr lang="en-US" sz="1200" dirty="0" smtClean="0">
                <a:latin typeface="Calibri" panose="020F0502020204030204" pitchFamily="34" charset="0"/>
              </a:rPr>
              <a:t>660 SEM-FIB. TEM </a:t>
            </a:r>
            <a:r>
              <a:rPr lang="en-US" sz="1200" dirty="0">
                <a:latin typeface="Calibri" panose="020F0502020204030204" pitchFamily="34" charset="0"/>
              </a:rPr>
              <a:t>observations were </a:t>
            </a:r>
            <a:r>
              <a:rPr lang="en-US" sz="1200" dirty="0" smtClean="0">
                <a:latin typeface="Calibri" panose="020F0502020204030204" pitchFamily="34" charset="0"/>
              </a:rPr>
              <a:t>carried </a:t>
            </a:r>
            <a:r>
              <a:rPr lang="en-US" sz="1200" dirty="0">
                <a:latin typeface="Calibri" panose="020F0502020204030204" pitchFamily="34" charset="0"/>
              </a:rPr>
              <a:t>out on </a:t>
            </a:r>
            <a:r>
              <a:rPr lang="en-US" sz="1200" dirty="0" err="1">
                <a:latin typeface="Calibri" panose="020F0502020204030204" pitchFamily="34" charset="0"/>
              </a:rPr>
              <a:t>Thermo</a:t>
            </a:r>
            <a:r>
              <a:rPr lang="en-US" sz="1200" dirty="0">
                <a:latin typeface="Calibri" panose="020F0502020204030204" pitchFamily="34" charset="0"/>
              </a:rPr>
              <a:t> </a:t>
            </a:r>
            <a:r>
              <a:rPr lang="en-US" sz="1200" dirty="0" smtClean="0">
                <a:latin typeface="Calibri" panose="020F0502020204030204" pitchFamily="34" charset="0"/>
              </a:rPr>
              <a:t>Fisher </a:t>
            </a:r>
            <a:r>
              <a:rPr lang="en-US" sz="1200" dirty="0" err="1" smtClean="0">
                <a:latin typeface="Calibri" panose="020F0502020204030204" pitchFamily="34" charset="0"/>
              </a:rPr>
              <a:t>Tecnai</a:t>
            </a:r>
            <a:r>
              <a:rPr lang="en-US" sz="1200" dirty="0" smtClean="0">
                <a:latin typeface="Calibri" panose="020F0502020204030204" pitchFamily="34" charset="0"/>
              </a:rPr>
              <a:t> </a:t>
            </a:r>
            <a:r>
              <a:rPr lang="en-US" sz="1200" dirty="0">
                <a:latin typeface="Calibri" panose="020F0502020204030204" pitchFamily="34" charset="0"/>
              </a:rPr>
              <a:t>F20-ST microscope.</a:t>
            </a:r>
            <a:endParaRPr lang="fr-FR" sz="1200" dirty="0"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6288" y="6427967"/>
            <a:ext cx="2328946" cy="18466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fr-FR" sz="600" b="1" dirty="0">
                <a:ln w="50800"/>
                <a:solidFill>
                  <a:schemeClr val="bg1">
                    <a:shade val="50000"/>
                  </a:schemeClr>
                </a:solidFill>
              </a:rPr>
              <a:t>https://www.fst.nl/systems/cold-gas-spray/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416" y="16990"/>
            <a:ext cx="82296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87" y="8412480"/>
            <a:ext cx="731520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4" y="8527114"/>
            <a:ext cx="560997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910" y="8532519"/>
            <a:ext cx="54864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702" y="8441919"/>
            <a:ext cx="905794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70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quarter" idx="10"/>
          </p:nvPr>
        </p:nvSpPr>
        <p:spPr>
          <a:xfrm>
            <a:off x="98454" y="913928"/>
            <a:ext cx="5045046" cy="7546504"/>
          </a:xfrm>
        </p:spPr>
        <p:txBody>
          <a:bodyPr>
            <a:noAutofit/>
          </a:bodyPr>
          <a:lstStyle/>
          <a:p>
            <a:pPr algn="ctr"/>
            <a:r>
              <a:rPr lang="fr-FR" sz="16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III. RESULTS</a:t>
            </a:r>
          </a:p>
          <a:p>
            <a:pPr>
              <a:spcBef>
                <a:spcPts val="600"/>
              </a:spcBef>
            </a:pPr>
            <a:r>
              <a:rPr lang="fr-FR" sz="14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Microstructure </a:t>
            </a:r>
          </a:p>
          <a:p>
            <a:endParaRPr lang="fr-F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TEM and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nanotomography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characterization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spherical Al-15%wt spherical Al</a:t>
            </a:r>
            <a:r>
              <a:rPr lang="en-US" sz="1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coating</a:t>
            </a:r>
          </a:p>
          <a:p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endParaRPr lang="en-U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endParaRPr lang="en-U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endParaRPr lang="en-U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endParaRPr lang="en-U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endParaRPr lang="fr-F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fr-F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fr-F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fr-F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fr-F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fr-F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fr-F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fr-F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fr-F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fr-F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fr-F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fr-F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fr-F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fr-F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fr-F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fr-F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fr-F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fr-F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endParaRPr lang="en-U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endParaRPr lang="en-U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endParaRPr lang="en-U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endParaRPr lang="en-U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endParaRPr lang="en-U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endParaRPr lang="en-U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endParaRPr lang="en-U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endParaRPr lang="en-U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endParaRPr lang="en-U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endParaRPr lang="en-U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					</a:t>
            </a: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A4F06E31-A289-4E4B-8DB3-8AF5B6A7C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2007" y="14857"/>
            <a:ext cx="4155925" cy="611561"/>
          </a:xfrm>
        </p:spPr>
        <p:txBody>
          <a:bodyPr/>
          <a:lstStyle/>
          <a:p>
            <a:pPr algn="ctr"/>
            <a:r>
              <a:rPr lang="en-US" sz="1800" b="1" dirty="0"/>
              <a:t>Advanced TEM investigation of interfaces 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in Al-Al</a:t>
            </a:r>
            <a:r>
              <a:rPr lang="en-US" sz="1800" b="1" baseline="-25000" dirty="0" smtClean="0"/>
              <a:t>2</a:t>
            </a:r>
            <a:r>
              <a:rPr lang="en-US" sz="1800" b="1" dirty="0" smtClean="0"/>
              <a:t>O</a:t>
            </a:r>
            <a:r>
              <a:rPr lang="en-US" sz="1800" b="1" baseline="-25000" dirty="0" smtClean="0"/>
              <a:t>3</a:t>
            </a:r>
            <a:r>
              <a:rPr lang="en-US" sz="1800" b="1" dirty="0" smtClean="0"/>
              <a:t> </a:t>
            </a:r>
            <a:r>
              <a:rPr lang="en-US" sz="1800" b="1" dirty="0"/>
              <a:t>cold sprayed </a:t>
            </a:r>
            <a:r>
              <a:rPr lang="en-US" sz="1800" b="1" dirty="0" smtClean="0"/>
              <a:t>coatings</a:t>
            </a:r>
            <a:endParaRPr lang="en-AU" sz="1800" b="1" dirty="0"/>
          </a:p>
        </p:txBody>
      </p:sp>
      <p:sp>
        <p:nvSpPr>
          <p:cNvPr id="11" name="Text Placeholder 2">
            <a:extLst>
              <a:ext uri="{FF2B5EF4-FFF2-40B4-BE49-F238E27FC236}">
                <a16:creationId xmlns="" xmlns:a16="http://schemas.microsoft.com/office/drawing/2014/main" id="{4D1DF2A3-F22E-46EF-94C8-AD8BC8C48D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648664"/>
            <a:ext cx="4011910" cy="231878"/>
          </a:xfrm>
        </p:spPr>
        <p:txBody>
          <a:bodyPr/>
          <a:lstStyle/>
          <a:p>
            <a:pPr algn="ctr"/>
            <a:r>
              <a:rPr lang="fr-FR" sz="1200" dirty="0"/>
              <a:t>M. </a:t>
            </a:r>
            <a:r>
              <a:rPr lang="fr-FR" sz="1200" dirty="0" err="1"/>
              <a:t>Sennour</a:t>
            </a:r>
            <a:r>
              <a:rPr lang="fr-FR" sz="1200" dirty="0"/>
              <a:t>, F. </a:t>
            </a:r>
            <a:r>
              <a:rPr lang="fr-FR" sz="1200" dirty="0" err="1"/>
              <a:t>Gaslain</a:t>
            </a:r>
            <a:r>
              <a:rPr lang="fr-FR" sz="1200" dirty="0"/>
              <a:t>, P. E. Leger F. </a:t>
            </a:r>
            <a:r>
              <a:rPr lang="fr-FR" sz="1200" dirty="0" err="1"/>
              <a:t>Borit</a:t>
            </a:r>
            <a:r>
              <a:rPr lang="fr-FR" sz="1200" dirty="0"/>
              <a:t>, M. </a:t>
            </a:r>
            <a:r>
              <a:rPr lang="fr-FR" sz="1200" dirty="0" err="1"/>
              <a:t>Jeandin</a:t>
            </a:r>
            <a:endParaRPr lang="en-AU" sz="1200" dirty="0"/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71" y="4822259"/>
            <a:ext cx="178395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780" y="4822259"/>
            <a:ext cx="114399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87" y="8412480"/>
            <a:ext cx="731520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4" y="8527114"/>
            <a:ext cx="560997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910" y="8532519"/>
            <a:ext cx="54864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773" y="4813895"/>
            <a:ext cx="1937279" cy="128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-95976" y="5508104"/>
            <a:ext cx="5105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>
                <a:latin typeface="Calibri" panose="020F0502020204030204" pitchFamily="34" charset="0"/>
              </a:rPr>
              <a:t>The Al/Al interfaces </a:t>
            </a:r>
            <a:r>
              <a:rPr lang="en-US" sz="1200" dirty="0" smtClean="0">
                <a:latin typeface="Calibri" panose="020F0502020204030204" pitchFamily="34" charset="0"/>
              </a:rPr>
              <a:t>are </a:t>
            </a:r>
            <a:r>
              <a:rPr lang="en-US" sz="1200" dirty="0">
                <a:latin typeface="Calibri" panose="020F0502020204030204" pitchFamily="34" charset="0"/>
              </a:rPr>
              <a:t>composed of </a:t>
            </a:r>
            <a:r>
              <a:rPr lang="en-US" sz="1200" dirty="0" smtClean="0">
                <a:latin typeface="Calibri" panose="020F0502020204030204" pitchFamily="34" charset="0"/>
              </a:rPr>
              <a:t>an amorphous </a:t>
            </a:r>
            <a:r>
              <a:rPr lang="en-US" sz="1200" dirty="0">
                <a:latin typeface="Calibri" panose="020F0502020204030204" pitchFamily="34" charset="0"/>
              </a:rPr>
              <a:t>phase, </a:t>
            </a:r>
            <a:r>
              <a:rPr lang="en-US" sz="1200" dirty="0" smtClean="0">
                <a:latin typeface="Calibri" panose="020F0502020204030204" pitchFamily="34" charset="0"/>
              </a:rPr>
              <a:t>aluminum </a:t>
            </a:r>
            <a:r>
              <a:rPr lang="en-US" sz="1200" dirty="0" err="1" smtClean="0">
                <a:latin typeface="Calibri" panose="020F0502020204030204" pitchFamily="34" charset="0"/>
              </a:rPr>
              <a:t>nano</a:t>
            </a:r>
            <a:r>
              <a:rPr lang="en-US" sz="1200" dirty="0" smtClean="0">
                <a:latin typeface="Calibri" panose="020F0502020204030204" pitchFamily="34" charset="0"/>
              </a:rPr>
              <a:t>- grains and </a:t>
            </a:r>
            <a:r>
              <a:rPr lang="en-US" sz="1200" dirty="0" err="1">
                <a:latin typeface="Calibri" panose="020F0502020204030204" pitchFamily="34" charset="0"/>
              </a:rPr>
              <a:t>nanoporosities</a:t>
            </a:r>
            <a:r>
              <a:rPr lang="en-US" sz="1200" dirty="0">
                <a:latin typeface="Calibri" panose="020F0502020204030204" pitchFamily="34" charset="0"/>
              </a:rPr>
              <a:t>. A small layer of Al </a:t>
            </a:r>
            <a:r>
              <a:rPr lang="en-US" sz="1200" dirty="0" smtClean="0">
                <a:latin typeface="Calibri" panose="020F0502020204030204" pitchFamily="34" charset="0"/>
              </a:rPr>
              <a:t>oxide is </a:t>
            </a:r>
            <a:r>
              <a:rPr lang="en-US" sz="1200" dirty="0">
                <a:latin typeface="Calibri" panose="020F0502020204030204" pitchFamily="34" charset="0"/>
              </a:rPr>
              <a:t>detected by </a:t>
            </a:r>
            <a:r>
              <a:rPr lang="en-US" sz="1200" dirty="0" err="1">
                <a:latin typeface="Calibri" panose="020F0502020204030204" pitchFamily="34" charset="0"/>
              </a:rPr>
              <a:t>linescan</a:t>
            </a:r>
            <a:r>
              <a:rPr lang="en-US" sz="1200" dirty="0">
                <a:latin typeface="Calibri" panose="020F0502020204030204" pitchFamily="34" charset="0"/>
              </a:rPr>
              <a:t> EDX analysis </a:t>
            </a:r>
            <a:r>
              <a:rPr lang="en-US" sz="1200" dirty="0" smtClean="0">
                <a:latin typeface="Calibri" panose="020F0502020204030204" pitchFamily="34" charset="0"/>
              </a:rPr>
              <a:t>of several </a:t>
            </a:r>
            <a:r>
              <a:rPr lang="en-US" sz="1200" dirty="0">
                <a:latin typeface="Calibri" panose="020F0502020204030204" pitchFamily="34" charset="0"/>
              </a:rPr>
              <a:t>Al/Al interfaces.</a:t>
            </a:r>
          </a:p>
        </p:txBody>
      </p:sp>
      <p:cxnSp>
        <p:nvCxnSpPr>
          <p:cNvPr id="5" name="Connecteur droit 4"/>
          <p:cNvCxnSpPr/>
          <p:nvPr/>
        </p:nvCxnSpPr>
        <p:spPr>
          <a:xfrm>
            <a:off x="811523" y="5110291"/>
            <a:ext cx="216024" cy="1440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388536" y="4894847"/>
            <a:ext cx="7204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EDX </a:t>
            </a:r>
            <a:r>
              <a:rPr lang="fr-FR" sz="8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linescan</a:t>
            </a:r>
            <a:endParaRPr lang="fr-FR" sz="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94" y="1619672"/>
            <a:ext cx="229958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840" y="1645196"/>
            <a:ext cx="1913791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571750" y="3028057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>
                <a:latin typeface="Calibri" panose="020F0502020204030204" pitchFamily="34" charset="0"/>
              </a:rPr>
              <a:t>Spherical Al – 15 wt.% spherical Al</a:t>
            </a:r>
            <a:r>
              <a:rPr lang="en-US" sz="1200" baseline="-25000" dirty="0" smtClean="0">
                <a:latin typeface="Calibri" panose="020F0502020204030204" pitchFamily="34" charset="0"/>
              </a:rPr>
              <a:t>2</a:t>
            </a:r>
            <a:r>
              <a:rPr lang="en-US" sz="1200" dirty="0" smtClean="0">
                <a:latin typeface="Calibri" panose="020F0502020204030204" pitchFamily="34" charset="0"/>
              </a:rPr>
              <a:t>O</a:t>
            </a:r>
            <a:r>
              <a:rPr lang="en-US" sz="1200" baseline="-25000" dirty="0" smtClean="0">
                <a:latin typeface="Calibri" panose="020F0502020204030204" pitchFamily="34" charset="0"/>
              </a:rPr>
              <a:t>3</a:t>
            </a:r>
            <a:r>
              <a:rPr lang="en-US" sz="1200" dirty="0" smtClean="0">
                <a:latin typeface="Calibri" panose="020F0502020204030204" pitchFamily="34" charset="0"/>
              </a:rPr>
              <a:t> mixture presents the best result decreasing the porosity of the coating to about 2%.</a:t>
            </a:r>
            <a:endParaRPr lang="en-US" sz="1200" dirty="0">
              <a:latin typeface="Calibri" panose="020F0502020204030204" pitchFamily="34" charset="0"/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4299942" y="4856489"/>
            <a:ext cx="0" cy="101165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532476" y="5110290"/>
            <a:ext cx="360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Al</a:t>
            </a:r>
            <a:endParaRPr lang="fr-FR" sz="1200" b="1" baseline="-25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977903" y="4960300"/>
            <a:ext cx="3381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Al</a:t>
            </a:r>
            <a:endParaRPr lang="fr-FR" sz="1200" b="1" baseline="-25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2711044" y="5658625"/>
            <a:ext cx="360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Al</a:t>
            </a:r>
            <a:endParaRPr lang="fr-FR" sz="1200" baseline="-25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2018233" y="4851410"/>
            <a:ext cx="3381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Al</a:t>
            </a:r>
            <a:endParaRPr lang="fr-FR" sz="1200" baseline="-25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53" y="6587457"/>
            <a:ext cx="3249938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20115" y="8016802"/>
            <a:ext cx="5029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</a:pPr>
            <a:r>
              <a:rPr lang="en-US" sz="1200" dirty="0">
                <a:latin typeface="Calibri" panose="020F0502020204030204" pitchFamily="34" charset="0"/>
              </a:rPr>
              <a:t>TEM </a:t>
            </a:r>
            <a:r>
              <a:rPr lang="en-US" sz="1200" dirty="0" err="1">
                <a:latin typeface="Calibri" panose="020F0502020204030204" pitchFamily="34" charset="0"/>
              </a:rPr>
              <a:t>nanotomography</a:t>
            </a:r>
            <a:r>
              <a:rPr lang="en-US" sz="1200" dirty="0">
                <a:latin typeface="Calibri" panose="020F0502020204030204" pitchFamily="34" charset="0"/>
              </a:rPr>
              <a:t> highlighted that </a:t>
            </a:r>
            <a:r>
              <a:rPr lang="en-US" sz="1200" dirty="0" err="1" smtClean="0">
                <a:latin typeface="Calibri" panose="020F0502020204030204" pitchFamily="34" charset="0"/>
              </a:rPr>
              <a:t>nanoporosities</a:t>
            </a:r>
            <a:r>
              <a:rPr lang="en-US" sz="1200" dirty="0" smtClean="0">
                <a:latin typeface="Calibri" panose="020F0502020204030204" pitchFamily="34" charset="0"/>
              </a:rPr>
              <a:t> </a:t>
            </a:r>
            <a:r>
              <a:rPr lang="en-US" sz="1200" dirty="0">
                <a:latin typeface="Calibri" panose="020F0502020204030204" pitchFamily="34" charset="0"/>
              </a:rPr>
              <a:t>are </a:t>
            </a:r>
            <a:r>
              <a:rPr lang="en-US" sz="1200" dirty="0" smtClean="0">
                <a:latin typeface="Calibri" panose="020F0502020204030204" pitchFamily="34" charset="0"/>
              </a:rPr>
              <a:t>interconnected forming </a:t>
            </a:r>
            <a:r>
              <a:rPr lang="en-US" sz="1200" dirty="0" err="1" smtClean="0">
                <a:latin typeface="Calibri" panose="020F0502020204030204" pitchFamily="34" charset="0"/>
              </a:rPr>
              <a:t>nanochannels</a:t>
            </a:r>
            <a:r>
              <a:rPr lang="en-US" sz="1200" dirty="0" smtClean="0">
                <a:latin typeface="Calibri" panose="020F0502020204030204" pitchFamily="34" charset="0"/>
              </a:rPr>
              <a:t>.</a:t>
            </a:r>
            <a:endParaRPr lang="fr-FR" sz="1200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365" y="6645202"/>
            <a:ext cx="49363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3725234" y="6451692"/>
            <a:ext cx="11546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Calibri" panose="020F0502020204030204" pitchFamily="34" charset="0"/>
              </a:rPr>
              <a:t>3D reconstruction</a:t>
            </a:r>
            <a:endParaRPr lang="en-US" sz="1000" dirty="0">
              <a:latin typeface="Calibri" panose="020F0502020204030204" pitchFamily="34" charset="0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689" y="6645202"/>
            <a:ext cx="49363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416" y="16990"/>
            <a:ext cx="82296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702" y="8441919"/>
            <a:ext cx="905794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188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562" y="4074151"/>
            <a:ext cx="2474313" cy="246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Espace réservé du contenu 29"/>
          <p:cNvSpPr>
            <a:spLocks noGrp="1"/>
          </p:cNvSpPr>
          <p:nvPr>
            <p:ph sz="quarter" idx="10"/>
          </p:nvPr>
        </p:nvSpPr>
        <p:spPr>
          <a:xfrm>
            <a:off x="123851" y="899592"/>
            <a:ext cx="5112195" cy="7200672"/>
          </a:xfrm>
        </p:spPr>
        <p:txBody>
          <a:bodyPr>
            <a:normAutofit/>
          </a:bodyPr>
          <a:lstStyle/>
          <a:p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1800"/>
              </a:spcBef>
            </a:pPr>
            <a:r>
              <a:rPr lang="en-US" sz="14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Corroded cold-sprayed Al-Al</a:t>
            </a:r>
            <a:r>
              <a:rPr lang="en-US" sz="1400" b="1" baseline="-25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</a:t>
            </a:r>
            <a:r>
              <a:rPr lang="en-US" sz="14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</a:t>
            </a:r>
            <a:r>
              <a:rPr lang="en-US" sz="1400" b="1" baseline="-25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</a:t>
            </a:r>
            <a:r>
              <a:rPr lang="en-US" sz="14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coating</a:t>
            </a:r>
          </a:p>
          <a:p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A4F06E31-A289-4E4B-8DB3-8AF5B6A7C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4857"/>
            <a:ext cx="4187682" cy="611561"/>
          </a:xfrm>
        </p:spPr>
        <p:txBody>
          <a:bodyPr/>
          <a:lstStyle/>
          <a:p>
            <a:pPr algn="ctr"/>
            <a:r>
              <a:rPr lang="en-US" sz="1800" b="1" dirty="0"/>
              <a:t>Advanced TEM investigation of interfaces 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in Al-Al</a:t>
            </a:r>
            <a:r>
              <a:rPr lang="en-US" sz="1800" b="1" baseline="-25000" dirty="0" smtClean="0"/>
              <a:t>2</a:t>
            </a:r>
            <a:r>
              <a:rPr lang="en-US" sz="1800" b="1" dirty="0" smtClean="0"/>
              <a:t>O</a:t>
            </a:r>
            <a:r>
              <a:rPr lang="en-US" sz="1800" b="1" baseline="-25000" dirty="0" smtClean="0"/>
              <a:t>3</a:t>
            </a:r>
            <a:r>
              <a:rPr lang="en-US" sz="1800" b="1" dirty="0" smtClean="0"/>
              <a:t> </a:t>
            </a:r>
            <a:r>
              <a:rPr lang="en-US" sz="1800" b="1" dirty="0"/>
              <a:t>cold sprayed </a:t>
            </a:r>
            <a:r>
              <a:rPr lang="en-US" sz="1800" b="1" dirty="0" smtClean="0"/>
              <a:t>coatings</a:t>
            </a:r>
            <a:endParaRPr lang="en-AU" sz="1800" b="1" dirty="0"/>
          </a:p>
        </p:txBody>
      </p:sp>
      <p:sp>
        <p:nvSpPr>
          <p:cNvPr id="11" name="Text Placeholder 2">
            <a:extLst>
              <a:ext uri="{FF2B5EF4-FFF2-40B4-BE49-F238E27FC236}">
                <a16:creationId xmlns="" xmlns:a16="http://schemas.microsoft.com/office/drawing/2014/main" id="{4D1DF2A3-F22E-46EF-94C8-AD8BC8C48D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648664"/>
            <a:ext cx="4011910" cy="231878"/>
          </a:xfrm>
        </p:spPr>
        <p:txBody>
          <a:bodyPr/>
          <a:lstStyle/>
          <a:p>
            <a:pPr algn="ctr"/>
            <a:r>
              <a:rPr lang="fr-FR" sz="1200" dirty="0"/>
              <a:t>M. </a:t>
            </a:r>
            <a:r>
              <a:rPr lang="fr-FR" sz="1200" dirty="0" err="1"/>
              <a:t>Sennour</a:t>
            </a:r>
            <a:r>
              <a:rPr lang="fr-FR" sz="1200" dirty="0"/>
              <a:t>, F. </a:t>
            </a:r>
            <a:r>
              <a:rPr lang="fr-FR" sz="1200" dirty="0" err="1"/>
              <a:t>Gaslain</a:t>
            </a:r>
            <a:r>
              <a:rPr lang="fr-FR" sz="1200" dirty="0"/>
              <a:t>, P. E. Leger F. </a:t>
            </a:r>
            <a:r>
              <a:rPr lang="fr-FR" sz="1200" dirty="0" err="1"/>
              <a:t>Borit</a:t>
            </a:r>
            <a:r>
              <a:rPr lang="fr-FR" sz="1200" dirty="0"/>
              <a:t>, M. </a:t>
            </a:r>
            <a:r>
              <a:rPr lang="fr-FR" sz="1200" dirty="0" err="1"/>
              <a:t>Jeandin</a:t>
            </a:r>
            <a:endParaRPr lang="en-AU" sz="1200" dirty="0"/>
          </a:p>
        </p:txBody>
      </p:sp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78" y="946076"/>
            <a:ext cx="2468880" cy="246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62" y="949086"/>
            <a:ext cx="953634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ZoneTexte 31"/>
          <p:cNvSpPr txBox="1"/>
          <p:nvPr/>
        </p:nvSpPr>
        <p:spPr>
          <a:xfrm>
            <a:off x="2637504" y="2481207"/>
            <a:ext cx="25202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Al/Al</a:t>
            </a:r>
            <a:r>
              <a:rPr lang="en-US" sz="1200" baseline="-250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sz="12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en-US" sz="1200" baseline="-250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en-US" sz="12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interface is free of </a:t>
            </a:r>
            <a:r>
              <a:rPr lang="en-US" sz="1200" dirty="0" err="1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nanoporosity</a:t>
            </a:r>
            <a:r>
              <a:rPr lang="en-US" sz="12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oxide. </a:t>
            </a:r>
            <a:r>
              <a:rPr lang="en-US" sz="1200" dirty="0" smtClean="0">
                <a:latin typeface="Calibri" panose="020F0502020204030204" pitchFamily="34" charset="0"/>
              </a:rPr>
              <a:t>Al and Al</a:t>
            </a:r>
            <a:r>
              <a:rPr lang="en-US" sz="1200" baseline="-25000" dirty="0" smtClean="0">
                <a:latin typeface="Calibri" panose="020F0502020204030204" pitchFamily="34" charset="0"/>
              </a:rPr>
              <a:t>2</a:t>
            </a:r>
            <a:r>
              <a:rPr lang="en-US" sz="1200" dirty="0" smtClean="0">
                <a:latin typeface="Calibri" panose="020F0502020204030204" pitchFamily="34" charset="0"/>
              </a:rPr>
              <a:t>O</a:t>
            </a:r>
            <a:r>
              <a:rPr lang="en-US" sz="1200" baseline="-25000" dirty="0" smtClean="0">
                <a:latin typeface="Calibri" panose="020F0502020204030204" pitchFamily="34" charset="0"/>
              </a:rPr>
              <a:t>3</a:t>
            </a:r>
            <a:r>
              <a:rPr lang="en-US" sz="1200" dirty="0" smtClean="0">
                <a:latin typeface="Calibri" panose="020F0502020204030204" pitchFamily="34" charset="0"/>
              </a:rPr>
              <a:t> present orientation relationship:  </a:t>
            </a:r>
          </a:p>
          <a:p>
            <a:pPr algn="ctr">
              <a:spcBef>
                <a:spcPts val="0"/>
              </a:spcBef>
            </a:pPr>
            <a:r>
              <a:rPr lang="en-US" sz="1200" dirty="0" smtClean="0">
                <a:latin typeface="Calibri" panose="020F0502020204030204" pitchFamily="34" charset="0"/>
              </a:rPr>
              <a:t>[1-10]</a:t>
            </a:r>
            <a:r>
              <a:rPr lang="en-US" sz="1200" baseline="-25000" dirty="0" smtClean="0">
                <a:latin typeface="Calibri" panose="020F0502020204030204" pitchFamily="34" charset="0"/>
              </a:rPr>
              <a:t>Al</a:t>
            </a:r>
            <a:r>
              <a:rPr lang="en-US" sz="800" baseline="-50000" dirty="0" smtClean="0">
                <a:latin typeface="Calibri" panose="020F0502020204030204" pitchFamily="34" charset="0"/>
              </a:rPr>
              <a:t>2</a:t>
            </a:r>
            <a:r>
              <a:rPr lang="en-US" sz="1200" baseline="-25000" dirty="0" smtClean="0">
                <a:latin typeface="Calibri" panose="020F0502020204030204" pitchFamily="34" charset="0"/>
              </a:rPr>
              <a:t>O</a:t>
            </a:r>
            <a:r>
              <a:rPr lang="en-US" sz="800" baseline="-50000" dirty="0" smtClean="0">
                <a:latin typeface="Calibri" panose="020F0502020204030204" pitchFamily="34" charset="0"/>
              </a:rPr>
              <a:t>3</a:t>
            </a:r>
            <a:r>
              <a:rPr lang="en-US" sz="1200" dirty="0" smtClean="0">
                <a:latin typeface="Calibri" panose="020F0502020204030204" pitchFamily="34" charset="0"/>
              </a:rPr>
              <a:t> // [1-10]</a:t>
            </a:r>
            <a:r>
              <a:rPr lang="en-US" sz="1200" baseline="-25000" dirty="0" smtClean="0">
                <a:latin typeface="Calibri" panose="020F0502020204030204" pitchFamily="34" charset="0"/>
              </a:rPr>
              <a:t>Al</a:t>
            </a:r>
          </a:p>
          <a:p>
            <a:pPr algn="ctr">
              <a:spcBef>
                <a:spcPts val="0"/>
              </a:spcBef>
            </a:pPr>
            <a:r>
              <a:rPr lang="en-US" sz="1200" dirty="0" smtClean="0">
                <a:latin typeface="Calibri" panose="020F0502020204030204" pitchFamily="34" charset="0"/>
              </a:rPr>
              <a:t>(110)</a:t>
            </a:r>
            <a:r>
              <a:rPr lang="en-US" sz="1200" baseline="-25000" dirty="0" smtClean="0">
                <a:latin typeface="Calibri" panose="020F0502020204030204" pitchFamily="34" charset="0"/>
              </a:rPr>
              <a:t>Al</a:t>
            </a:r>
            <a:r>
              <a:rPr lang="en-US" sz="800" baseline="-50000" dirty="0" smtClean="0">
                <a:latin typeface="Calibri" panose="020F0502020204030204" pitchFamily="34" charset="0"/>
              </a:rPr>
              <a:t>2</a:t>
            </a:r>
            <a:r>
              <a:rPr lang="en-US" sz="1200" baseline="-25000" dirty="0" smtClean="0">
                <a:latin typeface="Calibri" panose="020F0502020204030204" pitchFamily="34" charset="0"/>
              </a:rPr>
              <a:t>O</a:t>
            </a:r>
            <a:r>
              <a:rPr lang="en-US" sz="800" baseline="-50000" dirty="0" smtClean="0">
                <a:latin typeface="Calibri" panose="020F0502020204030204" pitchFamily="34" charset="0"/>
              </a:rPr>
              <a:t>3</a:t>
            </a:r>
            <a:r>
              <a:rPr lang="en-US" sz="1200" baseline="-25000" dirty="0" smtClean="0">
                <a:latin typeface="Calibri" panose="020F0502020204030204" pitchFamily="34" charset="0"/>
              </a:rPr>
              <a:t> </a:t>
            </a:r>
            <a:r>
              <a:rPr lang="en-US" sz="1200" dirty="0" smtClean="0">
                <a:latin typeface="Calibri" panose="020F0502020204030204" pitchFamily="34" charset="0"/>
              </a:rPr>
              <a:t>//  (111)</a:t>
            </a:r>
            <a:r>
              <a:rPr lang="en-US" sz="1200" baseline="-25000" dirty="0" smtClean="0">
                <a:latin typeface="Calibri" panose="020F0502020204030204" pitchFamily="34" charset="0"/>
              </a:rPr>
              <a:t>Al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366180" y="2407444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FF99"/>
                </a:solidFill>
                <a:latin typeface="Calibri" panose="020F0502020204030204" pitchFamily="34" charset="0"/>
              </a:rPr>
              <a:t>Al</a:t>
            </a:r>
            <a:r>
              <a:rPr lang="fr-FR" sz="1400" baseline="-25000" dirty="0" smtClean="0">
                <a:solidFill>
                  <a:srgbClr val="FFFF99"/>
                </a:solidFill>
                <a:latin typeface="Calibri" panose="020F0502020204030204" pitchFamily="34" charset="0"/>
              </a:rPr>
              <a:t>2</a:t>
            </a:r>
            <a:r>
              <a:rPr lang="fr-FR" sz="1400" dirty="0" smtClean="0">
                <a:solidFill>
                  <a:srgbClr val="FFFF99"/>
                </a:solidFill>
                <a:latin typeface="Calibri" panose="020F0502020204030204" pitchFamily="34" charset="0"/>
              </a:rPr>
              <a:t>O</a:t>
            </a:r>
            <a:r>
              <a:rPr lang="fr-FR" sz="1400" baseline="-25000" dirty="0" smtClean="0">
                <a:solidFill>
                  <a:srgbClr val="FFFF99"/>
                </a:solidFill>
                <a:latin typeface="Calibri" panose="020F0502020204030204" pitchFamily="34" charset="0"/>
              </a:rPr>
              <a:t>3</a:t>
            </a:r>
            <a:endParaRPr lang="fr-FR" sz="1400" baseline="-25000" dirty="0">
              <a:solidFill>
                <a:srgbClr val="FFFF99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2047731" y="1872436"/>
            <a:ext cx="451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Al</a:t>
            </a:r>
            <a:endParaRPr lang="fr-FR" sz="1400" baseline="-250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05" y="4071758"/>
            <a:ext cx="1763268" cy="118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16" y="5302384"/>
            <a:ext cx="1757957" cy="1241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ZoneTexte 41"/>
          <p:cNvSpPr txBox="1"/>
          <p:nvPr/>
        </p:nvSpPr>
        <p:spPr>
          <a:xfrm>
            <a:off x="2623939" y="4186442"/>
            <a:ext cx="450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Al</a:t>
            </a:r>
            <a:endParaRPr lang="fr-FR" sz="1800" baseline="-25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4" name="ZoneTexte 43"/>
          <p:cNvSpPr txBox="1"/>
          <p:nvPr/>
        </p:nvSpPr>
        <p:spPr>
          <a:xfrm rot="20201225">
            <a:off x="2159641" y="5471192"/>
            <a:ext cx="859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Corrosion </a:t>
            </a:r>
            <a:r>
              <a:rPr lang="fr-FR" sz="1200" dirty="0" err="1" smtClean="0">
                <a:latin typeface="Calibri" panose="020F0502020204030204" pitchFamily="34" charset="0"/>
              </a:rPr>
              <a:t>product</a:t>
            </a:r>
            <a:endParaRPr lang="fr-FR" sz="1200" dirty="0">
              <a:latin typeface="Calibri" panose="020F0502020204030204" pitchFamily="34" charset="0"/>
            </a:endParaRPr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70" y="6641330"/>
            <a:ext cx="1986254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774" y="1035844"/>
            <a:ext cx="2006432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3301836" y="1721644"/>
            <a:ext cx="564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Al</a:t>
            </a:r>
            <a:r>
              <a:rPr lang="fr-FR" sz="1200" baseline="-25000" dirty="0" smtClean="0">
                <a:latin typeface="Calibri" panose="020F0502020204030204" pitchFamily="34" charset="0"/>
              </a:rPr>
              <a:t>2</a:t>
            </a:r>
            <a:r>
              <a:rPr lang="fr-FR" sz="1200" dirty="0" smtClean="0">
                <a:latin typeface="Calibri" panose="020F0502020204030204" pitchFamily="34" charset="0"/>
              </a:rPr>
              <a:t>O</a:t>
            </a:r>
            <a:r>
              <a:rPr lang="fr-FR" sz="1200" baseline="-25000" dirty="0" smtClean="0">
                <a:latin typeface="Calibri" panose="020F0502020204030204" pitchFamily="34" charset="0"/>
              </a:rPr>
              <a:t>3</a:t>
            </a:r>
            <a:endParaRPr lang="fr-FR" sz="1200" baseline="-25000" dirty="0">
              <a:latin typeface="Calibri" panose="020F0502020204030204" pitchFamily="34" charset="0"/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4201428" y="1721644"/>
            <a:ext cx="564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Al</a:t>
            </a:r>
            <a:endParaRPr lang="fr-FR" sz="1200" baseline="-25000" dirty="0">
              <a:latin typeface="Calibri" panose="020F0502020204030204" pitchFamily="34" charset="0"/>
            </a:endParaRPr>
          </a:p>
        </p:txBody>
      </p:sp>
      <p:cxnSp>
        <p:nvCxnSpPr>
          <p:cNvPr id="24" name="Connecteur droit 23"/>
          <p:cNvCxnSpPr/>
          <p:nvPr/>
        </p:nvCxnSpPr>
        <p:spPr>
          <a:xfrm>
            <a:off x="3862388" y="1071563"/>
            <a:ext cx="5507" cy="105216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486076" y="6641330"/>
            <a:ext cx="20734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en-US" sz="1200" dirty="0" smtClean="0">
                <a:latin typeface="Calibri" panose="020F0502020204030204" pitchFamily="34" charset="0"/>
              </a:rPr>
              <a:t>No corrosion products </a:t>
            </a:r>
            <a:r>
              <a:rPr lang="en-US" sz="1200" dirty="0">
                <a:latin typeface="Calibri" panose="020F0502020204030204" pitchFamily="34" charset="0"/>
              </a:rPr>
              <a:t>are present at Al/Al</a:t>
            </a:r>
            <a:r>
              <a:rPr lang="en-US" sz="1200" baseline="-25000" dirty="0">
                <a:latin typeface="Calibri" panose="020F0502020204030204" pitchFamily="34" charset="0"/>
              </a:rPr>
              <a:t>2</a:t>
            </a:r>
            <a:r>
              <a:rPr lang="en-US" sz="1200" dirty="0">
                <a:latin typeface="Calibri" panose="020F0502020204030204" pitchFamily="34" charset="0"/>
              </a:rPr>
              <a:t>O</a:t>
            </a:r>
            <a:r>
              <a:rPr lang="en-US" sz="1200" baseline="-25000" dirty="0">
                <a:latin typeface="Calibri" panose="020F0502020204030204" pitchFamily="34" charset="0"/>
              </a:rPr>
              <a:t>3</a:t>
            </a:r>
            <a:r>
              <a:rPr lang="en-US" sz="1200" dirty="0">
                <a:latin typeface="Calibri" panose="020F0502020204030204" pitchFamily="34" charset="0"/>
              </a:rPr>
              <a:t> interfaces</a:t>
            </a:r>
            <a:r>
              <a:rPr lang="en-US" sz="1200" baseline="-25000" dirty="0">
                <a:latin typeface="Calibri" panose="020F0502020204030204" pitchFamily="34" charset="0"/>
              </a:rPr>
              <a:t> </a:t>
            </a:r>
            <a:r>
              <a:rPr lang="en-US" sz="1200" dirty="0">
                <a:latin typeface="Calibri" panose="020F0502020204030204" pitchFamily="34" charset="0"/>
              </a:rPr>
              <a:t>in contrast </a:t>
            </a:r>
            <a:r>
              <a:rPr lang="en-US" sz="1200" dirty="0" smtClean="0">
                <a:latin typeface="Calibri" panose="020F0502020204030204" pitchFamily="34" charset="0"/>
              </a:rPr>
              <a:t>to </a:t>
            </a:r>
            <a:r>
              <a:rPr lang="en-US" sz="1200" dirty="0">
                <a:latin typeface="Calibri" panose="020F0502020204030204" pitchFamily="34" charset="0"/>
              </a:rPr>
              <a:t>Al/Al </a:t>
            </a:r>
            <a:r>
              <a:rPr lang="en-US" sz="1200" dirty="0" smtClean="0">
                <a:latin typeface="Calibri" panose="020F0502020204030204" pitchFamily="34" charset="0"/>
              </a:rPr>
              <a:t>interfaces. Corrosion </a:t>
            </a:r>
            <a:r>
              <a:rPr lang="en-US" sz="1200" dirty="0">
                <a:latin typeface="Calibri" panose="020F0502020204030204" pitchFamily="34" charset="0"/>
              </a:rPr>
              <a:t>products have been identified as being probably a mixture of </a:t>
            </a:r>
            <a:r>
              <a:rPr lang="en-US" sz="1200" dirty="0" smtClean="0">
                <a:latin typeface="Calibri" panose="020F0502020204030204" pitchFamily="34" charset="0"/>
              </a:rPr>
              <a:t>Al</a:t>
            </a:r>
            <a:r>
              <a:rPr lang="en-US" sz="1200" baseline="-25000" dirty="0" smtClean="0">
                <a:latin typeface="Calibri" panose="020F0502020204030204" pitchFamily="34" charset="0"/>
              </a:rPr>
              <a:t>2</a:t>
            </a:r>
            <a:r>
              <a:rPr lang="en-US" sz="1200" dirty="0" smtClean="0">
                <a:latin typeface="Calibri" panose="020F0502020204030204" pitchFamily="34" charset="0"/>
              </a:rPr>
              <a:t>O</a:t>
            </a:r>
            <a:r>
              <a:rPr lang="en-US" sz="1200" baseline="-25000" dirty="0" smtClean="0">
                <a:latin typeface="Calibri" panose="020F0502020204030204" pitchFamily="34" charset="0"/>
              </a:rPr>
              <a:t>3 </a:t>
            </a:r>
            <a:r>
              <a:rPr lang="en-US" sz="1200" dirty="0">
                <a:latin typeface="Calibri" panose="020F0502020204030204" pitchFamily="34" charset="0"/>
              </a:rPr>
              <a:t>and</a:t>
            </a:r>
            <a:r>
              <a:rPr lang="en-US" sz="1200" baseline="-25000" dirty="0">
                <a:latin typeface="Calibri" panose="020F0502020204030204" pitchFamily="34" charset="0"/>
              </a:rPr>
              <a:t> </a:t>
            </a:r>
            <a:r>
              <a:rPr lang="en-US" sz="1200" dirty="0">
                <a:latin typeface="Calibri" panose="020F0502020204030204" pitchFamily="34" charset="0"/>
              </a:rPr>
              <a:t>Al(OH)</a:t>
            </a:r>
            <a:r>
              <a:rPr lang="en-US" sz="1200" baseline="-25000" dirty="0">
                <a:latin typeface="Calibri" panose="020F0502020204030204" pitchFamily="34" charset="0"/>
              </a:rPr>
              <a:t>3</a:t>
            </a:r>
            <a:r>
              <a:rPr lang="en-US" sz="1200" dirty="0">
                <a:latin typeface="Calibri" panose="020F0502020204030204" pitchFamily="34" charset="0"/>
              </a:rPr>
              <a:t> </a:t>
            </a:r>
            <a:r>
              <a:rPr lang="en-US" sz="1200" dirty="0" smtClean="0">
                <a:latin typeface="Calibri" panose="020F0502020204030204" pitchFamily="34" charset="0"/>
              </a:rPr>
              <a:t>.</a:t>
            </a:r>
            <a:endParaRPr lang="fr-FR" sz="1200" dirty="0">
              <a:latin typeface="Calibri" panose="020F050202020403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71550" y="4951845"/>
            <a:ext cx="6389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err="1" smtClean="0">
                <a:latin typeface="Calibri" panose="020F0502020204030204" pitchFamily="34" charset="0"/>
              </a:rPr>
              <a:t>Steel</a:t>
            </a:r>
            <a:endParaRPr lang="fr-FR" sz="1200" dirty="0">
              <a:latin typeface="Calibri" panose="020F0502020204030204" pitchFamily="34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742417" y="4606200"/>
            <a:ext cx="9259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alibri" panose="020F0502020204030204" pitchFamily="34" charset="0"/>
              </a:rPr>
              <a:t>Coating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3859547" y="6069445"/>
            <a:ext cx="396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Al</a:t>
            </a:r>
            <a:endParaRPr lang="fr-FR" sz="1800" baseline="-25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1171998" y="5319881"/>
            <a:ext cx="451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Calibri" panose="020F0502020204030204" pitchFamily="34" charset="0"/>
              </a:rPr>
              <a:t>Al</a:t>
            </a:r>
            <a:endParaRPr lang="fr-FR" sz="1200" baseline="-25000" dirty="0">
              <a:latin typeface="Calibri" panose="020F0502020204030204" pitchFamily="34" charset="0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1473659" y="6228184"/>
            <a:ext cx="451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Calibri" panose="020F0502020204030204" pitchFamily="34" charset="0"/>
              </a:rPr>
              <a:t>Al</a:t>
            </a:r>
            <a:endParaRPr lang="fr-FR" sz="1200" baseline="-25000" dirty="0">
              <a:latin typeface="Calibri" panose="020F0502020204030204" pitchFamily="34" charset="0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500500" y="5820025"/>
            <a:ext cx="451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Calibri" panose="020F0502020204030204" pitchFamily="34" charset="0"/>
              </a:rPr>
              <a:t>Al</a:t>
            </a:r>
            <a:endParaRPr lang="fr-FR" sz="1200" baseline="-25000" dirty="0">
              <a:latin typeface="Calibri" panose="020F050202020403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684" y="4076521"/>
            <a:ext cx="9219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cteur droit 5"/>
          <p:cNvCxnSpPr/>
          <p:nvPr/>
        </p:nvCxnSpPr>
        <p:spPr>
          <a:xfrm flipH="1">
            <a:off x="1104899" y="5781676"/>
            <a:ext cx="57149" cy="15239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ZoneTexte 58"/>
          <p:cNvSpPr txBox="1"/>
          <p:nvPr/>
        </p:nvSpPr>
        <p:spPr>
          <a:xfrm>
            <a:off x="886694" y="5594302"/>
            <a:ext cx="7204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EDX </a:t>
            </a:r>
            <a:r>
              <a:rPr lang="fr-FR" sz="8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linescan</a:t>
            </a:r>
            <a:endParaRPr lang="fr-FR" sz="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234111" y="5090345"/>
            <a:ext cx="364150" cy="382324"/>
          </a:xfrm>
          <a:prstGeom prst="rect">
            <a:avLst/>
          </a:prstGeom>
          <a:noFill/>
          <a:ln w="9525">
            <a:solidFill>
              <a:srgbClr val="FFFF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48" name="ZoneTexte 2047"/>
          <p:cNvSpPr txBox="1"/>
          <p:nvPr/>
        </p:nvSpPr>
        <p:spPr>
          <a:xfrm>
            <a:off x="3761011" y="4076521"/>
            <a:ext cx="4128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1-12</a:t>
            </a:r>
            <a:endParaRPr lang="fr-FR" sz="80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72" name="ZoneTexte 71"/>
          <p:cNvSpPr txBox="1"/>
          <p:nvPr/>
        </p:nvSpPr>
        <p:spPr>
          <a:xfrm>
            <a:off x="4091242" y="4095395"/>
            <a:ext cx="4128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121</a:t>
            </a:r>
            <a:endParaRPr lang="fr-FR" sz="80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73" name="ZoneTexte 72"/>
          <p:cNvSpPr txBox="1"/>
          <p:nvPr/>
        </p:nvSpPr>
        <p:spPr>
          <a:xfrm>
            <a:off x="4349022" y="4357395"/>
            <a:ext cx="3829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03-1</a:t>
            </a:r>
            <a:endParaRPr lang="fr-FR" sz="80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2049" name="ZoneTexte 2048"/>
          <p:cNvSpPr txBox="1"/>
          <p:nvPr/>
        </p:nvSpPr>
        <p:spPr>
          <a:xfrm>
            <a:off x="3696309" y="4775477"/>
            <a:ext cx="9805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[5-1-3] – Al(OH)3</a:t>
            </a:r>
            <a:endParaRPr lang="fr-FR" sz="800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pic>
        <p:nvPicPr>
          <p:cNvPr id="43" name="Picture 6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87" y="8412480"/>
            <a:ext cx="731520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6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4" y="8527114"/>
            <a:ext cx="560997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910" y="8532519"/>
            <a:ext cx="54864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416" y="16990"/>
            <a:ext cx="82296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702" y="8441919"/>
            <a:ext cx="905794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656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quarter" idx="10"/>
          </p:nvPr>
        </p:nvSpPr>
        <p:spPr>
          <a:xfrm>
            <a:off x="142981" y="971600"/>
            <a:ext cx="4838937" cy="7200672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7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IV. SUMMARY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endParaRPr lang="en-US" sz="1300" b="1" dirty="0" smtClean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en-US" sz="1300" dirty="0" smtClean="0"/>
              <a:t>Pure aluminum and composite Al-Al</a:t>
            </a:r>
            <a:r>
              <a:rPr lang="en-US" sz="1300" baseline="-25000" dirty="0" smtClean="0"/>
              <a:t>2</a:t>
            </a:r>
            <a:r>
              <a:rPr lang="en-US" sz="1300" dirty="0" smtClean="0"/>
              <a:t>O</a:t>
            </a:r>
            <a:r>
              <a:rPr lang="en-US" sz="1300" baseline="-25000" dirty="0" smtClean="0"/>
              <a:t>3</a:t>
            </a:r>
            <a:r>
              <a:rPr lang="en-US" sz="1300" dirty="0" smtClean="0"/>
              <a:t> coatings were successfully cold-sprayed onto grit-blasted steel. The very low oxygen content detected by TEM confirms that cold spray is a really protective process which only oxidized at a very fine scale. </a:t>
            </a:r>
          </a:p>
          <a:p>
            <a:pPr marL="171450" indent="-171450" algn="just">
              <a:lnSpc>
                <a:spcPct val="110000"/>
              </a:lnSpc>
              <a:spcBef>
                <a:spcPts val="0"/>
              </a:spcBef>
              <a:buFontTx/>
              <a:buChar char="-"/>
            </a:pPr>
            <a:endParaRPr lang="en-US" sz="1300" dirty="0" smtClean="0"/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sz="1300" dirty="0" smtClean="0"/>
              <a:t>-   Alumina addition decreased porosity in aluminum coatings. </a:t>
            </a:r>
            <a:r>
              <a:rPr lang="en-US" sz="1300" dirty="0"/>
              <a:t>Spherical 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sz="1300" dirty="0"/>
              <a:t>     alumina addition strengthened the coating at nanoscale. </a:t>
            </a:r>
          </a:p>
          <a:p>
            <a:pPr marL="171450" indent="-171450" algn="just">
              <a:lnSpc>
                <a:spcPct val="110000"/>
              </a:lnSpc>
              <a:spcBef>
                <a:spcPts val="0"/>
              </a:spcBef>
              <a:buFontTx/>
              <a:buChar char="-"/>
            </a:pPr>
            <a:endParaRPr lang="en-US" sz="1300" dirty="0" smtClean="0"/>
          </a:p>
          <a:p>
            <a:pPr marL="171450" indent="-171450" algn="just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en-US" sz="1300" dirty="0" smtClean="0"/>
              <a:t>From a thorough TEM study, interface improvement was shown to result  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sz="1300" dirty="0" smtClean="0"/>
              <a:t>     from alumina addition. Al/Al</a:t>
            </a:r>
            <a:r>
              <a:rPr lang="en-US" sz="1300" baseline="-25000" dirty="0" smtClean="0"/>
              <a:t>2</a:t>
            </a:r>
            <a:r>
              <a:rPr lang="en-US" sz="1300" dirty="0" smtClean="0"/>
              <a:t>O</a:t>
            </a:r>
            <a:r>
              <a:rPr lang="en-US" sz="1300" baseline="-25000" dirty="0" smtClean="0"/>
              <a:t>3</a:t>
            </a:r>
            <a:r>
              <a:rPr lang="en-US" sz="1300" dirty="0" smtClean="0"/>
              <a:t> interfaces showed no porosity actually,  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sz="1300" dirty="0" smtClean="0"/>
              <a:t>     unlike Al/Al interfaces which were somewhat </a:t>
            </a:r>
            <a:r>
              <a:rPr lang="en-US" sz="1300" dirty="0" err="1" smtClean="0"/>
              <a:t>nanoporous</a:t>
            </a:r>
            <a:r>
              <a:rPr lang="en-US" sz="1300" dirty="0" smtClean="0"/>
              <a:t>.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endParaRPr lang="en-US" sz="1300" dirty="0"/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sz="1300" dirty="0" smtClean="0"/>
              <a:t>-    TEM </a:t>
            </a:r>
            <a:r>
              <a:rPr lang="en-US" sz="1300" dirty="0" err="1" smtClean="0"/>
              <a:t>nanotomography</a:t>
            </a:r>
            <a:r>
              <a:rPr lang="en-US" sz="1300" dirty="0" smtClean="0"/>
              <a:t> highlighted that </a:t>
            </a:r>
            <a:r>
              <a:rPr lang="en-US" sz="1300" dirty="0" err="1" smtClean="0"/>
              <a:t>nanopores</a:t>
            </a:r>
            <a:r>
              <a:rPr lang="en-US" sz="1300" dirty="0" smtClean="0"/>
              <a:t> are interconnected    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sz="1300" dirty="0"/>
              <a:t> </a:t>
            </a:r>
            <a:r>
              <a:rPr lang="en-US" sz="1300" dirty="0" smtClean="0"/>
              <a:t>    forming </a:t>
            </a:r>
            <a:r>
              <a:rPr lang="en-US" sz="1300" dirty="0" err="1" smtClean="0"/>
              <a:t>nanochannels</a:t>
            </a:r>
            <a:r>
              <a:rPr lang="en-US" sz="1300" dirty="0" smtClean="0"/>
              <a:t>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sz="1300" dirty="0" smtClean="0"/>
              <a:t> </a:t>
            </a:r>
          </a:p>
          <a:p>
            <a:pPr marL="171450" indent="-171450" algn="just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en-US" sz="1300" dirty="0" smtClean="0"/>
              <a:t>TEM investigations carried out on corroded Al-Al</a:t>
            </a:r>
            <a:r>
              <a:rPr lang="en-US" sz="1300" baseline="-25000" dirty="0" smtClean="0"/>
              <a:t>2</a:t>
            </a:r>
            <a:r>
              <a:rPr lang="en-US" sz="1300" dirty="0" smtClean="0"/>
              <a:t>O</a:t>
            </a:r>
            <a:r>
              <a:rPr lang="en-US" sz="1300" baseline="-25000" dirty="0" smtClean="0"/>
              <a:t>3</a:t>
            </a:r>
            <a:r>
              <a:rPr lang="en-US" sz="1300" dirty="0" smtClean="0"/>
              <a:t> coating highlighted 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sz="1300" dirty="0"/>
              <a:t> </a:t>
            </a:r>
            <a:r>
              <a:rPr lang="en-US" sz="1300" dirty="0" smtClean="0"/>
              <a:t>    that no corrosion products are present at Al/Al</a:t>
            </a:r>
            <a:r>
              <a:rPr lang="en-US" sz="1300" baseline="-25000" dirty="0" smtClean="0"/>
              <a:t>2</a:t>
            </a:r>
            <a:r>
              <a:rPr lang="en-US" sz="1300" dirty="0" smtClean="0"/>
              <a:t>O</a:t>
            </a:r>
            <a:r>
              <a:rPr lang="en-US" sz="1300" baseline="-25000" dirty="0" smtClean="0"/>
              <a:t>3</a:t>
            </a:r>
            <a:r>
              <a:rPr lang="en-US" sz="1300" dirty="0" smtClean="0"/>
              <a:t> interfaces</a:t>
            </a:r>
            <a:r>
              <a:rPr lang="en-US" sz="1300" baseline="-25000" dirty="0" smtClean="0"/>
              <a:t> </a:t>
            </a:r>
            <a:r>
              <a:rPr lang="en-US" sz="1300" dirty="0" smtClean="0"/>
              <a:t>in contrast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sz="1300" dirty="0"/>
              <a:t> </a:t>
            </a:r>
            <a:r>
              <a:rPr lang="en-US" sz="1300" dirty="0" smtClean="0"/>
              <a:t>    to Al/Al interfaces. Using electron diffraction and EDX experiments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sz="1300" dirty="0"/>
              <a:t> </a:t>
            </a:r>
            <a:r>
              <a:rPr lang="en-US" sz="1300" dirty="0" smtClean="0"/>
              <a:t>    corrosion products have been identified as being probably a mixture of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sz="1300" dirty="0"/>
              <a:t> </a:t>
            </a:r>
            <a:r>
              <a:rPr lang="en-US" sz="1300" dirty="0" smtClean="0"/>
              <a:t>    Al</a:t>
            </a:r>
            <a:r>
              <a:rPr lang="en-US" sz="1300" baseline="-25000" dirty="0" smtClean="0"/>
              <a:t>2</a:t>
            </a:r>
            <a:r>
              <a:rPr lang="en-US" sz="1300" dirty="0" smtClean="0"/>
              <a:t>O</a:t>
            </a:r>
            <a:r>
              <a:rPr lang="en-US" sz="1300" baseline="-25000" dirty="0" smtClean="0"/>
              <a:t>3 </a:t>
            </a:r>
            <a:r>
              <a:rPr lang="en-US" sz="1300" dirty="0" smtClean="0"/>
              <a:t>and</a:t>
            </a:r>
            <a:r>
              <a:rPr lang="en-US" sz="1300" baseline="-25000" dirty="0" smtClean="0"/>
              <a:t> </a:t>
            </a:r>
            <a:r>
              <a:rPr lang="en-US" sz="1300" dirty="0" smtClean="0"/>
              <a:t>Al(OH)</a:t>
            </a:r>
            <a:r>
              <a:rPr lang="en-US" sz="1300" baseline="-25000" dirty="0" smtClean="0"/>
              <a:t>3</a:t>
            </a:r>
            <a:r>
              <a:rPr lang="en-US" sz="1300" dirty="0" smtClean="0"/>
              <a:t> .</a:t>
            </a:r>
            <a:endParaRPr lang="en-US" sz="13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endParaRPr lang="en-US" sz="13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fr-FR" sz="1200" dirty="0" smtClean="0"/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fr-FR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endParaRPr lang="fr-FR" sz="1300" b="1" dirty="0"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r-FR" sz="1200" dirty="0" smtClean="0">
                <a:cs typeface="Arial" panose="020B0604020202020204" pitchFamily="34" charset="0"/>
              </a:rPr>
              <a:t>[</a:t>
            </a:r>
            <a:r>
              <a:rPr lang="fr-FR" sz="1300" dirty="0">
                <a:cs typeface="Arial" panose="020B0604020202020204" pitchFamily="34" charset="0"/>
              </a:rPr>
              <a:t>1] A. </a:t>
            </a:r>
            <a:r>
              <a:rPr lang="fr-FR" sz="1300" dirty="0" err="1">
                <a:cs typeface="Arial" panose="020B0604020202020204" pitchFamily="34" charset="0"/>
              </a:rPr>
              <a:t>Vardelle</a:t>
            </a:r>
            <a:r>
              <a:rPr lang="fr-FR" sz="1300" dirty="0">
                <a:cs typeface="Arial" panose="020B0604020202020204" pitchFamily="34" charset="0"/>
              </a:rPr>
              <a:t> et al., J. </a:t>
            </a:r>
            <a:r>
              <a:rPr lang="fr-FR" sz="1300" dirty="0" err="1">
                <a:cs typeface="Arial" panose="020B0604020202020204" pitchFamily="34" charset="0"/>
              </a:rPr>
              <a:t>Therm</a:t>
            </a:r>
            <a:r>
              <a:rPr lang="fr-FR" sz="1300" dirty="0">
                <a:cs typeface="Arial" panose="020B0604020202020204" pitchFamily="34" charset="0"/>
              </a:rPr>
              <a:t>. Spray </a:t>
            </a:r>
            <a:r>
              <a:rPr lang="fr-FR" sz="1300" dirty="0" err="1">
                <a:cs typeface="Arial" panose="020B0604020202020204" pitchFamily="34" charset="0"/>
              </a:rPr>
              <a:t>Technol</a:t>
            </a:r>
            <a:r>
              <a:rPr lang="fr-FR" sz="1300" dirty="0">
                <a:cs typeface="Arial" panose="020B0604020202020204" pitchFamily="34" charset="0"/>
              </a:rPr>
              <a:t>., 2016, 25(8), p 1376-1440</a:t>
            </a:r>
          </a:p>
          <a:p>
            <a:pPr algn="just">
              <a:spcBef>
                <a:spcPct val="0"/>
              </a:spcBef>
            </a:pPr>
            <a:r>
              <a:rPr lang="fr-FR" sz="1300" dirty="0">
                <a:cs typeface="Arial" panose="020B0604020202020204" pitchFamily="34" charset="0"/>
              </a:rPr>
              <a:t>[2] </a:t>
            </a:r>
            <a:r>
              <a:rPr lang="fr-FR" altLang="fr-FR" sz="1300" dirty="0" smtClean="0">
                <a:cs typeface="Arial" panose="020B0604020202020204" pitchFamily="34" charset="0"/>
              </a:rPr>
              <a:t>P.E</a:t>
            </a:r>
            <a:r>
              <a:rPr lang="fr-FR" altLang="fr-FR" sz="1300" dirty="0">
                <a:cs typeface="Arial" panose="020B0604020202020204" pitchFamily="34" charset="0"/>
              </a:rPr>
              <a:t>. </a:t>
            </a:r>
            <a:r>
              <a:rPr lang="fr-FR" altLang="fr-FR" sz="1300" dirty="0" smtClean="0">
                <a:cs typeface="Arial" panose="020B0604020202020204" pitchFamily="34" charset="0"/>
              </a:rPr>
              <a:t>Leger et al, </a:t>
            </a:r>
            <a:r>
              <a:rPr lang="fr-FR" sz="1300" dirty="0" smtClean="0">
                <a:cs typeface="Arial" panose="020B0604020202020204" pitchFamily="34" charset="0"/>
              </a:rPr>
              <a:t>J. </a:t>
            </a:r>
            <a:r>
              <a:rPr lang="fr-FR" sz="1300" dirty="0" err="1" smtClean="0">
                <a:cs typeface="Arial" panose="020B0604020202020204" pitchFamily="34" charset="0"/>
              </a:rPr>
              <a:t>Therm</a:t>
            </a:r>
            <a:r>
              <a:rPr lang="fr-FR" sz="1300" dirty="0">
                <a:cs typeface="Arial" panose="020B0604020202020204" pitchFamily="34" charset="0"/>
              </a:rPr>
              <a:t>. Spray </a:t>
            </a:r>
            <a:r>
              <a:rPr lang="fr-FR" sz="1300" dirty="0" err="1">
                <a:cs typeface="Arial" panose="020B0604020202020204" pitchFamily="34" charset="0"/>
              </a:rPr>
              <a:t>Technol</a:t>
            </a:r>
            <a:r>
              <a:rPr lang="fr-FR" sz="1300" dirty="0">
                <a:cs typeface="Arial" panose="020B0604020202020204" pitchFamily="34" charset="0"/>
              </a:rPr>
              <a:t>., </a:t>
            </a:r>
            <a:r>
              <a:rPr lang="fr-FR" altLang="fr-FR" sz="1300" dirty="0" smtClean="0">
                <a:cs typeface="Arial" panose="020B0604020202020204" pitchFamily="34" charset="0"/>
              </a:rPr>
              <a:t>2017, 26(7), </a:t>
            </a:r>
            <a:r>
              <a:rPr lang="fr-FR" altLang="fr-FR" sz="1300" dirty="0">
                <a:cs typeface="Arial" panose="020B0604020202020204" pitchFamily="34" charset="0"/>
              </a:rPr>
              <a:t>p. 1445–1460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endParaRPr lang="en-US" sz="1300" dirty="0" smtClean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endParaRPr lang="en-US" sz="1300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6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ACKNOWLEDGEMENTS</a:t>
            </a:r>
            <a:r>
              <a:rPr lang="en-US" sz="17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endParaRPr lang="en-US" sz="1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1300" dirty="0" smtClean="0"/>
              <a:t>This work was carried out within the MATMECA consortium and supported by the ANR under contract number ANR-10-EQUIPEX-37. It has benefited from the facilities of the Laboratory </a:t>
            </a:r>
            <a:r>
              <a:rPr lang="en-US" sz="1300" dirty="0" err="1" smtClean="0"/>
              <a:t>MSSMat</a:t>
            </a:r>
            <a:r>
              <a:rPr lang="en-US" sz="1300" dirty="0" smtClean="0"/>
              <a:t> (UMR CNRS 8579), Centrale </a:t>
            </a:r>
            <a:r>
              <a:rPr lang="en-US" sz="1300" dirty="0" err="1" smtClean="0"/>
              <a:t>Supélec</a:t>
            </a:r>
            <a:r>
              <a:rPr lang="en-US" sz="1300" dirty="0" smtClean="0"/>
              <a:t>, France. The authors would like to acknowledge D. </a:t>
            </a:r>
            <a:r>
              <a:rPr lang="en-US" sz="1300" dirty="0" err="1" smtClean="0"/>
              <a:t>Billières</a:t>
            </a:r>
            <a:r>
              <a:rPr lang="en-US" sz="1300" dirty="0" smtClean="0"/>
              <a:t> (Saint-Gobain Coating Solutions/</a:t>
            </a:r>
            <a:r>
              <a:rPr lang="en-US" sz="1300" dirty="0" err="1" smtClean="0"/>
              <a:t>Cavaillon</a:t>
            </a:r>
            <a:r>
              <a:rPr lang="en-US" sz="1300" dirty="0" smtClean="0"/>
              <a:t>, France) for help in providing alumina powders. Staff members of the Competence Centre for spray Processing (C2P) at MINES </a:t>
            </a:r>
            <a:r>
              <a:rPr lang="en-US" sz="1300" dirty="0" err="1" smtClean="0"/>
              <a:t>ParisTech</a:t>
            </a:r>
            <a:r>
              <a:rPr lang="en-US" sz="1300" dirty="0" smtClean="0"/>
              <a:t>/Materials Center are gratefully acknowledged for use of spraying facilities and characterization.</a:t>
            </a:r>
            <a:endParaRPr lang="en-US" sz="13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A4F06E31-A289-4E4B-8DB3-8AF5B6A7C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2007" y="14857"/>
            <a:ext cx="4155925" cy="611561"/>
          </a:xfrm>
        </p:spPr>
        <p:txBody>
          <a:bodyPr/>
          <a:lstStyle/>
          <a:p>
            <a:pPr algn="ctr"/>
            <a:r>
              <a:rPr lang="en-US" sz="1800" b="1" dirty="0"/>
              <a:t>Advanced TEM investigation of interfaces 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in Al-Al</a:t>
            </a:r>
            <a:r>
              <a:rPr lang="en-US" sz="1800" b="1" baseline="-25000" dirty="0" smtClean="0"/>
              <a:t>2</a:t>
            </a:r>
            <a:r>
              <a:rPr lang="en-US" sz="1800" b="1" dirty="0" smtClean="0"/>
              <a:t>O</a:t>
            </a:r>
            <a:r>
              <a:rPr lang="en-US" sz="1800" b="1" baseline="-25000" dirty="0" smtClean="0"/>
              <a:t>3</a:t>
            </a:r>
            <a:r>
              <a:rPr lang="en-US" sz="1800" b="1" dirty="0" smtClean="0"/>
              <a:t> </a:t>
            </a:r>
            <a:r>
              <a:rPr lang="en-US" sz="1800" b="1" dirty="0"/>
              <a:t>cold sprayed </a:t>
            </a:r>
            <a:r>
              <a:rPr lang="en-US" sz="1800" b="1" dirty="0" smtClean="0"/>
              <a:t>coatings</a:t>
            </a:r>
            <a:endParaRPr lang="en-AU" sz="1800" b="1" dirty="0"/>
          </a:p>
        </p:txBody>
      </p:sp>
      <p:sp>
        <p:nvSpPr>
          <p:cNvPr id="11" name="Text Placeholder 2">
            <a:extLst>
              <a:ext uri="{FF2B5EF4-FFF2-40B4-BE49-F238E27FC236}">
                <a16:creationId xmlns="" xmlns:a16="http://schemas.microsoft.com/office/drawing/2014/main" id="{4D1DF2A3-F22E-46EF-94C8-AD8BC8C48D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648664"/>
            <a:ext cx="4011910" cy="231878"/>
          </a:xfrm>
        </p:spPr>
        <p:txBody>
          <a:bodyPr/>
          <a:lstStyle/>
          <a:p>
            <a:pPr algn="ctr"/>
            <a:r>
              <a:rPr lang="fr-FR" sz="1200" dirty="0"/>
              <a:t>M. </a:t>
            </a:r>
            <a:r>
              <a:rPr lang="fr-FR" sz="1200" dirty="0" err="1"/>
              <a:t>Sennour</a:t>
            </a:r>
            <a:r>
              <a:rPr lang="fr-FR" sz="1200" dirty="0"/>
              <a:t>, F. </a:t>
            </a:r>
            <a:r>
              <a:rPr lang="fr-FR" sz="1200" dirty="0" err="1"/>
              <a:t>Gaslain</a:t>
            </a:r>
            <a:r>
              <a:rPr lang="fr-FR" sz="1200" dirty="0"/>
              <a:t>, P. E. Leger F. </a:t>
            </a:r>
            <a:r>
              <a:rPr lang="fr-FR" sz="1200" dirty="0" err="1"/>
              <a:t>Borit</a:t>
            </a:r>
            <a:r>
              <a:rPr lang="fr-FR" sz="1200" dirty="0"/>
              <a:t>, M. </a:t>
            </a:r>
            <a:r>
              <a:rPr lang="fr-FR" sz="1200" dirty="0" err="1"/>
              <a:t>Jeandin</a:t>
            </a:r>
            <a:endParaRPr lang="en-AU" sz="1200" dirty="0"/>
          </a:p>
        </p:txBody>
      </p:sp>
      <p:pic>
        <p:nvPicPr>
          <p:cNvPr id="14" name="Picture 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87" y="8412480"/>
            <a:ext cx="731520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4" y="8527114"/>
            <a:ext cx="560997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910" y="8532519"/>
            <a:ext cx="54864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416" y="16990"/>
            <a:ext cx="82296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Résultat de recherche d'images pour &quot;psl&quot;"/>
          <p:cNvSpPr>
            <a:spLocks noChangeAspect="1" noChangeArrowheads="1"/>
          </p:cNvSpPr>
          <p:nvPr/>
        </p:nvSpPr>
        <p:spPr bwMode="auto">
          <a:xfrm>
            <a:off x="63500" y="-136525"/>
            <a:ext cx="7229475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702" y="8441919"/>
            <a:ext cx="905794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656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3801</TotalTime>
  <Words>604</Words>
  <Application>Microsoft Office PowerPoint</Application>
  <PresentationFormat>Affichage à l'écran (16:9)</PresentationFormat>
  <Paragraphs>205</Paragraphs>
  <Slides>4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Office Theme</vt:lpstr>
      <vt:lpstr>Advanced TEM investigation of interfaces  in Al-Al2O3 cold sprayed coatings</vt:lpstr>
      <vt:lpstr>Advanced TEM investigation of interfaces  in Al-Al2O3 cold sprayed coatings</vt:lpstr>
      <vt:lpstr>Advanced TEM investigation of interfaces  in Al-Al2O3 cold sprayed coatings</vt:lpstr>
      <vt:lpstr>Advanced TEM investigation of interfaces  in Al-Al2O3 cold sprayed coatings</vt:lpstr>
    </vt:vector>
  </TitlesOfParts>
  <Company>arinex Pty Limited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Title</dc:title>
  <dc:creator>Remi Hatsumi</dc:creator>
  <cp:lastModifiedBy>Mohamed Sennour</cp:lastModifiedBy>
  <cp:revision>212</cp:revision>
  <dcterms:created xsi:type="dcterms:W3CDTF">2015-07-05T23:09:11Z</dcterms:created>
  <dcterms:modified xsi:type="dcterms:W3CDTF">2018-11-27T19:33:52Z</dcterms:modified>
</cp:coreProperties>
</file>