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68" r:id="rId4"/>
    <p:sldId id="272" r:id="rId5"/>
    <p:sldId id="260" r:id="rId6"/>
    <p:sldId id="259" r:id="rId7"/>
    <p:sldId id="264" r:id="rId8"/>
    <p:sldId id="280" r:id="rId9"/>
    <p:sldId id="281" r:id="rId10"/>
    <p:sldId id="283" r:id="rId11"/>
    <p:sldId id="261" r:id="rId12"/>
    <p:sldId id="262" r:id="rId13"/>
    <p:sldId id="270" r:id="rId14"/>
    <p:sldId id="266" r:id="rId15"/>
    <p:sldId id="273" r:id="rId16"/>
    <p:sldId id="277" r:id="rId17"/>
    <p:sldId id="265" r:id="rId18"/>
    <p:sldId id="276" r:id="rId19"/>
    <p:sldId id="271" r:id="rId20"/>
    <p:sldId id="282" r:id="rId21"/>
    <p:sldId id="279" r:id="rId22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 autoAdjust="0"/>
    <p:restoredTop sz="94615" autoAdjust="0"/>
  </p:normalViewPr>
  <p:slideViewPr>
    <p:cSldViewPr snapToGrid="0" snapToObjects="1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00E0F-CA8C-4C17-9490-1F66B4D6FFA1}" type="datetimeFigureOut">
              <a:rPr lang="fr-FR" smtClean="0"/>
              <a:t>15/09/2022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FA88A-4D84-478D-B5E1-C89FBD8E182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5576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FA88A-4D84-478D-B5E1-C89FBD8E182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260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survival rate was 94.0% (±13.5) and 96.7% (±9.7) in the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Gavi</a:t>
            </a:r>
            <a:r>
              <a:rPr lang="en-US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®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the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Cryotop</a:t>
            </a:r>
            <a:r>
              <a:rPr lang="en-US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®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group</a:t>
            </a:r>
            <a:endParaRPr lang="fr-F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Gavi</a:t>
            </a:r>
            <a:r>
              <a:rPr lang="fr-FR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®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group (81 ± 39 min vs 47 ± 15 min,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difference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34 min, 95% CI 19 to 48)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FA88A-4D84-478D-B5E1-C89FBD8E182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6715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division de méiose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FA88A-4D84-478D-B5E1-C89FBD8E1829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3461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FA88A-4D84-478D-B5E1-C89FBD8E1829}" type="slidenum">
              <a:rPr lang="fr-FR" smtClean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0627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251B-4479-49EF-9C16-1D9007FF2E6E}" type="datetime1">
              <a:rPr lang="fr-FR" smtClean="0"/>
              <a:t>15/09/2022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B150-81EE-084C-B61C-356EF32948D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421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865B-D747-47BD-A540-4C4B39A9E245}" type="datetime1">
              <a:rPr lang="fr-FR" smtClean="0"/>
              <a:t>15/09/2022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B150-81EE-084C-B61C-356EF32948D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6802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20AF-11AD-4A71-9503-0D96C941B892}" type="datetime1">
              <a:rPr lang="fr-FR" smtClean="0"/>
              <a:t>15/09/2022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B150-81EE-084C-B61C-356EF32948D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6765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E059-27C4-4731-B536-3CC71F9D38BF}" type="datetime1">
              <a:rPr lang="fr-FR" smtClean="0"/>
              <a:t>15/09/2022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B150-81EE-084C-B61C-356EF32948D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4537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4A0-BFF2-40AE-82B7-00FAF529DE99}" type="datetime1">
              <a:rPr lang="fr-FR" smtClean="0"/>
              <a:t>15/09/2022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B150-81EE-084C-B61C-356EF32948D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83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C90B-C86E-4CF8-9EFA-771B750F7B5D}" type="datetime1">
              <a:rPr lang="fr-FR" smtClean="0"/>
              <a:t>15/09/2022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B150-81EE-084C-B61C-356EF32948D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2843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0CC1F-036B-438B-9FD2-7BAD15FCD3BC}" type="datetime1">
              <a:rPr lang="fr-FR" smtClean="0"/>
              <a:t>15/09/2022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B150-81EE-084C-B61C-356EF32948D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3219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4309-280B-4FDD-B8B3-45B0880A7FED}" type="datetime1">
              <a:rPr lang="fr-FR" smtClean="0"/>
              <a:t>15/09/2022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B150-81EE-084C-B61C-356EF32948D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8771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9847-2053-48A1-BEED-8D1F9206B059}" type="datetime1">
              <a:rPr lang="fr-FR" smtClean="0"/>
              <a:t>15/09/2022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B150-81EE-084C-B61C-356EF32948D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102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4901A-2A34-4136-AB19-4BD75EDED94C}" type="datetime1">
              <a:rPr lang="fr-FR" smtClean="0"/>
              <a:t>15/09/2022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B150-81EE-084C-B61C-356EF32948D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6790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7C71-5145-4BF4-BC92-1EEDB794BB80}" type="datetime1">
              <a:rPr lang="fr-FR" smtClean="0"/>
              <a:t>15/09/2022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B150-81EE-084C-B61C-356EF32948D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790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33447-D7ED-49F7-A5FD-AC257D06A267}" type="datetime1">
              <a:rPr lang="fr-FR" smtClean="0"/>
              <a:t>15/09/2022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9B150-81EE-084C-B61C-356EF32948D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022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Macintosh HD:Users:emmanuelleantoniotti:Desktop:FFER 2022:Edition FFER:FFER:banner_1170x150px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52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383596" y="1676933"/>
            <a:ext cx="8026088" cy="114148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smtClean="0">
                <a:solidFill>
                  <a:srgbClr val="0070C0"/>
                </a:solidFill>
              </a:rPr>
              <a:t>Vitrification semi-automatique</a:t>
            </a:r>
            <a:br>
              <a:rPr lang="fr-FR" sz="2800" b="1" dirty="0" smtClean="0">
                <a:solidFill>
                  <a:srgbClr val="0070C0"/>
                </a:solidFill>
              </a:rPr>
            </a:br>
            <a:r>
              <a:rPr lang="fr-FR" sz="2800" b="1" dirty="0" smtClean="0">
                <a:solidFill>
                  <a:srgbClr val="0070C0"/>
                </a:solidFill>
              </a:rPr>
              <a:t>des ovocytes humains </a:t>
            </a:r>
          </a:p>
          <a:p>
            <a:r>
              <a:rPr lang="fr-FR" sz="2800" b="1" dirty="0" smtClean="0">
                <a:solidFill>
                  <a:srgbClr val="0070C0"/>
                </a:solidFill>
              </a:rPr>
              <a:t>maturés </a:t>
            </a:r>
            <a:r>
              <a:rPr lang="fr-FR" sz="2800" b="1" i="1" dirty="0" smtClean="0">
                <a:solidFill>
                  <a:srgbClr val="0070C0"/>
                </a:solidFill>
              </a:rPr>
              <a:t>in vitro</a:t>
            </a:r>
          </a:p>
          <a:p>
            <a:endParaRPr lang="fr-FR" sz="2800" b="1" dirty="0" smtClean="0">
              <a:solidFill>
                <a:srgbClr val="0070C0"/>
              </a:solidFill>
            </a:endParaRPr>
          </a:p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2732930" y="3749240"/>
            <a:ext cx="3678139" cy="195322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400" dirty="0" smtClean="0"/>
              <a:t>Dr. Laure Chaput</a:t>
            </a:r>
          </a:p>
          <a:p>
            <a:pPr marL="0" indent="0" algn="ctr">
              <a:buNone/>
            </a:pPr>
            <a:r>
              <a:rPr lang="fr-FR" sz="1400" dirty="0" smtClean="0"/>
              <a:t>PHU, AMP-CECOS, CHU Clermont-Ferrand</a:t>
            </a:r>
          </a:p>
          <a:p>
            <a:pPr marL="0" indent="0" algn="ctr">
              <a:buNone/>
            </a:pPr>
            <a:r>
              <a:rPr lang="fr-FR" sz="1400" dirty="0"/>
              <a:t>Pr. F. Brugnon </a:t>
            </a:r>
          </a:p>
          <a:p>
            <a:pPr marL="0" indent="0" algn="ctr">
              <a:buNone/>
            </a:pPr>
            <a:r>
              <a:rPr lang="fr-FR" sz="1400" dirty="0" smtClean="0"/>
              <a:t>Equipe 2 </a:t>
            </a:r>
            <a:r>
              <a:rPr lang="fr-FR" sz="1400" dirty="0" err="1" smtClean="0"/>
              <a:t>IMoST</a:t>
            </a:r>
            <a:r>
              <a:rPr lang="fr-FR" sz="1400" dirty="0" smtClean="0"/>
              <a:t> UMR 1240 Inserm/UCA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764" y="3640183"/>
            <a:ext cx="1120057" cy="108567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080" y="3540089"/>
            <a:ext cx="1621489" cy="148349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9475" y="2443375"/>
            <a:ext cx="2017592" cy="949902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B150-81EE-084C-B61C-356EF32948DE}" type="slidenum">
              <a:rPr lang="fr-FR" smtClean="0"/>
              <a:t>1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622" y="1264293"/>
            <a:ext cx="1544339" cy="87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Macintosh HD:Users:emmanuelleantoniotti:Desktop:FFER 2022:Edition FFER:FFER:banner_1170x150px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5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91" y="1294444"/>
            <a:ext cx="7942217" cy="3019392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-121921" y="990606"/>
            <a:ext cx="9265921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u="sng" dirty="0" smtClean="0">
                <a:solidFill>
                  <a:srgbClr val="002060"/>
                </a:solidFill>
                <a:latin typeface="+mn-lt"/>
              </a:rPr>
              <a:t>Schéma expérimental</a:t>
            </a:r>
            <a:endParaRPr lang="fr-FR" sz="2000" b="1" u="sng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675" y="3279939"/>
            <a:ext cx="1735782" cy="972038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B150-81EE-084C-B61C-356EF32948DE}" type="slidenum">
              <a:rPr lang="fr-FR" smtClean="0"/>
              <a:t>10</a:t>
            </a:fld>
            <a:endParaRPr lang="fr-FR"/>
          </a:p>
        </p:txBody>
      </p:sp>
      <p:sp>
        <p:nvSpPr>
          <p:cNvPr id="8" name="Accolade fermante 7"/>
          <p:cNvSpPr/>
          <p:nvPr/>
        </p:nvSpPr>
        <p:spPr>
          <a:xfrm rot="5400000">
            <a:off x="4167532" y="396945"/>
            <a:ext cx="452590" cy="7913593"/>
          </a:xfrm>
          <a:prstGeom prst="rightBrace">
            <a:avLst>
              <a:gd name="adj1" fmla="val 113539"/>
              <a:gd name="adj2" fmla="val 51973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ZoneTexte 8"/>
          <p:cNvSpPr txBox="1"/>
          <p:nvPr/>
        </p:nvSpPr>
        <p:spPr>
          <a:xfrm>
            <a:off x="630978" y="4580037"/>
            <a:ext cx="7210496" cy="33855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70C0"/>
                </a:solidFill>
              </a:rPr>
              <a:t>Taux de survie ovocytaire, Taux et cinétique de MIV</a:t>
            </a:r>
            <a:endParaRPr lang="en-GB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37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Macintosh HD:Users:emmanuelleantoniotti:Desktop:FFER 2022:Edition FFER:FFER:banner_1170x150px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526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Espace réservé du conten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4971071"/>
              </p:ext>
            </p:extLst>
          </p:nvPr>
        </p:nvGraphicFramePr>
        <p:xfrm>
          <a:off x="730198" y="1915219"/>
          <a:ext cx="7683600" cy="147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863">
                  <a:extLst>
                    <a:ext uri="{9D8B030D-6E8A-4147-A177-3AD203B41FA5}">
                      <a16:colId xmlns:a16="http://schemas.microsoft.com/office/drawing/2014/main" val="2857291825"/>
                    </a:ext>
                  </a:extLst>
                </a:gridCol>
                <a:gridCol w="1336504">
                  <a:extLst>
                    <a:ext uri="{9D8B030D-6E8A-4147-A177-3AD203B41FA5}">
                      <a16:colId xmlns:a16="http://schemas.microsoft.com/office/drawing/2014/main" val="1316945050"/>
                    </a:ext>
                  </a:extLst>
                </a:gridCol>
                <a:gridCol w="11917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6309">
                  <a:extLst>
                    <a:ext uri="{9D8B030D-6E8A-4147-A177-3AD203B41FA5}">
                      <a16:colId xmlns:a16="http://schemas.microsoft.com/office/drawing/2014/main" val="120752149"/>
                    </a:ext>
                  </a:extLst>
                </a:gridCol>
                <a:gridCol w="1169568">
                  <a:extLst>
                    <a:ext uri="{9D8B030D-6E8A-4147-A177-3AD203B41FA5}">
                      <a16:colId xmlns:a16="http://schemas.microsoft.com/office/drawing/2014/main" val="369788465"/>
                    </a:ext>
                  </a:extLst>
                </a:gridCol>
                <a:gridCol w="12375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 smtClean="0">
                          <a:solidFill>
                            <a:schemeClr val="tx1"/>
                          </a:solidFill>
                        </a:rPr>
                        <a:t>Groupe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</a:rPr>
                        <a:t> 1 </a:t>
                      </a:r>
                    </a:p>
                    <a:p>
                      <a:pPr algn="ctr"/>
                      <a:r>
                        <a:rPr lang="en-GB" sz="1400" b="1" dirty="0" smtClean="0">
                          <a:solidFill>
                            <a:schemeClr val="tx1"/>
                          </a:solidFill>
                        </a:rPr>
                        <a:t>CTRL=FRAIS</a:t>
                      </a:r>
                    </a:p>
                    <a:p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dirty="0" err="1" smtClean="0">
                          <a:solidFill>
                            <a:schemeClr val="tx1"/>
                          </a:solidFill>
                        </a:rPr>
                        <a:t>Groupe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</a:rPr>
                        <a:t> 2 </a:t>
                      </a:r>
                    </a:p>
                    <a:p>
                      <a:pPr algn="ctr"/>
                      <a:r>
                        <a:rPr lang="en-GB" sz="1400" b="1" dirty="0" err="1" smtClean="0">
                          <a:solidFill>
                            <a:schemeClr val="tx1"/>
                          </a:solidFill>
                        </a:rPr>
                        <a:t>Vitrification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</a:rPr>
                        <a:t> post-MIV</a:t>
                      </a:r>
                    </a:p>
                    <a:p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dirty="0" err="1" smtClean="0">
                          <a:solidFill>
                            <a:schemeClr val="tx1"/>
                          </a:solidFill>
                        </a:rPr>
                        <a:t>Groupe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</a:rPr>
                        <a:t> 3 </a:t>
                      </a:r>
                    </a:p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chemeClr val="tx1"/>
                          </a:solidFill>
                        </a:rPr>
                        <a:t>Vitrification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chemeClr val="tx1"/>
                          </a:solidFill>
                        </a:rPr>
                        <a:t>pré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</a:rPr>
                        <a:t>-MIV</a:t>
                      </a:r>
                      <a:endParaRPr lang="en-GB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489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Vitrification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NA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50"/>
                          </a:solidFill>
                        </a:rPr>
                        <a:t>GAVI</a:t>
                      </a:r>
                      <a:endParaRPr lang="fr-FR" sz="1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70C0"/>
                          </a:solidFill>
                        </a:rPr>
                        <a:t>Manuelle</a:t>
                      </a:r>
                      <a:endParaRPr lang="fr-FR" sz="1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50"/>
                          </a:solidFill>
                        </a:rPr>
                        <a:t>GAVI</a:t>
                      </a:r>
                      <a:endParaRPr lang="fr-FR" sz="1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70C0"/>
                          </a:solidFill>
                        </a:rPr>
                        <a:t>Manuelle</a:t>
                      </a:r>
                      <a:endParaRPr lang="fr-FR" sz="1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43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Taux de survie (%)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NA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aseline="0" dirty="0" smtClean="0">
                          <a:solidFill>
                            <a:schemeClr val="tx1"/>
                          </a:solidFill>
                        </a:rPr>
                        <a:t>88 (7/8)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100 (7/7)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58 (14/24)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64 (18/23)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743606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1030897"/>
            <a:ext cx="9143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 smtClean="0">
                <a:solidFill>
                  <a:srgbClr val="002060"/>
                </a:solidFill>
              </a:rPr>
              <a:t>Evaluation </a:t>
            </a:r>
            <a:r>
              <a:rPr lang="fr-FR" sz="2000" b="1" u="sng" dirty="0">
                <a:solidFill>
                  <a:srgbClr val="002060"/>
                </a:solidFill>
              </a:rPr>
              <a:t>du taux de survie post réchauffement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45539" y="4210897"/>
            <a:ext cx="8852917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FR" sz="1600" b="1" dirty="0" smtClean="0"/>
              <a:t>Pas de différence significative</a:t>
            </a:r>
            <a:r>
              <a:rPr lang="fr-FR" sz="1600" dirty="0" smtClean="0"/>
              <a:t> du taux de survie selon la </a:t>
            </a:r>
            <a:r>
              <a:rPr lang="fr-FR" sz="1600" b="1" dirty="0" smtClean="0"/>
              <a:t>technique de vitrification </a:t>
            </a:r>
          </a:p>
        </p:txBody>
      </p:sp>
      <p:sp>
        <p:nvSpPr>
          <p:cNvPr id="6" name="Accolade fermante 5"/>
          <p:cNvSpPr/>
          <p:nvPr/>
        </p:nvSpPr>
        <p:spPr>
          <a:xfrm rot="5400000">
            <a:off x="4530010" y="3046799"/>
            <a:ext cx="481913" cy="1143000"/>
          </a:xfrm>
          <a:prstGeom prst="rightBrace">
            <a:avLst>
              <a:gd name="adj1" fmla="val 3205"/>
              <a:gd name="adj2" fmla="val 5108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870451" y="3674590"/>
            <a:ext cx="94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p</a:t>
            </a:r>
            <a:r>
              <a:rPr lang="fr-FR" dirty="0" smtClean="0">
                <a:solidFill>
                  <a:srgbClr val="FF0000"/>
                </a:solidFill>
              </a:rPr>
              <a:t> = 0,90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" name="Accolade fermante 7"/>
          <p:cNvSpPr/>
          <p:nvPr/>
        </p:nvSpPr>
        <p:spPr>
          <a:xfrm rot="5400000">
            <a:off x="6969591" y="3062735"/>
            <a:ext cx="481913" cy="1143000"/>
          </a:xfrm>
          <a:prstGeom prst="rightBrace">
            <a:avLst>
              <a:gd name="adj1" fmla="val 3205"/>
              <a:gd name="adj2" fmla="val 5108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363481" y="3630939"/>
            <a:ext cx="94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p</a:t>
            </a:r>
            <a:r>
              <a:rPr lang="fr-FR" dirty="0" smtClean="0">
                <a:solidFill>
                  <a:srgbClr val="FF0000"/>
                </a:solidFill>
              </a:rPr>
              <a:t> = 0,14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B150-81EE-084C-B61C-356EF32948D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202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Macintosh HD:Users:emmanuelleantoniotti:Desktop:FFER 2022:Edition FFER:FFER:banner_1170x150px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52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" y="1030367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 smtClean="0">
                <a:solidFill>
                  <a:srgbClr val="002060"/>
                </a:solidFill>
              </a:rPr>
              <a:t>Evaluation du taux de MIV</a:t>
            </a:r>
            <a:endParaRPr lang="fr-FR" sz="2000" b="1" u="sng" dirty="0">
              <a:solidFill>
                <a:srgbClr val="002060"/>
              </a:solidFill>
            </a:endParaRPr>
          </a:p>
        </p:txBody>
      </p:sp>
      <p:graphicFrame>
        <p:nvGraphicFramePr>
          <p:cNvPr id="5" name="Espace réservé du contenu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4084738"/>
              </p:ext>
            </p:extLst>
          </p:nvPr>
        </p:nvGraphicFramePr>
        <p:xfrm>
          <a:off x="652360" y="1758949"/>
          <a:ext cx="7839280" cy="1859280"/>
        </p:xfrm>
        <a:graphic>
          <a:graphicData uri="http://schemas.openxmlformats.org/drawingml/2006/table">
            <a:tbl>
              <a:tblPr firstRow="1" bandRow="1"/>
              <a:tblGrid>
                <a:gridCol w="1579864">
                  <a:extLst>
                    <a:ext uri="{9D8B030D-6E8A-4147-A177-3AD203B41FA5}">
                      <a16:colId xmlns:a16="http://schemas.microsoft.com/office/drawing/2014/main" val="1596783500"/>
                    </a:ext>
                  </a:extLst>
                </a:gridCol>
                <a:gridCol w="1351908">
                  <a:extLst>
                    <a:ext uri="{9D8B030D-6E8A-4147-A177-3AD203B41FA5}">
                      <a16:colId xmlns:a16="http://schemas.microsoft.com/office/drawing/2014/main" val="1133155195"/>
                    </a:ext>
                  </a:extLst>
                </a:gridCol>
                <a:gridCol w="1315587">
                  <a:extLst>
                    <a:ext uri="{9D8B030D-6E8A-4147-A177-3AD203B41FA5}">
                      <a16:colId xmlns:a16="http://schemas.microsoft.com/office/drawing/2014/main" val="1621940381"/>
                    </a:ext>
                  </a:extLst>
                </a:gridCol>
                <a:gridCol w="1157053">
                  <a:extLst>
                    <a:ext uri="{9D8B030D-6E8A-4147-A177-3AD203B41FA5}">
                      <a16:colId xmlns:a16="http://schemas.microsoft.com/office/drawing/2014/main" val="3594755187"/>
                    </a:ext>
                  </a:extLst>
                </a:gridCol>
                <a:gridCol w="1183047">
                  <a:extLst>
                    <a:ext uri="{9D8B030D-6E8A-4147-A177-3AD203B41FA5}">
                      <a16:colId xmlns:a16="http://schemas.microsoft.com/office/drawing/2014/main" val="2708578990"/>
                    </a:ext>
                  </a:extLst>
                </a:gridCol>
                <a:gridCol w="1251821">
                  <a:extLst>
                    <a:ext uri="{9D8B030D-6E8A-4147-A177-3AD203B41FA5}">
                      <a16:colId xmlns:a16="http://schemas.microsoft.com/office/drawing/2014/main" val="2863173174"/>
                    </a:ext>
                  </a:extLst>
                </a:gridCol>
              </a:tblGrid>
              <a:tr h="65443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400" b="1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Groupe</a:t>
                      </a:r>
                      <a:r>
                        <a:rPr lang="en-GB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1 </a:t>
                      </a:r>
                    </a:p>
                    <a:p>
                      <a:pPr algn="ctr"/>
                      <a:r>
                        <a:rPr lang="en-GB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CTRL=FRAIS</a:t>
                      </a:r>
                    </a:p>
                    <a:p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400" b="1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Groupe</a:t>
                      </a:r>
                      <a:r>
                        <a:rPr lang="en-GB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2 </a:t>
                      </a:r>
                    </a:p>
                    <a:p>
                      <a:pPr algn="ctr"/>
                      <a:r>
                        <a:rPr lang="en-GB" sz="1400" b="1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Vitrification</a:t>
                      </a:r>
                      <a:r>
                        <a:rPr lang="en-GB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post-MIV</a:t>
                      </a:r>
                    </a:p>
                    <a:p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400" b="1" dirty="0" err="1" smtClean="0">
                          <a:solidFill>
                            <a:schemeClr val="tx1"/>
                          </a:solidFill>
                        </a:rPr>
                        <a:t>Groupe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</a:rPr>
                        <a:t> 3 </a:t>
                      </a:r>
                    </a:p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chemeClr val="tx1"/>
                          </a:solidFill>
                        </a:rPr>
                        <a:t>Vitrification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chemeClr val="tx1"/>
                          </a:solidFill>
                        </a:rPr>
                        <a:t>pré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</a:rPr>
                        <a:t>-MIV</a:t>
                      </a:r>
                      <a:endParaRPr lang="en-GB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9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465473"/>
                  </a:ext>
                </a:extLst>
              </a:tr>
              <a:tr h="29489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400" dirty="0" smtClean="0"/>
                        <a:t>Vitrification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GAVI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Manuelle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400" b="1" dirty="0" smtClean="0">
                          <a:solidFill>
                            <a:srgbClr val="00B050"/>
                          </a:solidFill>
                        </a:rPr>
                        <a:t>GAVI</a:t>
                      </a:r>
                      <a:endParaRPr lang="fr-FR" sz="1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400" b="1" dirty="0" smtClean="0">
                          <a:solidFill>
                            <a:srgbClr val="00B0F0"/>
                          </a:solidFill>
                        </a:rPr>
                        <a:t>Manuelle</a:t>
                      </a:r>
                      <a:endParaRPr lang="fr-FR" sz="14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5612351"/>
                  </a:ext>
                </a:extLst>
              </a:tr>
              <a:tr h="266620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fr-FR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Taux de MIV (%)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</a:rPr>
                        <a:t>85,7</a:t>
                      </a:r>
                      <a:r>
                        <a:rPr lang="fr-FR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</a:rPr>
                        <a:t> (42/49)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</a:rPr>
                        <a:t>70,4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</a:rPr>
                        <a:t> (19/27)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333656"/>
                  </a:ext>
                </a:extLst>
              </a:tr>
              <a:tr h="48240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</a:rPr>
                        <a:t>77,8 </a:t>
                      </a:r>
                    </a:p>
                    <a:p>
                      <a:pPr algn="ctr"/>
                      <a:r>
                        <a:rPr lang="fr-FR" sz="14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</a:rPr>
                        <a:t>(7/9)</a:t>
                      </a:r>
                      <a:endParaRPr lang="fr-FR" sz="14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</a:rPr>
                        <a:t>82,3</a:t>
                      </a:r>
                      <a:r>
                        <a:rPr lang="fr-FR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fr-FR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</a:rPr>
                        <a:t>(14/17)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</a:rPr>
                        <a:t>91,3</a:t>
                      </a:r>
                      <a:r>
                        <a:rPr lang="fr-FR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fr-FR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</a:rPr>
                        <a:t>(21/23)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</a:rPr>
                        <a:t>63,6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</a:rPr>
                        <a:t>(7/11)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</a:rPr>
                        <a:t>75,0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</a:rPr>
                        <a:t>(12/16)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2083449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330927" y="4275173"/>
            <a:ext cx="866912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FR" sz="1600" b="1" dirty="0" smtClean="0"/>
              <a:t>Pas de différence significative </a:t>
            </a:r>
            <a:r>
              <a:rPr lang="fr-FR" sz="1600" dirty="0" smtClean="0"/>
              <a:t>du taux de MIV selon la </a:t>
            </a:r>
            <a:r>
              <a:rPr lang="fr-FR" sz="1600" b="1" dirty="0" smtClean="0"/>
              <a:t>technique de vitrification</a:t>
            </a:r>
            <a:endParaRPr lang="fr-FR" sz="1600" b="1" dirty="0"/>
          </a:p>
        </p:txBody>
      </p:sp>
      <p:sp>
        <p:nvSpPr>
          <p:cNvPr id="7" name="Accolade fermante 6"/>
          <p:cNvSpPr/>
          <p:nvPr/>
        </p:nvSpPr>
        <p:spPr>
          <a:xfrm rot="5400000">
            <a:off x="7016119" y="3297862"/>
            <a:ext cx="481913" cy="1143000"/>
          </a:xfrm>
          <a:prstGeom prst="rightBrace">
            <a:avLst>
              <a:gd name="adj1" fmla="val 3205"/>
              <a:gd name="adj2" fmla="val 5108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318915" y="3907534"/>
            <a:ext cx="1019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p = 0,52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B150-81EE-084C-B61C-356EF32948D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13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Macintosh HD:Users:emmanuelleantoniotti:Desktop:FFER 2022:Edition FFER:FFER:banner_1170x150px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526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Espace réservé du contenu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1442646"/>
              </p:ext>
            </p:extLst>
          </p:nvPr>
        </p:nvGraphicFramePr>
        <p:xfrm>
          <a:off x="994961" y="1343813"/>
          <a:ext cx="6897431" cy="2804160"/>
        </p:xfrm>
        <a:graphic>
          <a:graphicData uri="http://schemas.openxmlformats.org/drawingml/2006/table">
            <a:tbl>
              <a:tblPr firstRow="1" bandRow="1"/>
              <a:tblGrid>
                <a:gridCol w="1390052">
                  <a:extLst>
                    <a:ext uri="{9D8B030D-6E8A-4147-A177-3AD203B41FA5}">
                      <a16:colId xmlns:a16="http://schemas.microsoft.com/office/drawing/2014/main" val="1596783500"/>
                    </a:ext>
                  </a:extLst>
                </a:gridCol>
                <a:gridCol w="1189483">
                  <a:extLst>
                    <a:ext uri="{9D8B030D-6E8A-4147-A177-3AD203B41FA5}">
                      <a16:colId xmlns:a16="http://schemas.microsoft.com/office/drawing/2014/main" val="1133155195"/>
                    </a:ext>
                  </a:extLst>
                </a:gridCol>
                <a:gridCol w="1157526">
                  <a:extLst>
                    <a:ext uri="{9D8B030D-6E8A-4147-A177-3AD203B41FA5}">
                      <a16:colId xmlns:a16="http://schemas.microsoft.com/office/drawing/2014/main" val="1621940381"/>
                    </a:ext>
                  </a:extLst>
                </a:gridCol>
                <a:gridCol w="1018039">
                  <a:extLst>
                    <a:ext uri="{9D8B030D-6E8A-4147-A177-3AD203B41FA5}">
                      <a16:colId xmlns:a16="http://schemas.microsoft.com/office/drawing/2014/main" val="3594755187"/>
                    </a:ext>
                  </a:extLst>
                </a:gridCol>
                <a:gridCol w="1040910">
                  <a:extLst>
                    <a:ext uri="{9D8B030D-6E8A-4147-A177-3AD203B41FA5}">
                      <a16:colId xmlns:a16="http://schemas.microsoft.com/office/drawing/2014/main" val="2708578990"/>
                    </a:ext>
                  </a:extLst>
                </a:gridCol>
                <a:gridCol w="1101421">
                  <a:extLst>
                    <a:ext uri="{9D8B030D-6E8A-4147-A177-3AD203B41FA5}">
                      <a16:colId xmlns:a16="http://schemas.microsoft.com/office/drawing/2014/main" val="2863173174"/>
                    </a:ext>
                  </a:extLst>
                </a:gridCol>
              </a:tblGrid>
              <a:tr h="65443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400" b="1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Groupe</a:t>
                      </a:r>
                      <a:r>
                        <a:rPr lang="en-GB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1 </a:t>
                      </a:r>
                    </a:p>
                    <a:p>
                      <a:pPr algn="ctr"/>
                      <a:r>
                        <a:rPr lang="en-GB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CTRL=FRAIS</a:t>
                      </a:r>
                    </a:p>
                    <a:p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400" b="1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Groupe</a:t>
                      </a:r>
                      <a:r>
                        <a:rPr lang="en-GB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2 </a:t>
                      </a:r>
                    </a:p>
                    <a:p>
                      <a:pPr algn="ctr"/>
                      <a:r>
                        <a:rPr lang="en-GB" sz="1400" b="1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Vitrification</a:t>
                      </a:r>
                      <a:r>
                        <a:rPr lang="en-GB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post-MIV</a:t>
                      </a:r>
                    </a:p>
                    <a:p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400" b="1" dirty="0" err="1" smtClean="0">
                          <a:solidFill>
                            <a:schemeClr val="tx1"/>
                          </a:solidFill>
                        </a:rPr>
                        <a:t>Groupe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</a:rPr>
                        <a:t> 3 </a:t>
                      </a:r>
                    </a:p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chemeClr val="tx1"/>
                          </a:solidFill>
                        </a:rPr>
                        <a:t>Vitrification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chemeClr val="tx1"/>
                          </a:solidFill>
                        </a:rPr>
                        <a:t>pré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</a:rPr>
                        <a:t>-MIV</a:t>
                      </a:r>
                      <a:endParaRPr lang="en-GB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9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465473"/>
                  </a:ext>
                </a:extLst>
              </a:tr>
              <a:tr h="29489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400" dirty="0" smtClean="0"/>
                        <a:t>Vitrification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GAVI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Manuelle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400" b="1" dirty="0" smtClean="0">
                          <a:solidFill>
                            <a:srgbClr val="00B050"/>
                          </a:solidFill>
                        </a:rPr>
                        <a:t>GAVI</a:t>
                      </a:r>
                      <a:endParaRPr lang="fr-FR" sz="1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400" b="1" dirty="0" smtClean="0">
                          <a:solidFill>
                            <a:srgbClr val="00B0F0"/>
                          </a:solidFill>
                        </a:rPr>
                        <a:t>Manuelle</a:t>
                      </a:r>
                      <a:endParaRPr lang="fr-FR" sz="14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5612351"/>
                  </a:ext>
                </a:extLst>
              </a:tr>
              <a:tr h="266620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fr-FR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Taux de MIV (%)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</a:rPr>
                        <a:t>85,7</a:t>
                      </a:r>
                      <a:r>
                        <a:rPr lang="fr-FR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</a:rPr>
                        <a:t> (42/49)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</a:rPr>
                        <a:t>70,4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</a:rPr>
                        <a:t> (19/27)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333656"/>
                  </a:ext>
                </a:extLst>
              </a:tr>
              <a:tr h="48240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</a:rPr>
                        <a:t>77,8 </a:t>
                      </a:r>
                    </a:p>
                    <a:p>
                      <a:pPr algn="ctr"/>
                      <a:r>
                        <a:rPr lang="fr-FR" sz="14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</a:rPr>
                        <a:t>(7/9)</a:t>
                      </a:r>
                      <a:endParaRPr lang="fr-FR" sz="14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</a:rPr>
                        <a:t>82,3</a:t>
                      </a:r>
                      <a:r>
                        <a:rPr lang="fr-FR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fr-FR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</a:rPr>
                        <a:t>(14/17)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</a:rPr>
                        <a:t>91,3</a:t>
                      </a:r>
                      <a:r>
                        <a:rPr lang="fr-FR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</a:rPr>
                        <a:t> (21/23)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</a:rPr>
                        <a:t>63,6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</a:rPr>
                        <a:t>(7/11)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</a:rPr>
                        <a:t>75,0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</a:rPr>
                        <a:t>(12/16)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2083449"/>
                  </a:ext>
                </a:extLst>
              </a:tr>
              <a:tr h="48240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Temps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</a:rPr>
                        <a:t> d’expulsion du 1</a:t>
                      </a:r>
                      <a:r>
                        <a:rPr lang="fr-FR" sz="1400" baseline="30000" dirty="0" smtClean="0">
                          <a:solidFill>
                            <a:schemeClr val="tx1"/>
                          </a:solidFill>
                        </a:rPr>
                        <a:t>er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</a:rPr>
                        <a:t> globule polaire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</a:rPr>
                        <a:t>21,5 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</a:rPr>
                        <a:t>±</a:t>
                      </a:r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</a:rPr>
                        <a:t> 4,9 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</a:rPr>
                        <a:t>21,6  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</a:rPr>
                        <a:t>± </a:t>
                      </a:r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</a:rPr>
                        <a:t>3,8  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+mn-lt"/>
                          <a:ea typeface="Verdana" panose="020B0604030504040204" pitchFamily="34" charset="0"/>
                        </a:rPr>
                        <a:t>22,0 </a:t>
                      </a:r>
                      <a:r>
                        <a:rPr lang="fr-FR" sz="1400" b="0" dirty="0" smtClean="0">
                          <a:latin typeface="+mn-lt"/>
                          <a:ea typeface="Verdana" panose="020B0604030504040204" pitchFamily="34" charset="0"/>
                        </a:rPr>
                        <a:t>±</a:t>
                      </a:r>
                      <a:r>
                        <a:rPr lang="fr-FR" sz="1400" b="1" dirty="0" smtClean="0">
                          <a:latin typeface="+mn-lt"/>
                          <a:ea typeface="Verdana" panose="020B0604030504040204" pitchFamily="34" charset="0"/>
                        </a:rPr>
                        <a:t> 6,3</a:t>
                      </a:r>
                      <a:endParaRPr lang="fr-FR" sz="1400" b="1" dirty="0"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+mn-lt"/>
                          <a:ea typeface="Verdana" panose="020B0604030504040204" pitchFamily="34" charset="0"/>
                        </a:rPr>
                        <a:t>21,3 </a:t>
                      </a:r>
                      <a:r>
                        <a:rPr lang="fr-FR" sz="1400" b="0" dirty="0" smtClean="0">
                          <a:latin typeface="+mn-lt"/>
                          <a:ea typeface="Verdana" panose="020B0604030504040204" pitchFamily="34" charset="0"/>
                        </a:rPr>
                        <a:t>±</a:t>
                      </a:r>
                      <a:r>
                        <a:rPr lang="fr-FR" sz="1400" b="1" dirty="0" smtClean="0">
                          <a:latin typeface="+mn-lt"/>
                          <a:ea typeface="Verdana" panose="020B0604030504040204" pitchFamily="34" charset="0"/>
                        </a:rPr>
                        <a:t> 10,5</a:t>
                      </a:r>
                      <a:endParaRPr lang="fr-FR" sz="1400" b="1" dirty="0"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" y="943703"/>
            <a:ext cx="9143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 smtClean="0">
                <a:solidFill>
                  <a:srgbClr val="002060"/>
                </a:solidFill>
              </a:rPr>
              <a:t>Suivi de la cinétique de MIV</a:t>
            </a:r>
            <a:endParaRPr lang="fr-FR" sz="2000" b="1" u="sng" dirty="0">
              <a:solidFill>
                <a:srgbClr val="00206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9114" y="4456114"/>
            <a:ext cx="866912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FR" sz="1600" b="1" dirty="0" smtClean="0"/>
              <a:t>Pas de différence significative </a:t>
            </a:r>
            <a:r>
              <a:rPr lang="fr-FR" sz="1600" dirty="0" smtClean="0"/>
              <a:t>de la cinétique de MIV selon la </a:t>
            </a:r>
            <a:r>
              <a:rPr lang="fr-FR" sz="1600" b="1" dirty="0" smtClean="0"/>
              <a:t>technique de vitrification</a:t>
            </a:r>
            <a:endParaRPr lang="fr-FR" sz="1600" b="1" dirty="0"/>
          </a:p>
        </p:txBody>
      </p:sp>
      <p:sp>
        <p:nvSpPr>
          <p:cNvPr id="9" name="Accolade fermante 8"/>
          <p:cNvSpPr/>
          <p:nvPr/>
        </p:nvSpPr>
        <p:spPr>
          <a:xfrm rot="5400000">
            <a:off x="6518988" y="3560633"/>
            <a:ext cx="481913" cy="1143000"/>
          </a:xfrm>
          <a:prstGeom prst="rightBrace">
            <a:avLst>
              <a:gd name="adj1" fmla="val 3205"/>
              <a:gd name="adj2" fmla="val 5108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857385" y="4144965"/>
            <a:ext cx="876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p</a:t>
            </a:r>
            <a:r>
              <a:rPr lang="fr-FR" dirty="0" smtClean="0">
                <a:solidFill>
                  <a:srgbClr val="FF0000"/>
                </a:solidFill>
              </a:rPr>
              <a:t> = 0,9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B150-81EE-084C-B61C-356EF32948D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384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Macintosh HD:Users:emmanuelleantoniotti:Desktop:FFER 2022:Edition FFER:FFER:banner_1170x150px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52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contenu 5"/>
          <p:cNvSpPr txBox="1">
            <a:spLocks/>
          </p:cNvSpPr>
          <p:nvPr/>
        </p:nvSpPr>
        <p:spPr>
          <a:xfrm>
            <a:off x="495950" y="1635295"/>
            <a:ext cx="8152099" cy="1255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fr-FR" sz="1800" dirty="0" smtClean="0"/>
              <a:t>Pas de différence significative entre les taux de survie post vitrification manuelle </a:t>
            </a:r>
            <a:r>
              <a:rPr lang="fr-FR" sz="1800" i="1" dirty="0" smtClean="0"/>
              <a:t>vs</a:t>
            </a:r>
            <a:r>
              <a:rPr lang="fr-FR" sz="1800" dirty="0" smtClean="0"/>
              <a:t>. semi-automatique </a:t>
            </a:r>
          </a:p>
          <a:p>
            <a:pPr marL="0" indent="0">
              <a:buNone/>
            </a:pPr>
            <a:r>
              <a:rPr lang="fr-FR" sz="1800" dirty="0" smtClean="0"/>
              <a:t>1</a:t>
            </a:r>
            <a:r>
              <a:rPr lang="fr-FR" sz="1800" baseline="30000" dirty="0" smtClean="0"/>
              <a:t>ère</a:t>
            </a:r>
            <a:r>
              <a:rPr lang="fr-FR" sz="1800" dirty="0" smtClean="0"/>
              <a:t> étude à comparer les 2 techniques sur des ovocytes maturés </a:t>
            </a:r>
            <a:r>
              <a:rPr lang="fr-FR" sz="1800" i="1" dirty="0" smtClean="0"/>
              <a:t>in vitro et sur ovocytes immatures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081637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 smtClean="0">
                <a:solidFill>
                  <a:srgbClr val="002060"/>
                </a:solidFill>
              </a:rPr>
              <a:t>Conclusion</a:t>
            </a:r>
            <a:endParaRPr lang="fr-FR" sz="2000" b="1" u="sng" dirty="0">
              <a:solidFill>
                <a:srgbClr val="00206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15965" t="32475" r="64356" b="27657"/>
          <a:stretch/>
        </p:blipFill>
        <p:spPr>
          <a:xfrm>
            <a:off x="2534699" y="3157334"/>
            <a:ext cx="1179002" cy="134361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/>
          <a:srcRect l="14554" t="30231" r="64876" b="28581"/>
          <a:stretch/>
        </p:blipFill>
        <p:spPr>
          <a:xfrm>
            <a:off x="5061372" y="3157334"/>
            <a:ext cx="1200124" cy="1343618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B150-81EE-084C-B61C-356EF32948DE}" type="slidenum">
              <a:rPr lang="fr-FR" smtClean="0"/>
              <a:t>14</a:t>
            </a:fld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4072040" y="3829143"/>
            <a:ext cx="80256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62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Macintosh HD:Users:emmanuelleantoniotti:Desktop:FFER 2022:Edition FFER:FFER:banner_1170x150px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52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contenu 5"/>
          <p:cNvSpPr txBox="1">
            <a:spLocks/>
          </p:cNvSpPr>
          <p:nvPr/>
        </p:nvSpPr>
        <p:spPr>
          <a:xfrm>
            <a:off x="465628" y="1635295"/>
            <a:ext cx="821270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fr-FR" sz="1800" dirty="0" smtClean="0"/>
              <a:t>Pas de différence significative du taux de MIV selon la technique de vitrification</a:t>
            </a:r>
            <a:endParaRPr lang="fr-FR" sz="1800" i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1081637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 smtClean="0">
                <a:solidFill>
                  <a:srgbClr val="002060"/>
                </a:solidFill>
              </a:rPr>
              <a:t>Conclusion</a:t>
            </a:r>
            <a:endParaRPr lang="fr-FR" sz="2000" b="1" u="sng" dirty="0">
              <a:solidFill>
                <a:srgbClr val="002060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B150-81EE-084C-B61C-356EF32948DE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20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Macintosh HD:Users:emmanuelleantoniotti:Desktop:FFER 2022:Edition FFER:FFER:banner_1170x150px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52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contenu 5"/>
          <p:cNvSpPr txBox="1">
            <a:spLocks/>
          </p:cNvSpPr>
          <p:nvPr/>
        </p:nvSpPr>
        <p:spPr>
          <a:xfrm>
            <a:off x="465628" y="1635295"/>
            <a:ext cx="8212705" cy="1218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fr-FR" sz="1800" dirty="0"/>
              <a:t>Etude la qualité de la </a:t>
            </a:r>
            <a:r>
              <a:rPr lang="fr-FR" sz="1800" dirty="0">
                <a:solidFill>
                  <a:srgbClr val="7030A0"/>
                </a:solidFill>
              </a:rPr>
              <a:t>maturation nucléaire </a:t>
            </a:r>
            <a:r>
              <a:rPr lang="fr-FR" sz="1800" dirty="0"/>
              <a:t>des ovocytes </a:t>
            </a:r>
            <a:endParaRPr lang="fr-FR" sz="1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600" dirty="0" smtClean="0"/>
              <a:t>Fuseau méiotique et alignement des chromosomes (IF)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600" dirty="0" smtClean="0"/>
              <a:t>Ségrégation méiotique (CGH-</a:t>
            </a:r>
            <a:r>
              <a:rPr lang="fr-FR" sz="1600" dirty="0" err="1" smtClean="0"/>
              <a:t>array</a:t>
            </a:r>
            <a:r>
              <a:rPr lang="fr-FR" sz="1600" dirty="0" smtClean="0"/>
              <a:t>)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sz="1400" i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1081637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 smtClean="0">
                <a:solidFill>
                  <a:srgbClr val="002060"/>
                </a:solidFill>
              </a:rPr>
              <a:t>Perspectives</a:t>
            </a:r>
            <a:endParaRPr lang="fr-FR" sz="2000" b="1" u="sng" dirty="0">
              <a:solidFill>
                <a:srgbClr val="002060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B150-81EE-084C-B61C-356EF32948DE}" type="slidenum">
              <a:rPr lang="fr-FR" smtClean="0"/>
              <a:t>16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l="14554" t="30231" r="64876" b="28581"/>
          <a:stretch/>
        </p:blipFill>
        <p:spPr>
          <a:xfrm>
            <a:off x="7064341" y="1703294"/>
            <a:ext cx="961328" cy="108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3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Macintosh HD:Users:emmanuelleantoniotti:Desktop:FFER 2022:Edition FFER:FFER:banner_1170x150px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52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1081637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>
                <a:solidFill>
                  <a:srgbClr val="002060"/>
                </a:solidFill>
              </a:rPr>
              <a:t>Analyse du fuseau méiotique et des chromosomes par IF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651901" y="1495737"/>
            <a:ext cx="584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fr-FR" sz="1600" dirty="0"/>
              <a:t>Morphologie du fuseau </a:t>
            </a:r>
          </a:p>
          <a:p>
            <a:pPr marL="214313" indent="-214313">
              <a:buFontTx/>
              <a:buChar char="-"/>
            </a:pPr>
            <a:r>
              <a:rPr lang="fr-FR" sz="1600" dirty="0"/>
              <a:t>Alignement des chromosomes sur plaque métaphasique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249310" y="2388793"/>
            <a:ext cx="8617983" cy="1716140"/>
            <a:chOff x="247650" y="3867150"/>
            <a:chExt cx="11914606" cy="2430703"/>
          </a:xfrm>
        </p:grpSpPr>
        <p:grpSp>
          <p:nvGrpSpPr>
            <p:cNvPr id="8" name="Groupe 7"/>
            <p:cNvGrpSpPr/>
            <p:nvPr/>
          </p:nvGrpSpPr>
          <p:grpSpPr>
            <a:xfrm>
              <a:off x="247650" y="3867150"/>
              <a:ext cx="8647775" cy="2409637"/>
              <a:chOff x="0" y="0"/>
              <a:chExt cx="6120130" cy="1517650"/>
            </a:xfrm>
          </p:grpSpPr>
          <p:pic>
            <p:nvPicPr>
              <p:cNvPr id="11" name="Imag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6120130" cy="1517650"/>
              </a:xfrm>
              <a:prstGeom prst="rect">
                <a:avLst/>
              </a:prstGeom>
            </p:spPr>
          </p:pic>
          <p:cxnSp>
            <p:nvCxnSpPr>
              <p:cNvPr id="12" name="Connecteur droit avec flèche 11"/>
              <p:cNvCxnSpPr/>
              <p:nvPr/>
            </p:nvCxnSpPr>
            <p:spPr>
              <a:xfrm flipV="1">
                <a:off x="2219498" y="1055716"/>
                <a:ext cx="290830" cy="158115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Zone de texte 2"/>
              <p:cNvSpPr txBox="1">
                <a:spLocks noChangeArrowheads="1"/>
              </p:cNvSpPr>
              <p:nvPr/>
            </p:nvSpPr>
            <p:spPr bwMode="auto">
              <a:xfrm>
                <a:off x="33251" y="257694"/>
                <a:ext cx="307340" cy="436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68580" tIns="34290" rIns="68580" bIns="34290" anchor="t" anchorCtr="0">
                <a:noAutofit/>
              </a:bodyPr>
              <a:lstStyle/>
              <a:p>
                <a:r>
                  <a:rPr lang="fr-FR" sz="1050">
                    <a:solidFill>
                      <a:srgbClr val="FFFF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endParaRPr lang="fr-FR" sz="75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Zone de texte 2"/>
              <p:cNvSpPr txBox="1">
                <a:spLocks noChangeArrowheads="1"/>
              </p:cNvSpPr>
              <p:nvPr/>
            </p:nvSpPr>
            <p:spPr bwMode="auto">
              <a:xfrm>
                <a:off x="2061557" y="174567"/>
                <a:ext cx="307340" cy="436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68580" tIns="34290" rIns="68580" bIns="34290" anchor="t" anchorCtr="0">
                <a:noAutofit/>
              </a:bodyPr>
              <a:lstStyle/>
              <a:p>
                <a:r>
                  <a:rPr lang="fr-FR" sz="1050">
                    <a:solidFill>
                      <a:srgbClr val="FFFF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endParaRPr lang="fr-FR" sz="75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Ellipse 8"/>
            <p:cNvSpPr/>
            <p:nvPr/>
          </p:nvSpPr>
          <p:spPr>
            <a:xfrm>
              <a:off x="401691" y="4172229"/>
              <a:ext cx="1968648" cy="2104558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10" name="Image 9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5425" y="3935191"/>
              <a:ext cx="3266831" cy="2362662"/>
            </a:xfrm>
            <a:prstGeom prst="rect">
              <a:avLst/>
            </a:prstGeom>
          </p:spPr>
        </p:pic>
      </p:grp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B150-81EE-084C-B61C-356EF32948DE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8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Macintosh HD:Users:emmanuelleantoniotti:Desktop:FFER 2022:Edition FFER:FFER:banner_1170x150px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52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B150-81EE-084C-B61C-356EF32948DE}" type="slidenum">
              <a:rPr lang="fr-FR" smtClean="0"/>
              <a:t>18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1081637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 smtClean="0">
                <a:solidFill>
                  <a:srgbClr val="002060"/>
                </a:solidFill>
              </a:rPr>
              <a:t>Evaluation de la ségrégation méiotique par CGH-</a:t>
            </a:r>
            <a:r>
              <a:rPr lang="fr-FR" sz="2000" b="1" u="sng" dirty="0" err="1" smtClean="0">
                <a:solidFill>
                  <a:srgbClr val="002060"/>
                </a:solidFill>
              </a:rPr>
              <a:t>array</a:t>
            </a:r>
            <a:endParaRPr lang="fr-FR" sz="2000" b="1" u="sng" dirty="0">
              <a:solidFill>
                <a:srgbClr val="00206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23611" t="20617" r="25278" b="15679"/>
          <a:stretch/>
        </p:blipFill>
        <p:spPr>
          <a:xfrm>
            <a:off x="184174" y="1743281"/>
            <a:ext cx="4498201" cy="31536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95668" y="2363171"/>
            <a:ext cx="38115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b="1" dirty="0"/>
              <a:t>Détection de profils chromosomiques</a:t>
            </a:r>
          </a:p>
          <a:p>
            <a:r>
              <a:rPr lang="fr-FR" sz="1500" dirty="0"/>
              <a:t> </a:t>
            </a:r>
          </a:p>
          <a:p>
            <a:r>
              <a:rPr lang="fr-FR" sz="1500" dirty="0"/>
              <a:t>Si déséquilibre chromosomique:</a:t>
            </a:r>
          </a:p>
          <a:p>
            <a:r>
              <a:rPr lang="fr-FR" sz="1500" dirty="0">
                <a:cs typeface="Arial" panose="020B0604020202020204" pitchFamily="34" charset="0"/>
              </a:rPr>
              <a:t>→ </a:t>
            </a:r>
            <a:r>
              <a:rPr lang="fr-FR" sz="1500" dirty="0"/>
              <a:t>Mise en parallèle des profils chromosomiques ovocyte / globule polaire </a:t>
            </a:r>
          </a:p>
          <a:p>
            <a:r>
              <a:rPr lang="fr-FR" sz="1500" dirty="0">
                <a:cs typeface="Arial" panose="020B0604020202020204" pitchFamily="34" charset="0"/>
              </a:rPr>
              <a:t>→ </a:t>
            </a:r>
            <a:r>
              <a:rPr lang="fr-FR" sz="1500" dirty="0"/>
              <a:t>profils respectifs complémentaires ?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0B7671D1-8D0E-436E-A1B0-E5D098BFA3F3}"/>
              </a:ext>
            </a:extLst>
          </p:cNvPr>
          <p:cNvGrpSpPr/>
          <p:nvPr/>
        </p:nvGrpSpPr>
        <p:grpSpPr>
          <a:xfrm>
            <a:off x="7034751" y="1545598"/>
            <a:ext cx="484498" cy="479324"/>
            <a:chOff x="8753665" y="2861711"/>
            <a:chExt cx="2217879" cy="2113045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2CFA2545-4114-4F6D-BAA5-68DB0436C57C}"/>
                </a:ext>
              </a:extLst>
            </p:cNvPr>
            <p:cNvSpPr/>
            <p:nvPr/>
          </p:nvSpPr>
          <p:spPr>
            <a:xfrm>
              <a:off x="8812845" y="3068423"/>
              <a:ext cx="1650627" cy="1607589"/>
            </a:xfrm>
            <a:prstGeom prst="ellipse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 dirty="0">
                <a:latin typeface="+mj-lt"/>
              </a:endParaRP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E08D370E-F6B1-4E70-830D-47AE113517DE}"/>
                </a:ext>
              </a:extLst>
            </p:cNvPr>
            <p:cNvSpPr/>
            <p:nvPr/>
          </p:nvSpPr>
          <p:spPr>
            <a:xfrm>
              <a:off x="10315829" y="4204959"/>
              <a:ext cx="434382" cy="423055"/>
            </a:xfrm>
            <a:prstGeom prst="ellipse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 dirty="0">
                <a:latin typeface="+mj-lt"/>
              </a:endParaRP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DE14732D-F2C8-492F-BB03-CF13FB906784}"/>
                </a:ext>
              </a:extLst>
            </p:cNvPr>
            <p:cNvSpPr/>
            <p:nvPr/>
          </p:nvSpPr>
          <p:spPr>
            <a:xfrm>
              <a:off x="10402555" y="4298738"/>
              <a:ext cx="260930" cy="237099"/>
            </a:xfrm>
            <a:prstGeom prst="ellipse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 dirty="0">
                <a:latin typeface="+mj-lt"/>
              </a:endParaRP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88EC045E-5B07-4A9E-8CAE-3AB3D044D42B}"/>
                </a:ext>
              </a:extLst>
            </p:cNvPr>
            <p:cNvSpPr/>
            <p:nvPr/>
          </p:nvSpPr>
          <p:spPr>
            <a:xfrm>
              <a:off x="8753665" y="2861711"/>
              <a:ext cx="2217879" cy="2113045"/>
            </a:xfrm>
            <a:prstGeom prst="ellipse">
              <a:avLst/>
            </a:prstGeom>
            <a:noFill/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050" dirty="0">
                <a:latin typeface="+mj-lt"/>
              </a:endParaRPr>
            </a:p>
          </p:txBody>
        </p: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0C0C476B-33A3-4DC4-A652-1E38D657A3CF}"/>
                </a:ext>
              </a:extLst>
            </p:cNvPr>
            <p:cNvGrpSpPr/>
            <p:nvPr/>
          </p:nvGrpSpPr>
          <p:grpSpPr>
            <a:xfrm rot="19644492">
              <a:off x="9888881" y="3950298"/>
              <a:ext cx="441269" cy="397841"/>
              <a:chOff x="9546743" y="2325542"/>
              <a:chExt cx="441269" cy="397841"/>
            </a:xfrm>
          </p:grpSpPr>
          <p:grpSp>
            <p:nvGrpSpPr>
              <p:cNvPr id="15" name="Groupe 14">
                <a:extLst>
                  <a:ext uri="{FF2B5EF4-FFF2-40B4-BE49-F238E27FC236}">
                    <a16:creationId xmlns:a16="http://schemas.microsoft.com/office/drawing/2014/main" id="{86B09F9E-0FA2-4CE1-9D1B-F20718162D2C}"/>
                  </a:ext>
                </a:extLst>
              </p:cNvPr>
              <p:cNvGrpSpPr/>
              <p:nvPr/>
            </p:nvGrpSpPr>
            <p:grpSpPr>
              <a:xfrm>
                <a:off x="9605646" y="2325542"/>
                <a:ext cx="316421" cy="397841"/>
                <a:chOff x="6922514" y="3017963"/>
                <a:chExt cx="191060" cy="252467"/>
              </a:xfrm>
            </p:grpSpPr>
            <p:grpSp>
              <p:nvGrpSpPr>
                <p:cNvPr id="22" name="Groupe 21">
                  <a:extLst>
                    <a:ext uri="{FF2B5EF4-FFF2-40B4-BE49-F238E27FC236}">
                      <a16:creationId xmlns:a16="http://schemas.microsoft.com/office/drawing/2014/main" id="{5A18F3D6-8AE4-425E-B8F3-DEE93491112B}"/>
                    </a:ext>
                  </a:extLst>
                </p:cNvPr>
                <p:cNvGrpSpPr/>
                <p:nvPr/>
              </p:nvGrpSpPr>
              <p:grpSpPr>
                <a:xfrm>
                  <a:off x="6922514" y="3017963"/>
                  <a:ext cx="191060" cy="252467"/>
                  <a:chOff x="2567123" y="5677746"/>
                  <a:chExt cx="159447" cy="204025"/>
                </a:xfrm>
              </p:grpSpPr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3D8E8455-20E7-41E2-8A23-478F349ED5D1}"/>
                      </a:ext>
                    </a:extLst>
                  </p:cNvPr>
                  <p:cNvSpPr/>
                  <p:nvPr/>
                </p:nvSpPr>
                <p:spPr>
                  <a:xfrm rot="17566624">
                    <a:off x="2568747" y="5700896"/>
                    <a:ext cx="156199" cy="159447"/>
                  </a:xfrm>
                  <a:prstGeom prst="rect">
                    <a:avLst/>
                  </a:prstGeom>
                  <a:noFill/>
                  <a:ln w="12700">
                    <a:solidFill>
                      <a:srgbClr val="00B050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050">
                      <a:latin typeface="+mj-lt"/>
                    </a:endParaRPr>
                  </a:p>
                </p:txBody>
              </p:sp>
              <p:cxnSp>
                <p:nvCxnSpPr>
                  <p:cNvPr id="25" name="Connecteur droit 24">
                    <a:extLst>
                      <a:ext uri="{FF2B5EF4-FFF2-40B4-BE49-F238E27FC236}">
                        <a16:creationId xmlns:a16="http://schemas.microsoft.com/office/drawing/2014/main" id="{FE4ED944-CFFA-4A14-AFF1-2FCDDFCBC7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90863" y="5677746"/>
                    <a:ext cx="15086" cy="109268"/>
                  </a:xfrm>
                  <a:prstGeom prst="lin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Connecteur droit 25">
                    <a:extLst>
                      <a:ext uri="{FF2B5EF4-FFF2-40B4-BE49-F238E27FC236}">
                        <a16:creationId xmlns:a16="http://schemas.microsoft.com/office/drawing/2014/main" id="{7552BD39-9A2F-4BB6-8977-AA54993D8B7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90864" y="5787014"/>
                    <a:ext cx="99173" cy="93646"/>
                  </a:xfrm>
                  <a:prstGeom prst="lin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Connecteur droit 26">
                    <a:extLst>
                      <a:ext uri="{FF2B5EF4-FFF2-40B4-BE49-F238E27FC236}">
                        <a16:creationId xmlns:a16="http://schemas.microsoft.com/office/drawing/2014/main" id="{9260E00B-3858-4402-918E-97C43F6DF51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604124" y="5679431"/>
                    <a:ext cx="89719" cy="70846"/>
                  </a:xfrm>
                  <a:prstGeom prst="lin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Connecteur droit 27">
                    <a:extLst>
                      <a:ext uri="{FF2B5EF4-FFF2-40B4-BE49-F238E27FC236}">
                        <a16:creationId xmlns:a16="http://schemas.microsoft.com/office/drawing/2014/main" id="{5425403B-722E-47EC-9630-8E22FED4FA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686392" y="5750277"/>
                    <a:ext cx="7451" cy="131494"/>
                  </a:xfrm>
                  <a:prstGeom prst="lin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3" name="Connecteur droit 22">
                  <a:extLst>
                    <a:ext uri="{FF2B5EF4-FFF2-40B4-BE49-F238E27FC236}">
                      <a16:creationId xmlns:a16="http://schemas.microsoft.com/office/drawing/2014/main" id="{E16CEC08-3F5F-42F4-A4F1-880EF34EB9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68035" y="3017963"/>
                  <a:ext cx="100841" cy="251093"/>
                </a:xfrm>
                <a:prstGeom prst="lin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e 15">
                <a:extLst>
                  <a:ext uri="{FF2B5EF4-FFF2-40B4-BE49-F238E27FC236}">
                    <a16:creationId xmlns:a16="http://schemas.microsoft.com/office/drawing/2014/main" id="{9AF8AF40-A6DB-4420-95D5-C5181C06A223}"/>
                  </a:ext>
                </a:extLst>
              </p:cNvPr>
              <p:cNvGrpSpPr/>
              <p:nvPr/>
            </p:nvGrpSpPr>
            <p:grpSpPr>
              <a:xfrm rot="215436">
                <a:off x="9760252" y="2404684"/>
                <a:ext cx="227760" cy="141695"/>
                <a:chOff x="11565353" y="2469758"/>
                <a:chExt cx="255198" cy="149350"/>
              </a:xfrm>
            </p:grpSpPr>
            <p:cxnSp>
              <p:nvCxnSpPr>
                <p:cNvPr id="20" name="Connecteur droit 19">
                  <a:extLst>
                    <a:ext uri="{FF2B5EF4-FFF2-40B4-BE49-F238E27FC236}">
                      <a16:creationId xmlns:a16="http://schemas.microsoft.com/office/drawing/2014/main" id="{A99748E9-B74F-4021-8D88-643B4B1DC7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599709" y="2469758"/>
                  <a:ext cx="186486" cy="14935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necteur droit 20">
                  <a:extLst>
                    <a:ext uri="{FF2B5EF4-FFF2-40B4-BE49-F238E27FC236}">
                      <a16:creationId xmlns:a16="http://schemas.microsoft.com/office/drawing/2014/main" id="{2E1425FF-6773-43FC-BEAA-241797B78E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565353" y="2531629"/>
                  <a:ext cx="255198" cy="2560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e 16">
                <a:extLst>
                  <a:ext uri="{FF2B5EF4-FFF2-40B4-BE49-F238E27FC236}">
                    <a16:creationId xmlns:a16="http://schemas.microsoft.com/office/drawing/2014/main" id="{B66F9A9B-32AE-4DEC-84E7-6320B6C9DBCC}"/>
                  </a:ext>
                </a:extLst>
              </p:cNvPr>
              <p:cNvGrpSpPr/>
              <p:nvPr/>
            </p:nvGrpSpPr>
            <p:grpSpPr>
              <a:xfrm>
                <a:off x="9546743" y="2480056"/>
                <a:ext cx="225758" cy="126901"/>
                <a:chOff x="11565353" y="2469758"/>
                <a:chExt cx="255198" cy="149350"/>
              </a:xfrm>
            </p:grpSpPr>
            <p:cxnSp>
              <p:nvCxnSpPr>
                <p:cNvPr id="18" name="Connecteur droit 17">
                  <a:extLst>
                    <a:ext uri="{FF2B5EF4-FFF2-40B4-BE49-F238E27FC236}">
                      <a16:creationId xmlns:a16="http://schemas.microsoft.com/office/drawing/2014/main" id="{33104093-3848-4197-92FC-35EE30D96E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599709" y="2469758"/>
                  <a:ext cx="186486" cy="14935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necteur droit 18">
                  <a:extLst>
                    <a:ext uri="{FF2B5EF4-FFF2-40B4-BE49-F238E27FC236}">
                      <a16:creationId xmlns:a16="http://schemas.microsoft.com/office/drawing/2014/main" id="{C4A427B6-6702-4416-96E5-1559BE615D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565353" y="2531629"/>
                  <a:ext cx="255198" cy="2560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0B7671D1-8D0E-436E-A1B0-E5D098BFA3F3}"/>
              </a:ext>
            </a:extLst>
          </p:cNvPr>
          <p:cNvGrpSpPr/>
          <p:nvPr/>
        </p:nvGrpSpPr>
        <p:grpSpPr>
          <a:xfrm>
            <a:off x="8010818" y="1319107"/>
            <a:ext cx="484498" cy="705815"/>
            <a:chOff x="8753665" y="2861711"/>
            <a:chExt cx="2217879" cy="3111501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2CFA2545-4114-4F6D-BAA5-68DB0436C57C}"/>
                </a:ext>
              </a:extLst>
            </p:cNvPr>
            <p:cNvSpPr/>
            <p:nvPr/>
          </p:nvSpPr>
          <p:spPr>
            <a:xfrm>
              <a:off x="8812845" y="3068423"/>
              <a:ext cx="1650627" cy="1607589"/>
            </a:xfrm>
            <a:prstGeom prst="ellipse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 dirty="0">
                <a:latin typeface="+mj-lt"/>
              </a:endParaRPr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E08D370E-F6B1-4E70-830D-47AE113517DE}"/>
                </a:ext>
              </a:extLst>
            </p:cNvPr>
            <p:cNvSpPr/>
            <p:nvPr/>
          </p:nvSpPr>
          <p:spPr>
            <a:xfrm>
              <a:off x="8969734" y="5550156"/>
              <a:ext cx="434384" cy="423056"/>
            </a:xfrm>
            <a:prstGeom prst="ellipse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 dirty="0">
                <a:latin typeface="+mj-lt"/>
              </a:endParaRPr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88EC045E-5B07-4A9E-8CAE-3AB3D044D42B}"/>
                </a:ext>
              </a:extLst>
            </p:cNvPr>
            <p:cNvSpPr/>
            <p:nvPr/>
          </p:nvSpPr>
          <p:spPr>
            <a:xfrm>
              <a:off x="8753665" y="2861711"/>
              <a:ext cx="2217879" cy="2113045"/>
            </a:xfrm>
            <a:prstGeom prst="ellipse">
              <a:avLst/>
            </a:prstGeom>
            <a:noFill/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050" dirty="0">
                <a:latin typeface="+mj-lt"/>
              </a:endParaRPr>
            </a:p>
          </p:txBody>
        </p:sp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id="{0C0C476B-33A3-4DC4-A652-1E38D657A3CF}"/>
                </a:ext>
              </a:extLst>
            </p:cNvPr>
            <p:cNvGrpSpPr/>
            <p:nvPr/>
          </p:nvGrpSpPr>
          <p:grpSpPr>
            <a:xfrm rot="19644492">
              <a:off x="9888881" y="3950298"/>
              <a:ext cx="441269" cy="397841"/>
              <a:chOff x="9546743" y="2325542"/>
              <a:chExt cx="441269" cy="397841"/>
            </a:xfrm>
          </p:grpSpPr>
          <p:grpSp>
            <p:nvGrpSpPr>
              <p:cNvPr id="34" name="Groupe 33">
                <a:extLst>
                  <a:ext uri="{FF2B5EF4-FFF2-40B4-BE49-F238E27FC236}">
                    <a16:creationId xmlns:a16="http://schemas.microsoft.com/office/drawing/2014/main" id="{86B09F9E-0FA2-4CE1-9D1B-F20718162D2C}"/>
                  </a:ext>
                </a:extLst>
              </p:cNvPr>
              <p:cNvGrpSpPr/>
              <p:nvPr/>
            </p:nvGrpSpPr>
            <p:grpSpPr>
              <a:xfrm>
                <a:off x="9605646" y="2325542"/>
                <a:ext cx="316421" cy="397841"/>
                <a:chOff x="6922514" y="3017963"/>
                <a:chExt cx="191060" cy="252467"/>
              </a:xfrm>
            </p:grpSpPr>
            <p:grpSp>
              <p:nvGrpSpPr>
                <p:cNvPr id="41" name="Groupe 40">
                  <a:extLst>
                    <a:ext uri="{FF2B5EF4-FFF2-40B4-BE49-F238E27FC236}">
                      <a16:creationId xmlns:a16="http://schemas.microsoft.com/office/drawing/2014/main" id="{5A18F3D6-8AE4-425E-B8F3-DEE93491112B}"/>
                    </a:ext>
                  </a:extLst>
                </p:cNvPr>
                <p:cNvGrpSpPr/>
                <p:nvPr/>
              </p:nvGrpSpPr>
              <p:grpSpPr>
                <a:xfrm>
                  <a:off x="6922514" y="3017963"/>
                  <a:ext cx="191060" cy="252467"/>
                  <a:chOff x="2567123" y="5677746"/>
                  <a:chExt cx="159447" cy="204025"/>
                </a:xfrm>
              </p:grpSpPr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3D8E8455-20E7-41E2-8A23-478F349ED5D1}"/>
                      </a:ext>
                    </a:extLst>
                  </p:cNvPr>
                  <p:cNvSpPr/>
                  <p:nvPr/>
                </p:nvSpPr>
                <p:spPr>
                  <a:xfrm rot="17566624">
                    <a:off x="2568747" y="5700896"/>
                    <a:ext cx="156199" cy="159447"/>
                  </a:xfrm>
                  <a:prstGeom prst="rect">
                    <a:avLst/>
                  </a:prstGeom>
                  <a:noFill/>
                  <a:ln w="12700">
                    <a:solidFill>
                      <a:srgbClr val="00B050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050">
                      <a:latin typeface="+mj-lt"/>
                    </a:endParaRPr>
                  </a:p>
                </p:txBody>
              </p:sp>
              <p:cxnSp>
                <p:nvCxnSpPr>
                  <p:cNvPr id="44" name="Connecteur droit 43">
                    <a:extLst>
                      <a:ext uri="{FF2B5EF4-FFF2-40B4-BE49-F238E27FC236}">
                        <a16:creationId xmlns:a16="http://schemas.microsoft.com/office/drawing/2014/main" id="{FE4ED944-CFFA-4A14-AFF1-2FCDDFCBC7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90863" y="5677746"/>
                    <a:ext cx="15086" cy="109268"/>
                  </a:xfrm>
                  <a:prstGeom prst="lin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Connecteur droit 44">
                    <a:extLst>
                      <a:ext uri="{FF2B5EF4-FFF2-40B4-BE49-F238E27FC236}">
                        <a16:creationId xmlns:a16="http://schemas.microsoft.com/office/drawing/2014/main" id="{7552BD39-9A2F-4BB6-8977-AA54993D8B7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90864" y="5787014"/>
                    <a:ext cx="99173" cy="93646"/>
                  </a:xfrm>
                  <a:prstGeom prst="lin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Connecteur droit 45">
                    <a:extLst>
                      <a:ext uri="{FF2B5EF4-FFF2-40B4-BE49-F238E27FC236}">
                        <a16:creationId xmlns:a16="http://schemas.microsoft.com/office/drawing/2014/main" id="{9260E00B-3858-4402-918E-97C43F6DF51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604124" y="5679431"/>
                    <a:ext cx="89719" cy="70846"/>
                  </a:xfrm>
                  <a:prstGeom prst="lin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Connecteur droit 46">
                    <a:extLst>
                      <a:ext uri="{FF2B5EF4-FFF2-40B4-BE49-F238E27FC236}">
                        <a16:creationId xmlns:a16="http://schemas.microsoft.com/office/drawing/2014/main" id="{5425403B-722E-47EC-9630-8E22FED4FA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686392" y="5750277"/>
                    <a:ext cx="7451" cy="131494"/>
                  </a:xfrm>
                  <a:prstGeom prst="lin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2" name="Connecteur droit 41">
                  <a:extLst>
                    <a:ext uri="{FF2B5EF4-FFF2-40B4-BE49-F238E27FC236}">
                      <a16:creationId xmlns:a16="http://schemas.microsoft.com/office/drawing/2014/main" id="{E16CEC08-3F5F-42F4-A4F1-880EF34EB9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68035" y="3017963"/>
                  <a:ext cx="100841" cy="251093"/>
                </a:xfrm>
                <a:prstGeom prst="lin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oupe 34">
                <a:extLst>
                  <a:ext uri="{FF2B5EF4-FFF2-40B4-BE49-F238E27FC236}">
                    <a16:creationId xmlns:a16="http://schemas.microsoft.com/office/drawing/2014/main" id="{9AF8AF40-A6DB-4420-95D5-C5181C06A223}"/>
                  </a:ext>
                </a:extLst>
              </p:cNvPr>
              <p:cNvGrpSpPr/>
              <p:nvPr/>
            </p:nvGrpSpPr>
            <p:grpSpPr>
              <a:xfrm rot="215436">
                <a:off x="9760252" y="2404684"/>
                <a:ext cx="227760" cy="141695"/>
                <a:chOff x="11565353" y="2469758"/>
                <a:chExt cx="255198" cy="149350"/>
              </a:xfrm>
            </p:grpSpPr>
            <p:cxnSp>
              <p:nvCxnSpPr>
                <p:cNvPr id="39" name="Connecteur droit 38">
                  <a:extLst>
                    <a:ext uri="{FF2B5EF4-FFF2-40B4-BE49-F238E27FC236}">
                      <a16:creationId xmlns:a16="http://schemas.microsoft.com/office/drawing/2014/main" id="{A99748E9-B74F-4021-8D88-643B4B1DC7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599709" y="2469758"/>
                  <a:ext cx="186486" cy="14935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necteur droit 39">
                  <a:extLst>
                    <a:ext uri="{FF2B5EF4-FFF2-40B4-BE49-F238E27FC236}">
                      <a16:creationId xmlns:a16="http://schemas.microsoft.com/office/drawing/2014/main" id="{2E1425FF-6773-43FC-BEAA-241797B78E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565353" y="2531629"/>
                  <a:ext cx="255198" cy="2560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oupe 35">
                <a:extLst>
                  <a:ext uri="{FF2B5EF4-FFF2-40B4-BE49-F238E27FC236}">
                    <a16:creationId xmlns:a16="http://schemas.microsoft.com/office/drawing/2014/main" id="{B66F9A9B-32AE-4DEC-84E7-6320B6C9DBCC}"/>
                  </a:ext>
                </a:extLst>
              </p:cNvPr>
              <p:cNvGrpSpPr/>
              <p:nvPr/>
            </p:nvGrpSpPr>
            <p:grpSpPr>
              <a:xfrm>
                <a:off x="9546743" y="2480056"/>
                <a:ext cx="225758" cy="126901"/>
                <a:chOff x="11565353" y="2469758"/>
                <a:chExt cx="255198" cy="149350"/>
              </a:xfrm>
            </p:grpSpPr>
            <p:cxnSp>
              <p:nvCxnSpPr>
                <p:cNvPr id="37" name="Connecteur droit 36">
                  <a:extLst>
                    <a:ext uri="{FF2B5EF4-FFF2-40B4-BE49-F238E27FC236}">
                      <a16:creationId xmlns:a16="http://schemas.microsoft.com/office/drawing/2014/main" id="{33104093-3848-4197-92FC-35EE30D96E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599709" y="2469758"/>
                  <a:ext cx="186486" cy="14935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necteur droit 37">
                  <a:extLst>
                    <a:ext uri="{FF2B5EF4-FFF2-40B4-BE49-F238E27FC236}">
                      <a16:creationId xmlns:a16="http://schemas.microsoft.com/office/drawing/2014/main" id="{C4A427B6-6702-4416-96E5-1559BE615D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565353" y="2531629"/>
                  <a:ext cx="255198" cy="2560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8" name="Ellipse 47">
            <a:extLst>
              <a:ext uri="{FF2B5EF4-FFF2-40B4-BE49-F238E27FC236}">
                <a16:creationId xmlns:a16="http://schemas.microsoft.com/office/drawing/2014/main" id="{DE14732D-F2C8-492F-BB03-CF13FB906784}"/>
              </a:ext>
            </a:extLst>
          </p:cNvPr>
          <p:cNvSpPr/>
          <p:nvPr/>
        </p:nvSpPr>
        <p:spPr>
          <a:xfrm>
            <a:off x="8063913" y="1957978"/>
            <a:ext cx="57001" cy="53784"/>
          </a:xfrm>
          <a:prstGeom prst="ellipse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dirty="0">
              <a:latin typeface="+mj-lt"/>
            </a:endParaRPr>
          </a:p>
        </p:txBody>
      </p:sp>
      <p:cxnSp>
        <p:nvCxnSpPr>
          <p:cNvPr id="49" name="Connecteur droit avec flèche 48"/>
          <p:cNvCxnSpPr/>
          <p:nvPr/>
        </p:nvCxnSpPr>
        <p:spPr>
          <a:xfrm flipV="1">
            <a:off x="7622381" y="1650540"/>
            <a:ext cx="314325" cy="1347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7622381" y="1830214"/>
            <a:ext cx="383919" cy="1269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6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Macintosh HD:Users:emmanuelleantoniotti:Desktop:FFER 2022:Edition FFER:FFER:banner_1170x150px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52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B150-81EE-084C-B61C-356EF32948DE}" type="slidenum">
              <a:rPr lang="fr-FR" smtClean="0"/>
              <a:t>19</a:t>
            </a:fld>
            <a:endParaRPr lang="fr-FR" dirty="0"/>
          </a:p>
        </p:txBody>
      </p:sp>
      <p:sp>
        <p:nvSpPr>
          <p:cNvPr id="51" name="ZoneTexte 50"/>
          <p:cNvSpPr txBox="1"/>
          <p:nvPr/>
        </p:nvSpPr>
        <p:spPr>
          <a:xfrm>
            <a:off x="0" y="115780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002060"/>
                </a:solidFill>
              </a:rPr>
              <a:t>Merci de votre attention</a:t>
            </a:r>
            <a:endParaRPr lang="fr-FR" sz="2400" dirty="0">
              <a:solidFill>
                <a:srgbClr val="00206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917" y="1677638"/>
            <a:ext cx="4924165" cy="308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3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Macintosh HD:Users:emmanuelleantoniotti:Desktop:FFER 2022:Edition FFER:FFER:banner_1170x150px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52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contenu 2"/>
          <p:cNvSpPr txBox="1">
            <a:spLocks/>
          </p:cNvSpPr>
          <p:nvPr/>
        </p:nvSpPr>
        <p:spPr>
          <a:xfrm>
            <a:off x="495297" y="1360229"/>
            <a:ext cx="7856224" cy="3159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121921" y="990606"/>
            <a:ext cx="9265921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u="sng" dirty="0" smtClean="0">
                <a:solidFill>
                  <a:srgbClr val="002060"/>
                </a:solidFill>
                <a:latin typeface="+mn-lt"/>
              </a:rPr>
              <a:t>Liens et conflits d’intérêts</a:t>
            </a:r>
            <a:endParaRPr lang="fr-FR" sz="2000" b="1" u="sng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58834" y="1802674"/>
            <a:ext cx="6627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Pas de conflit d’intérêt</a:t>
            </a: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B150-81EE-084C-B61C-356EF32948D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98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B150-81EE-084C-B61C-356EF32948DE}" type="slidenum">
              <a:rPr lang="fr-FR" smtClean="0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352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Macintosh HD:Users:emmanuelleantoniotti:Desktop:FFER 2022:Edition FFER:FFER:banner_1170x150px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52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B150-81EE-084C-B61C-356EF32948DE}" type="slidenum">
              <a:rPr lang="fr-FR" smtClean="0"/>
              <a:t>21</a:t>
            </a:fld>
            <a:endParaRPr lang="fr-FR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288341"/>
              </p:ext>
            </p:extLst>
          </p:nvPr>
        </p:nvGraphicFramePr>
        <p:xfrm>
          <a:off x="1182768" y="1521543"/>
          <a:ext cx="4865258" cy="3394073"/>
        </p:xfrm>
        <a:graphic>
          <a:graphicData uri="http://schemas.openxmlformats.org/drawingml/2006/table">
            <a:tbl>
              <a:tblPr/>
              <a:tblGrid>
                <a:gridCol w="1385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7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7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70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70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70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70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0541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192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Intitulé 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Quantité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PRIX UNITAIRE</a:t>
                      </a:r>
                      <a:b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H.T.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REMISE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PRIX UNITAIRE</a:t>
                      </a:r>
                      <a:b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H.T. REMISE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PRIX UNITAIRE</a:t>
                      </a:r>
                      <a:b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TTC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PRIX TOTAL TTC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325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Débouche Tubes GAVI, par 250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UEEIGA07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€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€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€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325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Pods GAVI, par 20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UEEIGA01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280,00 €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238,00 €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285,60 €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1 142,40 €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325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 &amp; Seal GAVI, par 20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UEEIGA38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280,00 €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238,00 €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285,60 €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2 284,80 €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4325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Cartouches de Milieux GAVI, par 20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UEEIGA04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560,00 €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476,00 €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571,20 €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4 569,60 €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4325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Vitbase, 20mL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UEEIGM11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23,00 €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19,55 €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23,46 €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187,68 €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054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Kit de réchauffage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UEEIGM10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260,00 €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221,00 €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265,20 €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0,00 €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4325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4325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8184,48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4325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4325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4325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4325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0541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9192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Intitulé 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Quantité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PRIX UNITAIRE</a:t>
                      </a:r>
                      <a:b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H.T. 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PRIX TOTAL TTC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PRIX TOTAL TTC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4325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MANUELLE VITROLIFE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4325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KIT vitrification 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193,00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231,60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3474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4325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KIT réchauffement 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193,00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231,60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3474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054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paillettes par 20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219,11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262,94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262,9368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24325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24325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24325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7210,9368</a:t>
                      </a: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1081637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u="sng" smtClean="0">
                <a:solidFill>
                  <a:srgbClr val="002060"/>
                </a:solidFill>
              </a:rPr>
              <a:t>Analyse </a:t>
            </a:r>
            <a:r>
              <a:rPr lang="fr-FR" sz="2000" b="1" u="sng" smtClean="0">
                <a:solidFill>
                  <a:srgbClr val="002060"/>
                </a:solidFill>
              </a:rPr>
              <a:t>médico-économique</a:t>
            </a:r>
            <a:endParaRPr lang="fr-FR" sz="2000" b="1" u="sng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98942" y="2834640"/>
            <a:ext cx="590843" cy="32355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938954" y="4684542"/>
            <a:ext cx="752621" cy="35656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041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Macintosh HD:Users:emmanuelleantoniotti:Desktop:FFER 2022:Edition FFER:FFER:banner_1170x150px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52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contenu 2"/>
          <p:cNvSpPr txBox="1">
            <a:spLocks/>
          </p:cNvSpPr>
          <p:nvPr/>
        </p:nvSpPr>
        <p:spPr>
          <a:xfrm>
            <a:off x="495297" y="1360229"/>
            <a:ext cx="7856224" cy="3159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r>
              <a:rPr lang="fr-FR" sz="1600" dirty="0" smtClean="0"/>
              <a:t>Technique de référence utilisée en laboratoire d’AMP :  </a:t>
            </a:r>
            <a:r>
              <a:rPr lang="fr-FR" sz="1600" dirty="0" smtClean="0">
                <a:solidFill>
                  <a:srgbClr val="00B0F0"/>
                </a:solidFill>
              </a:rPr>
              <a:t>vitrification manuelle</a:t>
            </a:r>
          </a:p>
          <a:p>
            <a:pPr marL="0" indent="0">
              <a:buNone/>
            </a:pPr>
            <a:r>
              <a:rPr lang="fr-FR" sz="1600" dirty="0" smtClean="0">
                <a:cs typeface="Arial" panose="020B0604020202020204" pitchFamily="34" charset="0"/>
              </a:rPr>
              <a:t>→</a:t>
            </a:r>
            <a:r>
              <a:rPr lang="fr-FR" sz="1600" dirty="0" smtClean="0"/>
              <a:t> Appareil de </a:t>
            </a:r>
            <a:r>
              <a:rPr lang="fr-FR" sz="1600" dirty="0" smtClean="0">
                <a:solidFill>
                  <a:srgbClr val="00B050"/>
                </a:solidFill>
              </a:rPr>
              <a:t>vitrification semi-automatique GAVI® </a:t>
            </a:r>
            <a:r>
              <a:rPr lang="fr-FR" sz="1600" dirty="0" smtClean="0"/>
              <a:t>(Merck)</a:t>
            </a:r>
          </a:p>
          <a:p>
            <a:r>
              <a:rPr lang="fr-FR" sz="1600" dirty="0" smtClean="0"/>
              <a:t>Reproductibilité et taux de grossesse similaire (embryons) (</a:t>
            </a:r>
            <a:r>
              <a:rPr lang="en-GB" sz="1600" dirty="0" smtClean="0">
                <a:cs typeface="Times New Roman" panose="02020603050405020304" pitchFamily="18" charset="0"/>
              </a:rPr>
              <a:t>Dal Canto </a:t>
            </a:r>
            <a:r>
              <a:rPr lang="en-GB" sz="1600" i="1" dirty="0">
                <a:cs typeface="Times New Roman" panose="02020603050405020304" pitchFamily="18" charset="0"/>
              </a:rPr>
              <a:t>et al.</a:t>
            </a:r>
            <a:r>
              <a:rPr lang="en-GB" sz="1600" dirty="0">
                <a:cs typeface="Times New Roman" panose="02020603050405020304" pitchFamily="18" charset="0"/>
              </a:rPr>
              <a:t> </a:t>
            </a:r>
            <a:r>
              <a:rPr lang="en-GB" sz="1600" dirty="0" smtClean="0">
                <a:cs typeface="Times New Roman" panose="02020603050405020304" pitchFamily="18" charset="0"/>
              </a:rPr>
              <a:t>2019 – Miwa </a:t>
            </a:r>
            <a:r>
              <a:rPr lang="en-GB" sz="1600" i="1" dirty="0" smtClean="0">
                <a:cs typeface="Times New Roman" panose="02020603050405020304" pitchFamily="18" charset="0"/>
              </a:rPr>
              <a:t>et al</a:t>
            </a:r>
            <a:r>
              <a:rPr lang="en-GB" sz="1600" dirty="0" smtClean="0">
                <a:cs typeface="Times New Roman" panose="02020603050405020304" pitchFamily="18" charset="0"/>
              </a:rPr>
              <a:t>. 2019) </a:t>
            </a:r>
          </a:p>
          <a:p>
            <a:r>
              <a:rPr lang="en-GB" sz="1600" dirty="0" smtClean="0">
                <a:cs typeface="Times New Roman" panose="02020603050405020304" pitchFamily="18" charset="0"/>
              </a:rPr>
              <a:t>Taux de survie </a:t>
            </a:r>
            <a:r>
              <a:rPr lang="en-GB" sz="1600" dirty="0" err="1" smtClean="0">
                <a:cs typeface="Times New Roman" panose="02020603050405020304" pitchFamily="18" charset="0"/>
              </a:rPr>
              <a:t>identique</a:t>
            </a:r>
            <a:r>
              <a:rPr lang="en-GB" sz="1600" dirty="0">
                <a:cs typeface="Times New Roman" panose="02020603050405020304" pitchFamily="18" charset="0"/>
              </a:rPr>
              <a:t> </a:t>
            </a:r>
            <a:r>
              <a:rPr lang="en-GB" sz="1600" i="1" dirty="0">
                <a:cs typeface="Times New Roman" panose="02020603050405020304" pitchFamily="18" charset="0"/>
              </a:rPr>
              <a:t>vs</a:t>
            </a:r>
            <a:r>
              <a:rPr lang="en-GB" sz="1600" dirty="0">
                <a:cs typeface="Times New Roman" panose="02020603050405020304" pitchFamily="18" charset="0"/>
              </a:rPr>
              <a:t>. </a:t>
            </a:r>
            <a:r>
              <a:rPr lang="en-GB" sz="1600" dirty="0" err="1">
                <a:cs typeface="Times New Roman" panose="02020603050405020304" pitchFamily="18" charset="0"/>
              </a:rPr>
              <a:t>cryotop</a:t>
            </a:r>
            <a:r>
              <a:rPr lang="en-GB" sz="1600" dirty="0">
                <a:cs typeface="Times New Roman" panose="02020603050405020304" pitchFamily="18" charset="0"/>
              </a:rPr>
              <a:t> ( </a:t>
            </a:r>
            <a:r>
              <a:rPr lang="en-GB" sz="1600" dirty="0" smtClean="0">
                <a:cs typeface="Times New Roman" panose="02020603050405020304" pitchFamily="18" charset="0"/>
              </a:rPr>
              <a:t>94% </a:t>
            </a:r>
            <a:r>
              <a:rPr lang="en-GB" sz="1600" i="1" dirty="0" smtClean="0">
                <a:cs typeface="Times New Roman" panose="02020603050405020304" pitchFamily="18" charset="0"/>
              </a:rPr>
              <a:t>vs</a:t>
            </a:r>
            <a:r>
              <a:rPr lang="en-GB" sz="1600" dirty="0" smtClean="0">
                <a:cs typeface="Times New Roman" panose="02020603050405020304" pitchFamily="18" charset="0"/>
              </a:rPr>
              <a:t>. 96,7%) - </a:t>
            </a:r>
            <a:r>
              <a:rPr lang="en-GB" sz="1600" dirty="0" err="1" smtClean="0">
                <a:cs typeface="Times New Roman" panose="02020603050405020304" pitchFamily="18" charset="0"/>
              </a:rPr>
              <a:t>Etapes</a:t>
            </a:r>
            <a:r>
              <a:rPr lang="en-GB" sz="1600" dirty="0" smtClean="0">
                <a:cs typeface="Times New Roman" panose="02020603050405020304" pitchFamily="18" charset="0"/>
              </a:rPr>
              <a:t> de vitrification et de </a:t>
            </a:r>
            <a:r>
              <a:rPr lang="en-GB" sz="1600" dirty="0" err="1" smtClean="0">
                <a:cs typeface="Times New Roman" panose="02020603050405020304" pitchFamily="18" charset="0"/>
              </a:rPr>
              <a:t>réchauffement</a:t>
            </a:r>
            <a:r>
              <a:rPr lang="en-GB" sz="1600" dirty="0" smtClean="0">
                <a:cs typeface="Times New Roman" panose="02020603050405020304" pitchFamily="18" charset="0"/>
              </a:rPr>
              <a:t> plus </a:t>
            </a:r>
            <a:r>
              <a:rPr lang="en-GB" sz="1600" dirty="0" err="1" smtClean="0">
                <a:cs typeface="Times New Roman" panose="02020603050405020304" pitchFamily="18" charset="0"/>
              </a:rPr>
              <a:t>longues</a:t>
            </a:r>
            <a:r>
              <a:rPr lang="en-GB" sz="1600" dirty="0" smtClean="0">
                <a:cs typeface="Times New Roman" panose="02020603050405020304" pitchFamily="18" charset="0"/>
              </a:rPr>
              <a:t> (</a:t>
            </a:r>
            <a:r>
              <a:rPr lang="fr-FR" sz="1600" dirty="0"/>
              <a:t>81 ± 39 min </a:t>
            </a:r>
            <a:r>
              <a:rPr lang="fr-FR" sz="1600" i="1" dirty="0" smtClean="0"/>
              <a:t>vs</a:t>
            </a:r>
            <a:r>
              <a:rPr lang="fr-FR" sz="1600" dirty="0" smtClean="0"/>
              <a:t>. </a:t>
            </a:r>
            <a:r>
              <a:rPr lang="fr-FR" sz="1600" dirty="0"/>
              <a:t>47 ± 15 </a:t>
            </a:r>
            <a:r>
              <a:rPr lang="fr-FR" sz="1600" dirty="0" smtClean="0"/>
              <a:t>min)</a:t>
            </a:r>
            <a:r>
              <a:rPr lang="en-GB" sz="1600" dirty="0" smtClean="0">
                <a:cs typeface="Times New Roman" panose="02020603050405020304" pitchFamily="18" charset="0"/>
              </a:rPr>
              <a:t> (Hajek </a:t>
            </a:r>
            <a:r>
              <a:rPr lang="en-GB" sz="1600" i="1" dirty="0" smtClean="0">
                <a:cs typeface="Times New Roman" panose="02020603050405020304" pitchFamily="18" charset="0"/>
              </a:rPr>
              <a:t>et al</a:t>
            </a:r>
            <a:r>
              <a:rPr lang="en-GB" sz="1600" dirty="0" smtClean="0">
                <a:cs typeface="Times New Roman" panose="02020603050405020304" pitchFamily="18" charset="0"/>
              </a:rPr>
              <a:t>. 2021)</a:t>
            </a:r>
            <a:endParaRPr lang="en-GB" sz="16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1600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121921" y="990606"/>
            <a:ext cx="9265921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u="sng" dirty="0" smtClean="0">
                <a:solidFill>
                  <a:srgbClr val="002060"/>
                </a:solidFill>
                <a:latin typeface="+mn-lt"/>
              </a:rPr>
              <a:t>Vitrification ovocytaire</a:t>
            </a:r>
            <a:endParaRPr lang="fr-FR" sz="2000" b="1" u="sng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3756188"/>
            <a:ext cx="1711774" cy="1284919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B150-81EE-084C-B61C-356EF32948D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377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Macintosh HD:Users:emmanuelleantoniotti:Desktop:FFER 2022:Edition FFER:FFER:banner_1170x150px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52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contenu 2"/>
          <p:cNvSpPr txBox="1">
            <a:spLocks/>
          </p:cNvSpPr>
          <p:nvPr/>
        </p:nvSpPr>
        <p:spPr>
          <a:xfrm>
            <a:off x="418549" y="1345569"/>
            <a:ext cx="6626487" cy="3159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fr-FR" sz="2400" dirty="0" smtClean="0"/>
          </a:p>
          <a:p>
            <a:pPr marL="0" indent="0" algn="just">
              <a:buNone/>
            </a:pPr>
            <a:endParaRPr lang="fr-FR" sz="1600" dirty="0" smtClean="0"/>
          </a:p>
          <a:p>
            <a:pPr marL="0" indent="0" algn="just">
              <a:buNone/>
            </a:pPr>
            <a:r>
              <a:rPr lang="fr-FR" sz="1600" dirty="0" smtClean="0"/>
              <a:t>1</a:t>
            </a:r>
            <a:r>
              <a:rPr lang="fr-FR" sz="1600" baseline="30000" dirty="0" smtClean="0"/>
              <a:t>ère</a:t>
            </a:r>
            <a:r>
              <a:rPr lang="fr-FR" sz="1600" dirty="0" smtClean="0"/>
              <a:t> naissance publiée après </a:t>
            </a:r>
            <a:r>
              <a:rPr lang="fr-FR" sz="1600" dirty="0" smtClean="0">
                <a:solidFill>
                  <a:srgbClr val="00B050"/>
                </a:solidFill>
              </a:rPr>
              <a:t>vitrification semi-automatique </a:t>
            </a:r>
            <a:r>
              <a:rPr lang="fr-FR" sz="1600" dirty="0" smtClean="0"/>
              <a:t>d’ovocytes </a:t>
            </a:r>
            <a:r>
              <a:rPr lang="fr-FR" sz="1600" dirty="0" smtClean="0"/>
              <a:t>issus </a:t>
            </a:r>
            <a:r>
              <a:rPr lang="fr-FR" sz="1600" dirty="0" smtClean="0"/>
              <a:t>de don (survie = 50%) </a:t>
            </a:r>
          </a:p>
          <a:p>
            <a:pPr marL="0" indent="0" algn="just">
              <a:buNone/>
            </a:pPr>
            <a:r>
              <a:rPr lang="fr-FR" sz="1600" dirty="0" smtClean="0"/>
              <a:t>et transfert d’un blastocyste </a:t>
            </a:r>
            <a:r>
              <a:rPr lang="fr-FR" sz="1600" dirty="0" err="1" smtClean="0"/>
              <a:t>euploïde</a:t>
            </a:r>
            <a:r>
              <a:rPr lang="fr-FR" sz="1600" dirty="0" smtClean="0"/>
              <a:t> congelé manuellement </a:t>
            </a:r>
            <a:r>
              <a:rPr lang="fr-FR" sz="1200" dirty="0" smtClean="0"/>
              <a:t>(</a:t>
            </a:r>
            <a:r>
              <a:rPr lang="fr-FR" sz="1200" dirty="0" err="1" smtClean="0"/>
              <a:t>Brunetti</a:t>
            </a:r>
            <a:r>
              <a:rPr lang="fr-FR" sz="1200" dirty="0" smtClean="0"/>
              <a:t> </a:t>
            </a:r>
            <a:r>
              <a:rPr lang="fr-FR" sz="1200" i="1" dirty="0" smtClean="0"/>
              <a:t>et al</a:t>
            </a:r>
            <a:r>
              <a:rPr lang="fr-FR" sz="1200" dirty="0" smtClean="0"/>
              <a:t>. 2021)</a:t>
            </a:r>
            <a:endParaRPr lang="fr-FR" sz="1200" dirty="0"/>
          </a:p>
          <a:p>
            <a:pPr marL="0" indent="0" algn="just">
              <a:buNone/>
            </a:pPr>
            <a:r>
              <a:rPr lang="fr-FR" sz="1600" dirty="0" smtClean="0"/>
              <a:t>→ </a:t>
            </a:r>
            <a:r>
              <a:rPr lang="fr-FR" sz="1600" dirty="0"/>
              <a:t>Aucune étude n’a permis </a:t>
            </a:r>
            <a:r>
              <a:rPr lang="fr-FR" sz="1600" dirty="0" smtClean="0"/>
              <a:t>de comparer </a:t>
            </a:r>
            <a:r>
              <a:rPr lang="fr-FR" sz="1600" dirty="0"/>
              <a:t>l’efficacité</a:t>
            </a:r>
            <a:r>
              <a:rPr lang="fr-FR" sz="1600" b="1" dirty="0"/>
              <a:t> </a:t>
            </a:r>
            <a:r>
              <a:rPr lang="fr-FR" sz="1600" dirty="0"/>
              <a:t>de la </a:t>
            </a:r>
            <a:r>
              <a:rPr lang="fr-FR" sz="1600" dirty="0">
                <a:solidFill>
                  <a:srgbClr val="00B050"/>
                </a:solidFill>
              </a:rPr>
              <a:t>vitrification semi-automatique </a:t>
            </a:r>
            <a:r>
              <a:rPr lang="fr-FR" sz="1600" dirty="0" smtClean="0"/>
              <a:t>à celle de la </a:t>
            </a:r>
            <a:r>
              <a:rPr lang="fr-FR" sz="1600" dirty="0" smtClean="0">
                <a:solidFill>
                  <a:srgbClr val="00B0F0"/>
                </a:solidFill>
              </a:rPr>
              <a:t>vitrification manuelle</a:t>
            </a:r>
            <a:r>
              <a:rPr lang="fr-FR" sz="1600" b="1" dirty="0" smtClean="0">
                <a:solidFill>
                  <a:srgbClr val="00B0F0"/>
                </a:solidFill>
              </a:rPr>
              <a:t> </a:t>
            </a:r>
            <a:r>
              <a:rPr lang="fr-FR" sz="1600" dirty="0" smtClean="0"/>
              <a:t>dans le cadre de la congélation des </a:t>
            </a:r>
            <a:r>
              <a:rPr lang="fr-FR" sz="1600" b="1" dirty="0" smtClean="0"/>
              <a:t>ovocytes humains maturés </a:t>
            </a:r>
            <a:r>
              <a:rPr lang="fr-FR" sz="1600" b="1" i="1" dirty="0" smtClean="0"/>
              <a:t>in vitro</a:t>
            </a:r>
            <a:endParaRPr lang="fr-FR" b="1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121921" y="990606"/>
            <a:ext cx="9265921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u="sng" dirty="0" smtClean="0">
                <a:solidFill>
                  <a:srgbClr val="002060"/>
                </a:solidFill>
                <a:latin typeface="+mn-lt"/>
              </a:rPr>
              <a:t>Vitrification ovocytaire</a:t>
            </a:r>
            <a:endParaRPr lang="fr-FR" sz="2000" b="1" u="sng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B150-81EE-084C-B61C-356EF32948DE}" type="slidenum">
              <a:rPr lang="fr-FR" smtClean="0"/>
              <a:t>4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l="14910"/>
          <a:stretch/>
        </p:blipFill>
        <p:spPr>
          <a:xfrm>
            <a:off x="7202461" y="1217435"/>
            <a:ext cx="1484339" cy="130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2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Macintosh HD:Users:emmanuelleantoniotti:Desktop:FFER 2022:Edition FFER:FFER:banner_1170x150px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5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57" y="3419491"/>
            <a:ext cx="8316686" cy="1582978"/>
          </a:xfrm>
          <a:prstGeom prst="rect">
            <a:avLst/>
          </a:prstGeom>
        </p:spPr>
      </p:pic>
      <p:sp>
        <p:nvSpPr>
          <p:cNvPr id="116" name="Rectangle 115"/>
          <p:cNvSpPr/>
          <p:nvPr/>
        </p:nvSpPr>
        <p:spPr>
          <a:xfrm>
            <a:off x="0" y="97318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>
                <a:solidFill>
                  <a:srgbClr val="002060"/>
                </a:solidFill>
              </a:rPr>
              <a:t>Objectif </a:t>
            </a:r>
            <a:r>
              <a:rPr lang="fr-FR" b="1" dirty="0">
                <a:solidFill>
                  <a:srgbClr val="002060"/>
                </a:solidFill>
              </a:rPr>
              <a:t>: </a:t>
            </a:r>
            <a:r>
              <a:rPr lang="fr-FR" dirty="0">
                <a:solidFill>
                  <a:srgbClr val="002060"/>
                </a:solidFill>
              </a:rPr>
              <a:t>Déterminer la </a:t>
            </a:r>
            <a:r>
              <a:rPr lang="fr-FR" b="1" dirty="0">
                <a:solidFill>
                  <a:srgbClr val="002060"/>
                </a:solidFill>
              </a:rPr>
              <a:t>technique</a:t>
            </a:r>
            <a:r>
              <a:rPr lang="fr-FR" dirty="0">
                <a:solidFill>
                  <a:srgbClr val="002060"/>
                </a:solidFill>
              </a:rPr>
              <a:t> de vitrification la plus efficiente pour </a:t>
            </a:r>
            <a:r>
              <a:rPr lang="fr-FR" b="1" dirty="0">
                <a:solidFill>
                  <a:srgbClr val="002060"/>
                </a:solidFill>
              </a:rPr>
              <a:t>la vitrification des ovocytes humains </a:t>
            </a:r>
            <a:r>
              <a:rPr lang="fr-FR" b="1" dirty="0" smtClean="0">
                <a:solidFill>
                  <a:srgbClr val="002060"/>
                </a:solidFill>
              </a:rPr>
              <a:t>maturés </a:t>
            </a:r>
            <a:r>
              <a:rPr lang="fr-FR" b="1" i="1" dirty="0" smtClean="0">
                <a:solidFill>
                  <a:srgbClr val="002060"/>
                </a:solidFill>
              </a:rPr>
              <a:t>in vitro</a:t>
            </a:r>
            <a:endParaRPr lang="fr-FR" b="1" i="1" dirty="0">
              <a:solidFill>
                <a:srgbClr val="002060"/>
              </a:solidFill>
            </a:endParaRPr>
          </a:p>
        </p:txBody>
      </p:sp>
      <p:sp>
        <p:nvSpPr>
          <p:cNvPr id="117" name="Espace réservé du contenu 2"/>
          <p:cNvSpPr txBox="1">
            <a:spLocks/>
          </p:cNvSpPr>
          <p:nvPr/>
        </p:nvSpPr>
        <p:spPr>
          <a:xfrm>
            <a:off x="673890" y="1668740"/>
            <a:ext cx="7511560" cy="2201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600" dirty="0">
              <a:solidFill>
                <a:srgbClr val="00B050"/>
              </a:solidFill>
            </a:endParaRPr>
          </a:p>
          <a:p>
            <a:r>
              <a:rPr lang="fr-FR" sz="1800" dirty="0"/>
              <a:t>Vitrification </a:t>
            </a:r>
            <a:r>
              <a:rPr lang="fr-FR" sz="1800" dirty="0">
                <a:solidFill>
                  <a:srgbClr val="00B0F0"/>
                </a:solidFill>
              </a:rPr>
              <a:t>manuelle   </a:t>
            </a:r>
            <a:r>
              <a:rPr lang="fr-FR" sz="1800" i="1" dirty="0" smtClean="0"/>
              <a:t>vs.</a:t>
            </a:r>
            <a:r>
              <a:rPr lang="fr-FR" sz="1800" dirty="0" smtClean="0"/>
              <a:t>   </a:t>
            </a:r>
            <a:r>
              <a:rPr lang="fr-FR" sz="1800" dirty="0">
                <a:solidFill>
                  <a:srgbClr val="00B050"/>
                </a:solidFill>
              </a:rPr>
              <a:t>s</a:t>
            </a:r>
            <a:r>
              <a:rPr lang="fr-FR" sz="1800" dirty="0" smtClean="0">
                <a:solidFill>
                  <a:srgbClr val="00B050"/>
                </a:solidFill>
              </a:rPr>
              <a:t>emi-automatique</a:t>
            </a:r>
            <a:r>
              <a:rPr lang="fr-FR" sz="1800" dirty="0" smtClean="0"/>
              <a:t> </a:t>
            </a:r>
          </a:p>
          <a:p>
            <a:r>
              <a:rPr lang="fr-FR" sz="1800" dirty="0"/>
              <a:t>	</a:t>
            </a:r>
            <a:r>
              <a:rPr lang="fr-FR" sz="1800" dirty="0" smtClean="0"/>
              <a:t>		</a:t>
            </a:r>
            <a:endParaRPr lang="fr-FR" sz="2600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18" name="Image 1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881" y="1836036"/>
            <a:ext cx="1123406" cy="1167897"/>
          </a:xfrm>
          <a:prstGeom prst="rect">
            <a:avLst/>
          </a:prstGeom>
        </p:spPr>
      </p:pic>
      <p:pic>
        <p:nvPicPr>
          <p:cNvPr id="119" name="Image 1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3053" y="1885183"/>
            <a:ext cx="1544339" cy="87005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B150-81EE-084C-B61C-356EF32948D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963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Macintosh HD:Users:emmanuelleantoniotti:Desktop:FFER 2022:Edition FFER:FFER:banner_1170x150px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5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996" y="1428650"/>
            <a:ext cx="6320923" cy="3376371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-685800" y="955261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u="sng" dirty="0" smtClean="0">
                <a:solidFill>
                  <a:srgbClr val="002060"/>
                </a:solidFill>
                <a:latin typeface="+mn-lt"/>
              </a:rPr>
              <a:t>Vitrification et réchauffement méthode manuelle </a:t>
            </a:r>
            <a:r>
              <a:rPr lang="fr-FR" sz="2000" b="1" i="1" u="sng" dirty="0" smtClean="0">
                <a:solidFill>
                  <a:srgbClr val="002060"/>
                </a:solidFill>
                <a:latin typeface="+mn-lt"/>
              </a:rPr>
              <a:t>vs</a:t>
            </a:r>
            <a:r>
              <a:rPr lang="fr-FR" sz="2000" b="1" u="sng" dirty="0" smtClean="0">
                <a:solidFill>
                  <a:srgbClr val="002060"/>
                </a:solidFill>
                <a:latin typeface="+mn-lt"/>
              </a:rPr>
              <a:t>. GAVI®</a:t>
            </a:r>
            <a:endParaRPr lang="fr-FR" sz="2000" b="1" u="sng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754" y="1769577"/>
            <a:ext cx="681085" cy="51124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4361" y="1542157"/>
            <a:ext cx="924332" cy="73673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B150-81EE-084C-B61C-356EF32948DE}" type="slidenum">
              <a:rPr lang="fr-FR" smtClean="0"/>
              <a:t>6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6"/>
          <a:srcRect t="33397" b="29246"/>
          <a:stretch/>
        </p:blipFill>
        <p:spPr>
          <a:xfrm>
            <a:off x="3537730" y="4531177"/>
            <a:ext cx="2022630" cy="19586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5903" y="4324110"/>
            <a:ext cx="709872" cy="39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0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Macintosh HD:Users:emmanuelleantoniotti:Desktop:FFER 2022:Edition FFER:FFER:banner_1170x150px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5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r="70127"/>
          <a:stretch/>
        </p:blipFill>
        <p:spPr>
          <a:xfrm>
            <a:off x="600892" y="1656255"/>
            <a:ext cx="2372554" cy="3019392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-121921" y="990606"/>
            <a:ext cx="9265921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u="sng" dirty="0" smtClean="0">
                <a:solidFill>
                  <a:srgbClr val="002060"/>
                </a:solidFill>
                <a:latin typeface="+mn-lt"/>
              </a:rPr>
              <a:t>Schéma expérimental</a:t>
            </a:r>
            <a:endParaRPr lang="fr-FR" sz="2000" b="1" u="sng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891" y="3865418"/>
            <a:ext cx="1735782" cy="972038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B150-81EE-084C-B61C-356EF32948D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129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Macintosh HD:Users:emmanuelleantoniotti:Desktop:FFER 2022:Edition FFER:FFER:banner_1170x150px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5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r="30618"/>
          <a:stretch/>
        </p:blipFill>
        <p:spPr>
          <a:xfrm>
            <a:off x="600891" y="1656255"/>
            <a:ext cx="5510459" cy="3019392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-121921" y="990606"/>
            <a:ext cx="9265921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u="sng" dirty="0" smtClean="0">
                <a:solidFill>
                  <a:srgbClr val="002060"/>
                </a:solidFill>
                <a:latin typeface="+mn-lt"/>
              </a:rPr>
              <a:t>Schéma expérimental</a:t>
            </a:r>
            <a:endParaRPr lang="fr-FR" sz="2000" b="1" u="sng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891" y="3865418"/>
            <a:ext cx="1735782" cy="972038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B150-81EE-084C-B61C-356EF32948D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678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Macintosh HD:Users:emmanuelleantoniotti:Desktop:FFER 2022:Edition FFER:FFER:banner_1170x150px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5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91" y="1656255"/>
            <a:ext cx="7942217" cy="3019392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-121921" y="990606"/>
            <a:ext cx="9265921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u="sng" dirty="0" smtClean="0">
                <a:solidFill>
                  <a:srgbClr val="002060"/>
                </a:solidFill>
                <a:latin typeface="+mn-lt"/>
              </a:rPr>
              <a:t>Schéma expérimental</a:t>
            </a:r>
            <a:endParaRPr lang="fr-FR" sz="2000" b="1" u="sng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891" y="3865418"/>
            <a:ext cx="1735782" cy="972038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B150-81EE-084C-B61C-356EF32948D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715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2003</TotalTime>
  <Words>857</Words>
  <Application>Microsoft Office PowerPoint</Application>
  <PresentationFormat>Affichage à l'écran (16:9)</PresentationFormat>
  <Paragraphs>247</Paragraphs>
  <Slides>21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Verdana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Antoniotti</dc:creator>
  <cp:lastModifiedBy>Laure CHAPUT</cp:lastModifiedBy>
  <cp:revision>64</cp:revision>
  <dcterms:created xsi:type="dcterms:W3CDTF">2022-08-13T08:57:51Z</dcterms:created>
  <dcterms:modified xsi:type="dcterms:W3CDTF">2022-09-15T06:46:14Z</dcterms:modified>
</cp:coreProperties>
</file>